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Lst>
  <p:notesMasterIdLst>
    <p:notesMasterId r:id="rId21"/>
  </p:notesMasterIdLst>
  <p:sldIdLst>
    <p:sldId id="384" r:id="rId2"/>
    <p:sldId id="271" r:id="rId3"/>
    <p:sldId id="272" r:id="rId4"/>
    <p:sldId id="273" r:id="rId5"/>
    <p:sldId id="274" r:id="rId6"/>
    <p:sldId id="275" r:id="rId7"/>
    <p:sldId id="382" r:id="rId8"/>
    <p:sldId id="380" r:id="rId9"/>
    <p:sldId id="276" r:id="rId10"/>
    <p:sldId id="277" r:id="rId11"/>
    <p:sldId id="278" r:id="rId12"/>
    <p:sldId id="279" r:id="rId13"/>
    <p:sldId id="280" r:id="rId14"/>
    <p:sldId id="281" r:id="rId15"/>
    <p:sldId id="381" r:id="rId16"/>
    <p:sldId id="268" r:id="rId17"/>
    <p:sldId id="379" r:id="rId18"/>
    <p:sldId id="348" r:id="rId19"/>
    <p:sldId id="385"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78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CA"/>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CA"/>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CA"/>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81F6894-91E8-4D02-8A0B-3B5E3058DBB7}"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5C4BB2-01A8-47C4-9C75-8DFAD46EDC20}" type="slidenum">
              <a:rPr lang="en-CA" altLang="en-US" smtClean="0"/>
              <a:pPr/>
              <a:t>2</a:t>
            </a:fld>
            <a:endParaRPr lang="en-CA" altLang="en-US"/>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ACF047-42C8-4C89-90FF-C112015033D7}" type="slidenum">
              <a:rPr lang="en-CA" altLang="en-US" smtClean="0"/>
              <a:pPr/>
              <a:t>13</a:t>
            </a:fld>
            <a:endParaRPr lang="en-CA" alt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3D5671-0AB5-4B79-8AF3-739F340E0204}" type="slidenum">
              <a:rPr lang="en-CA" altLang="en-US" smtClean="0"/>
              <a:pPr/>
              <a:t>14</a:t>
            </a:fld>
            <a:endParaRPr lang="en-CA" altLang="en-US"/>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66A5C6-67F0-4B33-8679-E9AE7F01ECD8}" type="slidenum">
              <a:rPr lang="en-CA" altLang="en-US" smtClean="0"/>
              <a:pPr/>
              <a:t>16</a:t>
            </a:fld>
            <a:endParaRPr lang="en-CA" altLang="en-US"/>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B1E34C-982F-4D96-97C9-0D4DBE2730BA}" type="slidenum">
              <a:rPr lang="en-CA" altLang="en-US" smtClean="0"/>
              <a:pPr/>
              <a:t>3</a:t>
            </a:fld>
            <a:endParaRPr lang="en-CA" altLang="en-US"/>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964953-B141-44C4-81DA-AA1DD33BE1A7}" type="slidenum">
              <a:rPr lang="en-CA" altLang="en-US" smtClean="0"/>
              <a:pPr/>
              <a:t>4</a:t>
            </a:fld>
            <a:endParaRPr lang="en-CA" altLang="en-US"/>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9ABA05-7625-49DC-B264-C4FE398816B5}" type="slidenum">
              <a:rPr lang="en-CA" altLang="en-US" smtClean="0"/>
              <a:pPr/>
              <a:t>5</a:t>
            </a:fld>
            <a:endParaRPr lang="en-CA" altLang="en-US"/>
          </a:p>
        </p:txBody>
      </p:sp>
      <p:sp>
        <p:nvSpPr>
          <p:cNvPr id="33795" name="Rectangle 2"/>
          <p:cNvSpPr>
            <a:spLocks noGrp="1" noRot="1" noChangeAspect="1" noChangeArrowheads="1" noTextEdit="1"/>
          </p:cNvSpPr>
          <p:nvPr>
            <p:ph type="sldImg"/>
          </p:nvPr>
        </p:nvSpPr>
        <p:spPr>
          <a:xfrm>
            <a:off x="381000" y="685800"/>
            <a:ext cx="6096000" cy="3429000"/>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38E796-62E6-4244-898E-E5023E00C6DB}" type="slidenum">
              <a:rPr lang="en-CA" altLang="en-US" smtClean="0"/>
              <a:pPr/>
              <a:t>6</a:t>
            </a:fld>
            <a:endParaRPr lang="en-CA" altLang="en-US"/>
          </a:p>
        </p:txBody>
      </p:sp>
      <p:sp>
        <p:nvSpPr>
          <p:cNvPr id="35843" name="Rectangle 2"/>
          <p:cNvSpPr>
            <a:spLocks noGrp="1" noRot="1" noChangeAspect="1" noChangeArrowheads="1" noTextEdit="1"/>
          </p:cNvSpPr>
          <p:nvPr>
            <p:ph type="sldImg"/>
          </p:nvPr>
        </p:nvSpPr>
        <p:spPr>
          <a:xfrm>
            <a:off x="381000" y="685800"/>
            <a:ext cx="6096000" cy="342900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7D8064-D0B8-400F-A4A4-43AA30A49236}" type="slidenum">
              <a:rPr lang="en-CA" altLang="en-US" smtClean="0"/>
              <a:pPr/>
              <a:t>9</a:t>
            </a:fld>
            <a:endParaRPr lang="en-CA" altLang="en-US"/>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EAC990-D177-4CDB-835C-5DCE0D233DAA}" type="slidenum">
              <a:rPr lang="en-CA" altLang="en-US" smtClean="0"/>
              <a:pPr/>
              <a:t>10</a:t>
            </a:fld>
            <a:endParaRPr lang="en-CA" altLang="en-US"/>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15B99E-5673-4792-910D-26B30164ECA5}" type="slidenum">
              <a:rPr lang="en-CA" altLang="en-US" smtClean="0"/>
              <a:pPr/>
              <a:t>11</a:t>
            </a:fld>
            <a:endParaRPr lang="en-CA" altLang="en-US"/>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D5174D-F1C2-4BDF-BE8E-5CB3D8D159E1}" type="slidenum">
              <a:rPr lang="en-CA" altLang="en-US" smtClean="0"/>
              <a:pPr/>
              <a:t>12</a:t>
            </a:fld>
            <a:endParaRPr lang="en-CA" altLang="en-US"/>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2192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8" name="Freeform 6"/>
            <p:cNvSpPr>
              <a:spLocks/>
            </p:cNvSpPr>
            <p:nvPr/>
          </p:nvSpPr>
          <p:spPr bwMode="hidden">
            <a:xfrm>
              <a:off x="4038" y="3577"/>
              <a:ext cx="1720" cy="65"/>
            </a:xfrm>
            <a:custGeom>
              <a:avLst/>
              <a:gdLst>
                <a:gd name="T0" fmla="*/ 1666 w 1722"/>
                <a:gd name="T1" fmla="*/ 38 h 66"/>
                <a:gd name="T2" fmla="*/ 1666 w 1722"/>
                <a:gd name="T3" fmla="*/ 33 h 66"/>
                <a:gd name="T4" fmla="*/ 0 w 1722"/>
                <a:gd name="T5" fmla="*/ 0 h 66"/>
                <a:gd name="T6" fmla="*/ 0 w 1722"/>
                <a:gd name="T7" fmla="*/ 33 h 66"/>
                <a:gd name="T8" fmla="*/ 1666 w 1722"/>
                <a:gd name="T9" fmla="*/ 38 h 66"/>
                <a:gd name="T10" fmla="*/ 1666 w 1722"/>
                <a:gd name="T11" fmla="*/ 3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10" name="Freeform 8"/>
            <p:cNvSpPr>
              <a:spLocks/>
            </p:cNvSpPr>
            <p:nvPr/>
          </p:nvSpPr>
          <p:spPr bwMode="hidden">
            <a:xfrm>
              <a:off x="4784" y="3702"/>
              <a:ext cx="974" cy="101"/>
            </a:xfrm>
            <a:custGeom>
              <a:avLst/>
              <a:gdLst>
                <a:gd name="T0" fmla="*/ 947 w 975"/>
                <a:gd name="T1" fmla="*/ 48 h 101"/>
                <a:gd name="T2" fmla="*/ 947 w 975"/>
                <a:gd name="T3" fmla="*/ 0 h 101"/>
                <a:gd name="T4" fmla="*/ 0 w 975"/>
                <a:gd name="T5" fmla="*/ 24 h 101"/>
                <a:gd name="T6" fmla="*/ 0 w 975"/>
                <a:gd name="T7" fmla="*/ 101 h 101"/>
                <a:gd name="T8" fmla="*/ 947 w 975"/>
                <a:gd name="T9" fmla="*/ 48 h 101"/>
                <a:gd name="T10" fmla="*/ 94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 name="Freeform 9"/>
            <p:cNvSpPr>
              <a:spLocks/>
            </p:cNvSpPr>
            <p:nvPr/>
          </p:nvSpPr>
          <p:spPr bwMode="hidden">
            <a:xfrm>
              <a:off x="3619" y="3815"/>
              <a:ext cx="2139" cy="198"/>
            </a:xfrm>
            <a:custGeom>
              <a:avLst/>
              <a:gdLst>
                <a:gd name="T0" fmla="*/ 2085 w 2141"/>
                <a:gd name="T1" fmla="*/ 0 h 198"/>
                <a:gd name="T2" fmla="*/ 0 w 2141"/>
                <a:gd name="T3" fmla="*/ 156 h 198"/>
                <a:gd name="T4" fmla="*/ 0 w 2141"/>
                <a:gd name="T5" fmla="*/ 198 h 198"/>
                <a:gd name="T6" fmla="*/ 2085 w 2141"/>
                <a:gd name="T7" fmla="*/ 0 h 198"/>
                <a:gd name="T8" fmla="*/ 208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3" name="Freeform 11"/>
            <p:cNvSpPr>
              <a:spLocks/>
            </p:cNvSpPr>
            <p:nvPr/>
          </p:nvSpPr>
          <p:spPr bwMode="hidden">
            <a:xfrm>
              <a:off x="2097" y="4043"/>
              <a:ext cx="2514" cy="276"/>
            </a:xfrm>
            <a:custGeom>
              <a:avLst/>
              <a:gdLst>
                <a:gd name="T0" fmla="*/ 2098 w 2517"/>
                <a:gd name="T1" fmla="*/ 276 h 276"/>
                <a:gd name="T2" fmla="*/ 2433 w 2517"/>
                <a:gd name="T3" fmla="*/ 204 h 276"/>
                <a:gd name="T4" fmla="*/ 2176 w 2517"/>
                <a:gd name="T5" fmla="*/ 0 h 276"/>
                <a:gd name="T6" fmla="*/ 0 w 2517"/>
                <a:gd name="T7" fmla="*/ 276 h 276"/>
                <a:gd name="T8" fmla="*/ 2098 w 2517"/>
                <a:gd name="T9" fmla="*/ 276 h 276"/>
                <a:gd name="T10" fmla="*/ 209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5" name="Freeform 13"/>
            <p:cNvSpPr>
              <a:spLocks/>
            </p:cNvSpPr>
            <p:nvPr/>
          </p:nvSpPr>
          <p:spPr bwMode="hidden">
            <a:xfrm>
              <a:off x="5030" y="3151"/>
              <a:ext cx="728" cy="240"/>
            </a:xfrm>
            <a:custGeom>
              <a:avLst/>
              <a:gdLst>
                <a:gd name="T0" fmla="*/ 701 w 729"/>
                <a:gd name="T1" fmla="*/ 240 h 240"/>
                <a:gd name="T2" fmla="*/ 0 w 729"/>
                <a:gd name="T3" fmla="*/ 0 h 240"/>
                <a:gd name="T4" fmla="*/ 0 w 729"/>
                <a:gd name="T5" fmla="*/ 6 h 240"/>
                <a:gd name="T6" fmla="*/ 701 w 729"/>
                <a:gd name="T7" fmla="*/ 240 h 240"/>
                <a:gd name="T8" fmla="*/ 70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7" name="Freeform 15"/>
            <p:cNvSpPr>
              <a:spLocks/>
            </p:cNvSpPr>
            <p:nvPr/>
          </p:nvSpPr>
          <p:spPr bwMode="hidden">
            <a:xfrm>
              <a:off x="5030" y="3049"/>
              <a:ext cx="728" cy="318"/>
            </a:xfrm>
            <a:custGeom>
              <a:avLst/>
              <a:gdLst>
                <a:gd name="T0" fmla="*/ 701 w 729"/>
                <a:gd name="T1" fmla="*/ 318 h 318"/>
                <a:gd name="T2" fmla="*/ 701 w 729"/>
                <a:gd name="T3" fmla="*/ 312 h 318"/>
                <a:gd name="T4" fmla="*/ 0 w 729"/>
                <a:gd name="T5" fmla="*/ 0 h 318"/>
                <a:gd name="T6" fmla="*/ 0 w 729"/>
                <a:gd name="T7" fmla="*/ 54 h 318"/>
                <a:gd name="T8" fmla="*/ 701 w 729"/>
                <a:gd name="T9" fmla="*/ 318 h 318"/>
                <a:gd name="T10" fmla="*/ 70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28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5162"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6458C5B5-5419-4C63-B8AD-36D5B3818FBB}" type="slidenum">
              <a:rPr lang="en-US"/>
              <a:pPr>
                <a:defRPr/>
              </a:pPr>
              <a:t>‹#›</a:t>
            </a:fld>
            <a:endParaRPr lang="en-US"/>
          </a:p>
        </p:txBody>
      </p:sp>
    </p:spTree>
    <p:extLst>
      <p:ext uri="{BB962C8B-B14F-4D97-AF65-F5344CB8AC3E}">
        <p14:creationId xmlns:p14="http://schemas.microsoft.com/office/powerpoint/2010/main" val="224111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59D2FE1B-50EC-410B-83C5-CD4BEF3271FD}" type="slidenum">
              <a:rPr lang="en-US"/>
              <a:pPr>
                <a:defRPr/>
              </a:pPr>
              <a:t>‹#›</a:t>
            </a:fld>
            <a:endParaRPr lang="en-US"/>
          </a:p>
        </p:txBody>
      </p:sp>
    </p:spTree>
    <p:extLst>
      <p:ext uri="{BB962C8B-B14F-4D97-AF65-F5344CB8AC3E}">
        <p14:creationId xmlns:p14="http://schemas.microsoft.com/office/powerpoint/2010/main" val="173060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E82E895-57EC-46AC-932C-6C91D49A38CA}" type="slidenum">
              <a:rPr lang="en-US"/>
              <a:pPr>
                <a:defRPr/>
              </a:pPr>
              <a:t>‹#›</a:t>
            </a:fld>
            <a:endParaRPr lang="en-US"/>
          </a:p>
        </p:txBody>
      </p:sp>
    </p:spTree>
    <p:extLst>
      <p:ext uri="{BB962C8B-B14F-4D97-AF65-F5344CB8AC3E}">
        <p14:creationId xmlns:p14="http://schemas.microsoft.com/office/powerpoint/2010/main" val="4105701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EAB59D3-2F24-40C1-9381-F8C211CE7AAF}" type="slidenum">
              <a:rPr lang="en-US"/>
              <a:pPr>
                <a:defRPr/>
              </a:pPr>
              <a:t>‹#›</a:t>
            </a:fld>
            <a:endParaRPr lang="en-US"/>
          </a:p>
        </p:txBody>
      </p:sp>
    </p:spTree>
    <p:extLst>
      <p:ext uri="{BB962C8B-B14F-4D97-AF65-F5344CB8AC3E}">
        <p14:creationId xmlns:p14="http://schemas.microsoft.com/office/powerpoint/2010/main" val="793807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14EBE00-71DF-40AB-B8C4-EBB775AB1490}" type="slidenum">
              <a:rPr lang="en-US"/>
              <a:pPr>
                <a:defRPr/>
              </a:pPr>
              <a:t>‹#›</a:t>
            </a:fld>
            <a:endParaRPr lang="en-US"/>
          </a:p>
        </p:txBody>
      </p:sp>
    </p:spTree>
    <p:extLst>
      <p:ext uri="{BB962C8B-B14F-4D97-AF65-F5344CB8AC3E}">
        <p14:creationId xmlns:p14="http://schemas.microsoft.com/office/powerpoint/2010/main" val="410654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5D3C4AD-69BA-41FA-8F9F-97191C5CF59E}" type="slidenum">
              <a:rPr lang="en-US"/>
              <a:pPr>
                <a:defRPr/>
              </a:pPr>
              <a:t>‹#›</a:t>
            </a:fld>
            <a:endParaRPr lang="en-US"/>
          </a:p>
        </p:txBody>
      </p:sp>
    </p:spTree>
    <p:extLst>
      <p:ext uri="{BB962C8B-B14F-4D97-AF65-F5344CB8AC3E}">
        <p14:creationId xmlns:p14="http://schemas.microsoft.com/office/powerpoint/2010/main" val="66827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1A59AD9-1D42-4F78-AF3E-ECBD7A1B50A4}" type="slidenum">
              <a:rPr lang="en-US"/>
              <a:pPr>
                <a:defRPr/>
              </a:pPr>
              <a:t>‹#›</a:t>
            </a:fld>
            <a:endParaRPr lang="en-US"/>
          </a:p>
        </p:txBody>
      </p:sp>
    </p:spTree>
    <p:extLst>
      <p:ext uri="{BB962C8B-B14F-4D97-AF65-F5344CB8AC3E}">
        <p14:creationId xmlns:p14="http://schemas.microsoft.com/office/powerpoint/2010/main" val="401022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1959A924-B8D3-44EE-95A9-E7B9528062B2}" type="slidenum">
              <a:rPr lang="en-US"/>
              <a:pPr>
                <a:defRPr/>
              </a:pPr>
              <a:t>‹#›</a:t>
            </a:fld>
            <a:endParaRPr lang="en-US"/>
          </a:p>
        </p:txBody>
      </p:sp>
    </p:spTree>
    <p:extLst>
      <p:ext uri="{BB962C8B-B14F-4D97-AF65-F5344CB8AC3E}">
        <p14:creationId xmlns:p14="http://schemas.microsoft.com/office/powerpoint/2010/main" val="103426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328427D0-27CE-4FB7-B592-01D3976A60E8}" type="slidenum">
              <a:rPr lang="en-US"/>
              <a:pPr>
                <a:defRPr/>
              </a:pPr>
              <a:t>‹#›</a:t>
            </a:fld>
            <a:endParaRPr lang="en-US"/>
          </a:p>
        </p:txBody>
      </p:sp>
    </p:spTree>
    <p:extLst>
      <p:ext uri="{BB962C8B-B14F-4D97-AF65-F5344CB8AC3E}">
        <p14:creationId xmlns:p14="http://schemas.microsoft.com/office/powerpoint/2010/main" val="93033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2B58E60B-D35A-404A-9DA2-2F1CEF9334B5}" type="slidenum">
              <a:rPr lang="en-US"/>
              <a:pPr>
                <a:defRPr/>
              </a:pPr>
              <a:t>‹#›</a:t>
            </a:fld>
            <a:endParaRPr lang="en-US"/>
          </a:p>
        </p:txBody>
      </p:sp>
    </p:spTree>
    <p:extLst>
      <p:ext uri="{BB962C8B-B14F-4D97-AF65-F5344CB8AC3E}">
        <p14:creationId xmlns:p14="http://schemas.microsoft.com/office/powerpoint/2010/main" val="311234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1980091-82CE-4773-BD04-DDDC6A76FDCE}" type="slidenum">
              <a:rPr lang="en-US"/>
              <a:pPr>
                <a:defRPr/>
              </a:pPr>
              <a:t>‹#›</a:t>
            </a:fld>
            <a:endParaRPr lang="en-US"/>
          </a:p>
        </p:txBody>
      </p:sp>
    </p:spTree>
    <p:extLst>
      <p:ext uri="{BB962C8B-B14F-4D97-AF65-F5344CB8AC3E}">
        <p14:creationId xmlns:p14="http://schemas.microsoft.com/office/powerpoint/2010/main" val="285692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931910B0-F9B7-4CDF-9E88-2DE608730BD7}" type="slidenum">
              <a:rPr lang="en-US"/>
              <a:pPr>
                <a:defRPr/>
              </a:pPr>
              <a:t>‹#›</a:t>
            </a:fld>
            <a:endParaRPr lang="en-US"/>
          </a:p>
        </p:txBody>
      </p:sp>
    </p:spTree>
    <p:extLst>
      <p:ext uri="{BB962C8B-B14F-4D97-AF65-F5344CB8AC3E}">
        <p14:creationId xmlns:p14="http://schemas.microsoft.com/office/powerpoint/2010/main" val="364657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2192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035" name="Freeform 6"/>
            <p:cNvSpPr>
              <a:spLocks/>
            </p:cNvSpPr>
            <p:nvPr/>
          </p:nvSpPr>
          <p:spPr bwMode="hidden">
            <a:xfrm>
              <a:off x="4038" y="3577"/>
              <a:ext cx="1720" cy="65"/>
            </a:xfrm>
            <a:custGeom>
              <a:avLst/>
              <a:gdLst>
                <a:gd name="T0" fmla="*/ 1666 w 1722"/>
                <a:gd name="T1" fmla="*/ 38 h 66"/>
                <a:gd name="T2" fmla="*/ 1666 w 1722"/>
                <a:gd name="T3" fmla="*/ 33 h 66"/>
                <a:gd name="T4" fmla="*/ 0 w 1722"/>
                <a:gd name="T5" fmla="*/ 0 h 66"/>
                <a:gd name="T6" fmla="*/ 0 w 1722"/>
                <a:gd name="T7" fmla="*/ 33 h 66"/>
                <a:gd name="T8" fmla="*/ 1666 w 1722"/>
                <a:gd name="T9" fmla="*/ 38 h 66"/>
                <a:gd name="T10" fmla="*/ 1666 w 1722"/>
                <a:gd name="T11" fmla="*/ 3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1037" name="Freeform 8"/>
            <p:cNvSpPr>
              <a:spLocks/>
            </p:cNvSpPr>
            <p:nvPr/>
          </p:nvSpPr>
          <p:spPr bwMode="hidden">
            <a:xfrm>
              <a:off x="4784" y="3702"/>
              <a:ext cx="974" cy="101"/>
            </a:xfrm>
            <a:custGeom>
              <a:avLst/>
              <a:gdLst>
                <a:gd name="T0" fmla="*/ 947 w 975"/>
                <a:gd name="T1" fmla="*/ 48 h 101"/>
                <a:gd name="T2" fmla="*/ 947 w 975"/>
                <a:gd name="T3" fmla="*/ 0 h 101"/>
                <a:gd name="T4" fmla="*/ 0 w 975"/>
                <a:gd name="T5" fmla="*/ 24 h 101"/>
                <a:gd name="T6" fmla="*/ 0 w 975"/>
                <a:gd name="T7" fmla="*/ 101 h 101"/>
                <a:gd name="T8" fmla="*/ 947 w 975"/>
                <a:gd name="T9" fmla="*/ 48 h 101"/>
                <a:gd name="T10" fmla="*/ 94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38" name="Freeform 9"/>
            <p:cNvSpPr>
              <a:spLocks/>
            </p:cNvSpPr>
            <p:nvPr/>
          </p:nvSpPr>
          <p:spPr bwMode="hidden">
            <a:xfrm>
              <a:off x="3619" y="3815"/>
              <a:ext cx="2139" cy="198"/>
            </a:xfrm>
            <a:custGeom>
              <a:avLst/>
              <a:gdLst>
                <a:gd name="T0" fmla="*/ 2085 w 2141"/>
                <a:gd name="T1" fmla="*/ 0 h 198"/>
                <a:gd name="T2" fmla="*/ 0 w 2141"/>
                <a:gd name="T3" fmla="*/ 156 h 198"/>
                <a:gd name="T4" fmla="*/ 0 w 2141"/>
                <a:gd name="T5" fmla="*/ 198 h 198"/>
                <a:gd name="T6" fmla="*/ 2085 w 2141"/>
                <a:gd name="T7" fmla="*/ 0 h 198"/>
                <a:gd name="T8" fmla="*/ 208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040" name="Freeform 11"/>
            <p:cNvSpPr>
              <a:spLocks/>
            </p:cNvSpPr>
            <p:nvPr/>
          </p:nvSpPr>
          <p:spPr bwMode="hidden">
            <a:xfrm>
              <a:off x="2097" y="4043"/>
              <a:ext cx="2514" cy="276"/>
            </a:xfrm>
            <a:custGeom>
              <a:avLst/>
              <a:gdLst>
                <a:gd name="T0" fmla="*/ 2098 w 2517"/>
                <a:gd name="T1" fmla="*/ 276 h 276"/>
                <a:gd name="T2" fmla="*/ 2433 w 2517"/>
                <a:gd name="T3" fmla="*/ 204 h 276"/>
                <a:gd name="T4" fmla="*/ 2176 w 2517"/>
                <a:gd name="T5" fmla="*/ 0 h 276"/>
                <a:gd name="T6" fmla="*/ 0 w 2517"/>
                <a:gd name="T7" fmla="*/ 276 h 276"/>
                <a:gd name="T8" fmla="*/ 2098 w 2517"/>
                <a:gd name="T9" fmla="*/ 276 h 276"/>
                <a:gd name="T10" fmla="*/ 209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042" name="Freeform 13"/>
            <p:cNvSpPr>
              <a:spLocks/>
            </p:cNvSpPr>
            <p:nvPr/>
          </p:nvSpPr>
          <p:spPr bwMode="hidden">
            <a:xfrm>
              <a:off x="5030" y="3151"/>
              <a:ext cx="728" cy="240"/>
            </a:xfrm>
            <a:custGeom>
              <a:avLst/>
              <a:gdLst>
                <a:gd name="T0" fmla="*/ 701 w 729"/>
                <a:gd name="T1" fmla="*/ 240 h 240"/>
                <a:gd name="T2" fmla="*/ 0 w 729"/>
                <a:gd name="T3" fmla="*/ 0 h 240"/>
                <a:gd name="T4" fmla="*/ 0 w 729"/>
                <a:gd name="T5" fmla="*/ 6 h 240"/>
                <a:gd name="T6" fmla="*/ 701 w 729"/>
                <a:gd name="T7" fmla="*/ 240 h 240"/>
                <a:gd name="T8" fmla="*/ 70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44" name="Freeform 15"/>
            <p:cNvSpPr>
              <a:spLocks/>
            </p:cNvSpPr>
            <p:nvPr/>
          </p:nvSpPr>
          <p:spPr bwMode="hidden">
            <a:xfrm>
              <a:off x="5030" y="3049"/>
              <a:ext cx="728" cy="318"/>
            </a:xfrm>
            <a:custGeom>
              <a:avLst/>
              <a:gdLst>
                <a:gd name="T0" fmla="*/ 701 w 729"/>
                <a:gd name="T1" fmla="*/ 318 h 318"/>
                <a:gd name="T2" fmla="*/ 701 w 729"/>
                <a:gd name="T3" fmla="*/ 312 h 318"/>
                <a:gd name="T4" fmla="*/ 0 w 729"/>
                <a:gd name="T5" fmla="*/ 0 h 318"/>
                <a:gd name="T6" fmla="*/ 0 w 729"/>
                <a:gd name="T7" fmla="*/ 54 h 318"/>
                <a:gd name="T8" fmla="*/ 701 w 729"/>
                <a:gd name="T9" fmla="*/ 318 h 318"/>
                <a:gd name="T10" fmla="*/ 70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28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1068"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4138" name="Rectangle 42"/>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9"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40" name="Rectangle 4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1" name="Rectangle 4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2" name="Rectangle 4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42780D6C-EBEF-474E-AE01-568BACA4C80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92"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mdpi.com/2220-9964/1/2/10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9305-853A-4FDD-928F-944D1E734313}"/>
              </a:ext>
            </a:extLst>
          </p:cNvPr>
          <p:cNvSpPr>
            <a:spLocks noGrp="1"/>
          </p:cNvSpPr>
          <p:nvPr>
            <p:ph type="ctrTitle" sz="quarter"/>
          </p:nvPr>
        </p:nvSpPr>
        <p:spPr>
          <a:xfrm>
            <a:off x="2209800" y="76200"/>
            <a:ext cx="7772400" cy="5943600"/>
          </a:xfrm>
        </p:spPr>
        <p:txBody>
          <a:bodyPr/>
          <a:lstStyle/>
          <a:p>
            <a:pPr>
              <a:defRPr/>
            </a:pPr>
            <a:r>
              <a:rPr lang="en-US" sz="3600" dirty="0"/>
              <a:t>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a:t>
            </a:r>
            <a:endParaRPr lang="en-CA"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200"/>
              <a:t>Supervised Classification</a:t>
            </a:r>
          </a:p>
        </p:txBody>
      </p:sp>
      <p:sp>
        <p:nvSpPr>
          <p:cNvPr id="35843" name="Rectangle 3"/>
          <p:cNvSpPr>
            <a:spLocks noGrp="1" noChangeArrowheads="1"/>
          </p:cNvSpPr>
          <p:nvPr>
            <p:ph idx="1"/>
          </p:nvPr>
        </p:nvSpPr>
        <p:spPr>
          <a:xfrm>
            <a:off x="1981200" y="2514600"/>
            <a:ext cx="8229600" cy="3962400"/>
          </a:xfrm>
        </p:spPr>
        <p:txBody>
          <a:bodyPr/>
          <a:lstStyle/>
          <a:p>
            <a:pPr eaLnBrk="1" hangingPunct="1">
              <a:buFont typeface="Wingdings" panose="05000000000000000000" pitchFamily="2" charset="2"/>
              <a:buChar char="Ø"/>
              <a:defRPr/>
            </a:pPr>
            <a:r>
              <a:rPr lang="en-US"/>
              <a:t>Using the training areas’ spectral “signatures”, each pixel in the image is compared to these signatures and placed in the class it most “resembles” digitally</a:t>
            </a:r>
          </a:p>
          <a:p>
            <a:pPr eaLnBrk="1" hangingPunct="1">
              <a:buFont typeface="Wingdings" panose="05000000000000000000" pitchFamily="2" charset="2"/>
              <a:buChar char="Ø"/>
              <a:defRPr/>
            </a:pPr>
            <a:endParaRPr lang="en-US"/>
          </a:p>
          <a:p>
            <a:pPr eaLnBrk="1" hangingPunct="1">
              <a:buFont typeface="Wingdings" panose="05000000000000000000" pitchFamily="2" charset="2"/>
              <a:buChar char="Ø"/>
              <a:defRPr/>
            </a:pPr>
            <a:endParaRPr lang="en-US" sz="2800"/>
          </a:p>
        </p:txBody>
      </p:sp>
      <p:sp>
        <p:nvSpPr>
          <p:cNvPr id="35844" name="Rectangle 4"/>
          <p:cNvSpPr>
            <a:spLocks noChangeArrowheads="1"/>
          </p:cNvSpPr>
          <p:nvPr/>
        </p:nvSpPr>
        <p:spPr bwMode="auto">
          <a:xfrm>
            <a:off x="8285164" y="6172201"/>
            <a:ext cx="2198687" cy="276225"/>
          </a:xfrm>
          <a:prstGeom prst="rect">
            <a:avLst/>
          </a:prstGeom>
          <a:noFill/>
          <a:ln w="9525">
            <a:noFill/>
            <a:miter lim="800000"/>
            <a:headEnd/>
            <a:tailEnd/>
          </a:ln>
          <a:effectLst/>
        </p:spPr>
        <p:txBody>
          <a:bodyPr wrap="none">
            <a:spAutoFit/>
          </a:bodyPr>
          <a:lstStyle/>
          <a:p>
            <a:pPr algn="r">
              <a:defRPr/>
            </a:pPr>
            <a:r>
              <a:rPr lang="en-US" sz="600" dirty="0">
                <a:solidFill>
                  <a:schemeClr val="tx2"/>
                </a:solidFill>
                <a:effectLst>
                  <a:outerShdw blurRad="38100" dist="38100" dir="2700000" algn="tl">
                    <a:srgbClr val="000000"/>
                  </a:outerShdw>
                </a:effectLst>
                <a:latin typeface="Arial" charset="0"/>
              </a:rPr>
              <a:t>Canada Centre for Remote Sensing Tutorial</a:t>
            </a:r>
            <a:br>
              <a:rPr lang="en-US" sz="600" dirty="0">
                <a:solidFill>
                  <a:schemeClr val="tx2"/>
                </a:solidFill>
                <a:effectLst>
                  <a:outerShdw blurRad="38100" dist="38100" dir="2700000" algn="tl">
                    <a:srgbClr val="000000"/>
                  </a:outerShdw>
                </a:effectLst>
                <a:latin typeface="Arial" charset="0"/>
              </a:rPr>
            </a:br>
            <a:r>
              <a:rPr lang="en-US" sz="600" dirty="0">
                <a:solidFill>
                  <a:schemeClr val="tx2"/>
                </a:solidFill>
                <a:effectLst>
                  <a:outerShdw blurRad="38100" dist="38100" dir="2700000" algn="tl">
                    <a:srgbClr val="000000"/>
                  </a:outerShdw>
                </a:effectLst>
                <a:latin typeface="Arial" charset="0"/>
              </a:rPr>
              <a:t>http://www.ccrs.nrcan.gc.ca/ccrs/eduref/tutorial/indexe.html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pPr eaLnBrk="1" hangingPunct="1">
              <a:defRPr/>
            </a:pPr>
            <a:r>
              <a:rPr lang="en-US" sz="3200"/>
              <a:t>Supervised Classification</a:t>
            </a:r>
          </a:p>
        </p:txBody>
      </p:sp>
      <p:pic>
        <p:nvPicPr>
          <p:cNvPr id="43011" name="Picture 6" descr="supervis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295401"/>
            <a:ext cx="6705600" cy="5021263"/>
          </a:xfrm>
          <a:noFill/>
          <a:extLst>
            <a:ext uri="{909E8E84-426E-40DD-AFC4-6F175D3DCCD1}">
              <a14:hiddenFill xmlns:a14="http://schemas.microsoft.com/office/drawing/2010/main">
                <a:solidFill>
                  <a:srgbClr val="FFFFFF"/>
                </a:solidFill>
              </a14:hiddenFill>
            </a:ext>
          </a:extLst>
        </p:spPr>
      </p:pic>
      <p:sp>
        <p:nvSpPr>
          <p:cNvPr id="13319" name="Rectangle 7"/>
          <p:cNvSpPr>
            <a:spLocks noChangeArrowheads="1"/>
          </p:cNvSpPr>
          <p:nvPr/>
        </p:nvSpPr>
        <p:spPr bwMode="auto">
          <a:xfrm>
            <a:off x="8285164" y="6400801"/>
            <a:ext cx="2198687" cy="276225"/>
          </a:xfrm>
          <a:prstGeom prst="rect">
            <a:avLst/>
          </a:prstGeom>
          <a:noFill/>
          <a:ln w="9525">
            <a:noFill/>
            <a:miter lim="800000"/>
            <a:headEnd/>
            <a:tailEnd/>
          </a:ln>
          <a:effectLst/>
        </p:spPr>
        <p:txBody>
          <a:bodyPr wrap="none">
            <a:spAutoFit/>
          </a:bodyPr>
          <a:lstStyle/>
          <a:p>
            <a:pPr algn="r">
              <a:defRPr/>
            </a:pPr>
            <a:r>
              <a:rPr lang="en-US" sz="600" dirty="0">
                <a:solidFill>
                  <a:schemeClr val="tx2"/>
                </a:solidFill>
                <a:effectLst>
                  <a:outerShdw blurRad="38100" dist="38100" dir="2700000" algn="tl">
                    <a:srgbClr val="000000"/>
                  </a:outerShdw>
                </a:effectLst>
                <a:latin typeface="Arial" charset="0"/>
              </a:rPr>
              <a:t>Canada Centre for Remote Sensing Tutorial</a:t>
            </a:r>
            <a:br>
              <a:rPr lang="en-US" sz="600" dirty="0">
                <a:solidFill>
                  <a:schemeClr val="tx2"/>
                </a:solidFill>
                <a:effectLst>
                  <a:outerShdw blurRad="38100" dist="38100" dir="2700000" algn="tl">
                    <a:srgbClr val="000000"/>
                  </a:outerShdw>
                </a:effectLst>
                <a:latin typeface="Arial" charset="0"/>
              </a:rPr>
            </a:br>
            <a:r>
              <a:rPr lang="en-US" sz="600" dirty="0">
                <a:solidFill>
                  <a:schemeClr val="tx2"/>
                </a:solidFill>
                <a:effectLst>
                  <a:outerShdw blurRad="38100" dist="38100" dir="2700000" algn="tl">
                    <a:srgbClr val="000000"/>
                  </a:outerShdw>
                </a:effectLst>
                <a:latin typeface="Arial" charset="0"/>
              </a:rPr>
              <a:t>http://www.ccrs.nrcan.gc.ca/ccrs/eduref/tutorial/indexe.html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3200"/>
              <a:t>Classification Algorithms</a:t>
            </a:r>
          </a:p>
        </p:txBody>
      </p:sp>
      <p:sp>
        <p:nvSpPr>
          <p:cNvPr id="36867" name="Rectangle 3"/>
          <p:cNvSpPr>
            <a:spLocks noGrp="1" noChangeArrowheads="1"/>
          </p:cNvSpPr>
          <p:nvPr>
            <p:ph idx="1"/>
          </p:nvPr>
        </p:nvSpPr>
        <p:spPr>
          <a:xfrm>
            <a:off x="1905000" y="1600200"/>
            <a:ext cx="8229600" cy="3276600"/>
          </a:xfrm>
        </p:spPr>
        <p:txBody>
          <a:bodyPr/>
          <a:lstStyle/>
          <a:p>
            <a:pPr eaLnBrk="1" hangingPunct="1">
              <a:buFont typeface="Wingdings" panose="05000000000000000000" pitchFamily="2" charset="2"/>
              <a:buChar char="Ø"/>
              <a:defRPr/>
            </a:pPr>
            <a:r>
              <a:rPr lang="en-US" sz="4000"/>
              <a:t>Common algorithms used for classification include:</a:t>
            </a:r>
          </a:p>
          <a:p>
            <a:pPr lvl="2" eaLnBrk="1" hangingPunct="1">
              <a:buFont typeface="Wingdings" panose="05000000000000000000" pitchFamily="2" charset="2"/>
              <a:buChar char="Ø"/>
              <a:defRPr/>
            </a:pPr>
            <a:r>
              <a:rPr lang="en-US" sz="3200" i="1"/>
              <a:t>minimum distance</a:t>
            </a:r>
          </a:p>
          <a:p>
            <a:pPr lvl="2" eaLnBrk="1" hangingPunct="1">
              <a:buFont typeface="Wingdings" panose="05000000000000000000" pitchFamily="2" charset="2"/>
              <a:buChar char="Ø"/>
              <a:defRPr/>
            </a:pPr>
            <a:r>
              <a:rPr lang="en-US" sz="3200" i="1"/>
              <a:t>maximum likelihood</a:t>
            </a:r>
          </a:p>
          <a:p>
            <a:pPr lvl="2" eaLnBrk="1" hangingPunct="1">
              <a:buFont typeface="Wingdings" panose="05000000000000000000" pitchFamily="2" charset="2"/>
              <a:buChar char="Ø"/>
              <a:defRPr/>
            </a:pPr>
            <a:r>
              <a:rPr lang="en-US" sz="3200" i="1"/>
              <a:t>parallelepiped</a:t>
            </a:r>
            <a:endParaRPr lang="en-US" sz="3200"/>
          </a:p>
        </p:txBody>
      </p:sp>
      <p:sp>
        <p:nvSpPr>
          <p:cNvPr id="36868" name="Text Box 4"/>
          <p:cNvSpPr txBox="1">
            <a:spLocks noChangeArrowheads="1"/>
          </p:cNvSpPr>
          <p:nvPr/>
        </p:nvSpPr>
        <p:spPr bwMode="auto">
          <a:xfrm>
            <a:off x="8229600" y="6324601"/>
            <a:ext cx="2438400" cy="276225"/>
          </a:xfrm>
          <a:prstGeom prst="rect">
            <a:avLst/>
          </a:prstGeom>
          <a:noFill/>
          <a:ln w="9525">
            <a:noFill/>
            <a:miter lim="800000"/>
            <a:headEnd/>
            <a:tailEnd/>
          </a:ln>
          <a:effectLst/>
        </p:spPr>
        <p:txBody>
          <a:bodyPr>
            <a:spAutoFit/>
          </a:bodyPr>
          <a:lstStyle/>
          <a:p>
            <a:pPr>
              <a:defRPr/>
            </a:pPr>
            <a:r>
              <a:rPr lang="en-US" sz="600" dirty="0">
                <a:effectLst>
                  <a:outerShdw blurRad="38100" dist="38100" dir="2700000" algn="tl">
                    <a:srgbClr val="000000"/>
                  </a:outerShdw>
                </a:effectLst>
                <a:latin typeface="Arial" charset="0"/>
              </a:rPr>
              <a:t>Remote Sensing Tutorial, EOS Goddard, NASA</a:t>
            </a:r>
          </a:p>
          <a:p>
            <a:pPr>
              <a:defRPr/>
            </a:pPr>
            <a:r>
              <a:rPr lang="en-US" sz="600" dirty="0">
                <a:effectLst>
                  <a:outerShdw blurRad="38100" dist="38100" dir="2700000" algn="tl">
                    <a:srgbClr val="000000"/>
                  </a:outerShdw>
                </a:effectLst>
                <a:latin typeface="Arial" charset="0"/>
              </a:rPr>
              <a:t>http://rst.gsfc.nasa.gov/Sect1/Sect1_18.html</a:t>
            </a:r>
            <a:endParaRPr lang="en-CA" sz="600" dirty="0">
              <a:effectLst>
                <a:outerShdw blurRad="38100" dist="38100" dir="2700000" algn="tl">
                  <a:srgbClr val="000000"/>
                </a:outerShdw>
              </a:effectLst>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3200"/>
              <a:t>Classification Algorithms</a:t>
            </a:r>
          </a:p>
        </p:txBody>
      </p:sp>
      <p:sp>
        <p:nvSpPr>
          <p:cNvPr id="18435" name="Rectangle 3"/>
          <p:cNvSpPr>
            <a:spLocks noGrp="1" noChangeArrowheads="1"/>
          </p:cNvSpPr>
          <p:nvPr>
            <p:ph idx="1"/>
          </p:nvPr>
        </p:nvSpPr>
        <p:spPr>
          <a:xfrm>
            <a:off x="1981200" y="1600200"/>
            <a:ext cx="8229600" cy="3733800"/>
          </a:xfrm>
        </p:spPr>
        <p:txBody>
          <a:bodyPr/>
          <a:lstStyle/>
          <a:p>
            <a:pPr eaLnBrk="1" hangingPunct="1">
              <a:lnSpc>
                <a:spcPct val="90000"/>
              </a:lnSpc>
              <a:buFont typeface="Wingdings" panose="05000000000000000000" pitchFamily="2" charset="2"/>
              <a:buChar char="Ø"/>
              <a:defRPr/>
            </a:pPr>
            <a:r>
              <a:rPr lang="en-US" sz="3600"/>
              <a:t>Each algorithm has its own advantages and disadvantages in terms of:</a:t>
            </a:r>
          </a:p>
          <a:p>
            <a:pPr lvl="2" eaLnBrk="1" hangingPunct="1">
              <a:lnSpc>
                <a:spcPct val="90000"/>
              </a:lnSpc>
              <a:buFont typeface="Wingdings" panose="05000000000000000000" pitchFamily="2" charset="2"/>
              <a:buChar char="Ø"/>
              <a:defRPr/>
            </a:pPr>
            <a:r>
              <a:rPr lang="en-US" sz="2800"/>
              <a:t>accuracy</a:t>
            </a:r>
          </a:p>
          <a:p>
            <a:pPr lvl="2" eaLnBrk="1" hangingPunct="1">
              <a:lnSpc>
                <a:spcPct val="90000"/>
              </a:lnSpc>
              <a:buFont typeface="Wingdings" panose="05000000000000000000" pitchFamily="2" charset="2"/>
              <a:buChar char="Ø"/>
              <a:defRPr/>
            </a:pPr>
            <a:r>
              <a:rPr lang="en-US" sz="2800"/>
              <a:t>sensitivity</a:t>
            </a:r>
          </a:p>
          <a:p>
            <a:pPr lvl="2" eaLnBrk="1" hangingPunct="1">
              <a:lnSpc>
                <a:spcPct val="90000"/>
              </a:lnSpc>
              <a:buFont typeface="Wingdings" panose="05000000000000000000" pitchFamily="2" charset="2"/>
              <a:buChar char="Ø"/>
              <a:defRPr/>
            </a:pPr>
            <a:r>
              <a:rPr lang="en-US" sz="2800"/>
              <a:t>computational resources required and</a:t>
            </a:r>
          </a:p>
          <a:p>
            <a:pPr lvl="2" eaLnBrk="1" hangingPunct="1">
              <a:lnSpc>
                <a:spcPct val="90000"/>
              </a:lnSpc>
              <a:buFont typeface="Wingdings" panose="05000000000000000000" pitchFamily="2" charset="2"/>
              <a:buChar char="Ø"/>
              <a:defRPr/>
            </a:pPr>
            <a:r>
              <a:rPr lang="en-US" sz="2800"/>
              <a:t>results produced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1981200" y="228600"/>
            <a:ext cx="8229600" cy="1143000"/>
          </a:xfrm>
        </p:spPr>
        <p:txBody>
          <a:bodyPr/>
          <a:lstStyle/>
          <a:p>
            <a:pPr eaLnBrk="1" hangingPunct="1">
              <a:defRPr/>
            </a:pPr>
            <a:r>
              <a:rPr lang="en-US" sz="3200" dirty="0"/>
              <a:t>Example - Minimum Distance Classifier</a:t>
            </a:r>
            <a:br>
              <a:rPr lang="en-US" sz="3200" dirty="0"/>
            </a:br>
            <a:r>
              <a:rPr lang="en-US" sz="3200" dirty="0"/>
              <a:t>Morro Bay California</a:t>
            </a:r>
          </a:p>
        </p:txBody>
      </p:sp>
      <p:pic>
        <p:nvPicPr>
          <p:cNvPr id="49155" name="Picture 8" descr="min_dis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0" y="1311276"/>
            <a:ext cx="6096000" cy="5051425"/>
          </a:xfrm>
          <a:noFill/>
          <a:extLst>
            <a:ext uri="{909E8E84-426E-40DD-AFC4-6F175D3DCCD1}">
              <a14:hiddenFill xmlns:a14="http://schemas.microsoft.com/office/drawing/2010/main">
                <a:solidFill>
                  <a:srgbClr val="FFFFFF"/>
                </a:solidFill>
              </a14:hiddenFill>
            </a:ext>
          </a:extLst>
        </p:spPr>
      </p:pic>
      <p:sp>
        <p:nvSpPr>
          <p:cNvPr id="22537" name="Rectangle 9"/>
          <p:cNvSpPr>
            <a:spLocks noChangeArrowheads="1"/>
          </p:cNvSpPr>
          <p:nvPr/>
        </p:nvSpPr>
        <p:spPr bwMode="auto">
          <a:xfrm>
            <a:off x="6096000" y="6400801"/>
            <a:ext cx="4572000" cy="276225"/>
          </a:xfrm>
          <a:prstGeom prst="rect">
            <a:avLst/>
          </a:prstGeom>
          <a:noFill/>
          <a:ln w="9525">
            <a:noFill/>
            <a:miter lim="800000"/>
            <a:headEnd/>
            <a:tailEnd/>
          </a:ln>
          <a:effectLst/>
        </p:spPr>
        <p:txBody>
          <a:bodyPr>
            <a:spAutoFit/>
          </a:bodyPr>
          <a:lstStyle/>
          <a:p>
            <a:pPr algn="r">
              <a:defRPr/>
            </a:pPr>
            <a:r>
              <a:rPr lang="en-US" sz="600" dirty="0">
                <a:effectLst>
                  <a:outerShdw blurRad="38100" dist="38100" dir="2700000" algn="tl">
                    <a:srgbClr val="000000"/>
                  </a:outerShdw>
                </a:effectLst>
                <a:latin typeface="Arial" charset="0"/>
              </a:rPr>
              <a:t>Remote Sensing Tutorial, EOS Goddard, NASA</a:t>
            </a:r>
          </a:p>
          <a:p>
            <a:pPr algn="r">
              <a:defRPr/>
            </a:pPr>
            <a:r>
              <a:rPr lang="en-US" sz="600" dirty="0">
                <a:effectLst>
                  <a:outerShdw blurRad="38100" dist="38100" dir="2700000" algn="tl">
                    <a:srgbClr val="000000"/>
                  </a:outerShdw>
                </a:effectLst>
                <a:latin typeface="Arial" charset="0"/>
              </a:rPr>
              <a:t>http://rst.gsfc.nasa.gov/Sect1/Sect1_18.html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8438" y="30163"/>
            <a:ext cx="6862762"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z="3200"/>
              <a:t>Post-Classification</a:t>
            </a:r>
          </a:p>
        </p:txBody>
      </p:sp>
      <p:sp>
        <p:nvSpPr>
          <p:cNvPr id="30723" name="Rectangle 3"/>
          <p:cNvSpPr>
            <a:spLocks noGrp="1" noChangeArrowheads="1"/>
          </p:cNvSpPr>
          <p:nvPr>
            <p:ph idx="1"/>
          </p:nvPr>
        </p:nvSpPr>
        <p:spPr>
          <a:xfrm>
            <a:off x="1981200" y="1600200"/>
            <a:ext cx="8229600" cy="5029200"/>
          </a:xfrm>
        </p:spPr>
        <p:txBody>
          <a:bodyPr/>
          <a:lstStyle/>
          <a:p>
            <a:pPr eaLnBrk="1" hangingPunct="1">
              <a:buFont typeface="Wingdings" panose="05000000000000000000" pitchFamily="2" charset="2"/>
              <a:buChar char="Ø"/>
              <a:defRPr/>
            </a:pPr>
            <a:r>
              <a:rPr lang="en-US" sz="2800" dirty="0"/>
              <a:t>The final step in any classification is to assess the accuracy of the classification</a:t>
            </a:r>
          </a:p>
          <a:p>
            <a:pPr eaLnBrk="1" hangingPunct="1">
              <a:buFont typeface="Wingdings" panose="05000000000000000000" pitchFamily="2" charset="2"/>
              <a:buChar char="Ø"/>
              <a:defRPr/>
            </a:pPr>
            <a:r>
              <a:rPr lang="en-US" sz="2800" dirty="0"/>
              <a:t>Most image processing programs have routines for performing accuracy assessments</a:t>
            </a:r>
          </a:p>
          <a:p>
            <a:pPr eaLnBrk="1" hangingPunct="1">
              <a:buFont typeface="Wingdings" panose="05000000000000000000" pitchFamily="2" charset="2"/>
              <a:buChar char="Ø"/>
              <a:defRPr/>
            </a:pPr>
            <a:r>
              <a:rPr lang="en-US" sz="2800" dirty="0"/>
              <a:t>Accuracy assessments generally compare the relationship between known reference data (ground truth) and the corresponding results of the automated classification</a:t>
            </a:r>
          </a:p>
          <a:p>
            <a:pPr eaLnBrk="1" hangingPunct="1">
              <a:buFont typeface="Wingdings" panose="05000000000000000000" pitchFamily="2" charset="2"/>
              <a:buChar char="Ø"/>
              <a:defRPr/>
            </a:pPr>
            <a:endParaRPr lang="en-US" sz="2800" dirty="0"/>
          </a:p>
          <a:p>
            <a:pPr eaLnBrk="1" hangingPunct="1">
              <a:buFont typeface="Wingdings" panose="05000000000000000000" pitchFamily="2" charset="2"/>
              <a:buChar char="Ø"/>
              <a:defRPr/>
            </a:pPr>
            <a:endParaRPr lang="en-US" sz="2800" dirty="0"/>
          </a:p>
          <a:p>
            <a:pPr algn="r" eaLnBrk="1" hangingPunct="1">
              <a:buFont typeface="Wingdings" panose="05000000000000000000" pitchFamily="2" charset="2"/>
              <a:buNone/>
              <a:defRPr/>
            </a:pPr>
            <a:r>
              <a:rPr lang="en-US" sz="600" dirty="0" err="1"/>
              <a:t>Lillesand</a:t>
            </a:r>
            <a:r>
              <a:rPr lang="en-US" sz="600" dirty="0"/>
              <a:t> et al., 2004. P 586-593</a:t>
            </a:r>
          </a:p>
          <a:p>
            <a:pPr eaLnBrk="1" hangingPunct="1">
              <a:buFont typeface="Wingdings" panose="05000000000000000000" pitchFamily="2" charset="2"/>
              <a:buChar char="Ø"/>
              <a:defRPr/>
            </a:pP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7938"/>
            <a:ext cx="7718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Course outline readings</a:t>
            </a:r>
          </a:p>
        </p:txBody>
      </p:sp>
      <p:sp>
        <p:nvSpPr>
          <p:cNvPr id="3" name="Content Placeholder 2"/>
          <p:cNvSpPr>
            <a:spLocks noGrp="1"/>
          </p:cNvSpPr>
          <p:nvPr>
            <p:ph idx="1"/>
          </p:nvPr>
        </p:nvSpPr>
        <p:spPr/>
        <p:txBody>
          <a:bodyPr/>
          <a:lstStyle/>
          <a:p>
            <a:pPr>
              <a:defRPr/>
            </a:pPr>
            <a:r>
              <a:rPr lang="en-US" dirty="0">
                <a:hlinkClick r:id="rId2"/>
              </a:rPr>
              <a:t>Forsythe et al. (2012)</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9305-853A-4FDD-928F-944D1E734313}"/>
              </a:ext>
            </a:extLst>
          </p:cNvPr>
          <p:cNvSpPr>
            <a:spLocks noGrp="1"/>
          </p:cNvSpPr>
          <p:nvPr>
            <p:ph type="ctrTitle" sz="quarter"/>
          </p:nvPr>
        </p:nvSpPr>
        <p:spPr>
          <a:xfrm>
            <a:off x="2209800" y="76200"/>
            <a:ext cx="7772400" cy="5943600"/>
          </a:xfrm>
        </p:spPr>
        <p:txBody>
          <a:bodyPr/>
          <a:lstStyle/>
          <a:p>
            <a:pPr>
              <a:defRPr/>
            </a:pPr>
            <a:r>
              <a:rPr lang="en-US" sz="3600" dirty="0"/>
              <a:t>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a:t>
            </a:r>
            <a:endParaRPr lang="en-CA"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p:txBody>
          <a:bodyPr/>
          <a:lstStyle/>
          <a:p>
            <a:pPr eaLnBrk="1" hangingPunct="1">
              <a:defRPr/>
            </a:pPr>
            <a:r>
              <a:rPr lang="en-US" sz="3200" dirty="0"/>
              <a:t>Classification Techniques (Supervised)</a:t>
            </a:r>
            <a:br>
              <a:rPr lang="en-US" sz="3200" dirty="0"/>
            </a:br>
            <a:endParaRPr lang="en-US" sz="4400" dirty="0"/>
          </a:p>
        </p:txBody>
      </p:sp>
      <p:sp>
        <p:nvSpPr>
          <p:cNvPr id="2051" name="Rectangle 3"/>
          <p:cNvSpPr>
            <a:spLocks noGrp="1" noChangeArrowheads="1"/>
          </p:cNvSpPr>
          <p:nvPr>
            <p:ph type="subTitle" sz="quarter" idx="1"/>
          </p:nvPr>
        </p:nvSpPr>
        <p:spPr>
          <a:xfrm>
            <a:off x="2286000" y="3886200"/>
            <a:ext cx="7924800" cy="2438400"/>
          </a:xfrm>
        </p:spPr>
        <p:txBody>
          <a:bodyPr/>
          <a:lstStyle/>
          <a:p>
            <a:pPr eaLnBrk="1" hangingPunct="1">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z="3200"/>
              <a:t>Classification Procedures – Supervised Classification</a:t>
            </a:r>
          </a:p>
        </p:txBody>
      </p:sp>
      <p:sp>
        <p:nvSpPr>
          <p:cNvPr id="12291" name="Rectangle 3"/>
          <p:cNvSpPr>
            <a:spLocks noGrp="1" noChangeArrowheads="1"/>
          </p:cNvSpPr>
          <p:nvPr>
            <p:ph idx="1"/>
          </p:nvPr>
        </p:nvSpPr>
        <p:spPr>
          <a:xfrm>
            <a:off x="1981200" y="2819401"/>
            <a:ext cx="8229600" cy="3311525"/>
          </a:xfrm>
        </p:spPr>
        <p:txBody>
          <a:bodyPr/>
          <a:lstStyle/>
          <a:p>
            <a:pPr eaLnBrk="1" hangingPunct="1">
              <a:buFont typeface="Wingdings" panose="05000000000000000000" pitchFamily="2" charset="2"/>
              <a:buChar char="Ø"/>
              <a:defRPr/>
            </a:pPr>
            <a:r>
              <a:rPr lang="en-US"/>
              <a:t>The analyst identifies homogenous representative samples of the different surface cover types of interest</a:t>
            </a:r>
          </a:p>
          <a:p>
            <a:pPr eaLnBrk="1" hangingPunct="1">
              <a:buFont typeface="Wingdings" panose="05000000000000000000" pitchFamily="2" charset="2"/>
              <a:buNone/>
              <a:defRPr/>
            </a:pPr>
            <a:endParaRPr lang="en-US" i="1"/>
          </a:p>
          <a:p>
            <a:pPr eaLnBrk="1" hangingPunct="1">
              <a:buFont typeface="Wingdings" panose="05000000000000000000" pitchFamily="2" charset="2"/>
              <a:buChar char="Ø"/>
              <a:defRPr/>
            </a:pPr>
            <a:endParaRPr lang="en-US"/>
          </a:p>
        </p:txBody>
      </p:sp>
      <p:sp>
        <p:nvSpPr>
          <p:cNvPr id="12292" name="Rectangle 4"/>
          <p:cNvSpPr>
            <a:spLocks noChangeArrowheads="1"/>
          </p:cNvSpPr>
          <p:nvPr/>
        </p:nvSpPr>
        <p:spPr bwMode="auto">
          <a:xfrm>
            <a:off x="8469314" y="6248401"/>
            <a:ext cx="2198687" cy="276225"/>
          </a:xfrm>
          <a:prstGeom prst="rect">
            <a:avLst/>
          </a:prstGeom>
          <a:noFill/>
          <a:ln w="9525">
            <a:noFill/>
            <a:miter lim="800000"/>
            <a:headEnd/>
            <a:tailEnd/>
          </a:ln>
          <a:effectLst/>
        </p:spPr>
        <p:txBody>
          <a:bodyPr wrap="none">
            <a:spAutoFit/>
          </a:bodyPr>
          <a:lstStyle/>
          <a:p>
            <a:pPr algn="r">
              <a:defRPr/>
            </a:pPr>
            <a:r>
              <a:rPr lang="en-US" sz="600" dirty="0">
                <a:solidFill>
                  <a:schemeClr val="tx2"/>
                </a:solidFill>
                <a:effectLst>
                  <a:outerShdw blurRad="38100" dist="38100" dir="2700000" algn="tl">
                    <a:srgbClr val="000000"/>
                  </a:outerShdw>
                </a:effectLst>
                <a:latin typeface="Arial" charset="0"/>
              </a:rPr>
              <a:t>Canada Centre for Remote Sensing Tutorial</a:t>
            </a:r>
            <a:br>
              <a:rPr lang="en-US" sz="600" dirty="0">
                <a:solidFill>
                  <a:schemeClr val="tx2"/>
                </a:solidFill>
                <a:effectLst>
                  <a:outerShdw blurRad="38100" dist="38100" dir="2700000" algn="tl">
                    <a:srgbClr val="000000"/>
                  </a:outerShdw>
                </a:effectLst>
                <a:latin typeface="Arial" charset="0"/>
              </a:rPr>
            </a:br>
            <a:r>
              <a:rPr lang="en-US" sz="600" dirty="0">
                <a:solidFill>
                  <a:schemeClr val="tx2"/>
                </a:solidFill>
                <a:effectLst>
                  <a:outerShdw blurRad="38100" dist="38100" dir="2700000" algn="tl">
                    <a:srgbClr val="000000"/>
                  </a:outerShdw>
                </a:effectLst>
                <a:latin typeface="Arial" charset="0"/>
              </a:rPr>
              <a:t>http://www.ccrs.nrcan.gc.ca/ccrs/eduref/tutorial/indexe.html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3200"/>
              <a:t>Classification Procedures – Supervised Classification</a:t>
            </a:r>
          </a:p>
        </p:txBody>
      </p:sp>
      <p:sp>
        <p:nvSpPr>
          <p:cNvPr id="33795" name="Rectangle 3"/>
          <p:cNvSpPr>
            <a:spLocks noGrp="1" noChangeArrowheads="1"/>
          </p:cNvSpPr>
          <p:nvPr>
            <p:ph idx="1"/>
          </p:nvPr>
        </p:nvSpPr>
        <p:spPr/>
        <p:txBody>
          <a:bodyPr/>
          <a:lstStyle/>
          <a:p>
            <a:pPr eaLnBrk="1" hangingPunct="1">
              <a:buFont typeface="Wingdings" panose="05000000000000000000" pitchFamily="2" charset="2"/>
              <a:buNone/>
              <a:defRPr/>
            </a:pPr>
            <a:endParaRPr lang="en-US" dirty="0"/>
          </a:p>
          <a:p>
            <a:pPr eaLnBrk="1" hangingPunct="1">
              <a:buFont typeface="Wingdings" panose="05000000000000000000" pitchFamily="2" charset="2"/>
              <a:buChar char="Ø"/>
              <a:defRPr/>
            </a:pPr>
            <a:r>
              <a:rPr lang="en-US" dirty="0"/>
              <a:t>These samples are referred to as </a:t>
            </a:r>
            <a:r>
              <a:rPr lang="en-US" i="1" dirty="0"/>
              <a:t>training</a:t>
            </a:r>
            <a:r>
              <a:rPr lang="en-US" dirty="0"/>
              <a:t> </a:t>
            </a:r>
            <a:r>
              <a:rPr lang="en-US" i="1" dirty="0"/>
              <a:t>areas</a:t>
            </a:r>
            <a:endParaRPr lang="en-US" dirty="0"/>
          </a:p>
          <a:p>
            <a:pPr eaLnBrk="1" hangingPunct="1">
              <a:buFont typeface="Wingdings" panose="05000000000000000000" pitchFamily="2"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z="3200"/>
              <a:t>Classification Procedures – Supervised Classification</a:t>
            </a:r>
          </a:p>
        </p:txBody>
      </p:sp>
      <p:sp>
        <p:nvSpPr>
          <p:cNvPr id="34819" name="Rectangle 3"/>
          <p:cNvSpPr>
            <a:spLocks noGrp="1" noChangeArrowheads="1"/>
          </p:cNvSpPr>
          <p:nvPr>
            <p:ph idx="1"/>
          </p:nvPr>
        </p:nvSpPr>
        <p:spPr>
          <a:xfrm>
            <a:off x="1981200" y="2438401"/>
            <a:ext cx="8229600" cy="3692525"/>
          </a:xfrm>
        </p:spPr>
        <p:txBody>
          <a:bodyPr/>
          <a:lstStyle/>
          <a:p>
            <a:pPr eaLnBrk="1" hangingPunct="1">
              <a:buFont typeface="Wingdings" panose="05000000000000000000" pitchFamily="2" charset="2"/>
              <a:buChar char="Ø"/>
              <a:defRPr/>
            </a:pPr>
            <a:r>
              <a:rPr lang="en-US" dirty="0"/>
              <a:t>The selection of training areas is based on:</a:t>
            </a:r>
          </a:p>
          <a:p>
            <a:pPr lvl="2" eaLnBrk="1" hangingPunct="1">
              <a:buFont typeface="Wingdings" panose="05000000000000000000" pitchFamily="2" charset="2"/>
              <a:buChar char="Ø"/>
              <a:defRPr/>
            </a:pPr>
            <a:r>
              <a:rPr lang="en-US" dirty="0"/>
              <a:t>the analyst’s familiarity with the geographic area and </a:t>
            </a:r>
          </a:p>
          <a:p>
            <a:pPr lvl="2" eaLnBrk="1" hangingPunct="1">
              <a:buFont typeface="Wingdings" panose="05000000000000000000" pitchFamily="2" charset="2"/>
              <a:buChar char="Ø"/>
              <a:defRPr/>
            </a:pPr>
            <a:r>
              <a:rPr lang="en-US" dirty="0"/>
              <a:t>their knowledge of actual land cover types present in the image</a:t>
            </a:r>
            <a:endParaRPr lang="en-US" i="1" dirty="0"/>
          </a:p>
          <a:p>
            <a:pPr eaLnBrk="1" hangingPunct="1">
              <a:buFont typeface="Wingdings" panose="05000000000000000000" pitchFamily="2" charset="2"/>
              <a:buChar char="Ø"/>
              <a:defRPr/>
            </a:pPr>
            <a:endParaRPr lang="en-US" dirty="0"/>
          </a:p>
        </p:txBody>
      </p:sp>
      <p:sp>
        <p:nvSpPr>
          <p:cNvPr id="34820" name="Rectangle 4"/>
          <p:cNvSpPr>
            <a:spLocks noChangeArrowheads="1"/>
          </p:cNvSpPr>
          <p:nvPr/>
        </p:nvSpPr>
        <p:spPr bwMode="auto">
          <a:xfrm>
            <a:off x="8469314" y="6248401"/>
            <a:ext cx="2198687" cy="276225"/>
          </a:xfrm>
          <a:prstGeom prst="rect">
            <a:avLst/>
          </a:prstGeom>
          <a:noFill/>
          <a:ln w="9525">
            <a:noFill/>
            <a:miter lim="800000"/>
            <a:headEnd/>
            <a:tailEnd/>
          </a:ln>
          <a:effectLst/>
        </p:spPr>
        <p:txBody>
          <a:bodyPr wrap="none">
            <a:spAutoFit/>
          </a:bodyPr>
          <a:lstStyle/>
          <a:p>
            <a:pPr algn="r">
              <a:defRPr/>
            </a:pPr>
            <a:r>
              <a:rPr lang="en-US" sz="600" dirty="0">
                <a:solidFill>
                  <a:schemeClr val="tx2"/>
                </a:solidFill>
                <a:effectLst>
                  <a:outerShdw blurRad="38100" dist="38100" dir="2700000" algn="tl">
                    <a:srgbClr val="000000"/>
                  </a:outerShdw>
                </a:effectLst>
                <a:latin typeface="Arial" charset="0"/>
              </a:rPr>
              <a:t>Canada Centre for Remote Sensing Tutorial</a:t>
            </a:r>
            <a:br>
              <a:rPr lang="en-US" sz="600" dirty="0">
                <a:solidFill>
                  <a:schemeClr val="tx2"/>
                </a:solidFill>
                <a:effectLst>
                  <a:outerShdw blurRad="38100" dist="38100" dir="2700000" algn="tl">
                    <a:srgbClr val="000000"/>
                  </a:outerShdw>
                </a:effectLst>
                <a:latin typeface="Arial" charset="0"/>
              </a:rPr>
            </a:br>
            <a:r>
              <a:rPr lang="en-US" sz="600" dirty="0">
                <a:solidFill>
                  <a:schemeClr val="tx2"/>
                </a:solidFill>
                <a:effectLst>
                  <a:outerShdw blurRad="38100" dist="38100" dir="2700000" algn="tl">
                    <a:srgbClr val="000000"/>
                  </a:outerShdw>
                </a:effectLst>
                <a:latin typeface="Arial" charset="0"/>
              </a:rPr>
              <a:t>http://www.ccrs.nrcan.gc.ca/ccrs/eduref/tutorial/indexe.html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2000"/>
                                        <p:tgtEl>
                                          <p:spTgt spid="3481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fade">
                                      <p:cBhvr>
                                        <p:cTn id="15" dur="2000"/>
                                        <p:tgtEl>
                                          <p:spTgt spid="3481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19">
                                            <p:txEl>
                                              <p:pRg st="2" end="2"/>
                                            </p:txEl>
                                          </p:spTgt>
                                        </p:tgtEl>
                                        <p:attrNameLst>
                                          <p:attrName>style.visibility</p:attrName>
                                        </p:attrNameLst>
                                      </p:cBhvr>
                                      <p:to>
                                        <p:strVal val="visible"/>
                                      </p:to>
                                    </p:set>
                                    <p:animEffect transition="in" filter="fade">
                                      <p:cBhvr>
                                        <p:cTn id="18" dur="20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1981200" y="-381000"/>
            <a:ext cx="8229600" cy="1801813"/>
          </a:xfrm>
        </p:spPr>
        <p:txBody>
          <a:bodyPr/>
          <a:lstStyle/>
          <a:p>
            <a:pPr eaLnBrk="1" hangingPunct="1">
              <a:defRPr/>
            </a:pPr>
            <a:r>
              <a:rPr lang="en-US" sz="3200"/>
              <a:t>Training Areas - Morro Bay, California</a:t>
            </a:r>
          </a:p>
        </p:txBody>
      </p:sp>
      <p:pic>
        <p:nvPicPr>
          <p:cNvPr id="34819" name="Picture 6" descr="training area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0" y="1143001"/>
            <a:ext cx="6248400" cy="5199063"/>
          </a:xfrm>
          <a:noFill/>
          <a:extLst>
            <a:ext uri="{909E8E84-426E-40DD-AFC4-6F175D3DCCD1}">
              <a14:hiddenFill xmlns:a14="http://schemas.microsoft.com/office/drawing/2010/main">
                <a:solidFill>
                  <a:srgbClr val="FFFFFF"/>
                </a:solidFill>
              </a14:hiddenFill>
            </a:ext>
          </a:extLst>
        </p:spPr>
      </p:pic>
      <p:sp>
        <p:nvSpPr>
          <p:cNvPr id="20487" name="Rectangle 7"/>
          <p:cNvSpPr>
            <a:spLocks noChangeArrowheads="1"/>
          </p:cNvSpPr>
          <p:nvPr/>
        </p:nvSpPr>
        <p:spPr bwMode="auto">
          <a:xfrm>
            <a:off x="6096000" y="6400801"/>
            <a:ext cx="4572000" cy="276225"/>
          </a:xfrm>
          <a:prstGeom prst="rect">
            <a:avLst/>
          </a:prstGeom>
          <a:noFill/>
          <a:ln w="9525">
            <a:noFill/>
            <a:miter lim="800000"/>
            <a:headEnd/>
            <a:tailEnd/>
          </a:ln>
          <a:effectLst/>
        </p:spPr>
        <p:txBody>
          <a:bodyPr>
            <a:spAutoFit/>
          </a:bodyPr>
          <a:lstStyle/>
          <a:p>
            <a:pPr algn="r">
              <a:defRPr/>
            </a:pPr>
            <a:r>
              <a:rPr lang="en-US" sz="600" dirty="0">
                <a:effectLst>
                  <a:outerShdw blurRad="38100" dist="38100" dir="2700000" algn="tl">
                    <a:srgbClr val="000000"/>
                  </a:outerShdw>
                </a:effectLst>
                <a:latin typeface="Arial" charset="0"/>
              </a:rPr>
              <a:t>Remote Sensing Tutorial, EOS Goddard, NASA</a:t>
            </a:r>
          </a:p>
          <a:p>
            <a:pPr algn="r">
              <a:defRPr/>
            </a:pPr>
            <a:r>
              <a:rPr lang="en-US" sz="600" dirty="0">
                <a:effectLst>
                  <a:outerShdw blurRad="38100" dist="38100" dir="2700000" algn="tl">
                    <a:srgbClr val="000000"/>
                  </a:outerShdw>
                </a:effectLst>
                <a:latin typeface="Arial" charset="0"/>
              </a:rPr>
              <a:t>http://rst.gsfc.nasa.gov/Sect1/Sect1_17.html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686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2667" y="2246516"/>
            <a:ext cx="5466667" cy="3238095"/>
          </a:xfrm>
        </p:spPr>
      </p:pic>
      <p:pic>
        <p:nvPicPr>
          <p:cNvPr id="368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3526" y="76200"/>
            <a:ext cx="60864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1"/>
            <a:ext cx="6934200" cy="685641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3200"/>
              <a:t>Supervised Classification</a:t>
            </a:r>
          </a:p>
        </p:txBody>
      </p:sp>
      <p:sp>
        <p:nvSpPr>
          <p:cNvPr id="16387" name="Rectangle 3"/>
          <p:cNvSpPr>
            <a:spLocks noGrp="1" noChangeArrowheads="1"/>
          </p:cNvSpPr>
          <p:nvPr>
            <p:ph idx="1"/>
          </p:nvPr>
        </p:nvSpPr>
        <p:spPr>
          <a:xfrm>
            <a:off x="1981200" y="2057400"/>
            <a:ext cx="8229600" cy="3810000"/>
          </a:xfrm>
        </p:spPr>
        <p:txBody>
          <a:bodyPr/>
          <a:lstStyle/>
          <a:p>
            <a:pPr eaLnBrk="1" hangingPunct="1">
              <a:buFont typeface="Wingdings" panose="05000000000000000000" pitchFamily="2" charset="2"/>
              <a:buChar char="Ø"/>
              <a:defRPr/>
            </a:pPr>
            <a:r>
              <a:rPr lang="en-US"/>
              <a:t>The numerical information in all spectral bands for the pixels comprising the training areas are used to "train" the computer to recognize spectrally similar areas for each class</a:t>
            </a:r>
          </a:p>
          <a:p>
            <a:pPr eaLnBrk="1" hangingPunct="1">
              <a:buFont typeface="Wingdings" panose="05000000000000000000" pitchFamily="2" charset="2"/>
              <a:buNone/>
              <a:defRPr/>
            </a:pPr>
            <a:endParaRPr lang="en-US"/>
          </a:p>
          <a:p>
            <a:pPr eaLnBrk="1" hangingPunct="1">
              <a:buFont typeface="Wingdings" panose="05000000000000000000" pitchFamily="2" charset="2"/>
              <a:buChar char="Ø"/>
              <a:defRPr/>
            </a:pPr>
            <a:endParaRPr lang="en-US"/>
          </a:p>
          <a:p>
            <a:pPr eaLnBrk="1" hangingPunct="1">
              <a:buFont typeface="Wingdings" panose="05000000000000000000" pitchFamily="2" charset="2"/>
              <a:buChar char="Ø"/>
              <a:defRPr/>
            </a:pPr>
            <a:endParaRPr lang="en-US" sz="2800"/>
          </a:p>
        </p:txBody>
      </p:sp>
      <p:sp>
        <p:nvSpPr>
          <p:cNvPr id="16388" name="Rectangle 4"/>
          <p:cNvSpPr>
            <a:spLocks noChangeArrowheads="1"/>
          </p:cNvSpPr>
          <p:nvPr/>
        </p:nvSpPr>
        <p:spPr bwMode="auto">
          <a:xfrm>
            <a:off x="8285164" y="6172201"/>
            <a:ext cx="2198687" cy="276225"/>
          </a:xfrm>
          <a:prstGeom prst="rect">
            <a:avLst/>
          </a:prstGeom>
          <a:noFill/>
          <a:ln w="9525">
            <a:noFill/>
            <a:miter lim="800000"/>
            <a:headEnd/>
            <a:tailEnd/>
          </a:ln>
          <a:effectLst/>
        </p:spPr>
        <p:txBody>
          <a:bodyPr wrap="none">
            <a:spAutoFit/>
          </a:bodyPr>
          <a:lstStyle/>
          <a:p>
            <a:pPr algn="r">
              <a:defRPr/>
            </a:pPr>
            <a:r>
              <a:rPr lang="en-US" sz="600" dirty="0">
                <a:solidFill>
                  <a:schemeClr val="tx2"/>
                </a:solidFill>
                <a:effectLst>
                  <a:outerShdw blurRad="38100" dist="38100" dir="2700000" algn="tl">
                    <a:srgbClr val="000000"/>
                  </a:outerShdw>
                </a:effectLst>
                <a:latin typeface="Arial" charset="0"/>
              </a:rPr>
              <a:t>Canada Centre for Remote Sensing Tutorial</a:t>
            </a:r>
            <a:br>
              <a:rPr lang="en-US" sz="600" dirty="0">
                <a:solidFill>
                  <a:schemeClr val="tx2"/>
                </a:solidFill>
                <a:effectLst>
                  <a:outerShdw blurRad="38100" dist="38100" dir="2700000" algn="tl">
                    <a:srgbClr val="000000"/>
                  </a:outerShdw>
                </a:effectLst>
                <a:latin typeface="Arial" charset="0"/>
              </a:rPr>
            </a:br>
            <a:r>
              <a:rPr lang="en-US" sz="600" dirty="0">
                <a:solidFill>
                  <a:schemeClr val="tx2"/>
                </a:solidFill>
                <a:effectLst>
                  <a:outerShdw blurRad="38100" dist="38100" dir="2700000" algn="tl">
                    <a:srgbClr val="000000"/>
                  </a:outerShdw>
                </a:effectLst>
                <a:latin typeface="Arial" charset="0"/>
              </a:rPr>
              <a:t>http://www.ccrs.nrcan.gc.ca/ccrs/eduref/tutorial/indexe.html</a:t>
            </a:r>
          </a:p>
        </p:txBody>
      </p:sp>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595</Words>
  <Application>Microsoft Office PowerPoint</Application>
  <PresentationFormat>Widescreen</PresentationFormat>
  <Paragraphs>63</Paragraphs>
  <Slides>19</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Wingdings</vt:lpstr>
      <vt:lpstr>Beam</vt:lpstr>
      <vt:lpstr>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vt:lpstr>
      <vt:lpstr>Classification Techniques (Supervised) </vt:lpstr>
      <vt:lpstr>Classification Procedures – Supervised Classification</vt:lpstr>
      <vt:lpstr>Classification Procedures – Supervised Classification</vt:lpstr>
      <vt:lpstr>Classification Procedures – Supervised Classification</vt:lpstr>
      <vt:lpstr>Training Areas - Morro Bay, California</vt:lpstr>
      <vt:lpstr>PowerPoint Presentation</vt:lpstr>
      <vt:lpstr>PowerPoint Presentation</vt:lpstr>
      <vt:lpstr>Supervised Classification</vt:lpstr>
      <vt:lpstr>Supervised Classification</vt:lpstr>
      <vt:lpstr>Supervised Classification</vt:lpstr>
      <vt:lpstr>Classification Algorithms</vt:lpstr>
      <vt:lpstr>Classification Algorithms</vt:lpstr>
      <vt:lpstr>Example - Minimum Distance Classifier Morro Bay California</vt:lpstr>
      <vt:lpstr>PowerPoint Presentation</vt:lpstr>
      <vt:lpstr>Post-Classification</vt:lpstr>
      <vt:lpstr>PowerPoint Presentation</vt:lpstr>
      <vt:lpstr>Course outline readings</vt:lpstr>
      <vt:lpstr>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2021-01-26T16:21:49Z</dcterms:created>
  <dcterms:modified xsi:type="dcterms:W3CDTF">2025-10-22T12:51:11Z</dcterms:modified>
</cp:coreProperties>
</file>