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18"/>
  </p:notesMasterIdLst>
  <p:sldIdLst>
    <p:sldId id="384" r:id="rId2"/>
    <p:sldId id="306" r:id="rId3"/>
    <p:sldId id="385" r:id="rId4"/>
    <p:sldId id="256" r:id="rId5"/>
    <p:sldId id="257" r:id="rId6"/>
    <p:sldId id="258" r:id="rId7"/>
    <p:sldId id="269" r:id="rId8"/>
    <p:sldId id="375" r:id="rId9"/>
    <p:sldId id="373" r:id="rId10"/>
    <p:sldId id="374" r:id="rId11"/>
    <p:sldId id="259" r:id="rId12"/>
    <p:sldId id="270" r:id="rId13"/>
    <p:sldId id="266" r:id="rId14"/>
    <p:sldId id="387" r:id="rId15"/>
    <p:sldId id="267" r:id="rId16"/>
    <p:sldId id="386"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788" y="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CA"/>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CA"/>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CA"/>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1F6894-91E8-4D02-8A0B-3B5E3058DBB7}"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8D06C7-4CE4-4E0E-B05F-39C2BFEE6C2C}" type="slidenum">
              <a:rPr lang="en-CA" altLang="en-US" smtClean="0"/>
              <a:pPr/>
              <a:t>4</a:t>
            </a:fld>
            <a:endParaRPr lang="en-CA" alt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5894FB-369E-41FD-8571-0A57BE901035}" type="slidenum">
              <a:rPr lang="en-CA" altLang="en-US" smtClean="0"/>
              <a:pPr/>
              <a:t>5</a:t>
            </a:fld>
            <a:endParaRPr lang="en-CA" altLang="en-US"/>
          </a:p>
        </p:txBody>
      </p:sp>
      <p:sp>
        <p:nvSpPr>
          <p:cNvPr id="10243" name="Rectangle 2"/>
          <p:cNvSpPr>
            <a:spLocks noGrp="1" noRot="1" noChangeAspect="1" noChangeArrowheads="1" noTextEdit="1"/>
          </p:cNvSpPr>
          <p:nvPr>
            <p:ph type="sldImg"/>
          </p:nvPr>
        </p:nvSpPr>
        <p:spPr>
          <a:xfrm>
            <a:off x="381000" y="685800"/>
            <a:ext cx="6096000" cy="3429000"/>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68E278-9EC0-4A54-AE40-7EC68FFACCBA}" type="slidenum">
              <a:rPr lang="en-CA" altLang="en-US" smtClean="0"/>
              <a:pPr/>
              <a:t>6</a:t>
            </a:fld>
            <a:endParaRPr lang="en-CA" altLang="en-US"/>
          </a:p>
        </p:txBody>
      </p:sp>
      <p:sp>
        <p:nvSpPr>
          <p:cNvPr id="12291" name="Rectangle 2"/>
          <p:cNvSpPr>
            <a:spLocks noGrp="1" noRot="1" noChangeAspect="1" noChangeArrowheads="1" noTextEdit="1"/>
          </p:cNvSpPr>
          <p:nvPr>
            <p:ph type="sldImg"/>
          </p:nvPr>
        </p:nvSpPr>
        <p:spPr>
          <a:xfrm>
            <a:off x="381000" y="685800"/>
            <a:ext cx="6096000" cy="34290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A4B0FD-38D0-479C-BAA0-561EA0D68CD3}" type="slidenum">
              <a:rPr lang="en-CA" altLang="en-US" smtClean="0"/>
              <a:pPr/>
              <a:t>7</a:t>
            </a:fld>
            <a:endParaRPr lang="en-CA" altLang="en-US"/>
          </a:p>
        </p:txBody>
      </p:sp>
      <p:sp>
        <p:nvSpPr>
          <p:cNvPr id="14339" name="Rectangle 2"/>
          <p:cNvSpPr>
            <a:spLocks noGrp="1" noRot="1" noChangeAspect="1" noChangeArrowheads="1" noTextEdit="1"/>
          </p:cNvSpPr>
          <p:nvPr>
            <p:ph type="sldImg"/>
          </p:nvPr>
        </p:nvSpPr>
        <p:spPr>
          <a:xfrm>
            <a:off x="381000" y="685800"/>
            <a:ext cx="6096000" cy="3429000"/>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31AD8B-DBFD-47B9-AF6F-41A69D0F4DA9}" type="slidenum">
              <a:rPr lang="en-CA" altLang="en-US" smtClean="0"/>
              <a:pPr/>
              <a:t>11</a:t>
            </a:fld>
            <a:endParaRPr lang="en-CA" altLang="en-US"/>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5484AB-8362-494F-AD4F-FA9404D9800B}" type="slidenum">
              <a:rPr lang="en-CA" altLang="en-US" smtClean="0"/>
              <a:pPr/>
              <a:t>12</a:t>
            </a:fld>
            <a:endParaRPr lang="en-CA"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472367-6062-47D8-AAE8-4BC6E68044FD}" type="slidenum">
              <a:rPr lang="en-CA" altLang="en-US" smtClean="0"/>
              <a:pPr/>
              <a:t>13</a:t>
            </a:fld>
            <a:endParaRPr lang="en-CA" altLang="en-US"/>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44C59-E399-4A22-B181-EF872E725982}"/>
            </a:ext>
          </a:extLst>
        </p:cNvPr>
        <p:cNvGrpSpPr/>
        <p:nvPr/>
      </p:nvGrpSpPr>
      <p:grpSpPr>
        <a:xfrm>
          <a:off x="0" y="0"/>
          <a:ext cx="0" cy="0"/>
          <a:chOff x="0" y="0"/>
          <a:chExt cx="0" cy="0"/>
        </a:xfrm>
      </p:grpSpPr>
      <p:sp>
        <p:nvSpPr>
          <p:cNvPr id="23554" name="Rectangle 7">
            <a:extLst>
              <a:ext uri="{FF2B5EF4-FFF2-40B4-BE49-F238E27FC236}">
                <a16:creationId xmlns:a16="http://schemas.microsoft.com/office/drawing/2014/main" id="{2E758A0F-3A57-1DB6-B96D-5483734D65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472367-6062-47D8-AAE8-4BC6E68044FD}" type="slidenum">
              <a:rPr lang="en-CA" altLang="en-US" smtClean="0"/>
              <a:pPr/>
              <a:t>14</a:t>
            </a:fld>
            <a:endParaRPr lang="en-CA" altLang="en-US"/>
          </a:p>
        </p:txBody>
      </p:sp>
      <p:sp>
        <p:nvSpPr>
          <p:cNvPr id="23555" name="Rectangle 2">
            <a:extLst>
              <a:ext uri="{FF2B5EF4-FFF2-40B4-BE49-F238E27FC236}">
                <a16:creationId xmlns:a16="http://schemas.microsoft.com/office/drawing/2014/main" id="{E31F87A7-2809-55FF-02F5-23D6D284EF2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B6AEBB5E-2ADD-6F0C-9B17-991A70970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30081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11A5F-11CF-403A-9CA9-082064B885B0}" type="slidenum">
              <a:rPr lang="en-CA" altLang="en-US" smtClean="0"/>
              <a:pPr/>
              <a:t>15</a:t>
            </a:fld>
            <a:endParaRPr lang="en-CA" altLang="en-US"/>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6"/>
            <p:cNvSpPr>
              <a:spLocks/>
            </p:cNvSpPr>
            <p:nvPr/>
          </p:nvSpPr>
          <p:spPr bwMode="hidden">
            <a:xfrm>
              <a:off x="4038" y="3577"/>
              <a:ext cx="1720" cy="65"/>
            </a:xfrm>
            <a:custGeom>
              <a:avLst/>
              <a:gdLst>
                <a:gd name="T0" fmla="*/ 1666 w 1722"/>
                <a:gd name="T1" fmla="*/ 38 h 66"/>
                <a:gd name="T2" fmla="*/ 1666 w 1722"/>
                <a:gd name="T3" fmla="*/ 33 h 66"/>
                <a:gd name="T4" fmla="*/ 0 w 1722"/>
                <a:gd name="T5" fmla="*/ 0 h 66"/>
                <a:gd name="T6" fmla="*/ 0 w 1722"/>
                <a:gd name="T7" fmla="*/ 33 h 66"/>
                <a:gd name="T8" fmla="*/ 1666 w 1722"/>
                <a:gd name="T9" fmla="*/ 38 h 66"/>
                <a:gd name="T10" fmla="*/ 1666 w 1722"/>
                <a:gd name="T11" fmla="*/ 3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 name="Freeform 8"/>
            <p:cNvSpPr>
              <a:spLocks/>
            </p:cNvSpPr>
            <p:nvPr/>
          </p:nvSpPr>
          <p:spPr bwMode="hidden">
            <a:xfrm>
              <a:off x="4784" y="3702"/>
              <a:ext cx="974" cy="101"/>
            </a:xfrm>
            <a:custGeom>
              <a:avLst/>
              <a:gdLst>
                <a:gd name="T0" fmla="*/ 947 w 975"/>
                <a:gd name="T1" fmla="*/ 48 h 101"/>
                <a:gd name="T2" fmla="*/ 947 w 975"/>
                <a:gd name="T3" fmla="*/ 0 h 101"/>
                <a:gd name="T4" fmla="*/ 0 w 975"/>
                <a:gd name="T5" fmla="*/ 24 h 101"/>
                <a:gd name="T6" fmla="*/ 0 w 975"/>
                <a:gd name="T7" fmla="*/ 101 h 101"/>
                <a:gd name="T8" fmla="*/ 947 w 975"/>
                <a:gd name="T9" fmla="*/ 48 h 101"/>
                <a:gd name="T10" fmla="*/ 94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9"/>
            <p:cNvSpPr>
              <a:spLocks/>
            </p:cNvSpPr>
            <p:nvPr/>
          </p:nvSpPr>
          <p:spPr bwMode="hidden">
            <a:xfrm>
              <a:off x="3619" y="3815"/>
              <a:ext cx="2139" cy="198"/>
            </a:xfrm>
            <a:custGeom>
              <a:avLst/>
              <a:gdLst>
                <a:gd name="T0" fmla="*/ 2085 w 2141"/>
                <a:gd name="T1" fmla="*/ 0 h 198"/>
                <a:gd name="T2" fmla="*/ 0 w 2141"/>
                <a:gd name="T3" fmla="*/ 156 h 198"/>
                <a:gd name="T4" fmla="*/ 0 w 2141"/>
                <a:gd name="T5" fmla="*/ 198 h 198"/>
                <a:gd name="T6" fmla="*/ 2085 w 2141"/>
                <a:gd name="T7" fmla="*/ 0 h 198"/>
                <a:gd name="T8" fmla="*/ 208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1"/>
            <p:cNvSpPr>
              <a:spLocks/>
            </p:cNvSpPr>
            <p:nvPr/>
          </p:nvSpPr>
          <p:spPr bwMode="hidden">
            <a:xfrm>
              <a:off x="2097" y="4043"/>
              <a:ext cx="2514" cy="276"/>
            </a:xfrm>
            <a:custGeom>
              <a:avLst/>
              <a:gdLst>
                <a:gd name="T0" fmla="*/ 2098 w 2517"/>
                <a:gd name="T1" fmla="*/ 276 h 276"/>
                <a:gd name="T2" fmla="*/ 2433 w 2517"/>
                <a:gd name="T3" fmla="*/ 204 h 276"/>
                <a:gd name="T4" fmla="*/ 2176 w 2517"/>
                <a:gd name="T5" fmla="*/ 0 h 276"/>
                <a:gd name="T6" fmla="*/ 0 w 2517"/>
                <a:gd name="T7" fmla="*/ 276 h 276"/>
                <a:gd name="T8" fmla="*/ 2098 w 2517"/>
                <a:gd name="T9" fmla="*/ 276 h 276"/>
                <a:gd name="T10" fmla="*/ 209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5" name="Freeform 13"/>
            <p:cNvSpPr>
              <a:spLocks/>
            </p:cNvSpPr>
            <p:nvPr/>
          </p:nvSpPr>
          <p:spPr bwMode="hidden">
            <a:xfrm>
              <a:off x="5030" y="3151"/>
              <a:ext cx="728" cy="240"/>
            </a:xfrm>
            <a:custGeom>
              <a:avLst/>
              <a:gdLst>
                <a:gd name="T0" fmla="*/ 701 w 729"/>
                <a:gd name="T1" fmla="*/ 240 h 240"/>
                <a:gd name="T2" fmla="*/ 0 w 729"/>
                <a:gd name="T3" fmla="*/ 0 h 240"/>
                <a:gd name="T4" fmla="*/ 0 w 729"/>
                <a:gd name="T5" fmla="*/ 6 h 240"/>
                <a:gd name="T6" fmla="*/ 701 w 729"/>
                <a:gd name="T7" fmla="*/ 240 h 240"/>
                <a:gd name="T8" fmla="*/ 70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7" name="Freeform 15"/>
            <p:cNvSpPr>
              <a:spLocks/>
            </p:cNvSpPr>
            <p:nvPr/>
          </p:nvSpPr>
          <p:spPr bwMode="hidden">
            <a:xfrm>
              <a:off x="5030" y="3049"/>
              <a:ext cx="728" cy="318"/>
            </a:xfrm>
            <a:custGeom>
              <a:avLst/>
              <a:gdLst>
                <a:gd name="T0" fmla="*/ 701 w 729"/>
                <a:gd name="T1" fmla="*/ 318 h 318"/>
                <a:gd name="T2" fmla="*/ 701 w 729"/>
                <a:gd name="T3" fmla="*/ 312 h 318"/>
                <a:gd name="T4" fmla="*/ 0 w 729"/>
                <a:gd name="T5" fmla="*/ 0 h 318"/>
                <a:gd name="T6" fmla="*/ 0 w 729"/>
                <a:gd name="T7" fmla="*/ 54 h 318"/>
                <a:gd name="T8" fmla="*/ 701 w 729"/>
                <a:gd name="T9" fmla="*/ 318 h 318"/>
                <a:gd name="T10" fmla="*/ 70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8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5162"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6458C5B5-5419-4C63-B8AD-36D5B3818FBB}" type="slidenum">
              <a:rPr lang="en-US"/>
              <a:pPr>
                <a:defRPr/>
              </a:pPr>
              <a:t>‹#›</a:t>
            </a:fld>
            <a:endParaRPr lang="en-US"/>
          </a:p>
        </p:txBody>
      </p:sp>
    </p:spTree>
    <p:extLst>
      <p:ext uri="{BB962C8B-B14F-4D97-AF65-F5344CB8AC3E}">
        <p14:creationId xmlns:p14="http://schemas.microsoft.com/office/powerpoint/2010/main" val="224111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9D2FE1B-50EC-410B-83C5-CD4BEF3271FD}" type="slidenum">
              <a:rPr lang="en-US"/>
              <a:pPr>
                <a:defRPr/>
              </a:pPr>
              <a:t>‹#›</a:t>
            </a:fld>
            <a:endParaRPr lang="en-US"/>
          </a:p>
        </p:txBody>
      </p:sp>
    </p:spTree>
    <p:extLst>
      <p:ext uri="{BB962C8B-B14F-4D97-AF65-F5344CB8AC3E}">
        <p14:creationId xmlns:p14="http://schemas.microsoft.com/office/powerpoint/2010/main" val="173060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E82E895-57EC-46AC-932C-6C91D49A38CA}" type="slidenum">
              <a:rPr lang="en-US"/>
              <a:pPr>
                <a:defRPr/>
              </a:pPr>
              <a:t>‹#›</a:t>
            </a:fld>
            <a:endParaRPr lang="en-US"/>
          </a:p>
        </p:txBody>
      </p:sp>
    </p:spTree>
    <p:extLst>
      <p:ext uri="{BB962C8B-B14F-4D97-AF65-F5344CB8AC3E}">
        <p14:creationId xmlns:p14="http://schemas.microsoft.com/office/powerpoint/2010/main" val="410570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EAB59D3-2F24-40C1-9381-F8C211CE7AAF}" type="slidenum">
              <a:rPr lang="en-US"/>
              <a:pPr>
                <a:defRPr/>
              </a:pPr>
              <a:t>‹#›</a:t>
            </a:fld>
            <a:endParaRPr lang="en-US"/>
          </a:p>
        </p:txBody>
      </p:sp>
    </p:spTree>
    <p:extLst>
      <p:ext uri="{BB962C8B-B14F-4D97-AF65-F5344CB8AC3E}">
        <p14:creationId xmlns:p14="http://schemas.microsoft.com/office/powerpoint/2010/main" val="79380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14EBE00-71DF-40AB-B8C4-EBB775AB1490}" type="slidenum">
              <a:rPr lang="en-US"/>
              <a:pPr>
                <a:defRPr/>
              </a:pPr>
              <a:t>‹#›</a:t>
            </a:fld>
            <a:endParaRPr lang="en-US"/>
          </a:p>
        </p:txBody>
      </p:sp>
    </p:spTree>
    <p:extLst>
      <p:ext uri="{BB962C8B-B14F-4D97-AF65-F5344CB8AC3E}">
        <p14:creationId xmlns:p14="http://schemas.microsoft.com/office/powerpoint/2010/main" val="410654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5D3C4AD-69BA-41FA-8F9F-97191C5CF59E}" type="slidenum">
              <a:rPr lang="en-US"/>
              <a:pPr>
                <a:defRPr/>
              </a:pPr>
              <a:t>‹#›</a:t>
            </a:fld>
            <a:endParaRPr lang="en-US"/>
          </a:p>
        </p:txBody>
      </p:sp>
    </p:spTree>
    <p:extLst>
      <p:ext uri="{BB962C8B-B14F-4D97-AF65-F5344CB8AC3E}">
        <p14:creationId xmlns:p14="http://schemas.microsoft.com/office/powerpoint/2010/main" val="66827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1A59AD9-1D42-4F78-AF3E-ECBD7A1B50A4}" type="slidenum">
              <a:rPr lang="en-US"/>
              <a:pPr>
                <a:defRPr/>
              </a:pPr>
              <a:t>‹#›</a:t>
            </a:fld>
            <a:endParaRPr lang="en-US"/>
          </a:p>
        </p:txBody>
      </p:sp>
    </p:spTree>
    <p:extLst>
      <p:ext uri="{BB962C8B-B14F-4D97-AF65-F5344CB8AC3E}">
        <p14:creationId xmlns:p14="http://schemas.microsoft.com/office/powerpoint/2010/main" val="40102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1959A924-B8D3-44EE-95A9-E7B9528062B2}" type="slidenum">
              <a:rPr lang="en-US"/>
              <a:pPr>
                <a:defRPr/>
              </a:pPr>
              <a:t>‹#›</a:t>
            </a:fld>
            <a:endParaRPr lang="en-US"/>
          </a:p>
        </p:txBody>
      </p:sp>
    </p:spTree>
    <p:extLst>
      <p:ext uri="{BB962C8B-B14F-4D97-AF65-F5344CB8AC3E}">
        <p14:creationId xmlns:p14="http://schemas.microsoft.com/office/powerpoint/2010/main" val="103426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328427D0-27CE-4FB7-B592-01D3976A60E8}" type="slidenum">
              <a:rPr lang="en-US"/>
              <a:pPr>
                <a:defRPr/>
              </a:pPr>
              <a:t>‹#›</a:t>
            </a:fld>
            <a:endParaRPr lang="en-US"/>
          </a:p>
        </p:txBody>
      </p:sp>
    </p:spTree>
    <p:extLst>
      <p:ext uri="{BB962C8B-B14F-4D97-AF65-F5344CB8AC3E}">
        <p14:creationId xmlns:p14="http://schemas.microsoft.com/office/powerpoint/2010/main" val="93033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2B58E60B-D35A-404A-9DA2-2F1CEF9334B5}" type="slidenum">
              <a:rPr lang="en-US"/>
              <a:pPr>
                <a:defRPr/>
              </a:pPr>
              <a:t>‹#›</a:t>
            </a:fld>
            <a:endParaRPr lang="en-US"/>
          </a:p>
        </p:txBody>
      </p:sp>
    </p:spTree>
    <p:extLst>
      <p:ext uri="{BB962C8B-B14F-4D97-AF65-F5344CB8AC3E}">
        <p14:creationId xmlns:p14="http://schemas.microsoft.com/office/powerpoint/2010/main" val="311234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1980091-82CE-4773-BD04-DDDC6A76FDCE}" type="slidenum">
              <a:rPr lang="en-US"/>
              <a:pPr>
                <a:defRPr/>
              </a:pPr>
              <a:t>‹#›</a:t>
            </a:fld>
            <a:endParaRPr lang="en-US"/>
          </a:p>
        </p:txBody>
      </p:sp>
    </p:spTree>
    <p:extLst>
      <p:ext uri="{BB962C8B-B14F-4D97-AF65-F5344CB8AC3E}">
        <p14:creationId xmlns:p14="http://schemas.microsoft.com/office/powerpoint/2010/main" val="285692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31910B0-F9B7-4CDF-9E88-2DE608730BD7}" type="slidenum">
              <a:rPr lang="en-US"/>
              <a:pPr>
                <a:defRPr/>
              </a:pPr>
              <a:t>‹#›</a:t>
            </a:fld>
            <a:endParaRPr lang="en-US"/>
          </a:p>
        </p:txBody>
      </p:sp>
    </p:spTree>
    <p:extLst>
      <p:ext uri="{BB962C8B-B14F-4D97-AF65-F5344CB8AC3E}">
        <p14:creationId xmlns:p14="http://schemas.microsoft.com/office/powerpoint/2010/main" val="364657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35" name="Freeform 6"/>
            <p:cNvSpPr>
              <a:spLocks/>
            </p:cNvSpPr>
            <p:nvPr/>
          </p:nvSpPr>
          <p:spPr bwMode="hidden">
            <a:xfrm>
              <a:off x="4038" y="3577"/>
              <a:ext cx="1720" cy="65"/>
            </a:xfrm>
            <a:custGeom>
              <a:avLst/>
              <a:gdLst>
                <a:gd name="T0" fmla="*/ 1666 w 1722"/>
                <a:gd name="T1" fmla="*/ 38 h 66"/>
                <a:gd name="T2" fmla="*/ 1666 w 1722"/>
                <a:gd name="T3" fmla="*/ 33 h 66"/>
                <a:gd name="T4" fmla="*/ 0 w 1722"/>
                <a:gd name="T5" fmla="*/ 0 h 66"/>
                <a:gd name="T6" fmla="*/ 0 w 1722"/>
                <a:gd name="T7" fmla="*/ 33 h 66"/>
                <a:gd name="T8" fmla="*/ 1666 w 1722"/>
                <a:gd name="T9" fmla="*/ 38 h 66"/>
                <a:gd name="T10" fmla="*/ 1666 w 1722"/>
                <a:gd name="T11" fmla="*/ 3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37" name="Freeform 8"/>
            <p:cNvSpPr>
              <a:spLocks/>
            </p:cNvSpPr>
            <p:nvPr/>
          </p:nvSpPr>
          <p:spPr bwMode="hidden">
            <a:xfrm>
              <a:off x="4784" y="3702"/>
              <a:ext cx="974" cy="101"/>
            </a:xfrm>
            <a:custGeom>
              <a:avLst/>
              <a:gdLst>
                <a:gd name="T0" fmla="*/ 947 w 975"/>
                <a:gd name="T1" fmla="*/ 48 h 101"/>
                <a:gd name="T2" fmla="*/ 947 w 975"/>
                <a:gd name="T3" fmla="*/ 0 h 101"/>
                <a:gd name="T4" fmla="*/ 0 w 975"/>
                <a:gd name="T5" fmla="*/ 24 h 101"/>
                <a:gd name="T6" fmla="*/ 0 w 975"/>
                <a:gd name="T7" fmla="*/ 101 h 101"/>
                <a:gd name="T8" fmla="*/ 947 w 975"/>
                <a:gd name="T9" fmla="*/ 48 h 101"/>
                <a:gd name="T10" fmla="*/ 94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8" name="Freeform 9"/>
            <p:cNvSpPr>
              <a:spLocks/>
            </p:cNvSpPr>
            <p:nvPr/>
          </p:nvSpPr>
          <p:spPr bwMode="hidden">
            <a:xfrm>
              <a:off x="3619" y="3815"/>
              <a:ext cx="2139" cy="198"/>
            </a:xfrm>
            <a:custGeom>
              <a:avLst/>
              <a:gdLst>
                <a:gd name="T0" fmla="*/ 2085 w 2141"/>
                <a:gd name="T1" fmla="*/ 0 h 198"/>
                <a:gd name="T2" fmla="*/ 0 w 2141"/>
                <a:gd name="T3" fmla="*/ 156 h 198"/>
                <a:gd name="T4" fmla="*/ 0 w 2141"/>
                <a:gd name="T5" fmla="*/ 198 h 198"/>
                <a:gd name="T6" fmla="*/ 2085 w 2141"/>
                <a:gd name="T7" fmla="*/ 0 h 198"/>
                <a:gd name="T8" fmla="*/ 208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40" name="Freeform 11"/>
            <p:cNvSpPr>
              <a:spLocks/>
            </p:cNvSpPr>
            <p:nvPr/>
          </p:nvSpPr>
          <p:spPr bwMode="hidden">
            <a:xfrm>
              <a:off x="2097" y="4043"/>
              <a:ext cx="2514" cy="276"/>
            </a:xfrm>
            <a:custGeom>
              <a:avLst/>
              <a:gdLst>
                <a:gd name="T0" fmla="*/ 2098 w 2517"/>
                <a:gd name="T1" fmla="*/ 276 h 276"/>
                <a:gd name="T2" fmla="*/ 2433 w 2517"/>
                <a:gd name="T3" fmla="*/ 204 h 276"/>
                <a:gd name="T4" fmla="*/ 2176 w 2517"/>
                <a:gd name="T5" fmla="*/ 0 h 276"/>
                <a:gd name="T6" fmla="*/ 0 w 2517"/>
                <a:gd name="T7" fmla="*/ 276 h 276"/>
                <a:gd name="T8" fmla="*/ 2098 w 2517"/>
                <a:gd name="T9" fmla="*/ 276 h 276"/>
                <a:gd name="T10" fmla="*/ 209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042" name="Freeform 13"/>
            <p:cNvSpPr>
              <a:spLocks/>
            </p:cNvSpPr>
            <p:nvPr/>
          </p:nvSpPr>
          <p:spPr bwMode="hidden">
            <a:xfrm>
              <a:off x="5030" y="3151"/>
              <a:ext cx="728" cy="240"/>
            </a:xfrm>
            <a:custGeom>
              <a:avLst/>
              <a:gdLst>
                <a:gd name="T0" fmla="*/ 701 w 729"/>
                <a:gd name="T1" fmla="*/ 240 h 240"/>
                <a:gd name="T2" fmla="*/ 0 w 729"/>
                <a:gd name="T3" fmla="*/ 0 h 240"/>
                <a:gd name="T4" fmla="*/ 0 w 729"/>
                <a:gd name="T5" fmla="*/ 6 h 240"/>
                <a:gd name="T6" fmla="*/ 701 w 729"/>
                <a:gd name="T7" fmla="*/ 240 h 240"/>
                <a:gd name="T8" fmla="*/ 70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44" name="Freeform 15"/>
            <p:cNvSpPr>
              <a:spLocks/>
            </p:cNvSpPr>
            <p:nvPr/>
          </p:nvSpPr>
          <p:spPr bwMode="hidden">
            <a:xfrm>
              <a:off x="5030" y="3049"/>
              <a:ext cx="728" cy="318"/>
            </a:xfrm>
            <a:custGeom>
              <a:avLst/>
              <a:gdLst>
                <a:gd name="T0" fmla="*/ 701 w 729"/>
                <a:gd name="T1" fmla="*/ 318 h 318"/>
                <a:gd name="T2" fmla="*/ 701 w 729"/>
                <a:gd name="T3" fmla="*/ 312 h 318"/>
                <a:gd name="T4" fmla="*/ 0 w 729"/>
                <a:gd name="T5" fmla="*/ 0 h 318"/>
                <a:gd name="T6" fmla="*/ 0 w 729"/>
                <a:gd name="T7" fmla="*/ 54 h 318"/>
                <a:gd name="T8" fmla="*/ 701 w 729"/>
                <a:gd name="T9" fmla="*/ 318 h 318"/>
                <a:gd name="T10" fmla="*/ 70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28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4138"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2"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2780D6C-EBEF-474E-AE01-568BACA4C80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92"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nasa.gov/image-article/satellite-view-of-central-eastern-u-s-deep-freez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dn.star.nesdis.noaa.gov/GOES16/ABI/SECTOR/cgl/GEOCOLOR/20250271606_GOES16-ABI-cgl-GEOCOLOR-2400x2400.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08077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3200"/>
              <a:t>Image Classification</a:t>
            </a:r>
          </a:p>
        </p:txBody>
      </p:sp>
      <p:sp>
        <p:nvSpPr>
          <p:cNvPr id="11267" name="Rectangle 3"/>
          <p:cNvSpPr>
            <a:spLocks noGrp="1" noChangeArrowheads="1"/>
          </p:cNvSpPr>
          <p:nvPr>
            <p:ph idx="1"/>
          </p:nvPr>
        </p:nvSpPr>
        <p:spPr/>
        <p:txBody>
          <a:bodyPr/>
          <a:lstStyle/>
          <a:p>
            <a:pPr eaLnBrk="1" hangingPunct="1">
              <a:buFont typeface="Wingdings" panose="05000000000000000000" pitchFamily="2" charset="2"/>
              <a:buChar char="Ø"/>
              <a:defRPr/>
            </a:pPr>
            <a:r>
              <a:rPr lang="en-US" sz="2400" i="1"/>
              <a:t>Information classes</a:t>
            </a:r>
            <a:r>
              <a:rPr lang="en-US" sz="2400"/>
              <a:t> are categories of interest that an analyst is actually trying to identify </a:t>
            </a:r>
          </a:p>
          <a:p>
            <a:pPr eaLnBrk="1" hangingPunct="1">
              <a:buFont typeface="Wingdings" panose="05000000000000000000" pitchFamily="2" charset="2"/>
              <a:buChar char="Ø"/>
              <a:defRPr/>
            </a:pPr>
            <a:endParaRPr lang="en-US" sz="2400"/>
          </a:p>
          <a:p>
            <a:pPr eaLnBrk="1" hangingPunct="1">
              <a:buFont typeface="Wingdings" panose="05000000000000000000" pitchFamily="2" charset="2"/>
              <a:buNone/>
              <a:defRPr/>
            </a:pPr>
            <a:endParaRPr lang="en-US" sz="2400"/>
          </a:p>
          <a:p>
            <a:pPr eaLnBrk="1" hangingPunct="1">
              <a:buFont typeface="Wingdings" panose="05000000000000000000" pitchFamily="2" charset="2"/>
              <a:buChar char="Ø"/>
              <a:defRPr/>
            </a:pPr>
            <a:r>
              <a:rPr lang="en-US" sz="2400" i="1"/>
              <a:t>Spectral classes</a:t>
            </a:r>
            <a:r>
              <a:rPr lang="en-US" sz="2400"/>
              <a:t> are groups of pixels that are uniform with respect to brightness values </a:t>
            </a:r>
          </a:p>
          <a:p>
            <a:pPr algn="r" eaLnBrk="1" hangingPunct="1">
              <a:buFont typeface="Wingdings" panose="05000000000000000000" pitchFamily="2" charset="2"/>
              <a:buNone/>
              <a:defRPr/>
            </a:pPr>
            <a:endParaRPr lang="en-US" sz="1200"/>
          </a:p>
          <a:p>
            <a:pPr eaLnBrk="1" hangingPunct="1">
              <a:buFont typeface="Wingdings" panose="05000000000000000000" pitchFamily="2" charset="2"/>
              <a:buChar char="Ø"/>
              <a:defRPr/>
            </a:pPr>
            <a:endParaRPr lang="en-US" sz="28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200"/>
              <a:t>Image Classification</a:t>
            </a:r>
          </a:p>
        </p:txBody>
      </p:sp>
      <p:sp>
        <p:nvSpPr>
          <p:cNvPr id="44035" name="Rectangle 3"/>
          <p:cNvSpPr>
            <a:spLocks noGrp="1" noChangeArrowheads="1"/>
          </p:cNvSpPr>
          <p:nvPr>
            <p:ph idx="1"/>
          </p:nvPr>
        </p:nvSpPr>
        <p:spPr/>
        <p:txBody>
          <a:bodyPr/>
          <a:lstStyle/>
          <a:p>
            <a:pPr eaLnBrk="1" hangingPunct="1">
              <a:buFont typeface="Wingdings" panose="05000000000000000000" pitchFamily="2" charset="2"/>
              <a:buChar char="Ø"/>
              <a:defRPr/>
            </a:pPr>
            <a:r>
              <a:rPr lang="en-US" sz="2400"/>
              <a:t>The objective is to match the spectral classes in the data to the information classes of interest</a:t>
            </a:r>
          </a:p>
          <a:p>
            <a:pPr eaLnBrk="1" hangingPunct="1">
              <a:buFont typeface="Wingdings" panose="05000000000000000000" pitchFamily="2" charset="2"/>
              <a:buChar char="Ø"/>
              <a:defRPr/>
            </a:pPr>
            <a:endParaRPr lang="en-US" sz="2400"/>
          </a:p>
          <a:p>
            <a:pPr eaLnBrk="1" hangingPunct="1">
              <a:buFont typeface="Wingdings" panose="05000000000000000000" pitchFamily="2" charset="2"/>
              <a:buChar char="Ø"/>
              <a:defRPr/>
            </a:pPr>
            <a:r>
              <a:rPr lang="en-US" sz="2400"/>
              <a:t>Output products include hardcopy and digital land cover maps as well as summary statistics of the extent of land cover types present in an image</a:t>
            </a:r>
          </a:p>
          <a:p>
            <a:pPr algn="r" eaLnBrk="1" hangingPunct="1">
              <a:buFont typeface="Wingdings" panose="05000000000000000000" pitchFamily="2" charset="2"/>
              <a:buNone/>
              <a:defRPr/>
            </a:pPr>
            <a:endParaRPr lang="en-US" sz="1200"/>
          </a:p>
          <a:p>
            <a:pPr eaLnBrk="1" hangingPunct="1">
              <a:buFont typeface="Wingdings" panose="05000000000000000000" pitchFamily="2" charset="2"/>
              <a:buChar char="Ø"/>
              <a:defRPr/>
            </a:pPr>
            <a:endParaRPr lang="en-US" sz="28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200"/>
              <a:t>Unsupervised Classification</a:t>
            </a:r>
          </a:p>
        </p:txBody>
      </p:sp>
      <p:sp>
        <p:nvSpPr>
          <p:cNvPr id="27651" name="Rectangle 3"/>
          <p:cNvSpPr>
            <a:spLocks noGrp="1" noChangeArrowheads="1"/>
          </p:cNvSpPr>
          <p:nvPr>
            <p:ph idx="1"/>
          </p:nvPr>
        </p:nvSpPr>
        <p:spPr>
          <a:xfrm>
            <a:off x="1981200" y="1600200"/>
            <a:ext cx="8229600" cy="5257800"/>
          </a:xfrm>
        </p:spPr>
        <p:txBody>
          <a:bodyPr/>
          <a:lstStyle/>
          <a:p>
            <a:pPr eaLnBrk="1" hangingPunct="1">
              <a:buFont typeface="Wingdings" panose="05000000000000000000" pitchFamily="2" charset="2"/>
              <a:buChar char="Ø"/>
              <a:defRPr/>
            </a:pPr>
            <a:r>
              <a:rPr lang="en-US" sz="2800" dirty="0"/>
              <a:t>Clustering algorithms are used to determine the natural structures or groupings in the data</a:t>
            </a:r>
          </a:p>
          <a:p>
            <a:pPr eaLnBrk="1" hangingPunct="1">
              <a:buFont typeface="Wingdings" panose="05000000000000000000" pitchFamily="2" charset="2"/>
              <a:buChar char="Ø"/>
              <a:defRPr/>
            </a:pPr>
            <a:endParaRPr lang="en-US" sz="2800" dirty="0"/>
          </a:p>
          <a:p>
            <a:pPr eaLnBrk="1" hangingPunct="1">
              <a:buFont typeface="Wingdings" panose="05000000000000000000" pitchFamily="2" charset="2"/>
              <a:buChar char="Ø"/>
              <a:defRPr/>
            </a:pPr>
            <a:r>
              <a:rPr lang="en-US" sz="2800" dirty="0"/>
              <a:t>Usually, the analyst specifies the number of desired classes</a:t>
            </a:r>
          </a:p>
          <a:p>
            <a:pPr eaLnBrk="1" hangingPunct="1">
              <a:buFont typeface="Wingdings" panose="05000000000000000000" pitchFamily="2" charset="2"/>
              <a:buChar char="Ø"/>
              <a:defRPr/>
            </a:pPr>
            <a:endParaRPr lang="en-US" sz="2800" dirty="0"/>
          </a:p>
          <a:p>
            <a:pPr algn="r" eaLnBrk="1" hangingPunct="1">
              <a:buFont typeface="Wingdings" panose="05000000000000000000" pitchFamily="2" charset="2"/>
              <a:buNone/>
              <a:defRPr/>
            </a:pPr>
            <a:r>
              <a:rPr lang="en-US" sz="600" dirty="0" err="1"/>
              <a:t>Lillesand</a:t>
            </a:r>
            <a:r>
              <a:rPr lang="en-US" sz="600" dirty="0"/>
              <a:t> et al., 2004. P 573-577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101F9-D919-C259-D623-779CE64BC56E}"/>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02332A53-02E1-D2CA-4D4D-BCC82438A89C}"/>
              </a:ext>
            </a:extLst>
          </p:cNvPr>
          <p:cNvSpPr>
            <a:spLocks noGrp="1" noChangeArrowheads="1"/>
          </p:cNvSpPr>
          <p:nvPr>
            <p:ph type="title"/>
          </p:nvPr>
        </p:nvSpPr>
        <p:spPr/>
        <p:txBody>
          <a:bodyPr/>
          <a:lstStyle/>
          <a:p>
            <a:pPr eaLnBrk="1" hangingPunct="1">
              <a:defRPr/>
            </a:pPr>
            <a:r>
              <a:rPr lang="en-US" sz="3200"/>
              <a:t>Unsupervised Classification</a:t>
            </a:r>
          </a:p>
        </p:txBody>
      </p:sp>
      <p:sp>
        <p:nvSpPr>
          <p:cNvPr id="27651" name="Rectangle 3">
            <a:extLst>
              <a:ext uri="{FF2B5EF4-FFF2-40B4-BE49-F238E27FC236}">
                <a16:creationId xmlns:a16="http://schemas.microsoft.com/office/drawing/2014/main" id="{834E7198-420C-0380-8C55-684432106864}"/>
              </a:ext>
            </a:extLst>
          </p:cNvPr>
          <p:cNvSpPr>
            <a:spLocks noGrp="1" noChangeArrowheads="1"/>
          </p:cNvSpPr>
          <p:nvPr>
            <p:ph idx="1"/>
          </p:nvPr>
        </p:nvSpPr>
        <p:spPr>
          <a:xfrm>
            <a:off x="1981200" y="1600200"/>
            <a:ext cx="8229600" cy="5257800"/>
          </a:xfrm>
        </p:spPr>
        <p:txBody>
          <a:bodyPr/>
          <a:lstStyle/>
          <a:p>
            <a:pPr eaLnBrk="1" hangingPunct="1">
              <a:buFont typeface="Wingdings" panose="05000000000000000000" pitchFamily="2" charset="2"/>
              <a:buChar char="Ø"/>
              <a:defRPr/>
            </a:pPr>
            <a:r>
              <a:rPr lang="en-US" sz="2800" dirty="0"/>
              <a:t>Each of the output classes are </a:t>
            </a:r>
            <a:r>
              <a:rPr lang="en-US" sz="2800" i="1" dirty="0"/>
              <a:t>spectral classes</a:t>
            </a:r>
            <a:endParaRPr lang="en-US" sz="2800" dirty="0"/>
          </a:p>
          <a:p>
            <a:pPr eaLnBrk="1" hangingPunct="1">
              <a:buFont typeface="Wingdings" panose="05000000000000000000" pitchFamily="2" charset="2"/>
              <a:buChar char="Ø"/>
              <a:defRPr/>
            </a:pPr>
            <a:endParaRPr lang="en-US" sz="2800" dirty="0"/>
          </a:p>
          <a:p>
            <a:pPr eaLnBrk="1" hangingPunct="1">
              <a:buFont typeface="Wingdings" panose="05000000000000000000" pitchFamily="2" charset="2"/>
              <a:buChar char="Ø"/>
              <a:defRPr/>
            </a:pPr>
            <a:r>
              <a:rPr lang="en-US" sz="2800" dirty="0"/>
              <a:t>After the clustering process has ended, the analyst must identify the classes derived from the algorithm</a:t>
            </a:r>
          </a:p>
          <a:p>
            <a:pPr eaLnBrk="1" hangingPunct="1">
              <a:buFont typeface="Wingdings" panose="05000000000000000000" pitchFamily="2" charset="2"/>
              <a:buChar char="Ø"/>
              <a:defRPr/>
            </a:pPr>
            <a:endParaRPr lang="en-US" sz="2800" dirty="0"/>
          </a:p>
          <a:p>
            <a:pPr eaLnBrk="1" hangingPunct="1">
              <a:buFont typeface="Wingdings" panose="05000000000000000000" pitchFamily="2" charset="2"/>
              <a:buChar char="Ø"/>
              <a:defRPr/>
            </a:pPr>
            <a:r>
              <a:rPr lang="en-US" sz="2800" dirty="0"/>
              <a:t>This is done by comparing with reference data</a:t>
            </a:r>
          </a:p>
          <a:p>
            <a:pPr eaLnBrk="1" hangingPunct="1">
              <a:buFont typeface="Wingdings" panose="05000000000000000000" pitchFamily="2" charset="2"/>
              <a:buChar char="Ø"/>
              <a:defRPr/>
            </a:pPr>
            <a:endParaRPr lang="en-US" sz="2800" dirty="0"/>
          </a:p>
          <a:p>
            <a:pPr algn="r" eaLnBrk="1" hangingPunct="1">
              <a:buFont typeface="Wingdings" panose="05000000000000000000" pitchFamily="2" charset="2"/>
              <a:buNone/>
              <a:defRPr/>
            </a:pPr>
            <a:r>
              <a:rPr lang="en-US" sz="600" dirty="0" err="1"/>
              <a:t>Lillesand</a:t>
            </a:r>
            <a:r>
              <a:rPr lang="en-US" sz="600" dirty="0"/>
              <a:t> et al., 2004. P 573-577</a:t>
            </a:r>
          </a:p>
        </p:txBody>
      </p:sp>
    </p:spTree>
    <p:extLst>
      <p:ext uri="{BB962C8B-B14F-4D97-AF65-F5344CB8AC3E}">
        <p14:creationId xmlns:p14="http://schemas.microsoft.com/office/powerpoint/2010/main" val="313567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200"/>
              <a:t>Unsupervised Classification</a:t>
            </a:r>
          </a:p>
        </p:txBody>
      </p:sp>
      <p:pic>
        <p:nvPicPr>
          <p:cNvPr id="24579" name="Picture 5" descr="unsupervis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7600" y="1258888"/>
            <a:ext cx="5029200" cy="5008562"/>
          </a:xfrm>
          <a:noFill/>
          <a:extLst>
            <a:ext uri="{909E8E84-426E-40DD-AFC4-6F175D3DCCD1}">
              <a14:hiddenFill xmlns:a14="http://schemas.microsoft.com/office/drawing/2010/main">
                <a:solidFill>
                  <a:srgbClr val="FFFFFF"/>
                </a:solidFill>
              </a14:hiddenFill>
            </a:ext>
          </a:extLst>
        </p:spPr>
      </p:pic>
      <p:sp>
        <p:nvSpPr>
          <p:cNvPr id="28678" name="Rectangle 6"/>
          <p:cNvSpPr>
            <a:spLocks noChangeArrowheads="1"/>
          </p:cNvSpPr>
          <p:nvPr/>
        </p:nvSpPr>
        <p:spPr bwMode="auto">
          <a:xfrm>
            <a:off x="8285164" y="62484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extLst>
      <p:ext uri="{BB962C8B-B14F-4D97-AF65-F5344CB8AC3E}">
        <p14:creationId xmlns:p14="http://schemas.microsoft.com/office/powerpoint/2010/main" val="261293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752601" y="6181726"/>
            <a:ext cx="88931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000" dirty="0"/>
              <a:t>NOAA's GOES-East satellite is providing continuous coverage of the major winter storm affecting the U.S. East Coast on January 21, 2014. The National Weather Service or NWS National Prediction Center noted in their short range public discussion on January 21 that an Arctic air mass is arriving in the eastern U.S. today and snow will extend from the Mid-Atlantic to New England. </a:t>
            </a:r>
            <a:r>
              <a:rPr lang="en-US" altLang="en-US" sz="1000" dirty="0">
                <a:hlinkClick r:id="rId5"/>
              </a:rPr>
              <a:t>https://www.nasa.gov/image-article/satellite-view-of-central-eastern-u-s-deep-freeze/</a:t>
            </a:r>
            <a:endParaRPr lang="en-US" altLang="en-US" sz="1000" dirty="0"/>
          </a:p>
          <a:p>
            <a:pPr>
              <a:spcBef>
                <a:spcPct val="0"/>
              </a:spcBef>
              <a:buClrTx/>
              <a:buSzTx/>
              <a:buFontTx/>
              <a:buNone/>
            </a:pPr>
            <a:endParaRPr lang="en-US" altLang="en-US" sz="1000" dirty="0"/>
          </a:p>
        </p:txBody>
      </p:sp>
      <p:pic>
        <p:nvPicPr>
          <p:cNvPr id="6147" name="Picture 4" descr="http://www.nasa.gov/sites/default/files/styles/1600x1200_autoletterbox/public/12071891255_a7f8ddcd8e_o_0.jpg?itok=MCpqJ1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9214"/>
            <a:ext cx="8070850"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4C94E-05DB-4DB9-8E54-13091619AA63}"/>
              </a:ext>
            </a:extLst>
          </p:cNvPr>
          <p:cNvSpPr/>
          <p:nvPr/>
        </p:nvSpPr>
        <p:spPr>
          <a:xfrm>
            <a:off x="457200" y="5943600"/>
            <a:ext cx="1524000" cy="830997"/>
          </a:xfrm>
          <a:prstGeom prst="rect">
            <a:avLst/>
          </a:prstGeom>
        </p:spPr>
        <p:txBody>
          <a:bodyPr wrap="square">
            <a:spAutoFit/>
          </a:bodyPr>
          <a:lstStyle/>
          <a:p>
            <a:r>
              <a:rPr lang="en-US" sz="800" dirty="0">
                <a:hlinkClick r:id="rId2"/>
              </a:rPr>
              <a:t>https://cdn.star.nesdis.noaa.gov/GOES16/ABI/SECTOR/cgl/GEOCOLOR/20250271606_GOES16-ABI-cgl-GEOCOLOR-2400x2400.jpg</a:t>
            </a:r>
            <a:endParaRPr lang="en-US" sz="800" dirty="0"/>
          </a:p>
          <a:p>
            <a:endParaRPr lang="en-US" sz="800" dirty="0"/>
          </a:p>
        </p:txBody>
      </p:sp>
      <p:pic>
        <p:nvPicPr>
          <p:cNvPr id="6" name="Picture 5">
            <a:extLst>
              <a:ext uri="{FF2B5EF4-FFF2-40B4-BE49-F238E27FC236}">
                <a16:creationId xmlns:a16="http://schemas.microsoft.com/office/drawing/2014/main" id="{369133DF-8D50-420E-BB6A-47545C043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8105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en-US" sz="3200" dirty="0"/>
              <a:t>Classification Techniques (Unsupervised)</a:t>
            </a:r>
            <a:br>
              <a:rPr lang="en-US" sz="3200" dirty="0"/>
            </a:br>
            <a:endParaRPr lang="en-US" sz="4400" dirty="0"/>
          </a:p>
        </p:txBody>
      </p:sp>
      <p:sp>
        <p:nvSpPr>
          <p:cNvPr id="2051" name="Rectangle 3"/>
          <p:cNvSpPr>
            <a:spLocks noGrp="1" noChangeArrowheads="1"/>
          </p:cNvSpPr>
          <p:nvPr>
            <p:ph type="subTitle" sz="quarter" idx="1"/>
          </p:nvPr>
        </p:nvSpPr>
        <p:spPr>
          <a:xfrm>
            <a:off x="2286000" y="3886200"/>
            <a:ext cx="7772400" cy="2209800"/>
          </a:xfrm>
        </p:spPr>
        <p:txBody>
          <a:bodyPr/>
          <a:lstStyle/>
          <a:p>
            <a:pPr eaLnBrk="1" hangingPunct="1">
              <a:defRPr/>
            </a:pP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3200"/>
              <a:t>Image Classification</a:t>
            </a:r>
          </a:p>
        </p:txBody>
      </p:sp>
      <p:sp>
        <p:nvSpPr>
          <p:cNvPr id="7172" name="Rectangle 4"/>
          <p:cNvSpPr>
            <a:spLocks noGrp="1" noChangeArrowheads="1"/>
          </p:cNvSpPr>
          <p:nvPr>
            <p:ph type="body" sz="half" idx="1"/>
          </p:nvPr>
        </p:nvSpPr>
        <p:spPr>
          <a:xfrm>
            <a:off x="1981200" y="1600200"/>
            <a:ext cx="8229600" cy="2590800"/>
          </a:xfrm>
        </p:spPr>
        <p:txBody>
          <a:bodyPr/>
          <a:lstStyle/>
          <a:p>
            <a:pPr eaLnBrk="1" hangingPunct="1">
              <a:buFont typeface="Wingdings" panose="05000000000000000000" pitchFamily="2" charset="2"/>
              <a:buChar char="Ø"/>
              <a:defRPr/>
            </a:pPr>
            <a:r>
              <a:rPr lang="en-US" sz="2800"/>
              <a:t>Digital image classification</a:t>
            </a:r>
            <a:r>
              <a:rPr lang="en-US" sz="2400"/>
              <a:t> </a:t>
            </a:r>
            <a:r>
              <a:rPr lang="en-US" sz="2800"/>
              <a:t>uses the spectral information represented by the digital numbers in one or more spectral bands, and attempts to classify each individual pixel based on this spectral information </a:t>
            </a:r>
          </a:p>
        </p:txBody>
      </p:sp>
      <p:pic>
        <p:nvPicPr>
          <p:cNvPr id="9220" name="Picture 6" descr="classification_overvie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52963" y="4317207"/>
            <a:ext cx="2886075" cy="1438275"/>
          </a:xfrm>
          <a:noFill/>
          <a:extLst>
            <a:ext uri="{909E8E84-426E-40DD-AFC4-6F175D3DCCD1}">
              <a14:hiddenFill xmlns:a14="http://schemas.microsoft.com/office/drawing/2010/main">
                <a:solidFill>
                  <a:srgbClr val="FFFFFF"/>
                </a:solidFill>
              </a14:hiddenFill>
            </a:ext>
          </a:extLst>
        </p:spPr>
      </p:pic>
      <p:sp>
        <p:nvSpPr>
          <p:cNvPr id="7175" name="Rectangle 7"/>
          <p:cNvSpPr>
            <a:spLocks noChangeArrowheads="1"/>
          </p:cNvSpPr>
          <p:nvPr/>
        </p:nvSpPr>
        <p:spPr bwMode="auto">
          <a:xfrm>
            <a:off x="8285164" y="6400801"/>
            <a:ext cx="2198687" cy="276225"/>
          </a:xfrm>
          <a:prstGeom prst="rect">
            <a:avLst/>
          </a:prstGeom>
          <a:noFill/>
          <a:ln w="9525">
            <a:noFill/>
            <a:miter lim="800000"/>
            <a:headEnd/>
            <a:tailEnd/>
          </a:ln>
          <a:effectLst/>
        </p:spPr>
        <p:txBody>
          <a:bodyPr wrap="none">
            <a:spAutoFit/>
          </a:bodyPr>
          <a:lstStyle/>
          <a:p>
            <a:pPr algn="r">
              <a:defRPr/>
            </a:pPr>
            <a:r>
              <a:rPr lang="en-US" sz="600" dirty="0">
                <a:solidFill>
                  <a:schemeClr val="tx2"/>
                </a:solidFill>
                <a:effectLst>
                  <a:outerShdw blurRad="38100" dist="38100" dir="2700000" algn="tl">
                    <a:srgbClr val="000000"/>
                  </a:outerShdw>
                </a:effectLst>
                <a:latin typeface="Arial" charset="0"/>
              </a:rPr>
              <a:t>Canada Centre for Remote Sensing Tutorial</a:t>
            </a:r>
            <a:br>
              <a:rPr lang="en-US" sz="600" dirty="0">
                <a:solidFill>
                  <a:schemeClr val="tx2"/>
                </a:solidFill>
                <a:effectLst>
                  <a:outerShdw blurRad="38100" dist="38100" dir="2700000" algn="tl">
                    <a:srgbClr val="000000"/>
                  </a:outerShdw>
                </a:effectLst>
                <a:latin typeface="Arial" charset="0"/>
              </a:rPr>
            </a:br>
            <a:r>
              <a:rPr lang="en-US" sz="600" dirty="0">
                <a:solidFill>
                  <a:schemeClr val="tx2"/>
                </a:solidFill>
                <a:effectLst>
                  <a:outerShdw blurRad="38100" dist="38100" dir="2700000" algn="tl">
                    <a:srgbClr val="000000"/>
                  </a:outerShdw>
                </a:effectLst>
                <a:latin typeface="Arial" charset="0"/>
              </a:rPr>
              <a:t>http://www.ccrs.nrcan.gc.ca/ccrs/eduref/tutorial/indexe.html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200"/>
              <a:t>Image Classification</a:t>
            </a:r>
          </a:p>
        </p:txBody>
      </p:sp>
      <p:sp>
        <p:nvSpPr>
          <p:cNvPr id="10243" name="Rectangle 3"/>
          <p:cNvSpPr>
            <a:spLocks noGrp="1" noChangeArrowheads="1"/>
          </p:cNvSpPr>
          <p:nvPr>
            <p:ph idx="1"/>
          </p:nvPr>
        </p:nvSpPr>
        <p:spPr/>
        <p:txBody>
          <a:bodyPr/>
          <a:lstStyle/>
          <a:p>
            <a:pPr eaLnBrk="1" hangingPunct="1">
              <a:buFont typeface="Wingdings" panose="05000000000000000000" pitchFamily="2" charset="2"/>
              <a:buChar char="Ø"/>
              <a:defRPr/>
            </a:pPr>
            <a:r>
              <a:rPr lang="en-US"/>
              <a:t>This type of classification is called spectral pattern recognition</a:t>
            </a:r>
          </a:p>
          <a:p>
            <a:pPr eaLnBrk="1" hangingPunct="1">
              <a:buFont typeface="Wingdings" panose="05000000000000000000" pitchFamily="2" charset="2"/>
              <a:buChar char="Ø"/>
              <a:defRPr/>
            </a:pPr>
            <a:endParaRPr lang="en-US"/>
          </a:p>
          <a:p>
            <a:pPr eaLnBrk="1" hangingPunct="1">
              <a:buFont typeface="Wingdings" panose="05000000000000000000" pitchFamily="2" charset="2"/>
              <a:buChar char="Ø"/>
              <a:defRPr/>
            </a:pPr>
            <a:r>
              <a:rPr lang="en-US"/>
              <a:t>The objective is to assign all pixels in an image to particular classes or “themes”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3200"/>
              <a:t>Image Classification</a:t>
            </a:r>
          </a:p>
        </p:txBody>
      </p:sp>
      <p:sp>
        <p:nvSpPr>
          <p:cNvPr id="41987" name="Rectangle 3"/>
          <p:cNvSpPr>
            <a:spLocks noGrp="1" noChangeArrowheads="1"/>
          </p:cNvSpPr>
          <p:nvPr>
            <p:ph idx="1"/>
          </p:nvPr>
        </p:nvSpPr>
        <p:spPr>
          <a:xfrm>
            <a:off x="1981200" y="1143001"/>
            <a:ext cx="8229600" cy="4530725"/>
          </a:xfrm>
        </p:spPr>
        <p:txBody>
          <a:bodyPr/>
          <a:lstStyle/>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Char char="Ø"/>
              <a:defRPr/>
            </a:pPr>
            <a:r>
              <a:rPr lang="en-US" dirty="0"/>
              <a:t>Classes represent land cover types such as water, coniferous forest, industrial land, wheat crops, etc.)</a:t>
            </a:r>
          </a:p>
          <a:p>
            <a:pPr eaLnBrk="1" hangingPunct="1">
              <a:lnSpc>
                <a:spcPct val="90000"/>
              </a:lnSpc>
              <a:buFont typeface="Wingdings" panose="05000000000000000000" pitchFamily="2" charset="2"/>
              <a:buChar char="Ø"/>
              <a:defRPr/>
            </a:pPr>
            <a:r>
              <a:rPr lang="en-US" dirty="0"/>
              <a:t>The resulting image is a mosaic of pixels, each of which belong to a particular theme. </a:t>
            </a:r>
          </a:p>
          <a:p>
            <a:pPr eaLnBrk="1" hangingPunct="1">
              <a:lnSpc>
                <a:spcPct val="90000"/>
              </a:lnSpc>
              <a:buFont typeface="Wingdings" panose="05000000000000000000" pitchFamily="2" charset="2"/>
              <a:buChar char="Ø"/>
              <a:defRPr/>
            </a:pPr>
            <a:r>
              <a:rPr lang="en-US" dirty="0"/>
              <a:t>The classified image is essentially a thematic “map” of the original image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S,S,T,S,T,P,A</a:t>
            </a:r>
          </a:p>
        </p:txBody>
      </p:sp>
      <p:sp>
        <p:nvSpPr>
          <p:cNvPr id="3" name="Content Placeholder 2"/>
          <p:cNvSpPr>
            <a:spLocks noGrp="1"/>
          </p:cNvSpPr>
          <p:nvPr>
            <p:ph idx="1"/>
          </p:nvPr>
        </p:nvSpPr>
        <p:spPr/>
        <p:txBody>
          <a:bodyPr/>
          <a:lstStyle/>
          <a:p>
            <a:pPr>
              <a:defRPr/>
            </a:pPr>
            <a:r>
              <a:rPr lang="en-US" dirty="0"/>
              <a:t>What are these?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76"/>
            <a:ext cx="10771188"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586</Words>
  <Application>Microsoft Office PowerPoint</Application>
  <PresentationFormat>Widescreen</PresentationFormat>
  <Paragraphs>53</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Beam</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lpstr>PowerPoint Presentation</vt:lpstr>
      <vt:lpstr>PowerPoint Presentation</vt:lpstr>
      <vt:lpstr>Classification Techniques (Unsupervised) </vt:lpstr>
      <vt:lpstr>Image Classification</vt:lpstr>
      <vt:lpstr>Image Classification</vt:lpstr>
      <vt:lpstr>Image Classification</vt:lpstr>
      <vt:lpstr>S,S,T,S,T,P,A</vt:lpstr>
      <vt:lpstr>PowerPoint Presentation</vt:lpstr>
      <vt:lpstr>PowerPoint Presentation</vt:lpstr>
      <vt:lpstr>Image Classification</vt:lpstr>
      <vt:lpstr>Image Classification</vt:lpstr>
      <vt:lpstr>Unsupervised Classification</vt:lpstr>
      <vt:lpstr>Unsupervised Classification</vt:lpstr>
      <vt:lpstr>Unsupervised Classification</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2021-01-26T16:21:49Z</dcterms:created>
  <dcterms:modified xsi:type="dcterms:W3CDTF">2025-10-22T12:56:32Z</dcterms:modified>
</cp:coreProperties>
</file>