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9.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1.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2.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1"/>
    <p:sldMasterId id="2147483941" r:id="rId2"/>
    <p:sldMasterId id="2147483968" r:id="rId3"/>
    <p:sldMasterId id="2147483994" r:id="rId4"/>
    <p:sldMasterId id="2147484007" r:id="rId5"/>
    <p:sldMasterId id="2147484150" r:id="rId6"/>
    <p:sldMasterId id="2147484306" r:id="rId7"/>
    <p:sldMasterId id="2147484318" r:id="rId8"/>
    <p:sldMasterId id="2147484484" r:id="rId9"/>
    <p:sldMasterId id="2147484510" r:id="rId10"/>
    <p:sldMasterId id="2147484563" r:id="rId11"/>
    <p:sldMasterId id="2147484576" r:id="rId12"/>
    <p:sldMasterId id="2147484589" r:id="rId13"/>
    <p:sldMasterId id="2147484628" r:id="rId14"/>
    <p:sldMasterId id="2147484641" r:id="rId15"/>
    <p:sldMasterId id="2147484667" r:id="rId16"/>
    <p:sldMasterId id="2147484680" r:id="rId17"/>
    <p:sldMasterId id="2147484692" r:id="rId18"/>
    <p:sldMasterId id="2147484705" r:id="rId19"/>
    <p:sldMasterId id="2147484717" r:id="rId20"/>
    <p:sldMasterId id="2147484730" r:id="rId21"/>
    <p:sldMasterId id="2147484743" r:id="rId22"/>
    <p:sldMasterId id="2147484756" r:id="rId23"/>
  </p:sldMasterIdLst>
  <p:notesMasterIdLst>
    <p:notesMasterId r:id="rId138"/>
  </p:notesMasterIdLst>
  <p:handoutMasterIdLst>
    <p:handoutMasterId r:id="rId139"/>
  </p:handoutMasterIdLst>
  <p:sldIdLst>
    <p:sldId id="914" r:id="rId24"/>
    <p:sldId id="982" r:id="rId25"/>
    <p:sldId id="888" r:id="rId26"/>
    <p:sldId id="1069" r:id="rId27"/>
    <p:sldId id="1139" r:id="rId28"/>
    <p:sldId id="1140" r:id="rId29"/>
    <p:sldId id="917" r:id="rId30"/>
    <p:sldId id="489" r:id="rId31"/>
    <p:sldId id="1046" r:id="rId32"/>
    <p:sldId id="1047" r:id="rId33"/>
    <p:sldId id="1048" r:id="rId34"/>
    <p:sldId id="1049" r:id="rId35"/>
    <p:sldId id="1141" r:id="rId36"/>
    <p:sldId id="1050" r:id="rId37"/>
    <p:sldId id="1051" r:id="rId38"/>
    <p:sldId id="1052" r:id="rId39"/>
    <p:sldId id="1142" r:id="rId40"/>
    <p:sldId id="1073" r:id="rId41"/>
    <p:sldId id="1074" r:id="rId42"/>
    <p:sldId id="1075" r:id="rId43"/>
    <p:sldId id="1076" r:id="rId44"/>
    <p:sldId id="1078" r:id="rId45"/>
    <p:sldId id="1143" r:id="rId46"/>
    <p:sldId id="1144" r:id="rId47"/>
    <p:sldId id="1145" r:id="rId48"/>
    <p:sldId id="1146" r:id="rId49"/>
    <p:sldId id="1147" r:id="rId50"/>
    <p:sldId id="1156" r:id="rId51"/>
    <p:sldId id="1085" r:id="rId52"/>
    <p:sldId id="1086" r:id="rId53"/>
    <p:sldId id="1135" r:id="rId54"/>
    <p:sldId id="1087" r:id="rId55"/>
    <p:sldId id="1136" r:id="rId56"/>
    <p:sldId id="1137" r:id="rId57"/>
    <p:sldId id="1148" r:id="rId58"/>
    <p:sldId id="853" r:id="rId59"/>
    <p:sldId id="1088" r:id="rId60"/>
    <p:sldId id="1089" r:id="rId61"/>
    <p:sldId id="1149" r:id="rId62"/>
    <p:sldId id="1091" r:id="rId63"/>
    <p:sldId id="1092" r:id="rId64"/>
    <p:sldId id="1093" r:id="rId65"/>
    <p:sldId id="1094" r:id="rId66"/>
    <p:sldId id="1095" r:id="rId67"/>
    <p:sldId id="1096" r:id="rId68"/>
    <p:sldId id="1097" r:id="rId69"/>
    <p:sldId id="1098" r:id="rId70"/>
    <p:sldId id="1099" r:id="rId71"/>
    <p:sldId id="1150" r:id="rId72"/>
    <p:sldId id="1151" r:id="rId73"/>
    <p:sldId id="1031" r:id="rId74"/>
    <p:sldId id="1152" r:id="rId75"/>
    <p:sldId id="1157" r:id="rId76"/>
    <p:sldId id="1032" r:id="rId77"/>
    <p:sldId id="1033" r:id="rId78"/>
    <p:sldId id="1034" r:id="rId79"/>
    <p:sldId id="1035" r:id="rId80"/>
    <p:sldId id="1036" r:id="rId81"/>
    <p:sldId id="1037" r:id="rId82"/>
    <p:sldId id="1038" r:id="rId83"/>
    <p:sldId id="1039" r:id="rId84"/>
    <p:sldId id="1158" r:id="rId85"/>
    <p:sldId id="937" r:id="rId86"/>
    <p:sldId id="1159" r:id="rId87"/>
    <p:sldId id="1153" r:id="rId88"/>
    <p:sldId id="1005" r:id="rId89"/>
    <p:sldId id="1006" r:id="rId90"/>
    <p:sldId id="1102" r:id="rId91"/>
    <p:sldId id="1103" r:id="rId92"/>
    <p:sldId id="1104" r:id="rId93"/>
    <p:sldId id="978" r:id="rId94"/>
    <p:sldId id="1105" r:id="rId95"/>
    <p:sldId id="1106" r:id="rId96"/>
    <p:sldId id="1107" r:id="rId97"/>
    <p:sldId id="1108" r:id="rId98"/>
    <p:sldId id="1024" r:id="rId99"/>
    <p:sldId id="1109" r:id="rId100"/>
    <p:sldId id="1110" r:id="rId101"/>
    <p:sldId id="1111" r:id="rId102"/>
    <p:sldId id="1026" r:id="rId103"/>
    <p:sldId id="1027" r:id="rId104"/>
    <p:sldId id="997" r:id="rId105"/>
    <p:sldId id="991" r:id="rId106"/>
    <p:sldId id="992" r:id="rId107"/>
    <p:sldId id="1007" r:id="rId108"/>
    <p:sldId id="1008" r:id="rId109"/>
    <p:sldId id="979" r:id="rId110"/>
    <p:sldId id="1058" r:id="rId111"/>
    <p:sldId id="1114" r:id="rId112"/>
    <p:sldId id="1115" r:id="rId113"/>
    <p:sldId id="1117" r:id="rId114"/>
    <p:sldId id="1118" r:id="rId115"/>
    <p:sldId id="1119" r:id="rId116"/>
    <p:sldId id="1120" r:id="rId117"/>
    <p:sldId id="1121" r:id="rId118"/>
    <p:sldId id="1122" r:id="rId119"/>
    <p:sldId id="1123" r:id="rId120"/>
    <p:sldId id="1124" r:id="rId121"/>
    <p:sldId id="1127" r:id="rId122"/>
    <p:sldId id="1125" r:id="rId123"/>
    <p:sldId id="1128" r:id="rId124"/>
    <p:sldId id="1063" r:id="rId125"/>
    <p:sldId id="1064" r:id="rId126"/>
    <p:sldId id="1065" r:id="rId127"/>
    <p:sldId id="1066" r:id="rId128"/>
    <p:sldId id="1067" r:id="rId129"/>
    <p:sldId id="1129" r:id="rId130"/>
    <p:sldId id="1130" r:id="rId131"/>
    <p:sldId id="1131" r:id="rId132"/>
    <p:sldId id="1154" r:id="rId133"/>
    <p:sldId id="1132" r:id="rId134"/>
    <p:sldId id="1133" r:id="rId135"/>
    <p:sldId id="1160" r:id="rId136"/>
    <p:sldId id="1155" r:id="rId13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Verdana" pitchFamily="34" charset="0"/>
        <a:ea typeface="+mn-ea"/>
        <a:cs typeface="Arial" charset="0"/>
      </a:defRPr>
    </a:lvl1pPr>
    <a:lvl2pPr marL="457200" algn="ctr" rtl="0" fontAlgn="base">
      <a:spcBef>
        <a:spcPct val="0"/>
      </a:spcBef>
      <a:spcAft>
        <a:spcPct val="0"/>
      </a:spcAft>
      <a:defRPr kern="1200">
        <a:solidFill>
          <a:schemeClr val="tx1"/>
        </a:solidFill>
        <a:latin typeface="Verdana" pitchFamily="34" charset="0"/>
        <a:ea typeface="+mn-ea"/>
        <a:cs typeface="Arial" charset="0"/>
      </a:defRPr>
    </a:lvl2pPr>
    <a:lvl3pPr marL="914400" algn="ctr" rtl="0" fontAlgn="base">
      <a:spcBef>
        <a:spcPct val="0"/>
      </a:spcBef>
      <a:spcAft>
        <a:spcPct val="0"/>
      </a:spcAft>
      <a:defRPr kern="1200">
        <a:solidFill>
          <a:schemeClr val="tx1"/>
        </a:solidFill>
        <a:latin typeface="Verdana" pitchFamily="34" charset="0"/>
        <a:ea typeface="+mn-ea"/>
        <a:cs typeface="Arial" charset="0"/>
      </a:defRPr>
    </a:lvl3pPr>
    <a:lvl4pPr marL="1371600" algn="ctr" rtl="0" fontAlgn="base">
      <a:spcBef>
        <a:spcPct val="0"/>
      </a:spcBef>
      <a:spcAft>
        <a:spcPct val="0"/>
      </a:spcAft>
      <a:defRPr kern="1200">
        <a:solidFill>
          <a:schemeClr val="tx1"/>
        </a:solidFill>
        <a:latin typeface="Verdana" pitchFamily="34" charset="0"/>
        <a:ea typeface="+mn-ea"/>
        <a:cs typeface="Arial" charset="0"/>
      </a:defRPr>
    </a:lvl4pPr>
    <a:lvl5pPr marL="1828800" algn="ctr"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B"/>
    <a:srgbClr val="C7D9F1"/>
    <a:srgbClr val="DFE7F5"/>
    <a:srgbClr val="BDCDEC"/>
    <a:srgbClr val="DDE5F4"/>
    <a:srgbClr val="C6D9F1"/>
    <a:srgbClr val="ABD5E8"/>
    <a:srgbClr val="FF3300"/>
    <a:srgbClr val="000F1E"/>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9" autoAdjust="0"/>
    <p:restoredTop sz="74959" autoAdjust="0"/>
  </p:normalViewPr>
  <p:slideViewPr>
    <p:cSldViewPr showGuides="1">
      <p:cViewPr varScale="1">
        <p:scale>
          <a:sx n="63" d="100"/>
          <a:sy n="63" d="100"/>
        </p:scale>
        <p:origin x="607" y="22"/>
      </p:cViewPr>
      <p:guideLst>
        <p:guide orient="horz" pos="2160"/>
        <p:guide pos="2880"/>
      </p:guideLst>
    </p:cSldViewPr>
  </p:slideViewPr>
  <p:outlineViewPr>
    <p:cViewPr>
      <p:scale>
        <a:sx n="33" d="100"/>
        <a:sy n="33" d="100"/>
      </p:scale>
      <p:origin x="0" y="-10022"/>
    </p:cViewPr>
  </p:outlineViewPr>
  <p:notesTextViewPr>
    <p:cViewPr>
      <p:scale>
        <a:sx n="100" d="100"/>
        <a:sy n="100" d="100"/>
      </p:scale>
      <p:origin x="0" y="0"/>
    </p:cViewPr>
  </p:notesTextViewPr>
  <p:sorterViewPr>
    <p:cViewPr varScale="1">
      <p:scale>
        <a:sx n="100" d="100"/>
        <a:sy n="100" d="100"/>
      </p:scale>
      <p:origin x="0" y="-37735"/>
    </p:cViewPr>
  </p:sorterViewPr>
  <p:notesViewPr>
    <p:cSldViewPr showGuides="1">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4.xml"/><Relationship Id="rId21" Type="http://schemas.openxmlformats.org/officeDocument/2006/relationships/slideMaster" Target="slideMasters/slideMaster21.xml"/><Relationship Id="rId42" Type="http://schemas.openxmlformats.org/officeDocument/2006/relationships/slide" Target="slides/slide19.xml"/><Relationship Id="rId63" Type="http://schemas.openxmlformats.org/officeDocument/2006/relationships/slide" Target="slides/slide40.xml"/><Relationship Id="rId84" Type="http://schemas.openxmlformats.org/officeDocument/2006/relationships/slide" Target="slides/slide61.xml"/><Relationship Id="rId138" Type="http://schemas.openxmlformats.org/officeDocument/2006/relationships/notesMaster" Target="notesMasters/notesMaster1.xml"/><Relationship Id="rId107" Type="http://schemas.openxmlformats.org/officeDocument/2006/relationships/slide" Target="slides/slide84.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102" Type="http://schemas.openxmlformats.org/officeDocument/2006/relationships/slide" Target="slides/slide79.xml"/><Relationship Id="rId123" Type="http://schemas.openxmlformats.org/officeDocument/2006/relationships/slide" Target="slides/slide100.xml"/><Relationship Id="rId128" Type="http://schemas.openxmlformats.org/officeDocument/2006/relationships/slide" Target="slides/slide105.xml"/><Relationship Id="rId5" Type="http://schemas.openxmlformats.org/officeDocument/2006/relationships/slideMaster" Target="slideMasters/slideMaster5.xml"/><Relationship Id="rId90" Type="http://schemas.openxmlformats.org/officeDocument/2006/relationships/slide" Target="slides/slide67.xml"/><Relationship Id="rId95" Type="http://schemas.openxmlformats.org/officeDocument/2006/relationships/slide" Target="slides/slide72.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113" Type="http://schemas.openxmlformats.org/officeDocument/2006/relationships/slide" Target="slides/slide90.xml"/><Relationship Id="rId118" Type="http://schemas.openxmlformats.org/officeDocument/2006/relationships/slide" Target="slides/slide95.xml"/><Relationship Id="rId134" Type="http://schemas.openxmlformats.org/officeDocument/2006/relationships/slide" Target="slides/slide111.xml"/><Relationship Id="rId139" Type="http://schemas.openxmlformats.org/officeDocument/2006/relationships/handoutMaster" Target="handoutMasters/handoutMaster1.xml"/><Relationship Id="rId80" Type="http://schemas.openxmlformats.org/officeDocument/2006/relationships/slide" Target="slides/slide57.xml"/><Relationship Id="rId85" Type="http://schemas.openxmlformats.org/officeDocument/2006/relationships/slide" Target="slides/slide6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0.xml"/><Relationship Id="rId38" Type="http://schemas.openxmlformats.org/officeDocument/2006/relationships/slide" Target="slides/slide15.xml"/><Relationship Id="rId59" Type="http://schemas.openxmlformats.org/officeDocument/2006/relationships/slide" Target="slides/slide36.xml"/><Relationship Id="rId103" Type="http://schemas.openxmlformats.org/officeDocument/2006/relationships/slide" Target="slides/slide80.xml"/><Relationship Id="rId108" Type="http://schemas.openxmlformats.org/officeDocument/2006/relationships/slide" Target="slides/slide85.xml"/><Relationship Id="rId124" Type="http://schemas.openxmlformats.org/officeDocument/2006/relationships/slide" Target="slides/slide101.xml"/><Relationship Id="rId129" Type="http://schemas.openxmlformats.org/officeDocument/2006/relationships/slide" Target="slides/slide106.xml"/><Relationship Id="rId54" Type="http://schemas.openxmlformats.org/officeDocument/2006/relationships/slide" Target="slides/slide31.xml"/><Relationship Id="rId70" Type="http://schemas.openxmlformats.org/officeDocument/2006/relationships/slide" Target="slides/slide47.xml"/><Relationship Id="rId75" Type="http://schemas.openxmlformats.org/officeDocument/2006/relationships/slide" Target="slides/slide52.xml"/><Relationship Id="rId91" Type="http://schemas.openxmlformats.org/officeDocument/2006/relationships/slide" Target="slides/slide68.xml"/><Relationship Id="rId96" Type="http://schemas.openxmlformats.org/officeDocument/2006/relationships/slide" Target="slides/slide73.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5.xml"/><Relationship Id="rId49" Type="http://schemas.openxmlformats.org/officeDocument/2006/relationships/slide" Target="slides/slide26.xml"/><Relationship Id="rId114" Type="http://schemas.openxmlformats.org/officeDocument/2006/relationships/slide" Target="slides/slide91.xml"/><Relationship Id="rId119" Type="http://schemas.openxmlformats.org/officeDocument/2006/relationships/slide" Target="slides/slide96.xml"/><Relationship Id="rId44" Type="http://schemas.openxmlformats.org/officeDocument/2006/relationships/slide" Target="slides/slide21.xml"/><Relationship Id="rId60" Type="http://schemas.openxmlformats.org/officeDocument/2006/relationships/slide" Target="slides/slide37.xml"/><Relationship Id="rId65" Type="http://schemas.openxmlformats.org/officeDocument/2006/relationships/slide" Target="slides/slide42.xml"/><Relationship Id="rId81" Type="http://schemas.openxmlformats.org/officeDocument/2006/relationships/slide" Target="slides/slide58.xml"/><Relationship Id="rId86" Type="http://schemas.openxmlformats.org/officeDocument/2006/relationships/slide" Target="slides/slide63.xml"/><Relationship Id="rId130" Type="http://schemas.openxmlformats.org/officeDocument/2006/relationships/slide" Target="slides/slide107.xml"/><Relationship Id="rId135" Type="http://schemas.openxmlformats.org/officeDocument/2006/relationships/slide" Target="slides/slide11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120" Type="http://schemas.openxmlformats.org/officeDocument/2006/relationships/slide" Target="slides/slide97.xml"/><Relationship Id="rId125" Type="http://schemas.openxmlformats.org/officeDocument/2006/relationships/slide" Target="slides/slide102.xml"/><Relationship Id="rId141"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110" Type="http://schemas.openxmlformats.org/officeDocument/2006/relationships/slide" Target="slides/slide87.xml"/><Relationship Id="rId115" Type="http://schemas.openxmlformats.org/officeDocument/2006/relationships/slide" Target="slides/slide92.xml"/><Relationship Id="rId131" Type="http://schemas.openxmlformats.org/officeDocument/2006/relationships/slide" Target="slides/slide108.xml"/><Relationship Id="rId136" Type="http://schemas.openxmlformats.org/officeDocument/2006/relationships/slide" Target="slides/slide113.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26" Type="http://schemas.openxmlformats.org/officeDocument/2006/relationships/slide" Target="slides/slide103.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93" Type="http://schemas.openxmlformats.org/officeDocument/2006/relationships/slide" Target="slides/slide70.xml"/><Relationship Id="rId98" Type="http://schemas.openxmlformats.org/officeDocument/2006/relationships/slide" Target="slides/slide75.xml"/><Relationship Id="rId121" Type="http://schemas.openxmlformats.org/officeDocument/2006/relationships/slide" Target="slides/slide98.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xml"/><Relationship Id="rId46" Type="http://schemas.openxmlformats.org/officeDocument/2006/relationships/slide" Target="slides/slide23.xml"/><Relationship Id="rId67" Type="http://schemas.openxmlformats.org/officeDocument/2006/relationships/slide" Target="slides/slide44.xml"/><Relationship Id="rId116" Type="http://schemas.openxmlformats.org/officeDocument/2006/relationships/slide" Target="slides/slide93.xml"/><Relationship Id="rId137" Type="http://schemas.openxmlformats.org/officeDocument/2006/relationships/slide" Target="slides/slide114.xml"/><Relationship Id="rId20" Type="http://schemas.openxmlformats.org/officeDocument/2006/relationships/slideMaster" Target="slideMasters/slideMaster20.xml"/><Relationship Id="rId41" Type="http://schemas.openxmlformats.org/officeDocument/2006/relationships/slide" Target="slides/slide18.xml"/><Relationship Id="rId62" Type="http://schemas.openxmlformats.org/officeDocument/2006/relationships/slide" Target="slides/slide39.xml"/><Relationship Id="rId83" Type="http://schemas.openxmlformats.org/officeDocument/2006/relationships/slide" Target="slides/slide60.xml"/><Relationship Id="rId88" Type="http://schemas.openxmlformats.org/officeDocument/2006/relationships/slide" Target="slides/slide65.xml"/><Relationship Id="rId111" Type="http://schemas.openxmlformats.org/officeDocument/2006/relationships/slide" Target="slides/slide88.xml"/><Relationship Id="rId132" Type="http://schemas.openxmlformats.org/officeDocument/2006/relationships/slide" Target="slides/slide109.xml"/><Relationship Id="rId15" Type="http://schemas.openxmlformats.org/officeDocument/2006/relationships/slideMaster" Target="slideMasters/slideMaster15.xml"/><Relationship Id="rId36" Type="http://schemas.openxmlformats.org/officeDocument/2006/relationships/slide" Target="slides/slide13.xml"/><Relationship Id="rId57" Type="http://schemas.openxmlformats.org/officeDocument/2006/relationships/slide" Target="slides/slide34.xml"/><Relationship Id="rId106" Type="http://schemas.openxmlformats.org/officeDocument/2006/relationships/slide" Target="slides/slide83.xml"/><Relationship Id="rId127" Type="http://schemas.openxmlformats.org/officeDocument/2006/relationships/slide" Target="slides/slide104.xml"/><Relationship Id="rId10" Type="http://schemas.openxmlformats.org/officeDocument/2006/relationships/slideMaster" Target="slideMasters/slideMaster10.xml"/><Relationship Id="rId31" Type="http://schemas.openxmlformats.org/officeDocument/2006/relationships/slide" Target="slides/slide8.xml"/><Relationship Id="rId52" Type="http://schemas.openxmlformats.org/officeDocument/2006/relationships/slide" Target="slides/slide29.xml"/><Relationship Id="rId73" Type="http://schemas.openxmlformats.org/officeDocument/2006/relationships/slide" Target="slides/slide50.xml"/><Relationship Id="rId78" Type="http://schemas.openxmlformats.org/officeDocument/2006/relationships/slide" Target="slides/slide55.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122" Type="http://schemas.openxmlformats.org/officeDocument/2006/relationships/slide" Target="slides/slide99.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3.xml"/><Relationship Id="rId47" Type="http://schemas.openxmlformats.org/officeDocument/2006/relationships/slide" Target="slides/slide24.xml"/><Relationship Id="rId68" Type="http://schemas.openxmlformats.org/officeDocument/2006/relationships/slide" Target="slides/slide45.xml"/><Relationship Id="rId89" Type="http://schemas.openxmlformats.org/officeDocument/2006/relationships/slide" Target="slides/slide66.xml"/><Relationship Id="rId112" Type="http://schemas.openxmlformats.org/officeDocument/2006/relationships/slide" Target="slides/slide89.xml"/><Relationship Id="rId133" Type="http://schemas.openxmlformats.org/officeDocument/2006/relationships/slide" Target="slides/slide110.xml"/><Relationship Id="rId16" Type="http://schemas.openxmlformats.org/officeDocument/2006/relationships/slideMaster" Target="slideMasters/slideMaster1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p%20Coppack\Dropbox\COURSES\GEO%20208\UN%20POPULATION%20DATA%20DEMOGRAPHIC%20TRANSITION%20DATA%201950-210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hilip%20Coppack\Dropbox\COURSES\AGE%20STRUCTURE%20AND%20DEPENDENCY%20RATIONS.xls"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Philip%20Coppack\Documents\WORK\COURSES%202012\life%20table.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ilip%20Coppack\Dropbox\COURSES\GEO%20208\UN%20POPULATION%20DATA%20DEMOGRAPHIC%20TRANSITION%20DATA%201950-21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ip%20Coppack\Dropbox\COURSES\GEO%20208\UN%20POPULATION%20DATA%20DEMOGRAPHIC%20TRANSITION%20DATA%201950-210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Local%20Settings\Temp\UNPop-5.csv"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Local%20Settings\Temp\UNPop-10.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Local%20Settings\Temp\UNPop-4.csv"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Philip%20Coppack\Downloads\MedianAgeTotalPop-20180119120142.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hilip%20Coppack\Dropbox\COURSES\UN%20MEDIAN%20AGE%20BY%20REGIONS%201950%20TO%202100.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8383209374861"/>
          <c:y val="3.9410130551862835E-2"/>
          <c:w val="0.85246768108237014"/>
          <c:h val="0.65810563452295734"/>
        </c:manualLayout>
      </c:layout>
      <c:lineChart>
        <c:grouping val="standard"/>
        <c:varyColors val="0"/>
        <c:ser>
          <c:idx val="0"/>
          <c:order val="0"/>
          <c:tx>
            <c:v>Births</c:v>
          </c:tx>
          <c:spPr>
            <a:ln w="28575" cap="rnd">
              <a:solidFill>
                <a:schemeClr val="accent1"/>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PROCESSED!$B$7:$AE$7</c:f>
              <c:numCache>
                <c:formatCode>0.0</c:formatCode>
                <c:ptCount val="30"/>
                <c:pt idx="0">
                  <c:v>22.6</c:v>
                </c:pt>
                <c:pt idx="1">
                  <c:v>22</c:v>
                </c:pt>
                <c:pt idx="2">
                  <c:v>20.8</c:v>
                </c:pt>
                <c:pt idx="3">
                  <c:v>18.899999999999999</c:v>
                </c:pt>
                <c:pt idx="4">
                  <c:v>17.399999999999999</c:v>
                </c:pt>
                <c:pt idx="5">
                  <c:v>15.9</c:v>
                </c:pt>
                <c:pt idx="6">
                  <c:v>15.2</c:v>
                </c:pt>
                <c:pt idx="7">
                  <c:v>14.4</c:v>
                </c:pt>
                <c:pt idx="8">
                  <c:v>13.8</c:v>
                </c:pt>
                <c:pt idx="9">
                  <c:v>12.7</c:v>
                </c:pt>
                <c:pt idx="10">
                  <c:v>12.1</c:v>
                </c:pt>
                <c:pt idx="11">
                  <c:v>12.1</c:v>
                </c:pt>
                <c:pt idx="12">
                  <c:v>11.5</c:v>
                </c:pt>
                <c:pt idx="13">
                  <c:v>10.8</c:v>
                </c:pt>
                <c:pt idx="14">
                  <c:v>10.5</c:v>
                </c:pt>
                <c:pt idx="15">
                  <c:v>10.199999999999999</c:v>
                </c:pt>
                <c:pt idx="16">
                  <c:v>10</c:v>
                </c:pt>
                <c:pt idx="17">
                  <c:v>9.8000000000000007</c:v>
                </c:pt>
                <c:pt idx="18">
                  <c:v>9.8000000000000007</c:v>
                </c:pt>
                <c:pt idx="19">
                  <c:v>9.6999999999999993</c:v>
                </c:pt>
                <c:pt idx="20">
                  <c:v>9.6</c:v>
                </c:pt>
                <c:pt idx="21">
                  <c:v>9.6</c:v>
                </c:pt>
                <c:pt idx="22">
                  <c:v>9.5</c:v>
                </c:pt>
                <c:pt idx="23">
                  <c:v>9.5</c:v>
                </c:pt>
                <c:pt idx="24">
                  <c:v>9.5</c:v>
                </c:pt>
                <c:pt idx="25">
                  <c:v>9.5</c:v>
                </c:pt>
                <c:pt idx="26">
                  <c:v>9.5</c:v>
                </c:pt>
                <c:pt idx="27">
                  <c:v>9.5</c:v>
                </c:pt>
                <c:pt idx="28">
                  <c:v>9.5</c:v>
                </c:pt>
                <c:pt idx="29">
                  <c:v>9.5</c:v>
                </c:pt>
              </c:numCache>
            </c:numRef>
          </c:val>
          <c:smooth val="0"/>
          <c:extLst>
            <c:ext xmlns:c16="http://schemas.microsoft.com/office/drawing/2014/chart" uri="{C3380CC4-5D6E-409C-BE32-E72D297353CC}">
              <c16:uniqueId val="{00000000-1286-423D-97F0-C41914715C9A}"/>
            </c:ext>
          </c:extLst>
        </c:ser>
        <c:ser>
          <c:idx val="1"/>
          <c:order val="1"/>
          <c:tx>
            <c:v>Deaths</c:v>
          </c:tx>
          <c:spPr>
            <a:ln w="28575" cap="rnd">
              <a:solidFill>
                <a:schemeClr val="accent2"/>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PROCESSED!$B$18:$AE$18</c:f>
              <c:numCache>
                <c:formatCode>0.0</c:formatCode>
                <c:ptCount val="30"/>
                <c:pt idx="0">
                  <c:v>10.7</c:v>
                </c:pt>
                <c:pt idx="1">
                  <c:v>9.9</c:v>
                </c:pt>
                <c:pt idx="2">
                  <c:v>9.6999999999999993</c:v>
                </c:pt>
                <c:pt idx="3">
                  <c:v>9.6</c:v>
                </c:pt>
                <c:pt idx="4">
                  <c:v>9.4</c:v>
                </c:pt>
                <c:pt idx="5">
                  <c:v>9.1</c:v>
                </c:pt>
                <c:pt idx="6">
                  <c:v>8.9</c:v>
                </c:pt>
                <c:pt idx="7">
                  <c:v>8.8000000000000007</c:v>
                </c:pt>
                <c:pt idx="8">
                  <c:v>8.6999999999999993</c:v>
                </c:pt>
                <c:pt idx="9">
                  <c:v>8.6</c:v>
                </c:pt>
                <c:pt idx="10">
                  <c:v>8.4</c:v>
                </c:pt>
                <c:pt idx="11">
                  <c:v>8.3000000000000007</c:v>
                </c:pt>
                <c:pt idx="12">
                  <c:v>8.4</c:v>
                </c:pt>
                <c:pt idx="13">
                  <c:v>8.8000000000000007</c:v>
                </c:pt>
                <c:pt idx="14">
                  <c:v>9.1999999999999993</c:v>
                </c:pt>
                <c:pt idx="15">
                  <c:v>9.6</c:v>
                </c:pt>
                <c:pt idx="16">
                  <c:v>9.9</c:v>
                </c:pt>
                <c:pt idx="17">
                  <c:v>10.5</c:v>
                </c:pt>
                <c:pt idx="18">
                  <c:v>11</c:v>
                </c:pt>
                <c:pt idx="19">
                  <c:v>11.4</c:v>
                </c:pt>
                <c:pt idx="20">
                  <c:v>11.7</c:v>
                </c:pt>
                <c:pt idx="21">
                  <c:v>11.9</c:v>
                </c:pt>
                <c:pt idx="22">
                  <c:v>12</c:v>
                </c:pt>
                <c:pt idx="23">
                  <c:v>12</c:v>
                </c:pt>
                <c:pt idx="24">
                  <c:v>11.9</c:v>
                </c:pt>
                <c:pt idx="25">
                  <c:v>11.8</c:v>
                </c:pt>
                <c:pt idx="26">
                  <c:v>11.7</c:v>
                </c:pt>
                <c:pt idx="27">
                  <c:v>11.6</c:v>
                </c:pt>
                <c:pt idx="28">
                  <c:v>11.4</c:v>
                </c:pt>
                <c:pt idx="29">
                  <c:v>11.3</c:v>
                </c:pt>
              </c:numCache>
            </c:numRef>
          </c:val>
          <c:smooth val="0"/>
          <c:extLst>
            <c:ext xmlns:c16="http://schemas.microsoft.com/office/drawing/2014/chart" uri="{C3380CC4-5D6E-409C-BE32-E72D297353CC}">
              <c16:uniqueId val="{00000001-1286-423D-97F0-C41914715C9A}"/>
            </c:ext>
          </c:extLst>
        </c:ser>
        <c:ser>
          <c:idx val="2"/>
          <c:order val="2"/>
          <c:tx>
            <c:v>Population Change</c:v>
          </c:tx>
          <c:spPr>
            <a:ln w="28575" cap="rnd">
              <a:solidFill>
                <a:schemeClr val="accent3"/>
              </a:solidFill>
              <a:round/>
            </a:ln>
            <a:effectLst/>
          </c:spPr>
          <c:marker>
            <c:symbol val="none"/>
          </c:marker>
          <c:val>
            <c:numRef>
              <c:f>PROCESSED!$B$30:$AE$30</c:f>
              <c:numCache>
                <c:formatCode>0.0</c:formatCode>
                <c:ptCount val="30"/>
                <c:pt idx="0">
                  <c:v>11.900000000000002</c:v>
                </c:pt>
                <c:pt idx="1">
                  <c:v>12.1</c:v>
                </c:pt>
                <c:pt idx="2">
                  <c:v>11.100000000000001</c:v>
                </c:pt>
                <c:pt idx="3">
                  <c:v>9.2999999999999989</c:v>
                </c:pt>
                <c:pt idx="4">
                  <c:v>7.9999999999999982</c:v>
                </c:pt>
                <c:pt idx="5">
                  <c:v>6.8000000000000007</c:v>
                </c:pt>
                <c:pt idx="6">
                  <c:v>6.2999999999999989</c:v>
                </c:pt>
                <c:pt idx="7">
                  <c:v>5.6</c:v>
                </c:pt>
                <c:pt idx="8">
                  <c:v>5.1000000000000014</c:v>
                </c:pt>
                <c:pt idx="9">
                  <c:v>4.0999999999999996</c:v>
                </c:pt>
                <c:pt idx="10">
                  <c:v>3.6999999999999993</c:v>
                </c:pt>
                <c:pt idx="11">
                  <c:v>3.7999999999999989</c:v>
                </c:pt>
                <c:pt idx="12">
                  <c:v>3.0999999999999996</c:v>
                </c:pt>
                <c:pt idx="13">
                  <c:v>2</c:v>
                </c:pt>
                <c:pt idx="14">
                  <c:v>1.3000000000000007</c:v>
                </c:pt>
                <c:pt idx="15">
                  <c:v>0.59999999999999964</c:v>
                </c:pt>
                <c:pt idx="16">
                  <c:v>9.9999999999999645E-2</c:v>
                </c:pt>
                <c:pt idx="17">
                  <c:v>-0.69999999999999929</c:v>
                </c:pt>
                <c:pt idx="18">
                  <c:v>-1.1999999999999993</c:v>
                </c:pt>
                <c:pt idx="19">
                  <c:v>-1.7000000000000011</c:v>
                </c:pt>
                <c:pt idx="20">
                  <c:v>-2.0999999999999996</c:v>
                </c:pt>
                <c:pt idx="21">
                  <c:v>-2.3000000000000007</c:v>
                </c:pt>
                <c:pt idx="22">
                  <c:v>-2.5</c:v>
                </c:pt>
                <c:pt idx="23">
                  <c:v>-2.5</c:v>
                </c:pt>
                <c:pt idx="24">
                  <c:v>-2.4000000000000004</c:v>
                </c:pt>
                <c:pt idx="25">
                  <c:v>-2.3000000000000007</c:v>
                </c:pt>
                <c:pt idx="26">
                  <c:v>-2.1999999999999993</c:v>
                </c:pt>
                <c:pt idx="27">
                  <c:v>-2.0999999999999996</c:v>
                </c:pt>
                <c:pt idx="28">
                  <c:v>-1.9000000000000004</c:v>
                </c:pt>
                <c:pt idx="29">
                  <c:v>-1.8000000000000007</c:v>
                </c:pt>
              </c:numCache>
            </c:numRef>
          </c:val>
          <c:smooth val="0"/>
          <c:extLst>
            <c:ext xmlns:c16="http://schemas.microsoft.com/office/drawing/2014/chart" uri="{C3380CC4-5D6E-409C-BE32-E72D297353CC}">
              <c16:uniqueId val="{00000002-1286-423D-97F0-C41914715C9A}"/>
            </c:ext>
          </c:extLst>
        </c:ser>
        <c:dLbls>
          <c:showLegendKey val="0"/>
          <c:showVal val="0"/>
          <c:showCatName val="0"/>
          <c:showSerName val="0"/>
          <c:showPercent val="0"/>
          <c:showBubbleSize val="0"/>
        </c:dLbls>
        <c:smooth val="0"/>
        <c:axId val="197298639"/>
        <c:axId val="1895487951"/>
      </c:lineChart>
      <c:catAx>
        <c:axId val="197298639"/>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895487951"/>
        <c:crosses val="autoZero"/>
        <c:auto val="1"/>
        <c:lblAlgn val="ctr"/>
        <c:lblOffset val="100"/>
        <c:noMultiLvlLbl val="0"/>
      </c:catAx>
      <c:valAx>
        <c:axId val="1895487951"/>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CA" sz="2000" dirty="0">
                    <a:effectLst>
                      <a:outerShdw blurRad="38100" dist="38100" dir="2700000" algn="tl">
                        <a:srgbClr val="000000">
                          <a:alpha val="43137"/>
                        </a:srgbClr>
                      </a:outerShdw>
                    </a:effectLst>
                  </a:rPr>
                  <a:t>Births,</a:t>
                </a:r>
                <a:r>
                  <a:rPr lang="en-CA" sz="2000" baseline="0" dirty="0">
                    <a:effectLst>
                      <a:outerShdw blurRad="38100" dist="38100" dir="2700000" algn="tl">
                        <a:srgbClr val="000000">
                          <a:alpha val="43137"/>
                        </a:srgbClr>
                      </a:outerShdw>
                    </a:effectLst>
                  </a:rPr>
                  <a:t> and </a:t>
                </a:r>
                <a:r>
                  <a:rPr lang="en-CA" sz="2000" dirty="0">
                    <a:effectLst>
                      <a:outerShdw blurRad="38100" dist="38100" dir="2700000" algn="tl">
                        <a:srgbClr val="000000">
                          <a:alpha val="43137"/>
                        </a:srgbClr>
                      </a:outerShdw>
                    </a:effectLst>
                  </a:rPr>
                  <a:t>Deaths</a:t>
                </a:r>
                <a:r>
                  <a:rPr lang="en-CA" sz="2000" baseline="0" dirty="0">
                    <a:effectLst>
                      <a:outerShdw blurRad="38100" dist="38100" dir="2700000" algn="tl">
                        <a:srgbClr val="000000">
                          <a:alpha val="43137"/>
                        </a:srgbClr>
                      </a:outerShdw>
                    </a:effectLst>
                  </a:rPr>
                  <a:t> per </a:t>
                </a:r>
                <a:r>
                  <a:rPr lang="en-CA" sz="2000" dirty="0">
                    <a:effectLst>
                      <a:outerShdw blurRad="38100" dist="38100" dir="2700000" algn="tl">
                        <a:srgbClr val="000000">
                          <a:alpha val="43137"/>
                        </a:srgbClr>
                      </a:outerShdw>
                    </a:effectLst>
                  </a:rPr>
                  <a:t>1,000 Population</a:t>
                </a:r>
              </a:p>
            </c:rich>
          </c:tx>
          <c:layout>
            <c:manualLayout>
              <c:xMode val="edge"/>
              <c:yMode val="edge"/>
              <c:x val="1.9684851941792182E-2"/>
              <c:y val="9.468776630193953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97298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sz="3000" dirty="0">
                <a:effectLst>
                  <a:outerShdw blurRad="38100" dist="38100" dir="2700000" algn="tl">
                    <a:srgbClr val="000000">
                      <a:alpha val="43137"/>
                    </a:srgbClr>
                  </a:outerShdw>
                </a:effectLst>
              </a:rPr>
              <a:t>Proportion of Population 65+ Years</a:t>
            </a:r>
          </a:p>
        </c:rich>
      </c:tx>
      <c:layout>
        <c:manualLayout>
          <c:xMode val="edge"/>
          <c:yMode val="edge"/>
          <c:x val="0.20200909737977665"/>
          <c:y val="3.3333333333333333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High Income</c:v>
          </c:tx>
          <c:spPr>
            <a:ln w="28575" cap="rnd">
              <a:solidFill>
                <a:schemeClr val="accent1"/>
              </a:solidFill>
              <a:round/>
            </a:ln>
            <a:effectLst/>
          </c:spPr>
          <c:marker>
            <c:symbol val="none"/>
          </c:marker>
          <c:dLbls>
            <c:dLbl>
              <c:idx val="0"/>
              <c:layout>
                <c:manualLayout>
                  <c:x val="-2.8248587570621469E-3"/>
                  <c:y val="-7.4074074074074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8A-443B-9AF2-A1F1955FB67B}"/>
                </c:ext>
              </c:extLst>
            </c:dLbl>
            <c:dLbl>
              <c:idx val="56"/>
              <c:layout>
                <c:manualLayout>
                  <c:x val="-1.2711864406779662E-2"/>
                  <c:y val="0.138888888888888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8A-443B-9AF2-A1F1955FB67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Sheet1!$C$12:$BG$12</c:f>
              <c:numCache>
                <c:formatCode>0.0</c:formatCode>
                <c:ptCount val="57"/>
                <c:pt idx="0">
                  <c:v>8.6750292241023121</c:v>
                </c:pt>
                <c:pt idx="1">
                  <c:v>8.7656803836478403</c:v>
                </c:pt>
                <c:pt idx="2">
                  <c:v>8.8601860770241743</c:v>
                </c:pt>
                <c:pt idx="3">
                  <c:v>8.9553384770433393</c:v>
                </c:pt>
                <c:pt idx="4">
                  <c:v>9.0532990101792841</c:v>
                </c:pt>
                <c:pt idx="5">
                  <c:v>9.156603532310637</c:v>
                </c:pt>
                <c:pt idx="6">
                  <c:v>9.3000503196142663</c:v>
                </c:pt>
                <c:pt idx="7">
                  <c:v>9.442189143449685</c:v>
                </c:pt>
                <c:pt idx="8">
                  <c:v>9.5864438452458511</c:v>
                </c:pt>
                <c:pt idx="9">
                  <c:v>9.7234155997919487</c:v>
                </c:pt>
                <c:pt idx="10">
                  <c:v>9.8583159081470875</c:v>
                </c:pt>
                <c:pt idx="11">
                  <c:v>10.022759089095411</c:v>
                </c:pt>
                <c:pt idx="12">
                  <c:v>10.171694707913121</c:v>
                </c:pt>
                <c:pt idx="13">
                  <c:v>10.312481262975885</c:v>
                </c:pt>
                <c:pt idx="14">
                  <c:v>10.44548641535893</c:v>
                </c:pt>
                <c:pt idx="15">
                  <c:v>10.578135735124167</c:v>
                </c:pt>
                <c:pt idx="16">
                  <c:v>10.756047415603939</c:v>
                </c:pt>
                <c:pt idx="17">
                  <c:v>10.935524479104203</c:v>
                </c:pt>
                <c:pt idx="18">
                  <c:v>11.103944420277873</c:v>
                </c:pt>
                <c:pt idx="19">
                  <c:v>11.234424867560168</c:v>
                </c:pt>
                <c:pt idx="20">
                  <c:v>11.315254809156182</c:v>
                </c:pt>
                <c:pt idx="21">
                  <c:v>11.366120731132561</c:v>
                </c:pt>
                <c:pt idx="22">
                  <c:v>11.359941828335717</c:v>
                </c:pt>
                <c:pt idx="23">
                  <c:v>11.332872221053414</c:v>
                </c:pt>
                <c:pt idx="24">
                  <c:v>11.332876281909549</c:v>
                </c:pt>
                <c:pt idx="25">
                  <c:v>11.386137348406786</c:v>
                </c:pt>
                <c:pt idx="26">
                  <c:v>11.510434065828298</c:v>
                </c:pt>
                <c:pt idx="27">
                  <c:v>11.67388354078032</c:v>
                </c:pt>
                <c:pt idx="28">
                  <c:v>11.86173087297254</c:v>
                </c:pt>
                <c:pt idx="29">
                  <c:v>12.0493278446639</c:v>
                </c:pt>
                <c:pt idx="30">
                  <c:v>12.222618135105225</c:v>
                </c:pt>
                <c:pt idx="31">
                  <c:v>12.401207270135826</c:v>
                </c:pt>
                <c:pt idx="32">
                  <c:v>12.584848624169879</c:v>
                </c:pt>
                <c:pt idx="33">
                  <c:v>12.732855790308607</c:v>
                </c:pt>
                <c:pt idx="34">
                  <c:v>12.872013865820033</c:v>
                </c:pt>
                <c:pt idx="35">
                  <c:v>12.987459357106115</c:v>
                </c:pt>
                <c:pt idx="36">
                  <c:v>13.136037773139702</c:v>
                </c:pt>
                <c:pt idx="37">
                  <c:v>13.274682886029938</c:v>
                </c:pt>
                <c:pt idx="38">
                  <c:v>13.408037863696016</c:v>
                </c:pt>
                <c:pt idx="39">
                  <c:v>13.540817909679751</c:v>
                </c:pt>
                <c:pt idx="40">
                  <c:v>13.676955521332102</c:v>
                </c:pt>
                <c:pt idx="41">
                  <c:v>13.834602955729165</c:v>
                </c:pt>
                <c:pt idx="42">
                  <c:v>13.992494682863045</c:v>
                </c:pt>
                <c:pt idx="43">
                  <c:v>14.150841924660545</c:v>
                </c:pt>
                <c:pt idx="44">
                  <c:v>14.304344288581161</c:v>
                </c:pt>
                <c:pt idx="45">
                  <c:v>14.454236027655663</c:v>
                </c:pt>
                <c:pt idx="46">
                  <c:v>14.61509608817776</c:v>
                </c:pt>
                <c:pt idx="47">
                  <c:v>14.766480384016237</c:v>
                </c:pt>
                <c:pt idx="48">
                  <c:v>14.923714355874369</c:v>
                </c:pt>
                <c:pt idx="49">
                  <c:v>15.113908267404547</c:v>
                </c:pt>
                <c:pt idx="50">
                  <c:v>15.355197201757909</c:v>
                </c:pt>
                <c:pt idx="51">
                  <c:v>15.624102478586996</c:v>
                </c:pt>
                <c:pt idx="52">
                  <c:v>15.944327930879007</c:v>
                </c:pt>
                <c:pt idx="53">
                  <c:v>16.298909040160783</c:v>
                </c:pt>
                <c:pt idx="54">
                  <c:v>16.661017744252597</c:v>
                </c:pt>
                <c:pt idx="55">
                  <c:v>17.01636168598942</c:v>
                </c:pt>
                <c:pt idx="56">
                  <c:v>17.362791456153772</c:v>
                </c:pt>
              </c:numCache>
            </c:numRef>
          </c:val>
          <c:smooth val="0"/>
          <c:extLst>
            <c:ext xmlns:c16="http://schemas.microsoft.com/office/drawing/2014/chart" uri="{C3380CC4-5D6E-409C-BE32-E72D297353CC}">
              <c16:uniqueId val="{00000000-E98A-443B-9AF2-A1F1955FB67B}"/>
            </c:ext>
          </c:extLst>
        </c:ser>
        <c:ser>
          <c:idx val="1"/>
          <c:order val="1"/>
          <c:tx>
            <c:v>Middle Income</c:v>
          </c:tx>
          <c:spPr>
            <a:ln w="28575" cap="rnd">
              <a:solidFill>
                <a:schemeClr val="accent2"/>
              </a:solidFill>
              <a:round/>
            </a:ln>
            <a:effectLst/>
          </c:spPr>
          <c:marker>
            <c:symbol val="none"/>
          </c:marker>
          <c:dLbls>
            <c:dLbl>
              <c:idx val="0"/>
              <c:layout>
                <c:manualLayout>
                  <c:x val="3.8135593220338986E-2"/>
                  <c:y val="-1.66666666666666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8A-443B-9AF2-A1F1955FB67B}"/>
                </c:ext>
              </c:extLst>
            </c:dLbl>
            <c:dLbl>
              <c:idx val="56"/>
              <c:layout>
                <c:manualLayout>
                  <c:x val="-1.0357695789575588E-16"/>
                  <c:y val="7.03703703703703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8A-443B-9AF2-A1F1955FB67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Sheet1!$C$14:$BG$14</c:f>
              <c:numCache>
                <c:formatCode>0.0</c:formatCode>
                <c:ptCount val="57"/>
                <c:pt idx="0">
                  <c:v>3.8161848591310097</c:v>
                </c:pt>
                <c:pt idx="1">
                  <c:v>3.8479883577872185</c:v>
                </c:pt>
                <c:pt idx="2">
                  <c:v>3.8575570488590487</c:v>
                </c:pt>
                <c:pt idx="3">
                  <c:v>3.8512436904515646</c:v>
                </c:pt>
                <c:pt idx="4">
                  <c:v>3.8378431306035421</c:v>
                </c:pt>
                <c:pt idx="5">
                  <c:v>3.8207067099989098</c:v>
                </c:pt>
                <c:pt idx="6">
                  <c:v>3.8686231232330495</c:v>
                </c:pt>
                <c:pt idx="7">
                  <c:v>3.9153024889570038</c:v>
                </c:pt>
                <c:pt idx="8">
                  <c:v>3.9589449415133431</c:v>
                </c:pt>
                <c:pt idx="9">
                  <c:v>3.9971040724397309</c:v>
                </c:pt>
                <c:pt idx="10">
                  <c:v>4.0301146968606139</c:v>
                </c:pt>
                <c:pt idx="11">
                  <c:v>4.089540134228999</c:v>
                </c:pt>
                <c:pt idx="12">
                  <c:v>4.1419853638211857</c:v>
                </c:pt>
                <c:pt idx="13">
                  <c:v>4.1891699010936367</c:v>
                </c:pt>
                <c:pt idx="14">
                  <c:v>4.2345261874231443</c:v>
                </c:pt>
                <c:pt idx="15">
                  <c:v>4.2801371051146209</c:v>
                </c:pt>
                <c:pt idx="16">
                  <c:v>4.3524434314805323</c:v>
                </c:pt>
                <c:pt idx="17">
                  <c:v>4.4222450661687249</c:v>
                </c:pt>
                <c:pt idx="18">
                  <c:v>4.4859862458643738</c:v>
                </c:pt>
                <c:pt idx="19">
                  <c:v>4.5375629614814148</c:v>
                </c:pt>
                <c:pt idx="20">
                  <c:v>4.5747353234506711</c:v>
                </c:pt>
                <c:pt idx="21">
                  <c:v>4.6229102617050311</c:v>
                </c:pt>
                <c:pt idx="22">
                  <c:v>4.6534826312328255</c:v>
                </c:pt>
                <c:pt idx="23">
                  <c:v>4.6731175652095818</c:v>
                </c:pt>
                <c:pt idx="24">
                  <c:v>4.6894777727680799</c:v>
                </c:pt>
                <c:pt idx="25">
                  <c:v>4.7067392942395498</c:v>
                </c:pt>
                <c:pt idx="26">
                  <c:v>4.7410747584603667</c:v>
                </c:pt>
                <c:pt idx="27">
                  <c:v>4.7717249953289258</c:v>
                </c:pt>
                <c:pt idx="28">
                  <c:v>4.8026093312141631</c:v>
                </c:pt>
                <c:pt idx="29">
                  <c:v>4.8391879350087885</c:v>
                </c:pt>
                <c:pt idx="30">
                  <c:v>4.8835863515305213</c:v>
                </c:pt>
                <c:pt idx="31">
                  <c:v>4.9527598818546137</c:v>
                </c:pt>
                <c:pt idx="32">
                  <c:v>5.0322771404216837</c:v>
                </c:pt>
                <c:pt idx="33">
                  <c:v>5.1158565939227492</c:v>
                </c:pt>
                <c:pt idx="34">
                  <c:v>5.1933611078711639</c:v>
                </c:pt>
                <c:pt idx="35">
                  <c:v>5.2618186238788125</c:v>
                </c:pt>
                <c:pt idx="36">
                  <c:v>5.3592380353873725</c:v>
                </c:pt>
                <c:pt idx="37">
                  <c:v>5.4392092343311118</c:v>
                </c:pt>
                <c:pt idx="38">
                  <c:v>5.5097912113432814</c:v>
                </c:pt>
                <c:pt idx="39">
                  <c:v>5.5823760500578308</c:v>
                </c:pt>
                <c:pt idx="40">
                  <c:v>5.6610680597370395</c:v>
                </c:pt>
                <c:pt idx="41">
                  <c:v>5.7614354548284306</c:v>
                </c:pt>
                <c:pt idx="42">
                  <c:v>5.8632865678957762</c:v>
                </c:pt>
                <c:pt idx="43">
                  <c:v>5.9612306287060113</c:v>
                </c:pt>
                <c:pt idx="44">
                  <c:v>6.0437496754721654</c:v>
                </c:pt>
                <c:pt idx="45">
                  <c:v>6.1068337470736225</c:v>
                </c:pt>
                <c:pt idx="46">
                  <c:v>6.1781094813332</c:v>
                </c:pt>
                <c:pt idx="47">
                  <c:v>6.2348883896783827</c:v>
                </c:pt>
                <c:pt idx="48">
                  <c:v>6.2853030068187623</c:v>
                </c:pt>
                <c:pt idx="49">
                  <c:v>6.3397521089462323</c:v>
                </c:pt>
                <c:pt idx="50">
                  <c:v>6.4042552078198023</c:v>
                </c:pt>
                <c:pt idx="51">
                  <c:v>6.4962485949055697</c:v>
                </c:pt>
                <c:pt idx="52">
                  <c:v>6.5909604706638518</c:v>
                </c:pt>
                <c:pt idx="53">
                  <c:v>6.6970487203481337</c:v>
                </c:pt>
                <c:pt idx="54">
                  <c:v>6.8273829540598632</c:v>
                </c:pt>
                <c:pt idx="55">
                  <c:v>6.9900318265026886</c:v>
                </c:pt>
                <c:pt idx="56">
                  <c:v>7.1979404897071362</c:v>
                </c:pt>
              </c:numCache>
            </c:numRef>
          </c:val>
          <c:smooth val="0"/>
          <c:extLst>
            <c:ext xmlns:c16="http://schemas.microsoft.com/office/drawing/2014/chart" uri="{C3380CC4-5D6E-409C-BE32-E72D297353CC}">
              <c16:uniqueId val="{00000001-E98A-443B-9AF2-A1F1955FB67B}"/>
            </c:ext>
          </c:extLst>
        </c:ser>
        <c:ser>
          <c:idx val="2"/>
          <c:order val="2"/>
          <c:tx>
            <c:v>Low Income</c:v>
          </c:tx>
          <c:spPr>
            <a:ln w="28575" cap="rnd">
              <a:solidFill>
                <a:schemeClr val="accent3"/>
              </a:solidFill>
              <a:round/>
            </a:ln>
            <a:effectLst/>
          </c:spPr>
          <c:marker>
            <c:symbol val="none"/>
          </c:marker>
          <c:dLbls>
            <c:dLbl>
              <c:idx val="0"/>
              <c:layout>
                <c:manualLayout>
                  <c:x val="1.2711864406779662E-2"/>
                  <c:y val="6.481481481481467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8A-443B-9AF2-A1F1955FB67B}"/>
                </c:ext>
              </c:extLst>
            </c:dLbl>
            <c:dLbl>
              <c:idx val="56"/>
              <c:layout>
                <c:manualLayout>
                  <c:x val="-9.8870056497176173E-3"/>
                  <c:y val="5.37037037037037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8A-443B-9AF2-A1F1955FB67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Sheet1!$C$13:$BG$13</c:f>
              <c:numCache>
                <c:formatCode>0.0</c:formatCode>
                <c:ptCount val="57"/>
                <c:pt idx="0">
                  <c:v>2.8208627413161791</c:v>
                </c:pt>
                <c:pt idx="1">
                  <c:v>2.8299607758011995</c:v>
                </c:pt>
                <c:pt idx="2">
                  <c:v>2.8331501018157148</c:v>
                </c:pt>
                <c:pt idx="3">
                  <c:v>2.8302393303200528</c:v>
                </c:pt>
                <c:pt idx="4">
                  <c:v>2.820707810831498</c:v>
                </c:pt>
                <c:pt idx="5">
                  <c:v>2.8047078854217218</c:v>
                </c:pt>
                <c:pt idx="6">
                  <c:v>2.8321604655116013</c:v>
                </c:pt>
                <c:pt idx="7">
                  <c:v>2.8497754727560989</c:v>
                </c:pt>
                <c:pt idx="8">
                  <c:v>2.8587998539992547</c:v>
                </c:pt>
                <c:pt idx="9">
                  <c:v>2.861198396026885</c:v>
                </c:pt>
                <c:pt idx="10">
                  <c:v>2.8582623325525471</c:v>
                </c:pt>
                <c:pt idx="11">
                  <c:v>2.8834207497545945</c:v>
                </c:pt>
                <c:pt idx="12">
                  <c:v>2.9024733636667022</c:v>
                </c:pt>
                <c:pt idx="13">
                  <c:v>2.9151969655774437</c:v>
                </c:pt>
                <c:pt idx="14">
                  <c:v>2.9209794610406843</c:v>
                </c:pt>
                <c:pt idx="15">
                  <c:v>2.9201699532384242</c:v>
                </c:pt>
                <c:pt idx="16">
                  <c:v>2.9515594766043085</c:v>
                </c:pt>
                <c:pt idx="17">
                  <c:v>2.9762829302059202</c:v>
                </c:pt>
                <c:pt idx="18">
                  <c:v>2.9951443823927786</c:v>
                </c:pt>
                <c:pt idx="19">
                  <c:v>3.0086522526072397</c:v>
                </c:pt>
                <c:pt idx="20">
                  <c:v>3.0170560357959433</c:v>
                </c:pt>
                <c:pt idx="21">
                  <c:v>3.0341781860039196</c:v>
                </c:pt>
                <c:pt idx="22">
                  <c:v>3.0420177633629026</c:v>
                </c:pt>
                <c:pt idx="23">
                  <c:v>3.0425730789843195</c:v>
                </c:pt>
                <c:pt idx="24">
                  <c:v>3.0379105334765955</c:v>
                </c:pt>
                <c:pt idx="25">
                  <c:v>3.0289750109977756</c:v>
                </c:pt>
                <c:pt idx="26">
                  <c:v>3.0517676370546263</c:v>
                </c:pt>
                <c:pt idx="27">
                  <c:v>3.0711086269455579</c:v>
                </c:pt>
                <c:pt idx="28">
                  <c:v>3.0858768027164776</c:v>
                </c:pt>
                <c:pt idx="29">
                  <c:v>3.094664643058382</c:v>
                </c:pt>
                <c:pt idx="30">
                  <c:v>3.0973238608129936</c:v>
                </c:pt>
                <c:pt idx="31">
                  <c:v>3.1131892997684343</c:v>
                </c:pt>
                <c:pt idx="32">
                  <c:v>3.1224333495496168</c:v>
                </c:pt>
                <c:pt idx="33">
                  <c:v>3.126849517846829</c:v>
                </c:pt>
                <c:pt idx="34">
                  <c:v>3.1290700407308094</c:v>
                </c:pt>
                <c:pt idx="35">
                  <c:v>3.1309645436104279</c:v>
                </c:pt>
                <c:pt idx="36">
                  <c:v>3.1437188083290324</c:v>
                </c:pt>
                <c:pt idx="37">
                  <c:v>3.1527953136337166</c:v>
                </c:pt>
                <c:pt idx="38">
                  <c:v>3.1585183684892137</c:v>
                </c:pt>
                <c:pt idx="39">
                  <c:v>3.1600791681561788</c:v>
                </c:pt>
                <c:pt idx="40">
                  <c:v>3.1569842502974237</c:v>
                </c:pt>
                <c:pt idx="41">
                  <c:v>3.1709085016933436</c:v>
                </c:pt>
                <c:pt idx="42">
                  <c:v>3.1797360729308553</c:v>
                </c:pt>
                <c:pt idx="43">
                  <c:v>3.1853191776164511</c:v>
                </c:pt>
                <c:pt idx="44">
                  <c:v>3.189806780037149</c:v>
                </c:pt>
                <c:pt idx="45">
                  <c:v>3.1945632695187429</c:v>
                </c:pt>
                <c:pt idx="46">
                  <c:v>3.2195566193659104</c:v>
                </c:pt>
                <c:pt idx="47">
                  <c:v>3.2415016921950537</c:v>
                </c:pt>
                <c:pt idx="48">
                  <c:v>3.2600154525458094</c:v>
                </c:pt>
                <c:pt idx="49">
                  <c:v>3.2746903468305049</c:v>
                </c:pt>
                <c:pt idx="50">
                  <c:v>3.286079890038033</c:v>
                </c:pt>
                <c:pt idx="51">
                  <c:v>3.3038094252989136</c:v>
                </c:pt>
                <c:pt idx="52">
                  <c:v>3.3183684977489003</c:v>
                </c:pt>
                <c:pt idx="53">
                  <c:v>3.3299543101843239</c:v>
                </c:pt>
                <c:pt idx="54">
                  <c:v>3.3381392648056485</c:v>
                </c:pt>
                <c:pt idx="55">
                  <c:v>3.3434235721895953</c:v>
                </c:pt>
                <c:pt idx="56">
                  <c:v>3.3540854649343901</c:v>
                </c:pt>
              </c:numCache>
            </c:numRef>
          </c:val>
          <c:smooth val="0"/>
          <c:extLst>
            <c:ext xmlns:c16="http://schemas.microsoft.com/office/drawing/2014/chart" uri="{C3380CC4-5D6E-409C-BE32-E72D297353CC}">
              <c16:uniqueId val="{00000002-E98A-443B-9AF2-A1F1955FB67B}"/>
            </c:ext>
          </c:extLst>
        </c:ser>
        <c:ser>
          <c:idx val="3"/>
          <c:order val="3"/>
          <c:tx>
            <c:v>World</c:v>
          </c:tx>
          <c:spPr>
            <a:ln w="28575" cap="rnd">
              <a:solidFill>
                <a:schemeClr val="accent4"/>
              </a:solidFill>
              <a:round/>
            </a:ln>
            <a:effectLst/>
          </c:spPr>
          <c:marker>
            <c:symbol val="none"/>
          </c:marker>
          <c:dLbls>
            <c:dLbl>
              <c:idx val="0"/>
              <c:layout>
                <c:manualLayout>
                  <c:x val="1.2711864406779662E-2"/>
                  <c:y val="-4.62962962962963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8A-443B-9AF2-A1F1955FB67B}"/>
                </c:ext>
              </c:extLst>
            </c:dLbl>
            <c:dLbl>
              <c:idx val="56"/>
              <c:layout>
                <c:manualLayout>
                  <c:x val="-5.2259887005649923E-2"/>
                  <c:y val="-2.77777777777778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8A-443B-9AF2-A1F1955FB67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Sheet1!$C$15:$BG$15</c:f>
              <c:numCache>
                <c:formatCode>0.0</c:formatCode>
                <c:ptCount val="57"/>
                <c:pt idx="0">
                  <c:v>4.9738281386480478</c:v>
                </c:pt>
                <c:pt idx="1">
                  <c:v>5.020544199968537</c:v>
                </c:pt>
                <c:pt idx="2">
                  <c:v>5.0456285831080478</c:v>
                </c:pt>
                <c:pt idx="3">
                  <c:v>5.0547133174823768</c:v>
                </c:pt>
                <c:pt idx="4">
                  <c:v>5.0587208832737725</c:v>
                </c:pt>
                <c:pt idx="5">
                  <c:v>5.0598317499413641</c:v>
                </c:pt>
                <c:pt idx="6">
                  <c:v>5.1165922404774244</c:v>
                </c:pt>
                <c:pt idx="7">
                  <c:v>5.1711598665010685</c:v>
                </c:pt>
                <c:pt idx="8">
                  <c:v>5.2217639292228064</c:v>
                </c:pt>
                <c:pt idx="9">
                  <c:v>5.26764334742444</c:v>
                </c:pt>
                <c:pt idx="10">
                  <c:v>5.3072856600900042</c:v>
                </c:pt>
                <c:pt idx="11">
                  <c:v>5.3744784693415415</c:v>
                </c:pt>
                <c:pt idx="12">
                  <c:v>5.4333197292986535</c:v>
                </c:pt>
                <c:pt idx="13">
                  <c:v>5.485161178035125</c:v>
                </c:pt>
                <c:pt idx="14">
                  <c:v>5.5351212053107632</c:v>
                </c:pt>
                <c:pt idx="15">
                  <c:v>5.5846500194645046</c:v>
                </c:pt>
                <c:pt idx="16">
                  <c:v>5.6636399065756402</c:v>
                </c:pt>
                <c:pt idx="17">
                  <c:v>5.7412027366865281</c:v>
                </c:pt>
                <c:pt idx="18">
                  <c:v>5.8113193033936001</c:v>
                </c:pt>
                <c:pt idx="19">
                  <c:v>5.8642159026648395</c:v>
                </c:pt>
                <c:pt idx="20">
                  <c:v>5.8954544274284499</c:v>
                </c:pt>
                <c:pt idx="21">
                  <c:v>5.9288479586186611</c:v>
                </c:pt>
                <c:pt idx="22">
                  <c:v>5.9359830036589578</c:v>
                </c:pt>
                <c:pt idx="23">
                  <c:v>5.9301515187529477</c:v>
                </c:pt>
                <c:pt idx="24">
                  <c:v>5.9272082974603375</c:v>
                </c:pt>
                <c:pt idx="25">
                  <c:v>5.9353322507581314</c:v>
                </c:pt>
                <c:pt idx="26">
                  <c:v>5.9719452718377228</c:v>
                </c:pt>
                <c:pt idx="27">
                  <c:v>6.0126636990584057</c:v>
                </c:pt>
                <c:pt idx="28">
                  <c:v>6.0578007102986646</c:v>
                </c:pt>
                <c:pt idx="29">
                  <c:v>6.1071182304514409</c:v>
                </c:pt>
                <c:pt idx="30">
                  <c:v>6.1593585350996021</c:v>
                </c:pt>
                <c:pt idx="31">
                  <c:v>6.2331892876024675</c:v>
                </c:pt>
                <c:pt idx="32">
                  <c:v>6.3133717754860221</c:v>
                </c:pt>
                <c:pt idx="33">
                  <c:v>6.3915191108521974</c:v>
                </c:pt>
                <c:pt idx="34">
                  <c:v>6.4628743782023568</c:v>
                </c:pt>
                <c:pt idx="35">
                  <c:v>6.524917646356549</c:v>
                </c:pt>
                <c:pt idx="36">
                  <c:v>6.6137339051761987</c:v>
                </c:pt>
                <c:pt idx="37">
                  <c:v>6.6870877651607952</c:v>
                </c:pt>
                <c:pt idx="38">
                  <c:v>6.7520329027623625</c:v>
                </c:pt>
                <c:pt idx="39">
                  <c:v>6.8181974380565302</c:v>
                </c:pt>
                <c:pt idx="40">
                  <c:v>6.8892309219434154</c:v>
                </c:pt>
                <c:pt idx="41">
                  <c:v>6.9821150207139286</c:v>
                </c:pt>
                <c:pt idx="42">
                  <c:v>7.0757346282884965</c:v>
                </c:pt>
                <c:pt idx="43">
                  <c:v>7.16597241611837</c:v>
                </c:pt>
                <c:pt idx="44">
                  <c:v>7.2438080565471923</c:v>
                </c:pt>
                <c:pt idx="45">
                  <c:v>7.3063138470468667</c:v>
                </c:pt>
                <c:pt idx="46">
                  <c:v>7.3788643163681602</c:v>
                </c:pt>
                <c:pt idx="47">
                  <c:v>7.4390435419490109</c:v>
                </c:pt>
                <c:pt idx="48">
                  <c:v>7.4954749105771512</c:v>
                </c:pt>
                <c:pt idx="49">
                  <c:v>7.5586893043380012</c:v>
                </c:pt>
                <c:pt idx="50">
                  <c:v>7.6363806060920236</c:v>
                </c:pt>
                <c:pt idx="51">
                  <c:v>7.7370436158801459</c:v>
                </c:pt>
                <c:pt idx="52">
                  <c:v>7.8488659504518461</c:v>
                </c:pt>
                <c:pt idx="53">
                  <c:v>7.9739676814523035</c:v>
                </c:pt>
                <c:pt idx="54">
                  <c:v>8.1177839872284601</c:v>
                </c:pt>
                <c:pt idx="55">
                  <c:v>8.2837320008491151</c:v>
                </c:pt>
                <c:pt idx="56">
                  <c:v>8.4822185297522097</c:v>
                </c:pt>
              </c:numCache>
            </c:numRef>
          </c:val>
          <c:smooth val="0"/>
          <c:extLst>
            <c:ext xmlns:c16="http://schemas.microsoft.com/office/drawing/2014/chart" uri="{C3380CC4-5D6E-409C-BE32-E72D297353CC}">
              <c16:uniqueId val="{00000003-E98A-443B-9AF2-A1F1955FB67B}"/>
            </c:ext>
          </c:extLst>
        </c:ser>
        <c:dLbls>
          <c:showLegendKey val="0"/>
          <c:showVal val="0"/>
          <c:showCatName val="0"/>
          <c:showSerName val="0"/>
          <c:showPercent val="0"/>
          <c:showBubbleSize val="0"/>
        </c:dLbls>
        <c:smooth val="0"/>
        <c:axId val="852494096"/>
        <c:axId val="852486192"/>
      </c:lineChart>
      <c:catAx>
        <c:axId val="85249409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852486192"/>
        <c:crosses val="autoZero"/>
        <c:auto val="1"/>
        <c:lblAlgn val="ctr"/>
        <c:lblOffset val="100"/>
        <c:noMultiLvlLbl val="0"/>
      </c:catAx>
      <c:valAx>
        <c:axId val="852486192"/>
        <c:scaling>
          <c:orientation val="minMax"/>
          <c:max val="18"/>
        </c:scaling>
        <c:delete val="0"/>
        <c:axPos val="l"/>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dirty="0">
                    <a:solidFill>
                      <a:schemeClr val="bg1"/>
                    </a:solidFill>
                    <a:effectLst>
                      <a:outerShdw blurRad="38100" dist="38100" dir="2700000" algn="tl">
                        <a:srgbClr val="000000">
                          <a:alpha val="43137"/>
                        </a:srgbClr>
                      </a:outerShdw>
                    </a:effectLst>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85249409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sz="3000" dirty="0">
                <a:effectLst>
                  <a:outerShdw blurRad="38100" dist="38100" dir="2700000" algn="tl">
                    <a:srgbClr val="000000">
                      <a:alpha val="43137"/>
                    </a:srgbClr>
                  </a:outerShdw>
                </a:effectLst>
              </a:rPr>
              <a:t>Proportion of World's Population 0-14 Years</a:t>
            </a:r>
          </a:p>
        </c:rich>
      </c:tx>
      <c:layout>
        <c:manualLayout>
          <c:xMode val="edge"/>
          <c:yMode val="edge"/>
          <c:x val="0.1653089457567804"/>
          <c:y val="1.893939393939394E-3"/>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High Income</c:v>
          </c:tx>
          <c:spPr>
            <a:ln w="28575" cap="rnd">
              <a:solidFill>
                <a:schemeClr val="accent1"/>
              </a:solidFill>
              <a:round/>
            </a:ln>
            <a:effectLst/>
          </c:spPr>
          <c:marker>
            <c:symbol val="none"/>
          </c:marker>
          <c:dLbls>
            <c:dLbl>
              <c:idx val="0"/>
              <c:layout>
                <c:manualLayout>
                  <c:x val="3.7499999999999999E-2"/>
                  <c:y val="-2.27272727272727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9F-46F5-8175-46A0920058E4}"/>
                </c:ext>
              </c:extLst>
            </c:dLbl>
            <c:dLbl>
              <c:idx val="56"/>
              <c:layout>
                <c:manualLayout>
                  <c:x val="-5.5555555555556572E-3"/>
                  <c:y val="-4.9242424242424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9F-46F5-8175-46A0920058E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Sheet1!$C$2:$BG$2</c:f>
              <c:numCache>
                <c:formatCode>0.0</c:formatCode>
                <c:ptCount val="57"/>
                <c:pt idx="0">
                  <c:v>28.961579571346697</c:v>
                </c:pt>
                <c:pt idx="1">
                  <c:v>28.966134105391738</c:v>
                </c:pt>
                <c:pt idx="2">
                  <c:v>28.854684530719297</c:v>
                </c:pt>
                <c:pt idx="3">
                  <c:v>28.66118489180403</c:v>
                </c:pt>
                <c:pt idx="4">
                  <c:v>28.44310292964402</c:v>
                </c:pt>
                <c:pt idx="5">
                  <c:v>28.22827555460664</c:v>
                </c:pt>
                <c:pt idx="6">
                  <c:v>28.057682831424426</c:v>
                </c:pt>
                <c:pt idx="7">
                  <c:v>27.869071652506594</c:v>
                </c:pt>
                <c:pt idx="8">
                  <c:v>27.666563050353112</c:v>
                </c:pt>
                <c:pt idx="9">
                  <c:v>27.439280671427113</c:v>
                </c:pt>
                <c:pt idx="10">
                  <c:v>27.201667200798752</c:v>
                </c:pt>
                <c:pt idx="11">
                  <c:v>26.891801468223804</c:v>
                </c:pt>
                <c:pt idx="12">
                  <c:v>26.591752907910827</c:v>
                </c:pt>
                <c:pt idx="13">
                  <c:v>26.289994195144587</c:v>
                </c:pt>
                <c:pt idx="14">
                  <c:v>25.958294690906129</c:v>
                </c:pt>
                <c:pt idx="15">
                  <c:v>25.589737597360511</c:v>
                </c:pt>
                <c:pt idx="16">
                  <c:v>25.267068110660617</c:v>
                </c:pt>
                <c:pt idx="17">
                  <c:v>24.886562032346912</c:v>
                </c:pt>
                <c:pt idx="18">
                  <c:v>24.472481648864047</c:v>
                </c:pt>
                <c:pt idx="19">
                  <c:v>24.066011922533448</c:v>
                </c:pt>
                <c:pt idx="20">
                  <c:v>23.689975277082773</c:v>
                </c:pt>
                <c:pt idx="21">
                  <c:v>23.331153488071834</c:v>
                </c:pt>
                <c:pt idx="22">
                  <c:v>23.021105891232487</c:v>
                </c:pt>
                <c:pt idx="23">
                  <c:v>22.743373052869629</c:v>
                </c:pt>
                <c:pt idx="24">
                  <c:v>22.467782764915373</c:v>
                </c:pt>
                <c:pt idx="25">
                  <c:v>22.180327066791381</c:v>
                </c:pt>
                <c:pt idx="26">
                  <c:v>21.959554946412563</c:v>
                </c:pt>
                <c:pt idx="27">
                  <c:v>21.711593676840049</c:v>
                </c:pt>
                <c:pt idx="28">
                  <c:v>21.453666094524685</c:v>
                </c:pt>
                <c:pt idx="29">
                  <c:v>21.21252148932215</c:v>
                </c:pt>
                <c:pt idx="30">
                  <c:v>21.002330360627212</c:v>
                </c:pt>
                <c:pt idx="31">
                  <c:v>20.834652674014404</c:v>
                </c:pt>
                <c:pt idx="32">
                  <c:v>20.673258553735845</c:v>
                </c:pt>
                <c:pt idx="33">
                  <c:v>20.549336550456292</c:v>
                </c:pt>
                <c:pt idx="34">
                  <c:v>20.407911844521244</c:v>
                </c:pt>
                <c:pt idx="35">
                  <c:v>20.251327927847509</c:v>
                </c:pt>
                <c:pt idx="36">
                  <c:v>20.090446087944397</c:v>
                </c:pt>
                <c:pt idx="37">
                  <c:v>19.891084577380834</c:v>
                </c:pt>
                <c:pt idx="38">
                  <c:v>19.670552425887635</c:v>
                </c:pt>
                <c:pt idx="39">
                  <c:v>19.456319958340391</c:v>
                </c:pt>
                <c:pt idx="40">
                  <c:v>19.258697541164352</c:v>
                </c:pt>
                <c:pt idx="41">
                  <c:v>19.016556491645797</c:v>
                </c:pt>
                <c:pt idx="42">
                  <c:v>18.800925474852964</c:v>
                </c:pt>
                <c:pt idx="43">
                  <c:v>18.59930048204081</c:v>
                </c:pt>
                <c:pt idx="44">
                  <c:v>18.395604139441094</c:v>
                </c:pt>
                <c:pt idx="45">
                  <c:v>18.184487717672646</c:v>
                </c:pt>
                <c:pt idx="46">
                  <c:v>18.015396021362271</c:v>
                </c:pt>
                <c:pt idx="47">
                  <c:v>17.839657283814486</c:v>
                </c:pt>
                <c:pt idx="48">
                  <c:v>17.666372081670119</c:v>
                </c:pt>
                <c:pt idx="49">
                  <c:v>17.503116718761042</c:v>
                </c:pt>
                <c:pt idx="50">
                  <c:v>17.3479510473401</c:v>
                </c:pt>
                <c:pt idx="51">
                  <c:v>17.236846621317966</c:v>
                </c:pt>
                <c:pt idx="52">
                  <c:v>17.100287406823767</c:v>
                </c:pt>
                <c:pt idx="53">
                  <c:v>16.961034127071802</c:v>
                </c:pt>
                <c:pt idx="54">
                  <c:v>16.840331582590757</c:v>
                </c:pt>
                <c:pt idx="55">
                  <c:v>16.745217782023317</c:v>
                </c:pt>
                <c:pt idx="56">
                  <c:v>16.642321737373219</c:v>
                </c:pt>
              </c:numCache>
            </c:numRef>
          </c:val>
          <c:smooth val="0"/>
          <c:extLst>
            <c:ext xmlns:c16="http://schemas.microsoft.com/office/drawing/2014/chart" uri="{C3380CC4-5D6E-409C-BE32-E72D297353CC}">
              <c16:uniqueId val="{00000000-A69F-46F5-8175-46A0920058E4}"/>
            </c:ext>
          </c:extLst>
        </c:ser>
        <c:ser>
          <c:idx val="1"/>
          <c:order val="1"/>
          <c:tx>
            <c:v>Middle Income</c:v>
          </c:tx>
          <c:spPr>
            <a:ln w="28575" cap="rnd">
              <a:solidFill>
                <a:schemeClr val="accent2"/>
              </a:solidFill>
              <a:round/>
            </a:ln>
            <a:effectLst/>
          </c:spPr>
          <c:marker>
            <c:symbol val="none"/>
          </c:marker>
          <c:dLbls>
            <c:dLbl>
              <c:idx val="0"/>
              <c:layout>
                <c:manualLayout>
                  <c:x val="0.17499999999999999"/>
                  <c:y val="-4.92424242424242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9F-46F5-8175-46A0920058E4}"/>
                </c:ext>
              </c:extLst>
            </c:dLbl>
            <c:dLbl>
              <c:idx val="56"/>
              <c:layout>
                <c:manualLayout>
                  <c:x val="-2.9166666666666667E-2"/>
                  <c:y val="-6.43939393939393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9F-46F5-8175-46A0920058E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Sheet1!$C$4:$BG$4</c:f>
              <c:numCache>
                <c:formatCode>0.0</c:formatCode>
                <c:ptCount val="57"/>
                <c:pt idx="0">
                  <c:v>39.592845430133728</c:v>
                </c:pt>
                <c:pt idx="1">
                  <c:v>39.834407063117709</c:v>
                </c:pt>
                <c:pt idx="2">
                  <c:v>40.173221792219088</c:v>
                </c:pt>
                <c:pt idx="3">
                  <c:v>40.5132058069373</c:v>
                </c:pt>
                <c:pt idx="4">
                  <c:v>40.732377797646173</c:v>
                </c:pt>
                <c:pt idx="5">
                  <c:v>40.789421985699512</c:v>
                </c:pt>
                <c:pt idx="6">
                  <c:v>40.933460855163112</c:v>
                </c:pt>
                <c:pt idx="7">
                  <c:v>40.881455274624841</c:v>
                </c:pt>
                <c:pt idx="8">
                  <c:v>40.70979548795269</c:v>
                </c:pt>
                <c:pt idx="9">
                  <c:v>40.523195950519238</c:v>
                </c:pt>
                <c:pt idx="10">
                  <c:v>40.366448043206965</c:v>
                </c:pt>
                <c:pt idx="11">
                  <c:v>40.291386357460873</c:v>
                </c:pt>
                <c:pt idx="12">
                  <c:v>40.200375363680777</c:v>
                </c:pt>
                <c:pt idx="13">
                  <c:v>40.086327499762483</c:v>
                </c:pt>
                <c:pt idx="14">
                  <c:v>39.915956636049238</c:v>
                </c:pt>
                <c:pt idx="15">
                  <c:v>39.670091079364035</c:v>
                </c:pt>
                <c:pt idx="16">
                  <c:v>39.417734685737045</c:v>
                </c:pt>
                <c:pt idx="17">
                  <c:v>39.094694555202693</c:v>
                </c:pt>
                <c:pt idx="18">
                  <c:v>38.715490109600182</c:v>
                </c:pt>
                <c:pt idx="19">
                  <c:v>38.308237613215852</c:v>
                </c:pt>
                <c:pt idx="20">
                  <c:v>37.895343629808167</c:v>
                </c:pt>
                <c:pt idx="21">
                  <c:v>37.497938167738546</c:v>
                </c:pt>
                <c:pt idx="22">
                  <c:v>37.122088607384079</c:v>
                </c:pt>
                <c:pt idx="23">
                  <c:v>36.760586208706371</c:v>
                </c:pt>
                <c:pt idx="24">
                  <c:v>36.40579111953766</c:v>
                </c:pt>
                <c:pt idx="25">
                  <c:v>36.060166425012063</c:v>
                </c:pt>
                <c:pt idx="26">
                  <c:v>35.851169627789204</c:v>
                </c:pt>
                <c:pt idx="27">
                  <c:v>35.6331839804552</c:v>
                </c:pt>
                <c:pt idx="28">
                  <c:v>35.411222274387171</c:v>
                </c:pt>
                <c:pt idx="29">
                  <c:v>35.17799829213299</c:v>
                </c:pt>
                <c:pt idx="30">
                  <c:v>34.926228335766034</c:v>
                </c:pt>
                <c:pt idx="31">
                  <c:v>34.773234814164915</c:v>
                </c:pt>
                <c:pt idx="32">
                  <c:v>34.517532272748305</c:v>
                </c:pt>
                <c:pt idx="33">
                  <c:v>34.196834666816109</c:v>
                </c:pt>
                <c:pt idx="34">
                  <c:v>33.859697828587059</c:v>
                </c:pt>
                <c:pt idx="35">
                  <c:v>33.522514042691142</c:v>
                </c:pt>
                <c:pt idx="36">
                  <c:v>33.063497888798942</c:v>
                </c:pt>
                <c:pt idx="37">
                  <c:v>32.665434630839492</c:v>
                </c:pt>
                <c:pt idx="38">
                  <c:v>32.275301478538559</c:v>
                </c:pt>
                <c:pt idx="39">
                  <c:v>31.823162746945005</c:v>
                </c:pt>
                <c:pt idx="40">
                  <c:v>31.289990623407409</c:v>
                </c:pt>
                <c:pt idx="41">
                  <c:v>30.811457319629234</c:v>
                </c:pt>
                <c:pt idx="42">
                  <c:v>30.262776263451329</c:v>
                </c:pt>
                <c:pt idx="43">
                  <c:v>29.679175586333223</c:v>
                </c:pt>
                <c:pt idx="44">
                  <c:v>29.125613083637916</c:v>
                </c:pt>
                <c:pt idx="45">
                  <c:v>28.637085996291312</c:v>
                </c:pt>
                <c:pt idx="46">
                  <c:v>28.245635638370466</c:v>
                </c:pt>
                <c:pt idx="47">
                  <c:v>27.895105562841795</c:v>
                </c:pt>
                <c:pt idx="48">
                  <c:v>27.58878777253214</c:v>
                </c:pt>
                <c:pt idx="49">
                  <c:v>27.318248883458651</c:v>
                </c:pt>
                <c:pt idx="50">
                  <c:v>27.077472643819441</c:v>
                </c:pt>
                <c:pt idx="51">
                  <c:v>26.880943703624062</c:v>
                </c:pt>
                <c:pt idx="52">
                  <c:v>26.711615647506793</c:v>
                </c:pt>
                <c:pt idx="53">
                  <c:v>26.560467182517002</c:v>
                </c:pt>
                <c:pt idx="54">
                  <c:v>26.41189470291571</c:v>
                </c:pt>
                <c:pt idx="55">
                  <c:v>26.254759458497286</c:v>
                </c:pt>
                <c:pt idx="56">
                  <c:v>26.110208777779466</c:v>
                </c:pt>
              </c:numCache>
            </c:numRef>
          </c:val>
          <c:smooth val="0"/>
          <c:extLst>
            <c:ext xmlns:c16="http://schemas.microsoft.com/office/drawing/2014/chart" uri="{C3380CC4-5D6E-409C-BE32-E72D297353CC}">
              <c16:uniqueId val="{00000001-A69F-46F5-8175-46A0920058E4}"/>
            </c:ext>
          </c:extLst>
        </c:ser>
        <c:ser>
          <c:idx val="2"/>
          <c:order val="2"/>
          <c:tx>
            <c:v>Low Income</c:v>
          </c:tx>
          <c:spPr>
            <a:ln w="28575" cap="rnd">
              <a:solidFill>
                <a:schemeClr val="accent3"/>
              </a:solidFill>
              <a:round/>
            </a:ln>
            <a:effectLst/>
          </c:spPr>
          <c:marker>
            <c:symbol val="none"/>
          </c:marker>
          <c:dLbls>
            <c:dLbl>
              <c:idx val="0"/>
              <c:layout>
                <c:manualLayout>
                  <c:x val="-2.777777777777803E-3"/>
                  <c:y val="-4.9242424242424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9F-46F5-8175-46A0920058E4}"/>
                </c:ext>
              </c:extLst>
            </c:dLbl>
            <c:dLbl>
              <c:idx val="56"/>
              <c:layout>
                <c:manualLayout>
                  <c:x val="-1.2499999999999898E-2"/>
                  <c:y val="-6.439393939393940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9F-46F5-8175-46A0920058E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Sheet1!$C$3:$BG$3</c:f>
              <c:numCache>
                <c:formatCode>0.0</c:formatCode>
                <c:ptCount val="57"/>
                <c:pt idx="0">
                  <c:v>42.582618859721521</c:v>
                </c:pt>
                <c:pt idx="1">
                  <c:v>42.859733674463129</c:v>
                </c:pt>
                <c:pt idx="2">
                  <c:v>42.999763082223396</c:v>
                </c:pt>
                <c:pt idx="3">
                  <c:v>43.059090233760053</c:v>
                </c:pt>
                <c:pt idx="4">
                  <c:v>43.107865921294554</c:v>
                </c:pt>
                <c:pt idx="5">
                  <c:v>43.17958233169464</c:v>
                </c:pt>
                <c:pt idx="6">
                  <c:v>43.390134735696421</c:v>
                </c:pt>
                <c:pt idx="7">
                  <c:v>43.611507323422366</c:v>
                </c:pt>
                <c:pt idx="8">
                  <c:v>43.811865232021852</c:v>
                </c:pt>
                <c:pt idx="9">
                  <c:v>43.939303821036759</c:v>
                </c:pt>
                <c:pt idx="10">
                  <c:v>43.976978708134375</c:v>
                </c:pt>
                <c:pt idx="11">
                  <c:v>44.216854008520293</c:v>
                </c:pt>
                <c:pt idx="12">
                  <c:v>44.326524643914865</c:v>
                </c:pt>
                <c:pt idx="13">
                  <c:v>44.349086679472414</c:v>
                </c:pt>
                <c:pt idx="14">
                  <c:v>44.338520214585095</c:v>
                </c:pt>
                <c:pt idx="15">
                  <c:v>44.319941325644109</c:v>
                </c:pt>
                <c:pt idx="16">
                  <c:v>44.428853688838814</c:v>
                </c:pt>
                <c:pt idx="17">
                  <c:v>44.50545796929854</c:v>
                </c:pt>
                <c:pt idx="18">
                  <c:v>44.55581877358307</c:v>
                </c:pt>
                <c:pt idx="19">
                  <c:v>44.573932429766032</c:v>
                </c:pt>
                <c:pt idx="20">
                  <c:v>44.555835572186886</c:v>
                </c:pt>
                <c:pt idx="21">
                  <c:v>44.689454152468812</c:v>
                </c:pt>
                <c:pt idx="22">
                  <c:v>44.77425308471355</c:v>
                </c:pt>
                <c:pt idx="23">
                  <c:v>44.812365865439368</c:v>
                </c:pt>
                <c:pt idx="24">
                  <c:v>44.806510183311275</c:v>
                </c:pt>
                <c:pt idx="25">
                  <c:v>44.76503201167386</c:v>
                </c:pt>
                <c:pt idx="26">
                  <c:v>44.882752680339507</c:v>
                </c:pt>
                <c:pt idx="27">
                  <c:v>44.916032121863765</c:v>
                </c:pt>
                <c:pt idx="28">
                  <c:v>44.896290558258137</c:v>
                </c:pt>
                <c:pt idx="29">
                  <c:v>44.856423050641361</c:v>
                </c:pt>
                <c:pt idx="30">
                  <c:v>44.811078915440461</c:v>
                </c:pt>
                <c:pt idx="31">
                  <c:v>44.849769204727707</c:v>
                </c:pt>
                <c:pt idx="32">
                  <c:v>44.860404196110366</c:v>
                </c:pt>
                <c:pt idx="33">
                  <c:v>44.843662064744727</c:v>
                </c:pt>
                <c:pt idx="34">
                  <c:v>44.790131319214936</c:v>
                </c:pt>
                <c:pt idx="35">
                  <c:v>44.695228442624142</c:v>
                </c:pt>
                <c:pt idx="36">
                  <c:v>44.764736896821887</c:v>
                </c:pt>
                <c:pt idx="37">
                  <c:v>44.779262054761716</c:v>
                </c:pt>
                <c:pt idx="38">
                  <c:v>44.75376557648493</c:v>
                </c:pt>
                <c:pt idx="39">
                  <c:v>44.704781631213159</c:v>
                </c:pt>
                <c:pt idx="40">
                  <c:v>44.640889608163484</c:v>
                </c:pt>
                <c:pt idx="41">
                  <c:v>44.650167290468787</c:v>
                </c:pt>
                <c:pt idx="42">
                  <c:v>44.62109209614534</c:v>
                </c:pt>
                <c:pt idx="43">
                  <c:v>44.565145128190899</c:v>
                </c:pt>
                <c:pt idx="44">
                  <c:v>44.490517113832965</c:v>
                </c:pt>
                <c:pt idx="45">
                  <c:v>44.398908287193386</c:v>
                </c:pt>
                <c:pt idx="46">
                  <c:v>44.366379778906285</c:v>
                </c:pt>
                <c:pt idx="47">
                  <c:v>44.305691634121139</c:v>
                </c:pt>
                <c:pt idx="48">
                  <c:v>44.216807708985556</c:v>
                </c:pt>
                <c:pt idx="49">
                  <c:v>44.097256150448253</c:v>
                </c:pt>
                <c:pt idx="50">
                  <c:v>43.946509753895342</c:v>
                </c:pt>
                <c:pt idx="51">
                  <c:v>43.799951774973145</c:v>
                </c:pt>
                <c:pt idx="52">
                  <c:v>43.61406452344508</c:v>
                </c:pt>
                <c:pt idx="53">
                  <c:v>43.396918137528793</c:v>
                </c:pt>
                <c:pt idx="54">
                  <c:v>43.157585011127978</c:v>
                </c:pt>
                <c:pt idx="55">
                  <c:v>42.901237058738644</c:v>
                </c:pt>
                <c:pt idx="56">
                  <c:v>42.670665604833893</c:v>
                </c:pt>
              </c:numCache>
            </c:numRef>
          </c:val>
          <c:smooth val="0"/>
          <c:extLst>
            <c:ext xmlns:c16="http://schemas.microsoft.com/office/drawing/2014/chart" uri="{C3380CC4-5D6E-409C-BE32-E72D297353CC}">
              <c16:uniqueId val="{00000002-A69F-46F5-8175-46A0920058E4}"/>
            </c:ext>
          </c:extLst>
        </c:ser>
        <c:ser>
          <c:idx val="3"/>
          <c:order val="3"/>
          <c:tx>
            <c:v>World</c:v>
          </c:tx>
          <c:spPr>
            <a:ln w="28575" cap="rnd">
              <a:solidFill>
                <a:schemeClr val="accent4"/>
              </a:solidFill>
              <a:round/>
            </a:ln>
            <a:effectLst/>
          </c:spPr>
          <c:marker>
            <c:symbol val="none"/>
          </c:marker>
          <c:dLbls>
            <c:dLbl>
              <c:idx val="0"/>
              <c:layout>
                <c:manualLayout>
                  <c:x val="4.1666666666666415E-3"/>
                  <c:y val="4.35606060606060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9F-46F5-8175-46A0920058E4}"/>
                </c:ext>
              </c:extLst>
            </c:dLbl>
            <c:dLbl>
              <c:idx val="56"/>
              <c:layout>
                <c:manualLayout>
                  <c:x val="-6.2499999999999896E-2"/>
                  <c:y val="3.59848484848484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9F-46F5-8175-46A0920058E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Sheet1!$C$1:$BG$1</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Sheet1!$C$5:$BG$5</c:f>
              <c:numCache>
                <c:formatCode>0.0</c:formatCode>
                <c:ptCount val="57"/>
                <c:pt idx="0">
                  <c:v>37.101305313942575</c:v>
                </c:pt>
                <c:pt idx="1">
                  <c:v>37.282895992624184</c:v>
                </c:pt>
                <c:pt idx="2">
                  <c:v>37.511479191482948</c:v>
                </c:pt>
                <c:pt idx="3">
                  <c:v>37.727734504129437</c:v>
                </c:pt>
                <c:pt idx="4">
                  <c:v>37.85450099472326</c:v>
                </c:pt>
                <c:pt idx="5">
                  <c:v>37.872335719704687</c:v>
                </c:pt>
                <c:pt idx="6">
                  <c:v>37.974997434768682</c:v>
                </c:pt>
                <c:pt idx="7">
                  <c:v>37.936302490657056</c:v>
                </c:pt>
                <c:pt idx="8">
                  <c:v>37.811981034045331</c:v>
                </c:pt>
                <c:pt idx="9">
                  <c:v>37.663623535911483</c:v>
                </c:pt>
                <c:pt idx="10">
                  <c:v>37.532819419090551</c:v>
                </c:pt>
                <c:pt idx="11">
                  <c:v>37.453682260921354</c:v>
                </c:pt>
                <c:pt idx="12">
                  <c:v>37.357275837320593</c:v>
                </c:pt>
                <c:pt idx="13">
                  <c:v>37.24153799925601</c:v>
                </c:pt>
                <c:pt idx="14">
                  <c:v>37.073040990428872</c:v>
                </c:pt>
                <c:pt idx="15">
                  <c:v>36.841556480670498</c:v>
                </c:pt>
                <c:pt idx="16">
                  <c:v>36.625664312000829</c:v>
                </c:pt>
                <c:pt idx="17">
                  <c:v>36.342589715466403</c:v>
                </c:pt>
                <c:pt idx="18">
                  <c:v>36.010065504251756</c:v>
                </c:pt>
                <c:pt idx="19">
                  <c:v>35.656256328540294</c:v>
                </c:pt>
                <c:pt idx="20">
                  <c:v>35.303099670736039</c:v>
                </c:pt>
                <c:pt idx="21">
                  <c:v>34.973736051956415</c:v>
                </c:pt>
                <c:pt idx="22">
                  <c:v>34.669724912637307</c:v>
                </c:pt>
                <c:pt idx="23">
                  <c:v>34.381057354891091</c:v>
                </c:pt>
                <c:pt idx="24">
                  <c:v>34.095390217146885</c:v>
                </c:pt>
                <c:pt idx="25">
                  <c:v>33.812174632216795</c:v>
                </c:pt>
                <c:pt idx="26">
                  <c:v>33.653052495815636</c:v>
                </c:pt>
                <c:pt idx="27">
                  <c:v>33.477747921523545</c:v>
                </c:pt>
                <c:pt idx="28">
                  <c:v>33.294226513591219</c:v>
                </c:pt>
                <c:pt idx="29">
                  <c:v>33.103050510155803</c:v>
                </c:pt>
                <c:pt idx="30">
                  <c:v>32.902608181690923</c:v>
                </c:pt>
                <c:pt idx="31">
                  <c:v>32.787099417766967</c:v>
                </c:pt>
                <c:pt idx="32">
                  <c:v>32.597530833869143</c:v>
                </c:pt>
                <c:pt idx="33">
                  <c:v>32.360461299335284</c:v>
                </c:pt>
                <c:pt idx="34">
                  <c:v>32.105826467405301</c:v>
                </c:pt>
                <c:pt idx="35">
                  <c:v>31.84184473481638</c:v>
                </c:pt>
                <c:pt idx="36">
                  <c:v>31.498727457894528</c:v>
                </c:pt>
                <c:pt idx="37">
                  <c:v>31.191088962168198</c:v>
                </c:pt>
                <c:pt idx="38">
                  <c:v>30.883124176225209</c:v>
                </c:pt>
                <c:pt idx="39">
                  <c:v>30.527820640888706</c:v>
                </c:pt>
                <c:pt idx="40">
                  <c:v>30.113440919330365</c:v>
                </c:pt>
                <c:pt idx="41">
                  <c:v>29.73724407590904</c:v>
                </c:pt>
                <c:pt idx="42">
                  <c:v>29.310547283564794</c:v>
                </c:pt>
                <c:pt idx="43">
                  <c:v>28.858658093818651</c:v>
                </c:pt>
                <c:pt idx="44">
                  <c:v>28.42767705379984</c:v>
                </c:pt>
                <c:pt idx="45">
                  <c:v>28.04347744500874</c:v>
                </c:pt>
                <c:pt idx="46">
                  <c:v>27.743687784009627</c:v>
                </c:pt>
                <c:pt idx="47">
                  <c:v>27.471286524562963</c:v>
                </c:pt>
                <c:pt idx="48">
                  <c:v>27.23027380707066</c:v>
                </c:pt>
                <c:pt idx="49">
                  <c:v>27.017535763327182</c:v>
                </c:pt>
                <c:pt idx="50">
                  <c:v>26.827780869960161</c:v>
                </c:pt>
                <c:pt idx="51">
                  <c:v>26.682188982686878</c:v>
                </c:pt>
                <c:pt idx="52">
                  <c:v>26.548002445054831</c:v>
                </c:pt>
                <c:pt idx="53">
                  <c:v>26.424493081259516</c:v>
                </c:pt>
                <c:pt idx="54">
                  <c:v>26.303695707920735</c:v>
                </c:pt>
                <c:pt idx="55">
                  <c:v>26.179025150525518</c:v>
                </c:pt>
                <c:pt idx="56">
                  <c:v>26.064292507575903</c:v>
                </c:pt>
              </c:numCache>
            </c:numRef>
          </c:val>
          <c:smooth val="0"/>
          <c:extLst>
            <c:ext xmlns:c16="http://schemas.microsoft.com/office/drawing/2014/chart" uri="{C3380CC4-5D6E-409C-BE32-E72D297353CC}">
              <c16:uniqueId val="{00000003-A69F-46F5-8175-46A0920058E4}"/>
            </c:ext>
          </c:extLst>
        </c:ser>
        <c:dLbls>
          <c:showLegendKey val="0"/>
          <c:showVal val="0"/>
          <c:showCatName val="0"/>
          <c:showSerName val="0"/>
          <c:showPercent val="0"/>
          <c:showBubbleSize val="0"/>
        </c:dLbls>
        <c:smooth val="0"/>
        <c:axId val="848250512"/>
        <c:axId val="848250096"/>
      </c:lineChart>
      <c:catAx>
        <c:axId val="84825051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848250096"/>
        <c:crosses val="autoZero"/>
        <c:auto val="1"/>
        <c:lblAlgn val="ctr"/>
        <c:lblOffset val="100"/>
        <c:noMultiLvlLbl val="0"/>
      </c:catAx>
      <c:valAx>
        <c:axId val="848250096"/>
        <c:scaling>
          <c:orientation val="minMax"/>
          <c:max val="45"/>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84825051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Males 1831</c:v>
          </c:tx>
          <c:spPr>
            <a:ln w="50800">
              <a:prstDash val="sysDash"/>
            </a:ln>
          </c:spPr>
          <c:marker>
            <c:symbol val="none"/>
          </c:marker>
          <c:cat>
            <c:numRef>
              <c:f>'Table 1'!$A$61:$A$81</c:f>
              <c:numCache>
                <c:formatCode>General</c:formatCode>
                <c:ptCount val="21"/>
                <c:pt idx="0">
                  <c:v>0</c:v>
                </c:pt>
                <c:pt idx="1">
                  <c:v>1</c:v>
                </c:pt>
                <c:pt idx="2">
                  <c:v>5</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numCache>
            </c:numRef>
          </c:cat>
          <c:val>
            <c:numRef>
              <c:f>'Table 1'!$B$61:$B$80</c:f>
              <c:numCache>
                <c:formatCode>0.00</c:formatCode>
                <c:ptCount val="20"/>
                <c:pt idx="0">
                  <c:v>81.426000000000002</c:v>
                </c:pt>
                <c:pt idx="1">
                  <c:v>86.504999999999995</c:v>
                </c:pt>
                <c:pt idx="2">
                  <c:v>96.227999999999994</c:v>
                </c:pt>
                <c:pt idx="3">
                  <c:v>97.793000000000006</c:v>
                </c:pt>
                <c:pt idx="4">
                  <c:v>96.594999999999999</c:v>
                </c:pt>
                <c:pt idx="5">
                  <c:v>95.033000000000001</c:v>
                </c:pt>
                <c:pt idx="6">
                  <c:v>94.769000000000005</c:v>
                </c:pt>
                <c:pt idx="7">
                  <c:v>94.424999999999997</c:v>
                </c:pt>
                <c:pt idx="8">
                  <c:v>93.649000000000001</c:v>
                </c:pt>
                <c:pt idx="9">
                  <c:v>92.611000000000004</c:v>
                </c:pt>
                <c:pt idx="10">
                  <c:v>91.231999999999999</c:v>
                </c:pt>
                <c:pt idx="11">
                  <c:v>89.025999999999996</c:v>
                </c:pt>
                <c:pt idx="12">
                  <c:v>85.766999999999996</c:v>
                </c:pt>
                <c:pt idx="13">
                  <c:v>80.896999999999991</c:v>
                </c:pt>
                <c:pt idx="14">
                  <c:v>74.091000000000008</c:v>
                </c:pt>
                <c:pt idx="15">
                  <c:v>63.802999999999997</c:v>
                </c:pt>
                <c:pt idx="16">
                  <c:v>51.777000000000001</c:v>
                </c:pt>
                <c:pt idx="17">
                  <c:v>38.909000000000006</c:v>
                </c:pt>
                <c:pt idx="18">
                  <c:v>23.58</c:v>
                </c:pt>
                <c:pt idx="19">
                  <c:v>12.429999999999993</c:v>
                </c:pt>
              </c:numCache>
            </c:numRef>
          </c:val>
          <c:smooth val="0"/>
          <c:extLst>
            <c:ext xmlns:c16="http://schemas.microsoft.com/office/drawing/2014/chart" uri="{C3380CC4-5D6E-409C-BE32-E72D297353CC}">
              <c16:uniqueId val="{00000000-04E8-465F-9E24-EF687684118E}"/>
            </c:ext>
          </c:extLst>
        </c:ser>
        <c:ser>
          <c:idx val="1"/>
          <c:order val="1"/>
          <c:tx>
            <c:v>Females 1831</c:v>
          </c:tx>
          <c:spPr>
            <a:ln w="50800">
              <a:solidFill>
                <a:srgbClr val="FF0000"/>
              </a:solidFill>
              <a:prstDash val="sysDash"/>
            </a:ln>
          </c:spPr>
          <c:marker>
            <c:symbol val="none"/>
          </c:marker>
          <c:val>
            <c:numRef>
              <c:f>'Table 1'!$B$91:$B$110</c:f>
              <c:numCache>
                <c:formatCode>_(* #,##0.00_);_(* \(#,##0.00\);_(* "-"??_);_(@_)</c:formatCode>
                <c:ptCount val="20"/>
                <c:pt idx="0">
                  <c:v>83.763999999999996</c:v>
                </c:pt>
                <c:pt idx="1">
                  <c:v>86.424000000000007</c:v>
                </c:pt>
                <c:pt idx="2">
                  <c:v>96.067000000000007</c:v>
                </c:pt>
                <c:pt idx="3">
                  <c:v>97.320999999999998</c:v>
                </c:pt>
                <c:pt idx="4">
                  <c:v>96.039000000000001</c:v>
                </c:pt>
                <c:pt idx="5">
                  <c:v>94.819000000000003</c:v>
                </c:pt>
                <c:pt idx="6">
                  <c:v>94.41</c:v>
                </c:pt>
                <c:pt idx="7">
                  <c:v>94.102999999999994</c:v>
                </c:pt>
                <c:pt idx="8">
                  <c:v>93.834000000000003</c:v>
                </c:pt>
                <c:pt idx="9">
                  <c:v>93.460999999999999</c:v>
                </c:pt>
                <c:pt idx="10">
                  <c:v>92.945999999999998</c:v>
                </c:pt>
                <c:pt idx="11">
                  <c:v>91.275999999999996</c:v>
                </c:pt>
                <c:pt idx="12">
                  <c:v>88.426000000000002</c:v>
                </c:pt>
                <c:pt idx="13">
                  <c:v>83.813999999999993</c:v>
                </c:pt>
                <c:pt idx="14">
                  <c:v>77.00200000000001</c:v>
                </c:pt>
                <c:pt idx="15">
                  <c:v>67.228999999999999</c:v>
                </c:pt>
                <c:pt idx="16">
                  <c:v>55.63</c:v>
                </c:pt>
                <c:pt idx="17">
                  <c:v>42.242999999999995</c:v>
                </c:pt>
                <c:pt idx="18">
                  <c:v>25.907000000000011</c:v>
                </c:pt>
                <c:pt idx="19">
                  <c:v>13.72999999999999</c:v>
                </c:pt>
              </c:numCache>
            </c:numRef>
          </c:val>
          <c:smooth val="0"/>
          <c:extLst>
            <c:ext xmlns:c16="http://schemas.microsoft.com/office/drawing/2014/chart" uri="{C3380CC4-5D6E-409C-BE32-E72D297353CC}">
              <c16:uniqueId val="{00000001-04E8-465F-9E24-EF687684118E}"/>
            </c:ext>
          </c:extLst>
        </c:ser>
        <c:ser>
          <c:idx val="2"/>
          <c:order val="2"/>
          <c:tx>
            <c:v>Males 2011</c:v>
          </c:tx>
          <c:spPr>
            <a:ln w="50800">
              <a:solidFill>
                <a:schemeClr val="accent1">
                  <a:shade val="95000"/>
                  <a:satMod val="105000"/>
                </a:schemeClr>
              </a:solidFill>
            </a:ln>
          </c:spPr>
          <c:marker>
            <c:symbol val="none"/>
          </c:marker>
          <c:val>
            <c:numRef>
              <c:f>'Table 1'!$AB$61:$AB$84</c:f>
              <c:numCache>
                <c:formatCode>0.00</c:formatCode>
                <c:ptCount val="24"/>
                <c:pt idx="0">
                  <c:v>99.691000000000003</c:v>
                </c:pt>
                <c:pt idx="1">
                  <c:v>99.926000000000002</c:v>
                </c:pt>
                <c:pt idx="2">
                  <c:v>99.947000000000003</c:v>
                </c:pt>
                <c:pt idx="3">
                  <c:v>99.917000000000002</c:v>
                </c:pt>
                <c:pt idx="4">
                  <c:v>99.745999999999995</c:v>
                </c:pt>
                <c:pt idx="5">
                  <c:v>99.584000000000003</c:v>
                </c:pt>
                <c:pt idx="6">
                  <c:v>99.548000000000002</c:v>
                </c:pt>
                <c:pt idx="7">
                  <c:v>99.558999999999997</c:v>
                </c:pt>
                <c:pt idx="8">
                  <c:v>99.504999999999995</c:v>
                </c:pt>
                <c:pt idx="9">
                  <c:v>99.283000000000001</c:v>
                </c:pt>
                <c:pt idx="10">
                  <c:v>98.837999999999994</c:v>
                </c:pt>
                <c:pt idx="11">
                  <c:v>98.012</c:v>
                </c:pt>
                <c:pt idx="12">
                  <c:v>96.637</c:v>
                </c:pt>
                <c:pt idx="13">
                  <c:v>94.361000000000004</c:v>
                </c:pt>
                <c:pt idx="14">
                  <c:v>90.772999999999996</c:v>
                </c:pt>
                <c:pt idx="15">
                  <c:v>85.254000000000005</c:v>
                </c:pt>
                <c:pt idx="16">
                  <c:v>77.040999999999997</c:v>
                </c:pt>
                <c:pt idx="17">
                  <c:v>65.835000000000008</c:v>
                </c:pt>
                <c:pt idx="18">
                  <c:v>51.677999999999997</c:v>
                </c:pt>
                <c:pt idx="19">
                  <c:v>35.866</c:v>
                </c:pt>
                <c:pt idx="20">
                  <c:v>20.816000000000003</c:v>
                </c:pt>
                <c:pt idx="21">
                  <c:v>9.3190000000000026</c:v>
                </c:pt>
                <c:pt idx="22">
                  <c:v>2.7409999999999997</c:v>
                </c:pt>
                <c:pt idx="23">
                  <c:v>0</c:v>
                </c:pt>
              </c:numCache>
            </c:numRef>
          </c:val>
          <c:smooth val="0"/>
          <c:extLst>
            <c:ext xmlns:c16="http://schemas.microsoft.com/office/drawing/2014/chart" uri="{C3380CC4-5D6E-409C-BE32-E72D297353CC}">
              <c16:uniqueId val="{00000002-04E8-465F-9E24-EF687684118E}"/>
            </c:ext>
          </c:extLst>
        </c:ser>
        <c:ser>
          <c:idx val="3"/>
          <c:order val="3"/>
          <c:tx>
            <c:v>Females 2011</c:v>
          </c:tx>
          <c:spPr>
            <a:ln w="50800">
              <a:solidFill>
                <a:srgbClr val="FF0000"/>
              </a:solidFill>
            </a:ln>
          </c:spPr>
          <c:marker>
            <c:symbol val="none"/>
          </c:marker>
          <c:val>
            <c:numRef>
              <c:f>'Table 1'!$AB$91:$AB$113</c:f>
              <c:numCache>
                <c:formatCode>_(* #,##0.00_);_(* \(#,##0.00\);_(* "-"??_);_(@_)</c:formatCode>
                <c:ptCount val="23"/>
                <c:pt idx="0">
                  <c:v>99.707999999999998</c:v>
                </c:pt>
                <c:pt idx="1">
                  <c:v>99.94</c:v>
                </c:pt>
                <c:pt idx="2">
                  <c:v>99.951999999999998</c:v>
                </c:pt>
                <c:pt idx="3">
                  <c:v>99.944000000000003</c:v>
                </c:pt>
                <c:pt idx="4">
                  <c:v>99.884</c:v>
                </c:pt>
                <c:pt idx="5">
                  <c:v>99.866</c:v>
                </c:pt>
                <c:pt idx="6">
                  <c:v>99.852999999999994</c:v>
                </c:pt>
                <c:pt idx="7">
                  <c:v>99.795000000000002</c:v>
                </c:pt>
                <c:pt idx="8">
                  <c:v>99.712000000000003</c:v>
                </c:pt>
                <c:pt idx="9">
                  <c:v>99.555999999999997</c:v>
                </c:pt>
                <c:pt idx="10">
                  <c:v>99.281999999999996</c:v>
                </c:pt>
                <c:pt idx="11">
                  <c:v>98.793999999999997</c:v>
                </c:pt>
                <c:pt idx="12">
                  <c:v>97.995999999999995</c:v>
                </c:pt>
                <c:pt idx="13">
                  <c:v>96.685000000000002</c:v>
                </c:pt>
                <c:pt idx="14">
                  <c:v>94.613</c:v>
                </c:pt>
                <c:pt idx="15">
                  <c:v>91.38</c:v>
                </c:pt>
                <c:pt idx="16">
                  <c:v>86.412999999999997</c:v>
                </c:pt>
                <c:pt idx="17">
                  <c:v>78.363</c:v>
                </c:pt>
                <c:pt idx="18">
                  <c:v>66.295999999999992</c:v>
                </c:pt>
                <c:pt idx="19">
                  <c:v>50.676000000000002</c:v>
                </c:pt>
                <c:pt idx="20">
                  <c:v>33.158000000000001</c:v>
                </c:pt>
                <c:pt idx="21">
                  <c:v>17.135999999999996</c:v>
                </c:pt>
                <c:pt idx="22">
                  <c:v>6.046999999999997</c:v>
                </c:pt>
              </c:numCache>
            </c:numRef>
          </c:val>
          <c:smooth val="0"/>
          <c:extLst>
            <c:ext xmlns:c16="http://schemas.microsoft.com/office/drawing/2014/chart" uri="{C3380CC4-5D6E-409C-BE32-E72D297353CC}">
              <c16:uniqueId val="{00000003-04E8-465F-9E24-EF687684118E}"/>
            </c:ext>
          </c:extLst>
        </c:ser>
        <c:dLbls>
          <c:showLegendKey val="0"/>
          <c:showVal val="0"/>
          <c:showCatName val="0"/>
          <c:showSerName val="0"/>
          <c:showPercent val="0"/>
          <c:showBubbleSize val="0"/>
        </c:dLbls>
        <c:smooth val="0"/>
        <c:axId val="399569832"/>
        <c:axId val="399568656"/>
      </c:lineChart>
      <c:catAx>
        <c:axId val="399569832"/>
        <c:scaling>
          <c:orientation val="minMax"/>
        </c:scaling>
        <c:delete val="0"/>
        <c:axPos val="b"/>
        <c:title>
          <c:tx>
            <c:rich>
              <a:bodyPr/>
              <a:lstStyle/>
              <a:p>
                <a:pPr>
                  <a:defRPr>
                    <a:solidFill>
                      <a:schemeClr val="bg1"/>
                    </a:solidFill>
                  </a:defRPr>
                </a:pPr>
                <a:r>
                  <a:rPr lang="en-US" sz="2000" dirty="0">
                    <a:solidFill>
                      <a:schemeClr val="bg1"/>
                    </a:solidFill>
                  </a:rPr>
                  <a:t>AGE COHORT</a:t>
                </a:r>
              </a:p>
            </c:rich>
          </c:tx>
          <c:overlay val="0"/>
        </c:title>
        <c:numFmt formatCode="General" sourceLinked="1"/>
        <c:majorTickMark val="out"/>
        <c:minorTickMark val="none"/>
        <c:tickLblPos val="nextTo"/>
        <c:spPr>
          <a:ln>
            <a:solidFill>
              <a:schemeClr val="bg1"/>
            </a:solidFill>
          </a:ln>
        </c:spPr>
        <c:txPr>
          <a:bodyPr/>
          <a:lstStyle/>
          <a:p>
            <a:pPr>
              <a:defRPr sz="2000">
                <a:solidFill>
                  <a:schemeClr val="bg1"/>
                </a:solidFill>
              </a:defRPr>
            </a:pPr>
            <a:endParaRPr lang="en-US"/>
          </a:p>
        </c:txPr>
        <c:crossAx val="399568656"/>
        <c:crosses val="autoZero"/>
        <c:auto val="1"/>
        <c:lblAlgn val="ctr"/>
        <c:lblOffset val="100"/>
        <c:noMultiLvlLbl val="0"/>
      </c:catAx>
      <c:valAx>
        <c:axId val="399568656"/>
        <c:scaling>
          <c:orientation val="minMax"/>
          <c:max val="100"/>
        </c:scaling>
        <c:delete val="0"/>
        <c:axPos val="l"/>
        <c:majorGridlines>
          <c:spPr>
            <a:ln>
              <a:noFill/>
            </a:ln>
          </c:spPr>
        </c:majorGridlines>
        <c:title>
          <c:tx>
            <c:rich>
              <a:bodyPr rot="-5400000" vert="horz"/>
              <a:lstStyle/>
              <a:p>
                <a:pPr>
                  <a:defRPr sz="2000"/>
                </a:pPr>
                <a:r>
                  <a:rPr lang="en-US" sz="2000" dirty="0">
                    <a:solidFill>
                      <a:schemeClr val="bg1"/>
                    </a:solidFill>
                  </a:rPr>
                  <a:t>Probability of Surviving to Next cohort</a:t>
                </a:r>
              </a:p>
            </c:rich>
          </c:tx>
          <c:layout>
            <c:manualLayout>
              <c:xMode val="edge"/>
              <c:yMode val="edge"/>
              <c:x val="1.5225276880433404E-2"/>
              <c:y val="0.11768475604432907"/>
            </c:manualLayout>
          </c:layout>
          <c:overlay val="0"/>
        </c:title>
        <c:numFmt formatCode="0.00" sourceLinked="1"/>
        <c:majorTickMark val="out"/>
        <c:minorTickMark val="none"/>
        <c:tickLblPos val="nextTo"/>
        <c:spPr>
          <a:ln>
            <a:solidFill>
              <a:schemeClr val="bg1"/>
            </a:solidFill>
          </a:ln>
        </c:spPr>
        <c:txPr>
          <a:bodyPr/>
          <a:lstStyle/>
          <a:p>
            <a:pPr>
              <a:defRPr sz="2000">
                <a:solidFill>
                  <a:schemeClr val="bg1"/>
                </a:solidFill>
              </a:defRPr>
            </a:pPr>
            <a:endParaRPr lang="en-US"/>
          </a:p>
        </c:txPr>
        <c:crossAx val="399569832"/>
        <c:crosses val="autoZero"/>
        <c:crossBetween val="between"/>
      </c:valAx>
    </c:plotArea>
    <c:legend>
      <c:legendPos val="b"/>
      <c:layout>
        <c:manualLayout>
          <c:xMode val="edge"/>
          <c:yMode val="edge"/>
          <c:x val="5.1384165123522556E-2"/>
          <c:y val="0.9046737218994928"/>
          <c:w val="0.8999999019130337"/>
          <c:h val="6.2291960614379777E-2"/>
        </c:manualLayout>
      </c:layout>
      <c:overlay val="0"/>
      <c:txPr>
        <a:bodyPr/>
        <a:lstStyle/>
        <a:p>
          <a:pPr>
            <a:defRPr sz="2000" b="1">
              <a:solidFill>
                <a:schemeClr val="bg1"/>
              </a:solidFill>
            </a:defRPr>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CA" sz="3400" b="0" dirty="0">
                <a:effectLst>
                  <a:outerShdw blurRad="38100" dist="38100" dir="2700000" algn="tl">
                    <a:srgbClr val="000000">
                      <a:alpha val="43137"/>
                    </a:srgbClr>
                  </a:outerShdw>
                </a:effectLst>
              </a:rPr>
              <a:t>Probability of Death, Ontario, 2011</a:t>
            </a:r>
          </a:p>
        </c:rich>
      </c:tx>
      <c:layout>
        <c:manualLayout>
          <c:xMode val="edge"/>
          <c:yMode val="edge"/>
          <c:x val="0.17913005940046967"/>
          <c:y val="1.161977178890199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Males</c:v>
          </c:tx>
          <c:spPr>
            <a:ln w="28575" cap="rnd">
              <a:solidFill>
                <a:schemeClr val="accent1"/>
              </a:solidFill>
              <a:round/>
            </a:ln>
            <a:effectLst/>
          </c:spPr>
          <c:marker>
            <c:symbol val="none"/>
          </c:marker>
          <c:cat>
            <c:strRef>
              <c:f>Sheet3!$A$4:$A$114</c:f>
              <c:strCache>
                <c:ptCount val="111"/>
                <c:pt idx="0">
                  <c:v>0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years</c:v>
                </c:pt>
                <c:pt idx="101">
                  <c:v>101 years</c:v>
                </c:pt>
                <c:pt idx="102">
                  <c:v>102 years</c:v>
                </c:pt>
                <c:pt idx="103">
                  <c:v>103 years</c:v>
                </c:pt>
                <c:pt idx="104">
                  <c:v>104 years</c:v>
                </c:pt>
                <c:pt idx="105">
                  <c:v>105 years</c:v>
                </c:pt>
                <c:pt idx="106">
                  <c:v>106 years</c:v>
                </c:pt>
                <c:pt idx="107">
                  <c:v>107 years</c:v>
                </c:pt>
                <c:pt idx="108">
                  <c:v>108 years</c:v>
                </c:pt>
                <c:pt idx="109">
                  <c:v>109 years</c:v>
                </c:pt>
                <c:pt idx="110">
                  <c:v>110+ years</c:v>
                </c:pt>
              </c:strCache>
            </c:strRef>
          </c:cat>
          <c:val>
            <c:numRef>
              <c:f>Sheet3!$D$4:$D$114</c:f>
              <c:numCache>
                <c:formatCode>0.0000</c:formatCode>
                <c:ptCount val="111"/>
                <c:pt idx="0">
                  <c:v>5.2100000000000479E-3</c:v>
                </c:pt>
                <c:pt idx="1">
                  <c:v>2.9999999999996696E-4</c:v>
                </c:pt>
                <c:pt idx="2">
                  <c:v>2.1000000000004349E-4</c:v>
                </c:pt>
                <c:pt idx="3">
                  <c:v>1.4999999999998348E-4</c:v>
                </c:pt>
                <c:pt idx="4">
                  <c:v>1.2000000000000899E-4</c:v>
                </c:pt>
                <c:pt idx="5">
                  <c:v>9.9999999999988987E-5</c:v>
                </c:pt>
                <c:pt idx="6">
                  <c:v>7.9999999999968985E-5</c:v>
                </c:pt>
                <c:pt idx="7">
                  <c:v>7.9999999999968985E-5</c:v>
                </c:pt>
                <c:pt idx="8">
                  <c:v>7.0000000000014495E-5</c:v>
                </c:pt>
                <c:pt idx="9">
                  <c:v>7.0000000000014495E-5</c:v>
                </c:pt>
                <c:pt idx="10">
                  <c:v>7.9999999999968985E-5</c:v>
                </c:pt>
                <c:pt idx="11">
                  <c:v>9.0000000000034497E-5</c:v>
                </c:pt>
                <c:pt idx="12">
                  <c:v>1.100000000000545E-4</c:v>
                </c:pt>
                <c:pt idx="13">
                  <c:v>1.4000000000002899E-4</c:v>
                </c:pt>
                <c:pt idx="14">
                  <c:v>1.7999999999995797E-4</c:v>
                </c:pt>
                <c:pt idx="15">
                  <c:v>2.4999999999997247E-4</c:v>
                </c:pt>
                <c:pt idx="16">
                  <c:v>3.4000000000000696E-4</c:v>
                </c:pt>
                <c:pt idx="17">
                  <c:v>4.1999999999997595E-4</c:v>
                </c:pt>
                <c:pt idx="18">
                  <c:v>4.8999999999999044E-4</c:v>
                </c:pt>
                <c:pt idx="19">
                  <c:v>5.3000000000003045E-4</c:v>
                </c:pt>
                <c:pt idx="20">
                  <c:v>5.6999999999995943E-4</c:v>
                </c:pt>
                <c:pt idx="21">
                  <c:v>6.0000000000004494E-4</c:v>
                </c:pt>
                <c:pt idx="22">
                  <c:v>6.0999999999999943E-4</c:v>
                </c:pt>
                <c:pt idx="23">
                  <c:v>6.0999999999999943E-4</c:v>
                </c:pt>
                <c:pt idx="24">
                  <c:v>5.8999999999997943E-4</c:v>
                </c:pt>
                <c:pt idx="25">
                  <c:v>5.8000000000002494E-4</c:v>
                </c:pt>
                <c:pt idx="26">
                  <c:v>5.6999999999995943E-4</c:v>
                </c:pt>
                <c:pt idx="27">
                  <c:v>5.6999999999995943E-4</c:v>
                </c:pt>
                <c:pt idx="28">
                  <c:v>5.8000000000002494E-4</c:v>
                </c:pt>
                <c:pt idx="29">
                  <c:v>6.0000000000004494E-4</c:v>
                </c:pt>
                <c:pt idx="30">
                  <c:v>6.3000000000001943E-4</c:v>
                </c:pt>
                <c:pt idx="31">
                  <c:v>6.5999999999999392E-4</c:v>
                </c:pt>
                <c:pt idx="32">
                  <c:v>7.0000000000003393E-4</c:v>
                </c:pt>
                <c:pt idx="33">
                  <c:v>7.5000000000002842E-4</c:v>
                </c:pt>
                <c:pt idx="34">
                  <c:v>8.0000000000002292E-4</c:v>
                </c:pt>
                <c:pt idx="35">
                  <c:v>8.5000000000001741E-4</c:v>
                </c:pt>
                <c:pt idx="36">
                  <c:v>9.0999999999996639E-4</c:v>
                </c:pt>
                <c:pt idx="37">
                  <c:v>9.700000000000264E-4</c:v>
                </c:pt>
                <c:pt idx="38">
                  <c:v>1.0499999999999954E-3</c:v>
                </c:pt>
                <c:pt idx="39">
                  <c:v>1.1299999999999644E-3</c:v>
                </c:pt>
                <c:pt idx="40">
                  <c:v>1.2100000000000444E-3</c:v>
                </c:pt>
                <c:pt idx="41">
                  <c:v>1.3100000000000334E-3</c:v>
                </c:pt>
                <c:pt idx="42">
                  <c:v>1.4199999999999768E-3</c:v>
                </c:pt>
                <c:pt idx="43">
                  <c:v>1.5399999999999858E-3</c:v>
                </c:pt>
                <c:pt idx="44">
                  <c:v>1.6699999999999493E-3</c:v>
                </c:pt>
                <c:pt idx="45">
                  <c:v>1.8200000000000438E-3</c:v>
                </c:pt>
                <c:pt idx="46">
                  <c:v>1.9900000000000473E-3</c:v>
                </c:pt>
                <c:pt idx="47">
                  <c:v>2.1700000000000053E-3</c:v>
                </c:pt>
                <c:pt idx="48">
                  <c:v>2.3800000000000487E-3</c:v>
                </c:pt>
                <c:pt idx="49">
                  <c:v>2.6100000000000012E-3</c:v>
                </c:pt>
                <c:pt idx="50">
                  <c:v>2.8700000000000392E-3</c:v>
                </c:pt>
                <c:pt idx="51">
                  <c:v>3.1600000000000517E-3</c:v>
                </c:pt>
                <c:pt idx="52">
                  <c:v>3.4899999999999931E-3</c:v>
                </c:pt>
                <c:pt idx="53">
                  <c:v>3.8399999999999546E-3</c:v>
                </c:pt>
                <c:pt idx="54">
                  <c:v>4.229999999999956E-3</c:v>
                </c:pt>
                <c:pt idx="55">
                  <c:v>4.6599999999999975E-3</c:v>
                </c:pt>
                <c:pt idx="56">
                  <c:v>5.1299999999999679E-3</c:v>
                </c:pt>
                <c:pt idx="57">
                  <c:v>5.6500000000000439E-3</c:v>
                </c:pt>
                <c:pt idx="58">
                  <c:v>6.2200000000000033E-3</c:v>
                </c:pt>
                <c:pt idx="59">
                  <c:v>6.8500000000000227E-3</c:v>
                </c:pt>
                <c:pt idx="60">
                  <c:v>7.5499999999999456E-3</c:v>
                </c:pt>
                <c:pt idx="61">
                  <c:v>8.3199999999999941E-3</c:v>
                </c:pt>
                <c:pt idx="62">
                  <c:v>9.159999999999946E-3</c:v>
                </c:pt>
                <c:pt idx="63">
                  <c:v>1.0099999999999998E-2</c:v>
                </c:pt>
                <c:pt idx="64">
                  <c:v>1.1120000000000019E-2</c:v>
                </c:pt>
                <c:pt idx="65">
                  <c:v>1.2260000000000049E-2</c:v>
                </c:pt>
                <c:pt idx="66">
                  <c:v>1.3499999999999956E-2</c:v>
                </c:pt>
                <c:pt idx="67">
                  <c:v>1.4880000000000004E-2</c:v>
                </c:pt>
                <c:pt idx="68">
                  <c:v>1.639999999999997E-2</c:v>
                </c:pt>
                <c:pt idx="69">
                  <c:v>1.807000000000003E-2</c:v>
                </c:pt>
                <c:pt idx="70">
                  <c:v>1.9909999999999983E-2</c:v>
                </c:pt>
                <c:pt idx="71">
                  <c:v>2.193999999999996E-2</c:v>
                </c:pt>
                <c:pt idx="72">
                  <c:v>2.4179999999999979E-2</c:v>
                </c:pt>
                <c:pt idx="73">
                  <c:v>2.6649999999999952E-2</c:v>
                </c:pt>
                <c:pt idx="74">
                  <c:v>2.9379999999999962E-2</c:v>
                </c:pt>
                <c:pt idx="75">
                  <c:v>3.2379999999999964E-2</c:v>
                </c:pt>
                <c:pt idx="76">
                  <c:v>3.569E-2</c:v>
                </c:pt>
                <c:pt idx="77">
                  <c:v>3.9340000000000042E-2</c:v>
                </c:pt>
                <c:pt idx="78">
                  <c:v>4.337000000000002E-2</c:v>
                </c:pt>
                <c:pt idx="79">
                  <c:v>4.7810000000000019E-2</c:v>
                </c:pt>
                <c:pt idx="80">
                  <c:v>5.2710000000000035E-2</c:v>
                </c:pt>
                <c:pt idx="81">
                  <c:v>5.8109999999999995E-2</c:v>
                </c:pt>
                <c:pt idx="82">
                  <c:v>6.406999999999996E-2</c:v>
                </c:pt>
                <c:pt idx="83">
                  <c:v>7.0640000000000036E-2</c:v>
                </c:pt>
                <c:pt idx="84">
                  <c:v>7.7890000000000015E-2</c:v>
                </c:pt>
                <c:pt idx="85">
                  <c:v>8.5879999999999956E-2</c:v>
                </c:pt>
                <c:pt idx="86">
                  <c:v>9.4700000000000006E-2</c:v>
                </c:pt>
                <c:pt idx="87">
                  <c:v>0.10443000000000002</c:v>
                </c:pt>
                <c:pt idx="88">
                  <c:v>0.11516000000000004</c:v>
                </c:pt>
                <c:pt idx="89">
                  <c:v>0.127</c:v>
                </c:pt>
                <c:pt idx="90">
                  <c:v>0.14005999999999996</c:v>
                </c:pt>
                <c:pt idx="91">
                  <c:v>0.15417999999999998</c:v>
                </c:pt>
                <c:pt idx="92">
                  <c:v>0.16907000000000005</c:v>
                </c:pt>
                <c:pt idx="93">
                  <c:v>0.18469000000000002</c:v>
                </c:pt>
                <c:pt idx="94">
                  <c:v>0.20099999999999996</c:v>
                </c:pt>
                <c:pt idx="95">
                  <c:v>0.21369000000000005</c:v>
                </c:pt>
                <c:pt idx="96">
                  <c:v>0.23035000000000005</c:v>
                </c:pt>
                <c:pt idx="97">
                  <c:v>0.24758999999999998</c:v>
                </c:pt>
                <c:pt idx="98">
                  <c:v>0.26534000000000002</c:v>
                </c:pt>
                <c:pt idx="99">
                  <c:v>0.28351000000000004</c:v>
                </c:pt>
                <c:pt idx="100">
                  <c:v>0.30198000000000003</c:v>
                </c:pt>
                <c:pt idx="101">
                  <c:v>0.32064999999999999</c:v>
                </c:pt>
                <c:pt idx="102">
                  <c:v>0.33938999999999997</c:v>
                </c:pt>
                <c:pt idx="103">
                  <c:v>0.35809999999999997</c:v>
                </c:pt>
                <c:pt idx="104">
                  <c:v>0.37665999999999999</c:v>
                </c:pt>
                <c:pt idx="105">
                  <c:v>0.39493999999999996</c:v>
                </c:pt>
                <c:pt idx="106">
                  <c:v>0.41285000000000005</c:v>
                </c:pt>
                <c:pt idx="107">
                  <c:v>0.43028</c:v>
                </c:pt>
                <c:pt idx="108">
                  <c:v>0.44716</c:v>
                </c:pt>
                <c:pt idx="109">
                  <c:v>0.46340000000000003</c:v>
                </c:pt>
                <c:pt idx="110">
                  <c:v>1</c:v>
                </c:pt>
              </c:numCache>
            </c:numRef>
          </c:val>
          <c:smooth val="0"/>
          <c:extLst>
            <c:ext xmlns:c16="http://schemas.microsoft.com/office/drawing/2014/chart" uri="{C3380CC4-5D6E-409C-BE32-E72D297353CC}">
              <c16:uniqueId val="{00000000-CAD4-434E-B0F1-4FDF8D547061}"/>
            </c:ext>
          </c:extLst>
        </c:ser>
        <c:ser>
          <c:idx val="1"/>
          <c:order val="1"/>
          <c:tx>
            <c:v>Females</c:v>
          </c:tx>
          <c:spPr>
            <a:ln w="28575" cap="rnd">
              <a:solidFill>
                <a:schemeClr val="accent2"/>
              </a:solidFill>
              <a:round/>
            </a:ln>
            <a:effectLst/>
          </c:spPr>
          <c:marker>
            <c:symbol val="none"/>
          </c:marker>
          <c:cat>
            <c:strRef>
              <c:f>Sheet3!$A$4:$A$114</c:f>
              <c:strCache>
                <c:ptCount val="111"/>
                <c:pt idx="0">
                  <c:v>0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years</c:v>
                </c:pt>
                <c:pt idx="101">
                  <c:v>101 years</c:v>
                </c:pt>
                <c:pt idx="102">
                  <c:v>102 years</c:v>
                </c:pt>
                <c:pt idx="103">
                  <c:v>103 years</c:v>
                </c:pt>
                <c:pt idx="104">
                  <c:v>104 years</c:v>
                </c:pt>
                <c:pt idx="105">
                  <c:v>105 years</c:v>
                </c:pt>
                <c:pt idx="106">
                  <c:v>106 years</c:v>
                </c:pt>
                <c:pt idx="107">
                  <c:v>107 years</c:v>
                </c:pt>
                <c:pt idx="108">
                  <c:v>108 years</c:v>
                </c:pt>
                <c:pt idx="109">
                  <c:v>109 years</c:v>
                </c:pt>
                <c:pt idx="110">
                  <c:v>110+ years</c:v>
                </c:pt>
              </c:strCache>
            </c:strRef>
          </c:cat>
          <c:val>
            <c:numRef>
              <c:f>Sheet3!$E$4:$E$114</c:f>
              <c:numCache>
                <c:formatCode>0.0000</c:formatCode>
                <c:ptCount val="111"/>
                <c:pt idx="0">
                  <c:v>4.3999999999999595E-3</c:v>
                </c:pt>
                <c:pt idx="1">
                  <c:v>1.7000000000000348E-4</c:v>
                </c:pt>
                <c:pt idx="2">
                  <c:v>1.2999999999996348E-4</c:v>
                </c:pt>
                <c:pt idx="3">
                  <c:v>9.9999999999988987E-5</c:v>
                </c:pt>
                <c:pt idx="4">
                  <c:v>7.9999999999968985E-5</c:v>
                </c:pt>
                <c:pt idx="5">
                  <c:v>7.0000000000014495E-5</c:v>
                </c:pt>
                <c:pt idx="6">
                  <c:v>5.9999999999948983E-5</c:v>
                </c:pt>
                <c:pt idx="7">
                  <c:v>5.9999999999948983E-5</c:v>
                </c:pt>
                <c:pt idx="8">
                  <c:v>5.9999999999948983E-5</c:v>
                </c:pt>
                <c:pt idx="9">
                  <c:v>5.9999999999948983E-5</c:v>
                </c:pt>
                <c:pt idx="10">
                  <c:v>7.0000000000014495E-5</c:v>
                </c:pt>
                <c:pt idx="11">
                  <c:v>7.9999999999968985E-5</c:v>
                </c:pt>
                <c:pt idx="12">
                  <c:v>9.0000000000034497E-5</c:v>
                </c:pt>
                <c:pt idx="13">
                  <c:v>9.9999999999988987E-5</c:v>
                </c:pt>
                <c:pt idx="14">
                  <c:v>1.2000000000000899E-4</c:v>
                </c:pt>
                <c:pt idx="15">
                  <c:v>1.4999999999998348E-4</c:v>
                </c:pt>
                <c:pt idx="16">
                  <c:v>1.7999999999995797E-4</c:v>
                </c:pt>
                <c:pt idx="17">
                  <c:v>1.9999999999997797E-4</c:v>
                </c:pt>
                <c:pt idx="18">
                  <c:v>2.1000000000004349E-4</c:v>
                </c:pt>
                <c:pt idx="19">
                  <c:v>2.1999999999999797E-4</c:v>
                </c:pt>
                <c:pt idx="20">
                  <c:v>2.1999999999999797E-4</c:v>
                </c:pt>
                <c:pt idx="21">
                  <c:v>2.2999999999995246E-4</c:v>
                </c:pt>
                <c:pt idx="22">
                  <c:v>2.2999999999995246E-4</c:v>
                </c:pt>
                <c:pt idx="23">
                  <c:v>2.4000000000001798E-4</c:v>
                </c:pt>
                <c:pt idx="24">
                  <c:v>2.4000000000001798E-4</c:v>
                </c:pt>
                <c:pt idx="25">
                  <c:v>2.4999999999997247E-4</c:v>
                </c:pt>
                <c:pt idx="26">
                  <c:v>2.6000000000003798E-4</c:v>
                </c:pt>
                <c:pt idx="27">
                  <c:v>2.6999999999999247E-4</c:v>
                </c:pt>
                <c:pt idx="28">
                  <c:v>2.7999999999994696E-4</c:v>
                </c:pt>
                <c:pt idx="29">
                  <c:v>2.9999999999996696E-4</c:v>
                </c:pt>
                <c:pt idx="30">
                  <c:v>3.3000000000005247E-4</c:v>
                </c:pt>
                <c:pt idx="31">
                  <c:v>3.6000000000002697E-4</c:v>
                </c:pt>
                <c:pt idx="32">
                  <c:v>3.9000000000000146E-4</c:v>
                </c:pt>
                <c:pt idx="33">
                  <c:v>4.3000000000004146E-4</c:v>
                </c:pt>
                <c:pt idx="34">
                  <c:v>4.6999999999997044E-4</c:v>
                </c:pt>
                <c:pt idx="35">
                  <c:v>5.1000000000001044E-4</c:v>
                </c:pt>
                <c:pt idx="36">
                  <c:v>5.5000000000005045E-4</c:v>
                </c:pt>
                <c:pt idx="37">
                  <c:v>6.0000000000004494E-4</c:v>
                </c:pt>
                <c:pt idx="38">
                  <c:v>6.5999999999999392E-4</c:v>
                </c:pt>
                <c:pt idx="39">
                  <c:v>7.2000000000005393E-4</c:v>
                </c:pt>
                <c:pt idx="40">
                  <c:v>7.899999999999574E-4</c:v>
                </c:pt>
                <c:pt idx="41">
                  <c:v>8.599999999999719E-4</c:v>
                </c:pt>
                <c:pt idx="42">
                  <c:v>9.4000000000005191E-4</c:v>
                </c:pt>
                <c:pt idx="43">
                  <c:v>1.0200000000000209E-3</c:v>
                </c:pt>
                <c:pt idx="44">
                  <c:v>1.1100000000000554E-3</c:v>
                </c:pt>
                <c:pt idx="45">
                  <c:v>1.2199999999999989E-3</c:v>
                </c:pt>
                <c:pt idx="46">
                  <c:v>1.3300000000000534E-3</c:v>
                </c:pt>
                <c:pt idx="47">
                  <c:v>1.4499999999999513E-3</c:v>
                </c:pt>
                <c:pt idx="48">
                  <c:v>1.5800000000000258E-3</c:v>
                </c:pt>
                <c:pt idx="49">
                  <c:v>1.7300000000000093E-3</c:v>
                </c:pt>
                <c:pt idx="50">
                  <c:v>1.8799999999999928E-3</c:v>
                </c:pt>
                <c:pt idx="51">
                  <c:v>2.0599999999999508E-3</c:v>
                </c:pt>
                <c:pt idx="52">
                  <c:v>2.2499999999999742E-3</c:v>
                </c:pt>
                <c:pt idx="53">
                  <c:v>2.4600000000000177E-3</c:v>
                </c:pt>
                <c:pt idx="54">
                  <c:v>2.6899999999999702E-3</c:v>
                </c:pt>
                <c:pt idx="55">
                  <c:v>2.9400000000000537E-3</c:v>
                </c:pt>
                <c:pt idx="56">
                  <c:v>3.2299999999999551E-3</c:v>
                </c:pt>
                <c:pt idx="57">
                  <c:v>3.5399999999999876E-3</c:v>
                </c:pt>
                <c:pt idx="58">
                  <c:v>3.8799999999999946E-3</c:v>
                </c:pt>
                <c:pt idx="59">
                  <c:v>4.2600000000000415E-3</c:v>
                </c:pt>
                <c:pt idx="60">
                  <c:v>4.6800000000000175E-3</c:v>
                </c:pt>
                <c:pt idx="61">
                  <c:v>5.1499999999999879E-3</c:v>
                </c:pt>
                <c:pt idx="62">
                  <c:v>5.6699999999999529E-3</c:v>
                </c:pt>
                <c:pt idx="63">
                  <c:v>6.2400000000000233E-3</c:v>
                </c:pt>
                <c:pt idx="64">
                  <c:v>6.8799999999999972E-3</c:v>
                </c:pt>
                <c:pt idx="65">
                  <c:v>7.5899999999999856E-3</c:v>
                </c:pt>
                <c:pt idx="66">
                  <c:v>8.3699999999999886E-3</c:v>
                </c:pt>
                <c:pt idx="67">
                  <c:v>9.2499999999999805E-3</c:v>
                </c:pt>
                <c:pt idx="68">
                  <c:v>1.0220000000000007E-2</c:v>
                </c:pt>
                <c:pt idx="69">
                  <c:v>1.1299999999999977E-2</c:v>
                </c:pt>
                <c:pt idx="70">
                  <c:v>1.2510000000000021E-2</c:v>
                </c:pt>
                <c:pt idx="71">
                  <c:v>1.3850000000000029E-2</c:v>
                </c:pt>
                <c:pt idx="72">
                  <c:v>1.5349999999999975E-2</c:v>
                </c:pt>
                <c:pt idx="73">
                  <c:v>1.7020000000000035E-2</c:v>
                </c:pt>
                <c:pt idx="74">
                  <c:v>1.8900000000000028E-2</c:v>
                </c:pt>
                <c:pt idx="75">
                  <c:v>2.0989999999999953E-2</c:v>
                </c:pt>
                <c:pt idx="76">
                  <c:v>2.3320000000000007E-2</c:v>
                </c:pt>
                <c:pt idx="77">
                  <c:v>2.5939999999999963E-2</c:v>
                </c:pt>
                <c:pt idx="78">
                  <c:v>2.8869999999999951E-2</c:v>
                </c:pt>
                <c:pt idx="79">
                  <c:v>3.2159999999999966E-2</c:v>
                </c:pt>
                <c:pt idx="80">
                  <c:v>3.5839999999999983E-2</c:v>
                </c:pt>
                <c:pt idx="81">
                  <c:v>3.9980000000000016E-2</c:v>
                </c:pt>
                <c:pt idx="82">
                  <c:v>4.4629999999999947E-2</c:v>
                </c:pt>
                <c:pt idx="83">
                  <c:v>4.9839999999999995E-2</c:v>
                </c:pt>
                <c:pt idx="84">
                  <c:v>5.5710000000000037E-2</c:v>
                </c:pt>
                <c:pt idx="85">
                  <c:v>6.2320000000000042E-2</c:v>
                </c:pt>
                <c:pt idx="86">
                  <c:v>6.9760000000000044E-2</c:v>
                </c:pt>
                <c:pt idx="87">
                  <c:v>7.8139999999999987E-2</c:v>
                </c:pt>
                <c:pt idx="88">
                  <c:v>8.7589999999999946E-2</c:v>
                </c:pt>
                <c:pt idx="89">
                  <c:v>9.8249999999999948E-2</c:v>
                </c:pt>
                <c:pt idx="90">
                  <c:v>0.11028000000000004</c:v>
                </c:pt>
                <c:pt idx="91">
                  <c:v>0.12358000000000002</c:v>
                </c:pt>
                <c:pt idx="92">
                  <c:v>0.13790999999999998</c:v>
                </c:pt>
                <c:pt idx="93">
                  <c:v>0.15325</c:v>
                </c:pt>
                <c:pt idx="94">
                  <c:v>0.16959000000000002</c:v>
                </c:pt>
                <c:pt idx="95">
                  <c:v>0.18633999999999995</c:v>
                </c:pt>
                <c:pt idx="96">
                  <c:v>0.20433999999999997</c:v>
                </c:pt>
                <c:pt idx="97">
                  <c:v>0.22326000000000001</c:v>
                </c:pt>
                <c:pt idx="98">
                  <c:v>0.24302000000000001</c:v>
                </c:pt>
                <c:pt idx="99">
                  <c:v>0.26348000000000005</c:v>
                </c:pt>
                <c:pt idx="100">
                  <c:v>0.28451000000000004</c:v>
                </c:pt>
                <c:pt idx="101">
                  <c:v>0.30595000000000006</c:v>
                </c:pt>
                <c:pt idx="102">
                  <c:v>0.32760999999999996</c:v>
                </c:pt>
                <c:pt idx="103">
                  <c:v>0.34931999999999996</c:v>
                </c:pt>
                <c:pt idx="104">
                  <c:v>0.37090000000000001</c:v>
                </c:pt>
                <c:pt idx="105">
                  <c:v>0.39217000000000002</c:v>
                </c:pt>
                <c:pt idx="106">
                  <c:v>0.41295000000000004</c:v>
                </c:pt>
                <c:pt idx="107">
                  <c:v>0.43310000000000004</c:v>
                </c:pt>
                <c:pt idx="108">
                  <c:v>0.45247000000000004</c:v>
                </c:pt>
                <c:pt idx="109">
                  <c:v>0.47097</c:v>
                </c:pt>
                <c:pt idx="110">
                  <c:v>1</c:v>
                </c:pt>
              </c:numCache>
            </c:numRef>
          </c:val>
          <c:smooth val="0"/>
          <c:extLst>
            <c:ext xmlns:c16="http://schemas.microsoft.com/office/drawing/2014/chart" uri="{C3380CC4-5D6E-409C-BE32-E72D297353CC}">
              <c16:uniqueId val="{00000001-CAD4-434E-B0F1-4FDF8D547061}"/>
            </c:ext>
          </c:extLst>
        </c:ser>
        <c:dLbls>
          <c:showLegendKey val="0"/>
          <c:showVal val="0"/>
          <c:showCatName val="0"/>
          <c:showSerName val="0"/>
          <c:showPercent val="0"/>
          <c:showBubbleSize val="0"/>
        </c:dLbls>
        <c:smooth val="0"/>
        <c:axId val="724830192"/>
        <c:axId val="724830584"/>
      </c:lineChart>
      <c:catAx>
        <c:axId val="72483019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724830584"/>
        <c:crosses val="autoZero"/>
        <c:auto val="1"/>
        <c:lblAlgn val="ctr"/>
        <c:lblOffset val="100"/>
        <c:noMultiLvlLbl val="0"/>
      </c:catAx>
      <c:valAx>
        <c:axId val="724830584"/>
        <c:scaling>
          <c:orientation val="minMax"/>
          <c:max val="1"/>
        </c:scaling>
        <c:delete val="0"/>
        <c:axPos val="l"/>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CA" dirty="0">
                    <a:effectLst>
                      <a:outerShdw blurRad="38100" dist="38100" dir="2700000" algn="tl">
                        <a:srgbClr val="000000">
                          <a:alpha val="43137"/>
                        </a:srgbClr>
                      </a:outerShdw>
                    </a:effectLst>
                  </a:rPr>
                  <a:t>Probability of Dying Before Next Birthday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24830192"/>
        <c:crosses val="autoZero"/>
        <c:crossBetween val="between"/>
      </c:valAx>
      <c:spPr>
        <a:noFill/>
        <a:ln>
          <a:noFill/>
        </a:ln>
        <a:effectLst/>
      </c:spPr>
    </c:plotArea>
    <c:legend>
      <c:legendPos val="b"/>
      <c:layout>
        <c:manualLayout>
          <c:xMode val="edge"/>
          <c:yMode val="edge"/>
          <c:x val="0.35790335031650455"/>
          <c:y val="0.90140499585554912"/>
          <c:w val="0.27578993802245305"/>
          <c:h val="5.594592546529619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Age 0-1 Males</c:v>
          </c:tx>
          <c:spPr>
            <a:ln w="50800"/>
          </c:spPr>
          <c:marker>
            <c:symbol val="none"/>
          </c:marker>
          <c:cat>
            <c:numRef>
              <c:f>'Table 1'!$B$90:$AC$90</c:f>
              <c:numCache>
                <c:formatCode>General</c:formatCode>
                <c:ptCount val="28"/>
                <c:pt idx="0">
                  <c:v>1831</c:v>
                </c:pt>
                <c:pt idx="1">
                  <c:v>1841</c:v>
                </c:pt>
                <c:pt idx="2">
                  <c:v>1851</c:v>
                </c:pt>
                <c:pt idx="3">
                  <c:v>1861</c:v>
                </c:pt>
                <c:pt idx="4">
                  <c:v>1871</c:v>
                </c:pt>
                <c:pt idx="5">
                  <c:v>1881</c:v>
                </c:pt>
                <c:pt idx="6">
                  <c:v>1891</c:v>
                </c:pt>
                <c:pt idx="7">
                  <c:v>1901</c:v>
                </c:pt>
                <c:pt idx="8">
                  <c:v>1911</c:v>
                </c:pt>
                <c:pt idx="9">
                  <c:v>1921</c:v>
                </c:pt>
                <c:pt idx="10">
                  <c:v>1931</c:v>
                </c:pt>
                <c:pt idx="11">
                  <c:v>1936</c:v>
                </c:pt>
                <c:pt idx="12">
                  <c:v>1941</c:v>
                </c:pt>
                <c:pt idx="13">
                  <c:v>1946</c:v>
                </c:pt>
                <c:pt idx="14">
                  <c:v>1951</c:v>
                </c:pt>
                <c:pt idx="15">
                  <c:v>1956</c:v>
                </c:pt>
                <c:pt idx="16">
                  <c:v>1961</c:v>
                </c:pt>
                <c:pt idx="17">
                  <c:v>1966</c:v>
                </c:pt>
                <c:pt idx="18">
                  <c:v>1971</c:v>
                </c:pt>
                <c:pt idx="19">
                  <c:v>1976</c:v>
                </c:pt>
                <c:pt idx="20">
                  <c:v>1981</c:v>
                </c:pt>
                <c:pt idx="21">
                  <c:v>1986</c:v>
                </c:pt>
                <c:pt idx="22">
                  <c:v>1991</c:v>
                </c:pt>
                <c:pt idx="23">
                  <c:v>1996</c:v>
                </c:pt>
                <c:pt idx="24">
                  <c:v>2001</c:v>
                </c:pt>
                <c:pt idx="25">
                  <c:v>2006</c:v>
                </c:pt>
                <c:pt idx="26">
                  <c:v>2011</c:v>
                </c:pt>
                <c:pt idx="27">
                  <c:v>2016</c:v>
                </c:pt>
              </c:numCache>
            </c:numRef>
          </c:cat>
          <c:val>
            <c:numRef>
              <c:f>'Table 1'!$B$61:$AC$61</c:f>
              <c:numCache>
                <c:formatCode>0.00</c:formatCode>
                <c:ptCount val="28"/>
                <c:pt idx="0">
                  <c:v>81.426000000000002</c:v>
                </c:pt>
                <c:pt idx="1">
                  <c:v>81.296999999999997</c:v>
                </c:pt>
                <c:pt idx="2">
                  <c:v>81.355000000000004</c:v>
                </c:pt>
                <c:pt idx="3">
                  <c:v>81.082999999999998</c:v>
                </c:pt>
                <c:pt idx="4">
                  <c:v>82.414000000000001</c:v>
                </c:pt>
                <c:pt idx="5">
                  <c:v>83.537000000000006</c:v>
                </c:pt>
                <c:pt idx="6">
                  <c:v>83.490000000000009</c:v>
                </c:pt>
                <c:pt idx="7">
                  <c:v>85.578999999999994</c:v>
                </c:pt>
                <c:pt idx="8">
                  <c:v>87.814999999999998</c:v>
                </c:pt>
                <c:pt idx="9">
                  <c:v>90.722999999999999</c:v>
                </c:pt>
                <c:pt idx="10">
                  <c:v>91.471000000000004</c:v>
                </c:pt>
                <c:pt idx="11">
                  <c:v>92.545999999999992</c:v>
                </c:pt>
                <c:pt idx="12">
                  <c:v>93.995999999999995</c:v>
                </c:pt>
                <c:pt idx="13">
                  <c:v>94.936000000000007</c:v>
                </c:pt>
                <c:pt idx="14">
                  <c:v>95.793999999999997</c:v>
                </c:pt>
                <c:pt idx="15">
                  <c:v>96.655000000000001</c:v>
                </c:pt>
                <c:pt idx="16">
                  <c:v>97.05</c:v>
                </c:pt>
                <c:pt idx="17">
                  <c:v>97.504000000000005</c:v>
                </c:pt>
                <c:pt idx="18">
                  <c:v>98.043999999999997</c:v>
                </c:pt>
                <c:pt idx="19">
                  <c:v>98.587999999999994</c:v>
                </c:pt>
                <c:pt idx="20">
                  <c:v>98.930999999999997</c:v>
                </c:pt>
                <c:pt idx="21">
                  <c:v>99.141999999999996</c:v>
                </c:pt>
                <c:pt idx="22">
                  <c:v>99.308999999999997</c:v>
                </c:pt>
                <c:pt idx="23">
                  <c:v>99.435000000000002</c:v>
                </c:pt>
                <c:pt idx="24">
                  <c:v>99.537999999999997</c:v>
                </c:pt>
                <c:pt idx="25">
                  <c:v>99.622</c:v>
                </c:pt>
                <c:pt idx="26">
                  <c:v>99.691000000000003</c:v>
                </c:pt>
                <c:pt idx="27">
                  <c:v>99.748000000000005</c:v>
                </c:pt>
              </c:numCache>
            </c:numRef>
          </c:val>
          <c:smooth val="0"/>
          <c:extLst>
            <c:ext xmlns:c16="http://schemas.microsoft.com/office/drawing/2014/chart" uri="{C3380CC4-5D6E-409C-BE32-E72D297353CC}">
              <c16:uniqueId val="{00000000-B9BC-4CD2-9582-DCDCE567BCB8}"/>
            </c:ext>
          </c:extLst>
        </c:ser>
        <c:ser>
          <c:idx val="1"/>
          <c:order val="1"/>
          <c:tx>
            <c:v>Age 0-1 females</c:v>
          </c:tx>
          <c:spPr>
            <a:ln w="50800"/>
          </c:spPr>
          <c:marker>
            <c:symbol val="none"/>
          </c:marker>
          <c:cat>
            <c:numRef>
              <c:f>'Table 1'!$B$90:$AC$90</c:f>
              <c:numCache>
                <c:formatCode>General</c:formatCode>
                <c:ptCount val="28"/>
                <c:pt idx="0">
                  <c:v>1831</c:v>
                </c:pt>
                <c:pt idx="1">
                  <c:v>1841</c:v>
                </c:pt>
                <c:pt idx="2">
                  <c:v>1851</c:v>
                </c:pt>
                <c:pt idx="3">
                  <c:v>1861</c:v>
                </c:pt>
                <c:pt idx="4">
                  <c:v>1871</c:v>
                </c:pt>
                <c:pt idx="5">
                  <c:v>1881</c:v>
                </c:pt>
                <c:pt idx="6">
                  <c:v>1891</c:v>
                </c:pt>
                <c:pt idx="7">
                  <c:v>1901</c:v>
                </c:pt>
                <c:pt idx="8">
                  <c:v>1911</c:v>
                </c:pt>
                <c:pt idx="9">
                  <c:v>1921</c:v>
                </c:pt>
                <c:pt idx="10">
                  <c:v>1931</c:v>
                </c:pt>
                <c:pt idx="11">
                  <c:v>1936</c:v>
                </c:pt>
                <c:pt idx="12">
                  <c:v>1941</c:v>
                </c:pt>
                <c:pt idx="13">
                  <c:v>1946</c:v>
                </c:pt>
                <c:pt idx="14">
                  <c:v>1951</c:v>
                </c:pt>
                <c:pt idx="15">
                  <c:v>1956</c:v>
                </c:pt>
                <c:pt idx="16">
                  <c:v>1961</c:v>
                </c:pt>
                <c:pt idx="17">
                  <c:v>1966</c:v>
                </c:pt>
                <c:pt idx="18">
                  <c:v>1971</c:v>
                </c:pt>
                <c:pt idx="19">
                  <c:v>1976</c:v>
                </c:pt>
                <c:pt idx="20">
                  <c:v>1981</c:v>
                </c:pt>
                <c:pt idx="21">
                  <c:v>1986</c:v>
                </c:pt>
                <c:pt idx="22">
                  <c:v>1991</c:v>
                </c:pt>
                <c:pt idx="23">
                  <c:v>1996</c:v>
                </c:pt>
                <c:pt idx="24">
                  <c:v>2001</c:v>
                </c:pt>
                <c:pt idx="25">
                  <c:v>2006</c:v>
                </c:pt>
                <c:pt idx="26">
                  <c:v>2011</c:v>
                </c:pt>
                <c:pt idx="27">
                  <c:v>2016</c:v>
                </c:pt>
              </c:numCache>
            </c:numRef>
          </c:cat>
          <c:val>
            <c:numRef>
              <c:f>'Table 1'!$B$91:$AC$91</c:f>
              <c:numCache>
                <c:formatCode>_(* #,##0.00_);_(* \(#,##0.00\);_(* "-"??_);_(@_)</c:formatCode>
                <c:ptCount val="28"/>
                <c:pt idx="0">
                  <c:v>83.763999999999996</c:v>
                </c:pt>
                <c:pt idx="1">
                  <c:v>83.603999999999999</c:v>
                </c:pt>
                <c:pt idx="2">
                  <c:v>83.641999999999996</c:v>
                </c:pt>
                <c:pt idx="3">
                  <c:v>83.361000000000004</c:v>
                </c:pt>
                <c:pt idx="4">
                  <c:v>84.65</c:v>
                </c:pt>
                <c:pt idx="5">
                  <c:v>85.700999999999993</c:v>
                </c:pt>
                <c:pt idx="6">
                  <c:v>85.644000000000005</c:v>
                </c:pt>
                <c:pt idx="7">
                  <c:v>87.600999999999999</c:v>
                </c:pt>
                <c:pt idx="8">
                  <c:v>89.668000000000006</c:v>
                </c:pt>
                <c:pt idx="9">
                  <c:v>92.328000000000003</c:v>
                </c:pt>
                <c:pt idx="10">
                  <c:v>93.091999999999999</c:v>
                </c:pt>
                <c:pt idx="11">
                  <c:v>94.031000000000006</c:v>
                </c:pt>
                <c:pt idx="12">
                  <c:v>95.212999999999994</c:v>
                </c:pt>
                <c:pt idx="13">
                  <c:v>95.966999999999999</c:v>
                </c:pt>
                <c:pt idx="14">
                  <c:v>96.643000000000001</c:v>
                </c:pt>
                <c:pt idx="15">
                  <c:v>97.316000000000003</c:v>
                </c:pt>
                <c:pt idx="16">
                  <c:v>97.685000000000002</c:v>
                </c:pt>
                <c:pt idx="17">
                  <c:v>98.004000000000005</c:v>
                </c:pt>
                <c:pt idx="18">
                  <c:v>98.483000000000004</c:v>
                </c:pt>
                <c:pt idx="19">
                  <c:v>98.861999999999995</c:v>
                </c:pt>
                <c:pt idx="20">
                  <c:v>99.173000000000002</c:v>
                </c:pt>
                <c:pt idx="21">
                  <c:v>99.322000000000003</c:v>
                </c:pt>
                <c:pt idx="22">
                  <c:v>99.42</c:v>
                </c:pt>
                <c:pt idx="23">
                  <c:v>99.512</c:v>
                </c:pt>
                <c:pt idx="24">
                  <c:v>99.588999999999999</c:v>
                </c:pt>
                <c:pt idx="25">
                  <c:v>99.653999999999996</c:v>
                </c:pt>
                <c:pt idx="26">
                  <c:v>99.707999999999998</c:v>
                </c:pt>
                <c:pt idx="27">
                  <c:v>99.754000000000005</c:v>
                </c:pt>
              </c:numCache>
            </c:numRef>
          </c:val>
          <c:smooth val="0"/>
          <c:extLst>
            <c:ext xmlns:c16="http://schemas.microsoft.com/office/drawing/2014/chart" uri="{C3380CC4-5D6E-409C-BE32-E72D297353CC}">
              <c16:uniqueId val="{00000001-B9BC-4CD2-9582-DCDCE567BCB8}"/>
            </c:ext>
          </c:extLst>
        </c:ser>
        <c:dLbls>
          <c:showLegendKey val="0"/>
          <c:showVal val="0"/>
          <c:showCatName val="0"/>
          <c:showSerName val="0"/>
          <c:showPercent val="0"/>
          <c:showBubbleSize val="0"/>
        </c:dLbls>
        <c:smooth val="0"/>
        <c:axId val="513511456"/>
        <c:axId val="234503824"/>
      </c:lineChart>
      <c:catAx>
        <c:axId val="513511456"/>
        <c:scaling>
          <c:orientation val="minMax"/>
        </c:scaling>
        <c:delete val="0"/>
        <c:axPos val="b"/>
        <c:title>
          <c:tx>
            <c:rich>
              <a:bodyPr/>
              <a:lstStyle/>
              <a:p>
                <a:pPr>
                  <a:defRPr/>
                </a:pPr>
                <a:r>
                  <a:rPr lang="en-US" sz="2000" dirty="0">
                    <a:solidFill>
                      <a:schemeClr val="bg1"/>
                    </a:solidFill>
                  </a:rPr>
                  <a:t>Year</a:t>
                </a:r>
              </a:p>
            </c:rich>
          </c:tx>
          <c:overlay val="0"/>
        </c:title>
        <c:numFmt formatCode="General" sourceLinked="1"/>
        <c:majorTickMark val="out"/>
        <c:minorTickMark val="none"/>
        <c:tickLblPos val="nextTo"/>
        <c:spPr>
          <a:ln>
            <a:solidFill>
              <a:schemeClr val="bg1"/>
            </a:solidFill>
          </a:ln>
        </c:spPr>
        <c:txPr>
          <a:bodyPr/>
          <a:lstStyle/>
          <a:p>
            <a:pPr>
              <a:defRPr sz="2400">
                <a:solidFill>
                  <a:schemeClr val="bg1"/>
                </a:solidFill>
              </a:defRPr>
            </a:pPr>
            <a:endParaRPr lang="en-US"/>
          </a:p>
        </c:txPr>
        <c:crossAx val="234503824"/>
        <c:crosses val="autoZero"/>
        <c:auto val="1"/>
        <c:lblAlgn val="ctr"/>
        <c:lblOffset val="100"/>
        <c:noMultiLvlLbl val="0"/>
      </c:catAx>
      <c:valAx>
        <c:axId val="234503824"/>
        <c:scaling>
          <c:orientation val="minMax"/>
          <c:max val="100"/>
          <c:min val="80"/>
        </c:scaling>
        <c:delete val="0"/>
        <c:axPos val="l"/>
        <c:majorGridlines>
          <c:spPr>
            <a:ln>
              <a:noFill/>
            </a:ln>
          </c:spPr>
        </c:majorGridlines>
        <c:title>
          <c:tx>
            <c:rich>
              <a:bodyPr rot="-5400000" vert="horz"/>
              <a:lstStyle/>
              <a:p>
                <a:pPr>
                  <a:defRPr/>
                </a:pPr>
                <a:r>
                  <a:rPr lang="en-US" sz="2000" dirty="0">
                    <a:solidFill>
                      <a:schemeClr val="bg1"/>
                    </a:solidFill>
                  </a:rPr>
                  <a:t>% Probability of Surviving to Next Age Cohort</a:t>
                </a:r>
              </a:p>
            </c:rich>
          </c:tx>
          <c:overlay val="0"/>
        </c:title>
        <c:numFmt formatCode="0.00" sourceLinked="1"/>
        <c:majorTickMark val="out"/>
        <c:minorTickMark val="none"/>
        <c:tickLblPos val="nextTo"/>
        <c:spPr>
          <a:ln>
            <a:solidFill>
              <a:schemeClr val="bg1"/>
            </a:solidFill>
          </a:ln>
        </c:spPr>
        <c:txPr>
          <a:bodyPr/>
          <a:lstStyle/>
          <a:p>
            <a:pPr>
              <a:defRPr sz="2000">
                <a:solidFill>
                  <a:schemeClr val="bg1"/>
                </a:solidFill>
              </a:defRPr>
            </a:pPr>
            <a:endParaRPr lang="en-US"/>
          </a:p>
        </c:txPr>
        <c:crossAx val="513511456"/>
        <c:crosses val="autoZero"/>
        <c:crossBetween val="between"/>
      </c:valAx>
    </c:plotArea>
    <c:legend>
      <c:legendPos val="b"/>
      <c:overlay val="0"/>
      <c:txPr>
        <a:bodyPr/>
        <a:lstStyle/>
        <a:p>
          <a:pPr>
            <a:defRPr sz="2000">
              <a:solidFill>
                <a:schemeClr val="bg1"/>
              </a:solidFill>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Females Age 85 Cohort</c:v>
          </c:tx>
          <c:spPr>
            <a:ln w="50800">
              <a:solidFill>
                <a:srgbClr val="FF0000"/>
              </a:solidFill>
            </a:ln>
          </c:spPr>
          <c:marker>
            <c:symbol val="none"/>
          </c:marker>
          <c:cat>
            <c:numRef>
              <c:f>'Table 1'!$B$90:$AC$90</c:f>
              <c:numCache>
                <c:formatCode>General</c:formatCode>
                <c:ptCount val="28"/>
                <c:pt idx="0">
                  <c:v>1831</c:v>
                </c:pt>
                <c:pt idx="1">
                  <c:v>1841</c:v>
                </c:pt>
                <c:pt idx="2">
                  <c:v>1851</c:v>
                </c:pt>
                <c:pt idx="3">
                  <c:v>1861</c:v>
                </c:pt>
                <c:pt idx="4">
                  <c:v>1871</c:v>
                </c:pt>
                <c:pt idx="5">
                  <c:v>1881</c:v>
                </c:pt>
                <c:pt idx="6">
                  <c:v>1891</c:v>
                </c:pt>
                <c:pt idx="7">
                  <c:v>1901</c:v>
                </c:pt>
                <c:pt idx="8">
                  <c:v>1911</c:v>
                </c:pt>
                <c:pt idx="9">
                  <c:v>1921</c:v>
                </c:pt>
                <c:pt idx="10">
                  <c:v>1931</c:v>
                </c:pt>
                <c:pt idx="11">
                  <c:v>1936</c:v>
                </c:pt>
                <c:pt idx="12">
                  <c:v>1941</c:v>
                </c:pt>
                <c:pt idx="13">
                  <c:v>1946</c:v>
                </c:pt>
                <c:pt idx="14">
                  <c:v>1951</c:v>
                </c:pt>
                <c:pt idx="15">
                  <c:v>1956</c:v>
                </c:pt>
                <c:pt idx="16">
                  <c:v>1961</c:v>
                </c:pt>
                <c:pt idx="17">
                  <c:v>1966</c:v>
                </c:pt>
                <c:pt idx="18">
                  <c:v>1971</c:v>
                </c:pt>
                <c:pt idx="19">
                  <c:v>1976</c:v>
                </c:pt>
                <c:pt idx="20">
                  <c:v>1981</c:v>
                </c:pt>
                <c:pt idx="21">
                  <c:v>1986</c:v>
                </c:pt>
                <c:pt idx="22">
                  <c:v>1991</c:v>
                </c:pt>
                <c:pt idx="23">
                  <c:v>1996</c:v>
                </c:pt>
                <c:pt idx="24">
                  <c:v>2001</c:v>
                </c:pt>
                <c:pt idx="25">
                  <c:v>2006</c:v>
                </c:pt>
                <c:pt idx="26">
                  <c:v>2011</c:v>
                </c:pt>
                <c:pt idx="27">
                  <c:v>2016</c:v>
                </c:pt>
              </c:numCache>
            </c:numRef>
          </c:cat>
          <c:val>
            <c:numRef>
              <c:f>'Table 1'!$B$109:$AC$109</c:f>
              <c:numCache>
                <c:formatCode>_(* #,##0.00_);_(* \(#,##0.00\);_(* "-"??_);_(@_)</c:formatCode>
                <c:ptCount val="28"/>
                <c:pt idx="0">
                  <c:v>25.907000000000011</c:v>
                </c:pt>
                <c:pt idx="1">
                  <c:v>25.902000000000001</c:v>
                </c:pt>
                <c:pt idx="2">
                  <c:v>25.929000000000002</c:v>
                </c:pt>
                <c:pt idx="3">
                  <c:v>25.876000000000005</c:v>
                </c:pt>
                <c:pt idx="4">
                  <c:v>26.209000000000003</c:v>
                </c:pt>
                <c:pt idx="5">
                  <c:v>26.530999999999992</c:v>
                </c:pt>
                <c:pt idx="6">
                  <c:v>26.528999999999996</c:v>
                </c:pt>
                <c:pt idx="7">
                  <c:v>27.169000000000011</c:v>
                </c:pt>
                <c:pt idx="8">
                  <c:v>27.951999999999998</c:v>
                </c:pt>
                <c:pt idx="9">
                  <c:v>29.159000000000006</c:v>
                </c:pt>
                <c:pt idx="10">
                  <c:v>35.155000000000001</c:v>
                </c:pt>
                <c:pt idx="11">
                  <c:v>35.323999999999998</c:v>
                </c:pt>
                <c:pt idx="12">
                  <c:v>34.97999999999999</c:v>
                </c:pt>
                <c:pt idx="13">
                  <c:v>36.342999999999996</c:v>
                </c:pt>
                <c:pt idx="14">
                  <c:v>38.212000000000003</c:v>
                </c:pt>
                <c:pt idx="15">
                  <c:v>40.646000000000001</c:v>
                </c:pt>
                <c:pt idx="16">
                  <c:v>41.772000000000006</c:v>
                </c:pt>
                <c:pt idx="17">
                  <c:v>44.582000000000008</c:v>
                </c:pt>
                <c:pt idx="18">
                  <c:v>49.064999999999998</c:v>
                </c:pt>
                <c:pt idx="19">
                  <c:v>51.335999999999999</c:v>
                </c:pt>
                <c:pt idx="20">
                  <c:v>55.233999999999995</c:v>
                </c:pt>
                <c:pt idx="21">
                  <c:v>56.447000000000003</c:v>
                </c:pt>
                <c:pt idx="22">
                  <c:v>62.208999999999996</c:v>
                </c:pt>
                <c:pt idx="23">
                  <c:v>63.261000000000003</c:v>
                </c:pt>
                <c:pt idx="24">
                  <c:v>64.293999999999997</c:v>
                </c:pt>
                <c:pt idx="25">
                  <c:v>65.305000000000007</c:v>
                </c:pt>
                <c:pt idx="26">
                  <c:v>66.295999999999992</c:v>
                </c:pt>
                <c:pt idx="27">
                  <c:v>67.266000000000005</c:v>
                </c:pt>
              </c:numCache>
            </c:numRef>
          </c:val>
          <c:smooth val="0"/>
          <c:extLst>
            <c:ext xmlns:c16="http://schemas.microsoft.com/office/drawing/2014/chart" uri="{C3380CC4-5D6E-409C-BE32-E72D297353CC}">
              <c16:uniqueId val="{00000000-A816-41BA-A613-EA356AB1322C}"/>
            </c:ext>
          </c:extLst>
        </c:ser>
        <c:ser>
          <c:idx val="1"/>
          <c:order val="1"/>
          <c:tx>
            <c:v>Males Age 85 Cohort</c:v>
          </c:tx>
          <c:spPr>
            <a:ln w="50800">
              <a:solidFill>
                <a:schemeClr val="accent1"/>
              </a:solidFill>
            </a:ln>
          </c:spPr>
          <c:marker>
            <c:symbol val="none"/>
          </c:marker>
          <c:cat>
            <c:numRef>
              <c:f>'Table 1'!$B$90:$AC$90</c:f>
              <c:numCache>
                <c:formatCode>General</c:formatCode>
                <c:ptCount val="28"/>
                <c:pt idx="0">
                  <c:v>1831</c:v>
                </c:pt>
                <c:pt idx="1">
                  <c:v>1841</c:v>
                </c:pt>
                <c:pt idx="2">
                  <c:v>1851</c:v>
                </c:pt>
                <c:pt idx="3">
                  <c:v>1861</c:v>
                </c:pt>
                <c:pt idx="4">
                  <c:v>1871</c:v>
                </c:pt>
                <c:pt idx="5">
                  <c:v>1881</c:v>
                </c:pt>
                <c:pt idx="6">
                  <c:v>1891</c:v>
                </c:pt>
                <c:pt idx="7">
                  <c:v>1901</c:v>
                </c:pt>
                <c:pt idx="8">
                  <c:v>1911</c:v>
                </c:pt>
                <c:pt idx="9">
                  <c:v>1921</c:v>
                </c:pt>
                <c:pt idx="10">
                  <c:v>1931</c:v>
                </c:pt>
                <c:pt idx="11">
                  <c:v>1936</c:v>
                </c:pt>
                <c:pt idx="12">
                  <c:v>1941</c:v>
                </c:pt>
                <c:pt idx="13">
                  <c:v>1946</c:v>
                </c:pt>
                <c:pt idx="14">
                  <c:v>1951</c:v>
                </c:pt>
                <c:pt idx="15">
                  <c:v>1956</c:v>
                </c:pt>
                <c:pt idx="16">
                  <c:v>1961</c:v>
                </c:pt>
                <c:pt idx="17">
                  <c:v>1966</c:v>
                </c:pt>
                <c:pt idx="18">
                  <c:v>1971</c:v>
                </c:pt>
                <c:pt idx="19">
                  <c:v>1976</c:v>
                </c:pt>
                <c:pt idx="20">
                  <c:v>1981</c:v>
                </c:pt>
                <c:pt idx="21">
                  <c:v>1986</c:v>
                </c:pt>
                <c:pt idx="22">
                  <c:v>1991</c:v>
                </c:pt>
                <c:pt idx="23">
                  <c:v>1996</c:v>
                </c:pt>
                <c:pt idx="24">
                  <c:v>2001</c:v>
                </c:pt>
                <c:pt idx="25">
                  <c:v>2006</c:v>
                </c:pt>
                <c:pt idx="26">
                  <c:v>2011</c:v>
                </c:pt>
                <c:pt idx="27">
                  <c:v>2016</c:v>
                </c:pt>
              </c:numCache>
            </c:numRef>
          </c:cat>
          <c:val>
            <c:numRef>
              <c:f>'Table 1'!$B$79:$AC$79</c:f>
              <c:numCache>
                <c:formatCode>0.00</c:formatCode>
                <c:ptCount val="28"/>
                <c:pt idx="0">
                  <c:v>23.58</c:v>
                </c:pt>
                <c:pt idx="1">
                  <c:v>23.530999999999992</c:v>
                </c:pt>
                <c:pt idx="2">
                  <c:v>23.534000000000006</c:v>
                </c:pt>
                <c:pt idx="3">
                  <c:v>23.465000000000003</c:v>
                </c:pt>
                <c:pt idx="4">
                  <c:v>23.763000000000005</c:v>
                </c:pt>
                <c:pt idx="5">
                  <c:v>24.013000000000005</c:v>
                </c:pt>
                <c:pt idx="6">
                  <c:v>23.992999999999995</c:v>
                </c:pt>
                <c:pt idx="7">
                  <c:v>24.512</c:v>
                </c:pt>
                <c:pt idx="8">
                  <c:v>25.147000000000006</c:v>
                </c:pt>
                <c:pt idx="9">
                  <c:v>26.176999999999992</c:v>
                </c:pt>
                <c:pt idx="10">
                  <c:v>32.453000000000003</c:v>
                </c:pt>
                <c:pt idx="11">
                  <c:v>32.257000000000005</c:v>
                </c:pt>
                <c:pt idx="12">
                  <c:v>31.701999999999998</c:v>
                </c:pt>
                <c:pt idx="13">
                  <c:v>33.757000000000005</c:v>
                </c:pt>
                <c:pt idx="14">
                  <c:v>33.015999999999991</c:v>
                </c:pt>
                <c:pt idx="15">
                  <c:v>36.263999999999996</c:v>
                </c:pt>
                <c:pt idx="16">
                  <c:v>37.674999999999997</c:v>
                </c:pt>
                <c:pt idx="17">
                  <c:v>37.753999999999998</c:v>
                </c:pt>
                <c:pt idx="18">
                  <c:v>40.427</c:v>
                </c:pt>
                <c:pt idx="19">
                  <c:v>40.108000000000004</c:v>
                </c:pt>
                <c:pt idx="20">
                  <c:v>42.917999999999992</c:v>
                </c:pt>
                <c:pt idx="21">
                  <c:v>43.474000000000004</c:v>
                </c:pt>
                <c:pt idx="22">
                  <c:v>45.754999999999995</c:v>
                </c:pt>
                <c:pt idx="23">
                  <c:v>47.262</c:v>
                </c:pt>
                <c:pt idx="24">
                  <c:v>48.753</c:v>
                </c:pt>
                <c:pt idx="25">
                  <c:v>50.225000000000001</c:v>
                </c:pt>
                <c:pt idx="26">
                  <c:v>51.677999999999997</c:v>
                </c:pt>
                <c:pt idx="27">
                  <c:v>53.11</c:v>
                </c:pt>
              </c:numCache>
            </c:numRef>
          </c:val>
          <c:smooth val="0"/>
          <c:extLst>
            <c:ext xmlns:c16="http://schemas.microsoft.com/office/drawing/2014/chart" uri="{C3380CC4-5D6E-409C-BE32-E72D297353CC}">
              <c16:uniqueId val="{00000001-A816-41BA-A613-EA356AB1322C}"/>
            </c:ext>
          </c:extLst>
        </c:ser>
        <c:dLbls>
          <c:showLegendKey val="0"/>
          <c:showVal val="0"/>
          <c:showCatName val="0"/>
          <c:showSerName val="0"/>
          <c:showPercent val="0"/>
          <c:showBubbleSize val="0"/>
        </c:dLbls>
        <c:smooth val="0"/>
        <c:axId val="459027928"/>
        <c:axId val="459029496"/>
      </c:lineChart>
      <c:catAx>
        <c:axId val="459027928"/>
        <c:scaling>
          <c:orientation val="minMax"/>
        </c:scaling>
        <c:delete val="0"/>
        <c:axPos val="b"/>
        <c:title>
          <c:tx>
            <c:rich>
              <a:bodyPr/>
              <a:lstStyle/>
              <a:p>
                <a:pPr>
                  <a:defRPr>
                    <a:solidFill>
                      <a:schemeClr val="bg1"/>
                    </a:solidFill>
                  </a:defRPr>
                </a:pPr>
                <a:r>
                  <a:rPr lang="en-US" sz="2400" dirty="0">
                    <a:solidFill>
                      <a:schemeClr val="bg1"/>
                    </a:solidFill>
                  </a:rPr>
                  <a:t>Year</a:t>
                </a:r>
              </a:p>
            </c:rich>
          </c:tx>
          <c:overlay val="0"/>
        </c:title>
        <c:numFmt formatCode="General" sourceLinked="1"/>
        <c:majorTickMark val="out"/>
        <c:minorTickMark val="none"/>
        <c:tickLblPos val="nextTo"/>
        <c:spPr>
          <a:ln>
            <a:solidFill>
              <a:schemeClr val="bg1"/>
            </a:solidFill>
          </a:ln>
        </c:spPr>
        <c:txPr>
          <a:bodyPr/>
          <a:lstStyle/>
          <a:p>
            <a:pPr>
              <a:defRPr sz="2400">
                <a:solidFill>
                  <a:schemeClr val="bg1"/>
                </a:solidFill>
              </a:defRPr>
            </a:pPr>
            <a:endParaRPr lang="en-US"/>
          </a:p>
        </c:txPr>
        <c:crossAx val="459029496"/>
        <c:crosses val="autoZero"/>
        <c:auto val="1"/>
        <c:lblAlgn val="ctr"/>
        <c:lblOffset val="100"/>
        <c:noMultiLvlLbl val="0"/>
      </c:catAx>
      <c:valAx>
        <c:axId val="459029496"/>
        <c:scaling>
          <c:orientation val="minMax"/>
        </c:scaling>
        <c:delete val="0"/>
        <c:axPos val="l"/>
        <c:majorGridlines>
          <c:spPr>
            <a:ln>
              <a:noFill/>
            </a:ln>
          </c:spPr>
        </c:majorGridlines>
        <c:title>
          <c:tx>
            <c:rich>
              <a:bodyPr rot="-5400000" vert="horz"/>
              <a:lstStyle/>
              <a:p>
                <a:pPr>
                  <a:defRPr/>
                </a:pPr>
                <a:r>
                  <a:rPr lang="en-US" sz="2000" dirty="0">
                    <a:solidFill>
                      <a:schemeClr val="bg1"/>
                    </a:solidFill>
                  </a:rPr>
                  <a:t>% Probability of Surviving to Next Age Cohort</a:t>
                </a:r>
              </a:p>
            </c:rich>
          </c:tx>
          <c:overlay val="0"/>
        </c:title>
        <c:numFmt formatCode="_(* #,##0.00_);_(* \(#,##0.00\);_(* &quot;-&quot;??_);_(@_)" sourceLinked="1"/>
        <c:majorTickMark val="out"/>
        <c:minorTickMark val="none"/>
        <c:tickLblPos val="nextTo"/>
        <c:spPr>
          <a:ln>
            <a:solidFill>
              <a:schemeClr val="bg1"/>
            </a:solidFill>
          </a:ln>
        </c:spPr>
        <c:txPr>
          <a:bodyPr/>
          <a:lstStyle/>
          <a:p>
            <a:pPr>
              <a:defRPr sz="2000">
                <a:solidFill>
                  <a:schemeClr val="bg1"/>
                </a:solidFill>
              </a:defRPr>
            </a:pPr>
            <a:endParaRPr lang="en-US"/>
          </a:p>
        </c:txPr>
        <c:crossAx val="459027928"/>
        <c:crosses val="autoZero"/>
        <c:crossBetween val="between"/>
      </c:valAx>
    </c:plotArea>
    <c:legend>
      <c:legendPos val="b"/>
      <c:layout>
        <c:manualLayout>
          <c:xMode val="edge"/>
          <c:yMode val="edge"/>
          <c:x val="0.19050798337707786"/>
          <c:y val="0.89430535839983138"/>
          <c:w val="0.68565059055118105"/>
          <c:h val="6.2318575170218937E-2"/>
        </c:manualLayout>
      </c:layout>
      <c:overlay val="0"/>
      <c:txPr>
        <a:bodyPr/>
        <a:lstStyle/>
        <a:p>
          <a:pPr>
            <a:defRPr sz="2000" b="1">
              <a:solidFill>
                <a:schemeClr val="bg1"/>
              </a:solidFill>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CA" sz="2800" b="0" dirty="0">
                <a:effectLst>
                  <a:outerShdw blurRad="38100" dist="38100" dir="2700000" algn="tl">
                    <a:srgbClr val="000000">
                      <a:alpha val="43137"/>
                    </a:srgbClr>
                  </a:outerShdw>
                </a:effectLst>
              </a:rPr>
              <a:t>Probability of Death, 60+ Cohort, 2011, Ontario</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v>Males</c:v>
          </c:tx>
          <c:spPr>
            <a:ln w="28575" cap="rnd">
              <a:solidFill>
                <a:schemeClr val="accent1"/>
              </a:solidFill>
              <a:round/>
            </a:ln>
            <a:effectLst/>
          </c:spPr>
          <c:marker>
            <c:symbol val="none"/>
          </c:marker>
          <c:dLbls>
            <c:dLbl>
              <c:idx val="5"/>
              <c:layout>
                <c:manualLayout>
                  <c:x val="6.6951566951566926E-2"/>
                  <c:y val="-0.16666666666666666"/>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fld id="{6E5BFBF9-A6D4-4BC7-8344-A353ECECF227}" type="CATEGORYNAME">
                      <a:rPr lang="en-US">
                        <a:solidFill>
                          <a:schemeClr val="bg2">
                            <a:lumMod val="60000"/>
                            <a:lumOff val="40000"/>
                          </a:schemeClr>
                        </a:solidFill>
                        <a:effectLst>
                          <a:outerShdw blurRad="38100" dist="38100" dir="2700000" algn="tl">
                            <a:srgbClr val="000000">
                              <a:alpha val="43137"/>
                            </a:srgbClr>
                          </a:outerShdw>
                        </a:effectLst>
                      </a:rPr>
                      <a:pPr>
                        <a:defRPr/>
                      </a:pPr>
                      <a:t>[CATEGORY NAME]</a:t>
                    </a:fld>
                    <a:r>
                      <a:rPr lang="en-US" baseline="0" dirty="0">
                        <a:solidFill>
                          <a:schemeClr val="bg2">
                            <a:lumMod val="60000"/>
                            <a:lumOff val="40000"/>
                          </a:schemeClr>
                        </a:solidFill>
                        <a:effectLst>
                          <a:outerShdw blurRad="38100" dist="38100" dir="2700000" algn="tl">
                            <a:srgbClr val="000000">
                              <a:alpha val="43137"/>
                            </a:srgbClr>
                          </a:outerShdw>
                        </a:effectLst>
                      </a:rPr>
                      <a:t>, </a:t>
                    </a:r>
                    <a:fld id="{FAF9F241-F046-4280-9252-88D7BFA4EFEE}" type="VALUE">
                      <a:rPr lang="en-US" baseline="0">
                        <a:solidFill>
                          <a:schemeClr val="bg2">
                            <a:lumMod val="60000"/>
                            <a:lumOff val="40000"/>
                          </a:schemeClr>
                        </a:solidFill>
                        <a:effectLst>
                          <a:outerShdw blurRad="38100" dist="38100" dir="2700000" algn="tl">
                            <a:srgbClr val="000000">
                              <a:alpha val="43137"/>
                            </a:srgbClr>
                          </a:outerShdw>
                        </a:effectLst>
                      </a:rPr>
                      <a:pPr>
                        <a:defRPr/>
                      </a:pPr>
                      <a:t>[VALUE]</a:t>
                    </a:fld>
                    <a:endParaRPr lang="en-US" baseline="0" dirty="0">
                      <a:solidFill>
                        <a:schemeClr val="bg2">
                          <a:lumMod val="60000"/>
                          <a:lumOff val="40000"/>
                        </a:schemeClr>
                      </a:solidFill>
                      <a:effectLst>
                        <a:outerShdw blurRad="38100" dist="38100" dir="2700000" algn="tl">
                          <a:srgbClr val="000000">
                            <a:alpha val="43137"/>
                          </a:srgbClr>
                        </a:outerShdw>
                      </a:effectLs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957500504744596"/>
                      <c:h val="0.11566425563083685"/>
                    </c:manualLayout>
                  </c15:layout>
                  <c15:dlblFieldTable/>
                  <c15:showDataLabelsRange val="0"/>
                </c:ext>
                <c:ext xmlns:c16="http://schemas.microsoft.com/office/drawing/2014/chart" uri="{C3380CC4-5D6E-409C-BE32-E72D297353CC}">
                  <c16:uniqueId val="{00000000-A185-4F8C-8A24-9544E610BAA1}"/>
                </c:ext>
              </c:extLst>
            </c:dLbl>
            <c:dLbl>
              <c:idx val="49"/>
              <c:layout>
                <c:manualLayout>
                  <c:x val="-1.7094017094016988E-2"/>
                  <c:y val="0.24612403100775193"/>
                </c:manualLayout>
              </c:layout>
              <c:tx>
                <c:rich>
                  <a:bodyPr/>
                  <a:lstStyle/>
                  <a:p>
                    <a:fld id="{78C1AF72-FD51-4D24-B270-1AE36CDADEE1}" type="CATEGORYNAME">
                      <a:rPr lang="en-US">
                        <a:solidFill>
                          <a:schemeClr val="bg2">
                            <a:lumMod val="60000"/>
                            <a:lumOff val="40000"/>
                          </a:schemeClr>
                        </a:solidFill>
                        <a:effectLst>
                          <a:outerShdw blurRad="38100" dist="38100" dir="2700000" algn="tl">
                            <a:srgbClr val="000000">
                              <a:alpha val="43137"/>
                            </a:srgbClr>
                          </a:outerShdw>
                        </a:effectLst>
                      </a:rPr>
                      <a:pPr/>
                      <a:t>[CATEGORY NAME]</a:t>
                    </a:fld>
                    <a:r>
                      <a:rPr lang="en-US" baseline="0" dirty="0">
                        <a:solidFill>
                          <a:schemeClr val="bg2">
                            <a:lumMod val="60000"/>
                            <a:lumOff val="40000"/>
                          </a:schemeClr>
                        </a:solidFill>
                        <a:effectLst>
                          <a:outerShdw blurRad="38100" dist="38100" dir="2700000" algn="tl">
                            <a:srgbClr val="000000">
                              <a:alpha val="43137"/>
                            </a:srgbClr>
                          </a:outerShdw>
                        </a:effectLst>
                      </a:rPr>
                      <a:t>, </a:t>
                    </a:r>
                    <a:fld id="{49899280-356A-4B5F-9FB0-E6A6FE7BD788}" type="VALUE">
                      <a:rPr lang="en-US" baseline="0">
                        <a:solidFill>
                          <a:schemeClr val="bg2">
                            <a:lumMod val="60000"/>
                            <a:lumOff val="40000"/>
                          </a:schemeClr>
                        </a:solidFill>
                        <a:effectLst>
                          <a:outerShdw blurRad="38100" dist="38100" dir="2700000" algn="tl">
                            <a:srgbClr val="000000">
                              <a:alpha val="43137"/>
                            </a:srgbClr>
                          </a:outerShdw>
                        </a:effectLst>
                      </a:rPr>
                      <a:pPr/>
                      <a:t>[VALUE]</a:t>
                    </a:fld>
                    <a:endParaRPr lang="en-US" baseline="0" dirty="0">
                      <a:solidFill>
                        <a:schemeClr val="bg2">
                          <a:lumMod val="60000"/>
                          <a:lumOff val="40000"/>
                        </a:schemeClr>
                      </a:solidFill>
                      <a:effectLst>
                        <a:outerShdw blurRad="38100" dist="38100" dir="2700000" algn="tl">
                          <a:srgbClr val="000000">
                            <a:alpha val="43137"/>
                          </a:srgbClr>
                        </a:outerShdw>
                      </a:effectLst>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85-4F8C-8A24-9544E610BAA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Sheet3!$A$64:$A$113</c:f>
              <c:strCache>
                <c:ptCount val="50"/>
                <c:pt idx="0">
                  <c:v>60 years</c:v>
                </c:pt>
                <c:pt idx="1">
                  <c:v>61 years</c:v>
                </c:pt>
                <c:pt idx="2">
                  <c:v>62 years</c:v>
                </c:pt>
                <c:pt idx="3">
                  <c:v>63 years</c:v>
                </c:pt>
                <c:pt idx="4">
                  <c:v>64 years</c:v>
                </c:pt>
                <c:pt idx="5">
                  <c:v>65 years</c:v>
                </c:pt>
                <c:pt idx="6">
                  <c:v>66 years</c:v>
                </c:pt>
                <c:pt idx="7">
                  <c:v>67 years</c:v>
                </c:pt>
                <c:pt idx="8">
                  <c:v>68 years</c:v>
                </c:pt>
                <c:pt idx="9">
                  <c:v>69 years</c:v>
                </c:pt>
                <c:pt idx="10">
                  <c:v>70 years</c:v>
                </c:pt>
                <c:pt idx="11">
                  <c:v>71 years</c:v>
                </c:pt>
                <c:pt idx="12">
                  <c:v>72 years</c:v>
                </c:pt>
                <c:pt idx="13">
                  <c:v>73 years</c:v>
                </c:pt>
                <c:pt idx="14">
                  <c:v>74 years</c:v>
                </c:pt>
                <c:pt idx="15">
                  <c:v>75 years</c:v>
                </c:pt>
                <c:pt idx="16">
                  <c:v>76 years</c:v>
                </c:pt>
                <c:pt idx="17">
                  <c:v>77 years</c:v>
                </c:pt>
                <c:pt idx="18">
                  <c:v>78 years</c:v>
                </c:pt>
                <c:pt idx="19">
                  <c:v>79 years</c:v>
                </c:pt>
                <c:pt idx="20">
                  <c:v>80 years</c:v>
                </c:pt>
                <c:pt idx="21">
                  <c:v>81 years</c:v>
                </c:pt>
                <c:pt idx="22">
                  <c:v>82 years</c:v>
                </c:pt>
                <c:pt idx="23">
                  <c:v>83 years</c:v>
                </c:pt>
                <c:pt idx="24">
                  <c:v>84 years</c:v>
                </c:pt>
                <c:pt idx="25">
                  <c:v>85 years</c:v>
                </c:pt>
                <c:pt idx="26">
                  <c:v>86 years</c:v>
                </c:pt>
                <c:pt idx="27">
                  <c:v>87 years</c:v>
                </c:pt>
                <c:pt idx="28">
                  <c:v>88 years</c:v>
                </c:pt>
                <c:pt idx="29">
                  <c:v>89 years</c:v>
                </c:pt>
                <c:pt idx="30">
                  <c:v>90 years</c:v>
                </c:pt>
                <c:pt idx="31">
                  <c:v>91 years</c:v>
                </c:pt>
                <c:pt idx="32">
                  <c:v>92 years</c:v>
                </c:pt>
                <c:pt idx="33">
                  <c:v>93 years</c:v>
                </c:pt>
                <c:pt idx="34">
                  <c:v>94 years</c:v>
                </c:pt>
                <c:pt idx="35">
                  <c:v>95 years</c:v>
                </c:pt>
                <c:pt idx="36">
                  <c:v>96 years</c:v>
                </c:pt>
                <c:pt idx="37">
                  <c:v>97 years</c:v>
                </c:pt>
                <c:pt idx="38">
                  <c:v>98 years</c:v>
                </c:pt>
                <c:pt idx="39">
                  <c:v>99 years</c:v>
                </c:pt>
                <c:pt idx="40">
                  <c:v>100 years</c:v>
                </c:pt>
                <c:pt idx="41">
                  <c:v>101 years</c:v>
                </c:pt>
                <c:pt idx="42">
                  <c:v>102 years</c:v>
                </c:pt>
                <c:pt idx="43">
                  <c:v>103 years</c:v>
                </c:pt>
                <c:pt idx="44">
                  <c:v>104 years</c:v>
                </c:pt>
                <c:pt idx="45">
                  <c:v>105 years</c:v>
                </c:pt>
                <c:pt idx="46">
                  <c:v>106 years</c:v>
                </c:pt>
                <c:pt idx="47">
                  <c:v>107 years</c:v>
                </c:pt>
                <c:pt idx="48">
                  <c:v>108 years</c:v>
                </c:pt>
                <c:pt idx="49">
                  <c:v>109 years</c:v>
                </c:pt>
              </c:strCache>
            </c:strRef>
          </c:cat>
          <c:val>
            <c:numRef>
              <c:f>Sheet3!$F$64:$F$113</c:f>
              <c:numCache>
                <c:formatCode>0.000</c:formatCode>
                <c:ptCount val="50"/>
                <c:pt idx="0">
                  <c:v>0.75499999999999456</c:v>
                </c:pt>
                <c:pt idx="1">
                  <c:v>0.83199999999999941</c:v>
                </c:pt>
                <c:pt idx="2">
                  <c:v>0.9159999999999946</c:v>
                </c:pt>
                <c:pt idx="3">
                  <c:v>1.0099999999999998</c:v>
                </c:pt>
                <c:pt idx="4">
                  <c:v>1.1120000000000019</c:v>
                </c:pt>
                <c:pt idx="5">
                  <c:v>1.2260000000000049</c:v>
                </c:pt>
                <c:pt idx="6">
                  <c:v>1.3499999999999956</c:v>
                </c:pt>
                <c:pt idx="7">
                  <c:v>1.4880000000000004</c:v>
                </c:pt>
                <c:pt idx="8">
                  <c:v>1.639999999999997</c:v>
                </c:pt>
                <c:pt idx="9">
                  <c:v>1.807000000000003</c:v>
                </c:pt>
                <c:pt idx="10">
                  <c:v>1.9909999999999983</c:v>
                </c:pt>
                <c:pt idx="11">
                  <c:v>2.193999999999996</c:v>
                </c:pt>
                <c:pt idx="12">
                  <c:v>2.4179999999999979</c:v>
                </c:pt>
                <c:pt idx="13">
                  <c:v>2.6649999999999952</c:v>
                </c:pt>
                <c:pt idx="14">
                  <c:v>2.9379999999999962</c:v>
                </c:pt>
                <c:pt idx="15">
                  <c:v>3.2379999999999964</c:v>
                </c:pt>
                <c:pt idx="16">
                  <c:v>3.569</c:v>
                </c:pt>
                <c:pt idx="17">
                  <c:v>3.9340000000000042</c:v>
                </c:pt>
                <c:pt idx="18">
                  <c:v>4.3370000000000015</c:v>
                </c:pt>
                <c:pt idx="19">
                  <c:v>4.7810000000000024</c:v>
                </c:pt>
                <c:pt idx="20">
                  <c:v>5.2710000000000035</c:v>
                </c:pt>
                <c:pt idx="21">
                  <c:v>5.8109999999999999</c:v>
                </c:pt>
                <c:pt idx="22">
                  <c:v>6.4069999999999965</c:v>
                </c:pt>
                <c:pt idx="23">
                  <c:v>7.0640000000000036</c:v>
                </c:pt>
                <c:pt idx="24">
                  <c:v>7.7890000000000015</c:v>
                </c:pt>
                <c:pt idx="25">
                  <c:v>8.5879999999999956</c:v>
                </c:pt>
                <c:pt idx="26">
                  <c:v>9.4700000000000006</c:v>
                </c:pt>
                <c:pt idx="27">
                  <c:v>10.443000000000001</c:v>
                </c:pt>
                <c:pt idx="28">
                  <c:v>11.516000000000004</c:v>
                </c:pt>
                <c:pt idx="29">
                  <c:v>12.7</c:v>
                </c:pt>
                <c:pt idx="30">
                  <c:v>14.005999999999997</c:v>
                </c:pt>
                <c:pt idx="31">
                  <c:v>15.417999999999999</c:v>
                </c:pt>
                <c:pt idx="32">
                  <c:v>16.907000000000004</c:v>
                </c:pt>
                <c:pt idx="33">
                  <c:v>18.469000000000001</c:v>
                </c:pt>
                <c:pt idx="34">
                  <c:v>20.099999999999994</c:v>
                </c:pt>
                <c:pt idx="35">
                  <c:v>21.369000000000003</c:v>
                </c:pt>
                <c:pt idx="36">
                  <c:v>23.035000000000004</c:v>
                </c:pt>
                <c:pt idx="37">
                  <c:v>24.758999999999997</c:v>
                </c:pt>
                <c:pt idx="38">
                  <c:v>26.534000000000002</c:v>
                </c:pt>
                <c:pt idx="39">
                  <c:v>28.351000000000003</c:v>
                </c:pt>
                <c:pt idx="40">
                  <c:v>30.198000000000004</c:v>
                </c:pt>
                <c:pt idx="41">
                  <c:v>32.064999999999998</c:v>
                </c:pt>
                <c:pt idx="42">
                  <c:v>33.939</c:v>
                </c:pt>
                <c:pt idx="43">
                  <c:v>35.809999999999995</c:v>
                </c:pt>
                <c:pt idx="44">
                  <c:v>37.665999999999997</c:v>
                </c:pt>
                <c:pt idx="45">
                  <c:v>39.493999999999993</c:v>
                </c:pt>
                <c:pt idx="46">
                  <c:v>41.285000000000004</c:v>
                </c:pt>
                <c:pt idx="47">
                  <c:v>43.027999999999999</c:v>
                </c:pt>
                <c:pt idx="48">
                  <c:v>44.716000000000001</c:v>
                </c:pt>
                <c:pt idx="49">
                  <c:v>46.34</c:v>
                </c:pt>
              </c:numCache>
            </c:numRef>
          </c:val>
          <c:smooth val="0"/>
          <c:extLst>
            <c:ext xmlns:c16="http://schemas.microsoft.com/office/drawing/2014/chart" uri="{C3380CC4-5D6E-409C-BE32-E72D297353CC}">
              <c16:uniqueId val="{00000002-A185-4F8C-8A24-9544E610BAA1}"/>
            </c:ext>
          </c:extLst>
        </c:ser>
        <c:ser>
          <c:idx val="1"/>
          <c:order val="1"/>
          <c:tx>
            <c:v>Females</c:v>
          </c:tx>
          <c:spPr>
            <a:ln w="28575" cap="rnd">
              <a:solidFill>
                <a:schemeClr val="accent2"/>
              </a:solidFill>
              <a:round/>
            </a:ln>
            <a:effectLst/>
          </c:spPr>
          <c:marker>
            <c:symbol val="none"/>
          </c:marker>
          <c:dLbls>
            <c:dLbl>
              <c:idx val="5"/>
              <c:layout>
                <c:manualLayout>
                  <c:x val="-9.7578347578347574E-2"/>
                  <c:y val="-0.1434108527131783"/>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fld id="{53F2AB9F-C17E-43EE-AE27-4CED1EC4E7CC}" type="CATEGORYNAME">
                      <a:rPr lang="en-US" dirty="0">
                        <a:solidFill>
                          <a:srgbClr val="C00000"/>
                        </a:solidFill>
                        <a:effectLst>
                          <a:outerShdw blurRad="38100" dist="38100" dir="2700000" algn="tl">
                            <a:srgbClr val="000000">
                              <a:alpha val="43137"/>
                            </a:srgbClr>
                          </a:outerShdw>
                        </a:effectLst>
                      </a:rPr>
                      <a:pPr>
                        <a:defRPr/>
                      </a:pPr>
                      <a:t>[CATEGORY NAME]</a:t>
                    </a:fld>
                    <a:r>
                      <a:rPr lang="en-US" baseline="0" dirty="0">
                        <a:solidFill>
                          <a:srgbClr val="C00000"/>
                        </a:solidFill>
                        <a:effectLst>
                          <a:outerShdw blurRad="38100" dist="38100" dir="2700000" algn="tl">
                            <a:srgbClr val="000000">
                              <a:alpha val="43137"/>
                            </a:srgbClr>
                          </a:outerShdw>
                        </a:effectLst>
                      </a:rPr>
                      <a:t>, </a:t>
                    </a:r>
                    <a:fld id="{236E7E41-4664-4AF2-B132-80A9B721CE74}" type="VALUE">
                      <a:rPr lang="en-US" baseline="0" dirty="0">
                        <a:solidFill>
                          <a:srgbClr val="C00000"/>
                        </a:solidFill>
                        <a:effectLst>
                          <a:outerShdw blurRad="38100" dist="38100" dir="2700000" algn="tl">
                            <a:srgbClr val="000000">
                              <a:alpha val="43137"/>
                            </a:srgbClr>
                          </a:outerShdw>
                        </a:effectLst>
                      </a:rPr>
                      <a:pPr>
                        <a:defRPr/>
                      </a:pPr>
                      <a:t>[VALUE]</a:t>
                    </a:fld>
                    <a:endParaRPr lang="en-US" baseline="0" dirty="0">
                      <a:solidFill>
                        <a:srgbClr val="C00000"/>
                      </a:solidFill>
                      <a:effectLst>
                        <a:outerShdw blurRad="38100" dist="38100" dir="2700000" algn="tl">
                          <a:srgbClr val="000000">
                            <a:alpha val="43137"/>
                          </a:srgbClr>
                        </a:outerShdw>
                      </a:effectLs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524452071696166"/>
                      <c:h val="0.10403634865409266"/>
                    </c:manualLayout>
                  </c15:layout>
                  <c15:dlblFieldTable/>
                  <c15:showDataLabelsRange val="0"/>
                </c:ext>
                <c:ext xmlns:c16="http://schemas.microsoft.com/office/drawing/2014/chart" uri="{C3380CC4-5D6E-409C-BE32-E72D297353CC}">
                  <c16:uniqueId val="{00000004-A185-4F8C-8A24-9544E610BAA1}"/>
                </c:ext>
              </c:extLst>
            </c:dLbl>
            <c:dLbl>
              <c:idx val="49"/>
              <c:layout>
                <c:manualLayout>
                  <c:x val="-0.10256410256410256"/>
                  <c:y val="9.6899224806201376E-3"/>
                </c:manualLayout>
              </c:layout>
              <c:tx>
                <c:rich>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C9B8BEA-3A42-44ED-811D-6ACFBF984BC0}" type="CATEGORYNAME">
                      <a:rPr lang="en-US">
                        <a:solidFill>
                          <a:srgbClr val="C00000"/>
                        </a:solidFill>
                        <a:effectLst>
                          <a:outerShdw blurRad="38100" dist="38100" dir="2700000" algn="tl">
                            <a:srgbClr val="000000">
                              <a:alpha val="43137"/>
                            </a:srgbClr>
                          </a:outerShdw>
                        </a:effectLst>
                      </a:rPr>
                      <a:pPr>
                        <a:defRPr>
                          <a:effectLst>
                            <a:outerShdw blurRad="38100" dist="38100" dir="2700000" algn="tl">
                              <a:srgbClr val="000000">
                                <a:alpha val="43137"/>
                              </a:srgbClr>
                            </a:outerShdw>
                          </a:effectLst>
                        </a:defRPr>
                      </a:pPr>
                      <a:t>[CATEGORY NAME]</a:t>
                    </a:fld>
                    <a:r>
                      <a:rPr lang="en-US" baseline="0" dirty="0">
                        <a:effectLst>
                          <a:outerShdw blurRad="38100" dist="38100" dir="2700000" algn="tl">
                            <a:srgbClr val="000000">
                              <a:alpha val="43137"/>
                            </a:srgbClr>
                          </a:outerShdw>
                        </a:effectLst>
                      </a:rPr>
                      <a:t>, </a:t>
                    </a:r>
                    <a:fld id="{D4C962CF-B3EE-4C5B-82A5-E48EA8E455EA}" type="VALUE">
                      <a:rPr lang="en-US" baseline="0">
                        <a:solidFill>
                          <a:srgbClr val="C00000"/>
                        </a:solidFill>
                        <a:effectLst>
                          <a:outerShdw blurRad="38100" dist="38100" dir="2700000" algn="tl">
                            <a:srgbClr val="000000">
                              <a:alpha val="43137"/>
                            </a:srgbClr>
                          </a:outerShdw>
                        </a:effectLst>
                      </a:rPr>
                      <a:pPr>
                        <a:defRPr>
                          <a:effectLst>
                            <a:outerShdw blurRad="38100" dist="38100" dir="2700000" algn="tl">
                              <a:srgbClr val="000000">
                                <a:alpha val="43137"/>
                              </a:srgbClr>
                            </a:outerShdw>
                          </a:effectLst>
                        </a:defRPr>
                      </a:pPr>
                      <a:t>[VALUE]</a:t>
                    </a:fld>
                    <a:endParaRPr lang="en-US" baseline="0" dirty="0">
                      <a:effectLst>
                        <a:outerShdw blurRad="38100" dist="38100" dir="2700000" algn="tl">
                          <a:srgbClr val="000000">
                            <a:alpha val="43137"/>
                          </a:srgbClr>
                        </a:outerShdw>
                      </a:effectLs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A185-4F8C-8A24-9544E610BA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Sheet3!$A$64:$A$113</c:f>
              <c:strCache>
                <c:ptCount val="50"/>
                <c:pt idx="0">
                  <c:v>60 years</c:v>
                </c:pt>
                <c:pt idx="1">
                  <c:v>61 years</c:v>
                </c:pt>
                <c:pt idx="2">
                  <c:v>62 years</c:v>
                </c:pt>
                <c:pt idx="3">
                  <c:v>63 years</c:v>
                </c:pt>
                <c:pt idx="4">
                  <c:v>64 years</c:v>
                </c:pt>
                <c:pt idx="5">
                  <c:v>65 years</c:v>
                </c:pt>
                <c:pt idx="6">
                  <c:v>66 years</c:v>
                </c:pt>
                <c:pt idx="7">
                  <c:v>67 years</c:v>
                </c:pt>
                <c:pt idx="8">
                  <c:v>68 years</c:v>
                </c:pt>
                <c:pt idx="9">
                  <c:v>69 years</c:v>
                </c:pt>
                <c:pt idx="10">
                  <c:v>70 years</c:v>
                </c:pt>
                <c:pt idx="11">
                  <c:v>71 years</c:v>
                </c:pt>
                <c:pt idx="12">
                  <c:v>72 years</c:v>
                </c:pt>
                <c:pt idx="13">
                  <c:v>73 years</c:v>
                </c:pt>
                <c:pt idx="14">
                  <c:v>74 years</c:v>
                </c:pt>
                <c:pt idx="15">
                  <c:v>75 years</c:v>
                </c:pt>
                <c:pt idx="16">
                  <c:v>76 years</c:v>
                </c:pt>
                <c:pt idx="17">
                  <c:v>77 years</c:v>
                </c:pt>
                <c:pt idx="18">
                  <c:v>78 years</c:v>
                </c:pt>
                <c:pt idx="19">
                  <c:v>79 years</c:v>
                </c:pt>
                <c:pt idx="20">
                  <c:v>80 years</c:v>
                </c:pt>
                <c:pt idx="21">
                  <c:v>81 years</c:v>
                </c:pt>
                <c:pt idx="22">
                  <c:v>82 years</c:v>
                </c:pt>
                <c:pt idx="23">
                  <c:v>83 years</c:v>
                </c:pt>
                <c:pt idx="24">
                  <c:v>84 years</c:v>
                </c:pt>
                <c:pt idx="25">
                  <c:v>85 years</c:v>
                </c:pt>
                <c:pt idx="26">
                  <c:v>86 years</c:v>
                </c:pt>
                <c:pt idx="27">
                  <c:v>87 years</c:v>
                </c:pt>
                <c:pt idx="28">
                  <c:v>88 years</c:v>
                </c:pt>
                <c:pt idx="29">
                  <c:v>89 years</c:v>
                </c:pt>
                <c:pt idx="30">
                  <c:v>90 years</c:v>
                </c:pt>
                <c:pt idx="31">
                  <c:v>91 years</c:v>
                </c:pt>
                <c:pt idx="32">
                  <c:v>92 years</c:v>
                </c:pt>
                <c:pt idx="33">
                  <c:v>93 years</c:v>
                </c:pt>
                <c:pt idx="34">
                  <c:v>94 years</c:v>
                </c:pt>
                <c:pt idx="35">
                  <c:v>95 years</c:v>
                </c:pt>
                <c:pt idx="36">
                  <c:v>96 years</c:v>
                </c:pt>
                <c:pt idx="37">
                  <c:v>97 years</c:v>
                </c:pt>
                <c:pt idx="38">
                  <c:v>98 years</c:v>
                </c:pt>
                <c:pt idx="39">
                  <c:v>99 years</c:v>
                </c:pt>
                <c:pt idx="40">
                  <c:v>100 years</c:v>
                </c:pt>
                <c:pt idx="41">
                  <c:v>101 years</c:v>
                </c:pt>
                <c:pt idx="42">
                  <c:v>102 years</c:v>
                </c:pt>
                <c:pt idx="43">
                  <c:v>103 years</c:v>
                </c:pt>
                <c:pt idx="44">
                  <c:v>104 years</c:v>
                </c:pt>
                <c:pt idx="45">
                  <c:v>105 years</c:v>
                </c:pt>
                <c:pt idx="46">
                  <c:v>106 years</c:v>
                </c:pt>
                <c:pt idx="47">
                  <c:v>107 years</c:v>
                </c:pt>
                <c:pt idx="48">
                  <c:v>108 years</c:v>
                </c:pt>
                <c:pt idx="49">
                  <c:v>109 years</c:v>
                </c:pt>
              </c:strCache>
            </c:strRef>
          </c:cat>
          <c:val>
            <c:numRef>
              <c:f>Sheet3!$G$64:$G$113</c:f>
              <c:numCache>
                <c:formatCode>0.000</c:formatCode>
                <c:ptCount val="50"/>
                <c:pt idx="0">
                  <c:v>0.46800000000000175</c:v>
                </c:pt>
                <c:pt idx="1">
                  <c:v>0.51499999999999879</c:v>
                </c:pt>
                <c:pt idx="2">
                  <c:v>0.56699999999999529</c:v>
                </c:pt>
                <c:pt idx="3">
                  <c:v>0.62400000000000233</c:v>
                </c:pt>
                <c:pt idx="4">
                  <c:v>0.68799999999999972</c:v>
                </c:pt>
                <c:pt idx="5">
                  <c:v>0.75899999999999856</c:v>
                </c:pt>
                <c:pt idx="6">
                  <c:v>0.83699999999999886</c:v>
                </c:pt>
                <c:pt idx="7">
                  <c:v>0.92499999999999805</c:v>
                </c:pt>
                <c:pt idx="8">
                  <c:v>1.0220000000000007</c:v>
                </c:pt>
                <c:pt idx="9">
                  <c:v>1.1299999999999977</c:v>
                </c:pt>
                <c:pt idx="10">
                  <c:v>1.2510000000000021</c:v>
                </c:pt>
                <c:pt idx="11">
                  <c:v>1.3850000000000029</c:v>
                </c:pt>
                <c:pt idx="12">
                  <c:v>1.5349999999999975</c:v>
                </c:pt>
                <c:pt idx="13">
                  <c:v>1.7020000000000035</c:v>
                </c:pt>
                <c:pt idx="14">
                  <c:v>1.8900000000000028</c:v>
                </c:pt>
                <c:pt idx="15">
                  <c:v>2.0989999999999953</c:v>
                </c:pt>
                <c:pt idx="16">
                  <c:v>2.3320000000000007</c:v>
                </c:pt>
                <c:pt idx="17">
                  <c:v>2.5939999999999963</c:v>
                </c:pt>
                <c:pt idx="18">
                  <c:v>2.8869999999999951</c:v>
                </c:pt>
                <c:pt idx="19">
                  <c:v>3.2159999999999966</c:v>
                </c:pt>
                <c:pt idx="20">
                  <c:v>3.5839999999999983</c:v>
                </c:pt>
                <c:pt idx="21">
                  <c:v>3.9980000000000016</c:v>
                </c:pt>
                <c:pt idx="22">
                  <c:v>4.4629999999999947</c:v>
                </c:pt>
                <c:pt idx="23">
                  <c:v>4.984</c:v>
                </c:pt>
                <c:pt idx="24">
                  <c:v>5.5710000000000033</c:v>
                </c:pt>
                <c:pt idx="25">
                  <c:v>6.2320000000000046</c:v>
                </c:pt>
                <c:pt idx="26">
                  <c:v>6.9760000000000044</c:v>
                </c:pt>
                <c:pt idx="27">
                  <c:v>7.8139999999999983</c:v>
                </c:pt>
                <c:pt idx="28">
                  <c:v>8.758999999999995</c:v>
                </c:pt>
                <c:pt idx="29">
                  <c:v>9.8249999999999957</c:v>
                </c:pt>
                <c:pt idx="30">
                  <c:v>11.028000000000004</c:v>
                </c:pt>
                <c:pt idx="31">
                  <c:v>12.358000000000002</c:v>
                </c:pt>
                <c:pt idx="32">
                  <c:v>13.790999999999997</c:v>
                </c:pt>
                <c:pt idx="33">
                  <c:v>15.324999999999999</c:v>
                </c:pt>
                <c:pt idx="34">
                  <c:v>16.959000000000003</c:v>
                </c:pt>
                <c:pt idx="35">
                  <c:v>18.633999999999993</c:v>
                </c:pt>
                <c:pt idx="36">
                  <c:v>20.433999999999997</c:v>
                </c:pt>
                <c:pt idx="37">
                  <c:v>22.326000000000001</c:v>
                </c:pt>
                <c:pt idx="38">
                  <c:v>24.302</c:v>
                </c:pt>
                <c:pt idx="39">
                  <c:v>26.348000000000006</c:v>
                </c:pt>
                <c:pt idx="40">
                  <c:v>28.451000000000004</c:v>
                </c:pt>
                <c:pt idx="41">
                  <c:v>30.595000000000006</c:v>
                </c:pt>
                <c:pt idx="42">
                  <c:v>32.760999999999996</c:v>
                </c:pt>
                <c:pt idx="43">
                  <c:v>34.931999999999995</c:v>
                </c:pt>
                <c:pt idx="44">
                  <c:v>37.090000000000003</c:v>
                </c:pt>
                <c:pt idx="45">
                  <c:v>39.216999999999999</c:v>
                </c:pt>
                <c:pt idx="46">
                  <c:v>41.295000000000002</c:v>
                </c:pt>
                <c:pt idx="47">
                  <c:v>43.31</c:v>
                </c:pt>
                <c:pt idx="48">
                  <c:v>45.247000000000007</c:v>
                </c:pt>
                <c:pt idx="49">
                  <c:v>47.097000000000001</c:v>
                </c:pt>
              </c:numCache>
            </c:numRef>
          </c:val>
          <c:smooth val="0"/>
          <c:extLst>
            <c:ext xmlns:c16="http://schemas.microsoft.com/office/drawing/2014/chart" uri="{C3380CC4-5D6E-409C-BE32-E72D297353CC}">
              <c16:uniqueId val="{00000006-A185-4F8C-8A24-9544E610BAA1}"/>
            </c:ext>
          </c:extLst>
        </c:ser>
        <c:dLbls>
          <c:showLegendKey val="0"/>
          <c:showVal val="0"/>
          <c:showCatName val="0"/>
          <c:showSerName val="0"/>
          <c:showPercent val="0"/>
          <c:showBubbleSize val="0"/>
        </c:dLbls>
        <c:smooth val="0"/>
        <c:axId val="457748928"/>
        <c:axId val="457750496"/>
      </c:lineChart>
      <c:catAx>
        <c:axId val="4577489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457750496"/>
        <c:crosses val="autoZero"/>
        <c:auto val="1"/>
        <c:lblAlgn val="ctr"/>
        <c:lblOffset val="100"/>
        <c:noMultiLvlLbl val="0"/>
      </c:catAx>
      <c:valAx>
        <c:axId val="457750496"/>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b="0" dirty="0">
                    <a:effectLst>
                      <a:outerShdw blurRad="38100" dist="38100" dir="2700000" algn="tl">
                        <a:srgbClr val="000000">
                          <a:alpha val="43137"/>
                        </a:srgbClr>
                      </a:outerShdw>
                    </a:effectLst>
                  </a:rPr>
                  <a:t>Probability of Dying before Next Birthday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5774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CA" sz="3000" b="0" dirty="0">
                <a:effectLst>
                  <a:outerShdw blurRad="38100" dist="38100" dir="2700000" algn="tl">
                    <a:srgbClr val="000000">
                      <a:alpha val="43137"/>
                    </a:srgbClr>
                  </a:outerShdw>
                </a:effectLst>
              </a:rPr>
              <a:t>Difference in Survivorship Between Males and Females, 65-109</a:t>
            </a:r>
          </a:p>
        </c:rich>
      </c:tx>
      <c:layout>
        <c:manualLayout>
          <c:xMode val="edge"/>
          <c:yMode val="edge"/>
          <c:x val="0.14603030303030301"/>
          <c:y val="1.1764705882352941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33"/>
              <c:layout>
                <c:manualLayout>
                  <c:x val="0.10303030303030292"/>
                  <c:y val="-2.7450980392156845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3ED3-452B-907F-6E2F0C8C006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Sheet3!$A$64:$A$113</c:f>
              <c:strCache>
                <c:ptCount val="50"/>
                <c:pt idx="0">
                  <c:v>60 years</c:v>
                </c:pt>
                <c:pt idx="1">
                  <c:v>61 years</c:v>
                </c:pt>
                <c:pt idx="2">
                  <c:v>62 years</c:v>
                </c:pt>
                <c:pt idx="3">
                  <c:v>63 years</c:v>
                </c:pt>
                <c:pt idx="4">
                  <c:v>64 years</c:v>
                </c:pt>
                <c:pt idx="5">
                  <c:v>65 years</c:v>
                </c:pt>
                <c:pt idx="6">
                  <c:v>66 years</c:v>
                </c:pt>
                <c:pt idx="7">
                  <c:v>67 years</c:v>
                </c:pt>
                <c:pt idx="8">
                  <c:v>68 years</c:v>
                </c:pt>
                <c:pt idx="9">
                  <c:v>69 years</c:v>
                </c:pt>
                <c:pt idx="10">
                  <c:v>70 years</c:v>
                </c:pt>
                <c:pt idx="11">
                  <c:v>71 years</c:v>
                </c:pt>
                <c:pt idx="12">
                  <c:v>72 years</c:v>
                </c:pt>
                <c:pt idx="13">
                  <c:v>73 years</c:v>
                </c:pt>
                <c:pt idx="14">
                  <c:v>74 years</c:v>
                </c:pt>
                <c:pt idx="15">
                  <c:v>75 years</c:v>
                </c:pt>
                <c:pt idx="16">
                  <c:v>76 years</c:v>
                </c:pt>
                <c:pt idx="17">
                  <c:v>77 years</c:v>
                </c:pt>
                <c:pt idx="18">
                  <c:v>78 years</c:v>
                </c:pt>
                <c:pt idx="19">
                  <c:v>79 years</c:v>
                </c:pt>
                <c:pt idx="20">
                  <c:v>80 years</c:v>
                </c:pt>
                <c:pt idx="21">
                  <c:v>81 years</c:v>
                </c:pt>
                <c:pt idx="22">
                  <c:v>82 years</c:v>
                </c:pt>
                <c:pt idx="23">
                  <c:v>83 years</c:v>
                </c:pt>
                <c:pt idx="24">
                  <c:v>84 years</c:v>
                </c:pt>
                <c:pt idx="25">
                  <c:v>85 years</c:v>
                </c:pt>
                <c:pt idx="26">
                  <c:v>86 years</c:v>
                </c:pt>
                <c:pt idx="27">
                  <c:v>87 years</c:v>
                </c:pt>
                <c:pt idx="28">
                  <c:v>88 years</c:v>
                </c:pt>
                <c:pt idx="29">
                  <c:v>89 years</c:v>
                </c:pt>
                <c:pt idx="30">
                  <c:v>90 years</c:v>
                </c:pt>
                <c:pt idx="31">
                  <c:v>91 years</c:v>
                </c:pt>
                <c:pt idx="32">
                  <c:v>92 years</c:v>
                </c:pt>
                <c:pt idx="33">
                  <c:v>93 years</c:v>
                </c:pt>
                <c:pt idx="34">
                  <c:v>94 years</c:v>
                </c:pt>
                <c:pt idx="35">
                  <c:v>95 years</c:v>
                </c:pt>
                <c:pt idx="36">
                  <c:v>96 years</c:v>
                </c:pt>
                <c:pt idx="37">
                  <c:v>97 years</c:v>
                </c:pt>
                <c:pt idx="38">
                  <c:v>98 years</c:v>
                </c:pt>
                <c:pt idx="39">
                  <c:v>99 years</c:v>
                </c:pt>
                <c:pt idx="40">
                  <c:v>100 years</c:v>
                </c:pt>
                <c:pt idx="41">
                  <c:v>101 years</c:v>
                </c:pt>
                <c:pt idx="42">
                  <c:v>102 years</c:v>
                </c:pt>
                <c:pt idx="43">
                  <c:v>103 years</c:v>
                </c:pt>
                <c:pt idx="44">
                  <c:v>104 years</c:v>
                </c:pt>
                <c:pt idx="45">
                  <c:v>105 years</c:v>
                </c:pt>
                <c:pt idx="46">
                  <c:v>106 years</c:v>
                </c:pt>
                <c:pt idx="47">
                  <c:v>107 years</c:v>
                </c:pt>
                <c:pt idx="48">
                  <c:v>108 years</c:v>
                </c:pt>
                <c:pt idx="49">
                  <c:v>109 years</c:v>
                </c:pt>
              </c:strCache>
            </c:strRef>
          </c:cat>
          <c:val>
            <c:numRef>
              <c:f>Sheet3!$H$64:$H$113</c:f>
              <c:numCache>
                <c:formatCode>0.000</c:formatCode>
                <c:ptCount val="50"/>
                <c:pt idx="0">
                  <c:v>0.28699999999999282</c:v>
                </c:pt>
                <c:pt idx="1">
                  <c:v>0.31700000000000061</c:v>
                </c:pt>
                <c:pt idx="2">
                  <c:v>0.34899999999999931</c:v>
                </c:pt>
                <c:pt idx="3">
                  <c:v>0.38599999999999746</c:v>
                </c:pt>
                <c:pt idx="4">
                  <c:v>0.42400000000000215</c:v>
                </c:pt>
                <c:pt idx="5">
                  <c:v>0.4670000000000063</c:v>
                </c:pt>
                <c:pt idx="6">
                  <c:v>0.51299999999999679</c:v>
                </c:pt>
                <c:pt idx="7">
                  <c:v>0.56300000000000239</c:v>
                </c:pt>
                <c:pt idx="8">
                  <c:v>0.61799999999999633</c:v>
                </c:pt>
                <c:pt idx="9">
                  <c:v>0.67700000000000538</c:v>
                </c:pt>
                <c:pt idx="10">
                  <c:v>0.73999999999999622</c:v>
                </c:pt>
                <c:pt idx="11">
                  <c:v>0.80899999999999306</c:v>
                </c:pt>
                <c:pt idx="12">
                  <c:v>0.88300000000000045</c:v>
                </c:pt>
                <c:pt idx="13">
                  <c:v>0.96299999999999164</c:v>
                </c:pt>
                <c:pt idx="14">
                  <c:v>1.0479999999999934</c:v>
                </c:pt>
                <c:pt idx="15">
                  <c:v>1.1390000000000011</c:v>
                </c:pt>
                <c:pt idx="16">
                  <c:v>1.2369999999999992</c:v>
                </c:pt>
                <c:pt idx="17">
                  <c:v>1.3400000000000079</c:v>
                </c:pt>
                <c:pt idx="18">
                  <c:v>1.4500000000000064</c:v>
                </c:pt>
                <c:pt idx="19">
                  <c:v>1.5650000000000057</c:v>
                </c:pt>
                <c:pt idx="20">
                  <c:v>1.6870000000000052</c:v>
                </c:pt>
                <c:pt idx="21">
                  <c:v>1.8129999999999984</c:v>
                </c:pt>
                <c:pt idx="22">
                  <c:v>1.9440000000000017</c:v>
                </c:pt>
                <c:pt idx="23">
                  <c:v>2.0800000000000036</c:v>
                </c:pt>
                <c:pt idx="24">
                  <c:v>2.2179999999999982</c:v>
                </c:pt>
                <c:pt idx="25">
                  <c:v>2.355999999999991</c:v>
                </c:pt>
                <c:pt idx="26">
                  <c:v>2.4939999999999962</c:v>
                </c:pt>
                <c:pt idx="27">
                  <c:v>2.6290000000000031</c:v>
                </c:pt>
                <c:pt idx="28">
                  <c:v>2.7570000000000086</c:v>
                </c:pt>
                <c:pt idx="29">
                  <c:v>2.8750000000000036</c:v>
                </c:pt>
                <c:pt idx="30">
                  <c:v>2.9779999999999927</c:v>
                </c:pt>
                <c:pt idx="31">
                  <c:v>3.0599999999999969</c:v>
                </c:pt>
                <c:pt idx="32">
                  <c:v>3.1160000000000068</c:v>
                </c:pt>
                <c:pt idx="33">
                  <c:v>3.1440000000000019</c:v>
                </c:pt>
                <c:pt idx="34">
                  <c:v>3.1409999999999911</c:v>
                </c:pt>
                <c:pt idx="35">
                  <c:v>2.7350000000000101</c:v>
                </c:pt>
                <c:pt idx="36">
                  <c:v>2.6010000000000062</c:v>
                </c:pt>
                <c:pt idx="37">
                  <c:v>2.4329999999999963</c:v>
                </c:pt>
                <c:pt idx="38">
                  <c:v>2.2320000000000029</c:v>
                </c:pt>
                <c:pt idx="39">
                  <c:v>2.0029999999999966</c:v>
                </c:pt>
                <c:pt idx="40">
                  <c:v>1.7469999999999999</c:v>
                </c:pt>
                <c:pt idx="41">
                  <c:v>1.4699999999999918</c:v>
                </c:pt>
                <c:pt idx="42">
                  <c:v>1.1780000000000044</c:v>
                </c:pt>
                <c:pt idx="43">
                  <c:v>0.87800000000000011</c:v>
                </c:pt>
                <c:pt idx="44">
                  <c:v>0.57599999999999341</c:v>
                </c:pt>
                <c:pt idx="45">
                  <c:v>0.27699999999999392</c:v>
                </c:pt>
                <c:pt idx="46">
                  <c:v>-9.9999999999980105E-3</c:v>
                </c:pt>
                <c:pt idx="47">
                  <c:v>-0.28200000000000358</c:v>
                </c:pt>
                <c:pt idx="48">
                  <c:v>-0.53100000000000591</c:v>
                </c:pt>
                <c:pt idx="49">
                  <c:v>-0.7569999999999979</c:v>
                </c:pt>
              </c:numCache>
            </c:numRef>
          </c:val>
          <c:extLst>
            <c:ext xmlns:c16="http://schemas.microsoft.com/office/drawing/2014/chart" uri="{C3380CC4-5D6E-409C-BE32-E72D297353CC}">
              <c16:uniqueId val="{00000001-3ED3-452B-907F-6E2F0C8C0068}"/>
            </c:ext>
          </c:extLst>
        </c:ser>
        <c:dLbls>
          <c:showLegendKey val="0"/>
          <c:showVal val="0"/>
          <c:showCatName val="0"/>
          <c:showSerName val="0"/>
          <c:showPercent val="0"/>
          <c:showBubbleSize val="0"/>
        </c:dLbls>
        <c:gapWidth val="150"/>
        <c:axId val="538889632"/>
        <c:axId val="538890808"/>
      </c:barChart>
      <c:catAx>
        <c:axId val="53888963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38890808"/>
        <c:crosses val="autoZero"/>
        <c:auto val="1"/>
        <c:lblAlgn val="ctr"/>
        <c:lblOffset val="100"/>
        <c:noMultiLvlLbl val="0"/>
      </c:catAx>
      <c:valAx>
        <c:axId val="538890808"/>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CA" dirty="0"/>
                  <a:t>Difference in Probability of Survival male/Female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388896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Births</c:v>
          </c:tx>
          <c:spPr>
            <a:ln w="28575" cap="rnd">
              <a:solidFill>
                <a:schemeClr val="accent1"/>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PROCESSED!$B$5:$AE$5</c:f>
              <c:numCache>
                <c:formatCode>0.0</c:formatCode>
                <c:ptCount val="30"/>
                <c:pt idx="0">
                  <c:v>47.8</c:v>
                </c:pt>
                <c:pt idx="1">
                  <c:v>47.8</c:v>
                </c:pt>
                <c:pt idx="2">
                  <c:v>47.6</c:v>
                </c:pt>
                <c:pt idx="3">
                  <c:v>47.3</c:v>
                </c:pt>
                <c:pt idx="4">
                  <c:v>46.7</c:v>
                </c:pt>
                <c:pt idx="5">
                  <c:v>45.9</c:v>
                </c:pt>
                <c:pt idx="6">
                  <c:v>45.2</c:v>
                </c:pt>
                <c:pt idx="7">
                  <c:v>43.3</c:v>
                </c:pt>
                <c:pt idx="8">
                  <c:v>41.3</c:v>
                </c:pt>
                <c:pt idx="9">
                  <c:v>39.5</c:v>
                </c:pt>
                <c:pt idx="10">
                  <c:v>37.6</c:v>
                </c:pt>
                <c:pt idx="11">
                  <c:v>35.6</c:v>
                </c:pt>
                <c:pt idx="12">
                  <c:v>33.5</c:v>
                </c:pt>
                <c:pt idx="13">
                  <c:v>31.6</c:v>
                </c:pt>
                <c:pt idx="14">
                  <c:v>29.9</c:v>
                </c:pt>
                <c:pt idx="15">
                  <c:v>28.3</c:v>
                </c:pt>
                <c:pt idx="16">
                  <c:v>26.7</c:v>
                </c:pt>
                <c:pt idx="17">
                  <c:v>25.2</c:v>
                </c:pt>
                <c:pt idx="18">
                  <c:v>23.8</c:v>
                </c:pt>
                <c:pt idx="19">
                  <c:v>22.6</c:v>
                </c:pt>
                <c:pt idx="20">
                  <c:v>21.4</c:v>
                </c:pt>
                <c:pt idx="21">
                  <c:v>20.399999999999999</c:v>
                </c:pt>
                <c:pt idx="22">
                  <c:v>19.399999999999999</c:v>
                </c:pt>
                <c:pt idx="23">
                  <c:v>18.5</c:v>
                </c:pt>
                <c:pt idx="24">
                  <c:v>17.7</c:v>
                </c:pt>
                <c:pt idx="25">
                  <c:v>17</c:v>
                </c:pt>
                <c:pt idx="26">
                  <c:v>16.2</c:v>
                </c:pt>
                <c:pt idx="27">
                  <c:v>15.6</c:v>
                </c:pt>
                <c:pt idx="28">
                  <c:v>15</c:v>
                </c:pt>
                <c:pt idx="29">
                  <c:v>14.5</c:v>
                </c:pt>
              </c:numCache>
            </c:numRef>
          </c:val>
          <c:smooth val="0"/>
          <c:extLst>
            <c:ext xmlns:c16="http://schemas.microsoft.com/office/drawing/2014/chart" uri="{C3380CC4-5D6E-409C-BE32-E72D297353CC}">
              <c16:uniqueId val="{00000000-6308-4F7F-BBE3-03E01F234A7A}"/>
            </c:ext>
          </c:extLst>
        </c:ser>
        <c:ser>
          <c:idx val="1"/>
          <c:order val="1"/>
          <c:tx>
            <c:v>Deaths</c:v>
          </c:tx>
          <c:spPr>
            <a:ln w="28575" cap="rnd">
              <a:solidFill>
                <a:schemeClr val="accent2"/>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PROCESSED!$B$16:$AE$16</c:f>
              <c:numCache>
                <c:formatCode>0.0</c:formatCode>
                <c:ptCount val="30"/>
                <c:pt idx="0">
                  <c:v>27.8</c:v>
                </c:pt>
                <c:pt idx="1">
                  <c:v>25.3</c:v>
                </c:pt>
                <c:pt idx="2">
                  <c:v>23.2</c:v>
                </c:pt>
                <c:pt idx="3">
                  <c:v>21.4</c:v>
                </c:pt>
                <c:pt idx="4">
                  <c:v>20.5</c:v>
                </c:pt>
                <c:pt idx="5">
                  <c:v>19.2</c:v>
                </c:pt>
                <c:pt idx="6">
                  <c:v>16.899999999999999</c:v>
                </c:pt>
                <c:pt idx="7">
                  <c:v>15.3</c:v>
                </c:pt>
                <c:pt idx="8">
                  <c:v>14.5</c:v>
                </c:pt>
                <c:pt idx="9">
                  <c:v>13</c:v>
                </c:pt>
                <c:pt idx="10">
                  <c:v>11.5</c:v>
                </c:pt>
                <c:pt idx="11">
                  <c:v>9.8000000000000007</c:v>
                </c:pt>
                <c:pt idx="12">
                  <c:v>8.3000000000000007</c:v>
                </c:pt>
                <c:pt idx="13">
                  <c:v>7.4</c:v>
                </c:pt>
                <c:pt idx="14">
                  <c:v>6.9</c:v>
                </c:pt>
                <c:pt idx="15">
                  <c:v>6.5</c:v>
                </c:pt>
                <c:pt idx="16">
                  <c:v>6.3</c:v>
                </c:pt>
                <c:pt idx="17">
                  <c:v>6.2</c:v>
                </c:pt>
                <c:pt idx="18">
                  <c:v>6.2</c:v>
                </c:pt>
                <c:pt idx="19">
                  <c:v>6.2</c:v>
                </c:pt>
                <c:pt idx="20">
                  <c:v>6.4</c:v>
                </c:pt>
                <c:pt idx="21">
                  <c:v>6.6</c:v>
                </c:pt>
                <c:pt idx="22">
                  <c:v>6.8</c:v>
                </c:pt>
                <c:pt idx="23">
                  <c:v>7.1</c:v>
                </c:pt>
                <c:pt idx="24">
                  <c:v>7.3</c:v>
                </c:pt>
                <c:pt idx="25">
                  <c:v>7.7</c:v>
                </c:pt>
                <c:pt idx="26">
                  <c:v>8</c:v>
                </c:pt>
                <c:pt idx="27">
                  <c:v>8.3000000000000007</c:v>
                </c:pt>
                <c:pt idx="28">
                  <c:v>8.6</c:v>
                </c:pt>
                <c:pt idx="29">
                  <c:v>8.9</c:v>
                </c:pt>
              </c:numCache>
            </c:numRef>
          </c:val>
          <c:smooth val="0"/>
          <c:extLst>
            <c:ext xmlns:c16="http://schemas.microsoft.com/office/drawing/2014/chart" uri="{C3380CC4-5D6E-409C-BE32-E72D297353CC}">
              <c16:uniqueId val="{00000001-6308-4F7F-BBE3-03E01F234A7A}"/>
            </c:ext>
          </c:extLst>
        </c:ser>
        <c:ser>
          <c:idx val="2"/>
          <c:order val="2"/>
          <c:tx>
            <c:v>Populaion Change</c:v>
          </c:tx>
          <c:spPr>
            <a:ln w="28575" cap="rnd">
              <a:solidFill>
                <a:schemeClr val="accent3"/>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PROCESSED!$B$28:$AE$28</c:f>
              <c:numCache>
                <c:formatCode>0.0</c:formatCode>
                <c:ptCount val="30"/>
                <c:pt idx="0">
                  <c:v>19.999999999999996</c:v>
                </c:pt>
                <c:pt idx="1">
                  <c:v>22.499999999999996</c:v>
                </c:pt>
                <c:pt idx="2">
                  <c:v>24.400000000000002</c:v>
                </c:pt>
                <c:pt idx="3">
                  <c:v>25.9</c:v>
                </c:pt>
                <c:pt idx="4">
                  <c:v>26.200000000000003</c:v>
                </c:pt>
                <c:pt idx="5">
                  <c:v>26.7</c:v>
                </c:pt>
                <c:pt idx="6">
                  <c:v>28.300000000000004</c:v>
                </c:pt>
                <c:pt idx="7">
                  <c:v>27.999999999999996</c:v>
                </c:pt>
                <c:pt idx="8">
                  <c:v>26.799999999999997</c:v>
                </c:pt>
                <c:pt idx="9">
                  <c:v>26.5</c:v>
                </c:pt>
                <c:pt idx="10">
                  <c:v>26.1</c:v>
                </c:pt>
                <c:pt idx="11">
                  <c:v>25.8</c:v>
                </c:pt>
                <c:pt idx="12">
                  <c:v>25.2</c:v>
                </c:pt>
                <c:pt idx="13">
                  <c:v>24.200000000000003</c:v>
                </c:pt>
                <c:pt idx="14">
                  <c:v>23</c:v>
                </c:pt>
                <c:pt idx="15">
                  <c:v>21.8</c:v>
                </c:pt>
                <c:pt idx="16">
                  <c:v>20.399999999999999</c:v>
                </c:pt>
                <c:pt idx="17">
                  <c:v>19</c:v>
                </c:pt>
                <c:pt idx="18">
                  <c:v>17.600000000000001</c:v>
                </c:pt>
                <c:pt idx="19">
                  <c:v>16.400000000000002</c:v>
                </c:pt>
                <c:pt idx="20">
                  <c:v>14.999999999999998</c:v>
                </c:pt>
                <c:pt idx="21">
                  <c:v>13.799999999999999</c:v>
                </c:pt>
                <c:pt idx="22">
                  <c:v>12.599999999999998</c:v>
                </c:pt>
                <c:pt idx="23">
                  <c:v>11.4</c:v>
                </c:pt>
                <c:pt idx="24">
                  <c:v>10.399999999999999</c:v>
                </c:pt>
                <c:pt idx="25">
                  <c:v>9.3000000000000007</c:v>
                </c:pt>
                <c:pt idx="26">
                  <c:v>8.1999999999999993</c:v>
                </c:pt>
                <c:pt idx="27">
                  <c:v>7.2999999999999989</c:v>
                </c:pt>
                <c:pt idx="28">
                  <c:v>6.4</c:v>
                </c:pt>
                <c:pt idx="29">
                  <c:v>5.6</c:v>
                </c:pt>
              </c:numCache>
            </c:numRef>
          </c:val>
          <c:smooth val="0"/>
          <c:extLst>
            <c:ext xmlns:c16="http://schemas.microsoft.com/office/drawing/2014/chart" uri="{C3380CC4-5D6E-409C-BE32-E72D297353CC}">
              <c16:uniqueId val="{00000002-6308-4F7F-BBE3-03E01F234A7A}"/>
            </c:ext>
          </c:extLst>
        </c:ser>
        <c:dLbls>
          <c:showLegendKey val="0"/>
          <c:showVal val="0"/>
          <c:showCatName val="0"/>
          <c:showSerName val="0"/>
          <c:showPercent val="0"/>
          <c:showBubbleSize val="0"/>
        </c:dLbls>
        <c:smooth val="0"/>
        <c:axId val="444515711"/>
        <c:axId val="200804143"/>
      </c:lineChart>
      <c:catAx>
        <c:axId val="4445157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200804143"/>
        <c:crosses val="autoZero"/>
        <c:auto val="1"/>
        <c:lblAlgn val="ctr"/>
        <c:lblOffset val="100"/>
        <c:noMultiLvlLbl val="0"/>
      </c:catAx>
      <c:valAx>
        <c:axId val="200804143"/>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CA" dirty="0"/>
                  <a:t>Births</a:t>
                </a:r>
                <a:r>
                  <a:rPr lang="en-CA" baseline="0" dirty="0"/>
                  <a:t> and </a:t>
                </a:r>
                <a:r>
                  <a:rPr lang="en-CA" dirty="0"/>
                  <a:t> Deaths</a:t>
                </a:r>
                <a:r>
                  <a:rPr lang="en-CA" baseline="0" dirty="0"/>
                  <a:t> per </a:t>
                </a:r>
                <a:r>
                  <a:rPr lang="en-CA" dirty="0"/>
                  <a:t>1,000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444515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effectLst>
            <a:outerShdw blurRad="38100" dist="38100" dir="2700000" algn="tl">
              <a:srgbClr val="000000">
                <a:alpha val="43137"/>
              </a:srgbClr>
            </a:outerShdw>
          </a:effectL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Births</c:v>
          </c:tx>
          <c:spPr>
            <a:ln w="28575" cap="rnd">
              <a:solidFill>
                <a:schemeClr val="accent1"/>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PROCESSED!$B$10:$AE$10</c:f>
              <c:numCache>
                <c:formatCode>0.0</c:formatCode>
                <c:ptCount val="30"/>
                <c:pt idx="0">
                  <c:v>21.5</c:v>
                </c:pt>
                <c:pt idx="1">
                  <c:v>20.9</c:v>
                </c:pt>
                <c:pt idx="2">
                  <c:v>19.100000000000001</c:v>
                </c:pt>
                <c:pt idx="3">
                  <c:v>16.8</c:v>
                </c:pt>
                <c:pt idx="4">
                  <c:v>15.6</c:v>
                </c:pt>
                <c:pt idx="5">
                  <c:v>14.8</c:v>
                </c:pt>
                <c:pt idx="6">
                  <c:v>14.3</c:v>
                </c:pt>
                <c:pt idx="7">
                  <c:v>13.7</c:v>
                </c:pt>
                <c:pt idx="8">
                  <c:v>11.5</c:v>
                </c:pt>
                <c:pt idx="9">
                  <c:v>10.3</c:v>
                </c:pt>
                <c:pt idx="10">
                  <c:v>10.1</c:v>
                </c:pt>
                <c:pt idx="11">
                  <c:v>10.9</c:v>
                </c:pt>
                <c:pt idx="12">
                  <c:v>10.9</c:v>
                </c:pt>
                <c:pt idx="13">
                  <c:v>10.4</c:v>
                </c:pt>
                <c:pt idx="14">
                  <c:v>9.8000000000000007</c:v>
                </c:pt>
                <c:pt idx="15">
                  <c:v>9.3000000000000007</c:v>
                </c:pt>
                <c:pt idx="16">
                  <c:v>9.1999999999999993</c:v>
                </c:pt>
                <c:pt idx="17">
                  <c:v>9.3000000000000007</c:v>
                </c:pt>
                <c:pt idx="18">
                  <c:v>9.5</c:v>
                </c:pt>
                <c:pt idx="19">
                  <c:v>9.6</c:v>
                </c:pt>
                <c:pt idx="20">
                  <c:v>9.5</c:v>
                </c:pt>
                <c:pt idx="21">
                  <c:v>9.3000000000000007</c:v>
                </c:pt>
                <c:pt idx="22">
                  <c:v>9.1999999999999993</c:v>
                </c:pt>
                <c:pt idx="23">
                  <c:v>9.3000000000000007</c:v>
                </c:pt>
                <c:pt idx="24">
                  <c:v>9.5</c:v>
                </c:pt>
                <c:pt idx="25">
                  <c:v>9.6</c:v>
                </c:pt>
                <c:pt idx="26">
                  <c:v>9.6</c:v>
                </c:pt>
                <c:pt idx="27">
                  <c:v>9.5</c:v>
                </c:pt>
                <c:pt idx="28">
                  <c:v>9.4</c:v>
                </c:pt>
                <c:pt idx="29">
                  <c:v>9.3000000000000007</c:v>
                </c:pt>
              </c:numCache>
            </c:numRef>
          </c:val>
          <c:smooth val="0"/>
          <c:extLst>
            <c:ext xmlns:c16="http://schemas.microsoft.com/office/drawing/2014/chart" uri="{C3380CC4-5D6E-409C-BE32-E72D297353CC}">
              <c16:uniqueId val="{00000000-521D-4E0E-8922-7142BC0F56C7}"/>
            </c:ext>
          </c:extLst>
        </c:ser>
        <c:ser>
          <c:idx val="1"/>
          <c:order val="1"/>
          <c:tx>
            <c:v>Deaths</c:v>
          </c:tx>
          <c:spPr>
            <a:ln w="28575" cap="rnd">
              <a:solidFill>
                <a:schemeClr val="accent2"/>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PROCESSED!$B$21:$AE$21</c:f>
              <c:numCache>
                <c:formatCode>0.0</c:formatCode>
                <c:ptCount val="30"/>
                <c:pt idx="0">
                  <c:v>11.2</c:v>
                </c:pt>
                <c:pt idx="1">
                  <c:v>10.199999999999999</c:v>
                </c:pt>
                <c:pt idx="2">
                  <c:v>9.6999999999999993</c:v>
                </c:pt>
                <c:pt idx="3">
                  <c:v>9.9</c:v>
                </c:pt>
                <c:pt idx="4">
                  <c:v>10.199999999999999</c:v>
                </c:pt>
                <c:pt idx="5">
                  <c:v>10.5</c:v>
                </c:pt>
                <c:pt idx="6">
                  <c:v>10.8</c:v>
                </c:pt>
                <c:pt idx="7">
                  <c:v>10.6</c:v>
                </c:pt>
                <c:pt idx="8">
                  <c:v>11.2</c:v>
                </c:pt>
                <c:pt idx="9">
                  <c:v>11.5</c:v>
                </c:pt>
                <c:pt idx="10">
                  <c:v>11.6</c:v>
                </c:pt>
                <c:pt idx="11">
                  <c:v>11.3</c:v>
                </c:pt>
                <c:pt idx="12">
                  <c:v>10.9</c:v>
                </c:pt>
                <c:pt idx="13">
                  <c:v>11</c:v>
                </c:pt>
                <c:pt idx="14">
                  <c:v>11.3</c:v>
                </c:pt>
                <c:pt idx="15">
                  <c:v>11.6</c:v>
                </c:pt>
                <c:pt idx="16">
                  <c:v>12</c:v>
                </c:pt>
                <c:pt idx="17">
                  <c:v>12.4</c:v>
                </c:pt>
                <c:pt idx="18">
                  <c:v>12.9</c:v>
                </c:pt>
                <c:pt idx="19">
                  <c:v>13.3</c:v>
                </c:pt>
                <c:pt idx="20">
                  <c:v>13.6</c:v>
                </c:pt>
                <c:pt idx="21">
                  <c:v>13.7</c:v>
                </c:pt>
                <c:pt idx="22">
                  <c:v>13.8</c:v>
                </c:pt>
                <c:pt idx="23">
                  <c:v>13.7</c:v>
                </c:pt>
                <c:pt idx="24">
                  <c:v>13.5</c:v>
                </c:pt>
                <c:pt idx="25">
                  <c:v>13.2</c:v>
                </c:pt>
                <c:pt idx="26">
                  <c:v>12.7</c:v>
                </c:pt>
                <c:pt idx="27">
                  <c:v>12.3</c:v>
                </c:pt>
                <c:pt idx="28">
                  <c:v>12</c:v>
                </c:pt>
                <c:pt idx="29">
                  <c:v>11.9</c:v>
                </c:pt>
              </c:numCache>
            </c:numRef>
          </c:val>
          <c:smooth val="0"/>
          <c:extLst>
            <c:ext xmlns:c16="http://schemas.microsoft.com/office/drawing/2014/chart" uri="{C3380CC4-5D6E-409C-BE32-E72D297353CC}">
              <c16:uniqueId val="{00000001-521D-4E0E-8922-7142BC0F56C7}"/>
            </c:ext>
          </c:extLst>
        </c:ser>
        <c:ser>
          <c:idx val="2"/>
          <c:order val="2"/>
          <c:tx>
            <c:v>Population Change</c:v>
          </c:tx>
          <c:spPr>
            <a:ln w="28575" cap="rnd">
              <a:solidFill>
                <a:schemeClr val="accent3"/>
              </a:solidFill>
              <a:round/>
            </a:ln>
            <a:effectLst/>
          </c:spPr>
          <c:marker>
            <c:symbol val="none"/>
          </c:marker>
          <c:cat>
            <c:strRef>
              <c:f>PROCESSED!$B$2:$AE$2</c:f>
              <c:strCache>
                <c:ptCount val="30"/>
                <c:pt idx="0">
                  <c:v>1950 - 1955</c:v>
                </c:pt>
                <c:pt idx="1">
                  <c:v>1955 - 1960</c:v>
                </c:pt>
                <c:pt idx="2">
                  <c:v>1960 - 1965</c:v>
                </c:pt>
                <c:pt idx="3">
                  <c:v>1965 - 1970</c:v>
                </c:pt>
                <c:pt idx="4">
                  <c:v>1970 - 1975</c:v>
                </c:pt>
                <c:pt idx="5">
                  <c:v>1975 - 1980</c:v>
                </c:pt>
                <c:pt idx="6">
                  <c:v>1980 - 1985</c:v>
                </c:pt>
                <c:pt idx="7">
                  <c:v>1985 - 1990</c:v>
                </c:pt>
                <c:pt idx="8">
                  <c:v>1990 - 1995</c:v>
                </c:pt>
                <c:pt idx="9">
                  <c:v>1995 - 2000</c:v>
                </c:pt>
                <c:pt idx="10">
                  <c:v>2000 - 2005</c:v>
                </c:pt>
                <c:pt idx="11">
                  <c:v>2005 - 2010</c:v>
                </c:pt>
                <c:pt idx="12">
                  <c:v>2010 - 2015</c:v>
                </c:pt>
                <c:pt idx="13">
                  <c:v>2015 - 2020</c:v>
                </c:pt>
                <c:pt idx="14">
                  <c:v>2020 - 2025</c:v>
                </c:pt>
                <c:pt idx="15">
                  <c:v>2025 - 2030</c:v>
                </c:pt>
                <c:pt idx="16">
                  <c:v>2030 - 2035</c:v>
                </c:pt>
                <c:pt idx="17">
                  <c:v>2035 - 2040</c:v>
                </c:pt>
                <c:pt idx="18">
                  <c:v>2040 - 2045</c:v>
                </c:pt>
                <c:pt idx="19">
                  <c:v>2045 - 2050</c:v>
                </c:pt>
                <c:pt idx="20">
                  <c:v>2050 - 2055</c:v>
                </c:pt>
                <c:pt idx="21">
                  <c:v>2055 - 2060</c:v>
                </c:pt>
                <c:pt idx="22">
                  <c:v>2060 - 2065</c:v>
                </c:pt>
                <c:pt idx="23">
                  <c:v>2065 - 2070</c:v>
                </c:pt>
                <c:pt idx="24">
                  <c:v>2070 - 2075</c:v>
                </c:pt>
                <c:pt idx="25">
                  <c:v>2075 - 2080</c:v>
                </c:pt>
                <c:pt idx="26">
                  <c:v>2080 - 2085</c:v>
                </c:pt>
                <c:pt idx="27">
                  <c:v>2085 - 2090</c:v>
                </c:pt>
                <c:pt idx="28">
                  <c:v>2090 - 2095</c:v>
                </c:pt>
                <c:pt idx="29">
                  <c:v>2095 - 2100</c:v>
                </c:pt>
              </c:strCache>
            </c:strRef>
          </c:cat>
          <c:val>
            <c:numRef>
              <c:f>PROCESSED!$B$33:$AE$33</c:f>
              <c:numCache>
                <c:formatCode>0.0</c:formatCode>
                <c:ptCount val="30"/>
                <c:pt idx="0">
                  <c:v>10.3</c:v>
                </c:pt>
                <c:pt idx="1">
                  <c:v>10.7</c:v>
                </c:pt>
                <c:pt idx="2">
                  <c:v>9.4000000000000021</c:v>
                </c:pt>
                <c:pt idx="3">
                  <c:v>6.9</c:v>
                </c:pt>
                <c:pt idx="4">
                  <c:v>5.4</c:v>
                </c:pt>
                <c:pt idx="5">
                  <c:v>4.3000000000000007</c:v>
                </c:pt>
                <c:pt idx="6">
                  <c:v>3.5</c:v>
                </c:pt>
                <c:pt idx="7">
                  <c:v>3.0999999999999996</c:v>
                </c:pt>
                <c:pt idx="8">
                  <c:v>0.30000000000000071</c:v>
                </c:pt>
                <c:pt idx="9">
                  <c:v>-1.1999999999999993</c:v>
                </c:pt>
                <c:pt idx="10">
                  <c:v>-1.5</c:v>
                </c:pt>
                <c:pt idx="11">
                  <c:v>-0.40000000000000036</c:v>
                </c:pt>
                <c:pt idx="12">
                  <c:v>0</c:v>
                </c:pt>
                <c:pt idx="13">
                  <c:v>-0.59999999999999964</c:v>
                </c:pt>
                <c:pt idx="14">
                  <c:v>-1.5</c:v>
                </c:pt>
                <c:pt idx="15">
                  <c:v>-2.2999999999999989</c:v>
                </c:pt>
                <c:pt idx="16">
                  <c:v>-2.8000000000000007</c:v>
                </c:pt>
                <c:pt idx="17">
                  <c:v>-3.0999999999999996</c:v>
                </c:pt>
                <c:pt idx="18">
                  <c:v>-3.4000000000000004</c:v>
                </c:pt>
                <c:pt idx="19">
                  <c:v>-3.7000000000000011</c:v>
                </c:pt>
                <c:pt idx="20">
                  <c:v>-4.0999999999999996</c:v>
                </c:pt>
                <c:pt idx="21">
                  <c:v>-4.3999999999999986</c:v>
                </c:pt>
                <c:pt idx="22">
                  <c:v>-4.6000000000000014</c:v>
                </c:pt>
                <c:pt idx="23">
                  <c:v>-4.3999999999999986</c:v>
                </c:pt>
                <c:pt idx="24">
                  <c:v>-4</c:v>
                </c:pt>
                <c:pt idx="25">
                  <c:v>-3.5999999999999996</c:v>
                </c:pt>
                <c:pt idx="26">
                  <c:v>-3.0999999999999996</c:v>
                </c:pt>
                <c:pt idx="27">
                  <c:v>-2.8000000000000007</c:v>
                </c:pt>
                <c:pt idx="28">
                  <c:v>-2.5999999999999996</c:v>
                </c:pt>
                <c:pt idx="29">
                  <c:v>-2.5999999999999996</c:v>
                </c:pt>
              </c:numCache>
            </c:numRef>
          </c:val>
          <c:smooth val="0"/>
          <c:extLst>
            <c:ext xmlns:c16="http://schemas.microsoft.com/office/drawing/2014/chart" uri="{C3380CC4-5D6E-409C-BE32-E72D297353CC}">
              <c16:uniqueId val="{00000002-521D-4E0E-8922-7142BC0F56C7}"/>
            </c:ext>
          </c:extLst>
        </c:ser>
        <c:dLbls>
          <c:showLegendKey val="0"/>
          <c:showVal val="0"/>
          <c:showCatName val="0"/>
          <c:showSerName val="0"/>
          <c:showPercent val="0"/>
          <c:showBubbleSize val="0"/>
        </c:dLbls>
        <c:smooth val="0"/>
        <c:axId val="321060159"/>
        <c:axId val="200796655"/>
      </c:lineChart>
      <c:catAx>
        <c:axId val="321060159"/>
        <c:scaling>
          <c:orientation val="minMax"/>
        </c:scaling>
        <c:delete val="0"/>
        <c:axPos val="b"/>
        <c:numFmt formatCode="General" sourceLinked="1"/>
        <c:majorTickMark val="none"/>
        <c:minorTickMark val="none"/>
        <c:tickLblPos val="low"/>
        <c:spPr>
          <a:noFill/>
          <a:ln w="9525" cap="flat" cmpd="sng" algn="ctr">
            <a:solidFill>
              <a:schemeClr val="bg1"/>
            </a:solidFill>
            <a:round/>
          </a:ln>
          <a:effectLst/>
        </c:spPr>
        <c:txPr>
          <a:bodyPr rot="-5400000" spcFirstLastPara="1" vertOverflow="ellipsis"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00796655"/>
        <c:crosses val="autoZero"/>
        <c:auto val="1"/>
        <c:lblAlgn val="ctr"/>
        <c:lblOffset val="100"/>
        <c:noMultiLvlLbl val="0"/>
      </c:catAx>
      <c:valAx>
        <c:axId val="200796655"/>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dirty="0"/>
                  <a:t>Births</a:t>
                </a:r>
                <a:r>
                  <a:rPr lang="en-CA" baseline="0" dirty="0"/>
                  <a:t> and</a:t>
                </a:r>
                <a:r>
                  <a:rPr lang="en-CA" dirty="0"/>
                  <a:t> Deaths</a:t>
                </a:r>
                <a:r>
                  <a:rPr lang="en-CA" baseline="0" dirty="0"/>
                  <a:t> per </a:t>
                </a:r>
                <a:r>
                  <a:rPr lang="en-CA" dirty="0"/>
                  <a:t>1,000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32106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effectLst>
            <a:outerShdw blurRad="38100" dist="38100" dir="2700000" algn="tl">
              <a:srgbClr val="000000">
                <a:alpha val="43137"/>
              </a:srgbClr>
            </a:outerShdw>
          </a:effectL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47625">
              <a:solidFill>
                <a:srgbClr val="FF0000"/>
              </a:solidFill>
            </a:ln>
          </c:spPr>
          <c:marker>
            <c:symbol val="none"/>
          </c:marker>
          <c:dLbls>
            <c:dLbl>
              <c:idx val="20"/>
              <c:layout>
                <c:manualLayout>
                  <c:x val="-2.7777777777778798E-3"/>
                  <c:y val="0.146296296296296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1A-4E26-9749-EC26BFFF936A}"/>
                </c:ext>
              </c:extLst>
            </c:dLbl>
            <c:spPr>
              <a:solidFill>
                <a:prstClr val="white"/>
              </a:solidFill>
              <a:ln>
                <a:solidFill>
                  <a:prstClr val="black">
                    <a:lumMod val="65000"/>
                    <a:lumOff val="35000"/>
                  </a:prstClr>
                </a:solidFill>
              </a:ln>
              <a:effectLst/>
            </c:spPr>
            <c:txPr>
              <a:bodyPr wrap="square" lIns="38100" tIns="19050" rIns="38100" bIns="19050" anchor="ctr">
                <a:spAutoFit/>
              </a:bodyPr>
              <a:lstStyle/>
              <a:p>
                <a:pPr>
                  <a:defRPr sz="2300"/>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'UNPop-5'!$D$2:$D$22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'UNPop-5'!$E$2:$E$22</c:f>
              <c:numCache>
                <c:formatCode>General</c:formatCode>
                <c:ptCount val="21"/>
                <c:pt idx="0">
                  <c:v>4.5</c:v>
                </c:pt>
                <c:pt idx="1">
                  <c:v>4.5999999999999996</c:v>
                </c:pt>
                <c:pt idx="2">
                  <c:v>4.8</c:v>
                </c:pt>
                <c:pt idx="3">
                  <c:v>4.4000000000000004</c:v>
                </c:pt>
                <c:pt idx="4">
                  <c:v>4.3</c:v>
                </c:pt>
                <c:pt idx="5">
                  <c:v>4.4000000000000004</c:v>
                </c:pt>
                <c:pt idx="6">
                  <c:v>4.7</c:v>
                </c:pt>
                <c:pt idx="7">
                  <c:v>5.2</c:v>
                </c:pt>
                <c:pt idx="8">
                  <c:v>5.5</c:v>
                </c:pt>
                <c:pt idx="9">
                  <c:v>6</c:v>
                </c:pt>
                <c:pt idx="10">
                  <c:v>6.8</c:v>
                </c:pt>
                <c:pt idx="11">
                  <c:v>7.6</c:v>
                </c:pt>
                <c:pt idx="12">
                  <c:v>8.2000000000000011</c:v>
                </c:pt>
                <c:pt idx="13">
                  <c:v>9.4</c:v>
                </c:pt>
                <c:pt idx="14">
                  <c:v>11.7</c:v>
                </c:pt>
                <c:pt idx="15">
                  <c:v>13.4</c:v>
                </c:pt>
                <c:pt idx="16">
                  <c:v>15.9</c:v>
                </c:pt>
                <c:pt idx="17">
                  <c:v>19.2</c:v>
                </c:pt>
                <c:pt idx="18">
                  <c:v>21.8</c:v>
                </c:pt>
                <c:pt idx="19">
                  <c:v>22.4</c:v>
                </c:pt>
                <c:pt idx="20">
                  <c:v>23.3</c:v>
                </c:pt>
              </c:numCache>
            </c:numRef>
          </c:val>
          <c:smooth val="0"/>
          <c:extLst>
            <c:ext xmlns:c16="http://schemas.microsoft.com/office/drawing/2014/chart" uri="{C3380CC4-5D6E-409C-BE32-E72D297353CC}">
              <c16:uniqueId val="{00000000-2BE5-4EFA-B99B-78570546AC91}"/>
            </c:ext>
          </c:extLst>
        </c:ser>
        <c:dLbls>
          <c:showLegendKey val="0"/>
          <c:showVal val="0"/>
          <c:showCatName val="0"/>
          <c:showSerName val="0"/>
          <c:showPercent val="0"/>
          <c:showBubbleSize val="0"/>
        </c:dLbls>
        <c:smooth val="0"/>
        <c:axId val="566142928"/>
        <c:axId val="566143320"/>
      </c:lineChart>
      <c:catAx>
        <c:axId val="566142928"/>
        <c:scaling>
          <c:orientation val="minMax"/>
        </c:scaling>
        <c:delete val="0"/>
        <c:axPos val="b"/>
        <c:numFmt formatCode="General" sourceLinked="1"/>
        <c:majorTickMark val="none"/>
        <c:minorTickMark val="none"/>
        <c:tickLblPos val="nextTo"/>
        <c:txPr>
          <a:bodyPr/>
          <a:lstStyle/>
          <a:p>
            <a:pPr>
              <a:defRPr sz="2000">
                <a:effectLst>
                  <a:outerShdw blurRad="38100" dist="38100" dir="2700000" algn="tl">
                    <a:srgbClr val="000000">
                      <a:alpha val="43137"/>
                    </a:srgbClr>
                  </a:outerShdw>
                </a:effectLst>
              </a:defRPr>
            </a:pPr>
            <a:endParaRPr lang="en-US"/>
          </a:p>
        </c:txPr>
        <c:crossAx val="566143320"/>
        <c:crosses val="autoZero"/>
        <c:auto val="1"/>
        <c:lblAlgn val="ctr"/>
        <c:lblOffset val="100"/>
        <c:noMultiLvlLbl val="0"/>
      </c:catAx>
      <c:valAx>
        <c:axId val="566143320"/>
        <c:scaling>
          <c:orientation val="minMax"/>
        </c:scaling>
        <c:delete val="0"/>
        <c:axPos val="l"/>
        <c:majorGridlines>
          <c:spPr>
            <a:ln w="22225">
              <a:noFill/>
            </a:ln>
          </c:spPr>
        </c:majorGridlines>
        <c:title>
          <c:tx>
            <c:rich>
              <a:bodyPr/>
              <a:lstStyle/>
              <a:p>
                <a:pPr>
                  <a:defRPr sz="1200" b="0">
                    <a:effectLst>
                      <a:outerShdw blurRad="38100" dist="38100" dir="2700000" algn="tl">
                        <a:srgbClr val="000000">
                          <a:alpha val="43137"/>
                        </a:srgbClr>
                      </a:outerShdw>
                    </a:effectLst>
                  </a:defRPr>
                </a:pPr>
                <a:r>
                  <a:rPr lang="en-US" sz="2400" b="0" dirty="0">
                    <a:effectLst>
                      <a:outerShdw blurRad="38100" dist="38100" dir="2700000" algn="tl">
                        <a:srgbClr val="000000">
                          <a:alpha val="43137"/>
                        </a:srgbClr>
                      </a:outerShdw>
                    </a:effectLst>
                  </a:rPr>
                  <a:t>Percent</a:t>
                </a:r>
              </a:p>
            </c:rich>
          </c:tx>
          <c:overlay val="0"/>
        </c:title>
        <c:numFmt formatCode="General" sourceLinked="1"/>
        <c:majorTickMark val="none"/>
        <c:minorTickMark val="none"/>
        <c:tickLblPos val="nextTo"/>
        <c:spPr>
          <a:ln w="22225">
            <a:solidFill>
              <a:schemeClr val="tx1"/>
            </a:solidFill>
          </a:ln>
        </c:spPr>
        <c:txPr>
          <a:bodyPr/>
          <a:lstStyle/>
          <a:p>
            <a:pPr>
              <a:defRPr sz="2000"/>
            </a:pPr>
            <a:endParaRPr lang="en-US"/>
          </a:p>
        </c:txPr>
        <c:crossAx val="5661429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400" b="0"/>
            </a:pPr>
            <a:r>
              <a:rPr lang="en-US" sz="3400" b="0" dirty="0"/>
              <a:t>Women and Aging</a:t>
            </a:r>
          </a:p>
        </c:rich>
      </c:tx>
      <c:layout>
        <c:manualLayout>
          <c:xMode val="edge"/>
          <c:yMode val="edge"/>
          <c:x val="0.31984022309711285"/>
          <c:y val="0"/>
        </c:manualLayout>
      </c:layout>
      <c:overlay val="0"/>
    </c:title>
    <c:autoTitleDeleted val="0"/>
    <c:plotArea>
      <c:layout>
        <c:manualLayout>
          <c:layoutTarget val="inner"/>
          <c:xMode val="edge"/>
          <c:yMode val="edge"/>
          <c:x val="5.9216426071741428E-2"/>
          <c:y val="0.17787503645377661"/>
          <c:w val="0.8524440069991277"/>
          <c:h val="0.76197521143190683"/>
        </c:manualLayout>
      </c:layout>
      <c:barChart>
        <c:barDir val="col"/>
        <c:grouping val="stacked"/>
        <c:varyColors val="0"/>
        <c:ser>
          <c:idx val="0"/>
          <c:order val="0"/>
          <c:tx>
            <c:strRef>
              <c:f>'UNPop-10'!$I$1</c:f>
              <c:strCache>
                <c:ptCount val="1"/>
                <c:pt idx="0">
                  <c:v>Male </c:v>
                </c:pt>
              </c:strCache>
            </c:strRef>
          </c:tx>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'UNPop-10'!$H$2:$H$4</c:f>
              <c:strCache>
                <c:ptCount val="3"/>
                <c:pt idx="0">
                  <c:v>All Ages</c:v>
                </c:pt>
                <c:pt idx="1">
                  <c:v>Ages 60+</c:v>
                </c:pt>
                <c:pt idx="2">
                  <c:v>Ages 80+</c:v>
                </c:pt>
              </c:strCache>
            </c:strRef>
          </c:cat>
          <c:val>
            <c:numRef>
              <c:f>'UNPop-10'!$I$2:$I$4</c:f>
              <c:numCache>
                <c:formatCode>0%</c:formatCode>
                <c:ptCount val="3"/>
                <c:pt idx="0">
                  <c:v>0.50382067951289911</c:v>
                </c:pt>
                <c:pt idx="1">
                  <c:v>0.45967812201538177</c:v>
                </c:pt>
                <c:pt idx="2">
                  <c:v>0.38363449755854923</c:v>
                </c:pt>
              </c:numCache>
            </c:numRef>
          </c:val>
          <c:extLst>
            <c:ext xmlns:c16="http://schemas.microsoft.com/office/drawing/2014/chart" uri="{C3380CC4-5D6E-409C-BE32-E72D297353CC}">
              <c16:uniqueId val="{00000000-E64B-4978-90C5-D8191E19F251}"/>
            </c:ext>
          </c:extLst>
        </c:ser>
        <c:ser>
          <c:idx val="1"/>
          <c:order val="1"/>
          <c:tx>
            <c:strRef>
              <c:f>'UNPop-10'!$J$1</c:f>
              <c:strCache>
                <c:ptCount val="1"/>
                <c:pt idx="0">
                  <c:v>Female</c:v>
                </c:pt>
              </c:strCache>
            </c:strRef>
          </c:tx>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'UNPop-10'!$H$2:$H$4</c:f>
              <c:strCache>
                <c:ptCount val="3"/>
                <c:pt idx="0">
                  <c:v>All Ages</c:v>
                </c:pt>
                <c:pt idx="1">
                  <c:v>Ages 60+</c:v>
                </c:pt>
                <c:pt idx="2">
                  <c:v>Ages 80+</c:v>
                </c:pt>
              </c:strCache>
            </c:strRef>
          </c:cat>
          <c:val>
            <c:numRef>
              <c:f>'UNPop-10'!$J$2:$J$4</c:f>
              <c:numCache>
                <c:formatCode>0%</c:formatCode>
                <c:ptCount val="3"/>
                <c:pt idx="0">
                  <c:v>0.49617932048710278</c:v>
                </c:pt>
                <c:pt idx="1">
                  <c:v>0.54032187798461861</c:v>
                </c:pt>
                <c:pt idx="2">
                  <c:v>0.61636550244145183</c:v>
                </c:pt>
              </c:numCache>
            </c:numRef>
          </c:val>
          <c:extLst>
            <c:ext xmlns:c16="http://schemas.microsoft.com/office/drawing/2014/chart" uri="{C3380CC4-5D6E-409C-BE32-E72D297353CC}">
              <c16:uniqueId val="{00000001-E64B-4978-90C5-D8191E19F251}"/>
            </c:ext>
          </c:extLst>
        </c:ser>
        <c:dLbls>
          <c:showLegendKey val="0"/>
          <c:showVal val="0"/>
          <c:showCatName val="0"/>
          <c:showSerName val="0"/>
          <c:showPercent val="0"/>
          <c:showBubbleSize val="0"/>
        </c:dLbls>
        <c:gapWidth val="55"/>
        <c:overlap val="100"/>
        <c:axId val="452734296"/>
        <c:axId val="452736256"/>
      </c:barChart>
      <c:catAx>
        <c:axId val="452734296"/>
        <c:scaling>
          <c:orientation val="minMax"/>
        </c:scaling>
        <c:delete val="0"/>
        <c:axPos val="b"/>
        <c:numFmt formatCode="General" sourceLinked="0"/>
        <c:majorTickMark val="none"/>
        <c:minorTickMark val="none"/>
        <c:tickLblPos val="nextTo"/>
        <c:txPr>
          <a:bodyPr/>
          <a:lstStyle/>
          <a:p>
            <a:pPr>
              <a:defRPr sz="2000"/>
            </a:pPr>
            <a:endParaRPr lang="en-US"/>
          </a:p>
        </c:txPr>
        <c:crossAx val="452736256"/>
        <c:crosses val="autoZero"/>
        <c:auto val="1"/>
        <c:lblAlgn val="ctr"/>
        <c:lblOffset val="100"/>
        <c:noMultiLvlLbl val="0"/>
      </c:catAx>
      <c:valAx>
        <c:axId val="452736256"/>
        <c:scaling>
          <c:orientation val="minMax"/>
          <c:max val="1"/>
        </c:scaling>
        <c:delete val="0"/>
        <c:axPos val="l"/>
        <c:numFmt formatCode="0%" sourceLinked="1"/>
        <c:majorTickMark val="none"/>
        <c:minorTickMark val="none"/>
        <c:tickLblPos val="nextTo"/>
        <c:txPr>
          <a:bodyPr/>
          <a:lstStyle/>
          <a:p>
            <a:pPr>
              <a:defRPr sz="2000"/>
            </a:pPr>
            <a:endParaRPr lang="en-US"/>
          </a:p>
        </c:txPr>
        <c:crossAx val="452734296"/>
        <c:crosses val="autoZero"/>
        <c:crossBetween val="between"/>
      </c:valAx>
    </c:plotArea>
    <c:legend>
      <c:legendPos val="b"/>
      <c:layout>
        <c:manualLayout>
          <c:xMode val="edge"/>
          <c:yMode val="edge"/>
          <c:x val="0.3524712379702537"/>
          <c:y val="0.1227258455287996"/>
          <c:w val="0.29783530183727036"/>
          <c:h val="6.4918094075347321E-2"/>
        </c:manualLayout>
      </c:layout>
      <c:overlay val="0"/>
    </c:legend>
    <c:plotVisOnly val="1"/>
    <c:dispBlanksAs val="gap"/>
    <c:showDLblsOverMax val="0"/>
  </c:chart>
  <c:txPr>
    <a:bodyPr/>
    <a:lstStyle/>
    <a:p>
      <a:pPr>
        <a:defRPr sz="2400">
          <a:solidFill>
            <a:schemeClr val="bg1"/>
          </a:solidFill>
          <a:effectLst>
            <a:outerShdw blurRad="38100" dist="38100" dir="2700000" algn="tl">
              <a:srgbClr val="000000">
                <a:alpha val="43137"/>
              </a:srgbClr>
            </a:outerShdw>
          </a:effectLs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chemeClr val="tx1"/>
                </a:solidFill>
              </a:defRPr>
            </a:pPr>
            <a:r>
              <a:rPr lang="en-US" sz="3600" b="1" dirty="0">
                <a:solidFill>
                  <a:schemeClr val="tx1"/>
                </a:solidFill>
              </a:rPr>
              <a:t>Trends in Aging, by World Region</a:t>
            </a:r>
            <a:endParaRPr lang="en-US" sz="3600" dirty="0">
              <a:solidFill>
                <a:schemeClr val="tx1"/>
              </a:solidFill>
            </a:endParaRPr>
          </a:p>
        </c:rich>
      </c:tx>
      <c:layout>
        <c:manualLayout>
          <c:xMode val="edge"/>
          <c:yMode val="edge"/>
          <c:x val="0.15386451813916427"/>
          <c:y val="1.8518518518518519E-3"/>
        </c:manualLayout>
      </c:layout>
      <c:overlay val="0"/>
    </c:title>
    <c:autoTitleDeleted val="0"/>
    <c:plotArea>
      <c:layout>
        <c:manualLayout>
          <c:layoutTarget val="inner"/>
          <c:xMode val="edge"/>
          <c:yMode val="edge"/>
          <c:x val="6.8279782562724656E-2"/>
          <c:y val="0.14025853018372741"/>
          <c:w val="0.91276287146571133"/>
          <c:h val="0.63051233595800527"/>
        </c:manualLayout>
      </c:layout>
      <c:barChart>
        <c:barDir val="col"/>
        <c:grouping val="clustered"/>
        <c:varyColors val="0"/>
        <c:ser>
          <c:idx val="0"/>
          <c:order val="0"/>
          <c:tx>
            <c:strRef>
              <c:f>'UNPop-4'!$B$14</c:f>
              <c:strCache>
                <c:ptCount val="1"/>
                <c:pt idx="0">
                  <c:v>2000</c:v>
                </c:pt>
              </c:strCache>
            </c:strRef>
          </c:tx>
          <c:invertIfNegative val="0"/>
          <c:dLbls>
            <c:spPr>
              <a:noFill/>
              <a:ln>
                <a:noFill/>
              </a:ln>
              <a:effectLst/>
            </c:spPr>
            <c:txPr>
              <a:bodyPr/>
              <a:lstStyle/>
              <a:p>
                <a:pPr>
                  <a:defRPr sz="2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'UNPop-4'!$A$15:$A$19</c:f>
              <c:strCache>
                <c:ptCount val="5"/>
                <c:pt idx="0">
                  <c:v>World </c:v>
                </c:pt>
                <c:pt idx="1">
                  <c:v>More Developed Regions</c:v>
                </c:pt>
                <c:pt idx="2">
                  <c:v>Africa</c:v>
                </c:pt>
                <c:pt idx="3">
                  <c:v>Asia</c:v>
                </c:pt>
                <c:pt idx="4">
                  <c:v>Latin America and the Caribbean</c:v>
                </c:pt>
              </c:strCache>
            </c:strRef>
          </c:cat>
          <c:val>
            <c:numRef>
              <c:f>'UNPop-4'!$B$15:$B$19</c:f>
              <c:numCache>
                <c:formatCode>General</c:formatCode>
                <c:ptCount val="5"/>
                <c:pt idx="0">
                  <c:v>6.8</c:v>
                </c:pt>
                <c:pt idx="1">
                  <c:v>14.4</c:v>
                </c:pt>
                <c:pt idx="2">
                  <c:v>3.3</c:v>
                </c:pt>
                <c:pt idx="3">
                  <c:v>5.7</c:v>
                </c:pt>
                <c:pt idx="4">
                  <c:v>5.8</c:v>
                </c:pt>
              </c:numCache>
            </c:numRef>
          </c:val>
          <c:extLst>
            <c:ext xmlns:c16="http://schemas.microsoft.com/office/drawing/2014/chart" uri="{C3380CC4-5D6E-409C-BE32-E72D297353CC}">
              <c16:uniqueId val="{00000000-52CD-4F01-96D3-DA4AC172B569}"/>
            </c:ext>
          </c:extLst>
        </c:ser>
        <c:ser>
          <c:idx val="1"/>
          <c:order val="1"/>
          <c:tx>
            <c:strRef>
              <c:f>'UNPop-4'!$C$14</c:f>
              <c:strCache>
                <c:ptCount val="1"/>
                <c:pt idx="0">
                  <c:v>2025</c:v>
                </c:pt>
              </c:strCache>
            </c:strRef>
          </c:tx>
          <c:invertIfNegative val="0"/>
          <c:dLbls>
            <c:spPr>
              <a:noFill/>
              <a:ln>
                <a:noFill/>
              </a:ln>
              <a:effectLst/>
            </c:spPr>
            <c:txPr>
              <a:bodyPr/>
              <a:lstStyle/>
              <a:p>
                <a:pPr>
                  <a:defRPr sz="2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'UNPop-4'!$A$15:$A$19</c:f>
              <c:strCache>
                <c:ptCount val="5"/>
                <c:pt idx="0">
                  <c:v>World </c:v>
                </c:pt>
                <c:pt idx="1">
                  <c:v>More Developed Regions</c:v>
                </c:pt>
                <c:pt idx="2">
                  <c:v>Africa</c:v>
                </c:pt>
                <c:pt idx="3">
                  <c:v>Asia</c:v>
                </c:pt>
                <c:pt idx="4">
                  <c:v>Latin America and the Caribbean</c:v>
                </c:pt>
              </c:strCache>
            </c:strRef>
          </c:cat>
          <c:val>
            <c:numRef>
              <c:f>'UNPop-4'!$C$15:$C$19</c:f>
              <c:numCache>
                <c:formatCode>General</c:formatCode>
                <c:ptCount val="5"/>
                <c:pt idx="0">
                  <c:v>10.4</c:v>
                </c:pt>
                <c:pt idx="1">
                  <c:v>20.8</c:v>
                </c:pt>
                <c:pt idx="2">
                  <c:v>4.2</c:v>
                </c:pt>
                <c:pt idx="3">
                  <c:v>9.9</c:v>
                </c:pt>
                <c:pt idx="4">
                  <c:v>10.6</c:v>
                </c:pt>
              </c:numCache>
            </c:numRef>
          </c:val>
          <c:extLst>
            <c:ext xmlns:c16="http://schemas.microsoft.com/office/drawing/2014/chart" uri="{C3380CC4-5D6E-409C-BE32-E72D297353CC}">
              <c16:uniqueId val="{00000001-52CD-4F01-96D3-DA4AC172B569}"/>
            </c:ext>
          </c:extLst>
        </c:ser>
        <c:dLbls>
          <c:showLegendKey val="0"/>
          <c:showVal val="0"/>
          <c:showCatName val="0"/>
          <c:showSerName val="0"/>
          <c:showPercent val="0"/>
          <c:showBubbleSize val="0"/>
        </c:dLbls>
        <c:gapWidth val="75"/>
        <c:overlap val="-25"/>
        <c:axId val="448011872"/>
        <c:axId val="452731552"/>
      </c:barChart>
      <c:catAx>
        <c:axId val="448011872"/>
        <c:scaling>
          <c:orientation val="minMax"/>
        </c:scaling>
        <c:delete val="0"/>
        <c:axPos val="b"/>
        <c:numFmt formatCode="General" sourceLinked="0"/>
        <c:majorTickMark val="none"/>
        <c:minorTickMark val="none"/>
        <c:tickLblPos val="nextTo"/>
        <c:txPr>
          <a:bodyPr/>
          <a:lstStyle/>
          <a:p>
            <a:pPr>
              <a:defRPr sz="2400" b="1">
                <a:solidFill>
                  <a:schemeClr val="tx1"/>
                </a:solidFill>
              </a:defRPr>
            </a:pPr>
            <a:endParaRPr lang="en-US"/>
          </a:p>
        </c:txPr>
        <c:crossAx val="452731552"/>
        <c:crosses val="autoZero"/>
        <c:auto val="1"/>
        <c:lblAlgn val="ctr"/>
        <c:lblOffset val="100"/>
        <c:noMultiLvlLbl val="0"/>
      </c:catAx>
      <c:valAx>
        <c:axId val="452731552"/>
        <c:scaling>
          <c:orientation val="minMax"/>
        </c:scaling>
        <c:delete val="1"/>
        <c:axPos val="l"/>
        <c:numFmt formatCode="General" sourceLinked="1"/>
        <c:majorTickMark val="none"/>
        <c:minorTickMark val="none"/>
        <c:tickLblPos val="none"/>
        <c:crossAx val="448011872"/>
        <c:crosses val="autoZero"/>
        <c:crossBetween val="between"/>
      </c:valAx>
    </c:plotArea>
    <c:legend>
      <c:legendPos val="b"/>
      <c:layout>
        <c:manualLayout>
          <c:xMode val="edge"/>
          <c:yMode val="edge"/>
          <c:x val="0.60205923032143815"/>
          <c:y val="0.22392053076698745"/>
          <c:w val="0.29310381595623536"/>
          <c:h val="7.7931321084864391E-2"/>
        </c:manualLayout>
      </c:layout>
      <c:overlay val="0"/>
      <c:spPr>
        <a:ln w="22225">
          <a:solidFill>
            <a:schemeClr val="tx1"/>
          </a:solidFill>
        </a:ln>
      </c:spPr>
      <c:txPr>
        <a:bodyPr/>
        <a:lstStyle/>
        <a:p>
          <a:pPr>
            <a:defRPr sz="2400">
              <a:solidFill>
                <a:schemeClr val="tx1"/>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sz="2800" dirty="0">
                <a:effectLst>
                  <a:outerShdw blurRad="38100" dist="38100" dir="2700000" algn="tl">
                    <a:srgbClr val="000000">
                      <a:alpha val="43137"/>
                    </a:srgbClr>
                  </a:outerShdw>
                </a:effectLst>
              </a:rPr>
              <a:t>World Median Age 1950 to 2100</a:t>
            </a:r>
          </a:p>
        </c:rich>
      </c:tx>
      <c:layout>
        <c:manualLayout>
          <c:xMode val="edge"/>
          <c:yMode val="edge"/>
          <c:x val="0.2516526610644258"/>
          <c:y val="5.617977528089887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World</c:v>
          </c:tx>
          <c:spPr>
            <a:ln w="50800" cap="rnd">
              <a:solidFill>
                <a:srgbClr val="FF0000"/>
              </a:solidFill>
              <a:round/>
            </a:ln>
            <a:effectLst/>
          </c:spPr>
          <c:marker>
            <c:symbol val="none"/>
          </c:marker>
          <c:dLbls>
            <c:dLbl>
              <c:idx val="0"/>
              <c:layout>
                <c:manualLayout>
                  <c:x val="3.3613445378151259E-2"/>
                  <c:y val="-3.3707865168539394E-2"/>
                </c:manualLayout>
              </c:layout>
              <c:tx>
                <c:rich>
                  <a:bodyPr/>
                  <a:lstStyle/>
                  <a:p>
                    <a:fld id="{F961E422-B8A1-4EC4-9996-B7009EB9080C}" type="VALUE">
                      <a:rPr lang="en-US" baseline="0" smtClean="0">
                        <a:solidFill>
                          <a:srgbClr val="FF0000"/>
                        </a:solidFill>
                        <a:effectLst>
                          <a:outerShdw blurRad="38100" dist="38100" dir="2700000" algn="tl">
                            <a:srgbClr val="000000">
                              <a:alpha val="43137"/>
                            </a:srgbClr>
                          </a:outerShdw>
                        </a:effectLst>
                      </a:rPr>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152-4552-A23C-C9B3C36EAFCD}"/>
                </c:ext>
              </c:extLst>
            </c:dLbl>
            <c:dLbl>
              <c:idx val="4"/>
              <c:layout>
                <c:manualLayout>
                  <c:x val="-1.4005602240896873E-3"/>
                  <c:y val="-7.303370786516860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300" b="0"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A152-4552-A23C-C9B3C36EAFCD}"/>
                </c:ext>
              </c:extLst>
            </c:dLbl>
            <c:dLbl>
              <c:idx val="14"/>
              <c:layout>
                <c:manualLayout>
                  <c:x val="-3.7815126050420166E-2"/>
                  <c:y val="-7.7083333333333337E-2"/>
                </c:manualLayout>
              </c:layout>
              <c:tx>
                <c:rich>
                  <a:bodyPr/>
                  <a:lstStyle/>
                  <a:p>
                    <a:fld id="{D5D75046-B6C0-4CE4-85C3-D32AFB68700C}" type="CATEGORYNAME">
                      <a:rPr lang="en-US">
                        <a:solidFill>
                          <a:srgbClr val="FF0000"/>
                        </a:solidFill>
                        <a:effectLst>
                          <a:outerShdw blurRad="38100" dist="38100" dir="2700000" algn="tl">
                            <a:srgbClr val="000000">
                              <a:alpha val="43137"/>
                            </a:srgbClr>
                          </a:outerShdw>
                        </a:effectLst>
                      </a:rPr>
                      <a:pPr/>
                      <a:t>[CATEGORY NAME]</a:t>
                    </a:fld>
                    <a:r>
                      <a:rPr lang="en-US" baseline="0" dirty="0"/>
                      <a:t>, </a:t>
                    </a:r>
                    <a:fld id="{BAD28B9A-262D-4418-B874-059E09D2B8D0}" type="VALUE">
                      <a:rPr lang="en-US" baseline="0">
                        <a:solidFill>
                          <a:srgbClr val="FF0000"/>
                        </a:solidFill>
                        <a:effectLst>
                          <a:outerShdw blurRad="38100" dist="38100" dir="2700000" algn="tl">
                            <a:srgbClr val="000000">
                              <a:alpha val="43137"/>
                            </a:srgbClr>
                          </a:outerShdw>
                        </a:effectLst>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F9-4568-85B0-A3B8EA7AD1B1}"/>
                </c:ext>
              </c:extLst>
            </c:dLbl>
            <c:dLbl>
              <c:idx val="30"/>
              <c:layout>
                <c:manualLayout>
                  <c:x val="-6.4425770308123242E-2"/>
                  <c:y val="5.9925093632958767E-2"/>
                </c:manualLayout>
              </c:layout>
              <c:tx>
                <c:rich>
                  <a:bodyPr/>
                  <a:lstStyle/>
                  <a:p>
                    <a:fld id="{D12CA7A7-C393-4B4F-90E5-28800A579405}" type="VALUE">
                      <a:rPr lang="en-US" baseline="0" smtClean="0">
                        <a:solidFill>
                          <a:srgbClr val="FF0000"/>
                        </a:solidFill>
                        <a:effectLst>
                          <a:outerShdw blurRad="38100" dist="38100" dir="2700000" algn="tl">
                            <a:srgbClr val="000000">
                              <a:alpha val="43137"/>
                            </a:srgbClr>
                          </a:outerShdw>
                        </a:effectLst>
                      </a:rPr>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'[MedianAgeTotalPop-20180119120142.xlsx]Data'!$B$3:$AF$3</c:f>
              <c:numCache>
                <c:formatCode>0.0</c:formatCode>
                <c:ptCount val="31"/>
                <c:pt idx="0">
                  <c:v>23.6</c:v>
                </c:pt>
                <c:pt idx="1">
                  <c:v>23.1</c:v>
                </c:pt>
                <c:pt idx="2">
                  <c:v>22.7</c:v>
                </c:pt>
                <c:pt idx="3">
                  <c:v>22</c:v>
                </c:pt>
                <c:pt idx="4">
                  <c:v>21.5</c:v>
                </c:pt>
                <c:pt idx="5">
                  <c:v>21.9</c:v>
                </c:pt>
                <c:pt idx="6">
                  <c:v>22.6</c:v>
                </c:pt>
                <c:pt idx="7">
                  <c:v>23.3</c:v>
                </c:pt>
                <c:pt idx="8">
                  <c:v>24</c:v>
                </c:pt>
                <c:pt idx="9">
                  <c:v>25.1</c:v>
                </c:pt>
                <c:pt idx="10">
                  <c:v>26.3</c:v>
                </c:pt>
                <c:pt idx="11">
                  <c:v>27.4</c:v>
                </c:pt>
                <c:pt idx="12">
                  <c:v>28.5</c:v>
                </c:pt>
                <c:pt idx="13">
                  <c:v>29.6</c:v>
                </c:pt>
                <c:pt idx="14">
                  <c:v>30.9</c:v>
                </c:pt>
                <c:pt idx="15">
                  <c:v>32.1</c:v>
                </c:pt>
                <c:pt idx="16">
                  <c:v>33</c:v>
                </c:pt>
                <c:pt idx="17">
                  <c:v>33.799999999999997</c:v>
                </c:pt>
                <c:pt idx="18">
                  <c:v>34.5</c:v>
                </c:pt>
                <c:pt idx="19">
                  <c:v>35.299999999999997</c:v>
                </c:pt>
                <c:pt idx="20">
                  <c:v>36.1</c:v>
                </c:pt>
                <c:pt idx="21">
                  <c:v>36.799999999999997</c:v>
                </c:pt>
                <c:pt idx="22">
                  <c:v>37.4</c:v>
                </c:pt>
                <c:pt idx="23">
                  <c:v>38</c:v>
                </c:pt>
                <c:pt idx="24">
                  <c:v>38.5</c:v>
                </c:pt>
                <c:pt idx="25">
                  <c:v>39</c:v>
                </c:pt>
                <c:pt idx="26">
                  <c:v>39.5</c:v>
                </c:pt>
                <c:pt idx="27">
                  <c:v>40</c:v>
                </c:pt>
                <c:pt idx="28">
                  <c:v>40.6</c:v>
                </c:pt>
                <c:pt idx="29">
                  <c:v>41.1</c:v>
                </c:pt>
                <c:pt idx="30">
                  <c:v>41.6</c:v>
                </c:pt>
              </c:numCache>
            </c:numRef>
          </c:val>
          <c:smooth val="0"/>
          <c:extLst>
            <c:ext xmlns:c16="http://schemas.microsoft.com/office/drawing/2014/chart" uri="{C3380CC4-5D6E-409C-BE32-E72D297353CC}">
              <c16:uniqueId val="{00000000-A152-4552-A23C-C9B3C36EAFCD}"/>
            </c:ext>
          </c:extLst>
        </c:ser>
        <c:ser>
          <c:idx val="1"/>
          <c:order val="1"/>
          <c:tx>
            <c:v>High income countries</c:v>
          </c:tx>
          <c:spPr>
            <a:ln w="28575" cap="rnd">
              <a:solidFill>
                <a:schemeClr val="accent2"/>
              </a:solidFill>
              <a:prstDash val="sysDash"/>
              <a:round/>
            </a:ln>
            <a:effectLst/>
          </c:spPr>
          <c:marker>
            <c:symbol val="none"/>
          </c:marker>
          <c:dLbls>
            <c:dLbl>
              <c:idx val="0"/>
              <c:layout>
                <c:manualLayout>
                  <c:x val="1.680672268907563E-2"/>
                  <c:y val="-7.6779026217228499E-2"/>
                </c:manualLayout>
              </c:layout>
              <c:tx>
                <c:rich>
                  <a:bodyPr/>
                  <a:lstStyle/>
                  <a:p>
                    <a:r>
                      <a:rPr lang="en-US" baseline="0" dirty="0"/>
                      <a:t> </a:t>
                    </a:r>
                    <a:fld id="{C452718C-9EBD-437E-B1F9-1638D7F671C7}"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152-4552-A23C-C9B3C36EAFCD}"/>
                </c:ext>
              </c:extLst>
            </c:dLbl>
            <c:dLbl>
              <c:idx val="30"/>
              <c:layout>
                <c:manualLayout>
                  <c:x val="-5.8823529411764809E-2"/>
                  <c:y val="-3.7453183520599252E-2"/>
                </c:manualLayout>
              </c:layout>
              <c:tx>
                <c:rich>
                  <a:bodyPr/>
                  <a:lstStyle/>
                  <a:p>
                    <a:fld id="{F98183A1-69A9-4BC0-AADA-1037ABF21808}"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'[MedianAgeTotalPop-20180119120142.xlsx]Data'!$B$4:$AF$4</c:f>
              <c:numCache>
                <c:formatCode>0.0</c:formatCode>
                <c:ptCount val="31"/>
                <c:pt idx="0">
                  <c:v>28.8</c:v>
                </c:pt>
                <c:pt idx="1">
                  <c:v>29.1</c:v>
                </c:pt>
                <c:pt idx="2">
                  <c:v>29.2</c:v>
                </c:pt>
                <c:pt idx="3">
                  <c:v>29.2</c:v>
                </c:pt>
                <c:pt idx="4">
                  <c:v>29.3</c:v>
                </c:pt>
                <c:pt idx="5">
                  <c:v>29.7</c:v>
                </c:pt>
                <c:pt idx="6">
                  <c:v>30.9</c:v>
                </c:pt>
                <c:pt idx="7">
                  <c:v>32.1</c:v>
                </c:pt>
                <c:pt idx="8">
                  <c:v>33.4</c:v>
                </c:pt>
                <c:pt idx="9">
                  <c:v>34.799999999999997</c:v>
                </c:pt>
                <c:pt idx="10">
                  <c:v>36.299999999999997</c:v>
                </c:pt>
                <c:pt idx="11">
                  <c:v>37.799999999999997</c:v>
                </c:pt>
                <c:pt idx="12">
                  <c:v>39.1</c:v>
                </c:pt>
                <c:pt idx="13">
                  <c:v>40.4</c:v>
                </c:pt>
                <c:pt idx="14">
                  <c:v>41.5</c:v>
                </c:pt>
                <c:pt idx="15">
                  <c:v>42.6</c:v>
                </c:pt>
                <c:pt idx="16">
                  <c:v>43.5</c:v>
                </c:pt>
                <c:pt idx="17">
                  <c:v>44.4</c:v>
                </c:pt>
                <c:pt idx="18">
                  <c:v>45.1</c:v>
                </c:pt>
                <c:pt idx="19">
                  <c:v>45.5</c:v>
                </c:pt>
                <c:pt idx="20">
                  <c:v>45.7</c:v>
                </c:pt>
                <c:pt idx="21">
                  <c:v>45.9</c:v>
                </c:pt>
                <c:pt idx="22">
                  <c:v>46.1</c:v>
                </c:pt>
                <c:pt idx="23">
                  <c:v>46.2</c:v>
                </c:pt>
                <c:pt idx="24">
                  <c:v>46.4</c:v>
                </c:pt>
                <c:pt idx="25">
                  <c:v>46.6</c:v>
                </c:pt>
                <c:pt idx="26">
                  <c:v>46.8</c:v>
                </c:pt>
                <c:pt idx="27">
                  <c:v>47</c:v>
                </c:pt>
                <c:pt idx="28">
                  <c:v>47.1</c:v>
                </c:pt>
                <c:pt idx="29">
                  <c:v>47.4</c:v>
                </c:pt>
                <c:pt idx="30">
                  <c:v>47.7</c:v>
                </c:pt>
              </c:numCache>
            </c:numRef>
          </c:val>
          <c:smooth val="0"/>
          <c:extLst>
            <c:ext xmlns:c16="http://schemas.microsoft.com/office/drawing/2014/chart" uri="{C3380CC4-5D6E-409C-BE32-E72D297353CC}">
              <c16:uniqueId val="{00000001-A152-4552-A23C-C9B3C36EAFCD}"/>
            </c:ext>
          </c:extLst>
        </c:ser>
        <c:ser>
          <c:idx val="3"/>
          <c:order val="2"/>
          <c:tx>
            <c:v>Low income countries</c:v>
          </c:tx>
          <c:spPr>
            <a:ln w="28575" cap="rnd">
              <a:solidFill>
                <a:schemeClr val="accent4"/>
              </a:solidFill>
              <a:prstDash val="sysDash"/>
              <a:round/>
            </a:ln>
            <a:effectLst/>
          </c:spPr>
          <c:marker>
            <c:symbol val="none"/>
          </c:marker>
          <c:dLbls>
            <c:dLbl>
              <c:idx val="0"/>
              <c:layout>
                <c:manualLayout>
                  <c:x val="8.4033613445378148E-3"/>
                  <c:y val="4.8689138576778958E-2"/>
                </c:manualLayout>
              </c:layout>
              <c:tx>
                <c:rich>
                  <a:bodyPr/>
                  <a:lstStyle/>
                  <a:p>
                    <a:fld id="{655BE0CA-F0A3-4DBF-8C19-682B3A538AD6}"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152-4552-A23C-C9B3C36EAFCD}"/>
                </c:ext>
              </c:extLst>
            </c:dLbl>
            <c:dLbl>
              <c:idx val="30"/>
              <c:layout>
                <c:manualLayout>
                  <c:x val="-1.2605042016806928E-2"/>
                  <c:y val="7.8651685393258425E-2"/>
                </c:manualLayout>
              </c:layout>
              <c:tx>
                <c:rich>
                  <a:bodyPr/>
                  <a:lstStyle/>
                  <a:p>
                    <a:fld id="{70DE6D0D-05D5-4BBE-B678-65D34D30B068}"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'[MedianAgeTotalPop-20180119120142.xlsx]Data'!$B$8:$AF$8</c:f>
              <c:numCache>
                <c:formatCode>0.0</c:formatCode>
                <c:ptCount val="31"/>
                <c:pt idx="0">
                  <c:v>18.899999999999999</c:v>
                </c:pt>
                <c:pt idx="1">
                  <c:v>18.8</c:v>
                </c:pt>
                <c:pt idx="2">
                  <c:v>18.600000000000001</c:v>
                </c:pt>
                <c:pt idx="3">
                  <c:v>18.399999999999999</c:v>
                </c:pt>
                <c:pt idx="4">
                  <c:v>18</c:v>
                </c:pt>
                <c:pt idx="5">
                  <c:v>17.8</c:v>
                </c:pt>
                <c:pt idx="6">
                  <c:v>17.7</c:v>
                </c:pt>
                <c:pt idx="7">
                  <c:v>17.5</c:v>
                </c:pt>
                <c:pt idx="8">
                  <c:v>17.5</c:v>
                </c:pt>
                <c:pt idx="9">
                  <c:v>17.5</c:v>
                </c:pt>
                <c:pt idx="10">
                  <c:v>17.5</c:v>
                </c:pt>
                <c:pt idx="11">
                  <c:v>17.600000000000001</c:v>
                </c:pt>
                <c:pt idx="12">
                  <c:v>17.8</c:v>
                </c:pt>
                <c:pt idx="13">
                  <c:v>18.3</c:v>
                </c:pt>
                <c:pt idx="14">
                  <c:v>18.899999999999999</c:v>
                </c:pt>
                <c:pt idx="15">
                  <c:v>19.600000000000001</c:v>
                </c:pt>
                <c:pt idx="16">
                  <c:v>20.5</c:v>
                </c:pt>
                <c:pt idx="17">
                  <c:v>21.4</c:v>
                </c:pt>
                <c:pt idx="18">
                  <c:v>22.4</c:v>
                </c:pt>
                <c:pt idx="19">
                  <c:v>23.4</c:v>
                </c:pt>
                <c:pt idx="20">
                  <c:v>24.4</c:v>
                </c:pt>
                <c:pt idx="21">
                  <c:v>25.5</c:v>
                </c:pt>
                <c:pt idx="22">
                  <c:v>26.6</c:v>
                </c:pt>
                <c:pt idx="23">
                  <c:v>27.8</c:v>
                </c:pt>
                <c:pt idx="24">
                  <c:v>28.9</c:v>
                </c:pt>
                <c:pt idx="25">
                  <c:v>30</c:v>
                </c:pt>
                <c:pt idx="26">
                  <c:v>31.2</c:v>
                </c:pt>
                <c:pt idx="27">
                  <c:v>32.299999999999997</c:v>
                </c:pt>
                <c:pt idx="28">
                  <c:v>33.4</c:v>
                </c:pt>
                <c:pt idx="29">
                  <c:v>34.5</c:v>
                </c:pt>
                <c:pt idx="30">
                  <c:v>35.5</c:v>
                </c:pt>
              </c:numCache>
            </c:numRef>
          </c:val>
          <c:smooth val="0"/>
          <c:extLst>
            <c:ext xmlns:c16="http://schemas.microsoft.com/office/drawing/2014/chart" uri="{C3380CC4-5D6E-409C-BE32-E72D297353CC}">
              <c16:uniqueId val="{00000003-A152-4552-A23C-C9B3C36EAFCD}"/>
            </c:ext>
          </c:extLst>
        </c:ser>
        <c:dLbls>
          <c:showLegendKey val="0"/>
          <c:showVal val="0"/>
          <c:showCatName val="0"/>
          <c:showSerName val="0"/>
          <c:showPercent val="0"/>
          <c:showBubbleSize val="0"/>
        </c:dLbls>
        <c:smooth val="0"/>
        <c:axId val="1364451295"/>
        <c:axId val="1364448799"/>
      </c:lineChart>
      <c:catAx>
        <c:axId val="1364451295"/>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5400000" spcFirstLastPara="1" vertOverflow="ellipsis"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364448799"/>
        <c:crosses val="autoZero"/>
        <c:auto val="1"/>
        <c:lblAlgn val="ctr"/>
        <c:lblOffset val="100"/>
        <c:noMultiLvlLbl val="0"/>
      </c:catAx>
      <c:valAx>
        <c:axId val="1364448799"/>
        <c:scaling>
          <c:orientation val="minMax"/>
          <c:max val="50"/>
        </c:scaling>
        <c:delete val="0"/>
        <c:axPos val="l"/>
        <c:title>
          <c:tx>
            <c:rich>
              <a:bodyPr rot="-54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800" dirty="0">
                    <a:effectLst>
                      <a:outerShdw blurRad="38100" dist="38100" dir="2700000" algn="tl">
                        <a:srgbClr val="000000">
                          <a:alpha val="43137"/>
                        </a:srgbClr>
                      </a:outerShdw>
                    </a:effectLst>
                  </a:rPr>
                  <a:t>Median Age Years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36445129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sz="2800" dirty="0">
                <a:effectLst>
                  <a:outerShdw blurRad="38100" dist="38100" dir="2700000" algn="tl">
                    <a:srgbClr val="000000">
                      <a:alpha val="43137"/>
                    </a:srgbClr>
                  </a:outerShdw>
                </a:effectLst>
              </a:rPr>
              <a:t>Median Age by Region 1950 to 2100 </a:t>
            </a:r>
          </a:p>
        </c:rich>
      </c:tx>
      <c:layout>
        <c:manualLayout>
          <c:xMode val="edge"/>
          <c:yMode val="edge"/>
          <c:x val="0.22387065518679328"/>
          <c:y val="3.2407407407407406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Africa</c:v>
          </c:tx>
          <c:spPr>
            <a:ln w="28575" cap="rnd">
              <a:solidFill>
                <a:schemeClr val="accent1"/>
              </a:solidFill>
              <a:round/>
            </a:ln>
            <a:effectLst/>
          </c:spPr>
          <c:marker>
            <c:symbol val="none"/>
          </c:marker>
          <c:dLbls>
            <c:dLbl>
              <c:idx val="0"/>
              <c:layout>
                <c:manualLayout>
                  <c:x val="1.0903426791277288E-2"/>
                  <c:y val="6.4814814814814728E-2"/>
                </c:manualLayout>
              </c:layout>
              <c:tx>
                <c:rich>
                  <a:bodyPr/>
                  <a:lstStyle/>
                  <a:p>
                    <a:fld id="{19739868-6EBF-48C0-BFED-8EEA87AA0FF9}"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368-4EBA-A78C-9875C9819BB1}"/>
                </c:ext>
              </c:extLst>
            </c:dLbl>
            <c:dLbl>
              <c:idx val="30"/>
              <c:layout>
                <c:manualLayout>
                  <c:x val="-2.8037383177570208E-2"/>
                  <c:y val="7.6388888888888895E-2"/>
                </c:manualLayout>
              </c:layout>
              <c:tx>
                <c:rich>
                  <a:bodyPr/>
                  <a:lstStyle/>
                  <a:p>
                    <a:fld id="{A0596F81-2B6B-4D93-9385-D01EB380EFE7}"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368-4EBA-A78C-9875C9819BB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accent1">
                        <a:lumMod val="7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'[UN MEDIAN AGE BY REGIONS 1950 TO 2100.xlsx]Data'!$D$2:$AH$2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'[UN MEDIAN AGE BY REGIONS 1950 TO 2100.xlsx]Data'!$D$12:$AH$12</c:f>
              <c:numCache>
                <c:formatCode>0.0</c:formatCode>
                <c:ptCount val="31"/>
                <c:pt idx="0">
                  <c:v>19.3</c:v>
                </c:pt>
                <c:pt idx="1">
                  <c:v>19</c:v>
                </c:pt>
                <c:pt idx="2">
                  <c:v>18.7</c:v>
                </c:pt>
                <c:pt idx="3">
                  <c:v>18.2</c:v>
                </c:pt>
                <c:pt idx="4">
                  <c:v>17.899999999999999</c:v>
                </c:pt>
                <c:pt idx="5">
                  <c:v>17.7</c:v>
                </c:pt>
                <c:pt idx="6">
                  <c:v>17.600000000000001</c:v>
                </c:pt>
                <c:pt idx="7">
                  <c:v>17.5</c:v>
                </c:pt>
                <c:pt idx="8">
                  <c:v>17.600000000000001</c:v>
                </c:pt>
                <c:pt idx="9">
                  <c:v>18</c:v>
                </c:pt>
                <c:pt idx="10">
                  <c:v>18.3</c:v>
                </c:pt>
                <c:pt idx="11">
                  <c:v>18.7</c:v>
                </c:pt>
                <c:pt idx="12">
                  <c:v>19</c:v>
                </c:pt>
                <c:pt idx="13">
                  <c:v>19.3</c:v>
                </c:pt>
                <c:pt idx="14">
                  <c:v>19.7</c:v>
                </c:pt>
                <c:pt idx="15">
                  <c:v>20.3</c:v>
                </c:pt>
                <c:pt idx="16">
                  <c:v>21.1</c:v>
                </c:pt>
                <c:pt idx="17">
                  <c:v>22</c:v>
                </c:pt>
                <c:pt idx="18">
                  <c:v>22.9</c:v>
                </c:pt>
                <c:pt idx="19">
                  <c:v>23.9</c:v>
                </c:pt>
                <c:pt idx="20">
                  <c:v>24.8</c:v>
                </c:pt>
                <c:pt idx="21">
                  <c:v>25.8</c:v>
                </c:pt>
                <c:pt idx="22">
                  <c:v>26.8</c:v>
                </c:pt>
                <c:pt idx="23">
                  <c:v>27.9</c:v>
                </c:pt>
                <c:pt idx="24">
                  <c:v>28.9</c:v>
                </c:pt>
                <c:pt idx="25">
                  <c:v>29.9</c:v>
                </c:pt>
                <c:pt idx="26">
                  <c:v>31</c:v>
                </c:pt>
                <c:pt idx="27">
                  <c:v>32</c:v>
                </c:pt>
                <c:pt idx="28">
                  <c:v>33</c:v>
                </c:pt>
                <c:pt idx="29">
                  <c:v>33.9</c:v>
                </c:pt>
                <c:pt idx="30">
                  <c:v>34.9</c:v>
                </c:pt>
              </c:numCache>
            </c:numRef>
          </c:val>
          <c:smooth val="0"/>
          <c:extLst>
            <c:ext xmlns:c16="http://schemas.microsoft.com/office/drawing/2014/chart" uri="{C3380CC4-5D6E-409C-BE32-E72D297353CC}">
              <c16:uniqueId val="{00000000-A368-4EBA-A78C-9875C9819BB1}"/>
            </c:ext>
          </c:extLst>
        </c:ser>
        <c:ser>
          <c:idx val="1"/>
          <c:order val="1"/>
          <c:tx>
            <c:v>Europe</c:v>
          </c:tx>
          <c:spPr>
            <a:ln w="28575" cap="rnd">
              <a:solidFill>
                <a:schemeClr val="accent2"/>
              </a:solidFill>
              <a:round/>
            </a:ln>
            <a:effectLst/>
          </c:spPr>
          <c:marker>
            <c:symbol val="none"/>
          </c:marker>
          <c:dLbls>
            <c:dLbl>
              <c:idx val="0"/>
              <c:layout>
                <c:manualLayout>
                  <c:x val="-2.8556264092755124E-17"/>
                  <c:y val="-9.7222222222222265E-2"/>
                </c:manualLayout>
              </c:layout>
              <c:tx>
                <c:rich>
                  <a:bodyPr/>
                  <a:lstStyle/>
                  <a:p>
                    <a:fld id="{93F280C5-84E2-4CEE-87FC-CAD0D34E3DA2}"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368-4EBA-A78C-9875C9819BB1}"/>
                </c:ext>
              </c:extLst>
            </c:dLbl>
            <c:dLbl>
              <c:idx val="30"/>
              <c:layout>
                <c:manualLayout>
                  <c:x val="-1.8691588785046842E-2"/>
                  <c:y val="-6.4814814814814811E-2"/>
                </c:manualLayout>
              </c:layout>
              <c:tx>
                <c:rich>
                  <a:bodyPr/>
                  <a:lstStyle/>
                  <a:p>
                    <a:fld id="{7C4DCE1F-BC60-46E1-9F90-CA908AA5E2F4}"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368-4EBA-A78C-9875C9819BB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rgbClr val="C00000"/>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'[UN MEDIAN AGE BY REGIONS 1950 TO 2100.xlsx]Data'!$D$2:$AH$2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'[UN MEDIAN AGE BY REGIONS 1950 TO 2100.xlsx]Data'!$D$14:$AH$14</c:f>
              <c:numCache>
                <c:formatCode>0.0</c:formatCode>
                <c:ptCount val="31"/>
                <c:pt idx="0">
                  <c:v>28.9</c:v>
                </c:pt>
                <c:pt idx="1">
                  <c:v>29.5</c:v>
                </c:pt>
                <c:pt idx="2">
                  <c:v>30.3</c:v>
                </c:pt>
                <c:pt idx="3">
                  <c:v>30.9</c:v>
                </c:pt>
                <c:pt idx="4">
                  <c:v>31.7</c:v>
                </c:pt>
                <c:pt idx="5">
                  <c:v>32.1</c:v>
                </c:pt>
                <c:pt idx="6">
                  <c:v>32.6</c:v>
                </c:pt>
                <c:pt idx="7">
                  <c:v>33.5</c:v>
                </c:pt>
                <c:pt idx="8">
                  <c:v>34.6</c:v>
                </c:pt>
                <c:pt idx="9">
                  <c:v>36.1</c:v>
                </c:pt>
                <c:pt idx="10">
                  <c:v>37.700000000000003</c:v>
                </c:pt>
                <c:pt idx="11">
                  <c:v>39.1</c:v>
                </c:pt>
                <c:pt idx="12">
                  <c:v>40.299999999999997</c:v>
                </c:pt>
                <c:pt idx="13">
                  <c:v>41.4</c:v>
                </c:pt>
                <c:pt idx="14">
                  <c:v>42.5</c:v>
                </c:pt>
                <c:pt idx="15">
                  <c:v>43.8</c:v>
                </c:pt>
                <c:pt idx="16">
                  <c:v>45.1</c:v>
                </c:pt>
                <c:pt idx="17">
                  <c:v>46.3</c:v>
                </c:pt>
                <c:pt idx="18">
                  <c:v>47.1</c:v>
                </c:pt>
                <c:pt idx="19">
                  <c:v>47.3</c:v>
                </c:pt>
                <c:pt idx="20">
                  <c:v>47.1</c:v>
                </c:pt>
                <c:pt idx="21">
                  <c:v>47.1</c:v>
                </c:pt>
                <c:pt idx="22">
                  <c:v>47.3</c:v>
                </c:pt>
                <c:pt idx="23">
                  <c:v>47.6</c:v>
                </c:pt>
                <c:pt idx="24">
                  <c:v>47.7</c:v>
                </c:pt>
                <c:pt idx="25">
                  <c:v>47.6</c:v>
                </c:pt>
                <c:pt idx="26">
                  <c:v>47.5</c:v>
                </c:pt>
                <c:pt idx="27">
                  <c:v>47.4</c:v>
                </c:pt>
                <c:pt idx="28">
                  <c:v>47.6</c:v>
                </c:pt>
                <c:pt idx="29">
                  <c:v>47.9</c:v>
                </c:pt>
                <c:pt idx="30">
                  <c:v>48.2</c:v>
                </c:pt>
              </c:numCache>
            </c:numRef>
          </c:val>
          <c:smooth val="0"/>
          <c:extLst>
            <c:ext xmlns:c16="http://schemas.microsoft.com/office/drawing/2014/chart" uri="{C3380CC4-5D6E-409C-BE32-E72D297353CC}">
              <c16:uniqueId val="{00000001-A368-4EBA-A78C-9875C9819BB1}"/>
            </c:ext>
          </c:extLst>
        </c:ser>
        <c:ser>
          <c:idx val="2"/>
          <c:order val="2"/>
          <c:tx>
            <c:v>Asia</c:v>
          </c:tx>
          <c:spPr>
            <a:ln w="28575" cap="rnd">
              <a:solidFill>
                <a:schemeClr val="accent3"/>
              </a:solidFill>
              <a:round/>
            </a:ln>
            <a:effectLst/>
          </c:spPr>
          <c:marker>
            <c:symbol val="none"/>
          </c:marker>
          <c:cat>
            <c:numRef>
              <c:f>'[UN MEDIAN AGE BY REGIONS 1950 TO 2100.xlsx]Data'!$D$2:$AH$2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'[UN MEDIAN AGE BY REGIONS 1950 TO 2100.xlsx]Data'!$D$13:$AH$13</c:f>
              <c:numCache>
                <c:formatCode>0.0</c:formatCode>
                <c:ptCount val="31"/>
                <c:pt idx="0">
                  <c:v>22.1</c:v>
                </c:pt>
                <c:pt idx="1">
                  <c:v>21.3</c:v>
                </c:pt>
                <c:pt idx="2">
                  <c:v>20.7</c:v>
                </c:pt>
                <c:pt idx="3">
                  <c:v>19.8</c:v>
                </c:pt>
                <c:pt idx="4">
                  <c:v>19.5</c:v>
                </c:pt>
                <c:pt idx="5">
                  <c:v>20</c:v>
                </c:pt>
                <c:pt idx="6">
                  <c:v>20.9</c:v>
                </c:pt>
                <c:pt idx="7">
                  <c:v>22</c:v>
                </c:pt>
                <c:pt idx="8">
                  <c:v>23</c:v>
                </c:pt>
                <c:pt idx="9">
                  <c:v>24.4</c:v>
                </c:pt>
                <c:pt idx="10">
                  <c:v>26</c:v>
                </c:pt>
                <c:pt idx="11">
                  <c:v>27.4</c:v>
                </c:pt>
                <c:pt idx="12">
                  <c:v>28.8</c:v>
                </c:pt>
                <c:pt idx="13">
                  <c:v>30.3</c:v>
                </c:pt>
                <c:pt idx="14">
                  <c:v>32</c:v>
                </c:pt>
                <c:pt idx="15">
                  <c:v>33.700000000000003</c:v>
                </c:pt>
                <c:pt idx="16">
                  <c:v>35.200000000000003</c:v>
                </c:pt>
                <c:pt idx="17">
                  <c:v>36.5</c:v>
                </c:pt>
                <c:pt idx="18">
                  <c:v>37.700000000000003</c:v>
                </c:pt>
                <c:pt idx="19">
                  <c:v>38.799999999999997</c:v>
                </c:pt>
                <c:pt idx="20">
                  <c:v>39.9</c:v>
                </c:pt>
                <c:pt idx="21">
                  <c:v>40.9</c:v>
                </c:pt>
                <c:pt idx="22">
                  <c:v>41.9</c:v>
                </c:pt>
                <c:pt idx="23">
                  <c:v>42.7</c:v>
                </c:pt>
                <c:pt idx="24">
                  <c:v>43.5</c:v>
                </c:pt>
                <c:pt idx="25">
                  <c:v>44.1</c:v>
                </c:pt>
                <c:pt idx="26">
                  <c:v>44.7</c:v>
                </c:pt>
                <c:pt idx="27">
                  <c:v>45.2</c:v>
                </c:pt>
                <c:pt idx="28">
                  <c:v>45.7</c:v>
                </c:pt>
                <c:pt idx="29">
                  <c:v>46.2</c:v>
                </c:pt>
                <c:pt idx="30">
                  <c:v>46.7</c:v>
                </c:pt>
              </c:numCache>
            </c:numRef>
          </c:val>
          <c:smooth val="0"/>
          <c:extLst>
            <c:ext xmlns:c16="http://schemas.microsoft.com/office/drawing/2014/chart" uri="{C3380CC4-5D6E-409C-BE32-E72D297353CC}">
              <c16:uniqueId val="{00000002-A368-4EBA-A78C-9875C9819BB1}"/>
            </c:ext>
          </c:extLst>
        </c:ser>
        <c:ser>
          <c:idx val="3"/>
          <c:order val="3"/>
          <c:tx>
            <c:v>North America</c:v>
          </c:tx>
          <c:spPr>
            <a:ln w="28575" cap="rnd">
              <a:solidFill>
                <a:schemeClr val="accent4"/>
              </a:solidFill>
              <a:round/>
            </a:ln>
            <a:effectLst/>
          </c:spPr>
          <c:marker>
            <c:symbol val="none"/>
          </c:marker>
          <c:cat>
            <c:numRef>
              <c:f>'[UN MEDIAN AGE BY REGIONS 1950 TO 2100.xlsx]Data'!$D$2:$AH$2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'[UN MEDIAN AGE BY REGIONS 1950 TO 2100.xlsx]Data'!$D$16:$AH$16</c:f>
              <c:numCache>
                <c:formatCode>0.0</c:formatCode>
                <c:ptCount val="31"/>
                <c:pt idx="0">
                  <c:v>30</c:v>
                </c:pt>
                <c:pt idx="1">
                  <c:v>30.1</c:v>
                </c:pt>
                <c:pt idx="2">
                  <c:v>29.4</c:v>
                </c:pt>
                <c:pt idx="3">
                  <c:v>28.3</c:v>
                </c:pt>
                <c:pt idx="4">
                  <c:v>28.2</c:v>
                </c:pt>
                <c:pt idx="5">
                  <c:v>28.8</c:v>
                </c:pt>
                <c:pt idx="6">
                  <c:v>29.9</c:v>
                </c:pt>
                <c:pt idx="7">
                  <c:v>31.4</c:v>
                </c:pt>
                <c:pt idx="8">
                  <c:v>32.9</c:v>
                </c:pt>
                <c:pt idx="9">
                  <c:v>34.1</c:v>
                </c:pt>
                <c:pt idx="10">
                  <c:v>35.4</c:v>
                </c:pt>
                <c:pt idx="11">
                  <c:v>36.4</c:v>
                </c:pt>
                <c:pt idx="12">
                  <c:v>37.200000000000003</c:v>
                </c:pt>
                <c:pt idx="13">
                  <c:v>37.9</c:v>
                </c:pt>
                <c:pt idx="14">
                  <c:v>38.6</c:v>
                </c:pt>
                <c:pt idx="15">
                  <c:v>39.4</c:v>
                </c:pt>
                <c:pt idx="16">
                  <c:v>40.299999999999997</c:v>
                </c:pt>
                <c:pt idx="17">
                  <c:v>41.2</c:v>
                </c:pt>
                <c:pt idx="18">
                  <c:v>42</c:v>
                </c:pt>
                <c:pt idx="19">
                  <c:v>42.5</c:v>
                </c:pt>
                <c:pt idx="20">
                  <c:v>43</c:v>
                </c:pt>
                <c:pt idx="21">
                  <c:v>43.4</c:v>
                </c:pt>
                <c:pt idx="22">
                  <c:v>43.7</c:v>
                </c:pt>
                <c:pt idx="23">
                  <c:v>44</c:v>
                </c:pt>
                <c:pt idx="24">
                  <c:v>44.3</c:v>
                </c:pt>
                <c:pt idx="25">
                  <c:v>44.7</c:v>
                </c:pt>
                <c:pt idx="26">
                  <c:v>45</c:v>
                </c:pt>
                <c:pt idx="27">
                  <c:v>45.2</c:v>
                </c:pt>
                <c:pt idx="28">
                  <c:v>45.4</c:v>
                </c:pt>
                <c:pt idx="29">
                  <c:v>45.5</c:v>
                </c:pt>
                <c:pt idx="30">
                  <c:v>45.6</c:v>
                </c:pt>
              </c:numCache>
            </c:numRef>
          </c:val>
          <c:smooth val="0"/>
          <c:extLst>
            <c:ext xmlns:c16="http://schemas.microsoft.com/office/drawing/2014/chart" uri="{C3380CC4-5D6E-409C-BE32-E72D297353CC}">
              <c16:uniqueId val="{00000003-A368-4EBA-A78C-9875C9819BB1}"/>
            </c:ext>
          </c:extLst>
        </c:ser>
        <c:dLbls>
          <c:showLegendKey val="0"/>
          <c:showVal val="0"/>
          <c:showCatName val="0"/>
          <c:showSerName val="0"/>
          <c:showPercent val="0"/>
          <c:showBubbleSize val="0"/>
        </c:dLbls>
        <c:smooth val="0"/>
        <c:axId val="788894079"/>
        <c:axId val="722077375"/>
      </c:lineChart>
      <c:catAx>
        <c:axId val="7888940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722077375"/>
        <c:crosses val="autoZero"/>
        <c:auto val="1"/>
        <c:lblAlgn val="ctr"/>
        <c:lblOffset val="100"/>
        <c:noMultiLvlLbl val="0"/>
      </c:catAx>
      <c:valAx>
        <c:axId val="722077375"/>
        <c:scaling>
          <c:orientation val="minMax"/>
          <c:max val="50"/>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Median Age Years</a:t>
                </a:r>
              </a:p>
            </c:rich>
          </c:tx>
          <c:layout>
            <c:manualLayout>
              <c:xMode val="edge"/>
              <c:yMode val="edge"/>
              <c:x val="3.1152647975077881E-3"/>
              <c:y val="0.3444912875473898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788894079"/>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0-14 cohort</c:v>
          </c:tx>
          <c:invertIfNegative val="0"/>
          <c:cat>
            <c:strRef>
              <c:f>Sheet1!$A$3:$A$15</c:f>
              <c:strCache>
                <c:ptCount val="13"/>
                <c:pt idx="0">
                  <c:v>Nunavut</c:v>
                </c:pt>
                <c:pt idx="1">
                  <c:v>Northwest Territories</c:v>
                </c:pt>
                <c:pt idx="2">
                  <c:v>Saskatchewan</c:v>
                </c:pt>
                <c:pt idx="3">
                  <c:v>Manitoba</c:v>
                </c:pt>
                <c:pt idx="4">
                  <c:v>Alberta</c:v>
                </c:pt>
                <c:pt idx="5">
                  <c:v>Yukon</c:v>
                </c:pt>
                <c:pt idx="6">
                  <c:v>Ontario</c:v>
                </c:pt>
                <c:pt idx="7">
                  <c:v>Prince Edward Island</c:v>
                </c:pt>
                <c:pt idx="8">
                  <c:v>Quebec</c:v>
                </c:pt>
                <c:pt idx="9">
                  <c:v>New Brunswick</c:v>
                </c:pt>
                <c:pt idx="10">
                  <c:v>Newfoundland and Labrador</c:v>
                </c:pt>
                <c:pt idx="11">
                  <c:v>British Columbia</c:v>
                </c:pt>
                <c:pt idx="12">
                  <c:v>Nova Scotia</c:v>
                </c:pt>
              </c:strCache>
            </c:strRef>
          </c:cat>
          <c:val>
            <c:numRef>
              <c:f>Sheet1!$C$3:$C$15</c:f>
              <c:numCache>
                <c:formatCode>General</c:formatCode>
                <c:ptCount val="13"/>
                <c:pt idx="0">
                  <c:v>31.7</c:v>
                </c:pt>
                <c:pt idx="1">
                  <c:v>21.4</c:v>
                </c:pt>
                <c:pt idx="2">
                  <c:v>19.100000000000001</c:v>
                </c:pt>
                <c:pt idx="3">
                  <c:v>18.8</c:v>
                </c:pt>
                <c:pt idx="4">
                  <c:v>18.3</c:v>
                </c:pt>
                <c:pt idx="5">
                  <c:v>17.100000000000001</c:v>
                </c:pt>
                <c:pt idx="6">
                  <c:v>16.3</c:v>
                </c:pt>
                <c:pt idx="7">
                  <c:v>15.7</c:v>
                </c:pt>
                <c:pt idx="8">
                  <c:v>15.5</c:v>
                </c:pt>
                <c:pt idx="9">
                  <c:v>15</c:v>
                </c:pt>
                <c:pt idx="10">
                  <c:v>14.8</c:v>
                </c:pt>
                <c:pt idx="11">
                  <c:v>14.8</c:v>
                </c:pt>
                <c:pt idx="12">
                  <c:v>14.5</c:v>
                </c:pt>
              </c:numCache>
            </c:numRef>
          </c:val>
          <c:extLst>
            <c:ext xmlns:c16="http://schemas.microsoft.com/office/drawing/2014/chart" uri="{C3380CC4-5D6E-409C-BE32-E72D297353CC}">
              <c16:uniqueId val="{00000000-DEA8-4A7C-9783-F87588A9E1AC}"/>
            </c:ext>
          </c:extLst>
        </c:ser>
        <c:ser>
          <c:idx val="1"/>
          <c:order val="1"/>
          <c:tx>
            <c:v>15-64 cohort</c:v>
          </c:tx>
          <c:invertIfNegative val="0"/>
          <c:cat>
            <c:strRef>
              <c:f>Sheet1!$A$3:$A$15</c:f>
              <c:strCache>
                <c:ptCount val="13"/>
                <c:pt idx="0">
                  <c:v>Nunavut</c:v>
                </c:pt>
                <c:pt idx="1">
                  <c:v>Northwest Territories</c:v>
                </c:pt>
                <c:pt idx="2">
                  <c:v>Saskatchewan</c:v>
                </c:pt>
                <c:pt idx="3">
                  <c:v>Manitoba</c:v>
                </c:pt>
                <c:pt idx="4">
                  <c:v>Alberta</c:v>
                </c:pt>
                <c:pt idx="5">
                  <c:v>Yukon</c:v>
                </c:pt>
                <c:pt idx="6">
                  <c:v>Ontario</c:v>
                </c:pt>
                <c:pt idx="7">
                  <c:v>Prince Edward Island</c:v>
                </c:pt>
                <c:pt idx="8">
                  <c:v>Quebec</c:v>
                </c:pt>
                <c:pt idx="9">
                  <c:v>New Brunswick</c:v>
                </c:pt>
                <c:pt idx="10">
                  <c:v>Newfoundland and Labrador</c:v>
                </c:pt>
                <c:pt idx="11">
                  <c:v>British Columbia</c:v>
                </c:pt>
                <c:pt idx="12">
                  <c:v>Nova Scotia</c:v>
                </c:pt>
              </c:strCache>
            </c:strRef>
          </c:cat>
          <c:val>
            <c:numRef>
              <c:f>Sheet1!$D$3:$D$15</c:f>
              <c:numCache>
                <c:formatCode>General</c:formatCode>
                <c:ptCount val="13"/>
                <c:pt idx="0">
                  <c:v>64.900000000000006</c:v>
                </c:pt>
                <c:pt idx="1">
                  <c:v>72.400000000000006</c:v>
                </c:pt>
                <c:pt idx="2">
                  <c:v>66.2</c:v>
                </c:pt>
                <c:pt idx="3">
                  <c:v>67</c:v>
                </c:pt>
                <c:pt idx="4">
                  <c:v>70.599999999999994</c:v>
                </c:pt>
                <c:pt idx="5">
                  <c:v>73.5</c:v>
                </c:pt>
                <c:pt idx="6">
                  <c:v>69.099999999999994</c:v>
                </c:pt>
                <c:pt idx="7">
                  <c:v>67.900000000000006</c:v>
                </c:pt>
                <c:pt idx="8">
                  <c:v>68.3</c:v>
                </c:pt>
                <c:pt idx="9">
                  <c:v>68.099999999999994</c:v>
                </c:pt>
                <c:pt idx="10">
                  <c:v>68.599999999999994</c:v>
                </c:pt>
                <c:pt idx="11">
                  <c:v>69.3</c:v>
                </c:pt>
                <c:pt idx="12">
                  <c:v>68.400000000000006</c:v>
                </c:pt>
              </c:numCache>
            </c:numRef>
          </c:val>
          <c:extLst>
            <c:ext xmlns:c16="http://schemas.microsoft.com/office/drawing/2014/chart" uri="{C3380CC4-5D6E-409C-BE32-E72D297353CC}">
              <c16:uniqueId val="{00000001-DEA8-4A7C-9783-F87588A9E1AC}"/>
            </c:ext>
          </c:extLst>
        </c:ser>
        <c:ser>
          <c:idx val="2"/>
          <c:order val="2"/>
          <c:tx>
            <c:v>65+ cohort</c:v>
          </c:tx>
          <c:invertIfNegative val="0"/>
          <c:cat>
            <c:strRef>
              <c:f>Sheet1!$A$3:$A$15</c:f>
              <c:strCache>
                <c:ptCount val="13"/>
                <c:pt idx="0">
                  <c:v>Nunavut</c:v>
                </c:pt>
                <c:pt idx="1">
                  <c:v>Northwest Territories</c:v>
                </c:pt>
                <c:pt idx="2">
                  <c:v>Saskatchewan</c:v>
                </c:pt>
                <c:pt idx="3">
                  <c:v>Manitoba</c:v>
                </c:pt>
                <c:pt idx="4">
                  <c:v>Alberta</c:v>
                </c:pt>
                <c:pt idx="5">
                  <c:v>Yukon</c:v>
                </c:pt>
                <c:pt idx="6">
                  <c:v>Ontario</c:v>
                </c:pt>
                <c:pt idx="7">
                  <c:v>Prince Edward Island</c:v>
                </c:pt>
                <c:pt idx="8">
                  <c:v>Quebec</c:v>
                </c:pt>
                <c:pt idx="9">
                  <c:v>New Brunswick</c:v>
                </c:pt>
                <c:pt idx="10">
                  <c:v>Newfoundland and Labrador</c:v>
                </c:pt>
                <c:pt idx="11">
                  <c:v>British Columbia</c:v>
                </c:pt>
                <c:pt idx="12">
                  <c:v>Nova Scotia</c:v>
                </c:pt>
              </c:strCache>
            </c:strRef>
          </c:cat>
          <c:val>
            <c:numRef>
              <c:f>Sheet1!$E$3:$E$15</c:f>
              <c:numCache>
                <c:formatCode>General</c:formatCode>
                <c:ptCount val="13"/>
                <c:pt idx="0">
                  <c:v>3.3</c:v>
                </c:pt>
                <c:pt idx="1">
                  <c:v>6.2</c:v>
                </c:pt>
                <c:pt idx="2">
                  <c:v>14.7</c:v>
                </c:pt>
                <c:pt idx="3">
                  <c:v>14.2</c:v>
                </c:pt>
                <c:pt idx="4">
                  <c:v>11.1</c:v>
                </c:pt>
                <c:pt idx="5">
                  <c:v>9.4</c:v>
                </c:pt>
                <c:pt idx="6">
                  <c:v>14.6</c:v>
                </c:pt>
                <c:pt idx="7">
                  <c:v>16.399999999999999</c:v>
                </c:pt>
                <c:pt idx="8">
                  <c:v>16.2</c:v>
                </c:pt>
                <c:pt idx="9">
                  <c:v>17</c:v>
                </c:pt>
                <c:pt idx="10">
                  <c:v>16.600000000000001</c:v>
                </c:pt>
                <c:pt idx="11">
                  <c:v>15.9</c:v>
                </c:pt>
                <c:pt idx="12">
                  <c:v>17.2</c:v>
                </c:pt>
              </c:numCache>
            </c:numRef>
          </c:val>
          <c:extLst>
            <c:ext xmlns:c16="http://schemas.microsoft.com/office/drawing/2014/chart" uri="{C3380CC4-5D6E-409C-BE32-E72D297353CC}">
              <c16:uniqueId val="{00000002-DEA8-4A7C-9783-F87588A9E1AC}"/>
            </c:ext>
          </c:extLst>
        </c:ser>
        <c:dLbls>
          <c:showLegendKey val="0"/>
          <c:showVal val="0"/>
          <c:showCatName val="0"/>
          <c:showSerName val="0"/>
          <c:showPercent val="0"/>
          <c:showBubbleSize val="0"/>
        </c:dLbls>
        <c:gapWidth val="150"/>
        <c:overlap val="100"/>
        <c:axId val="770272608"/>
        <c:axId val="770273000"/>
      </c:barChart>
      <c:catAx>
        <c:axId val="770272608"/>
        <c:scaling>
          <c:orientation val="minMax"/>
        </c:scaling>
        <c:delete val="0"/>
        <c:axPos val="b"/>
        <c:numFmt formatCode="General" sourceLinked="0"/>
        <c:majorTickMark val="out"/>
        <c:minorTickMark val="none"/>
        <c:tickLblPos val="nextTo"/>
        <c:spPr>
          <a:ln>
            <a:solidFill>
              <a:schemeClr val="tx1"/>
            </a:solidFill>
          </a:ln>
        </c:spPr>
        <c:crossAx val="770273000"/>
        <c:crosses val="autoZero"/>
        <c:auto val="1"/>
        <c:lblAlgn val="ctr"/>
        <c:lblOffset val="100"/>
        <c:noMultiLvlLbl val="0"/>
      </c:catAx>
      <c:valAx>
        <c:axId val="770273000"/>
        <c:scaling>
          <c:orientation val="minMax"/>
        </c:scaling>
        <c:delete val="0"/>
        <c:axPos val="l"/>
        <c:majorGridlines>
          <c:spPr>
            <a:ln>
              <a:noFill/>
            </a:ln>
          </c:spPr>
        </c:majorGridlines>
        <c:numFmt formatCode="0%" sourceLinked="1"/>
        <c:majorTickMark val="out"/>
        <c:minorTickMark val="none"/>
        <c:tickLblPos val="nextTo"/>
        <c:spPr>
          <a:ln>
            <a:solidFill>
              <a:schemeClr val="tx1"/>
            </a:solidFill>
          </a:ln>
        </c:spPr>
        <c:crossAx val="770272608"/>
        <c:crosses val="autoZero"/>
        <c:crossBetween val="between"/>
      </c:valAx>
    </c:plotArea>
    <c:legend>
      <c:legendPos val="b"/>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0.03333</cdr:x>
      <cdr:y>0.06523</cdr:y>
    </cdr:from>
    <cdr:to>
      <cdr:x>0.96667</cdr:x>
      <cdr:y>0.13041</cdr:y>
    </cdr:to>
    <cdr:sp macro="" textlink="">
      <cdr:nvSpPr>
        <cdr:cNvPr id="2" name="Text Box 4"/>
        <cdr:cNvSpPr txBox="1">
          <a:spLocks xmlns:a="http://schemas.openxmlformats.org/drawingml/2006/main" noChangeArrowheads="1"/>
        </cdr:cNvSpPr>
      </cdr:nvSpPr>
      <cdr:spPr bwMode="auto">
        <a:xfrm xmlns:a="http://schemas.openxmlformats.org/drawingml/2006/main">
          <a:off x="304815" y="446690"/>
          <a:ext cx="8534370" cy="4462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Verdana" pitchFamily="34" charset="0"/>
              <a:cs typeface="Arial" charset="0"/>
            </a:defRPr>
          </a:lvl1pPr>
          <a:lvl2pPr marL="457200" algn="ctr" rtl="0" fontAlgn="base">
            <a:spcBef>
              <a:spcPct val="0"/>
            </a:spcBef>
            <a:spcAft>
              <a:spcPct val="0"/>
            </a:spcAft>
            <a:defRPr kern="1200">
              <a:solidFill>
                <a:sysClr val="windowText" lastClr="000000"/>
              </a:solidFill>
              <a:latin typeface="Verdana" pitchFamily="34" charset="0"/>
              <a:cs typeface="Arial" charset="0"/>
            </a:defRPr>
          </a:lvl2pPr>
          <a:lvl3pPr marL="914400" algn="ctr" rtl="0" fontAlgn="base">
            <a:spcBef>
              <a:spcPct val="0"/>
            </a:spcBef>
            <a:spcAft>
              <a:spcPct val="0"/>
            </a:spcAft>
            <a:defRPr kern="1200">
              <a:solidFill>
                <a:sysClr val="windowText" lastClr="000000"/>
              </a:solidFill>
              <a:latin typeface="Verdana" pitchFamily="34" charset="0"/>
              <a:cs typeface="Arial" charset="0"/>
            </a:defRPr>
          </a:lvl3pPr>
          <a:lvl4pPr marL="1371600" algn="ctr" rtl="0" fontAlgn="base">
            <a:spcBef>
              <a:spcPct val="0"/>
            </a:spcBef>
            <a:spcAft>
              <a:spcPct val="0"/>
            </a:spcAft>
            <a:defRPr kern="1200">
              <a:solidFill>
                <a:sysClr val="windowText" lastClr="000000"/>
              </a:solidFill>
              <a:latin typeface="Verdana" pitchFamily="34" charset="0"/>
              <a:cs typeface="Arial" charset="0"/>
            </a:defRPr>
          </a:lvl4pPr>
          <a:lvl5pPr marL="1828800" algn="ctr" rtl="0" fontAlgn="base">
            <a:spcBef>
              <a:spcPct val="0"/>
            </a:spcBef>
            <a:spcAft>
              <a:spcPct val="0"/>
            </a:spcAft>
            <a:defRPr kern="1200">
              <a:solidFill>
                <a:sysClr val="windowText" lastClr="000000"/>
              </a:solidFill>
              <a:latin typeface="Verdana" pitchFamily="34" charset="0"/>
              <a:cs typeface="Arial" charset="0"/>
            </a:defRPr>
          </a:lvl5pPr>
          <a:lvl6pPr marL="2286000" algn="l" defTabSz="914400" rtl="0" eaLnBrk="1" latinLnBrk="0" hangingPunct="1">
            <a:defRPr kern="1200">
              <a:solidFill>
                <a:sysClr val="windowText" lastClr="000000"/>
              </a:solidFill>
              <a:latin typeface="Verdana" pitchFamily="34" charset="0"/>
              <a:cs typeface="Arial" charset="0"/>
            </a:defRPr>
          </a:lvl6pPr>
          <a:lvl7pPr marL="2743200" algn="l" defTabSz="914400" rtl="0" eaLnBrk="1" latinLnBrk="0" hangingPunct="1">
            <a:defRPr kern="1200">
              <a:solidFill>
                <a:sysClr val="windowText" lastClr="000000"/>
              </a:solidFill>
              <a:latin typeface="Verdana" pitchFamily="34" charset="0"/>
              <a:cs typeface="Arial" charset="0"/>
            </a:defRPr>
          </a:lvl7pPr>
          <a:lvl8pPr marL="3200400" algn="l" defTabSz="914400" rtl="0" eaLnBrk="1" latinLnBrk="0" hangingPunct="1">
            <a:defRPr kern="1200">
              <a:solidFill>
                <a:sysClr val="windowText" lastClr="000000"/>
              </a:solidFill>
              <a:latin typeface="Verdana" pitchFamily="34" charset="0"/>
              <a:cs typeface="Arial" charset="0"/>
            </a:defRPr>
          </a:lvl8pPr>
          <a:lvl9pPr marL="3657600" algn="l" defTabSz="914400" rtl="0" eaLnBrk="1" latinLnBrk="0" hangingPunct="1">
            <a:defRPr kern="1200">
              <a:solidFill>
                <a:sysClr val="windowText" lastClr="000000"/>
              </a:solidFill>
              <a:latin typeface="Verdana" pitchFamily="34" charset="0"/>
              <a:cs typeface="Arial" charset="0"/>
            </a:defRPr>
          </a:lvl9pPr>
        </a:lstStyle>
        <a:p xmlns:a="http://schemas.openxmlformats.org/drawingml/2006/main">
          <a:pPr eaLnBrk="0" hangingPunct="0">
            <a:spcBef>
              <a:spcPct val="20000"/>
            </a:spcBef>
          </a:pPr>
          <a:r>
            <a:rPr lang="en-US" sz="2300" b="0" dirty="0">
              <a:effectLst>
                <a:outerShdw blurRad="38100" dist="38100" dir="2700000" algn="tl">
                  <a:srgbClr val="000000">
                    <a:alpha val="43137"/>
                  </a:srgbClr>
                </a:outerShdw>
              </a:effectLst>
              <a:latin typeface="+mn-lt"/>
            </a:rPr>
            <a:t>Projected World Population, by Gender, at Specified Age Groups, 2025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GEO 206 LECTURE 3</a:t>
            </a:r>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9B6361B-70BE-463A-933F-9E888F30F365}" type="datetimeFigureOut">
              <a:rPr lang="en-CA" smtClean="0"/>
              <a:t>2021-01-25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COPPACK/GEOGRAPHY</a:t>
            </a:r>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3EEB31-0341-4715-B19C-40099BA99E39}" type="slidenum">
              <a:rPr lang="en-CA" smtClean="0"/>
              <a:t>‹#›</a:t>
            </a:fld>
            <a:endParaRPr lang="en-CA"/>
          </a:p>
        </p:txBody>
      </p:sp>
    </p:spTree>
    <p:extLst>
      <p:ext uri="{BB962C8B-B14F-4D97-AF65-F5344CB8AC3E}">
        <p14:creationId xmlns:p14="http://schemas.microsoft.com/office/powerpoint/2010/main" val="240899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0" hangingPunct="0">
              <a:defRPr sz="1200">
                <a:cs typeface="+mn-cs"/>
              </a:defRPr>
            </a:lvl1pPr>
          </a:lstStyle>
          <a:p>
            <a:pPr>
              <a:defRPr/>
            </a:pPr>
            <a:fld id="{43779DCF-818F-4196-ABE2-6AD0A4BE1898}" type="datetimeFigureOut">
              <a:rPr lang="en-US"/>
              <a:pPr>
                <a:defRPr/>
              </a:pPr>
              <a:t>1/25/2021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0" hangingPunct="0">
              <a:defRPr sz="1200">
                <a:cs typeface="+mn-cs"/>
              </a:defRPr>
            </a:lvl1pPr>
          </a:lstStyle>
          <a:p>
            <a:pPr>
              <a:defRPr/>
            </a:pPr>
            <a:fld id="{6839AA6E-BFBC-4CDB-8479-2A6E26F5E442}" type="slidenum">
              <a:rPr lang="en-US"/>
              <a:pPr>
                <a:defRPr/>
              </a:pPr>
              <a:t>‹#›</a:t>
            </a:fld>
            <a:endParaRPr lang="en-US"/>
          </a:p>
        </p:txBody>
      </p:sp>
    </p:spTree>
    <p:extLst>
      <p:ext uri="{BB962C8B-B14F-4D97-AF65-F5344CB8AC3E}">
        <p14:creationId xmlns:p14="http://schemas.microsoft.com/office/powerpoint/2010/main" val="2667901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381529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2A18-68D9-441F-B020-7C615BF6C6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16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10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94180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31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19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87</a:t>
            </a:fld>
            <a:endParaRPr lang="en-US"/>
          </a:p>
        </p:txBody>
      </p:sp>
    </p:spTree>
    <p:extLst>
      <p:ext uri="{BB962C8B-B14F-4D97-AF65-F5344CB8AC3E}">
        <p14:creationId xmlns:p14="http://schemas.microsoft.com/office/powerpoint/2010/main" val="133378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a:t>Source: https://www.cia.gov/library/publications/the-world-factbook/rankorder/2102rank.html</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9080F7-4D0E-4877-9AC2-9E40D5BF8C5C}"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416372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expectancy at birth, defined as the average number of years a new-born child would live if prevailing patterns of mortality at the time of its birth were to stay the same throughout their life.</a:t>
            </a:r>
          </a:p>
          <a:p>
            <a:r>
              <a:rPr lang="en-US" dirty="0"/>
              <a:t> Health-adjusted life expectancy (HALE) at birth, defined as the average number of years that a new-born child can expect to live in "full health" after taking into account years expected to be lived in less than full health due to disease and/or injury. </a:t>
            </a:r>
          </a:p>
          <a:p>
            <a:r>
              <a:rPr lang="en-US" dirty="0"/>
              <a:t> Healthy life years (HLY) at birth, a measure used across the EU and defined as the average number of years that a new-born child can expect to live in a healthy condition and free from disability (also called disability-free life expectancy). </a:t>
            </a:r>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105</a:t>
            </a:fld>
            <a:endParaRPr lang="en-US"/>
          </a:p>
        </p:txBody>
      </p:sp>
    </p:spTree>
    <p:extLst>
      <p:ext uri="{BB962C8B-B14F-4D97-AF65-F5344CB8AC3E}">
        <p14:creationId xmlns:p14="http://schemas.microsoft.com/office/powerpoint/2010/main" val="419912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expectancy at birth, defined as the average number of years a new-born child would live if prevailing patterns of mortality at the time of its birth were to stay the same throughout their life.</a:t>
            </a:r>
          </a:p>
          <a:p>
            <a:r>
              <a:rPr lang="en-US" dirty="0"/>
              <a:t> Health-adjusted life expectancy (HALE) at birth, defined as the average number of years that a new-born child can expect to live in "full health" after taking into account years expected to be lived in less than full health due to disease and/or injury.</a:t>
            </a:r>
          </a:p>
          <a:p>
            <a:r>
              <a:rPr lang="en-US" dirty="0"/>
              <a:t> Healthy life years (HLY) at birth, a measure used across the EU and defined as the average number of years that a new-born child can expect to live in a healthy condition and free from disability (also called disability-free life expectancy). </a:t>
            </a:r>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106</a:t>
            </a:fld>
            <a:endParaRPr lang="en-US"/>
          </a:p>
        </p:txBody>
      </p:sp>
    </p:spTree>
    <p:extLst>
      <p:ext uri="{BB962C8B-B14F-4D97-AF65-F5344CB8AC3E}">
        <p14:creationId xmlns:p14="http://schemas.microsoft.com/office/powerpoint/2010/main" val="312855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a:t>Source: http://esa.un.org/unup/index.asp</a:t>
            </a:r>
          </a:p>
          <a:p>
            <a:r>
              <a:rPr lang="en-US" b="1" u="sng"/>
              <a:t>Could be found in Excel File under Population</a:t>
            </a:r>
          </a:p>
          <a:p>
            <a:endParaRPr lang="en-US"/>
          </a:p>
        </p:txBody>
      </p:sp>
      <p:sp>
        <p:nvSpPr>
          <p:cNvPr id="4" name="Slide Number Placeholder 3"/>
          <p:cNvSpPr>
            <a:spLocks noGrp="1"/>
          </p:cNvSpPr>
          <p:nvPr>
            <p:ph type="sldNum" sz="quarter" idx="5"/>
          </p:nvPr>
        </p:nvSpPr>
        <p:spPr/>
        <p:txBody>
          <a:bodyPr/>
          <a:lstStyle/>
          <a:p>
            <a:pPr>
              <a:defRPr/>
            </a:pPr>
            <a:fld id="{297784F9-E788-4762-BAEA-223C3E49C10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89359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a:t>Source: http://esa.un.org/unup/index.asp</a:t>
            </a:r>
          </a:p>
          <a:p>
            <a:r>
              <a:rPr lang="en-US" b="1" u="sng"/>
              <a:t>Could be found in Excel File under Population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39F2-F802-4BD3-B7D2-2D825B30B0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a:t>Source: http://esa.un.org/unup/index.asp</a:t>
            </a:r>
          </a:p>
          <a:p>
            <a:r>
              <a:rPr lang="en-US" b="1" u="sng"/>
              <a:t>Could be found in Excel File under Population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8CC5B-77A4-49A7-B9AC-5D8DC1EDB8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63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2A18-68D9-441F-B020-7C615BF6C6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a:t>Source</a:t>
            </a:r>
            <a:r>
              <a:rPr lang="en-US" b="1" u="sng"/>
              <a:t>: http://esa.un.org/unpp/index.asp?panel=2</a:t>
            </a:r>
            <a:endParaRPr lang="en-US" b="1" u="sng" dirty="0"/>
          </a:p>
          <a:p>
            <a:pPr eaLnBrk="1" hangingPunct="1">
              <a:spcBef>
                <a:spcPct val="0"/>
              </a:spcBef>
              <a:buFontTx/>
              <a:buChar char="•"/>
            </a:pPr>
            <a:endParaRPr lang="en-US" b="1" dirty="0"/>
          </a:p>
          <a:p>
            <a:pPr eaLnBrk="1" hangingPunct="1">
              <a:spcBef>
                <a:spcPct val="0"/>
              </a:spcBef>
              <a:buFontTx/>
              <a:buChar char="•"/>
            </a:pPr>
            <a:endParaRPr lang="en-US" b="1" dirty="0"/>
          </a:p>
          <a:p>
            <a:pPr eaLnBrk="1" hangingPunct="1">
              <a:spcBef>
                <a:spcPct val="0"/>
              </a:spcBef>
              <a:buFontTx/>
              <a:buChar char="•"/>
            </a:pPr>
            <a:r>
              <a:rPr lang="en-US" dirty="0"/>
              <a:t>Due to vast improvements in health over the past five decades, life expectancy at birth has increased by two-thirds from 40.8 to 71.5 years between 1955 and 2005.</a:t>
            </a:r>
          </a:p>
          <a:p>
            <a:pPr eaLnBrk="1" hangingPunct="1">
              <a:spcBef>
                <a:spcPct val="0"/>
              </a:spcBef>
              <a:buFontTx/>
              <a:buChar char="•"/>
            </a:pPr>
            <a:r>
              <a:rPr lang="en-US" dirty="0"/>
              <a:t>The percent of elderly in China is projected to triple from 8 percent to 24 percent between 2006 and 2050.</a:t>
            </a:r>
          </a:p>
          <a:p>
            <a:pPr eaLnBrk="1" hangingPunct="1">
              <a:spcBef>
                <a:spcPct val="0"/>
              </a:spcBef>
              <a:buFontTx/>
              <a:buChar char="•"/>
            </a:pPr>
            <a:r>
              <a:rPr lang="en-US" dirty="0"/>
              <a:t>Because chronic health problems become more common in old age, China’s population aging has led to increases in the country’s prevalence of chronic disease and disability.</a:t>
            </a:r>
          </a:p>
          <a:p>
            <a:endParaRPr lang="en-US" dirty="0"/>
          </a:p>
        </p:txBody>
      </p:sp>
      <p:sp>
        <p:nvSpPr>
          <p:cNvPr id="4" name="Slide Number Placeholder 3"/>
          <p:cNvSpPr>
            <a:spLocks noGrp="1"/>
          </p:cNvSpPr>
          <p:nvPr>
            <p:ph type="sldNum" sz="quarter" idx="5"/>
          </p:nvPr>
        </p:nvSpPr>
        <p:spPr/>
        <p:txBody>
          <a:bodyPr/>
          <a:lstStyle/>
          <a:p>
            <a:pPr>
              <a:defRPr/>
            </a:pPr>
            <a:fld id="{21AB2354-D90F-4CF0-A090-396AB7F3FA6C}"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11612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a:t>Source: http://esa.un.org/unpp/index.asp?panel=2</a:t>
            </a:r>
          </a:p>
          <a:p>
            <a:endParaRPr lang="en-US" b="1"/>
          </a:p>
          <a:p>
            <a:r>
              <a:rPr lang="en-US" b="1"/>
              <a:t>The figure above depicts what demographers refer to as the feminization of aging. Although women make up half of world population, by the end of the next quarter century, they will account for more than half (54 percent) of people ages 60 and older, and 63 percent of very old people (80 and older).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C42343-BFC8-46D9-9957-D69EBB44849A}"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57180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a:t>Source: http://esa.un.org/unpp/index.asp?panel=2</a:t>
            </a:r>
          </a:p>
          <a:p>
            <a:pPr eaLnBrk="1" hangingPunct="1">
              <a:spcBef>
                <a:spcPct val="0"/>
              </a:spcBef>
              <a:buFontTx/>
              <a:buChar char="•"/>
            </a:pPr>
            <a:endParaRPr lang="en-US" dirty="0"/>
          </a:p>
          <a:p>
            <a:pPr eaLnBrk="1" hangingPunct="1">
              <a:spcBef>
                <a:spcPct val="0"/>
              </a:spcBef>
              <a:buFontTx/>
              <a:buChar char="•"/>
            </a:pPr>
            <a:endParaRPr lang="en-US" dirty="0"/>
          </a:p>
          <a:p>
            <a:pPr eaLnBrk="1" hangingPunct="1">
              <a:spcBef>
                <a:spcPct val="0"/>
              </a:spcBef>
              <a:buFontTx/>
              <a:buChar char="•"/>
            </a:pPr>
            <a:r>
              <a:rPr lang="en-US" dirty="0"/>
              <a:t>By 2025, over 20 percent of the population in more developed regions will be ages 65 and older.</a:t>
            </a:r>
          </a:p>
          <a:p>
            <a:pPr eaLnBrk="1" hangingPunct="1">
              <a:spcBef>
                <a:spcPct val="0"/>
              </a:spcBef>
              <a:buFontTx/>
              <a:buChar char="•"/>
            </a:pPr>
            <a:r>
              <a:rPr lang="en-US" dirty="0"/>
              <a:t>By 2025, one-tenth of the world</a:t>
            </a:r>
            <a:r>
              <a:rPr lang="en-US" b="1" dirty="0"/>
              <a:t>’</a:t>
            </a:r>
            <a:r>
              <a:rPr lang="en-US" dirty="0"/>
              <a:t>s population will be over age 65.</a:t>
            </a:r>
          </a:p>
          <a:p>
            <a:pPr eaLnBrk="1" hangingPunct="1">
              <a:spcBef>
                <a:spcPct val="0"/>
              </a:spcBef>
              <a:buFontTx/>
              <a:buChar char="•"/>
            </a:pPr>
            <a:r>
              <a:rPr lang="en-US" dirty="0"/>
              <a:t>Asia will see the proportion of its elderly population almost double, from about 6 percent in 2000 to 10 percent in 2025. In absolute terms, this represents a stark increase in just 25 years: from about 216 million to about 480 million older people.</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7EFEC-B073-4B5A-9C52-154E3575F920}"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7614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2A18-68D9-441F-B020-7C615BF6C6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75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14F7888-BCAD-4DFF-947F-E9208AFE5936}" type="datetime1">
              <a:rPr lang="en-US" smtClean="0"/>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C69C67-4E19-4069-9034-4D843EFABB14}" type="datetime1">
              <a:rPr lang="en-US" smtClean="0"/>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5C5D04-4DCB-4ED9-A89E-C2A0BC36FB4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3238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453651-709E-4F0D-96E7-3968E08BDF6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67616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B48F59-D444-473E-8059-96306CC133E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07168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D550E3-5681-4780-9759-E7449ACA860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446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A72D2C-E6FA-4E40-954B-DB8A939BCA8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64505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391D46-0386-47F9-8AD5-4287CB31FE4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7185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AFE2B0-D8DA-47D6-BA96-1832D89B23D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49159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993490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3428A3-7E34-4033-98DF-012B16150A4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200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FD7C05-7EB6-4C6A-B6EA-35237A10FFB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626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F3C8A5-53ED-4D43-9D04-207A34BF07AA}" type="datetime1">
              <a:rPr lang="en-US" smtClean="0"/>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0D8DA0-561D-4639-B8CC-AEE09D2B5EA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756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D26C8E-5E1C-47BB-94CF-A386544024F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2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4D913E-84F0-4FF9-AD27-FF04C5F266E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2151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31FA8A-8A58-461F-AC84-1F1B8EEC993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8402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A48237-7884-44F6-B2C2-D435091B2B4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52518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50BA6-7C66-43E1-A4D1-16BEDADC6B8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4951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042A7F-FCE4-47EA-A8EF-FB200F1AC27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1166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E324AD-FFF0-4241-AA66-037BD0797BA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29363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4A230B-B6F8-4145-9F1C-EE55A3AC926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60656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3E9A0A-35E0-4BAA-8D39-A6251934785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3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E8F2D-D180-4FB1-94D6-51E97B3A151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861196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37A4D0-98A0-4373-9B79-A1D63851EDE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46172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B9A47-E2D8-4571-9958-2B37A72DED1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91933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ADE34A-38D9-487E-9969-5F537AB1F0B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1843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C06FC6-1D6E-422A-AAC1-50033D63E48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7647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85EF76-2A6C-48F4-850F-C96FC30B3B1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610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D67E1C-7F99-405E-B56C-BE95C02D52E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71968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07F777-F0C9-4913-97BD-C88088E9AB0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28419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CF3A7E-9B91-4C95-87E8-6080DB6D454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922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EE4457-BE09-4D2D-A9E8-50FB6DF3901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447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35291D3-190E-4F94-B82C-DD90D7702956}"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206972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8923445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ED98F41-AFA9-4AF4-BC6F-10977775CEBF}"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5BE821-8F82-42B3-903C-AF0953C9584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6973289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01D2553-BED7-468C-87E5-52F0D709B69A}"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BE00A6E-E69A-4CD9-9726-A3390677D7AB}"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88391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B85DEB9-2026-4C1E-939A-8A4BD60AEDBC}"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1984A0-2A4B-4418-8D57-6A8AF90E0F92}"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3537780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3A156E4-5FCA-407E-AE82-BC2D2D925B6C}"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488C4A1-0B70-460B-9C0A-0DB15BDAFB05}"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8772666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B37F192-30BA-4746-8FC0-24D43261112E}"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A04C75-DE7A-4922-83C9-0BD772915708}"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4335921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B51F873-B0FD-4DF4-BED0-A163E85AB3EA}"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0E0D3D3-E641-4461-9CD6-86E8378D454A}"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847661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EC60BD6-1268-474E-94A2-04E44EAD8F0B}"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FC2F83-CC78-47C6-987A-BA5F6D9E94CE}"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4466582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F4F12C3-8E6A-4822-A84D-C66B6FC96947}"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C07EDC-5420-4ACD-BE44-6BE6A5C8CB5A}"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931215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AFD255C-7184-44E0-BB67-8E570B733B7C}"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E6D1CD1-3956-4779-A12E-3CCA24FCD223}"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22245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58D0AE-10F7-4C0B-8E4B-5165817D5339}"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435761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8A2D07A-5F8B-45D2-80DC-5E73FC1A3CF3}"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22FCCB-9BC7-4777-B6C8-F214DC720D25}"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8858116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0B445D6-F02B-4931-BFBE-F80791972E11}"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A4F86F9-4B6C-4457-AE14-64B29CC19D27}"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9840250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890177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91BF0-805C-4EB2-AA06-2289B0EA395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32179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BAAF69-3294-4FD1-A7D4-F55C7D0D8FC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14179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92D9FF-35D5-4500-9DEC-18E2AD06FF6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8629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7E95F8-7B8C-4BAC-95EC-C010D4F4C50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54093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8C56B0-36A2-4A0C-9B67-BC139B51281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358603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FBDFCE-06BD-42D4-9FB6-10AA88511BA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9161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E29DD-1709-4A06-9565-00E12CE5954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713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8133D4-4D43-4619-A680-CF1B9933BF54}"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07452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0863EE-0633-44E4-8F8B-6A20451A95D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60302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77C3D6-1734-4327-857D-01E8241A612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49839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10B180-01F3-4EC2-9F6C-F61932C0ECE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78140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8A86FC-E08D-4708-B9BC-F61F7A7ED75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97592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42587523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A18D9B4D-AB97-4E4C-B658-9C3EE17FE952}"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665BE821-8F82-42B3-903C-AF0953C9584D}"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8705540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19014EEB-EBD4-437D-863F-CF024A3A0A5F}"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4BE00A6E-E69A-4CD9-9726-A3390677D7AB}"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6075840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A21B105F-1515-45AF-8D86-C510E2051A14}"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C1984A0-2A4B-4418-8D57-6A8AF90E0F92}"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6371078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92ED39D9-34D0-4101-954F-F6C018C979F1}"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488C4A1-0B70-460B-9C0A-0DB15BDAFB0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3265885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EF4E42F8-FED1-4C54-9B8F-BA29C389CA7C}"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AA04C75-DE7A-4922-83C9-0BD772915708}"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36727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D7977F-783E-4A1B-B0C4-4FF6DA8F9E38}"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868237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41BC5B42-28C8-4256-BA51-5B5D872840D8}"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0E0D3D3-E641-4461-9CD6-86E8378D454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1043327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151C2198-9136-4F5A-A350-870BC7EB99B7}"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5528828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8BDCA2EB-ABA1-4921-931B-F140C34D7125}"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DC07EDC-5420-4ACD-BE44-6BE6A5C8CB5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3723056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EA9ACEE8-FF85-448B-A528-3632ECC81308}"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CE6D1CD1-3956-4779-A12E-3CCA24FCD223}"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2441733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91E68F52-0059-4D0C-953F-D250080340E9}"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9222FCCB-9BC7-4777-B6C8-F214DC720D2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40295655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ED9B310A-C0BA-4FA5-ABE9-54C0DE88A5B2}"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3A4F86F9-4B6C-4457-AE14-64B29CC19D27}"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9686817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0675407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E4ABB4-7D54-4021-B3AC-56BF2E671FB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63480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FA0B1F-1049-4FF1-AAE1-2E502BBB3F8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554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8432BE-58D1-4C42-B7E2-B1874F3FAB3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FF7DB7-80A1-4417-B74A-01ADF99B891A}" type="datetime1">
              <a:rPr lang="en-US" smtClean="0">
                <a:solidFill>
                  <a:prstClr val="white">
                    <a:tint val="75000"/>
                  </a:prstClr>
                </a:solidFill>
              </a:rPr>
              <a:t>1/25/2021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74084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18BA4-A964-434D-8489-0EC36432F22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6368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D37732-9D06-4B85-AD75-5F30CEE3C7C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9563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D5D2EE-8327-4DD4-BA1E-EDCFED9678D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20859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5983F2-064F-4880-95E0-964B0700653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15482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C2A175-42D1-4AF7-9A9B-2DE99A289AC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0588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6886DE-E9BE-4042-AE8D-B1BC4AB4729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14629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BE63D2-3D44-48A7-8A28-34068ED89F8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81415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8E7BFC-93CE-49AB-BFCF-9E9521A072B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04205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44727A-4F73-447D-B815-1195C82C01B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26809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E008A-AB28-4F62-A608-710653E9173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635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B89C2B-B969-47DB-B923-461C761BC814}" type="datetime1">
              <a:rPr lang="en-US" smtClean="0">
                <a:solidFill>
                  <a:prstClr val="white">
                    <a:tint val="75000"/>
                  </a:prstClr>
                </a:solidFill>
              </a:rPr>
              <a:t>1/25/2021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884607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274EE1-4D99-4C85-B885-8DC2E9FD3C7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3228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A21E10-9353-42DE-AD83-FDA19A9FE19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9437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AA25B7-B6EF-4690-806A-75B8B097261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0989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F03E41-DB76-4C5E-8635-F8493E342D4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39430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17557C-42A6-437C-8399-6A475A8BB20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47424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6EFACA-F469-4F2F-918B-607E92BD8C0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83193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FDDE4E-D05E-4563-A3C1-55E303CF773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08686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9AE30E-1695-4608-854C-EB69C11B161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270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2A1253-EB4A-423E-BAA5-05F8EF98130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20541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C74739-64FC-4504-827F-53DC69D6533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53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CBC5CA-2F3B-423E-A66F-BBABA3788F09}" type="datetime1">
              <a:rPr lang="en-US" smtClean="0">
                <a:solidFill>
                  <a:prstClr val="white">
                    <a:tint val="75000"/>
                  </a:prstClr>
                </a:solidFill>
              </a:rPr>
              <a:t>1/25/2021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27144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4685718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A88175-A549-4AAD-BC46-E6C9CA2366B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65386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5654C5-3CD9-4AB2-9C3D-463C0232163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75827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2E43D1-C255-4FB9-BFB0-31BB7E1F03F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68181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24F8D-DAD0-49EA-918F-93611DA1733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71664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99E5D-D90A-4D5E-BD7B-ACD3B3957E2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59887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40BCC4-A83F-4921-9652-9AFC473DA44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6573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1D8DCA-F8D8-457D-A356-B0CDCABB55B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59970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AB616-653F-4868-8E66-51ADFF1052D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39328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2C4AA4-ACB3-416D-B17A-57FC28EE085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8254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2CC0BB-87C5-4F0B-A9F1-6A7609B62262}" type="datetime1">
              <a:rPr lang="en-US" smtClean="0"/>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AD5B9E-B5F9-4D88-99E5-7E81E1760F9E}"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570668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FCD957-321F-482D-AE57-14350C6C5F3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29577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1DB47B-DB95-41FF-867E-52A2A7BEB40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58307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782996-90BF-4578-8B1C-B24412457B9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41098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D3738D-A1A6-4B01-9957-CD6C8CBCB9E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66602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F99790-B8DB-4D8E-A732-32A2BB20F07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73166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532B82-F614-478C-B101-66EF83C8376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4745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59591F-0365-42F8-B5A8-E3737578241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7300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1AE994-C841-43FE-8A4B-A7BF1BC35AA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21177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676DD9-0748-4A71-9715-748016A6E83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6442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A35781-3D3F-4ED6-8A87-36B9EE7F398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1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0CAD5D-EBE1-4361-A821-58F16CC339CE}"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374405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60ACA-6D0A-4297-BC73-3E650D89FCD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44038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CC3BD5-434F-4DDE-BCAD-6BDBB6131AD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60177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B011D4-AFA2-4356-9F49-3FAE16058A6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4904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4683189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4A4533-28F6-4496-85EF-78D0ED2A5B4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342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E368B6-9FA2-4FD5-98A9-483FF39B0E9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53851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DC25E-8AB9-477A-8CA0-255D1743972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6801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4ED9F0-FABB-4E24-AA1F-A3E424358E0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37289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11B04F-B445-4745-B887-B0C9D9385DF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594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BDC0D1-6DEC-4F05-80BE-A236CD12969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39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46D788-0C49-4AF1-A271-78B7567BE5D9}"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98447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004E23-F03F-46CD-B587-4DFBDA2F17D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98509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173CBB-468B-4895-B6E6-D0BBFE27F61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63316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B56D42-EE6E-4DAD-A6C6-F04F2BD5081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2164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802246-2176-443A-B58C-9E99B34BD50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19426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F6662-CF4B-4068-9900-CDBCCF18D92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3716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BB7720-F8BB-49D2-A8AA-68CE04D22F0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64173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53EFE-6F2F-4BE2-98DE-6C0E13D64E4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733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D3D224-B594-4296-86B0-967864662AC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73231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26157D-0EF8-4FAC-871A-E0427D7F1CA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18027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4EDF5-9076-4C04-B6AA-A6413EF9628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27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77B5FD-50E7-4F7A-A1C8-A1CF4D44F63A}"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2445007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CBD7AA-9F13-4CD7-B8D4-6837C242BDA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115452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C2B78C-79D0-4CFF-B018-1C08F91BE6C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5488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01F582-78C6-4EC7-98DD-30AE78D6590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952132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35C848-EDB4-443F-B2C4-4A85C1A3E9C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48627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711D7F-3121-49F7-BD30-FADA029A2B7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78342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81B886-FD31-41F8-8C3E-C883741CB2C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97327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5B3062-E61F-4953-8104-627141659A7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36674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DED4CA-9411-42EB-A359-1B13BFB339E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96800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58DC39-5DE8-4E9E-B3B2-3A8FE7DFC5A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67474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1A6D26-5756-4636-BAF8-6215F178B55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156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fld id="{5F5F37DE-D3CA-4422-9598-87BDA41D3198}" type="datetime1">
              <a:rPr lang="en-US" smtClean="0">
                <a:solidFill>
                  <a:prstClr val="white">
                    <a:tint val="75000"/>
                  </a:prstClr>
                </a:solidFill>
              </a:rPr>
              <a:t>1/25/2021</a:t>
            </a:fld>
            <a:endParaRPr lang="en-US">
              <a:solidFill>
                <a:prstClr val="white">
                  <a:tint val="75000"/>
                </a:prst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17"/>
          <p:cNvSpPr>
            <a:spLocks noGrp="1"/>
          </p:cNvSpPr>
          <p:nvPr>
            <p:ph type="sldNum" sz="quarter" idx="12"/>
          </p:nvPr>
        </p:nvSpPr>
        <p:spPr/>
        <p:txBody>
          <a:bodyPr/>
          <a:lstStyle>
            <a:lvl1pPr>
              <a:defRPr/>
            </a:lvl1pPr>
          </a:lstStyle>
          <a:p>
            <a:pPr>
              <a:defRPr/>
            </a:pPr>
            <a:fld id="{790AF73B-0D92-42CB-9993-EAE21137789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726554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B4411E-D87B-44AA-9FDD-80A0C7E37FF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15775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BD224D-7002-4327-B9B5-43D5B63C47C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0095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2D4121-C603-4F50-A146-CAC43BFA3D4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65310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DADF1-1F10-4BE1-81B1-88F7F74E88A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3121398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401C4B-0698-4459-AF0E-4821D7E2353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28156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9386-C558-463F-B749-342A9489A9E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53932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00AA34-47EE-443D-972D-32F09D10F3B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7287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BC6840-1DD6-4860-9189-42C9DD191BC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4651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7588363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BB8168-2817-4E71-B0EF-15B93A95CC1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5926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1348658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04E1D5-1812-4578-9E2A-427BEF608D8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533665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52CF1F-89C7-4B26-B3FE-4D6DC349D77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561780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3937FA-4E66-40CD-9708-150266D031C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7861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FE0292-D59F-427C-BD8C-F2EE5A4D8F7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49639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013C02-5564-4E6D-A9E9-FC618455D61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732610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F14D3E-36F7-4C98-B56B-062CA7E7903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405944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0A6A8F-27DE-49F0-9D2D-0704A9A2785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64646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E2D1E5-C56D-4ACD-BF88-D4ED8FB569E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9817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F4B170-327E-41D9-82B5-43457C72F91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8659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1F29F8-899A-403D-99C3-67E7093432F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604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5F6093-455E-439F-8F9C-F0DC26BC9BF5}"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8730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419241510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E6EA7F-8956-4CAE-800B-E18C75469F9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941776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F8BEE5-E730-4835-9E86-33F75B7BE23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21653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4AE5A1-0EAF-4BEB-A194-A6BCCA37A50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34969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6D4CA1-94E3-42A8-86C0-123AD2BCB35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490604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2A3C2F-4288-413B-9DBD-5EFC1DC19A0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2053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37E9D2-950A-42A8-B643-57B4A79FD8B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00082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A45163-321B-4770-A134-EA7C3E90E76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9949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62BF45-9664-4111-A26B-98F86816D44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3624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1D5136-5DA7-4443-A127-A346BFFF52F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7979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F461F8-79A6-4724-B500-D06860097885}"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73255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A80DA7-47C4-48D2-A9FD-EF6625EEF3A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285117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351574-40E9-4EA1-9A88-DCACE575C97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49268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91655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667EB4-A692-4B9C-BF05-970D68B12B9F}"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43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CF1F525-BE7F-4C0F-951D-9E8363060B51}" type="datetime1">
              <a:rPr lang="en-US" smtClean="0">
                <a:solidFill>
                  <a:prstClr val="black">
                    <a:tint val="75000"/>
                  </a:prstClr>
                </a:solidFill>
              </a:rPr>
              <a:t>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711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69FC3F-8873-4C74-9FC4-7BDB746C164A}" type="datetime1">
              <a:rPr lang="en-US" smtClean="0"/>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84D0EE9-3EA9-4887-AE55-C3C480CAA5C1}" type="datetime1">
              <a:rPr lang="en-US" smtClean="0">
                <a:solidFill>
                  <a:prstClr val="black">
                    <a:tint val="75000"/>
                  </a:prstClr>
                </a:solidFill>
              </a:rPr>
              <a:t>1/25/2021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804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59B4D2-297D-46E2-A272-9B83F4BE039C}" type="datetime1">
              <a:rPr lang="en-US" smtClean="0">
                <a:solidFill>
                  <a:prstClr val="black">
                    <a:tint val="75000"/>
                  </a:prstClr>
                </a:solidFill>
              </a:rPr>
              <a:t>1/25/2021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110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CA0B09-E51B-4503-9A35-90BD8507F262}" type="datetime1">
              <a:rPr lang="en-US" smtClean="0">
                <a:solidFill>
                  <a:prstClr val="black">
                    <a:tint val="75000"/>
                  </a:prstClr>
                </a:solidFill>
              </a:rPr>
              <a:t>1/25/2021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8578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AB144D-BB4A-462C-AEF3-68953C6A7970}" type="datetime1">
              <a:rPr lang="en-US" smtClean="0">
                <a:solidFill>
                  <a:prstClr val="black">
                    <a:tint val="75000"/>
                  </a:prstClr>
                </a:solidFill>
              </a:rPr>
              <a:t>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582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8C04DC-BB19-482F-B062-2475814C07C0}" type="datetime1">
              <a:rPr lang="en-US" smtClean="0">
                <a:solidFill>
                  <a:prstClr val="black">
                    <a:tint val="75000"/>
                  </a:prstClr>
                </a:solidFill>
              </a:rPr>
              <a:t>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20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438641-759C-468B-8E54-6B80AC78512E}"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0043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884D7B-9F57-4C9C-97FD-0947F588A513}"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0702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BE2A67-11EC-49AD-A985-611DB94DBFFF}"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6249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0DC276-E77E-4341-9083-3C64ABC7C870}"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70819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11E485-42CD-4CE2-9685-B1540DDA0A50}"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817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FFFB48B-95B5-470A-B66C-521FAE1ACA93}" type="datetime1">
              <a:rPr lang="en-US" smtClean="0"/>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606C26B-B373-4179-ACE0-BFB188477A6B}"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98391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DC9675-F4D9-450A-BEBA-9F7D890887D1}" type="datetime1">
              <a:rPr lang="en-US" smtClean="0">
                <a:solidFill>
                  <a:prstClr val="white">
                    <a:tint val="75000"/>
                  </a:prstClr>
                </a:solidFill>
              </a:rPr>
              <a:t>1/25/2021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59954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BD850D-A262-4C88-93F7-46D373D10B11}" type="datetime1">
              <a:rPr lang="en-US" smtClean="0">
                <a:solidFill>
                  <a:prstClr val="white">
                    <a:tint val="75000"/>
                  </a:prstClr>
                </a:solidFill>
              </a:rPr>
              <a:t>1/25/2021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838577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A8370B-E487-4715-B574-2F43EE113500}" type="datetime1">
              <a:rPr lang="en-US" smtClean="0">
                <a:solidFill>
                  <a:prstClr val="white">
                    <a:tint val="75000"/>
                  </a:prstClr>
                </a:solidFill>
              </a:rPr>
              <a:t>1/25/2021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1358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626B18-A1F0-46C3-8ADB-AF832AED801A}"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802172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333A3FA-114F-484F-AE91-6BF18A02D0B4}"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05391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C128D7-3565-45BE-875A-89DACC792590}"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85763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F05F10-2429-45E5-9A09-56A5FD4F5ACB}"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80076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473940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A874B8-C4F3-4910-87A1-4FFCCD79AB54}"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6088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F730B7-B89C-461B-90CC-35E91A829582}" type="datetime1">
              <a:rPr lang="en-US" smtClean="0"/>
              <a:t>1/25/2021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D85D4F-2136-43D7-A7ED-8D914C16DFA9}"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68286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6DCBC1-3F6F-4F33-930E-6842CBDEBAB4}"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91949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DF0A20-D724-4973-A009-270E638133C5}"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1316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38DD8EB-AB0C-422B-BC73-BF9CDBE46B8C}" type="datetime1">
              <a:rPr lang="en-US" smtClean="0">
                <a:solidFill>
                  <a:prstClr val="white">
                    <a:tint val="75000"/>
                  </a:prstClr>
                </a:solidFill>
              </a:rPr>
              <a:t>1/25/2021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32719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84FA95-9A37-436E-94C1-CF23FA41172E}" type="datetime1">
              <a:rPr lang="en-US" smtClean="0">
                <a:solidFill>
                  <a:prstClr val="white">
                    <a:tint val="75000"/>
                  </a:prstClr>
                </a:solidFill>
              </a:rPr>
              <a:t>1/25/2021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67483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8456DF-FFE5-44E0-8C37-E23C4EDB37B2}" type="datetime1">
              <a:rPr lang="en-US" smtClean="0">
                <a:solidFill>
                  <a:prstClr val="white">
                    <a:tint val="75000"/>
                  </a:prstClr>
                </a:solidFill>
              </a:rPr>
              <a:t>1/25/2021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19550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6B82BA-9E54-4F34-BA9A-34323DBB1583}"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21131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5D9E95-F03E-4947-A697-E2DB14211E85}"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96477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5EA594-53CE-4098-BC5F-C95D9B83DA87}"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35328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8507C2-4EEC-4E4F-8AE9-26889C3C218B}"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737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4873AF-75B1-4E41-BA4E-FD8AC863520C}" type="datetime1">
              <a:rPr lang="en-US" smtClean="0"/>
              <a:t>1/25/2021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5C7CCD1-9411-432E-8F65-A67BFCAB3EA0}"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54663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7C055B-8686-4B99-B0C5-BD57DA7C49B7}"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71431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84F897-4663-422F-800F-5DD979C8916C}"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92624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128E7D-97D9-4EBC-951A-B9C89BE0D9FB}"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23958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7DF287F-FB03-4069-ACFD-0E6C7DF53255}" type="datetime1">
              <a:rPr lang="en-US" smtClean="0">
                <a:solidFill>
                  <a:prstClr val="white">
                    <a:tint val="75000"/>
                  </a:prstClr>
                </a:solidFill>
              </a:rPr>
              <a:t>1/25/2021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83097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833A9D-7B36-470C-A6E4-C6DD2BDF433B}" type="datetime1">
              <a:rPr lang="en-US" smtClean="0">
                <a:solidFill>
                  <a:prstClr val="white">
                    <a:tint val="75000"/>
                  </a:prstClr>
                </a:solidFill>
              </a:rPr>
              <a:t>1/25/2021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7736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73B679-7528-4D33-B805-CAA8AD112ECA}" type="datetime1">
              <a:rPr lang="en-US" smtClean="0">
                <a:solidFill>
                  <a:prstClr val="white">
                    <a:tint val="75000"/>
                  </a:prstClr>
                </a:solidFill>
              </a:rPr>
              <a:t>1/25/2021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4173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B8B4EC-5FCB-4A13-BA14-1A4B3EB1C6D9}"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63516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7EEC2-5C50-4465-9938-1771E15388DD}" type="datetime1">
              <a:rPr lang="en-US" smtClean="0">
                <a:solidFill>
                  <a:prstClr val="white">
                    <a:tint val="75000"/>
                  </a:prstClr>
                </a:solidFill>
              </a:rPr>
              <a:t>1/25/2021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54320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0C8F05-6AE3-4B9A-B7A1-FE1A8B69ACD1}"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465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4CF132-683E-496D-A9FF-8C29B8CD132F}" type="datetime1">
              <a:rPr lang="en-US" smtClean="0"/>
              <a:t>1/25/2021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90F89E-AA83-4640-8E31-3CA343438026}"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91146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994895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B9B7A53-8433-4812-890C-55A6FE76C72D}"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5BE821-8F82-42B3-903C-AF0953C9584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709747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ED07017-EBA1-437A-83F2-60F47B397E89}"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BE00A6E-E69A-4CD9-9726-A3390677D7AB}"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87042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7B01A2-97F1-409C-ACD1-C2C3F7343B63}"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1984A0-2A4B-4418-8D57-6A8AF90E0F92}"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9479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F298099-CF33-4131-95A2-A06FD371BF28}"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488C4A1-0B70-460B-9C0A-0DB15BDAFB05}"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349700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03A42E4-6CC9-482F-9ABB-BF08C4BF937B}"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A04C75-DE7A-4922-83C9-0BD772915708}"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9525554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9B20BDC-1090-4E27-99EA-F0F469F13F42}"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0E0D3D3-E641-4461-9CD6-86E8378D454A}"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961009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25DA638-0FFB-4BD1-A9E4-D36A3D5DB089}"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FC2F83-CC78-47C6-987A-BA5F6D9E94CE}"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188371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04F09E9-0C55-4692-9A86-81DF9F66C672}"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C07EDC-5420-4ACD-BE44-6BE6A5C8CB5A}"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4687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E8D40C-339A-4317-B3CA-2DBA8F60FCB9}" type="datetime1">
              <a:rPr lang="en-US" smtClean="0"/>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24B9FB2-C33E-4022-A3E5-53E222DD0235}"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E6D1CD1-3956-4779-A12E-3CCA24FCD223}"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018192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8EAEC6A-2ACC-49A3-97CA-9DA45B500844}"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22FCCB-9BC7-4777-B6C8-F214DC720D25}"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1518457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7B26097-0803-4914-9F7F-8291EF50B6C7}"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A4F86F9-4B6C-4457-AE14-64B29CC19D27}"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2634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0A42FB-871D-403F-8CD2-0E84244F7AD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147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8D4CE8-7FAA-4257-BD04-51FEAF076EE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43096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7A8B92-344B-42E9-B650-38DDBE5E590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4864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E21815-4989-4CE3-A5D6-C1B14FF8C28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774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C3EA20-92C3-446F-8022-00B03E13233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532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495590-243C-4E3D-AFA3-4EA08E288C7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2070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891213-2E58-4A69-90E0-E7B99D1D6B4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5294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146DA-66F4-499C-8952-BF6133467BDF}" type="datetime1">
              <a:rPr lang="en-US" smtClean="0"/>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67EAC9-CB94-4395-8D2B-5A390AE6796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4749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356CAC-C77A-47C0-9D81-EE04A4B4BED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3693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6ED7A9-41FA-47CA-9C72-D9C2ABD6CEC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77489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04CBFF-53FD-4F6A-9DA6-B7964863FF8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56207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A64ADC-DE0C-46C0-9E62-169F09FE0C9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2884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678220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F8A557-7F7A-4EFD-BB7D-9EFEBD6DEB2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752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937F97-D456-423E-A29E-0165443C16C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231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56DE44-7837-4907-A0D9-47CFC019F9A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65329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7FC153-B20A-4855-8E01-B17DCAA0B3E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374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18.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19.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0.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heme" Target="../theme/theme21.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2.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32F2243F-6143-4D18-B630-6BF809B40D2B}" type="datetime1">
              <a:rPr lang="en-US" smtClean="0"/>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675A22-DE2A-43D8-977B-144CF3AA27C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7739857"/>
      </p:ext>
    </p:extLst>
  </p:cSld>
  <p:clrMap bg1="dk1" tx1="lt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39308F-310D-4FD8-931B-489928C9BBE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6681311"/>
      </p:ext>
    </p:extLst>
  </p:cSld>
  <p:clrMap bg1="dk1" tx1="lt1" bg2="dk2" tx2="lt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51B73A6-397D-4251-809A-C79FD4732996}"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BB9A6B-04EC-4B08-85D6-AE6D9DCD1E2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592987011"/>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EE7DE6-3025-4C81-92AD-32C933B179C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6811301"/>
      </p:ext>
    </p:extLst>
  </p:cSld>
  <p:clrMap bg1="dk1" tx1="lt1" bg2="dk2" tx2="lt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3DCA884-650B-43F5-9E9C-1DAB00899D08}"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BB9A6B-04EC-4B08-85D6-AE6D9DCD1E2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036059175"/>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4AC8F4-B5C8-4728-9FAF-4032D43DC94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1874787"/>
      </p:ext>
    </p:extLst>
  </p:cSld>
  <p:clrMap bg1="dk1" tx1="lt1" bg2="dk2" tx2="lt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88A8E03-1762-451F-8FFF-2C28E04C369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406736"/>
      </p:ext>
    </p:extLst>
  </p:cSld>
  <p:clrMap bg1="dk1" tx1="lt1" bg2="dk2" tx2="lt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2256F3-31EB-4A5D-B238-03F13F0615D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0164141"/>
      </p:ext>
    </p:extLst>
  </p:cSld>
  <p:clrMap bg1="dk1" tx1="lt1" bg2="dk2" tx2="lt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7424CE-5CD9-4AD7-8AAE-723B3EF82F1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4394255"/>
      </p:ext>
    </p:extLst>
  </p:cSld>
  <p:clrMap bg1="dk1" tx1="lt1" bg2="dk2" tx2="lt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FB6708-E327-42AA-96C7-430520B9FFE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24033415"/>
      </p:ext>
    </p:extLst>
  </p:cSld>
  <p:clrMap bg1="dk1" tx1="lt1" bg2="dk2" tx2="lt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5A3D6B2F-A7D9-45D4-B372-33FFEED78E8A}"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11312284"/>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2DE7CD-2393-4B67-B7D9-D6E91F370A4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653192"/>
      </p:ext>
    </p:extLst>
  </p:cSld>
  <p:clrMap bg1="dk1" tx1="lt1" bg2="dk2" tx2="lt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29"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03295-29D6-4233-BF15-D484792DCA3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6229677"/>
      </p:ext>
    </p:extLst>
  </p:cSld>
  <p:clrMap bg1="dk1" tx1="lt1" bg2="dk2"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64635D-74DE-4CC9-921F-10131A32335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0824692"/>
      </p:ext>
    </p:extLst>
  </p:cSld>
  <p:clrMap bg1="dk1" tx1="lt1" bg2="dk2" tx2="lt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CF71A8-5811-4C08-8B93-6AC7DFB6204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5290370"/>
      </p:ext>
    </p:extLst>
  </p:cSld>
  <p:clrMap bg1="dk1" tx1="lt1" bg2="dk2" tx2="lt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9D6789-C6B0-4FDA-BECA-77413D150D94}" type="datetime1">
              <a:rPr lang="en-US" smtClean="0">
                <a:solidFill>
                  <a:prstClr val="black">
                    <a:tint val="75000"/>
                  </a:prstClr>
                </a:solidFill>
              </a:rPr>
              <a:t>1/25/2021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351232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638248A0-CD8D-4010-B1CF-487452329D7C}"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3138295"/>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A2B0B460-28E3-4C36-ADB1-F526C37CF1E5}"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06940636"/>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F3E00F21-556E-4FD4-83AC-1A45859E3BA2}" type="datetime1">
              <a:rPr lang="en-US" smtClean="0">
                <a:solidFill>
                  <a:prstClr val="white">
                    <a:tint val="75000"/>
                  </a:prstClr>
                </a:solidFill>
              </a:rPr>
              <a:t>1/25/2021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1198961"/>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4E4F3A4-ED61-48F0-ADBC-1EBBAB531714}"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1/25/2021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BB9A6B-04EC-4B08-85D6-AE6D9DCD1E2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701261533"/>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06B4A-BF1F-4ADB-852B-34FDFB18562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694542"/>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F05D5-E2FF-4D9F-947B-C71EDA89E60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1/25/2021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8741328"/>
      </p:ext>
    </p:extLst>
  </p:cSld>
  <p:clrMap bg1="dk1" tx1="lt1" bg2="dk2" tx2="lt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economist.com/united-states/2018/01/04/life-expectancy-in-america-has-declined-for-two-years-in-a-row" TargetMode="External"/><Relationship Id="rId2" Type="http://schemas.openxmlformats.org/officeDocument/2006/relationships/image" Target="../media/image100.png"/><Relationship Id="rId1" Type="http://schemas.openxmlformats.org/officeDocument/2006/relationships/slideLayout" Target="../slideLayouts/slideLayout137.xml"/><Relationship Id="rId4" Type="http://schemas.openxmlformats.org/officeDocument/2006/relationships/hyperlink" Target="https://data.oecd.org/healthstat/life-expectancy-at-birth.htm#indicator-char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bbc.com/news/health-45096074" TargetMode="External"/><Relationship Id="rId2" Type="http://schemas.openxmlformats.org/officeDocument/2006/relationships/image" Target="../media/image101.jpeg"/><Relationship Id="rId1" Type="http://schemas.openxmlformats.org/officeDocument/2006/relationships/slideLayout" Target="../slideLayouts/slideLayout137.xml"/><Relationship Id="rId4" Type="http://schemas.openxmlformats.org/officeDocument/2006/relationships/hyperlink" Target="https://data.oecd.org/healthstat/life-expectancy-at-birth.htm#indicator-chart"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image" Target="../media/image102.gif"/><Relationship Id="rId1" Type="http://schemas.openxmlformats.org/officeDocument/2006/relationships/slideLayout" Target="../slideLayouts/slideLayout137.xml"/><Relationship Id="rId5" Type="http://schemas.openxmlformats.org/officeDocument/2006/relationships/hyperlink" Target="https://www.equalitytrust.org.uk/" TargetMode="External"/><Relationship Id="rId4" Type="http://schemas.openxmlformats.org/officeDocument/2006/relationships/hyperlink" Target="https://www.poison.org/articles/opioid-epidemic-history-and-prescribing-patterns-182"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13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3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37.xml"/><Relationship Id="rId5" Type="http://schemas.openxmlformats.org/officeDocument/2006/relationships/image" Target="../media/image108.png"/><Relationship Id="rId4" Type="http://schemas.openxmlformats.org/officeDocument/2006/relationships/hyperlink" Target="https://www.healthsystemtracker.org/chart-collection/u-s-life-expectancy-compare-countries/#item-le_the-u-s-has-seen-slower-growth-in-life-expectancy-than-comparable-countries_2019"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1.png"/><Relationship Id="rId2" Type="http://schemas.openxmlformats.org/officeDocument/2006/relationships/image" Target="../media/image109.png"/><Relationship Id="rId1" Type="http://schemas.openxmlformats.org/officeDocument/2006/relationships/slideLayout" Target="../slideLayouts/slideLayout137.xml"/><Relationship Id="rId6" Type="http://schemas.openxmlformats.org/officeDocument/2006/relationships/hyperlink" Target="https://www.nytimes.com/2019/11/26/health/life-expectancy-rate-usa.html?auth=login-email&amp;login=email" TargetMode="External"/><Relationship Id="rId5" Type="http://schemas.openxmlformats.org/officeDocument/2006/relationships/hyperlink" Target="https://www.nytimes.com/2019/12/02/opinion/life-expectancy-united-states.html" TargetMode="External"/><Relationship Id="rId4" Type="http://schemas.openxmlformats.org/officeDocument/2006/relationships/hyperlink" Target="https://twitter.com/paulkrugman/status/1200782901996077057"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37.xml"/><Relationship Id="rId6" Type="http://schemas.openxmlformats.org/officeDocument/2006/relationships/image" Target="../media/image115.jpeg"/><Relationship Id="rId5" Type="http://schemas.openxmlformats.org/officeDocument/2006/relationships/hyperlink" Target="https://obesity.procon.org/us-obesity-levels-by-state/#us-obesity-maps.Trust" TargetMode="External"/><Relationship Id="rId4" Type="http://schemas.openxmlformats.org/officeDocument/2006/relationships/image" Target="../media/image114.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11.xml.rels><?xml version="1.0" encoding="UTF-8" standalone="yes"?>
<Relationships xmlns="http://schemas.openxmlformats.org/package/2006/relationships"><Relationship Id="rId3" Type="http://schemas.openxmlformats.org/officeDocument/2006/relationships/hyperlink" Target="https://www.motherjones.com/politics/2019/10/attorney-general-barr-rages-against-secularist-assault-on-religion/" TargetMode="External"/><Relationship Id="rId2" Type="http://schemas.openxmlformats.org/officeDocument/2006/relationships/hyperlink" Target="https://www.washingtonpost.com/opinions/welcome-to-the-resistance-bill-barr/2019/10/14/da24cd20-eec0-11e9-8693-f487e46784aa_story.html" TargetMode="External"/><Relationship Id="rId1" Type="http://schemas.openxmlformats.org/officeDocument/2006/relationships/slideLayout" Target="../slideLayouts/slideLayout1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1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audio" Target="../media/audio1.wav"/><Relationship Id="rId1" Type="http://schemas.openxmlformats.org/officeDocument/2006/relationships/slideLayout" Target="../slideLayouts/slideLayout2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bcgatlas.org/" TargetMode="External"/><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31.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8.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61.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5.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5.xml.rels><?xml version="1.0" encoding="UTF-8" standalone="yes"?>
<Relationships xmlns="http://schemas.openxmlformats.org/package/2006/relationships"><Relationship Id="rId8" Type="http://schemas.openxmlformats.org/officeDocument/2006/relationships/hyperlink" Target="https://eprints.soton.ac.uk/394150/" TargetMode="External"/><Relationship Id="rId13" Type="http://schemas.openxmlformats.org/officeDocument/2006/relationships/hyperlink" Target="https://www.aclu.org/other/immigrants-and-economy" TargetMode="External"/><Relationship Id="rId3" Type="http://schemas.openxmlformats.org/officeDocument/2006/relationships/hyperlink" Target="https://www.oecd.org/migration/OECD%20Migration%20Policy%20Debates%20Numero%202.pdf" TargetMode="External"/><Relationship Id="rId7" Type="http://schemas.openxmlformats.org/officeDocument/2006/relationships/hyperlink" Target="https://ideas.repec.org/s/iie/wpaper.html" TargetMode="External"/><Relationship Id="rId12" Type="http://schemas.openxmlformats.org/officeDocument/2006/relationships/hyperlink" Target="https://advances.sciencemag.org/" TargetMode="External"/><Relationship Id="rId2" Type="http://schemas.openxmlformats.org/officeDocument/2006/relationships/image" Target="../media/image19.png"/><Relationship Id="rId1" Type="http://schemas.openxmlformats.org/officeDocument/2006/relationships/slideLayout" Target="../slideLayouts/slideLayout185.xml"/><Relationship Id="rId6" Type="http://schemas.openxmlformats.org/officeDocument/2006/relationships/hyperlink" Target="https://ideas.repec.org/p/iie/wpaper/wp19-3.html" TargetMode="External"/><Relationship Id="rId11" Type="http://schemas.openxmlformats.org/officeDocument/2006/relationships/hyperlink" Target="https://onlinelibrary.wiley.com/doi/abs/10.1111/jors.12049" TargetMode="External"/><Relationship Id="rId5" Type="http://schemas.openxmlformats.org/officeDocument/2006/relationships/hyperlink" Target="https://www.cbpp.org/research/poverty-and-inequality/immigrants-contribute-greatly-to-us-economy-despite-administrations" TargetMode="External"/><Relationship Id="rId15" Type="http://schemas.openxmlformats.org/officeDocument/2006/relationships/image" Target="../media/image20.png"/><Relationship Id="rId10" Type="http://schemas.openxmlformats.org/officeDocument/2006/relationships/hyperlink" Target="http://pnhp.org/news/immigrants-health-care-and-the-misuse-of-the-public-charge-rule/" TargetMode="External"/><Relationship Id="rId4" Type="http://schemas.openxmlformats.org/officeDocument/2006/relationships/hyperlink" Target="https://www.weforum.org/agenda/2017/01/beyond-the-headlines-quantifying-the-economic-contributions-of-migrants/" TargetMode="External"/><Relationship Id="rId9" Type="http://schemas.openxmlformats.org/officeDocument/2006/relationships/hyperlink" Target="https://psmag.com/news/research-shows-immigrants-are-not-a-drain-on-us-resources" TargetMode="External"/><Relationship Id="rId14" Type="http://schemas.openxmlformats.org/officeDocument/2006/relationships/hyperlink" Target="https://www.forbes.com/sites/hbsworkingknowledge/2018/08/01/in-america-immigrants-really-do-get-the-job-done/#4e3cee51935f"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43.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5.xml"/><Relationship Id="rId6" Type="http://schemas.openxmlformats.org/officeDocument/2006/relationships/hyperlink" Target="https://www.populationpyramid.net/"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hyperlink" Target="https://www.populationpyramid.net/"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3.xml"/><Relationship Id="rId6" Type="http://schemas.openxmlformats.org/officeDocument/2006/relationships/hyperlink" Target="https://www.populationpyramid.net/"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hyperlink" Target="https://www.populationpyramid.net/" TargetMode="Externa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3.xml"/><Relationship Id="rId6" Type="http://schemas.openxmlformats.org/officeDocument/2006/relationships/hyperlink" Target="https://www.populationpyramid.net/"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7.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8.xml"/><Relationship Id="rId6" Type="http://schemas.openxmlformats.org/officeDocument/2006/relationships/hyperlink" Target="https://www.populationpyramid.net/"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0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08.xml"/><Relationship Id="rId6" Type="http://schemas.openxmlformats.org/officeDocument/2006/relationships/hyperlink" Target="https://www.populationpyramid.net/" TargetMode="External"/><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08.xml"/><Relationship Id="rId6" Type="http://schemas.openxmlformats.org/officeDocument/2006/relationships/hyperlink" Target="https://www.populationpyramid.net/"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0.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audio" Target="../media/audio1.wav"/><Relationship Id="rId1" Type="http://schemas.openxmlformats.org/officeDocument/2006/relationships/slideLayout" Target="../slideLayouts/slideLayout114.xml"/><Relationship Id="rId5" Type="http://schemas.openxmlformats.org/officeDocument/2006/relationships/hyperlink" Target="https://population.un.org/wpp/DataQuery/" TargetMode="External"/><Relationship Id="rId4" Type="http://schemas.openxmlformats.org/officeDocument/2006/relationships/image" Target="../media/image72.jpeg"/></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audio" Target="../media/audio1.wav"/><Relationship Id="rId1" Type="http://schemas.openxmlformats.org/officeDocument/2006/relationships/slideLayout" Target="../slideLayouts/slideLayout114.xml"/><Relationship Id="rId5" Type="http://schemas.openxmlformats.org/officeDocument/2006/relationships/hyperlink" Target="https://population.un.org/wpp/DataQuery/" TargetMode="Externa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9.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49.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49.xml"/></Relationships>
</file>

<file path=ppt/slides/_rels/slide5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49.xml"/></Relationships>
</file>

<file path=ppt/slides/_rels/slide5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49.xml"/></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9.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49.xml"/></Relationships>
</file>

<file path=ppt/slides/_rels/slide62.xml.rels><?xml version="1.0" encoding="UTF-8" standalone="yes"?>
<Relationships xmlns="http://schemas.openxmlformats.org/package/2006/relationships"><Relationship Id="rId2" Type="http://schemas.openxmlformats.org/officeDocument/2006/relationships/hyperlink" Target="https://population.un.org/wpp/DataQuery/" TargetMode="External"/><Relationship Id="rId1" Type="http://schemas.openxmlformats.org/officeDocument/2006/relationships/slideLayout" Target="../slideLayouts/slideLayout149.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hyperlink" Target="https://www.brookings.edu/blog/future-development/2021/01/14/the-silver-economy-is-coming-of-age-a-look-at-the-growing-spending-power-of-seniors/?utm_campaign=Brookings%20Brief&amp;utm_medium=email&amp;utm_content=106762349&amp;utm_source=hs_email" TargetMode="External"/><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67.xml"/><Relationship Id="rId6" Type="http://schemas.microsoft.com/office/2007/relationships/hdphoto" Target="../media/hdphoto7.wdp"/><Relationship Id="rId5" Type="http://schemas.openxmlformats.org/officeDocument/2006/relationships/image" Target="../media/image84.jpeg"/><Relationship Id="rId4" Type="http://schemas.openxmlformats.org/officeDocument/2006/relationships/image" Target="../media/image83.wmf"/></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9.xml"/><Relationship Id="rId5" Type="http://schemas.openxmlformats.org/officeDocument/2006/relationships/hyperlink" Target="source:%20http://populationpyramid.net" TargetMode="External"/><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10.xml"/><Relationship Id="rId1" Type="http://schemas.openxmlformats.org/officeDocument/2006/relationships/slideLayout" Target="../slideLayouts/slideLayout114.xml"/><Relationship Id="rId5" Type="http://schemas.openxmlformats.org/officeDocument/2006/relationships/image" Target="../media/image92.wmf"/><Relationship Id="rId4" Type="http://schemas.openxmlformats.org/officeDocument/2006/relationships/image" Target="../media/image9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8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3.png"/><Relationship Id="rId1" Type="http://schemas.openxmlformats.org/officeDocument/2006/relationships/slideLayout" Target="../slideLayouts/slideLayout102.xml"/></Relationships>
</file>

<file path=ppt/slides/_rels/slide8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9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37.xml"/></Relationships>
</file>

<file path=ppt/slides/_rels/slide9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4.xml"/></Relationships>
</file>

<file path=ppt/slides/_rels/slide9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4.xml"/></Relationships>
</file>

<file path=ppt/slides/_rels/slide9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4.xml"/></Relationships>
</file>

<file path=ppt/slides/_rels/slide9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4.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chart" Target="../charts/chart16.xml"/><Relationship Id="rId1" Type="http://schemas.openxmlformats.org/officeDocument/2006/relationships/slideLayout" Target="../slideLayouts/slideLayout114.xml"/></Relationships>
</file>

<file path=ppt/slides/_rels/slide9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4.xml"/></Relationships>
</file>

<file path=ppt/slides/_rels/slide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69" r="7394"/>
          <a:stretch/>
        </p:blipFill>
        <p:spPr>
          <a:xfrm>
            <a:off x="-45720" y="0"/>
            <a:ext cx="9189720" cy="7010400"/>
          </a:xfrm>
          <a:prstGeom prst="rect">
            <a:avLst/>
          </a:prstGeom>
        </p:spPr>
      </p:pic>
      <p:sp>
        <p:nvSpPr>
          <p:cNvPr id="3" name="Rectangle 2"/>
          <p:cNvSpPr/>
          <p:nvPr/>
        </p:nvSpPr>
        <p:spPr>
          <a:xfrm>
            <a:off x="1576603" y="1079242"/>
            <a:ext cx="5990807" cy="5016758"/>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1" i="0" u="none"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alibri"/>
                <a:ea typeface="+mn-ea"/>
                <a:cs typeface="Arial" charset="0"/>
              </a:rPr>
              <a:t>Global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1" i="0" u="none"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alibri"/>
                <a:ea typeface="+mn-ea"/>
                <a:cs typeface="Arial" charset="0"/>
              </a:rPr>
              <a:t>Population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1" i="0" u="none"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alibri"/>
                <a:ea typeface="+mn-ea"/>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800" b="1" i="0" u="none"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alibri"/>
                <a:ea typeface="+mn-ea"/>
                <a:cs typeface="Arial" charset="0"/>
              </a:rPr>
              <a:t>Demographics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alibri"/>
                <a:ea typeface="+mn-ea"/>
                <a:cs typeface="Arial" charset="0"/>
              </a:rPr>
              <a:t>Structure and Survival</a:t>
            </a:r>
          </a:p>
        </p:txBody>
      </p:sp>
      <p:sp>
        <p:nvSpPr>
          <p:cNvPr id="4" name="AutoShape 2" descr="data:image/jpeg;base64,/9j/4AAQSkZJRgABAQAAAQABAAD/2wBDAAMCAgMCAgMDAwMEAwMEBQgFBQQEBQoHBwYIDAoMDAsKCwsNDhIQDQ4RDgsLEBYQERMUFRUVDA8XGBYUGBIUFRT/2wBDAQMEBAUEBQkFBQkUDQsNFBQUFBQUFBQUFBQUFBQUFBQUFBQUFBQUFBQUFBQUFBQUFBQUFBQUFBQUFBQUFBQUFBT/wAARCACmAM0DASIAAhEBAxEB/8QAHQAAAQQDAQEAAAAAAAAAAAAABwABAgYDBQgECf/EAD4QAAECBQEEBwUIAgIBBQAAAAECAwAEBQYRIQcSMaETFiIyQVGRCBQVI1IzQkNTYXGBsQliF/CCY3LB4fH/xAAbAQACAwEBAQAAAAAAAAAAAAAAAQIEBQYDB//EADERAAEDBAEDAgQGAQUAAAAAAAEAAgMEERITITFBUQVhFIGR8CJxobHB0QYVIzLh8f/aAAwDAQACEQMRAD8A7cfmV9J4RiVMKJ1xFHmb0bBzviPOq9WzrviPpAhsFw9xdX73hSddIf31ePCB2b3bz3x6RBV8tj749Ilpulm1Eb3lR8oQmyPKBsq+mgM749Iwrv1sfiD0g1FLYET/AHw58IXvv7QLTfzYJ7fKMa9oSBwWPSDTdPY0Ire/DzEIVBKdSRAjVtAQok9IIgvaAgDviHoCjsCL/wATQPGIfFm88YD52gIAPzBHn/5BR+ZBoulmEZVVZvPGEKu2M6wFl7QkA/aCInaGgDVwQaAntCNYrDfnDCtJ8xAQVtGQPxB6Rg/5GTn7SDQo7UdF1tvxMRNcbGSDr+0ApzaMMjDg9Ixr2jjB+YPSGIUbUeBXx5iG6xIGdR6QAVbSQng5yjF/yUjJ+ZEtHsjcugV3KhJ4j0iCrobxxHpHP69pI+64D+8YF7TCARvpxD+HHhLeugzdTfmPSI9bEA6Eekc8naYPrEYHNpfb0cES+HHhG4row3chI1I9Im3eLe7xHpHNitpu6PtBrDp2n4T3xD+GaeoUTP5VRmdpZOvS848a9ph8Hf7jn1d3LUO9zjCbpWPvc41tAWdsf4XQR2kqz9pzMQXtHWeDn9xz8q6lkaL5xHrQ59XODSEs3LoBe0Y4+1/uPO5tEV+Z/cAU3SrXtH1jGu6FfVzg0hGb0eztEV+YecY17Qlng5zMAZV0nXtc4x9Z1fmczD0hGT0dztCWCfmf3EHdoa8D5v8AcAddznJ+YfWIquUkfaH1iWpqLvR1O0NeD8z+4wf8gOfmczAP6xnB7fOI9Yz9cS1tSu9G5d/uZ+05mIK2gLA1cx/JgJG5MHvxBdyAp78GpqPxo1Kv5R/F/uIdfzn7T+4CvWJOO/ETcIz3+cGod0v9zujM9fxJHzSPWMar9Vr80+pgMuXFr34j1iye9BrapWcjGu/FH8Q+pjH15Vr8w+pgQfH/APbnGNVxkE65h4BKzkYjfRH4p9TGFd8KOT0p9TAgVcSlHQxE19eOMGACeLkXuux/NPOMSr1cK9F6fzAjNwL84Xx9eRrAGjwmGORaN6LI1WfUw4vbA+0POBGbgUBqYj1iPmIliEixy1YrK/qPrDfGFnirnGjBV5mHSCfvGJBX9YW6NXWRornDorBTxWfWNVJtIenGGn5n3RlbiUrmC0pwNJJwVFKdVYGuBqcaQS7l2XWVb0gtbO1OTr06iTTNlim0w7hKzhDYWt1Pb8VJwSgcR4R4STMjcGuvc+xK9WU5eCQqQupqOoWdf1jH8UUEnKjn941JUQSMnH7xupZFAmKlLNpZr0zKONkKZY6EzRc3dAgBKgUg66gkjwEejnYclJsIcvP8TVnVRGeGsRXUFeCz6xs7ptCoUGWRNP0Cs0eT3wz0tZbCHFuYz3QhONCNMH9zFca3feWWyStxSwlLSclayTolIwSSfDQwhIHDLspacTjZe8VIgaqOf3hKqSiOOP5gzUL2WJq/6XIrs925jVOgW5Ny9zWtMyDCyCd33d5HSIVrhJCyk+IJ1AElz2NX7HfbZr9GqVFcdK+h+ISjjHTBKt1RRvgbwB0yNI8Y6qKU4sdyFN9M6OxcF4hUFfUfWH+IH6uceSQl3qrMsy0ky5PTDxKW2ZVJcWs+QSnJJ04Ruq5s/um1VhFbtevUZwpKwioUt9hW6MAnC0DQZGTwEe5e0GxKhpJ5staqoHPe5wxn1EY3uceNTR0ODgwi2UagZiV1AMavX76rz5wvfVfVzjz9GTwEOGSRkDMCLBZjOE+POGVNnBwecYuhPlrG9tuwK/eCXFUamOTyGnUNOqbIJSVHwQMrVgancSogAk6RFzgwXcbKTW5GwWl98X9R9YYzKiOPOLQ7ssrrczNyyWC880jpJcty0zuT7YzvOS5LIK0DjvEDTXXhBz2T+zXs8u2UD9XuGpzcwpKEiVUj3BCnAQF9E52kzDZykpKFBeD20pJxFOathgZmSSPYKwymL3Y9FzGqaXjQ6/vDJmVq0KiMfrHZF0bMdhFEueVtalUBmv3PNPdCqTRcDrCJY8MOvKWU7/iEpyfPEWOh+wtYlVR7xNTs+VLCfkUmopVLNeJSlZC1KOmMlXgSAMxnn1iBrQ57SAelwrIoXE2aQVwoqZVoASYRmlkY1EfTm2PYj2RykkxKzNqCqKbO8Zmem3luuEnPaKVJB8sAAYEWKsf49tkt2STMvT6D1afQ04hM3THX1uklOEK3C5urKVa4UDvcMiPAf5BTXsWlex9McB1F18pOnWU6kw3TK+qLztbt+0bbuZyj2ozcm7TyuWnZq5VsIffmEqwspYZTusoBBASVrPiSOEUUy5846OJ2bA4C1/Kyntax2N7r1+6Kx3TCEovjukCLKKSv/ojd2hLUKm1lmauMKckmnWlNsKSOgdX0id4TByFdFu7xIR2jjAI1MJzsGk9VVEgc4BU2g2tWboqKJGiUubqs+vRMvKNlR1OMqPBKc/eJAEdP2v7GVsywpsrdleqlRuCdTk02gtpCZUbuVKWsJWQ2MFPSK3UlWgBMXnZhsCn6Dd9VuC2rhmqVbFVkylDUiltb6g5lSAHO2kIQopUg6qUDhWNSSJT9n637umblqtZmatOTkiiRTJMNiWkksD7qWkk7+SSSVKVqo43cxyFd6sXOxhfYAfO/joujp6QtAL28rmu8vYrVLVNEra1bnpx15tTiRUpDEs1g91cyhXZONcdGc6fvFr2d+zDd2z6UriZK5qRIzlUYEmipS8s977LNb2Spl1K0FoqwApOCFA4KsCOlJWbkHV+7MTEq4430jZZYdSsoLRCVpIBON3IB8s4hxOyS5z3NE0yudCOlMslaS4lH1FOcgfuNYyn+qVb2YOPH5K2KWIOzCAtF9jSisCtvTtQXck7UJZLcvM1pC3XJJYWlSiMKG/vAEbxAUnP7x0Bs22HWVYLku5b9sSMg42VluZLfSzCN/AV85eV4IA0zG9pUmVFPZxF6o0h2E6cozpqyebhzyrTIGN6BbijyBKRnK8+esZrq2R2ZtMEn1wtOkXOZRKkMGqyqXy0lRBUEk6pBIB0MbalSm4hOkWSRZBURjOkZ4c5pu02VrEEWKDF9exJsi2kPU12dtZFHXT0LQwbaWKWDvFGFOdCAVqTuAJJOgJ842NR9jTZLVKHL0ycoE/NBiVMp7+qszonFMlRUULeDoUtJUSSFZSdNNBBtlWnQ4A0N5Y4ZBIB/X9P5j5Ye1dtq2u2ntPlZe19uk/eNO909/ExazTUnJSrgdWhbO4wVJcSjc1K1L44Vrx1KNtRWSa2SWI8kqrO+KnZk9vB/JHK6v8U2zaabaFIui6aE+4TgzDrM4lzTOiVoScgZ4H9YGW2X/HhYGxuw5q5p3aXPUiSBRKh+4KaqYYW6s9lSUygS4DpoMKToc5gM3l7Sky5YdIplnSldol8zUwmqXTe09Vlv1KbndwoU1LuDHQsK7CilG4CAlG7hJKhBcVdvHaJWDU7puCp16oFHRmZqT63nN0cE5UdB+gjqqWj9RcRsmIaD8/5++yxaiqpGg4MBKI1k+zpbdR2306yK3ftNrFJfY6ddXs15b6CogFLQK2Sd45GcJITnVQwY6wrn+OTZbMySEyM/dFLmEI3S4ifQ/n/YpW2Rn9sCOFrXqldsGpIqdDqtTpM4lO57xSZpUq+UEgqT0iQdDjUEEfpF2u72r9s1zmXbauqpUSXl2kspapbym1OhJylbzmd91zzWo68MY0i3V0tc+RpglsFUpqqmawiRnKOE3/jeosvUtb/qi6cgg9EKayl/+XN4pI/8YIdq7AlWLJ0KmN1KiVmiUhD6WpOct1piZd6Qk5XONK6TIV2s4OTxGcY5p2be2ntFs2ZLN3LfvWlOKSVGeUBNsAaHonfLGeysEZ8o7Mt2+aNtAoUtW6DPon6bMg7jqApOoJStJCgCCFAgjHhHOV59Rp7CoddvY2H9LZpfhZQTGLFCLad7OVPuKZoM1bFMpVLm5KeMxNOzynXm3WlkdIlTKgoOkDVI3kAH9OHgmrLlLErFHYrMzQJ6TTT0SsrRHFL96YSwhW67KpDiMl1SWioOAqBOEqKcQclpKydcpPhAG2reznYF8XS7UJ2szVuXBUHS446hzeaeWUk7yt9JSk4STopOd0xUp6kyODJnG3sLn+1OWMNGTGi/0Cplu7MNn/tIU5c07bD9iXOtl6YTL0SYS6JkBxaUq6BZ3nlKKFZO6kk6JJOsDzYO9UtiftAydHTXaaWJtaqZNzIdWiS3yMo395PFKwEHKcpKlAKGpjsPZJsYTTdklMsSuoZuJtTK232W295GFrKyhBRhRCc6LB3tc5gA7fdi9r3JM3BWrKU/JT8iEKqVtzkkinBAQkpccZQ8pDjhCUhSghCknJIUdRGxR1DJpJKck4ngdwPHJ5++qpTsfG1kzbXHXsfou6rluq3dltBNcvOsMW3SELbZM1NtuHfdWMpQhCEqWokBRwAdBrHPl1/5B27zmpm0djlHW3W51MxKtV255+WpbG70LiQtgrX8t3fKFI3zqU4IG9pwvVXbouam0+l1itVCp0qQW45Jy03MLdQwpYSFlIUTjIQkf+I4R527QS0jdU2HAdCN2LNP6DHHzM65/RVZfWORgLBPe9jXBaNyPyNzuMTFdWBMTS5eps1HtKznfeaWtJX4qG8SCdY0XwtZ+4fSLZL0YMdkNboHgBiPUmmadzlHWNDg0Bc++ZpcSOF7jRlDXd/jEF32dLCrZuQ1xFNlkUd6VcYVNVKX6RLiSodlpO8DklOCojAAI8Y1rtulsb25kp1GkFzZvtqtBigM02p1KTtucp7SWFM1CY3EupSnvoURjHhjO9+4jD9TlkZARE29+D7BW/To2PmBkda3I9177t2LrvVTUxU7rrDc6wwpqTZpy0SklJHHYLTKUnG6rCgSSrP3h4UihbPtudtrqjMldVuPturl3kTDoeQ7MKbXvKJKU9grHZWTkqGDodYLNO2q2TW6u3S6dd1Inqmrd3ZRiZBUoqyQEHgs4BOEkkeIEWsHcTkHPliOK+KnjGDxx7hdeIo3HJv1BQ4sCwZOlTrj1ata0KJcjBcnJcW6p0rKFqIceUpeFHJ0IOQMDhmN5I0+3ZTbBM1R6ov02sPUVLLsq98mVm2UK3i+FEAOKaHYJKuwFYxrmNtWbWNzzFOeZmX5KqU9/p5Kdlj8xtRwlaCDkKQ4nsKQRggjxAID+3v2gLxsaoJtWhv25LViYZV74aUw9NOU9KtA2XHjuhwgk4CMp0OhIxOBklXJg08n9P34UJZGU7cpOg/VdX28iVqLfSSMzKz7KVBKnJR9DyQrGcEpJwceEX6jSQO4hKN5RwMAZOY+RuzZ29NidwSFzW/MPpQh5t+bkA6pDE+hKiejeSk9oHeVjOcEgjUQb/aN9s29NoL0rTdllWnrctibk0GclGZYsVNmZCiHELmBruEgFJaUAUnXUkRcl9DmEjWRm4PfwvGL1WF0ZceCOy+mFOkxuZxok4P7+UeHaQtNM2eXDOrr67PaZknVGtpUlHuygOz2lIVxVhOEpKzvYThWDHFPsue13ftq7NqiL+ok3dVCtsyyV1aUebZmpOQQhQdedKzmYcQS1hslCy2CpJXuqgA16V2gbcLhmL+mpe8bh2T0GbYmGGbrqy0pclunTiXDqSnpFrORvtpUpIUMqOMmrF6VJudHIQA3v58Ae5917S18YjD2c3H/AKt3cPtcVvbPZdFkr5uG8qFPUmWclJ2UsmbRIpuQPKO87MLUNyXCEJCCnccKy4ogIAxA7r9ZVdtVlhT6c9RLdp8rLyVMo3vi5lMq000lvJWQN5asFSiEpBUonAi/XLsotqm3E+xQKoatSl4elnltdGtIUN4tLH1Izu6ccD9YUlaDUsgJbSnP6R2tNBTRWfELe3i/t/a5Gpqaib8Dz08d/mhr1VRvbxbyrzxGdq3SFZ3eUFBNuaapz/ES6uAcE8ov7SqOBKGXV3I1TyhC2E5zuj0gnC3f9OUTFtD6OUG0o1lCmZs9E0N0oGfPEEPYlt4Z2Uy7FnXJLL+BF5RkqinGJLfKlFK04ypJWT2s5TveI4bZNt4GicfxGjuTZpL1yWWlbY3iMZxFWpjjq49UvRWqeSSmeHsXV1LqMtWpaXmZCYTMysyMsuo4KGcf3oR4RQp7blsjqVWlKPP3jITk67MLkEMtpfLQW4QysFwI3MHITvE4xk5GI5ltS47+2FzbzFCMvN0uYdLr0nUGC80vTd4ghSNMd0jPjmN3ag2f162XKRVLalLKn1zKptqu0NKlOof3VBKHOm6RYYG9qlCsAAYEcwPRnRuJdct7EWv8/wDpdH/qkTgBwD4Kwbf/AGha7tEnpqy7NRO25a0utTE60NxExPvIcwFuKRkoSAhICAo8CSTmB9SrNqbrgmZ512ZmFYJceJcVkf7KyecdZbK/ZSqNw2uiomo29NNTLeZaadp7q3V9ojf3juKBOOJCjjEbSveyvelstIcRTBW5bo99cxSxvpb45SUkhZIAByBg50jZgqqKnGiNwBH1+pWTUR1c42OabffhcxsW2pDad5OTjXSPQm3wQDucoJvwFJWpJSAoEpKeOCOIP6xIW1jGE6ftGrtusjWhkm3Ao9zX9oyptoY7nKCW1bmD3eUepNtZT3eUPYjV7L3qoAXkFEDq9NgTNzu9MlZaX4YJjpFdvkK7vKJfAt37sVWyFvRXcAuQGdg9YsOpSVcok8mWqUg8l6Xfx3F8NdDlOCQRjUEx2sw507KFjcPSISr5ZynUDgfERV6/bxmKW82EZJHDzgTN+0sxshkfg9yUKp1ypSrhQwuXU2w2ZcdzKyCSoDTu6gDWMb1Omkqw10bbkLToKhsDnNeeCiTt+uCRt7ZVV5JyvPUOt1aXU1S0yZWH5pYUnebSUpO6gg7qySNFaHMCK3PZwqGzpFONcmZNypTTYmXJOX3le7gnAClHRRI10isirXV7SV6GvT7bsjTZEAU+mNLUWJFOmidBvLUQFKc4kgcAAAdLYotyT1TdmK3MuzilBKQ4+orUQBgan9I9qKmfRxgXsT1Hf2H33XhV1Dap544HA/laV6zWZiWLK2gUqGMRrqbsxk6dMqdaZCVE54kwZBQiEgFOMQvgf+saGx3lUhG09UHH5KtWdV/ilBfErMuNrYeHRpcQ80oYU242oFK0keCgfAjBAIz23fV8N0mTtKh0ms1Gjyb/AE8vSqcXFtS6ypSgBvIWEp3lHAUceP6wXTb4KcqTnMKl+0ZR/Zvl6t8YpE9UpGd3FoapwQlRdGQSpSiNN3HnFeflhcyMPd4+/C94WgODXPxb5+/K2uz/ANl69bfZXOTVWkKQp2WSpcj0aZ0PneJUy6FAJI0Sc9oAnThmJbTLYfkrXk6zWLAo9JmHlqamnaLvBco7vK3VOAFSFtLAzwBB0yPEXH/Ks07dLDatmTqbbUVdI4iplyeIxopA3Et8eKT4eOYNrHtkbMqlsymbzlpuenZRpDcu7IGmOqW1NuoKkyjy93okq45O8RjUZjnnv9Qjka+WLqe37cH97rdZDRujc2N/bv8Avz/CBiKK06yFITkHUEHOkTRbiyhSijsjH85i02m61c9Lan2GOj6ft7iU7oTnXGPCN+9bi2QhS0htSsjcVooY/SOmL8bZFc+GXFwhuLeP0GMot4/TBHFFO7wETFFT9MSD7pYocJt7TuxLq7r3c/tBGNF8hDpop3uELJPBDRy0WZogOs737iNDXdmFJQ0qaclAVN9sBIyCQc4I8tINoop8oxu2+h9tSHEBQVpgwxIR3UTGCrtsB222vtUJorE40zd0ix089Rg26ktIBCStBUN1SMlOMEkbwyI6BlGg2hJxw4Ry97Muw+So21mv3q202HG5AU9tIT2gp1xK1ED/ANrYH/lG09of27bE2GqnaJSVova+WVPSwpEg4OgkphGBicczlABPdQFK7JBA4jg6ulvVmGmBPTj812NJUE04knNlftu1P2c2taczct2UWVC3HW5WVcYbDb8zMK3ihAWnBPdUTrjdSrjHK8pS2Z1lDzJCkKGRAJoNP2l+0deyrnvKqVOfk3Jtc23KPTb3ucoVnJTLtKWoNpA7IxrjTMdYUSz26bT2WAjuDHGOspKU0TMZH3cfoPYLm6mobUyXjbYD9VTUW/g92PW3QOz3YvHwZIwNwx7GqMncHYMX8wquJ8L2uUYheMCIGknxAi5PSGF5iBkE+P8AcVdisYBU40YL03YqNx7Dbduqb95qMkH3OGp0gviRSDoOcP7kMcIkJXDkFBjBFiEPbf2fUy2ZNEtISyGGkjQJEblFJSPuj+ItfuScQ3uKTES6/N0BluLKsGlhRxiG+DDyi0CSSDD+6CFl7qWPsqwKOADpGhuHZlSroZU3UJZL6DrhQzBHElkRJuS45gDy3kFItB4KCbfs4Wg1LKZRSWUpIIzujOv6wNKn7GVHfrrcy0VNy4WCWArskfr5nyPhHXQkgDDqlQTwj0FQ8d1DU3sEOKPabVo0VDUm2EdCnCUpjx0uVqtRqS3phKghWSSseMFEyCCnhDtyaUHO6B+0eeYvkeqnibWvwqy3SQWwFDWJClo+nnFlVKpPAGGEqPKI5XTAsq4aWj6YdNLRvd2LCqWA8IcSySrhCy907LQimDyhGlhOFY0iwCUH/TD+6gp/+4LhFkNq9t4pOyqyLxozk25SrknpZ5ykTKm3XGnHy0EISVM/MbUDqDoM65GNeadhvskyU9Lylbr6pibn1lTjoeIAJJyFeZUdc54nWOp7u2RUu7Z1qZmknpWzoeMWSi241RpJuXb1SgboMOMMhLnx/wDJ3X5JPL5Q1j+jei1FGtKRosoiWlGUtNISEhI8BGxFNQnGBG4TKhPH+4mGBpAXX6ot4Wl+HJVwEepunYQOEbFMvkxnQ2N2IF1k8bqMwgZjGUCPA7V09IMkcI866s2T3jAGm1k7i91tsBOsLfTiNOas2B3jEfi7eOPKJYlGS3e+nEMFpjSfGG/qhhWG/qgxRkt5vpyYW+mNGqsNjPajH8ab+o+kGKMlYQoYhFYHjFbNcb17RhjXEY0VBgUslZA7+sP0yYrHxxI8Yb4+nPHlBgUslZ+mR4mF0yPAxVVVxJPeiJrqU/egwKeStofTC6dMVHrAnziHx9Oe9BgUsgrcuYSDDe8pBioqr6PqiC6+jB7UGBSzCuImk+YhCaHnFK+Pp+qIG4Bk9qJBl0Zq7qm054jjDe9jTWKR1hSD3oY3EnHegwRmrx72nzEQM+EqxpFHNyJ+oxA3Gkq70AjKjmOyvjdQGTwiSagMRQOsoRqFRNu6OzxEPUnmFonbrT0nfjEq7UJ+/AWdvNJXnpOcedy9BvaOc4ualT2o3m7UKHeEQ61Jx3oB6rz0+05mIdcx+ZzMGpG1G83YnJ7cMbtA++IBirzGT83mYiq8x+bzh6ktqOartBB7Yjz9bB9X9wEVXmMH5vMxh65j8znD1pGVHM3YNe2OcQXdoAHbgGm9Bk/N5xBy9BgYc5w9JS2o5dbgfvxi61jPfHOAd10A/E5mIdede+PWHqS3I5Ku5KfvxiXeQwe1/cBBd7A/iD1MYVXnnPzOZh6U9qOQvEfWIx9cxnvjnAP654+/zjD10GT8wepg1J7UdF3mM98c4iu8xg9sc4BS72A/E5mILvYEEdJzMPSvMyo59ch9f9xA3kM9/wDuAX11/wDUEQN6jJ+YPUwxCUbbI6LvIZHb/uIKvIY78Aty9hp8wepjGb2Tj7TmYNKjuRzN6f7DnEeuSSe/AIN7D8znGNV7gK+05mJCEp7UeV3kkDvjnCTeaQPtP7gBrvbIGHOcIXvgfaczD0lLatGu7VY7/OMBu5Y+/wA4FPWRX1c4xruFROij6xcx8qOp3cosKu9W6e1zjH1vV9fOBOu4FFJ7Z9Yx/Hl/mH1h4AoMJRWN3qye3zhdbVq+9n+YE5r6te3zhvjyzwcI/mFiOyNBRYVda9decYutq/MesCs11zB+afWMfxxf5h9YeI7piEoqqupRPe5xBy6lYHb5wLfja/zD6wjWlqH2h9YeIT0InG6lYPb5xh60q+s+sDX4wvXtn1iHxpWe9zgsjQiWq6FZ+0I/mGN0HH2p9YGaqyrPe5xE1hRGis/zAmKcomdaDj7U+sYjdQz9rzgb/GF+fOI/FVH/APYal8OUSFXMFfi84iq5QPxecDhVVX4f3ETVHDkf/MCfwyI/WYfm84iblGT8znA5+IL/AOmG+IL115wkfDohu3KBj5mf5jF1mzpv84oBqCyePOF7+v8A6YXKYp1fjcQ+uILuLtd7P8xQ/f1+fOIKnVlWd4j+YaloV+Fx/wC3OG6xj6ucUJM4v6iYmJpfnD6paLKMwypmZfa3z8txSM+eDGHeUPvGFCjzaSQtAgAkJbyvEw28ccTChQXSsEtYQJGYUKC5RYJyT5xHB84UKGCU7JYOOMOMjxhQoLlFk4P6mGwIUKFcp2CYpBhJAEKFBcpJ0nMIQoUSUkjiGOM6cYUKEkQlk+cNg54woUSukkEknjD7pHjChQrlOyWD5w3j5woUIKKdI4wys54woUSCS//Z"/>
          <p:cNvSpPr>
            <a:spLocks noChangeAspect="1" noChangeArrowheads="1"/>
          </p:cNvSpPr>
          <p:nvPr/>
        </p:nvSpPr>
        <p:spPr bwMode="auto">
          <a:xfrm>
            <a:off x="1981200" y="1371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8623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175601"/>
            <a:ext cx="9144000" cy="5682399"/>
          </a:xfrm>
          <a:prstGeom prst="rect">
            <a:avLst/>
          </a:prstGeom>
        </p:spPr>
      </p:pic>
      <p:sp>
        <p:nvSpPr>
          <p:cNvPr id="3" name="TextBox 2"/>
          <p:cNvSpPr txBox="1"/>
          <p:nvPr/>
        </p:nvSpPr>
        <p:spPr>
          <a:xfrm>
            <a:off x="-76200" y="76200"/>
            <a:ext cx="9296400" cy="535531"/>
          </a:xfrm>
          <a:prstGeom prst="rect">
            <a:avLst/>
          </a:prstGeom>
          <a:noFill/>
        </p:spPr>
        <p:txBody>
          <a:bodyPr wrap="square" rtlCol="0">
            <a:spAutoFit/>
          </a:bodyPr>
          <a:lstStyle/>
          <a:p>
            <a:pPr algn="ctr">
              <a:buNone/>
            </a:pPr>
            <a:r>
              <a:rPr lang="en-US" sz="3200" dirty="0">
                <a:solidFill>
                  <a:prstClr val="black"/>
                </a:solidFill>
                <a:effectLst>
                  <a:outerShdw blurRad="38100" dist="38100" dir="2700000" algn="tl">
                    <a:srgbClr val="000000">
                      <a:alpha val="43137"/>
                    </a:srgbClr>
                  </a:outerShdw>
                </a:effectLst>
                <a:latin typeface="Calibri"/>
                <a:cs typeface="Arial" charset="0"/>
              </a:rPr>
              <a:t>Diphtheria Death Rates 1900-1966</a:t>
            </a:r>
          </a:p>
        </p:txBody>
      </p:sp>
      <p:sp>
        <p:nvSpPr>
          <p:cNvPr id="4" name="TextBox 3"/>
          <p:cNvSpPr txBox="1"/>
          <p:nvPr/>
        </p:nvSpPr>
        <p:spPr>
          <a:xfrm>
            <a:off x="1266508" y="4914781"/>
            <a:ext cx="2876550" cy="800219"/>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Vaccination routinely used in the 1940s.</a:t>
            </a:r>
          </a:p>
        </p:txBody>
      </p:sp>
      <p:cxnSp>
        <p:nvCxnSpPr>
          <p:cNvPr id="5" name="Straight Arrow Connector 4"/>
          <p:cNvCxnSpPr>
            <a:cxnSpLocks/>
            <a:stCxn id="4" idx="3"/>
          </p:cNvCxnSpPr>
          <p:nvPr/>
        </p:nvCxnSpPr>
        <p:spPr>
          <a:xfrm>
            <a:off x="4143058" y="5314891"/>
            <a:ext cx="1724342" cy="400109"/>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4600" y="2062262"/>
            <a:ext cx="2501855" cy="1154162"/>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Use of Diphtheria antitoxin begins 1894.</a:t>
            </a:r>
          </a:p>
        </p:txBody>
      </p:sp>
      <p:cxnSp>
        <p:nvCxnSpPr>
          <p:cNvPr id="12" name="Straight Arrow Connector 11"/>
          <p:cNvCxnSpPr/>
          <p:nvPr/>
        </p:nvCxnSpPr>
        <p:spPr>
          <a:xfrm flipH="1" flipV="1">
            <a:off x="1266508" y="1981200"/>
            <a:ext cx="1429067" cy="381000"/>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Deaths due to diphtheria U.S. 1990-2017 | Statista">
            <a:extLst>
              <a:ext uri="{FF2B5EF4-FFF2-40B4-BE49-F238E27FC236}">
                <a16:creationId xmlns:a16="http://schemas.microsoft.com/office/drawing/2014/main" id="{CFE8D881-271E-448B-B2C9-1D7B24C28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422" y="2514600"/>
            <a:ext cx="3842780" cy="28540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B42CC7-24F7-49D9-B90D-05A6CE8B1011}"/>
              </a:ext>
            </a:extLst>
          </p:cNvPr>
          <p:cNvSpPr txBox="1"/>
          <p:nvPr/>
        </p:nvSpPr>
        <p:spPr>
          <a:xfrm>
            <a:off x="4826272" y="2893943"/>
            <a:ext cx="2876550" cy="800219"/>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Diphtheria deaths 1990-2015, U.S.</a:t>
            </a:r>
          </a:p>
        </p:txBody>
      </p:sp>
    </p:spTree>
    <p:extLst>
      <p:ext uri="{BB962C8B-B14F-4D97-AF65-F5344CB8AC3E}">
        <p14:creationId xmlns:p14="http://schemas.microsoft.com/office/powerpoint/2010/main" val="106120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04708273"/>
              </p:ext>
            </p:extLst>
          </p:nvPr>
        </p:nvGraphicFramePr>
        <p:xfrm>
          <a:off x="0" y="457200"/>
          <a:ext cx="9144000" cy="6362772"/>
        </p:xfrm>
        <a:graphic>
          <a:graphicData uri="http://schemas.openxmlformats.org/drawingml/2006/table">
            <a:tbl>
              <a:tblPr firstRow="1" bandRow="1">
                <a:tableStyleId>{3C2FFA5D-87B4-456A-9821-1D502468CF0F}</a:tableStyleId>
              </a:tblPr>
              <a:tblGrid>
                <a:gridCol w="3419061">
                  <a:extLst>
                    <a:ext uri="{9D8B030D-6E8A-4147-A177-3AD203B41FA5}">
                      <a16:colId xmlns:a16="http://schemas.microsoft.com/office/drawing/2014/main" val="20000"/>
                    </a:ext>
                  </a:extLst>
                </a:gridCol>
                <a:gridCol w="1152939">
                  <a:extLst>
                    <a:ext uri="{9D8B030D-6E8A-4147-A177-3AD203B41FA5}">
                      <a16:colId xmlns:a16="http://schemas.microsoft.com/office/drawing/2014/main" val="20001"/>
                    </a:ext>
                  </a:extLst>
                </a:gridCol>
                <a:gridCol w="3379304">
                  <a:extLst>
                    <a:ext uri="{9D8B030D-6E8A-4147-A177-3AD203B41FA5}">
                      <a16:colId xmlns:a16="http://schemas.microsoft.com/office/drawing/2014/main" val="20002"/>
                    </a:ext>
                  </a:extLst>
                </a:gridCol>
                <a:gridCol w="1192696">
                  <a:extLst>
                    <a:ext uri="{9D8B030D-6E8A-4147-A177-3AD203B41FA5}">
                      <a16:colId xmlns:a16="http://schemas.microsoft.com/office/drawing/2014/main" val="20003"/>
                    </a:ext>
                  </a:extLst>
                </a:gridCol>
              </a:tblGrid>
              <a:tr h="388692">
                <a:tc gridSpan="2">
                  <a:txBody>
                    <a:bodyPr/>
                    <a:lstStyle/>
                    <a:p>
                      <a:pPr algn="ctr"/>
                      <a:r>
                        <a:rPr lang="en-US" sz="2200" b="0" dirty="0">
                          <a:solidFill>
                            <a:schemeClr val="bg1"/>
                          </a:solidFill>
                          <a:effectLst>
                            <a:outerShdw blurRad="38100" dist="38100" dir="2700000" algn="tl">
                              <a:srgbClr val="000000">
                                <a:alpha val="43137"/>
                              </a:srgbClr>
                            </a:outerShdw>
                          </a:effectLst>
                        </a:rPr>
                        <a:t>Highest</a:t>
                      </a:r>
                      <a:r>
                        <a:rPr lang="en-US" sz="2200" b="0" baseline="0" dirty="0">
                          <a:solidFill>
                            <a:schemeClr val="bg1"/>
                          </a:solidFill>
                          <a:effectLst>
                            <a:outerShdw blurRad="38100" dist="38100" dir="2700000" algn="tl">
                              <a:srgbClr val="000000">
                                <a:alpha val="43137"/>
                              </a:srgbClr>
                            </a:outerShdw>
                          </a:effectLst>
                        </a:rPr>
                        <a:t> Life Expectancy (Years)</a:t>
                      </a:r>
                      <a:endParaRPr lang="en-US" sz="2200" b="0" dirty="0">
                        <a:solidFill>
                          <a:schemeClr val="bg1"/>
                        </a:solidFill>
                        <a:effectLst>
                          <a:outerShdw blurRad="38100" dist="38100" dir="2700000" algn="tl">
                            <a:srgbClr val="000000">
                              <a:alpha val="43137"/>
                            </a:srgbClr>
                          </a:outerShdw>
                        </a:effectLst>
                      </a:endParaRPr>
                    </a:p>
                  </a:txBody>
                  <a:tcPr/>
                </a:tc>
                <a:tc hMerge="1">
                  <a:txBody>
                    <a:bodyPr/>
                    <a:lstStyle/>
                    <a:p>
                      <a:endParaRPr lang="en-US" dirty="0"/>
                    </a:p>
                  </a:txBody>
                  <a:tcPr/>
                </a:tc>
                <a:tc gridSpan="2">
                  <a:txBody>
                    <a:bodyPr/>
                    <a:lstStyle/>
                    <a:p>
                      <a:pPr algn="ctr"/>
                      <a:r>
                        <a:rPr lang="en-US" sz="2200" b="0" dirty="0">
                          <a:solidFill>
                            <a:schemeClr val="bg1"/>
                          </a:solidFill>
                          <a:effectLst>
                            <a:outerShdw blurRad="38100" dist="38100" dir="2700000" algn="tl">
                              <a:srgbClr val="000000">
                                <a:alpha val="43137"/>
                              </a:srgbClr>
                            </a:outerShdw>
                          </a:effectLst>
                        </a:rPr>
                        <a:t>Lowest Life Expectancy (Years)</a:t>
                      </a:r>
                    </a:p>
                  </a:txBody>
                  <a:tcPr/>
                </a:tc>
                <a:tc hMerge="1">
                  <a:txBody>
                    <a:bodyPr/>
                    <a:lstStyle/>
                    <a:p>
                      <a:endParaRPr lang="en-US" dirty="0"/>
                    </a:p>
                  </a:txBody>
                  <a:tcPr/>
                </a:tc>
                <a:extLst>
                  <a:ext uri="{0D108BD9-81ED-4DB2-BD59-A6C34878D82A}">
                    <a16:rowId xmlns:a16="http://schemas.microsoft.com/office/drawing/2014/main" val="10000"/>
                  </a:ext>
                </a:extLst>
              </a:tr>
              <a:tr h="388692">
                <a:tc>
                  <a:txBody>
                    <a:bodyPr/>
                    <a:lstStyle/>
                    <a:p>
                      <a:r>
                        <a:rPr lang="en-CA" sz="2200" dirty="0">
                          <a:solidFill>
                            <a:schemeClr val="tx1"/>
                          </a:solidFill>
                        </a:rPr>
                        <a:t>San Marino</a:t>
                      </a:r>
                    </a:p>
                  </a:txBody>
                  <a:tcPr/>
                </a:tc>
                <a:tc>
                  <a:txBody>
                    <a:bodyPr/>
                    <a:lstStyle/>
                    <a:p>
                      <a:r>
                        <a:rPr lang="en-CA" sz="2200" dirty="0">
                          <a:solidFill>
                            <a:schemeClr val="tx1"/>
                          </a:solidFill>
                        </a:rPr>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Central African Republic</a:t>
                      </a:r>
                    </a:p>
                  </a:txBody>
                  <a:tcPr/>
                </a:tc>
                <a:tc>
                  <a:txBody>
                    <a:bodyPr/>
                    <a:lstStyle/>
                    <a:p>
                      <a:r>
                        <a:rPr lang="en-US" sz="2200" dirty="0">
                          <a:solidFill>
                            <a:schemeClr val="tx1"/>
                          </a:solidFill>
                        </a:rPr>
                        <a:t>53</a:t>
                      </a:r>
                    </a:p>
                  </a:txBody>
                  <a:tcPr/>
                </a:tc>
                <a:extLst>
                  <a:ext uri="{0D108BD9-81ED-4DB2-BD59-A6C34878D82A}">
                    <a16:rowId xmlns:a16="http://schemas.microsoft.com/office/drawing/2014/main" val="10001"/>
                  </a:ext>
                </a:extLst>
              </a:tr>
              <a:tr h="388692">
                <a:tc>
                  <a:txBody>
                    <a:bodyPr/>
                    <a:lstStyle/>
                    <a:p>
                      <a:r>
                        <a:rPr lang="en-US" sz="2200" dirty="0">
                          <a:solidFill>
                            <a:schemeClr val="tx1"/>
                          </a:solidFill>
                        </a:rPr>
                        <a:t>Hong Kong</a:t>
                      </a:r>
                    </a:p>
                  </a:txBody>
                  <a:tcPr/>
                </a:tc>
                <a:tc>
                  <a:txBody>
                    <a:bodyPr/>
                    <a:lstStyle/>
                    <a:p>
                      <a:r>
                        <a:rPr lang="en-US" sz="2200" dirty="0">
                          <a:solidFill>
                            <a:schemeClr val="tx1"/>
                          </a:solidFill>
                        </a:rPr>
                        <a:t>85</a:t>
                      </a:r>
                    </a:p>
                  </a:txBody>
                  <a:tcPr/>
                </a:tc>
                <a:tc>
                  <a:txBody>
                    <a:bodyPr/>
                    <a:lstStyle/>
                    <a:p>
                      <a:r>
                        <a:rPr lang="en-US" sz="2200" dirty="0">
                          <a:solidFill>
                            <a:schemeClr val="tx1"/>
                          </a:solidFill>
                        </a:rPr>
                        <a:t>Lesotho</a:t>
                      </a:r>
                    </a:p>
                  </a:txBody>
                  <a:tcPr/>
                </a:tc>
                <a:tc>
                  <a:txBody>
                    <a:bodyPr/>
                    <a:lstStyle/>
                    <a:p>
                      <a:r>
                        <a:rPr lang="en-US" sz="2200" dirty="0">
                          <a:solidFill>
                            <a:schemeClr val="tx1"/>
                          </a:solidFill>
                        </a:rPr>
                        <a:t>54</a:t>
                      </a:r>
                    </a:p>
                  </a:txBody>
                  <a:tcPr/>
                </a:tc>
                <a:extLst>
                  <a:ext uri="{0D108BD9-81ED-4DB2-BD59-A6C34878D82A}">
                    <a16:rowId xmlns:a16="http://schemas.microsoft.com/office/drawing/2014/main" val="10002"/>
                  </a:ext>
                </a:extLst>
              </a:tr>
              <a:tr h="388692">
                <a:tc>
                  <a:txBody>
                    <a:bodyPr/>
                    <a:lstStyle/>
                    <a:p>
                      <a:r>
                        <a:rPr lang="en-US" sz="2200" dirty="0">
                          <a:solidFill>
                            <a:schemeClr val="tx1"/>
                          </a:solidFill>
                        </a:rPr>
                        <a:t>Japan</a:t>
                      </a:r>
                    </a:p>
                  </a:txBody>
                  <a:tcPr/>
                </a:tc>
                <a:tc>
                  <a:txBody>
                    <a:bodyPr/>
                    <a:lstStyle/>
                    <a:p>
                      <a:r>
                        <a:rPr lang="en-US" sz="2200" dirty="0">
                          <a:solidFill>
                            <a:schemeClr val="tx1"/>
                          </a:solidFill>
                        </a:rPr>
                        <a:t>84</a:t>
                      </a:r>
                    </a:p>
                  </a:txBody>
                  <a:tcPr/>
                </a:tc>
                <a:tc>
                  <a:txBody>
                    <a:bodyPr/>
                    <a:lstStyle/>
                    <a:p>
                      <a:r>
                        <a:rPr lang="en-US" sz="2200" dirty="0">
                          <a:solidFill>
                            <a:schemeClr val="tx1"/>
                          </a:solidFill>
                        </a:rPr>
                        <a:t>Chad</a:t>
                      </a:r>
                    </a:p>
                  </a:txBody>
                  <a:tcPr/>
                </a:tc>
                <a:tc>
                  <a:txBody>
                    <a:bodyPr/>
                    <a:lstStyle/>
                    <a:p>
                      <a:r>
                        <a:rPr lang="en-US" sz="2200" dirty="0">
                          <a:solidFill>
                            <a:schemeClr val="tx1"/>
                          </a:solidFill>
                        </a:rPr>
                        <a:t>54</a:t>
                      </a:r>
                    </a:p>
                  </a:txBody>
                  <a:tcPr/>
                </a:tc>
                <a:extLst>
                  <a:ext uri="{0D108BD9-81ED-4DB2-BD59-A6C34878D82A}">
                    <a16:rowId xmlns:a16="http://schemas.microsoft.com/office/drawing/2014/main" val="3158523641"/>
                  </a:ext>
                </a:extLst>
              </a:tr>
              <a:tr h="388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Macao</a:t>
                      </a:r>
                    </a:p>
                  </a:txBody>
                  <a:tcPr/>
                </a:tc>
                <a:tc>
                  <a:txBody>
                    <a:bodyPr/>
                    <a:lstStyle/>
                    <a:p>
                      <a:r>
                        <a:rPr lang="en-US" sz="2200" dirty="0">
                          <a:solidFill>
                            <a:schemeClr val="tx1"/>
                          </a:solidFill>
                        </a:rPr>
                        <a:t>84</a:t>
                      </a:r>
                    </a:p>
                  </a:txBody>
                  <a:tcPr/>
                </a:tc>
                <a:tc>
                  <a:txBody>
                    <a:bodyPr/>
                    <a:lstStyle/>
                    <a:p>
                      <a:r>
                        <a:rPr lang="en-US" sz="2200" dirty="0">
                          <a:solidFill>
                            <a:schemeClr val="tx1"/>
                          </a:solidFill>
                        </a:rPr>
                        <a:t>Sierra Leone</a:t>
                      </a:r>
                    </a:p>
                  </a:txBody>
                  <a:tcPr/>
                </a:tc>
                <a:tc>
                  <a:txBody>
                    <a:bodyPr/>
                    <a:lstStyle/>
                    <a:p>
                      <a:r>
                        <a:rPr lang="en-US" sz="2200" dirty="0">
                          <a:solidFill>
                            <a:schemeClr val="tx1"/>
                          </a:solidFill>
                        </a:rPr>
                        <a:t>54</a:t>
                      </a:r>
                    </a:p>
                  </a:txBody>
                  <a:tcPr/>
                </a:tc>
                <a:extLst>
                  <a:ext uri="{0D108BD9-81ED-4DB2-BD59-A6C34878D82A}">
                    <a16:rowId xmlns:a16="http://schemas.microsoft.com/office/drawing/2014/main" val="10003"/>
                  </a:ext>
                </a:extLst>
              </a:tr>
              <a:tr h="388692">
                <a:tc>
                  <a:txBody>
                    <a:bodyPr/>
                    <a:lstStyle/>
                    <a:p>
                      <a:r>
                        <a:rPr lang="en-US" sz="2200" dirty="0">
                          <a:solidFill>
                            <a:schemeClr val="tx1"/>
                          </a:solidFill>
                        </a:rPr>
                        <a:t>Switzerland</a:t>
                      </a:r>
                    </a:p>
                  </a:txBody>
                  <a:tcPr/>
                </a:tc>
                <a:tc>
                  <a:txBody>
                    <a:bodyPr/>
                    <a:lstStyle/>
                    <a:p>
                      <a:r>
                        <a:rPr lang="en-US" sz="2200" dirty="0">
                          <a:solidFill>
                            <a:schemeClr val="tx1"/>
                          </a:solidFill>
                        </a:rPr>
                        <a:t>84</a:t>
                      </a:r>
                    </a:p>
                  </a:txBody>
                  <a:tcPr/>
                </a:tc>
                <a:tc>
                  <a:txBody>
                    <a:bodyPr/>
                    <a:lstStyle/>
                    <a:p>
                      <a:r>
                        <a:rPr lang="en-US" sz="2200" dirty="0">
                          <a:solidFill>
                            <a:schemeClr val="tx1"/>
                          </a:solidFill>
                        </a:rPr>
                        <a:t>Nigeria</a:t>
                      </a:r>
                    </a:p>
                  </a:txBody>
                  <a:tcPr/>
                </a:tc>
                <a:tc>
                  <a:txBody>
                    <a:bodyPr/>
                    <a:lstStyle/>
                    <a:p>
                      <a:r>
                        <a:rPr lang="en-US" sz="2200" dirty="0">
                          <a:solidFill>
                            <a:schemeClr val="tx1"/>
                          </a:solidFill>
                        </a:rPr>
                        <a:t>54</a:t>
                      </a:r>
                    </a:p>
                  </a:txBody>
                  <a:tcPr/>
                </a:tc>
                <a:extLst>
                  <a:ext uri="{0D108BD9-81ED-4DB2-BD59-A6C34878D82A}">
                    <a16:rowId xmlns:a16="http://schemas.microsoft.com/office/drawing/2014/main" val="10004"/>
                  </a:ext>
                </a:extLst>
              </a:tr>
              <a:tr h="388692">
                <a:tc>
                  <a:txBody>
                    <a:bodyPr/>
                    <a:lstStyle/>
                    <a:p>
                      <a:r>
                        <a:rPr lang="en-US" sz="2200" dirty="0">
                          <a:solidFill>
                            <a:schemeClr val="tx1"/>
                          </a:solidFill>
                        </a:rPr>
                        <a:t>Italy</a:t>
                      </a:r>
                    </a:p>
                  </a:txBody>
                  <a:tcPr/>
                </a:tc>
                <a:tc>
                  <a:txBody>
                    <a:bodyPr/>
                    <a:lstStyle/>
                    <a:p>
                      <a:r>
                        <a:rPr lang="en-US" sz="2200" dirty="0">
                          <a:solidFill>
                            <a:schemeClr val="tx1"/>
                          </a:solidFill>
                        </a:rPr>
                        <a:t>83</a:t>
                      </a:r>
                    </a:p>
                  </a:txBody>
                  <a:tcPr/>
                </a:tc>
                <a:tc>
                  <a:txBody>
                    <a:bodyPr/>
                    <a:lstStyle/>
                    <a:p>
                      <a:r>
                        <a:rPr lang="en-US" sz="2200" dirty="0">
                          <a:solidFill>
                            <a:schemeClr val="tx1"/>
                          </a:solidFill>
                        </a:rPr>
                        <a:t>Somalia</a:t>
                      </a:r>
                    </a:p>
                  </a:txBody>
                  <a:tcPr/>
                </a:tc>
                <a:tc>
                  <a:txBody>
                    <a:bodyPr/>
                    <a:lstStyle/>
                    <a:p>
                      <a:r>
                        <a:rPr lang="en-US" sz="2200" dirty="0">
                          <a:solidFill>
                            <a:schemeClr val="tx1"/>
                          </a:solidFill>
                        </a:rPr>
                        <a:t>57</a:t>
                      </a:r>
                    </a:p>
                  </a:txBody>
                  <a:tcPr/>
                </a:tc>
                <a:extLst>
                  <a:ext uri="{0D108BD9-81ED-4DB2-BD59-A6C34878D82A}">
                    <a16:rowId xmlns:a16="http://schemas.microsoft.com/office/drawing/2014/main" val="10005"/>
                  </a:ext>
                </a:extLst>
              </a:tr>
              <a:tr h="388692">
                <a:tc>
                  <a:txBody>
                    <a:bodyPr/>
                    <a:lstStyle/>
                    <a:p>
                      <a:r>
                        <a:rPr lang="en-US" sz="2200" dirty="0">
                          <a:solidFill>
                            <a:schemeClr val="tx1"/>
                          </a:solidFill>
                        </a:rPr>
                        <a:t>Singapore</a:t>
                      </a:r>
                    </a:p>
                  </a:txBody>
                  <a:tcPr/>
                </a:tc>
                <a:tc>
                  <a:txBody>
                    <a:bodyPr/>
                    <a:lstStyle/>
                    <a:p>
                      <a:r>
                        <a:rPr lang="en-US" sz="2200" dirty="0">
                          <a:solidFill>
                            <a:schemeClr val="tx1"/>
                          </a:solidFill>
                        </a:rPr>
                        <a:t>83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Cote d’Ivoire</a:t>
                      </a:r>
                    </a:p>
                  </a:txBody>
                  <a:tcPr/>
                </a:tc>
                <a:tc>
                  <a:txBody>
                    <a:bodyPr/>
                    <a:lstStyle/>
                    <a:p>
                      <a:r>
                        <a:rPr lang="en-US" sz="2200" dirty="0">
                          <a:solidFill>
                            <a:schemeClr val="tx1"/>
                          </a:solidFill>
                        </a:rPr>
                        <a:t>57</a:t>
                      </a:r>
                    </a:p>
                  </a:txBody>
                  <a:tcPr/>
                </a:tc>
                <a:extLst>
                  <a:ext uri="{0D108BD9-81ED-4DB2-BD59-A6C34878D82A}">
                    <a16:rowId xmlns:a16="http://schemas.microsoft.com/office/drawing/2014/main" val="10006"/>
                  </a:ext>
                </a:extLst>
              </a:tr>
              <a:tr h="388692">
                <a:tc>
                  <a:txBody>
                    <a:bodyPr/>
                    <a:lstStyle/>
                    <a:p>
                      <a:r>
                        <a:rPr lang="en-US" sz="2200" dirty="0">
                          <a:solidFill>
                            <a:schemeClr val="tx1"/>
                          </a:solidFill>
                        </a:rPr>
                        <a:t>Liechtenstein</a:t>
                      </a:r>
                    </a:p>
                  </a:txBody>
                  <a:tcPr/>
                </a:tc>
                <a:tc>
                  <a:txBody>
                    <a:bodyPr/>
                    <a:lstStyle/>
                    <a:p>
                      <a:r>
                        <a:rPr lang="en-US" sz="2200" dirty="0">
                          <a:solidFill>
                            <a:schemeClr val="tx1"/>
                          </a:solidFill>
                        </a:rPr>
                        <a:t>83</a:t>
                      </a:r>
                    </a:p>
                  </a:txBody>
                  <a:tcPr/>
                </a:tc>
                <a:tc>
                  <a:txBody>
                    <a:bodyPr/>
                    <a:lstStyle/>
                    <a:p>
                      <a:r>
                        <a:rPr lang="en-US" sz="2200" dirty="0">
                          <a:solidFill>
                            <a:schemeClr val="tx1"/>
                          </a:solidFill>
                        </a:rPr>
                        <a:t>South Sudan</a:t>
                      </a:r>
                    </a:p>
                  </a:txBody>
                  <a:tcPr/>
                </a:tc>
                <a:tc>
                  <a:txBody>
                    <a:bodyPr/>
                    <a:lstStyle/>
                    <a:p>
                      <a:r>
                        <a:rPr lang="en-US" sz="2200" dirty="0">
                          <a:solidFill>
                            <a:schemeClr val="tx1"/>
                          </a:solidFill>
                        </a:rPr>
                        <a:t>58</a:t>
                      </a:r>
                    </a:p>
                  </a:txBody>
                  <a:tcPr/>
                </a:tc>
                <a:extLst>
                  <a:ext uri="{0D108BD9-81ED-4DB2-BD59-A6C34878D82A}">
                    <a16:rowId xmlns:a16="http://schemas.microsoft.com/office/drawing/2014/main" val="10007"/>
                  </a:ext>
                </a:extLst>
              </a:tr>
              <a:tr h="388692">
                <a:tc>
                  <a:txBody>
                    <a:bodyPr/>
                    <a:lstStyle/>
                    <a:p>
                      <a:r>
                        <a:rPr lang="en-US" sz="2200" dirty="0">
                          <a:solidFill>
                            <a:schemeClr val="tx1"/>
                          </a:solidFill>
                        </a:rPr>
                        <a:t>Channel Islands</a:t>
                      </a:r>
                    </a:p>
                  </a:txBody>
                  <a:tcPr/>
                </a:tc>
                <a:tc>
                  <a:txBody>
                    <a:bodyPr/>
                    <a:lstStyle/>
                    <a:p>
                      <a:r>
                        <a:rPr lang="en-US" sz="2200" dirty="0">
                          <a:solidFill>
                            <a:schemeClr val="tx1"/>
                          </a:solidFill>
                        </a:rPr>
                        <a:t>83</a:t>
                      </a:r>
                    </a:p>
                  </a:txBody>
                  <a:tcPr/>
                </a:tc>
                <a:tc>
                  <a:txBody>
                    <a:bodyPr/>
                    <a:lstStyle/>
                    <a:p>
                      <a:r>
                        <a:rPr lang="en-US" sz="2200" dirty="0">
                          <a:solidFill>
                            <a:schemeClr val="tx1"/>
                          </a:solidFill>
                        </a:rPr>
                        <a:t>Guinea</a:t>
                      </a:r>
                      <a:r>
                        <a:rPr lang="en-US" sz="2200" baseline="0" dirty="0">
                          <a:solidFill>
                            <a:schemeClr val="tx1"/>
                          </a:solidFill>
                        </a:rPr>
                        <a:t> Bissau</a:t>
                      </a:r>
                      <a:endParaRPr lang="en-US" sz="2200" dirty="0">
                        <a:solidFill>
                          <a:schemeClr val="tx1"/>
                        </a:solidFill>
                      </a:endParaRPr>
                    </a:p>
                  </a:txBody>
                  <a:tcPr/>
                </a:tc>
                <a:tc>
                  <a:txBody>
                    <a:bodyPr/>
                    <a:lstStyle/>
                    <a:p>
                      <a:r>
                        <a:rPr lang="en-US" sz="2200" dirty="0">
                          <a:solidFill>
                            <a:schemeClr val="tx1"/>
                          </a:solidFill>
                        </a:rPr>
                        <a:t>58</a:t>
                      </a:r>
                    </a:p>
                  </a:txBody>
                  <a:tcPr/>
                </a:tc>
                <a:extLst>
                  <a:ext uri="{0D108BD9-81ED-4DB2-BD59-A6C34878D82A}">
                    <a16:rowId xmlns:a16="http://schemas.microsoft.com/office/drawing/2014/main" val="10008"/>
                  </a:ext>
                </a:extLst>
              </a:tr>
              <a:tr h="388692">
                <a:tc>
                  <a:txBody>
                    <a:bodyPr/>
                    <a:lstStyle/>
                    <a:p>
                      <a:r>
                        <a:rPr lang="en-US" sz="2200" dirty="0">
                          <a:solidFill>
                            <a:schemeClr val="tx1"/>
                          </a:solidFill>
                        </a:rPr>
                        <a:t>Iceland</a:t>
                      </a:r>
                    </a:p>
                  </a:txBody>
                  <a:tcPr/>
                </a:tc>
                <a:tc>
                  <a:txBody>
                    <a:bodyPr/>
                    <a:lstStyle/>
                    <a:p>
                      <a:r>
                        <a:rPr lang="en-US" sz="2200" dirty="0">
                          <a:solidFill>
                            <a:schemeClr val="tx1"/>
                          </a:solidFill>
                        </a:rPr>
                        <a:t>83</a:t>
                      </a:r>
                    </a:p>
                  </a:txBody>
                  <a:tcPr/>
                </a:tc>
                <a:tc>
                  <a:txBody>
                    <a:bodyPr/>
                    <a:lstStyle/>
                    <a:p>
                      <a:r>
                        <a:rPr lang="en-CA" sz="2200" dirty="0">
                          <a:solidFill>
                            <a:schemeClr val="tx1"/>
                          </a:solidFill>
                        </a:rPr>
                        <a:t>Equatorial Guinea</a:t>
                      </a:r>
                    </a:p>
                  </a:txBody>
                  <a:tcPr/>
                </a:tc>
                <a:tc>
                  <a:txBody>
                    <a:bodyPr/>
                    <a:lstStyle/>
                    <a:p>
                      <a:r>
                        <a:rPr lang="en-CA" sz="2200" dirty="0">
                          <a:solidFill>
                            <a:schemeClr val="tx1"/>
                          </a:solidFill>
                        </a:rPr>
                        <a:t>58</a:t>
                      </a:r>
                    </a:p>
                  </a:txBody>
                  <a:tcPr/>
                </a:tc>
                <a:extLst>
                  <a:ext uri="{0D108BD9-81ED-4DB2-BD59-A6C34878D82A}">
                    <a16:rowId xmlns:a16="http://schemas.microsoft.com/office/drawing/2014/main" val="10009"/>
                  </a:ext>
                </a:extLst>
              </a:tr>
              <a:tr h="381000">
                <a:tc>
                  <a:txBody>
                    <a:bodyPr/>
                    <a:lstStyle/>
                    <a:p>
                      <a:r>
                        <a:rPr lang="en-US" sz="2200" dirty="0">
                          <a:solidFill>
                            <a:schemeClr val="tx1"/>
                          </a:solidFill>
                        </a:rPr>
                        <a:t>Israel</a:t>
                      </a:r>
                    </a:p>
                  </a:txBody>
                  <a:tcPr/>
                </a:tc>
                <a:tc>
                  <a:txBody>
                    <a:bodyPr/>
                    <a:lstStyle/>
                    <a:p>
                      <a:r>
                        <a:rPr lang="en-US" sz="2200" dirty="0">
                          <a:solidFill>
                            <a:schemeClr val="tx1"/>
                          </a:solidFill>
                        </a:rPr>
                        <a:t>83</a:t>
                      </a:r>
                    </a:p>
                  </a:txBody>
                  <a:tcPr/>
                </a:tc>
                <a:tc>
                  <a:txBody>
                    <a:bodyPr/>
                    <a:lstStyle/>
                    <a:p>
                      <a:r>
                        <a:rPr lang="en-US" sz="2200" dirty="0">
                          <a:solidFill>
                            <a:schemeClr val="tx1"/>
                          </a:solidFill>
                        </a:rPr>
                        <a:t>Mali</a:t>
                      </a:r>
                    </a:p>
                  </a:txBody>
                  <a:tcPr/>
                </a:tc>
                <a:tc>
                  <a:txBody>
                    <a:bodyPr/>
                    <a:lstStyle/>
                    <a:p>
                      <a:r>
                        <a:rPr lang="en-US" sz="2200" dirty="0">
                          <a:solidFill>
                            <a:schemeClr val="tx1"/>
                          </a:solidFill>
                        </a:rPr>
                        <a:t>59</a:t>
                      </a:r>
                    </a:p>
                  </a:txBody>
                  <a:tcPr/>
                </a:tc>
                <a:extLst>
                  <a:ext uri="{0D108BD9-81ED-4DB2-BD59-A6C34878D82A}">
                    <a16:rowId xmlns:a16="http://schemas.microsoft.com/office/drawing/2014/main" val="10010"/>
                  </a:ext>
                </a:extLst>
              </a:tr>
              <a:tr h="381000">
                <a:tc>
                  <a:txBody>
                    <a:bodyPr/>
                    <a:lstStyle/>
                    <a:p>
                      <a:r>
                        <a:rPr lang="en-US" sz="2200" dirty="0">
                          <a:solidFill>
                            <a:schemeClr val="tx1"/>
                          </a:solidFill>
                        </a:rPr>
                        <a:t>Norway </a:t>
                      </a:r>
                    </a:p>
                  </a:txBody>
                  <a:tcPr/>
                </a:tc>
                <a:tc>
                  <a:txBody>
                    <a:bodyPr/>
                    <a:lstStyle/>
                    <a:p>
                      <a:r>
                        <a:rPr lang="en-US" sz="2200" dirty="0">
                          <a:solidFill>
                            <a:schemeClr val="tx1"/>
                          </a:solidFill>
                        </a:rPr>
                        <a:t>83</a:t>
                      </a:r>
                    </a:p>
                  </a:txBody>
                  <a:tcPr/>
                </a:tc>
                <a:tc>
                  <a:txBody>
                    <a:bodyPr/>
                    <a:lstStyle/>
                    <a:p>
                      <a:r>
                        <a:rPr lang="en-US" sz="2200" dirty="0">
                          <a:solidFill>
                            <a:schemeClr val="tx1"/>
                          </a:solidFill>
                        </a:rPr>
                        <a:t>Cameroon</a:t>
                      </a:r>
                    </a:p>
                  </a:txBody>
                  <a:tcPr/>
                </a:tc>
                <a:tc>
                  <a:txBody>
                    <a:bodyPr/>
                    <a:lstStyle/>
                    <a:p>
                      <a:r>
                        <a:rPr lang="en-US" sz="2200" dirty="0">
                          <a:solidFill>
                            <a:schemeClr val="tx1"/>
                          </a:solidFill>
                        </a:rPr>
                        <a:t>59</a:t>
                      </a:r>
                    </a:p>
                  </a:txBody>
                  <a:tcPr/>
                </a:tc>
                <a:extLst>
                  <a:ext uri="{0D108BD9-81ED-4DB2-BD59-A6C34878D82A}">
                    <a16:rowId xmlns:a16="http://schemas.microsoft.com/office/drawing/2014/main" val="1472674"/>
                  </a:ext>
                </a:extLst>
              </a:tr>
              <a:tr h="388692">
                <a:tc>
                  <a:txBody>
                    <a:bodyPr/>
                    <a:lstStyle/>
                    <a:p>
                      <a:pPr algn="ctr"/>
                      <a:r>
                        <a:rPr lang="en-US" sz="2200" dirty="0">
                          <a:solidFill>
                            <a:schemeClr val="tx1"/>
                          </a:solidFill>
                          <a:effectLst>
                            <a:outerShdw blurRad="38100" dist="38100" dir="2700000" algn="tl">
                              <a:srgbClr val="000000">
                                <a:alpha val="43137"/>
                              </a:srgbClr>
                            </a:outerShdw>
                          </a:effectLst>
                        </a:rPr>
                        <a:t>Average</a:t>
                      </a:r>
                      <a:endParaRPr lang="en-US" sz="2200" b="1" dirty="0">
                        <a:solidFill>
                          <a:schemeClr val="tx1"/>
                        </a:solidFill>
                        <a:effectLst>
                          <a:outerShdw blurRad="38100" dist="38100" dir="2700000" algn="tl">
                            <a:srgbClr val="000000">
                              <a:alpha val="43137"/>
                            </a:srgbClr>
                          </a:outerShdw>
                        </a:effectLst>
                      </a:endParaRPr>
                    </a:p>
                  </a:txBody>
                  <a:tcPr/>
                </a:tc>
                <a:tc>
                  <a:txBody>
                    <a:bodyPr/>
                    <a:lstStyle/>
                    <a:p>
                      <a:pPr algn="l"/>
                      <a:r>
                        <a:rPr lang="en-US" sz="2200" b="0" dirty="0">
                          <a:solidFill>
                            <a:schemeClr val="tx1"/>
                          </a:solidFill>
                          <a:effectLst>
                            <a:outerShdw blurRad="38100" dist="38100" dir="2700000" algn="tl">
                              <a:srgbClr val="000000">
                                <a:alpha val="43137"/>
                              </a:srgbClr>
                            </a:outerShdw>
                          </a:effectLst>
                        </a:rPr>
                        <a:t>83</a:t>
                      </a:r>
                      <a:endParaRPr lang="en-US" sz="2200" b="1" dirty="0">
                        <a:solidFill>
                          <a:schemeClr val="tx1"/>
                        </a:solidFill>
                        <a:effectLst>
                          <a:outerShdw blurRad="38100" dist="38100" dir="2700000" algn="tl">
                            <a:srgbClr val="000000">
                              <a:alpha val="43137"/>
                            </a:srgbClr>
                          </a:outerShdw>
                        </a:effectLst>
                      </a:endParaRPr>
                    </a:p>
                  </a:txBody>
                  <a:tcPr/>
                </a:tc>
                <a:tc>
                  <a:txBody>
                    <a:bodyPr/>
                    <a:lstStyle/>
                    <a:p>
                      <a:pPr algn="ctr"/>
                      <a:r>
                        <a:rPr lang="en-US" sz="2200" dirty="0">
                          <a:solidFill>
                            <a:schemeClr val="tx1"/>
                          </a:solidFill>
                          <a:effectLst>
                            <a:outerShdw blurRad="38100" dist="38100" dir="2700000" algn="tl">
                              <a:srgbClr val="000000">
                                <a:alpha val="43137"/>
                              </a:srgbClr>
                            </a:outerShdw>
                          </a:effectLst>
                        </a:rPr>
                        <a:t>Average</a:t>
                      </a:r>
                      <a:endParaRPr lang="en-US" sz="2200" b="1" dirty="0">
                        <a:solidFill>
                          <a:schemeClr val="tx1"/>
                        </a:solidFill>
                        <a:effectLst>
                          <a:outerShdw blurRad="38100" dist="38100" dir="2700000" algn="tl">
                            <a:srgbClr val="000000">
                              <a:alpha val="43137"/>
                            </a:srgbClr>
                          </a:outerShdw>
                        </a:effectLst>
                      </a:endParaRPr>
                    </a:p>
                  </a:txBody>
                  <a:tcPr/>
                </a:tc>
                <a:tc>
                  <a:txBody>
                    <a:bodyPr/>
                    <a:lstStyle/>
                    <a:p>
                      <a:pPr algn="l"/>
                      <a:r>
                        <a:rPr lang="en-US" sz="2200" b="0" dirty="0">
                          <a:solidFill>
                            <a:schemeClr val="tx1"/>
                          </a:solidFill>
                          <a:effectLst>
                            <a:outerShdw blurRad="38100" dist="38100" dir="2700000" algn="tl">
                              <a:srgbClr val="000000">
                                <a:alpha val="43137"/>
                              </a:srgbClr>
                            </a:outerShdw>
                          </a:effectLst>
                        </a:rPr>
                        <a:t>56</a:t>
                      </a:r>
                      <a:endParaRPr lang="en-US" sz="2200" b="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11"/>
                  </a:ext>
                </a:extLst>
              </a:tr>
              <a:tr h="388692">
                <a:tc gridSpan="4">
                  <a:txBody>
                    <a:bodyPr/>
                    <a:lstStyle/>
                    <a:p>
                      <a:r>
                        <a:rPr lang="en-US" sz="1400" dirty="0">
                          <a:solidFill>
                            <a:schemeClr val="tx1"/>
                          </a:solidFill>
                        </a:rPr>
                        <a:t>https://data.worldbank.org/indicator/SP.DYN.LE00.IN?most_recent_value_desc=false&amp;view=chart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2"/>
                  </a:ext>
                </a:extLst>
              </a:tr>
            </a:tbl>
          </a:graphicData>
        </a:graphic>
      </p:graphicFrame>
      <p:sp>
        <p:nvSpPr>
          <p:cNvPr id="6" name="Text Box 7"/>
          <p:cNvSpPr txBox="1">
            <a:spLocks noChangeArrowheads="1"/>
          </p:cNvSpPr>
          <p:nvPr/>
        </p:nvSpPr>
        <p:spPr bwMode="auto">
          <a:xfrm>
            <a:off x="533400" y="3124200"/>
            <a:ext cx="8458200" cy="830997"/>
          </a:xfrm>
          <a:prstGeom prst="rect">
            <a:avLst/>
          </a:prstGeom>
          <a:solidFill>
            <a:schemeClr val="accent1">
              <a:lumMod val="20000"/>
              <a:lumOff val="80000"/>
              <a:alpha val="80000"/>
            </a:schemeClr>
          </a:solid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On average, people in the most developed nations live 1.5 times as long as people in the least developed countries.</a:t>
            </a:r>
          </a:p>
        </p:txBody>
      </p:sp>
      <p:sp>
        <p:nvSpPr>
          <p:cNvPr id="23623" name="TextBox 6"/>
          <p:cNvSpPr txBox="1">
            <a:spLocks noChangeArrowheads="1"/>
          </p:cNvSpPr>
          <p:nvPr/>
        </p:nvSpPr>
        <p:spPr bwMode="auto">
          <a:xfrm>
            <a:off x="2622004" y="-76200"/>
            <a:ext cx="3877857" cy="615553"/>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Arial" charset="0"/>
              </a:rPr>
              <a:t>Life Expectancy 2018</a:t>
            </a:r>
          </a:p>
        </p:txBody>
      </p:sp>
    </p:spTree>
    <p:extLst>
      <p:ext uri="{BB962C8B-B14F-4D97-AF65-F5344CB8AC3E}">
        <p14:creationId xmlns:p14="http://schemas.microsoft.com/office/powerpoint/2010/main" val="12211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896" y="-36731"/>
            <a:ext cx="7238264"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What’s Hidden in Life Expectancy Values</a:t>
            </a:r>
          </a:p>
        </p:txBody>
      </p:sp>
      <p:sp>
        <p:nvSpPr>
          <p:cNvPr id="4" name="TextBox 3"/>
          <p:cNvSpPr txBox="1"/>
          <p:nvPr/>
        </p:nvSpPr>
        <p:spPr>
          <a:xfrm>
            <a:off x="914400" y="997089"/>
            <a:ext cx="7315200" cy="469359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Like many things in demographics, much is hidden</a:t>
            </a:r>
            <a:r>
              <a:rPr kumimoji="0" lang="en-CA" sz="2300" b="0" i="0" u="none" strike="noStrike" kern="1200" cap="none" spc="0" normalizeH="0" noProof="0" dirty="0">
                <a:ln>
                  <a:noFill/>
                </a:ln>
                <a:solidFill>
                  <a:prstClr val="black"/>
                </a:solidFill>
                <a:effectLst/>
                <a:uLnTx/>
                <a:uFillTx/>
                <a:latin typeface="Calibri"/>
                <a:ea typeface="+mn-ea"/>
                <a:cs typeface="Arial" charset="0"/>
              </a:rPr>
              <a:t> and</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much is subtle, including life expectancy and its relationship 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GDP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Health</a:t>
            </a:r>
          </a:p>
          <a:p>
            <a:pPr marL="0" marR="0" lvl="0" indent="0" algn="ctr"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latin typeface="Calibri"/>
              </a:rPr>
              <a:t>ethnicity</a:t>
            </a: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voting</a:t>
            </a:r>
            <a:r>
              <a:rPr kumimoji="0" lang="en-CA" sz="2300" b="0" i="0" u="none" strike="noStrike" kern="1200" cap="none" spc="0" normalizeH="0" noProof="0" dirty="0">
                <a:ln>
                  <a:noFill/>
                </a:ln>
                <a:solidFill>
                  <a:prstClr val="black"/>
                </a:solidFill>
                <a:effectLst/>
                <a:uLnTx/>
                <a:uFillTx/>
                <a:latin typeface="Calibri"/>
                <a:ea typeface="+mn-ea"/>
                <a:cs typeface="Arial" charset="0"/>
              </a:rPr>
              <a:t> patterns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political persuasion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30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And especially the </a:t>
            </a:r>
            <a:r>
              <a:rPr kumimoji="0" lang="en-CA" sz="2300" b="0" i="0" u="none" strike="noStrike" kern="1200" cap="none" spc="0" normalizeH="0" noProof="0" dirty="0" err="1">
                <a:ln>
                  <a:noFill/>
                </a:ln>
                <a:solidFill>
                  <a:prstClr val="black"/>
                </a:solidFill>
                <a:effectLst/>
                <a:uLnTx/>
                <a:uFillTx/>
                <a:latin typeface="Calibri"/>
                <a:ea typeface="+mn-ea"/>
                <a:cs typeface="Arial" charset="0"/>
              </a:rPr>
              <a:t>regionality</a:t>
            </a:r>
            <a:r>
              <a:rPr kumimoji="0" lang="en-CA" sz="2300" b="0" i="0" u="none" strike="noStrike" kern="1200" cap="none" spc="0" normalizeH="0" noProof="0" dirty="0">
                <a:ln>
                  <a:noFill/>
                </a:ln>
                <a:solidFill>
                  <a:prstClr val="black"/>
                </a:solidFill>
                <a:effectLst/>
                <a:uLnTx/>
                <a:uFillTx/>
                <a:latin typeface="Calibri"/>
                <a:ea typeface="+mn-ea"/>
                <a:cs typeface="Arial" charset="0"/>
              </a:rPr>
              <a:t> of all these.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300" baseline="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And then there is life (un)expectancy!</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5135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static-economist.com/sites/default/files/images/print-edition/20180106_USC4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5302250" cy="5450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6396335"/>
            <a:ext cx="9220200" cy="461665"/>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3"/>
              </a:rPr>
              <a:t>https://www.economist.com/united-states/2018/01/04/life-expectancy-in-america-has-declined-for-two-years-in-a-row</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1: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4"/>
              </a:rPr>
              <a:t>https://data.oecd.org/healthstat/life-expectancy-at-birth.htm#indicator-chart</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TextBox 7"/>
          <p:cNvSpPr txBox="1"/>
          <p:nvPr/>
        </p:nvSpPr>
        <p:spPr>
          <a:xfrm>
            <a:off x="5614987" y="1042010"/>
            <a:ext cx="3216275" cy="43396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Life expectancy has decreased in several EU countries and the U.S., but continues to increase in most other OECD countries, including Japan, Canada and Australia.</a:t>
            </a:r>
            <a:r>
              <a:rPr kumimoji="0" lang="en-US" sz="23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However, increases have been slowing in all developed countries.</a:t>
            </a:r>
          </a:p>
        </p:txBody>
      </p:sp>
      <p:sp>
        <p:nvSpPr>
          <p:cNvPr id="14" name="TextBox 13"/>
          <p:cNvSpPr txBox="1"/>
          <p:nvPr/>
        </p:nvSpPr>
        <p:spPr>
          <a:xfrm>
            <a:off x="943701" y="0"/>
            <a:ext cx="7256602" cy="64633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Unexpected Life Expectancy Reversals</a:t>
            </a:r>
          </a:p>
        </p:txBody>
      </p:sp>
    </p:spTree>
    <p:extLst>
      <p:ext uri="{BB962C8B-B14F-4D97-AF65-F5344CB8AC3E}">
        <p14:creationId xmlns:p14="http://schemas.microsoft.com/office/powerpoint/2010/main" val="30447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457200"/>
            <a:ext cx="89916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Increases in life expectancy slowed by about a half in the 2010 to 2016 period compared to the 2004 to 2010 period, for most developed countries.</a:t>
            </a:r>
            <a:r>
              <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some countries life expectancies have decreased (see next slide).</a:t>
            </a:r>
          </a:p>
        </p:txBody>
      </p:sp>
      <p:pic>
        <p:nvPicPr>
          <p:cNvPr id="1032" name="Picture 8" descr="Life expectancy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r="4266"/>
          <a:stretch/>
        </p:blipFill>
        <p:spPr bwMode="auto">
          <a:xfrm>
            <a:off x="0" y="2552196"/>
            <a:ext cx="4876800" cy="35185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791" y="5715000"/>
            <a:ext cx="4572000" cy="258532"/>
          </a:xfrm>
          <a:prstGeom prst="rect">
            <a:avLst/>
          </a:prstGeom>
        </p:spPr>
        <p:txBody>
          <a:bodyPr>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3"/>
              </a:rPr>
              <a:t>https://www.bbc.com/news/health-45096074</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Box 10"/>
          <p:cNvSpPr txBox="1"/>
          <p:nvPr/>
        </p:nvSpPr>
        <p:spPr>
          <a:xfrm>
            <a:off x="1125207" y="-152400"/>
            <a:ext cx="6893618" cy="64633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Life Expectancy Unexpectedly Slows</a:t>
            </a:r>
          </a:p>
        </p:txBody>
      </p:sp>
      <p:sp>
        <p:nvSpPr>
          <p:cNvPr id="12" name="TextBox 11"/>
          <p:cNvSpPr txBox="1"/>
          <p:nvPr/>
        </p:nvSpPr>
        <p:spPr>
          <a:xfrm>
            <a:off x="4800600" y="1676400"/>
            <a:ext cx="4343400" cy="51706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Reasons include a mix of:</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Increasingly difficult to treat top killers (cancer and heart disease).</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Populations getting older and there’s no cure for </a:t>
            </a:r>
            <a:r>
              <a:rPr lang="en-US" sz="2200" dirty="0">
                <a:solidFill>
                  <a:prstClr val="black"/>
                </a:solidFill>
                <a:effectLst>
                  <a:outerShdw blurRad="38100" dist="38100" dir="2700000" algn="tl">
                    <a:srgbClr val="000000">
                      <a:alpha val="43137"/>
                    </a:srgbClr>
                  </a:outerShdw>
                </a:effectLst>
                <a:latin typeface="Calibri"/>
              </a:rPr>
              <a:t>death by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old age.</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Social services nets for poor and elderly being eroded by income inequality.</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Opioid epidemics, especially in the U.S., killing younger cohorts with disproportionate effect on LE.</a:t>
            </a:r>
          </a:p>
        </p:txBody>
      </p:sp>
      <p:sp>
        <p:nvSpPr>
          <p:cNvPr id="13" name="Rectangle 12"/>
          <p:cNvSpPr/>
          <p:nvPr/>
        </p:nvSpPr>
        <p:spPr>
          <a:xfrm>
            <a:off x="-38100" y="6607636"/>
            <a:ext cx="9220200"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1: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4"/>
              </a:rPr>
              <a:t>https://data.oecd.org/healthstat/life-expectancy-at-birth.htm#indicator-chart</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0957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0" y="616179"/>
            <a:ext cx="5334000" cy="3193821"/>
            <a:chOff x="3810000" y="463779"/>
            <a:chExt cx="5334000" cy="3193821"/>
          </a:xfrm>
        </p:grpSpPr>
        <p:pic>
          <p:nvPicPr>
            <p:cNvPr id="1026" name="Picture 2" descr="Figure 4 is a bar chart on the age-adjusted drug overdose death rates, by opioid category: United States, 1999â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63779"/>
              <a:ext cx="5334000" cy="3133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0" y="3399068"/>
              <a:ext cx="4572000" cy="258532"/>
            </a:xfrm>
            <a:prstGeom prst="rect">
              <a:avLst/>
            </a:prstGeom>
          </p:spPr>
          <p:txBody>
            <a:bodyPr>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https://www.cdc.gov/nchs/products/databriefs/db294.htm</a:t>
              </a:r>
            </a:p>
          </p:txBody>
        </p:sp>
      </p:grpSp>
      <p:grpSp>
        <p:nvGrpSpPr>
          <p:cNvPr id="9" name="Group 8"/>
          <p:cNvGrpSpPr/>
          <p:nvPr/>
        </p:nvGrpSpPr>
        <p:grpSpPr>
          <a:xfrm>
            <a:off x="3810000" y="3733800"/>
            <a:ext cx="5334000" cy="3200400"/>
            <a:chOff x="3810000" y="3657600"/>
            <a:chExt cx="5334000" cy="3200400"/>
          </a:xfrm>
        </p:grpSpPr>
        <p:pic>
          <p:nvPicPr>
            <p:cNvPr id="1030" name="Picture 6" descr="Figure 2 is a bar chart on the drug overdose death rates, by selected age group: United States, 1999â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57600"/>
              <a:ext cx="5334000" cy="3133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0" y="6599468"/>
              <a:ext cx="4572000" cy="258532"/>
            </a:xfrm>
            <a:prstGeom prst="rect">
              <a:avLst/>
            </a:prstGeom>
          </p:spPr>
          <p:txBody>
            <a:bodyPr>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https://www.cdc.gov/nchs/products/databriefs/db294.htm</a:t>
              </a:r>
            </a:p>
          </p:txBody>
        </p:sp>
      </p:grpSp>
      <p:sp>
        <p:nvSpPr>
          <p:cNvPr id="8" name="TextBox 7"/>
          <p:cNvSpPr txBox="1"/>
          <p:nvPr/>
        </p:nvSpPr>
        <p:spPr>
          <a:xfrm>
            <a:off x="5334000" y="558800"/>
            <a:ext cx="3784600" cy="31393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Life expectancy decreases in the United States are to a significant extent attributed to opioid use, including prescription painkillers.</a:t>
            </a:r>
            <a:r>
              <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erosion of social services, and income inequality also play a role.</a:t>
            </a:r>
            <a:r>
              <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a:t>
            </a:r>
          </a:p>
        </p:txBody>
      </p:sp>
      <p:sp>
        <p:nvSpPr>
          <p:cNvPr id="12" name="TextBox 11"/>
          <p:cNvSpPr txBox="1"/>
          <p:nvPr/>
        </p:nvSpPr>
        <p:spPr>
          <a:xfrm>
            <a:off x="1411359" y="-76200"/>
            <a:ext cx="6321282" cy="64633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Unexpected Life (Un)Expectation</a:t>
            </a:r>
          </a:p>
        </p:txBody>
      </p:sp>
      <p:sp>
        <p:nvSpPr>
          <p:cNvPr id="4" name="Rectangle 3"/>
          <p:cNvSpPr/>
          <p:nvPr/>
        </p:nvSpPr>
        <p:spPr>
          <a:xfrm>
            <a:off x="-76200" y="6230136"/>
            <a:ext cx="3810000" cy="627864"/>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1: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4"/>
              </a:rPr>
              <a:t>https://www.poison.org/articles/opioid-epidemic-history-and-prescribing-patterns-182</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2: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5"/>
              </a:rPr>
              <a:t>https://www.equalitytrust.org.uk/</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4" name="TextBox 13"/>
          <p:cNvSpPr txBox="1"/>
          <p:nvPr/>
        </p:nvSpPr>
        <p:spPr>
          <a:xfrm>
            <a:off x="254000" y="3810000"/>
            <a:ext cx="3479800" cy="246221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Life expectancy arithmetic is affected by which age cohorts have increased death rates, and with the opioid crisis it is younger age cohorts and this influences expectations downwards.</a:t>
            </a:r>
            <a:endPar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39552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 y="6599468"/>
            <a:ext cx="5334000"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https://www.oecd.org/els/family/CO_1_2_Life_expectancy_at_birth.pdf</a:t>
            </a:r>
          </a:p>
        </p:txBody>
      </p:sp>
      <p:pic>
        <p:nvPicPr>
          <p:cNvPr id="4" name="Picture 3"/>
          <p:cNvPicPr>
            <a:picLocks noChangeAspect="1"/>
          </p:cNvPicPr>
          <p:nvPr/>
        </p:nvPicPr>
        <p:blipFill>
          <a:blip r:embed="rId3"/>
          <a:stretch>
            <a:fillRect/>
          </a:stretch>
        </p:blipFill>
        <p:spPr>
          <a:xfrm>
            <a:off x="-152400" y="914400"/>
            <a:ext cx="5321300" cy="5694130"/>
          </a:xfrm>
          <a:prstGeom prst="rect">
            <a:avLst/>
          </a:prstGeom>
        </p:spPr>
      </p:pic>
      <p:sp>
        <p:nvSpPr>
          <p:cNvPr id="5" name="TextBox 4"/>
          <p:cNvSpPr txBox="1"/>
          <p:nvPr/>
        </p:nvSpPr>
        <p:spPr>
          <a:xfrm>
            <a:off x="5314935" y="1024771"/>
            <a:ext cx="3784600" cy="58477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Life expectancy begs the question “what kind of life?”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Health Adjusted Life Expectancy (HALE) is defined as</a:t>
            </a:r>
            <a:r>
              <a:rPr kumimoji="0" lang="en-US" sz="2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the number of years a new born can expect to live in full health after accounting for </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disease and/or injury.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Thus it measures the quality of your life expectancy which is always shorter than the quantity</a:t>
            </a:r>
            <a:r>
              <a:rPr kumimoji="0" lang="en-US" sz="2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of your</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life expectancy.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chart shows HALE for OECD countries.</a:t>
            </a:r>
          </a:p>
        </p:txBody>
      </p:sp>
      <p:sp>
        <p:nvSpPr>
          <p:cNvPr id="6" name="TextBox 5"/>
          <p:cNvSpPr txBox="1"/>
          <p:nvPr/>
        </p:nvSpPr>
        <p:spPr>
          <a:xfrm>
            <a:off x="44492" y="-76200"/>
            <a:ext cx="9055043" cy="984885"/>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Dying Healthy and Living Sick</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“There’s dead and then there’s mostly dead.” Miracle Max, The Princess Bride</a:t>
            </a:r>
          </a:p>
        </p:txBody>
      </p:sp>
    </p:spTree>
    <p:extLst>
      <p:ext uri="{BB962C8B-B14F-4D97-AF65-F5344CB8AC3E}">
        <p14:creationId xmlns:p14="http://schemas.microsoft.com/office/powerpoint/2010/main" val="268637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75" r="3260"/>
          <a:stretch/>
        </p:blipFill>
        <p:spPr>
          <a:xfrm>
            <a:off x="25401" y="1295400"/>
            <a:ext cx="6198202" cy="5304068"/>
          </a:xfrm>
          <a:prstGeom prst="rect">
            <a:avLst/>
          </a:prstGeom>
        </p:spPr>
      </p:pic>
      <p:sp>
        <p:nvSpPr>
          <p:cNvPr id="3" name="Rectangle 2"/>
          <p:cNvSpPr/>
          <p:nvPr/>
        </p:nvSpPr>
        <p:spPr>
          <a:xfrm>
            <a:off x="12701" y="6599468"/>
            <a:ext cx="5334000"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https://www.oecd.org/els/family/CO_1_2_Life_expectancy_at_birth.pdf</a:t>
            </a:r>
          </a:p>
        </p:txBody>
      </p:sp>
      <p:sp>
        <p:nvSpPr>
          <p:cNvPr id="6" name="TextBox 5"/>
          <p:cNvSpPr txBox="1"/>
          <p:nvPr/>
        </p:nvSpPr>
        <p:spPr>
          <a:xfrm>
            <a:off x="6324600" y="1295400"/>
            <a:ext cx="271780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Healthy Life Years (HLY) is an EU measure and is the number of years a new born can expect to live in a healthy condition free from disability.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span of your HLY is even smaller than HALE depending on the country in question.</a:t>
            </a:r>
            <a:endPar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7" name="TextBox 6"/>
          <p:cNvSpPr txBox="1"/>
          <p:nvPr/>
        </p:nvSpPr>
        <p:spPr>
          <a:xfrm>
            <a:off x="-104173" y="-152400"/>
            <a:ext cx="9352367" cy="1354217"/>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Living Healthy and Living Sick</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I’m not dead yet!” ”Yes you are.” “No I’m not!” “Well, you soon will be.”</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Monty Python and the Holy Grail</a:t>
            </a:r>
            <a:endPar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3761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 y="3505200"/>
            <a:ext cx="4539623" cy="3122935"/>
          </a:xfrm>
          <a:prstGeom prst="rect">
            <a:avLst/>
          </a:prstGeom>
        </p:spPr>
      </p:pic>
      <p:pic>
        <p:nvPicPr>
          <p:cNvPr id="8" name="Picture 7"/>
          <p:cNvPicPr>
            <a:picLocks noChangeAspect="1"/>
          </p:cNvPicPr>
          <p:nvPr/>
        </p:nvPicPr>
        <p:blipFill>
          <a:blip r:embed="rId3"/>
          <a:stretch>
            <a:fillRect/>
          </a:stretch>
        </p:blipFill>
        <p:spPr>
          <a:xfrm>
            <a:off x="0" y="431561"/>
            <a:ext cx="4554863" cy="2997440"/>
          </a:xfrm>
          <a:prstGeom prst="rect">
            <a:avLst/>
          </a:prstGeom>
        </p:spPr>
      </p:pic>
      <p:sp>
        <p:nvSpPr>
          <p:cNvPr id="7" name="Rectangle 6"/>
          <p:cNvSpPr/>
          <p:nvPr/>
        </p:nvSpPr>
        <p:spPr>
          <a:xfrm>
            <a:off x="15240" y="6433268"/>
            <a:ext cx="9128760" cy="4247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4"/>
              </a:rPr>
              <a:t>https://www.healthsystemtracker.org/chart-collection/u-s-life-expectancy-compare-countries/#item-le_the-u-s-has-seen-slower-growth-in-life-expectancy-than-comparable-countries_2019</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9" name="Picture 8"/>
          <p:cNvPicPr>
            <a:picLocks noChangeAspect="1"/>
          </p:cNvPicPr>
          <p:nvPr/>
        </p:nvPicPr>
        <p:blipFill>
          <a:blip r:embed="rId5"/>
          <a:stretch>
            <a:fillRect/>
          </a:stretch>
        </p:blipFill>
        <p:spPr>
          <a:xfrm>
            <a:off x="4699441" y="431560"/>
            <a:ext cx="4444559" cy="2924175"/>
          </a:xfrm>
          <a:prstGeom prst="rect">
            <a:avLst/>
          </a:prstGeom>
        </p:spPr>
      </p:pic>
      <p:sp>
        <p:nvSpPr>
          <p:cNvPr id="11" name="TextBox 10"/>
          <p:cNvSpPr txBox="1"/>
          <p:nvPr/>
        </p:nvSpPr>
        <p:spPr>
          <a:xfrm>
            <a:off x="-246321" y="-152400"/>
            <a:ext cx="9636677" cy="615553"/>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What‘s Hidden in Life Expectancy: OECD Comparisons</a:t>
            </a:r>
          </a:p>
        </p:txBody>
      </p:sp>
      <p:sp>
        <p:nvSpPr>
          <p:cNvPr id="12" name="TextBox 11"/>
          <p:cNvSpPr txBox="1"/>
          <p:nvPr/>
        </p:nvSpPr>
        <p:spPr>
          <a:xfrm>
            <a:off x="152400" y="831670"/>
            <a:ext cx="342878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U.S. versus OECD Average</a:t>
            </a:r>
            <a:endParaRPr kumimoji="0" lang="en-US" sz="22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3" name="TextBox 12"/>
          <p:cNvSpPr txBox="1"/>
          <p:nvPr/>
        </p:nvSpPr>
        <p:spPr>
          <a:xfrm>
            <a:off x="4944330" y="4076682"/>
            <a:ext cx="3954780" cy="18620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Of the principal U.S. ethnic groups, Hispanics have the longest life expectancies – but even here they are shorter than the OECD average.</a:t>
            </a:r>
            <a:endParaRPr kumimoji="0" lang="en-US" sz="23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2385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pbs.twimg.com/media/EKoJry8WoAAAU6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32989"/>
            <a:ext cx="4374710" cy="26964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bs.twimg.com/media/EKoKPKzXsAANKK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2989"/>
            <a:ext cx="4476750" cy="28488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6509468"/>
            <a:ext cx="9144000" cy="4247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4"/>
              </a:rPr>
              <a:t>ttps://twitter.com/paulkrugman/status/1200782901996077057</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5"/>
              </a:rPr>
              <a:t>https://www.nytimes.com/2019/12/02/opinion/life-expectancy-united-states.html</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hlinkClick r:id="rId6"/>
              </a:rPr>
              <a:t>https://www.nytimes.com/2019/11/26/health/life-expectancy-rate-usa.html?auth=login-email&amp;login=email</a:t>
            </a: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Arial" charset="0"/>
              </a:rPr>
              <a:t>. </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3" name="Picture 2"/>
          <p:cNvPicPr>
            <a:picLocks noChangeAspect="1"/>
          </p:cNvPicPr>
          <p:nvPr/>
        </p:nvPicPr>
        <p:blipFill>
          <a:blip r:embed="rId7"/>
          <a:stretch>
            <a:fillRect/>
          </a:stretch>
        </p:blipFill>
        <p:spPr>
          <a:xfrm>
            <a:off x="6351" y="345420"/>
            <a:ext cx="4489450" cy="3479255"/>
          </a:xfrm>
          <a:prstGeom prst="rect">
            <a:avLst/>
          </a:prstGeom>
        </p:spPr>
      </p:pic>
      <p:sp>
        <p:nvSpPr>
          <p:cNvPr id="9" name="TextBox 8"/>
          <p:cNvSpPr txBox="1"/>
          <p:nvPr/>
        </p:nvSpPr>
        <p:spPr>
          <a:xfrm>
            <a:off x="-36130" y="-152400"/>
            <a:ext cx="9216306" cy="523220"/>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What‘s Hidden in Life Expectancy: Politics and the Despair Gap</a:t>
            </a:r>
          </a:p>
        </p:txBody>
      </p:sp>
      <p:sp>
        <p:nvSpPr>
          <p:cNvPr id="10" name="TextBox 9"/>
          <p:cNvSpPr txBox="1"/>
          <p:nvPr/>
        </p:nvSpPr>
        <p:spPr>
          <a:xfrm>
            <a:off x="4603750" y="442079"/>
            <a:ext cx="4311650" cy="31393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Death rates have increased in almost every U.S. State, and are particularly high in the “fly-over” states who support Trump and the Republicans.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increases are particularly high in the working-age cohort, largely as a result of “deaths of despair”: drugs, suicides, and alcohol.</a:t>
            </a: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40165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images.procon.org/wp-content/uploads/sites/15/2017-us-obesity-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157" y="3693961"/>
            <a:ext cx="4571107" cy="31640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mages.procon.org/wp-content/uploads/sites/15/2010-us-obesity-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 y="3693960"/>
            <a:ext cx="4530689" cy="31411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mages.procon.org/wp-content/uploads/sites/15/1990-us-obesity-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 y="469419"/>
            <a:ext cx="4530689" cy="31213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77000"/>
            <a:ext cx="9144000" cy="4247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5"/>
              </a:rPr>
              <a:t>https://obesity.procon.org/us-obesity-levels-by-state/#us-obesity-maps.Trust</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for America’s Health and the Robert Wood Johnson Foundation, ”The State of Obesity.” stateofobesity.org</a:t>
            </a:r>
          </a:p>
        </p:txBody>
      </p:sp>
      <p:pic>
        <p:nvPicPr>
          <p:cNvPr id="4100" name="Picture 4" descr="https://images.procon.org/wp-content/uploads/sites/15/2000-us-obesity-m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520" y="457200"/>
            <a:ext cx="4557720" cy="3132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3436" y="876733"/>
            <a:ext cx="652743" cy="3416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1990</a:t>
            </a: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8" name="TextBox 7"/>
          <p:cNvSpPr txBox="1"/>
          <p:nvPr/>
        </p:nvSpPr>
        <p:spPr>
          <a:xfrm>
            <a:off x="7791636" y="916190"/>
            <a:ext cx="652743" cy="3416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2000</a:t>
            </a: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9" name="TextBox 8"/>
          <p:cNvSpPr txBox="1"/>
          <p:nvPr/>
        </p:nvSpPr>
        <p:spPr>
          <a:xfrm>
            <a:off x="3191062" y="4086343"/>
            <a:ext cx="652743" cy="3416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2010</a:t>
            </a: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0" name="TextBox 9"/>
          <p:cNvSpPr txBox="1"/>
          <p:nvPr/>
        </p:nvSpPr>
        <p:spPr>
          <a:xfrm>
            <a:off x="2050897" y="-119129"/>
            <a:ext cx="5032020"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Obesity Rates 1990 to 2017</a:t>
            </a:r>
            <a:endPar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1" name="TextBox 10"/>
          <p:cNvSpPr txBox="1"/>
          <p:nvPr/>
        </p:nvSpPr>
        <p:spPr>
          <a:xfrm>
            <a:off x="7791636" y="4086343"/>
            <a:ext cx="652743" cy="3416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2017</a:t>
            </a: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graphicFrame>
        <p:nvGraphicFramePr>
          <p:cNvPr id="4" name="Table 3"/>
          <p:cNvGraphicFramePr>
            <a:graphicFrameLocks noGrp="1"/>
          </p:cNvGraphicFramePr>
          <p:nvPr>
            <p:extLst/>
          </p:nvPr>
        </p:nvGraphicFramePr>
        <p:xfrm>
          <a:off x="6934200" y="-679969"/>
          <a:ext cx="7222607" cy="1289569"/>
        </p:xfrm>
        <a:graphic>
          <a:graphicData uri="http://schemas.openxmlformats.org/drawingml/2006/table">
            <a:tbl>
              <a:tblPr/>
              <a:tblGrid>
                <a:gridCol w="7222607">
                  <a:extLst>
                    <a:ext uri="{9D8B030D-6E8A-4147-A177-3AD203B41FA5}">
                      <a16:colId xmlns:a16="http://schemas.microsoft.com/office/drawing/2014/main" val="1128270253"/>
                    </a:ext>
                  </a:extLst>
                </a:gridCol>
              </a:tblGrid>
              <a:tr h="1289569">
                <a:tc>
                  <a:txBody>
                    <a:bodyPr/>
                    <a:lstStyle/>
                    <a:p>
                      <a:r>
                        <a:rPr lang="en-US" sz="800" dirty="0">
                          <a:effectLst/>
                        </a:rPr>
                        <a:t>Source of maps is website  hut from this report.</a:t>
                      </a:r>
                    </a:p>
                    <a:p>
                      <a:r>
                        <a:rPr lang="en-US" sz="800" dirty="0">
                          <a:effectLst/>
                        </a:rPr>
                        <a:t>Trust for America’s Health and the Robert Wood Johnson Foundation, “The State of Obesity,” stateofobesity.org, 2018</a:t>
                      </a:r>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14251828"/>
                  </a:ext>
                </a:extLst>
              </a:tr>
            </a:tbl>
          </a:graphicData>
        </a:graphic>
      </p:graphicFrame>
    </p:spTree>
    <p:extLst>
      <p:ext uri="{BB962C8B-B14F-4D97-AF65-F5344CB8AC3E}">
        <p14:creationId xmlns:p14="http://schemas.microsoft.com/office/powerpoint/2010/main" val="227307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24065"/>
            <a:ext cx="9150350" cy="6840285"/>
          </a:xfrm>
          <a:prstGeom prst="rect">
            <a:avLst/>
          </a:prstGeom>
        </p:spPr>
      </p:pic>
    </p:spTree>
    <p:extLst>
      <p:ext uri="{BB962C8B-B14F-4D97-AF65-F5344CB8AC3E}">
        <p14:creationId xmlns:p14="http://schemas.microsoft.com/office/powerpoint/2010/main" val="4543692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0035"/>
            <a:ext cx="9143999" cy="6109365"/>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Males in the east end of Glasgow have a life expectancy of 54 years – 9 years less than a 54 year old man from India.</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CA" sz="230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 30 year old black male in Harlem has a much greater risk of dying than a 30 year old male Bangladeshi</a:t>
            </a:r>
            <a:r>
              <a:rPr kumimoji="0" lang="en-CA" sz="2300" b="0" i="0" u="none" strike="noStrike" kern="1200" cap="none" spc="0" normalizeH="0" noProof="0" dirty="0">
                <a:ln>
                  <a:noFill/>
                </a:ln>
                <a:solidFill>
                  <a:prstClr val="black"/>
                </a:solidFill>
                <a:effectLst/>
                <a:uLnTx/>
                <a:uFillTx/>
                <a:latin typeface="Calibri"/>
                <a:ea typeface="+mn-ea"/>
                <a:cs typeface="Arial" charset="0"/>
              </a:rPr>
              <a:t> – and not from violence or drugs but from heart disease, cancer, stroke, and diabetes.</a:t>
            </a: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CA" sz="230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Income highly correlates with life expectancy;</a:t>
            </a:r>
            <a:r>
              <a:rPr kumimoji="0" lang="en-CA" sz="2300" b="0" i="0" u="none" strike="noStrike" kern="1200" cap="none" spc="0" normalizeH="0" noProof="0" dirty="0">
                <a:ln>
                  <a:noFill/>
                </a:ln>
                <a:solidFill>
                  <a:prstClr val="black"/>
                </a:solidFill>
                <a:effectLst/>
                <a:uLnTx/>
                <a:uFillTx/>
                <a:latin typeface="Calibri"/>
                <a:ea typeface="+mn-ea"/>
                <a:cs typeface="Arial" charset="0"/>
              </a:rPr>
              <a:t> of two people one rich one poor who eat, exercise, sleep the same the poorer one will die 10-15 years earlier.</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A randomly selected US male 45-54 years of age is twice as likely to die from any cause as 45-54 year old </a:t>
            </a:r>
            <a:r>
              <a:rPr lang="en-CA" sz="2300" dirty="0">
                <a:solidFill>
                  <a:prstClr val="black"/>
                </a:solidFill>
                <a:latin typeface="Calibri"/>
              </a:rPr>
              <a:t>Swede.</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CA" sz="2300" b="0" i="0" u="none" strike="noStrike" kern="1200" cap="none" spc="0" normalizeH="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lang="en-CA" sz="2300" dirty="0">
                <a:solidFill>
                  <a:prstClr val="black"/>
                </a:solidFill>
                <a:latin typeface="Calibri"/>
              </a:rPr>
              <a:t>On virtually any measure of medical well being, the US is at or near the bottom of the list of rich countries despite the fact that it spends 2.5 times more than any other rich nation on health costs.</a:t>
            </a:r>
            <a:endParaRPr kumimoji="0" lang="en-CA" sz="2300" b="0" i="0" u="none" strike="noStrike" kern="1200" cap="none" spc="0" normalizeH="0" noProof="0" dirty="0">
              <a:ln>
                <a:noFill/>
              </a:ln>
              <a:solidFill>
                <a:prstClr val="black"/>
              </a:solidFill>
              <a:effectLst/>
              <a:uLnTx/>
              <a:uFillTx/>
              <a:latin typeface="Calibri"/>
              <a:ea typeface="+mn-ea"/>
              <a:cs typeface="Arial" charset="0"/>
            </a:endParaRPr>
          </a:p>
        </p:txBody>
      </p:sp>
      <p:sp>
        <p:nvSpPr>
          <p:cNvPr id="4" name="TextBox 3"/>
          <p:cNvSpPr txBox="1"/>
          <p:nvPr/>
        </p:nvSpPr>
        <p:spPr>
          <a:xfrm>
            <a:off x="2501576" y="9906"/>
            <a:ext cx="4140878"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Sobering Comparisons</a:t>
            </a:r>
          </a:p>
        </p:txBody>
      </p:sp>
    </p:spTree>
    <p:extLst>
      <p:ext uri="{BB962C8B-B14F-4D97-AF65-F5344CB8AC3E}">
        <p14:creationId xmlns:p14="http://schemas.microsoft.com/office/powerpoint/2010/main" val="19612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8229600" cy="5755422"/>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detail hidden at the regional level among the various correlates of reduced life expectancy is startling, but even more startling is the inconsistent diagnosis of the evidence with the arguments of conservative orthodoxy.</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Recently, William Barr, no less than the Attorney General of the United States and against all the evidence, attributed the basic reasons for decreased life expectancy – drugs, suicide, violence – with “The secularist assault on traditional values.”</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The facts that (1) the reasons are concentrated in States that voted for Trump and are thus </a:t>
            </a:r>
            <a:r>
              <a:rPr kumimoji="0" lang="en-CA"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not</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secular, and (2) European nations, which are far more secular than the U.S. have </a:t>
            </a:r>
            <a:r>
              <a:rPr kumimoji="0" lang="en-CA"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not</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suffered similarly, are simply ignored.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Worse they are taken at face value by the very people they afflict.</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 name="TextBox 3"/>
          <p:cNvSpPr txBox="1"/>
          <p:nvPr/>
        </p:nvSpPr>
        <p:spPr>
          <a:xfrm>
            <a:off x="197203" y="9906"/>
            <a:ext cx="8749639"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Fake News and The Correlates of Life Expectancy</a:t>
            </a:r>
          </a:p>
        </p:txBody>
      </p:sp>
      <p:sp>
        <p:nvSpPr>
          <p:cNvPr id="2" name="Rectangle 1"/>
          <p:cNvSpPr/>
          <p:nvPr/>
        </p:nvSpPr>
        <p:spPr>
          <a:xfrm>
            <a:off x="0" y="6324600"/>
            <a:ext cx="9144000" cy="590931"/>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2"/>
              </a:rPr>
              <a:t>https://www.washingtonpost.com/opinions/welcome-to-the-resistance-bill-barr/2019/10/14/da24cd20-eec0-11e9-8693-f487e46784aa_story.html</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and  </a:t>
            </a:r>
            <a:r>
              <a:rPr kumimoji="0" lang="en-US" sz="1200" b="0" i="0" u="none" strike="noStrike" kern="1200" cap="none" spc="0" normalizeH="0" baseline="0" noProof="0" dirty="0">
                <a:ln>
                  <a:noFill/>
                </a:ln>
                <a:solidFill>
                  <a:prstClr val="black"/>
                </a:solidFill>
                <a:effectLst/>
                <a:uLnTx/>
                <a:uFillTx/>
                <a:latin typeface="Calibri"/>
                <a:ea typeface="+mn-ea"/>
                <a:cs typeface="Arial" charset="0"/>
                <a:hlinkClick r:id="rId3"/>
              </a:rPr>
              <a:t>https://www.motherjones.com/politics/2019/10/attorney-general-barr-rages-against-secularist-assault-on-religion/</a:t>
            </a: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124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229600" cy="6109365"/>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Population is the foundation on which nations, economies, cultures are built – but too many people can stifle prosperity and well being.</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While population (numbers and growth rates) have been decreasing since at least the mid-1980s, population will still top 11 billion by 2100.</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Two major characteristics typify the current global population – it is aging and it is gender bound.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developed world is aging rapidly, losing population, yet resisting immigration, while the developing world still faces high population growth from having a young population.</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And for half of it, females, equality and equity are still far away and, with recent populist sentiment taking control, their appears to be no end in sight.</a:t>
            </a:r>
          </a:p>
        </p:txBody>
      </p:sp>
      <p:sp>
        <p:nvSpPr>
          <p:cNvPr id="4" name="TextBox 3"/>
          <p:cNvSpPr txBox="1"/>
          <p:nvPr/>
        </p:nvSpPr>
        <p:spPr>
          <a:xfrm>
            <a:off x="1771949" y="9906"/>
            <a:ext cx="5600123"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Demography Summary</a:t>
            </a:r>
          </a:p>
        </p:txBody>
      </p:sp>
    </p:spTree>
    <p:extLst>
      <p:ext uri="{BB962C8B-B14F-4D97-AF65-F5344CB8AC3E}">
        <p14:creationId xmlns:p14="http://schemas.microsoft.com/office/powerpoint/2010/main" val="244598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rtoon bomb images">
            <a:extLst>
              <a:ext uri="{FF2B5EF4-FFF2-40B4-BE49-F238E27FC236}">
                <a16:creationId xmlns:a16="http://schemas.microsoft.com/office/drawing/2014/main" id="{CB908FF2-8509-42E6-BA76-A62300F7FA0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3163887" y="3048000"/>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A2C431-28DC-44A7-AADD-1904D6656D2A}"/>
              </a:ext>
            </a:extLst>
          </p:cNvPr>
          <p:cNvSpPr txBox="1"/>
          <p:nvPr/>
        </p:nvSpPr>
        <p:spPr>
          <a:xfrm rot="1545986">
            <a:off x="3611104" y="4305479"/>
            <a:ext cx="1779654"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CA" sz="2400" b="1" i="0" u="none" strike="noStrike" kern="1200" cap="none" spc="0" normalizeH="0" baseline="0" noProof="0" dirty="0">
                <a:ln>
                  <a:noFill/>
                </a:ln>
                <a:solidFill>
                  <a:prstClr val="white"/>
                </a:solidFill>
                <a:effectLst/>
                <a:uLnTx/>
                <a:uFillTx/>
                <a:latin typeface="Calibri"/>
                <a:ea typeface="+mn-ea"/>
                <a:cs typeface="Arial" charset="0"/>
              </a:rPr>
              <a:t>Dependency</a:t>
            </a:r>
            <a:endParaRPr kumimoji="0" lang="en-US" sz="2400" b="1"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5" name="Picture 2" descr="Image result for cartoon bomb images">
            <a:extLst>
              <a:ext uri="{FF2B5EF4-FFF2-40B4-BE49-F238E27FC236}">
                <a16:creationId xmlns:a16="http://schemas.microsoft.com/office/drawing/2014/main" id="{F68803FE-91E7-48C3-833B-43A3D28608E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914400" y="409710"/>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BBF70-19BC-491F-A7E5-4F6A25FFB1BA}"/>
              </a:ext>
            </a:extLst>
          </p:cNvPr>
          <p:cNvSpPr txBox="1"/>
          <p:nvPr/>
        </p:nvSpPr>
        <p:spPr>
          <a:xfrm rot="1545986">
            <a:off x="1665223" y="1667189"/>
            <a:ext cx="1172437" cy="424732"/>
          </a:xfrm>
          <a:prstGeom prst="rect">
            <a:avLst/>
          </a:prstGeom>
          <a:noFill/>
        </p:spPr>
        <p:txBody>
          <a:bodyPr wrap="none" rtlCol="0">
            <a:spAutoFit/>
          </a:bodyPr>
          <a:lstStyle/>
          <a:p>
            <a:pPr>
              <a:buNone/>
            </a:pPr>
            <a:r>
              <a:rPr lang="en-CA" sz="2400" b="1" dirty="0">
                <a:latin typeface="+mn-lt"/>
              </a:rPr>
              <a:t>Fertility</a:t>
            </a:r>
            <a:endParaRPr lang="en-US" sz="2400" b="1" dirty="0">
              <a:latin typeface="+mn-lt"/>
            </a:endParaRPr>
          </a:p>
        </p:txBody>
      </p:sp>
      <p:pic>
        <p:nvPicPr>
          <p:cNvPr id="8" name="Picture 2" descr="Image result for cartoon bomb images">
            <a:extLst>
              <a:ext uri="{FF2B5EF4-FFF2-40B4-BE49-F238E27FC236}">
                <a16:creationId xmlns:a16="http://schemas.microsoft.com/office/drawing/2014/main" id="{E418DBF5-2283-476A-9C9F-B0CD5F873C7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5413377" y="381000"/>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45B073-2E53-4402-AC23-FAB91F6BE648}"/>
              </a:ext>
            </a:extLst>
          </p:cNvPr>
          <p:cNvSpPr txBox="1"/>
          <p:nvPr/>
        </p:nvSpPr>
        <p:spPr>
          <a:xfrm rot="1545986">
            <a:off x="6251577" y="1622374"/>
            <a:ext cx="902811"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CA" sz="2400" b="1" i="0" u="none" strike="noStrike" kern="1200" cap="none" spc="0" normalizeH="0" baseline="0" noProof="0" dirty="0">
                <a:ln>
                  <a:noFill/>
                </a:ln>
                <a:solidFill>
                  <a:prstClr val="white"/>
                </a:solidFill>
                <a:effectLst/>
                <a:uLnTx/>
                <a:uFillTx/>
                <a:latin typeface="Calibri"/>
                <a:ea typeface="+mn-ea"/>
                <a:cs typeface="Arial" charset="0"/>
              </a:rPr>
              <a:t>Aging</a:t>
            </a:r>
            <a:endParaRPr kumimoji="0" lang="en-US" sz="2400" b="1"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5460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bomb.wav"/>
                                        </p:tgtEl>
                                      </p:cMediaNode>
                                    </p:audio>
                                  </p:subTnLst>
                                </p:cTn>
                              </p:par>
                              <p:par>
                                <p:cTn id="28" presetID="1" presetClass="exit" presetSubtype="0" fill="hold" grpId="1"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23" presetClass="exit" presetSubtype="16" fill="hold" nodeType="withEffect">
                                  <p:stCondLst>
                                    <p:cond delay="0"/>
                                  </p:stCondLst>
                                  <p:childTnLst>
                                    <p:anim calcmode="lin" valueType="num">
                                      <p:cBhvr>
                                        <p:cTn id="31" dur="500"/>
                                        <p:tgtEl>
                                          <p:spTgt spid="3"/>
                                        </p:tgtEl>
                                        <p:attrNameLst>
                                          <p:attrName>ppt_w</p:attrName>
                                        </p:attrNameLst>
                                      </p:cBhvr>
                                      <p:tavLst>
                                        <p:tav tm="0">
                                          <p:val>
                                            <p:strVal val="ppt_w"/>
                                          </p:val>
                                        </p:tav>
                                        <p:tav tm="100000">
                                          <p:val>
                                            <p:strVal val="4*ppt_w"/>
                                          </p:val>
                                        </p:tav>
                                      </p:tavLst>
                                    </p:anim>
                                    <p:anim calcmode="lin" valueType="num">
                                      <p:cBhvr>
                                        <p:cTn id="32" dur="500"/>
                                        <p:tgtEl>
                                          <p:spTgt spid="3"/>
                                        </p:tgtEl>
                                        <p:attrNameLst>
                                          <p:attrName>ppt_h</p:attrName>
                                        </p:attrNameLst>
                                      </p:cBhvr>
                                      <p:tavLst>
                                        <p:tav tm="0">
                                          <p:val>
                                            <p:strVal val="ppt_h"/>
                                          </p:val>
                                        </p:tav>
                                        <p:tav tm="100000">
                                          <p:val>
                                            <p:strVal val="4*ppt_h"/>
                                          </p:val>
                                        </p:tav>
                                      </p:tavLst>
                                    </p:anim>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9" presetClass="exit" presetSubtype="0" fill="hold" nodeType="afterEffect">
                                  <p:stCondLst>
                                    <p:cond delay="0"/>
                                  </p:stCondLst>
                                  <p:childTnLst>
                                    <p:animEffect transition="out" filter="dissolv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bomb.wav"/>
                                        </p:tgtEl>
                                      </p:cMediaNode>
                                    </p:audio>
                                  </p:subTnLst>
                                </p:cTn>
                              </p:par>
                              <p:par>
                                <p:cTn id="38" presetID="1" presetClass="exit" presetSubtype="0" fill="hold" grpId="1"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childTnLst>
                          </p:cTn>
                        </p:par>
                        <p:par>
                          <p:cTn id="40" fill="hold">
                            <p:stCondLst>
                              <p:cond delay="1000"/>
                            </p:stCondLst>
                            <p:childTnLst>
                              <p:par>
                                <p:cTn id="41" presetID="23" presetClass="exit" presetSubtype="16" fill="hold" nodeType="afterEffect">
                                  <p:stCondLst>
                                    <p:cond delay="0"/>
                                  </p:stCondLst>
                                  <p:childTnLst>
                                    <p:anim calcmode="lin" valueType="num">
                                      <p:cBhvr>
                                        <p:cTn id="42" dur="500"/>
                                        <p:tgtEl>
                                          <p:spTgt spid="5"/>
                                        </p:tgtEl>
                                        <p:attrNameLst>
                                          <p:attrName>ppt_w</p:attrName>
                                        </p:attrNameLst>
                                      </p:cBhvr>
                                      <p:tavLst>
                                        <p:tav tm="0">
                                          <p:val>
                                            <p:strVal val="ppt_w"/>
                                          </p:val>
                                        </p:tav>
                                        <p:tav tm="100000">
                                          <p:val>
                                            <p:strVal val="4*ppt_w"/>
                                          </p:val>
                                        </p:tav>
                                      </p:tavLst>
                                    </p:anim>
                                    <p:anim calcmode="lin" valueType="num">
                                      <p:cBhvr>
                                        <p:cTn id="43" dur="500"/>
                                        <p:tgtEl>
                                          <p:spTgt spid="5"/>
                                        </p:tgtEl>
                                        <p:attrNameLst>
                                          <p:attrName>ppt_h</p:attrName>
                                        </p:attrNameLst>
                                      </p:cBhvr>
                                      <p:tavLst>
                                        <p:tav tm="0">
                                          <p:val>
                                            <p:strVal val="ppt_h"/>
                                          </p:val>
                                        </p:tav>
                                        <p:tav tm="100000">
                                          <p:val>
                                            <p:strVal val="4*ppt_h"/>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par>
                                <p:cTn id="50" presetID="1" presetClass="exit"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hidden"/>
                                      </p:to>
                                    </p:set>
                                  </p:childTnLst>
                                </p:cTn>
                              </p:par>
                              <p:par>
                                <p:cTn id="52" presetID="23" presetClass="exit" presetSubtype="16" fill="hold" nodeType="withEffect">
                                  <p:stCondLst>
                                    <p:cond delay="0"/>
                                  </p:stCondLst>
                                  <p:childTnLst>
                                    <p:anim calcmode="lin" valueType="num">
                                      <p:cBhvr>
                                        <p:cTn id="53" dur="500"/>
                                        <p:tgtEl>
                                          <p:spTgt spid="8"/>
                                        </p:tgtEl>
                                        <p:attrNameLst>
                                          <p:attrName>ppt_w</p:attrName>
                                        </p:attrNameLst>
                                      </p:cBhvr>
                                      <p:tavLst>
                                        <p:tav tm="0">
                                          <p:val>
                                            <p:strVal val="ppt_w"/>
                                          </p:val>
                                        </p:tav>
                                        <p:tav tm="100000">
                                          <p:val>
                                            <p:strVal val="4*ppt_w"/>
                                          </p:val>
                                        </p:tav>
                                      </p:tavLst>
                                    </p:anim>
                                    <p:anim calcmode="lin" valueType="num">
                                      <p:cBhvr>
                                        <p:cTn id="54" dur="500"/>
                                        <p:tgtEl>
                                          <p:spTgt spid="8"/>
                                        </p:tgtEl>
                                        <p:attrNameLst>
                                          <p:attrName>ppt_h</p:attrName>
                                        </p:attrNameLst>
                                      </p:cBhvr>
                                      <p:tavLst>
                                        <p:tav tm="0">
                                          <p:val>
                                            <p:strVal val="ppt_h"/>
                                          </p:val>
                                        </p:tav>
                                        <p:tav tm="100000">
                                          <p:val>
                                            <p:strVal val="4*ppt_h"/>
                                          </p:val>
                                        </p:tav>
                                      </p:tavLst>
                                    </p:anim>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9" grpId="0"/>
      <p:bldP spid="9"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336" y="762000"/>
            <a:ext cx="8305799" cy="540147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To end on a more optimistic note, there are solutions,</a:t>
            </a:r>
            <a:r>
              <a:rPr kumimoji="0" lang="en-US" sz="2300" b="0" i="0" u="none" strike="noStrike" kern="1200" cap="none" spc="0" normalizeH="0" noProof="0" dirty="0">
                <a:ln>
                  <a:noFill/>
                </a:ln>
                <a:solidFill>
                  <a:prstClr val="black"/>
                </a:solidFill>
                <a:effectLst/>
                <a:uLnTx/>
                <a:uFillTx/>
                <a:latin typeface="Calibri"/>
                <a:ea typeface="+mn-ea"/>
                <a:cs typeface="Arial" charset="0"/>
              </a:rPr>
              <a:t> among them:</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noProof="0" dirty="0">
              <a:ln>
                <a:noFill/>
              </a:ln>
              <a:solidFill>
                <a:prstClr val="black"/>
              </a:solidFill>
              <a:effectLst/>
              <a:uLnTx/>
              <a:uFillTx/>
              <a:latin typeface="Calibri"/>
              <a:ea typeface="+mn-ea"/>
              <a:cs typeface="Arial" charset="0"/>
            </a:endParaRPr>
          </a:p>
          <a:p>
            <a:pPr>
              <a:spcBef>
                <a:spcPts val="0"/>
              </a:spcBef>
              <a:defRPr/>
            </a:pPr>
            <a:r>
              <a:rPr lang="en-CA" sz="2300" dirty="0">
                <a:solidFill>
                  <a:prstClr val="black"/>
                </a:solidFill>
                <a:latin typeface="Calibri"/>
              </a:rPr>
              <a:t>Increased immigration.</a:t>
            </a:r>
            <a:endParaRPr lang="en-CA" sz="2300" baseline="0" dirty="0">
              <a:solidFill>
                <a:prstClr val="black"/>
              </a:solidFill>
              <a:latin typeface="Calibri"/>
            </a:endParaRPr>
          </a:p>
          <a:p>
            <a:pPr>
              <a:spcBef>
                <a:spcPts val="0"/>
              </a:spcBef>
              <a:defRPr/>
            </a:pPr>
            <a:r>
              <a:rPr lang="en-CA" sz="2300" dirty="0">
                <a:solidFill>
                  <a:prstClr val="black"/>
                </a:solidFill>
                <a:latin typeface="Calibri"/>
              </a:rPr>
              <a:t>Universal basic education.</a:t>
            </a:r>
            <a:endParaRPr lang="en-CA" sz="2300" baseline="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Universal basic income.</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lang="en-CA" sz="2300" dirty="0">
                <a:solidFill>
                  <a:prstClr val="black"/>
                </a:solidFill>
                <a:latin typeface="Calibri"/>
              </a:rPr>
              <a:t>Universal medical care.</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lang="en-CA" sz="2300" baseline="0" dirty="0">
                <a:solidFill>
                  <a:prstClr val="black"/>
                </a:solidFill>
                <a:latin typeface="Calibri"/>
              </a:rPr>
              <a:t>Equal pay for equal work.</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The problem with all of these is that the solutions are not so much economic</a:t>
            </a:r>
            <a:r>
              <a:rPr lang="en-CA" sz="2300" dirty="0">
                <a:solidFill>
                  <a:prstClr val="black"/>
                </a:solidFill>
                <a:latin typeface="Calibri"/>
              </a:rPr>
              <a:t> as they</a:t>
            </a:r>
            <a:r>
              <a:rPr kumimoji="0" lang="en-CA" sz="2300" b="0" i="0" u="none" strike="noStrike" kern="1200" cap="none" spc="0" normalizeH="0" noProof="0" dirty="0">
                <a:ln>
                  <a:noFill/>
                </a:ln>
                <a:solidFill>
                  <a:prstClr val="black"/>
                </a:solidFill>
                <a:effectLst/>
                <a:uLnTx/>
                <a:uFillTx/>
                <a:latin typeface="Calibri"/>
                <a:ea typeface="+mn-ea"/>
                <a:cs typeface="Arial" charset="0"/>
              </a:rPr>
              <a:t> are political, or more specifically politically partisan, and this is especially so if one considers them as solutions on a global scale.</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effectLst/>
                <a:uLnTx/>
                <a:uFillTx/>
                <a:latin typeface="Calibri"/>
                <a:ea typeface="+mn-ea"/>
                <a:cs typeface="Arial" charset="0"/>
              </a:rPr>
              <a:t>As we move through the rest of the course we will touch upon some of these solutions, to see whether they are pipe dreams or not.</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 name="TextBox 3"/>
          <p:cNvSpPr txBox="1"/>
          <p:nvPr/>
        </p:nvSpPr>
        <p:spPr>
          <a:xfrm>
            <a:off x="3562762" y="9906"/>
            <a:ext cx="2018502"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Solutions?</a:t>
            </a:r>
          </a:p>
        </p:txBody>
      </p:sp>
    </p:spTree>
    <p:extLst>
      <p:ext uri="{BB962C8B-B14F-4D97-AF65-F5344CB8AC3E}">
        <p14:creationId xmlns:p14="http://schemas.microsoft.com/office/powerpoint/2010/main" val="40616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2343"/>
          <a:stretch/>
        </p:blipFill>
        <p:spPr>
          <a:xfrm>
            <a:off x="7620" y="1828800"/>
            <a:ext cx="9144000" cy="5029200"/>
          </a:xfrm>
          <a:prstGeom prst="rect">
            <a:avLst/>
          </a:prstGeom>
        </p:spPr>
      </p:pic>
      <p:sp>
        <p:nvSpPr>
          <p:cNvPr id="4" name="Rectangle 3">
            <a:extLst>
              <a:ext uri="{FF2B5EF4-FFF2-40B4-BE49-F238E27FC236}">
                <a16:creationId xmlns:a16="http://schemas.microsoft.com/office/drawing/2014/main" id="{8992CBA1-A14B-4B14-B986-94327CCC9270}"/>
              </a:ext>
            </a:extLst>
          </p:cNvPr>
          <p:cNvSpPr/>
          <p:nvPr/>
        </p:nvSpPr>
        <p:spPr>
          <a:xfrm>
            <a:off x="-76200" y="6504801"/>
            <a:ext cx="9829800" cy="261610"/>
          </a:xfrm>
          <a:prstGeom prst="rect">
            <a:avLst/>
          </a:prstGeom>
        </p:spPr>
        <p:txBody>
          <a:bodyPr wrap="square">
            <a:spAutoFit/>
          </a:bodyPr>
          <a:lstStyle/>
          <a:p>
            <a:pPr algn="l"/>
            <a:r>
              <a:rPr lang="en-CA" sz="1100" dirty="0">
                <a:latin typeface="+mn-lt"/>
              </a:rPr>
              <a:t>1: https://www.cdc.gov/polio/progress/index.htm#:~:text=The%20number%20of%20worldwide%20polio,Asia%20and%20the%20Western%20Pacific.</a:t>
            </a:r>
          </a:p>
        </p:txBody>
      </p:sp>
      <p:sp>
        <p:nvSpPr>
          <p:cNvPr id="5" name="TextBox 4">
            <a:extLst>
              <a:ext uri="{FF2B5EF4-FFF2-40B4-BE49-F238E27FC236}">
                <a16:creationId xmlns:a16="http://schemas.microsoft.com/office/drawing/2014/main" id="{8E1937A8-E4E7-4064-8FD6-8A64B4571C2D}"/>
              </a:ext>
            </a:extLst>
          </p:cNvPr>
          <p:cNvSpPr txBox="1"/>
          <p:nvPr/>
        </p:nvSpPr>
        <p:spPr>
          <a:xfrm>
            <a:off x="361950" y="383857"/>
            <a:ext cx="8401050" cy="1446550"/>
          </a:xfrm>
          <a:prstGeom prst="rect">
            <a:avLst/>
          </a:prstGeom>
          <a:noFill/>
        </p:spPr>
        <p:txBody>
          <a:bodyPr wrap="square" rtlCol="0">
            <a:spAutoFit/>
          </a:bodyPr>
          <a:lstStyle/>
          <a:p>
            <a:pPr algn="ctr">
              <a:buNone/>
            </a:pPr>
            <a:r>
              <a:rPr lang="en-US" sz="2200" dirty="0">
                <a:solidFill>
                  <a:prstClr val="black"/>
                </a:solidFill>
                <a:effectLst>
                  <a:outerShdw blurRad="38100" dist="38100" dir="2700000" algn="tl">
                    <a:srgbClr val="000000">
                      <a:alpha val="43137"/>
                    </a:srgbClr>
                  </a:outerShdw>
                </a:effectLst>
                <a:latin typeface="Calibri"/>
              </a:rPr>
              <a:t>Polio is one of the few success stories where eradication of wild virus (carried by humans only) has been certified for the Americas, Europe, S.E. Asia, and the Western Pacific. Global polio cases has decreased from about 350,000 cases in 1988 to just 407 in 2013.</a:t>
            </a:r>
            <a:r>
              <a:rPr lang="en-US" sz="2200" baseline="30000" dirty="0">
                <a:solidFill>
                  <a:prstClr val="black"/>
                </a:solidFill>
                <a:effectLst>
                  <a:outerShdw blurRad="38100" dist="38100" dir="2700000" algn="tl">
                    <a:srgbClr val="000000">
                      <a:alpha val="43137"/>
                    </a:srgbClr>
                  </a:outerShdw>
                </a:effectLst>
                <a:latin typeface="Calibri"/>
              </a:rPr>
              <a:t>1</a:t>
            </a:r>
          </a:p>
        </p:txBody>
      </p:sp>
      <p:sp>
        <p:nvSpPr>
          <p:cNvPr id="6" name="TextBox 5">
            <a:extLst>
              <a:ext uri="{FF2B5EF4-FFF2-40B4-BE49-F238E27FC236}">
                <a16:creationId xmlns:a16="http://schemas.microsoft.com/office/drawing/2014/main" id="{3C720466-F127-4ECC-9625-C45039E8A020}"/>
              </a:ext>
            </a:extLst>
          </p:cNvPr>
          <p:cNvSpPr txBox="1"/>
          <p:nvPr/>
        </p:nvSpPr>
        <p:spPr>
          <a:xfrm>
            <a:off x="5535" y="-76200"/>
            <a:ext cx="9130846" cy="615553"/>
          </a:xfrm>
          <a:prstGeom prst="rect">
            <a:avLst/>
          </a:prstGeom>
          <a:noFill/>
        </p:spPr>
        <p:txBody>
          <a:bodyPr wrap="square" rtlCol="0">
            <a:spAutoFit/>
          </a:bodyPr>
          <a:lstStyle/>
          <a:p>
            <a:pPr lvl="0" algn="ctr" fontAlgn="auto">
              <a:lnSpc>
                <a:spcPct val="100000"/>
              </a:lnSpc>
              <a:spcBef>
                <a:spcPts val="0"/>
              </a:spcBef>
              <a:spcAft>
                <a:spcPts val="0"/>
              </a:spcAft>
              <a:buNone/>
              <a:defRPr/>
            </a:pPr>
            <a:r>
              <a:rPr lang="en-US" sz="3400" dirty="0">
                <a:solidFill>
                  <a:prstClr val="black"/>
                </a:solidFill>
                <a:effectLst>
                  <a:outerShdw blurRad="38100" dist="38100" dir="2700000" algn="tl">
                    <a:srgbClr val="000000">
                      <a:alpha val="43137"/>
                    </a:srgbClr>
                  </a:outerShdw>
                </a:effectLst>
                <a:latin typeface="Calibri"/>
              </a:rPr>
              <a:t>Polio Death Rate in the United States 1917-1975</a:t>
            </a:r>
          </a:p>
        </p:txBody>
      </p:sp>
      <p:sp>
        <p:nvSpPr>
          <p:cNvPr id="7" name="TextBox 6">
            <a:extLst>
              <a:ext uri="{FF2B5EF4-FFF2-40B4-BE49-F238E27FC236}">
                <a16:creationId xmlns:a16="http://schemas.microsoft.com/office/drawing/2014/main" id="{B4617A13-187E-4B1A-8CE8-A3A5BC767D1C}"/>
              </a:ext>
            </a:extLst>
          </p:cNvPr>
          <p:cNvSpPr txBox="1"/>
          <p:nvPr/>
        </p:nvSpPr>
        <p:spPr>
          <a:xfrm>
            <a:off x="803910" y="4454604"/>
            <a:ext cx="5673090" cy="1107996"/>
          </a:xfrm>
          <a:prstGeom prst="rect">
            <a:avLst/>
          </a:prstGeom>
          <a:noFill/>
        </p:spPr>
        <p:txBody>
          <a:bodyPr wrap="square" rtlCol="0">
            <a:spAutoFit/>
          </a:bodyPr>
          <a:lstStyle/>
          <a:p>
            <a:pPr algn="ctr">
              <a:buNone/>
            </a:pPr>
            <a:r>
              <a:rPr lang="en-US" sz="2200" dirty="0">
                <a:solidFill>
                  <a:prstClr val="black"/>
                </a:solidFill>
                <a:effectLst>
                  <a:outerShdw blurRad="38100" dist="38100" dir="2700000" algn="tl">
                    <a:srgbClr val="000000">
                      <a:alpha val="43137"/>
                    </a:srgbClr>
                  </a:outerShdw>
                </a:effectLst>
                <a:latin typeface="Calibri"/>
                <a:cs typeface="Arial" charset="0"/>
              </a:rPr>
              <a:t>However, cultural and religious antivaccination opposition in Afghanistan, Pakistan, and Nigeria has seen endemic polio survive and grow.</a:t>
            </a:r>
          </a:p>
        </p:txBody>
      </p:sp>
      <p:sp>
        <p:nvSpPr>
          <p:cNvPr id="8" name="TextBox 7">
            <a:extLst>
              <a:ext uri="{FF2B5EF4-FFF2-40B4-BE49-F238E27FC236}">
                <a16:creationId xmlns:a16="http://schemas.microsoft.com/office/drawing/2014/main" id="{E33EC0DE-BCE1-49F0-9D98-89CBEB7CD3BD}"/>
              </a:ext>
            </a:extLst>
          </p:cNvPr>
          <p:cNvSpPr txBox="1"/>
          <p:nvPr/>
        </p:nvSpPr>
        <p:spPr>
          <a:xfrm>
            <a:off x="6934200" y="2352019"/>
            <a:ext cx="2202180" cy="2123658"/>
          </a:xfrm>
          <a:prstGeom prst="rect">
            <a:avLst/>
          </a:prstGeom>
          <a:noFill/>
        </p:spPr>
        <p:txBody>
          <a:bodyPr wrap="square" rtlCol="0">
            <a:spAutoFit/>
          </a:bodyPr>
          <a:lstStyle/>
          <a:p>
            <a:r>
              <a:rPr lang="en-US" sz="2200" dirty="0">
                <a:solidFill>
                  <a:prstClr val="black"/>
                </a:solidFill>
                <a:effectLst>
                  <a:outerShdw blurRad="38100" dist="38100" dir="2700000" algn="tl">
                    <a:srgbClr val="000000">
                      <a:alpha val="43137"/>
                    </a:srgbClr>
                  </a:outerShdw>
                </a:effectLst>
                <a:latin typeface="Calibri"/>
                <a:cs typeface="Arial" charset="0"/>
              </a:rPr>
              <a:t>Given that </a:t>
            </a:r>
            <a:r>
              <a:rPr lang="en-US" sz="2200" dirty="0">
                <a:solidFill>
                  <a:prstClr val="black"/>
                </a:solidFill>
                <a:effectLst>
                  <a:outerShdw blurRad="38100" dist="38100" dir="2700000" algn="tl">
                    <a:srgbClr val="000000">
                      <a:alpha val="43137"/>
                    </a:srgbClr>
                  </a:outerShdw>
                </a:effectLst>
                <a:latin typeface="Calibri"/>
              </a:rPr>
              <a:t>its only reservoir is humans, </a:t>
            </a:r>
            <a:r>
              <a:rPr lang="en-US" sz="2200" dirty="0">
                <a:solidFill>
                  <a:prstClr val="black"/>
                </a:solidFill>
                <a:effectLst>
                  <a:outerShdw blurRad="38100" dist="38100" dir="2700000" algn="tl">
                    <a:srgbClr val="000000">
                      <a:alpha val="43137"/>
                    </a:srgbClr>
                  </a:outerShdw>
                </a:effectLst>
                <a:latin typeface="Calibri"/>
                <a:cs typeface="Arial" charset="0"/>
              </a:rPr>
              <a:t>it is one of a few diseases that could be eradicated.</a:t>
            </a:r>
          </a:p>
        </p:txBody>
      </p:sp>
    </p:spTree>
    <p:extLst>
      <p:ext uri="{BB962C8B-B14F-4D97-AF65-F5344CB8AC3E}">
        <p14:creationId xmlns:p14="http://schemas.microsoft.com/office/powerpoint/2010/main" val="3678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uwmc.uwc.edu/geography/demotrans/demtra20.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101"/>
          <a:stretch/>
        </p:blipFill>
        <p:spPr bwMode="auto">
          <a:xfrm>
            <a:off x="22860" y="1371600"/>
            <a:ext cx="9070671" cy="5407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064" y="-76200"/>
            <a:ext cx="9374040" cy="553998"/>
          </a:xfrm>
          <a:prstGeom prst="rect">
            <a:avLst/>
          </a:prstGeom>
          <a:noFill/>
        </p:spPr>
        <p:txBody>
          <a:bodyPr wrap="none" rtlCol="0">
            <a:spAutoFit/>
          </a:bodyPr>
          <a:lstStyle/>
          <a:p>
            <a:pPr lvl="0" algn="ctr" fontAlgn="auto">
              <a:lnSpc>
                <a:spcPct val="100000"/>
              </a:lnSpc>
              <a:spcBef>
                <a:spcPts val="0"/>
              </a:spcBef>
              <a:spcAft>
                <a:spcPts val="0"/>
              </a:spcAft>
              <a:buNone/>
              <a:defRPr/>
            </a:pPr>
            <a:r>
              <a:rPr lang="en-US" sz="3000" dirty="0">
                <a:solidFill>
                  <a:prstClr val="black"/>
                </a:solidFill>
                <a:effectLst>
                  <a:outerShdw blurRad="38100" dist="38100" dir="2700000" algn="tl">
                    <a:srgbClr val="000000">
                      <a:alpha val="43137"/>
                    </a:srgbClr>
                  </a:outerShdw>
                </a:effectLst>
                <a:latin typeface="Calibri"/>
              </a:rPr>
              <a:t>Tuberculosis Mortality Rate in the United States 1900-1970</a:t>
            </a:r>
          </a:p>
        </p:txBody>
      </p:sp>
      <p:sp>
        <p:nvSpPr>
          <p:cNvPr id="5" name="TextBox 4"/>
          <p:cNvSpPr txBox="1"/>
          <p:nvPr/>
        </p:nvSpPr>
        <p:spPr>
          <a:xfrm>
            <a:off x="22860" y="457200"/>
            <a:ext cx="9071884" cy="1446550"/>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Similar pattern to measles: declining rates due to better prophylactic care, then rapidly declining rates due to immunization in 1951. Globally 10 million people were ill, and 1.4 million died of TB in 2019. It is one of the top 10 causes</a:t>
            </a:r>
            <a:r>
              <a:rPr kumimoji="0" lang="en-US" sz="2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of death and the leading cause from a single infectious agent.</a:t>
            </a: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6" name="TextBox 5"/>
          <p:cNvSpPr txBox="1"/>
          <p:nvPr/>
        </p:nvSpPr>
        <p:spPr>
          <a:xfrm>
            <a:off x="4391025" y="2225571"/>
            <a:ext cx="4267200" cy="1311128"/>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ulti </a:t>
            </a: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rug </a:t>
            </a: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esistant </a:t>
            </a:r>
            <a:r>
              <a:rPr kumimoji="0" 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TB</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 growing concern globally, especially for poorer countries and unvaccinated people.</a:t>
            </a:r>
          </a:p>
        </p:txBody>
      </p:sp>
      <p:sp>
        <p:nvSpPr>
          <p:cNvPr id="7" name="Rectangle 6"/>
          <p:cNvSpPr/>
          <p:nvPr/>
        </p:nvSpPr>
        <p:spPr>
          <a:xfrm>
            <a:off x="762000" y="4495800"/>
            <a:ext cx="3505200" cy="1615827"/>
          </a:xfrm>
          <a:prstGeom prst="rect">
            <a:avLst/>
          </a:prstGeom>
          <a:solidFill>
            <a:schemeClr val="accent1">
              <a:lumMod val="20000"/>
              <a:lumOff val="80000"/>
            </a:schemeClr>
          </a:solidFill>
        </p:spPr>
        <p:txBody>
          <a:bodyPr wrap="square">
            <a:spAutoFit/>
          </a:bodyPr>
          <a:lstStyle/>
          <a:p>
            <a:pPr>
              <a:lnSpc>
                <a:spcPct val="90000"/>
              </a:lnSpc>
              <a:spcBef>
                <a:spcPct val="20000"/>
              </a:spcBef>
            </a:pPr>
            <a:r>
              <a:rPr lang="en-US" sz="2200" dirty="0">
                <a:solidFill>
                  <a:prstClr val="black"/>
                </a:solidFill>
                <a:effectLst>
                  <a:outerShdw blurRad="38100" dist="38100" dir="2700000" algn="tl">
                    <a:srgbClr val="000000">
                      <a:alpha val="43137"/>
                    </a:srgbClr>
                  </a:outerShdw>
                </a:effectLst>
                <a:latin typeface="+mn-lt"/>
              </a:rPr>
              <a:t>BCG (</a:t>
            </a:r>
            <a:r>
              <a:rPr lang="en-CA" sz="2200" dirty="0" err="1">
                <a:effectLst>
                  <a:outerShdw blurRad="38100" dist="38100" dir="2700000" algn="tl">
                    <a:srgbClr val="000000">
                      <a:alpha val="43137"/>
                    </a:srgbClr>
                  </a:outerShdw>
                </a:effectLst>
                <a:latin typeface="+mn-lt"/>
              </a:rPr>
              <a:t>Bacille</a:t>
            </a:r>
            <a:r>
              <a:rPr lang="en-CA" sz="2200" dirty="0">
                <a:effectLst>
                  <a:outerShdw blurRad="38100" dist="38100" dir="2700000" algn="tl">
                    <a:srgbClr val="000000">
                      <a:alpha val="43137"/>
                    </a:srgbClr>
                  </a:outerShdw>
                </a:effectLst>
                <a:latin typeface="+mn-lt"/>
              </a:rPr>
              <a:t> Calmette-Guerin)</a:t>
            </a:r>
            <a:r>
              <a:rPr lang="en-US" sz="2200" dirty="0">
                <a:solidFill>
                  <a:prstClr val="black"/>
                </a:solidFill>
                <a:effectLst>
                  <a:outerShdw blurRad="38100" dist="38100" dir="2700000" algn="tl">
                    <a:srgbClr val="000000">
                      <a:alpha val="43137"/>
                    </a:srgbClr>
                  </a:outerShdw>
                </a:effectLst>
                <a:latin typeface="+mn-lt"/>
              </a:rPr>
              <a:t> vaccinations have been stopped (or were never done) in many developed countries including Canada.</a:t>
            </a:r>
            <a:r>
              <a:rPr lang="en-US" sz="2200" baseline="30000" dirty="0">
                <a:solidFill>
                  <a:prstClr val="black"/>
                </a:solidFill>
                <a:effectLst>
                  <a:outerShdw blurRad="38100" dist="38100" dir="2700000" algn="tl">
                    <a:srgbClr val="000000">
                      <a:alpha val="43137"/>
                    </a:srgbClr>
                  </a:outerShdw>
                </a:effectLst>
                <a:latin typeface="+mn-lt"/>
              </a:rPr>
              <a:t>1</a:t>
            </a:r>
          </a:p>
        </p:txBody>
      </p:sp>
      <p:sp>
        <p:nvSpPr>
          <p:cNvPr id="3" name="Rectangle 2">
            <a:extLst>
              <a:ext uri="{FF2B5EF4-FFF2-40B4-BE49-F238E27FC236}">
                <a16:creationId xmlns:a16="http://schemas.microsoft.com/office/drawing/2014/main" id="{CC32A1C8-CAE2-4B6D-A76E-B7D5BA63E9CD}"/>
              </a:ext>
            </a:extLst>
          </p:cNvPr>
          <p:cNvSpPr/>
          <p:nvPr/>
        </p:nvSpPr>
        <p:spPr>
          <a:xfrm>
            <a:off x="15240" y="6599468"/>
            <a:ext cx="9105900" cy="258532"/>
          </a:xfrm>
          <a:prstGeom prst="rect">
            <a:avLst/>
          </a:prstGeom>
        </p:spPr>
        <p:txBody>
          <a:bodyPr wrap="square">
            <a:spAutoFit/>
          </a:bodyPr>
          <a:lstStyle/>
          <a:p>
            <a:pPr algn="l">
              <a:lnSpc>
                <a:spcPct val="90000"/>
              </a:lnSpc>
              <a:spcBef>
                <a:spcPct val="20000"/>
              </a:spcBef>
            </a:pPr>
            <a:r>
              <a:rPr lang="en-CA" sz="1200" dirty="0">
                <a:effectLst>
                  <a:outerShdw blurRad="38100" dist="38100" dir="2700000" algn="tl">
                    <a:srgbClr val="000000">
                      <a:alpha val="43137"/>
                    </a:srgbClr>
                  </a:outerShdw>
                </a:effectLst>
                <a:latin typeface="+mn-lt"/>
              </a:rPr>
              <a:t>1: </a:t>
            </a:r>
            <a:r>
              <a:rPr lang="en-CA" sz="1200" dirty="0">
                <a:effectLst>
                  <a:outerShdw blurRad="38100" dist="38100" dir="2700000" algn="tl">
                    <a:srgbClr val="000000">
                      <a:alpha val="43137"/>
                    </a:srgbClr>
                  </a:outerShdw>
                </a:effectLst>
                <a:latin typeface="+mn-lt"/>
                <a:hlinkClick r:id="rId3"/>
              </a:rPr>
              <a:t>http://www.bcgatlas.org/</a:t>
            </a:r>
            <a:r>
              <a:rPr lang="en-CA" sz="1200" dirty="0">
                <a:effectLst>
                  <a:outerShdw blurRad="38100" dist="38100" dir="2700000" algn="tl">
                    <a:srgbClr val="000000">
                      <a:alpha val="43137"/>
                    </a:srgbClr>
                  </a:outerShdw>
                </a:effectLst>
                <a:latin typeface="+mn-lt"/>
              </a:rPr>
              <a:t>. BCG is available only to spatial groups based on risk, though BCG was given to all people  until the early 1970s.</a:t>
            </a:r>
          </a:p>
        </p:txBody>
      </p:sp>
    </p:spTree>
    <p:extLst>
      <p:ext uri="{BB962C8B-B14F-4D97-AF65-F5344CB8AC3E}">
        <p14:creationId xmlns:p14="http://schemas.microsoft.com/office/powerpoint/2010/main" val="7111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143000"/>
            <a:ext cx="9159930" cy="5715000"/>
          </a:xfrm>
          <a:prstGeom prst="rect">
            <a:avLst/>
          </a:prstGeom>
        </p:spPr>
      </p:pic>
      <p:sp>
        <p:nvSpPr>
          <p:cNvPr id="3" name="Rectangle 2"/>
          <p:cNvSpPr/>
          <p:nvPr/>
        </p:nvSpPr>
        <p:spPr>
          <a:xfrm>
            <a:off x="168339" y="0"/>
            <a:ext cx="8807346" cy="65864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eaLnBrk="1" hangingPunct="1">
              <a:buNone/>
            </a:pPr>
            <a:r>
              <a:rPr lang="en-US" sz="3600" dirty="0">
                <a:ln/>
                <a:solidFill>
                  <a:srgbClr val="1D6FA9"/>
                </a:solidFill>
                <a:effectLst>
                  <a:outerShdw blurRad="38100" dist="38100" dir="2700000" algn="tl">
                    <a:srgbClr val="000000">
                      <a:alpha val="43137"/>
                    </a:srgbClr>
                  </a:outerShdw>
                </a:effectLst>
                <a:latin typeface="Calibri" pitchFamily="34" charset="0"/>
                <a:cs typeface="Arial" charset="0"/>
              </a:rPr>
              <a:t>Vaccination – What Happens When You Don’t </a:t>
            </a:r>
          </a:p>
          <a:p>
            <a:pPr algn="ctr" eaLnBrk="1" hangingPunct="1"/>
            <a:endParaRPr lang="en-US" sz="400" dirty="0">
              <a:ln/>
              <a:solidFill>
                <a:srgbClr val="1D6FA9"/>
              </a:solidFill>
              <a:effectLst>
                <a:outerShdw blurRad="38100" dist="38100" dir="2700000" algn="tl">
                  <a:srgbClr val="000000">
                    <a:alpha val="43137"/>
                  </a:srgbClr>
                </a:outerShdw>
              </a:effectLst>
              <a:latin typeface="Calibri" pitchFamily="34" charset="0"/>
              <a:cs typeface="Arial" charset="0"/>
            </a:endParaRPr>
          </a:p>
        </p:txBody>
      </p:sp>
    </p:spTree>
    <p:extLst>
      <p:ext uri="{BB962C8B-B14F-4D97-AF65-F5344CB8AC3E}">
        <p14:creationId xmlns:p14="http://schemas.microsoft.com/office/powerpoint/2010/main" val="155618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
            <a:ext cx="9142387" cy="6858000"/>
          </a:xfrm>
          <a:prstGeom prst="rect">
            <a:avLst/>
          </a:prstGeom>
        </p:spPr>
      </p:pic>
      <p:sp>
        <p:nvSpPr>
          <p:cNvPr id="3" name="TextBox 2"/>
          <p:cNvSpPr txBox="1"/>
          <p:nvPr/>
        </p:nvSpPr>
        <p:spPr>
          <a:xfrm>
            <a:off x="6172200" y="1371600"/>
            <a:ext cx="2514600" cy="2003625"/>
          </a:xfrm>
          <a:prstGeom prst="rect">
            <a:avLst/>
          </a:prstGeom>
          <a:noFill/>
        </p:spPr>
        <p:txBody>
          <a:bodyPr wrap="square" rtlCol="0">
            <a:spAutoFit/>
          </a:bodyPr>
          <a:lstStyle/>
          <a:p>
            <a:pPr algn="ctr" eaLnBrk="1" hangingPunct="1">
              <a:buNone/>
            </a:pPr>
            <a:r>
              <a:rPr lang="en-US" sz="2300" dirty="0">
                <a:solidFill>
                  <a:srgbClr val="C00000"/>
                </a:solidFill>
                <a:effectLst>
                  <a:outerShdw blurRad="38100" dist="38100" dir="2700000" algn="tl">
                    <a:srgbClr val="000000">
                      <a:alpha val="43137"/>
                    </a:srgbClr>
                  </a:outerShdw>
                </a:effectLst>
                <a:latin typeface="Calibri" pitchFamily="34" charset="0"/>
                <a:cs typeface="Arial" charset="0"/>
              </a:rPr>
              <a:t>Cases of measles show a sharp upturn after the fraudulent Wakefield paper was published.</a:t>
            </a:r>
            <a:endParaRPr lang="en-CA" sz="2300" dirty="0">
              <a:solidFill>
                <a:srgbClr val="C00000"/>
              </a:solidFill>
              <a:effectLst>
                <a:outerShdw blurRad="38100" dist="38100" dir="2700000" algn="tl">
                  <a:srgbClr val="000000">
                    <a:alpha val="43137"/>
                  </a:srgbClr>
                </a:outerShdw>
              </a:effectLst>
              <a:latin typeface="Calibri" pitchFamily="34" charset="0"/>
              <a:cs typeface="Arial" charset="0"/>
            </a:endParaRPr>
          </a:p>
        </p:txBody>
      </p:sp>
      <p:cxnSp>
        <p:nvCxnSpPr>
          <p:cNvPr id="5" name="Straight Arrow Connector 4"/>
          <p:cNvCxnSpPr/>
          <p:nvPr/>
        </p:nvCxnSpPr>
        <p:spPr>
          <a:xfrm flipH="1">
            <a:off x="7239000" y="3429000"/>
            <a:ext cx="228600" cy="12954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260" y="-118211"/>
            <a:ext cx="9218587" cy="563231"/>
          </a:xfrm>
          <a:prstGeom prst="rect">
            <a:avLst/>
          </a:prstGeom>
          <a:noFill/>
        </p:spPr>
        <p:txBody>
          <a:bodyPr wrap="square" rtlCol="0">
            <a:spAutoFit/>
          </a:bodyPr>
          <a:lstStyle/>
          <a:p>
            <a:pPr algn="ctr" fontAlgn="auto">
              <a:spcBef>
                <a:spcPts val="0"/>
              </a:spcBef>
              <a:spcAft>
                <a:spcPts val="0"/>
              </a:spcAft>
              <a:buNone/>
            </a:pPr>
            <a:r>
              <a:rPr lang="en-US" sz="3400" dirty="0">
                <a:solidFill>
                  <a:prstClr val="black"/>
                </a:solidFill>
                <a:effectLst>
                  <a:outerShdw blurRad="38100" dist="38100" dir="2700000" algn="tl">
                    <a:srgbClr val="000000">
                      <a:alpha val="43137"/>
                    </a:srgbClr>
                  </a:outerShdw>
                </a:effectLst>
                <a:latin typeface="Calibri"/>
              </a:rPr>
              <a:t>Fatal Fake News</a:t>
            </a:r>
          </a:p>
        </p:txBody>
      </p:sp>
    </p:spTree>
    <p:extLst>
      <p:ext uri="{BB962C8B-B14F-4D97-AF65-F5344CB8AC3E}">
        <p14:creationId xmlns:p14="http://schemas.microsoft.com/office/powerpoint/2010/main" val="23157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 y="22860"/>
            <a:ext cx="7909560" cy="6818586"/>
          </a:xfrm>
          <a:prstGeom prst="rect">
            <a:avLst/>
          </a:prstGeom>
        </p:spPr>
      </p:pic>
      <p:sp>
        <p:nvSpPr>
          <p:cNvPr id="3" name="TextBox 2">
            <a:extLst>
              <a:ext uri="{FF2B5EF4-FFF2-40B4-BE49-F238E27FC236}">
                <a16:creationId xmlns:a16="http://schemas.microsoft.com/office/drawing/2014/main" id="{9D5D0D7E-C99E-482C-96B0-20E86C57D321}"/>
              </a:ext>
            </a:extLst>
          </p:cNvPr>
          <p:cNvSpPr txBox="1"/>
          <p:nvPr/>
        </p:nvSpPr>
        <p:spPr>
          <a:xfrm>
            <a:off x="1752600" y="4724400"/>
            <a:ext cx="4114800" cy="800219"/>
          </a:xfrm>
          <a:prstGeom prst="rect">
            <a:avLst/>
          </a:prstGeom>
          <a:noFill/>
        </p:spPr>
        <p:txBody>
          <a:bodyPr wrap="square" rtlCol="0">
            <a:spAutoFit/>
          </a:bodyPr>
          <a:lstStyle/>
          <a:p>
            <a:pPr algn="ctr" eaLnBrk="1" hangingPunct="1">
              <a:buNone/>
            </a:pPr>
            <a:r>
              <a:rPr lang="en-US" sz="2300" dirty="0">
                <a:solidFill>
                  <a:srgbClr val="C00000"/>
                </a:solidFill>
                <a:effectLst>
                  <a:outerShdw blurRad="38100" dist="38100" dir="2700000" algn="tl">
                    <a:srgbClr val="000000">
                      <a:alpha val="43137"/>
                    </a:srgbClr>
                  </a:outerShdw>
                </a:effectLst>
                <a:latin typeface="Calibri" pitchFamily="34" charset="0"/>
                <a:cs typeface="Arial" charset="0"/>
              </a:rPr>
              <a:t>As mother’s confidence decreased so did vaccine uptake.</a:t>
            </a:r>
            <a:endParaRPr lang="en-CA" sz="2300" dirty="0">
              <a:solidFill>
                <a:srgbClr val="C00000"/>
              </a:solidFill>
              <a:effectLst>
                <a:outerShdw blurRad="38100" dist="38100" dir="2700000" algn="tl">
                  <a:srgbClr val="000000">
                    <a:alpha val="43137"/>
                  </a:srgbClr>
                </a:outerShdw>
              </a:effectLst>
              <a:latin typeface="Calibri" pitchFamily="34" charset="0"/>
              <a:cs typeface="Arial" charset="0"/>
            </a:endParaRPr>
          </a:p>
        </p:txBody>
      </p:sp>
    </p:spTree>
    <p:extLst>
      <p:ext uri="{BB962C8B-B14F-4D97-AF65-F5344CB8AC3E}">
        <p14:creationId xmlns:p14="http://schemas.microsoft.com/office/powerpoint/2010/main" val="128522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uwmc.uwc.edu/geography/demotrans/demtra3.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21" y="1014413"/>
            <a:ext cx="9169436" cy="5995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381000"/>
            <a:ext cx="8915400" cy="1508105"/>
          </a:xfrm>
          <a:prstGeom prst="rect">
            <a:avLst/>
          </a:prstGeom>
          <a:solidFill>
            <a:srgbClr val="C6D9F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Birth rates more difficult to control since it is a cultural and economic decision. </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Any economic gains and losses from declining death rates of children are not immediately obvious.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Fertility rates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decline as infant mortality declines but lagged, stabilizing at about replacement rate.</a:t>
            </a:r>
          </a:p>
        </p:txBody>
      </p:sp>
      <p:cxnSp>
        <p:nvCxnSpPr>
          <p:cNvPr id="6" name="Straight Connector 5"/>
          <p:cNvCxnSpPr/>
          <p:nvPr/>
        </p:nvCxnSpPr>
        <p:spPr>
          <a:xfrm>
            <a:off x="609600" y="4138613"/>
            <a:ext cx="7315200"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38600" y="2767013"/>
            <a:ext cx="2514727"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Total Fertility Rate</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9" name="TextBox 8"/>
          <p:cNvSpPr txBox="1"/>
          <p:nvPr/>
        </p:nvSpPr>
        <p:spPr>
          <a:xfrm>
            <a:off x="2739370" y="4672013"/>
            <a:ext cx="22175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Infant Mortality</a:t>
            </a:r>
            <a:endParaRPr kumimoji="0" lang="en-CA"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10" name="TextBox 9"/>
          <p:cNvSpPr txBox="1"/>
          <p:nvPr/>
        </p:nvSpPr>
        <p:spPr>
          <a:xfrm>
            <a:off x="707718" y="3701465"/>
            <a:ext cx="251100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Replacement Rate</a:t>
            </a:r>
            <a:endParaRPr kumimoji="0" lang="en-CA"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endParaRPr>
          </a:p>
        </p:txBody>
      </p:sp>
      <p:sp>
        <p:nvSpPr>
          <p:cNvPr id="4" name="TextBox 3"/>
          <p:cNvSpPr txBox="1"/>
          <p:nvPr/>
        </p:nvSpPr>
        <p:spPr>
          <a:xfrm>
            <a:off x="2901382" y="-128106"/>
            <a:ext cx="3341235" cy="61555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Controlling Births</a:t>
            </a:r>
          </a:p>
        </p:txBody>
      </p:sp>
      <p:cxnSp>
        <p:nvCxnSpPr>
          <p:cNvPr id="11" name="Straight Connector 10"/>
          <p:cNvCxnSpPr/>
          <p:nvPr/>
        </p:nvCxnSpPr>
        <p:spPr>
          <a:xfrm>
            <a:off x="1447800" y="2057400"/>
            <a:ext cx="3429000" cy="2105730"/>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4191000"/>
            <a:ext cx="3505200" cy="124530"/>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70255" y="2362200"/>
            <a:ext cx="6055367" cy="342900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uwmc.uwc.edu/geography/demotrans/demtra1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05701"/>
            <a:ext cx="9144000" cy="6028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76071"/>
            <a:ext cx="9144000" cy="1154162"/>
          </a:xfrm>
          <a:prstGeom prst="rect">
            <a:avLst/>
          </a:prstGeom>
          <a:solidFill>
            <a:srgbClr val="DFE7F5"/>
          </a:solidFill>
        </p:spPr>
        <p:txBody>
          <a:bodyPr wrap="square" rtlCol="0">
            <a:spAutoFit/>
          </a:bodyPr>
          <a:lstStyle/>
          <a:p>
            <a:pPr algn="ctr">
              <a:lnSpc>
                <a:spcPct val="100000"/>
              </a:lnSpc>
              <a:spcBef>
                <a:spcPct val="0"/>
              </a:spcBef>
              <a:buFontTx/>
              <a:buNone/>
            </a:pPr>
            <a:r>
              <a:rPr lang="en-US" sz="2300" dirty="0">
                <a:solidFill>
                  <a:prstClr val="black"/>
                </a:solidFill>
                <a:latin typeface="Calibri"/>
              </a:rPr>
              <a:t>Once infant mortality reaches about 70 (around 1900), the fertility rate begins to decrease rapidly. This reflects the </a:t>
            </a:r>
            <a:r>
              <a:rPr lang="en-US" sz="2300" dirty="0" err="1">
                <a:solidFill>
                  <a:prstClr val="black"/>
                </a:solidFill>
                <a:latin typeface="Calibri"/>
              </a:rPr>
              <a:t>realisation</a:t>
            </a:r>
            <a:r>
              <a:rPr lang="en-US" sz="2300" dirty="0">
                <a:solidFill>
                  <a:prstClr val="black"/>
                </a:solidFill>
                <a:latin typeface="Calibri"/>
              </a:rPr>
              <a:t> that if children are not dying, a family needs fewer of them as they are expensive.</a:t>
            </a:r>
          </a:p>
        </p:txBody>
      </p:sp>
      <p:cxnSp>
        <p:nvCxnSpPr>
          <p:cNvPr id="5" name="Straight Connector 4"/>
          <p:cNvCxnSpPr/>
          <p:nvPr/>
        </p:nvCxnSpPr>
        <p:spPr>
          <a:xfrm>
            <a:off x="4800600" y="1828800"/>
            <a:ext cx="0" cy="44958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38600" y="3124200"/>
            <a:ext cx="43434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755" y="-76200"/>
            <a:ext cx="9026510" cy="615553"/>
          </a:xfrm>
          <a:prstGeom prst="rect">
            <a:avLst/>
          </a:prstGeom>
          <a:noFill/>
        </p:spPr>
        <p:txBody>
          <a:bodyPr wrap="none" rtlCol="0">
            <a:spAutoFit/>
          </a:bodyPr>
          <a:lstStyle/>
          <a:p>
            <a:pPr algn="ctr">
              <a:lnSpc>
                <a:spcPct val="100000"/>
              </a:lnSpc>
              <a:spcBef>
                <a:spcPct val="0"/>
              </a:spcBef>
              <a:buFontTx/>
              <a:buNone/>
            </a:pPr>
            <a:r>
              <a:rPr lang="en-US" sz="3400" dirty="0">
                <a:solidFill>
                  <a:prstClr val="black"/>
                </a:solidFill>
                <a:effectLst>
                  <a:outerShdw blurRad="38100" dist="38100" dir="2700000" algn="tl">
                    <a:srgbClr val="000000">
                      <a:alpha val="43137"/>
                    </a:srgbClr>
                  </a:outerShdw>
                </a:effectLst>
                <a:latin typeface="Calibri"/>
              </a:rPr>
              <a:t>Controlling Births: IM &amp; TFR Sweden 1855 to 1935</a:t>
            </a:r>
          </a:p>
        </p:txBody>
      </p:sp>
      <p:cxnSp>
        <p:nvCxnSpPr>
          <p:cNvPr id="8" name="Straight Connector 7"/>
          <p:cNvCxnSpPr/>
          <p:nvPr/>
        </p:nvCxnSpPr>
        <p:spPr>
          <a:xfrm flipH="1" flipV="1">
            <a:off x="838200" y="1905000"/>
            <a:ext cx="3886200" cy="1143000"/>
          </a:xfrm>
          <a:prstGeom prst="line">
            <a:avLst/>
          </a:prstGeom>
          <a:ln w="508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876801" y="3314700"/>
            <a:ext cx="1219199" cy="1714500"/>
          </a:xfrm>
          <a:prstGeom prst="line">
            <a:avLst/>
          </a:prstGeom>
          <a:ln w="50800">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descr="http://www.uwmc.uwc.edu/geography/demotrans/demtra1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03" y="457201"/>
            <a:ext cx="9154836" cy="642444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1103586" y="2081048"/>
            <a:ext cx="5533697" cy="2443655"/>
          </a:xfrm>
          <a:custGeom>
            <a:avLst/>
            <a:gdLst>
              <a:gd name="connsiteX0" fmla="*/ 0 w 5533697"/>
              <a:gd name="connsiteY0" fmla="*/ 0 h 2443655"/>
              <a:gd name="connsiteX1" fmla="*/ 3042745 w 5533697"/>
              <a:gd name="connsiteY1" fmla="*/ 63062 h 2443655"/>
              <a:gd name="connsiteX2" fmla="*/ 5533697 w 5533697"/>
              <a:gd name="connsiteY2" fmla="*/ 2443655 h 2443655"/>
              <a:gd name="connsiteX0" fmla="*/ 0 w 5533697"/>
              <a:gd name="connsiteY0" fmla="*/ 0 h 2443655"/>
              <a:gd name="connsiteX1" fmla="*/ 3153103 w 5533697"/>
              <a:gd name="connsiteY1" fmla="*/ 362607 h 2443655"/>
              <a:gd name="connsiteX2" fmla="*/ 5533697 w 5533697"/>
              <a:gd name="connsiteY2" fmla="*/ 2443655 h 2443655"/>
            </a:gdLst>
            <a:ahLst/>
            <a:cxnLst>
              <a:cxn ang="0">
                <a:pos x="connsiteX0" y="connsiteY0"/>
              </a:cxn>
              <a:cxn ang="0">
                <a:pos x="connsiteX1" y="connsiteY1"/>
              </a:cxn>
              <a:cxn ang="0">
                <a:pos x="connsiteX2" y="connsiteY2"/>
              </a:cxn>
            </a:cxnLst>
            <a:rect l="l" t="t" r="r" b="b"/>
            <a:pathLst>
              <a:path w="5533697" h="2443655">
                <a:moveTo>
                  <a:pt x="0" y="0"/>
                </a:moveTo>
                <a:lnTo>
                  <a:pt x="3153103" y="362607"/>
                </a:lnTo>
                <a:lnTo>
                  <a:pt x="5533697" y="2443655"/>
                </a:lnTo>
              </a:path>
            </a:pathLst>
          </a:custGeom>
          <a:noFill/>
          <a:ln w="508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US">
              <a:solidFill>
                <a:prstClr val="white"/>
              </a:solidFill>
            </a:endParaRPr>
          </a:p>
        </p:txBody>
      </p:sp>
      <p:sp>
        <p:nvSpPr>
          <p:cNvPr id="6" name="Freeform 5"/>
          <p:cNvSpPr/>
          <p:nvPr/>
        </p:nvSpPr>
        <p:spPr>
          <a:xfrm>
            <a:off x="1639614" y="3090041"/>
            <a:ext cx="6700345" cy="1734207"/>
          </a:xfrm>
          <a:custGeom>
            <a:avLst/>
            <a:gdLst>
              <a:gd name="connsiteX0" fmla="*/ 0 w 6700345"/>
              <a:gd name="connsiteY0" fmla="*/ 0 h 1813035"/>
              <a:gd name="connsiteX1" fmla="*/ 3515710 w 6700345"/>
              <a:gd name="connsiteY1" fmla="*/ 662152 h 1813035"/>
              <a:gd name="connsiteX2" fmla="*/ 4698124 w 6700345"/>
              <a:gd name="connsiteY2" fmla="*/ 1813035 h 1813035"/>
              <a:gd name="connsiteX3" fmla="*/ 6700345 w 6700345"/>
              <a:gd name="connsiteY3" fmla="*/ 1734207 h 1813035"/>
              <a:gd name="connsiteX0" fmla="*/ 0 w 6700345"/>
              <a:gd name="connsiteY0" fmla="*/ 0 h 1734207"/>
              <a:gd name="connsiteX1" fmla="*/ 3515710 w 6700345"/>
              <a:gd name="connsiteY1" fmla="*/ 662152 h 1734207"/>
              <a:gd name="connsiteX2" fmla="*/ 4682359 w 6700345"/>
              <a:gd name="connsiteY2" fmla="*/ 1560787 h 1734207"/>
              <a:gd name="connsiteX3" fmla="*/ 6700345 w 6700345"/>
              <a:gd name="connsiteY3" fmla="*/ 1734207 h 1734207"/>
            </a:gdLst>
            <a:ahLst/>
            <a:cxnLst>
              <a:cxn ang="0">
                <a:pos x="connsiteX0" y="connsiteY0"/>
              </a:cxn>
              <a:cxn ang="0">
                <a:pos x="connsiteX1" y="connsiteY1"/>
              </a:cxn>
              <a:cxn ang="0">
                <a:pos x="connsiteX2" y="connsiteY2"/>
              </a:cxn>
              <a:cxn ang="0">
                <a:pos x="connsiteX3" y="connsiteY3"/>
              </a:cxn>
            </a:cxnLst>
            <a:rect l="l" t="t" r="r" b="b"/>
            <a:pathLst>
              <a:path w="6700345" h="1734207">
                <a:moveTo>
                  <a:pt x="0" y="0"/>
                </a:moveTo>
                <a:lnTo>
                  <a:pt x="3515710" y="662152"/>
                </a:lnTo>
                <a:lnTo>
                  <a:pt x="4682359" y="1560787"/>
                </a:lnTo>
                <a:lnTo>
                  <a:pt x="6700345" y="1734207"/>
                </a:lnTo>
              </a:path>
            </a:pathLst>
          </a:custGeom>
          <a:noFill/>
          <a:ln w="508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US">
              <a:solidFill>
                <a:prstClr val="white"/>
              </a:solidFill>
            </a:endParaRPr>
          </a:p>
        </p:txBody>
      </p:sp>
      <p:sp>
        <p:nvSpPr>
          <p:cNvPr id="9" name="TextBox 8"/>
          <p:cNvSpPr txBox="1"/>
          <p:nvPr/>
        </p:nvSpPr>
        <p:spPr>
          <a:xfrm>
            <a:off x="441434" y="3854752"/>
            <a:ext cx="4548352" cy="1938992"/>
          </a:xfrm>
          <a:prstGeom prst="rect">
            <a:avLst/>
          </a:prstGeom>
          <a:solidFill>
            <a:schemeClr val="accent1">
              <a:lumMod val="20000"/>
              <a:lumOff val="80000"/>
            </a:schemeClr>
          </a:solidFill>
        </p:spPr>
        <p:txBody>
          <a:bodyPr wrap="square" rtlCol="0">
            <a:spAutoFit/>
          </a:bodyPr>
          <a:lstStyle/>
          <a:p>
            <a:pPr algn="ctr">
              <a:lnSpc>
                <a:spcPct val="100000"/>
              </a:lnSpc>
              <a:spcBef>
                <a:spcPct val="0"/>
              </a:spcBef>
              <a:buFontTx/>
              <a:buNone/>
            </a:pPr>
            <a:r>
              <a:rPr lang="en-US" sz="2400" dirty="0">
                <a:solidFill>
                  <a:prstClr val="black"/>
                </a:solidFill>
                <a:effectLst>
                  <a:outerShdw blurRad="38100" dist="38100" dir="2700000" algn="tl">
                    <a:srgbClr val="000000">
                      <a:alpha val="43137"/>
                    </a:srgbClr>
                  </a:outerShdw>
                </a:effectLst>
                <a:latin typeface="Calibri"/>
              </a:rPr>
              <a:t>In each case, the nation’s profile shows the same pattern: as infant mortality declines, so does fertility rate, this latter stabilizing around replacement rate. </a:t>
            </a:r>
          </a:p>
        </p:txBody>
      </p:sp>
      <p:sp>
        <p:nvSpPr>
          <p:cNvPr id="10" name="TextBox 9"/>
          <p:cNvSpPr txBox="1"/>
          <p:nvPr/>
        </p:nvSpPr>
        <p:spPr>
          <a:xfrm>
            <a:off x="2901387" y="-76200"/>
            <a:ext cx="3341235" cy="615553"/>
          </a:xfrm>
          <a:prstGeom prst="rect">
            <a:avLst/>
          </a:prstGeom>
          <a:noFill/>
        </p:spPr>
        <p:txBody>
          <a:bodyPr wrap="none" rtlCol="0">
            <a:spAutoFit/>
          </a:bodyPr>
          <a:lstStyle/>
          <a:p>
            <a:pPr algn="ctr">
              <a:lnSpc>
                <a:spcPct val="100000"/>
              </a:lnSpc>
              <a:spcBef>
                <a:spcPct val="0"/>
              </a:spcBef>
              <a:buFontTx/>
              <a:buNone/>
            </a:pPr>
            <a:r>
              <a:rPr lang="en-US" sz="3400" dirty="0">
                <a:solidFill>
                  <a:prstClr val="black"/>
                </a:solidFill>
                <a:effectLst>
                  <a:outerShdw blurRad="38100" dist="38100" dir="2700000" algn="tl">
                    <a:srgbClr val="000000">
                      <a:alpha val="43137"/>
                    </a:srgbClr>
                  </a:outerShdw>
                </a:effectLst>
                <a:latin typeface="Calibri"/>
              </a:rPr>
              <a:t>Controlling Births</a:t>
            </a:r>
          </a:p>
        </p:txBody>
      </p:sp>
      <p:sp>
        <p:nvSpPr>
          <p:cNvPr id="3" name="Freeform 2"/>
          <p:cNvSpPr/>
          <p:nvPr/>
        </p:nvSpPr>
        <p:spPr>
          <a:xfrm>
            <a:off x="2947916" y="2647666"/>
            <a:ext cx="5097439" cy="1637731"/>
          </a:xfrm>
          <a:custGeom>
            <a:avLst/>
            <a:gdLst>
              <a:gd name="connsiteX0" fmla="*/ 0 w 5097439"/>
              <a:gd name="connsiteY0" fmla="*/ 0 h 1637731"/>
              <a:gd name="connsiteX1" fmla="*/ 1337481 w 5097439"/>
              <a:gd name="connsiteY1" fmla="*/ 54591 h 1637731"/>
              <a:gd name="connsiteX2" fmla="*/ 4121624 w 5097439"/>
              <a:gd name="connsiteY2" fmla="*/ 1569492 h 1637731"/>
              <a:gd name="connsiteX3" fmla="*/ 5097439 w 5097439"/>
              <a:gd name="connsiteY3" fmla="*/ 1637731 h 1637731"/>
            </a:gdLst>
            <a:ahLst/>
            <a:cxnLst>
              <a:cxn ang="0">
                <a:pos x="connsiteX0" y="connsiteY0"/>
              </a:cxn>
              <a:cxn ang="0">
                <a:pos x="connsiteX1" y="connsiteY1"/>
              </a:cxn>
              <a:cxn ang="0">
                <a:pos x="connsiteX2" y="connsiteY2"/>
              </a:cxn>
              <a:cxn ang="0">
                <a:pos x="connsiteX3" y="connsiteY3"/>
              </a:cxn>
            </a:cxnLst>
            <a:rect l="l" t="t" r="r" b="b"/>
            <a:pathLst>
              <a:path w="5097439" h="1637731">
                <a:moveTo>
                  <a:pt x="0" y="0"/>
                </a:moveTo>
                <a:lnTo>
                  <a:pt x="1337481" y="54591"/>
                </a:lnTo>
                <a:lnTo>
                  <a:pt x="4121624" y="1569492"/>
                </a:lnTo>
                <a:lnTo>
                  <a:pt x="5097439" y="1637731"/>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endParaRPr lang="en-CA">
              <a:solidFill>
                <a:prstClr val="white"/>
              </a:solidFill>
            </a:endParaRPr>
          </a:p>
        </p:txBody>
      </p:sp>
    </p:spTree>
    <p:extLst>
      <p:ext uri="{BB962C8B-B14F-4D97-AF65-F5344CB8AC3E}">
        <p14:creationId xmlns:p14="http://schemas.microsoft.com/office/powerpoint/2010/main" val="18875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fade">
                                      <p:cBhvr>
                                        <p:cTn id="11" dur="500"/>
                                        <p:tgtEl>
                                          <p:spTgt spid="276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1405" y="-174486"/>
            <a:ext cx="222009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To Do List</a:t>
            </a:r>
          </a:p>
        </p:txBody>
      </p:sp>
      <p:sp>
        <p:nvSpPr>
          <p:cNvPr id="2" name="TextBox 1"/>
          <p:cNvSpPr txBox="1"/>
          <p:nvPr/>
        </p:nvSpPr>
        <p:spPr>
          <a:xfrm>
            <a:off x="997833" y="721578"/>
            <a:ext cx="7137399" cy="57554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effectLst>
                  <a:outerShdw blurRad="38100" dist="38100" dir="2700000" algn="tl">
                    <a:srgbClr val="000000">
                      <a:alpha val="43137"/>
                    </a:srgbClr>
                  </a:outerShdw>
                </a:effectLst>
                <a:latin typeface="Calibri"/>
              </a:rPr>
              <a:t>Demographic Transition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latin typeface="Calibri"/>
              </a:rPr>
              <a:t>	Controlling death and life</a:t>
            </a:r>
          </a:p>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latin typeface="Calibri"/>
              </a:rPr>
              <a:t>	Demographic transition in time and space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CA" sz="2300"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Population Pyramids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rPr>
              <a:t>	Population pyramids and demographic transition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rPr>
              <a:t>	Population pyramids in time and space</a:t>
            </a:r>
          </a:p>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latin typeface="Calibri"/>
              </a:rPr>
              <a:t>	Demographic Dividend</a:t>
            </a:r>
          </a:p>
          <a:p>
            <a:pPr lvl="0" algn="l">
              <a:defRPr/>
            </a:pPr>
            <a:endParaRPr lang="en-CA" sz="2300" dirty="0">
              <a:solidFill>
                <a:prstClr val="black"/>
              </a:solidFill>
              <a:latin typeface="Calibri"/>
            </a:endParaRPr>
          </a:p>
          <a:p>
            <a:pPr lvl="0" algn="l">
              <a:defRPr/>
            </a:pPr>
            <a:r>
              <a:rPr lang="en-CA" sz="2300" dirty="0">
                <a:solidFill>
                  <a:prstClr val="black"/>
                </a:solidFill>
                <a:effectLst>
                  <a:outerShdw blurRad="38100" dist="38100" dir="2700000" algn="tl">
                    <a:srgbClr val="000000">
                      <a:alpha val="43137"/>
                    </a:srgbClr>
                  </a:outerShdw>
                </a:effectLst>
                <a:latin typeface="Calibri"/>
              </a:rPr>
              <a:t>Dependency</a:t>
            </a:r>
          </a:p>
          <a:p>
            <a:pPr lvl="0" algn="l">
              <a:defRPr/>
            </a:pPr>
            <a:r>
              <a:rPr lang="en-CA" sz="2300" dirty="0">
                <a:solidFill>
                  <a:prstClr val="black"/>
                </a:solidFill>
                <a:latin typeface="Calibri"/>
              </a:rPr>
              <a:t>	What it is and why it is important</a:t>
            </a:r>
          </a:p>
          <a:p>
            <a:pPr lvl="0" algn="l">
              <a:defRPr/>
            </a:pPr>
            <a:r>
              <a:rPr lang="en-CA" sz="2300" dirty="0">
                <a:solidFill>
                  <a:prstClr val="black"/>
                </a:solidFill>
                <a:latin typeface="Calibri"/>
              </a:rPr>
              <a:t>	Dependency in time and space</a:t>
            </a:r>
          </a:p>
          <a:p>
            <a:pPr lvl="0" algn="l">
              <a:defRPr/>
            </a:pPr>
            <a:endParaRPr lang="en-CA" sz="2300"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Survivorship</a:t>
            </a:r>
          </a:p>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latin typeface="Calibri"/>
              </a:rPr>
              <a:t>	Life expectancy</a:t>
            </a:r>
            <a:endParaRPr kumimoji="0" lang="en-CA" sz="2300" b="0" i="0" u="none" strike="noStrike" kern="1200" cap="none" spc="0" normalizeH="0" baseline="0" noProof="0" dirty="0">
              <a:ln>
                <a:noFill/>
              </a:ln>
              <a:solidFill>
                <a:prstClr val="black"/>
              </a:solidFill>
              <a:uLnTx/>
              <a:uFillTx/>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effectLst>
                  <a:outerShdw blurRad="38100" dist="38100" dir="2700000" algn="tl">
                    <a:srgbClr val="000000">
                      <a:alpha val="43137"/>
                    </a:srgbClr>
                  </a:outerShdw>
                </a:effectLst>
                <a:latin typeface="Calibri"/>
              </a:rPr>
              <a:t>	</a:t>
            </a:r>
            <a:r>
              <a:rPr lang="en-CA" sz="2300" dirty="0">
                <a:solidFill>
                  <a:prstClr val="black"/>
                </a:solidFill>
                <a:latin typeface="Calibri"/>
              </a:rPr>
              <a:t>Survivorship curves in time and space</a:t>
            </a:r>
            <a:endParaRPr kumimoji="0" lang="en-CA" sz="2300" b="0" i="0" u="none" strike="noStrike" kern="1200" cap="none" spc="0" normalizeH="0" baseline="0" noProof="0" dirty="0">
              <a:ln>
                <a:noFill/>
              </a:ln>
              <a:solidFill>
                <a:prstClr val="black"/>
              </a:solidFill>
              <a:uLnTx/>
              <a:uFillTx/>
              <a:latin typeface="Calibri"/>
            </a:endParaRPr>
          </a:p>
        </p:txBody>
      </p:sp>
    </p:spTree>
    <p:extLst>
      <p:ext uri="{BB962C8B-B14F-4D97-AF65-F5344CB8AC3E}">
        <p14:creationId xmlns:p14="http://schemas.microsoft.com/office/powerpoint/2010/main" val="246802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500"/>
                                        <p:tgtEl>
                                          <p:spTgt spid="2">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500"/>
                                        <p:tgtEl>
                                          <p:spTgt spid="2">
                                            <p:txEl>
                                              <p:pRg st="13" end="13"/>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fade">
                                      <p:cBhvr>
                                        <p:cTn id="54" dur="500"/>
                                        <p:tgtEl>
                                          <p:spTgt spid="2">
                                            <p:txEl>
                                              <p:pRg st="14" end="14"/>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557E084C-E7F9-48D0-BDB2-8C0E32101D3F}"/>
              </a:ext>
            </a:extLst>
          </p:cNvPr>
          <p:cNvGraphicFramePr>
            <a:graphicFrameLocks/>
          </p:cNvGraphicFramePr>
          <p:nvPr>
            <p:extLst>
              <p:ext uri="{D42A27DB-BD31-4B8C-83A1-F6EECF244321}">
                <p14:modId xmlns:p14="http://schemas.microsoft.com/office/powerpoint/2010/main" val="2728843255"/>
              </p:ext>
            </p:extLst>
          </p:nvPr>
        </p:nvGraphicFramePr>
        <p:xfrm>
          <a:off x="55837" y="990600"/>
          <a:ext cx="9032326"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76804" name="Rectangle 4"/>
          <p:cNvSpPr>
            <a:spLocks noGrp="1" noChangeArrowheads="1"/>
          </p:cNvSpPr>
          <p:nvPr>
            <p:ph type="title"/>
          </p:nvPr>
        </p:nvSpPr>
        <p:spPr>
          <a:xfrm>
            <a:off x="0" y="-125412"/>
            <a:ext cx="9139006" cy="658812"/>
          </a:xfrm>
        </p:spPr>
        <p:txBody>
          <a:bodyPr/>
          <a:lstStyle/>
          <a:p>
            <a:pPr eaLnBrk="1" hangingPunct="1"/>
            <a:r>
              <a:rPr lang="en-US" sz="3400" dirty="0">
                <a:effectLst>
                  <a:outerShdw blurRad="38100" dist="38100" dir="2700000" algn="tl">
                    <a:srgbClr val="000000">
                      <a:alpha val="43137"/>
                    </a:srgbClr>
                  </a:outerShdw>
                </a:effectLst>
              </a:rPr>
              <a:t>Demographic Transition, High Income Nations</a:t>
            </a:r>
          </a:p>
        </p:txBody>
      </p:sp>
      <p:sp>
        <p:nvSpPr>
          <p:cNvPr id="7" name="Text Box 6"/>
          <p:cNvSpPr txBox="1">
            <a:spLocks noChangeArrowheads="1"/>
          </p:cNvSpPr>
          <p:nvPr/>
        </p:nvSpPr>
        <p:spPr bwMode="auto">
          <a:xfrm>
            <a:off x="2133600" y="1056612"/>
            <a:ext cx="6400800" cy="80021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eaLnBrk="0" fontAlgn="auto" hangingPunct="0">
              <a:lnSpc>
                <a:spcPct val="100000"/>
              </a:lnSpc>
              <a:spcBef>
                <a:spcPts val="0"/>
              </a:spcBef>
              <a:spcAft>
                <a:spcPts val="0"/>
              </a:spcAft>
              <a:buFontTx/>
              <a:buNone/>
              <a:defRPr/>
            </a:pPr>
            <a:r>
              <a:rPr lang="en-US" sz="2300" dirty="0">
                <a:solidFill>
                  <a:prstClr val="black"/>
                </a:solidFill>
                <a:effectLst>
                  <a:outerShdw blurRad="38100" dist="38100" dir="2700000" algn="tl">
                    <a:srgbClr val="000000">
                      <a:alpha val="43137"/>
                    </a:srgbClr>
                  </a:outerShdw>
                </a:effectLst>
                <a:latin typeface="Calibri"/>
              </a:rPr>
              <a:t>High income nations have moved through stage four and into stage “five” where they remain into 2100.</a:t>
            </a:r>
          </a:p>
        </p:txBody>
      </p:sp>
      <p:sp>
        <p:nvSpPr>
          <p:cNvPr id="8" name="Text Box 6"/>
          <p:cNvSpPr txBox="1">
            <a:spLocks noChangeArrowheads="1"/>
          </p:cNvSpPr>
          <p:nvPr/>
        </p:nvSpPr>
        <p:spPr bwMode="auto">
          <a:xfrm>
            <a:off x="3352800" y="3455755"/>
            <a:ext cx="5943600" cy="80021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eaLnBrk="0" fontAlgn="auto" hangingPunct="0">
              <a:lnSpc>
                <a:spcPct val="100000"/>
              </a:lnSpc>
              <a:spcBef>
                <a:spcPts val="0"/>
              </a:spcBef>
              <a:spcAft>
                <a:spcPts val="0"/>
              </a:spcAft>
              <a:buFontTx/>
              <a:buNone/>
              <a:defRPr/>
            </a:pPr>
            <a:r>
              <a:rPr lang="en-US" sz="2300" dirty="0">
                <a:solidFill>
                  <a:prstClr val="black"/>
                </a:solidFill>
                <a:effectLst>
                  <a:outerShdw blurRad="38100" dist="38100" dir="2700000" algn="tl">
                    <a:srgbClr val="000000">
                      <a:alpha val="43137"/>
                    </a:srgbClr>
                  </a:outerShdw>
                </a:effectLst>
                <a:latin typeface="Calibri"/>
              </a:rPr>
              <a:t>… and population change has become population decline.</a:t>
            </a:r>
          </a:p>
        </p:txBody>
      </p:sp>
      <p:sp>
        <p:nvSpPr>
          <p:cNvPr id="9" name="Line 8"/>
          <p:cNvSpPr>
            <a:spLocks noChangeShapeType="1"/>
          </p:cNvSpPr>
          <p:nvPr/>
        </p:nvSpPr>
        <p:spPr bwMode="auto">
          <a:xfrm>
            <a:off x="5334000" y="1826351"/>
            <a:ext cx="1254673" cy="1267368"/>
          </a:xfrm>
          <a:prstGeom prst="line">
            <a:avLst/>
          </a:prstGeom>
          <a:noFill/>
          <a:ln w="50800">
            <a:solidFill>
              <a:srgbClr val="FF0000"/>
            </a:solidFill>
            <a:round/>
            <a:headEnd/>
            <a:tailEnd type="triangle" w="med" len="med"/>
          </a:ln>
        </p:spPr>
        <p:txBody>
          <a:bodyPr/>
          <a:lstStyle/>
          <a:p>
            <a:pPr algn="ctr">
              <a:lnSpc>
                <a:spcPct val="100000"/>
              </a:lnSpc>
              <a:spcBef>
                <a:spcPct val="0"/>
              </a:spcBef>
              <a:buFontTx/>
              <a:buNone/>
            </a:pPr>
            <a:endParaRPr lang="en-US">
              <a:solidFill>
                <a:prstClr val="black"/>
              </a:solidFill>
              <a:latin typeface="Verdana" pitchFamily="34" charset="0"/>
            </a:endParaRPr>
          </a:p>
        </p:txBody>
      </p:sp>
      <p:sp>
        <p:nvSpPr>
          <p:cNvPr id="15" name="Line 8">
            <a:extLst>
              <a:ext uri="{FF2B5EF4-FFF2-40B4-BE49-F238E27FC236}">
                <a16:creationId xmlns:a16="http://schemas.microsoft.com/office/drawing/2014/main" id="{99A8C3E4-5B56-4241-8918-B8B35D41EEE8}"/>
              </a:ext>
            </a:extLst>
          </p:cNvPr>
          <p:cNvSpPr>
            <a:spLocks noChangeShapeType="1"/>
          </p:cNvSpPr>
          <p:nvPr/>
        </p:nvSpPr>
        <p:spPr bwMode="auto">
          <a:xfrm>
            <a:off x="7543800" y="3962400"/>
            <a:ext cx="381001" cy="655610"/>
          </a:xfrm>
          <a:prstGeom prst="line">
            <a:avLst/>
          </a:prstGeom>
          <a:noFill/>
          <a:ln w="50800">
            <a:solidFill>
              <a:srgbClr val="FF0000"/>
            </a:solidFill>
            <a:round/>
            <a:headEnd/>
            <a:tailEnd type="triangle" w="med" len="med"/>
          </a:ln>
        </p:spPr>
        <p:txBody>
          <a:bodyPr/>
          <a:lstStyle/>
          <a:p>
            <a:pPr algn="ctr">
              <a:lnSpc>
                <a:spcPct val="100000"/>
              </a:lnSpc>
              <a:spcBef>
                <a:spcPct val="0"/>
              </a:spcBef>
              <a:buFontTx/>
              <a:buNone/>
            </a:pPr>
            <a:endParaRPr lang="en-US">
              <a:solidFill>
                <a:prstClr val="black"/>
              </a:solidFill>
              <a:latin typeface="Verdana" pitchFamily="34" charset="0"/>
            </a:endParaRPr>
          </a:p>
        </p:txBody>
      </p:sp>
      <p:sp>
        <p:nvSpPr>
          <p:cNvPr id="16" name="TextBox 15">
            <a:extLst>
              <a:ext uri="{FF2B5EF4-FFF2-40B4-BE49-F238E27FC236}">
                <a16:creationId xmlns:a16="http://schemas.microsoft.com/office/drawing/2014/main" id="{0FCC94AA-5105-4A8D-A994-6E602CCF454F}"/>
              </a:ext>
            </a:extLst>
          </p:cNvPr>
          <p:cNvSpPr txBox="1"/>
          <p:nvPr/>
        </p:nvSpPr>
        <p:spPr>
          <a:xfrm>
            <a:off x="-120223" y="6558141"/>
            <a:ext cx="3203185" cy="276999"/>
          </a:xfrm>
          <a:prstGeom prst="rect">
            <a:avLst/>
          </a:prstGeom>
          <a:noFill/>
        </p:spPr>
        <p:txBody>
          <a:bodyPr wrap="none" rtlCol="0">
            <a:spAutoFit/>
          </a:bodyPr>
          <a:lstStyle/>
          <a:p>
            <a:pPr lvl="0">
              <a:defRPr/>
            </a:pPr>
            <a:r>
              <a:rPr lang="en-US" sz="1200" dirty="0">
                <a:solidFill>
                  <a:prstClr val="black"/>
                </a:solidFill>
                <a:latin typeface="Calibri"/>
              </a:rPr>
              <a:t>Calculated from https://population.un.org/wpp/</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290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AAFB755-577A-4DE0-A891-6B0BC48A02DC}"/>
              </a:ext>
            </a:extLst>
          </p:cNvPr>
          <p:cNvGraphicFramePr>
            <a:graphicFrameLocks/>
          </p:cNvGraphicFramePr>
          <p:nvPr>
            <p:extLst>
              <p:ext uri="{D42A27DB-BD31-4B8C-83A1-F6EECF244321}">
                <p14:modId xmlns:p14="http://schemas.microsoft.com/office/powerpoint/2010/main" val="1547021958"/>
              </p:ext>
            </p:extLst>
          </p:nvPr>
        </p:nvGraphicFramePr>
        <p:xfrm>
          <a:off x="76200" y="1371600"/>
          <a:ext cx="9067800" cy="53213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1752600" y="914400"/>
            <a:ext cx="5791200" cy="1154162"/>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2020 the least developed are still in stage 3 with flattening death curve and still decreasing births, and will remain there until almost 2100.</a:t>
            </a:r>
          </a:p>
        </p:txBody>
      </p:sp>
      <p:sp>
        <p:nvSpPr>
          <p:cNvPr id="11" name="Rectangle 4">
            <a:extLst>
              <a:ext uri="{FF2B5EF4-FFF2-40B4-BE49-F238E27FC236}">
                <a16:creationId xmlns:a16="http://schemas.microsoft.com/office/drawing/2014/main" id="{B51DFAD8-C2EC-4EC8-A4E7-F8C15C3AF739}"/>
              </a:ext>
            </a:extLst>
          </p:cNvPr>
          <p:cNvSpPr txBox="1">
            <a:spLocks noChangeArrowheads="1"/>
          </p:cNvSpPr>
          <p:nvPr/>
        </p:nvSpPr>
        <p:spPr bwMode="auto">
          <a:xfrm>
            <a:off x="0" y="-125412"/>
            <a:ext cx="9139006" cy="658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dirty="0">
                <a:effectLst>
                  <a:outerShdw blurRad="38100" dist="38100" dir="2700000" algn="tl">
                    <a:srgbClr val="000000">
                      <a:alpha val="43137"/>
                    </a:srgbClr>
                  </a:outerShdw>
                </a:effectLst>
              </a:rPr>
              <a:t>Demographic Transition, Least Developed Nations</a:t>
            </a:r>
          </a:p>
        </p:txBody>
      </p:sp>
      <p:sp>
        <p:nvSpPr>
          <p:cNvPr id="12" name="Text Box 6">
            <a:extLst>
              <a:ext uri="{FF2B5EF4-FFF2-40B4-BE49-F238E27FC236}">
                <a16:creationId xmlns:a16="http://schemas.microsoft.com/office/drawing/2014/main" id="{7F43C340-8BA0-45B9-905F-993618469B6B}"/>
              </a:ext>
            </a:extLst>
          </p:cNvPr>
          <p:cNvSpPr txBox="1">
            <a:spLocks noChangeArrowheads="1"/>
          </p:cNvSpPr>
          <p:nvPr/>
        </p:nvSpPr>
        <p:spPr bwMode="auto">
          <a:xfrm>
            <a:off x="5105400" y="2209800"/>
            <a:ext cx="3733800" cy="1508105"/>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change has been declining since 1980, and will continue to do so steadily into 2100.</a:t>
            </a:r>
          </a:p>
        </p:txBody>
      </p:sp>
      <p:sp>
        <p:nvSpPr>
          <p:cNvPr id="13" name="TextBox 12">
            <a:extLst>
              <a:ext uri="{FF2B5EF4-FFF2-40B4-BE49-F238E27FC236}">
                <a16:creationId xmlns:a16="http://schemas.microsoft.com/office/drawing/2014/main" id="{076EC257-697C-45E3-A904-6B8352AB34CA}"/>
              </a:ext>
            </a:extLst>
          </p:cNvPr>
          <p:cNvSpPr txBox="1"/>
          <p:nvPr/>
        </p:nvSpPr>
        <p:spPr>
          <a:xfrm>
            <a:off x="-120223" y="6558141"/>
            <a:ext cx="3203185" cy="276999"/>
          </a:xfrm>
          <a:prstGeom prst="rect">
            <a:avLst/>
          </a:prstGeom>
          <a:noFill/>
        </p:spPr>
        <p:txBody>
          <a:bodyPr wrap="none" rtlCol="0">
            <a:spAutoFit/>
          </a:bodyPr>
          <a:lstStyle/>
          <a:p>
            <a:pPr lvl="0">
              <a:defRPr/>
            </a:pPr>
            <a:r>
              <a:rPr lang="en-US" sz="1200" dirty="0">
                <a:solidFill>
                  <a:prstClr val="black"/>
                </a:solidFill>
                <a:latin typeface="Calibri"/>
              </a:rPr>
              <a:t>Calculated from https://population.un.org/wpp/</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8529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2088688-2BA2-44BE-B160-4EAF3191F6B3}"/>
              </a:ext>
            </a:extLst>
          </p:cNvPr>
          <p:cNvGraphicFramePr>
            <a:graphicFrameLocks/>
          </p:cNvGraphicFramePr>
          <p:nvPr>
            <p:extLst>
              <p:ext uri="{D42A27DB-BD31-4B8C-83A1-F6EECF244321}">
                <p14:modId xmlns:p14="http://schemas.microsoft.com/office/powerpoint/2010/main" val="1633452034"/>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78852" name="Rectangle 4"/>
          <p:cNvSpPr>
            <a:spLocks noGrp="1" noChangeArrowheads="1"/>
          </p:cNvSpPr>
          <p:nvPr>
            <p:ph type="title"/>
          </p:nvPr>
        </p:nvSpPr>
        <p:spPr>
          <a:xfrm>
            <a:off x="0" y="0"/>
            <a:ext cx="9144000" cy="685228"/>
          </a:xfrm>
        </p:spPr>
        <p:txBody>
          <a:bodyPr>
            <a:noAutofit/>
          </a:bodyPr>
          <a:lstStyle/>
          <a:p>
            <a:pPr eaLnBrk="1" hangingPunct="1"/>
            <a:r>
              <a:rPr lang="en-US" sz="3400" dirty="0">
                <a:solidFill>
                  <a:schemeClr val="bg1"/>
                </a:solidFill>
                <a:effectLst>
                  <a:outerShdw blurRad="38100" dist="38100" dir="2700000" algn="tl">
                    <a:srgbClr val="000000">
                      <a:alpha val="43137"/>
                    </a:srgbClr>
                  </a:outerShdw>
                </a:effectLst>
              </a:rPr>
              <a:t>Demographic Transition in Europe</a:t>
            </a:r>
          </a:p>
        </p:txBody>
      </p:sp>
      <p:sp>
        <p:nvSpPr>
          <p:cNvPr id="7" name="Text Box 6"/>
          <p:cNvSpPr txBox="1">
            <a:spLocks noChangeArrowheads="1"/>
          </p:cNvSpPr>
          <p:nvPr/>
        </p:nvSpPr>
        <p:spPr bwMode="auto">
          <a:xfrm>
            <a:off x="1897062" y="857071"/>
            <a:ext cx="7026275" cy="1154162"/>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About 2000, Europe moved  into stage “five” of demographic transition where death rates exceed birth rates resulting in population decrease.</a:t>
            </a:r>
          </a:p>
        </p:txBody>
      </p:sp>
      <p:sp>
        <p:nvSpPr>
          <p:cNvPr id="9" name="Line 8"/>
          <p:cNvSpPr>
            <a:spLocks noChangeShapeType="1"/>
          </p:cNvSpPr>
          <p:nvPr/>
        </p:nvSpPr>
        <p:spPr bwMode="auto">
          <a:xfrm>
            <a:off x="5562600" y="1950575"/>
            <a:ext cx="990600" cy="807296"/>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12" name="Line 10"/>
          <p:cNvSpPr>
            <a:spLocks noChangeShapeType="1"/>
          </p:cNvSpPr>
          <p:nvPr/>
        </p:nvSpPr>
        <p:spPr bwMode="auto">
          <a:xfrm>
            <a:off x="5867400" y="3946938"/>
            <a:ext cx="1371599" cy="380998"/>
          </a:xfrm>
          <a:prstGeom prst="line">
            <a:avLst/>
          </a:prstGeom>
          <a:noFill/>
          <a:ln w="50800">
            <a:solidFill>
              <a:srgbClr val="FF33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8" name="Text Box 9"/>
          <p:cNvSpPr txBox="1">
            <a:spLocks noChangeArrowheads="1"/>
          </p:cNvSpPr>
          <p:nvPr/>
        </p:nvSpPr>
        <p:spPr bwMode="auto">
          <a:xfrm>
            <a:off x="2362200" y="3127608"/>
            <a:ext cx="6902023" cy="80021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Europe facing continued population decline unless compensated by increased fertility and/or migration.</a:t>
            </a:r>
          </a:p>
        </p:txBody>
      </p:sp>
      <p:sp>
        <p:nvSpPr>
          <p:cNvPr id="15" name="TextBox 14"/>
          <p:cNvSpPr txBox="1"/>
          <p:nvPr/>
        </p:nvSpPr>
        <p:spPr>
          <a:xfrm>
            <a:off x="-120223" y="6581001"/>
            <a:ext cx="3203185" cy="276999"/>
          </a:xfrm>
          <a:prstGeom prst="rect">
            <a:avLst/>
          </a:prstGeom>
          <a:noFill/>
        </p:spPr>
        <p:txBody>
          <a:bodyPr wrap="none" rtlCol="0">
            <a:spAutoFit/>
          </a:bodyPr>
          <a:lstStyle/>
          <a:p>
            <a:pPr lvl="0">
              <a:defRPr/>
            </a:pPr>
            <a:r>
              <a:rPr lang="en-US" sz="1200" dirty="0">
                <a:solidFill>
                  <a:prstClr val="black"/>
                </a:solidFill>
                <a:latin typeface="Calibri"/>
              </a:rPr>
              <a:t>Calculated from https://population.un.org/wpp/</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2093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http://www.uwmc.uwc.edu/geography/demotrans/demtra5.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14401"/>
            <a:ext cx="9145176"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40494"/>
            <a:ext cx="9144000" cy="1231106"/>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CHANGE, MEXICO AND SWEDEN 1735-2005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Showing death rates, birth rates and demographic transition stages (orange Sweden, green Mexico).</a:t>
            </a:r>
          </a:p>
        </p:txBody>
      </p:sp>
      <p:cxnSp>
        <p:nvCxnSpPr>
          <p:cNvPr id="5" name="Straight Connector 4"/>
          <p:cNvCxnSpPr/>
          <p:nvPr/>
        </p:nvCxnSpPr>
        <p:spPr>
          <a:xfrm>
            <a:off x="30480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0105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7200" y="1676400"/>
            <a:ext cx="0" cy="41148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0" y="1676400"/>
            <a:ext cx="0" cy="41148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15400" y="1676400"/>
            <a:ext cx="0" cy="41148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95400" y="5029200"/>
            <a:ext cx="1416926"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1</a:t>
            </a:r>
          </a:p>
        </p:txBody>
      </p:sp>
      <p:sp>
        <p:nvSpPr>
          <p:cNvPr id="15" name="TextBox 14"/>
          <p:cNvSpPr txBox="1"/>
          <p:nvPr/>
        </p:nvSpPr>
        <p:spPr>
          <a:xfrm>
            <a:off x="3307474" y="5029200"/>
            <a:ext cx="1416926"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2</a:t>
            </a:r>
          </a:p>
        </p:txBody>
      </p:sp>
      <p:sp>
        <p:nvSpPr>
          <p:cNvPr id="16" name="TextBox 15"/>
          <p:cNvSpPr txBox="1"/>
          <p:nvPr/>
        </p:nvSpPr>
        <p:spPr>
          <a:xfrm>
            <a:off x="5212474" y="5029200"/>
            <a:ext cx="1416926"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3</a:t>
            </a:r>
          </a:p>
        </p:txBody>
      </p:sp>
      <p:sp>
        <p:nvSpPr>
          <p:cNvPr id="17" name="TextBox 16"/>
          <p:cNvSpPr txBox="1"/>
          <p:nvPr/>
        </p:nvSpPr>
        <p:spPr>
          <a:xfrm>
            <a:off x="6888874" y="5029200"/>
            <a:ext cx="1416926"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4</a:t>
            </a:r>
          </a:p>
        </p:txBody>
      </p:sp>
      <p:sp>
        <p:nvSpPr>
          <p:cNvPr id="18" name="TextBox 17"/>
          <p:cNvSpPr txBox="1"/>
          <p:nvPr/>
        </p:nvSpPr>
        <p:spPr>
          <a:xfrm>
            <a:off x="4244537" y="2844225"/>
            <a:ext cx="1416926" cy="58477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1</a:t>
            </a:r>
          </a:p>
        </p:txBody>
      </p:sp>
      <p:sp>
        <p:nvSpPr>
          <p:cNvPr id="19" name="TextBox 18"/>
          <p:cNvSpPr txBox="1"/>
          <p:nvPr/>
        </p:nvSpPr>
        <p:spPr>
          <a:xfrm>
            <a:off x="6180411" y="2882325"/>
            <a:ext cx="1416926" cy="58477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2</a:t>
            </a:r>
          </a:p>
        </p:txBody>
      </p:sp>
      <p:sp>
        <p:nvSpPr>
          <p:cNvPr id="20" name="TextBox 19"/>
          <p:cNvSpPr txBox="1"/>
          <p:nvPr/>
        </p:nvSpPr>
        <p:spPr>
          <a:xfrm>
            <a:off x="7692587" y="2882325"/>
            <a:ext cx="1416926" cy="58477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3</a:t>
            </a:r>
          </a:p>
        </p:txBody>
      </p:sp>
      <p:sp>
        <p:nvSpPr>
          <p:cNvPr id="14" name="TextBox 13"/>
          <p:cNvSpPr txBox="1"/>
          <p:nvPr/>
        </p:nvSpPr>
        <p:spPr>
          <a:xfrm>
            <a:off x="2538886" y="5646300"/>
            <a:ext cx="1018227"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1815</a:t>
            </a:r>
          </a:p>
        </p:txBody>
      </p:sp>
      <p:sp>
        <p:nvSpPr>
          <p:cNvPr id="23" name="TextBox 22"/>
          <p:cNvSpPr txBox="1"/>
          <p:nvPr/>
        </p:nvSpPr>
        <p:spPr>
          <a:xfrm>
            <a:off x="5212474" y="5653800"/>
            <a:ext cx="1018228" cy="58477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1905</a:t>
            </a:r>
          </a:p>
        </p:txBody>
      </p:sp>
      <p:sp>
        <p:nvSpPr>
          <p:cNvPr id="21" name="Left-Right Arrow 20"/>
          <p:cNvSpPr/>
          <p:nvPr/>
        </p:nvSpPr>
        <p:spPr>
          <a:xfrm>
            <a:off x="600403" y="1549018"/>
            <a:ext cx="8247993" cy="53340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mn-cs"/>
              </a:rPr>
              <a:t>Sweden has had over 250 years for its DT transformation.</a:t>
            </a:r>
          </a:p>
        </p:txBody>
      </p:sp>
      <p:sp>
        <p:nvSpPr>
          <p:cNvPr id="22" name="Left-Right Arrow 21"/>
          <p:cNvSpPr/>
          <p:nvPr/>
        </p:nvSpPr>
        <p:spPr>
          <a:xfrm>
            <a:off x="5684297" y="3403600"/>
            <a:ext cx="3195440" cy="15240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mn-cs"/>
              </a:rPr>
              <a:t>Mexico has had about 100 years.</a:t>
            </a:r>
          </a:p>
        </p:txBody>
      </p:sp>
    </p:spTree>
    <p:extLst>
      <p:ext uri="{BB962C8B-B14F-4D97-AF65-F5344CB8AC3E}">
        <p14:creationId xmlns:p14="http://schemas.microsoft.com/office/powerpoint/2010/main" val="30682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fade">
                                      <p:cBhvr>
                                        <p:cTn id="11" dur="500"/>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1500"/>
                            </p:stCondLst>
                            <p:childTnLst>
                              <p:par>
                                <p:cTn id="42" presetID="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2" presetClass="entr" presetSubtype="4"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1000"/>
                            </p:stCondLst>
                            <p:childTnLst>
                              <p:par>
                                <p:cTn id="71" presetID="2" presetClass="entr" presetSubtype="4"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0-#ppt_w/2"/>
                                          </p:val>
                                        </p:tav>
                                        <p:tav tm="100000">
                                          <p:val>
                                            <p:strVal val="#ppt_x"/>
                                          </p:val>
                                        </p:tav>
                                      </p:tavLst>
                                    </p:anim>
                                    <p:anim calcmode="lin" valueType="num">
                                      <p:cBhvr additive="base">
                                        <p:cTn id="83" dur="500" fill="hold"/>
                                        <p:tgtEl>
                                          <p:spTgt spid="21"/>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0-#ppt_w/2"/>
                                          </p:val>
                                        </p:tav>
                                        <p:tav tm="100000">
                                          <p:val>
                                            <p:strVal val="#ppt_x"/>
                                          </p:val>
                                        </p:tav>
                                      </p:tavLst>
                                    </p:anim>
                                    <p:anim calcmode="lin" valueType="num">
                                      <p:cBhvr additive="base">
                                        <p:cTn id="8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5" grpId="0" animBg="1"/>
      <p:bldP spid="16" grpId="0" animBg="1"/>
      <p:bldP spid="17" grpId="0" animBg="1"/>
      <p:bldP spid="18" grpId="0" animBg="1"/>
      <p:bldP spid="19" grpId="0" animBg="1"/>
      <p:bldP spid="20" grpId="0" animBg="1"/>
      <p:bldP spid="14" grpId="0" animBg="1"/>
      <p:bldP spid="23"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uwmc.uwc.edu/geography/demotrans/demtra17.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1"/>
            <a:ext cx="9137588" cy="6400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30480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9530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8180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01050" y="1676400"/>
            <a:ext cx="0" cy="4114800"/>
          </a:xfrm>
          <a:prstGeom prst="line">
            <a:avLst/>
          </a:prstGeom>
          <a:ln w="508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57848" y="5029200"/>
            <a:ext cx="1092029" cy="46166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1</a:t>
            </a:r>
          </a:p>
        </p:txBody>
      </p:sp>
      <p:sp>
        <p:nvSpPr>
          <p:cNvPr id="9" name="TextBox 8"/>
          <p:cNvSpPr txBox="1"/>
          <p:nvPr/>
        </p:nvSpPr>
        <p:spPr>
          <a:xfrm>
            <a:off x="3469922" y="5029200"/>
            <a:ext cx="1092029" cy="46166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2</a:t>
            </a:r>
          </a:p>
        </p:txBody>
      </p:sp>
      <p:sp>
        <p:nvSpPr>
          <p:cNvPr id="10" name="TextBox 9"/>
          <p:cNvSpPr txBox="1"/>
          <p:nvPr/>
        </p:nvSpPr>
        <p:spPr>
          <a:xfrm>
            <a:off x="5374922" y="5029200"/>
            <a:ext cx="1092029" cy="46166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3</a:t>
            </a:r>
          </a:p>
        </p:txBody>
      </p:sp>
      <p:sp>
        <p:nvSpPr>
          <p:cNvPr id="11" name="TextBox 10"/>
          <p:cNvSpPr txBox="1"/>
          <p:nvPr/>
        </p:nvSpPr>
        <p:spPr>
          <a:xfrm>
            <a:off x="7051322" y="5029200"/>
            <a:ext cx="1092029" cy="46166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 4</a:t>
            </a:r>
          </a:p>
        </p:txBody>
      </p:sp>
      <p:sp>
        <p:nvSpPr>
          <p:cNvPr id="12" name="TextBox 11"/>
          <p:cNvSpPr txBox="1"/>
          <p:nvPr/>
        </p:nvSpPr>
        <p:spPr>
          <a:xfrm>
            <a:off x="2538886" y="5646300"/>
            <a:ext cx="1018227" cy="584775"/>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1815</a:t>
            </a:r>
          </a:p>
        </p:txBody>
      </p:sp>
      <p:cxnSp>
        <p:nvCxnSpPr>
          <p:cNvPr id="13" name="Straight Connector 12"/>
          <p:cNvCxnSpPr/>
          <p:nvPr/>
        </p:nvCxnSpPr>
        <p:spPr>
          <a:xfrm>
            <a:off x="7391400" y="1676400"/>
            <a:ext cx="0" cy="41148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2800" y="1676400"/>
            <a:ext cx="0" cy="41148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75870" y="2890207"/>
            <a:ext cx="1109663" cy="46166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Stage 1</a:t>
            </a:r>
          </a:p>
        </p:txBody>
      </p:sp>
      <p:sp>
        <p:nvSpPr>
          <p:cNvPr id="16" name="TextBox 15"/>
          <p:cNvSpPr txBox="1"/>
          <p:nvPr/>
        </p:nvSpPr>
        <p:spPr>
          <a:xfrm>
            <a:off x="6783031" y="2209800"/>
            <a:ext cx="1109663" cy="46166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Stage 2</a:t>
            </a:r>
          </a:p>
        </p:txBody>
      </p:sp>
      <p:sp>
        <p:nvSpPr>
          <p:cNvPr id="17" name="TextBox 16"/>
          <p:cNvSpPr txBox="1"/>
          <p:nvPr/>
        </p:nvSpPr>
        <p:spPr>
          <a:xfrm>
            <a:off x="7670498" y="2896639"/>
            <a:ext cx="1109663" cy="46166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Stage 3</a:t>
            </a:r>
          </a:p>
        </p:txBody>
      </p:sp>
      <p:sp>
        <p:nvSpPr>
          <p:cNvPr id="18" name="TextBox 17"/>
          <p:cNvSpPr txBox="1"/>
          <p:nvPr/>
        </p:nvSpPr>
        <p:spPr>
          <a:xfrm>
            <a:off x="6629400" y="5641730"/>
            <a:ext cx="1018228" cy="584775"/>
          </a:xfrm>
          <a:prstGeom prst="rect">
            <a:avLst/>
          </a:prstGeom>
          <a:solidFill>
            <a:srgbClr val="00B05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Arial" charset="0"/>
              </a:rPr>
              <a:t>1945</a:t>
            </a:r>
          </a:p>
        </p:txBody>
      </p:sp>
      <p:sp>
        <p:nvSpPr>
          <p:cNvPr id="19" name="TextBox 18"/>
          <p:cNvSpPr txBox="1"/>
          <p:nvPr/>
        </p:nvSpPr>
        <p:spPr>
          <a:xfrm>
            <a:off x="-6412" y="0"/>
            <a:ext cx="9144000" cy="1231106"/>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CHANGE, MAURITIUS AND SWEDEN 1735-2005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Showing death rates, birth rates and demographic transition stages (orange Sweden, green Mauritius).</a:t>
            </a:r>
          </a:p>
        </p:txBody>
      </p:sp>
      <p:sp>
        <p:nvSpPr>
          <p:cNvPr id="2" name="Left-Right Arrow 1"/>
          <p:cNvSpPr/>
          <p:nvPr/>
        </p:nvSpPr>
        <p:spPr>
          <a:xfrm>
            <a:off x="600403" y="1549018"/>
            <a:ext cx="8247993" cy="53340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mn-cs"/>
              </a:rPr>
              <a:t>Sweden has had over 250 years for its DT transformation.</a:t>
            </a:r>
          </a:p>
        </p:txBody>
      </p:sp>
      <p:sp>
        <p:nvSpPr>
          <p:cNvPr id="21" name="Left-Right Arrow 20"/>
          <p:cNvSpPr/>
          <p:nvPr/>
        </p:nvSpPr>
        <p:spPr>
          <a:xfrm>
            <a:off x="7162800" y="3352800"/>
            <a:ext cx="1884310" cy="15240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mn-cs"/>
              </a:rPr>
              <a:t>Mauritius had about 50 years.</a:t>
            </a:r>
          </a:p>
        </p:txBody>
      </p:sp>
      <p:sp>
        <p:nvSpPr>
          <p:cNvPr id="22" name="TextBox 21"/>
          <p:cNvSpPr txBox="1"/>
          <p:nvPr/>
        </p:nvSpPr>
        <p:spPr>
          <a:xfrm>
            <a:off x="8276391" y="5486400"/>
            <a:ext cx="867609" cy="830997"/>
          </a:xfrm>
          <a:prstGeom prst="rect">
            <a:avLst/>
          </a:prstGeom>
          <a:solidFill>
            <a:schemeClr val="accent6">
              <a:lumMod val="75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Stage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20000"/>
                    <a:lumOff val="80000"/>
                  </a:srgbClr>
                </a:solidFill>
                <a:effectLst>
                  <a:outerShdw blurRad="38100" dist="38100" dir="2700000" algn="tl">
                    <a:srgbClr val="000000">
                      <a:alpha val="43137"/>
                    </a:srgbClr>
                  </a:outerShdw>
                </a:effectLst>
                <a:uLnTx/>
                <a:uFillTx/>
                <a:latin typeface="Calibri"/>
                <a:ea typeface="+mn-ea"/>
                <a:cs typeface="Arial" charset="0"/>
              </a:rPr>
              <a:t>5</a:t>
            </a:r>
          </a:p>
        </p:txBody>
      </p:sp>
    </p:spTree>
    <p:extLst>
      <p:ext uri="{BB962C8B-B14F-4D97-AF65-F5344CB8AC3E}">
        <p14:creationId xmlns:p14="http://schemas.microsoft.com/office/powerpoint/2010/main" val="9708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p:stCondLst>
                              <p:cond delay="500"/>
                            </p:stCondLst>
                            <p:childTnLst>
                              <p:par>
                                <p:cTn id="62" presetID="2" presetClass="entr" presetSubtype="4"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additive="base">
                                        <p:cTn id="76" dur="500" fill="hold"/>
                                        <p:tgtEl>
                                          <p:spTgt spid="2"/>
                                        </p:tgtEl>
                                        <p:attrNameLst>
                                          <p:attrName>ppt_x</p:attrName>
                                        </p:attrNameLst>
                                      </p:cBhvr>
                                      <p:tavLst>
                                        <p:tav tm="0">
                                          <p:val>
                                            <p:strVal val="0-#ppt_w/2"/>
                                          </p:val>
                                        </p:tav>
                                        <p:tav tm="100000">
                                          <p:val>
                                            <p:strVal val="#ppt_x"/>
                                          </p:val>
                                        </p:tav>
                                      </p:tavLst>
                                    </p:anim>
                                    <p:anim calcmode="lin" valueType="num">
                                      <p:cBhvr additive="base">
                                        <p:cTn id="77" dur="500" fill="hold"/>
                                        <p:tgtEl>
                                          <p:spTgt spid="2"/>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0-#ppt_w/2"/>
                                          </p:val>
                                        </p:tav>
                                        <p:tav tm="100000">
                                          <p:val>
                                            <p:strVal val="#ppt_x"/>
                                          </p:val>
                                        </p:tav>
                                      </p:tavLst>
                                    </p:anim>
                                    <p:anim calcmode="lin" valueType="num">
                                      <p:cBhvr additive="base">
                                        <p:cTn id="8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6" grpId="0" animBg="1"/>
      <p:bldP spid="17" grpId="0" animBg="1"/>
      <p:bldP spid="18" grpId="0" animBg="1"/>
      <p:bldP spid="19" grpId="0" animBg="1"/>
      <p:bldP spid="2"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9018" y="-76200"/>
            <a:ext cx="6165983"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Demographic Transition Summary</a:t>
            </a:r>
          </a:p>
        </p:txBody>
      </p:sp>
      <p:sp>
        <p:nvSpPr>
          <p:cNvPr id="4" name="TextBox 3"/>
          <p:cNvSpPr txBox="1"/>
          <p:nvPr/>
        </p:nvSpPr>
        <p:spPr>
          <a:xfrm>
            <a:off x="838200" y="990600"/>
            <a:ext cx="7467600" cy="504753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Useful model that seems to be born out by the data insofar as the patterns of births and deaths can be matched.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reasoning is also supported by the data –control of deaths and births is supported by observation.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Model did not say much about the so called “fifth stage” phenomena.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lvl="0">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Also, some countries controlled by strong cultural and, especially, religious biases that confound the basic premises of the model insofar as </a:t>
            </a:r>
            <a:r>
              <a:rPr lang="en-US" sz="2300" dirty="0">
                <a:solidFill>
                  <a:prstClr val="black"/>
                </a:solidFill>
                <a:latin typeface="Calibri"/>
              </a:rPr>
              <a:t>controlling births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are concerned, and even control of deaths</a:t>
            </a:r>
            <a:r>
              <a:rPr kumimoji="0" lang="en-US" sz="2300" b="0" i="0" u="none" strike="noStrike" kern="1200" cap="none" spc="0" normalizeH="0" noProof="0" dirty="0">
                <a:ln>
                  <a:noFill/>
                </a:ln>
                <a:solidFill>
                  <a:prstClr val="black"/>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such as accepting vaccinations (e.g. disease</a:t>
            </a:r>
            <a:r>
              <a:rPr kumimoji="0" lang="en-US" sz="2300" b="0" i="0" u="none" strike="noStrike" kern="1200" cap="none" spc="0" normalizeH="0" noProof="0" dirty="0">
                <a:ln>
                  <a:noFill/>
                </a:ln>
                <a:solidFill>
                  <a:prstClr val="black"/>
                </a:solidFill>
                <a:effectLst/>
                <a:uLnTx/>
                <a:uFillTx/>
                <a:latin typeface="Calibri"/>
                <a:ea typeface="+mn-ea"/>
                <a:cs typeface="Arial" charset="0"/>
              </a:rPr>
              <a:t> is god’s work).</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433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286010" y="0"/>
            <a:ext cx="4572000" cy="3429000"/>
          </a:xfrm>
          <a:prstGeom prst="triangle">
            <a:avLst>
              <a:gd name="adj" fmla="val 50172"/>
            </a:avLst>
          </a:prstGeom>
          <a:solidFill>
            <a:schemeClr val="accent6">
              <a:lumMod val="50000"/>
              <a:alpha val="50000"/>
            </a:schemeClr>
          </a:solidFill>
          <a:ln>
            <a:noFill/>
          </a:ln>
          <a:effectLst>
            <a:glow rad="228600">
              <a:schemeClr val="accent2">
                <a:alpha val="40000"/>
              </a:schemeClr>
            </a:glow>
            <a:reflection blurRad="6350" stA="50000" endA="295" endPos="92000" dist="1016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88364" y="1447800"/>
            <a:ext cx="9520747" cy="295465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6000" b="0" i="0" u="sng"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Structural Population Change</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6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endParaRP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6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Population Pyramids</a:t>
            </a:r>
          </a:p>
        </p:txBody>
      </p:sp>
    </p:spTree>
    <p:extLst>
      <p:ext uri="{BB962C8B-B14F-4D97-AF65-F5344CB8AC3E}">
        <p14:creationId xmlns:p14="http://schemas.microsoft.com/office/powerpoint/2010/main" val="3285114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An </a:t>
            </a:r>
            <a:r>
              <a:rPr kumimoji="0" lang="en-US" sz="3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Aging Gender </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Bound World</a:t>
            </a:r>
          </a:p>
        </p:txBody>
      </p:sp>
      <p:sp>
        <p:nvSpPr>
          <p:cNvPr id="4" name="Text Box 8"/>
          <p:cNvSpPr txBox="1">
            <a:spLocks noChangeArrowheads="1"/>
          </p:cNvSpPr>
          <p:nvPr/>
        </p:nvSpPr>
        <p:spPr bwMode="auto">
          <a:xfrm>
            <a:off x="174096" y="381000"/>
            <a:ext cx="8817504" cy="6463308"/>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Going to look at changing population structure in the world, which principally means exploring aging,</a:t>
            </a:r>
            <a:r>
              <a:rPr kumimoji="0" lang="en-US" sz="2300" b="0" i="0" u="none" strike="noStrike" kern="1200" cap="none" spc="0" normalizeH="0" noProof="0" dirty="0">
                <a:ln>
                  <a:noFill/>
                </a:ln>
                <a:solidFill>
                  <a:prstClr val="black"/>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gender, and dependency, and no demographic tool does this as well as population pyramids.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Underlying </a:t>
            </a:r>
            <a:r>
              <a:rPr kumimoji="0" lang="en-US" sz="23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economic</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principles are that</a:t>
            </a:r>
            <a:r>
              <a:rPr kumimoji="0" lang="en-US" sz="2300" b="1"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People are an asset when they can work.</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People are a liability when they cannot.</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en-US" sz="2300" noProof="0" dirty="0">
                <a:solidFill>
                  <a:prstClr val="black"/>
                </a:solidFill>
                <a:latin typeface="Calibri"/>
              </a:rPr>
              <a:t>The world is aging.</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Women in the developing world are the principal earners.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Women in the developing world are the principal family support.</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leads to:</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need for a socio-economic system that can support dependents (the young and the old) and this means having an appropriate number of workers </a:t>
            </a: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who are working and supporting families – i.e. women</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r>
              <a:rPr kumimoji="0" lang="en-US" sz="2300" b="0" i="0" u="none" strike="noStrike" kern="1200" cap="none" spc="0" normalizeH="0" baseline="30000" noProof="0" dirty="0">
                <a:ln>
                  <a:noFill/>
                </a:ln>
                <a:solidFill>
                  <a:prstClr val="black"/>
                </a:solidFill>
                <a:effectLst/>
                <a:uLnTx/>
                <a:uFillTx/>
                <a:latin typeface="Calibri"/>
                <a:ea typeface="+mn-ea"/>
                <a:cs typeface="Arial" charset="0"/>
              </a:rPr>
              <a:t>1</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The need for a socio-economic system that provides the freedom for women to get educated, obtain resources, and to work is paramount.</a:t>
            </a: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Rectangle 1">
            <a:extLst>
              <a:ext uri="{FF2B5EF4-FFF2-40B4-BE49-F238E27FC236}">
                <a16:creationId xmlns:a16="http://schemas.microsoft.com/office/drawing/2014/main" id="{60E49CC2-CA90-421A-A3B5-81A6FEDFE2ED}"/>
              </a:ext>
            </a:extLst>
          </p:cNvPr>
          <p:cNvSpPr/>
          <p:nvPr/>
        </p:nvSpPr>
        <p:spPr>
          <a:xfrm>
            <a:off x="0" y="6657201"/>
            <a:ext cx="9144000" cy="276999"/>
          </a:xfrm>
          <a:prstGeom prst="rect">
            <a:avLst/>
          </a:prstGeom>
        </p:spPr>
        <p:txBody>
          <a:bodyPr wrap="square">
            <a:spAutoFit/>
          </a:bodyPr>
          <a:lstStyle/>
          <a:p>
            <a:pPr algn="l"/>
            <a:r>
              <a:rPr lang="en-CA" sz="1200" dirty="0">
                <a:solidFill>
                  <a:schemeClr val="bg1"/>
                </a:solidFill>
                <a:latin typeface="+mn-lt"/>
              </a:rPr>
              <a:t>1: https://www.sciencedirect.com/topics/social-sciences/women-and-development</a:t>
            </a:r>
          </a:p>
        </p:txBody>
      </p:sp>
    </p:spTree>
    <p:extLst>
      <p:ext uri="{BB962C8B-B14F-4D97-AF65-F5344CB8AC3E}">
        <p14:creationId xmlns:p14="http://schemas.microsoft.com/office/powerpoint/2010/main" val="19606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An </a:t>
            </a:r>
            <a:r>
              <a:rPr kumimoji="0" lang="en-US" sz="3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Age Gender </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Tool: Population Pyramids</a:t>
            </a:r>
          </a:p>
        </p:txBody>
      </p:sp>
      <p:sp>
        <p:nvSpPr>
          <p:cNvPr id="4" name="Text Box 8"/>
          <p:cNvSpPr txBox="1">
            <a:spLocks noChangeArrowheads="1"/>
          </p:cNvSpPr>
          <p:nvPr/>
        </p:nvSpPr>
        <p:spPr bwMode="auto">
          <a:xfrm>
            <a:off x="725664" y="609600"/>
            <a:ext cx="7696200" cy="5755422"/>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One of the most effective and important demographic tools for exploring the age</a:t>
            </a:r>
            <a:r>
              <a:rPr kumimoji="0" lang="en-US" sz="2300" b="0" i="0" u="none" strike="noStrike" kern="1200" cap="none" spc="0" normalizeH="0" noProof="0" dirty="0">
                <a:ln>
                  <a:noFill/>
                </a:ln>
                <a:solidFill>
                  <a:prstClr val="black"/>
                </a:solidFill>
                <a:effectLst/>
                <a:uLnTx/>
                <a:uFillTx/>
                <a:latin typeface="Calibri"/>
                <a:ea typeface="+mn-ea"/>
                <a:cs typeface="Arial" charset="0"/>
              </a:rPr>
              <a:t> and gender dynamics is the population pyramid.</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uLnTx/>
                <a:uFillTx/>
                <a:latin typeface="Calibri"/>
                <a:ea typeface="+mn-ea"/>
                <a:cs typeface="Arial" charset="0"/>
              </a:rPr>
              <a:t>It is a simple but subtle method for examining the current age and gender structure of a population, but also for forecasting future structure and seeing past patterns.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CA" sz="2300" b="0" i="0" u="none" strike="noStrike" kern="1200" cap="none" spc="0" normalizeH="0" noProof="0" dirty="0">
                <a:ln>
                  <a:noFill/>
                </a:ln>
                <a:solidFill>
                  <a:prstClr val="black"/>
                </a:solidFill>
                <a:uLnTx/>
                <a:uFillTx/>
                <a:latin typeface="Calibri"/>
                <a:ea typeface="+mn-ea"/>
                <a:cs typeface="Arial" charset="0"/>
              </a:rPr>
              <a:t>It can operate at geographic scales ranging from neighborhoods to the world, and can be calibrated in absolute or relative population magnitudes and from yearly age cohorts through to simple young, support and old categories.</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CA" sz="2300" baseline="0" dirty="0">
              <a:solidFill>
                <a:prstClr val="black"/>
              </a:solidFill>
              <a:latin typeface="Calibri"/>
            </a:endParaRPr>
          </a:p>
          <a:p>
            <a:pPr lvl="0" eaLnBrk="0" hangingPunct="0">
              <a:spcBef>
                <a:spcPts val="0"/>
              </a:spcBef>
              <a:defRPr/>
            </a:pPr>
            <a:r>
              <a:rPr kumimoji="0" lang="en-CA" sz="2300" b="0" i="0" u="none" strike="noStrike" kern="1200" cap="none" spc="0" normalizeH="0" noProof="0" dirty="0">
                <a:ln>
                  <a:noFill/>
                </a:ln>
                <a:solidFill>
                  <a:prstClr val="black"/>
                </a:solidFill>
                <a:uLnTx/>
                <a:uFillTx/>
                <a:latin typeface="Calibri"/>
                <a:ea typeface="+mn-ea"/>
                <a:cs typeface="Arial" charset="0"/>
              </a:rPr>
              <a:t>Its patterns can reflect what </a:t>
            </a:r>
            <a:r>
              <a:rPr lang="en-CA" sz="2300" dirty="0">
                <a:solidFill>
                  <a:prstClr val="black"/>
                </a:solidFill>
                <a:latin typeface="Calibri"/>
              </a:rPr>
              <a:t>has happened and will </a:t>
            </a:r>
            <a:r>
              <a:rPr kumimoji="0" lang="en-CA" sz="2300" b="0" i="0" u="none" strike="noStrike" kern="1200" cap="none" spc="0" normalizeH="0" noProof="0" dirty="0">
                <a:ln>
                  <a:noFill/>
                </a:ln>
                <a:solidFill>
                  <a:prstClr val="black"/>
                </a:solidFill>
                <a:uLnTx/>
                <a:uFillTx/>
                <a:latin typeface="Calibri"/>
                <a:ea typeface="+mn-ea"/>
                <a:cs typeface="Arial" charset="0"/>
              </a:rPr>
              <a:t>happen and what revealing future opportunities and costs and past events such as war and disease.</a:t>
            </a:r>
            <a:endParaRPr kumimoji="0" lang="en-US" sz="2300" b="0" i="0" u="none" strike="noStrike" kern="1200" cap="none" spc="0" normalizeH="0" baseline="0" noProof="0" dirty="0">
              <a:ln>
                <a:noFill/>
              </a:ln>
              <a:solidFill>
                <a:srgbClr val="C00000"/>
              </a:solidFill>
              <a:uLnTx/>
              <a:uFillTx/>
              <a:latin typeface="Calibri"/>
              <a:ea typeface="+mn-ea"/>
              <a:cs typeface="Arial" charset="0"/>
            </a:endParaRP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08467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533400" y="-35169"/>
            <a:ext cx="8153400" cy="457200"/>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Population Pyramid Structure</a:t>
            </a:r>
          </a:p>
        </p:txBody>
      </p:sp>
      <p:pic>
        <p:nvPicPr>
          <p:cNvPr id="51205" name="Picture 5"/>
          <p:cNvPicPr>
            <a:picLocks noChangeAspect="1" noChangeArrowheads="1"/>
          </p:cNvPicPr>
          <p:nvPr/>
        </p:nvPicPr>
        <p:blipFill>
          <a:blip r:embed="rId2" cstate="print">
            <a:clrChange>
              <a:clrFrom>
                <a:srgbClr val="FFFFFF"/>
              </a:clrFrom>
              <a:clrTo>
                <a:srgbClr val="FFFFFF">
                  <a:alpha val="0"/>
                </a:srgbClr>
              </a:clrTo>
            </a:clrChange>
          </a:blip>
          <a:srcRect t="1646"/>
          <a:stretch>
            <a:fillRect/>
          </a:stretch>
        </p:blipFill>
        <p:spPr bwMode="auto">
          <a:xfrm>
            <a:off x="1532353" y="1736725"/>
            <a:ext cx="5715000" cy="4078288"/>
          </a:xfrm>
          <a:prstGeom prst="rect">
            <a:avLst/>
          </a:prstGeom>
          <a:noFill/>
          <a:ln w="9525" algn="ctr">
            <a:noFill/>
            <a:miter lim="800000"/>
            <a:headEnd/>
            <a:tailEnd/>
          </a:ln>
        </p:spPr>
      </p:pic>
      <p:sp>
        <p:nvSpPr>
          <p:cNvPr id="51206" name="Text Box 6"/>
          <p:cNvSpPr txBox="1">
            <a:spLocks noChangeArrowheads="1"/>
          </p:cNvSpPr>
          <p:nvPr/>
        </p:nvSpPr>
        <p:spPr bwMode="auto">
          <a:xfrm>
            <a:off x="2254740" y="6204668"/>
            <a:ext cx="4623381" cy="424732"/>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Age cohorts are on the vertical axis.</a:t>
            </a:r>
          </a:p>
        </p:txBody>
      </p:sp>
      <p:sp>
        <p:nvSpPr>
          <p:cNvPr id="51207" name="Line 7"/>
          <p:cNvSpPr>
            <a:spLocks noChangeShapeType="1"/>
          </p:cNvSpPr>
          <p:nvPr/>
        </p:nvSpPr>
        <p:spPr bwMode="auto">
          <a:xfrm>
            <a:off x="4580353" y="1508125"/>
            <a:ext cx="22225" cy="4038600"/>
          </a:xfrm>
          <a:prstGeom prst="line">
            <a:avLst/>
          </a:prstGeom>
          <a:noFill/>
          <a:ln w="50800">
            <a:solidFill>
              <a:srgbClr val="FF0000"/>
            </a:solidFill>
            <a:round/>
            <a:headEnd/>
            <a:tailEnd/>
          </a:ln>
        </p:spPr>
        <p:txBody>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sp>
        <p:nvSpPr>
          <p:cNvPr id="51208" name="Text Box 8"/>
          <p:cNvSpPr txBox="1">
            <a:spLocks noChangeArrowheads="1"/>
          </p:cNvSpPr>
          <p:nvPr/>
        </p:nvSpPr>
        <p:spPr bwMode="auto">
          <a:xfrm>
            <a:off x="2039642" y="609600"/>
            <a:ext cx="5046958" cy="424732"/>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Gender is split on the horizontal axis…</a:t>
            </a:r>
          </a:p>
        </p:txBody>
      </p:sp>
      <p:sp>
        <p:nvSpPr>
          <p:cNvPr id="51209" name="Line 9"/>
          <p:cNvSpPr>
            <a:spLocks noChangeShapeType="1"/>
          </p:cNvSpPr>
          <p:nvPr/>
        </p:nvSpPr>
        <p:spPr bwMode="auto">
          <a:xfrm>
            <a:off x="4961353" y="1431925"/>
            <a:ext cx="2133600" cy="0"/>
          </a:xfrm>
          <a:prstGeom prst="line">
            <a:avLst/>
          </a:prstGeom>
          <a:noFill/>
          <a:ln w="50800">
            <a:solidFill>
              <a:schemeClr val="hlink"/>
            </a:solidFill>
            <a:round/>
            <a:headEnd/>
            <a:tailEnd type="triangle" w="med" len="med"/>
          </a:ln>
        </p:spPr>
        <p:txBody>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sp>
        <p:nvSpPr>
          <p:cNvPr id="51210" name="Line 10"/>
          <p:cNvSpPr>
            <a:spLocks noChangeShapeType="1"/>
          </p:cNvSpPr>
          <p:nvPr/>
        </p:nvSpPr>
        <p:spPr bwMode="auto">
          <a:xfrm flipH="1">
            <a:off x="1837153" y="1431925"/>
            <a:ext cx="2286000" cy="0"/>
          </a:xfrm>
          <a:prstGeom prst="line">
            <a:avLst/>
          </a:prstGeom>
          <a:noFill/>
          <a:ln w="50800">
            <a:solidFill>
              <a:schemeClr val="hlink"/>
            </a:solidFill>
            <a:round/>
            <a:headEnd/>
            <a:tailEnd type="triangle" w="med" len="med"/>
          </a:ln>
        </p:spPr>
        <p:txBody>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sp>
        <p:nvSpPr>
          <p:cNvPr id="51211" name="Text Box 11"/>
          <p:cNvSpPr txBox="1">
            <a:spLocks noChangeArrowheads="1"/>
          </p:cNvSpPr>
          <p:nvPr/>
        </p:nvSpPr>
        <p:spPr bwMode="auto">
          <a:xfrm>
            <a:off x="2751553" y="1050925"/>
            <a:ext cx="1301750" cy="410882"/>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males</a:t>
            </a:r>
          </a:p>
        </p:txBody>
      </p:sp>
      <p:sp>
        <p:nvSpPr>
          <p:cNvPr id="51212" name="Text Box 12"/>
          <p:cNvSpPr txBox="1">
            <a:spLocks noChangeArrowheads="1"/>
          </p:cNvSpPr>
          <p:nvPr/>
        </p:nvSpPr>
        <p:spPr bwMode="auto">
          <a:xfrm>
            <a:off x="5342353" y="1050925"/>
            <a:ext cx="1301750" cy="410882"/>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Arial" charset="0"/>
              </a:rPr>
              <a:t>females</a:t>
            </a:r>
          </a:p>
        </p:txBody>
      </p:sp>
      <p:sp>
        <p:nvSpPr>
          <p:cNvPr id="51214" name="Line 14"/>
          <p:cNvSpPr>
            <a:spLocks noChangeShapeType="1"/>
          </p:cNvSpPr>
          <p:nvPr/>
        </p:nvSpPr>
        <p:spPr bwMode="auto">
          <a:xfrm flipH="1">
            <a:off x="3437353" y="3413125"/>
            <a:ext cx="762000" cy="10668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sp>
        <p:nvSpPr>
          <p:cNvPr id="51215" name="Line 15"/>
          <p:cNvSpPr>
            <a:spLocks noChangeShapeType="1"/>
          </p:cNvSpPr>
          <p:nvPr/>
        </p:nvSpPr>
        <p:spPr bwMode="auto">
          <a:xfrm>
            <a:off x="5113753" y="3184525"/>
            <a:ext cx="838200" cy="12954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charset="0"/>
            </a:endParaRPr>
          </a:p>
        </p:txBody>
      </p:sp>
      <p:sp>
        <p:nvSpPr>
          <p:cNvPr id="51213" name="Text Box 13"/>
          <p:cNvSpPr txBox="1">
            <a:spLocks noChangeArrowheads="1"/>
          </p:cNvSpPr>
          <p:nvPr/>
        </p:nvSpPr>
        <p:spPr bwMode="auto">
          <a:xfrm>
            <a:off x="3090276" y="1962157"/>
            <a:ext cx="3039647" cy="1685077"/>
          </a:xfrm>
          <a:prstGeom prst="rect">
            <a:avLst/>
          </a:prstGeom>
          <a:solidFill>
            <a:schemeClr val="bg1">
              <a:alpha val="70000"/>
            </a:schemeClr>
          </a:solidFill>
          <a:ln w="9525">
            <a:noFill/>
            <a:miter lim="800000"/>
            <a:headEnd/>
            <a:tailEnd/>
          </a:ln>
          <a:effectLst/>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Each “row” shows the number or proportion of males or females in that cohort for that region/nation.</a:t>
            </a:r>
          </a:p>
        </p:txBody>
      </p:sp>
      <p:sp>
        <p:nvSpPr>
          <p:cNvPr id="15" name="Text Box 8"/>
          <p:cNvSpPr txBox="1">
            <a:spLocks noChangeArrowheads="1"/>
          </p:cNvSpPr>
          <p:nvPr/>
        </p:nvSpPr>
        <p:spPr bwMode="auto">
          <a:xfrm>
            <a:off x="1439114" y="5678847"/>
            <a:ext cx="6318589" cy="424732"/>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…as is population size in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numbers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or </a:t>
            </a: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proportions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t>
            </a:r>
          </a:p>
        </p:txBody>
      </p:sp>
      <p:sp>
        <p:nvSpPr>
          <p:cNvPr id="16" name="TextBox 15"/>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401518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500"/>
                                        <p:tgtEl>
                                          <p:spTgt spid="512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additive="base">
                                        <p:cTn id="12" dur="500" fill="hold"/>
                                        <p:tgtEl>
                                          <p:spTgt spid="51206"/>
                                        </p:tgtEl>
                                        <p:attrNameLst>
                                          <p:attrName>ppt_x</p:attrName>
                                        </p:attrNameLst>
                                      </p:cBhvr>
                                      <p:tavLst>
                                        <p:tav tm="0">
                                          <p:val>
                                            <p:strVal val="#ppt_x"/>
                                          </p:val>
                                        </p:tav>
                                        <p:tav tm="100000">
                                          <p:val>
                                            <p:strVal val="#ppt_x"/>
                                          </p:val>
                                        </p:tav>
                                      </p:tavLst>
                                    </p:anim>
                                    <p:anim calcmode="lin" valueType="num">
                                      <p:cBhvr additive="base">
                                        <p:cTn id="13" dur="500" fill="hold"/>
                                        <p:tgtEl>
                                          <p:spTgt spid="5120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1207"/>
                                        </p:tgtEl>
                                        <p:attrNameLst>
                                          <p:attrName>style.visibility</p:attrName>
                                        </p:attrNameLst>
                                      </p:cBhvr>
                                      <p:to>
                                        <p:strVal val="visible"/>
                                      </p:to>
                                    </p:set>
                                    <p:anim calcmode="lin" valueType="num">
                                      <p:cBhvr additive="base">
                                        <p:cTn id="16" dur="500" fill="hold"/>
                                        <p:tgtEl>
                                          <p:spTgt spid="51207"/>
                                        </p:tgtEl>
                                        <p:attrNameLst>
                                          <p:attrName>ppt_x</p:attrName>
                                        </p:attrNameLst>
                                      </p:cBhvr>
                                      <p:tavLst>
                                        <p:tav tm="0">
                                          <p:val>
                                            <p:strVal val="#ppt_x"/>
                                          </p:val>
                                        </p:tav>
                                        <p:tav tm="100000">
                                          <p:val>
                                            <p:strVal val="#ppt_x"/>
                                          </p:val>
                                        </p:tav>
                                      </p:tavLst>
                                    </p:anim>
                                    <p:anim calcmode="lin" valueType="num">
                                      <p:cBhvr additive="base">
                                        <p:cTn id="17"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51208"/>
                                        </p:tgtEl>
                                        <p:attrNameLst>
                                          <p:attrName>style.visibility</p:attrName>
                                        </p:attrNameLst>
                                      </p:cBhvr>
                                      <p:to>
                                        <p:strVal val="visible"/>
                                      </p:to>
                                    </p:set>
                                    <p:anim calcmode="lin" valueType="num">
                                      <p:cBhvr additive="base">
                                        <p:cTn id="22" dur="500" fill="hold"/>
                                        <p:tgtEl>
                                          <p:spTgt spid="51208"/>
                                        </p:tgtEl>
                                        <p:attrNameLst>
                                          <p:attrName>ppt_x</p:attrName>
                                        </p:attrNameLst>
                                      </p:cBhvr>
                                      <p:tavLst>
                                        <p:tav tm="0">
                                          <p:val>
                                            <p:strVal val="#ppt_x"/>
                                          </p:val>
                                        </p:tav>
                                        <p:tav tm="100000">
                                          <p:val>
                                            <p:strVal val="#ppt_x"/>
                                          </p:val>
                                        </p:tav>
                                      </p:tavLst>
                                    </p:anim>
                                    <p:anim calcmode="lin" valueType="num">
                                      <p:cBhvr additive="base">
                                        <p:cTn id="23" dur="500" fill="hold"/>
                                        <p:tgtEl>
                                          <p:spTgt spid="51208"/>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51211"/>
                                        </p:tgtEl>
                                        <p:attrNameLst>
                                          <p:attrName>style.visibility</p:attrName>
                                        </p:attrNameLst>
                                      </p:cBhvr>
                                      <p:to>
                                        <p:strVal val="visible"/>
                                      </p:to>
                                    </p:set>
                                    <p:anim calcmode="lin" valueType="num">
                                      <p:cBhvr additive="base">
                                        <p:cTn id="26" dur="500" fill="hold"/>
                                        <p:tgtEl>
                                          <p:spTgt spid="51211"/>
                                        </p:tgtEl>
                                        <p:attrNameLst>
                                          <p:attrName>ppt_x</p:attrName>
                                        </p:attrNameLst>
                                      </p:cBhvr>
                                      <p:tavLst>
                                        <p:tav tm="0">
                                          <p:val>
                                            <p:strVal val="#ppt_x"/>
                                          </p:val>
                                        </p:tav>
                                        <p:tav tm="100000">
                                          <p:val>
                                            <p:strVal val="#ppt_x"/>
                                          </p:val>
                                        </p:tav>
                                      </p:tavLst>
                                    </p:anim>
                                    <p:anim calcmode="lin" valueType="num">
                                      <p:cBhvr additive="base">
                                        <p:cTn id="27" dur="500" fill="hold"/>
                                        <p:tgtEl>
                                          <p:spTgt spid="5121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51212"/>
                                        </p:tgtEl>
                                        <p:attrNameLst>
                                          <p:attrName>style.visibility</p:attrName>
                                        </p:attrNameLst>
                                      </p:cBhvr>
                                      <p:to>
                                        <p:strVal val="visible"/>
                                      </p:to>
                                    </p:set>
                                    <p:anim calcmode="lin" valueType="num">
                                      <p:cBhvr additive="base">
                                        <p:cTn id="30" dur="500" fill="hold"/>
                                        <p:tgtEl>
                                          <p:spTgt spid="51212"/>
                                        </p:tgtEl>
                                        <p:attrNameLst>
                                          <p:attrName>ppt_x</p:attrName>
                                        </p:attrNameLst>
                                      </p:cBhvr>
                                      <p:tavLst>
                                        <p:tav tm="0">
                                          <p:val>
                                            <p:strVal val="#ppt_x"/>
                                          </p:val>
                                        </p:tav>
                                        <p:tav tm="100000">
                                          <p:val>
                                            <p:strVal val="#ppt_x"/>
                                          </p:val>
                                        </p:tav>
                                      </p:tavLst>
                                    </p:anim>
                                    <p:anim calcmode="lin" valueType="num">
                                      <p:cBhvr additive="base">
                                        <p:cTn id="31" dur="500" fill="hold"/>
                                        <p:tgtEl>
                                          <p:spTgt spid="5121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51209"/>
                                        </p:tgtEl>
                                        <p:attrNameLst>
                                          <p:attrName>style.visibility</p:attrName>
                                        </p:attrNameLst>
                                      </p:cBhvr>
                                      <p:to>
                                        <p:strVal val="visible"/>
                                      </p:to>
                                    </p:set>
                                    <p:anim calcmode="lin" valueType="num">
                                      <p:cBhvr additive="base">
                                        <p:cTn id="34" dur="500" fill="hold"/>
                                        <p:tgtEl>
                                          <p:spTgt spid="51209"/>
                                        </p:tgtEl>
                                        <p:attrNameLst>
                                          <p:attrName>ppt_x</p:attrName>
                                        </p:attrNameLst>
                                      </p:cBhvr>
                                      <p:tavLst>
                                        <p:tav tm="0">
                                          <p:val>
                                            <p:strVal val="#ppt_x"/>
                                          </p:val>
                                        </p:tav>
                                        <p:tav tm="100000">
                                          <p:val>
                                            <p:strVal val="#ppt_x"/>
                                          </p:val>
                                        </p:tav>
                                      </p:tavLst>
                                    </p:anim>
                                    <p:anim calcmode="lin" valueType="num">
                                      <p:cBhvr additive="base">
                                        <p:cTn id="35" dur="500" fill="hold"/>
                                        <p:tgtEl>
                                          <p:spTgt spid="51209"/>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51210"/>
                                        </p:tgtEl>
                                        <p:attrNameLst>
                                          <p:attrName>style.visibility</p:attrName>
                                        </p:attrNameLst>
                                      </p:cBhvr>
                                      <p:to>
                                        <p:strVal val="visible"/>
                                      </p:to>
                                    </p:set>
                                    <p:anim calcmode="lin" valueType="num">
                                      <p:cBhvr additive="base">
                                        <p:cTn id="38" dur="500" fill="hold"/>
                                        <p:tgtEl>
                                          <p:spTgt spid="51210"/>
                                        </p:tgtEl>
                                        <p:attrNameLst>
                                          <p:attrName>ppt_x</p:attrName>
                                        </p:attrNameLst>
                                      </p:cBhvr>
                                      <p:tavLst>
                                        <p:tav tm="0">
                                          <p:val>
                                            <p:strVal val="#ppt_x"/>
                                          </p:val>
                                        </p:tav>
                                        <p:tav tm="100000">
                                          <p:val>
                                            <p:strVal val="#ppt_x"/>
                                          </p:val>
                                        </p:tav>
                                      </p:tavLst>
                                    </p:anim>
                                    <p:anim calcmode="lin" valueType="num">
                                      <p:cBhvr additive="base">
                                        <p:cTn id="39" dur="500" fill="hold"/>
                                        <p:tgtEl>
                                          <p:spTgt spid="5121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1213"/>
                                        </p:tgtEl>
                                        <p:attrNameLst>
                                          <p:attrName>style.visibility</p:attrName>
                                        </p:attrNameLst>
                                      </p:cBhvr>
                                      <p:to>
                                        <p:strVal val="visible"/>
                                      </p:to>
                                    </p:set>
                                    <p:animEffect transition="in" filter="checkerboard(across)">
                                      <p:cBhvr>
                                        <p:cTn id="50" dur="500"/>
                                        <p:tgtEl>
                                          <p:spTgt spid="51213"/>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51214"/>
                                        </p:tgtEl>
                                        <p:attrNameLst>
                                          <p:attrName>style.visibility</p:attrName>
                                        </p:attrNameLst>
                                      </p:cBhvr>
                                      <p:to>
                                        <p:strVal val="visible"/>
                                      </p:to>
                                    </p:set>
                                    <p:animEffect transition="in" filter="checkerboard(across)">
                                      <p:cBhvr>
                                        <p:cTn id="53" dur="500"/>
                                        <p:tgtEl>
                                          <p:spTgt spid="51214"/>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51215"/>
                                        </p:tgtEl>
                                        <p:attrNameLst>
                                          <p:attrName>style.visibility</p:attrName>
                                        </p:attrNameLst>
                                      </p:cBhvr>
                                      <p:to>
                                        <p:strVal val="visible"/>
                                      </p:to>
                                    </p:set>
                                    <p:animEffect transition="in" filter="checkerboard(across)">
                                      <p:cBhvr>
                                        <p:cTn id="56" dur="500"/>
                                        <p:tgtEl>
                                          <p:spTgt spid="5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animBg="1"/>
      <p:bldP spid="51208" grpId="0"/>
      <p:bldP spid="51209" grpId="0" animBg="1"/>
      <p:bldP spid="51210" grpId="0" animBg="1"/>
      <p:bldP spid="51211" grpId="0"/>
      <p:bldP spid="51212" grpId="0"/>
      <p:bldP spid="51214" grpId="0" animBg="1"/>
      <p:bldP spid="51215" grpId="0" animBg="1"/>
      <p:bldP spid="512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98" y="1676400"/>
            <a:ext cx="877503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5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Structural Population Change:</a:t>
            </a:r>
          </a:p>
          <a:p>
            <a:pPr algn="ctr">
              <a:buNone/>
            </a:pP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Demographic Transition</a:t>
            </a:r>
          </a:p>
        </p:txBody>
      </p:sp>
    </p:spTree>
    <p:extLst>
      <p:ext uri="{BB962C8B-B14F-4D97-AF65-F5344CB8AC3E}">
        <p14:creationId xmlns:p14="http://schemas.microsoft.com/office/powerpoint/2010/main" val="2349986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03729"/>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Pyramid Shows Potential for Growth.</a:t>
            </a:r>
          </a:p>
        </p:txBody>
      </p:sp>
      <p:pic>
        <p:nvPicPr>
          <p:cNvPr id="33795" name="Picture 3"/>
          <p:cNvPicPr>
            <a:picLocks noChangeAspect="1" noChangeArrowheads="1"/>
          </p:cNvPicPr>
          <p:nvPr/>
        </p:nvPicPr>
        <p:blipFill>
          <a:blip r:embed="rId2" cstate="print">
            <a:clrChange>
              <a:clrFrom>
                <a:srgbClr val="FFFFFF"/>
              </a:clrFrom>
              <a:clrTo>
                <a:srgbClr val="FFFFFF">
                  <a:alpha val="0"/>
                </a:srgbClr>
              </a:clrTo>
            </a:clrChange>
          </a:blip>
          <a:srcRect t="1646"/>
          <a:stretch>
            <a:fillRect/>
          </a:stretch>
        </p:blipFill>
        <p:spPr bwMode="auto">
          <a:xfrm>
            <a:off x="914400" y="1246188"/>
            <a:ext cx="7543800" cy="5383212"/>
          </a:xfrm>
          <a:prstGeom prst="rect">
            <a:avLst/>
          </a:prstGeom>
          <a:noFill/>
          <a:ln w="9525" algn="ctr">
            <a:noFill/>
            <a:miter lim="800000"/>
            <a:headEnd/>
            <a:tailEnd/>
          </a:ln>
        </p:spPr>
      </p:pic>
      <p:sp>
        <p:nvSpPr>
          <p:cNvPr id="54288" name="AutoShape 16"/>
          <p:cNvSpPr>
            <a:spLocks noChangeArrowheads="1"/>
          </p:cNvSpPr>
          <p:nvPr/>
        </p:nvSpPr>
        <p:spPr bwMode="auto">
          <a:xfrm rot="4041424" flipH="1">
            <a:off x="6056292" y="3961211"/>
            <a:ext cx="2496879" cy="1020527"/>
          </a:xfrm>
          <a:prstGeom prst="curvedDownArrow">
            <a:avLst>
              <a:gd name="adj1" fmla="val 38125"/>
              <a:gd name="adj2" fmla="val 76250"/>
              <a:gd name="adj3" fmla="val 33333"/>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54289" name="Text Box 17"/>
          <p:cNvSpPr txBox="1">
            <a:spLocks noChangeArrowheads="1"/>
          </p:cNvSpPr>
          <p:nvPr/>
        </p:nvSpPr>
        <p:spPr bwMode="auto">
          <a:xfrm>
            <a:off x="5334000" y="685800"/>
            <a:ext cx="3657601" cy="1366528"/>
          </a:xfrm>
          <a:prstGeom prst="rect">
            <a:avLst/>
          </a:prstGeom>
          <a:noFill/>
          <a:ln w="25400" algn="ctr">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000F1E"/>
                </a:solidFill>
                <a:effectLst>
                  <a:outerShdw blurRad="38100" dist="38100" dir="2700000" algn="tl">
                    <a:srgbClr val="000000">
                      <a:alpha val="43137"/>
                    </a:srgbClr>
                  </a:outerShdw>
                </a:effectLst>
                <a:uLnTx/>
                <a:uFillTx/>
                <a:latin typeface="Calibri"/>
                <a:ea typeface="+mn-ea"/>
                <a:cs typeface="Arial" charset="0"/>
              </a:rPr>
              <a:t>The lower cohorts become the older cohorts – e.g. the 0-4 years olds become the 30-34 years olds in 30 years.</a:t>
            </a:r>
          </a:p>
        </p:txBody>
      </p:sp>
      <p:sp>
        <p:nvSpPr>
          <p:cNvPr id="12" name="Up-Down Arrow 11"/>
          <p:cNvSpPr/>
          <p:nvPr/>
        </p:nvSpPr>
        <p:spPr>
          <a:xfrm>
            <a:off x="4648200" y="4800600"/>
            <a:ext cx="609600" cy="1066800"/>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Left-Right Arrow 1"/>
          <p:cNvSpPr/>
          <p:nvPr/>
        </p:nvSpPr>
        <p:spPr>
          <a:xfrm>
            <a:off x="2519855" y="4800600"/>
            <a:ext cx="4724400" cy="91440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Potential for Reproduction</a:t>
            </a:r>
          </a:p>
        </p:txBody>
      </p:sp>
      <p:sp>
        <p:nvSpPr>
          <p:cNvPr id="3" name="Up-Down Arrow 2"/>
          <p:cNvSpPr/>
          <p:nvPr/>
        </p:nvSpPr>
        <p:spPr>
          <a:xfrm>
            <a:off x="4577255" y="2514600"/>
            <a:ext cx="756745" cy="2514600"/>
          </a:xfrm>
          <a:prstGeom prst="up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Workforce</a:t>
            </a:r>
          </a:p>
        </p:txBody>
      </p:sp>
      <p:sp>
        <p:nvSpPr>
          <p:cNvPr id="6" name="Up-Down Arrow 5"/>
          <p:cNvSpPr/>
          <p:nvPr/>
        </p:nvSpPr>
        <p:spPr>
          <a:xfrm>
            <a:off x="4648200" y="1396185"/>
            <a:ext cx="609600" cy="1172528"/>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p:cNvCxnSpPr/>
          <p:nvPr/>
        </p:nvCxnSpPr>
        <p:spPr>
          <a:xfrm flipH="1">
            <a:off x="2971800" y="1982449"/>
            <a:ext cx="1714501" cy="1446551"/>
          </a:xfrm>
          <a:prstGeom prst="straightConnector1">
            <a:avLst/>
          </a:prstGeom>
          <a:ln w="508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1"/>
          </p:cNvCxnSpPr>
          <p:nvPr/>
        </p:nvCxnSpPr>
        <p:spPr>
          <a:xfrm flipH="1" flipV="1">
            <a:off x="2971800" y="3429000"/>
            <a:ext cx="1910255" cy="1600200"/>
          </a:xfrm>
          <a:prstGeom prst="straightConnector1">
            <a:avLst/>
          </a:prstGeom>
          <a:ln w="508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6544" y="2940903"/>
            <a:ext cx="1610056" cy="830997"/>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Calibri"/>
                <a:ea typeface="+mn-ea"/>
                <a:cs typeface="Arial" charset="0"/>
              </a:rPr>
              <a:t>Dependent</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Calibri"/>
                <a:ea typeface="+mn-ea"/>
                <a:cs typeface="Arial" charset="0"/>
              </a:rPr>
              <a:t>Groups</a:t>
            </a:r>
          </a:p>
        </p:txBody>
      </p:sp>
      <p:sp>
        <p:nvSpPr>
          <p:cNvPr id="16" name="TextBox 15"/>
          <p:cNvSpPr txBox="1"/>
          <p:nvPr/>
        </p:nvSpPr>
        <p:spPr>
          <a:xfrm>
            <a:off x="514006" y="5045434"/>
            <a:ext cx="3507050" cy="424732"/>
          </a:xfrm>
          <a:prstGeom prst="rect">
            <a:avLst/>
          </a:prstGeom>
          <a:solidFill>
            <a:schemeClr val="tx1">
              <a:alpha val="70000"/>
            </a:schemeClr>
          </a:solid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Calibri"/>
                <a:ea typeface="+mn-ea"/>
                <a:cs typeface="Arial" charset="0"/>
              </a:rPr>
              <a:t>Children = economic asset</a:t>
            </a:r>
          </a:p>
        </p:txBody>
      </p:sp>
      <p:sp>
        <p:nvSpPr>
          <p:cNvPr id="17" name="TextBox 16"/>
          <p:cNvSpPr txBox="1"/>
          <p:nvPr/>
        </p:nvSpPr>
        <p:spPr>
          <a:xfrm>
            <a:off x="514006" y="1775329"/>
            <a:ext cx="3600794" cy="424732"/>
          </a:xfrm>
          <a:prstGeom prst="rect">
            <a:avLst/>
          </a:prstGeom>
          <a:solidFill>
            <a:schemeClr val="tx1">
              <a:alpha val="70000"/>
            </a:schemeClr>
          </a:solid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Calibri"/>
                <a:ea typeface="+mn-ea"/>
                <a:cs typeface="Arial" charset="0"/>
              </a:rPr>
              <a:t>Elderly = economic liability</a:t>
            </a:r>
          </a:p>
        </p:txBody>
      </p:sp>
    </p:spTree>
    <p:extLst>
      <p:ext uri="{BB962C8B-B14F-4D97-AF65-F5344CB8AC3E}">
        <p14:creationId xmlns:p14="http://schemas.microsoft.com/office/powerpoint/2010/main" val="25396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289"/>
                                        </p:tgtEl>
                                        <p:attrNameLst>
                                          <p:attrName>style.visibility</p:attrName>
                                        </p:attrNameLst>
                                      </p:cBhvr>
                                      <p:to>
                                        <p:strVal val="visible"/>
                                      </p:to>
                                    </p:set>
                                    <p:animEffect transition="in" filter="dissolve">
                                      <p:cBhvr>
                                        <p:cTn id="7" dur="500"/>
                                        <p:tgtEl>
                                          <p:spTgt spid="542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288"/>
                                        </p:tgtEl>
                                        <p:attrNameLst>
                                          <p:attrName>style.visibility</p:attrName>
                                        </p:attrNameLst>
                                      </p:cBhvr>
                                      <p:to>
                                        <p:strVal val="visible"/>
                                      </p:to>
                                    </p:set>
                                    <p:animEffect transition="in" filter="dissolve">
                                      <p:cBhvr>
                                        <p:cTn id="10" dur="500"/>
                                        <p:tgtEl>
                                          <p:spTgt spid="5428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animBg="1"/>
      <p:bldP spid="54289" grpId="0"/>
      <p:bldP spid="12" grpId="0" animBg="1"/>
      <p:bldP spid="2" grpId="0" animBg="1"/>
      <p:bldP spid="3" grpId="0" animBg="1"/>
      <p:bldP spid="6" grpId="0" animBg="1"/>
      <p:bldP spid="14" grpId="0"/>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03729"/>
          </a:xfrm>
          <a:prstGeom prst="rect">
            <a:avLst/>
          </a:prstGeom>
          <a:noFill/>
          <a:ln w="9525">
            <a:noFill/>
            <a:miter lim="800000"/>
            <a:headEnd/>
            <a:tailEnd/>
          </a:ln>
        </p:spPr>
        <p:txBody>
          <a:bodyPr anchor="ct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Tell Past, Present, Future</a:t>
            </a:r>
          </a:p>
        </p:txBody>
      </p:sp>
      <p:pic>
        <p:nvPicPr>
          <p:cNvPr id="33795" name="Picture 3"/>
          <p:cNvPicPr>
            <a:picLocks noChangeAspect="1" noChangeArrowheads="1"/>
          </p:cNvPicPr>
          <p:nvPr/>
        </p:nvPicPr>
        <p:blipFill>
          <a:blip r:embed="rId2" cstate="print">
            <a:clrChange>
              <a:clrFrom>
                <a:srgbClr val="FFFFFF"/>
              </a:clrFrom>
              <a:clrTo>
                <a:srgbClr val="FFFFFF">
                  <a:alpha val="0"/>
                </a:srgbClr>
              </a:clrTo>
            </a:clrChange>
          </a:blip>
          <a:srcRect t="1646"/>
          <a:stretch>
            <a:fillRect/>
          </a:stretch>
        </p:blipFill>
        <p:spPr bwMode="auto">
          <a:xfrm>
            <a:off x="1464664" y="1457325"/>
            <a:ext cx="6193436" cy="4419600"/>
          </a:xfrm>
          <a:prstGeom prst="rect">
            <a:avLst/>
          </a:prstGeom>
          <a:noFill/>
          <a:ln w="9525" algn="ctr">
            <a:noFill/>
            <a:miter lim="800000"/>
            <a:headEnd/>
            <a:tailEnd/>
          </a:ln>
        </p:spPr>
      </p:pic>
      <p:sp>
        <p:nvSpPr>
          <p:cNvPr id="14" name="TextBox 13"/>
          <p:cNvSpPr txBox="1"/>
          <p:nvPr/>
        </p:nvSpPr>
        <p:spPr>
          <a:xfrm>
            <a:off x="4343400" y="1616509"/>
            <a:ext cx="806632" cy="424732"/>
          </a:xfrm>
          <a:prstGeom prst="rect">
            <a:avLst/>
          </a:prstGeom>
          <a:solidFill>
            <a:schemeClr val="tx1"/>
          </a:solid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1940</a:t>
            </a:r>
          </a:p>
        </p:txBody>
      </p:sp>
      <p:sp>
        <p:nvSpPr>
          <p:cNvPr id="17" name="TextBox 16"/>
          <p:cNvSpPr txBox="1"/>
          <p:nvPr/>
        </p:nvSpPr>
        <p:spPr>
          <a:xfrm>
            <a:off x="-38100" y="533400"/>
            <a:ext cx="9220200" cy="1154162"/>
          </a:xfrm>
          <a:prstGeom prst="rect">
            <a:avLst/>
          </a:prstGeom>
          <a:noFill/>
        </p:spPr>
        <p:txBody>
          <a:bodyPr wrap="square" rtlCol="0">
            <a:spAutoFit/>
          </a:bodyPr>
          <a:lstStyle/>
          <a:p>
            <a:pPr algn="ctr">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The top cohort show populations from 80+ years ago.</a:t>
            </a:r>
          </a:p>
          <a:p>
            <a:pPr algn="ctr">
              <a:lnSpc>
                <a:spcPct val="100000"/>
              </a:lnSpc>
              <a:spcBef>
                <a:spcPts val="0"/>
              </a:spcBef>
              <a:buNone/>
            </a:pPr>
            <a:r>
              <a:rPr lang="en-CA" sz="2300" dirty="0">
                <a:solidFill>
                  <a:schemeClr val="bg1"/>
                </a:solidFill>
                <a:effectLst>
                  <a:outerShdw blurRad="38100" dist="38100" dir="2700000" algn="tl">
                    <a:srgbClr val="000000">
                      <a:alpha val="43137"/>
                    </a:srgbClr>
                  </a:outerShdw>
                </a:effectLst>
                <a:latin typeface="+mn-lt"/>
              </a:rPr>
              <a:t>Using the current year (2020) the top cohorts were born in or before 1940 and thus show the past.</a:t>
            </a:r>
            <a:endParaRPr lang="en-US" sz="2300" dirty="0">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0" y="5739232"/>
            <a:ext cx="9220200" cy="1154162"/>
          </a:xfrm>
          <a:prstGeom prst="rect">
            <a:avLst/>
          </a:prstGeom>
          <a:noFill/>
        </p:spPr>
        <p:txBody>
          <a:bodyPr wrap="square" rtlCol="0">
            <a:spAutoFit/>
          </a:bodyPr>
          <a:lstStyle/>
          <a:p>
            <a:pPr algn="ctr">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The bottom cohort shows populations now.</a:t>
            </a:r>
          </a:p>
          <a:p>
            <a:pPr algn="ctr">
              <a:buNone/>
            </a:pPr>
            <a:r>
              <a:rPr lang="en-CA" sz="2300" dirty="0">
                <a:solidFill>
                  <a:schemeClr val="bg1"/>
                </a:solidFill>
                <a:effectLst>
                  <a:outerShdw blurRad="38100" dist="38100" dir="2700000" algn="tl">
                    <a:srgbClr val="000000">
                      <a:alpha val="43137"/>
                    </a:srgbClr>
                  </a:outerShdw>
                </a:effectLst>
                <a:latin typeface="+mn-lt"/>
              </a:rPr>
              <a:t>Using the current year (2020) the bottom cohort was born in 2020 and thus show the present.</a:t>
            </a:r>
            <a:endParaRPr lang="en-US" sz="2300" dirty="0">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4343400" y="4833068"/>
            <a:ext cx="806632" cy="424732"/>
          </a:xfrm>
          <a:prstGeom prst="rect">
            <a:avLst/>
          </a:prstGeom>
          <a:solidFill>
            <a:schemeClr val="tx1"/>
          </a:solid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2020</a:t>
            </a:r>
          </a:p>
        </p:txBody>
      </p:sp>
    </p:spTree>
    <p:extLst>
      <p:ext uri="{BB962C8B-B14F-4D97-AF65-F5344CB8AC3E}">
        <p14:creationId xmlns:p14="http://schemas.microsoft.com/office/powerpoint/2010/main" val="11118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
            <a:ext cx="8229600" cy="487362"/>
          </a:xfrm>
        </p:spPr>
        <p:txBody>
          <a:bodyPr rtlCol="0">
            <a:noAutofit/>
          </a:bodyPr>
          <a:lstStyle/>
          <a:p>
            <a:pPr eaLnBrk="1" fontAlgn="auto" hangingPunct="1">
              <a:spcAft>
                <a:spcPts val="0"/>
              </a:spcAft>
              <a:defRPr/>
            </a:pPr>
            <a:r>
              <a:rPr lang="en-US" sz="3400" dirty="0">
                <a:solidFill>
                  <a:schemeClr val="bg1"/>
                </a:solidFill>
                <a:effectLst>
                  <a:outerShdw blurRad="38100" dist="38100" dir="2700000" algn="tl">
                    <a:srgbClr val="000000">
                      <a:alpha val="43137"/>
                    </a:srgbClr>
                  </a:outerShdw>
                </a:effectLst>
                <a:latin typeface="+mn-lt"/>
              </a:rPr>
              <a:t>Basic Population Pyramids</a:t>
            </a:r>
          </a:p>
        </p:txBody>
      </p:sp>
      <p:grpSp>
        <p:nvGrpSpPr>
          <p:cNvPr id="2" name="Diagram 5"/>
          <p:cNvGrpSpPr>
            <a:grpSpLocks/>
          </p:cNvGrpSpPr>
          <p:nvPr/>
        </p:nvGrpSpPr>
        <p:grpSpPr bwMode="auto">
          <a:xfrm>
            <a:off x="304800" y="2214563"/>
            <a:ext cx="3124200" cy="3124200"/>
            <a:chOff x="1440" y="722"/>
            <a:chExt cx="2880" cy="2880"/>
          </a:xfrm>
        </p:grpSpPr>
        <p:sp>
          <p:nvSpPr>
            <p:cNvPr id="3" name="_s1028"/>
            <p:cNvSpPr>
              <a:spLocks noChangeArrowheads="1"/>
            </p:cNvSpPr>
            <p:nvPr/>
          </p:nvSpPr>
          <p:spPr bwMode="auto">
            <a:xfrm flipV="1">
              <a:off x="2538" y="977"/>
              <a:ext cx="684" cy="592"/>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4" name="_s1029"/>
            <p:cNvSpPr>
              <a:spLocks noChangeArrowheads="1"/>
            </p:cNvSpPr>
            <p:nvPr/>
          </p:nvSpPr>
          <p:spPr bwMode="auto">
            <a:xfrm flipV="1">
              <a:off x="2196" y="1569"/>
              <a:ext cx="1368" cy="59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Very few old</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p:txBody>
        </p:sp>
        <p:sp>
          <p:nvSpPr>
            <p:cNvPr id="5" name="_s1030"/>
            <p:cNvSpPr>
              <a:spLocks noChangeArrowheads="1"/>
            </p:cNvSpPr>
            <p:nvPr/>
          </p:nvSpPr>
          <p:spPr bwMode="auto">
            <a:xfrm flipV="1">
              <a:off x="1854" y="2162"/>
              <a:ext cx="2052" cy="59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Fewer </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support population</a:t>
              </a:r>
            </a:p>
          </p:txBody>
        </p:sp>
        <p:sp>
          <p:nvSpPr>
            <p:cNvPr id="6" name="_s1031"/>
            <p:cNvSpPr>
              <a:spLocks noChangeArrowheads="1"/>
            </p:cNvSpPr>
            <p:nvPr/>
          </p:nvSpPr>
          <p:spPr bwMode="auto">
            <a:xfrm flipV="1">
              <a:off x="1512" y="2754"/>
              <a:ext cx="2736" cy="592"/>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Many young</a:t>
              </a:r>
            </a:p>
          </p:txBody>
        </p:sp>
      </p:grpSp>
      <p:sp>
        <p:nvSpPr>
          <p:cNvPr id="53258" name="Freeform 10"/>
          <p:cNvSpPr>
            <a:spLocks/>
          </p:cNvSpPr>
          <p:nvPr/>
        </p:nvSpPr>
        <p:spPr bwMode="auto">
          <a:xfrm>
            <a:off x="3263900" y="838200"/>
            <a:ext cx="2451100" cy="2976563"/>
          </a:xfrm>
          <a:custGeom>
            <a:avLst/>
            <a:gdLst>
              <a:gd name="T0" fmla="*/ 2147483647 w 1544"/>
              <a:gd name="T1" fmla="*/ 2147483647 h 1875"/>
              <a:gd name="T2" fmla="*/ 2147483647 w 1544"/>
              <a:gd name="T3" fmla="*/ 2147483647 h 1875"/>
              <a:gd name="T4" fmla="*/ 2147483647 w 1544"/>
              <a:gd name="T5" fmla="*/ 2147483647 h 1875"/>
              <a:gd name="T6" fmla="*/ 2147483647 w 1544"/>
              <a:gd name="T7" fmla="*/ 2147483647 h 1875"/>
              <a:gd name="T8" fmla="*/ 2147483647 w 1544"/>
              <a:gd name="T9" fmla="*/ 2147483647 h 1875"/>
              <a:gd name="T10" fmla="*/ 2147483647 w 1544"/>
              <a:gd name="T11" fmla="*/ 2147483647 h 1875"/>
              <a:gd name="T12" fmla="*/ 0 60000 65536"/>
              <a:gd name="T13" fmla="*/ 0 60000 65536"/>
              <a:gd name="T14" fmla="*/ 0 60000 65536"/>
              <a:gd name="T15" fmla="*/ 0 60000 65536"/>
              <a:gd name="T16" fmla="*/ 0 60000 65536"/>
              <a:gd name="T17" fmla="*/ 0 60000 65536"/>
              <a:gd name="T18" fmla="*/ 0 w 1544"/>
              <a:gd name="T19" fmla="*/ 0 h 1875"/>
              <a:gd name="T20" fmla="*/ 1544 w 1544"/>
              <a:gd name="T21" fmla="*/ 1875 h 1875"/>
            </a:gdLst>
            <a:ahLst/>
            <a:cxnLst>
              <a:cxn ang="T12">
                <a:pos x="T0" y="T1"/>
              </a:cxn>
              <a:cxn ang="T13">
                <a:pos x="T2" y="T3"/>
              </a:cxn>
              <a:cxn ang="T14">
                <a:pos x="T4" y="T5"/>
              </a:cxn>
              <a:cxn ang="T15">
                <a:pos x="T6" y="T7"/>
              </a:cxn>
              <a:cxn ang="T16">
                <a:pos x="T8" y="T9"/>
              </a:cxn>
              <a:cxn ang="T17">
                <a:pos x="T10" y="T11"/>
              </a:cxn>
            </a:cxnLst>
            <a:rect l="T18" t="T19" r="T20" b="T21"/>
            <a:pathLst>
              <a:path w="1544" h="1875">
                <a:moveTo>
                  <a:pt x="515" y="1875"/>
                </a:moveTo>
                <a:cubicBezTo>
                  <a:pt x="357" y="1695"/>
                  <a:pt x="0" y="1109"/>
                  <a:pt x="40" y="797"/>
                </a:cubicBezTo>
                <a:cubicBezTo>
                  <a:pt x="80" y="485"/>
                  <a:pt x="509" y="0"/>
                  <a:pt x="753" y="3"/>
                </a:cubicBezTo>
                <a:cubicBezTo>
                  <a:pt x="997" y="6"/>
                  <a:pt x="1466" y="505"/>
                  <a:pt x="1505" y="817"/>
                </a:cubicBezTo>
                <a:cubicBezTo>
                  <a:pt x="1544" y="1129"/>
                  <a:pt x="1155" y="1699"/>
                  <a:pt x="990" y="1875"/>
                </a:cubicBezTo>
                <a:lnTo>
                  <a:pt x="515" y="1875"/>
                </a:lnTo>
                <a:close/>
              </a:path>
            </a:pathLst>
          </a:custGeom>
          <a:solidFill>
            <a:srgbClr val="FFFF00"/>
          </a:solidFill>
          <a:ln w="9525">
            <a:solidFill>
              <a:schemeClr val="tx1"/>
            </a:solidFill>
            <a:round/>
            <a:headEnd/>
            <a:tailEnd/>
          </a:ln>
        </p:spPr>
        <p:txBody>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3259" name="Text Box 11"/>
          <p:cNvSpPr txBox="1">
            <a:spLocks noChangeArrowheads="1"/>
          </p:cNvSpPr>
          <p:nvPr/>
        </p:nvSpPr>
        <p:spPr bwMode="auto">
          <a:xfrm>
            <a:off x="3763776" y="1909763"/>
            <a:ext cx="1581523" cy="646331"/>
          </a:xfrm>
          <a:prstGeom prst="rect">
            <a:avLst/>
          </a:prstGeom>
          <a:noFill/>
          <a:ln w="9525" algn="ctr">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Many  support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p:txBody>
      </p:sp>
      <p:sp>
        <p:nvSpPr>
          <p:cNvPr id="53261" name="Text Box 13"/>
          <p:cNvSpPr txBox="1">
            <a:spLocks noChangeArrowheads="1"/>
          </p:cNvSpPr>
          <p:nvPr/>
        </p:nvSpPr>
        <p:spPr bwMode="auto">
          <a:xfrm>
            <a:off x="4078816" y="3021013"/>
            <a:ext cx="770467" cy="646331"/>
          </a:xfrm>
          <a:prstGeom prst="rect">
            <a:avLst/>
          </a:prstGeom>
          <a:noFill/>
          <a:ln w="9525" algn="ctr">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Fewer</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young</a:t>
            </a:r>
          </a:p>
        </p:txBody>
      </p:sp>
      <p:sp>
        <p:nvSpPr>
          <p:cNvPr id="53262" name="Text Box 14"/>
          <p:cNvSpPr txBox="1">
            <a:spLocks noChangeArrowheads="1"/>
          </p:cNvSpPr>
          <p:nvPr/>
        </p:nvSpPr>
        <p:spPr bwMode="auto">
          <a:xfrm>
            <a:off x="4079938" y="1192213"/>
            <a:ext cx="768224" cy="646331"/>
          </a:xfrm>
          <a:prstGeom prst="rect">
            <a:avLst/>
          </a:prstGeom>
          <a:noFill/>
          <a:ln w="9525" algn="ctr">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Fewer</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old</a:t>
            </a:r>
          </a:p>
        </p:txBody>
      </p:sp>
      <p:sp>
        <p:nvSpPr>
          <p:cNvPr id="53265" name="AutoShape 17"/>
          <p:cNvSpPr>
            <a:spLocks noChangeArrowheads="1"/>
          </p:cNvSpPr>
          <p:nvPr/>
        </p:nvSpPr>
        <p:spPr bwMode="auto">
          <a:xfrm rot="10800000">
            <a:off x="5943600" y="2671763"/>
            <a:ext cx="2962275" cy="2438400"/>
          </a:xfrm>
          <a:prstGeom prst="triangle">
            <a:avLst>
              <a:gd name="adj" fmla="val 49995"/>
            </a:avLst>
          </a:prstGeom>
          <a:solidFill>
            <a:srgbClr val="00FFFF"/>
          </a:solidFill>
          <a:ln w="9525" algn="ctr">
            <a:solidFill>
              <a:schemeClr val="tx1"/>
            </a:solidFill>
            <a:miter lim="800000"/>
            <a:headEnd/>
            <a:tailEnd/>
          </a:ln>
        </p:spPr>
        <p:txBody>
          <a:bodyPr rot="10800000" wrap="none" anchor="ct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53267" name="Text Box 19"/>
          <p:cNvSpPr txBox="1">
            <a:spLocks noChangeArrowheads="1"/>
          </p:cNvSpPr>
          <p:nvPr/>
        </p:nvSpPr>
        <p:spPr bwMode="auto">
          <a:xfrm>
            <a:off x="7010400" y="4038600"/>
            <a:ext cx="770467" cy="646331"/>
          </a:xfrm>
          <a:prstGeom prst="rect">
            <a:avLst/>
          </a:prstGeom>
          <a:noFill/>
          <a:ln w="9525" algn="ctr">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Few</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young</a:t>
            </a:r>
          </a:p>
        </p:txBody>
      </p:sp>
      <p:sp>
        <p:nvSpPr>
          <p:cNvPr id="53268" name="Text Box 20"/>
          <p:cNvSpPr txBox="1">
            <a:spLocks noChangeArrowheads="1"/>
          </p:cNvSpPr>
          <p:nvPr/>
        </p:nvSpPr>
        <p:spPr bwMode="auto">
          <a:xfrm>
            <a:off x="6172200" y="3276600"/>
            <a:ext cx="2438400" cy="646331"/>
          </a:xfrm>
          <a:prstGeom prst="rect">
            <a:avLst/>
          </a:prstGeom>
          <a:noFill/>
          <a:ln w="9525" algn="ctr">
            <a:noFill/>
            <a:miter lim="800000"/>
            <a:headEnd/>
            <a:tailEnd/>
          </a:ln>
        </p:spPr>
        <p:txBody>
          <a:bodyPr>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Fewer support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p:txBody>
      </p:sp>
      <p:sp>
        <p:nvSpPr>
          <p:cNvPr id="53269" name="Text Box 21"/>
          <p:cNvSpPr txBox="1">
            <a:spLocks noChangeArrowheads="1"/>
          </p:cNvSpPr>
          <p:nvPr/>
        </p:nvSpPr>
        <p:spPr bwMode="auto">
          <a:xfrm>
            <a:off x="6853712" y="2824163"/>
            <a:ext cx="1116652" cy="341632"/>
          </a:xfrm>
          <a:prstGeom prst="rect">
            <a:avLst/>
          </a:prstGeom>
          <a:noFill/>
          <a:ln w="9525" algn="ctr">
            <a:noFill/>
            <a:miter lim="800000"/>
            <a:headEnd/>
            <a:tailEnd/>
          </a:ln>
        </p:spPr>
        <p:txBody>
          <a:bodyPr wrap="non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Arial" charset="0"/>
              </a:rPr>
              <a:t>Many Old</a:t>
            </a:r>
          </a:p>
        </p:txBody>
      </p:sp>
      <p:sp>
        <p:nvSpPr>
          <p:cNvPr id="53270" name="Text Box 22"/>
          <p:cNvSpPr txBox="1">
            <a:spLocks noChangeArrowheads="1"/>
          </p:cNvSpPr>
          <p:nvPr/>
        </p:nvSpPr>
        <p:spPr bwMode="auto">
          <a:xfrm>
            <a:off x="882650" y="5186363"/>
            <a:ext cx="1860550" cy="590931"/>
          </a:xfrm>
          <a:prstGeom prst="rect">
            <a:avLst/>
          </a:prstGeom>
          <a:noFill/>
          <a:ln w="9525" algn="ctr">
            <a:noFill/>
            <a:miter lim="800000"/>
            <a:headEnd/>
            <a:tailEnd/>
          </a:ln>
        </p:spPr>
        <p:txBody>
          <a:bodyPr>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Typical of developing world.</a:t>
            </a:r>
          </a:p>
        </p:txBody>
      </p:sp>
      <p:sp>
        <p:nvSpPr>
          <p:cNvPr id="53271" name="Text Box 23"/>
          <p:cNvSpPr txBox="1">
            <a:spLocks noChangeArrowheads="1"/>
          </p:cNvSpPr>
          <p:nvPr/>
        </p:nvSpPr>
        <p:spPr bwMode="auto">
          <a:xfrm>
            <a:off x="3625850" y="3967163"/>
            <a:ext cx="1860550" cy="1089529"/>
          </a:xfrm>
          <a:prstGeom prst="rect">
            <a:avLst/>
          </a:prstGeom>
          <a:noFill/>
          <a:ln w="9525" algn="ctr">
            <a:noFill/>
            <a:miter lim="800000"/>
            <a:headEnd/>
            <a:tailEnd/>
          </a:ln>
        </p:spPr>
        <p:txBody>
          <a:bodyPr>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Typical of developed world with migration such as Canada.</a:t>
            </a:r>
          </a:p>
        </p:txBody>
      </p:sp>
      <p:sp>
        <p:nvSpPr>
          <p:cNvPr id="53272" name="Text Box 24"/>
          <p:cNvSpPr txBox="1">
            <a:spLocks noChangeArrowheads="1"/>
          </p:cNvSpPr>
          <p:nvPr/>
        </p:nvSpPr>
        <p:spPr bwMode="auto">
          <a:xfrm>
            <a:off x="6122987" y="5186363"/>
            <a:ext cx="2438400" cy="1089529"/>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Typical of developed world with little migration such as Japan.</a:t>
            </a:r>
          </a:p>
        </p:txBody>
      </p:sp>
      <p:sp>
        <p:nvSpPr>
          <p:cNvPr id="7" name="Right Arrow 6"/>
          <p:cNvSpPr/>
          <p:nvPr/>
        </p:nvSpPr>
        <p:spPr>
          <a:xfrm>
            <a:off x="1025525" y="1219200"/>
            <a:ext cx="7880350" cy="2846386"/>
          </a:xfrm>
          <a:prstGeom prst="rightArrow">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Pyramids are dynamic, changing over time from pyramid to inverted pyramid as countries develop and age.</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Countries may stabilize at the middle model but only with significant net positive migration</a:t>
            </a:r>
            <a:r>
              <a:rPr kumimoji="0" lang="en-US" sz="2300" b="0"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 or a balanced ZPG TFR.</a:t>
            </a:r>
            <a:endParaRPr kumimoji="0" lang="en-US" sz="23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endParaRPr>
          </a:p>
        </p:txBody>
      </p:sp>
      <p:sp>
        <p:nvSpPr>
          <p:cNvPr id="20" name="TextBox 19"/>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6869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3270"/>
                                        </p:tgtEl>
                                        <p:attrNameLst>
                                          <p:attrName>style.visibility</p:attrName>
                                        </p:attrNameLst>
                                      </p:cBhvr>
                                      <p:to>
                                        <p:strVal val="visible"/>
                                      </p:to>
                                    </p:set>
                                    <p:animEffect transition="in" filter="checkerboard(across)">
                                      <p:cBhvr>
                                        <p:cTn id="10" dur="500"/>
                                        <p:tgtEl>
                                          <p:spTgt spid="5327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3259"/>
                                        </p:tgtEl>
                                        <p:attrNameLst>
                                          <p:attrName>style.visibility</p:attrName>
                                        </p:attrNameLst>
                                      </p:cBhvr>
                                      <p:to>
                                        <p:strVal val="visible"/>
                                      </p:to>
                                    </p:set>
                                    <p:animEffect transition="in" filter="checkerboard(across)">
                                      <p:cBhvr>
                                        <p:cTn id="15" dur="500"/>
                                        <p:tgtEl>
                                          <p:spTgt spid="5325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3262"/>
                                        </p:tgtEl>
                                        <p:attrNameLst>
                                          <p:attrName>style.visibility</p:attrName>
                                        </p:attrNameLst>
                                      </p:cBhvr>
                                      <p:to>
                                        <p:strVal val="visible"/>
                                      </p:to>
                                    </p:set>
                                    <p:animEffect transition="in" filter="checkerboard(across)">
                                      <p:cBhvr>
                                        <p:cTn id="18" dur="500"/>
                                        <p:tgtEl>
                                          <p:spTgt spid="5326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3261"/>
                                        </p:tgtEl>
                                        <p:attrNameLst>
                                          <p:attrName>style.visibility</p:attrName>
                                        </p:attrNameLst>
                                      </p:cBhvr>
                                      <p:to>
                                        <p:strVal val="visible"/>
                                      </p:to>
                                    </p:set>
                                    <p:animEffect transition="in" filter="checkerboard(across)">
                                      <p:cBhvr>
                                        <p:cTn id="21" dur="500"/>
                                        <p:tgtEl>
                                          <p:spTgt spid="5326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3258"/>
                                        </p:tgtEl>
                                        <p:attrNameLst>
                                          <p:attrName>style.visibility</p:attrName>
                                        </p:attrNameLst>
                                      </p:cBhvr>
                                      <p:to>
                                        <p:strVal val="visible"/>
                                      </p:to>
                                    </p:set>
                                    <p:animEffect transition="in" filter="checkerboard(across)">
                                      <p:cBhvr>
                                        <p:cTn id="24" dur="500"/>
                                        <p:tgtEl>
                                          <p:spTgt spid="5325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3271"/>
                                        </p:tgtEl>
                                        <p:attrNameLst>
                                          <p:attrName>style.visibility</p:attrName>
                                        </p:attrNameLst>
                                      </p:cBhvr>
                                      <p:to>
                                        <p:strVal val="visible"/>
                                      </p:to>
                                    </p:set>
                                    <p:animEffect transition="in" filter="checkerboard(across)">
                                      <p:cBhvr>
                                        <p:cTn id="27" dur="500"/>
                                        <p:tgtEl>
                                          <p:spTgt spid="5327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3269"/>
                                        </p:tgtEl>
                                        <p:attrNameLst>
                                          <p:attrName>style.visibility</p:attrName>
                                        </p:attrNameLst>
                                      </p:cBhvr>
                                      <p:to>
                                        <p:strVal val="visible"/>
                                      </p:to>
                                    </p:set>
                                    <p:animEffect transition="in" filter="checkerboard(across)">
                                      <p:cBhvr>
                                        <p:cTn id="32" dur="500"/>
                                        <p:tgtEl>
                                          <p:spTgt spid="5326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3265"/>
                                        </p:tgtEl>
                                        <p:attrNameLst>
                                          <p:attrName>style.visibility</p:attrName>
                                        </p:attrNameLst>
                                      </p:cBhvr>
                                      <p:to>
                                        <p:strVal val="visible"/>
                                      </p:to>
                                    </p:set>
                                    <p:animEffect transition="in" filter="checkerboard(across)">
                                      <p:cBhvr>
                                        <p:cTn id="35" dur="500"/>
                                        <p:tgtEl>
                                          <p:spTgt spid="5326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3268"/>
                                        </p:tgtEl>
                                        <p:attrNameLst>
                                          <p:attrName>style.visibility</p:attrName>
                                        </p:attrNameLst>
                                      </p:cBhvr>
                                      <p:to>
                                        <p:strVal val="visible"/>
                                      </p:to>
                                    </p:set>
                                    <p:animEffect transition="in" filter="checkerboard(across)">
                                      <p:cBhvr>
                                        <p:cTn id="38" dur="500"/>
                                        <p:tgtEl>
                                          <p:spTgt spid="53268"/>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3267"/>
                                        </p:tgtEl>
                                        <p:attrNameLst>
                                          <p:attrName>style.visibility</p:attrName>
                                        </p:attrNameLst>
                                      </p:cBhvr>
                                      <p:to>
                                        <p:strVal val="visible"/>
                                      </p:to>
                                    </p:set>
                                    <p:animEffect transition="in" filter="checkerboard(across)">
                                      <p:cBhvr>
                                        <p:cTn id="41" dur="500"/>
                                        <p:tgtEl>
                                          <p:spTgt spid="53267"/>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53272"/>
                                        </p:tgtEl>
                                        <p:attrNameLst>
                                          <p:attrName>style.visibility</p:attrName>
                                        </p:attrNameLst>
                                      </p:cBhvr>
                                      <p:to>
                                        <p:strVal val="visible"/>
                                      </p:to>
                                    </p:set>
                                    <p:animEffect transition="in" filter="checkerboard(across)">
                                      <p:cBhvr>
                                        <p:cTn id="44" dur="500"/>
                                        <p:tgtEl>
                                          <p:spTgt spid="5327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animBg="1"/>
      <p:bldP spid="53259" grpId="0"/>
      <p:bldP spid="53261" grpId="0"/>
      <p:bldP spid="53262" grpId="0"/>
      <p:bldP spid="53265" grpId="0" animBg="1"/>
      <p:bldP spid="53267" grpId="0"/>
      <p:bldP spid="53268" grpId="0"/>
      <p:bldP spid="53269" grpId="0"/>
      <p:bldP spid="53270" grpId="0"/>
      <p:bldP spid="53271" grpId="0"/>
      <p:bldP spid="53272"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Freeform 10"/>
          <p:cNvSpPr>
            <a:spLocks/>
          </p:cNvSpPr>
          <p:nvPr/>
        </p:nvSpPr>
        <p:spPr bwMode="auto">
          <a:xfrm>
            <a:off x="838200" y="457200"/>
            <a:ext cx="2451100" cy="2976563"/>
          </a:xfrm>
          <a:custGeom>
            <a:avLst/>
            <a:gdLst>
              <a:gd name="T0" fmla="*/ 2147483647 w 1544"/>
              <a:gd name="T1" fmla="*/ 2147483647 h 1875"/>
              <a:gd name="T2" fmla="*/ 2147483647 w 1544"/>
              <a:gd name="T3" fmla="*/ 2147483647 h 1875"/>
              <a:gd name="T4" fmla="*/ 2147483647 w 1544"/>
              <a:gd name="T5" fmla="*/ 2147483647 h 1875"/>
              <a:gd name="T6" fmla="*/ 2147483647 w 1544"/>
              <a:gd name="T7" fmla="*/ 2147483647 h 1875"/>
              <a:gd name="T8" fmla="*/ 2147483647 w 1544"/>
              <a:gd name="T9" fmla="*/ 2147483647 h 1875"/>
              <a:gd name="T10" fmla="*/ 2147483647 w 1544"/>
              <a:gd name="T11" fmla="*/ 2147483647 h 1875"/>
              <a:gd name="T12" fmla="*/ 0 60000 65536"/>
              <a:gd name="T13" fmla="*/ 0 60000 65536"/>
              <a:gd name="T14" fmla="*/ 0 60000 65536"/>
              <a:gd name="T15" fmla="*/ 0 60000 65536"/>
              <a:gd name="T16" fmla="*/ 0 60000 65536"/>
              <a:gd name="T17" fmla="*/ 0 60000 65536"/>
              <a:gd name="T18" fmla="*/ 0 w 1544"/>
              <a:gd name="T19" fmla="*/ 0 h 1875"/>
              <a:gd name="T20" fmla="*/ 1544 w 1544"/>
              <a:gd name="T21" fmla="*/ 1875 h 1875"/>
            </a:gdLst>
            <a:ahLst/>
            <a:cxnLst>
              <a:cxn ang="T12">
                <a:pos x="T0" y="T1"/>
              </a:cxn>
              <a:cxn ang="T13">
                <a:pos x="T2" y="T3"/>
              </a:cxn>
              <a:cxn ang="T14">
                <a:pos x="T4" y="T5"/>
              </a:cxn>
              <a:cxn ang="T15">
                <a:pos x="T6" y="T7"/>
              </a:cxn>
              <a:cxn ang="T16">
                <a:pos x="T8" y="T9"/>
              </a:cxn>
              <a:cxn ang="T17">
                <a:pos x="T10" y="T11"/>
              </a:cxn>
            </a:cxnLst>
            <a:rect l="T18" t="T19" r="T20" b="T21"/>
            <a:pathLst>
              <a:path w="1544" h="1875">
                <a:moveTo>
                  <a:pt x="515" y="1875"/>
                </a:moveTo>
                <a:cubicBezTo>
                  <a:pt x="357" y="1695"/>
                  <a:pt x="0" y="1109"/>
                  <a:pt x="40" y="797"/>
                </a:cubicBezTo>
                <a:cubicBezTo>
                  <a:pt x="80" y="485"/>
                  <a:pt x="509" y="0"/>
                  <a:pt x="753" y="3"/>
                </a:cubicBezTo>
                <a:cubicBezTo>
                  <a:pt x="997" y="6"/>
                  <a:pt x="1466" y="505"/>
                  <a:pt x="1505" y="817"/>
                </a:cubicBezTo>
                <a:cubicBezTo>
                  <a:pt x="1544" y="1129"/>
                  <a:pt x="1155" y="1699"/>
                  <a:pt x="990" y="1875"/>
                </a:cubicBezTo>
                <a:lnTo>
                  <a:pt x="515" y="1875"/>
                </a:lnTo>
                <a:close/>
              </a:path>
            </a:pathLst>
          </a:custGeom>
          <a:solidFill>
            <a:srgbClr val="FFFF00"/>
          </a:solidFill>
          <a:ln w="9525">
            <a:solidFill>
              <a:schemeClr val="tx1"/>
            </a:solidFill>
            <a:round/>
            <a:headEnd/>
            <a:tailEnd/>
          </a:ln>
        </p:spPr>
        <p:txBody>
          <a:bodyPr/>
          <a:lstStyle/>
          <a:p>
            <a:pPr algn="ctr" eaLnBrk="0" hangingPunct="0">
              <a:buNone/>
            </a:pPr>
            <a:endParaRPr lang="en-US">
              <a:solidFill>
                <a:schemeClr val="bg1"/>
              </a:solidFill>
              <a:latin typeface="+mn-lt"/>
            </a:endParaRPr>
          </a:p>
        </p:txBody>
      </p:sp>
      <p:sp>
        <p:nvSpPr>
          <p:cNvPr id="53271" name="Text Box 23"/>
          <p:cNvSpPr txBox="1">
            <a:spLocks noChangeArrowheads="1"/>
          </p:cNvSpPr>
          <p:nvPr/>
        </p:nvSpPr>
        <p:spPr bwMode="auto">
          <a:xfrm>
            <a:off x="38100" y="4800600"/>
            <a:ext cx="3251200" cy="1862048"/>
          </a:xfrm>
          <a:prstGeom prst="rect">
            <a:avLst/>
          </a:prstGeom>
          <a:noFill/>
          <a:ln w="9525" algn="ctr">
            <a:solidFill>
              <a:schemeClr val="bg1"/>
            </a:solidFill>
            <a:miter lim="800000"/>
            <a:headEnd/>
            <a:tailEnd/>
          </a:ln>
        </p:spPr>
        <p:txBody>
          <a:bodyPr wrap="square">
            <a:spAutoFit/>
          </a:bodyPr>
          <a:lstStyle/>
          <a:p>
            <a:pPr algn="ctr" eaLnBrk="0" hangingPunct="0">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In this case, with a 1.6 TFR, the base will continue to shrink, with an increasing need for future in-migration.</a:t>
            </a:r>
          </a:p>
        </p:txBody>
      </p:sp>
      <p:sp>
        <p:nvSpPr>
          <p:cNvPr id="21" name="Rectangle 2"/>
          <p:cNvSpPr>
            <a:spLocks noChangeArrowheads="1"/>
          </p:cNvSpPr>
          <p:nvPr/>
        </p:nvSpPr>
        <p:spPr bwMode="auto">
          <a:xfrm>
            <a:off x="0" y="0"/>
            <a:ext cx="9144000" cy="403729"/>
          </a:xfrm>
          <a:prstGeom prst="rect">
            <a:avLst/>
          </a:prstGeom>
          <a:noFill/>
          <a:ln w="9525">
            <a:noFill/>
            <a:miter lim="800000"/>
            <a:headEnd/>
            <a:tailEnd/>
          </a:ln>
        </p:spPr>
        <p:txBody>
          <a:bodyPr anchor="ct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Tell Us What to Expect</a:t>
            </a:r>
          </a:p>
        </p:txBody>
      </p:sp>
      <p:cxnSp>
        <p:nvCxnSpPr>
          <p:cNvPr id="10" name="Straight Connector 9"/>
          <p:cNvCxnSpPr/>
          <p:nvPr/>
        </p:nvCxnSpPr>
        <p:spPr>
          <a:xfrm flipH="1">
            <a:off x="1090622" y="2743200"/>
            <a:ext cx="1893878" cy="211478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98550" y="2743200"/>
            <a:ext cx="1680291" cy="211478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Freeform 10"/>
          <p:cNvSpPr>
            <a:spLocks/>
          </p:cNvSpPr>
          <p:nvPr/>
        </p:nvSpPr>
        <p:spPr bwMode="auto">
          <a:xfrm>
            <a:off x="5876798" y="480684"/>
            <a:ext cx="2377092" cy="3067348"/>
          </a:xfrm>
          <a:custGeom>
            <a:avLst/>
            <a:gdLst>
              <a:gd name="T0" fmla="*/ 2147483647 w 1544"/>
              <a:gd name="T1" fmla="*/ 2147483647 h 1875"/>
              <a:gd name="T2" fmla="*/ 2147483647 w 1544"/>
              <a:gd name="T3" fmla="*/ 2147483647 h 1875"/>
              <a:gd name="T4" fmla="*/ 2147483647 w 1544"/>
              <a:gd name="T5" fmla="*/ 2147483647 h 1875"/>
              <a:gd name="T6" fmla="*/ 2147483647 w 1544"/>
              <a:gd name="T7" fmla="*/ 2147483647 h 1875"/>
              <a:gd name="T8" fmla="*/ 2147483647 w 1544"/>
              <a:gd name="T9" fmla="*/ 2147483647 h 1875"/>
              <a:gd name="T10" fmla="*/ 2147483647 w 1544"/>
              <a:gd name="T11" fmla="*/ 2147483647 h 1875"/>
              <a:gd name="T12" fmla="*/ 0 60000 65536"/>
              <a:gd name="T13" fmla="*/ 0 60000 65536"/>
              <a:gd name="T14" fmla="*/ 0 60000 65536"/>
              <a:gd name="T15" fmla="*/ 0 60000 65536"/>
              <a:gd name="T16" fmla="*/ 0 60000 65536"/>
              <a:gd name="T17" fmla="*/ 0 60000 65536"/>
              <a:gd name="T18" fmla="*/ 0 w 1544"/>
              <a:gd name="T19" fmla="*/ 0 h 1875"/>
              <a:gd name="T20" fmla="*/ 1544 w 1544"/>
              <a:gd name="T21" fmla="*/ 1875 h 1875"/>
              <a:gd name="connsiteX0" fmla="*/ 1144 w 9788"/>
              <a:gd name="connsiteY0" fmla="*/ 10305 h 10305"/>
              <a:gd name="connsiteX1" fmla="*/ 283 w 9788"/>
              <a:gd name="connsiteY1" fmla="*/ 4236 h 10305"/>
              <a:gd name="connsiteX2" fmla="*/ 4901 w 9788"/>
              <a:gd name="connsiteY2" fmla="*/ 1 h 10305"/>
              <a:gd name="connsiteX3" fmla="*/ 9771 w 9788"/>
              <a:gd name="connsiteY3" fmla="*/ 4342 h 10305"/>
              <a:gd name="connsiteX4" fmla="*/ 6436 w 9788"/>
              <a:gd name="connsiteY4" fmla="*/ 9985 h 10305"/>
              <a:gd name="connsiteX5" fmla="*/ 1144 w 9788"/>
              <a:gd name="connsiteY5" fmla="*/ 10305 h 10305"/>
              <a:gd name="connsiteX0" fmla="*/ 1169 w 10032"/>
              <a:gd name="connsiteY0" fmla="*/ 10000 h 10000"/>
              <a:gd name="connsiteX1" fmla="*/ 289 w 10032"/>
              <a:gd name="connsiteY1" fmla="*/ 4111 h 10000"/>
              <a:gd name="connsiteX2" fmla="*/ 5007 w 10032"/>
              <a:gd name="connsiteY2" fmla="*/ 1 h 10000"/>
              <a:gd name="connsiteX3" fmla="*/ 9983 w 10032"/>
              <a:gd name="connsiteY3" fmla="*/ 4213 h 10000"/>
              <a:gd name="connsiteX4" fmla="*/ 8362 w 10032"/>
              <a:gd name="connsiteY4" fmla="*/ 10000 h 10000"/>
              <a:gd name="connsiteX5" fmla="*/ 1169 w 10032"/>
              <a:gd name="connsiteY5" fmla="*/ 10000 h 10000"/>
              <a:gd name="connsiteX0" fmla="*/ 1169 w 9771"/>
              <a:gd name="connsiteY0" fmla="*/ 10000 h 10000"/>
              <a:gd name="connsiteX1" fmla="*/ 289 w 9771"/>
              <a:gd name="connsiteY1" fmla="*/ 4111 h 10000"/>
              <a:gd name="connsiteX2" fmla="*/ 5007 w 9771"/>
              <a:gd name="connsiteY2" fmla="*/ 1 h 10000"/>
              <a:gd name="connsiteX3" fmla="*/ 9705 w 9771"/>
              <a:gd name="connsiteY3" fmla="*/ 4213 h 10000"/>
              <a:gd name="connsiteX4" fmla="*/ 8362 w 9771"/>
              <a:gd name="connsiteY4" fmla="*/ 10000 h 10000"/>
              <a:gd name="connsiteX5" fmla="*/ 1169 w 9771"/>
              <a:gd name="connsiteY5" fmla="*/ 10000 h 10000"/>
              <a:gd name="connsiteX0" fmla="*/ 862 w 9665"/>
              <a:gd name="connsiteY0" fmla="*/ 10000 h 10000"/>
              <a:gd name="connsiteX1" fmla="*/ 450 w 9665"/>
              <a:gd name="connsiteY1" fmla="*/ 4049 h 10000"/>
              <a:gd name="connsiteX2" fmla="*/ 4790 w 9665"/>
              <a:gd name="connsiteY2" fmla="*/ 1 h 10000"/>
              <a:gd name="connsiteX3" fmla="*/ 9598 w 9665"/>
              <a:gd name="connsiteY3" fmla="*/ 4213 h 10000"/>
              <a:gd name="connsiteX4" fmla="*/ 8224 w 9665"/>
              <a:gd name="connsiteY4" fmla="*/ 10000 h 10000"/>
              <a:gd name="connsiteX5" fmla="*/ 862 w 9665"/>
              <a:gd name="connsiteY5" fmla="*/ 10000 h 10000"/>
              <a:gd name="connsiteX0" fmla="*/ 892 w 9366"/>
              <a:gd name="connsiteY0" fmla="*/ 10000 h 10000"/>
              <a:gd name="connsiteX1" fmla="*/ 466 w 9366"/>
              <a:gd name="connsiteY1" fmla="*/ 4049 h 10000"/>
              <a:gd name="connsiteX2" fmla="*/ 4956 w 9366"/>
              <a:gd name="connsiteY2" fmla="*/ 1 h 10000"/>
              <a:gd name="connsiteX3" fmla="*/ 9132 w 9366"/>
              <a:gd name="connsiteY3" fmla="*/ 4213 h 10000"/>
              <a:gd name="connsiteX4" fmla="*/ 8509 w 9366"/>
              <a:gd name="connsiteY4" fmla="*/ 10000 h 10000"/>
              <a:gd name="connsiteX5" fmla="*/ 892 w 9366"/>
              <a:gd name="connsiteY5" fmla="*/ 10000 h 10000"/>
              <a:gd name="connsiteX0" fmla="*/ 533 w 10793"/>
              <a:gd name="connsiteY0" fmla="*/ 9938 h 10000"/>
              <a:gd name="connsiteX1" fmla="*/ 1291 w 10793"/>
              <a:gd name="connsiteY1" fmla="*/ 4049 h 10000"/>
              <a:gd name="connsiteX2" fmla="*/ 6084 w 10793"/>
              <a:gd name="connsiteY2" fmla="*/ 1 h 10000"/>
              <a:gd name="connsiteX3" fmla="*/ 10543 w 10793"/>
              <a:gd name="connsiteY3" fmla="*/ 4213 h 10000"/>
              <a:gd name="connsiteX4" fmla="*/ 9878 w 10793"/>
              <a:gd name="connsiteY4" fmla="*/ 10000 h 10000"/>
              <a:gd name="connsiteX5" fmla="*/ 533 w 10793"/>
              <a:gd name="connsiteY5" fmla="*/ 9938 h 10000"/>
              <a:gd name="connsiteX0" fmla="*/ 533 w 11231"/>
              <a:gd name="connsiteY0" fmla="*/ 9938 h 10062"/>
              <a:gd name="connsiteX1" fmla="*/ 1291 w 11231"/>
              <a:gd name="connsiteY1" fmla="*/ 4049 h 10062"/>
              <a:gd name="connsiteX2" fmla="*/ 6084 w 11231"/>
              <a:gd name="connsiteY2" fmla="*/ 1 h 10062"/>
              <a:gd name="connsiteX3" fmla="*/ 10543 w 11231"/>
              <a:gd name="connsiteY3" fmla="*/ 4213 h 10062"/>
              <a:gd name="connsiteX4" fmla="*/ 10641 w 11231"/>
              <a:gd name="connsiteY4" fmla="*/ 10062 h 10062"/>
              <a:gd name="connsiteX5" fmla="*/ 533 w 11231"/>
              <a:gd name="connsiteY5" fmla="*/ 9938 h 10062"/>
              <a:gd name="connsiteX0" fmla="*/ 504 w 11202"/>
              <a:gd name="connsiteY0" fmla="*/ 9876 h 10000"/>
              <a:gd name="connsiteX1" fmla="*/ 1262 w 11202"/>
              <a:gd name="connsiteY1" fmla="*/ 3987 h 10000"/>
              <a:gd name="connsiteX2" fmla="*/ 5157 w 11202"/>
              <a:gd name="connsiteY2" fmla="*/ 1 h 10000"/>
              <a:gd name="connsiteX3" fmla="*/ 10514 w 11202"/>
              <a:gd name="connsiteY3" fmla="*/ 4151 h 10000"/>
              <a:gd name="connsiteX4" fmla="*/ 10612 w 11202"/>
              <a:gd name="connsiteY4" fmla="*/ 10000 h 10000"/>
              <a:gd name="connsiteX5" fmla="*/ 504 w 11202"/>
              <a:gd name="connsiteY5" fmla="*/ 98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2" h="10000">
                <a:moveTo>
                  <a:pt x="504" y="9876"/>
                </a:moveTo>
                <a:cubicBezTo>
                  <a:pt x="-676" y="8944"/>
                  <a:pt x="487" y="5633"/>
                  <a:pt x="1262" y="3987"/>
                </a:cubicBezTo>
                <a:cubicBezTo>
                  <a:pt x="2038" y="2341"/>
                  <a:pt x="3616" y="-26"/>
                  <a:pt x="5157" y="1"/>
                </a:cubicBezTo>
                <a:cubicBezTo>
                  <a:pt x="6699" y="28"/>
                  <a:pt x="10223" y="2537"/>
                  <a:pt x="10514" y="4151"/>
                </a:cubicBezTo>
                <a:cubicBezTo>
                  <a:pt x="10806" y="5766"/>
                  <a:pt x="11848" y="9089"/>
                  <a:pt x="10612" y="10000"/>
                </a:cubicBezTo>
                <a:lnTo>
                  <a:pt x="504" y="9876"/>
                </a:lnTo>
                <a:close/>
              </a:path>
            </a:pathLst>
          </a:custGeom>
          <a:solidFill>
            <a:srgbClr val="FFFF00"/>
          </a:solidFill>
          <a:ln w="9525">
            <a:solidFill>
              <a:schemeClr val="tx1"/>
            </a:solidFill>
            <a:round/>
            <a:headEnd/>
            <a:tailEnd/>
          </a:ln>
        </p:spPr>
        <p:txBody>
          <a:bodyPr/>
          <a:lstStyle/>
          <a:p>
            <a:pPr algn="ctr" eaLnBrk="0" hangingPunct="0">
              <a:buNone/>
            </a:pPr>
            <a:endParaRPr lang="en-US">
              <a:solidFill>
                <a:schemeClr val="bg1"/>
              </a:solidFill>
              <a:latin typeface="+mn-lt"/>
            </a:endParaRPr>
          </a:p>
        </p:txBody>
      </p:sp>
      <p:sp>
        <p:nvSpPr>
          <p:cNvPr id="34" name="Text Box 11"/>
          <p:cNvSpPr txBox="1">
            <a:spLocks noChangeArrowheads="1"/>
          </p:cNvSpPr>
          <p:nvPr/>
        </p:nvSpPr>
        <p:spPr bwMode="auto">
          <a:xfrm>
            <a:off x="6526841" y="1868168"/>
            <a:ext cx="1144865"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Support</a:t>
            </a:r>
          </a:p>
        </p:txBody>
      </p:sp>
      <p:sp>
        <p:nvSpPr>
          <p:cNvPr id="35" name="Text Box 13"/>
          <p:cNvSpPr txBox="1">
            <a:spLocks noChangeArrowheads="1"/>
          </p:cNvSpPr>
          <p:nvPr/>
        </p:nvSpPr>
        <p:spPr bwMode="auto">
          <a:xfrm>
            <a:off x="6649161" y="3011168"/>
            <a:ext cx="912814"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Young</a:t>
            </a:r>
          </a:p>
        </p:txBody>
      </p:sp>
      <p:sp>
        <p:nvSpPr>
          <p:cNvPr id="36" name="Text Box 14"/>
          <p:cNvSpPr txBox="1">
            <a:spLocks noChangeArrowheads="1"/>
          </p:cNvSpPr>
          <p:nvPr/>
        </p:nvSpPr>
        <p:spPr bwMode="auto">
          <a:xfrm>
            <a:off x="6758208" y="697707"/>
            <a:ext cx="614271" cy="410882"/>
          </a:xfrm>
          <a:prstGeom prst="rect">
            <a:avLst/>
          </a:prstGeom>
          <a:noFill/>
          <a:ln w="9525" algn="ctr">
            <a:noFill/>
            <a:miter lim="800000"/>
            <a:headEnd/>
            <a:tailEnd/>
          </a:ln>
        </p:spPr>
        <p:txBody>
          <a:bodyPr wrap="none">
            <a:spAutoFit/>
          </a:bodyPr>
          <a:lstStyle/>
          <a:p>
            <a:pPr algn="ctr" eaLnBrk="0" hangingPunct="0">
              <a:buNone/>
            </a:pPr>
            <a:r>
              <a:rPr lang="en-US" sz="2300" b="1" dirty="0">
                <a:solidFill>
                  <a:schemeClr val="bg1"/>
                </a:solidFill>
                <a:latin typeface="+mn-lt"/>
              </a:rPr>
              <a:t>Old</a:t>
            </a:r>
          </a:p>
        </p:txBody>
      </p:sp>
      <p:cxnSp>
        <p:nvCxnSpPr>
          <p:cNvPr id="37" name="Straight Connector 36"/>
          <p:cNvCxnSpPr/>
          <p:nvPr/>
        </p:nvCxnSpPr>
        <p:spPr>
          <a:xfrm>
            <a:off x="8220760" y="2347152"/>
            <a:ext cx="0" cy="234844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867400" y="2417761"/>
            <a:ext cx="24715" cy="2230212"/>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Text Box 23"/>
          <p:cNvSpPr txBox="1">
            <a:spLocks noChangeArrowheads="1"/>
          </p:cNvSpPr>
          <p:nvPr/>
        </p:nvSpPr>
        <p:spPr bwMode="auto">
          <a:xfrm>
            <a:off x="5853511" y="4800600"/>
            <a:ext cx="2985689" cy="1862048"/>
          </a:xfrm>
          <a:prstGeom prst="rect">
            <a:avLst/>
          </a:prstGeom>
          <a:noFill/>
          <a:ln w="9525" algn="ctr">
            <a:solidFill>
              <a:schemeClr val="bg1"/>
            </a:solidFill>
            <a:miter lim="800000"/>
            <a:headEnd/>
            <a:tailEnd/>
          </a:ln>
        </p:spPr>
        <p:txBody>
          <a:bodyPr wrap="square">
            <a:spAutoFit/>
          </a:bodyPr>
          <a:lstStyle/>
          <a:p>
            <a:pPr algn="ctr" eaLnBrk="0" hangingPunct="0">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In this case, with a 2.1 TFR (ZPG), the base will establish steady state growth with no need for in-migration.</a:t>
            </a:r>
          </a:p>
        </p:txBody>
      </p:sp>
      <p:sp>
        <p:nvSpPr>
          <p:cNvPr id="44" name="Text Box 23"/>
          <p:cNvSpPr txBox="1">
            <a:spLocks noChangeArrowheads="1"/>
          </p:cNvSpPr>
          <p:nvPr/>
        </p:nvSpPr>
        <p:spPr bwMode="auto">
          <a:xfrm>
            <a:off x="3429305" y="3886200"/>
            <a:ext cx="2232435" cy="2569934"/>
          </a:xfrm>
          <a:prstGeom prst="rect">
            <a:avLst/>
          </a:prstGeom>
          <a:noFill/>
          <a:ln w="9525" algn="ctr">
            <a:solidFill>
              <a:schemeClr val="bg1"/>
            </a:solidFill>
            <a:miter lim="800000"/>
            <a:headEnd/>
            <a:tailEnd/>
          </a:ln>
        </p:spPr>
        <p:txBody>
          <a:bodyPr wrap="square">
            <a:spAutoFit/>
          </a:bodyPr>
          <a:lstStyle/>
          <a:p>
            <a:pPr algn="ctr" eaLnBrk="0" hangingPunct="0">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The young base of the pyramid contains the forecast trend line for the future pyramid base. </a:t>
            </a:r>
          </a:p>
        </p:txBody>
      </p:sp>
      <p:cxnSp>
        <p:nvCxnSpPr>
          <p:cNvPr id="25" name="Straight Connector 24"/>
          <p:cNvCxnSpPr/>
          <p:nvPr/>
        </p:nvCxnSpPr>
        <p:spPr>
          <a:xfrm>
            <a:off x="1052522" y="1371600"/>
            <a:ext cx="2033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47750" y="2667000"/>
            <a:ext cx="2033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95131" y="1371600"/>
            <a:ext cx="1652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2743200"/>
            <a:ext cx="23612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 Box 11"/>
          <p:cNvSpPr txBox="1">
            <a:spLocks noChangeArrowheads="1"/>
          </p:cNvSpPr>
          <p:nvPr/>
        </p:nvSpPr>
        <p:spPr bwMode="auto">
          <a:xfrm>
            <a:off x="1524000" y="1780061"/>
            <a:ext cx="1144865"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Support</a:t>
            </a:r>
          </a:p>
        </p:txBody>
      </p:sp>
      <p:sp>
        <p:nvSpPr>
          <p:cNvPr id="53" name="Text Box 13"/>
          <p:cNvSpPr txBox="1">
            <a:spLocks noChangeArrowheads="1"/>
          </p:cNvSpPr>
          <p:nvPr/>
        </p:nvSpPr>
        <p:spPr bwMode="auto">
          <a:xfrm>
            <a:off x="1600200" y="2819400"/>
            <a:ext cx="912814"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Young</a:t>
            </a:r>
          </a:p>
        </p:txBody>
      </p:sp>
      <p:sp>
        <p:nvSpPr>
          <p:cNvPr id="54" name="Text Box 14"/>
          <p:cNvSpPr txBox="1">
            <a:spLocks noChangeArrowheads="1"/>
          </p:cNvSpPr>
          <p:nvPr/>
        </p:nvSpPr>
        <p:spPr bwMode="auto">
          <a:xfrm>
            <a:off x="1755367" y="609600"/>
            <a:ext cx="614271" cy="410882"/>
          </a:xfrm>
          <a:prstGeom prst="rect">
            <a:avLst/>
          </a:prstGeom>
          <a:noFill/>
          <a:ln w="9525" algn="ctr">
            <a:noFill/>
            <a:miter lim="800000"/>
            <a:headEnd/>
            <a:tailEnd/>
          </a:ln>
        </p:spPr>
        <p:txBody>
          <a:bodyPr wrap="none">
            <a:spAutoFit/>
          </a:bodyPr>
          <a:lstStyle/>
          <a:p>
            <a:pPr algn="ctr" eaLnBrk="0" hangingPunct="0">
              <a:buNone/>
            </a:pPr>
            <a:r>
              <a:rPr lang="en-US" sz="2300" b="1" dirty="0">
                <a:solidFill>
                  <a:schemeClr val="bg1"/>
                </a:solidFill>
                <a:latin typeface="+mn-lt"/>
              </a:rPr>
              <a:t>Old</a:t>
            </a:r>
          </a:p>
        </p:txBody>
      </p:sp>
      <p:sp>
        <p:nvSpPr>
          <p:cNvPr id="55" name="Text Box 13"/>
          <p:cNvSpPr txBox="1">
            <a:spLocks noChangeArrowheads="1"/>
          </p:cNvSpPr>
          <p:nvPr/>
        </p:nvSpPr>
        <p:spPr bwMode="auto">
          <a:xfrm>
            <a:off x="0" y="2514600"/>
            <a:ext cx="1487722" cy="1189556"/>
          </a:xfrm>
          <a:prstGeom prst="rect">
            <a:avLst/>
          </a:prstGeom>
          <a:noFill/>
          <a:ln w="9525" algn="ctr">
            <a:noFill/>
            <a:miter lim="800000"/>
            <a:headEnd/>
            <a:tailEnd/>
          </a:ln>
        </p:spPr>
        <p:txBody>
          <a:bodyPr wrap="square">
            <a:spAutoFit/>
          </a:bodyPr>
          <a:lstStyle/>
          <a:p>
            <a:pPr eaLnBrk="0" hangingPunct="0">
              <a:buNone/>
            </a:pPr>
            <a:r>
              <a:rPr lang="en-US" sz="2300" dirty="0">
                <a:solidFill>
                  <a:schemeClr val="bg1"/>
                </a:solidFill>
                <a:effectLst>
                  <a:outerShdw blurRad="38100" dist="38100" dir="2700000" algn="tl">
                    <a:srgbClr val="000000">
                      <a:alpha val="43137"/>
                    </a:srgbClr>
                  </a:outerShdw>
                </a:effectLst>
                <a:latin typeface="+mn-lt"/>
              </a:rPr>
              <a:t>1.9 TFR</a:t>
            </a:r>
          </a:p>
          <a:p>
            <a:pPr algn="ctr" eaLnBrk="0" hangingPunct="0">
              <a:buNone/>
            </a:pPr>
            <a:r>
              <a:rPr lang="en-CA" sz="2300" dirty="0">
                <a:solidFill>
                  <a:schemeClr val="bg1"/>
                </a:solidFill>
                <a:effectLst>
                  <a:outerShdw blurRad="38100" dist="38100" dir="2700000" algn="tl">
                    <a:srgbClr val="000000">
                      <a:alpha val="43137"/>
                    </a:srgbClr>
                  </a:outerShdw>
                </a:effectLst>
                <a:latin typeface="+mn-lt"/>
              </a:rPr>
              <a:t>1.8 TFR</a:t>
            </a:r>
          </a:p>
          <a:p>
            <a:pPr algn="r" eaLnBrk="0" hangingPunct="0">
              <a:buNone/>
            </a:pPr>
            <a:r>
              <a:rPr lang="en-CA" sz="2300" dirty="0">
                <a:solidFill>
                  <a:schemeClr val="bg1"/>
                </a:solidFill>
                <a:effectLst>
                  <a:outerShdw blurRad="38100" dist="38100" dir="2700000" algn="tl">
                    <a:srgbClr val="000000">
                      <a:alpha val="43137"/>
                    </a:srgbClr>
                  </a:outerShdw>
                </a:effectLst>
                <a:latin typeface="+mn-lt"/>
              </a:rPr>
              <a:t>1.6 TFR</a:t>
            </a:r>
            <a:endParaRPr lang="en-US" sz="2300" dirty="0">
              <a:solidFill>
                <a:schemeClr val="bg1"/>
              </a:solidFill>
              <a:effectLst>
                <a:outerShdw blurRad="38100" dist="38100" dir="2700000" algn="tl">
                  <a:srgbClr val="000000">
                    <a:alpha val="43137"/>
                  </a:srgbClr>
                </a:outerShdw>
              </a:effectLst>
              <a:latin typeface="+mn-lt"/>
            </a:endParaRPr>
          </a:p>
        </p:txBody>
      </p:sp>
      <p:sp>
        <p:nvSpPr>
          <p:cNvPr id="56" name="Text Box 13"/>
          <p:cNvSpPr txBox="1">
            <a:spLocks noChangeArrowheads="1"/>
          </p:cNvSpPr>
          <p:nvPr/>
        </p:nvSpPr>
        <p:spPr bwMode="auto">
          <a:xfrm>
            <a:off x="8176309" y="2514600"/>
            <a:ext cx="1066800" cy="1189556"/>
          </a:xfrm>
          <a:prstGeom prst="rect">
            <a:avLst/>
          </a:prstGeom>
          <a:noFill/>
          <a:ln w="9525" algn="ctr">
            <a:noFill/>
            <a:miter lim="800000"/>
            <a:headEnd/>
            <a:tailEnd/>
          </a:ln>
        </p:spPr>
        <p:txBody>
          <a:bodyPr wrap="squar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2.1 TFR</a:t>
            </a:r>
          </a:p>
          <a:p>
            <a:pPr algn="ctr" eaLnBrk="0" hangingPunct="0">
              <a:buNone/>
            </a:pPr>
            <a:r>
              <a:rPr lang="en-CA" sz="2300" dirty="0">
                <a:solidFill>
                  <a:schemeClr val="bg1"/>
                </a:solidFill>
                <a:effectLst>
                  <a:outerShdw blurRad="38100" dist="38100" dir="2700000" algn="tl">
                    <a:srgbClr val="000000">
                      <a:alpha val="43137"/>
                    </a:srgbClr>
                  </a:outerShdw>
                </a:effectLst>
                <a:latin typeface="+mn-lt"/>
              </a:rPr>
              <a:t>2.1 TFR</a:t>
            </a:r>
          </a:p>
          <a:p>
            <a:pPr algn="ctr" eaLnBrk="0" hangingPunct="0">
              <a:buNone/>
            </a:pPr>
            <a:r>
              <a:rPr lang="en-CA" sz="2300" dirty="0">
                <a:solidFill>
                  <a:schemeClr val="bg1"/>
                </a:solidFill>
                <a:effectLst>
                  <a:outerShdw blurRad="38100" dist="38100" dir="2700000" algn="tl">
                    <a:srgbClr val="000000">
                      <a:alpha val="43137"/>
                    </a:srgbClr>
                  </a:outerShdw>
                </a:effectLst>
                <a:latin typeface="+mn-lt"/>
              </a:rPr>
              <a:t>2.1 TFR</a:t>
            </a:r>
            <a:endParaRPr lang="en-US" sz="2300" dirty="0">
              <a:solidFill>
                <a:schemeClr val="bg1"/>
              </a:solidFill>
              <a:effectLst>
                <a:outerShdw blurRad="38100" dist="38100" dir="2700000" algn="tl">
                  <a:srgbClr val="000000">
                    <a:alpha val="43137"/>
                  </a:srgbClr>
                </a:outerShdw>
              </a:effectLst>
              <a:latin typeface="+mn-lt"/>
            </a:endParaRPr>
          </a:p>
        </p:txBody>
      </p:sp>
      <p:sp>
        <p:nvSpPr>
          <p:cNvPr id="29" name="Up-Down Arrow 28"/>
          <p:cNvSpPr/>
          <p:nvPr/>
        </p:nvSpPr>
        <p:spPr>
          <a:xfrm>
            <a:off x="4076952" y="497220"/>
            <a:ext cx="758356" cy="2976563"/>
          </a:xfrm>
          <a:prstGeom prst="upDown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067175" y="381000"/>
            <a:ext cx="806632" cy="424732"/>
          </a:xfrm>
          <a:prstGeom prst="rect">
            <a:avLst/>
          </a:prstGeom>
          <a:solidFill>
            <a:schemeClr val="tx1"/>
          </a:solid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1940</a:t>
            </a:r>
          </a:p>
        </p:txBody>
      </p:sp>
      <p:sp>
        <p:nvSpPr>
          <p:cNvPr id="59" name="TextBox 58"/>
          <p:cNvSpPr txBox="1"/>
          <p:nvPr/>
        </p:nvSpPr>
        <p:spPr>
          <a:xfrm>
            <a:off x="4067175" y="3505200"/>
            <a:ext cx="806632" cy="424732"/>
          </a:xfrm>
          <a:prstGeom prst="rect">
            <a:avLst/>
          </a:prstGeom>
          <a:solidFill>
            <a:schemeClr val="tx1"/>
          </a:solid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2020</a:t>
            </a:r>
          </a:p>
        </p:txBody>
      </p:sp>
      <p:sp>
        <p:nvSpPr>
          <p:cNvPr id="30" name="Striped Right Arrow 29"/>
          <p:cNvSpPr/>
          <p:nvPr/>
        </p:nvSpPr>
        <p:spPr>
          <a:xfrm rot="5400000">
            <a:off x="2937312" y="4495802"/>
            <a:ext cx="3048001" cy="762000"/>
          </a:xfrm>
          <a:prstGeom prst="stripedRight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999385" y="6433268"/>
            <a:ext cx="1037465" cy="424732"/>
          </a:xfrm>
          <a:prstGeom prst="rect">
            <a:avLst/>
          </a:prstGeom>
          <a:solidFill>
            <a:schemeClr val="tx1"/>
          </a:solid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2030…</a:t>
            </a:r>
          </a:p>
        </p:txBody>
      </p:sp>
    </p:spTree>
    <p:extLst>
      <p:ext uri="{BB962C8B-B14F-4D97-AF65-F5344CB8AC3E}">
        <p14:creationId xmlns:p14="http://schemas.microsoft.com/office/powerpoint/2010/main" val="40799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checkerboard(across)">
                                      <p:cBhvr>
                                        <p:cTn id="7" dur="500"/>
                                        <p:tgtEl>
                                          <p:spTgt spid="532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checkerboard(across)">
                                      <p:cBhvr>
                                        <p:cTn id="10" dur="500"/>
                                        <p:tgtEl>
                                          <p:spTgt spid="5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heckerboard(across)">
                                      <p:cBhvr>
                                        <p:cTn id="13" dur="500"/>
                                        <p:tgtEl>
                                          <p:spTgt spid="5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checkerboard(across)">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par>
                                <p:cTn id="33" presetID="22"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3271"/>
                                        </p:tgtEl>
                                        <p:attrNameLst>
                                          <p:attrName>style.visibility</p:attrName>
                                        </p:attrNameLst>
                                      </p:cBhvr>
                                      <p:to>
                                        <p:strVal val="visible"/>
                                      </p:to>
                                    </p:set>
                                    <p:animEffect transition="in" filter="checkerboard(across)">
                                      <p:cBhvr>
                                        <p:cTn id="40" dur="500"/>
                                        <p:tgtEl>
                                          <p:spTgt spid="53271"/>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heckerboard(across)">
                                      <p:cBhvr>
                                        <p:cTn id="45" dur="500"/>
                                        <p:tgtEl>
                                          <p:spTgt spid="33"/>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heckerboard(across)">
                                      <p:cBhvr>
                                        <p:cTn id="48" dur="500"/>
                                        <p:tgtEl>
                                          <p:spTgt spid="36"/>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heckerboard(across)">
                                      <p:cBhvr>
                                        <p:cTn id="51" dur="500"/>
                                        <p:tgtEl>
                                          <p:spTgt spid="3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checkerboard(across)">
                                      <p:cBhvr>
                                        <p:cTn id="54" dur="500"/>
                                        <p:tgtEl>
                                          <p:spTgt spid="35"/>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up)">
                                      <p:cBhvr>
                                        <p:cTn id="70" dur="500"/>
                                        <p:tgtEl>
                                          <p:spTgt spid="37"/>
                                        </p:tgtEl>
                                      </p:cBhvr>
                                    </p:animEffect>
                                  </p:childTnLst>
                                </p:cTn>
                              </p:par>
                              <p:par>
                                <p:cTn id="71" presetID="22" presetClass="entr" presetSubtype="1"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up)">
                                      <p:cBhvr>
                                        <p:cTn id="73" dur="500"/>
                                        <p:tgtEl>
                                          <p:spTgt spid="38"/>
                                        </p:tgtEl>
                                      </p:cBhvr>
                                    </p:animEffect>
                                  </p:childTnLst>
                                </p:cTn>
                              </p:par>
                            </p:childTnLst>
                          </p:cTn>
                        </p:par>
                        <p:par>
                          <p:cTn id="74" fill="hold">
                            <p:stCondLst>
                              <p:cond delay="500"/>
                            </p:stCondLst>
                            <p:childTnLst>
                              <p:par>
                                <p:cTn id="75" presetID="5" presetClass="entr" presetSubtype="1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checkerboard(across)">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checkerboard(across)">
                                      <p:cBhvr>
                                        <p:cTn id="82" dur="500"/>
                                        <p:tgtEl>
                                          <p:spTgt spid="44"/>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up)">
                                      <p:cBhvr>
                                        <p:cTn id="86" dur="500"/>
                                        <p:tgtEl>
                                          <p:spTgt spid="29"/>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up)">
                                      <p:cBhvr>
                                        <p:cTn id="99" dur="500"/>
                                        <p:tgtEl>
                                          <p:spTgt spid="30"/>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animBg="1"/>
      <p:bldP spid="53271" grpId="0" animBg="1"/>
      <p:bldP spid="33" grpId="0" animBg="1"/>
      <p:bldP spid="34" grpId="0"/>
      <p:bldP spid="35" grpId="0"/>
      <p:bldP spid="36" grpId="0"/>
      <p:bldP spid="43" grpId="0" animBg="1"/>
      <p:bldP spid="44" grpId="0" animBg="1"/>
      <p:bldP spid="52" grpId="0"/>
      <p:bldP spid="53" grpId="0"/>
      <p:bldP spid="54" grpId="0"/>
      <p:bldP spid="55" grpId="0"/>
      <p:bldP spid="56" grpId="0"/>
      <p:bldP spid="29" grpId="0" animBg="1"/>
      <p:bldP spid="58" grpId="0" animBg="1"/>
      <p:bldP spid="59" grpId="0" animBg="1"/>
      <p:bldP spid="30" grpId="0" animBg="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0"/>
          <p:cNvSpPr>
            <a:spLocks/>
          </p:cNvSpPr>
          <p:nvPr/>
        </p:nvSpPr>
        <p:spPr bwMode="auto">
          <a:xfrm>
            <a:off x="1159934" y="1891522"/>
            <a:ext cx="2451100" cy="2976563"/>
          </a:xfrm>
          <a:custGeom>
            <a:avLst/>
            <a:gdLst>
              <a:gd name="T0" fmla="*/ 2147483647 w 1544"/>
              <a:gd name="T1" fmla="*/ 2147483647 h 1875"/>
              <a:gd name="T2" fmla="*/ 2147483647 w 1544"/>
              <a:gd name="T3" fmla="*/ 2147483647 h 1875"/>
              <a:gd name="T4" fmla="*/ 2147483647 w 1544"/>
              <a:gd name="T5" fmla="*/ 2147483647 h 1875"/>
              <a:gd name="T6" fmla="*/ 2147483647 w 1544"/>
              <a:gd name="T7" fmla="*/ 2147483647 h 1875"/>
              <a:gd name="T8" fmla="*/ 2147483647 w 1544"/>
              <a:gd name="T9" fmla="*/ 2147483647 h 1875"/>
              <a:gd name="T10" fmla="*/ 2147483647 w 1544"/>
              <a:gd name="T11" fmla="*/ 2147483647 h 1875"/>
              <a:gd name="T12" fmla="*/ 0 60000 65536"/>
              <a:gd name="T13" fmla="*/ 0 60000 65536"/>
              <a:gd name="T14" fmla="*/ 0 60000 65536"/>
              <a:gd name="T15" fmla="*/ 0 60000 65536"/>
              <a:gd name="T16" fmla="*/ 0 60000 65536"/>
              <a:gd name="T17" fmla="*/ 0 60000 65536"/>
              <a:gd name="T18" fmla="*/ 0 w 1544"/>
              <a:gd name="T19" fmla="*/ 0 h 1875"/>
              <a:gd name="T20" fmla="*/ 1544 w 1544"/>
              <a:gd name="T21" fmla="*/ 1875 h 1875"/>
            </a:gdLst>
            <a:ahLst/>
            <a:cxnLst>
              <a:cxn ang="T12">
                <a:pos x="T0" y="T1"/>
              </a:cxn>
              <a:cxn ang="T13">
                <a:pos x="T2" y="T3"/>
              </a:cxn>
              <a:cxn ang="T14">
                <a:pos x="T4" y="T5"/>
              </a:cxn>
              <a:cxn ang="T15">
                <a:pos x="T6" y="T7"/>
              </a:cxn>
              <a:cxn ang="T16">
                <a:pos x="T8" y="T9"/>
              </a:cxn>
              <a:cxn ang="T17">
                <a:pos x="T10" y="T11"/>
              </a:cxn>
            </a:cxnLst>
            <a:rect l="T18" t="T19" r="T20" b="T21"/>
            <a:pathLst>
              <a:path w="1544" h="1875">
                <a:moveTo>
                  <a:pt x="515" y="1875"/>
                </a:moveTo>
                <a:cubicBezTo>
                  <a:pt x="357" y="1695"/>
                  <a:pt x="0" y="1109"/>
                  <a:pt x="40" y="797"/>
                </a:cubicBezTo>
                <a:cubicBezTo>
                  <a:pt x="80" y="485"/>
                  <a:pt x="509" y="0"/>
                  <a:pt x="753" y="3"/>
                </a:cubicBezTo>
                <a:cubicBezTo>
                  <a:pt x="997" y="6"/>
                  <a:pt x="1466" y="505"/>
                  <a:pt x="1505" y="817"/>
                </a:cubicBezTo>
                <a:cubicBezTo>
                  <a:pt x="1544" y="1129"/>
                  <a:pt x="1155" y="1699"/>
                  <a:pt x="990" y="1875"/>
                </a:cubicBezTo>
                <a:lnTo>
                  <a:pt x="515" y="1875"/>
                </a:lnTo>
                <a:close/>
              </a:path>
            </a:pathLst>
          </a:custGeom>
          <a:solidFill>
            <a:srgbClr val="FFFF00"/>
          </a:solidFill>
          <a:ln w="9525">
            <a:solidFill>
              <a:schemeClr val="tx1"/>
            </a:solidFill>
            <a:round/>
            <a:headEnd/>
            <a:tailEnd/>
          </a:ln>
        </p:spPr>
        <p:txBody>
          <a:bodyPr/>
          <a:lstStyle/>
          <a:p>
            <a:pPr algn="ctr" eaLnBrk="0" hangingPunct="0">
              <a:buNone/>
            </a:pPr>
            <a:endParaRPr lang="en-US">
              <a:solidFill>
                <a:schemeClr val="bg1"/>
              </a:solidFill>
              <a:latin typeface="+mn-lt"/>
            </a:endParaRPr>
          </a:p>
        </p:txBody>
      </p:sp>
      <p:cxnSp>
        <p:nvCxnSpPr>
          <p:cNvPr id="23" name="Straight Connector 22"/>
          <p:cNvCxnSpPr/>
          <p:nvPr/>
        </p:nvCxnSpPr>
        <p:spPr>
          <a:xfrm>
            <a:off x="1374256" y="2805922"/>
            <a:ext cx="2033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69484" y="4101322"/>
            <a:ext cx="2033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Box 11"/>
          <p:cNvSpPr txBox="1">
            <a:spLocks noChangeArrowheads="1"/>
          </p:cNvSpPr>
          <p:nvPr/>
        </p:nvSpPr>
        <p:spPr bwMode="auto">
          <a:xfrm>
            <a:off x="1845734" y="3214383"/>
            <a:ext cx="1144865"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Support</a:t>
            </a:r>
          </a:p>
        </p:txBody>
      </p:sp>
      <p:sp>
        <p:nvSpPr>
          <p:cNvPr id="27" name="Text Box 13"/>
          <p:cNvSpPr txBox="1">
            <a:spLocks noChangeArrowheads="1"/>
          </p:cNvSpPr>
          <p:nvPr/>
        </p:nvSpPr>
        <p:spPr bwMode="auto">
          <a:xfrm>
            <a:off x="1921934" y="4253722"/>
            <a:ext cx="912814" cy="410882"/>
          </a:xfrm>
          <a:prstGeom prst="rect">
            <a:avLst/>
          </a:prstGeom>
          <a:noFill/>
          <a:ln w="9525" algn="ctr">
            <a:noFill/>
            <a:miter lim="800000"/>
            <a:headEnd/>
            <a:tailEnd/>
          </a:ln>
        </p:spPr>
        <p:txBody>
          <a:bodyPr wrap="none">
            <a:spAutoFit/>
          </a:bodyPr>
          <a:lstStyle/>
          <a:p>
            <a:pPr algn="ctr" eaLnBrk="0" hangingPunct="0">
              <a:buNone/>
            </a:pPr>
            <a:r>
              <a:rPr lang="en-US" sz="2300" dirty="0">
                <a:solidFill>
                  <a:schemeClr val="bg1"/>
                </a:solidFill>
                <a:effectLst>
                  <a:outerShdw blurRad="38100" dist="38100" dir="2700000" algn="tl">
                    <a:srgbClr val="000000">
                      <a:alpha val="43137"/>
                    </a:srgbClr>
                  </a:outerShdw>
                </a:effectLst>
                <a:latin typeface="+mn-lt"/>
              </a:rPr>
              <a:t>Young</a:t>
            </a:r>
          </a:p>
        </p:txBody>
      </p:sp>
      <p:sp>
        <p:nvSpPr>
          <p:cNvPr id="28" name="Text Box 14"/>
          <p:cNvSpPr txBox="1">
            <a:spLocks noChangeArrowheads="1"/>
          </p:cNvSpPr>
          <p:nvPr/>
        </p:nvSpPr>
        <p:spPr bwMode="auto">
          <a:xfrm>
            <a:off x="2077101" y="2043922"/>
            <a:ext cx="614271" cy="410882"/>
          </a:xfrm>
          <a:prstGeom prst="rect">
            <a:avLst/>
          </a:prstGeom>
          <a:noFill/>
          <a:ln w="9525" algn="ctr">
            <a:noFill/>
            <a:miter lim="800000"/>
            <a:headEnd/>
            <a:tailEnd/>
          </a:ln>
        </p:spPr>
        <p:txBody>
          <a:bodyPr wrap="none">
            <a:spAutoFit/>
          </a:bodyPr>
          <a:lstStyle/>
          <a:p>
            <a:pPr algn="ctr" eaLnBrk="0" hangingPunct="0">
              <a:buNone/>
            </a:pPr>
            <a:r>
              <a:rPr lang="en-US" sz="2300" b="1" dirty="0">
                <a:solidFill>
                  <a:schemeClr val="bg1"/>
                </a:solidFill>
                <a:latin typeface="+mn-lt"/>
              </a:rPr>
              <a:t>Old</a:t>
            </a:r>
          </a:p>
        </p:txBody>
      </p:sp>
      <p:sp>
        <p:nvSpPr>
          <p:cNvPr id="21" name="Rectangle 2"/>
          <p:cNvSpPr>
            <a:spLocks noChangeArrowheads="1"/>
          </p:cNvSpPr>
          <p:nvPr/>
        </p:nvSpPr>
        <p:spPr bwMode="auto">
          <a:xfrm>
            <a:off x="0" y="0"/>
            <a:ext cx="9144000" cy="403729"/>
          </a:xfrm>
          <a:prstGeom prst="rect">
            <a:avLst/>
          </a:prstGeom>
          <a:noFill/>
          <a:ln w="9525">
            <a:noFill/>
            <a:miter lim="800000"/>
            <a:headEnd/>
            <a:tailEnd/>
          </a:ln>
        </p:spPr>
        <p:txBody>
          <a:bodyPr anchor="ctr"/>
          <a:lstStyle/>
          <a:p>
            <a:pPr algn="ctr">
              <a:buNone/>
            </a:pPr>
            <a:r>
              <a:rPr lang="en-US" sz="3400" dirty="0">
                <a:solidFill>
                  <a:schemeClr val="bg1"/>
                </a:solidFill>
                <a:effectLst>
                  <a:outerShdw blurRad="38100" dist="38100" dir="2700000" algn="tl">
                    <a:srgbClr val="000000">
                      <a:alpha val="43137"/>
                    </a:srgbClr>
                  </a:outerShdw>
                </a:effectLst>
                <a:latin typeface="+mn-lt"/>
              </a:rPr>
              <a:t>The quick fix for declining population</a:t>
            </a:r>
          </a:p>
        </p:txBody>
      </p:sp>
      <p:sp>
        <p:nvSpPr>
          <p:cNvPr id="44" name="Text Box 23"/>
          <p:cNvSpPr txBox="1">
            <a:spLocks noChangeArrowheads="1"/>
          </p:cNvSpPr>
          <p:nvPr/>
        </p:nvSpPr>
        <p:spPr bwMode="auto">
          <a:xfrm>
            <a:off x="0" y="424700"/>
            <a:ext cx="5363095" cy="1508105"/>
          </a:xfrm>
          <a:prstGeom prst="rect">
            <a:avLst/>
          </a:prstGeom>
          <a:noFill/>
          <a:ln w="9525" algn="ctr">
            <a:noFill/>
            <a:miter lim="800000"/>
            <a:headEnd/>
            <a:tailEnd/>
          </a:ln>
        </p:spPr>
        <p:txBody>
          <a:bodyPr wrap="square">
            <a:spAutoFit/>
          </a:bodyPr>
          <a:lstStyle/>
          <a:p>
            <a:pPr algn="ctr" eaLnBrk="0" hangingPunct="0">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In-migration injects productive population directly into the support cohorts, raising the potential for positive contributions to the economy and tax base. </a:t>
            </a:r>
          </a:p>
        </p:txBody>
      </p:sp>
      <p:sp>
        <p:nvSpPr>
          <p:cNvPr id="2" name="Left Arrow 1"/>
          <p:cNvSpPr/>
          <p:nvPr/>
        </p:nvSpPr>
        <p:spPr>
          <a:xfrm>
            <a:off x="3247683" y="3059791"/>
            <a:ext cx="1905000" cy="738417"/>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CA" sz="2300" dirty="0">
                <a:solidFill>
                  <a:schemeClr val="bg1"/>
                </a:solidFill>
                <a:effectLst>
                  <a:outerShdw blurRad="38100" dist="38100" dir="2700000" algn="tl">
                    <a:srgbClr val="000000">
                      <a:alpha val="43137"/>
                    </a:srgbClr>
                  </a:outerShdw>
                </a:effectLst>
              </a:rPr>
              <a:t>In-migration</a:t>
            </a:r>
            <a:endParaRPr lang="en-US" sz="2300" dirty="0">
              <a:solidFill>
                <a:schemeClr val="bg1"/>
              </a:solidFill>
              <a:effectLst>
                <a:outerShdw blurRad="38100" dist="38100" dir="2700000" algn="tl">
                  <a:srgbClr val="000000">
                    <a:alpha val="43137"/>
                  </a:srgbClr>
                </a:outerShdw>
              </a:effectLst>
            </a:endParaRPr>
          </a:p>
        </p:txBody>
      </p:sp>
      <p:sp>
        <p:nvSpPr>
          <p:cNvPr id="19" name="Text Box 23"/>
          <p:cNvSpPr txBox="1">
            <a:spLocks noChangeArrowheads="1"/>
          </p:cNvSpPr>
          <p:nvPr/>
        </p:nvSpPr>
        <p:spPr bwMode="auto">
          <a:xfrm>
            <a:off x="11892" y="4969986"/>
            <a:ext cx="5720510" cy="1862048"/>
          </a:xfrm>
          <a:prstGeom prst="rect">
            <a:avLst/>
          </a:prstGeom>
          <a:noFill/>
          <a:ln w="9525" algn="ctr">
            <a:noFill/>
            <a:miter lim="800000"/>
            <a:headEnd/>
            <a:tailEnd/>
          </a:ln>
        </p:spPr>
        <p:txBody>
          <a:bodyPr wrap="square">
            <a:spAutoFit/>
          </a:bodyPr>
          <a:lstStyle/>
          <a:p>
            <a:pPr algn="ctr" eaLnBrk="0" hangingPunct="0">
              <a:lnSpc>
                <a:spcPct val="100000"/>
              </a:lnSpc>
              <a:spcBef>
                <a:spcPts val="0"/>
              </a:spcBef>
              <a:buNone/>
            </a:pPr>
            <a:r>
              <a:rPr lang="en-US" sz="2300" dirty="0">
                <a:solidFill>
                  <a:schemeClr val="bg1"/>
                </a:solidFill>
                <a:effectLst>
                  <a:outerShdw blurRad="38100" dist="38100" dir="2700000" algn="tl">
                    <a:srgbClr val="000000">
                      <a:alpha val="43137"/>
                    </a:srgbClr>
                  </a:outerShdw>
                </a:effectLst>
                <a:latin typeface="+mn-lt"/>
              </a:rPr>
              <a:t>New births injects population into the bottom of the young, as yet non-contributing, cohorts where the potential for productive contributions to the economy and tax base lie 20 to 30 years in the future.</a:t>
            </a:r>
          </a:p>
        </p:txBody>
      </p:sp>
      <p:sp>
        <p:nvSpPr>
          <p:cNvPr id="3" name="Right Arrow 2"/>
          <p:cNvSpPr/>
          <p:nvPr/>
        </p:nvSpPr>
        <p:spPr>
          <a:xfrm>
            <a:off x="152400" y="4150644"/>
            <a:ext cx="1828800" cy="8785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CA" sz="2300" dirty="0">
                <a:solidFill>
                  <a:schemeClr val="bg1"/>
                </a:solidFill>
                <a:effectLst>
                  <a:outerShdw blurRad="38100" dist="38100" dir="2700000" algn="tl">
                    <a:srgbClr val="000000">
                      <a:alpha val="43137"/>
                    </a:srgbClr>
                  </a:outerShdw>
                </a:effectLst>
              </a:rPr>
              <a:t>New births</a:t>
            </a:r>
            <a:endParaRPr lang="en-US" sz="2300" dirty="0">
              <a:solidFill>
                <a:schemeClr val="bg1"/>
              </a:solidFill>
              <a:effectLst>
                <a:outerShdw blurRad="38100" dist="38100" dir="2700000" algn="tl">
                  <a:srgbClr val="000000">
                    <a:alpha val="43137"/>
                  </a:srgbClr>
                </a:outerShdw>
              </a:effectLst>
            </a:endParaRPr>
          </a:p>
        </p:txBody>
      </p:sp>
      <p:sp>
        <p:nvSpPr>
          <p:cNvPr id="13" name="Text Box 23"/>
          <p:cNvSpPr txBox="1">
            <a:spLocks noChangeArrowheads="1"/>
          </p:cNvSpPr>
          <p:nvPr/>
        </p:nvSpPr>
        <p:spPr bwMode="auto">
          <a:xfrm>
            <a:off x="5638800" y="999321"/>
            <a:ext cx="3407492" cy="5401479"/>
          </a:xfrm>
          <a:prstGeom prst="rect">
            <a:avLst/>
          </a:prstGeom>
          <a:noFill/>
          <a:ln w="9525" algn="ctr">
            <a:solidFill>
              <a:schemeClr val="bg1"/>
            </a:solidFill>
            <a:miter lim="800000"/>
            <a:headEnd/>
            <a:tailEnd/>
          </a:ln>
        </p:spPr>
        <p:txBody>
          <a:bodyPr wrap="square">
            <a:spAutoFit/>
          </a:bodyPr>
          <a:lstStyle/>
          <a:p>
            <a:pPr algn="ctr" eaLnBrk="0" hangingPunct="0">
              <a:lnSpc>
                <a:spcPct val="100000"/>
              </a:lnSpc>
              <a:spcBef>
                <a:spcPts val="0"/>
              </a:spcBef>
              <a:buNone/>
            </a:pPr>
            <a:r>
              <a:rPr lang="en-US" sz="2300" dirty="0">
                <a:solidFill>
                  <a:srgbClr val="FF3300"/>
                </a:solidFill>
                <a:effectLst>
                  <a:outerShdw blurRad="38100" dist="38100" dir="2700000" algn="tl">
                    <a:srgbClr val="000000">
                      <a:alpha val="43137"/>
                    </a:srgbClr>
                  </a:outerShdw>
                </a:effectLst>
                <a:latin typeface="+mn-lt"/>
              </a:rPr>
              <a:t>The positive demographic consequences of in-migration for a nation are:</a:t>
            </a:r>
          </a:p>
          <a:p>
            <a:pPr algn="ctr" eaLnBrk="0" hangingPunct="0">
              <a:lnSpc>
                <a:spcPct val="100000"/>
              </a:lnSpc>
              <a:spcBef>
                <a:spcPts val="0"/>
              </a:spcBef>
              <a:buNone/>
            </a:pPr>
            <a:endParaRPr lang="en-CA" sz="2300" dirty="0">
              <a:solidFill>
                <a:srgbClr val="FF3300"/>
              </a:solidFill>
              <a:effectLst>
                <a:outerShdw blurRad="38100" dist="38100" dir="2700000" algn="tl">
                  <a:srgbClr val="000000">
                    <a:alpha val="43137"/>
                  </a:srgbClr>
                </a:outerShdw>
              </a:effectLst>
              <a:latin typeface="+mn-lt"/>
            </a:endParaRPr>
          </a:p>
          <a:p>
            <a:pPr algn="ctr" eaLnBrk="0" hangingPunct="0">
              <a:lnSpc>
                <a:spcPct val="100000"/>
              </a:lnSpc>
              <a:spcBef>
                <a:spcPts val="0"/>
              </a:spcBef>
              <a:buNone/>
            </a:pPr>
            <a:r>
              <a:rPr lang="en-CA" sz="2300" dirty="0">
                <a:solidFill>
                  <a:srgbClr val="FF3300"/>
                </a:solidFill>
                <a:effectLst>
                  <a:outerShdw blurRad="38100" dist="38100" dir="2700000" algn="tl">
                    <a:srgbClr val="000000">
                      <a:alpha val="43137"/>
                    </a:srgbClr>
                  </a:outerShdw>
                </a:effectLst>
                <a:latin typeface="+mn-lt"/>
              </a:rPr>
              <a:t>It injects a working age cohort into a population.</a:t>
            </a:r>
          </a:p>
          <a:p>
            <a:pPr algn="ctr" eaLnBrk="0" hangingPunct="0">
              <a:lnSpc>
                <a:spcPct val="100000"/>
              </a:lnSpc>
              <a:spcBef>
                <a:spcPts val="0"/>
              </a:spcBef>
              <a:buNone/>
            </a:pPr>
            <a:endParaRPr lang="en-CA" sz="2300" dirty="0">
              <a:solidFill>
                <a:srgbClr val="FF3300"/>
              </a:solidFill>
              <a:effectLst>
                <a:outerShdw blurRad="38100" dist="38100" dir="2700000" algn="tl">
                  <a:srgbClr val="000000">
                    <a:alpha val="43137"/>
                  </a:srgbClr>
                </a:outerShdw>
              </a:effectLst>
              <a:latin typeface="+mn-lt"/>
            </a:endParaRPr>
          </a:p>
          <a:p>
            <a:pPr algn="ctr" eaLnBrk="0" hangingPunct="0">
              <a:lnSpc>
                <a:spcPct val="100000"/>
              </a:lnSpc>
              <a:spcBef>
                <a:spcPts val="0"/>
              </a:spcBef>
              <a:buNone/>
            </a:pPr>
            <a:r>
              <a:rPr lang="en-CA" sz="2300" dirty="0">
                <a:solidFill>
                  <a:srgbClr val="FF3300"/>
                </a:solidFill>
                <a:effectLst>
                  <a:outerShdw blurRad="38100" dist="38100" dir="2700000" algn="tl">
                    <a:srgbClr val="000000">
                      <a:alpha val="43137"/>
                    </a:srgbClr>
                  </a:outerShdw>
                </a:effectLst>
                <a:latin typeface="+mn-lt"/>
              </a:rPr>
              <a:t>It works quickly to offset natural decrease.</a:t>
            </a:r>
          </a:p>
          <a:p>
            <a:pPr algn="ctr" eaLnBrk="0" hangingPunct="0">
              <a:lnSpc>
                <a:spcPct val="100000"/>
              </a:lnSpc>
              <a:spcBef>
                <a:spcPts val="0"/>
              </a:spcBef>
              <a:buNone/>
            </a:pPr>
            <a:endParaRPr lang="en-CA" sz="2300" dirty="0">
              <a:solidFill>
                <a:srgbClr val="FF3300"/>
              </a:solidFill>
              <a:effectLst>
                <a:outerShdw blurRad="38100" dist="38100" dir="2700000" algn="tl">
                  <a:srgbClr val="000000">
                    <a:alpha val="43137"/>
                  </a:srgbClr>
                </a:outerShdw>
              </a:effectLst>
              <a:latin typeface="+mn-lt"/>
            </a:endParaRPr>
          </a:p>
          <a:p>
            <a:pPr algn="ctr" eaLnBrk="0" hangingPunct="0">
              <a:lnSpc>
                <a:spcPct val="100000"/>
              </a:lnSpc>
              <a:spcBef>
                <a:spcPts val="0"/>
              </a:spcBef>
              <a:buNone/>
            </a:pPr>
            <a:r>
              <a:rPr lang="en-CA" sz="2300" dirty="0">
                <a:solidFill>
                  <a:srgbClr val="FF3300"/>
                </a:solidFill>
                <a:effectLst>
                  <a:outerShdw blurRad="38100" dist="38100" dir="2700000" algn="tl">
                    <a:srgbClr val="000000">
                      <a:alpha val="43137"/>
                    </a:srgbClr>
                  </a:outerShdw>
                </a:effectLst>
                <a:latin typeface="+mn-lt"/>
              </a:rPr>
              <a:t>It provides demand and increases the tax base.</a:t>
            </a:r>
          </a:p>
          <a:p>
            <a:pPr algn="ctr" eaLnBrk="0" hangingPunct="0">
              <a:lnSpc>
                <a:spcPct val="100000"/>
              </a:lnSpc>
              <a:spcBef>
                <a:spcPts val="0"/>
              </a:spcBef>
              <a:buNone/>
            </a:pPr>
            <a:endParaRPr lang="en-CA" sz="2300" dirty="0">
              <a:solidFill>
                <a:srgbClr val="FF3300"/>
              </a:solidFill>
              <a:effectLst>
                <a:outerShdw blurRad="38100" dist="38100" dir="2700000" algn="tl">
                  <a:srgbClr val="000000">
                    <a:alpha val="43137"/>
                  </a:srgbClr>
                </a:outerShdw>
              </a:effectLst>
              <a:latin typeface="+mn-lt"/>
            </a:endParaRPr>
          </a:p>
          <a:p>
            <a:pPr algn="ctr" eaLnBrk="0" hangingPunct="0">
              <a:lnSpc>
                <a:spcPct val="100000"/>
              </a:lnSpc>
              <a:spcBef>
                <a:spcPts val="0"/>
              </a:spcBef>
              <a:buNone/>
            </a:pPr>
            <a:r>
              <a:rPr lang="en-CA" sz="2300" dirty="0">
                <a:solidFill>
                  <a:srgbClr val="FF3300"/>
                </a:solidFill>
                <a:effectLst>
                  <a:outerShdw blurRad="38100" dist="38100" dir="2700000" algn="tl">
                    <a:srgbClr val="000000">
                      <a:alpha val="43137"/>
                    </a:srgbClr>
                  </a:outerShdw>
                </a:effectLst>
                <a:latin typeface="+mn-lt"/>
              </a:rPr>
              <a:t>It decreases the median age.</a:t>
            </a:r>
            <a:endParaRPr lang="en-US" sz="2300" dirty="0">
              <a:solidFill>
                <a:srgbClr val="FF3300"/>
              </a:solidFill>
              <a:effectLst>
                <a:outerShdw blurRad="38100" dist="38100" dir="2700000" algn="tl">
                  <a:srgbClr val="000000">
                    <a:alpha val="43137"/>
                  </a:srgbClr>
                </a:outerShdw>
              </a:effectLst>
              <a:latin typeface="+mn-lt"/>
            </a:endParaRPr>
          </a:p>
        </p:txBody>
      </p:sp>
      <p:sp>
        <p:nvSpPr>
          <p:cNvPr id="14" name="TextBox 13"/>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29085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500"/>
                                        <p:tgtEl>
                                          <p:spTgt spid="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animBg="1"/>
      <p:bldP spid="19"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1428"/>
          <a:stretch/>
        </p:blipFill>
        <p:spPr>
          <a:xfrm>
            <a:off x="19050" y="3789304"/>
            <a:ext cx="9124950" cy="255568"/>
          </a:xfrm>
          <a:prstGeom prst="rect">
            <a:avLst/>
          </a:prstGeom>
        </p:spPr>
      </p:pic>
      <p:sp>
        <p:nvSpPr>
          <p:cNvPr id="3" name="TextBox 2"/>
          <p:cNvSpPr txBox="1"/>
          <p:nvPr/>
        </p:nvSpPr>
        <p:spPr>
          <a:xfrm>
            <a:off x="1106965" y="-76200"/>
            <a:ext cx="6930103"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Population Pyramids of Migrants 2019</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cs typeface="Arial" charset="0"/>
            </a:endParaRPr>
          </a:p>
        </p:txBody>
      </p:sp>
      <p:sp>
        <p:nvSpPr>
          <p:cNvPr id="5" name="TextBox 4"/>
          <p:cNvSpPr txBox="1"/>
          <p:nvPr/>
        </p:nvSpPr>
        <p:spPr>
          <a:xfrm>
            <a:off x="19050" y="381000"/>
            <a:ext cx="9124950" cy="1154162"/>
          </a:xfrm>
          <a:prstGeom prst="rect">
            <a:avLst/>
          </a:prstGeom>
          <a:noFill/>
        </p:spPr>
        <p:txBody>
          <a:bodyPr wrap="square" rtlCol="0">
            <a:spAutoFit/>
          </a:bodyPr>
          <a:lstStyle/>
          <a:p>
            <a:pPr algn="ctr">
              <a:lnSpc>
                <a:spcPct val="100000"/>
              </a:lnSpc>
              <a:spcBef>
                <a:spcPct val="0"/>
              </a:spcBef>
              <a:buFontTx/>
              <a:buNone/>
            </a:pPr>
            <a:r>
              <a:rPr lang="en-CA" sz="2300" dirty="0">
                <a:solidFill>
                  <a:prstClr val="black"/>
                </a:solidFill>
                <a:latin typeface="Calibri"/>
              </a:rPr>
              <a:t>Migrants to Europe and North America are overwhelmingly in the support population cohorts and immediately bolster the economically productive portions of a population.</a:t>
            </a:r>
            <a:r>
              <a:rPr lang="en-CA" sz="2300" baseline="30000" dirty="0">
                <a:solidFill>
                  <a:prstClr val="black"/>
                </a:solidFill>
                <a:latin typeface="Calibri"/>
              </a:rPr>
              <a:t>1</a:t>
            </a:r>
          </a:p>
        </p:txBody>
      </p:sp>
      <p:sp>
        <p:nvSpPr>
          <p:cNvPr id="7" name="Rectangle 6"/>
          <p:cNvSpPr/>
          <p:nvPr/>
        </p:nvSpPr>
        <p:spPr>
          <a:xfrm>
            <a:off x="-76200" y="4054240"/>
            <a:ext cx="9220200" cy="2862322"/>
          </a:xfrm>
          <a:prstGeom prst="rect">
            <a:avLst/>
          </a:prstGeom>
        </p:spPr>
        <p:txBody>
          <a:bodyPr wrap="square">
            <a:spAutoFit/>
          </a:bodyPr>
          <a:lstStyle/>
          <a:p>
            <a:pPr algn="l">
              <a:buNone/>
            </a:pPr>
            <a:r>
              <a:rPr lang="en-CA" sz="1200" dirty="0">
                <a:solidFill>
                  <a:srgbClr val="333333"/>
                </a:solidFill>
                <a:latin typeface="+mn-lt"/>
              </a:rPr>
              <a:t>1: See below for a small sample of studies on the economics of immigration:</a:t>
            </a:r>
            <a:endParaRPr lang="en-US" sz="1200" dirty="0">
              <a:latin typeface="+mn-lt"/>
            </a:endParaRPr>
          </a:p>
          <a:p>
            <a:pPr algn="l">
              <a:buNone/>
            </a:pPr>
            <a:r>
              <a:rPr lang="en-US" sz="1200" dirty="0">
                <a:latin typeface="+mn-lt"/>
                <a:hlinkClick r:id="rId3"/>
              </a:rPr>
              <a:t>https://www.oecd.org/migration/OECD%20Migration%20Policy%20Debates%20Numero%202.pdf</a:t>
            </a:r>
            <a:endParaRPr lang="en-US" sz="1200" dirty="0">
              <a:latin typeface="+mn-lt"/>
            </a:endParaRPr>
          </a:p>
          <a:p>
            <a:pPr algn="l">
              <a:buNone/>
            </a:pPr>
            <a:r>
              <a:rPr lang="en-US" sz="1200" dirty="0">
                <a:latin typeface="+mn-lt"/>
                <a:hlinkClick r:id="rId4"/>
              </a:rPr>
              <a:t>https://www.weforum.org/agenda/2017/01/beyond-the-headlines-quantifying-the-economic-contributions-of-migrants/</a:t>
            </a:r>
            <a:endParaRPr lang="en-US" sz="1200" dirty="0">
              <a:latin typeface="+mn-lt"/>
            </a:endParaRPr>
          </a:p>
          <a:p>
            <a:pPr algn="l">
              <a:buNone/>
            </a:pPr>
            <a:r>
              <a:rPr lang="en-US" sz="1200" dirty="0">
                <a:solidFill>
                  <a:schemeClr val="bg1"/>
                </a:solidFill>
                <a:latin typeface="+mn-lt"/>
                <a:hlinkClick r:id="rId5"/>
              </a:rPr>
              <a:t>https://www.cbpp.org/research/poverty-and-inequality/immigrants-contribute-greatly-to-us-economy-despite-administrations</a:t>
            </a:r>
            <a:endParaRPr lang="en-US" sz="1200" dirty="0">
              <a:solidFill>
                <a:schemeClr val="bg1"/>
              </a:solidFill>
              <a:latin typeface="+mn-lt"/>
            </a:endParaRPr>
          </a:p>
          <a:p>
            <a:pPr algn="l">
              <a:buNone/>
            </a:pPr>
            <a:r>
              <a:rPr lang="en-US" sz="1200" dirty="0">
                <a:solidFill>
                  <a:srgbClr val="333333"/>
                </a:solidFill>
                <a:latin typeface="+mn-lt"/>
              </a:rPr>
              <a:t>Jacob Funk </a:t>
            </a:r>
            <a:r>
              <a:rPr lang="en-US" sz="1200" dirty="0" err="1">
                <a:solidFill>
                  <a:srgbClr val="333333"/>
                </a:solidFill>
                <a:latin typeface="+mn-lt"/>
              </a:rPr>
              <a:t>Kirkegaard</a:t>
            </a:r>
            <a:r>
              <a:rPr lang="en-US" sz="1200" dirty="0">
                <a:solidFill>
                  <a:srgbClr val="333333"/>
                </a:solidFill>
                <a:latin typeface="+mn-lt"/>
              </a:rPr>
              <a:t> &amp; Gonzalo </a:t>
            </a:r>
            <a:r>
              <a:rPr lang="en-US" sz="1200" dirty="0" err="1">
                <a:solidFill>
                  <a:srgbClr val="333333"/>
                </a:solidFill>
                <a:latin typeface="+mn-lt"/>
              </a:rPr>
              <a:t>Huertas</a:t>
            </a:r>
            <a:r>
              <a:rPr lang="en-US" sz="1200" dirty="0">
                <a:solidFill>
                  <a:srgbClr val="333333"/>
                </a:solidFill>
                <a:latin typeface="+mn-lt"/>
              </a:rPr>
              <a:t>, 2019. "</a:t>
            </a:r>
            <a:r>
              <a:rPr lang="en-US" sz="1200" b="1" dirty="0">
                <a:solidFill>
                  <a:srgbClr val="2D4E8B"/>
                </a:solidFill>
                <a:latin typeface="+mn-lt"/>
                <a:hlinkClick r:id="rId6"/>
              </a:rPr>
              <a:t>The Economic Benefits of Latino Immigration: How the Migrant Hispanic Population’s Demographic Characteristics Contribute to US Growth</a:t>
            </a:r>
            <a:r>
              <a:rPr lang="en-US" sz="1200" dirty="0">
                <a:solidFill>
                  <a:srgbClr val="333333"/>
                </a:solidFill>
                <a:latin typeface="+mn-lt"/>
              </a:rPr>
              <a:t>," </a:t>
            </a:r>
            <a:r>
              <a:rPr lang="en-US" sz="1200" dirty="0">
                <a:solidFill>
                  <a:srgbClr val="2D4E8B"/>
                </a:solidFill>
                <a:latin typeface="+mn-lt"/>
                <a:hlinkClick r:id="rId7"/>
              </a:rPr>
              <a:t>Working Paper Series</a:t>
            </a:r>
            <a:r>
              <a:rPr lang="en-US" sz="1200" dirty="0">
                <a:solidFill>
                  <a:srgbClr val="333333"/>
                </a:solidFill>
                <a:latin typeface="+mn-lt"/>
              </a:rPr>
              <a:t> WP19-3, Peterson Institute for International Economics.</a:t>
            </a:r>
          </a:p>
          <a:p>
            <a:pPr algn="l">
              <a:buNone/>
            </a:pPr>
            <a:r>
              <a:rPr lang="en-US" sz="1200" dirty="0" err="1">
                <a:solidFill>
                  <a:srgbClr val="000000"/>
                </a:solidFill>
                <a:latin typeface="+mn-lt"/>
              </a:rPr>
              <a:t>Bridgen</a:t>
            </a:r>
            <a:r>
              <a:rPr lang="en-US" sz="1200" dirty="0">
                <a:solidFill>
                  <a:srgbClr val="000000"/>
                </a:solidFill>
                <a:latin typeface="+mn-lt"/>
              </a:rPr>
              <a:t>, Paul, Meyer, </a:t>
            </a:r>
            <a:r>
              <a:rPr lang="en-US" sz="1200" dirty="0" err="1">
                <a:solidFill>
                  <a:srgbClr val="000000"/>
                </a:solidFill>
                <a:latin typeface="+mn-lt"/>
              </a:rPr>
              <a:t>Traute</a:t>
            </a:r>
            <a:r>
              <a:rPr lang="en-US" sz="1200" dirty="0">
                <a:solidFill>
                  <a:srgbClr val="000000"/>
                </a:solidFill>
                <a:latin typeface="+mn-lt"/>
              </a:rPr>
              <a:t> and Moran, Brian , </a:t>
            </a:r>
            <a:r>
              <a:rPr lang="en-US" sz="1200" dirty="0" err="1">
                <a:solidFill>
                  <a:srgbClr val="000000"/>
                </a:solidFill>
                <a:latin typeface="+mn-lt"/>
              </a:rPr>
              <a:t>Mcgowan</a:t>
            </a:r>
            <a:r>
              <a:rPr lang="en-US" sz="1200" dirty="0">
                <a:solidFill>
                  <a:srgbClr val="000000"/>
                </a:solidFill>
                <a:latin typeface="+mn-lt"/>
              </a:rPr>
              <a:t>, Teresa (ed.) (2016) </a:t>
            </a:r>
            <a:r>
              <a:rPr lang="en-US" sz="1200" i="1" dirty="0">
                <a:solidFill>
                  <a:srgbClr val="000000"/>
                </a:solidFill>
                <a:latin typeface="+mn-lt"/>
              </a:rPr>
              <a:t>Expense turns to investment: How the welfare state supports EU migrants’ economic achievements</a:t>
            </a:r>
            <a:r>
              <a:rPr lang="en-US" sz="1200" dirty="0">
                <a:solidFill>
                  <a:srgbClr val="000000"/>
                </a:solidFill>
                <a:latin typeface="+mn-lt"/>
              </a:rPr>
              <a:t> (ESRC Centre for Population Change Briefing Papers, 34) Southampton, GB. ESRC Centre for Population Change 4pp. </a:t>
            </a:r>
            <a:r>
              <a:rPr lang="en-US" sz="1200" dirty="0">
                <a:latin typeface="+mn-lt"/>
                <a:hlinkClick r:id="rId8"/>
              </a:rPr>
              <a:t>https://eprints.soton.ac.uk/394150/</a:t>
            </a:r>
            <a:endParaRPr lang="en-US" sz="1200" dirty="0">
              <a:latin typeface="+mn-lt"/>
            </a:endParaRPr>
          </a:p>
          <a:p>
            <a:pPr algn="l">
              <a:buNone/>
            </a:pPr>
            <a:r>
              <a:rPr lang="en-US" sz="1200" dirty="0">
                <a:latin typeface="+mn-lt"/>
                <a:hlinkClick r:id="rId9"/>
              </a:rPr>
              <a:t>https://psmag.com/news/research-shows-immigrants-are-not-a-drain-on-us-resources</a:t>
            </a:r>
            <a:endParaRPr lang="en-US" sz="1200" dirty="0">
              <a:latin typeface="+mn-lt"/>
            </a:endParaRPr>
          </a:p>
          <a:p>
            <a:pPr algn="l">
              <a:buNone/>
            </a:pPr>
            <a:r>
              <a:rPr lang="en-US" sz="1200" dirty="0">
                <a:latin typeface="+mn-lt"/>
                <a:hlinkClick r:id="rId10"/>
              </a:rPr>
              <a:t>http://pnhp.org/news/immigrants-health-care-and-the-misuse-of-the-public-charge-rule/</a:t>
            </a:r>
            <a:endParaRPr lang="en-US" sz="1200" dirty="0">
              <a:latin typeface="+mn-lt"/>
            </a:endParaRPr>
          </a:p>
          <a:p>
            <a:pPr algn="l">
              <a:buNone/>
            </a:pPr>
            <a:r>
              <a:rPr lang="en-US" sz="1200" dirty="0">
                <a:latin typeface="+mn-lt"/>
                <a:hlinkClick r:id="rId11"/>
              </a:rPr>
              <a:t>https://onlinelibrary.wiley.com/doi/abs/10.1111/jors.12049</a:t>
            </a:r>
            <a:endParaRPr lang="en-US" sz="1200" dirty="0">
              <a:latin typeface="+mn-lt"/>
            </a:endParaRPr>
          </a:p>
          <a:p>
            <a:pPr algn="l">
              <a:buNone/>
            </a:pPr>
            <a:r>
              <a:rPr lang="en-US" sz="1200" dirty="0">
                <a:latin typeface="+mn-lt"/>
                <a:hlinkClick r:id="rId12"/>
              </a:rPr>
              <a:t>https://advances.sciencemag.org/</a:t>
            </a:r>
            <a:endParaRPr lang="en-US" sz="1200" dirty="0">
              <a:latin typeface="+mn-lt"/>
            </a:endParaRPr>
          </a:p>
          <a:p>
            <a:pPr algn="l">
              <a:buNone/>
            </a:pPr>
            <a:r>
              <a:rPr lang="en-US" sz="1200" dirty="0">
                <a:latin typeface="+mn-lt"/>
                <a:hlinkClick r:id="rId13"/>
              </a:rPr>
              <a:t>https://www.aclu.org/other/immigrants-and-economy</a:t>
            </a:r>
            <a:endParaRPr lang="en-US" sz="1200" dirty="0">
              <a:latin typeface="+mn-lt"/>
            </a:endParaRPr>
          </a:p>
          <a:p>
            <a:pPr algn="l">
              <a:buNone/>
            </a:pPr>
            <a:r>
              <a:rPr lang="en-US" sz="1200" dirty="0">
                <a:latin typeface="+mn-lt"/>
                <a:hlinkClick r:id="rId14"/>
              </a:rPr>
              <a:t>https://www.forbes.com/sites/hbsworkingknowledge/2018/08/01/in-america-immigrants-really-do-get-the-job-done/#4e3cee51935f</a:t>
            </a:r>
            <a:endParaRPr lang="en-US" sz="1200" dirty="0">
              <a:latin typeface="+mn-lt"/>
            </a:endParaRPr>
          </a:p>
        </p:txBody>
      </p:sp>
      <p:cxnSp>
        <p:nvCxnSpPr>
          <p:cNvPr id="9" name="Straight Connector 8"/>
          <p:cNvCxnSpPr/>
          <p:nvPr/>
        </p:nvCxnSpPr>
        <p:spPr>
          <a:xfrm>
            <a:off x="76200" y="2560737"/>
            <a:ext cx="86106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 y="3344433"/>
            <a:ext cx="86106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5"/>
          <a:stretch>
            <a:fillRect/>
          </a:stretch>
        </p:blipFill>
        <p:spPr>
          <a:xfrm>
            <a:off x="28575" y="1496935"/>
            <a:ext cx="9115425" cy="2390793"/>
          </a:xfrm>
          <a:prstGeom prst="rect">
            <a:avLst/>
          </a:prstGeom>
        </p:spPr>
      </p:pic>
      <p:sp>
        <p:nvSpPr>
          <p:cNvPr id="6" name="TextBox 5">
            <a:extLst>
              <a:ext uri="{FF2B5EF4-FFF2-40B4-BE49-F238E27FC236}">
                <a16:creationId xmlns:a16="http://schemas.microsoft.com/office/drawing/2014/main" id="{29F00FB0-582D-48FF-AA05-88805BF496D2}"/>
              </a:ext>
            </a:extLst>
          </p:cNvPr>
          <p:cNvSpPr txBox="1"/>
          <p:nvPr/>
        </p:nvSpPr>
        <p:spPr>
          <a:xfrm>
            <a:off x="1600200" y="1428690"/>
            <a:ext cx="990600" cy="369332"/>
          </a:xfrm>
          <a:prstGeom prst="rect">
            <a:avLst/>
          </a:prstGeom>
          <a:solidFill>
            <a:srgbClr val="ABD5E8"/>
          </a:solidFill>
          <a:ln>
            <a:noFill/>
          </a:ln>
        </p:spPr>
        <p:txBody>
          <a:bodyPr wrap="square" rtlCol="0">
            <a:spAutoFit/>
          </a:bodyPr>
          <a:lstStyle/>
          <a:p>
            <a:pPr>
              <a:buNone/>
            </a:pPr>
            <a:r>
              <a:rPr lang="en-CA" dirty="0">
                <a:solidFill>
                  <a:schemeClr val="bg1"/>
                </a:solidFill>
                <a:effectLst>
                  <a:outerShdw blurRad="38100" dist="38100" dir="2700000" algn="tl">
                    <a:srgbClr val="000000">
                      <a:alpha val="43137"/>
                    </a:srgbClr>
                  </a:outerShdw>
                </a:effectLst>
                <a:latin typeface="+mn-lt"/>
              </a:rPr>
              <a:t>Europe</a:t>
            </a:r>
          </a:p>
        </p:txBody>
      </p:sp>
      <p:sp>
        <p:nvSpPr>
          <p:cNvPr id="11" name="TextBox 10">
            <a:extLst>
              <a:ext uri="{FF2B5EF4-FFF2-40B4-BE49-F238E27FC236}">
                <a16:creationId xmlns:a16="http://schemas.microsoft.com/office/drawing/2014/main" id="{D74E8711-D213-4AB1-8D5D-15A5938AE6BB}"/>
              </a:ext>
            </a:extLst>
          </p:cNvPr>
          <p:cNvSpPr txBox="1"/>
          <p:nvPr/>
        </p:nvSpPr>
        <p:spPr>
          <a:xfrm>
            <a:off x="5727700" y="1441450"/>
            <a:ext cx="2362200" cy="369332"/>
          </a:xfrm>
          <a:prstGeom prst="rect">
            <a:avLst/>
          </a:prstGeom>
          <a:solidFill>
            <a:srgbClr val="ABD5E8"/>
          </a:solidFill>
          <a:ln>
            <a:noFill/>
          </a:ln>
        </p:spPr>
        <p:txBody>
          <a:bodyPr wrap="square" rtlCol="0">
            <a:spAutoFit/>
          </a:bodyPr>
          <a:lstStyle/>
          <a:p>
            <a:pPr>
              <a:buNone/>
            </a:pPr>
            <a:r>
              <a:rPr lang="en-CA" dirty="0">
                <a:solidFill>
                  <a:schemeClr val="bg1"/>
                </a:solidFill>
                <a:effectLst>
                  <a:outerShdw blurRad="38100" dist="38100" dir="2700000" algn="tl">
                    <a:srgbClr val="000000">
                      <a:alpha val="43137"/>
                    </a:srgbClr>
                  </a:outerShdw>
                </a:effectLst>
                <a:latin typeface="+mn-lt"/>
              </a:rPr>
              <a:t>North America</a:t>
            </a:r>
          </a:p>
        </p:txBody>
      </p:sp>
    </p:spTree>
    <p:extLst>
      <p:ext uri="{BB962C8B-B14F-4D97-AF65-F5344CB8AC3E}">
        <p14:creationId xmlns:p14="http://schemas.microsoft.com/office/powerpoint/2010/main" val="18437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oolgeography.co.uk/GCSE/AQA/Population/Demographic%20Transition/Demographic_Transition_Mode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885" r="2997" b="2612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4831"/>
          <a:stretch/>
        </p:blipFill>
        <p:spPr bwMode="auto">
          <a:xfrm>
            <a:off x="304800" y="2209801"/>
            <a:ext cx="1682077" cy="8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14831"/>
          <a:stretch/>
        </p:blipFill>
        <p:spPr bwMode="auto">
          <a:xfrm>
            <a:off x="2286000" y="2209801"/>
            <a:ext cx="1814375" cy="8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7441" t="15958" r="10454"/>
          <a:stretch/>
        </p:blipFill>
        <p:spPr bwMode="auto">
          <a:xfrm>
            <a:off x="4335517" y="2209800"/>
            <a:ext cx="1576552" cy="98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9173" t="13516" r="10598"/>
          <a:stretch/>
        </p:blipFill>
        <p:spPr bwMode="auto">
          <a:xfrm>
            <a:off x="6132786" y="2209800"/>
            <a:ext cx="1103586" cy="99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88563" y="2209801"/>
            <a:ext cx="1477149" cy="98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9" name="TextBox 8">
            <a:extLst>
              <a:ext uri="{FF2B5EF4-FFF2-40B4-BE49-F238E27FC236}">
                <a16:creationId xmlns:a16="http://schemas.microsoft.com/office/drawing/2014/main" id="{650DA0D7-9623-41C5-BD19-E9E7914460DD}"/>
              </a:ext>
            </a:extLst>
          </p:cNvPr>
          <p:cNvSpPr txBox="1"/>
          <p:nvPr/>
        </p:nvSpPr>
        <p:spPr>
          <a:xfrm>
            <a:off x="1" y="-76200"/>
            <a:ext cx="9144032" cy="615553"/>
          </a:xfrm>
          <a:prstGeom prst="rect">
            <a:avLst/>
          </a:prstGeom>
          <a:solidFill>
            <a:srgbClr val="C7D9F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Demographic Transition and Population Pyramids</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cs typeface="Arial" charset="0"/>
            </a:endParaRPr>
          </a:p>
        </p:txBody>
      </p:sp>
    </p:spTree>
    <p:extLst>
      <p:ext uri="{BB962C8B-B14F-4D97-AF65-F5344CB8AC3E}">
        <p14:creationId xmlns:p14="http://schemas.microsoft.com/office/powerpoint/2010/main" val="1347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fade">
                                      <p:cBhvr>
                                        <p:cTn id="24" dur="500"/>
                                        <p:tgtEl>
                                          <p:spTgt spid="30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fade">
                                      <p:cBhvr>
                                        <p:cTn id="2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4271" y="-76200"/>
            <a:ext cx="9191716" cy="990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the </a:t>
            </a:r>
            <a:r>
              <a:rPr kumimoji="0" lang="en-US" sz="34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Developed Countries</a:t>
            </a: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There Are Fewer Young People, but More Elderly.</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05" y="1371600"/>
            <a:ext cx="9175077" cy="5240595"/>
          </a:xfrm>
          <a:prstGeom prst="rect">
            <a:avLst/>
          </a:prstGeom>
        </p:spPr>
      </p:pic>
      <p:sp>
        <p:nvSpPr>
          <p:cNvPr id="4" name="TextBox 3"/>
          <p:cNvSpPr txBox="1"/>
          <p:nvPr/>
        </p:nvSpPr>
        <p:spPr>
          <a:xfrm>
            <a:off x="2971800" y="6096000"/>
            <a:ext cx="2959657" cy="461665"/>
          </a:xfrm>
          <a:prstGeom prst="rect">
            <a:avLst/>
          </a:prstGeom>
          <a:solidFill>
            <a:schemeClr val="tx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in millions</a:t>
            </a:r>
            <a:endParaRPr kumimoji="0" lang="en-CA"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5" name="TextBox 4"/>
          <p:cNvSpPr txBox="1"/>
          <p:nvPr/>
        </p:nvSpPr>
        <p:spPr>
          <a:xfrm>
            <a:off x="-47716" y="6581001"/>
            <a:ext cx="233371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U.S. Bureau of the Census.</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139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7373" y="0"/>
            <a:ext cx="9136627" cy="8382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a:t>
            </a:r>
            <a:r>
              <a:rPr kumimoji="0" lang="en-US" sz="34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Developing Countries </a:t>
            </a: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Young Population Have Greatest Potential for Population Growth.</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3" y="1371600"/>
            <a:ext cx="9091221" cy="5334001"/>
          </a:xfrm>
          <a:prstGeom prst="rect">
            <a:avLst/>
          </a:prstGeom>
        </p:spPr>
      </p:pic>
      <p:sp>
        <p:nvSpPr>
          <p:cNvPr id="5" name="TextBox 4"/>
          <p:cNvSpPr txBox="1"/>
          <p:nvPr/>
        </p:nvSpPr>
        <p:spPr>
          <a:xfrm>
            <a:off x="2971800" y="6096000"/>
            <a:ext cx="2959657" cy="461665"/>
          </a:xfrm>
          <a:prstGeom prst="rect">
            <a:avLst/>
          </a:prstGeom>
          <a:solidFill>
            <a:schemeClr val="tx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in millions</a:t>
            </a:r>
            <a:endParaRPr kumimoji="0" lang="en-CA"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6" name="TextBox 5"/>
          <p:cNvSpPr txBox="1"/>
          <p:nvPr/>
        </p:nvSpPr>
        <p:spPr>
          <a:xfrm>
            <a:off x="-47716" y="6581001"/>
            <a:ext cx="233371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U.S. Bureau of the Census.</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9714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206"/>
            <a:ext cx="3429000" cy="3421397"/>
          </a:xfrm>
          <a:prstGeom prst="rect">
            <a:avLst/>
          </a:prstGeom>
        </p:spPr>
      </p:pic>
      <p:pic>
        <p:nvPicPr>
          <p:cNvPr id="2" name="Picture 1"/>
          <p:cNvPicPr>
            <a:picLocks noChangeAspect="1"/>
          </p:cNvPicPr>
          <p:nvPr/>
        </p:nvPicPr>
        <p:blipFill>
          <a:blip r:embed="rId3"/>
          <a:stretch>
            <a:fillRect/>
          </a:stretch>
        </p:blipFill>
        <p:spPr>
          <a:xfrm>
            <a:off x="2895600" y="1905000"/>
            <a:ext cx="3429000" cy="3459548"/>
          </a:xfrm>
          <a:prstGeom prst="rect">
            <a:avLst/>
          </a:prstGeom>
        </p:spPr>
      </p:pic>
      <p:pic>
        <p:nvPicPr>
          <p:cNvPr id="5" name="Picture 4"/>
          <p:cNvPicPr>
            <a:picLocks noChangeAspect="1"/>
          </p:cNvPicPr>
          <p:nvPr/>
        </p:nvPicPr>
        <p:blipFill>
          <a:blip r:embed="rId4"/>
          <a:stretch>
            <a:fillRect/>
          </a:stretch>
        </p:blipFill>
        <p:spPr>
          <a:xfrm>
            <a:off x="5715000" y="3421362"/>
            <a:ext cx="3429000" cy="3436637"/>
          </a:xfrm>
          <a:prstGeom prst="rect">
            <a:avLst/>
          </a:prstGeom>
        </p:spPr>
      </p:pic>
      <p:sp>
        <p:nvSpPr>
          <p:cNvPr id="6" name="TextBox 5"/>
          <p:cNvSpPr txBox="1"/>
          <p:nvPr/>
        </p:nvSpPr>
        <p:spPr>
          <a:xfrm>
            <a:off x="1143000" y="1600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World</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a:t>
            </a:r>
          </a:p>
        </p:txBody>
      </p:sp>
      <p:sp>
        <p:nvSpPr>
          <p:cNvPr id="7" name="TextBox 6"/>
          <p:cNvSpPr txBox="1"/>
          <p:nvPr/>
        </p:nvSpPr>
        <p:spPr>
          <a:xfrm>
            <a:off x="3998612" y="3505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World</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a:t>
            </a:r>
          </a:p>
        </p:txBody>
      </p:sp>
      <p:sp>
        <p:nvSpPr>
          <p:cNvPr id="8" name="TextBox 7"/>
          <p:cNvSpPr txBox="1"/>
          <p:nvPr/>
        </p:nvSpPr>
        <p:spPr>
          <a:xfrm>
            <a:off x="6866299" y="52578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World</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a:t>
            </a:r>
          </a:p>
        </p:txBody>
      </p:sp>
      <p:sp>
        <p:nvSpPr>
          <p:cNvPr id="9" name="TextBox 8"/>
          <p:cNvSpPr txBox="1"/>
          <p:nvPr/>
        </p:nvSpPr>
        <p:spPr>
          <a:xfrm>
            <a:off x="150512" y="4888468"/>
            <a:ext cx="2897488" cy="1569660"/>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Percent change in population: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2015-2050 = 23.8%</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2050-2100 = 13.6%</a:t>
            </a:r>
          </a:p>
        </p:txBody>
      </p:sp>
      <p:sp>
        <p:nvSpPr>
          <p:cNvPr id="10" name="TextBox 9"/>
          <p:cNvSpPr txBox="1"/>
          <p:nvPr/>
        </p:nvSpPr>
        <p:spPr>
          <a:xfrm>
            <a:off x="6631288" y="880104"/>
            <a:ext cx="2438400" cy="245605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(millions):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 = 2,516</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 = 7,324</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 =9,550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2100 = 10,875</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2" name="TextBox 11"/>
          <p:cNvSpPr txBox="1"/>
          <p:nvPr/>
        </p:nvSpPr>
        <p:spPr>
          <a:xfrm>
            <a:off x="3330044" y="-17364"/>
            <a:ext cx="5813956" cy="5632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Pyramids, World</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pic>
        <p:nvPicPr>
          <p:cNvPr id="3" name="Picture 2"/>
          <p:cNvPicPr>
            <a:picLocks noChangeAspect="1"/>
          </p:cNvPicPr>
          <p:nvPr/>
        </p:nvPicPr>
        <p:blipFill>
          <a:blip r:embed="rId5"/>
          <a:stretch>
            <a:fillRect/>
          </a:stretch>
        </p:blipFill>
        <p:spPr>
          <a:xfrm>
            <a:off x="2658236" y="1351135"/>
            <a:ext cx="3437764" cy="5589389"/>
          </a:xfrm>
          <a:prstGeom prst="rect">
            <a:avLst/>
          </a:prstGeom>
        </p:spPr>
      </p:pic>
      <p:sp>
        <p:nvSpPr>
          <p:cNvPr id="13" name="TextBox 12"/>
          <p:cNvSpPr txBox="1"/>
          <p:nvPr/>
        </p:nvSpPr>
        <p:spPr>
          <a:xfrm>
            <a:off x="3810000" y="4267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World</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4" name="Rectangle 13"/>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Tree>
    <p:extLst>
      <p:ext uri="{BB962C8B-B14F-4D97-AF65-F5344CB8AC3E}">
        <p14:creationId xmlns:p14="http://schemas.microsoft.com/office/powerpoint/2010/main" val="30977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1410" y="1314450"/>
            <a:ext cx="6700284" cy="39433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solidFill>
                <a:schemeClr val="bg1"/>
              </a:solidFill>
              <a:effectLst>
                <a:outerShdw blurRad="38100" dist="38100" dir="2700000" algn="tl">
                  <a:srgbClr val="000000">
                    <a:alpha val="43137"/>
                  </a:srgbClr>
                </a:outerShdw>
              </a:effectLst>
            </a:endParaRPr>
          </a:p>
        </p:txBody>
      </p:sp>
      <p:sp>
        <p:nvSpPr>
          <p:cNvPr id="8" name="Freeform 7"/>
          <p:cNvSpPr/>
          <p:nvPr/>
        </p:nvSpPr>
        <p:spPr>
          <a:xfrm>
            <a:off x="914830" y="1529329"/>
            <a:ext cx="6717473" cy="2751724"/>
          </a:xfrm>
          <a:custGeom>
            <a:avLst/>
            <a:gdLst>
              <a:gd name="connsiteX0" fmla="*/ 0 w 6485860"/>
              <a:gd name="connsiteY0" fmla="*/ 53163 h 2721935"/>
              <a:gd name="connsiteX1" fmla="*/ 223283 w 6485860"/>
              <a:gd name="connsiteY1" fmla="*/ 244549 h 2721935"/>
              <a:gd name="connsiteX2" fmla="*/ 467832 w 6485860"/>
              <a:gd name="connsiteY2" fmla="*/ 63796 h 2721935"/>
              <a:gd name="connsiteX3" fmla="*/ 744279 w 6485860"/>
              <a:gd name="connsiteY3" fmla="*/ 255182 h 2721935"/>
              <a:gd name="connsiteX4" fmla="*/ 1073888 w 6485860"/>
              <a:gd name="connsiteY4" fmla="*/ 0 h 2721935"/>
              <a:gd name="connsiteX5" fmla="*/ 1531088 w 6485860"/>
              <a:gd name="connsiteY5" fmla="*/ 467833 h 2721935"/>
              <a:gd name="connsiteX6" fmla="*/ 1765004 w 6485860"/>
              <a:gd name="connsiteY6" fmla="*/ 659219 h 2721935"/>
              <a:gd name="connsiteX7" fmla="*/ 2105246 w 6485860"/>
              <a:gd name="connsiteY7" fmla="*/ 1414130 h 2721935"/>
              <a:gd name="connsiteX8" fmla="*/ 2647507 w 6485860"/>
              <a:gd name="connsiteY8" fmla="*/ 1818168 h 2721935"/>
              <a:gd name="connsiteX9" fmla="*/ 3327990 w 6485860"/>
              <a:gd name="connsiteY9" fmla="*/ 2413591 h 2721935"/>
              <a:gd name="connsiteX10" fmla="*/ 3551274 w 6485860"/>
              <a:gd name="connsiteY10" fmla="*/ 2477386 h 2721935"/>
              <a:gd name="connsiteX11" fmla="*/ 5241851 w 6485860"/>
              <a:gd name="connsiteY11" fmla="*/ 2721935 h 2721935"/>
              <a:gd name="connsiteX12" fmla="*/ 5454502 w 6485860"/>
              <a:gd name="connsiteY12" fmla="*/ 2690037 h 2721935"/>
              <a:gd name="connsiteX13" fmla="*/ 5720316 w 6485860"/>
              <a:gd name="connsiteY13" fmla="*/ 2626242 h 2721935"/>
              <a:gd name="connsiteX14" fmla="*/ 6081823 w 6485860"/>
              <a:gd name="connsiteY14" fmla="*/ 2721935 h 2721935"/>
              <a:gd name="connsiteX15" fmla="*/ 6326372 w 6485860"/>
              <a:gd name="connsiteY15" fmla="*/ 2551814 h 2721935"/>
              <a:gd name="connsiteX16" fmla="*/ 6485860 w 6485860"/>
              <a:gd name="connsiteY16" fmla="*/ 2573079 h 2721935"/>
              <a:gd name="connsiteX0" fmla="*/ 0 w 6485860"/>
              <a:gd name="connsiteY0" fmla="*/ 53163 h 2721935"/>
              <a:gd name="connsiteX1" fmla="*/ 223283 w 6485860"/>
              <a:gd name="connsiteY1" fmla="*/ 244549 h 2721935"/>
              <a:gd name="connsiteX2" fmla="*/ 467832 w 6485860"/>
              <a:gd name="connsiteY2" fmla="*/ 63796 h 2721935"/>
              <a:gd name="connsiteX3" fmla="*/ 744279 w 6485860"/>
              <a:gd name="connsiteY3" fmla="*/ 255182 h 2721935"/>
              <a:gd name="connsiteX4" fmla="*/ 1073888 w 6485860"/>
              <a:gd name="connsiteY4" fmla="*/ 0 h 2721935"/>
              <a:gd name="connsiteX5" fmla="*/ 1531088 w 6485860"/>
              <a:gd name="connsiteY5" fmla="*/ 467833 h 2721935"/>
              <a:gd name="connsiteX6" fmla="*/ 1765004 w 6485860"/>
              <a:gd name="connsiteY6" fmla="*/ 659219 h 2721935"/>
              <a:gd name="connsiteX7" fmla="*/ 2105246 w 6485860"/>
              <a:gd name="connsiteY7" fmla="*/ 1414130 h 2721935"/>
              <a:gd name="connsiteX8" fmla="*/ 2647507 w 6485860"/>
              <a:gd name="connsiteY8" fmla="*/ 1818168 h 2721935"/>
              <a:gd name="connsiteX9" fmla="*/ 3327990 w 6485860"/>
              <a:gd name="connsiteY9" fmla="*/ 2413591 h 2721935"/>
              <a:gd name="connsiteX10" fmla="*/ 3551274 w 6485860"/>
              <a:gd name="connsiteY10" fmla="*/ 2477386 h 2721935"/>
              <a:gd name="connsiteX11" fmla="*/ 5241851 w 6485860"/>
              <a:gd name="connsiteY11" fmla="*/ 2721935 h 2721935"/>
              <a:gd name="connsiteX12" fmla="*/ 5454502 w 6485860"/>
              <a:gd name="connsiteY12" fmla="*/ 2690037 h 2721935"/>
              <a:gd name="connsiteX13" fmla="*/ 5720316 w 6485860"/>
              <a:gd name="connsiteY13" fmla="*/ 2626242 h 2721935"/>
              <a:gd name="connsiteX14" fmla="*/ 5885121 w 6485860"/>
              <a:gd name="connsiteY14" fmla="*/ 2665228 h 2721935"/>
              <a:gd name="connsiteX15" fmla="*/ 6081823 w 6485860"/>
              <a:gd name="connsiteY15" fmla="*/ 2721935 h 2721935"/>
              <a:gd name="connsiteX16" fmla="*/ 6326372 w 6485860"/>
              <a:gd name="connsiteY16" fmla="*/ 2551814 h 2721935"/>
              <a:gd name="connsiteX17" fmla="*/ 6485860 w 6485860"/>
              <a:gd name="connsiteY17" fmla="*/ 257307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177516 w 6326372"/>
              <a:gd name="connsiteY17" fmla="*/ 2392326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3551275 w 6326372"/>
              <a:gd name="connsiteY17"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012712 w 6326372"/>
              <a:gd name="connsiteY17" fmla="*/ 2271823 h 2721935"/>
              <a:gd name="connsiteX18" fmla="*/ 3551275 w 6326372"/>
              <a:gd name="connsiteY18"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3551275 w 6326372"/>
              <a:gd name="connsiteY18"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704367 w 6326372"/>
              <a:gd name="connsiteY18" fmla="*/ 1963479 h 2721935"/>
              <a:gd name="connsiteX19" fmla="*/ 3551275 w 6326372"/>
              <a:gd name="connsiteY19"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3551275 w 6326372"/>
              <a:gd name="connsiteY19"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438553 w 6326372"/>
              <a:gd name="connsiteY19" fmla="*/ 2059172 h 2721935"/>
              <a:gd name="connsiteX20" fmla="*/ 3551275 w 6326372"/>
              <a:gd name="connsiteY20"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3551275 w 6326372"/>
              <a:gd name="connsiteY20"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47167 w 6326372"/>
              <a:gd name="connsiteY20" fmla="*/ 2080437 h 2721935"/>
              <a:gd name="connsiteX21" fmla="*/ 3551275 w 6326372"/>
              <a:gd name="connsiteY21"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3551275 w 6326372"/>
              <a:gd name="connsiteY21"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949456 w 6326372"/>
              <a:gd name="connsiteY21" fmla="*/ 2101702 h 2721935"/>
              <a:gd name="connsiteX22" fmla="*/ 3551275 w 6326372"/>
              <a:gd name="connsiteY22"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3551275 w 6326372"/>
              <a:gd name="connsiteY22"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19847 w 6326372"/>
              <a:gd name="connsiteY22" fmla="*/ 1963479 h 2721935"/>
              <a:gd name="connsiteX23" fmla="*/ 3551275 w 6326372"/>
              <a:gd name="connsiteY23"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3551275 w 6326372"/>
              <a:gd name="connsiteY23"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3551275 w 6326372"/>
              <a:gd name="connsiteY23"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3949995 w 6326372"/>
              <a:gd name="connsiteY23" fmla="*/ 783265 h 2721935"/>
              <a:gd name="connsiteX24" fmla="*/ 3551275 w 6326372"/>
              <a:gd name="connsiteY24"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551275 w 6326372"/>
              <a:gd name="connsiteY24"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551275 w 6326372"/>
              <a:gd name="connsiteY24"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551275 w 6326372"/>
              <a:gd name="connsiteY24"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05447 w 6326372"/>
              <a:gd name="connsiteY24" fmla="*/ 283535 h 2721935"/>
              <a:gd name="connsiteX25" fmla="*/ 3551275 w 6326372"/>
              <a:gd name="connsiteY25" fmla="*/ 159489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05447 w 6326372"/>
              <a:gd name="connsiteY24" fmla="*/ 283535 h 2721935"/>
              <a:gd name="connsiteX25" fmla="*/ 1467294 w 6326372"/>
              <a:gd name="connsiteY25"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05447 w 6326372"/>
              <a:gd name="connsiteY24" fmla="*/ 283535 h 2721935"/>
              <a:gd name="connsiteX25" fmla="*/ 3397102 w 6326372"/>
              <a:gd name="connsiteY25" fmla="*/ 230372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05447 w 6326372"/>
              <a:gd name="connsiteY24" fmla="*/ 283535 h 2721935"/>
              <a:gd name="connsiteX25" fmla="*/ 3524692 w 6326372"/>
              <a:gd name="connsiteY25" fmla="*/ 124047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524692 w 6326372"/>
              <a:gd name="connsiteY25" fmla="*/ 124047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1467294 w 6326372"/>
              <a:gd name="connsiteY26"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2663456 w 6326372"/>
              <a:gd name="connsiteY26" fmla="*/ 166577 h 2721935"/>
              <a:gd name="connsiteX27" fmla="*/ 1467294 w 6326372"/>
              <a:gd name="connsiteY27"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2695353 w 6326372"/>
              <a:gd name="connsiteY26" fmla="*/ 81517 h 2721935"/>
              <a:gd name="connsiteX27" fmla="*/ 1467294 w 6326372"/>
              <a:gd name="connsiteY27"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2695353 w 6326372"/>
              <a:gd name="connsiteY26" fmla="*/ 81517 h 2721935"/>
              <a:gd name="connsiteX27" fmla="*/ 1467294 w 6326372"/>
              <a:gd name="connsiteY27"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290776 w 6326372"/>
              <a:gd name="connsiteY25" fmla="*/ 166577 h 2721935"/>
              <a:gd name="connsiteX26" fmla="*/ 2695353 w 6326372"/>
              <a:gd name="connsiteY26" fmla="*/ 81517 h 2721935"/>
              <a:gd name="connsiteX27" fmla="*/ 1467294 w 6326372"/>
              <a:gd name="connsiteY27"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1467294 w 6326372"/>
              <a:gd name="connsiteY27"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01949 w 6326372"/>
              <a:gd name="connsiteY27" fmla="*/ 81516 h 2721935"/>
              <a:gd name="connsiteX28" fmla="*/ 1467294 w 6326372"/>
              <a:gd name="connsiteY28"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87009 w 6326372"/>
              <a:gd name="connsiteY27" fmla="*/ 177209 h 2721935"/>
              <a:gd name="connsiteX28" fmla="*/ 1467294 w 6326372"/>
              <a:gd name="connsiteY28"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87009 w 6326372"/>
              <a:gd name="connsiteY27" fmla="*/ 177209 h 2721935"/>
              <a:gd name="connsiteX28" fmla="*/ 1844749 w 6326372"/>
              <a:gd name="connsiteY28" fmla="*/ 102781 h 2721935"/>
              <a:gd name="connsiteX29" fmla="*/ 1467294 w 6326372"/>
              <a:gd name="connsiteY29"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87009 w 6326372"/>
              <a:gd name="connsiteY27" fmla="*/ 177209 h 2721935"/>
              <a:gd name="connsiteX28" fmla="*/ 1972339 w 6326372"/>
              <a:gd name="connsiteY28" fmla="*/ 134679 h 2721935"/>
              <a:gd name="connsiteX29" fmla="*/ 1467294 w 6326372"/>
              <a:gd name="connsiteY29"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87009 w 6326372"/>
              <a:gd name="connsiteY27" fmla="*/ 177209 h 2721935"/>
              <a:gd name="connsiteX28" fmla="*/ 1972339 w 6326372"/>
              <a:gd name="connsiteY28" fmla="*/ 134679 h 2721935"/>
              <a:gd name="connsiteX29" fmla="*/ 1695893 w 6326372"/>
              <a:gd name="connsiteY29" fmla="*/ 102781 h 2721935"/>
              <a:gd name="connsiteX30" fmla="*/ 1467294 w 6326372"/>
              <a:gd name="connsiteY30" fmla="*/ 85061 h 2721935"/>
              <a:gd name="connsiteX0" fmla="*/ 0 w 6326372"/>
              <a:gd name="connsiteY0" fmla="*/ 53163 h 2721935"/>
              <a:gd name="connsiteX1" fmla="*/ 223283 w 6326372"/>
              <a:gd name="connsiteY1" fmla="*/ 244549 h 2721935"/>
              <a:gd name="connsiteX2" fmla="*/ 467832 w 6326372"/>
              <a:gd name="connsiteY2" fmla="*/ 63796 h 2721935"/>
              <a:gd name="connsiteX3" fmla="*/ 744279 w 6326372"/>
              <a:gd name="connsiteY3" fmla="*/ 255182 h 2721935"/>
              <a:gd name="connsiteX4" fmla="*/ 1073888 w 6326372"/>
              <a:gd name="connsiteY4" fmla="*/ 0 h 2721935"/>
              <a:gd name="connsiteX5" fmla="*/ 1531088 w 6326372"/>
              <a:gd name="connsiteY5" fmla="*/ 467833 h 2721935"/>
              <a:gd name="connsiteX6" fmla="*/ 1765004 w 6326372"/>
              <a:gd name="connsiteY6" fmla="*/ 659219 h 2721935"/>
              <a:gd name="connsiteX7" fmla="*/ 2105246 w 6326372"/>
              <a:gd name="connsiteY7" fmla="*/ 1414130 h 2721935"/>
              <a:gd name="connsiteX8" fmla="*/ 2647507 w 6326372"/>
              <a:gd name="connsiteY8" fmla="*/ 1818168 h 2721935"/>
              <a:gd name="connsiteX9" fmla="*/ 3327990 w 6326372"/>
              <a:gd name="connsiteY9" fmla="*/ 2413591 h 2721935"/>
              <a:gd name="connsiteX10" fmla="*/ 3551274 w 6326372"/>
              <a:gd name="connsiteY10" fmla="*/ 2477386 h 2721935"/>
              <a:gd name="connsiteX11" fmla="*/ 5241851 w 6326372"/>
              <a:gd name="connsiteY11" fmla="*/ 2721935 h 2721935"/>
              <a:gd name="connsiteX12" fmla="*/ 5454502 w 6326372"/>
              <a:gd name="connsiteY12" fmla="*/ 2690037 h 2721935"/>
              <a:gd name="connsiteX13" fmla="*/ 5720316 w 6326372"/>
              <a:gd name="connsiteY13" fmla="*/ 2626242 h 2721935"/>
              <a:gd name="connsiteX14" fmla="*/ 5885121 w 6326372"/>
              <a:gd name="connsiteY14" fmla="*/ 2665228 h 2721935"/>
              <a:gd name="connsiteX15" fmla="*/ 6081823 w 6326372"/>
              <a:gd name="connsiteY15" fmla="*/ 2721935 h 2721935"/>
              <a:gd name="connsiteX16" fmla="*/ 6326372 w 6326372"/>
              <a:gd name="connsiteY16" fmla="*/ 2551814 h 2721935"/>
              <a:gd name="connsiteX17" fmla="*/ 6204098 w 6326372"/>
              <a:gd name="connsiteY17" fmla="*/ 2388781 h 2721935"/>
              <a:gd name="connsiteX18" fmla="*/ 5863855 w 6326372"/>
              <a:gd name="connsiteY18" fmla="*/ 2516372 h 2721935"/>
              <a:gd name="connsiteX19" fmla="*/ 5544879 w 6326372"/>
              <a:gd name="connsiteY19" fmla="*/ 2410047 h 2721935"/>
              <a:gd name="connsiteX20" fmla="*/ 5257800 w 6326372"/>
              <a:gd name="connsiteY20" fmla="*/ 2537637 h 2721935"/>
              <a:gd name="connsiteX21" fmla="*/ 4885661 w 6326372"/>
              <a:gd name="connsiteY21" fmla="*/ 2399414 h 2721935"/>
              <a:gd name="connsiteX22" fmla="*/ 4609214 w 6326372"/>
              <a:gd name="connsiteY22" fmla="*/ 1889051 h 2721935"/>
              <a:gd name="connsiteX23" fmla="*/ 4013790 w 6326372"/>
              <a:gd name="connsiteY23" fmla="*/ 623776 h 2721935"/>
              <a:gd name="connsiteX24" fmla="*/ 3790507 w 6326372"/>
              <a:gd name="connsiteY24" fmla="*/ 326065 h 2721935"/>
              <a:gd name="connsiteX25" fmla="*/ 3450265 w 6326372"/>
              <a:gd name="connsiteY25" fmla="*/ 145312 h 2721935"/>
              <a:gd name="connsiteX26" fmla="*/ 2695353 w 6326372"/>
              <a:gd name="connsiteY26" fmla="*/ 81517 h 2721935"/>
              <a:gd name="connsiteX27" fmla="*/ 2387009 w 6326372"/>
              <a:gd name="connsiteY27" fmla="*/ 177209 h 2721935"/>
              <a:gd name="connsiteX28" fmla="*/ 1972339 w 6326372"/>
              <a:gd name="connsiteY28" fmla="*/ 134679 h 2721935"/>
              <a:gd name="connsiteX29" fmla="*/ 1706526 w 6326372"/>
              <a:gd name="connsiteY29" fmla="*/ 209106 h 2721935"/>
              <a:gd name="connsiteX30" fmla="*/ 1467294 w 6326372"/>
              <a:gd name="connsiteY30" fmla="*/ 85061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0 w 6347636"/>
              <a:gd name="connsiteY30"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430078 w 6347636"/>
              <a:gd name="connsiteY30" fmla="*/ 209107 h 2721935"/>
              <a:gd name="connsiteX31" fmla="*/ 0 w 6347636"/>
              <a:gd name="connsiteY31"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0 w 6347636"/>
              <a:gd name="connsiteY31"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206794 w 6347636"/>
              <a:gd name="connsiteY31" fmla="*/ 102781 h 2721935"/>
              <a:gd name="connsiteX32" fmla="*/ 0 w 6347636"/>
              <a:gd name="connsiteY32"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0 w 6347636"/>
              <a:gd name="connsiteY32"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855920 w 6347636"/>
              <a:gd name="connsiteY32" fmla="*/ 198474 h 2721935"/>
              <a:gd name="connsiteX33" fmla="*/ 0 w 6347636"/>
              <a:gd name="connsiteY33"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834655 w 6347636"/>
              <a:gd name="connsiteY32" fmla="*/ 81516 h 2721935"/>
              <a:gd name="connsiteX33" fmla="*/ 0 w 6347636"/>
              <a:gd name="connsiteY33"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834655 w 6347636"/>
              <a:gd name="connsiteY32" fmla="*/ 81516 h 2721935"/>
              <a:gd name="connsiteX33" fmla="*/ 653901 w 6347636"/>
              <a:gd name="connsiteY33" fmla="*/ 81516 h 2721935"/>
              <a:gd name="connsiteX34" fmla="*/ 0 w 6347636"/>
              <a:gd name="connsiteY34"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834655 w 6347636"/>
              <a:gd name="connsiteY32" fmla="*/ 81516 h 2721935"/>
              <a:gd name="connsiteX33" fmla="*/ 558208 w 6347636"/>
              <a:gd name="connsiteY33" fmla="*/ 198474 h 2721935"/>
              <a:gd name="connsiteX34" fmla="*/ 0 w 6347636"/>
              <a:gd name="connsiteY34" fmla="*/ 148857 h 2721935"/>
              <a:gd name="connsiteX0" fmla="*/ 21264 w 6347636"/>
              <a:gd name="connsiteY0" fmla="*/ 53163 h 2721935"/>
              <a:gd name="connsiteX1" fmla="*/ 244547 w 6347636"/>
              <a:gd name="connsiteY1" fmla="*/ 244549 h 2721935"/>
              <a:gd name="connsiteX2" fmla="*/ 489096 w 6347636"/>
              <a:gd name="connsiteY2" fmla="*/ 63796 h 2721935"/>
              <a:gd name="connsiteX3" fmla="*/ 765543 w 6347636"/>
              <a:gd name="connsiteY3" fmla="*/ 255182 h 2721935"/>
              <a:gd name="connsiteX4" fmla="*/ 1095152 w 6347636"/>
              <a:gd name="connsiteY4" fmla="*/ 0 h 2721935"/>
              <a:gd name="connsiteX5" fmla="*/ 1552352 w 6347636"/>
              <a:gd name="connsiteY5" fmla="*/ 467833 h 2721935"/>
              <a:gd name="connsiteX6" fmla="*/ 1786268 w 6347636"/>
              <a:gd name="connsiteY6" fmla="*/ 659219 h 2721935"/>
              <a:gd name="connsiteX7" fmla="*/ 2126510 w 6347636"/>
              <a:gd name="connsiteY7" fmla="*/ 1414130 h 2721935"/>
              <a:gd name="connsiteX8" fmla="*/ 2668771 w 6347636"/>
              <a:gd name="connsiteY8" fmla="*/ 1818168 h 2721935"/>
              <a:gd name="connsiteX9" fmla="*/ 3349254 w 6347636"/>
              <a:gd name="connsiteY9" fmla="*/ 2413591 h 2721935"/>
              <a:gd name="connsiteX10" fmla="*/ 3572538 w 6347636"/>
              <a:gd name="connsiteY10" fmla="*/ 2477386 h 2721935"/>
              <a:gd name="connsiteX11" fmla="*/ 5263115 w 6347636"/>
              <a:gd name="connsiteY11" fmla="*/ 2721935 h 2721935"/>
              <a:gd name="connsiteX12" fmla="*/ 5475766 w 6347636"/>
              <a:gd name="connsiteY12" fmla="*/ 2690037 h 2721935"/>
              <a:gd name="connsiteX13" fmla="*/ 5741580 w 6347636"/>
              <a:gd name="connsiteY13" fmla="*/ 2626242 h 2721935"/>
              <a:gd name="connsiteX14" fmla="*/ 5906385 w 6347636"/>
              <a:gd name="connsiteY14" fmla="*/ 2665228 h 2721935"/>
              <a:gd name="connsiteX15" fmla="*/ 6103087 w 6347636"/>
              <a:gd name="connsiteY15" fmla="*/ 2721935 h 2721935"/>
              <a:gd name="connsiteX16" fmla="*/ 6347636 w 6347636"/>
              <a:gd name="connsiteY16" fmla="*/ 2551814 h 2721935"/>
              <a:gd name="connsiteX17" fmla="*/ 6225362 w 6347636"/>
              <a:gd name="connsiteY17" fmla="*/ 2388781 h 2721935"/>
              <a:gd name="connsiteX18" fmla="*/ 5885119 w 6347636"/>
              <a:gd name="connsiteY18" fmla="*/ 2516372 h 2721935"/>
              <a:gd name="connsiteX19" fmla="*/ 5566143 w 6347636"/>
              <a:gd name="connsiteY19" fmla="*/ 2410047 h 2721935"/>
              <a:gd name="connsiteX20" fmla="*/ 5279064 w 6347636"/>
              <a:gd name="connsiteY20" fmla="*/ 2537637 h 2721935"/>
              <a:gd name="connsiteX21" fmla="*/ 4906925 w 6347636"/>
              <a:gd name="connsiteY21" fmla="*/ 2399414 h 2721935"/>
              <a:gd name="connsiteX22" fmla="*/ 4630478 w 6347636"/>
              <a:gd name="connsiteY22" fmla="*/ 1889051 h 2721935"/>
              <a:gd name="connsiteX23" fmla="*/ 4035054 w 6347636"/>
              <a:gd name="connsiteY23" fmla="*/ 623776 h 2721935"/>
              <a:gd name="connsiteX24" fmla="*/ 3811771 w 6347636"/>
              <a:gd name="connsiteY24" fmla="*/ 326065 h 2721935"/>
              <a:gd name="connsiteX25" fmla="*/ 3471529 w 6347636"/>
              <a:gd name="connsiteY25" fmla="*/ 145312 h 2721935"/>
              <a:gd name="connsiteX26" fmla="*/ 2716617 w 6347636"/>
              <a:gd name="connsiteY26" fmla="*/ 81517 h 2721935"/>
              <a:gd name="connsiteX27" fmla="*/ 2408273 w 6347636"/>
              <a:gd name="connsiteY27" fmla="*/ 177209 h 2721935"/>
              <a:gd name="connsiteX28" fmla="*/ 1993603 w 6347636"/>
              <a:gd name="connsiteY28" fmla="*/ 134679 h 2721935"/>
              <a:gd name="connsiteX29" fmla="*/ 1727790 w 6347636"/>
              <a:gd name="connsiteY29" fmla="*/ 209106 h 2721935"/>
              <a:gd name="connsiteX30" fmla="*/ 1515138 w 6347636"/>
              <a:gd name="connsiteY30" fmla="*/ 92148 h 2721935"/>
              <a:gd name="connsiteX31" fmla="*/ 1100469 w 6347636"/>
              <a:gd name="connsiteY31" fmla="*/ 198474 h 2721935"/>
              <a:gd name="connsiteX32" fmla="*/ 834655 w 6347636"/>
              <a:gd name="connsiteY32" fmla="*/ 81516 h 2721935"/>
              <a:gd name="connsiteX33" fmla="*/ 558208 w 6347636"/>
              <a:gd name="connsiteY33" fmla="*/ 198474 h 2721935"/>
              <a:gd name="connsiteX34" fmla="*/ 239231 w 6347636"/>
              <a:gd name="connsiteY34" fmla="*/ 145312 h 2721935"/>
              <a:gd name="connsiteX35" fmla="*/ 0 w 6347636"/>
              <a:gd name="connsiteY35" fmla="*/ 148857 h 2721935"/>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552352 w 6347636"/>
              <a:gd name="connsiteY5" fmla="*/ 471377 h 2725479"/>
              <a:gd name="connsiteX6" fmla="*/ 1786268 w 6347636"/>
              <a:gd name="connsiteY6" fmla="*/ 662763 h 2725479"/>
              <a:gd name="connsiteX7" fmla="*/ 2126510 w 6347636"/>
              <a:gd name="connsiteY7" fmla="*/ 1417674 h 2725479"/>
              <a:gd name="connsiteX8" fmla="*/ 2668771 w 6347636"/>
              <a:gd name="connsiteY8" fmla="*/ 1821712 h 2725479"/>
              <a:gd name="connsiteX9" fmla="*/ 3349254 w 6347636"/>
              <a:gd name="connsiteY9" fmla="*/ 2417135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313659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552352 w 6347636"/>
              <a:gd name="connsiteY5" fmla="*/ 471377 h 2725479"/>
              <a:gd name="connsiteX6" fmla="*/ 1786268 w 6347636"/>
              <a:gd name="connsiteY6" fmla="*/ 662763 h 2725479"/>
              <a:gd name="connsiteX7" fmla="*/ 2126510 w 6347636"/>
              <a:gd name="connsiteY7" fmla="*/ 1417674 h 2725479"/>
              <a:gd name="connsiteX8" fmla="*/ 2668771 w 6347636"/>
              <a:gd name="connsiteY8" fmla="*/ 1821712 h 2725479"/>
              <a:gd name="connsiteX9" fmla="*/ 3349254 w 6347636"/>
              <a:gd name="connsiteY9" fmla="*/ 2417135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552352 w 6347636"/>
              <a:gd name="connsiteY5" fmla="*/ 471377 h 2725479"/>
              <a:gd name="connsiteX6" fmla="*/ 1786268 w 6347636"/>
              <a:gd name="connsiteY6" fmla="*/ 662763 h 2725479"/>
              <a:gd name="connsiteX7" fmla="*/ 2205631 w 6347636"/>
              <a:gd name="connsiteY7" fmla="*/ 1368209 h 2725479"/>
              <a:gd name="connsiteX8" fmla="*/ 2668771 w 6347636"/>
              <a:gd name="connsiteY8" fmla="*/ 1821712 h 2725479"/>
              <a:gd name="connsiteX9" fmla="*/ 3349254 w 6347636"/>
              <a:gd name="connsiteY9" fmla="*/ 2417135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552352 w 6347636"/>
              <a:gd name="connsiteY5" fmla="*/ 471377 h 2725479"/>
              <a:gd name="connsiteX6" fmla="*/ 1897037 w 6347636"/>
              <a:gd name="connsiteY6" fmla="*/ 646274 h 2725479"/>
              <a:gd name="connsiteX7" fmla="*/ 2205631 w 6347636"/>
              <a:gd name="connsiteY7" fmla="*/ 1368209 h 2725479"/>
              <a:gd name="connsiteX8" fmla="*/ 2668771 w 6347636"/>
              <a:gd name="connsiteY8" fmla="*/ 1821712 h 2725479"/>
              <a:gd name="connsiteX9" fmla="*/ 3349254 w 6347636"/>
              <a:gd name="connsiteY9" fmla="*/ 2417135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631472 w 6347636"/>
              <a:gd name="connsiteY5" fmla="*/ 372448 h 2725479"/>
              <a:gd name="connsiteX6" fmla="*/ 1897037 w 6347636"/>
              <a:gd name="connsiteY6" fmla="*/ 646274 h 2725479"/>
              <a:gd name="connsiteX7" fmla="*/ 2205631 w 6347636"/>
              <a:gd name="connsiteY7" fmla="*/ 1368209 h 2725479"/>
              <a:gd name="connsiteX8" fmla="*/ 2668771 w 6347636"/>
              <a:gd name="connsiteY8" fmla="*/ 1821712 h 2725479"/>
              <a:gd name="connsiteX9" fmla="*/ 3349254 w 6347636"/>
              <a:gd name="connsiteY9" fmla="*/ 2417135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631472 w 6347636"/>
              <a:gd name="connsiteY5" fmla="*/ 372448 h 2725479"/>
              <a:gd name="connsiteX6" fmla="*/ 1897037 w 6347636"/>
              <a:gd name="connsiteY6" fmla="*/ 646274 h 2725479"/>
              <a:gd name="connsiteX7" fmla="*/ 2205631 w 6347636"/>
              <a:gd name="connsiteY7" fmla="*/ 1368209 h 2725479"/>
              <a:gd name="connsiteX8" fmla="*/ 2668771 w 6347636"/>
              <a:gd name="connsiteY8" fmla="*/ 1821712 h 2725479"/>
              <a:gd name="connsiteX9" fmla="*/ 3428375 w 6347636"/>
              <a:gd name="connsiteY9" fmla="*/ 2301718 h 2725479"/>
              <a:gd name="connsiteX10" fmla="*/ 3572538 w 6347636"/>
              <a:gd name="connsiteY10" fmla="*/ 2480930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631472 w 6347636"/>
              <a:gd name="connsiteY5" fmla="*/ 372448 h 2725479"/>
              <a:gd name="connsiteX6" fmla="*/ 1897037 w 6347636"/>
              <a:gd name="connsiteY6" fmla="*/ 646274 h 2725479"/>
              <a:gd name="connsiteX7" fmla="*/ 2205631 w 6347636"/>
              <a:gd name="connsiteY7" fmla="*/ 1368209 h 2725479"/>
              <a:gd name="connsiteX8" fmla="*/ 2668771 w 6347636"/>
              <a:gd name="connsiteY8" fmla="*/ 1821712 h 2725479"/>
              <a:gd name="connsiteX9" fmla="*/ 3428375 w 6347636"/>
              <a:gd name="connsiteY9" fmla="*/ 2301718 h 2725479"/>
              <a:gd name="connsiteX10" fmla="*/ 3651658 w 6347636"/>
              <a:gd name="connsiteY10" fmla="*/ 2480931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631472 w 6347636"/>
              <a:gd name="connsiteY5" fmla="*/ 372448 h 2725479"/>
              <a:gd name="connsiteX6" fmla="*/ 1897037 w 6347636"/>
              <a:gd name="connsiteY6" fmla="*/ 646274 h 2725479"/>
              <a:gd name="connsiteX7" fmla="*/ 2205631 w 6347636"/>
              <a:gd name="connsiteY7" fmla="*/ 1368209 h 2725479"/>
              <a:gd name="connsiteX8" fmla="*/ 2668771 w 6347636"/>
              <a:gd name="connsiteY8" fmla="*/ 1821712 h 2725479"/>
              <a:gd name="connsiteX9" fmla="*/ 3396727 w 6347636"/>
              <a:gd name="connsiteY9" fmla="*/ 2351183 h 2725479"/>
              <a:gd name="connsiteX10" fmla="*/ 3651658 w 6347636"/>
              <a:gd name="connsiteY10" fmla="*/ 2480931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347636"/>
              <a:gd name="connsiteY0" fmla="*/ 56707 h 2725479"/>
              <a:gd name="connsiteX1" fmla="*/ 244547 w 6347636"/>
              <a:gd name="connsiteY1" fmla="*/ 248093 h 2725479"/>
              <a:gd name="connsiteX2" fmla="*/ 489096 w 6347636"/>
              <a:gd name="connsiteY2" fmla="*/ 67340 h 2725479"/>
              <a:gd name="connsiteX3" fmla="*/ 765543 w 6347636"/>
              <a:gd name="connsiteY3" fmla="*/ 258726 h 2725479"/>
              <a:gd name="connsiteX4" fmla="*/ 1095152 w 6347636"/>
              <a:gd name="connsiteY4" fmla="*/ 3544 h 2725479"/>
              <a:gd name="connsiteX5" fmla="*/ 1631472 w 6347636"/>
              <a:gd name="connsiteY5" fmla="*/ 372448 h 2725479"/>
              <a:gd name="connsiteX6" fmla="*/ 1897037 w 6347636"/>
              <a:gd name="connsiteY6" fmla="*/ 646274 h 2725479"/>
              <a:gd name="connsiteX7" fmla="*/ 2205631 w 6347636"/>
              <a:gd name="connsiteY7" fmla="*/ 1368209 h 2725479"/>
              <a:gd name="connsiteX8" fmla="*/ 2732067 w 6347636"/>
              <a:gd name="connsiteY8" fmla="*/ 1821712 h 2725479"/>
              <a:gd name="connsiteX9" fmla="*/ 3396727 w 6347636"/>
              <a:gd name="connsiteY9" fmla="*/ 2351183 h 2725479"/>
              <a:gd name="connsiteX10" fmla="*/ 3651658 w 6347636"/>
              <a:gd name="connsiteY10" fmla="*/ 2480931 h 2725479"/>
              <a:gd name="connsiteX11" fmla="*/ 5263115 w 6347636"/>
              <a:gd name="connsiteY11" fmla="*/ 2725479 h 2725479"/>
              <a:gd name="connsiteX12" fmla="*/ 5475766 w 6347636"/>
              <a:gd name="connsiteY12" fmla="*/ 2693581 h 2725479"/>
              <a:gd name="connsiteX13" fmla="*/ 5741580 w 6347636"/>
              <a:gd name="connsiteY13" fmla="*/ 2629786 h 2725479"/>
              <a:gd name="connsiteX14" fmla="*/ 5906385 w 6347636"/>
              <a:gd name="connsiteY14" fmla="*/ 2668772 h 2725479"/>
              <a:gd name="connsiteX15" fmla="*/ 6103087 w 6347636"/>
              <a:gd name="connsiteY15" fmla="*/ 2725479 h 2725479"/>
              <a:gd name="connsiteX16" fmla="*/ 6347636 w 6347636"/>
              <a:gd name="connsiteY16" fmla="*/ 2555358 h 2725479"/>
              <a:gd name="connsiteX17" fmla="*/ 6225362 w 6347636"/>
              <a:gd name="connsiteY17" fmla="*/ 2392325 h 2725479"/>
              <a:gd name="connsiteX18" fmla="*/ 5885119 w 6347636"/>
              <a:gd name="connsiteY18" fmla="*/ 2519916 h 2725479"/>
              <a:gd name="connsiteX19" fmla="*/ 5566143 w 6347636"/>
              <a:gd name="connsiteY19" fmla="*/ 2413591 h 2725479"/>
              <a:gd name="connsiteX20" fmla="*/ 5279064 w 6347636"/>
              <a:gd name="connsiteY20" fmla="*/ 2541181 h 2725479"/>
              <a:gd name="connsiteX21" fmla="*/ 4906925 w 6347636"/>
              <a:gd name="connsiteY21" fmla="*/ 2402958 h 2725479"/>
              <a:gd name="connsiteX22" fmla="*/ 4630478 w 6347636"/>
              <a:gd name="connsiteY22" fmla="*/ 1892595 h 2725479"/>
              <a:gd name="connsiteX23" fmla="*/ 4035054 w 6347636"/>
              <a:gd name="connsiteY23" fmla="*/ 627320 h 2725479"/>
              <a:gd name="connsiteX24" fmla="*/ 3811771 w 6347636"/>
              <a:gd name="connsiteY24" fmla="*/ 329609 h 2725479"/>
              <a:gd name="connsiteX25" fmla="*/ 3471529 w 6347636"/>
              <a:gd name="connsiteY25" fmla="*/ 148856 h 2725479"/>
              <a:gd name="connsiteX26" fmla="*/ 2716617 w 6347636"/>
              <a:gd name="connsiteY26" fmla="*/ 85061 h 2725479"/>
              <a:gd name="connsiteX27" fmla="*/ 2408273 w 6347636"/>
              <a:gd name="connsiteY27" fmla="*/ 180753 h 2725479"/>
              <a:gd name="connsiteX28" fmla="*/ 1993603 w 6347636"/>
              <a:gd name="connsiteY28" fmla="*/ 138223 h 2725479"/>
              <a:gd name="connsiteX29" fmla="*/ 1727790 w 6347636"/>
              <a:gd name="connsiteY29" fmla="*/ 212650 h 2725479"/>
              <a:gd name="connsiteX30" fmla="*/ 1515138 w 6347636"/>
              <a:gd name="connsiteY30" fmla="*/ 95692 h 2725479"/>
              <a:gd name="connsiteX31" fmla="*/ 1100469 w 6347636"/>
              <a:gd name="connsiteY31" fmla="*/ 202018 h 2725479"/>
              <a:gd name="connsiteX32" fmla="*/ 834655 w 6347636"/>
              <a:gd name="connsiteY32" fmla="*/ 85060 h 2725479"/>
              <a:gd name="connsiteX33" fmla="*/ 558208 w 6347636"/>
              <a:gd name="connsiteY33" fmla="*/ 202018 h 2725479"/>
              <a:gd name="connsiteX34" fmla="*/ 249864 w 6347636"/>
              <a:gd name="connsiteY34" fmla="*/ 0 h 2725479"/>
              <a:gd name="connsiteX35" fmla="*/ 0 w 6347636"/>
              <a:gd name="connsiteY35" fmla="*/ 152401 h 2725479"/>
              <a:gd name="connsiteX0" fmla="*/ 21264 w 6458404"/>
              <a:gd name="connsiteY0" fmla="*/ 56707 h 2725479"/>
              <a:gd name="connsiteX1" fmla="*/ 244547 w 6458404"/>
              <a:gd name="connsiteY1" fmla="*/ 248093 h 2725479"/>
              <a:gd name="connsiteX2" fmla="*/ 489096 w 6458404"/>
              <a:gd name="connsiteY2" fmla="*/ 67340 h 2725479"/>
              <a:gd name="connsiteX3" fmla="*/ 765543 w 6458404"/>
              <a:gd name="connsiteY3" fmla="*/ 258726 h 2725479"/>
              <a:gd name="connsiteX4" fmla="*/ 1095152 w 6458404"/>
              <a:gd name="connsiteY4" fmla="*/ 3544 h 2725479"/>
              <a:gd name="connsiteX5" fmla="*/ 1631472 w 6458404"/>
              <a:gd name="connsiteY5" fmla="*/ 372448 h 2725479"/>
              <a:gd name="connsiteX6" fmla="*/ 1897037 w 6458404"/>
              <a:gd name="connsiteY6" fmla="*/ 646274 h 2725479"/>
              <a:gd name="connsiteX7" fmla="*/ 2205631 w 6458404"/>
              <a:gd name="connsiteY7" fmla="*/ 1368209 h 2725479"/>
              <a:gd name="connsiteX8" fmla="*/ 2732067 w 6458404"/>
              <a:gd name="connsiteY8" fmla="*/ 1821712 h 2725479"/>
              <a:gd name="connsiteX9" fmla="*/ 3396727 w 6458404"/>
              <a:gd name="connsiteY9" fmla="*/ 2351183 h 2725479"/>
              <a:gd name="connsiteX10" fmla="*/ 3651658 w 6458404"/>
              <a:gd name="connsiteY10" fmla="*/ 2480931 h 2725479"/>
              <a:gd name="connsiteX11" fmla="*/ 5263115 w 6458404"/>
              <a:gd name="connsiteY11" fmla="*/ 2725479 h 2725479"/>
              <a:gd name="connsiteX12" fmla="*/ 5475766 w 6458404"/>
              <a:gd name="connsiteY12" fmla="*/ 2693581 h 2725479"/>
              <a:gd name="connsiteX13" fmla="*/ 5741580 w 6458404"/>
              <a:gd name="connsiteY13" fmla="*/ 2629786 h 2725479"/>
              <a:gd name="connsiteX14" fmla="*/ 5906385 w 6458404"/>
              <a:gd name="connsiteY14" fmla="*/ 2668772 h 2725479"/>
              <a:gd name="connsiteX15" fmla="*/ 6103087 w 6458404"/>
              <a:gd name="connsiteY15" fmla="*/ 2725479 h 2725479"/>
              <a:gd name="connsiteX16" fmla="*/ 6458404 w 6458404"/>
              <a:gd name="connsiteY16" fmla="*/ 2670776 h 2725479"/>
              <a:gd name="connsiteX17" fmla="*/ 6225362 w 6458404"/>
              <a:gd name="connsiteY17" fmla="*/ 2392325 h 2725479"/>
              <a:gd name="connsiteX18" fmla="*/ 5885119 w 6458404"/>
              <a:gd name="connsiteY18" fmla="*/ 2519916 h 2725479"/>
              <a:gd name="connsiteX19" fmla="*/ 5566143 w 6458404"/>
              <a:gd name="connsiteY19" fmla="*/ 2413591 h 2725479"/>
              <a:gd name="connsiteX20" fmla="*/ 5279064 w 6458404"/>
              <a:gd name="connsiteY20" fmla="*/ 2541181 h 2725479"/>
              <a:gd name="connsiteX21" fmla="*/ 4906925 w 6458404"/>
              <a:gd name="connsiteY21" fmla="*/ 2402958 h 2725479"/>
              <a:gd name="connsiteX22" fmla="*/ 4630478 w 6458404"/>
              <a:gd name="connsiteY22" fmla="*/ 1892595 h 2725479"/>
              <a:gd name="connsiteX23" fmla="*/ 4035054 w 6458404"/>
              <a:gd name="connsiteY23" fmla="*/ 627320 h 2725479"/>
              <a:gd name="connsiteX24" fmla="*/ 3811771 w 6458404"/>
              <a:gd name="connsiteY24" fmla="*/ 329609 h 2725479"/>
              <a:gd name="connsiteX25" fmla="*/ 3471529 w 6458404"/>
              <a:gd name="connsiteY25" fmla="*/ 148856 h 2725479"/>
              <a:gd name="connsiteX26" fmla="*/ 2716617 w 6458404"/>
              <a:gd name="connsiteY26" fmla="*/ 85061 h 2725479"/>
              <a:gd name="connsiteX27" fmla="*/ 2408273 w 6458404"/>
              <a:gd name="connsiteY27" fmla="*/ 180753 h 2725479"/>
              <a:gd name="connsiteX28" fmla="*/ 1993603 w 6458404"/>
              <a:gd name="connsiteY28" fmla="*/ 138223 h 2725479"/>
              <a:gd name="connsiteX29" fmla="*/ 1727790 w 6458404"/>
              <a:gd name="connsiteY29" fmla="*/ 212650 h 2725479"/>
              <a:gd name="connsiteX30" fmla="*/ 1515138 w 6458404"/>
              <a:gd name="connsiteY30" fmla="*/ 95692 h 2725479"/>
              <a:gd name="connsiteX31" fmla="*/ 1100469 w 6458404"/>
              <a:gd name="connsiteY31" fmla="*/ 202018 h 2725479"/>
              <a:gd name="connsiteX32" fmla="*/ 834655 w 6458404"/>
              <a:gd name="connsiteY32" fmla="*/ 85060 h 2725479"/>
              <a:gd name="connsiteX33" fmla="*/ 558208 w 6458404"/>
              <a:gd name="connsiteY33" fmla="*/ 202018 h 2725479"/>
              <a:gd name="connsiteX34" fmla="*/ 249864 w 6458404"/>
              <a:gd name="connsiteY34" fmla="*/ 0 h 2725479"/>
              <a:gd name="connsiteX35" fmla="*/ 0 w 6458404"/>
              <a:gd name="connsiteY35" fmla="*/ 152401 h 2725479"/>
              <a:gd name="connsiteX0" fmla="*/ 21264 w 6458404"/>
              <a:gd name="connsiteY0" fmla="*/ 56707 h 2725479"/>
              <a:gd name="connsiteX1" fmla="*/ 244547 w 6458404"/>
              <a:gd name="connsiteY1" fmla="*/ 248093 h 2725479"/>
              <a:gd name="connsiteX2" fmla="*/ 489096 w 6458404"/>
              <a:gd name="connsiteY2" fmla="*/ 67340 h 2725479"/>
              <a:gd name="connsiteX3" fmla="*/ 765543 w 6458404"/>
              <a:gd name="connsiteY3" fmla="*/ 258726 h 2725479"/>
              <a:gd name="connsiteX4" fmla="*/ 1095152 w 6458404"/>
              <a:gd name="connsiteY4" fmla="*/ 3544 h 2725479"/>
              <a:gd name="connsiteX5" fmla="*/ 1631472 w 6458404"/>
              <a:gd name="connsiteY5" fmla="*/ 372448 h 2725479"/>
              <a:gd name="connsiteX6" fmla="*/ 1897037 w 6458404"/>
              <a:gd name="connsiteY6" fmla="*/ 646274 h 2725479"/>
              <a:gd name="connsiteX7" fmla="*/ 2205631 w 6458404"/>
              <a:gd name="connsiteY7" fmla="*/ 1368209 h 2725479"/>
              <a:gd name="connsiteX8" fmla="*/ 2732067 w 6458404"/>
              <a:gd name="connsiteY8" fmla="*/ 1821712 h 2725479"/>
              <a:gd name="connsiteX9" fmla="*/ 3396727 w 6458404"/>
              <a:gd name="connsiteY9" fmla="*/ 2351183 h 2725479"/>
              <a:gd name="connsiteX10" fmla="*/ 3651658 w 6458404"/>
              <a:gd name="connsiteY10" fmla="*/ 2480931 h 2725479"/>
              <a:gd name="connsiteX11" fmla="*/ 5263115 w 6458404"/>
              <a:gd name="connsiteY11" fmla="*/ 2725479 h 2725479"/>
              <a:gd name="connsiteX12" fmla="*/ 5475766 w 6458404"/>
              <a:gd name="connsiteY12" fmla="*/ 2693581 h 2725479"/>
              <a:gd name="connsiteX13" fmla="*/ 5741580 w 6458404"/>
              <a:gd name="connsiteY13" fmla="*/ 2629786 h 2725479"/>
              <a:gd name="connsiteX14" fmla="*/ 5906385 w 6458404"/>
              <a:gd name="connsiteY14" fmla="*/ 2668772 h 2725479"/>
              <a:gd name="connsiteX15" fmla="*/ 6103087 w 6458404"/>
              <a:gd name="connsiteY15" fmla="*/ 2725479 h 2725479"/>
              <a:gd name="connsiteX16" fmla="*/ 6458404 w 6458404"/>
              <a:gd name="connsiteY16" fmla="*/ 2670776 h 2725479"/>
              <a:gd name="connsiteX17" fmla="*/ 6225362 w 6458404"/>
              <a:gd name="connsiteY17" fmla="*/ 2392325 h 2725479"/>
              <a:gd name="connsiteX18" fmla="*/ 5885119 w 6458404"/>
              <a:gd name="connsiteY18" fmla="*/ 2519916 h 2725479"/>
              <a:gd name="connsiteX19" fmla="*/ 5566143 w 6458404"/>
              <a:gd name="connsiteY19" fmla="*/ 2413591 h 2725479"/>
              <a:gd name="connsiteX20" fmla="*/ 5279064 w 6458404"/>
              <a:gd name="connsiteY20" fmla="*/ 2541181 h 2725479"/>
              <a:gd name="connsiteX21" fmla="*/ 4906925 w 6458404"/>
              <a:gd name="connsiteY21" fmla="*/ 2402958 h 2725479"/>
              <a:gd name="connsiteX22" fmla="*/ 4630478 w 6458404"/>
              <a:gd name="connsiteY22" fmla="*/ 1892595 h 2725479"/>
              <a:gd name="connsiteX23" fmla="*/ 4035054 w 6458404"/>
              <a:gd name="connsiteY23" fmla="*/ 627320 h 2725479"/>
              <a:gd name="connsiteX24" fmla="*/ 3811771 w 6458404"/>
              <a:gd name="connsiteY24" fmla="*/ 329609 h 2725479"/>
              <a:gd name="connsiteX25" fmla="*/ 3471529 w 6458404"/>
              <a:gd name="connsiteY25" fmla="*/ 148856 h 2725479"/>
              <a:gd name="connsiteX26" fmla="*/ 2716617 w 6458404"/>
              <a:gd name="connsiteY26" fmla="*/ 85061 h 2725479"/>
              <a:gd name="connsiteX27" fmla="*/ 2392448 w 6458404"/>
              <a:gd name="connsiteY27" fmla="*/ 114800 h 2725479"/>
              <a:gd name="connsiteX28" fmla="*/ 1993603 w 6458404"/>
              <a:gd name="connsiteY28" fmla="*/ 138223 h 2725479"/>
              <a:gd name="connsiteX29" fmla="*/ 1727790 w 6458404"/>
              <a:gd name="connsiteY29" fmla="*/ 212650 h 2725479"/>
              <a:gd name="connsiteX30" fmla="*/ 1515138 w 6458404"/>
              <a:gd name="connsiteY30" fmla="*/ 95692 h 2725479"/>
              <a:gd name="connsiteX31" fmla="*/ 1100469 w 6458404"/>
              <a:gd name="connsiteY31" fmla="*/ 202018 h 2725479"/>
              <a:gd name="connsiteX32" fmla="*/ 834655 w 6458404"/>
              <a:gd name="connsiteY32" fmla="*/ 85060 h 2725479"/>
              <a:gd name="connsiteX33" fmla="*/ 558208 w 6458404"/>
              <a:gd name="connsiteY33" fmla="*/ 202018 h 2725479"/>
              <a:gd name="connsiteX34" fmla="*/ 249864 w 6458404"/>
              <a:gd name="connsiteY34" fmla="*/ 0 h 2725479"/>
              <a:gd name="connsiteX35" fmla="*/ 0 w 6458404"/>
              <a:gd name="connsiteY35" fmla="*/ 152401 h 2725479"/>
              <a:gd name="connsiteX0" fmla="*/ 21264 w 6458404"/>
              <a:gd name="connsiteY0" fmla="*/ 56707 h 2725479"/>
              <a:gd name="connsiteX1" fmla="*/ 244547 w 6458404"/>
              <a:gd name="connsiteY1" fmla="*/ 248093 h 2725479"/>
              <a:gd name="connsiteX2" fmla="*/ 489096 w 6458404"/>
              <a:gd name="connsiteY2" fmla="*/ 67340 h 2725479"/>
              <a:gd name="connsiteX3" fmla="*/ 765543 w 6458404"/>
              <a:gd name="connsiteY3" fmla="*/ 258726 h 2725479"/>
              <a:gd name="connsiteX4" fmla="*/ 1095152 w 6458404"/>
              <a:gd name="connsiteY4" fmla="*/ 3544 h 2725479"/>
              <a:gd name="connsiteX5" fmla="*/ 1631472 w 6458404"/>
              <a:gd name="connsiteY5" fmla="*/ 372448 h 2725479"/>
              <a:gd name="connsiteX6" fmla="*/ 1897037 w 6458404"/>
              <a:gd name="connsiteY6" fmla="*/ 646274 h 2725479"/>
              <a:gd name="connsiteX7" fmla="*/ 2205631 w 6458404"/>
              <a:gd name="connsiteY7" fmla="*/ 1368209 h 2725479"/>
              <a:gd name="connsiteX8" fmla="*/ 2732067 w 6458404"/>
              <a:gd name="connsiteY8" fmla="*/ 1821712 h 2725479"/>
              <a:gd name="connsiteX9" fmla="*/ 3396727 w 6458404"/>
              <a:gd name="connsiteY9" fmla="*/ 2351183 h 2725479"/>
              <a:gd name="connsiteX10" fmla="*/ 3651658 w 6458404"/>
              <a:gd name="connsiteY10" fmla="*/ 2480931 h 2725479"/>
              <a:gd name="connsiteX11" fmla="*/ 5263115 w 6458404"/>
              <a:gd name="connsiteY11" fmla="*/ 2725479 h 2725479"/>
              <a:gd name="connsiteX12" fmla="*/ 5475766 w 6458404"/>
              <a:gd name="connsiteY12" fmla="*/ 2693581 h 2725479"/>
              <a:gd name="connsiteX13" fmla="*/ 5741580 w 6458404"/>
              <a:gd name="connsiteY13" fmla="*/ 2629786 h 2725479"/>
              <a:gd name="connsiteX14" fmla="*/ 5906385 w 6458404"/>
              <a:gd name="connsiteY14" fmla="*/ 2668772 h 2725479"/>
              <a:gd name="connsiteX15" fmla="*/ 6103087 w 6458404"/>
              <a:gd name="connsiteY15" fmla="*/ 2725479 h 2725479"/>
              <a:gd name="connsiteX16" fmla="*/ 6458404 w 6458404"/>
              <a:gd name="connsiteY16" fmla="*/ 2670776 h 2725479"/>
              <a:gd name="connsiteX17" fmla="*/ 6225362 w 6458404"/>
              <a:gd name="connsiteY17" fmla="*/ 2392325 h 2725479"/>
              <a:gd name="connsiteX18" fmla="*/ 5885119 w 6458404"/>
              <a:gd name="connsiteY18" fmla="*/ 2519916 h 2725479"/>
              <a:gd name="connsiteX19" fmla="*/ 5566143 w 6458404"/>
              <a:gd name="connsiteY19" fmla="*/ 2413591 h 2725479"/>
              <a:gd name="connsiteX20" fmla="*/ 5279064 w 6458404"/>
              <a:gd name="connsiteY20" fmla="*/ 2541181 h 2725479"/>
              <a:gd name="connsiteX21" fmla="*/ 4906925 w 6458404"/>
              <a:gd name="connsiteY21" fmla="*/ 2402958 h 2725479"/>
              <a:gd name="connsiteX22" fmla="*/ 4630478 w 6458404"/>
              <a:gd name="connsiteY22" fmla="*/ 1892595 h 2725479"/>
              <a:gd name="connsiteX23" fmla="*/ 4035054 w 6458404"/>
              <a:gd name="connsiteY23" fmla="*/ 627320 h 2725479"/>
              <a:gd name="connsiteX24" fmla="*/ 3811771 w 6458404"/>
              <a:gd name="connsiteY24" fmla="*/ 329609 h 2725479"/>
              <a:gd name="connsiteX25" fmla="*/ 3471529 w 6458404"/>
              <a:gd name="connsiteY25" fmla="*/ 148856 h 2725479"/>
              <a:gd name="connsiteX26" fmla="*/ 2716617 w 6458404"/>
              <a:gd name="connsiteY26" fmla="*/ 85061 h 2725479"/>
              <a:gd name="connsiteX27" fmla="*/ 2392448 w 6458404"/>
              <a:gd name="connsiteY27" fmla="*/ 114800 h 2725479"/>
              <a:gd name="connsiteX28" fmla="*/ 2072723 w 6458404"/>
              <a:gd name="connsiteY28" fmla="*/ 72270 h 2725479"/>
              <a:gd name="connsiteX29" fmla="*/ 1727790 w 6458404"/>
              <a:gd name="connsiteY29" fmla="*/ 212650 h 2725479"/>
              <a:gd name="connsiteX30" fmla="*/ 1515138 w 6458404"/>
              <a:gd name="connsiteY30" fmla="*/ 95692 h 2725479"/>
              <a:gd name="connsiteX31" fmla="*/ 1100469 w 6458404"/>
              <a:gd name="connsiteY31" fmla="*/ 202018 h 2725479"/>
              <a:gd name="connsiteX32" fmla="*/ 834655 w 6458404"/>
              <a:gd name="connsiteY32" fmla="*/ 85060 h 2725479"/>
              <a:gd name="connsiteX33" fmla="*/ 558208 w 6458404"/>
              <a:gd name="connsiteY33" fmla="*/ 202018 h 2725479"/>
              <a:gd name="connsiteX34" fmla="*/ 249864 w 6458404"/>
              <a:gd name="connsiteY34" fmla="*/ 0 h 2725479"/>
              <a:gd name="connsiteX35" fmla="*/ 0 w 6458404"/>
              <a:gd name="connsiteY35" fmla="*/ 152401 h 2725479"/>
              <a:gd name="connsiteX0" fmla="*/ 21264 w 6458404"/>
              <a:gd name="connsiteY0" fmla="*/ 56707 h 2725479"/>
              <a:gd name="connsiteX1" fmla="*/ 244547 w 6458404"/>
              <a:gd name="connsiteY1" fmla="*/ 248093 h 2725479"/>
              <a:gd name="connsiteX2" fmla="*/ 489096 w 6458404"/>
              <a:gd name="connsiteY2" fmla="*/ 67340 h 2725479"/>
              <a:gd name="connsiteX3" fmla="*/ 765543 w 6458404"/>
              <a:gd name="connsiteY3" fmla="*/ 258726 h 2725479"/>
              <a:gd name="connsiteX4" fmla="*/ 1095152 w 6458404"/>
              <a:gd name="connsiteY4" fmla="*/ 3544 h 2725479"/>
              <a:gd name="connsiteX5" fmla="*/ 1631472 w 6458404"/>
              <a:gd name="connsiteY5" fmla="*/ 372448 h 2725479"/>
              <a:gd name="connsiteX6" fmla="*/ 1897037 w 6458404"/>
              <a:gd name="connsiteY6" fmla="*/ 646274 h 2725479"/>
              <a:gd name="connsiteX7" fmla="*/ 2205631 w 6458404"/>
              <a:gd name="connsiteY7" fmla="*/ 1368209 h 2725479"/>
              <a:gd name="connsiteX8" fmla="*/ 2732067 w 6458404"/>
              <a:gd name="connsiteY8" fmla="*/ 1821712 h 2725479"/>
              <a:gd name="connsiteX9" fmla="*/ 3396727 w 6458404"/>
              <a:gd name="connsiteY9" fmla="*/ 2351183 h 2725479"/>
              <a:gd name="connsiteX10" fmla="*/ 3651658 w 6458404"/>
              <a:gd name="connsiteY10" fmla="*/ 2480931 h 2725479"/>
              <a:gd name="connsiteX11" fmla="*/ 5263115 w 6458404"/>
              <a:gd name="connsiteY11" fmla="*/ 2725479 h 2725479"/>
              <a:gd name="connsiteX12" fmla="*/ 5475766 w 6458404"/>
              <a:gd name="connsiteY12" fmla="*/ 2693581 h 2725479"/>
              <a:gd name="connsiteX13" fmla="*/ 5741580 w 6458404"/>
              <a:gd name="connsiteY13" fmla="*/ 2629786 h 2725479"/>
              <a:gd name="connsiteX14" fmla="*/ 5906385 w 6458404"/>
              <a:gd name="connsiteY14" fmla="*/ 2668772 h 2725479"/>
              <a:gd name="connsiteX15" fmla="*/ 6103087 w 6458404"/>
              <a:gd name="connsiteY15" fmla="*/ 2725479 h 2725479"/>
              <a:gd name="connsiteX16" fmla="*/ 6458404 w 6458404"/>
              <a:gd name="connsiteY16" fmla="*/ 2670776 h 2725479"/>
              <a:gd name="connsiteX17" fmla="*/ 6225362 w 6458404"/>
              <a:gd name="connsiteY17" fmla="*/ 2392325 h 2725479"/>
              <a:gd name="connsiteX18" fmla="*/ 5885119 w 6458404"/>
              <a:gd name="connsiteY18" fmla="*/ 2519916 h 2725479"/>
              <a:gd name="connsiteX19" fmla="*/ 5566143 w 6458404"/>
              <a:gd name="connsiteY19" fmla="*/ 2413591 h 2725479"/>
              <a:gd name="connsiteX20" fmla="*/ 5279064 w 6458404"/>
              <a:gd name="connsiteY20" fmla="*/ 2541181 h 2725479"/>
              <a:gd name="connsiteX21" fmla="*/ 4906925 w 6458404"/>
              <a:gd name="connsiteY21" fmla="*/ 2402958 h 2725479"/>
              <a:gd name="connsiteX22" fmla="*/ 4630478 w 6458404"/>
              <a:gd name="connsiteY22" fmla="*/ 1892595 h 2725479"/>
              <a:gd name="connsiteX23" fmla="*/ 4035054 w 6458404"/>
              <a:gd name="connsiteY23" fmla="*/ 627320 h 2725479"/>
              <a:gd name="connsiteX24" fmla="*/ 3811771 w 6458404"/>
              <a:gd name="connsiteY24" fmla="*/ 329609 h 2725479"/>
              <a:gd name="connsiteX25" fmla="*/ 3471529 w 6458404"/>
              <a:gd name="connsiteY25" fmla="*/ 148856 h 2725479"/>
              <a:gd name="connsiteX26" fmla="*/ 2716617 w 6458404"/>
              <a:gd name="connsiteY26" fmla="*/ 85061 h 2725479"/>
              <a:gd name="connsiteX27" fmla="*/ 2392448 w 6458404"/>
              <a:gd name="connsiteY27" fmla="*/ 114800 h 2725479"/>
              <a:gd name="connsiteX28" fmla="*/ 2072723 w 6458404"/>
              <a:gd name="connsiteY28" fmla="*/ 72270 h 2725479"/>
              <a:gd name="connsiteX29" fmla="*/ 1735771 w 6458404"/>
              <a:gd name="connsiteY29" fmla="*/ 162755 h 2725479"/>
              <a:gd name="connsiteX30" fmla="*/ 1515138 w 6458404"/>
              <a:gd name="connsiteY30" fmla="*/ 95692 h 2725479"/>
              <a:gd name="connsiteX31" fmla="*/ 1100469 w 6458404"/>
              <a:gd name="connsiteY31" fmla="*/ 202018 h 2725479"/>
              <a:gd name="connsiteX32" fmla="*/ 834655 w 6458404"/>
              <a:gd name="connsiteY32" fmla="*/ 85060 h 2725479"/>
              <a:gd name="connsiteX33" fmla="*/ 558208 w 6458404"/>
              <a:gd name="connsiteY33" fmla="*/ 202018 h 2725479"/>
              <a:gd name="connsiteX34" fmla="*/ 249864 w 6458404"/>
              <a:gd name="connsiteY34" fmla="*/ 0 h 2725479"/>
              <a:gd name="connsiteX35" fmla="*/ 0 w 6458404"/>
              <a:gd name="connsiteY35" fmla="*/ 152401 h 2725479"/>
              <a:gd name="connsiteX0" fmla="*/ 21264 w 6458404"/>
              <a:gd name="connsiteY0" fmla="*/ 56707 h 2725479"/>
              <a:gd name="connsiteX1" fmla="*/ 244547 w 6458404"/>
              <a:gd name="connsiteY1" fmla="*/ 248093 h 2725479"/>
              <a:gd name="connsiteX2" fmla="*/ 489096 w 6458404"/>
              <a:gd name="connsiteY2" fmla="*/ 67340 h 2725479"/>
              <a:gd name="connsiteX3" fmla="*/ 765543 w 6458404"/>
              <a:gd name="connsiteY3" fmla="*/ 258726 h 2725479"/>
              <a:gd name="connsiteX4" fmla="*/ 1095152 w 6458404"/>
              <a:gd name="connsiteY4" fmla="*/ 3544 h 2725479"/>
              <a:gd name="connsiteX5" fmla="*/ 1631472 w 6458404"/>
              <a:gd name="connsiteY5" fmla="*/ 372448 h 2725479"/>
              <a:gd name="connsiteX6" fmla="*/ 1897037 w 6458404"/>
              <a:gd name="connsiteY6" fmla="*/ 646274 h 2725479"/>
              <a:gd name="connsiteX7" fmla="*/ 2205631 w 6458404"/>
              <a:gd name="connsiteY7" fmla="*/ 1368209 h 2725479"/>
              <a:gd name="connsiteX8" fmla="*/ 2732067 w 6458404"/>
              <a:gd name="connsiteY8" fmla="*/ 1821712 h 2725479"/>
              <a:gd name="connsiteX9" fmla="*/ 3396727 w 6458404"/>
              <a:gd name="connsiteY9" fmla="*/ 2351183 h 2725479"/>
              <a:gd name="connsiteX10" fmla="*/ 3651658 w 6458404"/>
              <a:gd name="connsiteY10" fmla="*/ 2480931 h 2725479"/>
              <a:gd name="connsiteX11" fmla="*/ 5263115 w 6458404"/>
              <a:gd name="connsiteY11" fmla="*/ 2725479 h 2725479"/>
              <a:gd name="connsiteX12" fmla="*/ 5475766 w 6458404"/>
              <a:gd name="connsiteY12" fmla="*/ 2693581 h 2725479"/>
              <a:gd name="connsiteX13" fmla="*/ 5741580 w 6458404"/>
              <a:gd name="connsiteY13" fmla="*/ 2629786 h 2725479"/>
              <a:gd name="connsiteX14" fmla="*/ 5906385 w 6458404"/>
              <a:gd name="connsiteY14" fmla="*/ 2668772 h 2725479"/>
              <a:gd name="connsiteX15" fmla="*/ 6103087 w 6458404"/>
              <a:gd name="connsiteY15" fmla="*/ 2725479 h 2725479"/>
              <a:gd name="connsiteX16" fmla="*/ 6458404 w 6458404"/>
              <a:gd name="connsiteY16" fmla="*/ 2670776 h 2725479"/>
              <a:gd name="connsiteX17" fmla="*/ 6225362 w 6458404"/>
              <a:gd name="connsiteY17" fmla="*/ 2392325 h 2725479"/>
              <a:gd name="connsiteX18" fmla="*/ 5885119 w 6458404"/>
              <a:gd name="connsiteY18" fmla="*/ 2519916 h 2725479"/>
              <a:gd name="connsiteX19" fmla="*/ 5566143 w 6458404"/>
              <a:gd name="connsiteY19" fmla="*/ 2413591 h 2725479"/>
              <a:gd name="connsiteX20" fmla="*/ 5279064 w 6458404"/>
              <a:gd name="connsiteY20" fmla="*/ 2541181 h 2725479"/>
              <a:gd name="connsiteX21" fmla="*/ 4906925 w 6458404"/>
              <a:gd name="connsiteY21" fmla="*/ 2402958 h 2725479"/>
              <a:gd name="connsiteX22" fmla="*/ 4630478 w 6458404"/>
              <a:gd name="connsiteY22" fmla="*/ 1892595 h 2725479"/>
              <a:gd name="connsiteX23" fmla="*/ 4035054 w 6458404"/>
              <a:gd name="connsiteY23" fmla="*/ 627320 h 2725479"/>
              <a:gd name="connsiteX24" fmla="*/ 3811771 w 6458404"/>
              <a:gd name="connsiteY24" fmla="*/ 329609 h 2725479"/>
              <a:gd name="connsiteX25" fmla="*/ 3471529 w 6458404"/>
              <a:gd name="connsiteY25" fmla="*/ 148856 h 2725479"/>
              <a:gd name="connsiteX26" fmla="*/ 2716617 w 6458404"/>
              <a:gd name="connsiteY26" fmla="*/ 85061 h 2725479"/>
              <a:gd name="connsiteX27" fmla="*/ 2392448 w 6458404"/>
              <a:gd name="connsiteY27" fmla="*/ 114800 h 2725479"/>
              <a:gd name="connsiteX28" fmla="*/ 2072723 w 6458404"/>
              <a:gd name="connsiteY28" fmla="*/ 72270 h 2725479"/>
              <a:gd name="connsiteX29" fmla="*/ 1735771 w 6458404"/>
              <a:gd name="connsiteY29" fmla="*/ 162755 h 2725479"/>
              <a:gd name="connsiteX30" fmla="*/ 1515138 w 6458404"/>
              <a:gd name="connsiteY30" fmla="*/ 70745 h 2725479"/>
              <a:gd name="connsiteX31" fmla="*/ 1100469 w 6458404"/>
              <a:gd name="connsiteY31" fmla="*/ 202018 h 2725479"/>
              <a:gd name="connsiteX32" fmla="*/ 834655 w 6458404"/>
              <a:gd name="connsiteY32" fmla="*/ 85060 h 2725479"/>
              <a:gd name="connsiteX33" fmla="*/ 558208 w 6458404"/>
              <a:gd name="connsiteY33" fmla="*/ 202018 h 2725479"/>
              <a:gd name="connsiteX34" fmla="*/ 249864 w 6458404"/>
              <a:gd name="connsiteY34" fmla="*/ 0 h 2725479"/>
              <a:gd name="connsiteX35" fmla="*/ 0 w 6458404"/>
              <a:gd name="connsiteY35" fmla="*/ 152401 h 2725479"/>
              <a:gd name="connsiteX0" fmla="*/ 21264 w 6458404"/>
              <a:gd name="connsiteY0" fmla="*/ 69795 h 2738567"/>
              <a:gd name="connsiteX1" fmla="*/ 244547 w 6458404"/>
              <a:gd name="connsiteY1" fmla="*/ 261181 h 2738567"/>
              <a:gd name="connsiteX2" fmla="*/ 489096 w 6458404"/>
              <a:gd name="connsiteY2" fmla="*/ 80428 h 2738567"/>
              <a:gd name="connsiteX3" fmla="*/ 765543 w 6458404"/>
              <a:gd name="connsiteY3" fmla="*/ 271814 h 2738567"/>
              <a:gd name="connsiteX4" fmla="*/ 1143038 w 6458404"/>
              <a:gd name="connsiteY4" fmla="*/ 0 h 2738567"/>
              <a:gd name="connsiteX5" fmla="*/ 1631472 w 6458404"/>
              <a:gd name="connsiteY5" fmla="*/ 385536 h 2738567"/>
              <a:gd name="connsiteX6" fmla="*/ 1897037 w 6458404"/>
              <a:gd name="connsiteY6" fmla="*/ 659362 h 2738567"/>
              <a:gd name="connsiteX7" fmla="*/ 2205631 w 6458404"/>
              <a:gd name="connsiteY7" fmla="*/ 1381297 h 2738567"/>
              <a:gd name="connsiteX8" fmla="*/ 2732067 w 6458404"/>
              <a:gd name="connsiteY8" fmla="*/ 1834800 h 2738567"/>
              <a:gd name="connsiteX9" fmla="*/ 3396727 w 6458404"/>
              <a:gd name="connsiteY9" fmla="*/ 2364271 h 2738567"/>
              <a:gd name="connsiteX10" fmla="*/ 3651658 w 6458404"/>
              <a:gd name="connsiteY10" fmla="*/ 2494019 h 2738567"/>
              <a:gd name="connsiteX11" fmla="*/ 5263115 w 6458404"/>
              <a:gd name="connsiteY11" fmla="*/ 2738567 h 2738567"/>
              <a:gd name="connsiteX12" fmla="*/ 5475766 w 6458404"/>
              <a:gd name="connsiteY12" fmla="*/ 2706669 h 2738567"/>
              <a:gd name="connsiteX13" fmla="*/ 5741580 w 6458404"/>
              <a:gd name="connsiteY13" fmla="*/ 2642874 h 2738567"/>
              <a:gd name="connsiteX14" fmla="*/ 5906385 w 6458404"/>
              <a:gd name="connsiteY14" fmla="*/ 2681860 h 2738567"/>
              <a:gd name="connsiteX15" fmla="*/ 6103087 w 6458404"/>
              <a:gd name="connsiteY15" fmla="*/ 2738567 h 2738567"/>
              <a:gd name="connsiteX16" fmla="*/ 6458404 w 6458404"/>
              <a:gd name="connsiteY16" fmla="*/ 2683864 h 2738567"/>
              <a:gd name="connsiteX17" fmla="*/ 6225362 w 6458404"/>
              <a:gd name="connsiteY17" fmla="*/ 2405413 h 2738567"/>
              <a:gd name="connsiteX18" fmla="*/ 5885119 w 6458404"/>
              <a:gd name="connsiteY18" fmla="*/ 2533004 h 2738567"/>
              <a:gd name="connsiteX19" fmla="*/ 5566143 w 6458404"/>
              <a:gd name="connsiteY19" fmla="*/ 2426679 h 2738567"/>
              <a:gd name="connsiteX20" fmla="*/ 5279064 w 6458404"/>
              <a:gd name="connsiteY20" fmla="*/ 2554269 h 2738567"/>
              <a:gd name="connsiteX21" fmla="*/ 4906925 w 6458404"/>
              <a:gd name="connsiteY21" fmla="*/ 2416046 h 2738567"/>
              <a:gd name="connsiteX22" fmla="*/ 4630478 w 6458404"/>
              <a:gd name="connsiteY22" fmla="*/ 1905683 h 2738567"/>
              <a:gd name="connsiteX23" fmla="*/ 4035054 w 6458404"/>
              <a:gd name="connsiteY23" fmla="*/ 640408 h 2738567"/>
              <a:gd name="connsiteX24" fmla="*/ 3811771 w 6458404"/>
              <a:gd name="connsiteY24" fmla="*/ 342697 h 2738567"/>
              <a:gd name="connsiteX25" fmla="*/ 3471529 w 6458404"/>
              <a:gd name="connsiteY25" fmla="*/ 161944 h 2738567"/>
              <a:gd name="connsiteX26" fmla="*/ 2716617 w 6458404"/>
              <a:gd name="connsiteY26" fmla="*/ 98149 h 2738567"/>
              <a:gd name="connsiteX27" fmla="*/ 2392448 w 6458404"/>
              <a:gd name="connsiteY27" fmla="*/ 127888 h 2738567"/>
              <a:gd name="connsiteX28" fmla="*/ 2072723 w 6458404"/>
              <a:gd name="connsiteY28" fmla="*/ 85358 h 2738567"/>
              <a:gd name="connsiteX29" fmla="*/ 1735771 w 6458404"/>
              <a:gd name="connsiteY29" fmla="*/ 175843 h 2738567"/>
              <a:gd name="connsiteX30" fmla="*/ 1515138 w 6458404"/>
              <a:gd name="connsiteY30" fmla="*/ 83833 h 2738567"/>
              <a:gd name="connsiteX31" fmla="*/ 1100469 w 6458404"/>
              <a:gd name="connsiteY31" fmla="*/ 215106 h 2738567"/>
              <a:gd name="connsiteX32" fmla="*/ 834655 w 6458404"/>
              <a:gd name="connsiteY32" fmla="*/ 98148 h 2738567"/>
              <a:gd name="connsiteX33" fmla="*/ 558208 w 6458404"/>
              <a:gd name="connsiteY33" fmla="*/ 215106 h 2738567"/>
              <a:gd name="connsiteX34" fmla="*/ 249864 w 6458404"/>
              <a:gd name="connsiteY34" fmla="*/ 13088 h 2738567"/>
              <a:gd name="connsiteX35" fmla="*/ 0 w 6458404"/>
              <a:gd name="connsiteY35" fmla="*/ 165489 h 2738567"/>
              <a:gd name="connsiteX0" fmla="*/ 21264 w 6458404"/>
              <a:gd name="connsiteY0" fmla="*/ 69795 h 2738567"/>
              <a:gd name="connsiteX1" fmla="*/ 244547 w 6458404"/>
              <a:gd name="connsiteY1" fmla="*/ 261181 h 2738567"/>
              <a:gd name="connsiteX2" fmla="*/ 489096 w 6458404"/>
              <a:gd name="connsiteY2" fmla="*/ 80428 h 2738567"/>
              <a:gd name="connsiteX3" fmla="*/ 765543 w 6458404"/>
              <a:gd name="connsiteY3" fmla="*/ 271814 h 2738567"/>
              <a:gd name="connsiteX4" fmla="*/ 1143038 w 6458404"/>
              <a:gd name="connsiteY4" fmla="*/ 0 h 2738567"/>
              <a:gd name="connsiteX5" fmla="*/ 1631472 w 6458404"/>
              <a:gd name="connsiteY5" fmla="*/ 385536 h 2738567"/>
              <a:gd name="connsiteX6" fmla="*/ 1897037 w 6458404"/>
              <a:gd name="connsiteY6" fmla="*/ 659362 h 2738567"/>
              <a:gd name="connsiteX7" fmla="*/ 2205631 w 6458404"/>
              <a:gd name="connsiteY7" fmla="*/ 1381297 h 2738567"/>
              <a:gd name="connsiteX8" fmla="*/ 2732067 w 6458404"/>
              <a:gd name="connsiteY8" fmla="*/ 1834800 h 2738567"/>
              <a:gd name="connsiteX9" fmla="*/ 3396727 w 6458404"/>
              <a:gd name="connsiteY9" fmla="*/ 2364271 h 2738567"/>
              <a:gd name="connsiteX10" fmla="*/ 3651658 w 6458404"/>
              <a:gd name="connsiteY10" fmla="*/ 2494019 h 2738567"/>
              <a:gd name="connsiteX11" fmla="*/ 5263115 w 6458404"/>
              <a:gd name="connsiteY11" fmla="*/ 2738567 h 2738567"/>
              <a:gd name="connsiteX12" fmla="*/ 5475766 w 6458404"/>
              <a:gd name="connsiteY12" fmla="*/ 2706669 h 2738567"/>
              <a:gd name="connsiteX13" fmla="*/ 5741580 w 6458404"/>
              <a:gd name="connsiteY13" fmla="*/ 2642874 h 2738567"/>
              <a:gd name="connsiteX14" fmla="*/ 5906385 w 6458404"/>
              <a:gd name="connsiteY14" fmla="*/ 2681860 h 2738567"/>
              <a:gd name="connsiteX15" fmla="*/ 6103087 w 6458404"/>
              <a:gd name="connsiteY15" fmla="*/ 2738567 h 2738567"/>
              <a:gd name="connsiteX16" fmla="*/ 6458404 w 6458404"/>
              <a:gd name="connsiteY16" fmla="*/ 2683864 h 2738567"/>
              <a:gd name="connsiteX17" fmla="*/ 6225362 w 6458404"/>
              <a:gd name="connsiteY17" fmla="*/ 2405413 h 2738567"/>
              <a:gd name="connsiteX18" fmla="*/ 5885119 w 6458404"/>
              <a:gd name="connsiteY18" fmla="*/ 2533004 h 2738567"/>
              <a:gd name="connsiteX19" fmla="*/ 5566143 w 6458404"/>
              <a:gd name="connsiteY19" fmla="*/ 2426679 h 2738567"/>
              <a:gd name="connsiteX20" fmla="*/ 5279064 w 6458404"/>
              <a:gd name="connsiteY20" fmla="*/ 2554269 h 2738567"/>
              <a:gd name="connsiteX21" fmla="*/ 4906925 w 6458404"/>
              <a:gd name="connsiteY21" fmla="*/ 2416046 h 2738567"/>
              <a:gd name="connsiteX22" fmla="*/ 4630478 w 6458404"/>
              <a:gd name="connsiteY22" fmla="*/ 1905683 h 2738567"/>
              <a:gd name="connsiteX23" fmla="*/ 4035054 w 6458404"/>
              <a:gd name="connsiteY23" fmla="*/ 640408 h 2738567"/>
              <a:gd name="connsiteX24" fmla="*/ 3811771 w 6458404"/>
              <a:gd name="connsiteY24" fmla="*/ 342697 h 2738567"/>
              <a:gd name="connsiteX25" fmla="*/ 3471529 w 6458404"/>
              <a:gd name="connsiteY25" fmla="*/ 161944 h 2738567"/>
              <a:gd name="connsiteX26" fmla="*/ 2716617 w 6458404"/>
              <a:gd name="connsiteY26" fmla="*/ 98149 h 2738567"/>
              <a:gd name="connsiteX27" fmla="*/ 2392448 w 6458404"/>
              <a:gd name="connsiteY27" fmla="*/ 127888 h 2738567"/>
              <a:gd name="connsiteX28" fmla="*/ 2072723 w 6458404"/>
              <a:gd name="connsiteY28" fmla="*/ 85358 h 2738567"/>
              <a:gd name="connsiteX29" fmla="*/ 1735771 w 6458404"/>
              <a:gd name="connsiteY29" fmla="*/ 175843 h 2738567"/>
              <a:gd name="connsiteX30" fmla="*/ 1515138 w 6458404"/>
              <a:gd name="connsiteY30" fmla="*/ 83833 h 2738567"/>
              <a:gd name="connsiteX31" fmla="*/ 1132393 w 6458404"/>
              <a:gd name="connsiteY31" fmla="*/ 123631 h 2738567"/>
              <a:gd name="connsiteX32" fmla="*/ 834655 w 6458404"/>
              <a:gd name="connsiteY32" fmla="*/ 98148 h 2738567"/>
              <a:gd name="connsiteX33" fmla="*/ 558208 w 6458404"/>
              <a:gd name="connsiteY33" fmla="*/ 215106 h 2738567"/>
              <a:gd name="connsiteX34" fmla="*/ 249864 w 6458404"/>
              <a:gd name="connsiteY34" fmla="*/ 13088 h 2738567"/>
              <a:gd name="connsiteX35" fmla="*/ 0 w 6458404"/>
              <a:gd name="connsiteY35" fmla="*/ 165489 h 2738567"/>
              <a:gd name="connsiteX0" fmla="*/ 21264 w 6458404"/>
              <a:gd name="connsiteY0" fmla="*/ 69795 h 2738567"/>
              <a:gd name="connsiteX1" fmla="*/ 244547 w 6458404"/>
              <a:gd name="connsiteY1" fmla="*/ 261181 h 2738567"/>
              <a:gd name="connsiteX2" fmla="*/ 489096 w 6458404"/>
              <a:gd name="connsiteY2" fmla="*/ 80428 h 2738567"/>
              <a:gd name="connsiteX3" fmla="*/ 765543 w 6458404"/>
              <a:gd name="connsiteY3" fmla="*/ 271814 h 2738567"/>
              <a:gd name="connsiteX4" fmla="*/ 1143038 w 6458404"/>
              <a:gd name="connsiteY4" fmla="*/ 0 h 2738567"/>
              <a:gd name="connsiteX5" fmla="*/ 1631472 w 6458404"/>
              <a:gd name="connsiteY5" fmla="*/ 385536 h 2738567"/>
              <a:gd name="connsiteX6" fmla="*/ 1897037 w 6458404"/>
              <a:gd name="connsiteY6" fmla="*/ 659362 h 2738567"/>
              <a:gd name="connsiteX7" fmla="*/ 2205631 w 6458404"/>
              <a:gd name="connsiteY7" fmla="*/ 1381297 h 2738567"/>
              <a:gd name="connsiteX8" fmla="*/ 2732067 w 6458404"/>
              <a:gd name="connsiteY8" fmla="*/ 1834800 h 2738567"/>
              <a:gd name="connsiteX9" fmla="*/ 3396727 w 6458404"/>
              <a:gd name="connsiteY9" fmla="*/ 2364271 h 2738567"/>
              <a:gd name="connsiteX10" fmla="*/ 3651658 w 6458404"/>
              <a:gd name="connsiteY10" fmla="*/ 2494019 h 2738567"/>
              <a:gd name="connsiteX11" fmla="*/ 5263115 w 6458404"/>
              <a:gd name="connsiteY11" fmla="*/ 2738567 h 2738567"/>
              <a:gd name="connsiteX12" fmla="*/ 5475766 w 6458404"/>
              <a:gd name="connsiteY12" fmla="*/ 2706669 h 2738567"/>
              <a:gd name="connsiteX13" fmla="*/ 5741580 w 6458404"/>
              <a:gd name="connsiteY13" fmla="*/ 2642874 h 2738567"/>
              <a:gd name="connsiteX14" fmla="*/ 5906385 w 6458404"/>
              <a:gd name="connsiteY14" fmla="*/ 2681860 h 2738567"/>
              <a:gd name="connsiteX15" fmla="*/ 6103087 w 6458404"/>
              <a:gd name="connsiteY15" fmla="*/ 2738567 h 2738567"/>
              <a:gd name="connsiteX16" fmla="*/ 6458404 w 6458404"/>
              <a:gd name="connsiteY16" fmla="*/ 2683864 h 2738567"/>
              <a:gd name="connsiteX17" fmla="*/ 6225362 w 6458404"/>
              <a:gd name="connsiteY17" fmla="*/ 2405413 h 2738567"/>
              <a:gd name="connsiteX18" fmla="*/ 5885119 w 6458404"/>
              <a:gd name="connsiteY18" fmla="*/ 2533004 h 2738567"/>
              <a:gd name="connsiteX19" fmla="*/ 5566143 w 6458404"/>
              <a:gd name="connsiteY19" fmla="*/ 2426679 h 2738567"/>
              <a:gd name="connsiteX20" fmla="*/ 5279064 w 6458404"/>
              <a:gd name="connsiteY20" fmla="*/ 2554269 h 2738567"/>
              <a:gd name="connsiteX21" fmla="*/ 4906925 w 6458404"/>
              <a:gd name="connsiteY21" fmla="*/ 2416046 h 2738567"/>
              <a:gd name="connsiteX22" fmla="*/ 4630478 w 6458404"/>
              <a:gd name="connsiteY22" fmla="*/ 1905683 h 2738567"/>
              <a:gd name="connsiteX23" fmla="*/ 4035054 w 6458404"/>
              <a:gd name="connsiteY23" fmla="*/ 640408 h 2738567"/>
              <a:gd name="connsiteX24" fmla="*/ 3811771 w 6458404"/>
              <a:gd name="connsiteY24" fmla="*/ 342697 h 2738567"/>
              <a:gd name="connsiteX25" fmla="*/ 3471529 w 6458404"/>
              <a:gd name="connsiteY25" fmla="*/ 161944 h 2738567"/>
              <a:gd name="connsiteX26" fmla="*/ 2716617 w 6458404"/>
              <a:gd name="connsiteY26" fmla="*/ 98149 h 2738567"/>
              <a:gd name="connsiteX27" fmla="*/ 2392448 w 6458404"/>
              <a:gd name="connsiteY27" fmla="*/ 127888 h 2738567"/>
              <a:gd name="connsiteX28" fmla="*/ 2072723 w 6458404"/>
              <a:gd name="connsiteY28" fmla="*/ 85358 h 2738567"/>
              <a:gd name="connsiteX29" fmla="*/ 1735771 w 6458404"/>
              <a:gd name="connsiteY29" fmla="*/ 175843 h 2738567"/>
              <a:gd name="connsiteX30" fmla="*/ 1515138 w 6458404"/>
              <a:gd name="connsiteY30" fmla="*/ 83833 h 2738567"/>
              <a:gd name="connsiteX31" fmla="*/ 1132393 w 6458404"/>
              <a:gd name="connsiteY31" fmla="*/ 123631 h 2738567"/>
              <a:gd name="connsiteX32" fmla="*/ 794752 w 6458404"/>
              <a:gd name="connsiteY32" fmla="*/ 48253 h 2738567"/>
              <a:gd name="connsiteX33" fmla="*/ 558208 w 6458404"/>
              <a:gd name="connsiteY33" fmla="*/ 215106 h 2738567"/>
              <a:gd name="connsiteX34" fmla="*/ 249864 w 6458404"/>
              <a:gd name="connsiteY34" fmla="*/ 13088 h 2738567"/>
              <a:gd name="connsiteX35" fmla="*/ 0 w 6458404"/>
              <a:gd name="connsiteY35" fmla="*/ 165489 h 2738567"/>
              <a:gd name="connsiteX0" fmla="*/ 21264 w 6458404"/>
              <a:gd name="connsiteY0" fmla="*/ 69795 h 2738567"/>
              <a:gd name="connsiteX1" fmla="*/ 244547 w 6458404"/>
              <a:gd name="connsiteY1" fmla="*/ 261181 h 2738567"/>
              <a:gd name="connsiteX2" fmla="*/ 489096 w 6458404"/>
              <a:gd name="connsiteY2" fmla="*/ 80428 h 2738567"/>
              <a:gd name="connsiteX3" fmla="*/ 805448 w 6458404"/>
              <a:gd name="connsiteY3" fmla="*/ 196972 h 2738567"/>
              <a:gd name="connsiteX4" fmla="*/ 1143038 w 6458404"/>
              <a:gd name="connsiteY4" fmla="*/ 0 h 2738567"/>
              <a:gd name="connsiteX5" fmla="*/ 1631472 w 6458404"/>
              <a:gd name="connsiteY5" fmla="*/ 385536 h 2738567"/>
              <a:gd name="connsiteX6" fmla="*/ 1897037 w 6458404"/>
              <a:gd name="connsiteY6" fmla="*/ 659362 h 2738567"/>
              <a:gd name="connsiteX7" fmla="*/ 2205631 w 6458404"/>
              <a:gd name="connsiteY7" fmla="*/ 1381297 h 2738567"/>
              <a:gd name="connsiteX8" fmla="*/ 2732067 w 6458404"/>
              <a:gd name="connsiteY8" fmla="*/ 1834800 h 2738567"/>
              <a:gd name="connsiteX9" fmla="*/ 3396727 w 6458404"/>
              <a:gd name="connsiteY9" fmla="*/ 2364271 h 2738567"/>
              <a:gd name="connsiteX10" fmla="*/ 3651658 w 6458404"/>
              <a:gd name="connsiteY10" fmla="*/ 2494019 h 2738567"/>
              <a:gd name="connsiteX11" fmla="*/ 5263115 w 6458404"/>
              <a:gd name="connsiteY11" fmla="*/ 2738567 h 2738567"/>
              <a:gd name="connsiteX12" fmla="*/ 5475766 w 6458404"/>
              <a:gd name="connsiteY12" fmla="*/ 2706669 h 2738567"/>
              <a:gd name="connsiteX13" fmla="*/ 5741580 w 6458404"/>
              <a:gd name="connsiteY13" fmla="*/ 2642874 h 2738567"/>
              <a:gd name="connsiteX14" fmla="*/ 5906385 w 6458404"/>
              <a:gd name="connsiteY14" fmla="*/ 2681860 h 2738567"/>
              <a:gd name="connsiteX15" fmla="*/ 6103087 w 6458404"/>
              <a:gd name="connsiteY15" fmla="*/ 2738567 h 2738567"/>
              <a:gd name="connsiteX16" fmla="*/ 6458404 w 6458404"/>
              <a:gd name="connsiteY16" fmla="*/ 2683864 h 2738567"/>
              <a:gd name="connsiteX17" fmla="*/ 6225362 w 6458404"/>
              <a:gd name="connsiteY17" fmla="*/ 2405413 h 2738567"/>
              <a:gd name="connsiteX18" fmla="*/ 5885119 w 6458404"/>
              <a:gd name="connsiteY18" fmla="*/ 2533004 h 2738567"/>
              <a:gd name="connsiteX19" fmla="*/ 5566143 w 6458404"/>
              <a:gd name="connsiteY19" fmla="*/ 2426679 h 2738567"/>
              <a:gd name="connsiteX20" fmla="*/ 5279064 w 6458404"/>
              <a:gd name="connsiteY20" fmla="*/ 2554269 h 2738567"/>
              <a:gd name="connsiteX21" fmla="*/ 4906925 w 6458404"/>
              <a:gd name="connsiteY21" fmla="*/ 2416046 h 2738567"/>
              <a:gd name="connsiteX22" fmla="*/ 4630478 w 6458404"/>
              <a:gd name="connsiteY22" fmla="*/ 1905683 h 2738567"/>
              <a:gd name="connsiteX23" fmla="*/ 4035054 w 6458404"/>
              <a:gd name="connsiteY23" fmla="*/ 640408 h 2738567"/>
              <a:gd name="connsiteX24" fmla="*/ 3811771 w 6458404"/>
              <a:gd name="connsiteY24" fmla="*/ 342697 h 2738567"/>
              <a:gd name="connsiteX25" fmla="*/ 3471529 w 6458404"/>
              <a:gd name="connsiteY25" fmla="*/ 161944 h 2738567"/>
              <a:gd name="connsiteX26" fmla="*/ 2716617 w 6458404"/>
              <a:gd name="connsiteY26" fmla="*/ 98149 h 2738567"/>
              <a:gd name="connsiteX27" fmla="*/ 2392448 w 6458404"/>
              <a:gd name="connsiteY27" fmla="*/ 127888 h 2738567"/>
              <a:gd name="connsiteX28" fmla="*/ 2072723 w 6458404"/>
              <a:gd name="connsiteY28" fmla="*/ 85358 h 2738567"/>
              <a:gd name="connsiteX29" fmla="*/ 1735771 w 6458404"/>
              <a:gd name="connsiteY29" fmla="*/ 175843 h 2738567"/>
              <a:gd name="connsiteX30" fmla="*/ 1515138 w 6458404"/>
              <a:gd name="connsiteY30" fmla="*/ 83833 h 2738567"/>
              <a:gd name="connsiteX31" fmla="*/ 1132393 w 6458404"/>
              <a:gd name="connsiteY31" fmla="*/ 123631 h 2738567"/>
              <a:gd name="connsiteX32" fmla="*/ 794752 w 6458404"/>
              <a:gd name="connsiteY32" fmla="*/ 48253 h 2738567"/>
              <a:gd name="connsiteX33" fmla="*/ 558208 w 6458404"/>
              <a:gd name="connsiteY33" fmla="*/ 215106 h 2738567"/>
              <a:gd name="connsiteX34" fmla="*/ 249864 w 6458404"/>
              <a:gd name="connsiteY34" fmla="*/ 13088 h 2738567"/>
              <a:gd name="connsiteX35" fmla="*/ 0 w 6458404"/>
              <a:gd name="connsiteY35" fmla="*/ 165489 h 2738567"/>
              <a:gd name="connsiteX0" fmla="*/ 21264 w 6458404"/>
              <a:gd name="connsiteY0" fmla="*/ 114918 h 2783690"/>
              <a:gd name="connsiteX1" fmla="*/ 244547 w 6458404"/>
              <a:gd name="connsiteY1" fmla="*/ 306304 h 2783690"/>
              <a:gd name="connsiteX2" fmla="*/ 489096 w 6458404"/>
              <a:gd name="connsiteY2" fmla="*/ 12555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471529 w 6458404"/>
              <a:gd name="connsiteY25" fmla="*/ 207067 h 2783690"/>
              <a:gd name="connsiteX26" fmla="*/ 2716617 w 6458404"/>
              <a:gd name="connsiteY26" fmla="*/ 143272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58208 w 6458404"/>
              <a:gd name="connsiteY33" fmla="*/ 260229 h 2783690"/>
              <a:gd name="connsiteX34" fmla="*/ 265826 w 6458404"/>
              <a:gd name="connsiteY34" fmla="*/ 0 h 2783690"/>
              <a:gd name="connsiteX35" fmla="*/ 0 w 6458404"/>
              <a:gd name="connsiteY35" fmla="*/ 210612 h 2783690"/>
              <a:gd name="connsiteX0" fmla="*/ 21264 w 6458404"/>
              <a:gd name="connsiteY0" fmla="*/ 114918 h 2783690"/>
              <a:gd name="connsiteX1" fmla="*/ 252528 w 6458404"/>
              <a:gd name="connsiteY1" fmla="*/ 206514 h 2783690"/>
              <a:gd name="connsiteX2" fmla="*/ 489096 w 6458404"/>
              <a:gd name="connsiteY2" fmla="*/ 12555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471529 w 6458404"/>
              <a:gd name="connsiteY25" fmla="*/ 207067 h 2783690"/>
              <a:gd name="connsiteX26" fmla="*/ 2716617 w 6458404"/>
              <a:gd name="connsiteY26" fmla="*/ 143272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58208 w 6458404"/>
              <a:gd name="connsiteY33" fmla="*/ 260229 h 2783690"/>
              <a:gd name="connsiteX34" fmla="*/ 265826 w 6458404"/>
              <a:gd name="connsiteY34" fmla="*/ 0 h 2783690"/>
              <a:gd name="connsiteX35" fmla="*/ 0 w 6458404"/>
              <a:gd name="connsiteY35" fmla="*/ 210612 h 2783690"/>
              <a:gd name="connsiteX0" fmla="*/ 21264 w 6458404"/>
              <a:gd name="connsiteY0" fmla="*/ 114918 h 2783690"/>
              <a:gd name="connsiteX1" fmla="*/ 252528 w 6458404"/>
              <a:gd name="connsiteY1" fmla="*/ 206514 h 2783690"/>
              <a:gd name="connsiteX2" fmla="*/ 505057 w 6458404"/>
              <a:gd name="connsiteY2" fmla="*/ 6734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471529 w 6458404"/>
              <a:gd name="connsiteY25" fmla="*/ 207067 h 2783690"/>
              <a:gd name="connsiteX26" fmla="*/ 2716617 w 6458404"/>
              <a:gd name="connsiteY26" fmla="*/ 143272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58208 w 6458404"/>
              <a:gd name="connsiteY33" fmla="*/ 260229 h 2783690"/>
              <a:gd name="connsiteX34" fmla="*/ 265826 w 6458404"/>
              <a:gd name="connsiteY34" fmla="*/ 0 h 2783690"/>
              <a:gd name="connsiteX35" fmla="*/ 0 w 6458404"/>
              <a:gd name="connsiteY35" fmla="*/ 210612 h 2783690"/>
              <a:gd name="connsiteX0" fmla="*/ 21264 w 6458404"/>
              <a:gd name="connsiteY0" fmla="*/ 114918 h 2783690"/>
              <a:gd name="connsiteX1" fmla="*/ 252528 w 6458404"/>
              <a:gd name="connsiteY1" fmla="*/ 206514 h 2783690"/>
              <a:gd name="connsiteX2" fmla="*/ 505057 w 6458404"/>
              <a:gd name="connsiteY2" fmla="*/ 6734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471529 w 6458404"/>
              <a:gd name="connsiteY25" fmla="*/ 207067 h 2783690"/>
              <a:gd name="connsiteX26" fmla="*/ 2716617 w 6458404"/>
              <a:gd name="connsiteY26" fmla="*/ 143272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82150 w 6458404"/>
              <a:gd name="connsiteY33" fmla="*/ 185386 h 2783690"/>
              <a:gd name="connsiteX34" fmla="*/ 265826 w 6458404"/>
              <a:gd name="connsiteY34" fmla="*/ 0 h 2783690"/>
              <a:gd name="connsiteX35" fmla="*/ 0 w 6458404"/>
              <a:gd name="connsiteY35" fmla="*/ 210612 h 2783690"/>
              <a:gd name="connsiteX0" fmla="*/ 21264 w 6458404"/>
              <a:gd name="connsiteY0" fmla="*/ 114918 h 2783690"/>
              <a:gd name="connsiteX1" fmla="*/ 252528 w 6458404"/>
              <a:gd name="connsiteY1" fmla="*/ 206514 h 2783690"/>
              <a:gd name="connsiteX2" fmla="*/ 505057 w 6458404"/>
              <a:gd name="connsiteY2" fmla="*/ 6734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471529 w 6458404"/>
              <a:gd name="connsiteY25" fmla="*/ 207067 h 2783690"/>
              <a:gd name="connsiteX26" fmla="*/ 2748541 w 6458404"/>
              <a:gd name="connsiteY26" fmla="*/ 93377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82150 w 6458404"/>
              <a:gd name="connsiteY33" fmla="*/ 185386 h 2783690"/>
              <a:gd name="connsiteX34" fmla="*/ 265826 w 6458404"/>
              <a:gd name="connsiteY34" fmla="*/ 0 h 2783690"/>
              <a:gd name="connsiteX35" fmla="*/ 0 w 6458404"/>
              <a:gd name="connsiteY35" fmla="*/ 210612 h 2783690"/>
              <a:gd name="connsiteX0" fmla="*/ 21264 w 6458404"/>
              <a:gd name="connsiteY0" fmla="*/ 114918 h 2783690"/>
              <a:gd name="connsiteX1" fmla="*/ 252528 w 6458404"/>
              <a:gd name="connsiteY1" fmla="*/ 206514 h 2783690"/>
              <a:gd name="connsiteX2" fmla="*/ 505057 w 6458404"/>
              <a:gd name="connsiteY2" fmla="*/ 67341 h 2783690"/>
              <a:gd name="connsiteX3" fmla="*/ 805448 w 6458404"/>
              <a:gd name="connsiteY3" fmla="*/ 242095 h 2783690"/>
              <a:gd name="connsiteX4" fmla="*/ 1143038 w 6458404"/>
              <a:gd name="connsiteY4" fmla="*/ 45123 h 2783690"/>
              <a:gd name="connsiteX5" fmla="*/ 1631472 w 6458404"/>
              <a:gd name="connsiteY5" fmla="*/ 430659 h 2783690"/>
              <a:gd name="connsiteX6" fmla="*/ 1897037 w 6458404"/>
              <a:gd name="connsiteY6" fmla="*/ 704485 h 2783690"/>
              <a:gd name="connsiteX7" fmla="*/ 2205631 w 6458404"/>
              <a:gd name="connsiteY7" fmla="*/ 1426420 h 2783690"/>
              <a:gd name="connsiteX8" fmla="*/ 2732067 w 6458404"/>
              <a:gd name="connsiteY8" fmla="*/ 1879923 h 2783690"/>
              <a:gd name="connsiteX9" fmla="*/ 3396727 w 6458404"/>
              <a:gd name="connsiteY9" fmla="*/ 2409394 h 2783690"/>
              <a:gd name="connsiteX10" fmla="*/ 3651658 w 6458404"/>
              <a:gd name="connsiteY10" fmla="*/ 2539142 h 2783690"/>
              <a:gd name="connsiteX11" fmla="*/ 5263115 w 6458404"/>
              <a:gd name="connsiteY11" fmla="*/ 2783690 h 2783690"/>
              <a:gd name="connsiteX12" fmla="*/ 5475766 w 6458404"/>
              <a:gd name="connsiteY12" fmla="*/ 2751792 h 2783690"/>
              <a:gd name="connsiteX13" fmla="*/ 5741580 w 6458404"/>
              <a:gd name="connsiteY13" fmla="*/ 2687997 h 2783690"/>
              <a:gd name="connsiteX14" fmla="*/ 5906385 w 6458404"/>
              <a:gd name="connsiteY14" fmla="*/ 2726983 h 2783690"/>
              <a:gd name="connsiteX15" fmla="*/ 6103087 w 6458404"/>
              <a:gd name="connsiteY15" fmla="*/ 2783690 h 2783690"/>
              <a:gd name="connsiteX16" fmla="*/ 6458404 w 6458404"/>
              <a:gd name="connsiteY16" fmla="*/ 2728987 h 2783690"/>
              <a:gd name="connsiteX17" fmla="*/ 6225362 w 6458404"/>
              <a:gd name="connsiteY17" fmla="*/ 2450536 h 2783690"/>
              <a:gd name="connsiteX18" fmla="*/ 5885119 w 6458404"/>
              <a:gd name="connsiteY18" fmla="*/ 2578127 h 2783690"/>
              <a:gd name="connsiteX19" fmla="*/ 5566143 w 6458404"/>
              <a:gd name="connsiteY19" fmla="*/ 2471802 h 2783690"/>
              <a:gd name="connsiteX20" fmla="*/ 5279064 w 6458404"/>
              <a:gd name="connsiteY20" fmla="*/ 2599392 h 2783690"/>
              <a:gd name="connsiteX21" fmla="*/ 4906925 w 6458404"/>
              <a:gd name="connsiteY21" fmla="*/ 2461169 h 2783690"/>
              <a:gd name="connsiteX22" fmla="*/ 4630478 w 6458404"/>
              <a:gd name="connsiteY22" fmla="*/ 1950806 h 2783690"/>
              <a:gd name="connsiteX23" fmla="*/ 4035054 w 6458404"/>
              <a:gd name="connsiteY23" fmla="*/ 685531 h 2783690"/>
              <a:gd name="connsiteX24" fmla="*/ 3811771 w 6458404"/>
              <a:gd name="connsiteY24" fmla="*/ 387820 h 2783690"/>
              <a:gd name="connsiteX25" fmla="*/ 3527395 w 6458404"/>
              <a:gd name="connsiteY25" fmla="*/ 148857 h 2783690"/>
              <a:gd name="connsiteX26" fmla="*/ 2748541 w 6458404"/>
              <a:gd name="connsiteY26" fmla="*/ 93377 h 2783690"/>
              <a:gd name="connsiteX27" fmla="*/ 2392448 w 6458404"/>
              <a:gd name="connsiteY27" fmla="*/ 173011 h 2783690"/>
              <a:gd name="connsiteX28" fmla="*/ 2072723 w 6458404"/>
              <a:gd name="connsiteY28" fmla="*/ 130481 h 2783690"/>
              <a:gd name="connsiteX29" fmla="*/ 1735771 w 6458404"/>
              <a:gd name="connsiteY29" fmla="*/ 220966 h 2783690"/>
              <a:gd name="connsiteX30" fmla="*/ 1515138 w 6458404"/>
              <a:gd name="connsiteY30" fmla="*/ 128956 h 2783690"/>
              <a:gd name="connsiteX31" fmla="*/ 1132393 w 6458404"/>
              <a:gd name="connsiteY31" fmla="*/ 168754 h 2783690"/>
              <a:gd name="connsiteX32" fmla="*/ 794752 w 6458404"/>
              <a:gd name="connsiteY32" fmla="*/ 93376 h 2783690"/>
              <a:gd name="connsiteX33" fmla="*/ 582150 w 6458404"/>
              <a:gd name="connsiteY33" fmla="*/ 185386 h 2783690"/>
              <a:gd name="connsiteX34" fmla="*/ 265826 w 6458404"/>
              <a:gd name="connsiteY34" fmla="*/ 0 h 2783690"/>
              <a:gd name="connsiteX35" fmla="*/ 0 w 6458404"/>
              <a:gd name="connsiteY35" fmla="*/ 210612 h 2783690"/>
              <a:gd name="connsiteX0" fmla="*/ 21264 w 6458404"/>
              <a:gd name="connsiteY0" fmla="*/ 114918 h 2807391"/>
              <a:gd name="connsiteX1" fmla="*/ 252528 w 6458404"/>
              <a:gd name="connsiteY1" fmla="*/ 206514 h 2807391"/>
              <a:gd name="connsiteX2" fmla="*/ 505057 w 6458404"/>
              <a:gd name="connsiteY2" fmla="*/ 67341 h 2807391"/>
              <a:gd name="connsiteX3" fmla="*/ 805448 w 6458404"/>
              <a:gd name="connsiteY3" fmla="*/ 242095 h 2807391"/>
              <a:gd name="connsiteX4" fmla="*/ 1143038 w 6458404"/>
              <a:gd name="connsiteY4" fmla="*/ 45123 h 2807391"/>
              <a:gd name="connsiteX5" fmla="*/ 1631472 w 6458404"/>
              <a:gd name="connsiteY5" fmla="*/ 430659 h 2807391"/>
              <a:gd name="connsiteX6" fmla="*/ 1897037 w 6458404"/>
              <a:gd name="connsiteY6" fmla="*/ 704485 h 2807391"/>
              <a:gd name="connsiteX7" fmla="*/ 2205631 w 6458404"/>
              <a:gd name="connsiteY7" fmla="*/ 1426420 h 2807391"/>
              <a:gd name="connsiteX8" fmla="*/ 2732067 w 6458404"/>
              <a:gd name="connsiteY8" fmla="*/ 1879923 h 2807391"/>
              <a:gd name="connsiteX9" fmla="*/ 3396727 w 6458404"/>
              <a:gd name="connsiteY9" fmla="*/ 2409394 h 2807391"/>
              <a:gd name="connsiteX10" fmla="*/ 3651658 w 6458404"/>
              <a:gd name="connsiteY10" fmla="*/ 2539142 h 2807391"/>
              <a:gd name="connsiteX11" fmla="*/ 5263115 w 6458404"/>
              <a:gd name="connsiteY11" fmla="*/ 2783690 h 2807391"/>
              <a:gd name="connsiteX12" fmla="*/ 5529127 w 6458404"/>
              <a:gd name="connsiteY12" fmla="*/ 2807391 h 2807391"/>
              <a:gd name="connsiteX13" fmla="*/ 5741580 w 6458404"/>
              <a:gd name="connsiteY13" fmla="*/ 2687997 h 2807391"/>
              <a:gd name="connsiteX14" fmla="*/ 5906385 w 6458404"/>
              <a:gd name="connsiteY14" fmla="*/ 2726983 h 2807391"/>
              <a:gd name="connsiteX15" fmla="*/ 6103087 w 6458404"/>
              <a:gd name="connsiteY15" fmla="*/ 2783690 h 2807391"/>
              <a:gd name="connsiteX16" fmla="*/ 6458404 w 6458404"/>
              <a:gd name="connsiteY16" fmla="*/ 2728987 h 2807391"/>
              <a:gd name="connsiteX17" fmla="*/ 6225362 w 6458404"/>
              <a:gd name="connsiteY17" fmla="*/ 2450536 h 2807391"/>
              <a:gd name="connsiteX18" fmla="*/ 5885119 w 6458404"/>
              <a:gd name="connsiteY18" fmla="*/ 2578127 h 2807391"/>
              <a:gd name="connsiteX19" fmla="*/ 5566143 w 6458404"/>
              <a:gd name="connsiteY19" fmla="*/ 2471802 h 2807391"/>
              <a:gd name="connsiteX20" fmla="*/ 5279064 w 6458404"/>
              <a:gd name="connsiteY20" fmla="*/ 2599392 h 2807391"/>
              <a:gd name="connsiteX21" fmla="*/ 4906925 w 6458404"/>
              <a:gd name="connsiteY21" fmla="*/ 2461169 h 2807391"/>
              <a:gd name="connsiteX22" fmla="*/ 4630478 w 6458404"/>
              <a:gd name="connsiteY22" fmla="*/ 1950806 h 2807391"/>
              <a:gd name="connsiteX23" fmla="*/ 4035054 w 6458404"/>
              <a:gd name="connsiteY23" fmla="*/ 685531 h 2807391"/>
              <a:gd name="connsiteX24" fmla="*/ 3811771 w 6458404"/>
              <a:gd name="connsiteY24" fmla="*/ 387820 h 2807391"/>
              <a:gd name="connsiteX25" fmla="*/ 3527395 w 6458404"/>
              <a:gd name="connsiteY25" fmla="*/ 148857 h 2807391"/>
              <a:gd name="connsiteX26" fmla="*/ 2748541 w 6458404"/>
              <a:gd name="connsiteY26" fmla="*/ 93377 h 2807391"/>
              <a:gd name="connsiteX27" fmla="*/ 2392448 w 6458404"/>
              <a:gd name="connsiteY27" fmla="*/ 173011 h 2807391"/>
              <a:gd name="connsiteX28" fmla="*/ 2072723 w 6458404"/>
              <a:gd name="connsiteY28" fmla="*/ 130481 h 2807391"/>
              <a:gd name="connsiteX29" fmla="*/ 1735771 w 6458404"/>
              <a:gd name="connsiteY29" fmla="*/ 220966 h 2807391"/>
              <a:gd name="connsiteX30" fmla="*/ 1515138 w 6458404"/>
              <a:gd name="connsiteY30" fmla="*/ 128956 h 2807391"/>
              <a:gd name="connsiteX31" fmla="*/ 1132393 w 6458404"/>
              <a:gd name="connsiteY31" fmla="*/ 168754 h 2807391"/>
              <a:gd name="connsiteX32" fmla="*/ 794752 w 6458404"/>
              <a:gd name="connsiteY32" fmla="*/ 93376 h 2807391"/>
              <a:gd name="connsiteX33" fmla="*/ 582150 w 6458404"/>
              <a:gd name="connsiteY33" fmla="*/ 185386 h 2807391"/>
              <a:gd name="connsiteX34" fmla="*/ 265826 w 6458404"/>
              <a:gd name="connsiteY34" fmla="*/ 0 h 2807391"/>
              <a:gd name="connsiteX35" fmla="*/ 0 w 6458404"/>
              <a:gd name="connsiteY35" fmla="*/ 210612 h 2807391"/>
              <a:gd name="connsiteX0" fmla="*/ 21264 w 6458404"/>
              <a:gd name="connsiteY0" fmla="*/ 114918 h 2807391"/>
              <a:gd name="connsiteX1" fmla="*/ 252528 w 6458404"/>
              <a:gd name="connsiteY1" fmla="*/ 206514 h 2807391"/>
              <a:gd name="connsiteX2" fmla="*/ 505057 w 6458404"/>
              <a:gd name="connsiteY2" fmla="*/ 67341 h 2807391"/>
              <a:gd name="connsiteX3" fmla="*/ 805448 w 6458404"/>
              <a:gd name="connsiteY3" fmla="*/ 242095 h 2807391"/>
              <a:gd name="connsiteX4" fmla="*/ 1143038 w 6458404"/>
              <a:gd name="connsiteY4" fmla="*/ 45123 h 2807391"/>
              <a:gd name="connsiteX5" fmla="*/ 1631472 w 6458404"/>
              <a:gd name="connsiteY5" fmla="*/ 430659 h 2807391"/>
              <a:gd name="connsiteX6" fmla="*/ 1897037 w 6458404"/>
              <a:gd name="connsiteY6" fmla="*/ 704485 h 2807391"/>
              <a:gd name="connsiteX7" fmla="*/ 2205631 w 6458404"/>
              <a:gd name="connsiteY7" fmla="*/ 1426420 h 2807391"/>
              <a:gd name="connsiteX8" fmla="*/ 2732067 w 6458404"/>
              <a:gd name="connsiteY8" fmla="*/ 1879923 h 2807391"/>
              <a:gd name="connsiteX9" fmla="*/ 3396727 w 6458404"/>
              <a:gd name="connsiteY9" fmla="*/ 2409394 h 2807391"/>
              <a:gd name="connsiteX10" fmla="*/ 3651658 w 6458404"/>
              <a:gd name="connsiteY10" fmla="*/ 2539142 h 2807391"/>
              <a:gd name="connsiteX11" fmla="*/ 5263115 w 6458404"/>
              <a:gd name="connsiteY11" fmla="*/ 2783690 h 2807391"/>
              <a:gd name="connsiteX12" fmla="*/ 5529127 w 6458404"/>
              <a:gd name="connsiteY12" fmla="*/ 2807391 h 2807391"/>
              <a:gd name="connsiteX13" fmla="*/ 5752252 w 6458404"/>
              <a:gd name="connsiteY13" fmla="*/ 2788077 h 2807391"/>
              <a:gd name="connsiteX14" fmla="*/ 5906385 w 6458404"/>
              <a:gd name="connsiteY14" fmla="*/ 2726983 h 2807391"/>
              <a:gd name="connsiteX15" fmla="*/ 6103087 w 6458404"/>
              <a:gd name="connsiteY15" fmla="*/ 2783690 h 2807391"/>
              <a:gd name="connsiteX16" fmla="*/ 6458404 w 6458404"/>
              <a:gd name="connsiteY16" fmla="*/ 2728987 h 2807391"/>
              <a:gd name="connsiteX17" fmla="*/ 6225362 w 6458404"/>
              <a:gd name="connsiteY17" fmla="*/ 2450536 h 2807391"/>
              <a:gd name="connsiteX18" fmla="*/ 5885119 w 6458404"/>
              <a:gd name="connsiteY18" fmla="*/ 2578127 h 2807391"/>
              <a:gd name="connsiteX19" fmla="*/ 5566143 w 6458404"/>
              <a:gd name="connsiteY19" fmla="*/ 2471802 h 2807391"/>
              <a:gd name="connsiteX20" fmla="*/ 5279064 w 6458404"/>
              <a:gd name="connsiteY20" fmla="*/ 2599392 h 2807391"/>
              <a:gd name="connsiteX21" fmla="*/ 4906925 w 6458404"/>
              <a:gd name="connsiteY21" fmla="*/ 2461169 h 2807391"/>
              <a:gd name="connsiteX22" fmla="*/ 4630478 w 6458404"/>
              <a:gd name="connsiteY22" fmla="*/ 1950806 h 2807391"/>
              <a:gd name="connsiteX23" fmla="*/ 4035054 w 6458404"/>
              <a:gd name="connsiteY23" fmla="*/ 685531 h 2807391"/>
              <a:gd name="connsiteX24" fmla="*/ 3811771 w 6458404"/>
              <a:gd name="connsiteY24" fmla="*/ 387820 h 2807391"/>
              <a:gd name="connsiteX25" fmla="*/ 3527395 w 6458404"/>
              <a:gd name="connsiteY25" fmla="*/ 148857 h 2807391"/>
              <a:gd name="connsiteX26" fmla="*/ 2748541 w 6458404"/>
              <a:gd name="connsiteY26" fmla="*/ 93377 h 2807391"/>
              <a:gd name="connsiteX27" fmla="*/ 2392448 w 6458404"/>
              <a:gd name="connsiteY27" fmla="*/ 173011 h 2807391"/>
              <a:gd name="connsiteX28" fmla="*/ 2072723 w 6458404"/>
              <a:gd name="connsiteY28" fmla="*/ 130481 h 2807391"/>
              <a:gd name="connsiteX29" fmla="*/ 1735771 w 6458404"/>
              <a:gd name="connsiteY29" fmla="*/ 220966 h 2807391"/>
              <a:gd name="connsiteX30" fmla="*/ 1515138 w 6458404"/>
              <a:gd name="connsiteY30" fmla="*/ 128956 h 2807391"/>
              <a:gd name="connsiteX31" fmla="*/ 1132393 w 6458404"/>
              <a:gd name="connsiteY31" fmla="*/ 168754 h 2807391"/>
              <a:gd name="connsiteX32" fmla="*/ 794752 w 6458404"/>
              <a:gd name="connsiteY32" fmla="*/ 93376 h 2807391"/>
              <a:gd name="connsiteX33" fmla="*/ 582150 w 6458404"/>
              <a:gd name="connsiteY33" fmla="*/ 185386 h 2807391"/>
              <a:gd name="connsiteX34" fmla="*/ 265826 w 6458404"/>
              <a:gd name="connsiteY34" fmla="*/ 0 h 2807391"/>
              <a:gd name="connsiteX35" fmla="*/ 0 w 6458404"/>
              <a:gd name="connsiteY35" fmla="*/ 210612 h 2807391"/>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225362 w 6767892"/>
              <a:gd name="connsiteY17" fmla="*/ 2450536 h 2851307"/>
              <a:gd name="connsiteX18" fmla="*/ 5885119 w 6767892"/>
              <a:gd name="connsiteY18" fmla="*/ 2578127 h 2851307"/>
              <a:gd name="connsiteX19" fmla="*/ 5566143 w 6767892"/>
              <a:gd name="connsiteY19" fmla="*/ 2471802 h 2851307"/>
              <a:gd name="connsiteX20" fmla="*/ 5279064 w 6767892"/>
              <a:gd name="connsiteY20" fmla="*/ 2599392 h 2851307"/>
              <a:gd name="connsiteX21" fmla="*/ 4906925 w 6767892"/>
              <a:gd name="connsiteY21" fmla="*/ 2461169 h 2851307"/>
              <a:gd name="connsiteX22" fmla="*/ 4630478 w 6767892"/>
              <a:gd name="connsiteY22" fmla="*/ 1950806 h 2851307"/>
              <a:gd name="connsiteX23" fmla="*/ 4035054 w 6767892"/>
              <a:gd name="connsiteY23" fmla="*/ 685531 h 2851307"/>
              <a:gd name="connsiteX24" fmla="*/ 3811771 w 6767892"/>
              <a:gd name="connsiteY24" fmla="*/ 387820 h 2851307"/>
              <a:gd name="connsiteX25" fmla="*/ 3527395 w 6767892"/>
              <a:gd name="connsiteY25" fmla="*/ 148857 h 2851307"/>
              <a:gd name="connsiteX26" fmla="*/ 2748541 w 6767892"/>
              <a:gd name="connsiteY26" fmla="*/ 93377 h 2851307"/>
              <a:gd name="connsiteX27" fmla="*/ 2392448 w 6767892"/>
              <a:gd name="connsiteY27" fmla="*/ 173011 h 2851307"/>
              <a:gd name="connsiteX28" fmla="*/ 2072723 w 6767892"/>
              <a:gd name="connsiteY28" fmla="*/ 130481 h 2851307"/>
              <a:gd name="connsiteX29" fmla="*/ 1735771 w 6767892"/>
              <a:gd name="connsiteY29" fmla="*/ 220966 h 2851307"/>
              <a:gd name="connsiteX30" fmla="*/ 1515138 w 6767892"/>
              <a:gd name="connsiteY30" fmla="*/ 128956 h 2851307"/>
              <a:gd name="connsiteX31" fmla="*/ 1132393 w 6767892"/>
              <a:gd name="connsiteY31" fmla="*/ 168754 h 2851307"/>
              <a:gd name="connsiteX32" fmla="*/ 794752 w 6767892"/>
              <a:gd name="connsiteY32" fmla="*/ 93376 h 2851307"/>
              <a:gd name="connsiteX33" fmla="*/ 582150 w 6767892"/>
              <a:gd name="connsiteY33" fmla="*/ 185386 h 2851307"/>
              <a:gd name="connsiteX34" fmla="*/ 265826 w 6767892"/>
              <a:gd name="connsiteY34" fmla="*/ 0 h 2851307"/>
              <a:gd name="connsiteX35" fmla="*/ 0 w 6767892"/>
              <a:gd name="connsiteY35"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680246 w 6767892"/>
              <a:gd name="connsiteY17" fmla="*/ 2781837 h 2851307"/>
              <a:gd name="connsiteX18" fmla="*/ 6225362 w 6767892"/>
              <a:gd name="connsiteY18" fmla="*/ 2450536 h 2851307"/>
              <a:gd name="connsiteX19" fmla="*/ 5885119 w 6767892"/>
              <a:gd name="connsiteY19" fmla="*/ 2578127 h 2851307"/>
              <a:gd name="connsiteX20" fmla="*/ 5566143 w 6767892"/>
              <a:gd name="connsiteY20" fmla="*/ 2471802 h 2851307"/>
              <a:gd name="connsiteX21" fmla="*/ 5279064 w 6767892"/>
              <a:gd name="connsiteY21" fmla="*/ 2599392 h 2851307"/>
              <a:gd name="connsiteX22" fmla="*/ 4906925 w 6767892"/>
              <a:gd name="connsiteY22" fmla="*/ 2461169 h 2851307"/>
              <a:gd name="connsiteX23" fmla="*/ 4630478 w 6767892"/>
              <a:gd name="connsiteY23" fmla="*/ 1950806 h 2851307"/>
              <a:gd name="connsiteX24" fmla="*/ 4035054 w 6767892"/>
              <a:gd name="connsiteY24" fmla="*/ 685531 h 2851307"/>
              <a:gd name="connsiteX25" fmla="*/ 3811771 w 6767892"/>
              <a:gd name="connsiteY25" fmla="*/ 387820 h 2851307"/>
              <a:gd name="connsiteX26" fmla="*/ 3527395 w 6767892"/>
              <a:gd name="connsiteY26" fmla="*/ 148857 h 2851307"/>
              <a:gd name="connsiteX27" fmla="*/ 2748541 w 6767892"/>
              <a:gd name="connsiteY27" fmla="*/ 93377 h 2851307"/>
              <a:gd name="connsiteX28" fmla="*/ 2392448 w 6767892"/>
              <a:gd name="connsiteY28" fmla="*/ 173011 h 2851307"/>
              <a:gd name="connsiteX29" fmla="*/ 2072723 w 6767892"/>
              <a:gd name="connsiteY29" fmla="*/ 130481 h 2851307"/>
              <a:gd name="connsiteX30" fmla="*/ 1735771 w 6767892"/>
              <a:gd name="connsiteY30" fmla="*/ 220966 h 2851307"/>
              <a:gd name="connsiteX31" fmla="*/ 1515138 w 6767892"/>
              <a:gd name="connsiteY31" fmla="*/ 128956 h 2851307"/>
              <a:gd name="connsiteX32" fmla="*/ 1132393 w 6767892"/>
              <a:gd name="connsiteY32" fmla="*/ 168754 h 2851307"/>
              <a:gd name="connsiteX33" fmla="*/ 794752 w 6767892"/>
              <a:gd name="connsiteY33" fmla="*/ 93376 h 2851307"/>
              <a:gd name="connsiteX34" fmla="*/ 582150 w 6767892"/>
              <a:gd name="connsiteY34" fmla="*/ 185386 h 2851307"/>
              <a:gd name="connsiteX35" fmla="*/ 265826 w 6767892"/>
              <a:gd name="connsiteY35" fmla="*/ 0 h 2851307"/>
              <a:gd name="connsiteX36" fmla="*/ 0 w 6767892"/>
              <a:gd name="connsiteY36"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225362 w 6767892"/>
              <a:gd name="connsiteY18" fmla="*/ 2450536 h 2851307"/>
              <a:gd name="connsiteX19" fmla="*/ 5885119 w 6767892"/>
              <a:gd name="connsiteY19" fmla="*/ 2578127 h 2851307"/>
              <a:gd name="connsiteX20" fmla="*/ 5566143 w 6767892"/>
              <a:gd name="connsiteY20" fmla="*/ 2471802 h 2851307"/>
              <a:gd name="connsiteX21" fmla="*/ 5279064 w 6767892"/>
              <a:gd name="connsiteY21" fmla="*/ 2599392 h 2851307"/>
              <a:gd name="connsiteX22" fmla="*/ 4906925 w 6767892"/>
              <a:gd name="connsiteY22" fmla="*/ 2461169 h 2851307"/>
              <a:gd name="connsiteX23" fmla="*/ 4630478 w 6767892"/>
              <a:gd name="connsiteY23" fmla="*/ 1950806 h 2851307"/>
              <a:gd name="connsiteX24" fmla="*/ 4035054 w 6767892"/>
              <a:gd name="connsiteY24" fmla="*/ 685531 h 2851307"/>
              <a:gd name="connsiteX25" fmla="*/ 3811771 w 6767892"/>
              <a:gd name="connsiteY25" fmla="*/ 387820 h 2851307"/>
              <a:gd name="connsiteX26" fmla="*/ 3527395 w 6767892"/>
              <a:gd name="connsiteY26" fmla="*/ 148857 h 2851307"/>
              <a:gd name="connsiteX27" fmla="*/ 2748541 w 6767892"/>
              <a:gd name="connsiteY27" fmla="*/ 93377 h 2851307"/>
              <a:gd name="connsiteX28" fmla="*/ 2392448 w 6767892"/>
              <a:gd name="connsiteY28" fmla="*/ 173011 h 2851307"/>
              <a:gd name="connsiteX29" fmla="*/ 2072723 w 6767892"/>
              <a:gd name="connsiteY29" fmla="*/ 130481 h 2851307"/>
              <a:gd name="connsiteX30" fmla="*/ 1735771 w 6767892"/>
              <a:gd name="connsiteY30" fmla="*/ 220966 h 2851307"/>
              <a:gd name="connsiteX31" fmla="*/ 1515138 w 6767892"/>
              <a:gd name="connsiteY31" fmla="*/ 128956 h 2851307"/>
              <a:gd name="connsiteX32" fmla="*/ 1132393 w 6767892"/>
              <a:gd name="connsiteY32" fmla="*/ 168754 h 2851307"/>
              <a:gd name="connsiteX33" fmla="*/ 794752 w 6767892"/>
              <a:gd name="connsiteY33" fmla="*/ 93376 h 2851307"/>
              <a:gd name="connsiteX34" fmla="*/ 582150 w 6767892"/>
              <a:gd name="connsiteY34" fmla="*/ 185386 h 2851307"/>
              <a:gd name="connsiteX35" fmla="*/ 265826 w 6767892"/>
              <a:gd name="connsiteY35" fmla="*/ 0 h 2851307"/>
              <a:gd name="connsiteX36" fmla="*/ 0 w 6767892"/>
              <a:gd name="connsiteY36"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225362 w 6767892"/>
              <a:gd name="connsiteY18" fmla="*/ 2450536 h 2851307"/>
              <a:gd name="connsiteX19" fmla="*/ 5885119 w 6767892"/>
              <a:gd name="connsiteY19" fmla="*/ 2578127 h 2851307"/>
              <a:gd name="connsiteX20" fmla="*/ 5566143 w 6767892"/>
              <a:gd name="connsiteY20" fmla="*/ 2471802 h 2851307"/>
              <a:gd name="connsiteX21" fmla="*/ 5279064 w 6767892"/>
              <a:gd name="connsiteY21" fmla="*/ 2599392 h 2851307"/>
              <a:gd name="connsiteX22" fmla="*/ 4906925 w 6767892"/>
              <a:gd name="connsiteY22" fmla="*/ 2461169 h 2851307"/>
              <a:gd name="connsiteX23" fmla="*/ 4630478 w 6767892"/>
              <a:gd name="connsiteY23" fmla="*/ 1950806 h 2851307"/>
              <a:gd name="connsiteX24" fmla="*/ 4035054 w 6767892"/>
              <a:gd name="connsiteY24" fmla="*/ 685531 h 2851307"/>
              <a:gd name="connsiteX25" fmla="*/ 3811771 w 6767892"/>
              <a:gd name="connsiteY25" fmla="*/ 387820 h 2851307"/>
              <a:gd name="connsiteX26" fmla="*/ 3527395 w 6767892"/>
              <a:gd name="connsiteY26" fmla="*/ 148857 h 2851307"/>
              <a:gd name="connsiteX27" fmla="*/ 2748541 w 6767892"/>
              <a:gd name="connsiteY27" fmla="*/ 93377 h 2851307"/>
              <a:gd name="connsiteX28" fmla="*/ 2392448 w 6767892"/>
              <a:gd name="connsiteY28" fmla="*/ 173011 h 2851307"/>
              <a:gd name="connsiteX29" fmla="*/ 2072723 w 6767892"/>
              <a:gd name="connsiteY29" fmla="*/ 130481 h 2851307"/>
              <a:gd name="connsiteX30" fmla="*/ 1735771 w 6767892"/>
              <a:gd name="connsiteY30" fmla="*/ 220966 h 2851307"/>
              <a:gd name="connsiteX31" fmla="*/ 1515138 w 6767892"/>
              <a:gd name="connsiteY31" fmla="*/ 128956 h 2851307"/>
              <a:gd name="connsiteX32" fmla="*/ 1132393 w 6767892"/>
              <a:gd name="connsiteY32" fmla="*/ 168754 h 2851307"/>
              <a:gd name="connsiteX33" fmla="*/ 794752 w 6767892"/>
              <a:gd name="connsiteY33" fmla="*/ 93376 h 2851307"/>
              <a:gd name="connsiteX34" fmla="*/ 582150 w 6767892"/>
              <a:gd name="connsiteY34" fmla="*/ 185386 h 2851307"/>
              <a:gd name="connsiteX35" fmla="*/ 265826 w 6767892"/>
              <a:gd name="connsiteY35" fmla="*/ 0 h 2851307"/>
              <a:gd name="connsiteX36" fmla="*/ 0 w 6767892"/>
              <a:gd name="connsiteY36"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70758 w 6767892"/>
              <a:gd name="connsiteY18" fmla="*/ 261503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811771 w 6767892"/>
              <a:gd name="connsiteY26" fmla="*/ 387820 h 2851307"/>
              <a:gd name="connsiteX27" fmla="*/ 3527395 w 6767892"/>
              <a:gd name="connsiteY27" fmla="*/ 148857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811771 w 6767892"/>
              <a:gd name="connsiteY26" fmla="*/ 387820 h 2851307"/>
              <a:gd name="connsiteX27" fmla="*/ 3527395 w 6767892"/>
              <a:gd name="connsiteY27" fmla="*/ 148857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811771 w 6767892"/>
              <a:gd name="connsiteY26" fmla="*/ 387820 h 2851307"/>
              <a:gd name="connsiteX27" fmla="*/ 3527395 w 6767892"/>
              <a:gd name="connsiteY27" fmla="*/ 330228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748475 w 6767892"/>
              <a:gd name="connsiteY26" fmla="*/ 519725 h 2851307"/>
              <a:gd name="connsiteX27" fmla="*/ 3527395 w 6767892"/>
              <a:gd name="connsiteY27" fmla="*/ 330228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748475 w 6767892"/>
              <a:gd name="connsiteY26" fmla="*/ 519725 h 2851307"/>
              <a:gd name="connsiteX27" fmla="*/ 3664366 w 6767892"/>
              <a:gd name="connsiteY27" fmla="*/ 472586 h 2851307"/>
              <a:gd name="connsiteX28" fmla="*/ 3527395 w 6767892"/>
              <a:gd name="connsiteY28" fmla="*/ 330228 h 2851307"/>
              <a:gd name="connsiteX29" fmla="*/ 2748541 w 6767892"/>
              <a:gd name="connsiteY29" fmla="*/ 93377 h 2851307"/>
              <a:gd name="connsiteX30" fmla="*/ 2392448 w 6767892"/>
              <a:gd name="connsiteY30" fmla="*/ 173011 h 2851307"/>
              <a:gd name="connsiteX31" fmla="*/ 2072723 w 6767892"/>
              <a:gd name="connsiteY31" fmla="*/ 130481 h 2851307"/>
              <a:gd name="connsiteX32" fmla="*/ 1735771 w 6767892"/>
              <a:gd name="connsiteY32" fmla="*/ 220966 h 2851307"/>
              <a:gd name="connsiteX33" fmla="*/ 1515138 w 6767892"/>
              <a:gd name="connsiteY33" fmla="*/ 128956 h 2851307"/>
              <a:gd name="connsiteX34" fmla="*/ 1132393 w 6767892"/>
              <a:gd name="connsiteY34" fmla="*/ 168754 h 2851307"/>
              <a:gd name="connsiteX35" fmla="*/ 794752 w 6767892"/>
              <a:gd name="connsiteY35" fmla="*/ 93376 h 2851307"/>
              <a:gd name="connsiteX36" fmla="*/ 582150 w 6767892"/>
              <a:gd name="connsiteY36" fmla="*/ 185386 h 2851307"/>
              <a:gd name="connsiteX37" fmla="*/ 265826 w 6767892"/>
              <a:gd name="connsiteY37" fmla="*/ 0 h 2851307"/>
              <a:gd name="connsiteX38" fmla="*/ 0 w 6767892"/>
              <a:gd name="connsiteY38"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748475 w 6767892"/>
              <a:gd name="connsiteY26" fmla="*/ 519725 h 2851307"/>
              <a:gd name="connsiteX27" fmla="*/ 3664366 w 6767892"/>
              <a:gd name="connsiteY27" fmla="*/ 472586 h 2851307"/>
              <a:gd name="connsiteX28" fmla="*/ 3533768 w 6767892"/>
              <a:gd name="connsiteY28" fmla="*/ 350151 h 2851307"/>
              <a:gd name="connsiteX29" fmla="*/ 2748541 w 6767892"/>
              <a:gd name="connsiteY29" fmla="*/ 93377 h 2851307"/>
              <a:gd name="connsiteX30" fmla="*/ 2392448 w 6767892"/>
              <a:gd name="connsiteY30" fmla="*/ 173011 h 2851307"/>
              <a:gd name="connsiteX31" fmla="*/ 2072723 w 6767892"/>
              <a:gd name="connsiteY31" fmla="*/ 130481 h 2851307"/>
              <a:gd name="connsiteX32" fmla="*/ 1735771 w 6767892"/>
              <a:gd name="connsiteY32" fmla="*/ 220966 h 2851307"/>
              <a:gd name="connsiteX33" fmla="*/ 1515138 w 6767892"/>
              <a:gd name="connsiteY33" fmla="*/ 128956 h 2851307"/>
              <a:gd name="connsiteX34" fmla="*/ 1132393 w 6767892"/>
              <a:gd name="connsiteY34" fmla="*/ 168754 h 2851307"/>
              <a:gd name="connsiteX35" fmla="*/ 794752 w 6767892"/>
              <a:gd name="connsiteY35" fmla="*/ 93376 h 2851307"/>
              <a:gd name="connsiteX36" fmla="*/ 582150 w 6767892"/>
              <a:gd name="connsiteY36" fmla="*/ 185386 h 2851307"/>
              <a:gd name="connsiteX37" fmla="*/ 265826 w 6767892"/>
              <a:gd name="connsiteY37" fmla="*/ 0 h 2851307"/>
              <a:gd name="connsiteX38" fmla="*/ 0 w 6767892"/>
              <a:gd name="connsiteY38"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35054 w 6767892"/>
              <a:gd name="connsiteY25" fmla="*/ 685531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906925 w 6767892"/>
              <a:gd name="connsiteY23" fmla="*/ 2461169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79064 w 6767892"/>
              <a:gd name="connsiteY22" fmla="*/ 2599392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471802 h 2851307"/>
              <a:gd name="connsiteX22" fmla="*/ 5298185 w 6767892"/>
              <a:gd name="connsiteY22" fmla="*/ 2632598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578127 h 2851307"/>
              <a:gd name="connsiteX21" fmla="*/ 5566143 w 6767892"/>
              <a:gd name="connsiteY21" fmla="*/ 2505007 h 2851307"/>
              <a:gd name="connsiteX22" fmla="*/ 5298185 w 6767892"/>
              <a:gd name="connsiteY22" fmla="*/ 2632598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25362 w 6767892"/>
              <a:gd name="connsiteY19" fmla="*/ 2450536 h 2851307"/>
              <a:gd name="connsiteX20" fmla="*/ 5885119 w 6767892"/>
              <a:gd name="connsiteY20" fmla="*/ 2617974 h 2851307"/>
              <a:gd name="connsiteX21" fmla="*/ 5566143 w 6767892"/>
              <a:gd name="connsiteY21" fmla="*/ 2505007 h 2851307"/>
              <a:gd name="connsiteX22" fmla="*/ 5298185 w 6767892"/>
              <a:gd name="connsiteY22" fmla="*/ 2632598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28070 w 6767892"/>
              <a:gd name="connsiteY18" fmla="*/ 2692877 h 2851307"/>
              <a:gd name="connsiteX19" fmla="*/ 6231736 w 6767892"/>
              <a:gd name="connsiteY19" fmla="*/ 2497023 h 2851307"/>
              <a:gd name="connsiteX20" fmla="*/ 5885119 w 6767892"/>
              <a:gd name="connsiteY20" fmla="*/ 2617974 h 2851307"/>
              <a:gd name="connsiteX21" fmla="*/ 5566143 w 6767892"/>
              <a:gd name="connsiteY21" fmla="*/ 2505007 h 2851307"/>
              <a:gd name="connsiteX22" fmla="*/ 5298185 w 6767892"/>
              <a:gd name="connsiteY22" fmla="*/ 2632598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67892"/>
              <a:gd name="connsiteY0" fmla="*/ 114918 h 2851307"/>
              <a:gd name="connsiteX1" fmla="*/ 252528 w 6767892"/>
              <a:gd name="connsiteY1" fmla="*/ 206514 h 2851307"/>
              <a:gd name="connsiteX2" fmla="*/ 505057 w 6767892"/>
              <a:gd name="connsiteY2" fmla="*/ 67341 h 2851307"/>
              <a:gd name="connsiteX3" fmla="*/ 805448 w 6767892"/>
              <a:gd name="connsiteY3" fmla="*/ 242095 h 2851307"/>
              <a:gd name="connsiteX4" fmla="*/ 1143038 w 6767892"/>
              <a:gd name="connsiteY4" fmla="*/ 45123 h 2851307"/>
              <a:gd name="connsiteX5" fmla="*/ 1631472 w 6767892"/>
              <a:gd name="connsiteY5" fmla="*/ 430659 h 2851307"/>
              <a:gd name="connsiteX6" fmla="*/ 1897037 w 6767892"/>
              <a:gd name="connsiteY6" fmla="*/ 704485 h 2851307"/>
              <a:gd name="connsiteX7" fmla="*/ 2205631 w 6767892"/>
              <a:gd name="connsiteY7" fmla="*/ 1426420 h 2851307"/>
              <a:gd name="connsiteX8" fmla="*/ 2732067 w 6767892"/>
              <a:gd name="connsiteY8" fmla="*/ 1879923 h 2851307"/>
              <a:gd name="connsiteX9" fmla="*/ 3396727 w 6767892"/>
              <a:gd name="connsiteY9" fmla="*/ 2409394 h 2851307"/>
              <a:gd name="connsiteX10" fmla="*/ 3651658 w 6767892"/>
              <a:gd name="connsiteY10" fmla="*/ 2539142 h 2851307"/>
              <a:gd name="connsiteX11" fmla="*/ 5263115 w 6767892"/>
              <a:gd name="connsiteY11" fmla="*/ 2783690 h 2851307"/>
              <a:gd name="connsiteX12" fmla="*/ 5529127 w 6767892"/>
              <a:gd name="connsiteY12" fmla="*/ 2807391 h 2851307"/>
              <a:gd name="connsiteX13" fmla="*/ 5752252 w 6767892"/>
              <a:gd name="connsiteY13" fmla="*/ 2788077 h 2851307"/>
              <a:gd name="connsiteX14" fmla="*/ 5906385 w 6767892"/>
              <a:gd name="connsiteY14" fmla="*/ 2726983 h 2851307"/>
              <a:gd name="connsiteX15" fmla="*/ 6103087 w 6767892"/>
              <a:gd name="connsiteY15" fmla="*/ 2783690 h 2851307"/>
              <a:gd name="connsiteX16" fmla="*/ 6767892 w 6767892"/>
              <a:gd name="connsiteY16" fmla="*/ 2851307 h 2851307"/>
              <a:gd name="connsiteX17" fmla="*/ 6722935 w 6767892"/>
              <a:gd name="connsiteY17" fmla="*/ 2692877 h 2851307"/>
              <a:gd name="connsiteX18" fmla="*/ 6353564 w 6767892"/>
              <a:gd name="connsiteY18" fmla="*/ 2679595 h 2851307"/>
              <a:gd name="connsiteX19" fmla="*/ 6231736 w 6767892"/>
              <a:gd name="connsiteY19" fmla="*/ 2497023 h 2851307"/>
              <a:gd name="connsiteX20" fmla="*/ 5885119 w 6767892"/>
              <a:gd name="connsiteY20" fmla="*/ 2617974 h 2851307"/>
              <a:gd name="connsiteX21" fmla="*/ 5566143 w 6767892"/>
              <a:gd name="connsiteY21" fmla="*/ 2505007 h 2851307"/>
              <a:gd name="connsiteX22" fmla="*/ 5298185 w 6767892"/>
              <a:gd name="connsiteY22" fmla="*/ 2632598 h 2851307"/>
              <a:gd name="connsiteX23" fmla="*/ 4881431 w 6767892"/>
              <a:gd name="connsiteY23" fmla="*/ 2494374 h 2851307"/>
              <a:gd name="connsiteX24" fmla="*/ 4630478 w 6767892"/>
              <a:gd name="connsiteY24" fmla="*/ 1950806 h 2851307"/>
              <a:gd name="connsiteX25" fmla="*/ 4047802 w 6767892"/>
              <a:gd name="connsiteY25" fmla="*/ 738660 h 2851307"/>
              <a:gd name="connsiteX26" fmla="*/ 3664366 w 6767892"/>
              <a:gd name="connsiteY26" fmla="*/ 472586 h 2851307"/>
              <a:gd name="connsiteX27" fmla="*/ 3533768 w 6767892"/>
              <a:gd name="connsiteY27" fmla="*/ 350151 h 2851307"/>
              <a:gd name="connsiteX28" fmla="*/ 2748541 w 6767892"/>
              <a:gd name="connsiteY28" fmla="*/ 93377 h 2851307"/>
              <a:gd name="connsiteX29" fmla="*/ 2392448 w 6767892"/>
              <a:gd name="connsiteY29" fmla="*/ 173011 h 2851307"/>
              <a:gd name="connsiteX30" fmla="*/ 2072723 w 6767892"/>
              <a:gd name="connsiteY30" fmla="*/ 130481 h 2851307"/>
              <a:gd name="connsiteX31" fmla="*/ 1735771 w 6767892"/>
              <a:gd name="connsiteY31" fmla="*/ 220966 h 2851307"/>
              <a:gd name="connsiteX32" fmla="*/ 1515138 w 6767892"/>
              <a:gd name="connsiteY32" fmla="*/ 128956 h 2851307"/>
              <a:gd name="connsiteX33" fmla="*/ 1132393 w 6767892"/>
              <a:gd name="connsiteY33" fmla="*/ 168754 h 2851307"/>
              <a:gd name="connsiteX34" fmla="*/ 794752 w 6767892"/>
              <a:gd name="connsiteY34" fmla="*/ 93376 h 2851307"/>
              <a:gd name="connsiteX35" fmla="*/ 582150 w 6767892"/>
              <a:gd name="connsiteY35" fmla="*/ 185386 h 2851307"/>
              <a:gd name="connsiteX36" fmla="*/ 265826 w 6767892"/>
              <a:gd name="connsiteY36" fmla="*/ 0 h 2851307"/>
              <a:gd name="connsiteX37" fmla="*/ 0 w 6767892"/>
              <a:gd name="connsiteY37" fmla="*/ 210612 h 2851307"/>
              <a:gd name="connsiteX0" fmla="*/ 21264 w 6755145"/>
              <a:gd name="connsiteY0" fmla="*/ 114918 h 2831384"/>
              <a:gd name="connsiteX1" fmla="*/ 252528 w 6755145"/>
              <a:gd name="connsiteY1" fmla="*/ 206514 h 2831384"/>
              <a:gd name="connsiteX2" fmla="*/ 505057 w 6755145"/>
              <a:gd name="connsiteY2" fmla="*/ 67341 h 2831384"/>
              <a:gd name="connsiteX3" fmla="*/ 805448 w 6755145"/>
              <a:gd name="connsiteY3" fmla="*/ 242095 h 2831384"/>
              <a:gd name="connsiteX4" fmla="*/ 1143038 w 6755145"/>
              <a:gd name="connsiteY4" fmla="*/ 45123 h 2831384"/>
              <a:gd name="connsiteX5" fmla="*/ 1631472 w 6755145"/>
              <a:gd name="connsiteY5" fmla="*/ 430659 h 2831384"/>
              <a:gd name="connsiteX6" fmla="*/ 1897037 w 6755145"/>
              <a:gd name="connsiteY6" fmla="*/ 704485 h 2831384"/>
              <a:gd name="connsiteX7" fmla="*/ 2205631 w 6755145"/>
              <a:gd name="connsiteY7" fmla="*/ 1426420 h 2831384"/>
              <a:gd name="connsiteX8" fmla="*/ 2732067 w 6755145"/>
              <a:gd name="connsiteY8" fmla="*/ 1879923 h 2831384"/>
              <a:gd name="connsiteX9" fmla="*/ 3396727 w 6755145"/>
              <a:gd name="connsiteY9" fmla="*/ 2409394 h 2831384"/>
              <a:gd name="connsiteX10" fmla="*/ 3651658 w 6755145"/>
              <a:gd name="connsiteY10" fmla="*/ 2539142 h 2831384"/>
              <a:gd name="connsiteX11" fmla="*/ 5263115 w 6755145"/>
              <a:gd name="connsiteY11" fmla="*/ 2783690 h 2831384"/>
              <a:gd name="connsiteX12" fmla="*/ 5529127 w 6755145"/>
              <a:gd name="connsiteY12" fmla="*/ 2807391 h 2831384"/>
              <a:gd name="connsiteX13" fmla="*/ 5752252 w 6755145"/>
              <a:gd name="connsiteY13" fmla="*/ 2788077 h 2831384"/>
              <a:gd name="connsiteX14" fmla="*/ 5906385 w 6755145"/>
              <a:gd name="connsiteY14" fmla="*/ 2726983 h 2831384"/>
              <a:gd name="connsiteX15" fmla="*/ 6103087 w 6755145"/>
              <a:gd name="connsiteY15" fmla="*/ 2783690 h 2831384"/>
              <a:gd name="connsiteX16" fmla="*/ 6755145 w 6755145"/>
              <a:gd name="connsiteY16" fmla="*/ 2831384 h 2831384"/>
              <a:gd name="connsiteX17" fmla="*/ 6722935 w 6755145"/>
              <a:gd name="connsiteY17" fmla="*/ 2692877 h 2831384"/>
              <a:gd name="connsiteX18" fmla="*/ 6353564 w 6755145"/>
              <a:gd name="connsiteY18" fmla="*/ 2679595 h 2831384"/>
              <a:gd name="connsiteX19" fmla="*/ 6231736 w 6755145"/>
              <a:gd name="connsiteY19" fmla="*/ 2497023 h 2831384"/>
              <a:gd name="connsiteX20" fmla="*/ 5885119 w 6755145"/>
              <a:gd name="connsiteY20" fmla="*/ 2617974 h 2831384"/>
              <a:gd name="connsiteX21" fmla="*/ 5566143 w 6755145"/>
              <a:gd name="connsiteY21" fmla="*/ 2505007 h 2831384"/>
              <a:gd name="connsiteX22" fmla="*/ 5298185 w 6755145"/>
              <a:gd name="connsiteY22" fmla="*/ 2632598 h 2831384"/>
              <a:gd name="connsiteX23" fmla="*/ 4881431 w 6755145"/>
              <a:gd name="connsiteY23" fmla="*/ 2494374 h 2831384"/>
              <a:gd name="connsiteX24" fmla="*/ 4630478 w 6755145"/>
              <a:gd name="connsiteY24" fmla="*/ 1950806 h 2831384"/>
              <a:gd name="connsiteX25" fmla="*/ 4047802 w 6755145"/>
              <a:gd name="connsiteY25" fmla="*/ 738660 h 2831384"/>
              <a:gd name="connsiteX26" fmla="*/ 3664366 w 6755145"/>
              <a:gd name="connsiteY26" fmla="*/ 472586 h 2831384"/>
              <a:gd name="connsiteX27" fmla="*/ 3533768 w 6755145"/>
              <a:gd name="connsiteY27" fmla="*/ 350151 h 2831384"/>
              <a:gd name="connsiteX28" fmla="*/ 2748541 w 6755145"/>
              <a:gd name="connsiteY28" fmla="*/ 93377 h 2831384"/>
              <a:gd name="connsiteX29" fmla="*/ 2392448 w 6755145"/>
              <a:gd name="connsiteY29" fmla="*/ 173011 h 2831384"/>
              <a:gd name="connsiteX30" fmla="*/ 2072723 w 6755145"/>
              <a:gd name="connsiteY30" fmla="*/ 130481 h 2831384"/>
              <a:gd name="connsiteX31" fmla="*/ 1735771 w 6755145"/>
              <a:gd name="connsiteY31" fmla="*/ 220966 h 2831384"/>
              <a:gd name="connsiteX32" fmla="*/ 1515138 w 6755145"/>
              <a:gd name="connsiteY32" fmla="*/ 128956 h 2831384"/>
              <a:gd name="connsiteX33" fmla="*/ 1132393 w 6755145"/>
              <a:gd name="connsiteY33" fmla="*/ 168754 h 2831384"/>
              <a:gd name="connsiteX34" fmla="*/ 794752 w 6755145"/>
              <a:gd name="connsiteY34" fmla="*/ 93376 h 2831384"/>
              <a:gd name="connsiteX35" fmla="*/ 582150 w 6755145"/>
              <a:gd name="connsiteY35" fmla="*/ 185386 h 2831384"/>
              <a:gd name="connsiteX36" fmla="*/ 265826 w 6755145"/>
              <a:gd name="connsiteY36" fmla="*/ 0 h 2831384"/>
              <a:gd name="connsiteX37" fmla="*/ 0 w 6755145"/>
              <a:gd name="connsiteY37" fmla="*/ 210612 h 2831384"/>
              <a:gd name="connsiteX0" fmla="*/ 21264 w 6755145"/>
              <a:gd name="connsiteY0" fmla="*/ 114918 h 2831384"/>
              <a:gd name="connsiteX1" fmla="*/ 252528 w 6755145"/>
              <a:gd name="connsiteY1" fmla="*/ 206514 h 2831384"/>
              <a:gd name="connsiteX2" fmla="*/ 505057 w 6755145"/>
              <a:gd name="connsiteY2" fmla="*/ 67341 h 2831384"/>
              <a:gd name="connsiteX3" fmla="*/ 805448 w 6755145"/>
              <a:gd name="connsiteY3" fmla="*/ 242095 h 2831384"/>
              <a:gd name="connsiteX4" fmla="*/ 1143038 w 6755145"/>
              <a:gd name="connsiteY4" fmla="*/ 45123 h 2831384"/>
              <a:gd name="connsiteX5" fmla="*/ 1631472 w 6755145"/>
              <a:gd name="connsiteY5" fmla="*/ 430659 h 2831384"/>
              <a:gd name="connsiteX6" fmla="*/ 1897037 w 6755145"/>
              <a:gd name="connsiteY6" fmla="*/ 704485 h 2831384"/>
              <a:gd name="connsiteX7" fmla="*/ 2205631 w 6755145"/>
              <a:gd name="connsiteY7" fmla="*/ 1426420 h 2831384"/>
              <a:gd name="connsiteX8" fmla="*/ 2732067 w 6755145"/>
              <a:gd name="connsiteY8" fmla="*/ 1879923 h 2831384"/>
              <a:gd name="connsiteX9" fmla="*/ 3396727 w 6755145"/>
              <a:gd name="connsiteY9" fmla="*/ 2409394 h 2831384"/>
              <a:gd name="connsiteX10" fmla="*/ 3651658 w 6755145"/>
              <a:gd name="connsiteY10" fmla="*/ 2539142 h 2831384"/>
              <a:gd name="connsiteX11" fmla="*/ 5263115 w 6755145"/>
              <a:gd name="connsiteY11" fmla="*/ 2783690 h 2831384"/>
              <a:gd name="connsiteX12" fmla="*/ 5529127 w 6755145"/>
              <a:gd name="connsiteY12" fmla="*/ 2807391 h 2831384"/>
              <a:gd name="connsiteX13" fmla="*/ 5752252 w 6755145"/>
              <a:gd name="connsiteY13" fmla="*/ 2788077 h 2831384"/>
              <a:gd name="connsiteX14" fmla="*/ 5906385 w 6755145"/>
              <a:gd name="connsiteY14" fmla="*/ 2726983 h 2831384"/>
              <a:gd name="connsiteX15" fmla="*/ 6103087 w 6755145"/>
              <a:gd name="connsiteY15" fmla="*/ 2783690 h 2831384"/>
              <a:gd name="connsiteX16" fmla="*/ 6755145 w 6755145"/>
              <a:gd name="connsiteY16" fmla="*/ 2831384 h 2831384"/>
              <a:gd name="connsiteX17" fmla="*/ 6722935 w 6755145"/>
              <a:gd name="connsiteY17" fmla="*/ 2692877 h 2831384"/>
              <a:gd name="connsiteX18" fmla="*/ 6353564 w 6755145"/>
              <a:gd name="connsiteY18" fmla="*/ 2679595 h 2831384"/>
              <a:gd name="connsiteX19" fmla="*/ 6231736 w 6755145"/>
              <a:gd name="connsiteY19" fmla="*/ 2497023 h 2831384"/>
              <a:gd name="connsiteX20" fmla="*/ 5885119 w 6755145"/>
              <a:gd name="connsiteY20" fmla="*/ 2617974 h 2831384"/>
              <a:gd name="connsiteX21" fmla="*/ 5566143 w 6755145"/>
              <a:gd name="connsiteY21" fmla="*/ 2505007 h 2831384"/>
              <a:gd name="connsiteX22" fmla="*/ 5298185 w 6755145"/>
              <a:gd name="connsiteY22" fmla="*/ 2632598 h 2831384"/>
              <a:gd name="connsiteX23" fmla="*/ 4881431 w 6755145"/>
              <a:gd name="connsiteY23" fmla="*/ 2494374 h 2831384"/>
              <a:gd name="connsiteX24" fmla="*/ 4630478 w 6755145"/>
              <a:gd name="connsiteY24" fmla="*/ 1950806 h 2831384"/>
              <a:gd name="connsiteX25" fmla="*/ 4047802 w 6755145"/>
              <a:gd name="connsiteY25" fmla="*/ 738660 h 2831384"/>
              <a:gd name="connsiteX26" fmla="*/ 3664366 w 6755145"/>
              <a:gd name="connsiteY26" fmla="*/ 472586 h 2831384"/>
              <a:gd name="connsiteX27" fmla="*/ 3533768 w 6755145"/>
              <a:gd name="connsiteY27" fmla="*/ 350151 h 2831384"/>
              <a:gd name="connsiteX28" fmla="*/ 2748541 w 6755145"/>
              <a:gd name="connsiteY28" fmla="*/ 93377 h 2831384"/>
              <a:gd name="connsiteX29" fmla="*/ 2392448 w 6755145"/>
              <a:gd name="connsiteY29" fmla="*/ 173011 h 2831384"/>
              <a:gd name="connsiteX30" fmla="*/ 2072723 w 6755145"/>
              <a:gd name="connsiteY30" fmla="*/ 130481 h 2831384"/>
              <a:gd name="connsiteX31" fmla="*/ 1735771 w 6755145"/>
              <a:gd name="connsiteY31" fmla="*/ 220966 h 2831384"/>
              <a:gd name="connsiteX32" fmla="*/ 1515138 w 6755145"/>
              <a:gd name="connsiteY32" fmla="*/ 128956 h 2831384"/>
              <a:gd name="connsiteX33" fmla="*/ 1132393 w 6755145"/>
              <a:gd name="connsiteY33" fmla="*/ 168754 h 2831384"/>
              <a:gd name="connsiteX34" fmla="*/ 794752 w 6755145"/>
              <a:gd name="connsiteY34" fmla="*/ 93376 h 2831384"/>
              <a:gd name="connsiteX35" fmla="*/ 582150 w 6755145"/>
              <a:gd name="connsiteY35" fmla="*/ 185386 h 2831384"/>
              <a:gd name="connsiteX36" fmla="*/ 265826 w 6755145"/>
              <a:gd name="connsiteY36" fmla="*/ 0 h 2831384"/>
              <a:gd name="connsiteX37" fmla="*/ 0 w 6755145"/>
              <a:gd name="connsiteY37" fmla="*/ 210612 h 2831384"/>
              <a:gd name="connsiteX0" fmla="*/ 21264 w 6742398"/>
              <a:gd name="connsiteY0" fmla="*/ 114918 h 2877872"/>
              <a:gd name="connsiteX1" fmla="*/ 252528 w 6742398"/>
              <a:gd name="connsiteY1" fmla="*/ 206514 h 2877872"/>
              <a:gd name="connsiteX2" fmla="*/ 505057 w 6742398"/>
              <a:gd name="connsiteY2" fmla="*/ 67341 h 2877872"/>
              <a:gd name="connsiteX3" fmla="*/ 805448 w 6742398"/>
              <a:gd name="connsiteY3" fmla="*/ 242095 h 2877872"/>
              <a:gd name="connsiteX4" fmla="*/ 1143038 w 6742398"/>
              <a:gd name="connsiteY4" fmla="*/ 45123 h 2877872"/>
              <a:gd name="connsiteX5" fmla="*/ 1631472 w 6742398"/>
              <a:gd name="connsiteY5" fmla="*/ 430659 h 2877872"/>
              <a:gd name="connsiteX6" fmla="*/ 1897037 w 6742398"/>
              <a:gd name="connsiteY6" fmla="*/ 704485 h 2877872"/>
              <a:gd name="connsiteX7" fmla="*/ 2205631 w 6742398"/>
              <a:gd name="connsiteY7" fmla="*/ 1426420 h 2877872"/>
              <a:gd name="connsiteX8" fmla="*/ 2732067 w 6742398"/>
              <a:gd name="connsiteY8" fmla="*/ 1879923 h 2877872"/>
              <a:gd name="connsiteX9" fmla="*/ 3396727 w 6742398"/>
              <a:gd name="connsiteY9" fmla="*/ 2409394 h 2877872"/>
              <a:gd name="connsiteX10" fmla="*/ 3651658 w 6742398"/>
              <a:gd name="connsiteY10" fmla="*/ 2539142 h 2877872"/>
              <a:gd name="connsiteX11" fmla="*/ 5263115 w 6742398"/>
              <a:gd name="connsiteY11" fmla="*/ 2783690 h 2877872"/>
              <a:gd name="connsiteX12" fmla="*/ 5529127 w 6742398"/>
              <a:gd name="connsiteY12" fmla="*/ 2807391 h 2877872"/>
              <a:gd name="connsiteX13" fmla="*/ 5752252 w 6742398"/>
              <a:gd name="connsiteY13" fmla="*/ 2788077 h 2877872"/>
              <a:gd name="connsiteX14" fmla="*/ 5906385 w 6742398"/>
              <a:gd name="connsiteY14" fmla="*/ 2726983 h 2877872"/>
              <a:gd name="connsiteX15" fmla="*/ 6103087 w 6742398"/>
              <a:gd name="connsiteY15" fmla="*/ 2783690 h 2877872"/>
              <a:gd name="connsiteX16" fmla="*/ 6742398 w 6742398"/>
              <a:gd name="connsiteY16" fmla="*/ 2877872 h 2877872"/>
              <a:gd name="connsiteX17" fmla="*/ 6722935 w 6742398"/>
              <a:gd name="connsiteY17" fmla="*/ 2692877 h 2877872"/>
              <a:gd name="connsiteX18" fmla="*/ 6353564 w 6742398"/>
              <a:gd name="connsiteY18" fmla="*/ 2679595 h 2877872"/>
              <a:gd name="connsiteX19" fmla="*/ 6231736 w 6742398"/>
              <a:gd name="connsiteY19" fmla="*/ 2497023 h 2877872"/>
              <a:gd name="connsiteX20" fmla="*/ 5885119 w 6742398"/>
              <a:gd name="connsiteY20" fmla="*/ 2617974 h 2877872"/>
              <a:gd name="connsiteX21" fmla="*/ 5566143 w 6742398"/>
              <a:gd name="connsiteY21" fmla="*/ 2505007 h 2877872"/>
              <a:gd name="connsiteX22" fmla="*/ 5298185 w 6742398"/>
              <a:gd name="connsiteY22" fmla="*/ 2632598 h 2877872"/>
              <a:gd name="connsiteX23" fmla="*/ 4881431 w 6742398"/>
              <a:gd name="connsiteY23" fmla="*/ 2494374 h 2877872"/>
              <a:gd name="connsiteX24" fmla="*/ 4630478 w 6742398"/>
              <a:gd name="connsiteY24" fmla="*/ 1950806 h 2877872"/>
              <a:gd name="connsiteX25" fmla="*/ 4047802 w 6742398"/>
              <a:gd name="connsiteY25" fmla="*/ 738660 h 2877872"/>
              <a:gd name="connsiteX26" fmla="*/ 3664366 w 6742398"/>
              <a:gd name="connsiteY26" fmla="*/ 472586 h 2877872"/>
              <a:gd name="connsiteX27" fmla="*/ 3533768 w 6742398"/>
              <a:gd name="connsiteY27" fmla="*/ 350151 h 2877872"/>
              <a:gd name="connsiteX28" fmla="*/ 2748541 w 6742398"/>
              <a:gd name="connsiteY28" fmla="*/ 93377 h 2877872"/>
              <a:gd name="connsiteX29" fmla="*/ 2392448 w 6742398"/>
              <a:gd name="connsiteY29" fmla="*/ 173011 h 2877872"/>
              <a:gd name="connsiteX30" fmla="*/ 2072723 w 6742398"/>
              <a:gd name="connsiteY30" fmla="*/ 130481 h 2877872"/>
              <a:gd name="connsiteX31" fmla="*/ 1735771 w 6742398"/>
              <a:gd name="connsiteY31" fmla="*/ 220966 h 2877872"/>
              <a:gd name="connsiteX32" fmla="*/ 1515138 w 6742398"/>
              <a:gd name="connsiteY32" fmla="*/ 128956 h 2877872"/>
              <a:gd name="connsiteX33" fmla="*/ 1132393 w 6742398"/>
              <a:gd name="connsiteY33" fmla="*/ 168754 h 2877872"/>
              <a:gd name="connsiteX34" fmla="*/ 794752 w 6742398"/>
              <a:gd name="connsiteY34" fmla="*/ 93376 h 2877872"/>
              <a:gd name="connsiteX35" fmla="*/ 582150 w 6742398"/>
              <a:gd name="connsiteY35" fmla="*/ 185386 h 2877872"/>
              <a:gd name="connsiteX36" fmla="*/ 265826 w 6742398"/>
              <a:gd name="connsiteY36" fmla="*/ 0 h 2877872"/>
              <a:gd name="connsiteX37" fmla="*/ 0 w 6742398"/>
              <a:gd name="connsiteY37" fmla="*/ 210612 h 28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42398" h="2877872">
                <a:moveTo>
                  <a:pt x="21264" y="114918"/>
                </a:moveTo>
                <a:lnTo>
                  <a:pt x="252528" y="206514"/>
                </a:lnTo>
                <a:lnTo>
                  <a:pt x="505057" y="67341"/>
                </a:lnTo>
                <a:lnTo>
                  <a:pt x="805448" y="242095"/>
                </a:lnTo>
                <a:lnTo>
                  <a:pt x="1143038" y="45123"/>
                </a:lnTo>
                <a:lnTo>
                  <a:pt x="1631472" y="430659"/>
                </a:lnTo>
                <a:lnTo>
                  <a:pt x="1897037" y="704485"/>
                </a:lnTo>
                <a:lnTo>
                  <a:pt x="2205631" y="1426420"/>
                </a:lnTo>
                <a:lnTo>
                  <a:pt x="2732067" y="1879923"/>
                </a:lnTo>
                <a:lnTo>
                  <a:pt x="3396727" y="2409394"/>
                </a:lnTo>
                <a:lnTo>
                  <a:pt x="3651658" y="2539142"/>
                </a:lnTo>
                <a:lnTo>
                  <a:pt x="5263115" y="2783690"/>
                </a:lnTo>
                <a:lnTo>
                  <a:pt x="5529127" y="2807391"/>
                </a:lnTo>
                <a:lnTo>
                  <a:pt x="5752252" y="2788077"/>
                </a:lnTo>
                <a:lnTo>
                  <a:pt x="5906385" y="2726983"/>
                </a:lnTo>
                <a:lnTo>
                  <a:pt x="6103087" y="2783690"/>
                </a:lnTo>
                <a:cubicBezTo>
                  <a:pt x="6320440" y="2799588"/>
                  <a:pt x="6537793" y="2788922"/>
                  <a:pt x="6742398" y="2877872"/>
                </a:cubicBezTo>
                <a:lnTo>
                  <a:pt x="6722935" y="2692877"/>
                </a:lnTo>
                <a:cubicBezTo>
                  <a:pt x="6656746" y="2653499"/>
                  <a:pt x="6435431" y="2712237"/>
                  <a:pt x="6353564" y="2679595"/>
                </a:cubicBezTo>
                <a:cubicBezTo>
                  <a:pt x="6271698" y="2646953"/>
                  <a:pt x="6312676" y="2503175"/>
                  <a:pt x="6231736" y="2497023"/>
                </a:cubicBezTo>
                <a:lnTo>
                  <a:pt x="5885119" y="2617974"/>
                </a:lnTo>
                <a:lnTo>
                  <a:pt x="5566143" y="2505007"/>
                </a:lnTo>
                <a:lnTo>
                  <a:pt x="5298185" y="2632598"/>
                </a:lnTo>
                <a:lnTo>
                  <a:pt x="4881431" y="2494374"/>
                </a:lnTo>
                <a:lnTo>
                  <a:pt x="4630478" y="1950806"/>
                </a:lnTo>
                <a:cubicBezTo>
                  <a:pt x="4474534" y="1681448"/>
                  <a:pt x="4192228" y="1090715"/>
                  <a:pt x="4047802" y="738660"/>
                </a:cubicBezTo>
                <a:cubicBezTo>
                  <a:pt x="3842168" y="525495"/>
                  <a:pt x="3747914" y="528483"/>
                  <a:pt x="3664366" y="472586"/>
                </a:cubicBezTo>
                <a:cubicBezTo>
                  <a:pt x="3627520" y="441003"/>
                  <a:pt x="3684281" y="393429"/>
                  <a:pt x="3533768" y="350151"/>
                </a:cubicBezTo>
                <a:cubicBezTo>
                  <a:pt x="3345926" y="323570"/>
                  <a:pt x="2956762" y="255819"/>
                  <a:pt x="2748541" y="93377"/>
                </a:cubicBezTo>
                <a:cubicBezTo>
                  <a:pt x="2557155" y="82744"/>
                  <a:pt x="2597124" y="172420"/>
                  <a:pt x="2392448" y="173011"/>
                </a:cubicBezTo>
                <a:lnTo>
                  <a:pt x="2072723" y="130481"/>
                </a:lnTo>
                <a:lnTo>
                  <a:pt x="1735771" y="220966"/>
                </a:lnTo>
                <a:lnTo>
                  <a:pt x="1515138" y="128956"/>
                </a:lnTo>
                <a:lnTo>
                  <a:pt x="1132393" y="168754"/>
                </a:lnTo>
                <a:lnTo>
                  <a:pt x="794752" y="93376"/>
                </a:lnTo>
                <a:lnTo>
                  <a:pt x="582150" y="185386"/>
                </a:lnTo>
                <a:lnTo>
                  <a:pt x="265826" y="0"/>
                </a:lnTo>
                <a:lnTo>
                  <a:pt x="0" y="210612"/>
                </a:lnTo>
              </a:path>
            </a:pathLst>
          </a:custGeom>
          <a:pattFill prst="wdUpDiag">
            <a:fgClr>
              <a:schemeClr val="tx2"/>
            </a:fgClr>
            <a:bgClr>
              <a:srgbClr val="FFFF00"/>
            </a:bgClr>
          </a:pattFill>
          <a:ln w="508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solidFill>
                <a:schemeClr val="bg1"/>
              </a:solidFill>
              <a:effectLst>
                <a:outerShdw blurRad="38100" dist="38100" dir="2700000" algn="tl">
                  <a:srgbClr val="000000">
                    <a:alpha val="43137"/>
                  </a:srgbClr>
                </a:outerShdw>
              </a:effectLst>
            </a:endParaRPr>
          </a:p>
        </p:txBody>
      </p:sp>
      <p:sp>
        <p:nvSpPr>
          <p:cNvPr id="4" name="Freeform 3"/>
          <p:cNvSpPr/>
          <p:nvPr/>
        </p:nvSpPr>
        <p:spPr>
          <a:xfrm>
            <a:off x="930777" y="1509823"/>
            <a:ext cx="6710579" cy="2721935"/>
          </a:xfrm>
          <a:custGeom>
            <a:avLst/>
            <a:gdLst>
              <a:gd name="connsiteX0" fmla="*/ 0 w 6485860"/>
              <a:gd name="connsiteY0" fmla="*/ 53163 h 2721935"/>
              <a:gd name="connsiteX1" fmla="*/ 223283 w 6485860"/>
              <a:gd name="connsiteY1" fmla="*/ 244549 h 2721935"/>
              <a:gd name="connsiteX2" fmla="*/ 467832 w 6485860"/>
              <a:gd name="connsiteY2" fmla="*/ 63796 h 2721935"/>
              <a:gd name="connsiteX3" fmla="*/ 744279 w 6485860"/>
              <a:gd name="connsiteY3" fmla="*/ 255182 h 2721935"/>
              <a:gd name="connsiteX4" fmla="*/ 1073888 w 6485860"/>
              <a:gd name="connsiteY4" fmla="*/ 0 h 2721935"/>
              <a:gd name="connsiteX5" fmla="*/ 1531088 w 6485860"/>
              <a:gd name="connsiteY5" fmla="*/ 467833 h 2721935"/>
              <a:gd name="connsiteX6" fmla="*/ 1765004 w 6485860"/>
              <a:gd name="connsiteY6" fmla="*/ 659219 h 2721935"/>
              <a:gd name="connsiteX7" fmla="*/ 2105246 w 6485860"/>
              <a:gd name="connsiteY7" fmla="*/ 1414130 h 2721935"/>
              <a:gd name="connsiteX8" fmla="*/ 2647507 w 6485860"/>
              <a:gd name="connsiteY8" fmla="*/ 1818168 h 2721935"/>
              <a:gd name="connsiteX9" fmla="*/ 3327990 w 6485860"/>
              <a:gd name="connsiteY9" fmla="*/ 2413591 h 2721935"/>
              <a:gd name="connsiteX10" fmla="*/ 3551274 w 6485860"/>
              <a:gd name="connsiteY10" fmla="*/ 2477386 h 2721935"/>
              <a:gd name="connsiteX11" fmla="*/ 5241851 w 6485860"/>
              <a:gd name="connsiteY11" fmla="*/ 2721935 h 2721935"/>
              <a:gd name="connsiteX12" fmla="*/ 5454502 w 6485860"/>
              <a:gd name="connsiteY12" fmla="*/ 2690037 h 2721935"/>
              <a:gd name="connsiteX13" fmla="*/ 5720316 w 6485860"/>
              <a:gd name="connsiteY13" fmla="*/ 2626242 h 2721935"/>
              <a:gd name="connsiteX14" fmla="*/ 6081823 w 6485860"/>
              <a:gd name="connsiteY14" fmla="*/ 2721935 h 2721935"/>
              <a:gd name="connsiteX15" fmla="*/ 6326372 w 6485860"/>
              <a:gd name="connsiteY15" fmla="*/ 2551814 h 2721935"/>
              <a:gd name="connsiteX16" fmla="*/ 6485860 w 6485860"/>
              <a:gd name="connsiteY16" fmla="*/ 2573079 h 272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5860" h="2721935">
                <a:moveTo>
                  <a:pt x="0" y="53163"/>
                </a:moveTo>
                <a:lnTo>
                  <a:pt x="223283" y="244549"/>
                </a:lnTo>
                <a:lnTo>
                  <a:pt x="467832" y="63796"/>
                </a:lnTo>
                <a:lnTo>
                  <a:pt x="744279" y="255182"/>
                </a:lnTo>
                <a:lnTo>
                  <a:pt x="1073888" y="0"/>
                </a:lnTo>
                <a:lnTo>
                  <a:pt x="1531088" y="467833"/>
                </a:lnTo>
                <a:lnTo>
                  <a:pt x="1765004" y="659219"/>
                </a:lnTo>
                <a:lnTo>
                  <a:pt x="2105246" y="1414130"/>
                </a:lnTo>
                <a:lnTo>
                  <a:pt x="2647507" y="1818168"/>
                </a:lnTo>
                <a:lnTo>
                  <a:pt x="3327990" y="2413591"/>
                </a:lnTo>
                <a:lnTo>
                  <a:pt x="3551274" y="2477386"/>
                </a:lnTo>
                <a:lnTo>
                  <a:pt x="5241851" y="2721935"/>
                </a:lnTo>
                <a:lnTo>
                  <a:pt x="5454502" y="2690037"/>
                </a:lnTo>
                <a:lnTo>
                  <a:pt x="5720316" y="2626242"/>
                </a:lnTo>
                <a:lnTo>
                  <a:pt x="6081823" y="2721935"/>
                </a:lnTo>
                <a:lnTo>
                  <a:pt x="6326372" y="2551814"/>
                </a:lnTo>
                <a:lnTo>
                  <a:pt x="6485860" y="2573079"/>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solidFill>
                <a:schemeClr val="bg1"/>
              </a:solidFill>
              <a:effectLst>
                <a:outerShdw blurRad="38100" dist="38100" dir="2700000" algn="tl">
                  <a:srgbClr val="000000">
                    <a:alpha val="43137"/>
                  </a:srgbClr>
                </a:outerShdw>
              </a:effectLst>
            </a:endParaRPr>
          </a:p>
        </p:txBody>
      </p:sp>
      <p:sp>
        <p:nvSpPr>
          <p:cNvPr id="5" name="Freeform 4"/>
          <p:cNvSpPr/>
          <p:nvPr/>
        </p:nvSpPr>
        <p:spPr>
          <a:xfrm>
            <a:off x="930779" y="1520456"/>
            <a:ext cx="6748374" cy="2805528"/>
          </a:xfrm>
          <a:custGeom>
            <a:avLst/>
            <a:gdLst>
              <a:gd name="connsiteX0" fmla="*/ 0 w 6464595"/>
              <a:gd name="connsiteY0" fmla="*/ 159488 h 2679404"/>
              <a:gd name="connsiteX1" fmla="*/ 244549 w 6464595"/>
              <a:gd name="connsiteY1" fmla="*/ 0 h 2679404"/>
              <a:gd name="connsiteX2" fmla="*/ 531628 w 6464595"/>
              <a:gd name="connsiteY2" fmla="*/ 191386 h 2679404"/>
              <a:gd name="connsiteX3" fmla="*/ 797442 w 6464595"/>
              <a:gd name="connsiteY3" fmla="*/ 74428 h 2679404"/>
              <a:gd name="connsiteX4" fmla="*/ 1105786 w 6464595"/>
              <a:gd name="connsiteY4" fmla="*/ 180753 h 2679404"/>
              <a:gd name="connsiteX5" fmla="*/ 1435395 w 6464595"/>
              <a:gd name="connsiteY5" fmla="*/ 95693 h 2679404"/>
              <a:gd name="connsiteX6" fmla="*/ 1754372 w 6464595"/>
              <a:gd name="connsiteY6" fmla="*/ 202018 h 2679404"/>
              <a:gd name="connsiteX7" fmla="*/ 2030818 w 6464595"/>
              <a:gd name="connsiteY7" fmla="*/ 116958 h 2679404"/>
              <a:gd name="connsiteX8" fmla="*/ 2445488 w 6464595"/>
              <a:gd name="connsiteY8" fmla="*/ 148856 h 2679404"/>
              <a:gd name="connsiteX9" fmla="*/ 2679404 w 6464595"/>
              <a:gd name="connsiteY9" fmla="*/ 74428 h 2679404"/>
              <a:gd name="connsiteX10" fmla="*/ 2945218 w 6464595"/>
              <a:gd name="connsiteY10" fmla="*/ 202018 h 2679404"/>
              <a:gd name="connsiteX11" fmla="*/ 3498111 w 6464595"/>
              <a:gd name="connsiteY11" fmla="*/ 127591 h 2679404"/>
              <a:gd name="connsiteX12" fmla="*/ 3732028 w 6464595"/>
              <a:gd name="connsiteY12" fmla="*/ 265814 h 2679404"/>
              <a:gd name="connsiteX13" fmla="*/ 3987209 w 6464595"/>
              <a:gd name="connsiteY13" fmla="*/ 574158 h 2679404"/>
              <a:gd name="connsiteX14" fmla="*/ 4274288 w 6464595"/>
              <a:gd name="connsiteY14" fmla="*/ 1233377 h 2679404"/>
              <a:gd name="connsiteX15" fmla="*/ 4805916 w 6464595"/>
              <a:gd name="connsiteY15" fmla="*/ 2317897 h 2679404"/>
              <a:gd name="connsiteX16" fmla="*/ 4901609 w 6464595"/>
              <a:gd name="connsiteY16" fmla="*/ 2413591 h 2679404"/>
              <a:gd name="connsiteX17" fmla="*/ 5103628 w 6464595"/>
              <a:gd name="connsiteY17" fmla="*/ 2477386 h 2679404"/>
              <a:gd name="connsiteX18" fmla="*/ 5241851 w 6464595"/>
              <a:gd name="connsiteY18" fmla="*/ 2530549 h 2679404"/>
              <a:gd name="connsiteX19" fmla="*/ 5518297 w 6464595"/>
              <a:gd name="connsiteY19" fmla="*/ 2402958 h 2679404"/>
              <a:gd name="connsiteX20" fmla="*/ 5699051 w 6464595"/>
              <a:gd name="connsiteY20" fmla="*/ 2456121 h 2679404"/>
              <a:gd name="connsiteX21" fmla="*/ 5826642 w 6464595"/>
              <a:gd name="connsiteY21" fmla="*/ 2509284 h 2679404"/>
              <a:gd name="connsiteX22" fmla="*/ 6209414 w 6464595"/>
              <a:gd name="connsiteY22" fmla="*/ 2392325 h 2679404"/>
              <a:gd name="connsiteX23" fmla="*/ 6326372 w 6464595"/>
              <a:gd name="connsiteY23" fmla="*/ 2583711 h 2679404"/>
              <a:gd name="connsiteX24" fmla="*/ 6464595 w 6464595"/>
              <a:gd name="connsiteY24" fmla="*/ 2679404 h 2679404"/>
              <a:gd name="connsiteX0" fmla="*/ 0 w 6748374"/>
              <a:gd name="connsiteY0" fmla="*/ 159488 h 2805528"/>
              <a:gd name="connsiteX1" fmla="*/ 244549 w 6748374"/>
              <a:gd name="connsiteY1" fmla="*/ 0 h 2805528"/>
              <a:gd name="connsiteX2" fmla="*/ 531628 w 6748374"/>
              <a:gd name="connsiteY2" fmla="*/ 191386 h 2805528"/>
              <a:gd name="connsiteX3" fmla="*/ 797442 w 6748374"/>
              <a:gd name="connsiteY3" fmla="*/ 74428 h 2805528"/>
              <a:gd name="connsiteX4" fmla="*/ 1105786 w 6748374"/>
              <a:gd name="connsiteY4" fmla="*/ 180753 h 2805528"/>
              <a:gd name="connsiteX5" fmla="*/ 1435395 w 6748374"/>
              <a:gd name="connsiteY5" fmla="*/ 95693 h 2805528"/>
              <a:gd name="connsiteX6" fmla="*/ 1754372 w 6748374"/>
              <a:gd name="connsiteY6" fmla="*/ 202018 h 2805528"/>
              <a:gd name="connsiteX7" fmla="*/ 2030818 w 6748374"/>
              <a:gd name="connsiteY7" fmla="*/ 116958 h 2805528"/>
              <a:gd name="connsiteX8" fmla="*/ 2445488 w 6748374"/>
              <a:gd name="connsiteY8" fmla="*/ 148856 h 2805528"/>
              <a:gd name="connsiteX9" fmla="*/ 2679404 w 6748374"/>
              <a:gd name="connsiteY9" fmla="*/ 74428 h 2805528"/>
              <a:gd name="connsiteX10" fmla="*/ 2945218 w 6748374"/>
              <a:gd name="connsiteY10" fmla="*/ 202018 h 2805528"/>
              <a:gd name="connsiteX11" fmla="*/ 3498111 w 6748374"/>
              <a:gd name="connsiteY11" fmla="*/ 127591 h 2805528"/>
              <a:gd name="connsiteX12" fmla="*/ 3732028 w 6748374"/>
              <a:gd name="connsiteY12" fmla="*/ 265814 h 2805528"/>
              <a:gd name="connsiteX13" fmla="*/ 3987209 w 6748374"/>
              <a:gd name="connsiteY13" fmla="*/ 574158 h 2805528"/>
              <a:gd name="connsiteX14" fmla="*/ 4274288 w 6748374"/>
              <a:gd name="connsiteY14" fmla="*/ 1233377 h 2805528"/>
              <a:gd name="connsiteX15" fmla="*/ 4805916 w 6748374"/>
              <a:gd name="connsiteY15" fmla="*/ 2317897 h 2805528"/>
              <a:gd name="connsiteX16" fmla="*/ 4901609 w 6748374"/>
              <a:gd name="connsiteY16" fmla="*/ 2413591 h 2805528"/>
              <a:gd name="connsiteX17" fmla="*/ 5103628 w 6748374"/>
              <a:gd name="connsiteY17" fmla="*/ 2477386 h 2805528"/>
              <a:gd name="connsiteX18" fmla="*/ 5241851 w 6748374"/>
              <a:gd name="connsiteY18" fmla="*/ 2530549 h 2805528"/>
              <a:gd name="connsiteX19" fmla="*/ 5518297 w 6748374"/>
              <a:gd name="connsiteY19" fmla="*/ 2402958 h 2805528"/>
              <a:gd name="connsiteX20" fmla="*/ 5699051 w 6748374"/>
              <a:gd name="connsiteY20" fmla="*/ 2456121 h 2805528"/>
              <a:gd name="connsiteX21" fmla="*/ 5826642 w 6748374"/>
              <a:gd name="connsiteY21" fmla="*/ 2509284 h 2805528"/>
              <a:gd name="connsiteX22" fmla="*/ 6209414 w 6748374"/>
              <a:gd name="connsiteY22" fmla="*/ 2392325 h 2805528"/>
              <a:gd name="connsiteX23" fmla="*/ 6326372 w 6748374"/>
              <a:gd name="connsiteY23" fmla="*/ 2583711 h 2805528"/>
              <a:gd name="connsiteX24" fmla="*/ 6748374 w 6748374"/>
              <a:gd name="connsiteY24" fmla="*/ 2805528 h 2805528"/>
              <a:gd name="connsiteX0" fmla="*/ 0 w 6748374"/>
              <a:gd name="connsiteY0" fmla="*/ 159488 h 2805528"/>
              <a:gd name="connsiteX1" fmla="*/ 244549 w 6748374"/>
              <a:gd name="connsiteY1" fmla="*/ 0 h 2805528"/>
              <a:gd name="connsiteX2" fmla="*/ 531628 w 6748374"/>
              <a:gd name="connsiteY2" fmla="*/ 191386 h 2805528"/>
              <a:gd name="connsiteX3" fmla="*/ 797442 w 6748374"/>
              <a:gd name="connsiteY3" fmla="*/ 74428 h 2805528"/>
              <a:gd name="connsiteX4" fmla="*/ 1105786 w 6748374"/>
              <a:gd name="connsiteY4" fmla="*/ 180753 h 2805528"/>
              <a:gd name="connsiteX5" fmla="*/ 1435395 w 6748374"/>
              <a:gd name="connsiteY5" fmla="*/ 95693 h 2805528"/>
              <a:gd name="connsiteX6" fmla="*/ 1754372 w 6748374"/>
              <a:gd name="connsiteY6" fmla="*/ 202018 h 2805528"/>
              <a:gd name="connsiteX7" fmla="*/ 2030818 w 6748374"/>
              <a:gd name="connsiteY7" fmla="*/ 116958 h 2805528"/>
              <a:gd name="connsiteX8" fmla="*/ 2445488 w 6748374"/>
              <a:gd name="connsiteY8" fmla="*/ 148856 h 2805528"/>
              <a:gd name="connsiteX9" fmla="*/ 2679404 w 6748374"/>
              <a:gd name="connsiteY9" fmla="*/ 74428 h 2805528"/>
              <a:gd name="connsiteX10" fmla="*/ 2945218 w 6748374"/>
              <a:gd name="connsiteY10" fmla="*/ 202018 h 2805528"/>
              <a:gd name="connsiteX11" fmla="*/ 3498111 w 6748374"/>
              <a:gd name="connsiteY11" fmla="*/ 127591 h 2805528"/>
              <a:gd name="connsiteX12" fmla="*/ 3716262 w 6748374"/>
              <a:gd name="connsiteY12" fmla="*/ 470766 h 2805528"/>
              <a:gd name="connsiteX13" fmla="*/ 3987209 w 6748374"/>
              <a:gd name="connsiteY13" fmla="*/ 574158 h 2805528"/>
              <a:gd name="connsiteX14" fmla="*/ 4274288 w 6748374"/>
              <a:gd name="connsiteY14" fmla="*/ 1233377 h 2805528"/>
              <a:gd name="connsiteX15" fmla="*/ 4805916 w 6748374"/>
              <a:gd name="connsiteY15" fmla="*/ 2317897 h 2805528"/>
              <a:gd name="connsiteX16" fmla="*/ 4901609 w 6748374"/>
              <a:gd name="connsiteY16" fmla="*/ 2413591 h 2805528"/>
              <a:gd name="connsiteX17" fmla="*/ 5103628 w 6748374"/>
              <a:gd name="connsiteY17" fmla="*/ 2477386 h 2805528"/>
              <a:gd name="connsiteX18" fmla="*/ 5241851 w 6748374"/>
              <a:gd name="connsiteY18" fmla="*/ 2530549 h 2805528"/>
              <a:gd name="connsiteX19" fmla="*/ 5518297 w 6748374"/>
              <a:gd name="connsiteY19" fmla="*/ 2402958 h 2805528"/>
              <a:gd name="connsiteX20" fmla="*/ 5699051 w 6748374"/>
              <a:gd name="connsiteY20" fmla="*/ 2456121 h 2805528"/>
              <a:gd name="connsiteX21" fmla="*/ 5826642 w 6748374"/>
              <a:gd name="connsiteY21" fmla="*/ 2509284 h 2805528"/>
              <a:gd name="connsiteX22" fmla="*/ 6209414 w 6748374"/>
              <a:gd name="connsiteY22" fmla="*/ 2392325 h 2805528"/>
              <a:gd name="connsiteX23" fmla="*/ 6326372 w 6748374"/>
              <a:gd name="connsiteY23" fmla="*/ 2583711 h 2805528"/>
              <a:gd name="connsiteX24" fmla="*/ 6748374 w 6748374"/>
              <a:gd name="connsiteY24" fmla="*/ 2805528 h 2805528"/>
              <a:gd name="connsiteX0" fmla="*/ 0 w 6748374"/>
              <a:gd name="connsiteY0" fmla="*/ 159488 h 2805528"/>
              <a:gd name="connsiteX1" fmla="*/ 244549 w 6748374"/>
              <a:gd name="connsiteY1" fmla="*/ 0 h 2805528"/>
              <a:gd name="connsiteX2" fmla="*/ 531628 w 6748374"/>
              <a:gd name="connsiteY2" fmla="*/ 191386 h 2805528"/>
              <a:gd name="connsiteX3" fmla="*/ 797442 w 6748374"/>
              <a:gd name="connsiteY3" fmla="*/ 74428 h 2805528"/>
              <a:gd name="connsiteX4" fmla="*/ 1105786 w 6748374"/>
              <a:gd name="connsiteY4" fmla="*/ 180753 h 2805528"/>
              <a:gd name="connsiteX5" fmla="*/ 1435395 w 6748374"/>
              <a:gd name="connsiteY5" fmla="*/ 95693 h 2805528"/>
              <a:gd name="connsiteX6" fmla="*/ 1754372 w 6748374"/>
              <a:gd name="connsiteY6" fmla="*/ 202018 h 2805528"/>
              <a:gd name="connsiteX7" fmla="*/ 2030818 w 6748374"/>
              <a:gd name="connsiteY7" fmla="*/ 116958 h 2805528"/>
              <a:gd name="connsiteX8" fmla="*/ 2445488 w 6748374"/>
              <a:gd name="connsiteY8" fmla="*/ 148856 h 2805528"/>
              <a:gd name="connsiteX9" fmla="*/ 2679404 w 6748374"/>
              <a:gd name="connsiteY9" fmla="*/ 74428 h 2805528"/>
              <a:gd name="connsiteX10" fmla="*/ 2945218 w 6748374"/>
              <a:gd name="connsiteY10" fmla="*/ 202018 h 2805528"/>
              <a:gd name="connsiteX11" fmla="*/ 3450814 w 6748374"/>
              <a:gd name="connsiteY11" fmla="*/ 316778 h 2805528"/>
              <a:gd name="connsiteX12" fmla="*/ 3716262 w 6748374"/>
              <a:gd name="connsiteY12" fmla="*/ 470766 h 2805528"/>
              <a:gd name="connsiteX13" fmla="*/ 3987209 w 6748374"/>
              <a:gd name="connsiteY13" fmla="*/ 574158 h 2805528"/>
              <a:gd name="connsiteX14" fmla="*/ 4274288 w 6748374"/>
              <a:gd name="connsiteY14" fmla="*/ 1233377 h 2805528"/>
              <a:gd name="connsiteX15" fmla="*/ 4805916 w 6748374"/>
              <a:gd name="connsiteY15" fmla="*/ 2317897 h 2805528"/>
              <a:gd name="connsiteX16" fmla="*/ 4901609 w 6748374"/>
              <a:gd name="connsiteY16" fmla="*/ 2413591 h 2805528"/>
              <a:gd name="connsiteX17" fmla="*/ 5103628 w 6748374"/>
              <a:gd name="connsiteY17" fmla="*/ 2477386 h 2805528"/>
              <a:gd name="connsiteX18" fmla="*/ 5241851 w 6748374"/>
              <a:gd name="connsiteY18" fmla="*/ 2530549 h 2805528"/>
              <a:gd name="connsiteX19" fmla="*/ 5518297 w 6748374"/>
              <a:gd name="connsiteY19" fmla="*/ 2402958 h 2805528"/>
              <a:gd name="connsiteX20" fmla="*/ 5699051 w 6748374"/>
              <a:gd name="connsiteY20" fmla="*/ 2456121 h 2805528"/>
              <a:gd name="connsiteX21" fmla="*/ 5826642 w 6748374"/>
              <a:gd name="connsiteY21" fmla="*/ 2509284 h 2805528"/>
              <a:gd name="connsiteX22" fmla="*/ 6209414 w 6748374"/>
              <a:gd name="connsiteY22" fmla="*/ 2392325 h 2805528"/>
              <a:gd name="connsiteX23" fmla="*/ 6326372 w 6748374"/>
              <a:gd name="connsiteY23" fmla="*/ 2583711 h 2805528"/>
              <a:gd name="connsiteX24" fmla="*/ 6748374 w 6748374"/>
              <a:gd name="connsiteY24" fmla="*/ 2805528 h 2805528"/>
              <a:gd name="connsiteX0" fmla="*/ 0 w 6748374"/>
              <a:gd name="connsiteY0" fmla="*/ 159488 h 2805528"/>
              <a:gd name="connsiteX1" fmla="*/ 244549 w 6748374"/>
              <a:gd name="connsiteY1" fmla="*/ 0 h 2805528"/>
              <a:gd name="connsiteX2" fmla="*/ 531628 w 6748374"/>
              <a:gd name="connsiteY2" fmla="*/ 191386 h 2805528"/>
              <a:gd name="connsiteX3" fmla="*/ 797442 w 6748374"/>
              <a:gd name="connsiteY3" fmla="*/ 74428 h 2805528"/>
              <a:gd name="connsiteX4" fmla="*/ 1105786 w 6748374"/>
              <a:gd name="connsiteY4" fmla="*/ 180753 h 2805528"/>
              <a:gd name="connsiteX5" fmla="*/ 1435395 w 6748374"/>
              <a:gd name="connsiteY5" fmla="*/ 95693 h 2805528"/>
              <a:gd name="connsiteX6" fmla="*/ 1754372 w 6748374"/>
              <a:gd name="connsiteY6" fmla="*/ 202018 h 2805528"/>
              <a:gd name="connsiteX7" fmla="*/ 2030818 w 6748374"/>
              <a:gd name="connsiteY7" fmla="*/ 116958 h 2805528"/>
              <a:gd name="connsiteX8" fmla="*/ 2445488 w 6748374"/>
              <a:gd name="connsiteY8" fmla="*/ 148856 h 2805528"/>
              <a:gd name="connsiteX9" fmla="*/ 2679404 w 6748374"/>
              <a:gd name="connsiteY9" fmla="*/ 74428 h 2805528"/>
              <a:gd name="connsiteX10" fmla="*/ 2945218 w 6748374"/>
              <a:gd name="connsiteY10" fmla="*/ 202018 h 2805528"/>
              <a:gd name="connsiteX11" fmla="*/ 3450814 w 6748374"/>
              <a:gd name="connsiteY11" fmla="*/ 316778 h 2805528"/>
              <a:gd name="connsiteX12" fmla="*/ 3716262 w 6748374"/>
              <a:gd name="connsiteY12" fmla="*/ 470766 h 2805528"/>
              <a:gd name="connsiteX13" fmla="*/ 3987209 w 6748374"/>
              <a:gd name="connsiteY13" fmla="*/ 668751 h 2805528"/>
              <a:gd name="connsiteX14" fmla="*/ 4274288 w 6748374"/>
              <a:gd name="connsiteY14" fmla="*/ 1233377 h 2805528"/>
              <a:gd name="connsiteX15" fmla="*/ 4805916 w 6748374"/>
              <a:gd name="connsiteY15" fmla="*/ 2317897 h 2805528"/>
              <a:gd name="connsiteX16" fmla="*/ 4901609 w 6748374"/>
              <a:gd name="connsiteY16" fmla="*/ 2413591 h 2805528"/>
              <a:gd name="connsiteX17" fmla="*/ 5103628 w 6748374"/>
              <a:gd name="connsiteY17" fmla="*/ 2477386 h 2805528"/>
              <a:gd name="connsiteX18" fmla="*/ 5241851 w 6748374"/>
              <a:gd name="connsiteY18" fmla="*/ 2530549 h 2805528"/>
              <a:gd name="connsiteX19" fmla="*/ 5518297 w 6748374"/>
              <a:gd name="connsiteY19" fmla="*/ 2402958 h 2805528"/>
              <a:gd name="connsiteX20" fmla="*/ 5699051 w 6748374"/>
              <a:gd name="connsiteY20" fmla="*/ 2456121 h 2805528"/>
              <a:gd name="connsiteX21" fmla="*/ 5826642 w 6748374"/>
              <a:gd name="connsiteY21" fmla="*/ 2509284 h 2805528"/>
              <a:gd name="connsiteX22" fmla="*/ 6209414 w 6748374"/>
              <a:gd name="connsiteY22" fmla="*/ 2392325 h 2805528"/>
              <a:gd name="connsiteX23" fmla="*/ 6326372 w 6748374"/>
              <a:gd name="connsiteY23" fmla="*/ 2583711 h 2805528"/>
              <a:gd name="connsiteX24" fmla="*/ 6748374 w 6748374"/>
              <a:gd name="connsiteY24" fmla="*/ 2805528 h 28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8374" h="2805528">
                <a:moveTo>
                  <a:pt x="0" y="159488"/>
                </a:moveTo>
                <a:lnTo>
                  <a:pt x="244549" y="0"/>
                </a:lnTo>
                <a:lnTo>
                  <a:pt x="531628" y="191386"/>
                </a:lnTo>
                <a:lnTo>
                  <a:pt x="797442" y="74428"/>
                </a:lnTo>
                <a:lnTo>
                  <a:pt x="1105786" y="180753"/>
                </a:lnTo>
                <a:lnTo>
                  <a:pt x="1435395" y="95693"/>
                </a:lnTo>
                <a:lnTo>
                  <a:pt x="1754372" y="202018"/>
                </a:lnTo>
                <a:lnTo>
                  <a:pt x="2030818" y="116958"/>
                </a:lnTo>
                <a:lnTo>
                  <a:pt x="2445488" y="148856"/>
                </a:lnTo>
                <a:lnTo>
                  <a:pt x="2679404" y="74428"/>
                </a:lnTo>
                <a:lnTo>
                  <a:pt x="2945218" y="202018"/>
                </a:lnTo>
                <a:lnTo>
                  <a:pt x="3450814" y="316778"/>
                </a:lnTo>
                <a:lnTo>
                  <a:pt x="3716262" y="470766"/>
                </a:lnTo>
                <a:lnTo>
                  <a:pt x="3987209" y="668751"/>
                </a:lnTo>
                <a:lnTo>
                  <a:pt x="4274288" y="1233377"/>
                </a:lnTo>
                <a:lnTo>
                  <a:pt x="4805916" y="2317897"/>
                </a:lnTo>
                <a:lnTo>
                  <a:pt x="4901609" y="2413591"/>
                </a:lnTo>
                <a:lnTo>
                  <a:pt x="5103628" y="2477386"/>
                </a:lnTo>
                <a:lnTo>
                  <a:pt x="5241851" y="2530549"/>
                </a:lnTo>
                <a:lnTo>
                  <a:pt x="5518297" y="2402958"/>
                </a:lnTo>
                <a:lnTo>
                  <a:pt x="5699051" y="2456121"/>
                </a:lnTo>
                <a:lnTo>
                  <a:pt x="5826642" y="2509284"/>
                </a:lnTo>
                <a:lnTo>
                  <a:pt x="6209414" y="2392325"/>
                </a:lnTo>
                <a:lnTo>
                  <a:pt x="6326372" y="2583711"/>
                </a:lnTo>
                <a:lnTo>
                  <a:pt x="6748374" y="2805528"/>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solidFill>
                <a:schemeClr val="bg1"/>
              </a:solidFill>
              <a:effectLst>
                <a:outerShdw blurRad="38100" dist="38100" dir="2700000" algn="tl">
                  <a:srgbClr val="000000">
                    <a:alpha val="43137"/>
                  </a:srgbClr>
                </a:outerShdw>
              </a:effectLst>
            </a:endParaRPr>
          </a:p>
        </p:txBody>
      </p:sp>
      <p:sp>
        <p:nvSpPr>
          <p:cNvPr id="6" name="Freeform 5"/>
          <p:cNvSpPr/>
          <p:nvPr/>
        </p:nvSpPr>
        <p:spPr>
          <a:xfrm>
            <a:off x="941410" y="1693331"/>
            <a:ext cx="6715393" cy="2878668"/>
          </a:xfrm>
          <a:custGeom>
            <a:avLst/>
            <a:gdLst>
              <a:gd name="connsiteX0" fmla="*/ 0 w 6485861"/>
              <a:gd name="connsiteY0" fmla="*/ 2902688 h 2902688"/>
              <a:gd name="connsiteX1" fmla="*/ 329610 w 6485861"/>
              <a:gd name="connsiteY1" fmla="*/ 2838893 h 2902688"/>
              <a:gd name="connsiteX2" fmla="*/ 531628 w 6485861"/>
              <a:gd name="connsiteY2" fmla="*/ 2881423 h 2902688"/>
              <a:gd name="connsiteX3" fmla="*/ 797442 w 6485861"/>
              <a:gd name="connsiteY3" fmla="*/ 2764465 h 2902688"/>
              <a:gd name="connsiteX4" fmla="*/ 1041991 w 6485861"/>
              <a:gd name="connsiteY4" fmla="*/ 2881423 h 2902688"/>
              <a:gd name="connsiteX5" fmla="*/ 1212112 w 6485861"/>
              <a:gd name="connsiteY5" fmla="*/ 2721935 h 2902688"/>
              <a:gd name="connsiteX6" fmla="*/ 1477926 w 6485861"/>
              <a:gd name="connsiteY6" fmla="*/ 2775097 h 2902688"/>
              <a:gd name="connsiteX7" fmla="*/ 1658679 w 6485861"/>
              <a:gd name="connsiteY7" fmla="*/ 2902688 h 2902688"/>
              <a:gd name="connsiteX8" fmla="*/ 2530549 w 6485861"/>
              <a:gd name="connsiteY8" fmla="*/ 2498651 h 2902688"/>
              <a:gd name="connsiteX9" fmla="*/ 3498112 w 6485861"/>
              <a:gd name="connsiteY9" fmla="*/ 1967023 h 2902688"/>
              <a:gd name="connsiteX10" fmla="*/ 3859619 w 6485861"/>
              <a:gd name="connsiteY10" fmla="*/ 1679944 h 2902688"/>
              <a:gd name="connsiteX11" fmla="*/ 4593265 w 6485861"/>
              <a:gd name="connsiteY11" fmla="*/ 967562 h 2902688"/>
              <a:gd name="connsiteX12" fmla="*/ 5135526 w 6485861"/>
              <a:gd name="connsiteY12" fmla="*/ 425302 h 2902688"/>
              <a:gd name="connsiteX13" fmla="*/ 5422605 w 6485861"/>
              <a:gd name="connsiteY13" fmla="*/ 170121 h 2902688"/>
              <a:gd name="connsiteX14" fmla="*/ 5656521 w 6485861"/>
              <a:gd name="connsiteY14" fmla="*/ 74428 h 2902688"/>
              <a:gd name="connsiteX15" fmla="*/ 5890437 w 6485861"/>
              <a:gd name="connsiteY15" fmla="*/ 127590 h 2902688"/>
              <a:gd name="connsiteX16" fmla="*/ 6081824 w 6485861"/>
              <a:gd name="connsiteY16" fmla="*/ 42530 h 2902688"/>
              <a:gd name="connsiteX17" fmla="*/ 6166884 w 6485861"/>
              <a:gd name="connsiteY17" fmla="*/ 0 h 2902688"/>
              <a:gd name="connsiteX18" fmla="*/ 6485861 w 6485861"/>
              <a:gd name="connsiteY18" fmla="*/ 138223 h 2902688"/>
              <a:gd name="connsiteX0" fmla="*/ 0 w 6659281"/>
              <a:gd name="connsiteY0" fmla="*/ 2902688 h 2902688"/>
              <a:gd name="connsiteX1" fmla="*/ 329610 w 6659281"/>
              <a:gd name="connsiteY1" fmla="*/ 2838893 h 2902688"/>
              <a:gd name="connsiteX2" fmla="*/ 531628 w 6659281"/>
              <a:gd name="connsiteY2" fmla="*/ 2881423 h 2902688"/>
              <a:gd name="connsiteX3" fmla="*/ 797442 w 6659281"/>
              <a:gd name="connsiteY3" fmla="*/ 2764465 h 2902688"/>
              <a:gd name="connsiteX4" fmla="*/ 1041991 w 6659281"/>
              <a:gd name="connsiteY4" fmla="*/ 2881423 h 2902688"/>
              <a:gd name="connsiteX5" fmla="*/ 1212112 w 6659281"/>
              <a:gd name="connsiteY5" fmla="*/ 2721935 h 2902688"/>
              <a:gd name="connsiteX6" fmla="*/ 1477926 w 6659281"/>
              <a:gd name="connsiteY6" fmla="*/ 2775097 h 2902688"/>
              <a:gd name="connsiteX7" fmla="*/ 1658679 w 6659281"/>
              <a:gd name="connsiteY7" fmla="*/ 2902688 h 2902688"/>
              <a:gd name="connsiteX8" fmla="*/ 2530549 w 6659281"/>
              <a:gd name="connsiteY8" fmla="*/ 2498651 h 2902688"/>
              <a:gd name="connsiteX9" fmla="*/ 3498112 w 6659281"/>
              <a:gd name="connsiteY9" fmla="*/ 1967023 h 2902688"/>
              <a:gd name="connsiteX10" fmla="*/ 3859619 w 6659281"/>
              <a:gd name="connsiteY10" fmla="*/ 1679944 h 2902688"/>
              <a:gd name="connsiteX11" fmla="*/ 4593265 w 6659281"/>
              <a:gd name="connsiteY11" fmla="*/ 967562 h 2902688"/>
              <a:gd name="connsiteX12" fmla="*/ 5135526 w 6659281"/>
              <a:gd name="connsiteY12" fmla="*/ 425302 h 2902688"/>
              <a:gd name="connsiteX13" fmla="*/ 5422605 w 6659281"/>
              <a:gd name="connsiteY13" fmla="*/ 170121 h 2902688"/>
              <a:gd name="connsiteX14" fmla="*/ 5656521 w 6659281"/>
              <a:gd name="connsiteY14" fmla="*/ 74428 h 2902688"/>
              <a:gd name="connsiteX15" fmla="*/ 5890437 w 6659281"/>
              <a:gd name="connsiteY15" fmla="*/ 127590 h 2902688"/>
              <a:gd name="connsiteX16" fmla="*/ 6081824 w 6659281"/>
              <a:gd name="connsiteY16" fmla="*/ 42530 h 2902688"/>
              <a:gd name="connsiteX17" fmla="*/ 6166884 w 6659281"/>
              <a:gd name="connsiteY17" fmla="*/ 0 h 2902688"/>
              <a:gd name="connsiteX18" fmla="*/ 6659281 w 6659281"/>
              <a:gd name="connsiteY18" fmla="*/ 248582 h 2902688"/>
              <a:gd name="connsiteX0" fmla="*/ 0 w 6659281"/>
              <a:gd name="connsiteY0" fmla="*/ 2948518 h 2948518"/>
              <a:gd name="connsiteX1" fmla="*/ 329610 w 6659281"/>
              <a:gd name="connsiteY1" fmla="*/ 2884723 h 2948518"/>
              <a:gd name="connsiteX2" fmla="*/ 531628 w 6659281"/>
              <a:gd name="connsiteY2" fmla="*/ 2927253 h 2948518"/>
              <a:gd name="connsiteX3" fmla="*/ 797442 w 6659281"/>
              <a:gd name="connsiteY3" fmla="*/ 2810295 h 2948518"/>
              <a:gd name="connsiteX4" fmla="*/ 1041991 w 6659281"/>
              <a:gd name="connsiteY4" fmla="*/ 2927253 h 2948518"/>
              <a:gd name="connsiteX5" fmla="*/ 1212112 w 6659281"/>
              <a:gd name="connsiteY5" fmla="*/ 2767765 h 2948518"/>
              <a:gd name="connsiteX6" fmla="*/ 1477926 w 6659281"/>
              <a:gd name="connsiteY6" fmla="*/ 2820927 h 2948518"/>
              <a:gd name="connsiteX7" fmla="*/ 1658679 w 6659281"/>
              <a:gd name="connsiteY7" fmla="*/ 2948518 h 2948518"/>
              <a:gd name="connsiteX8" fmla="*/ 2530549 w 6659281"/>
              <a:gd name="connsiteY8" fmla="*/ 2544481 h 2948518"/>
              <a:gd name="connsiteX9" fmla="*/ 3498112 w 6659281"/>
              <a:gd name="connsiteY9" fmla="*/ 2012853 h 2948518"/>
              <a:gd name="connsiteX10" fmla="*/ 3859619 w 6659281"/>
              <a:gd name="connsiteY10" fmla="*/ 1725774 h 2948518"/>
              <a:gd name="connsiteX11" fmla="*/ 4593265 w 6659281"/>
              <a:gd name="connsiteY11" fmla="*/ 1013392 h 2948518"/>
              <a:gd name="connsiteX12" fmla="*/ 5135526 w 6659281"/>
              <a:gd name="connsiteY12" fmla="*/ 471132 h 2948518"/>
              <a:gd name="connsiteX13" fmla="*/ 5422605 w 6659281"/>
              <a:gd name="connsiteY13" fmla="*/ 215951 h 2948518"/>
              <a:gd name="connsiteX14" fmla="*/ 5656521 w 6659281"/>
              <a:gd name="connsiteY14" fmla="*/ 120258 h 2948518"/>
              <a:gd name="connsiteX15" fmla="*/ 5937734 w 6659281"/>
              <a:gd name="connsiteY15" fmla="*/ 0 h 2948518"/>
              <a:gd name="connsiteX16" fmla="*/ 6081824 w 6659281"/>
              <a:gd name="connsiteY16" fmla="*/ 88360 h 2948518"/>
              <a:gd name="connsiteX17" fmla="*/ 6166884 w 6659281"/>
              <a:gd name="connsiteY17" fmla="*/ 45830 h 2948518"/>
              <a:gd name="connsiteX18" fmla="*/ 6659281 w 6659281"/>
              <a:gd name="connsiteY18" fmla="*/ 294412 h 2948518"/>
              <a:gd name="connsiteX0" fmla="*/ 0 w 6659281"/>
              <a:gd name="connsiteY0" fmla="*/ 3123405 h 3123405"/>
              <a:gd name="connsiteX1" fmla="*/ 329610 w 6659281"/>
              <a:gd name="connsiteY1" fmla="*/ 3059610 h 3123405"/>
              <a:gd name="connsiteX2" fmla="*/ 531628 w 6659281"/>
              <a:gd name="connsiteY2" fmla="*/ 3102140 h 3123405"/>
              <a:gd name="connsiteX3" fmla="*/ 797442 w 6659281"/>
              <a:gd name="connsiteY3" fmla="*/ 2985182 h 3123405"/>
              <a:gd name="connsiteX4" fmla="*/ 1041991 w 6659281"/>
              <a:gd name="connsiteY4" fmla="*/ 3102140 h 3123405"/>
              <a:gd name="connsiteX5" fmla="*/ 1212112 w 6659281"/>
              <a:gd name="connsiteY5" fmla="*/ 2942652 h 3123405"/>
              <a:gd name="connsiteX6" fmla="*/ 1477926 w 6659281"/>
              <a:gd name="connsiteY6" fmla="*/ 2995814 h 3123405"/>
              <a:gd name="connsiteX7" fmla="*/ 1658679 w 6659281"/>
              <a:gd name="connsiteY7" fmla="*/ 3123405 h 3123405"/>
              <a:gd name="connsiteX8" fmla="*/ 2530549 w 6659281"/>
              <a:gd name="connsiteY8" fmla="*/ 2719368 h 3123405"/>
              <a:gd name="connsiteX9" fmla="*/ 3498112 w 6659281"/>
              <a:gd name="connsiteY9" fmla="*/ 2187740 h 3123405"/>
              <a:gd name="connsiteX10" fmla="*/ 3859619 w 6659281"/>
              <a:gd name="connsiteY10" fmla="*/ 1900661 h 3123405"/>
              <a:gd name="connsiteX11" fmla="*/ 4593265 w 6659281"/>
              <a:gd name="connsiteY11" fmla="*/ 1188279 h 3123405"/>
              <a:gd name="connsiteX12" fmla="*/ 5135526 w 6659281"/>
              <a:gd name="connsiteY12" fmla="*/ 646019 h 3123405"/>
              <a:gd name="connsiteX13" fmla="*/ 5422605 w 6659281"/>
              <a:gd name="connsiteY13" fmla="*/ 390838 h 3123405"/>
              <a:gd name="connsiteX14" fmla="*/ 5656521 w 6659281"/>
              <a:gd name="connsiteY14" fmla="*/ 295145 h 3123405"/>
              <a:gd name="connsiteX15" fmla="*/ 5937734 w 6659281"/>
              <a:gd name="connsiteY15" fmla="*/ 174887 h 3123405"/>
              <a:gd name="connsiteX16" fmla="*/ 6081824 w 6659281"/>
              <a:gd name="connsiteY16" fmla="*/ 263247 h 3123405"/>
              <a:gd name="connsiteX17" fmla="*/ 6277243 w 6659281"/>
              <a:gd name="connsiteY17" fmla="*/ 0 h 3123405"/>
              <a:gd name="connsiteX18" fmla="*/ 6659281 w 6659281"/>
              <a:gd name="connsiteY18" fmla="*/ 469299 h 3123405"/>
              <a:gd name="connsiteX0" fmla="*/ 0 w 6659281"/>
              <a:gd name="connsiteY0" fmla="*/ 3128172 h 3128172"/>
              <a:gd name="connsiteX1" fmla="*/ 329610 w 6659281"/>
              <a:gd name="connsiteY1" fmla="*/ 3064377 h 3128172"/>
              <a:gd name="connsiteX2" fmla="*/ 531628 w 6659281"/>
              <a:gd name="connsiteY2" fmla="*/ 3106907 h 3128172"/>
              <a:gd name="connsiteX3" fmla="*/ 797442 w 6659281"/>
              <a:gd name="connsiteY3" fmla="*/ 2989949 h 3128172"/>
              <a:gd name="connsiteX4" fmla="*/ 1041991 w 6659281"/>
              <a:gd name="connsiteY4" fmla="*/ 3106907 h 3128172"/>
              <a:gd name="connsiteX5" fmla="*/ 1212112 w 6659281"/>
              <a:gd name="connsiteY5" fmla="*/ 2947419 h 3128172"/>
              <a:gd name="connsiteX6" fmla="*/ 1477926 w 6659281"/>
              <a:gd name="connsiteY6" fmla="*/ 3000581 h 3128172"/>
              <a:gd name="connsiteX7" fmla="*/ 1658679 w 6659281"/>
              <a:gd name="connsiteY7" fmla="*/ 3128172 h 3128172"/>
              <a:gd name="connsiteX8" fmla="*/ 2530549 w 6659281"/>
              <a:gd name="connsiteY8" fmla="*/ 2724135 h 3128172"/>
              <a:gd name="connsiteX9" fmla="*/ 3498112 w 6659281"/>
              <a:gd name="connsiteY9" fmla="*/ 2192507 h 3128172"/>
              <a:gd name="connsiteX10" fmla="*/ 3859619 w 6659281"/>
              <a:gd name="connsiteY10" fmla="*/ 1905428 h 3128172"/>
              <a:gd name="connsiteX11" fmla="*/ 4593265 w 6659281"/>
              <a:gd name="connsiteY11" fmla="*/ 1193046 h 3128172"/>
              <a:gd name="connsiteX12" fmla="*/ 5135526 w 6659281"/>
              <a:gd name="connsiteY12" fmla="*/ 650786 h 3128172"/>
              <a:gd name="connsiteX13" fmla="*/ 5422605 w 6659281"/>
              <a:gd name="connsiteY13" fmla="*/ 395605 h 3128172"/>
              <a:gd name="connsiteX14" fmla="*/ 5656521 w 6659281"/>
              <a:gd name="connsiteY14" fmla="*/ 299912 h 3128172"/>
              <a:gd name="connsiteX15" fmla="*/ 5937734 w 6659281"/>
              <a:gd name="connsiteY15" fmla="*/ 179654 h 3128172"/>
              <a:gd name="connsiteX16" fmla="*/ 6097590 w 6659281"/>
              <a:gd name="connsiteY16" fmla="*/ 0 h 3128172"/>
              <a:gd name="connsiteX17" fmla="*/ 6277243 w 6659281"/>
              <a:gd name="connsiteY17" fmla="*/ 4767 h 3128172"/>
              <a:gd name="connsiteX18" fmla="*/ 6659281 w 6659281"/>
              <a:gd name="connsiteY18" fmla="*/ 474066 h 3128172"/>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58679 w 6738109"/>
              <a:gd name="connsiteY7" fmla="*/ 3190134 h 3190134"/>
              <a:gd name="connsiteX8" fmla="*/ 2530549 w 6738109"/>
              <a:gd name="connsiteY8" fmla="*/ 2786097 h 3190134"/>
              <a:gd name="connsiteX9" fmla="*/ 3498112 w 6738109"/>
              <a:gd name="connsiteY9" fmla="*/ 2254469 h 3190134"/>
              <a:gd name="connsiteX10" fmla="*/ 3859619 w 6738109"/>
              <a:gd name="connsiteY10" fmla="*/ 1967390 h 3190134"/>
              <a:gd name="connsiteX11" fmla="*/ 4593265 w 6738109"/>
              <a:gd name="connsiteY11" fmla="*/ 1255008 h 3190134"/>
              <a:gd name="connsiteX12" fmla="*/ 5135526 w 6738109"/>
              <a:gd name="connsiteY12" fmla="*/ 712748 h 3190134"/>
              <a:gd name="connsiteX13" fmla="*/ 5422605 w 6738109"/>
              <a:gd name="connsiteY13" fmla="*/ 457567 h 3190134"/>
              <a:gd name="connsiteX14" fmla="*/ 5656521 w 6738109"/>
              <a:gd name="connsiteY14" fmla="*/ 361874 h 3190134"/>
              <a:gd name="connsiteX15" fmla="*/ 5937734 w 6738109"/>
              <a:gd name="connsiteY15" fmla="*/ 241616 h 3190134"/>
              <a:gd name="connsiteX16" fmla="*/ 6097590 w 6738109"/>
              <a:gd name="connsiteY16" fmla="*/ 61962 h 3190134"/>
              <a:gd name="connsiteX17" fmla="*/ 6277243 w 6738109"/>
              <a:gd name="connsiteY17" fmla="*/ 66729 h 3190134"/>
              <a:gd name="connsiteX18" fmla="*/ 6738109 w 6738109"/>
              <a:gd name="connsiteY18"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58679 w 6738109"/>
              <a:gd name="connsiteY7" fmla="*/ 3190134 h 3190134"/>
              <a:gd name="connsiteX8" fmla="*/ 2093890 w 6738109"/>
              <a:gd name="connsiteY8" fmla="*/ 2974235 h 3190134"/>
              <a:gd name="connsiteX9" fmla="*/ 2530549 w 6738109"/>
              <a:gd name="connsiteY9" fmla="*/ 2786097 h 3190134"/>
              <a:gd name="connsiteX10" fmla="*/ 3498112 w 6738109"/>
              <a:gd name="connsiteY10" fmla="*/ 2254469 h 3190134"/>
              <a:gd name="connsiteX11" fmla="*/ 3859619 w 6738109"/>
              <a:gd name="connsiteY11" fmla="*/ 196739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58679 w 6738109"/>
              <a:gd name="connsiteY7" fmla="*/ 3190134 h 3190134"/>
              <a:gd name="connsiteX8" fmla="*/ 1941490 w 6738109"/>
              <a:gd name="connsiteY8" fmla="*/ 2497985 h 3190134"/>
              <a:gd name="connsiteX9" fmla="*/ 2530549 w 6738109"/>
              <a:gd name="connsiteY9" fmla="*/ 2786097 h 3190134"/>
              <a:gd name="connsiteX10" fmla="*/ 3498112 w 6738109"/>
              <a:gd name="connsiteY10" fmla="*/ 2254469 h 3190134"/>
              <a:gd name="connsiteX11" fmla="*/ 3859619 w 6738109"/>
              <a:gd name="connsiteY11" fmla="*/ 196739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530549 w 6738109"/>
              <a:gd name="connsiteY9" fmla="*/ 2786097 h 3190134"/>
              <a:gd name="connsiteX10" fmla="*/ 3498112 w 6738109"/>
              <a:gd name="connsiteY10" fmla="*/ 2254469 h 3190134"/>
              <a:gd name="connsiteX11" fmla="*/ 3859619 w 6738109"/>
              <a:gd name="connsiteY11" fmla="*/ 196739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454349 w 6738109"/>
              <a:gd name="connsiteY9" fmla="*/ 2163797 h 3190134"/>
              <a:gd name="connsiteX10" fmla="*/ 3498112 w 6738109"/>
              <a:gd name="connsiteY10" fmla="*/ 2254469 h 3190134"/>
              <a:gd name="connsiteX11" fmla="*/ 3859619 w 6738109"/>
              <a:gd name="connsiteY11" fmla="*/ 196739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454349 w 6738109"/>
              <a:gd name="connsiteY9" fmla="*/ 2163797 h 3190134"/>
              <a:gd name="connsiteX10" fmla="*/ 3193312 w 6738109"/>
              <a:gd name="connsiteY10" fmla="*/ 1479769 h 3190134"/>
              <a:gd name="connsiteX11" fmla="*/ 3859619 w 6738109"/>
              <a:gd name="connsiteY11" fmla="*/ 196739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454349 w 6738109"/>
              <a:gd name="connsiteY9" fmla="*/ 2163797 h 3190134"/>
              <a:gd name="connsiteX10" fmla="*/ 3193312 w 6738109"/>
              <a:gd name="connsiteY10" fmla="*/ 1479769 h 3190134"/>
              <a:gd name="connsiteX11" fmla="*/ 3821519 w 6738109"/>
              <a:gd name="connsiteY11" fmla="*/ 1135540 h 3190134"/>
              <a:gd name="connsiteX12" fmla="*/ 4593265 w 6738109"/>
              <a:gd name="connsiteY12" fmla="*/ 12550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454349 w 6738109"/>
              <a:gd name="connsiteY9" fmla="*/ 2163797 h 3190134"/>
              <a:gd name="connsiteX10" fmla="*/ 3193312 w 6738109"/>
              <a:gd name="connsiteY10" fmla="*/ 1479769 h 3190134"/>
              <a:gd name="connsiteX11" fmla="*/ 3821519 w 6738109"/>
              <a:gd name="connsiteY11" fmla="*/ 1135540 h 3190134"/>
              <a:gd name="connsiteX12" fmla="*/ 4434515 w 6738109"/>
              <a:gd name="connsiteY12" fmla="*/ 645408 h 3190134"/>
              <a:gd name="connsiteX13" fmla="*/ 5135526 w 6738109"/>
              <a:gd name="connsiteY13" fmla="*/ 7127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1941490 w 6738109"/>
              <a:gd name="connsiteY8" fmla="*/ 2497985 h 3190134"/>
              <a:gd name="connsiteX9" fmla="*/ 2454349 w 6738109"/>
              <a:gd name="connsiteY9" fmla="*/ 2163797 h 3190134"/>
              <a:gd name="connsiteX10" fmla="*/ 3193312 w 6738109"/>
              <a:gd name="connsiteY10" fmla="*/ 1479769 h 3190134"/>
              <a:gd name="connsiteX11" fmla="*/ 3821519 w 6738109"/>
              <a:gd name="connsiteY11" fmla="*/ 1135540 h 3190134"/>
              <a:gd name="connsiteX12" fmla="*/ 4434515 w 6738109"/>
              <a:gd name="connsiteY12" fmla="*/ 645408 h 3190134"/>
              <a:gd name="connsiteX13" fmla="*/ 5167276 w 6738109"/>
              <a:gd name="connsiteY13" fmla="*/ 4841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454349 w 6738109"/>
              <a:gd name="connsiteY9" fmla="*/ 2163797 h 3190134"/>
              <a:gd name="connsiteX10" fmla="*/ 3193312 w 6738109"/>
              <a:gd name="connsiteY10" fmla="*/ 1479769 h 3190134"/>
              <a:gd name="connsiteX11" fmla="*/ 3821519 w 6738109"/>
              <a:gd name="connsiteY11" fmla="*/ 1135540 h 3190134"/>
              <a:gd name="connsiteX12" fmla="*/ 4434515 w 6738109"/>
              <a:gd name="connsiteY12" fmla="*/ 645408 h 3190134"/>
              <a:gd name="connsiteX13" fmla="*/ 5167276 w 6738109"/>
              <a:gd name="connsiteY13" fmla="*/ 4841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93312 w 6738109"/>
              <a:gd name="connsiteY10" fmla="*/ 1479769 h 3190134"/>
              <a:gd name="connsiteX11" fmla="*/ 3821519 w 6738109"/>
              <a:gd name="connsiteY11" fmla="*/ 1135540 h 3190134"/>
              <a:gd name="connsiteX12" fmla="*/ 4434515 w 6738109"/>
              <a:gd name="connsiteY12" fmla="*/ 645408 h 3190134"/>
              <a:gd name="connsiteX13" fmla="*/ 5167276 w 6738109"/>
              <a:gd name="connsiteY13" fmla="*/ 4841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821519 w 6738109"/>
              <a:gd name="connsiteY11" fmla="*/ 1135540 h 3190134"/>
              <a:gd name="connsiteX12" fmla="*/ 4434515 w 6738109"/>
              <a:gd name="connsiteY12" fmla="*/ 645408 h 3190134"/>
              <a:gd name="connsiteX13" fmla="*/ 5167276 w 6738109"/>
              <a:gd name="connsiteY13" fmla="*/ 4841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167276 w 6738109"/>
              <a:gd name="connsiteY13" fmla="*/ 4841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22605 w 6738109"/>
              <a:gd name="connsiteY14" fmla="*/ 45756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663905 w 6738109"/>
              <a:gd name="connsiteY14" fmla="*/ 590917 h 3190134"/>
              <a:gd name="connsiteX15" fmla="*/ 5656521 w 6738109"/>
              <a:gd name="connsiteY15" fmla="*/ 3618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663905 w 6738109"/>
              <a:gd name="connsiteY14" fmla="*/ 590917 h 3190134"/>
              <a:gd name="connsiteX15" fmla="*/ 5891471 w 6738109"/>
              <a:gd name="connsiteY15" fmla="*/ 463474 h 3190134"/>
              <a:gd name="connsiteX16" fmla="*/ 5937734 w 6738109"/>
              <a:gd name="connsiteY16" fmla="*/ 2416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663905 w 6738109"/>
              <a:gd name="connsiteY14" fmla="*/ 590917 h 3190134"/>
              <a:gd name="connsiteX15" fmla="*/ 5891471 w 6738109"/>
              <a:gd name="connsiteY15" fmla="*/ 463474 h 3190134"/>
              <a:gd name="connsiteX16" fmla="*/ 6242534 w 6738109"/>
              <a:gd name="connsiteY16" fmla="*/ 355916 h 3190134"/>
              <a:gd name="connsiteX17" fmla="*/ 6097590 w 6738109"/>
              <a:gd name="connsiteY17" fmla="*/ 619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663905 w 6738109"/>
              <a:gd name="connsiteY14" fmla="*/ 590917 h 3190134"/>
              <a:gd name="connsiteX15" fmla="*/ 5891471 w 6738109"/>
              <a:gd name="connsiteY15" fmla="*/ 463474 h 3190134"/>
              <a:gd name="connsiteX16" fmla="*/ 6242534 w 6738109"/>
              <a:gd name="connsiteY16" fmla="*/ 355916 h 3190134"/>
              <a:gd name="connsiteX17" fmla="*/ 6408740 w 6738109"/>
              <a:gd name="connsiteY17" fmla="*/ 328662 h 3190134"/>
              <a:gd name="connsiteX18" fmla="*/ 6277243 w 6738109"/>
              <a:gd name="connsiteY18" fmla="*/ 6672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663905 w 6738109"/>
              <a:gd name="connsiteY14" fmla="*/ 590917 h 3190134"/>
              <a:gd name="connsiteX15" fmla="*/ 5891471 w 6738109"/>
              <a:gd name="connsiteY15" fmla="*/ 463474 h 3190134"/>
              <a:gd name="connsiteX16" fmla="*/ 6242534 w 6738109"/>
              <a:gd name="connsiteY16" fmla="*/ 355916 h 3190134"/>
              <a:gd name="connsiteX17" fmla="*/ 6408740 w 6738109"/>
              <a:gd name="connsiteY17" fmla="*/ 328662 h 3190134"/>
              <a:gd name="connsiteX18" fmla="*/ 6696343 w 6738109"/>
              <a:gd name="connsiteY18" fmla="*/ 26357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98805 w 6738109"/>
              <a:gd name="connsiteY14" fmla="*/ 540117 h 3190134"/>
              <a:gd name="connsiteX15" fmla="*/ 5891471 w 6738109"/>
              <a:gd name="connsiteY15" fmla="*/ 463474 h 3190134"/>
              <a:gd name="connsiteX16" fmla="*/ 6242534 w 6738109"/>
              <a:gd name="connsiteY16" fmla="*/ 355916 h 3190134"/>
              <a:gd name="connsiteX17" fmla="*/ 6408740 w 6738109"/>
              <a:gd name="connsiteY17" fmla="*/ 328662 h 3190134"/>
              <a:gd name="connsiteX18" fmla="*/ 6696343 w 6738109"/>
              <a:gd name="connsiteY18" fmla="*/ 26357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98805 w 6738109"/>
              <a:gd name="connsiteY14" fmla="*/ 540117 h 3190134"/>
              <a:gd name="connsiteX15" fmla="*/ 5764471 w 6738109"/>
              <a:gd name="connsiteY15" fmla="*/ 425374 h 3190134"/>
              <a:gd name="connsiteX16" fmla="*/ 6242534 w 6738109"/>
              <a:gd name="connsiteY16" fmla="*/ 355916 h 3190134"/>
              <a:gd name="connsiteX17" fmla="*/ 6408740 w 6738109"/>
              <a:gd name="connsiteY17" fmla="*/ 328662 h 3190134"/>
              <a:gd name="connsiteX18" fmla="*/ 6696343 w 6738109"/>
              <a:gd name="connsiteY18" fmla="*/ 26357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98805 w 6738109"/>
              <a:gd name="connsiteY14" fmla="*/ 540117 h 3190134"/>
              <a:gd name="connsiteX15" fmla="*/ 5764471 w 6738109"/>
              <a:gd name="connsiteY15" fmla="*/ 425374 h 3190134"/>
              <a:gd name="connsiteX16" fmla="*/ 6052034 w 6738109"/>
              <a:gd name="connsiteY16" fmla="*/ 311466 h 3190134"/>
              <a:gd name="connsiteX17" fmla="*/ 6408740 w 6738109"/>
              <a:gd name="connsiteY17" fmla="*/ 328662 h 3190134"/>
              <a:gd name="connsiteX18" fmla="*/ 6696343 w 6738109"/>
              <a:gd name="connsiteY18" fmla="*/ 26357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98805 w 6738109"/>
              <a:gd name="connsiteY14" fmla="*/ 540117 h 3190134"/>
              <a:gd name="connsiteX15" fmla="*/ 5764471 w 6738109"/>
              <a:gd name="connsiteY15" fmla="*/ 425374 h 3190134"/>
              <a:gd name="connsiteX16" fmla="*/ 6052034 w 6738109"/>
              <a:gd name="connsiteY16" fmla="*/ 311466 h 3190134"/>
              <a:gd name="connsiteX17" fmla="*/ 6427790 w 6738109"/>
              <a:gd name="connsiteY17" fmla="*/ 322312 h 3190134"/>
              <a:gd name="connsiteX18" fmla="*/ 6696343 w 6738109"/>
              <a:gd name="connsiteY18" fmla="*/ 263579 h 3190134"/>
              <a:gd name="connsiteX19" fmla="*/ 6738109 w 6738109"/>
              <a:gd name="connsiteY19" fmla="*/ 0 h 3190134"/>
              <a:gd name="connsiteX0" fmla="*/ 0 w 6738109"/>
              <a:gd name="connsiteY0" fmla="*/ 3190134 h 3190134"/>
              <a:gd name="connsiteX1" fmla="*/ 329610 w 6738109"/>
              <a:gd name="connsiteY1" fmla="*/ 3126339 h 3190134"/>
              <a:gd name="connsiteX2" fmla="*/ 531628 w 6738109"/>
              <a:gd name="connsiteY2" fmla="*/ 3168869 h 3190134"/>
              <a:gd name="connsiteX3" fmla="*/ 797442 w 6738109"/>
              <a:gd name="connsiteY3" fmla="*/ 3051911 h 3190134"/>
              <a:gd name="connsiteX4" fmla="*/ 1041991 w 6738109"/>
              <a:gd name="connsiteY4" fmla="*/ 3168869 h 3190134"/>
              <a:gd name="connsiteX5" fmla="*/ 1212112 w 6738109"/>
              <a:gd name="connsiteY5" fmla="*/ 3009381 h 3190134"/>
              <a:gd name="connsiteX6" fmla="*/ 1477926 w 6738109"/>
              <a:gd name="connsiteY6" fmla="*/ 3062543 h 3190134"/>
              <a:gd name="connsiteX7" fmla="*/ 1684079 w 6738109"/>
              <a:gd name="connsiteY7" fmla="*/ 2917084 h 3190134"/>
              <a:gd name="connsiteX8" fmla="*/ 2157390 w 6738109"/>
              <a:gd name="connsiteY8" fmla="*/ 2732935 h 3190134"/>
              <a:gd name="connsiteX9" fmla="*/ 2295599 w 6738109"/>
              <a:gd name="connsiteY9" fmla="*/ 1916147 h 3190134"/>
              <a:gd name="connsiteX10" fmla="*/ 3155212 w 6738109"/>
              <a:gd name="connsiteY10" fmla="*/ 1213069 h 3190134"/>
              <a:gd name="connsiteX11" fmla="*/ 3694519 w 6738109"/>
              <a:gd name="connsiteY11" fmla="*/ 786290 h 3190134"/>
              <a:gd name="connsiteX12" fmla="*/ 4434515 w 6738109"/>
              <a:gd name="connsiteY12" fmla="*/ 645408 h 3190134"/>
              <a:gd name="connsiteX13" fmla="*/ 5287926 w 6738109"/>
              <a:gd name="connsiteY13" fmla="*/ 623848 h 3190134"/>
              <a:gd name="connsiteX14" fmla="*/ 5498805 w 6738109"/>
              <a:gd name="connsiteY14" fmla="*/ 540117 h 3190134"/>
              <a:gd name="connsiteX15" fmla="*/ 5764471 w 6738109"/>
              <a:gd name="connsiteY15" fmla="*/ 425374 h 3190134"/>
              <a:gd name="connsiteX16" fmla="*/ 6052034 w 6738109"/>
              <a:gd name="connsiteY16" fmla="*/ 311466 h 3190134"/>
              <a:gd name="connsiteX17" fmla="*/ 6427790 w 6738109"/>
              <a:gd name="connsiteY17" fmla="*/ 322312 h 3190134"/>
              <a:gd name="connsiteX18" fmla="*/ 6715393 w 6738109"/>
              <a:gd name="connsiteY18" fmla="*/ 390579 h 3190134"/>
              <a:gd name="connsiteX19" fmla="*/ 6738109 w 6738109"/>
              <a:gd name="connsiteY19" fmla="*/ 0 h 3190134"/>
              <a:gd name="connsiteX0" fmla="*/ 0 w 6715393"/>
              <a:gd name="connsiteY0" fmla="*/ 2878668 h 2878668"/>
              <a:gd name="connsiteX1" fmla="*/ 329610 w 6715393"/>
              <a:gd name="connsiteY1" fmla="*/ 2814873 h 2878668"/>
              <a:gd name="connsiteX2" fmla="*/ 531628 w 6715393"/>
              <a:gd name="connsiteY2" fmla="*/ 2857403 h 2878668"/>
              <a:gd name="connsiteX3" fmla="*/ 797442 w 6715393"/>
              <a:gd name="connsiteY3" fmla="*/ 2740445 h 2878668"/>
              <a:gd name="connsiteX4" fmla="*/ 1041991 w 6715393"/>
              <a:gd name="connsiteY4" fmla="*/ 2857403 h 2878668"/>
              <a:gd name="connsiteX5" fmla="*/ 1212112 w 6715393"/>
              <a:gd name="connsiteY5" fmla="*/ 2697915 h 2878668"/>
              <a:gd name="connsiteX6" fmla="*/ 1477926 w 6715393"/>
              <a:gd name="connsiteY6" fmla="*/ 2751077 h 2878668"/>
              <a:gd name="connsiteX7" fmla="*/ 1684079 w 6715393"/>
              <a:gd name="connsiteY7" fmla="*/ 2605618 h 2878668"/>
              <a:gd name="connsiteX8" fmla="*/ 2157390 w 6715393"/>
              <a:gd name="connsiteY8" fmla="*/ 2421469 h 2878668"/>
              <a:gd name="connsiteX9" fmla="*/ 2295599 w 6715393"/>
              <a:gd name="connsiteY9" fmla="*/ 1604681 h 2878668"/>
              <a:gd name="connsiteX10" fmla="*/ 3155212 w 6715393"/>
              <a:gd name="connsiteY10" fmla="*/ 901603 h 2878668"/>
              <a:gd name="connsiteX11" fmla="*/ 3694519 w 6715393"/>
              <a:gd name="connsiteY11" fmla="*/ 474824 h 2878668"/>
              <a:gd name="connsiteX12" fmla="*/ 4434515 w 6715393"/>
              <a:gd name="connsiteY12" fmla="*/ 333942 h 2878668"/>
              <a:gd name="connsiteX13" fmla="*/ 5287926 w 6715393"/>
              <a:gd name="connsiteY13" fmla="*/ 312382 h 2878668"/>
              <a:gd name="connsiteX14" fmla="*/ 5498805 w 6715393"/>
              <a:gd name="connsiteY14" fmla="*/ 228651 h 2878668"/>
              <a:gd name="connsiteX15" fmla="*/ 5764471 w 6715393"/>
              <a:gd name="connsiteY15" fmla="*/ 113908 h 2878668"/>
              <a:gd name="connsiteX16" fmla="*/ 6052034 w 6715393"/>
              <a:gd name="connsiteY16" fmla="*/ 0 h 2878668"/>
              <a:gd name="connsiteX17" fmla="*/ 6427790 w 6715393"/>
              <a:gd name="connsiteY17" fmla="*/ 10846 h 2878668"/>
              <a:gd name="connsiteX18" fmla="*/ 6715393 w 6715393"/>
              <a:gd name="connsiteY18" fmla="*/ 79113 h 287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393" h="2878668">
                <a:moveTo>
                  <a:pt x="0" y="2878668"/>
                </a:moveTo>
                <a:lnTo>
                  <a:pt x="329610" y="2814873"/>
                </a:lnTo>
                <a:lnTo>
                  <a:pt x="531628" y="2857403"/>
                </a:lnTo>
                <a:lnTo>
                  <a:pt x="797442" y="2740445"/>
                </a:lnTo>
                <a:lnTo>
                  <a:pt x="1041991" y="2857403"/>
                </a:lnTo>
                <a:lnTo>
                  <a:pt x="1212112" y="2697915"/>
                </a:lnTo>
                <a:lnTo>
                  <a:pt x="1477926" y="2751077"/>
                </a:lnTo>
                <a:lnTo>
                  <a:pt x="1684079" y="2605618"/>
                </a:lnTo>
                <a:lnTo>
                  <a:pt x="2157390" y="2421469"/>
                </a:lnTo>
                <a:lnTo>
                  <a:pt x="2295599" y="1604681"/>
                </a:lnTo>
                <a:lnTo>
                  <a:pt x="3155212" y="901603"/>
                </a:lnTo>
                <a:lnTo>
                  <a:pt x="3694519" y="474824"/>
                </a:lnTo>
                <a:lnTo>
                  <a:pt x="4434515" y="333942"/>
                </a:lnTo>
                <a:lnTo>
                  <a:pt x="5287926" y="312382"/>
                </a:lnTo>
                <a:lnTo>
                  <a:pt x="5498805" y="228651"/>
                </a:lnTo>
                <a:lnTo>
                  <a:pt x="5764471" y="113908"/>
                </a:lnTo>
                <a:lnTo>
                  <a:pt x="6052034" y="0"/>
                </a:lnTo>
                <a:lnTo>
                  <a:pt x="6427790" y="10846"/>
                </a:lnTo>
                <a:lnTo>
                  <a:pt x="6715393" y="79113"/>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2286000" y="1314450"/>
            <a:ext cx="0" cy="537051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3400" y="1314450"/>
            <a:ext cx="0" cy="544671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93894" y="1314450"/>
            <a:ext cx="0" cy="544671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315200" y="1314450"/>
            <a:ext cx="37703" cy="544671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2270" y="5562600"/>
            <a:ext cx="1737463" cy="951030"/>
          </a:xfrm>
          <a:prstGeom prst="rect">
            <a:avLst/>
          </a:prstGeom>
          <a:noFill/>
        </p:spPr>
        <p:txBody>
          <a:bodyPr wrap="none" rtlCol="0">
            <a:spAutoFit/>
          </a:bodyPr>
          <a:lstStyle/>
          <a:p>
            <a:pPr algn="ctr">
              <a:buNone/>
            </a:pPr>
            <a:r>
              <a:rPr lang="en-US" dirty="0">
                <a:solidFill>
                  <a:schemeClr val="bg1"/>
                </a:solidFill>
                <a:effectLst>
                  <a:outerShdw blurRad="38100" dist="38100" dir="2700000" algn="tl">
                    <a:srgbClr val="000000">
                      <a:alpha val="43137"/>
                    </a:srgbClr>
                  </a:outerShdw>
                </a:effectLst>
                <a:latin typeface="+mn-lt"/>
              </a:rPr>
              <a:t>Stage 1</a:t>
            </a:r>
          </a:p>
          <a:p>
            <a:pPr algn="ctr">
              <a:buNone/>
            </a:pPr>
            <a:r>
              <a:rPr lang="en-US" dirty="0">
                <a:solidFill>
                  <a:schemeClr val="bg1"/>
                </a:solidFill>
                <a:effectLst>
                  <a:outerShdw blurRad="38100" dist="38100" dir="2700000" algn="tl">
                    <a:srgbClr val="000000">
                      <a:alpha val="43137"/>
                    </a:srgbClr>
                  </a:outerShdw>
                </a:effectLst>
                <a:latin typeface="+mn-lt"/>
              </a:rPr>
              <a:t>High Fluctuating</a:t>
            </a:r>
          </a:p>
          <a:p>
            <a:pPr algn="ctr">
              <a:buNone/>
            </a:pPr>
            <a:r>
              <a:rPr lang="en-US" dirty="0">
                <a:solidFill>
                  <a:schemeClr val="bg1"/>
                </a:solidFill>
                <a:effectLst>
                  <a:outerShdw blurRad="38100" dist="38100" dir="2700000" algn="tl">
                    <a:srgbClr val="000000">
                      <a:alpha val="43137"/>
                    </a:srgbClr>
                  </a:outerShdw>
                </a:effectLst>
                <a:latin typeface="+mn-lt"/>
              </a:rPr>
              <a:t>U.K. pre 1760</a:t>
            </a:r>
          </a:p>
        </p:txBody>
      </p:sp>
      <p:sp>
        <p:nvSpPr>
          <p:cNvPr id="15" name="TextBox 14"/>
          <p:cNvSpPr txBox="1"/>
          <p:nvPr/>
        </p:nvSpPr>
        <p:spPr>
          <a:xfrm>
            <a:off x="2503014" y="5562600"/>
            <a:ext cx="1697709" cy="951030"/>
          </a:xfrm>
          <a:prstGeom prst="rect">
            <a:avLst/>
          </a:prstGeom>
          <a:noFill/>
        </p:spPr>
        <p:txBody>
          <a:bodyPr wrap="none" rtlCol="0">
            <a:spAutoFit/>
          </a:bodyPr>
          <a:lstStyle/>
          <a:p>
            <a:pPr algn="ctr">
              <a:buNone/>
            </a:pPr>
            <a:r>
              <a:rPr lang="en-US" dirty="0">
                <a:solidFill>
                  <a:schemeClr val="bg1"/>
                </a:solidFill>
                <a:effectLst>
                  <a:outerShdw blurRad="38100" dist="38100" dir="2700000" algn="tl">
                    <a:srgbClr val="000000">
                      <a:alpha val="43137"/>
                    </a:srgbClr>
                  </a:outerShdw>
                </a:effectLst>
                <a:latin typeface="+mn-lt"/>
              </a:rPr>
              <a:t>Stage 2</a:t>
            </a:r>
          </a:p>
          <a:p>
            <a:pPr algn="ctr">
              <a:buNone/>
            </a:pPr>
            <a:r>
              <a:rPr lang="en-US" dirty="0">
                <a:solidFill>
                  <a:schemeClr val="bg1"/>
                </a:solidFill>
                <a:effectLst>
                  <a:outerShdw blurRad="38100" dist="38100" dir="2700000" algn="tl">
                    <a:srgbClr val="000000">
                      <a:alpha val="43137"/>
                    </a:srgbClr>
                  </a:outerShdw>
                </a:effectLst>
                <a:latin typeface="+mn-lt"/>
              </a:rPr>
              <a:t>Early expanding</a:t>
            </a:r>
          </a:p>
          <a:p>
            <a:pPr algn="ctr">
              <a:buNone/>
            </a:pPr>
            <a:r>
              <a:rPr lang="en-US" dirty="0">
                <a:solidFill>
                  <a:schemeClr val="bg1"/>
                </a:solidFill>
                <a:effectLst>
                  <a:outerShdw blurRad="38100" dist="38100" dir="2700000" algn="tl">
                    <a:srgbClr val="000000">
                      <a:alpha val="43137"/>
                    </a:srgbClr>
                  </a:outerShdw>
                </a:effectLst>
                <a:latin typeface="+mn-lt"/>
              </a:rPr>
              <a:t>U.K. 1760-1870</a:t>
            </a:r>
          </a:p>
        </p:txBody>
      </p:sp>
      <p:sp>
        <p:nvSpPr>
          <p:cNvPr id="16" name="TextBox 15"/>
          <p:cNvSpPr txBox="1"/>
          <p:nvPr/>
        </p:nvSpPr>
        <p:spPr>
          <a:xfrm>
            <a:off x="4441294" y="5562600"/>
            <a:ext cx="1640449" cy="951030"/>
          </a:xfrm>
          <a:prstGeom prst="rect">
            <a:avLst/>
          </a:prstGeom>
          <a:noFill/>
        </p:spPr>
        <p:txBody>
          <a:bodyPr wrap="none" rtlCol="0">
            <a:spAutoFit/>
          </a:bodyPr>
          <a:lstStyle/>
          <a:p>
            <a:pPr algn="ctr">
              <a:buNone/>
            </a:pPr>
            <a:r>
              <a:rPr lang="en-US" dirty="0">
                <a:solidFill>
                  <a:schemeClr val="bg1"/>
                </a:solidFill>
                <a:effectLst>
                  <a:outerShdw blurRad="38100" dist="38100" dir="2700000" algn="tl">
                    <a:srgbClr val="000000">
                      <a:alpha val="43137"/>
                    </a:srgbClr>
                  </a:outerShdw>
                </a:effectLst>
                <a:latin typeface="+mn-lt"/>
              </a:rPr>
              <a:t>Stage 3</a:t>
            </a:r>
          </a:p>
          <a:p>
            <a:pPr algn="ctr">
              <a:buNone/>
            </a:pPr>
            <a:r>
              <a:rPr lang="en-US" dirty="0">
                <a:solidFill>
                  <a:schemeClr val="bg1"/>
                </a:solidFill>
                <a:effectLst>
                  <a:outerShdw blurRad="38100" dist="38100" dir="2700000" algn="tl">
                    <a:srgbClr val="000000">
                      <a:alpha val="43137"/>
                    </a:srgbClr>
                  </a:outerShdw>
                </a:effectLst>
                <a:latin typeface="+mn-lt"/>
              </a:rPr>
              <a:t>Late expanding</a:t>
            </a:r>
          </a:p>
          <a:p>
            <a:pPr algn="ctr">
              <a:buNone/>
            </a:pPr>
            <a:r>
              <a:rPr lang="en-US" dirty="0">
                <a:solidFill>
                  <a:schemeClr val="bg1"/>
                </a:solidFill>
                <a:effectLst>
                  <a:outerShdw blurRad="38100" dist="38100" dir="2700000" algn="tl">
                    <a:srgbClr val="000000">
                      <a:alpha val="43137"/>
                    </a:srgbClr>
                  </a:outerShdw>
                </a:effectLst>
                <a:latin typeface="+mn-lt"/>
              </a:rPr>
              <a:t>U.K. 1870-1950</a:t>
            </a:r>
          </a:p>
        </p:txBody>
      </p:sp>
      <p:sp>
        <p:nvSpPr>
          <p:cNvPr id="17" name="TextBox 16"/>
          <p:cNvSpPr txBox="1"/>
          <p:nvPr/>
        </p:nvSpPr>
        <p:spPr>
          <a:xfrm>
            <a:off x="6032924" y="5562600"/>
            <a:ext cx="1663276" cy="951030"/>
          </a:xfrm>
          <a:prstGeom prst="rect">
            <a:avLst/>
          </a:prstGeom>
          <a:noFill/>
        </p:spPr>
        <p:txBody>
          <a:bodyPr wrap="none" rtlCol="0">
            <a:spAutoFit/>
          </a:bodyPr>
          <a:lstStyle/>
          <a:p>
            <a:pPr algn="ctr">
              <a:buNone/>
            </a:pPr>
            <a:r>
              <a:rPr lang="en-US" dirty="0">
                <a:solidFill>
                  <a:schemeClr val="bg1"/>
                </a:solidFill>
                <a:effectLst>
                  <a:outerShdw blurRad="38100" dist="38100" dir="2700000" algn="tl">
                    <a:srgbClr val="000000">
                      <a:alpha val="43137"/>
                    </a:srgbClr>
                  </a:outerShdw>
                </a:effectLst>
                <a:latin typeface="+mn-lt"/>
              </a:rPr>
              <a:t>Stage 4</a:t>
            </a:r>
          </a:p>
          <a:p>
            <a:pPr algn="ctr">
              <a:buNone/>
            </a:pPr>
            <a:r>
              <a:rPr lang="en-US" dirty="0">
                <a:solidFill>
                  <a:schemeClr val="bg1"/>
                </a:solidFill>
                <a:effectLst>
                  <a:outerShdw blurRad="38100" dist="38100" dir="2700000" algn="tl">
                    <a:srgbClr val="000000">
                      <a:alpha val="43137"/>
                    </a:srgbClr>
                  </a:outerShdw>
                </a:effectLst>
                <a:latin typeface="+mn-lt"/>
              </a:rPr>
              <a:t>Low fluctuating</a:t>
            </a:r>
          </a:p>
          <a:p>
            <a:pPr algn="ctr">
              <a:buNone/>
            </a:pPr>
            <a:r>
              <a:rPr lang="en-US" dirty="0">
                <a:solidFill>
                  <a:schemeClr val="bg1"/>
                </a:solidFill>
                <a:effectLst>
                  <a:outerShdw blurRad="38100" dist="38100" dir="2700000" algn="tl">
                    <a:srgbClr val="000000">
                      <a:alpha val="43137"/>
                    </a:srgbClr>
                  </a:outerShdw>
                </a:effectLst>
                <a:latin typeface="+mn-lt"/>
              </a:rPr>
              <a:t>U.K. post 1950</a:t>
            </a:r>
          </a:p>
        </p:txBody>
      </p:sp>
      <p:sp>
        <p:nvSpPr>
          <p:cNvPr id="18" name="TextBox 17"/>
          <p:cNvSpPr txBox="1"/>
          <p:nvPr/>
        </p:nvSpPr>
        <p:spPr>
          <a:xfrm>
            <a:off x="7828147" y="5305729"/>
            <a:ext cx="1311962" cy="1255728"/>
          </a:xfrm>
          <a:prstGeom prst="rect">
            <a:avLst/>
          </a:prstGeom>
          <a:noFill/>
        </p:spPr>
        <p:txBody>
          <a:bodyPr wrap="none" rtlCol="0">
            <a:spAutoFit/>
          </a:bodyPr>
          <a:lstStyle/>
          <a:p>
            <a:pPr>
              <a:buNone/>
            </a:pPr>
            <a:r>
              <a:rPr lang="en-US" dirty="0">
                <a:solidFill>
                  <a:schemeClr val="bg1"/>
                </a:solidFill>
                <a:effectLst>
                  <a:outerShdw blurRad="38100" dist="38100" dir="2700000" algn="tl">
                    <a:srgbClr val="000000">
                      <a:alpha val="43137"/>
                    </a:srgbClr>
                  </a:outerShdw>
                </a:effectLst>
                <a:latin typeface="+mn-lt"/>
              </a:rPr>
              <a:t>Stage 5</a:t>
            </a:r>
          </a:p>
          <a:p>
            <a:pPr>
              <a:buNone/>
            </a:pPr>
            <a:r>
              <a:rPr lang="en-US" dirty="0">
                <a:solidFill>
                  <a:schemeClr val="bg1"/>
                </a:solidFill>
                <a:effectLst>
                  <a:outerShdw blurRad="38100" dist="38100" dir="2700000" algn="tl">
                    <a:srgbClr val="000000">
                      <a:alpha val="43137"/>
                    </a:srgbClr>
                  </a:outerShdw>
                </a:effectLst>
                <a:latin typeface="+mn-lt"/>
              </a:rPr>
              <a:t>Decline?</a:t>
            </a:r>
          </a:p>
          <a:p>
            <a:pPr>
              <a:buNone/>
            </a:pPr>
            <a:r>
              <a:rPr lang="en-US" dirty="0">
                <a:solidFill>
                  <a:schemeClr val="bg1"/>
                </a:solidFill>
                <a:effectLst>
                  <a:outerShdw blurRad="38100" dist="38100" dir="2700000" algn="tl">
                    <a:srgbClr val="000000">
                      <a:alpha val="43137"/>
                    </a:srgbClr>
                  </a:outerShdw>
                </a:effectLst>
                <a:latin typeface="+mn-lt"/>
              </a:rPr>
              <a:t>U.K.</a:t>
            </a:r>
          </a:p>
          <a:p>
            <a:pPr>
              <a:buNone/>
            </a:pPr>
            <a:r>
              <a:rPr lang="en-US" dirty="0">
                <a:solidFill>
                  <a:schemeClr val="bg1"/>
                </a:solidFill>
                <a:effectLst>
                  <a:outerShdw blurRad="38100" dist="38100" dir="2700000" algn="tl">
                    <a:srgbClr val="000000">
                      <a:alpha val="43137"/>
                    </a:srgbClr>
                  </a:outerShdw>
                </a:effectLst>
                <a:latin typeface="+mn-lt"/>
              </a:rPr>
              <a:t>21</a:t>
            </a:r>
            <a:r>
              <a:rPr lang="en-US" baseline="30000" dirty="0">
                <a:solidFill>
                  <a:schemeClr val="bg1"/>
                </a:solidFill>
                <a:effectLst>
                  <a:outerShdw blurRad="38100" dist="38100" dir="2700000" algn="tl">
                    <a:srgbClr val="000000">
                      <a:alpha val="43137"/>
                    </a:srgbClr>
                  </a:outerShdw>
                </a:effectLst>
                <a:latin typeface="+mn-lt"/>
              </a:rPr>
              <a:t>st</a:t>
            </a:r>
            <a:r>
              <a:rPr lang="en-US" dirty="0">
                <a:solidFill>
                  <a:schemeClr val="bg1"/>
                </a:solidFill>
                <a:effectLst>
                  <a:outerShdw blurRad="38100" dist="38100" dir="2700000" algn="tl">
                    <a:srgbClr val="000000">
                      <a:alpha val="43137"/>
                    </a:srgbClr>
                  </a:outerShdw>
                </a:effectLst>
                <a:latin typeface="+mn-lt"/>
              </a:rPr>
              <a:t> century</a:t>
            </a:r>
          </a:p>
        </p:txBody>
      </p:sp>
      <p:sp>
        <p:nvSpPr>
          <p:cNvPr id="19" name="TextBox 18"/>
          <p:cNvSpPr txBox="1"/>
          <p:nvPr/>
        </p:nvSpPr>
        <p:spPr>
          <a:xfrm>
            <a:off x="604406" y="5269468"/>
            <a:ext cx="7439857" cy="341632"/>
          </a:xfrm>
          <a:prstGeom prst="rect">
            <a:avLst/>
          </a:prstGeom>
          <a:noFill/>
        </p:spPr>
        <p:txBody>
          <a:bodyPr wrap="none" rtlCol="0">
            <a:spAutoFit/>
          </a:bodyPr>
          <a:lstStyle/>
          <a:p>
            <a:pPr algn="l">
              <a:buNone/>
            </a:pPr>
            <a:r>
              <a:rPr lang="en-US" dirty="0">
                <a:solidFill>
                  <a:schemeClr val="bg1"/>
                </a:solidFill>
                <a:effectLst>
                  <a:outerShdw blurRad="38100" dist="38100" dir="2700000" algn="tl">
                    <a:srgbClr val="000000">
                      <a:alpha val="43137"/>
                    </a:srgbClr>
                  </a:outerShdw>
                </a:effectLst>
                <a:latin typeface="+mn-lt"/>
              </a:rPr>
              <a:t>1700         1740      1780       1820       1860       1900       1940       1980      2020</a:t>
            </a:r>
          </a:p>
        </p:txBody>
      </p:sp>
      <p:sp>
        <p:nvSpPr>
          <p:cNvPr id="14" name="TextBox 13"/>
          <p:cNvSpPr txBox="1"/>
          <p:nvPr/>
        </p:nvSpPr>
        <p:spPr>
          <a:xfrm>
            <a:off x="76200" y="2049488"/>
            <a:ext cx="461665" cy="2808333"/>
          </a:xfrm>
          <a:prstGeom prst="rect">
            <a:avLst/>
          </a:prstGeom>
          <a:noFill/>
        </p:spPr>
        <p:txBody>
          <a:bodyPr vert="vert270" wrap="none" rtlCol="0">
            <a:spAutoFit/>
          </a:bodyPr>
          <a:lstStyle/>
          <a:p>
            <a:pPr>
              <a:buNone/>
            </a:pPr>
            <a:r>
              <a:rPr lang="en-US" sz="2000" dirty="0">
                <a:solidFill>
                  <a:schemeClr val="bg1"/>
                </a:solidFill>
                <a:effectLst>
                  <a:outerShdw blurRad="38100" dist="38100" dir="2700000" algn="tl">
                    <a:srgbClr val="000000">
                      <a:alpha val="43137"/>
                    </a:srgbClr>
                  </a:outerShdw>
                </a:effectLst>
                <a:latin typeface="+mn-lt"/>
              </a:rPr>
              <a:t>Rate per 1,000 population</a:t>
            </a:r>
          </a:p>
        </p:txBody>
      </p:sp>
      <p:sp>
        <p:nvSpPr>
          <p:cNvPr id="21" name="TextBox 20"/>
          <p:cNvSpPr txBox="1"/>
          <p:nvPr/>
        </p:nvSpPr>
        <p:spPr>
          <a:xfrm>
            <a:off x="478894" y="1143000"/>
            <a:ext cx="511935" cy="4450449"/>
          </a:xfrm>
          <a:prstGeom prst="rect">
            <a:avLst/>
          </a:prstGeom>
          <a:noFill/>
        </p:spPr>
        <p:txBody>
          <a:bodyPr vert="horz" wrap="square" rtlCol="0">
            <a:spAutoFit/>
          </a:bodyPr>
          <a:lstStyle/>
          <a:p>
            <a:pPr>
              <a:buNone/>
            </a:pPr>
            <a:r>
              <a:rPr lang="en-US" sz="1600" dirty="0">
                <a:solidFill>
                  <a:schemeClr val="bg1"/>
                </a:solidFill>
                <a:effectLst>
                  <a:outerShdw blurRad="38100" dist="38100" dir="2700000" algn="tl">
                    <a:srgbClr val="000000">
                      <a:alpha val="43137"/>
                    </a:srgbClr>
                  </a:outerShdw>
                </a:effectLst>
                <a:latin typeface="+mn-lt"/>
              </a:rPr>
              <a:t>40</a:t>
            </a: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r>
              <a:rPr lang="en-US" sz="1600" dirty="0">
                <a:solidFill>
                  <a:schemeClr val="bg1"/>
                </a:solidFill>
                <a:effectLst>
                  <a:outerShdw blurRad="38100" dist="38100" dir="2700000" algn="tl">
                    <a:srgbClr val="000000">
                      <a:alpha val="43137"/>
                    </a:srgbClr>
                  </a:outerShdw>
                </a:effectLst>
                <a:latin typeface="+mn-lt"/>
              </a:rPr>
              <a:t>          30</a:t>
            </a: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r>
              <a:rPr lang="en-US" sz="1600" dirty="0">
                <a:solidFill>
                  <a:schemeClr val="bg1"/>
                </a:solidFill>
                <a:effectLst>
                  <a:outerShdw blurRad="38100" dist="38100" dir="2700000" algn="tl">
                    <a:srgbClr val="000000">
                      <a:alpha val="43137"/>
                    </a:srgbClr>
                  </a:outerShdw>
                </a:effectLst>
                <a:latin typeface="+mn-lt"/>
              </a:rPr>
              <a:t>          20</a:t>
            </a: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r>
              <a:rPr lang="en-US" sz="1600" dirty="0">
                <a:solidFill>
                  <a:schemeClr val="bg1"/>
                </a:solidFill>
                <a:effectLst>
                  <a:outerShdw blurRad="38100" dist="38100" dir="2700000" algn="tl">
                    <a:srgbClr val="000000">
                      <a:alpha val="43137"/>
                    </a:srgbClr>
                  </a:outerShdw>
                </a:effectLst>
                <a:latin typeface="+mn-lt"/>
              </a:rPr>
              <a:t>          10</a:t>
            </a: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endParaRPr lang="en-US" sz="1600" dirty="0">
              <a:solidFill>
                <a:schemeClr val="bg1"/>
              </a:solidFill>
              <a:effectLst>
                <a:outerShdw blurRad="38100" dist="38100" dir="2700000" algn="tl">
                  <a:srgbClr val="000000">
                    <a:alpha val="43137"/>
                  </a:srgbClr>
                </a:outerShdw>
              </a:effectLst>
              <a:latin typeface="+mn-lt"/>
            </a:endParaRPr>
          </a:p>
          <a:p>
            <a:pPr>
              <a:buNone/>
            </a:pPr>
            <a:r>
              <a:rPr lang="en-US" sz="1600" dirty="0">
                <a:solidFill>
                  <a:schemeClr val="bg1"/>
                </a:solidFill>
                <a:effectLst>
                  <a:outerShdw blurRad="38100" dist="38100" dir="2700000" algn="tl">
                    <a:srgbClr val="000000">
                      <a:alpha val="43137"/>
                    </a:srgbClr>
                  </a:outerShdw>
                </a:effectLst>
                <a:latin typeface="+mn-lt"/>
              </a:rPr>
              <a:t>          0</a:t>
            </a:r>
          </a:p>
        </p:txBody>
      </p:sp>
      <p:sp>
        <p:nvSpPr>
          <p:cNvPr id="20" name="TextBox 19"/>
          <p:cNvSpPr txBox="1"/>
          <p:nvPr/>
        </p:nvSpPr>
        <p:spPr>
          <a:xfrm>
            <a:off x="7673238" y="1509823"/>
            <a:ext cx="1343573" cy="1046440"/>
          </a:xfrm>
          <a:prstGeom prst="rect">
            <a:avLst/>
          </a:prstGeom>
          <a:noFill/>
        </p:spPr>
        <p:txBody>
          <a:bodyPr wrap="none" rtlCol="0">
            <a:spAutoFit/>
          </a:bodyPr>
          <a:lstStyle/>
          <a:p>
            <a:pPr>
              <a:buNone/>
            </a:pPr>
            <a:r>
              <a:rPr lang="en-US" sz="2000" dirty="0">
                <a:solidFill>
                  <a:schemeClr val="bg1"/>
                </a:solidFill>
                <a:effectLst>
                  <a:outerShdw blurRad="38100" dist="38100" dir="2700000" algn="tl">
                    <a:srgbClr val="000000">
                      <a:alpha val="43137"/>
                    </a:srgbClr>
                  </a:outerShdw>
                </a:effectLst>
                <a:latin typeface="+mn-lt"/>
              </a:rPr>
              <a:t>Total</a:t>
            </a:r>
          </a:p>
          <a:p>
            <a:pPr>
              <a:buNone/>
            </a:pPr>
            <a:r>
              <a:rPr lang="en-US" sz="2000" dirty="0">
                <a:solidFill>
                  <a:schemeClr val="bg1"/>
                </a:solidFill>
                <a:effectLst>
                  <a:outerShdw blurRad="38100" dist="38100" dir="2700000" algn="tl">
                    <a:srgbClr val="000000">
                      <a:alpha val="43137"/>
                    </a:srgbClr>
                  </a:outerShdw>
                </a:effectLst>
                <a:latin typeface="+mn-lt"/>
              </a:rPr>
              <a:t>Population</a:t>
            </a:r>
          </a:p>
          <a:p>
            <a:pPr>
              <a:buNone/>
            </a:pPr>
            <a:r>
              <a:rPr lang="en-US" sz="2000" dirty="0">
                <a:solidFill>
                  <a:schemeClr val="bg1"/>
                </a:solidFill>
                <a:effectLst>
                  <a:outerShdw blurRad="38100" dist="38100" dir="2700000" algn="tl">
                    <a:srgbClr val="000000">
                      <a:alpha val="43137"/>
                    </a:srgbClr>
                  </a:outerShdw>
                </a:effectLst>
                <a:latin typeface="+mn-lt"/>
              </a:rPr>
              <a:t>growth</a:t>
            </a:r>
          </a:p>
        </p:txBody>
      </p:sp>
      <p:sp>
        <p:nvSpPr>
          <p:cNvPr id="23" name="TextBox 22"/>
          <p:cNvSpPr txBox="1"/>
          <p:nvPr/>
        </p:nvSpPr>
        <p:spPr>
          <a:xfrm>
            <a:off x="7666981" y="3810000"/>
            <a:ext cx="1248419" cy="341632"/>
          </a:xfrm>
          <a:prstGeom prst="rect">
            <a:avLst/>
          </a:prstGeom>
          <a:noFill/>
        </p:spPr>
        <p:txBody>
          <a:bodyPr wrap="none" rtlCol="0">
            <a:spAutoFit/>
          </a:bodyPr>
          <a:lstStyle/>
          <a:p>
            <a:pPr>
              <a:buNone/>
            </a:pPr>
            <a:r>
              <a:rPr lang="en-US" dirty="0">
                <a:solidFill>
                  <a:srgbClr val="FF0000"/>
                </a:solidFill>
                <a:effectLst>
                  <a:outerShdw blurRad="38100" dist="38100" dir="2700000" algn="tl">
                    <a:srgbClr val="000000">
                      <a:alpha val="43137"/>
                    </a:srgbClr>
                  </a:outerShdw>
                </a:effectLst>
                <a:latin typeface="+mn-lt"/>
              </a:rPr>
              <a:t>Death Rate</a:t>
            </a:r>
          </a:p>
        </p:txBody>
      </p:sp>
      <p:sp>
        <p:nvSpPr>
          <p:cNvPr id="24" name="TextBox 23"/>
          <p:cNvSpPr txBox="1"/>
          <p:nvPr/>
        </p:nvSpPr>
        <p:spPr>
          <a:xfrm>
            <a:off x="7696067" y="4101664"/>
            <a:ext cx="1143133" cy="341632"/>
          </a:xfrm>
          <a:prstGeom prst="rect">
            <a:avLst/>
          </a:prstGeom>
          <a:noFill/>
        </p:spPr>
        <p:txBody>
          <a:bodyPr wrap="none" rtlCol="0">
            <a:spAutoFit/>
          </a:bodyPr>
          <a:lstStyle/>
          <a:p>
            <a:pPr>
              <a:buNone/>
            </a:pPr>
            <a:r>
              <a:rPr lang="en-US" dirty="0">
                <a:solidFill>
                  <a:srgbClr val="00B050"/>
                </a:solidFill>
                <a:effectLst>
                  <a:outerShdw blurRad="38100" dist="38100" dir="2700000" algn="tl">
                    <a:srgbClr val="000000">
                      <a:alpha val="43137"/>
                    </a:srgbClr>
                  </a:outerShdw>
                </a:effectLst>
                <a:latin typeface="+mn-lt"/>
              </a:rPr>
              <a:t>Birth Rate</a:t>
            </a:r>
          </a:p>
        </p:txBody>
      </p:sp>
      <p:sp>
        <p:nvSpPr>
          <p:cNvPr id="28" name="TextBox 27"/>
          <p:cNvSpPr txBox="1"/>
          <p:nvPr/>
        </p:nvSpPr>
        <p:spPr>
          <a:xfrm>
            <a:off x="2479119" y="0"/>
            <a:ext cx="4382930" cy="563231"/>
          </a:xfrm>
          <a:prstGeom prst="rect">
            <a:avLst/>
          </a:prstGeom>
          <a:noFill/>
        </p:spPr>
        <p:txBody>
          <a:bodyPr wrap="non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Demographic Transition</a:t>
            </a:r>
          </a:p>
        </p:txBody>
      </p:sp>
      <p:sp>
        <p:nvSpPr>
          <p:cNvPr id="30" name="TextBox 29"/>
          <p:cNvSpPr txBox="1"/>
          <p:nvPr/>
        </p:nvSpPr>
        <p:spPr>
          <a:xfrm>
            <a:off x="5562600" y="2784082"/>
            <a:ext cx="2930610" cy="369332"/>
          </a:xfrm>
          <a:prstGeom prst="rect">
            <a:avLst/>
          </a:prstGeom>
          <a:pattFill prst="ltUpDiag">
            <a:fgClr>
              <a:schemeClr val="tx2"/>
            </a:fgClr>
            <a:bgClr>
              <a:srgbClr val="FFFF00"/>
            </a:bgClr>
          </a:pattFill>
        </p:spPr>
        <p:txBody>
          <a:bodyPr wrap="none" rtlCol="0">
            <a:spAutoFit/>
          </a:bodyPr>
          <a:lstStyle/>
          <a:p>
            <a:pPr>
              <a:buNone/>
            </a:pPr>
            <a:r>
              <a:rPr lang="en-US" sz="2000" dirty="0">
                <a:solidFill>
                  <a:schemeClr val="bg1"/>
                </a:solidFill>
                <a:effectLst>
                  <a:outerShdw blurRad="38100" dist="38100" dir="2700000" algn="tl">
                    <a:srgbClr val="000000">
                      <a:alpha val="43137"/>
                    </a:srgbClr>
                  </a:outerShdw>
                </a:effectLst>
                <a:latin typeface="+mn-lt"/>
              </a:rPr>
              <a:t>Natural Increase/decrease</a:t>
            </a:r>
          </a:p>
        </p:txBody>
      </p:sp>
      <p:cxnSp>
        <p:nvCxnSpPr>
          <p:cNvPr id="31" name="Straight Connector 30"/>
          <p:cNvCxnSpPr>
            <a:stCxn id="5" idx="24"/>
          </p:cNvCxnSpPr>
          <p:nvPr/>
        </p:nvCxnSpPr>
        <p:spPr>
          <a:xfrm>
            <a:off x="7679153" y="4325984"/>
            <a:ext cx="892950" cy="914400"/>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57703" y="4101664"/>
            <a:ext cx="1181497" cy="77668"/>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42917" y="1756836"/>
            <a:ext cx="1246972" cy="457200"/>
          </a:xfrm>
          <a:prstGeom prst="line">
            <a:avLst/>
          </a:prstGeom>
          <a:ln w="508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799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10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 presetClass="entr" presetSubtype="4"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000"/>
                            </p:stCondLst>
                            <p:childTnLst>
                              <p:par>
                                <p:cTn id="101" presetID="22" presetClass="entr" presetSubtype="1"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up)">
                                      <p:cBhvr>
                                        <p:cTn id="103" dur="500"/>
                                        <p:tgtEl>
                                          <p:spTgt spid="36"/>
                                        </p:tgtEl>
                                      </p:cBhvr>
                                    </p:animEffect>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10" grpId="0"/>
      <p:bldP spid="15" grpId="0"/>
      <p:bldP spid="16" grpId="0"/>
      <p:bldP spid="17" grpId="0"/>
      <p:bldP spid="18" grpId="0"/>
      <p:bldP spid="19" grpId="0"/>
      <p:bldP spid="14" grpId="0"/>
      <p:bldP spid="21" grpId="0"/>
      <p:bldP spid="20" grpId="0"/>
      <p:bldP spid="23" grpId="0"/>
      <p:bldP spid="24" grpId="0"/>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8021"/>
            <a:ext cx="3429000" cy="3436637"/>
          </a:xfrm>
          <a:prstGeom prst="rect">
            <a:avLst/>
          </a:prstGeom>
        </p:spPr>
      </p:pic>
      <p:sp>
        <p:nvSpPr>
          <p:cNvPr id="6" name="TextBox 5"/>
          <p:cNvSpPr txBox="1"/>
          <p:nvPr/>
        </p:nvSpPr>
        <p:spPr>
          <a:xfrm>
            <a:off x="1143000" y="1709765"/>
            <a:ext cx="1143000"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Europe 1950</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3"/>
          <a:stretch>
            <a:fillRect/>
          </a:stretch>
        </p:blipFill>
        <p:spPr>
          <a:xfrm>
            <a:off x="2872884" y="1773124"/>
            <a:ext cx="3398231" cy="3398231"/>
          </a:xfrm>
          <a:prstGeom prst="rect">
            <a:avLst/>
          </a:prstGeom>
        </p:spPr>
      </p:pic>
      <p:pic>
        <p:nvPicPr>
          <p:cNvPr id="2" name="Picture 1"/>
          <p:cNvPicPr>
            <a:picLocks noChangeAspect="1"/>
          </p:cNvPicPr>
          <p:nvPr/>
        </p:nvPicPr>
        <p:blipFill>
          <a:blip r:embed="rId4"/>
          <a:stretch>
            <a:fillRect/>
          </a:stretch>
        </p:blipFill>
        <p:spPr>
          <a:xfrm>
            <a:off x="5751093" y="3486574"/>
            <a:ext cx="3392905" cy="3392905"/>
          </a:xfrm>
          <a:prstGeom prst="rect">
            <a:avLst/>
          </a:prstGeom>
        </p:spPr>
      </p:pic>
      <p:sp>
        <p:nvSpPr>
          <p:cNvPr id="3" name="TextBox 2"/>
          <p:cNvSpPr txBox="1"/>
          <p:nvPr/>
        </p:nvSpPr>
        <p:spPr>
          <a:xfrm>
            <a:off x="6934200" y="4719754"/>
            <a:ext cx="1143000"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Europe 2050</a:t>
            </a:r>
            <a:endParaRPr lang="en-CA" sz="2400" dirty="0">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3962360" y="3276600"/>
            <a:ext cx="1143000"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Europe 2015</a:t>
            </a:r>
            <a:endParaRPr lang="en-CA" sz="2400" dirty="0">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3484636" y="-17364"/>
            <a:ext cx="5659364" cy="615553"/>
          </a:xfrm>
          <a:prstGeom prst="rect">
            <a:avLst/>
          </a:prstGeom>
          <a:noFill/>
        </p:spPr>
        <p:txBody>
          <a:bodyPr wrap="squar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Europe</a:t>
            </a:r>
            <a:endParaRPr lang="en-CA" sz="3400" dirty="0">
              <a:solidFill>
                <a:schemeClr val="bg1"/>
              </a:solidFill>
              <a:effectLst>
                <a:outerShdw blurRad="38100" dist="38100" dir="2700000" algn="tl">
                  <a:srgbClr val="000000">
                    <a:alpha val="43137"/>
                  </a:srgbClr>
                </a:outerShdw>
              </a:effectLst>
              <a:latin typeface="+mn-lt"/>
            </a:endParaRPr>
          </a:p>
        </p:txBody>
      </p:sp>
      <p:sp>
        <p:nvSpPr>
          <p:cNvPr id="10" name="TextBox 9"/>
          <p:cNvSpPr txBox="1"/>
          <p:nvPr/>
        </p:nvSpPr>
        <p:spPr>
          <a:xfrm>
            <a:off x="6631288" y="880104"/>
            <a:ext cx="2438400" cy="2308324"/>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Population</a:t>
            </a:r>
          </a:p>
          <a:p>
            <a:pPr algn="ctr">
              <a:buNone/>
            </a:pPr>
            <a:r>
              <a:rPr lang="en-US" sz="2400" dirty="0">
                <a:solidFill>
                  <a:schemeClr val="bg1"/>
                </a:solidFill>
                <a:effectLst>
                  <a:outerShdw blurRad="38100" dist="38100" dir="2700000" algn="tl">
                    <a:srgbClr val="000000">
                      <a:alpha val="43137"/>
                    </a:srgbClr>
                  </a:outerShdw>
                </a:effectLst>
                <a:latin typeface="+mn-lt"/>
              </a:rPr>
              <a:t>(millions):</a:t>
            </a:r>
          </a:p>
          <a:p>
            <a:pPr algn="ctr">
              <a:buNone/>
            </a:pPr>
            <a:r>
              <a:rPr lang="en-US" sz="2400" dirty="0">
                <a:solidFill>
                  <a:schemeClr val="bg1"/>
                </a:solidFill>
                <a:effectLst>
                  <a:outerShdw blurRad="38100" dist="38100" dir="2700000" algn="tl">
                    <a:srgbClr val="000000">
                      <a:alpha val="43137"/>
                    </a:srgbClr>
                  </a:outerShdw>
                </a:effectLst>
                <a:latin typeface="+mn-lt"/>
              </a:rPr>
              <a:t>1950 = 549</a:t>
            </a:r>
          </a:p>
          <a:p>
            <a:pPr algn="ctr">
              <a:buNone/>
            </a:pPr>
            <a:r>
              <a:rPr lang="en-US" sz="2400" dirty="0">
                <a:solidFill>
                  <a:schemeClr val="bg1"/>
                </a:solidFill>
                <a:effectLst>
                  <a:outerShdw blurRad="38100" dist="38100" dir="2700000" algn="tl">
                    <a:srgbClr val="000000">
                      <a:alpha val="43137"/>
                    </a:srgbClr>
                  </a:outerShdw>
                </a:effectLst>
                <a:latin typeface="+mn-lt"/>
              </a:rPr>
              <a:t>2015 = 743</a:t>
            </a:r>
          </a:p>
          <a:p>
            <a:pPr algn="ctr">
              <a:buNone/>
            </a:pPr>
            <a:r>
              <a:rPr lang="en-US" sz="2400" dirty="0">
                <a:solidFill>
                  <a:schemeClr val="bg1"/>
                </a:solidFill>
                <a:effectLst>
                  <a:outerShdw blurRad="38100" dist="38100" dir="2700000" algn="tl">
                    <a:srgbClr val="000000">
                      <a:alpha val="43137"/>
                    </a:srgbClr>
                  </a:outerShdw>
                </a:effectLst>
                <a:latin typeface="+mn-lt"/>
              </a:rPr>
              <a:t>2050 = 710</a:t>
            </a:r>
          </a:p>
          <a:p>
            <a:pPr algn="ctr">
              <a:buNone/>
            </a:pPr>
            <a:r>
              <a:rPr lang="en-CA" sz="2400" dirty="0">
                <a:solidFill>
                  <a:schemeClr val="bg1"/>
                </a:solidFill>
                <a:effectLst>
                  <a:outerShdw blurRad="38100" dist="38100" dir="2700000" algn="tl">
                    <a:srgbClr val="000000">
                      <a:alpha val="43137"/>
                    </a:srgbClr>
                  </a:outerShdw>
                </a:effectLst>
                <a:latin typeface="+mn-lt"/>
              </a:rPr>
              <a:t>2100 = 629</a:t>
            </a:r>
            <a:endParaRPr lang="en-US" sz="2400" dirty="0">
              <a:solidFill>
                <a:schemeClr val="bg1"/>
              </a:solidFill>
              <a:effectLst>
                <a:outerShdw blurRad="38100" dist="38100" dir="2700000" algn="tl">
                  <a:srgbClr val="000000">
                    <a:alpha val="43137"/>
                  </a:srgbClr>
                </a:outerShdw>
              </a:effectLst>
              <a:latin typeface="+mn-lt"/>
            </a:endParaRPr>
          </a:p>
        </p:txBody>
      </p:sp>
      <p:sp>
        <p:nvSpPr>
          <p:cNvPr id="11" name="TextBox 10"/>
          <p:cNvSpPr txBox="1"/>
          <p:nvPr/>
        </p:nvSpPr>
        <p:spPr>
          <a:xfrm>
            <a:off x="76200" y="5270626"/>
            <a:ext cx="3810000" cy="1200329"/>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By 2100 Europe will have declined in population, by about 80 million or 15%.</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5"/>
          <a:stretch>
            <a:fillRect/>
          </a:stretch>
        </p:blipFill>
        <p:spPr>
          <a:xfrm>
            <a:off x="3040481" y="1806642"/>
            <a:ext cx="3075738" cy="5027735"/>
          </a:xfrm>
          <a:prstGeom prst="rect">
            <a:avLst/>
          </a:prstGeom>
        </p:spPr>
      </p:pic>
      <p:sp>
        <p:nvSpPr>
          <p:cNvPr id="12" name="TextBox 11"/>
          <p:cNvSpPr txBox="1"/>
          <p:nvPr/>
        </p:nvSpPr>
        <p:spPr>
          <a:xfrm>
            <a:off x="4025900" y="4267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Europe</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3" name="Rectangle 12"/>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Tree>
    <p:extLst>
      <p:ext uri="{BB962C8B-B14F-4D97-AF65-F5344CB8AC3E}">
        <p14:creationId xmlns:p14="http://schemas.microsoft.com/office/powerpoint/2010/main" val="6949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5105400"/>
            <a:ext cx="4876800" cy="1200329"/>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By 2100 Africa will have a stable population, but be about 39% of the global total population.</a:t>
            </a:r>
            <a:endParaRPr lang="en-CA" sz="2400" dirty="0">
              <a:solidFill>
                <a:schemeClr val="bg1"/>
              </a:solidFill>
              <a:effectLst>
                <a:outerShdw blurRad="38100" dist="38100" dir="2700000" algn="tl">
                  <a:srgbClr val="000000">
                    <a:alpha val="43137"/>
                  </a:srgbClr>
                </a:outerShdw>
              </a:effectLst>
              <a:latin typeface="+mn-lt"/>
            </a:endParaRPr>
          </a:p>
        </p:txBody>
      </p:sp>
      <p:sp>
        <p:nvSpPr>
          <p:cNvPr id="5" name="TextBox 4"/>
          <p:cNvSpPr txBox="1"/>
          <p:nvPr/>
        </p:nvSpPr>
        <p:spPr>
          <a:xfrm>
            <a:off x="3283490" y="-17364"/>
            <a:ext cx="5860510" cy="615553"/>
          </a:xfrm>
          <a:prstGeom prst="rect">
            <a:avLst/>
          </a:prstGeom>
          <a:noFill/>
        </p:spPr>
        <p:txBody>
          <a:bodyPr wrap="squar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Africa</a:t>
            </a:r>
            <a:endParaRPr lang="en-CA" sz="3400" dirty="0">
              <a:solidFill>
                <a:schemeClr val="bg1"/>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2"/>
          <a:stretch>
            <a:fillRect/>
          </a:stretch>
        </p:blipFill>
        <p:spPr>
          <a:xfrm>
            <a:off x="-13579" y="0"/>
            <a:ext cx="3442580" cy="3457983"/>
          </a:xfrm>
          <a:prstGeom prst="rect">
            <a:avLst/>
          </a:prstGeom>
        </p:spPr>
      </p:pic>
      <p:sp>
        <p:nvSpPr>
          <p:cNvPr id="7" name="TextBox 6"/>
          <p:cNvSpPr txBox="1"/>
          <p:nvPr/>
        </p:nvSpPr>
        <p:spPr>
          <a:xfrm>
            <a:off x="1108440" y="1905000"/>
            <a:ext cx="1198542"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Africa 1950</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8" name="Picture 7"/>
          <p:cNvPicPr>
            <a:picLocks noChangeAspect="1"/>
          </p:cNvPicPr>
          <p:nvPr/>
        </p:nvPicPr>
        <p:blipFill>
          <a:blip r:embed="rId3"/>
          <a:stretch>
            <a:fillRect/>
          </a:stretch>
        </p:blipFill>
        <p:spPr>
          <a:xfrm>
            <a:off x="2868904" y="1725904"/>
            <a:ext cx="3406191" cy="3406191"/>
          </a:xfrm>
          <a:prstGeom prst="rect">
            <a:avLst/>
          </a:prstGeom>
        </p:spPr>
      </p:pic>
      <p:pic>
        <p:nvPicPr>
          <p:cNvPr id="2" name="Picture 1"/>
          <p:cNvPicPr>
            <a:picLocks noChangeAspect="1"/>
          </p:cNvPicPr>
          <p:nvPr/>
        </p:nvPicPr>
        <p:blipFill>
          <a:blip r:embed="rId4"/>
          <a:stretch>
            <a:fillRect/>
          </a:stretch>
        </p:blipFill>
        <p:spPr>
          <a:xfrm>
            <a:off x="5737809" y="3457983"/>
            <a:ext cx="3406191" cy="3429000"/>
          </a:xfrm>
          <a:prstGeom prst="rect">
            <a:avLst/>
          </a:prstGeom>
        </p:spPr>
      </p:pic>
      <p:sp>
        <p:nvSpPr>
          <p:cNvPr id="3" name="TextBox 2"/>
          <p:cNvSpPr txBox="1"/>
          <p:nvPr/>
        </p:nvSpPr>
        <p:spPr>
          <a:xfrm>
            <a:off x="6788567" y="5270626"/>
            <a:ext cx="1198542"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Africa 2050</a:t>
            </a:r>
            <a:endParaRPr lang="en-CA" sz="2400" dirty="0">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3989415" y="3657600"/>
            <a:ext cx="1198542"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Africa 2015</a:t>
            </a:r>
            <a:endParaRPr lang="en-CA" sz="2400" dirty="0">
              <a:solidFill>
                <a:schemeClr val="bg1"/>
              </a:solidFill>
              <a:effectLst>
                <a:outerShdw blurRad="38100" dist="38100" dir="2700000" algn="tl">
                  <a:srgbClr val="000000">
                    <a:alpha val="43137"/>
                  </a:srgbClr>
                </a:outerShdw>
              </a:effectLst>
              <a:latin typeface="+mn-lt"/>
            </a:endParaRPr>
          </a:p>
        </p:txBody>
      </p:sp>
      <p:sp>
        <p:nvSpPr>
          <p:cNvPr id="10" name="TextBox 9"/>
          <p:cNvSpPr txBox="1"/>
          <p:nvPr/>
        </p:nvSpPr>
        <p:spPr>
          <a:xfrm>
            <a:off x="6631288" y="880104"/>
            <a:ext cx="2438400" cy="2215991"/>
          </a:xfrm>
          <a:prstGeom prst="rect">
            <a:avLst/>
          </a:prstGeom>
          <a:noFill/>
        </p:spPr>
        <p:txBody>
          <a:bodyPr wrap="square" rtlCol="0">
            <a:spAutoFit/>
          </a:bodyPr>
          <a:lstStyle/>
          <a:p>
            <a:pPr algn="ctr">
              <a:buNone/>
            </a:pPr>
            <a:r>
              <a:rPr lang="en-US" sz="2300" dirty="0">
                <a:solidFill>
                  <a:schemeClr val="bg1"/>
                </a:solidFill>
                <a:effectLst>
                  <a:outerShdw blurRad="38100" dist="38100" dir="2700000" algn="tl">
                    <a:srgbClr val="000000">
                      <a:alpha val="43137"/>
                    </a:srgbClr>
                  </a:outerShdw>
                </a:effectLst>
                <a:latin typeface="+mn-lt"/>
              </a:rPr>
              <a:t>Population</a:t>
            </a:r>
          </a:p>
          <a:p>
            <a:pPr algn="ctr">
              <a:buNone/>
            </a:pPr>
            <a:r>
              <a:rPr lang="en-US" sz="2300" dirty="0">
                <a:solidFill>
                  <a:schemeClr val="bg1"/>
                </a:solidFill>
                <a:effectLst>
                  <a:outerShdw blurRad="38100" dist="38100" dir="2700000" algn="tl">
                    <a:srgbClr val="000000">
                      <a:alpha val="43137"/>
                    </a:srgbClr>
                  </a:outerShdw>
                </a:effectLst>
                <a:latin typeface="+mn-lt"/>
              </a:rPr>
              <a:t>(millions):</a:t>
            </a:r>
          </a:p>
          <a:p>
            <a:pPr algn="ctr">
              <a:buNone/>
            </a:pPr>
            <a:r>
              <a:rPr lang="en-US" sz="2300" dirty="0">
                <a:solidFill>
                  <a:schemeClr val="bg1"/>
                </a:solidFill>
                <a:effectLst>
                  <a:outerShdw blurRad="38100" dist="38100" dir="2700000" algn="tl">
                    <a:srgbClr val="000000">
                      <a:alpha val="43137"/>
                    </a:srgbClr>
                  </a:outerShdw>
                </a:effectLst>
                <a:latin typeface="+mn-lt"/>
              </a:rPr>
              <a:t>1950 = 228</a:t>
            </a:r>
          </a:p>
          <a:p>
            <a:pPr algn="ctr">
              <a:buNone/>
            </a:pPr>
            <a:r>
              <a:rPr lang="en-US" sz="2300" dirty="0">
                <a:solidFill>
                  <a:schemeClr val="bg1"/>
                </a:solidFill>
                <a:effectLst>
                  <a:outerShdw blurRad="38100" dist="38100" dir="2700000" algn="tl">
                    <a:srgbClr val="000000">
                      <a:alpha val="43137"/>
                    </a:srgbClr>
                  </a:outerShdw>
                </a:effectLst>
                <a:latin typeface="+mn-lt"/>
              </a:rPr>
              <a:t>2015 = 1,182</a:t>
            </a:r>
          </a:p>
          <a:p>
            <a:pPr algn="ctr">
              <a:buNone/>
            </a:pPr>
            <a:r>
              <a:rPr lang="en-US" sz="2300" dirty="0">
                <a:solidFill>
                  <a:schemeClr val="bg1"/>
                </a:solidFill>
                <a:effectLst>
                  <a:outerShdw blurRad="38100" dist="38100" dir="2700000" algn="tl">
                    <a:srgbClr val="000000">
                      <a:alpha val="43137"/>
                    </a:srgbClr>
                  </a:outerShdw>
                </a:effectLst>
                <a:latin typeface="+mn-lt"/>
              </a:rPr>
              <a:t>2050 = 2,489</a:t>
            </a:r>
          </a:p>
          <a:p>
            <a:pPr algn="ctr">
              <a:buNone/>
            </a:pPr>
            <a:r>
              <a:rPr lang="en-CA" sz="2300" dirty="0">
                <a:solidFill>
                  <a:schemeClr val="bg1"/>
                </a:solidFill>
                <a:effectLst>
                  <a:outerShdw blurRad="38100" dist="38100" dir="2700000" algn="tl">
                    <a:srgbClr val="000000">
                      <a:alpha val="43137"/>
                    </a:srgbClr>
                  </a:outerShdw>
                </a:effectLst>
                <a:latin typeface="+mn-lt"/>
              </a:rPr>
              <a:t>2100 = 4,280</a:t>
            </a:r>
            <a:endParaRPr lang="en-US" sz="2300" dirty="0">
              <a:solidFill>
                <a:schemeClr val="bg1"/>
              </a:solidFill>
              <a:effectLst>
                <a:outerShdw blurRad="38100" dist="38100" dir="2700000" algn="tl">
                  <a:srgbClr val="000000">
                    <a:alpha val="43137"/>
                  </a:srgbClr>
                </a:outerShdw>
              </a:effectLst>
              <a:latin typeface="+mn-lt"/>
            </a:endParaRPr>
          </a:p>
        </p:txBody>
      </p:sp>
      <p:pic>
        <p:nvPicPr>
          <p:cNvPr id="11" name="Picture 10"/>
          <p:cNvPicPr>
            <a:picLocks noChangeAspect="1"/>
          </p:cNvPicPr>
          <p:nvPr/>
        </p:nvPicPr>
        <p:blipFill>
          <a:blip r:embed="rId5"/>
          <a:stretch>
            <a:fillRect/>
          </a:stretch>
        </p:blipFill>
        <p:spPr>
          <a:xfrm>
            <a:off x="3204897" y="2362200"/>
            <a:ext cx="2729478" cy="4452937"/>
          </a:xfrm>
          <a:prstGeom prst="rect">
            <a:avLst/>
          </a:prstGeom>
        </p:spPr>
      </p:pic>
      <p:sp>
        <p:nvSpPr>
          <p:cNvPr id="12" name="TextBox 11"/>
          <p:cNvSpPr txBox="1"/>
          <p:nvPr/>
        </p:nvSpPr>
        <p:spPr>
          <a:xfrm>
            <a:off x="4025900" y="4267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Africa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3" name="Rectangle 12"/>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Tree>
    <p:extLst>
      <p:ext uri="{BB962C8B-B14F-4D97-AF65-F5344CB8AC3E}">
        <p14:creationId xmlns:p14="http://schemas.microsoft.com/office/powerpoint/2010/main" val="4864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p:bldP spid="9"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2084" y="-18092"/>
            <a:ext cx="3384884" cy="3399928"/>
          </a:xfrm>
          <a:prstGeom prst="rect">
            <a:avLst/>
          </a:prstGeom>
        </p:spPr>
      </p:pic>
      <p:sp>
        <p:nvSpPr>
          <p:cNvPr id="5" name="TextBox 4"/>
          <p:cNvSpPr txBox="1"/>
          <p:nvPr/>
        </p:nvSpPr>
        <p:spPr>
          <a:xfrm>
            <a:off x="6934200" y="5181600"/>
            <a:ext cx="973645"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Asia 2050</a:t>
            </a:r>
            <a:endParaRPr lang="en-CA" sz="2400" dirty="0">
              <a:solidFill>
                <a:schemeClr val="bg1"/>
              </a:solidFill>
              <a:effectLst>
                <a:outerShdw blurRad="38100" dist="38100" dir="2700000" algn="tl">
                  <a:srgbClr val="000000">
                    <a:alpha val="43137"/>
                  </a:srgbClr>
                </a:outerShdw>
              </a:effectLst>
              <a:latin typeface="+mn-lt"/>
            </a:endParaRPr>
          </a:p>
        </p:txBody>
      </p:sp>
      <p:sp>
        <p:nvSpPr>
          <p:cNvPr id="13" name="TextBox 12"/>
          <p:cNvSpPr txBox="1"/>
          <p:nvPr/>
        </p:nvSpPr>
        <p:spPr>
          <a:xfrm>
            <a:off x="3249837" y="-17364"/>
            <a:ext cx="5665564" cy="615553"/>
          </a:xfrm>
          <a:prstGeom prst="rect">
            <a:avLst/>
          </a:prstGeom>
          <a:noFill/>
        </p:spPr>
        <p:txBody>
          <a:bodyPr wrap="squar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Asia</a:t>
            </a:r>
            <a:endParaRPr lang="en-CA" sz="3400" dirty="0">
              <a:solidFill>
                <a:schemeClr val="bg1"/>
              </a:solidFill>
              <a:effectLst>
                <a:outerShdw blurRad="38100" dist="38100" dir="2700000" algn="tl">
                  <a:srgbClr val="000000">
                    <a:alpha val="43137"/>
                  </a:srgbClr>
                </a:outerShdw>
              </a:effectLst>
              <a:latin typeface="+mn-lt"/>
            </a:endParaRPr>
          </a:p>
        </p:txBody>
      </p:sp>
      <p:pic>
        <p:nvPicPr>
          <p:cNvPr id="14" name="Picture 13"/>
          <p:cNvPicPr>
            <a:picLocks noChangeAspect="1"/>
          </p:cNvPicPr>
          <p:nvPr/>
        </p:nvPicPr>
        <p:blipFill>
          <a:blip r:embed="rId3"/>
          <a:stretch>
            <a:fillRect/>
          </a:stretch>
        </p:blipFill>
        <p:spPr>
          <a:xfrm>
            <a:off x="2867685" y="1524000"/>
            <a:ext cx="3408630" cy="3416205"/>
          </a:xfrm>
          <a:prstGeom prst="rect">
            <a:avLst/>
          </a:prstGeom>
        </p:spPr>
      </p:pic>
      <p:sp>
        <p:nvSpPr>
          <p:cNvPr id="15" name="TextBox 14"/>
          <p:cNvSpPr txBox="1"/>
          <p:nvPr/>
        </p:nvSpPr>
        <p:spPr>
          <a:xfrm>
            <a:off x="4085177" y="3048000"/>
            <a:ext cx="973645"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Asia 2015</a:t>
            </a:r>
            <a:endParaRPr lang="en-CA" sz="2400" dirty="0">
              <a:solidFill>
                <a:schemeClr val="bg1"/>
              </a:solidFill>
              <a:effectLst>
                <a:outerShdw blurRad="38100" dist="38100" dir="2700000" algn="tl">
                  <a:srgbClr val="000000">
                    <a:alpha val="43137"/>
                  </a:srgbClr>
                </a:outerShdw>
              </a:effectLst>
              <a:latin typeface="+mn-lt"/>
            </a:endParaRPr>
          </a:p>
        </p:txBody>
      </p:sp>
      <p:sp>
        <p:nvSpPr>
          <p:cNvPr id="17" name="TextBox 16"/>
          <p:cNvSpPr txBox="1"/>
          <p:nvPr/>
        </p:nvSpPr>
        <p:spPr>
          <a:xfrm>
            <a:off x="1144311" y="1828800"/>
            <a:ext cx="973645" cy="757130"/>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Asia 1950</a:t>
            </a:r>
            <a:endParaRPr lang="en-CA" sz="2400" dirty="0">
              <a:solidFill>
                <a:schemeClr val="bg1"/>
              </a:solidFill>
              <a:effectLst>
                <a:outerShdw blurRad="38100" dist="38100" dir="2700000" algn="tl">
                  <a:srgbClr val="000000">
                    <a:alpha val="43137"/>
                  </a:srgbClr>
                </a:outerShdw>
              </a:effectLst>
              <a:latin typeface="+mn-lt"/>
            </a:endParaRPr>
          </a:p>
        </p:txBody>
      </p:sp>
      <p:sp>
        <p:nvSpPr>
          <p:cNvPr id="18" name="TextBox 17"/>
          <p:cNvSpPr txBox="1"/>
          <p:nvPr/>
        </p:nvSpPr>
        <p:spPr>
          <a:xfrm>
            <a:off x="6631288" y="880104"/>
            <a:ext cx="2438400" cy="2215991"/>
          </a:xfrm>
          <a:prstGeom prst="rect">
            <a:avLst/>
          </a:prstGeom>
          <a:noFill/>
        </p:spPr>
        <p:txBody>
          <a:bodyPr wrap="square" rtlCol="0">
            <a:spAutoFit/>
          </a:bodyPr>
          <a:lstStyle/>
          <a:p>
            <a:pPr algn="ctr">
              <a:buNone/>
            </a:pPr>
            <a:r>
              <a:rPr lang="en-US" sz="2300" dirty="0">
                <a:solidFill>
                  <a:schemeClr val="bg1"/>
                </a:solidFill>
                <a:effectLst>
                  <a:outerShdw blurRad="38100" dist="38100" dir="2700000" algn="tl">
                    <a:srgbClr val="000000">
                      <a:alpha val="43137"/>
                    </a:srgbClr>
                  </a:outerShdw>
                </a:effectLst>
                <a:latin typeface="+mn-lt"/>
              </a:rPr>
              <a:t>Population</a:t>
            </a:r>
          </a:p>
          <a:p>
            <a:pPr algn="ctr">
              <a:buNone/>
            </a:pPr>
            <a:r>
              <a:rPr lang="en-US" sz="2300" dirty="0">
                <a:solidFill>
                  <a:schemeClr val="bg1"/>
                </a:solidFill>
                <a:effectLst>
                  <a:outerShdw blurRad="38100" dist="38100" dir="2700000" algn="tl">
                    <a:srgbClr val="000000">
                      <a:alpha val="43137"/>
                    </a:srgbClr>
                  </a:outerShdw>
                </a:effectLst>
                <a:latin typeface="+mn-lt"/>
              </a:rPr>
              <a:t>(millions):</a:t>
            </a:r>
          </a:p>
          <a:p>
            <a:pPr algn="ctr">
              <a:buNone/>
            </a:pPr>
            <a:r>
              <a:rPr lang="en-US" sz="2300" dirty="0">
                <a:solidFill>
                  <a:schemeClr val="bg1"/>
                </a:solidFill>
                <a:effectLst>
                  <a:outerShdw blurRad="38100" dist="38100" dir="2700000" algn="tl">
                    <a:srgbClr val="000000">
                      <a:alpha val="43137"/>
                    </a:srgbClr>
                  </a:outerShdw>
                </a:effectLst>
                <a:latin typeface="+mn-lt"/>
              </a:rPr>
              <a:t>1950 = 1,359</a:t>
            </a:r>
          </a:p>
          <a:p>
            <a:pPr algn="ctr">
              <a:buNone/>
            </a:pPr>
            <a:r>
              <a:rPr lang="en-US" sz="2300" dirty="0">
                <a:solidFill>
                  <a:schemeClr val="bg1"/>
                </a:solidFill>
                <a:effectLst>
                  <a:outerShdw blurRad="38100" dist="38100" dir="2700000" algn="tl">
                    <a:srgbClr val="000000">
                      <a:alpha val="43137"/>
                    </a:srgbClr>
                  </a:outerShdw>
                </a:effectLst>
                <a:latin typeface="+mn-lt"/>
              </a:rPr>
              <a:t>2015 = 4,433</a:t>
            </a:r>
          </a:p>
          <a:p>
            <a:pPr algn="ctr">
              <a:buNone/>
            </a:pPr>
            <a:r>
              <a:rPr lang="en-US" sz="2300" dirty="0">
                <a:solidFill>
                  <a:schemeClr val="bg1"/>
                </a:solidFill>
                <a:effectLst>
                  <a:outerShdw blurRad="38100" dist="38100" dir="2700000" algn="tl">
                    <a:srgbClr val="000000">
                      <a:alpha val="43137"/>
                    </a:srgbClr>
                  </a:outerShdw>
                </a:effectLst>
                <a:latin typeface="+mn-lt"/>
              </a:rPr>
              <a:t>2050 = 5,290</a:t>
            </a:r>
          </a:p>
          <a:p>
            <a:pPr algn="ctr">
              <a:buNone/>
            </a:pPr>
            <a:r>
              <a:rPr lang="en-CA" sz="2300" dirty="0">
                <a:solidFill>
                  <a:schemeClr val="bg1"/>
                </a:solidFill>
                <a:effectLst>
                  <a:outerShdw blurRad="38100" dist="38100" dir="2700000" algn="tl">
                    <a:srgbClr val="000000">
                      <a:alpha val="43137"/>
                    </a:srgbClr>
                  </a:outerShdw>
                </a:effectLst>
                <a:latin typeface="+mn-lt"/>
              </a:rPr>
              <a:t>2100 = 4,719</a:t>
            </a:r>
            <a:endParaRPr lang="en-US" sz="2300" dirty="0">
              <a:solidFill>
                <a:schemeClr val="bg1"/>
              </a:solidFill>
              <a:effectLst>
                <a:outerShdw blurRad="38100" dist="38100" dir="2700000" algn="tl">
                  <a:srgbClr val="000000">
                    <a:alpha val="43137"/>
                  </a:srgbClr>
                </a:outerShdw>
              </a:effectLst>
              <a:latin typeface="+mn-lt"/>
            </a:endParaRPr>
          </a:p>
        </p:txBody>
      </p:sp>
      <p:sp>
        <p:nvSpPr>
          <p:cNvPr id="19" name="TextBox 18"/>
          <p:cNvSpPr txBox="1"/>
          <p:nvPr/>
        </p:nvSpPr>
        <p:spPr>
          <a:xfrm>
            <a:off x="76200" y="5128295"/>
            <a:ext cx="5257800" cy="1200329"/>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By 2100 Asia will have a declining population but will have 42% of global total.</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4"/>
          <a:stretch>
            <a:fillRect/>
          </a:stretch>
        </p:blipFill>
        <p:spPr>
          <a:xfrm>
            <a:off x="5715000" y="3381499"/>
            <a:ext cx="3461084" cy="3476501"/>
          </a:xfrm>
          <a:prstGeom prst="rect">
            <a:avLst/>
          </a:prstGeom>
        </p:spPr>
      </p:pic>
      <p:sp>
        <p:nvSpPr>
          <p:cNvPr id="12" name="Rectangle 11"/>
          <p:cNvSpPr/>
          <p:nvPr/>
        </p:nvSpPr>
        <p:spPr>
          <a:xfrm>
            <a:off x="-24284" y="6560826"/>
            <a:ext cx="2520241" cy="276999"/>
          </a:xfrm>
          <a:prstGeom prst="rect">
            <a:avLst/>
          </a:prstGeom>
        </p:spPr>
        <p:txBody>
          <a:bodyPr wrap="none">
            <a:spAutoFit/>
          </a:bodyPr>
          <a:lstStyle/>
          <a:p>
            <a:r>
              <a:rPr lang="en-US" sz="1200" dirty="0">
                <a:latin typeface="+mn-lt"/>
                <a:hlinkClick r:id="rId5"/>
              </a:rPr>
              <a:t>https://www.populationpyramid.net/</a:t>
            </a:r>
            <a:endParaRPr lang="en-US" sz="1200" dirty="0">
              <a:latin typeface="+mn-lt"/>
            </a:endParaRPr>
          </a:p>
        </p:txBody>
      </p:sp>
      <p:sp>
        <p:nvSpPr>
          <p:cNvPr id="20" name="TextBox 19"/>
          <p:cNvSpPr txBox="1"/>
          <p:nvPr/>
        </p:nvSpPr>
        <p:spPr>
          <a:xfrm>
            <a:off x="6958719" y="5262670"/>
            <a:ext cx="973645" cy="830997"/>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Asia 2050</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2" name="Picture 1"/>
          <p:cNvPicPr>
            <a:picLocks noChangeAspect="1"/>
          </p:cNvPicPr>
          <p:nvPr/>
        </p:nvPicPr>
        <p:blipFill>
          <a:blip r:embed="rId6"/>
          <a:stretch>
            <a:fillRect/>
          </a:stretch>
        </p:blipFill>
        <p:spPr>
          <a:xfrm>
            <a:off x="3082188" y="2212890"/>
            <a:ext cx="2957513" cy="4645110"/>
          </a:xfrm>
          <a:prstGeom prst="rect">
            <a:avLst/>
          </a:prstGeom>
        </p:spPr>
      </p:pic>
      <p:sp>
        <p:nvSpPr>
          <p:cNvPr id="21" name="TextBox 20"/>
          <p:cNvSpPr txBox="1"/>
          <p:nvPr/>
        </p:nvSpPr>
        <p:spPr>
          <a:xfrm>
            <a:off x="4025900" y="4267200"/>
            <a:ext cx="11430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Asia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Tree>
    <p:extLst>
      <p:ext uri="{BB962C8B-B14F-4D97-AF65-F5344CB8AC3E}">
        <p14:creationId xmlns:p14="http://schemas.microsoft.com/office/powerpoint/2010/main" val="36905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P spid="18" grpId="0"/>
      <p:bldP spid="19"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53" y="-24063"/>
            <a:ext cx="3449053" cy="3464485"/>
          </a:xfrm>
          <a:prstGeom prst="rect">
            <a:avLst/>
          </a:prstGeom>
        </p:spPr>
      </p:pic>
      <p:pic>
        <p:nvPicPr>
          <p:cNvPr id="4" name="Picture 3"/>
          <p:cNvPicPr>
            <a:picLocks noChangeAspect="1"/>
          </p:cNvPicPr>
          <p:nvPr/>
        </p:nvPicPr>
        <p:blipFill>
          <a:blip r:embed="rId3"/>
          <a:stretch>
            <a:fillRect/>
          </a:stretch>
        </p:blipFill>
        <p:spPr>
          <a:xfrm>
            <a:off x="2895600" y="1828800"/>
            <a:ext cx="3352800" cy="3352800"/>
          </a:xfrm>
          <a:prstGeom prst="rect">
            <a:avLst/>
          </a:prstGeom>
        </p:spPr>
      </p:pic>
      <p:pic>
        <p:nvPicPr>
          <p:cNvPr id="2" name="Picture 1"/>
          <p:cNvPicPr>
            <a:picLocks noChangeAspect="1"/>
          </p:cNvPicPr>
          <p:nvPr/>
        </p:nvPicPr>
        <p:blipFill>
          <a:blip r:embed="rId4"/>
          <a:stretch>
            <a:fillRect/>
          </a:stretch>
        </p:blipFill>
        <p:spPr>
          <a:xfrm>
            <a:off x="5675296" y="3429000"/>
            <a:ext cx="3436620" cy="3429000"/>
          </a:xfrm>
          <a:prstGeom prst="rect">
            <a:avLst/>
          </a:prstGeom>
        </p:spPr>
      </p:pic>
      <p:sp>
        <p:nvSpPr>
          <p:cNvPr id="5" name="TextBox 4"/>
          <p:cNvSpPr txBox="1"/>
          <p:nvPr/>
        </p:nvSpPr>
        <p:spPr>
          <a:xfrm>
            <a:off x="304800" y="1322695"/>
            <a:ext cx="2667000" cy="830997"/>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Germany</a:t>
            </a:r>
          </a:p>
          <a:p>
            <a:pPr algn="ctr">
              <a:buNone/>
            </a:pPr>
            <a:r>
              <a:rPr lang="en-US" sz="2400" dirty="0">
                <a:solidFill>
                  <a:schemeClr val="bg1"/>
                </a:solidFill>
                <a:effectLst>
                  <a:outerShdw blurRad="38100" dist="38100" dir="2700000" algn="tl">
                    <a:srgbClr val="000000">
                      <a:alpha val="43137"/>
                    </a:srgbClr>
                  </a:outerShdw>
                </a:effectLst>
                <a:latin typeface="+mn-lt"/>
              </a:rPr>
              <a:t>2015</a:t>
            </a:r>
          </a:p>
        </p:txBody>
      </p:sp>
      <p:sp>
        <p:nvSpPr>
          <p:cNvPr id="6" name="TextBox 5"/>
          <p:cNvSpPr txBox="1"/>
          <p:nvPr/>
        </p:nvSpPr>
        <p:spPr>
          <a:xfrm>
            <a:off x="3200400" y="3128973"/>
            <a:ext cx="2667000" cy="830997"/>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Germany</a:t>
            </a:r>
          </a:p>
          <a:p>
            <a:pPr algn="ctr">
              <a:buNone/>
            </a:pPr>
            <a:r>
              <a:rPr lang="en-US" sz="2400" dirty="0">
                <a:solidFill>
                  <a:schemeClr val="bg1"/>
                </a:solidFill>
                <a:effectLst>
                  <a:outerShdw blurRad="38100" dist="38100" dir="2700000" algn="tl">
                    <a:srgbClr val="000000">
                      <a:alpha val="43137"/>
                    </a:srgbClr>
                  </a:outerShdw>
                </a:effectLst>
                <a:latin typeface="+mn-lt"/>
              </a:rPr>
              <a:t>2015</a:t>
            </a:r>
          </a:p>
        </p:txBody>
      </p:sp>
      <p:sp>
        <p:nvSpPr>
          <p:cNvPr id="7" name="TextBox 6"/>
          <p:cNvSpPr txBox="1"/>
          <p:nvPr/>
        </p:nvSpPr>
        <p:spPr>
          <a:xfrm>
            <a:off x="6598465" y="4514046"/>
            <a:ext cx="1608856" cy="830997"/>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Germany</a:t>
            </a:r>
          </a:p>
          <a:p>
            <a:pPr algn="ctr">
              <a:buNone/>
            </a:pPr>
            <a:r>
              <a:rPr lang="en-US" sz="2400" dirty="0">
                <a:solidFill>
                  <a:schemeClr val="bg1"/>
                </a:solidFill>
                <a:effectLst>
                  <a:outerShdw blurRad="38100" dist="38100" dir="2700000" algn="tl">
                    <a:srgbClr val="000000">
                      <a:alpha val="43137"/>
                    </a:srgbClr>
                  </a:outerShdw>
                </a:effectLst>
                <a:latin typeface="+mn-lt"/>
              </a:rPr>
              <a:t>2050</a:t>
            </a:r>
          </a:p>
        </p:txBody>
      </p:sp>
      <p:sp>
        <p:nvSpPr>
          <p:cNvPr id="13" name="TextBox 12"/>
          <p:cNvSpPr txBox="1"/>
          <p:nvPr/>
        </p:nvSpPr>
        <p:spPr>
          <a:xfrm>
            <a:off x="3426121" y="-31290"/>
            <a:ext cx="5644559" cy="615553"/>
          </a:xfrm>
          <a:prstGeom prst="rect">
            <a:avLst/>
          </a:prstGeom>
          <a:noFill/>
        </p:spPr>
        <p:txBody>
          <a:bodyPr wrap="non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Population Pyramids, Germany</a:t>
            </a:r>
            <a:endParaRPr lang="en-CA" sz="3400" dirty="0">
              <a:solidFill>
                <a:schemeClr val="bg1"/>
              </a:solidFill>
              <a:effectLst>
                <a:outerShdw blurRad="38100" dist="38100" dir="2700000" algn="tl">
                  <a:srgbClr val="000000">
                    <a:alpha val="43137"/>
                  </a:srgbClr>
                </a:outerShdw>
              </a:effectLst>
              <a:latin typeface="+mn-lt"/>
            </a:endParaRPr>
          </a:p>
        </p:txBody>
      </p:sp>
      <p:sp>
        <p:nvSpPr>
          <p:cNvPr id="14" name="TextBox 13"/>
          <p:cNvSpPr txBox="1"/>
          <p:nvPr/>
        </p:nvSpPr>
        <p:spPr>
          <a:xfrm>
            <a:off x="6631288" y="880104"/>
            <a:ext cx="2438400" cy="2308324"/>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Population</a:t>
            </a:r>
          </a:p>
          <a:p>
            <a:pPr algn="ctr">
              <a:buNone/>
            </a:pPr>
            <a:r>
              <a:rPr lang="en-US" sz="2400" dirty="0">
                <a:solidFill>
                  <a:schemeClr val="bg1"/>
                </a:solidFill>
                <a:effectLst>
                  <a:outerShdw blurRad="38100" dist="38100" dir="2700000" algn="tl">
                    <a:srgbClr val="000000">
                      <a:alpha val="43137"/>
                    </a:srgbClr>
                  </a:outerShdw>
                </a:effectLst>
                <a:latin typeface="+mn-lt"/>
              </a:rPr>
              <a:t>(millions)</a:t>
            </a:r>
          </a:p>
          <a:p>
            <a:pPr algn="ctr">
              <a:buNone/>
            </a:pPr>
            <a:r>
              <a:rPr lang="en-US" sz="2400" dirty="0">
                <a:solidFill>
                  <a:schemeClr val="bg1"/>
                </a:solidFill>
                <a:effectLst>
                  <a:outerShdw blurRad="38100" dist="38100" dir="2700000" algn="tl">
                    <a:srgbClr val="000000">
                      <a:alpha val="43137"/>
                    </a:srgbClr>
                  </a:outerShdw>
                </a:effectLst>
                <a:latin typeface="+mn-lt"/>
              </a:rPr>
              <a:t>1950 = 70</a:t>
            </a:r>
          </a:p>
          <a:p>
            <a:pPr algn="ctr">
              <a:buNone/>
            </a:pPr>
            <a:r>
              <a:rPr lang="en-US" sz="2400" dirty="0">
                <a:solidFill>
                  <a:schemeClr val="bg1"/>
                </a:solidFill>
                <a:effectLst>
                  <a:outerShdw blurRad="38100" dist="38100" dir="2700000" algn="tl">
                    <a:srgbClr val="000000">
                      <a:alpha val="43137"/>
                    </a:srgbClr>
                  </a:outerShdw>
                </a:effectLst>
                <a:latin typeface="+mn-lt"/>
              </a:rPr>
              <a:t>2015 = 82</a:t>
            </a:r>
          </a:p>
          <a:p>
            <a:pPr algn="ctr">
              <a:buNone/>
            </a:pPr>
            <a:r>
              <a:rPr lang="en-US" sz="2400" dirty="0">
                <a:solidFill>
                  <a:schemeClr val="bg1"/>
                </a:solidFill>
                <a:effectLst>
                  <a:outerShdw blurRad="38100" dist="38100" dir="2700000" algn="tl">
                    <a:srgbClr val="000000">
                      <a:alpha val="43137"/>
                    </a:srgbClr>
                  </a:outerShdw>
                </a:effectLst>
                <a:latin typeface="+mn-lt"/>
              </a:rPr>
              <a:t>2050 = 80</a:t>
            </a:r>
          </a:p>
          <a:p>
            <a:pPr algn="ctr">
              <a:buNone/>
            </a:pPr>
            <a:r>
              <a:rPr lang="en-CA" sz="2400" dirty="0">
                <a:solidFill>
                  <a:schemeClr val="bg1"/>
                </a:solidFill>
                <a:effectLst>
                  <a:outerShdw blurRad="38100" dist="38100" dir="2700000" algn="tl">
                    <a:srgbClr val="000000">
                      <a:alpha val="43137"/>
                    </a:srgbClr>
                  </a:outerShdw>
                </a:effectLst>
                <a:latin typeface="+mn-lt"/>
              </a:rPr>
              <a:t>2100 = 74</a:t>
            </a:r>
            <a:endParaRPr lang="en-US" sz="2400" dirty="0">
              <a:solidFill>
                <a:schemeClr val="bg1"/>
              </a:solidFill>
              <a:effectLst>
                <a:outerShdw blurRad="38100" dist="38100" dir="2700000" algn="tl">
                  <a:srgbClr val="000000">
                    <a:alpha val="43137"/>
                  </a:srgbClr>
                </a:outerShdw>
              </a:effectLst>
              <a:latin typeface="+mn-lt"/>
            </a:endParaRPr>
          </a:p>
        </p:txBody>
      </p:sp>
      <p:sp>
        <p:nvSpPr>
          <p:cNvPr id="15" name="TextBox 14"/>
          <p:cNvSpPr txBox="1"/>
          <p:nvPr/>
        </p:nvSpPr>
        <p:spPr>
          <a:xfrm>
            <a:off x="94448" y="5287556"/>
            <a:ext cx="4343400" cy="1200329"/>
          </a:xfrm>
          <a:prstGeom prst="rect">
            <a:avLst/>
          </a:prstGeom>
          <a:noFill/>
        </p:spPr>
        <p:txBody>
          <a:bodyPr wrap="square" rtlCol="0">
            <a:spAutoFit/>
          </a:bodyPr>
          <a:lstStyle/>
          <a:p>
            <a:pPr algn="ctr">
              <a:buNone/>
            </a:pPr>
            <a:r>
              <a:rPr lang="en-US" sz="2400" dirty="0">
                <a:solidFill>
                  <a:schemeClr val="bg1"/>
                </a:solidFill>
                <a:effectLst>
                  <a:outerShdw blurRad="38100" dist="38100" dir="2700000" algn="tl">
                    <a:srgbClr val="000000">
                      <a:alpha val="43137"/>
                    </a:srgbClr>
                  </a:outerShdw>
                </a:effectLst>
                <a:latin typeface="+mn-lt"/>
              </a:rPr>
              <a:t>By 2100 Germany’s population will have declined almost to its  post WW2 levels.</a:t>
            </a:r>
            <a:endParaRPr lang="en-CA" sz="2400" dirty="0">
              <a:solidFill>
                <a:schemeClr val="bg1"/>
              </a:solidFill>
              <a:effectLst>
                <a:outerShdw blurRad="38100" dist="38100" dir="2700000" algn="tl">
                  <a:srgbClr val="000000">
                    <a:alpha val="43137"/>
                  </a:srgbClr>
                </a:outerShdw>
              </a:effectLst>
              <a:latin typeface="+mn-lt"/>
            </a:endParaRPr>
          </a:p>
        </p:txBody>
      </p:sp>
      <p:pic>
        <p:nvPicPr>
          <p:cNvPr id="8" name="Picture 7"/>
          <p:cNvPicPr>
            <a:picLocks noChangeAspect="1"/>
          </p:cNvPicPr>
          <p:nvPr/>
        </p:nvPicPr>
        <p:blipFill>
          <a:blip r:embed="rId5"/>
          <a:stretch>
            <a:fillRect/>
          </a:stretch>
        </p:blipFill>
        <p:spPr>
          <a:xfrm>
            <a:off x="3106526" y="2004965"/>
            <a:ext cx="2932324" cy="4806948"/>
          </a:xfrm>
          <a:prstGeom prst="rect">
            <a:avLst/>
          </a:prstGeom>
        </p:spPr>
      </p:pic>
      <p:sp>
        <p:nvSpPr>
          <p:cNvPr id="16" name="TextBox 15"/>
          <p:cNvSpPr txBox="1"/>
          <p:nvPr/>
        </p:nvSpPr>
        <p:spPr>
          <a:xfrm>
            <a:off x="4025900" y="4267200"/>
            <a:ext cx="1143000" cy="4247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7" name="Rectangle 16"/>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Tree>
    <p:extLst>
      <p:ext uri="{BB962C8B-B14F-4D97-AF65-F5344CB8AC3E}">
        <p14:creationId xmlns:p14="http://schemas.microsoft.com/office/powerpoint/2010/main" val="18063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7" y="2249451"/>
            <a:ext cx="9167985" cy="45931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2465"/>
            <a:ext cx="9155954" cy="45871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 y="2249451"/>
            <a:ext cx="9127958" cy="4573089"/>
          </a:xfrm>
          <a:prstGeom prst="rect">
            <a:avLst/>
          </a:prstGeom>
        </p:spPr>
      </p:pic>
      <p:sp>
        <p:nvSpPr>
          <p:cNvPr id="5" name="Rectangle 4"/>
          <p:cNvSpPr>
            <a:spLocks noChangeArrowheads="1"/>
          </p:cNvSpPr>
          <p:nvPr/>
        </p:nvSpPr>
        <p:spPr bwMode="auto">
          <a:xfrm>
            <a:off x="-44037" y="76200"/>
            <a:ext cx="9199991" cy="838200"/>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If current fertility and immigration rates continue to 2050, </a:t>
            </a:r>
            <a:r>
              <a:rPr kumimoji="0" lang="en-US"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Germany's</a:t>
            </a: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population will also age dramatically.</a:t>
            </a:r>
          </a:p>
        </p:txBody>
      </p:sp>
      <p:sp>
        <p:nvSpPr>
          <p:cNvPr id="6" name="Text Box 6"/>
          <p:cNvSpPr txBox="1">
            <a:spLocks noChangeArrowheads="1"/>
          </p:cNvSpPr>
          <p:nvPr/>
        </p:nvSpPr>
        <p:spPr bwMode="auto">
          <a:xfrm>
            <a:off x="76200" y="1203360"/>
            <a:ext cx="9027734" cy="757130"/>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With few young people to support the aging population, by 2050 the tax base will erode and social services decline.</a:t>
            </a:r>
          </a:p>
        </p:txBody>
      </p:sp>
      <p:sp>
        <p:nvSpPr>
          <p:cNvPr id="8" name="TextBox 7"/>
          <p:cNvSpPr txBox="1"/>
          <p:nvPr/>
        </p:nvSpPr>
        <p:spPr>
          <a:xfrm>
            <a:off x="3246863" y="6248400"/>
            <a:ext cx="2650277" cy="424732"/>
          </a:xfrm>
          <a:prstGeom prst="rect">
            <a:avLst/>
          </a:prstGeom>
          <a:solidFill>
            <a:schemeClr val="tx1"/>
          </a:solid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millions</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2215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500"/>
                            </p:stCondLst>
                            <p:childTnLst>
                              <p:par>
                                <p:cTn id="30" presetID="5"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429000" cy="3436637"/>
          </a:xfrm>
          <a:prstGeom prst="rect">
            <a:avLst/>
          </a:prstGeom>
        </p:spPr>
      </p:pic>
      <p:sp>
        <p:nvSpPr>
          <p:cNvPr id="3" name="TextBox 2"/>
          <p:cNvSpPr txBox="1"/>
          <p:nvPr/>
        </p:nvSpPr>
        <p:spPr>
          <a:xfrm>
            <a:off x="1144311" y="1828800"/>
            <a:ext cx="973645"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Japan1950</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pic>
        <p:nvPicPr>
          <p:cNvPr id="6" name="Picture 5"/>
          <p:cNvPicPr>
            <a:picLocks noChangeAspect="1"/>
          </p:cNvPicPr>
          <p:nvPr/>
        </p:nvPicPr>
        <p:blipFill>
          <a:blip r:embed="rId3"/>
          <a:stretch>
            <a:fillRect/>
          </a:stretch>
        </p:blipFill>
        <p:spPr>
          <a:xfrm>
            <a:off x="2871836" y="1570586"/>
            <a:ext cx="3429000" cy="3413894"/>
          </a:xfrm>
          <a:prstGeom prst="rect">
            <a:avLst/>
          </a:prstGeom>
        </p:spPr>
      </p:pic>
      <p:pic>
        <p:nvPicPr>
          <p:cNvPr id="4" name="Picture 3"/>
          <p:cNvPicPr>
            <a:picLocks noChangeAspect="1"/>
          </p:cNvPicPr>
          <p:nvPr/>
        </p:nvPicPr>
        <p:blipFill>
          <a:blip r:embed="rId4"/>
          <a:stretch>
            <a:fillRect/>
          </a:stretch>
        </p:blipFill>
        <p:spPr>
          <a:xfrm>
            <a:off x="5743671" y="3429000"/>
            <a:ext cx="3429000" cy="3436603"/>
          </a:xfrm>
          <a:prstGeom prst="rect">
            <a:avLst/>
          </a:prstGeom>
        </p:spPr>
      </p:pic>
      <p:sp>
        <p:nvSpPr>
          <p:cNvPr id="5" name="TextBox 4"/>
          <p:cNvSpPr txBox="1"/>
          <p:nvPr/>
        </p:nvSpPr>
        <p:spPr>
          <a:xfrm>
            <a:off x="6781800" y="4572000"/>
            <a:ext cx="12192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Japan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a:t>
            </a:r>
          </a:p>
        </p:txBody>
      </p:sp>
      <p:sp>
        <p:nvSpPr>
          <p:cNvPr id="7" name="TextBox 6"/>
          <p:cNvSpPr txBox="1"/>
          <p:nvPr/>
        </p:nvSpPr>
        <p:spPr>
          <a:xfrm>
            <a:off x="3962400" y="2862034"/>
            <a:ext cx="12192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Japan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a:t>
            </a:r>
          </a:p>
        </p:txBody>
      </p:sp>
      <p:sp>
        <p:nvSpPr>
          <p:cNvPr id="8" name="TextBox 7"/>
          <p:cNvSpPr txBox="1"/>
          <p:nvPr/>
        </p:nvSpPr>
        <p:spPr>
          <a:xfrm>
            <a:off x="228600" y="5114163"/>
            <a:ext cx="3999558" cy="10895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2100 Japan will have</a:t>
            </a:r>
            <a:r>
              <a:rPr kumimoji="0" lang="en-US" sz="24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about 10% less population that it had in 1950, and it will be old.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9" name="TextBox 8"/>
          <p:cNvSpPr txBox="1"/>
          <p:nvPr/>
        </p:nvSpPr>
        <p:spPr>
          <a:xfrm>
            <a:off x="3352800" y="-17364"/>
            <a:ext cx="5708101" cy="5078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in Percent Share, Japan</a:t>
            </a:r>
            <a:endParaRPr kumimoji="0" lang="en-CA"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0" name="TextBox 9"/>
          <p:cNvSpPr txBox="1"/>
          <p:nvPr/>
        </p:nvSpPr>
        <p:spPr>
          <a:xfrm>
            <a:off x="6631288" y="762000"/>
            <a:ext cx="2438400" cy="245605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(millions):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 = 82</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 = 128</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 = </a:t>
            </a:r>
            <a:r>
              <a:rPr lang="en-US" sz="2400" dirty="0">
                <a:solidFill>
                  <a:prstClr val="black"/>
                </a:solidFill>
                <a:effectLst>
                  <a:outerShdw blurRad="38100" dist="38100" dir="2700000" algn="tl">
                    <a:srgbClr val="000000">
                      <a:alpha val="43137"/>
                    </a:srgbClr>
                  </a:outerShdw>
                </a:effectLst>
                <a:latin typeface="Calibri"/>
              </a:rPr>
              <a:t>106</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2100 = </a:t>
            </a:r>
            <a:r>
              <a:rPr lang="en-US" sz="2400" dirty="0">
                <a:solidFill>
                  <a:prstClr val="black"/>
                </a:solidFill>
                <a:effectLst>
                  <a:outerShdw blurRad="38100" dist="38100" dir="2700000" algn="tl">
                    <a:srgbClr val="000000">
                      <a:alpha val="43137"/>
                    </a:srgbClr>
                  </a:outerShdw>
                </a:effectLst>
                <a:latin typeface="Calibri"/>
              </a:rPr>
              <a:t>75</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pic>
        <p:nvPicPr>
          <p:cNvPr id="11" name="Picture 10"/>
          <p:cNvPicPr>
            <a:picLocks noChangeAspect="1"/>
          </p:cNvPicPr>
          <p:nvPr/>
        </p:nvPicPr>
        <p:blipFill>
          <a:blip r:embed="rId5"/>
          <a:stretch>
            <a:fillRect/>
          </a:stretch>
        </p:blipFill>
        <p:spPr>
          <a:xfrm>
            <a:off x="3066300" y="1981200"/>
            <a:ext cx="3001396" cy="4848408"/>
          </a:xfrm>
          <a:prstGeom prst="rect">
            <a:avLst/>
          </a:prstGeom>
        </p:spPr>
      </p:pic>
      <p:sp>
        <p:nvSpPr>
          <p:cNvPr id="12" name="TextBox 11"/>
          <p:cNvSpPr txBox="1"/>
          <p:nvPr/>
        </p:nvSpPr>
        <p:spPr>
          <a:xfrm>
            <a:off x="4025900" y="4267200"/>
            <a:ext cx="1143000" cy="4247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3" name="Rectangle 12"/>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
        <p:nvSpPr>
          <p:cNvPr id="14" name="TextBox 13"/>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9865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images.nationmaster.com/images/pyramids/ja-1990.png"/>
          <p:cNvPicPr>
            <a:picLocks noChangeAspect="1" noChangeArrowheads="1"/>
          </p:cNvPicPr>
          <p:nvPr/>
        </p:nvPicPr>
        <p:blipFill>
          <a:blip r:embed="rId2" cstate="print"/>
          <a:srcRect/>
          <a:stretch>
            <a:fillRect/>
          </a:stretch>
        </p:blipFill>
        <p:spPr bwMode="auto">
          <a:xfrm>
            <a:off x="18216" y="1803799"/>
            <a:ext cx="9125784" cy="4572000"/>
          </a:xfrm>
          <a:prstGeom prst="rect">
            <a:avLst/>
          </a:prstGeom>
          <a:solidFill>
            <a:srgbClr val="FFFF00"/>
          </a:solidFill>
        </p:spPr>
      </p:pic>
      <p:pic>
        <p:nvPicPr>
          <p:cNvPr id="153604" name="Picture 4" descr="http://images.nationmaster.com/images/pyramids/ja-1995.png"/>
          <p:cNvPicPr>
            <a:picLocks noChangeAspect="1" noChangeArrowheads="1"/>
          </p:cNvPicPr>
          <p:nvPr/>
        </p:nvPicPr>
        <p:blipFill>
          <a:blip r:embed="rId3" cstate="print"/>
          <a:srcRect/>
          <a:stretch>
            <a:fillRect/>
          </a:stretch>
        </p:blipFill>
        <p:spPr bwMode="auto">
          <a:xfrm>
            <a:off x="0" y="1803799"/>
            <a:ext cx="9144000" cy="4581126"/>
          </a:xfrm>
          <a:prstGeom prst="rect">
            <a:avLst/>
          </a:prstGeom>
          <a:solidFill>
            <a:srgbClr val="FFFF00"/>
          </a:solidFill>
        </p:spPr>
      </p:pic>
      <p:pic>
        <p:nvPicPr>
          <p:cNvPr id="153606" name="Picture 6" descr="http://images.nationmaster.com/images/pyramids/ja-2000.png"/>
          <p:cNvPicPr>
            <a:picLocks noChangeAspect="1" noChangeArrowheads="1"/>
          </p:cNvPicPr>
          <p:nvPr/>
        </p:nvPicPr>
        <p:blipFill>
          <a:blip r:embed="rId4" cstate="print"/>
          <a:srcRect/>
          <a:stretch>
            <a:fillRect/>
          </a:stretch>
        </p:blipFill>
        <p:spPr bwMode="auto">
          <a:xfrm>
            <a:off x="0" y="1803799"/>
            <a:ext cx="9144000" cy="4581126"/>
          </a:xfrm>
          <a:prstGeom prst="rect">
            <a:avLst/>
          </a:prstGeom>
          <a:solidFill>
            <a:srgbClr val="FFFF00"/>
          </a:solidFill>
        </p:spPr>
      </p:pic>
      <p:pic>
        <p:nvPicPr>
          <p:cNvPr id="153608" name="Picture 8" descr="http://images.nationmaster.com/images/pyramids/ja-2003.png"/>
          <p:cNvPicPr>
            <a:picLocks noChangeAspect="1" noChangeArrowheads="1"/>
          </p:cNvPicPr>
          <p:nvPr/>
        </p:nvPicPr>
        <p:blipFill>
          <a:blip r:embed="rId5" cstate="print"/>
          <a:srcRect/>
          <a:stretch>
            <a:fillRect/>
          </a:stretch>
        </p:blipFill>
        <p:spPr bwMode="auto">
          <a:xfrm>
            <a:off x="0" y="1803799"/>
            <a:ext cx="9144000" cy="4581126"/>
          </a:xfrm>
          <a:prstGeom prst="rect">
            <a:avLst/>
          </a:prstGeom>
          <a:solidFill>
            <a:srgbClr val="FFFF00"/>
          </a:solidFill>
        </p:spPr>
      </p:pic>
      <p:pic>
        <p:nvPicPr>
          <p:cNvPr id="153610" name="Picture 10" descr="http://images.nationmaster.com/images/pyramids/ja-2005.png"/>
          <p:cNvPicPr>
            <a:picLocks noChangeAspect="1" noChangeArrowheads="1"/>
          </p:cNvPicPr>
          <p:nvPr/>
        </p:nvPicPr>
        <p:blipFill>
          <a:blip r:embed="rId6" cstate="print"/>
          <a:srcRect/>
          <a:stretch>
            <a:fillRect/>
          </a:stretch>
        </p:blipFill>
        <p:spPr bwMode="auto">
          <a:xfrm>
            <a:off x="0" y="1803799"/>
            <a:ext cx="9144000" cy="4581126"/>
          </a:xfrm>
          <a:prstGeom prst="rect">
            <a:avLst/>
          </a:prstGeom>
          <a:solidFill>
            <a:srgbClr val="FFFF00"/>
          </a:solidFill>
        </p:spPr>
      </p:pic>
      <p:pic>
        <p:nvPicPr>
          <p:cNvPr id="153612" name="Picture 12" descr="http://images.nationmaster.com/images/pyramids/ja-2010.png"/>
          <p:cNvPicPr>
            <a:picLocks noChangeAspect="1" noChangeArrowheads="1"/>
          </p:cNvPicPr>
          <p:nvPr/>
        </p:nvPicPr>
        <p:blipFill>
          <a:blip r:embed="rId7" cstate="print"/>
          <a:srcRect/>
          <a:stretch>
            <a:fillRect/>
          </a:stretch>
        </p:blipFill>
        <p:spPr bwMode="auto">
          <a:xfrm>
            <a:off x="0" y="1803799"/>
            <a:ext cx="9125785" cy="4572000"/>
          </a:xfrm>
          <a:prstGeom prst="rect">
            <a:avLst/>
          </a:prstGeom>
          <a:solidFill>
            <a:srgbClr val="FFFF00"/>
          </a:solidFill>
        </p:spPr>
      </p:pic>
      <p:pic>
        <p:nvPicPr>
          <p:cNvPr id="153614" name="Picture 14" descr="http://images.nationmaster.com/images/pyramids/ja-2020.png"/>
          <p:cNvPicPr>
            <a:picLocks noChangeAspect="1" noChangeArrowheads="1"/>
          </p:cNvPicPr>
          <p:nvPr/>
        </p:nvPicPr>
        <p:blipFill>
          <a:blip r:embed="rId8" cstate="print"/>
          <a:srcRect/>
          <a:stretch>
            <a:fillRect/>
          </a:stretch>
        </p:blipFill>
        <p:spPr bwMode="auto">
          <a:xfrm>
            <a:off x="0" y="1803799"/>
            <a:ext cx="9144000" cy="4581126"/>
          </a:xfrm>
          <a:prstGeom prst="rect">
            <a:avLst/>
          </a:prstGeom>
          <a:solidFill>
            <a:srgbClr val="FFFF00"/>
          </a:solidFill>
        </p:spPr>
      </p:pic>
      <p:pic>
        <p:nvPicPr>
          <p:cNvPr id="153616" name="Picture 16" descr="http://images.nationmaster.com/images/pyramids/ja-2050.png"/>
          <p:cNvPicPr>
            <a:picLocks noChangeAspect="1" noChangeArrowheads="1"/>
          </p:cNvPicPr>
          <p:nvPr/>
        </p:nvPicPr>
        <p:blipFill>
          <a:blip r:embed="rId9" cstate="print">
            <a:clrChange>
              <a:clrFrom>
                <a:srgbClr val="000000">
                  <a:alpha val="0"/>
                </a:srgbClr>
              </a:clrFrom>
              <a:clrTo>
                <a:srgbClr val="000000">
                  <a:alpha val="0"/>
                </a:srgbClr>
              </a:clrTo>
            </a:clrChange>
          </a:blip>
          <a:srcRect/>
          <a:stretch>
            <a:fillRect/>
          </a:stretch>
        </p:blipFill>
        <p:spPr bwMode="auto">
          <a:xfrm>
            <a:off x="0" y="1749301"/>
            <a:ext cx="9144000" cy="4581126"/>
          </a:xfrm>
          <a:prstGeom prst="rect">
            <a:avLst/>
          </a:prstGeom>
          <a:solidFill>
            <a:srgbClr val="FFFF00"/>
          </a:solidFill>
        </p:spPr>
      </p:pic>
      <p:sp>
        <p:nvSpPr>
          <p:cNvPr id="11" name="TextBox 10"/>
          <p:cNvSpPr txBox="1"/>
          <p:nvPr/>
        </p:nvSpPr>
        <p:spPr>
          <a:xfrm>
            <a:off x="76200" y="-152400"/>
            <a:ext cx="8991600" cy="1688154"/>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Japan: Population Pyramids, 1990 to 2050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Declining population + increasing number of elderly + highly restrictive immigration policies = pending economic disaster.</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2013 = 127.1 million.</a:t>
            </a:r>
          </a:p>
        </p:txBody>
      </p:sp>
      <p:sp>
        <p:nvSpPr>
          <p:cNvPr id="3" name="TextBox 2"/>
          <p:cNvSpPr txBox="1"/>
          <p:nvPr/>
        </p:nvSpPr>
        <p:spPr>
          <a:xfrm>
            <a:off x="198023" y="2933700"/>
            <a:ext cx="1733488"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Dependents</a:t>
            </a:r>
          </a:p>
        </p:txBody>
      </p:sp>
      <p:cxnSp>
        <p:nvCxnSpPr>
          <p:cNvPr id="5" name="Straight Arrow Connector 4"/>
          <p:cNvCxnSpPr>
            <a:stCxn id="3" idx="3"/>
          </p:cNvCxnSpPr>
          <p:nvPr/>
        </p:nvCxnSpPr>
        <p:spPr>
          <a:xfrm flipV="1">
            <a:off x="1931511" y="2705100"/>
            <a:ext cx="238156" cy="440966"/>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a:off x="1931511" y="3146066"/>
            <a:ext cx="129588" cy="2168884"/>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90688" y="2438400"/>
            <a:ext cx="0" cy="9906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09800" y="5067300"/>
            <a:ext cx="0" cy="4953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58000" y="3875612"/>
            <a:ext cx="2022733"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Support group</a:t>
            </a:r>
          </a:p>
        </p:txBody>
      </p:sp>
      <p:cxnSp>
        <p:nvCxnSpPr>
          <p:cNvPr id="28" name="Straight Connector 27"/>
          <p:cNvCxnSpPr/>
          <p:nvPr/>
        </p:nvCxnSpPr>
        <p:spPr>
          <a:xfrm>
            <a:off x="6400800" y="3382133"/>
            <a:ext cx="0" cy="168516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400800" y="4087978"/>
            <a:ext cx="457201"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9" presetClass="entr" presetSubtype="0" fill="hold" nodeType="withEffect">
                                  <p:stCondLst>
                                    <p:cond delay="0"/>
                                  </p:stCondLst>
                                  <p:childTnLst>
                                    <p:set>
                                      <p:cBhvr>
                                        <p:cTn id="30" dur="1" fill="hold">
                                          <p:stCondLst>
                                            <p:cond delay="0"/>
                                          </p:stCondLst>
                                        </p:cTn>
                                        <p:tgtEl>
                                          <p:spTgt spid="153602"/>
                                        </p:tgtEl>
                                        <p:attrNameLst>
                                          <p:attrName>style.visibility</p:attrName>
                                        </p:attrNameLst>
                                      </p:cBhvr>
                                      <p:to>
                                        <p:strVal val="visible"/>
                                      </p:to>
                                    </p:set>
                                    <p:animEffect transition="in" filter="dissolve">
                                      <p:cBhvr>
                                        <p:cTn id="31" dur="500"/>
                                        <p:tgtEl>
                                          <p:spTgt spid="153602"/>
                                        </p:tgtEl>
                                      </p:cBhvr>
                                    </p:animEffect>
                                  </p:childTnLst>
                                </p:cTn>
                              </p:par>
                            </p:childTnLst>
                          </p:cTn>
                        </p:par>
                        <p:par>
                          <p:cTn id="32" fill="hold">
                            <p:stCondLst>
                              <p:cond delay="500"/>
                            </p:stCondLst>
                            <p:childTnLst>
                              <p:par>
                                <p:cTn id="33" presetID="9" presetClass="entr" presetSubtype="0" fill="hold" nodeType="afterEffect">
                                  <p:stCondLst>
                                    <p:cond delay="1000"/>
                                  </p:stCondLst>
                                  <p:childTnLst>
                                    <p:set>
                                      <p:cBhvr>
                                        <p:cTn id="34" dur="1" fill="hold">
                                          <p:stCondLst>
                                            <p:cond delay="0"/>
                                          </p:stCondLst>
                                        </p:cTn>
                                        <p:tgtEl>
                                          <p:spTgt spid="153604"/>
                                        </p:tgtEl>
                                        <p:attrNameLst>
                                          <p:attrName>style.visibility</p:attrName>
                                        </p:attrNameLst>
                                      </p:cBhvr>
                                      <p:to>
                                        <p:strVal val="visible"/>
                                      </p:to>
                                    </p:set>
                                    <p:animEffect transition="in" filter="dissolve">
                                      <p:cBhvr>
                                        <p:cTn id="35" dur="500"/>
                                        <p:tgtEl>
                                          <p:spTgt spid="153604"/>
                                        </p:tgtEl>
                                      </p:cBhvr>
                                    </p:animEffect>
                                  </p:childTnLst>
                                </p:cTn>
                              </p:par>
                            </p:childTnLst>
                          </p:cTn>
                        </p:par>
                        <p:par>
                          <p:cTn id="36" fill="hold">
                            <p:stCondLst>
                              <p:cond delay="2000"/>
                            </p:stCondLst>
                            <p:childTnLst>
                              <p:par>
                                <p:cTn id="37" presetID="9" presetClass="entr" presetSubtype="0" fill="hold" nodeType="afterEffect">
                                  <p:stCondLst>
                                    <p:cond delay="1000"/>
                                  </p:stCondLst>
                                  <p:childTnLst>
                                    <p:set>
                                      <p:cBhvr>
                                        <p:cTn id="38" dur="1" fill="hold">
                                          <p:stCondLst>
                                            <p:cond delay="0"/>
                                          </p:stCondLst>
                                        </p:cTn>
                                        <p:tgtEl>
                                          <p:spTgt spid="153606"/>
                                        </p:tgtEl>
                                        <p:attrNameLst>
                                          <p:attrName>style.visibility</p:attrName>
                                        </p:attrNameLst>
                                      </p:cBhvr>
                                      <p:to>
                                        <p:strVal val="visible"/>
                                      </p:to>
                                    </p:set>
                                    <p:animEffect transition="in" filter="dissolve">
                                      <p:cBhvr>
                                        <p:cTn id="39" dur="500"/>
                                        <p:tgtEl>
                                          <p:spTgt spid="153606"/>
                                        </p:tgtEl>
                                      </p:cBhvr>
                                    </p:animEffect>
                                  </p:childTnLst>
                                </p:cTn>
                              </p:par>
                            </p:childTnLst>
                          </p:cTn>
                        </p:par>
                        <p:par>
                          <p:cTn id="40" fill="hold">
                            <p:stCondLst>
                              <p:cond delay="3500"/>
                            </p:stCondLst>
                            <p:childTnLst>
                              <p:par>
                                <p:cTn id="41" presetID="9" presetClass="entr" presetSubtype="0" fill="hold" nodeType="afterEffect">
                                  <p:stCondLst>
                                    <p:cond delay="1000"/>
                                  </p:stCondLst>
                                  <p:childTnLst>
                                    <p:set>
                                      <p:cBhvr>
                                        <p:cTn id="42" dur="1" fill="hold">
                                          <p:stCondLst>
                                            <p:cond delay="0"/>
                                          </p:stCondLst>
                                        </p:cTn>
                                        <p:tgtEl>
                                          <p:spTgt spid="153608"/>
                                        </p:tgtEl>
                                        <p:attrNameLst>
                                          <p:attrName>style.visibility</p:attrName>
                                        </p:attrNameLst>
                                      </p:cBhvr>
                                      <p:to>
                                        <p:strVal val="visible"/>
                                      </p:to>
                                    </p:set>
                                    <p:animEffect transition="in" filter="dissolve">
                                      <p:cBhvr>
                                        <p:cTn id="43" dur="500"/>
                                        <p:tgtEl>
                                          <p:spTgt spid="153608"/>
                                        </p:tgtEl>
                                      </p:cBhvr>
                                    </p:animEffect>
                                  </p:childTnLst>
                                </p:cTn>
                              </p:par>
                            </p:childTnLst>
                          </p:cTn>
                        </p:par>
                        <p:par>
                          <p:cTn id="44" fill="hold">
                            <p:stCondLst>
                              <p:cond delay="5000"/>
                            </p:stCondLst>
                            <p:childTnLst>
                              <p:par>
                                <p:cTn id="45" presetID="9" presetClass="entr" presetSubtype="0" fill="hold" nodeType="afterEffect">
                                  <p:stCondLst>
                                    <p:cond delay="1000"/>
                                  </p:stCondLst>
                                  <p:childTnLst>
                                    <p:set>
                                      <p:cBhvr>
                                        <p:cTn id="46" dur="1" fill="hold">
                                          <p:stCondLst>
                                            <p:cond delay="0"/>
                                          </p:stCondLst>
                                        </p:cTn>
                                        <p:tgtEl>
                                          <p:spTgt spid="153610"/>
                                        </p:tgtEl>
                                        <p:attrNameLst>
                                          <p:attrName>style.visibility</p:attrName>
                                        </p:attrNameLst>
                                      </p:cBhvr>
                                      <p:to>
                                        <p:strVal val="visible"/>
                                      </p:to>
                                    </p:set>
                                    <p:animEffect transition="in" filter="dissolve">
                                      <p:cBhvr>
                                        <p:cTn id="47" dur="500"/>
                                        <p:tgtEl>
                                          <p:spTgt spid="153610"/>
                                        </p:tgtEl>
                                      </p:cBhvr>
                                    </p:animEffect>
                                  </p:childTnLst>
                                </p:cTn>
                              </p:par>
                            </p:childTnLst>
                          </p:cTn>
                        </p:par>
                        <p:par>
                          <p:cTn id="48" fill="hold">
                            <p:stCondLst>
                              <p:cond delay="6500"/>
                            </p:stCondLst>
                            <p:childTnLst>
                              <p:par>
                                <p:cTn id="49" presetID="9" presetClass="entr" presetSubtype="0" fill="hold" nodeType="afterEffect">
                                  <p:stCondLst>
                                    <p:cond delay="1000"/>
                                  </p:stCondLst>
                                  <p:childTnLst>
                                    <p:set>
                                      <p:cBhvr>
                                        <p:cTn id="50" dur="1" fill="hold">
                                          <p:stCondLst>
                                            <p:cond delay="0"/>
                                          </p:stCondLst>
                                        </p:cTn>
                                        <p:tgtEl>
                                          <p:spTgt spid="153612"/>
                                        </p:tgtEl>
                                        <p:attrNameLst>
                                          <p:attrName>style.visibility</p:attrName>
                                        </p:attrNameLst>
                                      </p:cBhvr>
                                      <p:to>
                                        <p:strVal val="visible"/>
                                      </p:to>
                                    </p:set>
                                    <p:animEffect transition="in" filter="dissolve">
                                      <p:cBhvr>
                                        <p:cTn id="51" dur="500"/>
                                        <p:tgtEl>
                                          <p:spTgt spid="153612"/>
                                        </p:tgtEl>
                                      </p:cBhvr>
                                    </p:animEffect>
                                  </p:childTnLst>
                                </p:cTn>
                              </p:par>
                            </p:childTnLst>
                          </p:cTn>
                        </p:par>
                        <p:par>
                          <p:cTn id="52" fill="hold">
                            <p:stCondLst>
                              <p:cond delay="8000"/>
                            </p:stCondLst>
                            <p:childTnLst>
                              <p:par>
                                <p:cTn id="53" presetID="9" presetClass="entr" presetSubtype="0" fill="hold" nodeType="afterEffect">
                                  <p:stCondLst>
                                    <p:cond delay="1000"/>
                                  </p:stCondLst>
                                  <p:childTnLst>
                                    <p:set>
                                      <p:cBhvr>
                                        <p:cTn id="54" dur="1" fill="hold">
                                          <p:stCondLst>
                                            <p:cond delay="0"/>
                                          </p:stCondLst>
                                        </p:cTn>
                                        <p:tgtEl>
                                          <p:spTgt spid="153614"/>
                                        </p:tgtEl>
                                        <p:attrNameLst>
                                          <p:attrName>style.visibility</p:attrName>
                                        </p:attrNameLst>
                                      </p:cBhvr>
                                      <p:to>
                                        <p:strVal val="visible"/>
                                      </p:to>
                                    </p:set>
                                    <p:animEffect transition="in" filter="dissolve">
                                      <p:cBhvr>
                                        <p:cTn id="55" dur="500"/>
                                        <p:tgtEl>
                                          <p:spTgt spid="153614"/>
                                        </p:tgtEl>
                                      </p:cBhvr>
                                    </p:animEffect>
                                  </p:childTnLst>
                                </p:cTn>
                              </p:par>
                            </p:childTnLst>
                          </p:cTn>
                        </p:par>
                        <p:par>
                          <p:cTn id="56" fill="hold">
                            <p:stCondLst>
                              <p:cond delay="9500"/>
                            </p:stCondLst>
                            <p:childTnLst>
                              <p:par>
                                <p:cTn id="57" presetID="9" presetClass="entr" presetSubtype="0" fill="hold" nodeType="afterEffect">
                                  <p:stCondLst>
                                    <p:cond delay="1000"/>
                                  </p:stCondLst>
                                  <p:childTnLst>
                                    <p:set>
                                      <p:cBhvr>
                                        <p:cTn id="58" dur="1" fill="hold">
                                          <p:stCondLst>
                                            <p:cond delay="0"/>
                                          </p:stCondLst>
                                        </p:cTn>
                                        <p:tgtEl>
                                          <p:spTgt spid="153616"/>
                                        </p:tgtEl>
                                        <p:attrNameLst>
                                          <p:attrName>style.visibility</p:attrName>
                                        </p:attrNameLst>
                                      </p:cBhvr>
                                      <p:to>
                                        <p:strVal val="visible"/>
                                      </p:to>
                                    </p:set>
                                    <p:animEffect transition="in" filter="dissolve">
                                      <p:cBhvr>
                                        <p:cTn id="59" dur="500"/>
                                        <p:tgtEl>
                                          <p:spTgt spid="153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51"/>
            <a:ext cx="3462196" cy="3454502"/>
          </a:xfrm>
          <a:prstGeom prst="rect">
            <a:avLst/>
          </a:prstGeom>
        </p:spPr>
      </p:pic>
      <p:pic>
        <p:nvPicPr>
          <p:cNvPr id="3" name="Picture 2"/>
          <p:cNvPicPr>
            <a:picLocks noChangeAspect="1"/>
          </p:cNvPicPr>
          <p:nvPr/>
        </p:nvPicPr>
        <p:blipFill>
          <a:blip r:embed="rId3"/>
          <a:stretch>
            <a:fillRect/>
          </a:stretch>
        </p:blipFill>
        <p:spPr>
          <a:xfrm>
            <a:off x="2667000" y="1714500"/>
            <a:ext cx="3444206" cy="3429000"/>
          </a:xfrm>
          <a:prstGeom prst="rect">
            <a:avLst/>
          </a:prstGeom>
        </p:spPr>
      </p:pic>
      <p:pic>
        <p:nvPicPr>
          <p:cNvPr id="4" name="Picture 3"/>
          <p:cNvPicPr>
            <a:picLocks noChangeAspect="1"/>
          </p:cNvPicPr>
          <p:nvPr/>
        </p:nvPicPr>
        <p:blipFill>
          <a:blip r:embed="rId4"/>
          <a:stretch>
            <a:fillRect/>
          </a:stretch>
        </p:blipFill>
        <p:spPr>
          <a:xfrm>
            <a:off x="5638800" y="3360572"/>
            <a:ext cx="3505200" cy="3497428"/>
          </a:xfrm>
          <a:prstGeom prst="rect">
            <a:avLst/>
          </a:prstGeom>
        </p:spPr>
      </p:pic>
      <p:sp>
        <p:nvSpPr>
          <p:cNvPr id="5" name="TextBox 4"/>
          <p:cNvSpPr txBox="1"/>
          <p:nvPr/>
        </p:nvSpPr>
        <p:spPr>
          <a:xfrm>
            <a:off x="669202" y="1143000"/>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a:t>
            </a:r>
          </a:p>
        </p:txBody>
      </p:sp>
      <p:sp>
        <p:nvSpPr>
          <p:cNvPr id="6" name="TextBox 5"/>
          <p:cNvSpPr txBox="1"/>
          <p:nvPr/>
        </p:nvSpPr>
        <p:spPr>
          <a:xfrm>
            <a:off x="3314323" y="3182254"/>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a:t>
            </a:r>
          </a:p>
        </p:txBody>
      </p:sp>
      <p:sp>
        <p:nvSpPr>
          <p:cNvPr id="7" name="TextBox 6"/>
          <p:cNvSpPr txBox="1"/>
          <p:nvPr/>
        </p:nvSpPr>
        <p:spPr>
          <a:xfrm>
            <a:off x="6402426" y="4800600"/>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a:t>
            </a:r>
          </a:p>
        </p:txBody>
      </p:sp>
      <p:sp>
        <p:nvSpPr>
          <p:cNvPr id="9" name="TextBox 8"/>
          <p:cNvSpPr txBox="1"/>
          <p:nvPr/>
        </p:nvSpPr>
        <p:spPr>
          <a:xfrm>
            <a:off x="156524" y="5305704"/>
            <a:ext cx="4339276" cy="14219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Canada’s population will continue to grow steadily – but from migration not natural increase.</a:t>
            </a:r>
          </a:p>
        </p:txBody>
      </p:sp>
      <p:sp>
        <p:nvSpPr>
          <p:cNvPr id="10" name="TextBox 9"/>
          <p:cNvSpPr txBox="1"/>
          <p:nvPr/>
        </p:nvSpPr>
        <p:spPr>
          <a:xfrm>
            <a:off x="3352800" y="-17364"/>
            <a:ext cx="5597943" cy="4801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in Percent Share, Canada</a:t>
            </a:r>
            <a:endParaRPr kumimoji="0" lang="en-C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1" name="TextBox 10"/>
          <p:cNvSpPr txBox="1"/>
          <p:nvPr/>
        </p:nvSpPr>
        <p:spPr>
          <a:xfrm>
            <a:off x="6631288" y="880104"/>
            <a:ext cx="2438400" cy="245605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(millions):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 = 14</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 = 36</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 = 46</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lang="en-CA" sz="2400" dirty="0">
                <a:solidFill>
                  <a:prstClr val="black"/>
                </a:solidFill>
                <a:effectLst>
                  <a:outerShdw blurRad="38100" dist="38100" dir="2700000" algn="tl">
                    <a:srgbClr val="000000">
                      <a:alpha val="43137"/>
                    </a:srgbClr>
                  </a:outerShdw>
                </a:effectLst>
                <a:latin typeface="Calibri"/>
              </a:rPr>
              <a:t>2100 = 57</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pic>
        <p:nvPicPr>
          <p:cNvPr id="12" name="Picture 11"/>
          <p:cNvPicPr>
            <a:picLocks noChangeAspect="1"/>
          </p:cNvPicPr>
          <p:nvPr/>
        </p:nvPicPr>
        <p:blipFill>
          <a:blip r:embed="rId5"/>
          <a:stretch>
            <a:fillRect/>
          </a:stretch>
        </p:blipFill>
        <p:spPr>
          <a:xfrm>
            <a:off x="3123085" y="1694405"/>
            <a:ext cx="3041978" cy="5053012"/>
          </a:xfrm>
          <a:prstGeom prst="rect">
            <a:avLst/>
          </a:prstGeom>
        </p:spPr>
      </p:pic>
      <p:sp>
        <p:nvSpPr>
          <p:cNvPr id="13" name="TextBox 12"/>
          <p:cNvSpPr txBox="1"/>
          <p:nvPr/>
        </p:nvSpPr>
        <p:spPr>
          <a:xfrm>
            <a:off x="4025900" y="4267200"/>
            <a:ext cx="1143000" cy="4247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4" name="Rectangle 13"/>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
        <p:nvSpPr>
          <p:cNvPr id="15" name="TextBox 1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5837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3429000" cy="3436620"/>
          </a:xfrm>
          <a:prstGeom prst="rect">
            <a:avLst/>
          </a:prstGeom>
        </p:spPr>
      </p:pic>
      <p:pic>
        <p:nvPicPr>
          <p:cNvPr id="3" name="Picture 2"/>
          <p:cNvPicPr>
            <a:picLocks noChangeAspect="1"/>
          </p:cNvPicPr>
          <p:nvPr/>
        </p:nvPicPr>
        <p:blipFill>
          <a:blip r:embed="rId3"/>
          <a:stretch>
            <a:fillRect/>
          </a:stretch>
        </p:blipFill>
        <p:spPr>
          <a:xfrm>
            <a:off x="2849880" y="1718310"/>
            <a:ext cx="3444239" cy="3421379"/>
          </a:xfrm>
          <a:prstGeom prst="rect">
            <a:avLst/>
          </a:prstGeom>
        </p:spPr>
      </p:pic>
      <p:pic>
        <p:nvPicPr>
          <p:cNvPr id="4" name="Picture 3"/>
          <p:cNvPicPr>
            <a:picLocks noChangeAspect="1"/>
          </p:cNvPicPr>
          <p:nvPr/>
        </p:nvPicPr>
        <p:blipFill>
          <a:blip r:embed="rId4"/>
          <a:stretch>
            <a:fillRect/>
          </a:stretch>
        </p:blipFill>
        <p:spPr>
          <a:xfrm>
            <a:off x="5714999" y="3455555"/>
            <a:ext cx="3428999" cy="3413759"/>
          </a:xfrm>
          <a:prstGeom prst="rect">
            <a:avLst/>
          </a:prstGeom>
        </p:spPr>
      </p:pic>
      <p:sp>
        <p:nvSpPr>
          <p:cNvPr id="5" name="TextBox 4"/>
          <p:cNvSpPr txBox="1"/>
          <p:nvPr/>
        </p:nvSpPr>
        <p:spPr>
          <a:xfrm>
            <a:off x="669202" y="1531203"/>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China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a:t>
            </a:r>
          </a:p>
        </p:txBody>
      </p:sp>
      <p:sp>
        <p:nvSpPr>
          <p:cNvPr id="6" name="TextBox 5"/>
          <p:cNvSpPr txBox="1"/>
          <p:nvPr/>
        </p:nvSpPr>
        <p:spPr>
          <a:xfrm>
            <a:off x="3581400" y="3182254"/>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China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a:t>
            </a:r>
          </a:p>
        </p:txBody>
      </p:sp>
      <p:sp>
        <p:nvSpPr>
          <p:cNvPr id="7" name="TextBox 6"/>
          <p:cNvSpPr txBox="1"/>
          <p:nvPr/>
        </p:nvSpPr>
        <p:spPr>
          <a:xfrm>
            <a:off x="6402426" y="4800600"/>
            <a:ext cx="2057400"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China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a:t>
            </a:r>
          </a:p>
        </p:txBody>
      </p:sp>
      <p:sp>
        <p:nvSpPr>
          <p:cNvPr id="9" name="TextBox 8"/>
          <p:cNvSpPr txBox="1"/>
          <p:nvPr/>
        </p:nvSpPr>
        <p:spPr>
          <a:xfrm>
            <a:off x="156524" y="5312077"/>
            <a:ext cx="4263076" cy="14219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China’s population will continue to decline steadily but by 2100 will still constitute almost 10% of the world’s people.</a:t>
            </a:r>
          </a:p>
        </p:txBody>
      </p:sp>
      <p:sp>
        <p:nvSpPr>
          <p:cNvPr id="10" name="TextBox 9"/>
          <p:cNvSpPr txBox="1"/>
          <p:nvPr/>
        </p:nvSpPr>
        <p:spPr>
          <a:xfrm>
            <a:off x="3352800" y="-17364"/>
            <a:ext cx="5330242" cy="4801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in Percent Share, China</a:t>
            </a:r>
            <a:endParaRPr kumimoji="0" lang="en-C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11" name="TextBox 10"/>
          <p:cNvSpPr txBox="1"/>
          <p:nvPr/>
        </p:nvSpPr>
        <p:spPr>
          <a:xfrm>
            <a:off x="6631288" y="880104"/>
            <a:ext cx="2438400" cy="235756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(millions)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 = 544</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2015 = 1,407</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2050 = 1,402</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lang="en-CA" sz="2300" dirty="0">
                <a:solidFill>
                  <a:prstClr val="black"/>
                </a:solidFill>
                <a:effectLst>
                  <a:outerShdw blurRad="38100" dist="38100" dir="2700000" algn="tl">
                    <a:srgbClr val="000000">
                      <a:alpha val="43137"/>
                    </a:srgbClr>
                  </a:outerShdw>
                </a:effectLst>
                <a:latin typeface="Calibri"/>
              </a:rPr>
              <a:t>2100 = 1, 065</a:t>
            </a:r>
            <a:endPar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pic>
        <p:nvPicPr>
          <p:cNvPr id="12" name="Picture 11"/>
          <p:cNvPicPr>
            <a:picLocks noChangeAspect="1"/>
          </p:cNvPicPr>
          <p:nvPr/>
        </p:nvPicPr>
        <p:blipFill>
          <a:blip r:embed="rId5"/>
          <a:stretch>
            <a:fillRect/>
          </a:stretch>
        </p:blipFill>
        <p:spPr>
          <a:xfrm>
            <a:off x="3211537" y="2018012"/>
            <a:ext cx="2733625" cy="4814315"/>
          </a:xfrm>
          <a:prstGeom prst="rect">
            <a:avLst/>
          </a:prstGeom>
        </p:spPr>
      </p:pic>
      <p:sp>
        <p:nvSpPr>
          <p:cNvPr id="13" name="TextBox 12"/>
          <p:cNvSpPr txBox="1"/>
          <p:nvPr/>
        </p:nvSpPr>
        <p:spPr>
          <a:xfrm>
            <a:off x="4025900" y="4267200"/>
            <a:ext cx="1143000" cy="4247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2100</a:t>
            </a:r>
          </a:p>
        </p:txBody>
      </p:sp>
      <p:sp>
        <p:nvSpPr>
          <p:cNvPr id="14" name="Rectangle 13"/>
          <p:cNvSpPr/>
          <p:nvPr/>
        </p:nvSpPr>
        <p:spPr>
          <a:xfrm>
            <a:off x="-24284" y="6560826"/>
            <a:ext cx="2520241" cy="276999"/>
          </a:xfrm>
          <a:prstGeom prst="rect">
            <a:avLst/>
          </a:prstGeom>
        </p:spPr>
        <p:txBody>
          <a:bodyPr wrap="none">
            <a:spAutoFit/>
          </a:bodyPr>
          <a:lstStyle/>
          <a:p>
            <a:r>
              <a:rPr lang="en-US" sz="1200" dirty="0">
                <a:latin typeface="+mn-lt"/>
                <a:hlinkClick r:id="rId6"/>
              </a:rPr>
              <a:t>https://www.populationpyramid.net/</a:t>
            </a:r>
            <a:endParaRPr lang="en-US" sz="1200" dirty="0">
              <a:latin typeface="+mn-lt"/>
            </a:endParaRPr>
          </a:p>
        </p:txBody>
      </p:sp>
    </p:spTree>
    <p:extLst>
      <p:ext uri="{BB962C8B-B14F-4D97-AF65-F5344CB8AC3E}">
        <p14:creationId xmlns:p14="http://schemas.microsoft.com/office/powerpoint/2010/main" val="9084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49937761"/>
              </p:ext>
            </p:extLst>
          </p:nvPr>
        </p:nvGraphicFramePr>
        <p:xfrm>
          <a:off x="457200" y="609600"/>
          <a:ext cx="8229600" cy="609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rot="5400000">
            <a:off x="3809206" y="4190206"/>
            <a:ext cx="3200400" cy="15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09800" y="1524000"/>
            <a:ext cx="5029200" cy="1154162"/>
          </a:xfrm>
          <a:prstGeom prst="rect">
            <a:avLst/>
          </a:prstGeom>
          <a:noFill/>
        </p:spPr>
        <p:txBody>
          <a:bodyPr wrap="square" rtlCol="0">
            <a:spAutoFit/>
          </a:bodyPr>
          <a:lstStyle/>
          <a:p>
            <a:pPr algn="ctr">
              <a:lnSpc>
                <a:spcPct val="100000"/>
              </a:lnSpc>
              <a:spcBef>
                <a:spcPct val="0"/>
              </a:spcBef>
              <a:buFontTx/>
              <a:buNone/>
            </a:pPr>
            <a:r>
              <a:rPr lang="en-US" sz="2300" dirty="0">
                <a:solidFill>
                  <a:prstClr val="black"/>
                </a:solidFill>
                <a:effectLst>
                  <a:outerShdw blurRad="38100" dist="38100" dir="2700000" algn="tl">
                    <a:srgbClr val="000000">
                      <a:alpha val="43137"/>
                    </a:srgbClr>
                  </a:outerShdw>
                </a:effectLst>
                <a:latin typeface="Calibri"/>
              </a:rPr>
              <a:t>From about 2005, the 65+ proportion of the population has been growing rapidly, and is predominantly male.</a:t>
            </a:r>
          </a:p>
        </p:txBody>
      </p:sp>
      <p:sp>
        <p:nvSpPr>
          <p:cNvPr id="3" name="TextBox 2"/>
          <p:cNvSpPr txBox="1"/>
          <p:nvPr/>
        </p:nvSpPr>
        <p:spPr>
          <a:xfrm>
            <a:off x="19050" y="76200"/>
            <a:ext cx="9067800" cy="615553"/>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latin typeface="+mn-lt"/>
              </a:rPr>
              <a:t>Aging In China: Percent Over 65 Years Old</a:t>
            </a:r>
          </a:p>
        </p:txBody>
      </p:sp>
    </p:spTree>
    <p:extLst>
      <p:ext uri="{BB962C8B-B14F-4D97-AF65-F5344CB8AC3E}">
        <p14:creationId xmlns:p14="http://schemas.microsoft.com/office/powerpoint/2010/main" val="15965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512" y="0"/>
            <a:ext cx="7697877" cy="61555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Bef>
                <a:spcPct val="0"/>
              </a:spcBef>
              <a:buFontTx/>
              <a:buNone/>
            </a:pPr>
            <a:r>
              <a:rPr lang="en-US" sz="3400" dirty="0">
                <a:ln w="11430"/>
                <a:solidFill>
                  <a:schemeClr val="bg1"/>
                </a:solidFill>
                <a:effectLst>
                  <a:outerShdw blurRad="50800" dist="39000" dir="5460000" algn="tl">
                    <a:srgbClr val="000000">
                      <a:alpha val="38000"/>
                    </a:srgbClr>
                  </a:outerShdw>
                </a:effectLst>
                <a:latin typeface="Calibri"/>
              </a:rPr>
              <a:t>How Does Demographic Transition Work?</a:t>
            </a:r>
          </a:p>
        </p:txBody>
      </p:sp>
      <p:sp>
        <p:nvSpPr>
          <p:cNvPr id="2" name="TextBox 1"/>
          <p:cNvSpPr txBox="1"/>
          <p:nvPr/>
        </p:nvSpPr>
        <p:spPr>
          <a:xfrm>
            <a:off x="457200" y="685800"/>
            <a:ext cx="8229600" cy="5047536"/>
          </a:xfrm>
          <a:prstGeom prst="rect">
            <a:avLst/>
          </a:prstGeom>
          <a:noFill/>
        </p:spPr>
        <p:txBody>
          <a:bodyPr wrap="square" rtlCol="0">
            <a:spAutoFit/>
          </a:bodyPr>
          <a:lstStyle/>
          <a:p>
            <a:pPr algn="ctr">
              <a:lnSpc>
                <a:spcPct val="100000"/>
              </a:lnSpc>
              <a:spcBef>
                <a:spcPct val="0"/>
              </a:spcBef>
              <a:buFontTx/>
              <a:buNone/>
            </a:pPr>
            <a:r>
              <a:rPr lang="en-CA" sz="2300" dirty="0">
                <a:solidFill>
                  <a:prstClr val="black"/>
                </a:solidFill>
                <a:latin typeface="Calibri"/>
              </a:rPr>
              <a:t>Population growth is a product of births minus deaths.</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So, if death rates </a:t>
            </a:r>
            <a:r>
              <a:rPr lang="en-CA" sz="2300" i="1" dirty="0">
                <a:solidFill>
                  <a:prstClr val="black"/>
                </a:solidFill>
                <a:effectLst>
                  <a:outerShdw blurRad="38100" dist="38100" dir="2700000" algn="tl">
                    <a:srgbClr val="000000">
                      <a:alpha val="43137"/>
                    </a:srgbClr>
                  </a:outerShdw>
                </a:effectLst>
                <a:latin typeface="Calibri"/>
              </a:rPr>
              <a:t>decline faster </a:t>
            </a:r>
            <a:r>
              <a:rPr lang="en-CA" sz="2300" dirty="0">
                <a:solidFill>
                  <a:prstClr val="black"/>
                </a:solidFill>
                <a:latin typeface="Calibri"/>
              </a:rPr>
              <a:t>than birth rates </a:t>
            </a:r>
            <a:r>
              <a:rPr lang="en-CA" sz="2300" i="1" dirty="0">
                <a:solidFill>
                  <a:prstClr val="black"/>
                </a:solidFill>
                <a:latin typeface="Calibri"/>
              </a:rPr>
              <a:t>even if both rates are decreasing</a:t>
            </a:r>
            <a:r>
              <a:rPr lang="en-CA" sz="2300" dirty="0">
                <a:solidFill>
                  <a:prstClr val="black"/>
                </a:solidFill>
                <a:latin typeface="Calibri"/>
              </a:rPr>
              <a:t>, then population grows and this is exactly what happens in demographic transition.</a:t>
            </a:r>
          </a:p>
          <a:p>
            <a:pPr algn="ctr">
              <a:lnSpc>
                <a:spcPct val="100000"/>
              </a:lnSpc>
              <a:spcBef>
                <a:spcPct val="0"/>
              </a:spcBef>
              <a:buFontTx/>
              <a:buNone/>
            </a:pPr>
            <a:r>
              <a:rPr lang="en-CA" sz="2300" i="1" dirty="0">
                <a:solidFill>
                  <a:srgbClr val="FF0000"/>
                </a:solidFill>
                <a:effectLst>
                  <a:outerShdw blurRad="38100" dist="38100" dir="2700000" algn="tl">
                    <a:srgbClr val="000000">
                      <a:alpha val="43137"/>
                    </a:srgbClr>
                  </a:outerShdw>
                </a:effectLst>
                <a:latin typeface="Calibri"/>
              </a:rPr>
              <a:t>Note that both rates can be declining!</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Why do death rates decrease faster than birth rates?</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Because </a:t>
            </a:r>
            <a:r>
              <a:rPr lang="en-CA" sz="2300" i="1" dirty="0">
                <a:solidFill>
                  <a:srgbClr val="FF0000"/>
                </a:solidFill>
                <a:effectLst>
                  <a:outerShdw blurRad="38100" dist="38100" dir="2700000" algn="tl">
                    <a:srgbClr val="000000">
                      <a:alpha val="43137"/>
                    </a:srgbClr>
                  </a:outerShdw>
                </a:effectLst>
                <a:latin typeface="Calibri"/>
              </a:rPr>
              <a:t>death rates have a quick ‘technical’ fix – </a:t>
            </a:r>
            <a:r>
              <a:rPr lang="en-CA" sz="2300" dirty="0">
                <a:solidFill>
                  <a:prstClr val="black"/>
                </a:solidFill>
                <a:latin typeface="Calibri"/>
              </a:rPr>
              <a:t>medicine &amp; public health (e.g. clean water, sanitation, vaccinations, medications).</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But </a:t>
            </a:r>
            <a:r>
              <a:rPr lang="en-CA" sz="2300" i="1" dirty="0">
                <a:solidFill>
                  <a:srgbClr val="FF0000"/>
                </a:solidFill>
                <a:effectLst>
                  <a:outerShdw blurRad="38100" dist="38100" dir="2700000" algn="tl">
                    <a:srgbClr val="000000">
                      <a:alpha val="43137"/>
                    </a:srgbClr>
                  </a:outerShdw>
                </a:effectLst>
                <a:latin typeface="Calibri"/>
              </a:rPr>
              <a:t>birth rates have a much slower cultural control </a:t>
            </a:r>
            <a:r>
              <a:rPr lang="en-CA" sz="2300" dirty="0">
                <a:solidFill>
                  <a:prstClr val="black"/>
                </a:solidFill>
                <a:latin typeface="Calibri"/>
              </a:rPr>
              <a:t>based on the economics of having kids.</a:t>
            </a:r>
          </a:p>
        </p:txBody>
      </p:sp>
      <p:sp>
        <p:nvSpPr>
          <p:cNvPr id="5" name="TextBox 4"/>
          <p:cNvSpPr txBox="1"/>
          <p:nvPr/>
        </p:nvSpPr>
        <p:spPr>
          <a:xfrm>
            <a:off x="8497839" y="43720"/>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1304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10510" y="10510"/>
          <a:ext cx="9144000" cy="6847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4984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0" y="6400800"/>
            <a:ext cx="9144000" cy="4493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Chart 3"/>
          <p:cNvGraphicFramePr/>
          <p:nvPr>
            <p:extLst/>
          </p:nvPr>
        </p:nvGraphicFramePr>
        <p:xfrm>
          <a:off x="1" y="7620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3011" name="Rectangle 4"/>
          <p:cNvSpPr>
            <a:spLocks noChangeArrowheads="1"/>
          </p:cNvSpPr>
          <p:nvPr/>
        </p:nvSpPr>
        <p:spPr bwMode="auto">
          <a:xfrm>
            <a:off x="2286000" y="533400"/>
            <a:ext cx="4572000" cy="90486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Population Ages 65 and Older</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Percent</a:t>
            </a:r>
          </a:p>
        </p:txBody>
      </p:sp>
      <p:sp>
        <p:nvSpPr>
          <p:cNvPr id="5" name="TextBox 4"/>
          <p:cNvSpPr txBox="1"/>
          <p:nvPr/>
        </p:nvSpPr>
        <p:spPr>
          <a:xfrm>
            <a:off x="533400" y="4071068"/>
            <a:ext cx="840829" cy="46166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3.6%</a:t>
            </a:r>
          </a:p>
        </p:txBody>
      </p:sp>
      <p:sp>
        <p:nvSpPr>
          <p:cNvPr id="6" name="TextBox 5"/>
          <p:cNvSpPr txBox="1"/>
          <p:nvPr/>
        </p:nvSpPr>
        <p:spPr>
          <a:xfrm>
            <a:off x="152400" y="5807746"/>
            <a:ext cx="9143999"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World is getting o</a:t>
            </a:r>
            <a:r>
              <a:rPr kumimoji="0" lang="en-US" sz="32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Arial" charset="0"/>
              </a:rPr>
              <a:t>ld</a:t>
            </a: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 (red columns).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some regions getting older quicker.</a:t>
            </a:r>
          </a:p>
        </p:txBody>
      </p:sp>
      <p:sp>
        <p:nvSpPr>
          <p:cNvPr id="7" name="TextBox 6"/>
          <p:cNvSpPr txBox="1"/>
          <p:nvPr/>
        </p:nvSpPr>
        <p:spPr>
          <a:xfrm>
            <a:off x="2286000" y="4071068"/>
            <a:ext cx="840829" cy="46166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6.4%</a:t>
            </a:r>
          </a:p>
        </p:txBody>
      </p:sp>
      <p:sp>
        <p:nvSpPr>
          <p:cNvPr id="8" name="TextBox 7"/>
          <p:cNvSpPr txBox="1"/>
          <p:nvPr/>
        </p:nvSpPr>
        <p:spPr>
          <a:xfrm>
            <a:off x="4112171" y="4071068"/>
            <a:ext cx="840829" cy="46166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0.9%</a:t>
            </a:r>
          </a:p>
        </p:txBody>
      </p:sp>
      <p:sp>
        <p:nvSpPr>
          <p:cNvPr id="9" name="TextBox 8"/>
          <p:cNvSpPr txBox="1"/>
          <p:nvPr/>
        </p:nvSpPr>
        <p:spPr>
          <a:xfrm>
            <a:off x="6017171" y="4038600"/>
            <a:ext cx="840829" cy="46166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4.2%</a:t>
            </a:r>
          </a:p>
        </p:txBody>
      </p:sp>
      <p:sp>
        <p:nvSpPr>
          <p:cNvPr id="10" name="TextBox 9"/>
          <p:cNvSpPr txBox="1"/>
          <p:nvPr/>
        </p:nvSpPr>
        <p:spPr>
          <a:xfrm>
            <a:off x="7769771" y="4038600"/>
            <a:ext cx="840829" cy="461665"/>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4.8%</a:t>
            </a:r>
          </a:p>
        </p:txBody>
      </p:sp>
    </p:spTree>
    <p:extLst>
      <p:ext uri="{BB962C8B-B14F-4D97-AF65-F5344CB8AC3E}">
        <p14:creationId xmlns:p14="http://schemas.microsoft.com/office/powerpoint/2010/main" val="26753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69429011"/>
              </p:ext>
            </p:extLst>
          </p:nvPr>
        </p:nvGraphicFramePr>
        <p:xfrm>
          <a:off x="76200" y="0"/>
          <a:ext cx="90678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8"/>
          <p:cNvSpPr txBox="1">
            <a:spLocks noChangeArrowheads="1"/>
          </p:cNvSpPr>
          <p:nvPr/>
        </p:nvSpPr>
        <p:spPr>
          <a:xfrm>
            <a:off x="685800" y="-1524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An </a:t>
            </a:r>
            <a:r>
              <a:rPr kumimoji="0" lang="en-US" sz="3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Aging</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Gender Bound World…</a:t>
            </a:r>
          </a:p>
        </p:txBody>
      </p:sp>
      <p:sp>
        <p:nvSpPr>
          <p:cNvPr id="5" name="Rectangle 4"/>
          <p:cNvSpPr/>
          <p:nvPr/>
        </p:nvSpPr>
        <p:spPr>
          <a:xfrm>
            <a:off x="1066800" y="3810000"/>
            <a:ext cx="8229600" cy="1384995"/>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1970, the world began to get older. The median age then was about 21 years. In 2020 it was almost 31. By 2050 it will be almost 40, and some of the consequences will be</a:t>
            </a:r>
            <a:r>
              <a:rPr kumimoji="0" lang="en-US" sz="21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f</a:t>
            </a:r>
            <a:r>
              <a:rPr kumimoji="0" lang="en-US" sz="2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ewer workers, more dependents, increased health costs, changing demand habits, changing political views.</a:t>
            </a:r>
          </a:p>
        </p:txBody>
      </p:sp>
      <p:sp>
        <p:nvSpPr>
          <p:cNvPr id="6" name="TextBox 5"/>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3" name="TextBox 2"/>
          <p:cNvSpPr txBox="1"/>
          <p:nvPr/>
        </p:nvSpPr>
        <p:spPr>
          <a:xfrm>
            <a:off x="5257800" y="2422166"/>
            <a:ext cx="966098"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World</a:t>
            </a:r>
          </a:p>
        </p:txBody>
      </p:sp>
      <p:sp>
        <p:nvSpPr>
          <p:cNvPr id="8" name="TextBox 7"/>
          <p:cNvSpPr txBox="1"/>
          <p:nvPr/>
        </p:nvSpPr>
        <p:spPr>
          <a:xfrm>
            <a:off x="3113332" y="1344102"/>
            <a:ext cx="1749838"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High Income</a:t>
            </a:r>
          </a:p>
        </p:txBody>
      </p:sp>
      <p:sp>
        <p:nvSpPr>
          <p:cNvPr id="9" name="TextBox 8"/>
          <p:cNvSpPr txBox="1"/>
          <p:nvPr/>
        </p:nvSpPr>
        <p:spPr>
          <a:xfrm>
            <a:off x="6200977" y="3216634"/>
            <a:ext cx="1690912"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Arial" charset="0"/>
              </a:rPr>
              <a:t>Low Income</a:t>
            </a:r>
          </a:p>
        </p:txBody>
      </p:sp>
      <p:pic>
        <p:nvPicPr>
          <p:cNvPr id="10" name="Picture 2" descr="Image result for cartoon bomb images"/>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6781800" y="4543476"/>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6200" y="6581001"/>
            <a:ext cx="7540625" cy="276999"/>
          </a:xfrm>
          <a:prstGeom prst="rect">
            <a:avLst/>
          </a:prstGeom>
        </p:spPr>
        <p:txBody>
          <a:bodyPr wrap="square">
            <a:spAutoFit/>
          </a:bodyPr>
          <a:lstStyle/>
          <a:p>
            <a:pPr algn="l"/>
            <a:r>
              <a:rPr lang="en-US" sz="1200" dirty="0">
                <a:latin typeface="+mn-lt"/>
                <a:hlinkClick r:id="rId5"/>
              </a:rPr>
              <a:t>https://population.un.org/wpp/DataQuery/</a:t>
            </a:r>
            <a:endParaRPr lang="en-US" sz="1200" dirty="0">
              <a:latin typeface="+mn-lt"/>
            </a:endParaRPr>
          </a:p>
        </p:txBody>
      </p:sp>
    </p:spTree>
    <p:extLst>
      <p:ext uri="{BB962C8B-B14F-4D97-AF65-F5344CB8AC3E}">
        <p14:creationId xmlns:p14="http://schemas.microsoft.com/office/powerpoint/2010/main" val="31111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par>
                          <p:cTn id="13" fill="hold">
                            <p:stCondLst>
                              <p:cond delay="500"/>
                            </p:stCondLst>
                            <p:childTnLst>
                              <p:par>
                                <p:cTn id="14" presetID="9" presetClass="exit" presetSubtype="0" fill="hold" nodeType="after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par>
                                <p:cTn id="17" presetID="23" presetClass="exit" presetSubtype="16" fill="hold" nodeType="withEffect">
                                  <p:stCondLst>
                                    <p:cond delay="0"/>
                                  </p:stCondLst>
                                  <p:childTnLst>
                                    <p:anim calcmode="lin" valueType="num">
                                      <p:cBhvr>
                                        <p:cTn id="18" dur="500"/>
                                        <p:tgtEl>
                                          <p:spTgt spid="10"/>
                                        </p:tgtEl>
                                        <p:attrNameLst>
                                          <p:attrName>ppt_w</p:attrName>
                                        </p:attrNameLst>
                                      </p:cBhvr>
                                      <p:tavLst>
                                        <p:tav tm="0">
                                          <p:val>
                                            <p:strVal val="ppt_w"/>
                                          </p:val>
                                        </p:tav>
                                        <p:tav tm="100000">
                                          <p:val>
                                            <p:strVal val="4*ppt_w"/>
                                          </p:val>
                                        </p:tav>
                                      </p:tavLst>
                                    </p:anim>
                                    <p:anim calcmode="lin" valueType="num">
                                      <p:cBhvr>
                                        <p:cTn id="19" dur="500"/>
                                        <p:tgtEl>
                                          <p:spTgt spid="10"/>
                                        </p:tgtEl>
                                        <p:attrNameLst>
                                          <p:attrName>ppt_h</p:attrName>
                                        </p:attrNameLst>
                                      </p:cBhvr>
                                      <p:tavLst>
                                        <p:tav tm="0">
                                          <p:val>
                                            <p:strVal val="ppt_h"/>
                                          </p:val>
                                        </p:tav>
                                        <p:tav tm="100000">
                                          <p:val>
                                            <p:strVal val="4*ppt_h"/>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70968572"/>
              </p:ext>
            </p:extLst>
          </p:nvPr>
        </p:nvGraphicFramePr>
        <p:xfrm>
          <a:off x="381000" y="685800"/>
          <a:ext cx="8153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95600" y="2057400"/>
            <a:ext cx="1077411"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Europe</a:t>
            </a:r>
          </a:p>
        </p:txBody>
      </p:sp>
      <p:sp>
        <p:nvSpPr>
          <p:cNvPr id="5" name="TextBox 4"/>
          <p:cNvSpPr txBox="1"/>
          <p:nvPr/>
        </p:nvSpPr>
        <p:spPr>
          <a:xfrm>
            <a:off x="6027373" y="3352800"/>
            <a:ext cx="909864"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Arial" charset="0"/>
              </a:rPr>
              <a:t>Africa</a:t>
            </a:r>
          </a:p>
        </p:txBody>
      </p:sp>
      <p:sp>
        <p:nvSpPr>
          <p:cNvPr id="6" name="TextBox 5"/>
          <p:cNvSpPr txBox="1"/>
          <p:nvPr/>
        </p:nvSpPr>
        <p:spPr>
          <a:xfrm>
            <a:off x="4981316" y="2743200"/>
            <a:ext cx="700833"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Calibri"/>
                <a:ea typeface="+mn-ea"/>
                <a:cs typeface="Arial" charset="0"/>
              </a:rPr>
              <a:t>Asia</a:t>
            </a:r>
          </a:p>
        </p:txBody>
      </p:sp>
      <p:sp>
        <p:nvSpPr>
          <p:cNvPr id="7" name="TextBox 6"/>
          <p:cNvSpPr txBox="1"/>
          <p:nvPr/>
        </p:nvSpPr>
        <p:spPr>
          <a:xfrm>
            <a:off x="1673190" y="3140434"/>
            <a:ext cx="2015936"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Calibri"/>
                <a:ea typeface="+mn-ea"/>
                <a:cs typeface="Arial" charset="0"/>
              </a:rPr>
              <a:t>North America</a:t>
            </a:r>
          </a:p>
        </p:txBody>
      </p:sp>
      <p:sp>
        <p:nvSpPr>
          <p:cNvPr id="8" name="Rectangle 8"/>
          <p:cNvSpPr txBox="1">
            <a:spLocks noChangeArrowheads="1"/>
          </p:cNvSpPr>
          <p:nvPr/>
        </p:nvSpPr>
        <p:spPr>
          <a:xfrm>
            <a:off x="685800" y="-1524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j-ea"/>
                <a:cs typeface="+mj-cs"/>
              </a:rPr>
              <a:t>Comprised of </a:t>
            </a:r>
            <a:r>
              <a:rPr kumimoji="0" lang="en-US" sz="3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Aging</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Gender Bound Regions</a:t>
            </a:r>
          </a:p>
        </p:txBody>
      </p:sp>
      <p:sp>
        <p:nvSpPr>
          <p:cNvPr id="9" name="Rectangle 8"/>
          <p:cNvSpPr/>
          <p:nvPr/>
        </p:nvSpPr>
        <p:spPr>
          <a:xfrm>
            <a:off x="2294266" y="4495800"/>
            <a:ext cx="4487534" cy="44627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Different regions, same story.</a:t>
            </a:r>
          </a:p>
        </p:txBody>
      </p:sp>
      <p:pic>
        <p:nvPicPr>
          <p:cNvPr id="10" name="Picture 2" descr="Image result for cartoon bomb images"/>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6781800" y="4543476"/>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6581001"/>
            <a:ext cx="7540625" cy="276999"/>
          </a:xfrm>
          <a:prstGeom prst="rect">
            <a:avLst/>
          </a:prstGeom>
        </p:spPr>
        <p:txBody>
          <a:bodyPr wrap="square">
            <a:spAutoFit/>
          </a:bodyPr>
          <a:lstStyle/>
          <a:p>
            <a:pPr algn="l"/>
            <a:r>
              <a:rPr lang="en-US" sz="1200" dirty="0">
                <a:latin typeface="+mn-lt"/>
                <a:hlinkClick r:id="rId5"/>
              </a:rPr>
              <a:t>https://population.un.org/wpp/DataQuery/</a:t>
            </a:r>
            <a:endParaRPr lang="en-US" sz="1200" dirty="0">
              <a:latin typeface="+mn-lt"/>
            </a:endParaRPr>
          </a:p>
        </p:txBody>
      </p:sp>
      <p:cxnSp>
        <p:nvCxnSpPr>
          <p:cNvPr id="13" name="Straight Connector 12"/>
          <p:cNvCxnSpPr/>
          <p:nvPr/>
        </p:nvCxnSpPr>
        <p:spPr>
          <a:xfrm>
            <a:off x="4572000" y="1524000"/>
            <a:ext cx="0" cy="41148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par>
                          <p:cTn id="13" fill="hold">
                            <p:stCondLst>
                              <p:cond delay="500"/>
                            </p:stCondLst>
                            <p:childTnLst>
                              <p:par>
                                <p:cTn id="14" presetID="9" presetClass="exit" presetSubtype="0" fill="hold" nodeType="after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bomb.wav"/>
                                        </p:tgtEl>
                                      </p:cMediaNode>
                                    </p:audio>
                                  </p:subTnLst>
                                </p:cTn>
                              </p:par>
                              <p:par>
                                <p:cTn id="17" presetID="23" presetClass="exit" presetSubtype="16" fill="hold" nodeType="withEffect">
                                  <p:stCondLst>
                                    <p:cond delay="0"/>
                                  </p:stCondLst>
                                  <p:childTnLst>
                                    <p:anim calcmode="lin" valueType="num">
                                      <p:cBhvr>
                                        <p:cTn id="18" dur="500"/>
                                        <p:tgtEl>
                                          <p:spTgt spid="10"/>
                                        </p:tgtEl>
                                        <p:attrNameLst>
                                          <p:attrName>ppt_w</p:attrName>
                                        </p:attrNameLst>
                                      </p:cBhvr>
                                      <p:tavLst>
                                        <p:tav tm="0">
                                          <p:val>
                                            <p:strVal val="ppt_w"/>
                                          </p:val>
                                        </p:tav>
                                        <p:tav tm="100000">
                                          <p:val>
                                            <p:strVal val="4*ppt_w"/>
                                          </p:val>
                                        </p:tav>
                                      </p:tavLst>
                                    </p:anim>
                                    <p:anim calcmode="lin" valueType="num">
                                      <p:cBhvr>
                                        <p:cTn id="19" dur="500"/>
                                        <p:tgtEl>
                                          <p:spTgt spid="10"/>
                                        </p:tgtEl>
                                        <p:attrNameLst>
                                          <p:attrName>ppt_h</p:attrName>
                                        </p:attrNameLst>
                                      </p:cBhvr>
                                      <p:tavLst>
                                        <p:tav tm="0">
                                          <p:val>
                                            <p:strVal val="ppt_h"/>
                                          </p:val>
                                        </p:tav>
                                        <p:tav tm="100000">
                                          <p:val>
                                            <p:strVal val="4*ppt_h"/>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edia.pri.org/s3fs-public/styles/story_main/public/photos/2014-September/world.jpg?itok=T3kZa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95377" cy="5181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https://www.pri.org/stories/2014-09-08/these-maps-show-where-world-s-youngest-and-oldest-people-live</a:t>
            </a:r>
          </a:p>
        </p:txBody>
      </p:sp>
      <p:sp>
        <p:nvSpPr>
          <p:cNvPr id="3" name="TextBox 2"/>
          <p:cNvSpPr txBox="1"/>
          <p:nvPr/>
        </p:nvSpPr>
        <p:spPr>
          <a:xfrm>
            <a:off x="2082800" y="47537"/>
            <a:ext cx="4966360" cy="729430"/>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4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Median Ages</a:t>
            </a:r>
          </a:p>
        </p:txBody>
      </p:sp>
    </p:spTree>
    <p:extLst>
      <p:ext uri="{BB962C8B-B14F-4D97-AF65-F5344CB8AC3E}">
        <p14:creationId xmlns:p14="http://schemas.microsoft.com/office/powerpoint/2010/main" val="2654815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76200"/>
            <a:ext cx="9113621" cy="6858000"/>
          </a:xfrm>
          <a:prstGeom prst="rect">
            <a:avLst/>
          </a:prstGeom>
        </p:spPr>
      </p:pic>
      <p:sp>
        <p:nvSpPr>
          <p:cNvPr id="4" name="TextBox 3"/>
          <p:cNvSpPr txBox="1"/>
          <p:nvPr/>
        </p:nvSpPr>
        <p:spPr>
          <a:xfrm>
            <a:off x="3124200" y="2895600"/>
            <a:ext cx="1352486"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Germany</a:t>
            </a:r>
          </a:p>
        </p:txBody>
      </p:sp>
      <p:cxnSp>
        <p:nvCxnSpPr>
          <p:cNvPr id="5" name="Straight Arrow Connector 4"/>
          <p:cNvCxnSpPr>
            <a:stCxn id="4" idx="2"/>
          </p:cNvCxnSpPr>
          <p:nvPr/>
        </p:nvCxnSpPr>
        <p:spPr>
          <a:xfrm>
            <a:off x="3800443" y="3320332"/>
            <a:ext cx="1000157" cy="4134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691993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315200" cy="6858000"/>
          </a:xfrm>
          <a:prstGeom prst="rect">
            <a:avLst/>
          </a:prstGeom>
        </p:spPr>
      </p:pic>
      <p:sp>
        <p:nvSpPr>
          <p:cNvPr id="4" name="TextBox 3"/>
          <p:cNvSpPr txBox="1"/>
          <p:nvPr/>
        </p:nvSpPr>
        <p:spPr>
          <a:xfrm>
            <a:off x="7391400" y="3962400"/>
            <a:ext cx="1160446"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Uganda</a:t>
            </a:r>
          </a:p>
        </p:txBody>
      </p:sp>
      <p:cxnSp>
        <p:nvCxnSpPr>
          <p:cNvPr id="6" name="Straight Arrow Connector 5"/>
          <p:cNvCxnSpPr>
            <a:stCxn id="4" idx="1"/>
          </p:cNvCxnSpPr>
          <p:nvPr/>
        </p:nvCxnSpPr>
        <p:spPr>
          <a:xfrm flipH="1" flipV="1">
            <a:off x="6324600" y="3657600"/>
            <a:ext cx="1066800" cy="5171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400" y="4510472"/>
            <a:ext cx="1136017"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Malawi</a:t>
            </a:r>
          </a:p>
        </p:txBody>
      </p:sp>
      <p:cxnSp>
        <p:nvCxnSpPr>
          <p:cNvPr id="8" name="Straight Arrow Connector 7"/>
          <p:cNvCxnSpPr>
            <a:stCxn id="7" idx="1"/>
          </p:cNvCxnSpPr>
          <p:nvPr/>
        </p:nvCxnSpPr>
        <p:spPr>
          <a:xfrm flipH="1">
            <a:off x="6477000" y="4722838"/>
            <a:ext cx="914400" cy="212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71800" y="5562600"/>
            <a:ext cx="1125757"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Zambia</a:t>
            </a:r>
          </a:p>
        </p:txBody>
      </p:sp>
      <p:cxnSp>
        <p:nvCxnSpPr>
          <p:cNvPr id="11" name="Straight Arrow Connector 10"/>
          <p:cNvCxnSpPr>
            <a:stCxn id="10" idx="3"/>
          </p:cNvCxnSpPr>
          <p:nvPr/>
        </p:nvCxnSpPr>
        <p:spPr>
          <a:xfrm flipV="1">
            <a:off x="4097557" y="5193582"/>
            <a:ext cx="1236443" cy="581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3586221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i.imgur.com/7cz1I7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7674"/>
            <a:ext cx="8210550" cy="6753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2256648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i.imgur.com/2hnUx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951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3805430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i.imgur.com/J2phBY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
            <a:ext cx="518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152944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76200"/>
            <a:ext cx="9122900"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Bef>
                <a:spcPct val="0"/>
              </a:spcBef>
              <a:buFontTx/>
              <a:buNone/>
            </a:pPr>
            <a:r>
              <a:rPr lang="en-US" sz="3400" dirty="0">
                <a:ln w="11430"/>
                <a:solidFill>
                  <a:schemeClr val="bg1"/>
                </a:solidFill>
                <a:effectLst>
                  <a:outerShdw blurRad="50800" dist="39000" dir="5460000" algn="tl">
                    <a:srgbClr val="000000">
                      <a:alpha val="38000"/>
                    </a:srgbClr>
                  </a:outerShdw>
                </a:effectLst>
                <a:latin typeface="Calibri"/>
              </a:rPr>
              <a:t>Why Does Demographic Transition Work?</a:t>
            </a:r>
          </a:p>
        </p:txBody>
      </p:sp>
      <p:sp>
        <p:nvSpPr>
          <p:cNvPr id="2" name="TextBox 1"/>
          <p:cNvSpPr txBox="1"/>
          <p:nvPr/>
        </p:nvSpPr>
        <p:spPr>
          <a:xfrm>
            <a:off x="402646" y="457200"/>
            <a:ext cx="8337494" cy="6109365"/>
          </a:xfrm>
          <a:prstGeom prst="rect">
            <a:avLst/>
          </a:prstGeom>
          <a:noFill/>
        </p:spPr>
        <p:txBody>
          <a:bodyPr wrap="square" rtlCol="0">
            <a:spAutoFit/>
          </a:bodyPr>
          <a:lstStyle/>
          <a:p>
            <a:pPr algn="ctr">
              <a:lnSpc>
                <a:spcPct val="100000"/>
              </a:lnSpc>
              <a:spcBef>
                <a:spcPct val="0"/>
              </a:spcBef>
              <a:buFontTx/>
              <a:buNone/>
            </a:pPr>
            <a:r>
              <a:rPr lang="en-CA" sz="2300" dirty="0">
                <a:solidFill>
                  <a:prstClr val="black"/>
                </a:solidFill>
                <a:latin typeface="Calibri"/>
              </a:rPr>
              <a:t>Quick ‘technical’ fixes for death were principally things like vaccines, medicines, germ theory, public health (e.g. sanitation, clean water), all of which worked rapidly to decrease death from disease.</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The slower cultural control of births revolves around the fact that children are both an economic asset and an economic liability and the more developed a country becomes, the longer children remain an economic liability (that is, need support).</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So cultural control is keyed to child survival rates: in less developed societies, children are needed to support their parents into old age, but children also have a much higher chance of dying in less developed countries so parents have more of them.</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As people and countries get wealthier, more kids survive and it is more expensive to care for them, and parents have tax supported state mechanisms to look after them so have fewer kids.</a:t>
            </a:r>
          </a:p>
        </p:txBody>
      </p:sp>
      <p:sp>
        <p:nvSpPr>
          <p:cNvPr id="5" name="TextBox 4"/>
          <p:cNvSpPr txBox="1"/>
          <p:nvPr/>
        </p:nvSpPr>
        <p:spPr>
          <a:xfrm>
            <a:off x="8497839" y="43720"/>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681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i.imgur.com/i5BQL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5720"/>
            <a:ext cx="5715000" cy="6893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6599468"/>
            <a:ext cx="9195377"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charset="0"/>
              </a:rPr>
              <a:t>https://www.pri.org/stories/2014-09-08/these-maps-show-where-world-s-youngest-and-oldest-people-live</a:t>
            </a:r>
          </a:p>
        </p:txBody>
      </p:sp>
    </p:spTree>
    <p:extLst>
      <p:ext uri="{BB962C8B-B14F-4D97-AF65-F5344CB8AC3E}">
        <p14:creationId xmlns:p14="http://schemas.microsoft.com/office/powerpoint/2010/main" val="588214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http://i.imgur.com/xLhEoX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528"/>
            <a:ext cx="6248400" cy="682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446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5744" y="-41997"/>
            <a:ext cx="4805226" cy="563231"/>
          </a:xfrm>
          <a:prstGeom prst="rect">
            <a:avLst/>
          </a:prstGeom>
          <a:noFill/>
        </p:spPr>
        <p:txBody>
          <a:bodyPr wrap="non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Median Age</a:t>
            </a:r>
            <a:r>
              <a:rPr kumimoji="0" lang="en-US" sz="340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t>
            </a: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Hall of Fame?</a:t>
            </a:r>
          </a:p>
        </p:txBody>
      </p:sp>
      <p:graphicFrame>
        <p:nvGraphicFramePr>
          <p:cNvPr id="2" name="Table 1"/>
          <p:cNvGraphicFramePr>
            <a:graphicFrameLocks noGrp="1"/>
          </p:cNvGraphicFramePr>
          <p:nvPr>
            <p:extLst>
              <p:ext uri="{D42A27DB-BD31-4B8C-83A1-F6EECF244321}">
                <p14:modId xmlns:p14="http://schemas.microsoft.com/office/powerpoint/2010/main" val="3961389628"/>
              </p:ext>
            </p:extLst>
          </p:nvPr>
        </p:nvGraphicFramePr>
        <p:xfrm>
          <a:off x="457200" y="1714500"/>
          <a:ext cx="8229600" cy="2468880"/>
        </p:xfrm>
        <a:graphic>
          <a:graphicData uri="http://schemas.openxmlformats.org/drawingml/2006/table">
            <a:tbl>
              <a:tblPr firstRow="1" bandRow="1">
                <a:tableStyleId>{69CF1AB2-1976-4502-BF36-3FF5EA218861}</a:tableStyleId>
              </a:tblPr>
              <a:tblGrid>
                <a:gridCol w="1524000">
                  <a:extLst>
                    <a:ext uri="{9D8B030D-6E8A-4147-A177-3AD203B41FA5}">
                      <a16:colId xmlns:a16="http://schemas.microsoft.com/office/drawing/2014/main" val="4142181382"/>
                    </a:ext>
                  </a:extLst>
                </a:gridCol>
                <a:gridCol w="3124200">
                  <a:extLst>
                    <a:ext uri="{9D8B030D-6E8A-4147-A177-3AD203B41FA5}">
                      <a16:colId xmlns:a16="http://schemas.microsoft.com/office/drawing/2014/main" val="654586264"/>
                    </a:ext>
                  </a:extLst>
                </a:gridCol>
                <a:gridCol w="3581400">
                  <a:extLst>
                    <a:ext uri="{9D8B030D-6E8A-4147-A177-3AD203B41FA5}">
                      <a16:colId xmlns:a16="http://schemas.microsoft.com/office/drawing/2014/main" val="244058427"/>
                    </a:ext>
                  </a:extLst>
                </a:gridCol>
              </a:tblGrid>
              <a:tr h="370840">
                <a:tc>
                  <a:txBody>
                    <a:bodyPr/>
                    <a:lstStyle/>
                    <a:p>
                      <a:pPr algn="ctr"/>
                      <a:endParaRPr lang="en-US" sz="2300" b="0" dirty="0">
                        <a:ln>
                          <a:solidFill>
                            <a:schemeClr val="bg1"/>
                          </a:solidFill>
                        </a:ln>
                        <a:solidFill>
                          <a:schemeClr val="bg1"/>
                        </a:solidFill>
                        <a:effectLst>
                          <a:outerShdw blurRad="38100" dist="38100" dir="2700000" algn="tl">
                            <a:srgbClr val="000000">
                              <a:alpha val="43137"/>
                            </a:srgbClr>
                          </a:outerShdw>
                        </a:effectLst>
                      </a:endParaRPr>
                    </a:p>
                  </a:txBody>
                  <a:tcPr/>
                </a:tc>
                <a:tc>
                  <a:txBody>
                    <a:bodyPr/>
                    <a:lstStyle/>
                    <a:p>
                      <a:pPr algn="ctr"/>
                      <a:r>
                        <a:rPr lang="en-CA" sz="2300" b="0" dirty="0">
                          <a:effectLst>
                            <a:outerShdw blurRad="38100" dist="38100" dir="2700000" algn="tl">
                              <a:srgbClr val="000000">
                                <a:alpha val="43137"/>
                              </a:srgbClr>
                            </a:outerShdw>
                          </a:effectLst>
                        </a:rPr>
                        <a:t>2020</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b="0" dirty="0">
                          <a:effectLst>
                            <a:outerShdw blurRad="38100" dist="38100" dir="2700000" algn="tl">
                              <a:srgbClr val="000000">
                                <a:alpha val="43137"/>
                              </a:srgbClr>
                            </a:outerShdw>
                          </a:effectLst>
                        </a:rPr>
                        <a:t>2100</a:t>
                      </a:r>
                      <a:endParaRPr lang="en-US" sz="2300" b="0" dirty="0">
                        <a:solidFill>
                          <a:schemeClr val="bg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538854675"/>
                  </a:ext>
                </a:extLst>
              </a:tr>
              <a:tr h="370840">
                <a:tc>
                  <a:txBody>
                    <a:bodyPr/>
                    <a:lstStyle/>
                    <a:p>
                      <a:pPr algn="ctr"/>
                      <a:r>
                        <a:rPr lang="en-CA" sz="2300" dirty="0">
                          <a:effectLst>
                            <a:outerShdw blurRad="38100" dist="38100" dir="2700000" algn="tl">
                              <a:srgbClr val="000000">
                                <a:alpha val="43137"/>
                              </a:srgbClr>
                            </a:outerShdw>
                          </a:effectLst>
                        </a:rPr>
                        <a:t>Youngest</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dirty="0">
                          <a:effectLst>
                            <a:outerShdw blurRad="38100" dist="38100" dir="2700000" algn="tl">
                              <a:srgbClr val="000000">
                                <a:alpha val="43137"/>
                              </a:srgbClr>
                            </a:outerShdw>
                          </a:effectLst>
                        </a:rPr>
                        <a:t>Niger 15.2</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dirty="0">
                          <a:effectLst>
                            <a:outerShdw blurRad="38100" dist="38100" dir="2700000" algn="tl">
                              <a:srgbClr val="000000">
                                <a:alpha val="43137"/>
                              </a:srgbClr>
                            </a:outerShdw>
                          </a:effectLst>
                        </a:rPr>
                        <a:t>Angola 29.5</a:t>
                      </a:r>
                      <a:endParaRPr lang="en-US" sz="2300" b="0" dirty="0">
                        <a:solidFill>
                          <a:schemeClr val="bg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788997403"/>
                  </a:ext>
                </a:extLst>
              </a:tr>
              <a:tr h="370840">
                <a:tc>
                  <a:txBody>
                    <a:bodyPr/>
                    <a:lstStyle/>
                    <a:p>
                      <a:pPr algn="ctr"/>
                      <a:r>
                        <a:rPr lang="en-CA" sz="2300" dirty="0">
                          <a:effectLst>
                            <a:outerShdw blurRad="38100" dist="38100" dir="2700000" algn="tl">
                              <a:srgbClr val="000000">
                                <a:alpha val="43137"/>
                              </a:srgbClr>
                            </a:outerShdw>
                          </a:effectLst>
                        </a:rPr>
                        <a:t>Oldest</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dirty="0">
                          <a:effectLst>
                            <a:outerShdw blurRad="38100" dist="38100" dir="2700000" algn="tl">
                              <a:srgbClr val="000000">
                                <a:alpha val="43137"/>
                              </a:srgbClr>
                            </a:outerShdw>
                          </a:effectLst>
                        </a:rPr>
                        <a:t>Japan 48.4</a:t>
                      </a:r>
                    </a:p>
                    <a:p>
                      <a:pPr algn="ctr"/>
                      <a:r>
                        <a:rPr lang="en-CA" sz="2300" dirty="0">
                          <a:effectLst>
                            <a:outerShdw blurRad="38100" dist="38100" dir="2700000" algn="tl">
                              <a:srgbClr val="000000">
                                <a:alpha val="43137"/>
                              </a:srgbClr>
                            </a:outerShdw>
                          </a:effectLst>
                        </a:rPr>
                        <a:t>Italy</a:t>
                      </a:r>
                      <a:r>
                        <a:rPr lang="en-CA" sz="2300" baseline="0" dirty="0">
                          <a:effectLst>
                            <a:outerShdw blurRad="38100" dist="38100" dir="2700000" algn="tl">
                              <a:srgbClr val="000000">
                                <a:alpha val="43137"/>
                              </a:srgbClr>
                            </a:outerShdw>
                          </a:effectLst>
                        </a:rPr>
                        <a:t> 47.3</a:t>
                      </a:r>
                    </a:p>
                    <a:p>
                      <a:pPr algn="ctr"/>
                      <a:r>
                        <a:rPr lang="en-CA" sz="2300" baseline="0" dirty="0">
                          <a:effectLst>
                            <a:outerShdw blurRad="38100" dist="38100" dir="2700000" algn="tl">
                              <a:srgbClr val="000000">
                                <a:alpha val="43137"/>
                              </a:srgbClr>
                            </a:outerShdw>
                          </a:effectLst>
                        </a:rPr>
                        <a:t>Portugal 46.2</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dirty="0">
                          <a:effectLst>
                            <a:outerShdw blurRad="38100" dist="38100" dir="2700000" algn="tl">
                              <a:srgbClr val="000000">
                                <a:alpha val="43137"/>
                              </a:srgbClr>
                            </a:outerShdw>
                          </a:effectLst>
                        </a:rPr>
                        <a:t>Albania 61.5</a:t>
                      </a:r>
                    </a:p>
                    <a:p>
                      <a:pPr algn="ctr"/>
                      <a:r>
                        <a:rPr lang="en-CA" sz="2300" dirty="0">
                          <a:effectLst>
                            <a:outerShdw blurRad="38100" dist="38100" dir="2700000" algn="tl">
                              <a:srgbClr val="000000">
                                <a:alpha val="43137"/>
                              </a:srgbClr>
                            </a:outerShdw>
                          </a:effectLst>
                        </a:rPr>
                        <a:t>South Korea 54.6</a:t>
                      </a:r>
                    </a:p>
                    <a:p>
                      <a:pPr algn="ctr"/>
                      <a:r>
                        <a:rPr lang="en-CA" sz="2300" dirty="0">
                          <a:effectLst>
                            <a:outerShdw blurRad="38100" dist="38100" dir="2700000" algn="tl">
                              <a:srgbClr val="000000">
                                <a:alpha val="43137"/>
                              </a:srgbClr>
                            </a:outerShdw>
                          </a:effectLst>
                        </a:rPr>
                        <a:t>Japan 53.8</a:t>
                      </a:r>
                      <a:endParaRPr lang="en-US" sz="2300" b="0" dirty="0">
                        <a:solidFill>
                          <a:schemeClr val="bg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570139864"/>
                  </a:ext>
                </a:extLst>
              </a:tr>
              <a:tr h="370840">
                <a:tc>
                  <a:txBody>
                    <a:bodyPr/>
                    <a:lstStyle/>
                    <a:p>
                      <a:pPr algn="ctr"/>
                      <a:r>
                        <a:rPr lang="en-CA" sz="2300" b="0" dirty="0">
                          <a:solidFill>
                            <a:schemeClr val="bg1"/>
                          </a:solidFill>
                          <a:effectLst>
                            <a:outerShdw blurRad="38100" dist="38100" dir="2700000" algn="tl">
                              <a:srgbClr val="000000">
                                <a:alpha val="43137"/>
                              </a:srgbClr>
                            </a:outerShdw>
                          </a:effectLst>
                        </a:rPr>
                        <a:t>World</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b="0" dirty="0">
                          <a:solidFill>
                            <a:schemeClr val="bg1"/>
                          </a:solidFill>
                          <a:effectLst>
                            <a:outerShdw blurRad="38100" dist="38100" dir="2700000" algn="tl">
                              <a:srgbClr val="000000">
                                <a:alpha val="43137"/>
                              </a:srgbClr>
                            </a:outerShdw>
                          </a:effectLst>
                        </a:rPr>
                        <a:t>30.9</a:t>
                      </a:r>
                      <a:endParaRPr lang="en-US" sz="2300" b="0" dirty="0">
                        <a:solidFill>
                          <a:schemeClr val="bg1"/>
                        </a:solidFill>
                        <a:effectLst>
                          <a:outerShdw blurRad="38100" dist="38100" dir="2700000" algn="tl">
                            <a:srgbClr val="000000">
                              <a:alpha val="43137"/>
                            </a:srgbClr>
                          </a:outerShdw>
                        </a:effectLst>
                      </a:endParaRPr>
                    </a:p>
                  </a:txBody>
                  <a:tcPr/>
                </a:tc>
                <a:tc>
                  <a:txBody>
                    <a:bodyPr/>
                    <a:lstStyle/>
                    <a:p>
                      <a:pPr algn="ctr"/>
                      <a:r>
                        <a:rPr lang="en-CA" sz="2300" b="0" dirty="0">
                          <a:solidFill>
                            <a:schemeClr val="bg1"/>
                          </a:solidFill>
                          <a:effectLst>
                            <a:outerShdw blurRad="38100" dist="38100" dir="2700000" algn="tl">
                              <a:srgbClr val="000000">
                                <a:alpha val="43137"/>
                              </a:srgbClr>
                            </a:outerShdw>
                          </a:effectLst>
                        </a:rPr>
                        <a:t>41.9</a:t>
                      </a:r>
                      <a:endParaRPr lang="en-US" sz="2300" b="0" dirty="0">
                        <a:solidFill>
                          <a:schemeClr val="bg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943390203"/>
                  </a:ext>
                </a:extLst>
              </a:tr>
            </a:tbl>
          </a:graphicData>
        </a:graphic>
      </p:graphicFrame>
      <p:sp>
        <p:nvSpPr>
          <p:cNvPr id="7" name="Rectangle 6"/>
          <p:cNvSpPr/>
          <p:nvPr/>
        </p:nvSpPr>
        <p:spPr>
          <a:xfrm>
            <a:off x="0" y="6581001"/>
            <a:ext cx="7239000" cy="276999"/>
          </a:xfrm>
          <a:prstGeom prst="rect">
            <a:avLst/>
          </a:prstGeom>
        </p:spPr>
        <p:txBody>
          <a:bodyPr wrap="square">
            <a:spAutoFit/>
          </a:bodyPr>
          <a:lstStyle/>
          <a:p>
            <a:pPr algn="l"/>
            <a:r>
              <a:rPr lang="en-US" sz="1200" dirty="0">
                <a:latin typeface="+mn-lt"/>
                <a:hlinkClick r:id="rId2"/>
              </a:rPr>
              <a:t>https://population.un.org/wpp/DataQuery/</a:t>
            </a:r>
            <a:endParaRPr lang="en-US" sz="1200" dirty="0">
              <a:latin typeface="+mn-lt"/>
            </a:endParaRPr>
          </a:p>
        </p:txBody>
      </p:sp>
    </p:spTree>
    <p:extLst>
      <p:ext uri="{BB962C8B-B14F-4D97-AF65-F5344CB8AC3E}">
        <p14:creationId xmlns:p14="http://schemas.microsoft.com/office/powerpoint/2010/main" val="455822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1447801"/>
            <a:ext cx="920119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178" y="-76200"/>
            <a:ext cx="8114914"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Canada Population Pyramids 1921 and 2011</a:t>
            </a:r>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68" y="1429667"/>
            <a:ext cx="9144000" cy="550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596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5799" y="-36731"/>
            <a:ext cx="3612464"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Silver Economy</a:t>
            </a:r>
          </a:p>
        </p:txBody>
      </p:sp>
      <p:sp>
        <p:nvSpPr>
          <p:cNvPr id="4" name="TextBox 3"/>
          <p:cNvSpPr txBox="1"/>
          <p:nvPr/>
        </p:nvSpPr>
        <p:spPr>
          <a:xfrm>
            <a:off x="457200" y="533400"/>
            <a:ext cx="8229600" cy="575542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That all parts of the world are aging is recorded fact,</a:t>
            </a:r>
            <a:r>
              <a:rPr kumimoji="0" lang="en-CA" sz="2300" b="0" i="0" u="none" strike="noStrike" kern="1200" cap="none" spc="0" normalizeH="0" noProof="0" dirty="0">
                <a:ln>
                  <a:noFill/>
                </a:ln>
                <a:solidFill>
                  <a:prstClr val="black"/>
                </a:solidFill>
                <a:effectLst/>
                <a:uLnTx/>
                <a:uFillTx/>
                <a:latin typeface="Calibri"/>
                <a:ea typeface="+mn-ea"/>
                <a:cs typeface="Arial" charset="0"/>
              </a:rPr>
              <a:t> but for developed economies it has led to what is being termed “The Silver Economy”.</a:t>
            </a:r>
            <a:r>
              <a:rPr kumimoji="0" lang="en-CA" sz="2300" b="0" i="0" u="none" strike="noStrike" kern="1200" cap="none" spc="0" normalizeH="0" baseline="30000" noProof="0" dirty="0">
                <a:ln>
                  <a:noFill/>
                </a:ln>
                <a:solidFill>
                  <a:prstClr val="black"/>
                </a:solidFill>
                <a:effectLst/>
                <a:uLnTx/>
                <a:uFillTx/>
                <a:latin typeface="Calibri"/>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300" baseline="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There are currently about 1 billion people 60+ years of age in the world</a:t>
            </a:r>
            <a:r>
              <a:rPr lang="en-US" sz="2300" dirty="0">
                <a:solidFill>
                  <a:prstClr val="black"/>
                </a:solidFill>
                <a:latin typeface="Calibri"/>
              </a:rPr>
              <a:t>, </a:t>
            </a:r>
            <a:r>
              <a:rPr kumimoji="0" lang="en-US" sz="2300" b="0" i="0" u="none" strike="noStrike" kern="1200" cap="none" spc="0" normalizeH="0" noProof="0" dirty="0">
                <a:ln>
                  <a:noFill/>
                </a:ln>
                <a:solidFill>
                  <a:prstClr val="black"/>
                </a:solidFill>
                <a:effectLst/>
                <a:uLnTx/>
                <a:uFillTx/>
                <a:latin typeface="Calibri"/>
                <a:ea typeface="+mn-ea"/>
                <a:cs typeface="Arial" charset="0"/>
              </a:rPr>
              <a:t>by 2050 there will be about 2 billion, and by 2100 about 3 billion; those numbers amount to 12.5%. 20.0%, and 27.3% of the respective global populations of those same years.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30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300" dirty="0">
                <a:solidFill>
                  <a:prstClr val="black"/>
                </a:solidFill>
                <a:latin typeface="Calibri"/>
              </a:rPr>
              <a:t>Seventy-six percent of the 60+ group belong to the global consumer class (defined as those who spend more than $11/day), and </a:t>
            </a:r>
            <a:r>
              <a:rPr kumimoji="0" lang="en-US" sz="2300" b="0" i="0" u="none" strike="noStrike" kern="1200" cap="none" spc="0" normalizeH="0" noProof="0" dirty="0">
                <a:ln>
                  <a:noFill/>
                </a:ln>
                <a:solidFill>
                  <a:prstClr val="black"/>
                </a:solidFill>
                <a:effectLst/>
                <a:uLnTx/>
                <a:uFillTx/>
                <a:latin typeface="Calibri"/>
                <a:ea typeface="+mn-ea"/>
                <a:cs typeface="Arial" charset="0"/>
              </a:rPr>
              <a:t>while they may not spend as much on consumer goods because they generally have all they need, by 2030 it’s estimated that they will be spending about $15 trillion.</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30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300" dirty="0">
                <a:solidFill>
                  <a:prstClr val="black"/>
                </a:solidFill>
                <a:latin typeface="Calibri"/>
              </a:rPr>
              <a:t>And most of it will be on</a:t>
            </a:r>
            <a:r>
              <a:rPr kumimoji="0" lang="en-US" sz="2300" b="0" i="0" u="none" strike="noStrike" kern="1200" cap="none" spc="0" normalizeH="0" noProof="0" dirty="0">
                <a:ln>
                  <a:noFill/>
                </a:ln>
                <a:solidFill>
                  <a:prstClr val="black"/>
                </a:solidFill>
                <a:effectLst/>
                <a:uLnTx/>
                <a:uFillTx/>
                <a:latin typeface="Calibri"/>
                <a:ea typeface="+mn-ea"/>
                <a:cs typeface="Arial" charset="0"/>
              </a:rPr>
              <a:t> health care.</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 name="Rectangle 1">
            <a:extLst>
              <a:ext uri="{FF2B5EF4-FFF2-40B4-BE49-F238E27FC236}">
                <a16:creationId xmlns:a16="http://schemas.microsoft.com/office/drawing/2014/main" id="{62DDFCA6-18E1-4259-B063-AE327AF3B848}"/>
              </a:ext>
            </a:extLst>
          </p:cNvPr>
          <p:cNvSpPr/>
          <p:nvPr/>
        </p:nvSpPr>
        <p:spPr>
          <a:xfrm>
            <a:off x="-76200" y="6396335"/>
            <a:ext cx="9220200" cy="461665"/>
          </a:xfrm>
          <a:prstGeom prst="rect">
            <a:avLst/>
          </a:prstGeom>
        </p:spPr>
        <p:txBody>
          <a:bodyPr wrap="square">
            <a:spAutoFit/>
          </a:bodyPr>
          <a:lstStyle/>
          <a:p>
            <a:pPr algn="l"/>
            <a:r>
              <a:rPr lang="en-CA" sz="1200" dirty="0">
                <a:solidFill>
                  <a:schemeClr val="bg1"/>
                </a:solidFill>
                <a:latin typeface="+mn-lt"/>
              </a:rPr>
              <a:t>1: </a:t>
            </a:r>
            <a:r>
              <a:rPr lang="en-CA" sz="1200" dirty="0">
                <a:solidFill>
                  <a:schemeClr val="bg1"/>
                </a:solidFill>
                <a:latin typeface="+mn-lt"/>
                <a:hlinkClick r:id="rId2"/>
              </a:rPr>
              <a:t>https://www.brookings.edu/blog/future-development/2021/01/14/the-silver-economy-is-coming-of-age-a-look-at-the-growing-spending-power-of-seniors/?utm_campaign=Brookings%20Brief&amp;utm_medium=email&amp;utm_content=106762349&amp;utm_source=hs_email</a:t>
            </a:r>
            <a:endParaRPr lang="en-CA" sz="1200" dirty="0">
              <a:solidFill>
                <a:schemeClr val="bg1"/>
              </a:solidFill>
              <a:latin typeface="+mn-lt"/>
            </a:endParaRPr>
          </a:p>
        </p:txBody>
      </p:sp>
    </p:spTree>
    <p:extLst>
      <p:ext uri="{BB962C8B-B14F-4D97-AF65-F5344CB8AC3E}">
        <p14:creationId xmlns:p14="http://schemas.microsoft.com/office/powerpoint/2010/main" val="6768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74730" y="4378063"/>
            <a:ext cx="7380270" cy="1495794"/>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Arial" charset="0"/>
              </a:rPr>
              <a:t>… the value was about 28% higher before the 2008 crash and the very low interest rates of the “recovery’s” monetary policy have since crippled its ability to recover.</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Arial" charset="0"/>
              </a:rPr>
              <a:t>Canada has $1.575 trillion - @102.8% of GDP.</a:t>
            </a:r>
          </a:p>
        </p:txBody>
      </p:sp>
      <p:grpSp>
        <p:nvGrpSpPr>
          <p:cNvPr id="3" name="Group 2"/>
          <p:cNvGrpSpPr/>
          <p:nvPr/>
        </p:nvGrpSpPr>
        <p:grpSpPr>
          <a:xfrm>
            <a:off x="2916190" y="1366862"/>
            <a:ext cx="3256010" cy="2976538"/>
            <a:chOff x="3517993" y="2279208"/>
            <a:chExt cx="3256010" cy="2976538"/>
          </a:xfrm>
        </p:grpSpPr>
        <p:pic>
          <p:nvPicPr>
            <p:cNvPr id="2"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251002" y="3166375"/>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361707" y="2368307"/>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5312892" y="3429000"/>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372302" y="3577507"/>
              <a:ext cx="1679113" cy="1678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061990" y="3664651"/>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3517993" y="2680025"/>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3644031" y="3305151"/>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3943576" y="2279208"/>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687442" y="3168277"/>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5523100" y="2680025"/>
              <a:ext cx="1250903" cy="1250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hilip Coppack\AppData\Local\Microsoft\Windows\Temporary Internet Files\Content.IE5\7S4CVA4J\MC900059398[1].wmf"/>
            <p:cNvPicPr>
              <a:picLocks noChangeAspect="1" noChangeArrowheads="1"/>
            </p:cNvPicPr>
            <p:nvPr/>
          </p:nvPicPr>
          <p:blipFill>
            <a:blip r:embed="rId4" cstate="print">
              <a:clrChange>
                <a:clrFrom>
                  <a:srgbClr val="3FFF9E"/>
                </a:clrFrom>
                <a:clrTo>
                  <a:srgbClr val="3FFF9E">
                    <a:alpha val="0"/>
                  </a:srgbClr>
                </a:clrTo>
              </a:clrChange>
              <a:extLst>
                <a:ext uri="{28A0092B-C50C-407E-A947-70E740481C1C}">
                  <a14:useLocalDpi xmlns:a14="http://schemas.microsoft.com/office/drawing/2010/main" val="0"/>
                </a:ext>
              </a:extLst>
            </a:blip>
            <a:srcRect/>
            <a:stretch>
              <a:fillRect/>
            </a:stretch>
          </p:blipFill>
          <p:spPr bwMode="auto">
            <a:xfrm>
              <a:off x="4768896" y="2347878"/>
              <a:ext cx="1250903" cy="125025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pension debt"/>
          <p:cNvPicPr>
            <a:picLocks noChangeAspect="1" noChangeArrowheads="1"/>
          </p:cNvPicPr>
          <p:nvPr/>
        </p:nvPicPr>
        <p:blipFill>
          <a:blip r:embed="rId5">
            <a:clrChange>
              <a:clrFrom>
                <a:srgbClr val="FEFEFE"/>
              </a:clrFrom>
              <a:clrTo>
                <a:srgbClr val="FEFEFE">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4355" y="604666"/>
            <a:ext cx="8382000" cy="5648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8772" y="-60067"/>
            <a:ext cx="8081828" cy="563231"/>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And what happens to the (not so) old folks?</a:t>
            </a:r>
          </a:p>
        </p:txBody>
      </p:sp>
      <p:sp>
        <p:nvSpPr>
          <p:cNvPr id="18" name="TextBox 17"/>
          <p:cNvSpPr txBox="1"/>
          <p:nvPr/>
        </p:nvSpPr>
        <p:spPr>
          <a:xfrm>
            <a:off x="50251" y="457200"/>
            <a:ext cx="9093749" cy="7571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Boomers have largest pension fund reservoir in history, estimated in 2017 at $36.4 trillion or 62% of their nation’s aggregate GDP,</a:t>
            </a:r>
            <a:r>
              <a:rPr kumimoji="0" lang="en-US" sz="24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but…</a:t>
            </a:r>
          </a:p>
        </p:txBody>
      </p:sp>
      <p:sp>
        <p:nvSpPr>
          <p:cNvPr id="21" name="TextBox 20"/>
          <p:cNvSpPr txBox="1"/>
          <p:nvPr/>
        </p:nvSpPr>
        <p:spPr>
          <a:xfrm>
            <a:off x="19049" y="6248400"/>
            <a:ext cx="9124951" cy="627864"/>
          </a:xfrm>
          <a:prstGeom prst="rect">
            <a:avLst/>
          </a:prstGeom>
          <a:no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30000" noProof="0" dirty="0">
                <a:ln>
                  <a:noFill/>
                </a:ln>
                <a:solidFill>
                  <a:prstClr val="black"/>
                </a:solidFill>
                <a:effectLst/>
                <a:uLnTx/>
                <a:uFillTx/>
                <a:latin typeface="Calibri"/>
                <a:ea typeface="+mn-ea"/>
                <a:cs typeface="Arial" charset="0"/>
              </a:rPr>
              <a:t>1</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For Australia, Brazil, Canada, Chile, China, Finland, France, Germany, Hong Kong, India, Ireland, Italy, Japan, Malaysia, Mexico, Netherlands, South Africa, South Korea, Spain, Switzerland, U.K., U.S.</a:t>
            </a: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https://www.willistowerswatson.com/-/media/.../global-pensions-asset-study-2017.pdf</a:t>
            </a:r>
          </a:p>
        </p:txBody>
      </p:sp>
    </p:spTree>
    <p:extLst>
      <p:ext uri="{BB962C8B-B14F-4D97-AF65-F5344CB8AC3E}">
        <p14:creationId xmlns:p14="http://schemas.microsoft.com/office/powerpoint/2010/main" val="976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6"/>
                                        </p:tgtEl>
                                      </p:cBhvr>
                                      <p:by x="400000" y="400000"/>
                                    </p:animScale>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par>
                                <p:cTn id="12" presetID="9" presetClass="exit" presetSubtype="0" fill="hold" nodeType="withEffect">
                                  <p:stCondLst>
                                    <p:cond delay="0"/>
                                  </p:stCondLst>
                                  <p:childTnLst>
                                    <p:animEffect transition="out" filter="dissolve">
                                      <p:cBhvr>
                                        <p:cTn id="13" dur="500"/>
                                        <p:tgtEl>
                                          <p:spTgt spid="1026"/>
                                        </p:tgtEl>
                                      </p:cBhvr>
                                    </p:animEffect>
                                    <p:set>
                                      <p:cBhvr>
                                        <p:cTn id="14" dur="1" fill="hold">
                                          <p:stCondLst>
                                            <p:cond delay="499"/>
                                          </p:stCondLst>
                                        </p:cTn>
                                        <p:tgtEl>
                                          <p:spTgt spid="102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 y="0"/>
            <a:ext cx="7863924" cy="6629400"/>
          </a:xfrm>
          <a:prstGeom prst="rect">
            <a:avLst/>
          </a:prstGeom>
        </p:spPr>
      </p:pic>
      <p:sp>
        <p:nvSpPr>
          <p:cNvPr id="4" name="Rectangle 3"/>
          <p:cNvSpPr/>
          <p:nvPr/>
        </p:nvSpPr>
        <p:spPr>
          <a:xfrm>
            <a:off x="-11430" y="6629400"/>
            <a:ext cx="9220200" cy="263149"/>
          </a:xfrm>
          <a:prstGeom prst="rect">
            <a:avLst/>
          </a:prstGeom>
        </p:spPr>
        <p:txBody>
          <a:bodyPr wrap="square">
            <a:spAutoFit/>
          </a:bodyPr>
          <a:lstStyle/>
          <a:p>
            <a:pPr marL="0" marR="0" lvl="0" indent="0" algn="l" defTabSz="914400" rtl="0" eaLnBrk="1" fontAlgn="ctr"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https://www.willistowerswatson.com/-/media/.../global-pensions-asset-study-2017.pdf</a:t>
            </a:r>
          </a:p>
        </p:txBody>
      </p:sp>
      <p:sp>
        <p:nvSpPr>
          <p:cNvPr id="5" name="TextBox 4"/>
          <p:cNvSpPr txBox="1"/>
          <p:nvPr/>
        </p:nvSpPr>
        <p:spPr>
          <a:xfrm>
            <a:off x="7086600" y="1821180"/>
            <a:ext cx="1905000" cy="2529923"/>
          </a:xfrm>
          <a:prstGeom prst="rect">
            <a:avLst/>
          </a:prstGeom>
          <a:solidFill>
            <a:schemeClr val="tx1">
              <a:lumMod val="95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Six of the 22 countries in the survey have pension assets greater than their respective  country's GDP.</a:t>
            </a:r>
          </a:p>
        </p:txBody>
      </p:sp>
    </p:spTree>
    <p:extLst>
      <p:ext uri="{BB962C8B-B14F-4D97-AF65-F5344CB8AC3E}">
        <p14:creationId xmlns:p14="http://schemas.microsoft.com/office/powerpoint/2010/main" val="254449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028"/>
          <a:stretch/>
        </p:blipFill>
        <p:spPr>
          <a:xfrm>
            <a:off x="0" y="685799"/>
            <a:ext cx="9305146" cy="6153151"/>
          </a:xfrm>
          <a:prstGeom prst="rect">
            <a:avLst/>
          </a:prstGeom>
        </p:spPr>
      </p:pic>
      <p:cxnSp>
        <p:nvCxnSpPr>
          <p:cNvPr id="4" name="Straight Connector 3"/>
          <p:cNvCxnSpPr/>
          <p:nvPr/>
        </p:nvCxnSpPr>
        <p:spPr>
          <a:xfrm>
            <a:off x="1219200" y="3562350"/>
            <a:ext cx="7848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19200" y="3981450"/>
            <a:ext cx="7848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678359"/>
            <a:ext cx="7543800" cy="1074140"/>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Pension assets had recovered their 2007 levels by 2010.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Losses from 2008 financial crisis amounted to about US$8 trillion, or about 28% of their 2007 valuation.</a:t>
            </a:r>
          </a:p>
        </p:txBody>
      </p:sp>
      <p:sp>
        <p:nvSpPr>
          <p:cNvPr id="7" name="Rectangle 6"/>
          <p:cNvSpPr/>
          <p:nvPr/>
        </p:nvSpPr>
        <p:spPr>
          <a:xfrm>
            <a:off x="-11430" y="6629400"/>
            <a:ext cx="9220200" cy="263149"/>
          </a:xfrm>
          <a:prstGeom prst="rect">
            <a:avLst/>
          </a:prstGeom>
        </p:spPr>
        <p:txBody>
          <a:bodyPr wrap="square">
            <a:spAutoFit/>
          </a:bodyPr>
          <a:lstStyle/>
          <a:p>
            <a:pPr marL="0" marR="0" lvl="0" indent="0" algn="l" defTabSz="914400" rtl="0" eaLnBrk="1" fontAlgn="ctr"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https://www.willistowerswatson.com/-/media/.../global-pensions-asset-study-2017.pdf</a:t>
            </a:r>
          </a:p>
        </p:txBody>
      </p:sp>
      <p:cxnSp>
        <p:nvCxnSpPr>
          <p:cNvPr id="8" name="Straight Connector 7"/>
          <p:cNvCxnSpPr/>
          <p:nvPr/>
        </p:nvCxnSpPr>
        <p:spPr>
          <a:xfrm flipV="1">
            <a:off x="4387850" y="2590800"/>
            <a:ext cx="0" cy="2819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686800" y="3543300"/>
            <a:ext cx="0" cy="45720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65698" y="3574332"/>
            <a:ext cx="1257075"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28% loss</a:t>
            </a:r>
          </a:p>
        </p:txBody>
      </p:sp>
      <p:sp>
        <p:nvSpPr>
          <p:cNvPr id="18" name="TextBox 17"/>
          <p:cNvSpPr txBox="1"/>
          <p:nvPr/>
        </p:nvSpPr>
        <p:spPr>
          <a:xfrm>
            <a:off x="719527" y="-29831"/>
            <a:ext cx="7704946" cy="563231"/>
          </a:xfrm>
          <a:prstGeom prst="rect">
            <a:avLst/>
          </a:prstGeom>
          <a:solidFill>
            <a:schemeClr val="tx1">
              <a:lumMod val="95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Pension Asset Value and GDP 2006 to 2016</a:t>
            </a:r>
          </a:p>
        </p:txBody>
      </p:sp>
    </p:spTree>
    <p:extLst>
      <p:ext uri="{BB962C8B-B14F-4D97-AF65-F5344CB8AC3E}">
        <p14:creationId xmlns:p14="http://schemas.microsoft.com/office/powerpoint/2010/main" val="12704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097607"/>
            <a:ext cx="6781800" cy="4693593"/>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The advantage gained from having a young population.</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When a country has a large reservoir of young, it can achieve what is called the demographic dividend.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This is the </a:t>
            </a:r>
            <a:r>
              <a:rPr kumimoji="0" lang="en-US" sz="2300" b="1" i="1" u="none" strike="noStrike" kern="1200" cap="none" spc="0" normalizeH="0" baseline="0" noProof="0" dirty="0">
                <a:ln>
                  <a:noFill/>
                </a:ln>
                <a:solidFill>
                  <a:prstClr val="black"/>
                </a:solidFill>
                <a:effectLst/>
                <a:uLnTx/>
                <a:uFillTx/>
                <a:latin typeface="Calibri"/>
                <a:ea typeface="+mn-ea"/>
                <a:cs typeface="Arial" charset="0"/>
              </a:rPr>
              <a:t>potential</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economic growth that </a:t>
            </a:r>
            <a:r>
              <a:rPr kumimoji="0" lang="en-US" sz="2300" b="1" i="1" u="none" strike="noStrike" kern="1200" cap="none" spc="0" normalizeH="0" baseline="0" noProof="0" dirty="0">
                <a:ln>
                  <a:noFill/>
                </a:ln>
                <a:solidFill>
                  <a:prstClr val="black"/>
                </a:solidFill>
                <a:effectLst/>
                <a:uLnTx/>
                <a:uFillTx/>
                <a:latin typeface="Calibri"/>
                <a:ea typeface="+mn-ea"/>
                <a:cs typeface="Arial" charset="0"/>
              </a:rPr>
              <a:t>may</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result from having a large number of young who move into the 15 to 64 year old cohorts – or into the support group on a population pyramid.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But the dividend only occurs if a decline in a nation’s birth and death rates – especially those of infants and children – also</a:t>
            </a:r>
            <a:r>
              <a:rPr kumimoji="0" lang="en-US" sz="2300" b="0" i="0" u="none" strike="noStrike" kern="1200" cap="none" spc="0" normalizeH="0" noProof="0" dirty="0">
                <a:ln>
                  <a:noFill/>
                </a:ln>
                <a:solidFill>
                  <a:prstClr val="black"/>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occurs.</a:t>
            </a:r>
          </a:p>
        </p:txBody>
      </p:sp>
      <p:sp>
        <p:nvSpPr>
          <p:cNvPr id="4" name="TextBox 3"/>
          <p:cNvSpPr txBox="1"/>
          <p:nvPr/>
        </p:nvSpPr>
        <p:spPr>
          <a:xfrm>
            <a:off x="2030158" y="0"/>
            <a:ext cx="5075492" cy="563231"/>
          </a:xfrm>
          <a:prstGeom prst="rect">
            <a:avLst/>
          </a:prstGeom>
          <a:noFill/>
        </p:spPr>
        <p:txBody>
          <a:bodyPr wrap="non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Demographic Dividend</a:t>
            </a:r>
          </a:p>
        </p:txBody>
      </p:sp>
      <p:sp>
        <p:nvSpPr>
          <p:cNvPr id="5" name="TextBox 4"/>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515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685" y="609600"/>
            <a:ext cx="8283330" cy="6109365"/>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Dividend requires that the TFR decreases significantly, leading to fewer births and thus a decline in the ratio of the young to the support cohorts of the economy.</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Even then, the right social and economic policies must be developed and the right investments made:</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Investment in child survival and health programs. </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Commitment to voluntary family planning.</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Investment in the reproductive health and education for youth.</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Prioritize education, especially for women.</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Prioritize income earning, especially for women</a:t>
            </a: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lang="en-US" sz="2300" dirty="0">
              <a:solidFill>
                <a:prstClr val="black"/>
              </a:solidFill>
              <a:effectLst>
                <a:outerShdw blurRad="38100" dist="38100" dir="2700000" algn="tl">
                  <a:srgbClr val="000000">
                    <a:alpha val="43137"/>
                  </a:srgbClr>
                </a:outerShdw>
              </a:effectLst>
              <a:latin typeface="Calibri"/>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following hidden slides give an example of the poster nation</a:t>
            </a:r>
            <a:r>
              <a:rPr kumimoji="0" lang="en-US" sz="230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for successful demographic dividend, South Korea, and an</a:t>
            </a: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overview of global regional demographic dividend situations.</a:t>
            </a:r>
          </a:p>
        </p:txBody>
      </p:sp>
      <p:sp>
        <p:nvSpPr>
          <p:cNvPr id="4" name="TextBox 3"/>
          <p:cNvSpPr txBox="1"/>
          <p:nvPr/>
        </p:nvSpPr>
        <p:spPr>
          <a:xfrm>
            <a:off x="0" y="0"/>
            <a:ext cx="9144000" cy="5632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Demographic Dividend</a:t>
            </a:r>
          </a:p>
        </p:txBody>
      </p:sp>
      <p:sp>
        <p:nvSpPr>
          <p:cNvPr id="5" name="TextBox 4"/>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901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184" y="609600"/>
            <a:ext cx="3611630" cy="54476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Controlling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urlz MT" panose="04040404050702020202" pitchFamily="82" charset="0"/>
                <a:ea typeface="+mn-ea"/>
                <a:cs typeface="Arial" charset="0"/>
              </a:rPr>
              <a:t>Life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w="11430"/>
                <a:solidFill>
                  <a:prstClr val="black"/>
                </a:solidFill>
                <a:effectLst>
                  <a:outerShdw blurRad="50800" dist="39000" dir="5460000" algn="tl">
                    <a:srgbClr val="000000">
                      <a:alpha val="38000"/>
                    </a:srgbClr>
                  </a:outerShdw>
                </a:effectLst>
                <a:uLnTx/>
                <a:uFillTx/>
                <a:latin typeface="Chiller" panose="04020404031007020602" pitchFamily="82" charset="0"/>
                <a:ea typeface="+mn-ea"/>
                <a:cs typeface="Arial" charset="0"/>
              </a:rPr>
              <a:t>Death.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w="11430"/>
                <a:solidFill>
                  <a:prstClr val="black"/>
                </a:solidFill>
                <a:effectLst>
                  <a:outerShdw blurRad="50800" dist="39000" dir="5460000" algn="tl">
                    <a:srgbClr val="000000">
                      <a:alpha val="38000"/>
                    </a:srgbClr>
                  </a:outerShdw>
                </a:effectLst>
                <a:uLnTx/>
                <a:uFillTx/>
                <a:latin typeface="Cambria Math" panose="02040503050406030204" pitchFamily="18" charset="0"/>
                <a:ea typeface="Cambria Math" panose="02040503050406030204" pitchFamily="18" charset="0"/>
              </a:rPr>
              <a:t>The Data</a:t>
            </a:r>
          </a:p>
        </p:txBody>
      </p:sp>
    </p:spTree>
    <p:extLst>
      <p:ext uri="{BB962C8B-B14F-4D97-AF65-F5344CB8AC3E}">
        <p14:creationId xmlns:p14="http://schemas.microsoft.com/office/powerpoint/2010/main" val="1651094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219200" y="895731"/>
            <a:ext cx="6781800" cy="526297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South Korea made a rapid transition from high to low fertility, while at the same time experiencing an annual growth in per capita gross domestic product of 6.7 percent between 1960 and 1990.</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South Korea's success was the result of addressing population issues, while also investing in reproductive health programs, education, and economic policies to create infrastructure and manufacturing.</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The following population pyramids illustrate how quickly the fertility transition in South Korea took place.</a:t>
            </a:r>
          </a:p>
        </p:txBody>
      </p:sp>
      <p:sp>
        <p:nvSpPr>
          <p:cNvPr id="4" name="TextBox 3"/>
          <p:cNvSpPr txBox="1"/>
          <p:nvPr/>
        </p:nvSpPr>
        <p:spPr>
          <a:xfrm>
            <a:off x="724151" y="9906"/>
            <a:ext cx="7695696"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Demographic Dividend – South Korea</a:t>
            </a:r>
          </a:p>
        </p:txBody>
      </p:sp>
    </p:spTree>
    <p:extLst>
      <p:ext uri="{BB962C8B-B14F-4D97-AF65-F5344CB8AC3E}">
        <p14:creationId xmlns:p14="http://schemas.microsoft.com/office/powerpoint/2010/main" val="13261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092"/>
            <a:ext cx="3429000" cy="3436637"/>
          </a:xfrm>
          <a:prstGeom prst="rect">
            <a:avLst/>
          </a:prstGeom>
        </p:spPr>
      </p:pic>
      <p:pic>
        <p:nvPicPr>
          <p:cNvPr id="3" name="Picture 2"/>
          <p:cNvPicPr>
            <a:picLocks noChangeAspect="1"/>
          </p:cNvPicPr>
          <p:nvPr/>
        </p:nvPicPr>
        <p:blipFill>
          <a:blip r:embed="rId3"/>
          <a:stretch>
            <a:fillRect/>
          </a:stretch>
        </p:blipFill>
        <p:spPr>
          <a:xfrm>
            <a:off x="2857500" y="1600200"/>
            <a:ext cx="3429000" cy="3398722"/>
          </a:xfrm>
          <a:prstGeom prst="rect">
            <a:avLst/>
          </a:prstGeom>
        </p:spPr>
      </p:pic>
      <p:pic>
        <p:nvPicPr>
          <p:cNvPr id="4" name="Picture 3"/>
          <p:cNvPicPr>
            <a:picLocks noChangeAspect="1"/>
          </p:cNvPicPr>
          <p:nvPr/>
        </p:nvPicPr>
        <p:blipFill>
          <a:blip r:embed="rId4"/>
          <a:stretch>
            <a:fillRect/>
          </a:stretch>
        </p:blipFill>
        <p:spPr>
          <a:xfrm>
            <a:off x="5720456" y="3436637"/>
            <a:ext cx="3406191" cy="3421363"/>
          </a:xfrm>
          <a:prstGeom prst="rect">
            <a:avLst/>
          </a:prstGeom>
        </p:spPr>
      </p:pic>
      <p:sp>
        <p:nvSpPr>
          <p:cNvPr id="5" name="TextBox 4"/>
          <p:cNvSpPr txBox="1"/>
          <p:nvPr/>
        </p:nvSpPr>
        <p:spPr>
          <a:xfrm>
            <a:off x="669202" y="1963138"/>
            <a:ext cx="2057400" cy="123726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S. Korea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1950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TFR = 5.4</a:t>
            </a:r>
          </a:p>
        </p:txBody>
      </p:sp>
      <p:sp>
        <p:nvSpPr>
          <p:cNvPr id="6" name="TextBox 5"/>
          <p:cNvSpPr txBox="1"/>
          <p:nvPr/>
        </p:nvSpPr>
        <p:spPr>
          <a:xfrm>
            <a:off x="3581400" y="3563338"/>
            <a:ext cx="2057400" cy="123726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S. Korea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1980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TFR = 2.9</a:t>
            </a:r>
          </a:p>
        </p:txBody>
      </p:sp>
      <p:sp>
        <p:nvSpPr>
          <p:cNvPr id="7" name="TextBox 6"/>
          <p:cNvSpPr txBox="1"/>
          <p:nvPr/>
        </p:nvSpPr>
        <p:spPr>
          <a:xfrm>
            <a:off x="6402426" y="5011138"/>
            <a:ext cx="2057400" cy="123726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S. Korea</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2015</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TFR = 1.2</a:t>
            </a:r>
          </a:p>
        </p:txBody>
      </p:sp>
      <p:sp>
        <p:nvSpPr>
          <p:cNvPr id="8" name="Rectangle 7"/>
          <p:cNvSpPr/>
          <p:nvPr/>
        </p:nvSpPr>
        <p:spPr>
          <a:xfrm>
            <a:off x="8250" y="6647968"/>
            <a:ext cx="3268350" cy="2862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hlinkClick r:id="rId5"/>
              </a:rPr>
              <a:t>Source: http://populationpyramid.net </a:t>
            </a:r>
            <a:endParaRPr kumimoji="0" lang="en-CA" sz="14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p:nvPr/>
        </p:nvSpPr>
        <p:spPr>
          <a:xfrm>
            <a:off x="3570326" y="434471"/>
            <a:ext cx="5421274" cy="10895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Korea’s population declined rapidly after the Korean war and the nation realized its demographic dividend.</a:t>
            </a:r>
          </a:p>
        </p:txBody>
      </p:sp>
      <p:sp>
        <p:nvSpPr>
          <p:cNvPr id="10" name="TextBox 9"/>
          <p:cNvSpPr txBox="1"/>
          <p:nvPr/>
        </p:nvSpPr>
        <p:spPr>
          <a:xfrm>
            <a:off x="3352800" y="-17364"/>
            <a:ext cx="5703549" cy="480131"/>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charset="0"/>
              </a:rPr>
              <a:t>Population in Percent Share, S. Korea</a:t>
            </a:r>
            <a:endParaRPr kumimoji="0" lang="en-CA" sz="28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Box 10"/>
          <p:cNvSpPr txBox="1"/>
          <p:nvPr/>
        </p:nvSpPr>
        <p:spPr>
          <a:xfrm>
            <a:off x="6303224" y="1718318"/>
            <a:ext cx="2857500" cy="164352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Population (millions)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1950 = 19</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1980 = 40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2015 = 50</a:t>
            </a:r>
          </a:p>
        </p:txBody>
      </p:sp>
      <p:sp>
        <p:nvSpPr>
          <p:cNvPr id="12" name="TextBox 11"/>
          <p:cNvSpPr txBox="1"/>
          <p:nvPr/>
        </p:nvSpPr>
        <p:spPr>
          <a:xfrm>
            <a:off x="-25400" y="5073714"/>
            <a:ext cx="5761005" cy="14219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But now Korea faces the same population declines as most western countries due to its low TFR and migration. Its migrant stock proportion is only 2.6%</a:t>
            </a:r>
          </a:p>
        </p:txBody>
      </p:sp>
    </p:spTree>
    <p:extLst>
      <p:ext uri="{BB962C8B-B14F-4D97-AF65-F5344CB8AC3E}">
        <p14:creationId xmlns:p14="http://schemas.microsoft.com/office/powerpoint/2010/main" val="30793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066800" y="762000"/>
            <a:ext cx="7010400" cy="540147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China</a:t>
            </a:r>
            <a:r>
              <a:rPr kumimoji="0" lang="en-US" sz="2300" b="0" i="0" u="none" strike="noStrike" kern="1200" cap="none" spc="0" normalizeH="0" baseline="0" noProof="0" dirty="0">
                <a:ln>
                  <a:noFill/>
                </a:ln>
                <a:solidFill>
                  <a:srgbClr val="C0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has done quite well controlling its population, though through draconian birth control policies, and in freeing its economy, but it now faces the same anti-trade/</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globalisation</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forces affecting he rest of the world.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Western nations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face the opposite dilemma – rapidly aging and declining populations and the consequent dependency issues – and the same backlash against migration, trade, and </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globalisation</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forces.</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Most </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Latin and South America nations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have not leveraged their demographic dividends well, generally through their inability to control the fiscal structure of their economies – and through political mismanagement and corruption.</a:t>
            </a:r>
          </a:p>
        </p:txBody>
      </p:sp>
      <p:sp>
        <p:nvSpPr>
          <p:cNvPr id="4" name="TextBox 3"/>
          <p:cNvSpPr txBox="1"/>
          <p:nvPr/>
        </p:nvSpPr>
        <p:spPr>
          <a:xfrm>
            <a:off x="660775" y="9906"/>
            <a:ext cx="7822462"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Demographic Dividends: The Record</a:t>
            </a:r>
          </a:p>
        </p:txBody>
      </p:sp>
    </p:spTree>
    <p:extLst>
      <p:ext uri="{BB962C8B-B14F-4D97-AF65-F5344CB8AC3E}">
        <p14:creationId xmlns:p14="http://schemas.microsoft.com/office/powerpoint/2010/main" val="66106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762000" y="609600"/>
            <a:ext cx="7620000" cy="6001643"/>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The Middle East as a whole </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does not have much of a demographic dividend to leverage. Some countries in the region have</a:t>
            </a:r>
            <a:r>
              <a:rPr kumimoji="0" lang="en-US" sz="2400" b="0" i="0" u="none" strike="noStrike" kern="1200" cap="none" spc="0" normalizeH="0" noProof="0" dirty="0">
                <a:ln>
                  <a:noFill/>
                </a:ln>
                <a:solidFill>
                  <a:prstClr val="black"/>
                </a:solidFill>
                <a:effectLst/>
                <a:uLnTx/>
                <a:uFillTx/>
                <a:latin typeface="Calibri"/>
                <a:ea typeface="+mn-ea"/>
                <a:cs typeface="Arial" charset="0"/>
              </a:rPr>
              <a:t> young populations, but many have very lopsided male heavy pyramids.</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As</a:t>
            </a:r>
            <a:r>
              <a:rPr kumimoji="0" lang="en-US" sz="2400" b="0" i="0" u="none" strike="noStrike" kern="1200" cap="none" spc="0" normalizeH="0" noProof="0" dirty="0">
                <a:ln>
                  <a:noFill/>
                </a:ln>
                <a:solidFill>
                  <a:prstClr val="black"/>
                </a:solidFill>
                <a:effectLst/>
                <a:uLnTx/>
                <a:uFillTx/>
                <a:latin typeface="Calibri"/>
                <a:ea typeface="+mn-ea"/>
                <a:cs typeface="Arial" charset="0"/>
              </a:rPr>
              <a:t> </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 region, it has also been unable to leverage its oil wealth into a diversified economy due to gross inequalities in wealth distribution, political power and social (especially gender) development that is crippled by religious</a:t>
            </a:r>
            <a:r>
              <a:rPr kumimoji="0" lang="en-US" sz="2400" b="0" i="0" u="none" strike="noStrike" kern="1200" cap="none" spc="0" normalizeH="0" noProof="0" dirty="0">
                <a:ln>
                  <a:noFill/>
                </a:ln>
                <a:solidFill>
                  <a:prstClr val="black"/>
                </a:solidFill>
                <a:effectLst/>
                <a:uLnTx/>
                <a:uFillTx/>
                <a:latin typeface="Calibri"/>
                <a:ea typeface="+mn-ea"/>
                <a:cs typeface="Arial" charset="0"/>
              </a:rPr>
              <a:t> orthodoxy</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Sub Saharan African nations </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appear powerless to realize their enormous demographic dividend potential, for the most part due to political and economic corruption and mismanagement, in part due to western corporate exploitation of resources and the foreign policy objectives</a:t>
            </a:r>
            <a:r>
              <a:rPr kumimoji="0" lang="en-US" sz="2400" b="0" i="0" u="none" strike="noStrike" kern="1200" cap="none" spc="0" normalizeH="0" noProof="0" dirty="0">
                <a:ln>
                  <a:noFill/>
                </a:ln>
                <a:solidFill>
                  <a:prstClr val="black"/>
                </a:solidFill>
                <a:effectLst/>
                <a:uLnTx/>
                <a:uFillTx/>
                <a:latin typeface="Calibri"/>
                <a:ea typeface="+mn-ea"/>
                <a:cs typeface="Arial" charset="0"/>
              </a:rPr>
              <a:t> of western nations</a:t>
            </a:r>
            <a:r>
              <a:rPr lang="en-US" sz="2400" dirty="0">
                <a:solidFill>
                  <a:prstClr val="black"/>
                </a:solidFill>
                <a:latin typeface="Calibri"/>
              </a:rPr>
              <a:t>, </a:t>
            </a:r>
            <a:r>
              <a:rPr kumimoji="0" lang="en-US" sz="2400" b="0" i="0" u="none" strike="noStrike" kern="1200" cap="none" spc="0" normalizeH="0" noProof="0" dirty="0">
                <a:ln>
                  <a:noFill/>
                </a:ln>
                <a:solidFill>
                  <a:prstClr val="black"/>
                </a:solidFill>
                <a:effectLst/>
                <a:uLnTx/>
                <a:uFillTx/>
                <a:latin typeface="Calibri"/>
                <a:ea typeface="+mn-ea"/>
                <a:cs typeface="Arial" charset="0"/>
              </a:rPr>
              <a:t>China and Russia</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But if they can, they may become the powerhouse nations of this century. </a:t>
            </a:r>
          </a:p>
        </p:txBody>
      </p:sp>
      <p:sp>
        <p:nvSpPr>
          <p:cNvPr id="4" name="TextBox 3"/>
          <p:cNvSpPr txBox="1"/>
          <p:nvPr/>
        </p:nvSpPr>
        <p:spPr>
          <a:xfrm>
            <a:off x="660775" y="9906"/>
            <a:ext cx="7822462"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Demographic Dividends: The Record</a:t>
            </a:r>
          </a:p>
        </p:txBody>
      </p:sp>
    </p:spTree>
    <p:extLst>
      <p:ext uri="{BB962C8B-B14F-4D97-AF65-F5344CB8AC3E}">
        <p14:creationId xmlns:p14="http://schemas.microsoft.com/office/powerpoint/2010/main" val="132037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257303" y="1720840"/>
            <a:ext cx="6629400" cy="398570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India</a:t>
            </a:r>
            <a:r>
              <a:rPr kumimoji="0" lang="en-US" sz="2300" b="0" i="0" u="none" strike="noStrike" kern="1200" cap="none" spc="0" normalizeH="0" baseline="0" noProof="0" dirty="0">
                <a:ln>
                  <a:noFill/>
                </a:ln>
                <a:solidFill>
                  <a:srgbClr val="C0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is realizing its DD for several areas within the country such as Kerala and the Punjab, but for others such as Orissa and Bihar it is not.</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Other Asian countries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such as Indonesia and the Philippines</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are realizing their demographic dividend potential, but it has been slow and now may be stalled due to the aftermath of the Asian Meltdown in 1997 followed less than a decade later by the 2008 crisis. As well, the current anti-trade/anti-</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globalisation</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fervor threatens to stifle recovery.</a:t>
            </a:r>
          </a:p>
        </p:txBody>
      </p:sp>
      <p:sp>
        <p:nvSpPr>
          <p:cNvPr id="4" name="TextBox 3"/>
          <p:cNvSpPr txBox="1"/>
          <p:nvPr/>
        </p:nvSpPr>
        <p:spPr>
          <a:xfrm>
            <a:off x="660775" y="9906"/>
            <a:ext cx="7822462"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Demographic Dividends: The Record</a:t>
            </a:r>
          </a:p>
        </p:txBody>
      </p:sp>
    </p:spTree>
    <p:extLst>
      <p:ext uri="{BB962C8B-B14F-4D97-AF65-F5344CB8AC3E}">
        <p14:creationId xmlns:p14="http://schemas.microsoft.com/office/powerpoint/2010/main" val="25373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3732" y="1295400"/>
            <a:ext cx="4327100" cy="5300318"/>
            <a:chOff x="2393732" y="1176682"/>
            <a:chExt cx="4327100" cy="5300318"/>
          </a:xfrm>
        </p:grpSpPr>
        <p:grpSp>
          <p:nvGrpSpPr>
            <p:cNvPr id="29" name="Group 28"/>
            <p:cNvGrpSpPr/>
            <p:nvPr/>
          </p:nvGrpSpPr>
          <p:grpSpPr>
            <a:xfrm>
              <a:off x="2393732" y="2496577"/>
              <a:ext cx="4327100" cy="3980423"/>
              <a:chOff x="3648075" y="1438788"/>
              <a:chExt cx="4327100" cy="3980423"/>
            </a:xfrm>
          </p:grpSpPr>
          <p:pic>
            <p:nvPicPr>
              <p:cNvPr id="2052" name="Picture 4" descr="C:\Users\Philip Coppack\AppData\Local\Microsoft\Windows\Temporary Internet Files\Content.IE5\VT0F258S\MC9000787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075" y="1438788"/>
                <a:ext cx="4327100" cy="3980423"/>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26"/>
              <p:cNvSpPr>
                <a:spLocks/>
              </p:cNvSpPr>
              <p:nvPr/>
            </p:nvSpPr>
            <p:spPr bwMode="auto">
              <a:xfrm>
                <a:off x="5360987" y="1817687"/>
                <a:ext cx="236538" cy="290513"/>
              </a:xfrm>
              <a:custGeom>
                <a:avLst/>
                <a:gdLst>
                  <a:gd name="T0" fmla="*/ 122 w 149"/>
                  <a:gd name="T1" fmla="*/ 180 h 183"/>
                  <a:gd name="T2" fmla="*/ 2 w 149"/>
                  <a:gd name="T3" fmla="*/ 38 h 183"/>
                  <a:gd name="T4" fmla="*/ 0 w 149"/>
                  <a:gd name="T5" fmla="*/ 13 h 183"/>
                  <a:gd name="T6" fmla="*/ 17 w 149"/>
                  <a:gd name="T7" fmla="*/ 0 h 183"/>
                  <a:gd name="T8" fmla="*/ 42 w 149"/>
                  <a:gd name="T9" fmla="*/ 0 h 183"/>
                  <a:gd name="T10" fmla="*/ 149 w 149"/>
                  <a:gd name="T11" fmla="*/ 165 h 183"/>
                  <a:gd name="T12" fmla="*/ 142 w 149"/>
                  <a:gd name="T13" fmla="*/ 183 h 183"/>
                  <a:gd name="T14" fmla="*/ 122 w 149"/>
                  <a:gd name="T15" fmla="*/ 18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83">
                    <a:moveTo>
                      <a:pt x="122" y="180"/>
                    </a:moveTo>
                    <a:lnTo>
                      <a:pt x="2" y="38"/>
                    </a:lnTo>
                    <a:lnTo>
                      <a:pt x="0" y="13"/>
                    </a:lnTo>
                    <a:lnTo>
                      <a:pt x="17" y="0"/>
                    </a:lnTo>
                    <a:lnTo>
                      <a:pt x="42" y="0"/>
                    </a:lnTo>
                    <a:lnTo>
                      <a:pt x="149" y="165"/>
                    </a:lnTo>
                    <a:lnTo>
                      <a:pt x="142" y="183"/>
                    </a:lnTo>
                    <a:lnTo>
                      <a:pt x="122"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3" name="Freeform 27"/>
              <p:cNvSpPr>
                <a:spLocks/>
              </p:cNvSpPr>
              <p:nvPr/>
            </p:nvSpPr>
            <p:spPr bwMode="auto">
              <a:xfrm>
                <a:off x="5026024" y="2114550"/>
                <a:ext cx="346075" cy="141288"/>
              </a:xfrm>
              <a:custGeom>
                <a:avLst/>
                <a:gdLst>
                  <a:gd name="T0" fmla="*/ 200 w 218"/>
                  <a:gd name="T1" fmla="*/ 89 h 89"/>
                  <a:gd name="T2" fmla="*/ 18 w 218"/>
                  <a:gd name="T3" fmla="*/ 55 h 89"/>
                  <a:gd name="T4" fmla="*/ 0 w 218"/>
                  <a:gd name="T5" fmla="*/ 37 h 89"/>
                  <a:gd name="T6" fmla="*/ 5 w 218"/>
                  <a:gd name="T7" fmla="*/ 15 h 89"/>
                  <a:gd name="T8" fmla="*/ 24 w 218"/>
                  <a:gd name="T9" fmla="*/ 0 h 89"/>
                  <a:gd name="T10" fmla="*/ 211 w 218"/>
                  <a:gd name="T11" fmla="*/ 62 h 89"/>
                  <a:gd name="T12" fmla="*/ 218 w 218"/>
                  <a:gd name="T13" fmla="*/ 79 h 89"/>
                  <a:gd name="T14" fmla="*/ 200 w 21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89">
                    <a:moveTo>
                      <a:pt x="200" y="89"/>
                    </a:moveTo>
                    <a:lnTo>
                      <a:pt x="18" y="55"/>
                    </a:lnTo>
                    <a:lnTo>
                      <a:pt x="0" y="37"/>
                    </a:lnTo>
                    <a:lnTo>
                      <a:pt x="5" y="15"/>
                    </a:lnTo>
                    <a:lnTo>
                      <a:pt x="24" y="0"/>
                    </a:lnTo>
                    <a:lnTo>
                      <a:pt x="211" y="62"/>
                    </a:lnTo>
                    <a:lnTo>
                      <a:pt x="218" y="79"/>
                    </a:lnTo>
                    <a:lnTo>
                      <a:pt x="20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4" name="Freeform 28"/>
              <p:cNvSpPr>
                <a:spLocks/>
              </p:cNvSpPr>
              <p:nvPr/>
            </p:nvSpPr>
            <p:spPr bwMode="auto">
              <a:xfrm>
                <a:off x="6046787" y="1906587"/>
                <a:ext cx="303213" cy="241300"/>
              </a:xfrm>
              <a:custGeom>
                <a:avLst/>
                <a:gdLst>
                  <a:gd name="T0" fmla="*/ 4 w 191"/>
                  <a:gd name="T1" fmla="*/ 124 h 152"/>
                  <a:gd name="T2" fmla="*/ 153 w 191"/>
                  <a:gd name="T3" fmla="*/ 1 h 152"/>
                  <a:gd name="T4" fmla="*/ 178 w 191"/>
                  <a:gd name="T5" fmla="*/ 0 h 152"/>
                  <a:gd name="T6" fmla="*/ 191 w 191"/>
                  <a:gd name="T7" fmla="*/ 18 h 152"/>
                  <a:gd name="T8" fmla="*/ 190 w 191"/>
                  <a:gd name="T9" fmla="*/ 44 h 152"/>
                  <a:gd name="T10" fmla="*/ 17 w 191"/>
                  <a:gd name="T11" fmla="*/ 152 h 152"/>
                  <a:gd name="T12" fmla="*/ 0 w 191"/>
                  <a:gd name="T13" fmla="*/ 145 h 152"/>
                  <a:gd name="T14" fmla="*/ 4 w 191"/>
                  <a:gd name="T15" fmla="*/ 124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52">
                    <a:moveTo>
                      <a:pt x="4" y="124"/>
                    </a:moveTo>
                    <a:lnTo>
                      <a:pt x="153" y="1"/>
                    </a:lnTo>
                    <a:lnTo>
                      <a:pt x="178" y="0"/>
                    </a:lnTo>
                    <a:lnTo>
                      <a:pt x="191" y="18"/>
                    </a:lnTo>
                    <a:lnTo>
                      <a:pt x="190" y="44"/>
                    </a:lnTo>
                    <a:lnTo>
                      <a:pt x="17" y="152"/>
                    </a:lnTo>
                    <a:lnTo>
                      <a:pt x="0" y="145"/>
                    </a:lnTo>
                    <a:lnTo>
                      <a:pt x="4"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5" name="Freeform 29"/>
              <p:cNvSpPr>
                <a:spLocks/>
              </p:cNvSpPr>
              <p:nvPr/>
            </p:nvSpPr>
            <p:spPr bwMode="auto">
              <a:xfrm>
                <a:off x="6205537" y="2347912"/>
                <a:ext cx="347663" cy="123825"/>
              </a:xfrm>
              <a:custGeom>
                <a:avLst/>
                <a:gdLst>
                  <a:gd name="T0" fmla="*/ 12 w 219"/>
                  <a:gd name="T1" fmla="*/ 49 h 78"/>
                  <a:gd name="T2" fmla="*/ 190 w 219"/>
                  <a:gd name="T3" fmla="*/ 0 h 78"/>
                  <a:gd name="T4" fmla="*/ 214 w 219"/>
                  <a:gd name="T5" fmla="*/ 9 h 78"/>
                  <a:gd name="T6" fmla="*/ 219 w 219"/>
                  <a:gd name="T7" fmla="*/ 30 h 78"/>
                  <a:gd name="T8" fmla="*/ 208 w 219"/>
                  <a:gd name="T9" fmla="*/ 52 h 78"/>
                  <a:gd name="T10" fmla="*/ 14 w 219"/>
                  <a:gd name="T11" fmla="*/ 78 h 78"/>
                  <a:gd name="T12" fmla="*/ 0 w 219"/>
                  <a:gd name="T13" fmla="*/ 65 h 78"/>
                  <a:gd name="T14" fmla="*/ 12 w 219"/>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78">
                    <a:moveTo>
                      <a:pt x="12" y="49"/>
                    </a:moveTo>
                    <a:lnTo>
                      <a:pt x="190" y="0"/>
                    </a:lnTo>
                    <a:lnTo>
                      <a:pt x="214" y="9"/>
                    </a:lnTo>
                    <a:lnTo>
                      <a:pt x="219" y="30"/>
                    </a:lnTo>
                    <a:lnTo>
                      <a:pt x="208" y="52"/>
                    </a:lnTo>
                    <a:lnTo>
                      <a:pt x="14" y="78"/>
                    </a:lnTo>
                    <a:lnTo>
                      <a:pt x="0" y="65"/>
                    </a:lnTo>
                    <a:lnTo>
                      <a:pt x="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6" name="Freeform 30"/>
              <p:cNvSpPr>
                <a:spLocks/>
              </p:cNvSpPr>
              <p:nvPr/>
            </p:nvSpPr>
            <p:spPr bwMode="auto">
              <a:xfrm>
                <a:off x="4991099" y="2471737"/>
                <a:ext cx="350838" cy="119063"/>
              </a:xfrm>
              <a:custGeom>
                <a:avLst/>
                <a:gdLst>
                  <a:gd name="T0" fmla="*/ 208 w 221"/>
                  <a:gd name="T1" fmla="*/ 29 h 75"/>
                  <a:gd name="T2" fmla="*/ 29 w 221"/>
                  <a:gd name="T3" fmla="*/ 75 h 75"/>
                  <a:gd name="T4" fmla="*/ 5 w 221"/>
                  <a:gd name="T5" fmla="*/ 67 h 75"/>
                  <a:gd name="T6" fmla="*/ 0 w 221"/>
                  <a:gd name="T7" fmla="*/ 45 h 75"/>
                  <a:gd name="T8" fmla="*/ 11 w 221"/>
                  <a:gd name="T9" fmla="*/ 23 h 75"/>
                  <a:gd name="T10" fmla="*/ 207 w 221"/>
                  <a:gd name="T11" fmla="*/ 0 h 75"/>
                  <a:gd name="T12" fmla="*/ 221 w 221"/>
                  <a:gd name="T13" fmla="*/ 13 h 75"/>
                  <a:gd name="T14" fmla="*/ 208 w 221"/>
                  <a:gd name="T15" fmla="*/ 2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5">
                    <a:moveTo>
                      <a:pt x="208" y="29"/>
                    </a:moveTo>
                    <a:lnTo>
                      <a:pt x="29" y="75"/>
                    </a:lnTo>
                    <a:lnTo>
                      <a:pt x="5" y="67"/>
                    </a:lnTo>
                    <a:lnTo>
                      <a:pt x="0" y="45"/>
                    </a:lnTo>
                    <a:lnTo>
                      <a:pt x="11" y="23"/>
                    </a:lnTo>
                    <a:lnTo>
                      <a:pt x="207" y="0"/>
                    </a:lnTo>
                    <a:lnTo>
                      <a:pt x="221" y="13"/>
                    </a:lnTo>
                    <a:lnTo>
                      <a:pt x="20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7" name="Freeform 31"/>
              <p:cNvSpPr>
                <a:spLocks/>
              </p:cNvSpPr>
              <p:nvPr/>
            </p:nvSpPr>
            <p:spPr bwMode="auto">
              <a:xfrm>
                <a:off x="5795962" y="1747837"/>
                <a:ext cx="95250" cy="352425"/>
              </a:xfrm>
              <a:custGeom>
                <a:avLst/>
                <a:gdLst>
                  <a:gd name="T0" fmla="*/ 0 w 60"/>
                  <a:gd name="T1" fmla="*/ 205 h 222"/>
                  <a:gd name="T2" fmla="*/ 5 w 60"/>
                  <a:gd name="T3" fmla="*/ 21 h 222"/>
                  <a:gd name="T4" fmla="*/ 19 w 60"/>
                  <a:gd name="T5" fmla="*/ 0 h 222"/>
                  <a:gd name="T6" fmla="*/ 42 w 60"/>
                  <a:gd name="T7" fmla="*/ 1 h 222"/>
                  <a:gd name="T8" fmla="*/ 60 w 60"/>
                  <a:gd name="T9" fmla="*/ 18 h 222"/>
                  <a:gd name="T10" fmla="*/ 28 w 60"/>
                  <a:gd name="T11" fmla="*/ 212 h 222"/>
                  <a:gd name="T12" fmla="*/ 11 w 60"/>
                  <a:gd name="T13" fmla="*/ 222 h 222"/>
                  <a:gd name="T14" fmla="*/ 0 w 60"/>
                  <a:gd name="T15" fmla="*/ 205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2">
                    <a:moveTo>
                      <a:pt x="0" y="205"/>
                    </a:moveTo>
                    <a:lnTo>
                      <a:pt x="5" y="21"/>
                    </a:lnTo>
                    <a:lnTo>
                      <a:pt x="19" y="0"/>
                    </a:lnTo>
                    <a:lnTo>
                      <a:pt x="42" y="1"/>
                    </a:lnTo>
                    <a:lnTo>
                      <a:pt x="60" y="18"/>
                    </a:lnTo>
                    <a:lnTo>
                      <a:pt x="28" y="212"/>
                    </a:lnTo>
                    <a:lnTo>
                      <a:pt x="11" y="222"/>
                    </a:lnTo>
                    <a:lnTo>
                      <a:pt x="0"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grpSp>
        <p:pic>
          <p:nvPicPr>
            <p:cNvPr id="2081" name="Picture 33" descr="C:\Users\Philip Coppack\AppData\Local\Microsoft\Windows\Temporary Internet Files\Content.IE5\JQIIWBEZ\MC9000788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732" y="1176682"/>
              <a:ext cx="1819258" cy="1768370"/>
            </a:xfrm>
            <a:prstGeom prst="rect">
              <a:avLst/>
            </a:prstGeom>
            <a:noFill/>
            <a:extLst>
              <a:ext uri="{909E8E84-426E-40DD-AFC4-6F175D3DCCD1}">
                <a14:hiddenFill xmlns:a14="http://schemas.microsoft.com/office/drawing/2010/main">
                  <a:solidFill>
                    <a:srgbClr val="FFFFFF"/>
                  </a:solidFill>
                </a14:hiddenFill>
              </a:ext>
            </a:extLst>
          </p:spPr>
        </p:pic>
      </p:grpSp>
      <p:pic>
        <p:nvPicPr>
          <p:cNvPr id="2084" name="Picture 36" descr="C:\Users\Philip Coppack\AppData\Local\Microsoft\Windows\Temporary Internet Files\Content.IE5\7S4CVA4J\dglxasset[1].aspx"/>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715000" y="1176682"/>
            <a:ext cx="1384324" cy="1568669"/>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29"/>
          <p:cNvSpPr/>
          <p:nvPr/>
        </p:nvSpPr>
        <p:spPr>
          <a:xfrm>
            <a:off x="3608660" y="6337246"/>
            <a:ext cx="1877740" cy="139754"/>
          </a:xfrm>
          <a:custGeom>
            <a:avLst/>
            <a:gdLst>
              <a:gd name="connsiteX0" fmla="*/ 0 w 1560786"/>
              <a:gd name="connsiteY0" fmla="*/ 173913 h 240661"/>
              <a:gd name="connsiteX1" fmla="*/ 78828 w 1560786"/>
              <a:gd name="connsiteY1" fmla="*/ 110851 h 240661"/>
              <a:gd name="connsiteX2" fmla="*/ 157655 w 1560786"/>
              <a:gd name="connsiteY2" fmla="*/ 16257 h 240661"/>
              <a:gd name="connsiteX3" fmla="*/ 346842 w 1560786"/>
              <a:gd name="connsiteY3" fmla="*/ 110851 h 240661"/>
              <a:gd name="connsiteX4" fmla="*/ 394138 w 1560786"/>
              <a:gd name="connsiteY4" fmla="*/ 142382 h 240661"/>
              <a:gd name="connsiteX5" fmla="*/ 488731 w 1560786"/>
              <a:gd name="connsiteY5" fmla="*/ 173913 h 240661"/>
              <a:gd name="connsiteX6" fmla="*/ 551793 w 1560786"/>
              <a:gd name="connsiteY6" fmla="*/ 205444 h 240661"/>
              <a:gd name="connsiteX7" fmla="*/ 599090 w 1560786"/>
              <a:gd name="connsiteY7" fmla="*/ 189678 h 240661"/>
              <a:gd name="connsiteX8" fmla="*/ 772511 w 1560786"/>
              <a:gd name="connsiteY8" fmla="*/ 205444 h 240661"/>
              <a:gd name="connsiteX9" fmla="*/ 788276 w 1560786"/>
              <a:gd name="connsiteY9" fmla="*/ 158147 h 240661"/>
              <a:gd name="connsiteX10" fmla="*/ 835573 w 1560786"/>
              <a:gd name="connsiteY10" fmla="*/ 142382 h 240661"/>
              <a:gd name="connsiteX11" fmla="*/ 930166 w 1560786"/>
              <a:gd name="connsiteY11" fmla="*/ 47788 h 240661"/>
              <a:gd name="connsiteX12" fmla="*/ 1008993 w 1560786"/>
              <a:gd name="connsiteY12" fmla="*/ 32023 h 240661"/>
              <a:gd name="connsiteX13" fmla="*/ 1072055 w 1560786"/>
              <a:gd name="connsiteY13" fmla="*/ 63554 h 240661"/>
              <a:gd name="connsiteX14" fmla="*/ 1245476 w 1560786"/>
              <a:gd name="connsiteY14" fmla="*/ 173913 h 240661"/>
              <a:gd name="connsiteX15" fmla="*/ 1292773 w 1560786"/>
              <a:gd name="connsiteY15" fmla="*/ 236975 h 240661"/>
              <a:gd name="connsiteX16" fmla="*/ 1434662 w 1560786"/>
              <a:gd name="connsiteY16" fmla="*/ 205444 h 240661"/>
              <a:gd name="connsiteX17" fmla="*/ 1560786 w 1560786"/>
              <a:gd name="connsiteY17" fmla="*/ 189678 h 24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786" h="240661">
                <a:moveTo>
                  <a:pt x="0" y="173913"/>
                </a:moveTo>
                <a:cubicBezTo>
                  <a:pt x="26276" y="152892"/>
                  <a:pt x="62715" y="140392"/>
                  <a:pt x="78828" y="110851"/>
                </a:cubicBezTo>
                <a:cubicBezTo>
                  <a:pt x="144356" y="-9284"/>
                  <a:pt x="31313" y="-15327"/>
                  <a:pt x="157655" y="16257"/>
                </a:cubicBezTo>
                <a:cubicBezTo>
                  <a:pt x="312663" y="136819"/>
                  <a:pt x="242701" y="145563"/>
                  <a:pt x="346842" y="110851"/>
                </a:cubicBezTo>
                <a:cubicBezTo>
                  <a:pt x="362607" y="121361"/>
                  <a:pt x="376823" y="134687"/>
                  <a:pt x="394138" y="142382"/>
                </a:cubicBezTo>
                <a:cubicBezTo>
                  <a:pt x="424510" y="155881"/>
                  <a:pt x="457872" y="161569"/>
                  <a:pt x="488731" y="173913"/>
                </a:cubicBezTo>
                <a:cubicBezTo>
                  <a:pt x="510552" y="182641"/>
                  <a:pt x="530772" y="194934"/>
                  <a:pt x="551793" y="205444"/>
                </a:cubicBezTo>
                <a:cubicBezTo>
                  <a:pt x="567559" y="200189"/>
                  <a:pt x="582471" y="189678"/>
                  <a:pt x="599090" y="189678"/>
                </a:cubicBezTo>
                <a:cubicBezTo>
                  <a:pt x="657135" y="189678"/>
                  <a:pt x="715255" y="214987"/>
                  <a:pt x="772511" y="205444"/>
                </a:cubicBezTo>
                <a:cubicBezTo>
                  <a:pt x="788903" y="202712"/>
                  <a:pt x="776525" y="169898"/>
                  <a:pt x="788276" y="158147"/>
                </a:cubicBezTo>
                <a:cubicBezTo>
                  <a:pt x="800027" y="146396"/>
                  <a:pt x="819807" y="147637"/>
                  <a:pt x="835573" y="142382"/>
                </a:cubicBezTo>
                <a:cubicBezTo>
                  <a:pt x="865049" y="103081"/>
                  <a:pt x="882055" y="65830"/>
                  <a:pt x="930166" y="47788"/>
                </a:cubicBezTo>
                <a:cubicBezTo>
                  <a:pt x="955256" y="38379"/>
                  <a:pt x="982717" y="37278"/>
                  <a:pt x="1008993" y="32023"/>
                </a:cubicBezTo>
                <a:cubicBezTo>
                  <a:pt x="1030014" y="42533"/>
                  <a:pt x="1052500" y="50518"/>
                  <a:pt x="1072055" y="63554"/>
                </a:cubicBezTo>
                <a:cubicBezTo>
                  <a:pt x="1246330" y="179737"/>
                  <a:pt x="1137303" y="137854"/>
                  <a:pt x="1245476" y="173913"/>
                </a:cubicBezTo>
                <a:cubicBezTo>
                  <a:pt x="1261242" y="194934"/>
                  <a:pt x="1267845" y="228666"/>
                  <a:pt x="1292773" y="236975"/>
                </a:cubicBezTo>
                <a:cubicBezTo>
                  <a:pt x="1339949" y="252700"/>
                  <a:pt x="1390213" y="213526"/>
                  <a:pt x="1434662" y="205444"/>
                </a:cubicBezTo>
                <a:cubicBezTo>
                  <a:pt x="1476347" y="197865"/>
                  <a:pt x="1560786" y="189678"/>
                  <a:pt x="1560786" y="189678"/>
                </a:cubicBezTo>
              </a:path>
            </a:pathLst>
          </a:custGeom>
          <a:noFill/>
          <a:ln w="762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2322436" y="336452"/>
            <a:ext cx="4533613" cy="8402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Arial" charset="0"/>
              </a:rPr>
              <a:t>Dependency</a:t>
            </a:r>
          </a:p>
        </p:txBody>
      </p:sp>
    </p:spTree>
    <p:extLst>
      <p:ext uri="{BB962C8B-B14F-4D97-AF65-F5344CB8AC3E}">
        <p14:creationId xmlns:p14="http://schemas.microsoft.com/office/powerpoint/2010/main" val="28883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84"/>
                                        </p:tgtEl>
                                      </p:cBhvr>
                                      <p:by x="150000" y="150000"/>
                                    </p:animScale>
                                  </p:childTnLst>
                                </p:cTn>
                              </p:par>
                            </p:childTnLst>
                          </p:cTn>
                        </p:par>
                        <p:par>
                          <p:cTn id="7" fill="hold">
                            <p:stCondLst>
                              <p:cond delay="2000"/>
                            </p:stCondLst>
                            <p:childTnLst>
                              <p:par>
                                <p:cTn id="8" presetID="32" presetClass="emph" presetSubtype="0" fill="hold" nodeType="after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Dependency Ratios</a:t>
            </a:r>
          </a:p>
        </p:txBody>
      </p:sp>
      <p:sp>
        <p:nvSpPr>
          <p:cNvPr id="4" name="Text Box 8"/>
          <p:cNvSpPr txBox="1">
            <a:spLocks noChangeArrowheads="1"/>
          </p:cNvSpPr>
          <p:nvPr/>
        </p:nvSpPr>
        <p:spPr bwMode="auto">
          <a:xfrm>
            <a:off x="876300" y="685800"/>
            <a:ext cx="7391400" cy="5755422"/>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Dependency ratios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refer to the number of workers in a population to the number of dependents.</a:t>
            </a:r>
          </a:p>
          <a:p>
            <a:pPr lvl="0" eaLnBrk="0" hangingPunct="0">
              <a:defRPr/>
            </a:pPr>
            <a:endParaRPr lang="en-CA" sz="2300" dirty="0">
              <a:solidFill>
                <a:prstClr val="black"/>
              </a:solidFill>
              <a:latin typeface="Calibri"/>
            </a:endParaRPr>
          </a:p>
          <a:p>
            <a:pPr lvl="0" eaLnBrk="0" hangingPunct="0">
              <a:defRPr/>
            </a:pPr>
            <a:r>
              <a:rPr lang="en-CA" sz="2300" dirty="0">
                <a:solidFill>
                  <a:srgbClr val="C00000"/>
                </a:solidFill>
                <a:effectLst>
                  <a:outerShdw blurRad="38100" dist="38100" dir="2700000" algn="tl">
                    <a:srgbClr val="000000">
                      <a:alpha val="43137"/>
                    </a:srgbClr>
                  </a:outerShdw>
                </a:effectLst>
                <a:latin typeface="Calibri"/>
              </a:rPr>
              <a:t>Inverse dependency ratios </a:t>
            </a:r>
            <a:r>
              <a:rPr lang="en-CA" sz="2300" dirty="0">
                <a:solidFill>
                  <a:prstClr val="black"/>
                </a:solidFill>
                <a:latin typeface="Calibri"/>
              </a:rPr>
              <a:t>refer to the number of a support group in a population to the number of dependents.</a:t>
            </a:r>
          </a:p>
          <a:p>
            <a:pPr lvl="0" eaLnBrk="0" hangingPunct="0">
              <a:defRPr/>
            </a:pPr>
            <a:endParaRPr lang="en-US" sz="2300" dirty="0">
              <a:solidFill>
                <a:prstClr val="black"/>
              </a:solidFill>
              <a:latin typeface="Calibri"/>
            </a:endParaRPr>
          </a:p>
          <a:p>
            <a:pPr lvl="0" eaLnBrk="0" hangingPunct="0">
              <a:defRPr/>
            </a:pPr>
            <a:r>
              <a:rPr lang="en-US" sz="2300" dirty="0">
                <a:solidFill>
                  <a:prstClr val="black"/>
                </a:solidFill>
                <a:latin typeface="Calibri"/>
              </a:rPr>
              <a:t>Estimates the degree of tax burden on the economy or the cost of supporting children and the elderly.</a:t>
            </a:r>
          </a:p>
          <a:p>
            <a:pPr lvl="0" eaLnBrk="0" hangingPunct="0">
              <a:defRPr/>
            </a:pPr>
            <a:endParaRPr lang="en-CA" sz="2300" dirty="0">
              <a:solidFill>
                <a:prstClr val="black"/>
              </a:solidFill>
              <a:latin typeface="Calibri"/>
            </a:endParaRPr>
          </a:p>
          <a:p>
            <a:pPr lvl="0" eaLnBrk="0" hangingPunct="0">
              <a:defRPr/>
            </a:pPr>
            <a:r>
              <a:rPr lang="en-CA" sz="2300" dirty="0">
                <a:solidFill>
                  <a:prstClr val="black"/>
                </a:solidFill>
                <a:latin typeface="Calibri"/>
              </a:rPr>
              <a:t>The </a:t>
            </a:r>
            <a:r>
              <a:rPr lang="en-CA" sz="2300" i="1" dirty="0">
                <a:solidFill>
                  <a:srgbClr val="C00000"/>
                </a:solidFill>
                <a:effectLst>
                  <a:outerShdw blurRad="38100" dist="38100" dir="2700000" algn="tl">
                    <a:srgbClr val="000000">
                      <a:alpha val="43137"/>
                    </a:srgbClr>
                  </a:outerShdw>
                </a:effectLst>
                <a:latin typeface="Calibri"/>
              </a:rPr>
              <a:t>young dependent group </a:t>
            </a:r>
            <a:r>
              <a:rPr lang="en-CA" sz="2300" dirty="0">
                <a:solidFill>
                  <a:prstClr val="black"/>
                </a:solidFill>
                <a:latin typeface="Calibri"/>
              </a:rPr>
              <a:t>are seen as an economic asset because they will eventually become members of the support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a:t>
            </a:r>
          </a:p>
          <a:p>
            <a:pPr lvl="0" eaLnBrk="0" hangingPunct="0">
              <a:defRPr/>
            </a:pPr>
            <a:r>
              <a:rPr lang="en-CA" sz="2300" dirty="0">
                <a:solidFill>
                  <a:prstClr val="black"/>
                </a:solidFill>
                <a:latin typeface="Calibri"/>
              </a:rPr>
              <a:t>The </a:t>
            </a:r>
            <a:r>
              <a:rPr lang="en-CA" sz="2300" i="1" dirty="0">
                <a:solidFill>
                  <a:srgbClr val="C00000"/>
                </a:solidFill>
                <a:effectLst>
                  <a:outerShdw blurRad="38100" dist="38100" dir="2700000" algn="tl">
                    <a:srgbClr val="000000">
                      <a:alpha val="43137"/>
                    </a:srgbClr>
                  </a:outerShdw>
                </a:effectLst>
                <a:latin typeface="Calibri"/>
              </a:rPr>
              <a:t>elderly dependent group </a:t>
            </a:r>
            <a:r>
              <a:rPr lang="en-CA" sz="2300" dirty="0">
                <a:solidFill>
                  <a:prstClr val="black"/>
                </a:solidFill>
                <a:latin typeface="Calibri"/>
              </a:rPr>
              <a:t>are seen as an economic liability because they have left the support group and require increasing levels of expensive care.</a:t>
            </a:r>
            <a:endParaRPr lang="en-US" sz="2300" dirty="0">
              <a:solidFill>
                <a:prstClr val="black"/>
              </a:solidFill>
              <a:latin typeface="Calibri"/>
            </a:endParaRPr>
          </a:p>
        </p:txBody>
      </p:sp>
    </p:spTree>
    <p:extLst>
      <p:ext uri="{BB962C8B-B14F-4D97-AF65-F5344CB8AC3E}">
        <p14:creationId xmlns:p14="http://schemas.microsoft.com/office/powerpoint/2010/main" val="13531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Dependency Ratios</a:t>
            </a:r>
          </a:p>
        </p:txBody>
      </p:sp>
      <p:sp>
        <p:nvSpPr>
          <p:cNvPr id="4" name="Text Box 8"/>
          <p:cNvSpPr txBox="1">
            <a:spLocks noChangeArrowheads="1"/>
          </p:cNvSpPr>
          <p:nvPr/>
        </p:nvSpPr>
        <p:spPr bwMode="auto">
          <a:xfrm>
            <a:off x="838200" y="685800"/>
            <a:ext cx="7391400" cy="5401479"/>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Dependency ratios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refer to the number of workers in a population to the number of dependents.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It is the ratio of the 15 to 64 age cohort to the 0 to 14 and 65+ age cohorts.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Estimates the degree of tax burden on the economy or the cost of supporting children and the elderly.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Total Dependency Ratio = </a:t>
            </a:r>
            <a:r>
              <a:rPr kumimoji="0" lang="en-US" sz="23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Number of people 0-14 + 65+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                                                Number of people 15-64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total dependency ratio can also be broken down into an </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elderly component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and a </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child component</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and can be calculated using proportions:</a:t>
            </a: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11464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Dependency Ratios</a:t>
            </a:r>
          </a:p>
        </p:txBody>
      </p:sp>
      <p:sp>
        <p:nvSpPr>
          <p:cNvPr id="4" name="Text Box 8"/>
          <p:cNvSpPr txBox="1">
            <a:spLocks noChangeArrowheads="1"/>
          </p:cNvSpPr>
          <p:nvPr/>
        </p:nvSpPr>
        <p:spPr bwMode="auto">
          <a:xfrm>
            <a:off x="869730" y="762000"/>
            <a:ext cx="7404538" cy="5790816"/>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Total Dependency Ratio = </a:t>
            </a:r>
            <a:r>
              <a:rPr kumimoji="0" lang="en-US" sz="23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(Number of people 0-14 + 65&gt;)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Number of people 15-64</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For example – Canada, dependency ratio</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65+  =  4,945,000 (14.8%)</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&lt;=14  =  5,607,345 (16.7%)</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15-64  = 23,930,434 (68.5%)</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Calculated:</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Proportion: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(16.7%+14.8%)/68.5% =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0.46</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Population: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(4,945,000+5,607,345)/23,930,434 =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0.44</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dependency ratios mean a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level of </a:t>
            </a:r>
            <a:r>
              <a:rPr kumimoji="0" lang="en-US" sz="2300" b="0" i="0" u="sng" strike="noStrike" kern="1200" cap="none" spc="0" normalizeH="0" baseline="0" noProof="0" dirty="0">
                <a:ln>
                  <a:noFill/>
                </a:ln>
                <a:solidFill>
                  <a:prstClr val="black"/>
                </a:solidFill>
                <a:effectLst/>
                <a:uLnTx/>
                <a:uFillTx/>
                <a:latin typeface="Calibri"/>
                <a:ea typeface="+mn-ea"/>
                <a:cs typeface="Arial" charset="0"/>
              </a:rPr>
              <a:t>dependence</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so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numbers are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good</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endParaRPr kumimoji="0" lang="en-US" sz="23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7909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fade">
                                      <p:cBhvr>
                                        <p:cTn id="5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Inverse Dependency Ratios</a:t>
            </a:r>
          </a:p>
        </p:txBody>
      </p:sp>
      <p:sp>
        <p:nvSpPr>
          <p:cNvPr id="4" name="Text Box 8"/>
          <p:cNvSpPr txBox="1">
            <a:spLocks noChangeArrowheads="1"/>
          </p:cNvSpPr>
          <p:nvPr/>
        </p:nvSpPr>
        <p:spPr bwMode="auto">
          <a:xfrm>
            <a:off x="1066800" y="761488"/>
            <a:ext cx="7010400" cy="5189113"/>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Inverse dependency ratios</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tell you how many </a:t>
            </a: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support people</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(or workers) you have for every dependent.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Using the Canadian population ratio calculated in the last slide: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(4,945,000+5,607,345)/23,930,434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0.44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We take the </a:t>
            </a: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inverse</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of the 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1/0.44 = 2.27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which tells us that there are 2.27 support people for every dependent.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1" i="1" u="none" strike="noStrike" kern="1200" cap="none" spc="0" normalizeH="0" baseline="0" noProof="0" dirty="0">
                <a:ln>
                  <a:noFill/>
                </a:ln>
                <a:solidFill>
                  <a:srgbClr val="FF0000"/>
                </a:solidFill>
                <a:effectLst/>
                <a:uLnTx/>
                <a:uFillTx/>
                <a:latin typeface="Calibri"/>
                <a:ea typeface="+mn-ea"/>
                <a:cs typeface="Arial" charset="0"/>
              </a:rPr>
              <a:t>High</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inverse dependency ratios mean a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high</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level of </a:t>
            </a:r>
            <a:r>
              <a:rPr kumimoji="0" lang="en-US" sz="2300" b="0" i="0" u="sng" strike="noStrike" kern="1200" cap="none" spc="0" normalizeH="0" baseline="0" noProof="0" dirty="0">
                <a:ln>
                  <a:noFill/>
                </a:ln>
                <a:solidFill>
                  <a:prstClr val="black"/>
                </a:solidFill>
                <a:effectLst/>
                <a:uLnTx/>
                <a:uFillTx/>
                <a:latin typeface="Calibri"/>
                <a:ea typeface="+mn-ea"/>
                <a:cs typeface="Arial" charset="0"/>
              </a:rPr>
              <a:t>support</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so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high</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numbers are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good</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35562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uwmc.uwc.edu/geography/demotrans/demtra19.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965"/>
          <a:stretch/>
        </p:blipFill>
        <p:spPr bwMode="auto">
          <a:xfrm>
            <a:off x="0" y="1447800"/>
            <a:ext cx="9156400" cy="5202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58" y="-76200"/>
            <a:ext cx="9071884" cy="615553"/>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latin typeface="+mn-lt"/>
              </a:rPr>
              <a:t>Measles Mortality Rate in the U.S. 1900-1990</a:t>
            </a:r>
          </a:p>
        </p:txBody>
      </p:sp>
      <p:cxnSp>
        <p:nvCxnSpPr>
          <p:cNvPr id="6" name="Straight Connector 5"/>
          <p:cNvCxnSpPr/>
          <p:nvPr/>
        </p:nvCxnSpPr>
        <p:spPr>
          <a:xfrm>
            <a:off x="609600" y="2971800"/>
            <a:ext cx="24384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05807" y="3289738"/>
            <a:ext cx="1466193" cy="24252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8201" y="5867400"/>
            <a:ext cx="2351915"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10400" y="6096000"/>
            <a:ext cx="2061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4359295"/>
            <a:ext cx="2510516" cy="1508105"/>
          </a:xfrm>
          <a:prstGeom prst="rect">
            <a:avLst/>
          </a:prstGeom>
          <a:noFill/>
        </p:spPr>
        <p:txBody>
          <a:bodyPr wrap="square" rtlCol="0">
            <a:spAutoFit/>
          </a:bodyPr>
          <a:lstStyle/>
          <a:p>
            <a:r>
              <a:rPr lang="en-US" sz="2300" dirty="0">
                <a:effectLst>
                  <a:outerShdw blurRad="38100" dist="38100" dir="2700000" algn="tl">
                    <a:srgbClr val="000000">
                      <a:alpha val="43137"/>
                    </a:srgbClr>
                  </a:outerShdw>
                </a:effectLst>
                <a:latin typeface="+mn-lt"/>
              </a:rPr>
              <a:t>Vaccination begins in 1964, virtually eliminating disease.</a:t>
            </a:r>
          </a:p>
        </p:txBody>
      </p:sp>
      <p:sp>
        <p:nvSpPr>
          <p:cNvPr id="12" name="TextBox 11"/>
          <p:cNvSpPr txBox="1"/>
          <p:nvPr/>
        </p:nvSpPr>
        <p:spPr>
          <a:xfrm>
            <a:off x="4800600" y="4516914"/>
            <a:ext cx="1786636" cy="1154162"/>
          </a:xfrm>
          <a:prstGeom prst="rect">
            <a:avLst/>
          </a:prstGeom>
          <a:noFill/>
        </p:spPr>
        <p:txBody>
          <a:bodyPr wrap="square" rtlCol="0">
            <a:spAutoFit/>
          </a:bodyPr>
          <a:lstStyle/>
          <a:p>
            <a:r>
              <a:rPr lang="en-US" sz="2300" dirty="0">
                <a:effectLst>
                  <a:outerShdw blurRad="38100" dist="38100" dir="2700000" algn="tl">
                    <a:srgbClr val="000000">
                      <a:alpha val="43137"/>
                    </a:srgbClr>
                  </a:outerShdw>
                </a:effectLst>
                <a:latin typeface="+mn-lt"/>
              </a:rPr>
              <a:t>Lower rates </a:t>
            </a:r>
            <a:r>
              <a:rPr lang="en-US" sz="2300" dirty="0" err="1">
                <a:effectLst>
                  <a:outerShdw blurRad="38100" dist="38100" dir="2700000" algn="tl">
                    <a:srgbClr val="000000">
                      <a:alpha val="43137"/>
                    </a:srgbClr>
                  </a:outerShdw>
                </a:effectLst>
                <a:latin typeface="+mn-lt"/>
              </a:rPr>
              <a:t>stabilise</a:t>
            </a:r>
            <a:r>
              <a:rPr lang="en-US" sz="2300" dirty="0">
                <a:effectLst>
                  <a:outerShdw blurRad="38100" dist="38100" dir="2700000" algn="tl">
                    <a:srgbClr val="000000">
                      <a:alpha val="43137"/>
                    </a:srgbClr>
                  </a:outerShdw>
                </a:effectLst>
                <a:latin typeface="+mn-lt"/>
              </a:rPr>
              <a:t> 1942-1964.</a:t>
            </a:r>
          </a:p>
        </p:txBody>
      </p:sp>
      <p:sp>
        <p:nvSpPr>
          <p:cNvPr id="14" name="TextBox 13"/>
          <p:cNvSpPr txBox="1"/>
          <p:nvPr/>
        </p:nvSpPr>
        <p:spPr>
          <a:xfrm>
            <a:off x="3366654" y="3073832"/>
            <a:ext cx="2867891" cy="1154162"/>
          </a:xfrm>
          <a:prstGeom prst="rect">
            <a:avLst/>
          </a:prstGeom>
          <a:noFill/>
        </p:spPr>
        <p:txBody>
          <a:bodyPr wrap="square" rtlCol="0">
            <a:spAutoFit/>
          </a:bodyPr>
          <a:lstStyle/>
          <a:p>
            <a:r>
              <a:rPr lang="en-US" sz="2300" dirty="0">
                <a:effectLst>
                  <a:outerShdw blurRad="38100" dist="38100" dir="2700000" algn="tl">
                    <a:srgbClr val="000000">
                      <a:alpha val="43137"/>
                    </a:srgbClr>
                  </a:outerShdw>
                </a:effectLst>
                <a:latin typeface="+mn-lt"/>
              </a:rPr>
              <a:t>Rapidly declining rates 1925-1942 with better prophylactic care.</a:t>
            </a:r>
          </a:p>
        </p:txBody>
      </p:sp>
      <p:sp>
        <p:nvSpPr>
          <p:cNvPr id="15" name="TextBox 14"/>
          <p:cNvSpPr txBox="1"/>
          <p:nvPr/>
        </p:nvSpPr>
        <p:spPr>
          <a:xfrm>
            <a:off x="637308" y="1790581"/>
            <a:ext cx="2867891" cy="800219"/>
          </a:xfrm>
          <a:prstGeom prst="rect">
            <a:avLst/>
          </a:prstGeom>
          <a:noFill/>
        </p:spPr>
        <p:txBody>
          <a:bodyPr wrap="square" rtlCol="0">
            <a:spAutoFit/>
          </a:bodyPr>
          <a:lstStyle/>
          <a:p>
            <a:r>
              <a:rPr lang="en-US" sz="2300" dirty="0">
                <a:effectLst>
                  <a:outerShdw blurRad="38100" dist="38100" dir="2700000" algn="tl">
                    <a:srgbClr val="000000">
                      <a:alpha val="43137"/>
                    </a:srgbClr>
                  </a:outerShdw>
                </a:effectLst>
                <a:latin typeface="+mn-lt"/>
              </a:rPr>
              <a:t>Stable high mortality 1900-1925.</a:t>
            </a:r>
          </a:p>
        </p:txBody>
      </p:sp>
      <p:sp>
        <p:nvSpPr>
          <p:cNvPr id="16" name="TextBox 15">
            <a:extLst>
              <a:ext uri="{FF2B5EF4-FFF2-40B4-BE49-F238E27FC236}">
                <a16:creationId xmlns:a16="http://schemas.microsoft.com/office/drawing/2014/main" id="{8F1B1224-9625-42DB-9D2C-ED2727594D8F}"/>
              </a:ext>
            </a:extLst>
          </p:cNvPr>
          <p:cNvSpPr txBox="1"/>
          <p:nvPr/>
        </p:nvSpPr>
        <p:spPr>
          <a:xfrm>
            <a:off x="227606" y="457200"/>
            <a:ext cx="8687794" cy="1154162"/>
          </a:xfrm>
          <a:prstGeom prst="rect">
            <a:avLst/>
          </a:prstGeom>
          <a:noFill/>
        </p:spPr>
        <p:txBody>
          <a:bodyPr wrap="square" rtlCol="0">
            <a:spAutoFit/>
          </a:bodyPr>
          <a:lstStyle/>
          <a:p>
            <a:r>
              <a:rPr lang="en-US" sz="2300" dirty="0">
                <a:solidFill>
                  <a:srgbClr val="FF0000"/>
                </a:solidFill>
                <a:effectLst>
                  <a:outerShdw blurRad="38100" dist="38100" dir="2700000" algn="tl">
                    <a:srgbClr val="000000">
                      <a:alpha val="43137"/>
                    </a:srgbClr>
                  </a:outerShdw>
                </a:effectLst>
                <a:latin typeface="+mn-lt"/>
              </a:rPr>
              <a:t>Between 2000 and 2018, measles vaccinations prevented over 23 million deaths worldwide, mostly of children. However, measles deaths increased 50% between 2016 and 2019, claiming over 207,000 lives.</a:t>
            </a:r>
            <a:r>
              <a:rPr lang="en-US" sz="2300" baseline="30000" dirty="0">
                <a:solidFill>
                  <a:srgbClr val="FF0000"/>
                </a:solidFill>
                <a:effectLst>
                  <a:outerShdw blurRad="38100" dist="38100" dir="2700000" algn="tl">
                    <a:srgbClr val="000000">
                      <a:alpha val="43137"/>
                    </a:srgbClr>
                  </a:outerShdw>
                </a:effectLst>
                <a:latin typeface="+mn-lt"/>
              </a:rPr>
              <a:t>1</a:t>
            </a:r>
          </a:p>
        </p:txBody>
      </p:sp>
      <p:sp>
        <p:nvSpPr>
          <p:cNvPr id="7" name="Rectangle 6">
            <a:extLst>
              <a:ext uri="{FF2B5EF4-FFF2-40B4-BE49-F238E27FC236}">
                <a16:creationId xmlns:a16="http://schemas.microsoft.com/office/drawing/2014/main" id="{F24850AC-4145-425D-99E7-00D86F57AB65}"/>
              </a:ext>
            </a:extLst>
          </p:cNvPr>
          <p:cNvSpPr/>
          <p:nvPr/>
        </p:nvSpPr>
        <p:spPr>
          <a:xfrm>
            <a:off x="-498" y="6581001"/>
            <a:ext cx="9156399" cy="276999"/>
          </a:xfrm>
          <a:prstGeom prst="rect">
            <a:avLst/>
          </a:prstGeom>
        </p:spPr>
        <p:txBody>
          <a:bodyPr wrap="square">
            <a:spAutoFit/>
          </a:bodyPr>
          <a:lstStyle/>
          <a:p>
            <a:pPr algn="l"/>
            <a:r>
              <a:rPr lang="en-CA" sz="1200" dirty="0">
                <a:latin typeface="+mn-lt"/>
              </a:rPr>
              <a:t>1: https://www.cdc.gov/mmwr/volumes/69/wr/mm6945a6.htm?s_cid=mm6945a6_w</a:t>
            </a:r>
          </a:p>
        </p:txBody>
      </p:sp>
    </p:spTree>
    <p:extLst>
      <p:ext uri="{BB962C8B-B14F-4D97-AF65-F5344CB8AC3E}">
        <p14:creationId xmlns:p14="http://schemas.microsoft.com/office/powerpoint/2010/main" val="16950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Interpreting Dependency Ratios</a:t>
            </a:r>
          </a:p>
        </p:txBody>
      </p:sp>
      <p:graphicFrame>
        <p:nvGraphicFramePr>
          <p:cNvPr id="5" name="Table 4"/>
          <p:cNvGraphicFramePr>
            <a:graphicFrameLocks noGrp="1"/>
          </p:cNvGraphicFramePr>
          <p:nvPr>
            <p:extLst/>
          </p:nvPr>
        </p:nvGraphicFramePr>
        <p:xfrm>
          <a:off x="922276" y="2072640"/>
          <a:ext cx="7383524" cy="4023360"/>
        </p:xfrm>
        <a:graphic>
          <a:graphicData uri="http://schemas.openxmlformats.org/drawingml/2006/table">
            <a:tbl>
              <a:tblPr firstRow="1" bandRow="1">
                <a:tableStyleId>{5940675A-B579-460E-94D1-54222C63F5DA}</a:tableStyleId>
              </a:tblPr>
              <a:tblGrid>
                <a:gridCol w="1897124">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400" b="0" dirty="0">
                          <a:solidFill>
                            <a:srgbClr val="FF0000"/>
                          </a:solidFill>
                          <a:effectLst>
                            <a:outerShdw blurRad="38100" dist="38100" dir="2700000" algn="tl">
                              <a:srgbClr val="000000">
                                <a:alpha val="43137"/>
                              </a:srgbClr>
                            </a:outerShdw>
                          </a:effectLst>
                        </a:rPr>
                        <a:t>Effects on an Economy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High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Low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2400" b="0" dirty="0">
                          <a:solidFill>
                            <a:schemeClr val="bg1"/>
                          </a:solidFill>
                          <a:effectLst>
                            <a:outerShdw blurRad="38100" dist="38100" dir="2700000" algn="tl">
                              <a:srgbClr val="000000">
                                <a:alpha val="43137"/>
                              </a:srgbClr>
                            </a:outerShdw>
                          </a:effectLst>
                        </a:rPr>
                        <a:t>Dependency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(Too</a:t>
                      </a:r>
                      <a:r>
                        <a:rPr lang="en-US" sz="2400" baseline="0" dirty="0">
                          <a:solidFill>
                            <a:srgbClr val="FF0000"/>
                          </a:solidFill>
                        </a:rPr>
                        <a:t> many dependents, not enough workers)</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(Not</a:t>
                      </a:r>
                      <a:r>
                        <a:rPr lang="en-US" sz="2400" baseline="0" dirty="0">
                          <a:solidFill>
                            <a:schemeClr val="bg1"/>
                          </a:solidFill>
                        </a:rPr>
                        <a:t> too many dependents for the number of workers)</a:t>
                      </a:r>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0" dirty="0">
                          <a:solidFill>
                            <a:schemeClr val="bg1"/>
                          </a:solidFill>
                          <a:effectLst>
                            <a:outerShdw blurRad="38100" dist="38100" dir="2700000" algn="tl">
                              <a:srgbClr val="000000">
                                <a:alpha val="43137"/>
                              </a:srgbClr>
                            </a:outerShdw>
                          </a:effectLst>
                        </a:rPr>
                        <a:t>Inverse Dependency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(Enough workers to support the dependents)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(Not enough workers to support the</a:t>
                      </a:r>
                      <a:r>
                        <a:rPr lang="en-US" sz="2400" baseline="0" dirty="0">
                          <a:solidFill>
                            <a:srgbClr val="FF0000"/>
                          </a:solidFill>
                        </a:rPr>
                        <a:t> dependents)</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2901514" y="3051283"/>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631578" y="3067050"/>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901514" y="4587765"/>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638800" y="4585136"/>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6200" y="759970"/>
            <a:ext cx="8991600" cy="800219"/>
          </a:xfrm>
          <a:prstGeom prst="rect">
            <a:avLst/>
          </a:prstGeom>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Dependency</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ratios are about the number of </a:t>
            </a: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dependents</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Inverse</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dependency ratios are about the amount of </a:t>
            </a: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support</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t>
            </a:r>
          </a:p>
        </p:txBody>
      </p:sp>
      <p:sp>
        <p:nvSpPr>
          <p:cNvPr id="10" name="TextBox 9"/>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34461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0" y="-76200"/>
            <a:ext cx="9144000" cy="5715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Interpreting Dependency Ratios - Children versus Elderly</a:t>
            </a:r>
          </a:p>
          <a:p>
            <a:pPr marL="0" marR="0" lvl="0" indent="0" algn="ctr" defTabSz="914400" rtl="0" eaLnBrk="1" fontAlgn="base" latinLnBrk="0" hangingPunct="1">
              <a:lnSpc>
                <a:spcPct val="90000"/>
              </a:lnSpc>
              <a:spcBef>
                <a:spcPct val="0"/>
              </a:spcBef>
              <a:spcAft>
                <a:spcPct val="0"/>
              </a:spcAft>
              <a:buClrTx/>
              <a:buSzTx/>
              <a:buFont typeface="Arial" charset="0"/>
              <a:buNone/>
              <a:tabLst/>
              <a:defRPr/>
            </a:pPr>
            <a:endParaRPr kumimoji="0" lang="en-US" sz="3000" b="1"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246292216"/>
              </p:ext>
            </p:extLst>
          </p:nvPr>
        </p:nvGraphicFramePr>
        <p:xfrm>
          <a:off x="381000" y="1737360"/>
          <a:ext cx="8381999" cy="5120640"/>
        </p:xfrm>
        <a:graphic>
          <a:graphicData uri="http://schemas.openxmlformats.org/drawingml/2006/table">
            <a:tbl>
              <a:tblPr firstRow="1" bandRow="1">
                <a:tableStyleId>{5940675A-B579-460E-94D1-54222C63F5DA}</a:tableStyleId>
              </a:tblPr>
              <a:tblGrid>
                <a:gridCol w="2153673">
                  <a:extLst>
                    <a:ext uri="{9D8B030D-6E8A-4147-A177-3AD203B41FA5}">
                      <a16:colId xmlns:a16="http://schemas.microsoft.com/office/drawing/2014/main" val="20000"/>
                    </a:ext>
                  </a:extLst>
                </a:gridCol>
                <a:gridCol w="3114163">
                  <a:extLst>
                    <a:ext uri="{9D8B030D-6E8A-4147-A177-3AD203B41FA5}">
                      <a16:colId xmlns:a16="http://schemas.microsoft.com/office/drawing/2014/main" val="20001"/>
                    </a:ext>
                  </a:extLst>
                </a:gridCol>
                <a:gridCol w="3114163">
                  <a:extLst>
                    <a:ext uri="{9D8B030D-6E8A-4147-A177-3AD203B41FA5}">
                      <a16:colId xmlns:a16="http://schemas.microsoft.com/office/drawing/2014/main" val="20002"/>
                    </a:ext>
                  </a:extLst>
                </a:gridCol>
              </a:tblGrid>
              <a:tr h="370840">
                <a:tc gridSpan="3">
                  <a:txBody>
                    <a:bodyPr/>
                    <a:lstStyle/>
                    <a:p>
                      <a:pPr algn="ctr"/>
                      <a:r>
                        <a:rPr lang="en-US" sz="2400" b="0" dirty="0">
                          <a:solidFill>
                            <a:srgbClr val="FF0000"/>
                          </a:solidFill>
                          <a:effectLst>
                            <a:outerShdw blurRad="38100" dist="38100" dir="2700000" algn="tl">
                              <a:srgbClr val="000000">
                                <a:alpha val="43137"/>
                              </a:srgbClr>
                            </a:outerShdw>
                          </a:effectLst>
                        </a:rPr>
                        <a:t>Effects on an Economy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High contribution to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Low contribution to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2400" b="0" dirty="0">
                          <a:solidFill>
                            <a:schemeClr val="bg1"/>
                          </a:solidFill>
                          <a:effectLst>
                            <a:outerShdw blurRad="38100" dist="38100" dir="2700000" algn="tl">
                              <a:srgbClr val="000000">
                                <a:alpha val="43137"/>
                              </a:srgbClr>
                            </a:outerShdw>
                          </a:effectLst>
                        </a:rPr>
                        <a:t>Elderly cohort component (economic liability)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(Too</a:t>
                      </a:r>
                      <a:r>
                        <a:rPr lang="en-US" sz="2400" baseline="0" dirty="0">
                          <a:solidFill>
                            <a:srgbClr val="FF0000"/>
                          </a:solidFill>
                        </a:rPr>
                        <a:t> many elderly requiring support without future benefit.)</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(Few </a:t>
                      </a:r>
                      <a:r>
                        <a:rPr lang="en-US" sz="2400" baseline="0" dirty="0">
                          <a:solidFill>
                            <a:schemeClr val="bg1"/>
                          </a:solidFill>
                        </a:rPr>
                        <a:t>elderly requiring support.)</a:t>
                      </a:r>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0" dirty="0">
                          <a:solidFill>
                            <a:schemeClr val="bg1"/>
                          </a:solidFill>
                          <a:effectLst>
                            <a:outerShdw blurRad="38100" dist="38100" dir="2700000" algn="tl">
                              <a:srgbClr val="000000">
                                <a:alpha val="43137"/>
                              </a:srgbClr>
                            </a:outerShdw>
                          </a:effectLst>
                        </a:rPr>
                        <a:t>Children</a:t>
                      </a:r>
                      <a:r>
                        <a:rPr lang="en-US" sz="2400" b="0" baseline="0" dirty="0">
                          <a:solidFill>
                            <a:schemeClr val="bg1"/>
                          </a:solidFill>
                          <a:effectLst>
                            <a:outerShdw blurRad="38100" dist="38100" dir="2700000" algn="tl">
                              <a:srgbClr val="000000">
                                <a:alpha val="43137"/>
                              </a:srgbClr>
                            </a:outerShdw>
                          </a:effectLst>
                        </a:rPr>
                        <a:t> </a:t>
                      </a:r>
                      <a:r>
                        <a:rPr lang="en-US" sz="2400" b="0" dirty="0">
                          <a:solidFill>
                            <a:schemeClr val="bg1"/>
                          </a:solidFill>
                          <a:effectLst>
                            <a:outerShdw blurRad="38100" dist="38100" dir="2700000" algn="tl">
                              <a:srgbClr val="000000">
                                <a:alpha val="43137"/>
                              </a:srgbClr>
                            </a:outerShdw>
                          </a:effectLst>
                        </a:rPr>
                        <a:t>cohort component (economic asset)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Better</a:t>
                      </a:r>
                    </a:p>
                    <a:p>
                      <a:pPr algn="ctr"/>
                      <a:r>
                        <a:rPr lang="en-US" sz="2400" dirty="0">
                          <a:solidFill>
                            <a:schemeClr val="bg1"/>
                          </a:solidFill>
                        </a:rPr>
                        <a:t>(Children require support but will eventually become workers.)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(Children require support and not enough of them to become workers.</a:t>
                      </a:r>
                      <a:r>
                        <a:rPr lang="en-US" sz="2400" baseline="0" dirty="0">
                          <a:solidFill>
                            <a:srgbClr val="FF0000"/>
                          </a:solidFill>
                        </a:rPr>
                        <a:t>)</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2895600" y="3077428"/>
            <a:ext cx="2590800" cy="1778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625664" y="3077429"/>
            <a:ext cx="2984936" cy="1778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832537" y="4982428"/>
            <a:ext cx="2667000" cy="178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651936" y="4982428"/>
            <a:ext cx="2958664" cy="178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20869" y="228600"/>
            <a:ext cx="8991600" cy="1495794"/>
          </a:xfrm>
          <a:prstGeom prst="rect">
            <a:avLst/>
          </a:prstGeom>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Developed nations are weighted heavily towards the elderly </a:t>
            </a:r>
            <a:r>
              <a:rPr kumimoji="0" lang="en-US" sz="24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(old nations = old people.)</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Developing nations are weighted heavily towards children (young nations = young people).</a:t>
            </a:r>
          </a:p>
        </p:txBody>
      </p:sp>
      <p:sp>
        <p:nvSpPr>
          <p:cNvPr id="10" name="TextBox 9"/>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40796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Figure 1 Number of children aged 14 and under and of people aged 65 and over, Canada, 1921 to 2011"/>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219200"/>
            <a:ext cx="9195458" cy="5568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8413" y="63062"/>
            <a:ext cx="7800533" cy="5909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Arial" charset="0"/>
              </a:rPr>
              <a:t>Growth in Canada’s Dependent Groups</a:t>
            </a:r>
          </a:p>
        </p:txBody>
      </p:sp>
      <p:sp>
        <p:nvSpPr>
          <p:cNvPr id="4" name="TextBox 3"/>
          <p:cNvSpPr txBox="1"/>
          <p:nvPr/>
        </p:nvSpPr>
        <p:spPr>
          <a:xfrm>
            <a:off x="1371603" y="1905000"/>
            <a:ext cx="5057445" cy="1975926"/>
          </a:xfrm>
          <a:prstGeom prst="rect">
            <a:avLst/>
          </a:prstGeom>
          <a:solidFill>
            <a:schemeClr val="accent1">
              <a:alpha val="70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1921</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Proportion of dependents = 39.2%</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Dependency ratio (1/x) = 0.65 (1.6)</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Proportion of elderly dependents of all dependents = 12.2%  </a:t>
            </a:r>
          </a:p>
        </p:txBody>
      </p:sp>
      <p:sp>
        <p:nvSpPr>
          <p:cNvPr id="7" name="TextBox 6"/>
          <p:cNvSpPr txBox="1"/>
          <p:nvPr/>
        </p:nvSpPr>
        <p:spPr>
          <a:xfrm>
            <a:off x="228600" y="687150"/>
            <a:ext cx="8915400" cy="867930"/>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The </a:t>
            </a:r>
            <a:r>
              <a:rPr kumimoji="0" lang="en-US" sz="2800" b="1" i="1" u="none" strike="noStrike" kern="1200" cap="none" spc="0" normalizeH="0" baseline="0" noProof="0" dirty="0">
                <a:ln>
                  <a:noFill/>
                </a:ln>
                <a:solidFill>
                  <a:srgbClr val="C00000"/>
                </a:solidFill>
                <a:effectLst/>
                <a:uLnTx/>
                <a:uFillTx/>
                <a:latin typeface="Calibri"/>
                <a:ea typeface="+mn-ea"/>
                <a:cs typeface="Arial" charset="0"/>
              </a:rPr>
              <a:t>dependency ratio </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has </a:t>
            </a:r>
            <a:r>
              <a:rPr kumimoji="0" lang="en-US" sz="2800" b="1" i="1" u="none" strike="noStrike" kern="1200" cap="none" spc="0" normalizeH="0" baseline="0" noProof="0" dirty="0">
                <a:ln>
                  <a:noFill/>
                </a:ln>
                <a:solidFill>
                  <a:srgbClr val="C00000"/>
                </a:solidFill>
                <a:effectLst/>
                <a:uLnTx/>
                <a:uFillTx/>
                <a:latin typeface="Calibri"/>
                <a:ea typeface="+mn-ea"/>
                <a:cs typeface="Arial" charset="0"/>
              </a:rPr>
              <a:t>decreased</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 since 1921 but the proportion of </a:t>
            </a:r>
            <a:r>
              <a:rPr kumimoji="0" lang="en-US" sz="2800" b="1" i="1" u="none" strike="noStrike" kern="1200" cap="none" spc="0" normalizeH="0" baseline="0" noProof="0" dirty="0">
                <a:ln>
                  <a:noFill/>
                </a:ln>
                <a:solidFill>
                  <a:srgbClr val="C00000"/>
                </a:solidFill>
                <a:effectLst/>
                <a:uLnTx/>
                <a:uFillTx/>
                <a:latin typeface="Calibri"/>
                <a:ea typeface="+mn-ea"/>
                <a:cs typeface="Arial" charset="0"/>
              </a:rPr>
              <a:t>elderly</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 has </a:t>
            </a:r>
            <a:r>
              <a:rPr kumimoji="0" lang="en-US" sz="2800" b="1" i="1" u="none" strike="noStrike" kern="1200" cap="none" spc="0" normalizeH="0" baseline="0" noProof="0" dirty="0">
                <a:ln>
                  <a:noFill/>
                </a:ln>
                <a:solidFill>
                  <a:srgbClr val="C00000"/>
                </a:solidFill>
                <a:effectLst/>
                <a:uLnTx/>
                <a:uFillTx/>
                <a:latin typeface="Calibri"/>
                <a:ea typeface="+mn-ea"/>
                <a:cs typeface="Arial" charset="0"/>
              </a:rPr>
              <a:t>increased</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 substantially.</a:t>
            </a:r>
          </a:p>
        </p:txBody>
      </p:sp>
      <p:sp>
        <p:nvSpPr>
          <p:cNvPr id="8" name="TextBox 7"/>
          <p:cNvSpPr txBox="1"/>
          <p:nvPr/>
        </p:nvSpPr>
        <p:spPr>
          <a:xfrm>
            <a:off x="3677303" y="4089845"/>
            <a:ext cx="5009497" cy="1975926"/>
          </a:xfrm>
          <a:prstGeom prst="rect">
            <a:avLst/>
          </a:prstGeom>
          <a:solidFill>
            <a:schemeClr val="accent1">
              <a:alpha val="70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2011</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Proportion of dependents = 31.5%</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Dependency ratio (1/x) = 0.46 (2.2)</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Arial" charset="0"/>
              </a:rPr>
              <a:t>Proportion of elderly dependents of all dependents = 46.8%  </a:t>
            </a:r>
          </a:p>
        </p:txBody>
      </p:sp>
    </p:spTree>
    <p:extLst>
      <p:ext uri="{BB962C8B-B14F-4D97-AF65-F5344CB8AC3E}">
        <p14:creationId xmlns:p14="http://schemas.microsoft.com/office/powerpoint/2010/main" val="29203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480"/>
          <a:stretch/>
        </p:blipFill>
        <p:spPr>
          <a:xfrm>
            <a:off x="106232" y="1587499"/>
            <a:ext cx="9037767" cy="5257801"/>
          </a:xfrm>
          <a:prstGeom prst="rect">
            <a:avLst/>
          </a:prstGeom>
        </p:spPr>
      </p:pic>
      <p:sp>
        <p:nvSpPr>
          <p:cNvPr id="12" name="TextBox 11"/>
          <p:cNvSpPr txBox="1"/>
          <p:nvPr/>
        </p:nvSpPr>
        <p:spPr>
          <a:xfrm>
            <a:off x="1071298" y="1752600"/>
            <a:ext cx="720069"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45%</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4" name="TextBox 13"/>
          <p:cNvSpPr txBox="1"/>
          <p:nvPr/>
        </p:nvSpPr>
        <p:spPr>
          <a:xfrm>
            <a:off x="2186241"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34%</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6" name="TextBox 15"/>
          <p:cNvSpPr txBox="1"/>
          <p:nvPr/>
        </p:nvSpPr>
        <p:spPr>
          <a:xfrm>
            <a:off x="3278453"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34%</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8" name="TextBox 17"/>
          <p:cNvSpPr txBox="1"/>
          <p:nvPr/>
        </p:nvSpPr>
        <p:spPr>
          <a:xfrm>
            <a:off x="4460958"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32%</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0" name="TextBox 19"/>
          <p:cNvSpPr txBox="1"/>
          <p:nvPr/>
        </p:nvSpPr>
        <p:spPr>
          <a:xfrm>
            <a:off x="5631300"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35%</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2" name="TextBox 21"/>
          <p:cNvSpPr txBox="1"/>
          <p:nvPr/>
        </p:nvSpPr>
        <p:spPr>
          <a:xfrm>
            <a:off x="6751519"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33%</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4" name="TextBox 23"/>
          <p:cNvSpPr txBox="1"/>
          <p:nvPr/>
        </p:nvSpPr>
        <p:spPr>
          <a:xfrm>
            <a:off x="7934024"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33%</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7" name="TextBox 26"/>
          <p:cNvSpPr txBox="1"/>
          <p:nvPr/>
        </p:nvSpPr>
        <p:spPr>
          <a:xfrm>
            <a:off x="1205754" y="6129363"/>
            <a:ext cx="2107436"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Under 15 years</a:t>
            </a:r>
            <a:endParaRPr kumimoji="0" lang="en-CA"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endParaRPr>
          </a:p>
        </p:txBody>
      </p:sp>
      <p:sp>
        <p:nvSpPr>
          <p:cNvPr id="28" name="TextBox 27"/>
          <p:cNvSpPr txBox="1"/>
          <p:nvPr/>
        </p:nvSpPr>
        <p:spPr>
          <a:xfrm>
            <a:off x="5821233" y="6128469"/>
            <a:ext cx="1928221"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Over 64 years</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29" name="TextBox 28"/>
          <p:cNvSpPr txBox="1"/>
          <p:nvPr/>
        </p:nvSpPr>
        <p:spPr>
          <a:xfrm>
            <a:off x="30032" y="152400"/>
            <a:ext cx="9113967" cy="424732"/>
          </a:xfrm>
          <a:prstGeom prst="rect">
            <a:avLst/>
          </a:prstGeom>
          <a:noFill/>
        </p:spPr>
        <p:txBody>
          <a:bodyPr wrap="square" rtlCol="0">
            <a:spAutoFit/>
          </a:bodyPr>
          <a:lstStyle/>
          <a:p>
            <a:pPr lvl="0">
              <a:lnSpc>
                <a:spcPct val="90000"/>
              </a:lnSpc>
              <a:spcBef>
                <a:spcPct val="20000"/>
              </a:spcBef>
              <a:defRPr/>
            </a:pPr>
            <a:r>
              <a:rPr lang="en-US" sz="2400" dirty="0">
                <a:solidFill>
                  <a:prstClr val="black"/>
                </a:solidFill>
                <a:effectLst>
                  <a:outerShdw blurRad="38100" dist="38100" dir="2700000" algn="tl">
                    <a:srgbClr val="000000">
                      <a:alpha val="43137"/>
                    </a:srgbClr>
                  </a:outerShdw>
                </a:effectLst>
                <a:latin typeface="Calibri"/>
              </a:rPr>
              <a:t>Regional Proportions of Dependent Age Cohorts, World Population 2014</a:t>
            </a:r>
          </a:p>
        </p:txBody>
      </p:sp>
      <p:sp>
        <p:nvSpPr>
          <p:cNvPr id="13" name="TextBox 1"/>
          <p:cNvSpPr txBox="1"/>
          <p:nvPr/>
        </p:nvSpPr>
        <p:spPr>
          <a:xfrm>
            <a:off x="8458200" y="45720"/>
            <a:ext cx="457200" cy="480131"/>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a:buNone/>
            </a:pPr>
            <a:r>
              <a:rPr lang="en-US" sz="28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800" dirty="0">
              <a:solidFill>
                <a:srgbClr val="FF0000"/>
              </a:solidFill>
              <a:effectLst>
                <a:outerShdw blurRad="38100" dist="38100" dir="2700000" algn="tl">
                  <a:srgbClr val="000000">
                    <a:alpha val="43137"/>
                  </a:srgbClr>
                </a:outerShdw>
              </a:effectLst>
              <a:latin typeface="+mn-lt"/>
            </a:endParaRPr>
          </a:p>
        </p:txBody>
      </p:sp>
      <p:sp>
        <p:nvSpPr>
          <p:cNvPr id="15" name="TextBox 14"/>
          <p:cNvSpPr txBox="1"/>
          <p:nvPr/>
        </p:nvSpPr>
        <p:spPr>
          <a:xfrm>
            <a:off x="30033" y="642068"/>
            <a:ext cx="9113967" cy="757130"/>
          </a:xfrm>
          <a:prstGeom prst="rect">
            <a:avLst/>
          </a:prstGeom>
          <a:noFill/>
        </p:spPr>
        <p:txBody>
          <a:bodyPr wrap="square" rtlCol="0">
            <a:spAutoFit/>
          </a:bodyPr>
          <a:lstStyle/>
          <a:p>
            <a:pPr lvl="0">
              <a:lnSpc>
                <a:spcPct val="90000"/>
              </a:lnSpc>
              <a:spcBef>
                <a:spcPct val="20000"/>
              </a:spcBef>
              <a:defRPr/>
            </a:pPr>
            <a:r>
              <a:rPr lang="en-US" sz="2400" dirty="0">
                <a:solidFill>
                  <a:prstClr val="black"/>
                </a:solidFill>
                <a:effectLst>
                  <a:outerShdw blurRad="38100" dist="38100" dir="2700000" algn="tl">
                    <a:srgbClr val="000000">
                      <a:alpha val="43137"/>
                    </a:srgbClr>
                  </a:outerShdw>
                </a:effectLst>
                <a:latin typeface="Calibri"/>
              </a:rPr>
              <a:t>Developed countries have over 4 times the proportion of elderly while African countries have over twice as many young. </a:t>
            </a:r>
          </a:p>
        </p:txBody>
      </p:sp>
    </p:spTree>
    <p:extLst>
      <p:ext uri="{BB962C8B-B14F-4D97-AF65-F5344CB8AC3E}">
        <p14:creationId xmlns:p14="http://schemas.microsoft.com/office/powerpoint/2010/main" val="6146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99444245"/>
              </p:ext>
            </p:extLst>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88927" y="39468"/>
            <a:ext cx="5200334" cy="646331"/>
          </a:xfrm>
          <a:prstGeom prst="rect">
            <a:avLst/>
          </a:prstGeom>
          <a:noFill/>
        </p:spPr>
        <p:txBody>
          <a:bodyPr wrap="none" rtlCol="0">
            <a:spAutoFit/>
          </a:bodyPr>
          <a:lstStyle/>
          <a:p>
            <a:pPr algn="ctr">
              <a:buNone/>
            </a:pPr>
            <a:r>
              <a:rPr lang="en-US" sz="3600" dirty="0">
                <a:solidFill>
                  <a:schemeClr val="bg1"/>
                </a:solidFill>
                <a:effectLst>
                  <a:outerShdw blurRad="38100" dist="38100" dir="2700000" algn="tl">
                    <a:srgbClr val="000000">
                      <a:alpha val="43137"/>
                    </a:srgbClr>
                  </a:outerShdw>
                </a:effectLst>
                <a:latin typeface="+mn-lt"/>
              </a:rPr>
              <a:t>Age Cohorts, Canada 2012</a:t>
            </a:r>
          </a:p>
        </p:txBody>
      </p:sp>
    </p:spTree>
    <p:extLst>
      <p:ext uri="{BB962C8B-B14F-4D97-AF65-F5344CB8AC3E}">
        <p14:creationId xmlns:p14="http://schemas.microsoft.com/office/powerpoint/2010/main" val="30990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04800" y="0"/>
          <a:ext cx="88392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055546" y="2590800"/>
            <a:ext cx="239475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Arial" charset="0"/>
              </a:rPr>
              <a:t>High Income Nations</a:t>
            </a:r>
          </a:p>
        </p:txBody>
      </p:sp>
      <p:sp>
        <p:nvSpPr>
          <p:cNvPr id="4" name="TextBox 3"/>
          <p:cNvSpPr txBox="1"/>
          <p:nvPr/>
        </p:nvSpPr>
        <p:spPr>
          <a:xfrm>
            <a:off x="5249393" y="4343400"/>
            <a:ext cx="26656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Middle Income Nations</a:t>
            </a:r>
          </a:p>
        </p:txBody>
      </p:sp>
      <p:sp>
        <p:nvSpPr>
          <p:cNvPr id="5" name="TextBox 4"/>
          <p:cNvSpPr txBox="1"/>
          <p:nvPr/>
        </p:nvSpPr>
        <p:spPr>
          <a:xfrm>
            <a:off x="3581400" y="3812304"/>
            <a:ext cx="12954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64A2">
                    <a:lumMod val="75000"/>
                  </a:srgbClr>
                </a:solidFill>
                <a:effectLst>
                  <a:outerShdw blurRad="38100" dist="38100" dir="2700000" algn="tl">
                    <a:srgbClr val="000000">
                      <a:alpha val="43137"/>
                    </a:srgbClr>
                  </a:outerShdw>
                </a:effectLst>
                <a:uLnTx/>
                <a:uFillTx/>
                <a:latin typeface="Calibri"/>
                <a:ea typeface="+mn-ea"/>
                <a:cs typeface="Arial" charset="0"/>
              </a:rPr>
              <a:t>World</a:t>
            </a:r>
          </a:p>
        </p:txBody>
      </p:sp>
      <p:sp>
        <p:nvSpPr>
          <p:cNvPr id="6" name="TextBox 5"/>
          <p:cNvSpPr txBox="1"/>
          <p:nvPr/>
        </p:nvSpPr>
        <p:spPr>
          <a:xfrm>
            <a:off x="4343400" y="4876800"/>
            <a:ext cx="2347759"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Arial" charset="0"/>
              </a:rPr>
              <a:t>Low Income Nations</a:t>
            </a:r>
          </a:p>
        </p:txBody>
      </p:sp>
      <p:sp>
        <p:nvSpPr>
          <p:cNvPr id="7" name="Rectangle 6"/>
          <p:cNvSpPr/>
          <p:nvPr/>
        </p:nvSpPr>
        <p:spPr>
          <a:xfrm>
            <a:off x="76200" y="6581001"/>
            <a:ext cx="9296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World Bank staff estimates based on age/sex distributions of United Nations Population Division's World Population Prospects.</a:t>
            </a:r>
          </a:p>
        </p:txBody>
      </p:sp>
      <p:sp>
        <p:nvSpPr>
          <p:cNvPr id="8" name="TextBox 7"/>
          <p:cNvSpPr txBox="1"/>
          <p:nvPr/>
        </p:nvSpPr>
        <p:spPr>
          <a:xfrm>
            <a:off x="1524000" y="965537"/>
            <a:ext cx="56388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All income regions have experienced  growth in the proportion of elderly since 1960, especially high income areas, increasing dependency concerns.</a:t>
            </a:r>
          </a:p>
        </p:txBody>
      </p:sp>
    </p:spTree>
    <p:extLst>
      <p:ext uri="{BB962C8B-B14F-4D97-AF65-F5344CB8AC3E}">
        <p14:creationId xmlns:p14="http://schemas.microsoft.com/office/powerpoint/2010/main" val="2731640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52400" y="76200"/>
          <a:ext cx="89916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0" y="2914710"/>
            <a:ext cx="239475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Arial" charset="0"/>
              </a:rPr>
              <a:t>High Income Nations</a:t>
            </a:r>
          </a:p>
        </p:txBody>
      </p:sp>
      <p:sp>
        <p:nvSpPr>
          <p:cNvPr id="8" name="TextBox 7"/>
          <p:cNvSpPr txBox="1"/>
          <p:nvPr/>
        </p:nvSpPr>
        <p:spPr>
          <a:xfrm>
            <a:off x="5358326" y="1595745"/>
            <a:ext cx="26656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Middle Income Nations</a:t>
            </a:r>
          </a:p>
        </p:txBody>
      </p:sp>
      <p:sp>
        <p:nvSpPr>
          <p:cNvPr id="10" name="TextBox 9"/>
          <p:cNvSpPr txBox="1"/>
          <p:nvPr/>
        </p:nvSpPr>
        <p:spPr>
          <a:xfrm>
            <a:off x="4800600" y="877628"/>
            <a:ext cx="2347759"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Arial" charset="0"/>
              </a:rPr>
              <a:t>Low Income Nations</a:t>
            </a:r>
          </a:p>
        </p:txBody>
      </p:sp>
      <p:sp>
        <p:nvSpPr>
          <p:cNvPr id="11" name="TextBox 10"/>
          <p:cNvSpPr txBox="1"/>
          <p:nvPr/>
        </p:nvSpPr>
        <p:spPr>
          <a:xfrm>
            <a:off x="2942917" y="1828800"/>
            <a:ext cx="12954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64A2">
                    <a:lumMod val="75000"/>
                  </a:srgbClr>
                </a:solidFill>
                <a:effectLst>
                  <a:outerShdw blurRad="38100" dist="38100" dir="2700000" algn="tl">
                    <a:srgbClr val="000000">
                      <a:alpha val="43137"/>
                    </a:srgbClr>
                  </a:outerShdw>
                </a:effectLst>
                <a:uLnTx/>
                <a:uFillTx/>
                <a:latin typeface="Calibri"/>
                <a:ea typeface="+mn-ea"/>
                <a:cs typeface="Arial" charset="0"/>
              </a:rPr>
              <a:t>World</a:t>
            </a:r>
          </a:p>
        </p:txBody>
      </p:sp>
      <p:sp>
        <p:nvSpPr>
          <p:cNvPr id="12" name="Rectangle 11"/>
          <p:cNvSpPr/>
          <p:nvPr/>
        </p:nvSpPr>
        <p:spPr>
          <a:xfrm>
            <a:off x="76200" y="6581001"/>
            <a:ext cx="9296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World Bank staff estimates based on age/sex distributions of United Nations Population Division's World Population Prospects.</a:t>
            </a:r>
          </a:p>
        </p:txBody>
      </p:sp>
      <p:sp>
        <p:nvSpPr>
          <p:cNvPr id="13" name="TextBox 12"/>
          <p:cNvSpPr txBox="1"/>
          <p:nvPr/>
        </p:nvSpPr>
        <p:spPr>
          <a:xfrm>
            <a:off x="1371600" y="3780265"/>
            <a:ext cx="4742854"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All income regions have experienced  decline in the proportion of young since 1960, especially high income areas, increasing dependency concerns.</a:t>
            </a:r>
          </a:p>
        </p:txBody>
      </p:sp>
    </p:spTree>
    <p:extLst>
      <p:ext uri="{BB962C8B-B14F-4D97-AF65-F5344CB8AC3E}">
        <p14:creationId xmlns:p14="http://schemas.microsoft.com/office/powerpoint/2010/main" val="3933595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ependenc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5" y="-8070"/>
            <a:ext cx="9128235" cy="6866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77" y="12185"/>
            <a:ext cx="9227270" cy="535531"/>
          </a:xfrm>
          <a:prstGeom prst="rect">
            <a:avLst/>
          </a:prstGeom>
          <a:solidFill>
            <a:schemeClr val="accent6">
              <a:lumMod val="60000"/>
              <a:lumOff val="40000"/>
            </a:schemeClr>
          </a:solid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Dependency Rates, Selected Nations, 2005 and 2050</a:t>
            </a:r>
          </a:p>
        </p:txBody>
      </p:sp>
      <p:sp>
        <p:nvSpPr>
          <p:cNvPr id="5" name="TextBox 4"/>
          <p:cNvSpPr txBox="1"/>
          <p:nvPr/>
        </p:nvSpPr>
        <p:spPr>
          <a:xfrm>
            <a:off x="1371602" y="935504"/>
            <a:ext cx="4724398" cy="1421928"/>
          </a:xfrm>
          <a:prstGeom prst="rect">
            <a:avLst/>
          </a:prstGeom>
          <a:solidFill>
            <a:srgbClr val="FFF7EB"/>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As these nations age, ratios increase dramatically. Japan has an especially difficult time ahead due to its highly restrictive immigration policy.  </a:t>
            </a:r>
          </a:p>
        </p:txBody>
      </p:sp>
      <p:sp>
        <p:nvSpPr>
          <p:cNvPr id="6" name="TextBox 1"/>
          <p:cNvSpPr txBox="1"/>
          <p:nvPr/>
        </p:nvSpPr>
        <p:spPr>
          <a:xfrm>
            <a:off x="8458200" y="45720"/>
            <a:ext cx="457200" cy="480131"/>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a:buNone/>
            </a:pPr>
            <a:r>
              <a:rPr lang="en-US" sz="28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8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924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73" y="1674674"/>
            <a:ext cx="930197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sng"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Survivorship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Staying Alive in the 21</a:t>
            </a:r>
            <a:r>
              <a:rPr kumimoji="0" lang="en-US" sz="5400" b="0" i="0" u="none" strike="noStrike" kern="1200" cap="none" spc="0" normalizeH="0" baseline="3000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st</a:t>
            </a:r>
            <a:r>
              <a:rPr kumimoji="0" lang="en-US" sz="5400" b="0"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 Century</a:t>
            </a:r>
          </a:p>
        </p:txBody>
      </p:sp>
    </p:spTree>
    <p:extLst>
      <p:ext uri="{BB962C8B-B14F-4D97-AF65-F5344CB8AC3E}">
        <p14:creationId xmlns:p14="http://schemas.microsoft.com/office/powerpoint/2010/main" val="2641849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2377" y="-36731"/>
            <a:ext cx="2499274"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Staying Alive</a:t>
            </a:r>
          </a:p>
        </p:txBody>
      </p:sp>
      <p:sp>
        <p:nvSpPr>
          <p:cNvPr id="4" name="TextBox 3"/>
          <p:cNvSpPr txBox="1"/>
          <p:nvPr/>
        </p:nvSpPr>
        <p:spPr>
          <a:xfrm>
            <a:off x="1219200" y="1219200"/>
            <a:ext cx="6705600" cy="504753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Its one thing to control births and deaths but quite another to stay alive in between.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How good that life might be is also worth exploring, so we will look at a few life variables such as survivorship, life expectancy and aging.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Survivorship is very amusing – it looks at your chances of reaching your next birthday.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Yours are better than mine: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Male 20 year old cohort = 99.939%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Female 20 year old cohort = 99.978%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Me = 98.99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062" y="4800600"/>
            <a:ext cx="1895475" cy="1895475"/>
          </a:xfrm>
          <a:prstGeom prst="rect">
            <a:avLst/>
          </a:prstGeom>
        </p:spPr>
      </p:pic>
    </p:spTree>
    <p:extLst>
      <p:ext uri="{BB962C8B-B14F-4D97-AF65-F5344CB8AC3E}">
        <p14:creationId xmlns:p14="http://schemas.microsoft.com/office/powerpoint/2010/main" val="27070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841"/>
            <a:ext cx="9144000" cy="5682399"/>
          </a:xfrm>
          <a:prstGeom prst="rect">
            <a:avLst/>
          </a:prstGeom>
        </p:spPr>
      </p:pic>
      <p:sp>
        <p:nvSpPr>
          <p:cNvPr id="4" name="TextBox 3"/>
          <p:cNvSpPr txBox="1"/>
          <p:nvPr/>
        </p:nvSpPr>
        <p:spPr>
          <a:xfrm>
            <a:off x="6553200" y="2954020"/>
            <a:ext cx="2718042" cy="1089529"/>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Widespread vaccination begins late 1940s.</a:t>
            </a:r>
          </a:p>
        </p:txBody>
      </p:sp>
      <p:sp>
        <p:nvSpPr>
          <p:cNvPr id="9" name="TextBox 8"/>
          <p:cNvSpPr txBox="1"/>
          <p:nvPr/>
        </p:nvSpPr>
        <p:spPr>
          <a:xfrm>
            <a:off x="0" y="0"/>
            <a:ext cx="9144000" cy="535531"/>
          </a:xfrm>
          <a:prstGeom prst="rect">
            <a:avLst/>
          </a:prstGeom>
          <a:noFill/>
        </p:spPr>
        <p:txBody>
          <a:bodyPr wrap="square" rtlCol="0">
            <a:spAutoFit/>
          </a:bodyPr>
          <a:lstStyle/>
          <a:p>
            <a:pPr algn="ctr">
              <a:buNone/>
            </a:pPr>
            <a:r>
              <a:rPr lang="en-US" sz="3200" dirty="0">
                <a:solidFill>
                  <a:prstClr val="black"/>
                </a:solidFill>
                <a:effectLst>
                  <a:outerShdw blurRad="38100" dist="38100" dir="2700000" algn="tl">
                    <a:srgbClr val="000000">
                      <a:alpha val="43137"/>
                    </a:srgbClr>
                  </a:outerShdw>
                </a:effectLst>
                <a:latin typeface="Calibri"/>
                <a:cs typeface="Arial" charset="0"/>
              </a:rPr>
              <a:t>Pertussis (Whooping Cough) Death Rates 1900-1966</a:t>
            </a:r>
          </a:p>
        </p:txBody>
      </p:sp>
      <p:cxnSp>
        <p:nvCxnSpPr>
          <p:cNvPr id="6" name="Straight Arrow Connector 5"/>
          <p:cNvCxnSpPr>
            <a:stCxn id="4" idx="2"/>
          </p:cNvCxnSpPr>
          <p:nvPr/>
        </p:nvCxnSpPr>
        <p:spPr>
          <a:xfrm flipH="1">
            <a:off x="6705602" y="4154349"/>
            <a:ext cx="1206619" cy="1408251"/>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00" y="2895600"/>
            <a:ext cx="2514600" cy="1524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9500" y="3048000"/>
            <a:ext cx="2933700" cy="25908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10350" y="5715000"/>
            <a:ext cx="2381250" cy="1524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49483" y="2454255"/>
            <a:ext cx="2740510" cy="446276"/>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Prophylactic care</a:t>
            </a:r>
          </a:p>
        </p:txBody>
      </p:sp>
      <p:cxnSp>
        <p:nvCxnSpPr>
          <p:cNvPr id="20" name="Straight Arrow Connector 19"/>
          <p:cNvCxnSpPr/>
          <p:nvPr/>
        </p:nvCxnSpPr>
        <p:spPr>
          <a:xfrm flipH="1">
            <a:off x="5181600" y="2915920"/>
            <a:ext cx="338138" cy="1427480"/>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666B737-671E-45D4-8927-01E0D28F8578}"/>
              </a:ext>
            </a:extLst>
          </p:cNvPr>
          <p:cNvSpPr txBox="1"/>
          <p:nvPr/>
        </p:nvSpPr>
        <p:spPr>
          <a:xfrm>
            <a:off x="990599" y="1790581"/>
            <a:ext cx="2514600" cy="1154162"/>
          </a:xfrm>
          <a:prstGeom prst="rect">
            <a:avLst/>
          </a:prstGeom>
          <a:noFill/>
        </p:spPr>
        <p:txBody>
          <a:bodyPr wrap="square" rtlCol="0">
            <a:spAutoFit/>
          </a:bodyPr>
          <a:lstStyle/>
          <a:p>
            <a:r>
              <a:rPr lang="en-US" sz="2300" dirty="0">
                <a:effectLst>
                  <a:outerShdw blurRad="38100" dist="38100" dir="2700000" algn="tl">
                    <a:srgbClr val="000000">
                      <a:alpha val="43137"/>
                    </a:srgbClr>
                  </a:outerShdw>
                </a:effectLst>
                <a:latin typeface="+mn-lt"/>
              </a:rPr>
              <a:t>Stable high mortality 1900-1921.</a:t>
            </a:r>
          </a:p>
        </p:txBody>
      </p:sp>
      <p:pic>
        <p:nvPicPr>
          <p:cNvPr id="1026" name="Picture 2" descr="Pertussis | Surveillance Trend Reporting and Case Definition | CDC">
            <a:extLst>
              <a:ext uri="{FF2B5EF4-FFF2-40B4-BE49-F238E27FC236}">
                <a16:creationId xmlns:a16="http://schemas.microsoft.com/office/drawing/2014/main" id="{7D4A0845-1400-44A4-AB86-C77FC78EE0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694" y="3635727"/>
            <a:ext cx="3043105" cy="22743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8B2DE26-3AEC-4FDF-8F40-8963EC279369}"/>
              </a:ext>
            </a:extLst>
          </p:cNvPr>
          <p:cNvSpPr txBox="1"/>
          <p:nvPr/>
        </p:nvSpPr>
        <p:spPr>
          <a:xfrm>
            <a:off x="304799" y="532937"/>
            <a:ext cx="8534402" cy="800219"/>
          </a:xfrm>
          <a:prstGeom prst="rect">
            <a:avLst/>
          </a:prstGeom>
          <a:noFill/>
        </p:spPr>
        <p:txBody>
          <a:bodyPr wrap="square" rtlCol="0">
            <a:spAutoFit/>
          </a:bodyPr>
          <a:lstStyle/>
          <a:p>
            <a:pPr algn="ctr">
              <a:buNone/>
            </a:pPr>
            <a:r>
              <a:rPr lang="en-US" sz="2300" dirty="0">
                <a:solidFill>
                  <a:prstClr val="black"/>
                </a:solidFill>
                <a:effectLst>
                  <a:outerShdw blurRad="38100" dist="38100" dir="2700000" algn="tl">
                    <a:srgbClr val="000000">
                      <a:alpha val="43137"/>
                    </a:srgbClr>
                  </a:outerShdw>
                </a:effectLst>
                <a:latin typeface="Calibri"/>
                <a:cs typeface="Arial" charset="0"/>
              </a:rPr>
              <a:t>Between 2000 and 2018 pertussis infection rates increased back to 1938 levels in the U.S., the U.K., France, and other countries.</a:t>
            </a:r>
          </a:p>
        </p:txBody>
      </p:sp>
    </p:spTree>
    <p:extLst>
      <p:ext uri="{BB962C8B-B14F-4D97-AF65-F5344CB8AC3E}">
        <p14:creationId xmlns:p14="http://schemas.microsoft.com/office/powerpoint/2010/main" val="3015360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440" y="-36731"/>
            <a:ext cx="3657156"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Survivorship Curves</a:t>
            </a:r>
          </a:p>
        </p:txBody>
      </p:sp>
      <p:sp>
        <p:nvSpPr>
          <p:cNvPr id="4" name="TextBox 3"/>
          <p:cNvSpPr txBox="1"/>
          <p:nvPr/>
        </p:nvSpPr>
        <p:spPr>
          <a:xfrm>
            <a:off x="914400" y="997089"/>
            <a:ext cx="7315200" cy="504753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Survivorship is a demographic technique that computes the probability that a given age cohort will live until their next birthday.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Basically, it tracks the fate of a given age cohort – newborns, 10 year olds, 81 year olds, etc.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They are fundamental to actuarial science and to population projection models for all species.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Survivorship curves plot the overall survival profile for a population</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basic curves are thus:</a:t>
            </a:r>
          </a:p>
        </p:txBody>
      </p:sp>
    </p:spTree>
    <p:extLst>
      <p:ext uri="{BB962C8B-B14F-4D97-AF65-F5344CB8AC3E}">
        <p14:creationId xmlns:p14="http://schemas.microsoft.com/office/powerpoint/2010/main" val="32147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295400"/>
            <a:ext cx="7010400" cy="44196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Freeform 3"/>
          <p:cNvSpPr/>
          <p:nvPr/>
        </p:nvSpPr>
        <p:spPr>
          <a:xfrm>
            <a:off x="1418898" y="1543005"/>
            <a:ext cx="6700344" cy="4069520"/>
          </a:xfrm>
          <a:custGeom>
            <a:avLst/>
            <a:gdLst>
              <a:gd name="connsiteX0" fmla="*/ 0 w 6747641"/>
              <a:gd name="connsiteY0" fmla="*/ 385327 h 4389768"/>
              <a:gd name="connsiteX1" fmla="*/ 4981903 w 6747641"/>
              <a:gd name="connsiteY1" fmla="*/ 385327 h 4389768"/>
              <a:gd name="connsiteX2" fmla="*/ 6747641 w 6747641"/>
              <a:gd name="connsiteY2" fmla="*/ 4389768 h 4389768"/>
              <a:gd name="connsiteX0" fmla="*/ 0 w 6700344"/>
              <a:gd name="connsiteY0" fmla="*/ 267748 h 4521449"/>
              <a:gd name="connsiteX1" fmla="*/ 4934606 w 6700344"/>
              <a:gd name="connsiteY1" fmla="*/ 517008 h 4521449"/>
              <a:gd name="connsiteX2" fmla="*/ 6700344 w 6700344"/>
              <a:gd name="connsiteY2" fmla="*/ 4521449 h 4521449"/>
              <a:gd name="connsiteX0" fmla="*/ 0 w 6700344"/>
              <a:gd name="connsiteY0" fmla="*/ 157828 h 4411529"/>
              <a:gd name="connsiteX1" fmla="*/ 4934606 w 6700344"/>
              <a:gd name="connsiteY1" fmla="*/ 407088 h 4411529"/>
              <a:gd name="connsiteX2" fmla="*/ 6700344 w 6700344"/>
              <a:gd name="connsiteY2" fmla="*/ 4411529 h 4411529"/>
              <a:gd name="connsiteX0" fmla="*/ 0 w 6700344"/>
              <a:gd name="connsiteY0" fmla="*/ 35719 h 4289420"/>
              <a:gd name="connsiteX1" fmla="*/ 4934606 w 6700344"/>
              <a:gd name="connsiteY1" fmla="*/ 284979 h 4289420"/>
              <a:gd name="connsiteX2" fmla="*/ 6700344 w 6700344"/>
              <a:gd name="connsiteY2" fmla="*/ 4289420 h 4289420"/>
            </a:gdLst>
            <a:ahLst/>
            <a:cxnLst>
              <a:cxn ang="0">
                <a:pos x="connsiteX0" y="connsiteY0"/>
              </a:cxn>
              <a:cxn ang="0">
                <a:pos x="connsiteX1" y="connsiteY1"/>
              </a:cxn>
              <a:cxn ang="0">
                <a:pos x="connsiteX2" y="connsiteY2"/>
              </a:cxn>
            </a:cxnLst>
            <a:rect l="l" t="t" r="r" b="b"/>
            <a:pathLst>
              <a:path w="6700344" h="4289420">
                <a:moveTo>
                  <a:pt x="0" y="35719"/>
                </a:moveTo>
                <a:cubicBezTo>
                  <a:pt x="2180896" y="1128"/>
                  <a:pt x="3833647" y="-91622"/>
                  <a:pt x="4934606" y="284979"/>
                </a:cubicBezTo>
                <a:cubicBezTo>
                  <a:pt x="6035565" y="661580"/>
                  <a:pt x="6379778" y="2620903"/>
                  <a:pt x="6700344" y="4289420"/>
                </a:cubicBez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5" name="Freeform 4"/>
          <p:cNvSpPr/>
          <p:nvPr/>
        </p:nvSpPr>
        <p:spPr>
          <a:xfrm rot="5400000" flipV="1">
            <a:off x="2666496" y="686306"/>
            <a:ext cx="3707525" cy="6144915"/>
          </a:xfrm>
          <a:custGeom>
            <a:avLst/>
            <a:gdLst>
              <a:gd name="connsiteX0" fmla="*/ 0 w 6747641"/>
              <a:gd name="connsiteY0" fmla="*/ 385327 h 4389768"/>
              <a:gd name="connsiteX1" fmla="*/ 4981903 w 6747641"/>
              <a:gd name="connsiteY1" fmla="*/ 385327 h 4389768"/>
              <a:gd name="connsiteX2" fmla="*/ 6747641 w 6747641"/>
              <a:gd name="connsiteY2" fmla="*/ 4389768 h 4389768"/>
              <a:gd name="connsiteX0" fmla="*/ 0 w 6700344"/>
              <a:gd name="connsiteY0" fmla="*/ 267748 h 4521449"/>
              <a:gd name="connsiteX1" fmla="*/ 4934606 w 6700344"/>
              <a:gd name="connsiteY1" fmla="*/ 517008 h 4521449"/>
              <a:gd name="connsiteX2" fmla="*/ 6700344 w 6700344"/>
              <a:gd name="connsiteY2" fmla="*/ 4521449 h 4521449"/>
              <a:gd name="connsiteX0" fmla="*/ 0 w 6700344"/>
              <a:gd name="connsiteY0" fmla="*/ 157828 h 4411529"/>
              <a:gd name="connsiteX1" fmla="*/ 4934606 w 6700344"/>
              <a:gd name="connsiteY1" fmla="*/ 407088 h 4411529"/>
              <a:gd name="connsiteX2" fmla="*/ 6700344 w 6700344"/>
              <a:gd name="connsiteY2" fmla="*/ 4411529 h 4411529"/>
              <a:gd name="connsiteX0" fmla="*/ 0 w 6700344"/>
              <a:gd name="connsiteY0" fmla="*/ 35719 h 4289420"/>
              <a:gd name="connsiteX1" fmla="*/ 4934606 w 6700344"/>
              <a:gd name="connsiteY1" fmla="*/ 284979 h 4289420"/>
              <a:gd name="connsiteX2" fmla="*/ 6700344 w 6700344"/>
              <a:gd name="connsiteY2" fmla="*/ 4289420 h 4289420"/>
              <a:gd name="connsiteX0" fmla="*/ 0 w 6700344"/>
              <a:gd name="connsiteY0" fmla="*/ 16757 h 4270458"/>
              <a:gd name="connsiteX1" fmla="*/ 4934606 w 6700344"/>
              <a:gd name="connsiteY1" fmla="*/ 266017 h 4270458"/>
              <a:gd name="connsiteX2" fmla="*/ 6700344 w 6700344"/>
              <a:gd name="connsiteY2" fmla="*/ 4270458 h 4270458"/>
            </a:gdLst>
            <a:ahLst/>
            <a:cxnLst>
              <a:cxn ang="0">
                <a:pos x="connsiteX0" y="connsiteY0"/>
              </a:cxn>
              <a:cxn ang="0">
                <a:pos x="connsiteX1" y="connsiteY1"/>
              </a:cxn>
              <a:cxn ang="0">
                <a:pos x="connsiteX2" y="connsiteY2"/>
              </a:cxn>
            </a:cxnLst>
            <a:rect l="l" t="t" r="r" b="b"/>
            <a:pathLst>
              <a:path w="6700344" h="4270458">
                <a:moveTo>
                  <a:pt x="0" y="16757"/>
                </a:moveTo>
                <a:cubicBezTo>
                  <a:pt x="2211034" y="25991"/>
                  <a:pt x="3833647" y="-110584"/>
                  <a:pt x="4934606" y="266017"/>
                </a:cubicBezTo>
                <a:cubicBezTo>
                  <a:pt x="6035565" y="642618"/>
                  <a:pt x="6379778" y="2601941"/>
                  <a:pt x="6700344" y="4270458"/>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cxnSp>
        <p:nvCxnSpPr>
          <p:cNvPr id="7" name="Straight Connector 6"/>
          <p:cNvCxnSpPr/>
          <p:nvPr/>
        </p:nvCxnSpPr>
        <p:spPr>
          <a:xfrm>
            <a:off x="1447801" y="1752600"/>
            <a:ext cx="6324599" cy="36576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1295400"/>
            <a:ext cx="1046440" cy="4847574"/>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Percentage of population surviving</a:t>
            </a:r>
          </a:p>
        </p:txBody>
      </p:sp>
      <p:sp>
        <p:nvSpPr>
          <p:cNvPr id="9" name="TextBox 8"/>
          <p:cNvSpPr txBox="1"/>
          <p:nvPr/>
        </p:nvSpPr>
        <p:spPr>
          <a:xfrm>
            <a:off x="3095412" y="5867400"/>
            <a:ext cx="2849691" cy="523220"/>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Age of population</a:t>
            </a:r>
          </a:p>
        </p:txBody>
      </p:sp>
      <p:sp>
        <p:nvSpPr>
          <p:cNvPr id="10" name="TextBox 9"/>
          <p:cNvSpPr txBox="1"/>
          <p:nvPr/>
        </p:nvSpPr>
        <p:spPr>
          <a:xfrm>
            <a:off x="4648200" y="1505006"/>
            <a:ext cx="3606245" cy="1200329"/>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High survivorship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Rapid die off in older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More developed countries</a:t>
            </a:r>
          </a:p>
        </p:txBody>
      </p:sp>
      <p:sp>
        <p:nvSpPr>
          <p:cNvPr id="11" name="TextBox 10"/>
          <p:cNvSpPr txBox="1"/>
          <p:nvPr/>
        </p:nvSpPr>
        <p:spPr>
          <a:xfrm>
            <a:off x="1136625" y="4394537"/>
            <a:ext cx="3981091" cy="1200329"/>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Low survivorship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Rapid die off in younger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Least developed countries</a:t>
            </a:r>
          </a:p>
        </p:txBody>
      </p:sp>
      <p:sp>
        <p:nvSpPr>
          <p:cNvPr id="12" name="TextBox 11"/>
          <p:cNvSpPr txBox="1"/>
          <p:nvPr/>
        </p:nvSpPr>
        <p:spPr>
          <a:xfrm>
            <a:off x="2469280" y="2921168"/>
            <a:ext cx="4205447" cy="1200329"/>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Steady survivorship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Constant die off across all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Developing countries</a:t>
            </a:r>
          </a:p>
        </p:txBody>
      </p:sp>
      <p:sp>
        <p:nvSpPr>
          <p:cNvPr id="13" name="TextBox 12"/>
          <p:cNvSpPr txBox="1"/>
          <p:nvPr/>
        </p:nvSpPr>
        <p:spPr>
          <a:xfrm>
            <a:off x="1966100" y="0"/>
            <a:ext cx="5165901" cy="615553"/>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Human Survivorship Curves</a:t>
            </a:r>
          </a:p>
        </p:txBody>
      </p:sp>
      <p:sp>
        <p:nvSpPr>
          <p:cNvPr id="6" name="Right Arrow 5"/>
          <p:cNvSpPr/>
          <p:nvPr/>
        </p:nvSpPr>
        <p:spPr>
          <a:xfrm rot="19832236">
            <a:off x="1704821" y="2971799"/>
            <a:ext cx="5699502" cy="9144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Shift in curves as development occurs</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4" name="TextBox 13"/>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37299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1000"/>
                                        <p:tgtEl>
                                          <p:spTgt spid="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p:bldP spid="11" grpId="0"/>
      <p:bldP spid="12" grpId="0"/>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uwmc.uwc.edu/geography/demotrans/demtra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9" y="1219201"/>
            <a:ext cx="9146237"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1"/>
            <a:ext cx="9067800" cy="1138773"/>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Survivorship Curves, India, Niger, U.K. (1999), 17</a:t>
            </a:r>
            <a:r>
              <a:rPr kumimoji="0" lang="en-US" sz="34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Century England</a:t>
            </a:r>
          </a:p>
        </p:txBody>
      </p:sp>
      <p:sp>
        <p:nvSpPr>
          <p:cNvPr id="10" name="TextBox 9"/>
          <p:cNvSpPr txBox="1"/>
          <p:nvPr/>
        </p:nvSpPr>
        <p:spPr>
          <a:xfrm>
            <a:off x="2642288" y="4953000"/>
            <a:ext cx="2844112"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17</a:t>
            </a:r>
            <a:r>
              <a:rPr kumimoji="0" lang="en-US" sz="2400" b="1" i="0" u="none" strike="noStrike" kern="1200" cap="none" spc="0" normalizeH="0" baseline="30000" noProof="0" dirty="0">
                <a:ln>
                  <a:noFill/>
                </a:ln>
                <a:solidFill>
                  <a:prstClr val="black"/>
                </a:solidFill>
                <a:effectLst/>
                <a:uLnTx/>
                <a:uFillTx/>
                <a:latin typeface="Calibri"/>
                <a:ea typeface="+mn-ea"/>
                <a:cs typeface="Arial" charset="0"/>
              </a:rPr>
              <a:t>th</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Century England</a:t>
            </a:r>
          </a:p>
        </p:txBody>
      </p:sp>
      <p:sp>
        <p:nvSpPr>
          <p:cNvPr id="12" name="TextBox 11"/>
          <p:cNvSpPr txBox="1"/>
          <p:nvPr/>
        </p:nvSpPr>
        <p:spPr>
          <a:xfrm>
            <a:off x="2587747" y="3505200"/>
            <a:ext cx="869020"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Niger</a:t>
            </a:r>
          </a:p>
        </p:txBody>
      </p:sp>
      <p:sp>
        <p:nvSpPr>
          <p:cNvPr id="13" name="TextBox 12"/>
          <p:cNvSpPr txBox="1"/>
          <p:nvPr/>
        </p:nvSpPr>
        <p:spPr>
          <a:xfrm>
            <a:off x="5074269" y="2743200"/>
            <a:ext cx="824265"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India</a:t>
            </a:r>
          </a:p>
        </p:txBody>
      </p:sp>
      <p:sp>
        <p:nvSpPr>
          <p:cNvPr id="14" name="TextBox 13"/>
          <p:cNvSpPr txBox="1"/>
          <p:nvPr/>
        </p:nvSpPr>
        <p:spPr>
          <a:xfrm>
            <a:off x="7435353" y="1676400"/>
            <a:ext cx="1403847"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U.K. 1999</a:t>
            </a:r>
          </a:p>
        </p:txBody>
      </p:sp>
    </p:spTree>
    <p:extLst>
      <p:ext uri="{BB962C8B-B14F-4D97-AF65-F5344CB8AC3E}">
        <p14:creationId xmlns:p14="http://schemas.microsoft.com/office/powerpoint/2010/main" val="19446537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31531" y="685800"/>
          <a:ext cx="9175531" cy="61511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9660" y="0"/>
            <a:ext cx="8978805" cy="507831"/>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Canadian Female and Male Survivorship Curves 1831 and 2011</a:t>
            </a:r>
          </a:p>
        </p:txBody>
      </p:sp>
      <p:sp>
        <p:nvSpPr>
          <p:cNvPr id="5" name="TextBox 4"/>
          <p:cNvSpPr txBox="1"/>
          <p:nvPr/>
        </p:nvSpPr>
        <p:spPr>
          <a:xfrm>
            <a:off x="1371600" y="1447800"/>
            <a:ext cx="441960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1831 the probability of surviving your first 5 years of life were as low as those of surviving your 55</a:t>
            </a:r>
            <a:r>
              <a:rPr kumimoji="0" lang="en-US" sz="23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to 60</a:t>
            </a:r>
            <a:r>
              <a:rPr kumimoji="0" lang="en-US" sz="23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year of life.</a:t>
            </a:r>
          </a:p>
        </p:txBody>
      </p:sp>
      <p:sp>
        <p:nvSpPr>
          <p:cNvPr id="8" name="TextBox 7"/>
          <p:cNvSpPr txBox="1"/>
          <p:nvPr/>
        </p:nvSpPr>
        <p:spPr>
          <a:xfrm>
            <a:off x="2895600" y="3426678"/>
            <a:ext cx="4191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Female survivorship rates are higher than those of males.</a:t>
            </a:r>
          </a:p>
        </p:txBody>
      </p:sp>
      <p:sp>
        <p:nvSpPr>
          <p:cNvPr id="9" name="TextBox 8"/>
          <p:cNvSpPr txBox="1"/>
          <p:nvPr/>
        </p:nvSpPr>
        <p:spPr>
          <a:xfrm>
            <a:off x="1490662" y="4426803"/>
            <a:ext cx="544353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Overall, survivorship rates have increased over the period, but </a:t>
            </a:r>
            <a:r>
              <a:rPr kumimoji="0" lang="en-US" sz="23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Arial" charset="0"/>
              </a:rPr>
              <a:t>moreso</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for females.</a:t>
            </a:r>
          </a:p>
        </p:txBody>
      </p:sp>
      <p:sp>
        <p:nvSpPr>
          <p:cNvPr id="7" name="TextBox 6"/>
          <p:cNvSpPr txBox="1"/>
          <p:nvPr/>
        </p:nvSpPr>
        <p:spPr>
          <a:xfrm>
            <a:off x="0" y="6556938"/>
            <a:ext cx="279916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Calculated from Statistics Canada.</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4992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8600" y="0"/>
          <a:ext cx="8686800" cy="655778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200" y="6557788"/>
            <a:ext cx="4572000" cy="276999"/>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Arial" charset="0"/>
              </a:rPr>
              <a:t>http://www.statcan.gc.ca/pub/84-537-x/2013005/tbl/tbl7a-eng.htm</a:t>
            </a:r>
          </a:p>
        </p:txBody>
      </p:sp>
      <p:sp>
        <p:nvSpPr>
          <p:cNvPr id="4" name="TextBox 3"/>
          <p:cNvSpPr txBox="1"/>
          <p:nvPr/>
        </p:nvSpPr>
        <p:spPr>
          <a:xfrm>
            <a:off x="1752600" y="990600"/>
            <a:ext cx="6629400" cy="38164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After your 1</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st</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birthday, survivorship gradually increases until after your 10</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th</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birthday when it starts to decline – but by very tiny amounts.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Probability of surviving your: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1</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st</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year = M99.489%, F99.560%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(then almost half a percent decrease in chance of dying)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2</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nd</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year = M99.970</a:t>
            </a:r>
            <a:r>
              <a:rPr kumimoji="0" lang="en-US" sz="2200" b="0" i="0" u="none" strike="noStrike" kern="1200" cap="none" spc="0" normalizeH="0" baseline="0" noProof="0">
                <a:ln>
                  <a:noFill/>
                </a:ln>
                <a:solidFill>
                  <a:prstClr val="black"/>
                </a:solidFill>
                <a:effectLst/>
                <a:uLnTx/>
                <a:uFillTx/>
                <a:latin typeface="Calibri"/>
                <a:ea typeface="+mn-ea"/>
                <a:cs typeface="Arial" charset="0"/>
              </a:rPr>
              <a:t>%, F99.983</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9</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th</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year = M99.992%, F99.993%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10</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th</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year = 99.991%, F99.992%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2124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609600"/>
          <a:ext cx="9144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9143999" cy="1138773"/>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Canadian Female and Male Survivorship Curves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0-1 Age Cohort 1831 to 2011</a:t>
            </a:r>
          </a:p>
        </p:txBody>
      </p:sp>
      <p:sp>
        <p:nvSpPr>
          <p:cNvPr id="5" name="TextBox 4"/>
          <p:cNvSpPr txBox="1"/>
          <p:nvPr/>
        </p:nvSpPr>
        <p:spPr>
          <a:xfrm>
            <a:off x="4245554" y="2644170"/>
            <a:ext cx="4365046"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Survival rates of infants have improved by almost 20 percentage points over the period, and males have closed the gap with females.</a:t>
            </a:r>
          </a:p>
        </p:txBody>
      </p:sp>
      <p:sp>
        <p:nvSpPr>
          <p:cNvPr id="6" name="TextBox 5"/>
          <p:cNvSpPr txBox="1"/>
          <p:nvPr/>
        </p:nvSpPr>
        <p:spPr>
          <a:xfrm>
            <a:off x="0" y="6556938"/>
            <a:ext cx="279916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Calculated from Statistics Canada.</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Box 6"/>
          <p:cNvSpPr txBox="1"/>
          <p:nvPr/>
        </p:nvSpPr>
        <p:spPr>
          <a:xfrm>
            <a:off x="6248400" y="1198973"/>
            <a:ext cx="279775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These are infant mortality rates.</a:t>
            </a:r>
          </a:p>
        </p:txBody>
      </p:sp>
    </p:spTree>
    <p:extLst>
      <p:ext uri="{BB962C8B-B14F-4D97-AF65-F5344CB8AC3E}">
        <p14:creationId xmlns:p14="http://schemas.microsoft.com/office/powerpoint/2010/main" val="22598342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685800"/>
          <a:ext cx="9144000" cy="614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95400" y="1138773"/>
            <a:ext cx="579120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Survival rates of the elderly have improved by almost 45 percentage points over the period, but the gap between males and females has grown.</a:t>
            </a:r>
          </a:p>
        </p:txBody>
      </p:sp>
      <p:sp>
        <p:nvSpPr>
          <p:cNvPr id="6" name="TextBox 5"/>
          <p:cNvSpPr txBox="1"/>
          <p:nvPr/>
        </p:nvSpPr>
        <p:spPr>
          <a:xfrm>
            <a:off x="0" y="0"/>
            <a:ext cx="9220200" cy="1138773"/>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Canadian Female and Male Survivorship Curves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85-90 Age Cohort 1831 to 2011</a:t>
            </a:r>
          </a:p>
        </p:txBody>
      </p:sp>
      <p:sp>
        <p:nvSpPr>
          <p:cNvPr id="5" name="TextBox 4"/>
          <p:cNvSpPr txBox="1"/>
          <p:nvPr/>
        </p:nvSpPr>
        <p:spPr>
          <a:xfrm>
            <a:off x="0" y="6556938"/>
            <a:ext cx="279916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Calculated from Statistics Canada.</a:t>
            </a:r>
            <a:endParaRPr kumimoji="0" lang="en-CA"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3816206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8600" y="1"/>
          <a:ext cx="89154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0" y="1062662"/>
            <a:ext cx="5334000"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After your 60</a:t>
            </a:r>
            <a:r>
              <a:rPr kumimoji="0" lang="en-US" sz="2200" b="0" i="0" u="none" strike="noStrike" kern="1200" cap="none" spc="0" normalizeH="0" baseline="30000" noProof="0" dirty="0">
                <a:ln>
                  <a:noFill/>
                </a:ln>
                <a:solidFill>
                  <a:prstClr val="black"/>
                </a:solidFill>
                <a:effectLst/>
                <a:uLnTx/>
                <a:uFillTx/>
                <a:latin typeface="Calibri"/>
                <a:ea typeface="+mn-ea"/>
                <a:cs typeface="Arial" charset="0"/>
              </a:rPr>
              <a:t>th</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 birthday, things get interesting, with the male-female gap widening considerably, </a:t>
            </a:r>
            <a:r>
              <a:rPr kumimoji="0" lang="en-US" sz="22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reaching over 3% </a:t>
            </a:r>
            <a:r>
              <a:rPr kumimoji="0" lang="en-US" sz="2200" b="0" i="0" u="none" strike="noStrike" kern="1200" cap="none" spc="0" normalizeH="0" baseline="0" noProof="0" dirty="0">
                <a:ln>
                  <a:noFill/>
                </a:ln>
                <a:solidFill>
                  <a:prstClr val="black"/>
                </a:solidFill>
                <a:effectLst/>
                <a:uLnTx/>
                <a:uFillTx/>
                <a:latin typeface="Calibri"/>
                <a:ea typeface="+mn-ea"/>
                <a:cs typeface="Arial" charset="0"/>
              </a:rPr>
              <a:t>at 93 years of age, then narrowing again. </a:t>
            </a:r>
          </a:p>
        </p:txBody>
      </p:sp>
      <p:cxnSp>
        <p:nvCxnSpPr>
          <p:cNvPr id="6" name="Straight Arrow Connector 5"/>
          <p:cNvCxnSpPr>
            <a:stCxn id="4" idx="2"/>
          </p:cNvCxnSpPr>
          <p:nvPr/>
        </p:nvCxnSpPr>
        <p:spPr>
          <a:xfrm>
            <a:off x="4191000" y="2509212"/>
            <a:ext cx="1676400" cy="14531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1266" name="Picture 2" descr="Image result for dead smileys with tongu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13090">
            <a:off x="6529387" y="3124200"/>
            <a:ext cx="1978025" cy="210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4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533400" y="0"/>
          <a:ext cx="83820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91341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C3B78B-CBF3-4777-A437-AF055B1E2021}"/>
              </a:ext>
            </a:extLst>
          </p:cNvPr>
          <p:cNvPicPr>
            <a:picLocks noChangeAspect="1"/>
          </p:cNvPicPr>
          <p:nvPr/>
        </p:nvPicPr>
        <p:blipFill>
          <a:blip r:embed="rId2"/>
          <a:stretch>
            <a:fillRect/>
          </a:stretch>
        </p:blipFill>
        <p:spPr>
          <a:xfrm>
            <a:off x="0" y="1800944"/>
            <a:ext cx="9144000" cy="4989794"/>
          </a:xfrm>
          <a:prstGeom prst="rect">
            <a:avLst/>
          </a:prstGeom>
        </p:spPr>
      </p:pic>
      <p:sp>
        <p:nvSpPr>
          <p:cNvPr id="3" name="TextBox 2"/>
          <p:cNvSpPr txBox="1"/>
          <p:nvPr/>
        </p:nvSpPr>
        <p:spPr>
          <a:xfrm>
            <a:off x="6962261" y="3200400"/>
            <a:ext cx="1417018"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2018:</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72.6</a:t>
            </a:r>
          </a:p>
        </p:txBody>
      </p:sp>
      <p:cxnSp>
        <p:nvCxnSpPr>
          <p:cNvPr id="4" name="Straight Arrow Connector 3"/>
          <p:cNvCxnSpPr>
            <a:stCxn id="3" idx="0"/>
          </p:cNvCxnSpPr>
          <p:nvPr/>
        </p:nvCxnSpPr>
        <p:spPr>
          <a:xfrm flipV="1">
            <a:off x="7670770" y="2362200"/>
            <a:ext cx="1186468" cy="8382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7838" y="4406029"/>
            <a:ext cx="1417018" cy="830997"/>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1960:</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52.6</a:t>
            </a:r>
          </a:p>
        </p:txBody>
      </p:sp>
      <p:cxnSp>
        <p:nvCxnSpPr>
          <p:cNvPr id="6" name="Straight Arrow Connector 5"/>
          <p:cNvCxnSpPr>
            <a:stCxn id="5" idx="2"/>
          </p:cNvCxnSpPr>
          <p:nvPr/>
        </p:nvCxnSpPr>
        <p:spPr>
          <a:xfrm flipH="1">
            <a:off x="609600" y="5237026"/>
            <a:ext cx="516747" cy="78277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1137"/>
            <a:ext cx="9218563" cy="184665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Life Expectancy has increased 1.4 times since 1960, or increased by 38%, or by about 20 years, or by about 4 months per year.</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is a profound change in less than 60 years.</a:t>
            </a:r>
          </a:p>
        </p:txBody>
      </p:sp>
      <p:sp>
        <p:nvSpPr>
          <p:cNvPr id="8" name="Rectangle 7"/>
          <p:cNvSpPr/>
          <p:nvPr/>
        </p:nvSpPr>
        <p:spPr>
          <a:xfrm>
            <a:off x="86171" y="6609627"/>
            <a:ext cx="9067800" cy="258532"/>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https://data.worldbank.org/indicator/SP.DYN.LE00.IN?view=chart</a:t>
            </a:r>
          </a:p>
        </p:txBody>
      </p:sp>
    </p:spTree>
    <p:extLst>
      <p:ext uri="{BB962C8B-B14F-4D97-AF65-F5344CB8AC3E}">
        <p14:creationId xmlns:p14="http://schemas.microsoft.com/office/powerpoint/2010/main" val="403649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7.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9.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35314</TotalTime>
  <Words>9899</Words>
  <Application>Microsoft Office PowerPoint</Application>
  <PresentationFormat>On-screen Show (4:3)</PresentationFormat>
  <Paragraphs>1092</Paragraphs>
  <Slides>114</Slides>
  <Notes>18</Notes>
  <HiddenSlides>26</HiddenSlides>
  <MMClips>0</MMClips>
  <ScaleCrop>false</ScaleCrop>
  <HeadingPairs>
    <vt:vector size="6" baseType="variant">
      <vt:variant>
        <vt:lpstr>Fonts Used</vt:lpstr>
      </vt:variant>
      <vt:variant>
        <vt:i4>8</vt:i4>
      </vt:variant>
      <vt:variant>
        <vt:lpstr>Theme</vt:lpstr>
      </vt:variant>
      <vt:variant>
        <vt:i4>23</vt:i4>
      </vt:variant>
      <vt:variant>
        <vt:lpstr>Slide Titles</vt:lpstr>
      </vt:variant>
      <vt:variant>
        <vt:i4>114</vt:i4>
      </vt:variant>
    </vt:vector>
  </HeadingPairs>
  <TitlesOfParts>
    <vt:vector size="145" baseType="lpstr">
      <vt:lpstr>Arial</vt:lpstr>
      <vt:lpstr>Calibri</vt:lpstr>
      <vt:lpstr>Cambria Math</vt:lpstr>
      <vt:lpstr>Chiller</vt:lpstr>
      <vt:lpstr>Curlz MT</vt:lpstr>
      <vt:lpstr>Tahoma</vt:lpstr>
      <vt:lpstr>Verdana</vt:lpstr>
      <vt:lpstr>Wingdings</vt:lpstr>
      <vt:lpstr>Office Theme</vt:lpstr>
      <vt:lpstr>10_Office Theme</vt:lpstr>
      <vt:lpstr>5_Office Theme</vt:lpstr>
      <vt:lpstr>7_Office Theme</vt:lpstr>
      <vt:lpstr>9_Office Theme</vt:lpstr>
      <vt:lpstr>20_Office Theme</vt:lpstr>
      <vt:lpstr>32_Office Theme</vt:lpstr>
      <vt:lpstr>18_Office Theme</vt:lpstr>
      <vt:lpstr>2_Office Theme</vt:lpstr>
      <vt:lpstr>11_Office Theme</vt:lpstr>
      <vt:lpstr>8_Office Theme</vt:lpstr>
      <vt:lpstr>16_Office Theme</vt:lpstr>
      <vt:lpstr>14_Office Theme</vt:lpstr>
      <vt:lpstr>22_Office Theme</vt:lpstr>
      <vt:lpstr>13_Office Theme</vt:lpstr>
      <vt:lpstr>3_Office Theme</vt:lpstr>
      <vt:lpstr>31_Office Theme</vt:lpstr>
      <vt:lpstr>4_Office Theme</vt:lpstr>
      <vt:lpstr>33_Office Theme</vt:lpstr>
      <vt:lpstr>12_Office Theme</vt:lpstr>
      <vt:lpstr>6_Office Theme</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 Transition, High Income Nations</vt:lpstr>
      <vt:lpstr>PowerPoint Presentation</vt:lpstr>
      <vt:lpstr>Demographic Transition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Population Pyramids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Ryerson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and Demographics</dc:title>
  <dc:creator>pcoppack</dc:creator>
  <cp:lastModifiedBy>Windows User</cp:lastModifiedBy>
  <cp:revision>1302</cp:revision>
  <dcterms:created xsi:type="dcterms:W3CDTF">2006-10-11T14:57:16Z</dcterms:created>
  <dcterms:modified xsi:type="dcterms:W3CDTF">2021-01-25T15:15:36Z</dcterms:modified>
</cp:coreProperties>
</file>