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1.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2.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4.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5.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6.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17.xml" ContentType="application/vnd.openxmlformats-officedocument.theme+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18.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19.xml" ContentType="application/vnd.openxmlformats-officedocument.theme+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20.xml" ContentType="application/vnd.openxmlformats-officedocument.theme+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21.xml" ContentType="application/vnd.openxmlformats-officedocument.theme+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22.xml" ContentType="application/vnd.openxmlformats-officedocument.theme+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theme/theme23.xml" ContentType="application/vnd.openxmlformats-officedocument.theme+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theme/theme24.xml" ContentType="application/vnd.openxmlformats-officedocument.theme+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13.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style5.xml" ContentType="application/vnd.ms-office.chartstyle+xml"/>
  <Override PartName="/ppt/charts/colors5.xml" ContentType="application/vnd.ms-office.chartcolorstyle+xml"/>
  <Override PartName="/ppt/charts/chart16.xml" ContentType="application/vnd.openxmlformats-officedocument.drawingml.chart+xml"/>
  <Override PartName="/ppt/charts/style6.xml" ContentType="application/vnd.ms-office.chartstyle+xml"/>
  <Override PartName="/ppt/charts/colors6.xml" ContentType="application/vnd.ms-office.chartcolorstyle+xml"/>
  <Override PartName="/ppt/charts/chart1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915" r:id="rId2"/>
    <p:sldMasterId id="2147484138" r:id="rId3"/>
    <p:sldMasterId id="2147484151" r:id="rId4"/>
    <p:sldMasterId id="2147484164" r:id="rId5"/>
    <p:sldMasterId id="2147484203" r:id="rId6"/>
    <p:sldMasterId id="2147484216" r:id="rId7"/>
    <p:sldMasterId id="2147484229" r:id="rId8"/>
    <p:sldMasterId id="2147484241" r:id="rId9"/>
    <p:sldMasterId id="2147484269" r:id="rId10"/>
    <p:sldMasterId id="2147484283" r:id="rId11"/>
    <p:sldMasterId id="2147484323" r:id="rId12"/>
    <p:sldMasterId id="2147484351" r:id="rId13"/>
    <p:sldMasterId id="2147484365" r:id="rId14"/>
    <p:sldMasterId id="2147484379" r:id="rId15"/>
    <p:sldMasterId id="2147484392" r:id="rId16"/>
    <p:sldMasterId id="2147484406" r:id="rId17"/>
    <p:sldMasterId id="2147484434" r:id="rId18"/>
    <p:sldMasterId id="2147484462" r:id="rId19"/>
    <p:sldMasterId id="2147484476" r:id="rId20"/>
    <p:sldMasterId id="2147484490" r:id="rId21"/>
    <p:sldMasterId id="2147484504" r:id="rId22"/>
    <p:sldMasterId id="2147484518" r:id="rId23"/>
    <p:sldMasterId id="2147484532" r:id="rId24"/>
    <p:sldMasterId id="2147484544" r:id="rId25"/>
  </p:sldMasterIdLst>
  <p:notesMasterIdLst>
    <p:notesMasterId r:id="rId137"/>
  </p:notesMasterIdLst>
  <p:handoutMasterIdLst>
    <p:handoutMasterId r:id="rId138"/>
  </p:handoutMasterIdLst>
  <p:sldIdLst>
    <p:sldId id="943" r:id="rId26"/>
    <p:sldId id="1064" r:id="rId27"/>
    <p:sldId id="1065" r:id="rId28"/>
    <p:sldId id="1066" r:id="rId29"/>
    <p:sldId id="983" r:id="rId30"/>
    <p:sldId id="936" r:id="rId31"/>
    <p:sldId id="846" r:id="rId32"/>
    <p:sldId id="847" r:id="rId33"/>
    <p:sldId id="985" r:id="rId34"/>
    <p:sldId id="986" r:id="rId35"/>
    <p:sldId id="987" r:id="rId36"/>
    <p:sldId id="1031" r:id="rId37"/>
    <p:sldId id="1032" r:id="rId38"/>
    <p:sldId id="1033" r:id="rId39"/>
    <p:sldId id="1034" r:id="rId40"/>
    <p:sldId id="962" r:id="rId41"/>
    <p:sldId id="1035" r:id="rId42"/>
    <p:sldId id="990" r:id="rId43"/>
    <p:sldId id="849" r:id="rId44"/>
    <p:sldId id="677" r:id="rId45"/>
    <p:sldId id="991" r:id="rId46"/>
    <p:sldId id="1036" r:id="rId47"/>
    <p:sldId id="993" r:id="rId48"/>
    <p:sldId id="994" r:id="rId49"/>
    <p:sldId id="460" r:id="rId50"/>
    <p:sldId id="995" r:id="rId51"/>
    <p:sldId id="850" r:id="rId52"/>
    <p:sldId id="1044" r:id="rId53"/>
    <p:sldId id="1045" r:id="rId54"/>
    <p:sldId id="633" r:id="rId55"/>
    <p:sldId id="996" r:id="rId56"/>
    <p:sldId id="998" r:id="rId57"/>
    <p:sldId id="772" r:id="rId58"/>
    <p:sldId id="964" r:id="rId59"/>
    <p:sldId id="1000" r:id="rId60"/>
    <p:sldId id="1001" r:id="rId61"/>
    <p:sldId id="1002" r:id="rId62"/>
    <p:sldId id="1003" r:id="rId63"/>
    <p:sldId id="1004" r:id="rId64"/>
    <p:sldId id="966" r:id="rId65"/>
    <p:sldId id="1005" r:id="rId66"/>
    <p:sldId id="967" r:id="rId67"/>
    <p:sldId id="855" r:id="rId68"/>
    <p:sldId id="856" r:id="rId69"/>
    <p:sldId id="1037" r:id="rId70"/>
    <p:sldId id="1061" r:id="rId71"/>
    <p:sldId id="858" r:id="rId72"/>
    <p:sldId id="859" r:id="rId73"/>
    <p:sldId id="938" r:id="rId74"/>
    <p:sldId id="1006" r:id="rId75"/>
    <p:sldId id="1038" r:id="rId76"/>
    <p:sldId id="1043" r:id="rId77"/>
    <p:sldId id="968" r:id="rId78"/>
    <p:sldId id="1010" r:id="rId79"/>
    <p:sldId id="1011" r:id="rId80"/>
    <p:sldId id="1062" r:id="rId81"/>
    <p:sldId id="788" r:id="rId82"/>
    <p:sldId id="973" r:id="rId83"/>
    <p:sldId id="1013" r:id="rId84"/>
    <p:sldId id="955" r:id="rId85"/>
    <p:sldId id="956" r:id="rId86"/>
    <p:sldId id="825" r:id="rId87"/>
    <p:sldId id="826" r:id="rId88"/>
    <p:sldId id="827" r:id="rId89"/>
    <p:sldId id="1047" r:id="rId90"/>
    <p:sldId id="1048" r:id="rId91"/>
    <p:sldId id="1049" r:id="rId92"/>
    <p:sldId id="1050" r:id="rId93"/>
    <p:sldId id="1056" r:id="rId94"/>
    <p:sldId id="1054" r:id="rId95"/>
    <p:sldId id="1055" r:id="rId96"/>
    <p:sldId id="1060" r:id="rId97"/>
    <p:sldId id="1057" r:id="rId98"/>
    <p:sldId id="382" r:id="rId99"/>
    <p:sldId id="450" r:id="rId100"/>
    <p:sldId id="828" r:id="rId101"/>
    <p:sldId id="1039" r:id="rId102"/>
    <p:sldId id="975" r:id="rId103"/>
    <p:sldId id="976" r:id="rId104"/>
    <p:sldId id="1014" r:id="rId105"/>
    <p:sldId id="872" r:id="rId106"/>
    <p:sldId id="929" r:id="rId107"/>
    <p:sldId id="1040" r:id="rId108"/>
    <p:sldId id="874" r:id="rId109"/>
    <p:sldId id="1063" r:id="rId110"/>
    <p:sldId id="1046" r:id="rId111"/>
    <p:sldId id="875" r:id="rId112"/>
    <p:sldId id="876" r:id="rId113"/>
    <p:sldId id="837" r:id="rId114"/>
    <p:sldId id="1041" r:id="rId115"/>
    <p:sldId id="878" r:id="rId116"/>
    <p:sldId id="941" r:id="rId117"/>
    <p:sldId id="942" r:id="rId118"/>
    <p:sldId id="879" r:id="rId119"/>
    <p:sldId id="880" r:id="rId120"/>
    <p:sldId id="1042" r:id="rId121"/>
    <p:sldId id="1016" r:id="rId122"/>
    <p:sldId id="949" r:id="rId123"/>
    <p:sldId id="957" r:id="rId124"/>
    <p:sldId id="1018" r:id="rId125"/>
    <p:sldId id="950" r:id="rId126"/>
    <p:sldId id="1022" r:id="rId127"/>
    <p:sldId id="1024" r:id="rId128"/>
    <p:sldId id="1025" r:id="rId129"/>
    <p:sldId id="1028" r:id="rId130"/>
    <p:sldId id="1026" r:id="rId131"/>
    <p:sldId id="1027" r:id="rId132"/>
    <p:sldId id="978" r:id="rId133"/>
    <p:sldId id="979" r:id="rId134"/>
    <p:sldId id="1029" r:id="rId135"/>
    <p:sldId id="1030" r:id="rId136"/>
  </p:sldIdLst>
  <p:sldSz cx="9144000" cy="6858000" type="screen4x3"/>
  <p:notesSz cx="9296400" cy="7010400"/>
  <p:defaultTextStyle>
    <a:defPPr>
      <a:defRPr lang="en-US"/>
    </a:defPPr>
    <a:lvl1pPr algn="ctr" rtl="0" fontAlgn="base">
      <a:spcBef>
        <a:spcPct val="0"/>
      </a:spcBef>
      <a:spcAft>
        <a:spcPct val="0"/>
      </a:spcAft>
      <a:defRPr kern="1200">
        <a:solidFill>
          <a:schemeClr val="tx1"/>
        </a:solidFill>
        <a:latin typeface="Verdana" pitchFamily="34" charset="0"/>
        <a:ea typeface="+mn-ea"/>
        <a:cs typeface="Arial" charset="0"/>
      </a:defRPr>
    </a:lvl1pPr>
    <a:lvl2pPr marL="457200" algn="ctr" rtl="0" fontAlgn="base">
      <a:spcBef>
        <a:spcPct val="0"/>
      </a:spcBef>
      <a:spcAft>
        <a:spcPct val="0"/>
      </a:spcAft>
      <a:defRPr kern="1200">
        <a:solidFill>
          <a:schemeClr val="tx1"/>
        </a:solidFill>
        <a:latin typeface="Verdana" pitchFamily="34" charset="0"/>
        <a:ea typeface="+mn-ea"/>
        <a:cs typeface="Arial" charset="0"/>
      </a:defRPr>
    </a:lvl2pPr>
    <a:lvl3pPr marL="914400" algn="ctr" rtl="0" fontAlgn="base">
      <a:spcBef>
        <a:spcPct val="0"/>
      </a:spcBef>
      <a:spcAft>
        <a:spcPct val="0"/>
      </a:spcAft>
      <a:defRPr kern="1200">
        <a:solidFill>
          <a:schemeClr val="tx1"/>
        </a:solidFill>
        <a:latin typeface="Verdana" pitchFamily="34" charset="0"/>
        <a:ea typeface="+mn-ea"/>
        <a:cs typeface="Arial" charset="0"/>
      </a:defRPr>
    </a:lvl3pPr>
    <a:lvl4pPr marL="1371600" algn="ctr" rtl="0" fontAlgn="base">
      <a:spcBef>
        <a:spcPct val="0"/>
      </a:spcBef>
      <a:spcAft>
        <a:spcPct val="0"/>
      </a:spcAft>
      <a:defRPr kern="1200">
        <a:solidFill>
          <a:schemeClr val="tx1"/>
        </a:solidFill>
        <a:latin typeface="Verdana" pitchFamily="34" charset="0"/>
        <a:ea typeface="+mn-ea"/>
        <a:cs typeface="Arial" charset="0"/>
      </a:defRPr>
    </a:lvl4pPr>
    <a:lvl5pPr marL="1828800" algn="ctr"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14F8"/>
    <a:srgbClr val="D7DFE2"/>
    <a:srgbClr val="C2CFD5"/>
    <a:srgbClr val="FF5050"/>
    <a:srgbClr val="66FF33"/>
    <a:srgbClr val="FF3300"/>
    <a:srgbClr val="000F1E"/>
    <a:srgbClr val="9BDC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7" autoAdjust="0"/>
    <p:restoredTop sz="93615" autoAdjust="0"/>
  </p:normalViewPr>
  <p:slideViewPr>
    <p:cSldViewPr showGuides="1">
      <p:cViewPr>
        <p:scale>
          <a:sx n="60" d="100"/>
          <a:sy n="60" d="100"/>
        </p:scale>
        <p:origin x="890" y="103"/>
      </p:cViewPr>
      <p:guideLst>
        <p:guide orient="horz" pos="2160"/>
        <p:guide pos="2880"/>
      </p:guideLst>
    </p:cSldViewPr>
  </p:slideViewPr>
  <p:outlineViewPr>
    <p:cViewPr>
      <p:scale>
        <a:sx n="33" d="100"/>
        <a:sy n="33" d="100"/>
      </p:scale>
      <p:origin x="0" y="10410"/>
    </p:cViewPr>
  </p:outlineViewPr>
  <p:notesTextViewPr>
    <p:cViewPr>
      <p:scale>
        <a:sx n="100" d="100"/>
        <a:sy n="100" d="100"/>
      </p:scale>
      <p:origin x="0" y="0"/>
    </p:cViewPr>
  </p:notesTextViewPr>
  <p:sorterViewPr>
    <p:cViewPr varScale="1">
      <p:scale>
        <a:sx n="100" d="100"/>
        <a:sy n="100" d="100"/>
      </p:scale>
      <p:origin x="0" y="-7020"/>
    </p:cViewPr>
  </p:sorterViewPr>
  <p:notesViewPr>
    <p:cSldViewPr showGuides="1">
      <p:cViewPr varScale="1">
        <p:scale>
          <a:sx n="114" d="100"/>
          <a:sy n="114" d="100"/>
        </p:scale>
        <p:origin x="-2406" y="-102"/>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92.xml"/><Relationship Id="rId21" Type="http://schemas.openxmlformats.org/officeDocument/2006/relationships/slideMaster" Target="slideMasters/slideMaster21.xml"/><Relationship Id="rId42" Type="http://schemas.openxmlformats.org/officeDocument/2006/relationships/slide" Target="slides/slide17.xml"/><Relationship Id="rId63" Type="http://schemas.openxmlformats.org/officeDocument/2006/relationships/slide" Target="slides/slide38.xml"/><Relationship Id="rId84" Type="http://schemas.openxmlformats.org/officeDocument/2006/relationships/slide" Target="slides/slide59.xml"/><Relationship Id="rId138" Type="http://schemas.openxmlformats.org/officeDocument/2006/relationships/handoutMaster" Target="handoutMasters/handoutMaster1.xml"/><Relationship Id="rId107" Type="http://schemas.openxmlformats.org/officeDocument/2006/relationships/slide" Target="slides/slide82.xml"/><Relationship Id="rId11" Type="http://schemas.openxmlformats.org/officeDocument/2006/relationships/slideMaster" Target="slideMasters/slideMaster11.xml"/><Relationship Id="rId32" Type="http://schemas.openxmlformats.org/officeDocument/2006/relationships/slide" Target="slides/slide7.xml"/><Relationship Id="rId37" Type="http://schemas.openxmlformats.org/officeDocument/2006/relationships/slide" Target="slides/slide12.xml"/><Relationship Id="rId53" Type="http://schemas.openxmlformats.org/officeDocument/2006/relationships/slide" Target="slides/slide28.xml"/><Relationship Id="rId58" Type="http://schemas.openxmlformats.org/officeDocument/2006/relationships/slide" Target="slides/slide33.xml"/><Relationship Id="rId74" Type="http://schemas.openxmlformats.org/officeDocument/2006/relationships/slide" Target="slides/slide49.xml"/><Relationship Id="rId79" Type="http://schemas.openxmlformats.org/officeDocument/2006/relationships/slide" Target="slides/slide54.xml"/><Relationship Id="rId102" Type="http://schemas.openxmlformats.org/officeDocument/2006/relationships/slide" Target="slides/slide77.xml"/><Relationship Id="rId123" Type="http://schemas.openxmlformats.org/officeDocument/2006/relationships/slide" Target="slides/slide98.xml"/><Relationship Id="rId128" Type="http://schemas.openxmlformats.org/officeDocument/2006/relationships/slide" Target="slides/slide103.xml"/><Relationship Id="rId5" Type="http://schemas.openxmlformats.org/officeDocument/2006/relationships/slideMaster" Target="slideMasters/slideMaster5.xml"/><Relationship Id="rId90" Type="http://schemas.openxmlformats.org/officeDocument/2006/relationships/slide" Target="slides/slide65.xml"/><Relationship Id="rId95" Type="http://schemas.openxmlformats.org/officeDocument/2006/relationships/slide" Target="slides/slide70.xml"/><Relationship Id="rId22" Type="http://schemas.openxmlformats.org/officeDocument/2006/relationships/slideMaster" Target="slideMasters/slideMaster22.xml"/><Relationship Id="rId27" Type="http://schemas.openxmlformats.org/officeDocument/2006/relationships/slide" Target="slides/slide2.xml"/><Relationship Id="rId43" Type="http://schemas.openxmlformats.org/officeDocument/2006/relationships/slide" Target="slides/slide18.xml"/><Relationship Id="rId48" Type="http://schemas.openxmlformats.org/officeDocument/2006/relationships/slide" Target="slides/slide23.xml"/><Relationship Id="rId64" Type="http://schemas.openxmlformats.org/officeDocument/2006/relationships/slide" Target="slides/slide39.xml"/><Relationship Id="rId69" Type="http://schemas.openxmlformats.org/officeDocument/2006/relationships/slide" Target="slides/slide44.xml"/><Relationship Id="rId113" Type="http://schemas.openxmlformats.org/officeDocument/2006/relationships/slide" Target="slides/slide88.xml"/><Relationship Id="rId118" Type="http://schemas.openxmlformats.org/officeDocument/2006/relationships/slide" Target="slides/slide93.xml"/><Relationship Id="rId134" Type="http://schemas.openxmlformats.org/officeDocument/2006/relationships/slide" Target="slides/slide109.xml"/><Relationship Id="rId139" Type="http://schemas.openxmlformats.org/officeDocument/2006/relationships/presProps" Target="presProps.xml"/><Relationship Id="rId80" Type="http://schemas.openxmlformats.org/officeDocument/2006/relationships/slide" Target="slides/slide55.xml"/><Relationship Id="rId85" Type="http://schemas.openxmlformats.org/officeDocument/2006/relationships/slide" Target="slides/slide60.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8.xml"/><Relationship Id="rId38" Type="http://schemas.openxmlformats.org/officeDocument/2006/relationships/slide" Target="slides/slide13.xml"/><Relationship Id="rId59" Type="http://schemas.openxmlformats.org/officeDocument/2006/relationships/slide" Target="slides/slide34.xml"/><Relationship Id="rId103" Type="http://schemas.openxmlformats.org/officeDocument/2006/relationships/slide" Target="slides/slide78.xml"/><Relationship Id="rId108" Type="http://schemas.openxmlformats.org/officeDocument/2006/relationships/slide" Target="slides/slide83.xml"/><Relationship Id="rId124" Type="http://schemas.openxmlformats.org/officeDocument/2006/relationships/slide" Target="slides/slide99.xml"/><Relationship Id="rId129" Type="http://schemas.openxmlformats.org/officeDocument/2006/relationships/slide" Target="slides/slide104.xml"/><Relationship Id="rId54" Type="http://schemas.openxmlformats.org/officeDocument/2006/relationships/slide" Target="slides/slide29.xml"/><Relationship Id="rId70" Type="http://schemas.openxmlformats.org/officeDocument/2006/relationships/slide" Target="slides/slide45.xml"/><Relationship Id="rId75" Type="http://schemas.openxmlformats.org/officeDocument/2006/relationships/slide" Target="slides/slide50.xml"/><Relationship Id="rId91" Type="http://schemas.openxmlformats.org/officeDocument/2006/relationships/slide" Target="slides/slide66.xml"/><Relationship Id="rId96" Type="http://schemas.openxmlformats.org/officeDocument/2006/relationships/slide" Target="slides/slide71.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 Target="slides/slide3.xml"/><Relationship Id="rId49" Type="http://schemas.openxmlformats.org/officeDocument/2006/relationships/slide" Target="slides/slide24.xml"/><Relationship Id="rId114" Type="http://schemas.openxmlformats.org/officeDocument/2006/relationships/slide" Target="slides/slide89.xml"/><Relationship Id="rId119" Type="http://schemas.openxmlformats.org/officeDocument/2006/relationships/slide" Target="slides/slide94.xml"/><Relationship Id="rId44" Type="http://schemas.openxmlformats.org/officeDocument/2006/relationships/slide" Target="slides/slide19.xml"/><Relationship Id="rId60" Type="http://schemas.openxmlformats.org/officeDocument/2006/relationships/slide" Target="slides/slide35.xml"/><Relationship Id="rId65" Type="http://schemas.openxmlformats.org/officeDocument/2006/relationships/slide" Target="slides/slide40.xml"/><Relationship Id="rId81" Type="http://schemas.openxmlformats.org/officeDocument/2006/relationships/slide" Target="slides/slide56.xml"/><Relationship Id="rId86" Type="http://schemas.openxmlformats.org/officeDocument/2006/relationships/slide" Target="slides/slide61.xml"/><Relationship Id="rId130" Type="http://schemas.openxmlformats.org/officeDocument/2006/relationships/slide" Target="slides/slide105.xml"/><Relationship Id="rId135" Type="http://schemas.openxmlformats.org/officeDocument/2006/relationships/slide" Target="slides/slide110.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4.xml"/><Relationship Id="rId109" Type="http://schemas.openxmlformats.org/officeDocument/2006/relationships/slide" Target="slides/slide84.xml"/><Relationship Id="rId34" Type="http://schemas.openxmlformats.org/officeDocument/2006/relationships/slide" Target="slides/slide9.xml"/><Relationship Id="rId50" Type="http://schemas.openxmlformats.org/officeDocument/2006/relationships/slide" Target="slides/slide25.xml"/><Relationship Id="rId55" Type="http://schemas.openxmlformats.org/officeDocument/2006/relationships/slide" Target="slides/slide30.xml"/><Relationship Id="rId76" Type="http://schemas.openxmlformats.org/officeDocument/2006/relationships/slide" Target="slides/slide51.xml"/><Relationship Id="rId97" Type="http://schemas.openxmlformats.org/officeDocument/2006/relationships/slide" Target="slides/slide72.xml"/><Relationship Id="rId104" Type="http://schemas.openxmlformats.org/officeDocument/2006/relationships/slide" Target="slides/slide79.xml"/><Relationship Id="rId120" Type="http://schemas.openxmlformats.org/officeDocument/2006/relationships/slide" Target="slides/slide95.xml"/><Relationship Id="rId125" Type="http://schemas.openxmlformats.org/officeDocument/2006/relationships/slide" Target="slides/slide100.xml"/><Relationship Id="rId141"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46.xml"/><Relationship Id="rId92"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4.xml"/><Relationship Id="rId24" Type="http://schemas.openxmlformats.org/officeDocument/2006/relationships/slideMaster" Target="slideMasters/slideMaster24.xml"/><Relationship Id="rId40" Type="http://schemas.openxmlformats.org/officeDocument/2006/relationships/slide" Target="slides/slide15.xml"/><Relationship Id="rId45" Type="http://schemas.openxmlformats.org/officeDocument/2006/relationships/slide" Target="slides/slide20.xml"/><Relationship Id="rId66" Type="http://schemas.openxmlformats.org/officeDocument/2006/relationships/slide" Target="slides/slide41.xml"/><Relationship Id="rId87" Type="http://schemas.openxmlformats.org/officeDocument/2006/relationships/slide" Target="slides/slide62.xml"/><Relationship Id="rId110" Type="http://schemas.openxmlformats.org/officeDocument/2006/relationships/slide" Target="slides/slide85.xml"/><Relationship Id="rId115" Type="http://schemas.openxmlformats.org/officeDocument/2006/relationships/slide" Target="slides/slide90.xml"/><Relationship Id="rId131" Type="http://schemas.openxmlformats.org/officeDocument/2006/relationships/slide" Target="slides/slide106.xml"/><Relationship Id="rId136" Type="http://schemas.openxmlformats.org/officeDocument/2006/relationships/slide" Target="slides/slide111.xml"/><Relationship Id="rId61" Type="http://schemas.openxmlformats.org/officeDocument/2006/relationships/slide" Target="slides/slide36.xml"/><Relationship Id="rId82" Type="http://schemas.openxmlformats.org/officeDocument/2006/relationships/slide" Target="slides/slide57.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5.xml"/><Relationship Id="rId35" Type="http://schemas.openxmlformats.org/officeDocument/2006/relationships/slide" Target="slides/slide10.xml"/><Relationship Id="rId56" Type="http://schemas.openxmlformats.org/officeDocument/2006/relationships/slide" Target="slides/slide31.xml"/><Relationship Id="rId77" Type="http://schemas.openxmlformats.org/officeDocument/2006/relationships/slide" Target="slides/slide52.xml"/><Relationship Id="rId100" Type="http://schemas.openxmlformats.org/officeDocument/2006/relationships/slide" Target="slides/slide75.xml"/><Relationship Id="rId105" Type="http://schemas.openxmlformats.org/officeDocument/2006/relationships/slide" Target="slides/slide80.xml"/><Relationship Id="rId126" Type="http://schemas.openxmlformats.org/officeDocument/2006/relationships/slide" Target="slides/slide101.xml"/><Relationship Id="rId8" Type="http://schemas.openxmlformats.org/officeDocument/2006/relationships/slideMaster" Target="slideMasters/slideMaster8.xml"/><Relationship Id="rId51" Type="http://schemas.openxmlformats.org/officeDocument/2006/relationships/slide" Target="slides/slide26.xml"/><Relationship Id="rId72" Type="http://schemas.openxmlformats.org/officeDocument/2006/relationships/slide" Target="slides/slide47.xml"/><Relationship Id="rId93" Type="http://schemas.openxmlformats.org/officeDocument/2006/relationships/slide" Target="slides/slide68.xml"/><Relationship Id="rId98" Type="http://schemas.openxmlformats.org/officeDocument/2006/relationships/slide" Target="slides/slide73.xml"/><Relationship Id="rId121" Type="http://schemas.openxmlformats.org/officeDocument/2006/relationships/slide" Target="slides/slide96.xml"/><Relationship Id="rId142"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21.xml"/><Relationship Id="rId67" Type="http://schemas.openxmlformats.org/officeDocument/2006/relationships/slide" Target="slides/slide42.xml"/><Relationship Id="rId116" Type="http://schemas.openxmlformats.org/officeDocument/2006/relationships/slide" Target="slides/slide91.xml"/><Relationship Id="rId137"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 Target="slides/slide16.xml"/><Relationship Id="rId62" Type="http://schemas.openxmlformats.org/officeDocument/2006/relationships/slide" Target="slides/slide37.xml"/><Relationship Id="rId83" Type="http://schemas.openxmlformats.org/officeDocument/2006/relationships/slide" Target="slides/slide58.xml"/><Relationship Id="rId88" Type="http://schemas.openxmlformats.org/officeDocument/2006/relationships/slide" Target="slides/slide63.xml"/><Relationship Id="rId111" Type="http://schemas.openxmlformats.org/officeDocument/2006/relationships/slide" Target="slides/slide86.xml"/><Relationship Id="rId132" Type="http://schemas.openxmlformats.org/officeDocument/2006/relationships/slide" Target="slides/slide107.xml"/><Relationship Id="rId15" Type="http://schemas.openxmlformats.org/officeDocument/2006/relationships/slideMaster" Target="slideMasters/slideMaster15.xml"/><Relationship Id="rId36" Type="http://schemas.openxmlformats.org/officeDocument/2006/relationships/slide" Target="slides/slide11.xml"/><Relationship Id="rId57" Type="http://schemas.openxmlformats.org/officeDocument/2006/relationships/slide" Target="slides/slide32.xml"/><Relationship Id="rId106" Type="http://schemas.openxmlformats.org/officeDocument/2006/relationships/slide" Target="slides/slide81.xml"/><Relationship Id="rId127" Type="http://schemas.openxmlformats.org/officeDocument/2006/relationships/slide" Target="slides/slide102.xml"/><Relationship Id="rId10" Type="http://schemas.openxmlformats.org/officeDocument/2006/relationships/slideMaster" Target="slideMasters/slideMaster10.xml"/><Relationship Id="rId31" Type="http://schemas.openxmlformats.org/officeDocument/2006/relationships/slide" Target="slides/slide6.xml"/><Relationship Id="rId52" Type="http://schemas.openxmlformats.org/officeDocument/2006/relationships/slide" Target="slides/slide27.xml"/><Relationship Id="rId73" Type="http://schemas.openxmlformats.org/officeDocument/2006/relationships/slide" Target="slides/slide48.xml"/><Relationship Id="rId78" Type="http://schemas.openxmlformats.org/officeDocument/2006/relationships/slide" Target="slides/slide53.xml"/><Relationship Id="rId94" Type="http://schemas.openxmlformats.org/officeDocument/2006/relationships/slide" Target="slides/slide69.xml"/><Relationship Id="rId99" Type="http://schemas.openxmlformats.org/officeDocument/2006/relationships/slide" Target="slides/slide74.xml"/><Relationship Id="rId101" Type="http://schemas.openxmlformats.org/officeDocument/2006/relationships/slide" Target="slides/slide76.xml"/><Relationship Id="rId122"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xml"/><Relationship Id="rId47" Type="http://schemas.openxmlformats.org/officeDocument/2006/relationships/slide" Target="slides/slide22.xml"/><Relationship Id="rId68" Type="http://schemas.openxmlformats.org/officeDocument/2006/relationships/slide" Target="slides/slide43.xml"/><Relationship Id="rId89" Type="http://schemas.openxmlformats.org/officeDocument/2006/relationships/slide" Target="slides/slide64.xml"/><Relationship Id="rId112" Type="http://schemas.openxmlformats.org/officeDocument/2006/relationships/slide" Target="slides/slide87.xml"/><Relationship Id="rId133" Type="http://schemas.openxmlformats.org/officeDocument/2006/relationships/slide" Target="slides/slide108.xml"/><Relationship Id="rId16" Type="http://schemas.openxmlformats.org/officeDocument/2006/relationships/slideMaster" Target="slideMasters/slideMaster1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hilip%20Coppack\Downloads\MedianAgeTotalPop-2018011912014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2.xml.rels><?xml version="1.0" encoding="UTF-8" standalone="yes"?>
<Relationships xmlns="http://schemas.openxmlformats.org/package/2006/relationships"><Relationship Id="rId3" Type="http://schemas.openxmlformats.org/officeDocument/2006/relationships/oleObject" Target="file:///C:\Users\Philip%20Coppack\Dropbox\COURSES\DATA%20ALL%20COURSES\CANADA%20MIGRATION%20NI%20DATA%201971-2015.xlsx" TargetMode="External"/><Relationship Id="rId2" Type="http://schemas.microsoft.com/office/2011/relationships/chartColorStyle" Target="colors4.xml"/><Relationship Id="rId1" Type="http://schemas.microsoft.com/office/2011/relationships/chartStyle" Target="style4.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5.xml.rels><?xml version="1.0" encoding="UTF-8" standalone="yes"?>
<Relationships xmlns="http://schemas.openxmlformats.org/package/2006/relationships"><Relationship Id="rId3" Type="http://schemas.openxmlformats.org/officeDocument/2006/relationships/oleObject" Target="file:///C:\Users\Philip%20Coppack\Dropbox\COURSES\CANADA%20MIGRATION%20NI%20DATA%201971-2015.xlsx" TargetMode="External"/><Relationship Id="rId2" Type="http://schemas.microsoft.com/office/2011/relationships/chartColorStyle" Target="colors5.xml"/><Relationship Id="rId1" Type="http://schemas.microsoft.com/office/2011/relationships/chartStyle" Target="style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Philip%20Coppack\Dropbox\COURSES\CANADA%20MIGRATION%20NI%20DATA%201971-2015.xlsx" TargetMode="External"/><Relationship Id="rId2" Type="http://schemas.microsoft.com/office/2011/relationships/chartColorStyle" Target="colors6.xml"/><Relationship Id="rId1" Type="http://schemas.microsoft.com/office/2011/relationships/chartStyle" Target="style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Philip%20Coppack\Dropbox\COURSES\CANADA%20MIGRATION%20NI%20DATA%201971-2015.xlsx" TargetMode="External"/><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me\Local%20Settings\Temp\UNPop.csv"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ldi\AppData\Local\Temp\UNPop-3.csv"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Aldi\AppData\Local\Temp\UNPop-3.csv"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8.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9.xml.rels><?xml version="1.0" encoding="UTF-8" standalone="yes"?>
<Relationships xmlns="http://schemas.openxmlformats.org/package/2006/relationships"><Relationship Id="rId1"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bg1"/>
                </a:solidFill>
                <a:effectLst>
                  <a:outerShdw blurRad="38100" dist="38100" dir="2700000" algn="tl">
                    <a:srgbClr val="000000">
                      <a:alpha val="43137"/>
                    </a:srgbClr>
                  </a:outerShdw>
                </a:effectLst>
                <a:latin typeface="+mn-lt"/>
                <a:ea typeface="+mn-ea"/>
                <a:cs typeface="+mn-cs"/>
              </a:defRPr>
            </a:pPr>
            <a:r>
              <a:rPr lang="en-US" sz="2800" dirty="0">
                <a:effectLst>
                  <a:outerShdw blurRad="38100" dist="38100" dir="2700000" algn="tl">
                    <a:srgbClr val="000000">
                      <a:alpha val="43137"/>
                    </a:srgbClr>
                  </a:outerShdw>
                </a:effectLst>
              </a:rPr>
              <a:t>World Median Age 1950 to 2100</a:t>
            </a:r>
          </a:p>
        </c:rich>
      </c:tx>
      <c:layout>
        <c:manualLayout>
          <c:xMode val="edge"/>
          <c:yMode val="edge"/>
          <c:x val="0.2516526610644258"/>
          <c:y val="5.6179775280898875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bg1"/>
              </a:solidFill>
              <a:effectLst>
                <a:outerShdw blurRad="38100" dist="38100" dir="2700000" algn="tl">
                  <a:srgbClr val="000000">
                    <a:alpha val="43137"/>
                  </a:srgbClr>
                </a:outerShdw>
              </a:effectLst>
              <a:latin typeface="+mn-lt"/>
              <a:ea typeface="+mn-ea"/>
              <a:cs typeface="+mn-cs"/>
            </a:defRPr>
          </a:pPr>
          <a:endParaRPr lang="en-US"/>
        </a:p>
      </c:txPr>
    </c:title>
    <c:autoTitleDeleted val="0"/>
    <c:plotArea>
      <c:layout/>
      <c:lineChart>
        <c:grouping val="standard"/>
        <c:varyColors val="0"/>
        <c:ser>
          <c:idx val="0"/>
          <c:order val="0"/>
          <c:tx>
            <c:v>World</c:v>
          </c:tx>
          <c:spPr>
            <a:ln w="50800" cap="rnd">
              <a:solidFill>
                <a:srgbClr val="FF0000"/>
              </a:solidFill>
              <a:round/>
            </a:ln>
            <a:effectLst/>
          </c:spPr>
          <c:marker>
            <c:symbol val="none"/>
          </c:marker>
          <c:dLbls>
            <c:dLbl>
              <c:idx val="0"/>
              <c:layout>
                <c:manualLayout>
                  <c:x val="3.3613445378151259E-2"/>
                  <c:y val="-3.3707865168539394E-2"/>
                </c:manualLayout>
              </c:layout>
              <c:tx>
                <c:rich>
                  <a:bodyPr/>
                  <a:lstStyle/>
                  <a:p>
                    <a:fld id="{F961E422-B8A1-4EC4-9996-B7009EB9080C}" type="VALUE">
                      <a:rPr lang="en-US" baseline="0" smtClean="0">
                        <a:solidFill>
                          <a:srgbClr val="FF0000"/>
                        </a:solidFill>
                        <a:effectLst>
                          <a:outerShdw blurRad="38100" dist="38100" dir="2700000" algn="tl">
                            <a:srgbClr val="000000">
                              <a:alpha val="43137"/>
                            </a:srgbClr>
                          </a:outerShdw>
                        </a:effectLst>
                      </a:rPr>
                      <a:pPr/>
                      <a:t>[VALUE]</a:t>
                    </a:fld>
                    <a:endParaRPr lang="en-CA"/>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152-4552-A23C-C9B3C36EAFCD}"/>
                </c:ext>
              </c:extLst>
            </c:dLbl>
            <c:dLbl>
              <c:idx val="4"/>
              <c:layout>
                <c:manualLayout>
                  <c:x val="-1.4005602240896873E-3"/>
                  <c:y val="-7.3033707865168607E-2"/>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rgbClr val="FF0000"/>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8-A152-4552-A23C-C9B3C36EAFCD}"/>
                </c:ext>
              </c:extLst>
            </c:dLbl>
            <c:dLbl>
              <c:idx val="13"/>
              <c:delete val="1"/>
              <c:extLst>
                <c:ext xmlns:c15="http://schemas.microsoft.com/office/drawing/2012/chart" uri="{CE6537A1-D6FC-4f65-9D91-7224C49458BB}"/>
                <c:ext xmlns:c16="http://schemas.microsoft.com/office/drawing/2014/chart" uri="{C3380CC4-5D6E-409C-BE32-E72D297353CC}">
                  <c16:uniqueId val="{0000000C-A152-4552-A23C-C9B3C36EAFCD}"/>
                </c:ext>
              </c:extLst>
            </c:dLbl>
            <c:dLbl>
              <c:idx val="14"/>
              <c:layout>
                <c:manualLayout>
                  <c:x val="-1.9607843137254902E-2"/>
                  <c:y val="-6.5543071161048683E-2"/>
                </c:manualLayout>
              </c:layout>
              <c:tx>
                <c:rich>
                  <a:bodyPr rot="0" spcFirstLastPara="1" vertOverflow="clip" horzOverflow="clip" vert="horz" wrap="square" lIns="38100" tIns="19050" rIns="38100" bIns="19050" anchor="ctr" anchorCtr="1">
                    <a:spAutoFit/>
                  </a:bodyPr>
                  <a:lstStyle/>
                  <a:p>
                    <a:pPr>
                      <a:defRPr sz="1800" b="0" i="0" u="none" strike="noStrike" kern="1200" baseline="0">
                        <a:solidFill>
                          <a:srgbClr val="FF0000"/>
                        </a:solidFill>
                        <a:effectLst>
                          <a:outerShdw blurRad="38100" dist="38100" dir="2700000" algn="tl">
                            <a:srgbClr val="000000">
                              <a:alpha val="43137"/>
                            </a:srgbClr>
                          </a:outerShdw>
                        </a:effectLst>
                        <a:latin typeface="+mn-lt"/>
                        <a:ea typeface="+mn-ea"/>
                        <a:cs typeface="+mn-cs"/>
                      </a:defRPr>
                    </a:pPr>
                    <a:fld id="{4C1C955B-F855-4BF4-9FF0-B4F6BB2C2FB0}" type="CATEGORYNAME">
                      <a:rPr lang="en-US">
                        <a:solidFill>
                          <a:srgbClr val="FF0000"/>
                        </a:solidFill>
                        <a:effectLst>
                          <a:outerShdw blurRad="38100" dist="38100" dir="2700000" algn="tl">
                            <a:srgbClr val="000000">
                              <a:alpha val="43137"/>
                            </a:srgbClr>
                          </a:outerShdw>
                        </a:effectLst>
                      </a:rPr>
                      <a:pPr>
                        <a:defRPr sz="1800">
                          <a:solidFill>
                            <a:srgbClr val="FF0000"/>
                          </a:solidFill>
                          <a:effectLst>
                            <a:outerShdw blurRad="38100" dist="38100" dir="2700000" algn="tl">
                              <a:srgbClr val="000000">
                                <a:alpha val="43137"/>
                              </a:srgbClr>
                            </a:outerShdw>
                          </a:effectLst>
                        </a:defRPr>
                      </a:pPr>
                      <a:t>[CATEGORY NAME]</a:t>
                    </a:fld>
                    <a:r>
                      <a:rPr lang="en-US" baseline="0" dirty="0">
                        <a:solidFill>
                          <a:srgbClr val="FF0000"/>
                        </a:solidFill>
                        <a:effectLst>
                          <a:outerShdw blurRad="38100" dist="38100" dir="2700000" algn="tl">
                            <a:srgbClr val="000000">
                              <a:alpha val="43137"/>
                            </a:srgbClr>
                          </a:outerShdw>
                        </a:effectLst>
                      </a:rPr>
                      <a:t>, </a:t>
                    </a:r>
                    <a:fld id="{507F312B-26CD-4BCD-9AFE-2383479FDE87}" type="VALUE">
                      <a:rPr lang="en-US" baseline="0">
                        <a:solidFill>
                          <a:srgbClr val="FF0000"/>
                        </a:solidFill>
                        <a:effectLst>
                          <a:outerShdw blurRad="38100" dist="38100" dir="2700000" algn="tl">
                            <a:srgbClr val="000000">
                              <a:alpha val="43137"/>
                            </a:srgbClr>
                          </a:outerShdw>
                        </a:effectLst>
                      </a:rPr>
                      <a:pPr>
                        <a:defRPr sz="1800">
                          <a:solidFill>
                            <a:srgbClr val="FF0000"/>
                          </a:solidFill>
                          <a:effectLst>
                            <a:outerShdw blurRad="38100" dist="38100" dir="2700000" algn="tl">
                              <a:srgbClr val="000000">
                                <a:alpha val="43137"/>
                              </a:srgbClr>
                            </a:outerShdw>
                          </a:effectLst>
                        </a:defRPr>
                      </a:pPr>
                      <a:t>[VALUE]</a:t>
                    </a:fld>
                    <a:endParaRPr lang="en-US" baseline="0" dirty="0">
                      <a:solidFill>
                        <a:srgbClr val="FF0000"/>
                      </a:solidFill>
                      <a:effectLst>
                        <a:outerShdw blurRad="38100" dist="38100" dir="2700000" algn="tl">
                          <a:srgbClr val="000000">
                            <a:alpha val="43137"/>
                          </a:srgbClr>
                        </a:outerShdw>
                      </a:effectLst>
                    </a:endParaRPr>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rgbClr val="FF0000"/>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0-F271-45B7-9BC4-94423059C205}"/>
                </c:ext>
              </c:extLst>
            </c:dLbl>
            <c:dLbl>
              <c:idx val="30"/>
              <c:layout>
                <c:manualLayout>
                  <c:x val="-6.4425770308123242E-2"/>
                  <c:y val="5.9925093632958767E-2"/>
                </c:manualLayout>
              </c:layout>
              <c:tx>
                <c:rich>
                  <a:bodyPr/>
                  <a:lstStyle/>
                  <a:p>
                    <a:fld id="{D12CA7A7-C393-4B4F-90E5-28800A579405}" type="VALUE">
                      <a:rPr lang="en-US" baseline="0" smtClean="0">
                        <a:solidFill>
                          <a:srgbClr val="FF0000"/>
                        </a:solidFill>
                        <a:effectLst>
                          <a:outerShdw blurRad="38100" dist="38100" dir="2700000" algn="tl">
                            <a:srgbClr val="000000">
                              <a:alpha val="43137"/>
                            </a:srgbClr>
                          </a:outerShdw>
                        </a:effectLst>
                      </a:rPr>
                      <a:pPr/>
                      <a:t>[VALUE]</a:t>
                    </a:fld>
                    <a:endParaRPr lang="en-CA"/>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152-4552-A23C-C9B3C36EAFCD}"/>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'[MedianAgeTotalPop-20180119120142.xlsx]Data'!$B$2:$AF$2</c:f>
              <c:numCache>
                <c:formatCode>General</c:formatCode>
                <c:ptCount val="3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pt idx="23">
                  <c:v>2065</c:v>
                </c:pt>
                <c:pt idx="24">
                  <c:v>2070</c:v>
                </c:pt>
                <c:pt idx="25">
                  <c:v>2075</c:v>
                </c:pt>
                <c:pt idx="26">
                  <c:v>2080</c:v>
                </c:pt>
                <c:pt idx="27">
                  <c:v>2085</c:v>
                </c:pt>
                <c:pt idx="28">
                  <c:v>2090</c:v>
                </c:pt>
                <c:pt idx="29">
                  <c:v>2095</c:v>
                </c:pt>
                <c:pt idx="30">
                  <c:v>2100</c:v>
                </c:pt>
              </c:numCache>
            </c:numRef>
          </c:cat>
          <c:val>
            <c:numRef>
              <c:f>'[MedianAgeTotalPop-20180119120142.xlsx]Data'!$B$3:$AF$3</c:f>
              <c:numCache>
                <c:formatCode>0.0</c:formatCode>
                <c:ptCount val="31"/>
                <c:pt idx="0">
                  <c:v>23.6</c:v>
                </c:pt>
                <c:pt idx="1">
                  <c:v>23.1</c:v>
                </c:pt>
                <c:pt idx="2">
                  <c:v>22.7</c:v>
                </c:pt>
                <c:pt idx="3">
                  <c:v>22</c:v>
                </c:pt>
                <c:pt idx="4">
                  <c:v>21.5</c:v>
                </c:pt>
                <c:pt idx="5">
                  <c:v>21.9</c:v>
                </c:pt>
                <c:pt idx="6">
                  <c:v>22.6</c:v>
                </c:pt>
                <c:pt idx="7">
                  <c:v>23.3</c:v>
                </c:pt>
                <c:pt idx="8">
                  <c:v>24</c:v>
                </c:pt>
                <c:pt idx="9">
                  <c:v>25.1</c:v>
                </c:pt>
                <c:pt idx="10">
                  <c:v>26.3</c:v>
                </c:pt>
                <c:pt idx="11">
                  <c:v>27.4</c:v>
                </c:pt>
                <c:pt idx="12">
                  <c:v>28.5</c:v>
                </c:pt>
                <c:pt idx="13">
                  <c:v>29.6</c:v>
                </c:pt>
                <c:pt idx="14">
                  <c:v>30.9</c:v>
                </c:pt>
                <c:pt idx="15">
                  <c:v>32.1</c:v>
                </c:pt>
                <c:pt idx="16">
                  <c:v>33</c:v>
                </c:pt>
                <c:pt idx="17">
                  <c:v>33.799999999999997</c:v>
                </c:pt>
                <c:pt idx="18">
                  <c:v>34.5</c:v>
                </c:pt>
                <c:pt idx="19">
                  <c:v>35.299999999999997</c:v>
                </c:pt>
                <c:pt idx="20">
                  <c:v>36.1</c:v>
                </c:pt>
                <c:pt idx="21">
                  <c:v>36.799999999999997</c:v>
                </c:pt>
                <c:pt idx="22">
                  <c:v>37.4</c:v>
                </c:pt>
                <c:pt idx="23">
                  <c:v>38</c:v>
                </c:pt>
                <c:pt idx="24">
                  <c:v>38.5</c:v>
                </c:pt>
                <c:pt idx="25">
                  <c:v>39</c:v>
                </c:pt>
                <c:pt idx="26">
                  <c:v>39.5</c:v>
                </c:pt>
                <c:pt idx="27">
                  <c:v>40</c:v>
                </c:pt>
                <c:pt idx="28">
                  <c:v>40.6</c:v>
                </c:pt>
                <c:pt idx="29">
                  <c:v>41.1</c:v>
                </c:pt>
                <c:pt idx="30">
                  <c:v>41.6</c:v>
                </c:pt>
              </c:numCache>
            </c:numRef>
          </c:val>
          <c:smooth val="0"/>
          <c:extLst>
            <c:ext xmlns:c16="http://schemas.microsoft.com/office/drawing/2014/chart" uri="{C3380CC4-5D6E-409C-BE32-E72D297353CC}">
              <c16:uniqueId val="{00000000-A152-4552-A23C-C9B3C36EAFCD}"/>
            </c:ext>
          </c:extLst>
        </c:ser>
        <c:ser>
          <c:idx val="1"/>
          <c:order val="1"/>
          <c:tx>
            <c:v>High income countries</c:v>
          </c:tx>
          <c:spPr>
            <a:ln w="28575" cap="rnd">
              <a:solidFill>
                <a:schemeClr val="accent2"/>
              </a:solidFill>
              <a:prstDash val="sysDash"/>
              <a:round/>
            </a:ln>
            <a:effectLst/>
          </c:spPr>
          <c:marker>
            <c:symbol val="none"/>
          </c:marker>
          <c:dLbls>
            <c:dLbl>
              <c:idx val="0"/>
              <c:layout>
                <c:manualLayout>
                  <c:x val="1.680672268907563E-2"/>
                  <c:y val="-7.6779026217228499E-2"/>
                </c:manualLayout>
              </c:layout>
              <c:tx>
                <c:rich>
                  <a:bodyPr/>
                  <a:lstStyle/>
                  <a:p>
                    <a:r>
                      <a:rPr lang="en-US" baseline="0" dirty="0"/>
                      <a:t> </a:t>
                    </a:r>
                    <a:fld id="{C452718C-9EBD-437E-B1F9-1638D7F671C7}" type="VALUE">
                      <a:rPr lang="en-US" baseline="0"/>
                      <a:pPr/>
                      <a:t>[VALUE]</a:t>
                    </a:fld>
                    <a:endParaRPr lang="en-US" baseline="0" dirty="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152-4552-A23C-C9B3C36EAFCD}"/>
                </c:ext>
              </c:extLst>
            </c:dLbl>
            <c:dLbl>
              <c:idx val="30"/>
              <c:layout>
                <c:manualLayout>
                  <c:x val="-5.8823529411764809E-2"/>
                  <c:y val="-3.7453183520599252E-2"/>
                </c:manualLayout>
              </c:layout>
              <c:tx>
                <c:rich>
                  <a:bodyPr/>
                  <a:lstStyle/>
                  <a:p>
                    <a:fld id="{F98183A1-69A9-4BC0-AADA-1037ABF21808}" type="VALUE">
                      <a:rPr lang="en-US" baseline="0" smtClean="0"/>
                      <a:pPr/>
                      <a:t>[VALUE]</a:t>
                    </a:fld>
                    <a:endParaRPr lang="en-CA"/>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A152-4552-A23C-C9B3C36EAFCD}"/>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'[MedianAgeTotalPop-20180119120142.xlsx]Data'!$B$2:$AF$2</c:f>
              <c:numCache>
                <c:formatCode>General</c:formatCode>
                <c:ptCount val="3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pt idx="23">
                  <c:v>2065</c:v>
                </c:pt>
                <c:pt idx="24">
                  <c:v>2070</c:v>
                </c:pt>
                <c:pt idx="25">
                  <c:v>2075</c:v>
                </c:pt>
                <c:pt idx="26">
                  <c:v>2080</c:v>
                </c:pt>
                <c:pt idx="27">
                  <c:v>2085</c:v>
                </c:pt>
                <c:pt idx="28">
                  <c:v>2090</c:v>
                </c:pt>
                <c:pt idx="29">
                  <c:v>2095</c:v>
                </c:pt>
                <c:pt idx="30">
                  <c:v>2100</c:v>
                </c:pt>
              </c:numCache>
            </c:numRef>
          </c:cat>
          <c:val>
            <c:numRef>
              <c:f>'[MedianAgeTotalPop-20180119120142.xlsx]Data'!$B$4:$AF$4</c:f>
              <c:numCache>
                <c:formatCode>0.0</c:formatCode>
                <c:ptCount val="31"/>
                <c:pt idx="0">
                  <c:v>28.8</c:v>
                </c:pt>
                <c:pt idx="1">
                  <c:v>29.1</c:v>
                </c:pt>
                <c:pt idx="2">
                  <c:v>29.2</c:v>
                </c:pt>
                <c:pt idx="3">
                  <c:v>29.2</c:v>
                </c:pt>
                <c:pt idx="4">
                  <c:v>29.3</c:v>
                </c:pt>
                <c:pt idx="5">
                  <c:v>29.7</c:v>
                </c:pt>
                <c:pt idx="6">
                  <c:v>30.9</c:v>
                </c:pt>
                <c:pt idx="7">
                  <c:v>32.1</c:v>
                </c:pt>
                <c:pt idx="8">
                  <c:v>33.4</c:v>
                </c:pt>
                <c:pt idx="9">
                  <c:v>34.799999999999997</c:v>
                </c:pt>
                <c:pt idx="10">
                  <c:v>36.299999999999997</c:v>
                </c:pt>
                <c:pt idx="11">
                  <c:v>37.799999999999997</c:v>
                </c:pt>
                <c:pt idx="12">
                  <c:v>39.1</c:v>
                </c:pt>
                <c:pt idx="13">
                  <c:v>40.4</c:v>
                </c:pt>
                <c:pt idx="14">
                  <c:v>41.5</c:v>
                </c:pt>
                <c:pt idx="15">
                  <c:v>42.6</c:v>
                </c:pt>
                <c:pt idx="16">
                  <c:v>43.5</c:v>
                </c:pt>
                <c:pt idx="17">
                  <c:v>44.4</c:v>
                </c:pt>
                <c:pt idx="18">
                  <c:v>45.1</c:v>
                </c:pt>
                <c:pt idx="19">
                  <c:v>45.5</c:v>
                </c:pt>
                <c:pt idx="20">
                  <c:v>45.7</c:v>
                </c:pt>
                <c:pt idx="21">
                  <c:v>45.9</c:v>
                </c:pt>
                <c:pt idx="22">
                  <c:v>46.1</c:v>
                </c:pt>
                <c:pt idx="23">
                  <c:v>46.2</c:v>
                </c:pt>
                <c:pt idx="24">
                  <c:v>46.4</c:v>
                </c:pt>
                <c:pt idx="25">
                  <c:v>46.6</c:v>
                </c:pt>
                <c:pt idx="26">
                  <c:v>46.8</c:v>
                </c:pt>
                <c:pt idx="27">
                  <c:v>47</c:v>
                </c:pt>
                <c:pt idx="28">
                  <c:v>47.1</c:v>
                </c:pt>
                <c:pt idx="29">
                  <c:v>47.4</c:v>
                </c:pt>
                <c:pt idx="30">
                  <c:v>47.7</c:v>
                </c:pt>
              </c:numCache>
            </c:numRef>
          </c:val>
          <c:smooth val="0"/>
          <c:extLst>
            <c:ext xmlns:c16="http://schemas.microsoft.com/office/drawing/2014/chart" uri="{C3380CC4-5D6E-409C-BE32-E72D297353CC}">
              <c16:uniqueId val="{00000001-A152-4552-A23C-C9B3C36EAFCD}"/>
            </c:ext>
          </c:extLst>
        </c:ser>
        <c:ser>
          <c:idx val="3"/>
          <c:order val="2"/>
          <c:tx>
            <c:v>Low income countries</c:v>
          </c:tx>
          <c:spPr>
            <a:ln w="28575" cap="rnd">
              <a:solidFill>
                <a:schemeClr val="accent4"/>
              </a:solidFill>
              <a:prstDash val="sysDash"/>
              <a:round/>
            </a:ln>
            <a:effectLst/>
          </c:spPr>
          <c:marker>
            <c:symbol val="none"/>
          </c:marker>
          <c:dLbls>
            <c:dLbl>
              <c:idx val="0"/>
              <c:layout>
                <c:manualLayout>
                  <c:x val="8.4033613445378148E-3"/>
                  <c:y val="4.8689138576778958E-2"/>
                </c:manualLayout>
              </c:layout>
              <c:tx>
                <c:rich>
                  <a:bodyPr/>
                  <a:lstStyle/>
                  <a:p>
                    <a:fld id="{655BE0CA-F0A3-4DBF-8C19-682B3A538AD6}" type="VALUE">
                      <a:rPr lang="en-US" baseline="0" smtClean="0"/>
                      <a:pPr/>
                      <a:t>[VALUE]</a:t>
                    </a:fld>
                    <a:endParaRPr lang="en-CA"/>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A152-4552-A23C-C9B3C36EAFCD}"/>
                </c:ext>
              </c:extLst>
            </c:dLbl>
            <c:dLbl>
              <c:idx val="30"/>
              <c:layout>
                <c:manualLayout>
                  <c:x val="-1.2605042016806928E-2"/>
                  <c:y val="7.8651685393258425E-2"/>
                </c:manualLayout>
              </c:layout>
              <c:tx>
                <c:rich>
                  <a:bodyPr/>
                  <a:lstStyle/>
                  <a:p>
                    <a:fld id="{70DE6D0D-05D5-4BBE-B678-65D34D30B068}" type="VALUE">
                      <a:rPr lang="en-US" baseline="0" smtClean="0"/>
                      <a:pPr/>
                      <a:t>[VALUE]</a:t>
                    </a:fld>
                    <a:endParaRPr lang="en-CA"/>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A152-4552-A23C-C9B3C36EAFCD}"/>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'[MedianAgeTotalPop-20180119120142.xlsx]Data'!$B$2:$AF$2</c:f>
              <c:numCache>
                <c:formatCode>General</c:formatCode>
                <c:ptCount val="3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pt idx="23">
                  <c:v>2065</c:v>
                </c:pt>
                <c:pt idx="24">
                  <c:v>2070</c:v>
                </c:pt>
                <c:pt idx="25">
                  <c:v>2075</c:v>
                </c:pt>
                <c:pt idx="26">
                  <c:v>2080</c:v>
                </c:pt>
                <c:pt idx="27">
                  <c:v>2085</c:v>
                </c:pt>
                <c:pt idx="28">
                  <c:v>2090</c:v>
                </c:pt>
                <c:pt idx="29">
                  <c:v>2095</c:v>
                </c:pt>
                <c:pt idx="30">
                  <c:v>2100</c:v>
                </c:pt>
              </c:numCache>
            </c:numRef>
          </c:cat>
          <c:val>
            <c:numRef>
              <c:f>'[MedianAgeTotalPop-20180119120142.xlsx]Data'!$B$8:$AF$8</c:f>
              <c:numCache>
                <c:formatCode>0.0</c:formatCode>
                <c:ptCount val="31"/>
                <c:pt idx="0">
                  <c:v>18.899999999999999</c:v>
                </c:pt>
                <c:pt idx="1">
                  <c:v>18.8</c:v>
                </c:pt>
                <c:pt idx="2">
                  <c:v>18.600000000000001</c:v>
                </c:pt>
                <c:pt idx="3">
                  <c:v>18.399999999999999</c:v>
                </c:pt>
                <c:pt idx="4">
                  <c:v>18</c:v>
                </c:pt>
                <c:pt idx="5">
                  <c:v>17.8</c:v>
                </c:pt>
                <c:pt idx="6">
                  <c:v>17.7</c:v>
                </c:pt>
                <c:pt idx="7">
                  <c:v>17.5</c:v>
                </c:pt>
                <c:pt idx="8">
                  <c:v>17.5</c:v>
                </c:pt>
                <c:pt idx="9">
                  <c:v>17.5</c:v>
                </c:pt>
                <c:pt idx="10">
                  <c:v>17.5</c:v>
                </c:pt>
                <c:pt idx="11">
                  <c:v>17.600000000000001</c:v>
                </c:pt>
                <c:pt idx="12">
                  <c:v>17.8</c:v>
                </c:pt>
                <c:pt idx="13">
                  <c:v>18.3</c:v>
                </c:pt>
                <c:pt idx="14">
                  <c:v>18.899999999999999</c:v>
                </c:pt>
                <c:pt idx="15">
                  <c:v>19.600000000000001</c:v>
                </c:pt>
                <c:pt idx="16">
                  <c:v>20.5</c:v>
                </c:pt>
                <c:pt idx="17">
                  <c:v>21.4</c:v>
                </c:pt>
                <c:pt idx="18">
                  <c:v>22.4</c:v>
                </c:pt>
                <c:pt idx="19">
                  <c:v>23.4</c:v>
                </c:pt>
                <c:pt idx="20">
                  <c:v>24.4</c:v>
                </c:pt>
                <c:pt idx="21">
                  <c:v>25.5</c:v>
                </c:pt>
                <c:pt idx="22">
                  <c:v>26.6</c:v>
                </c:pt>
                <c:pt idx="23">
                  <c:v>27.8</c:v>
                </c:pt>
                <c:pt idx="24">
                  <c:v>28.9</c:v>
                </c:pt>
                <c:pt idx="25">
                  <c:v>30</c:v>
                </c:pt>
                <c:pt idx="26">
                  <c:v>31.2</c:v>
                </c:pt>
                <c:pt idx="27">
                  <c:v>32.299999999999997</c:v>
                </c:pt>
                <c:pt idx="28">
                  <c:v>33.4</c:v>
                </c:pt>
                <c:pt idx="29">
                  <c:v>34.5</c:v>
                </c:pt>
                <c:pt idx="30">
                  <c:v>35.5</c:v>
                </c:pt>
              </c:numCache>
            </c:numRef>
          </c:val>
          <c:smooth val="0"/>
          <c:extLst>
            <c:ext xmlns:c16="http://schemas.microsoft.com/office/drawing/2014/chart" uri="{C3380CC4-5D6E-409C-BE32-E72D297353CC}">
              <c16:uniqueId val="{00000003-A152-4552-A23C-C9B3C36EAFCD}"/>
            </c:ext>
          </c:extLst>
        </c:ser>
        <c:dLbls>
          <c:showLegendKey val="0"/>
          <c:showVal val="0"/>
          <c:showCatName val="0"/>
          <c:showSerName val="0"/>
          <c:showPercent val="0"/>
          <c:showBubbleSize val="0"/>
        </c:dLbls>
        <c:smooth val="0"/>
        <c:axId val="1364451295"/>
        <c:axId val="1364448799"/>
      </c:lineChart>
      <c:catAx>
        <c:axId val="1364451295"/>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5400000" spcFirstLastPara="1" vertOverflow="ellipsis" wrap="square" anchor="ctr" anchorCtr="1"/>
          <a:lstStyle/>
          <a:p>
            <a:pPr>
              <a:defRPr sz="18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crossAx val="1364448799"/>
        <c:crosses val="autoZero"/>
        <c:auto val="1"/>
        <c:lblAlgn val="ctr"/>
        <c:lblOffset val="100"/>
        <c:noMultiLvlLbl val="0"/>
      </c:catAx>
      <c:valAx>
        <c:axId val="1364448799"/>
        <c:scaling>
          <c:orientation val="minMax"/>
          <c:max val="50"/>
        </c:scaling>
        <c:delete val="0"/>
        <c:axPos val="l"/>
        <c:title>
          <c:tx>
            <c:rich>
              <a:bodyPr rot="-5400000" spcFirstLastPara="1" vertOverflow="ellipsis" vert="horz" wrap="square" anchor="ctr" anchorCtr="1"/>
              <a:lstStyle/>
              <a:p>
                <a:pPr>
                  <a:defRPr sz="18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r>
                  <a:rPr lang="en-US" sz="1800">
                    <a:effectLst>
                      <a:outerShdw blurRad="38100" dist="38100" dir="2700000" algn="tl">
                        <a:srgbClr val="000000">
                          <a:alpha val="43137"/>
                        </a:srgbClr>
                      </a:outerShdw>
                    </a:effectLst>
                  </a:rPr>
                  <a:t>Median Age</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title>
        <c:numFmt formatCode="0.0" sourceLinked="1"/>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18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crossAx val="13644512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Natural Increase</c:v>
          </c:tx>
          <c:spPr>
            <a:ln w="50800"/>
          </c:spPr>
          <c:marker>
            <c:symbol val="none"/>
          </c:marker>
          <c:cat>
            <c:strRef>
              <c:f>'demo03-eng'!$A$4:$A$23</c:f>
              <c:strCache>
                <c:ptCount val="20"/>
                <c:pt idx="0">
                  <c:v>1851-1861</c:v>
                </c:pt>
                <c:pt idx="1">
                  <c:v>1861-1871</c:v>
                </c:pt>
                <c:pt idx="2">
                  <c:v>1871-1881</c:v>
                </c:pt>
                <c:pt idx="3">
                  <c:v>1881-1891</c:v>
                </c:pt>
                <c:pt idx="4">
                  <c:v>1891-1901</c:v>
                </c:pt>
                <c:pt idx="5">
                  <c:v>1901-1911</c:v>
                </c:pt>
                <c:pt idx="6">
                  <c:v>1911-1921</c:v>
                </c:pt>
                <c:pt idx="7">
                  <c:v>1921-1931</c:v>
                </c:pt>
                <c:pt idx="8">
                  <c:v>1931-1941</c:v>
                </c:pt>
                <c:pt idx="9">
                  <c:v>1941-1951</c:v>
                </c:pt>
                <c:pt idx="10">
                  <c:v>1951-1956</c:v>
                </c:pt>
                <c:pt idx="11">
                  <c:v>1956-1961</c:v>
                </c:pt>
                <c:pt idx="12">
                  <c:v>1961-1966</c:v>
                </c:pt>
                <c:pt idx="13">
                  <c:v>1966-1971</c:v>
                </c:pt>
                <c:pt idx="14">
                  <c:v>1971-1976</c:v>
                </c:pt>
                <c:pt idx="15">
                  <c:v>1976-1981</c:v>
                </c:pt>
                <c:pt idx="16">
                  <c:v>1981-1986</c:v>
                </c:pt>
                <c:pt idx="17">
                  <c:v>1986-1991</c:v>
                </c:pt>
                <c:pt idx="18">
                  <c:v>1991-1996</c:v>
                </c:pt>
                <c:pt idx="19">
                  <c:v>1996-2001</c:v>
                </c:pt>
              </c:strCache>
            </c:strRef>
          </c:cat>
          <c:val>
            <c:numRef>
              <c:f>'demo03-eng'!$H$4:$H$23</c:f>
              <c:numCache>
                <c:formatCode>#,##0</c:formatCode>
                <c:ptCount val="20"/>
                <c:pt idx="0">
                  <c:v>611</c:v>
                </c:pt>
                <c:pt idx="1">
                  <c:v>610</c:v>
                </c:pt>
                <c:pt idx="2">
                  <c:v>690</c:v>
                </c:pt>
                <c:pt idx="3">
                  <c:v>654</c:v>
                </c:pt>
                <c:pt idx="4">
                  <c:v>668</c:v>
                </c:pt>
                <c:pt idx="5">
                  <c:v>1025</c:v>
                </c:pt>
                <c:pt idx="6">
                  <c:v>1270</c:v>
                </c:pt>
                <c:pt idx="7">
                  <c:v>1360</c:v>
                </c:pt>
                <c:pt idx="8">
                  <c:v>1222</c:v>
                </c:pt>
                <c:pt idx="9">
                  <c:v>1972</c:v>
                </c:pt>
                <c:pt idx="10">
                  <c:v>1473</c:v>
                </c:pt>
                <c:pt idx="11">
                  <c:v>1675</c:v>
                </c:pt>
                <c:pt idx="12">
                  <c:v>1518</c:v>
                </c:pt>
                <c:pt idx="13">
                  <c:v>1090</c:v>
                </c:pt>
                <c:pt idx="14">
                  <c:v>936</c:v>
                </c:pt>
                <c:pt idx="15">
                  <c:v>977</c:v>
                </c:pt>
                <c:pt idx="16">
                  <c:v>987</c:v>
                </c:pt>
                <c:pt idx="17">
                  <c:v>987</c:v>
                </c:pt>
                <c:pt idx="18">
                  <c:v>912</c:v>
                </c:pt>
                <c:pt idx="19">
                  <c:v>616</c:v>
                </c:pt>
              </c:numCache>
            </c:numRef>
          </c:val>
          <c:smooth val="0"/>
          <c:extLst>
            <c:ext xmlns:c16="http://schemas.microsoft.com/office/drawing/2014/chart" uri="{C3380CC4-5D6E-409C-BE32-E72D297353CC}">
              <c16:uniqueId val="{00000000-F339-406B-9B50-A7AD08AA7752}"/>
            </c:ext>
          </c:extLst>
        </c:ser>
        <c:ser>
          <c:idx val="1"/>
          <c:order val="1"/>
          <c:tx>
            <c:v>Net Migration</c:v>
          </c:tx>
          <c:spPr>
            <a:ln w="50800"/>
          </c:spPr>
          <c:marker>
            <c:symbol val="none"/>
          </c:marker>
          <c:cat>
            <c:strRef>
              <c:f>'demo03-eng'!$A$4:$A$23</c:f>
              <c:strCache>
                <c:ptCount val="20"/>
                <c:pt idx="0">
                  <c:v>1851-1861</c:v>
                </c:pt>
                <c:pt idx="1">
                  <c:v>1861-1871</c:v>
                </c:pt>
                <c:pt idx="2">
                  <c:v>1871-1881</c:v>
                </c:pt>
                <c:pt idx="3">
                  <c:v>1881-1891</c:v>
                </c:pt>
                <c:pt idx="4">
                  <c:v>1891-1901</c:v>
                </c:pt>
                <c:pt idx="5">
                  <c:v>1901-1911</c:v>
                </c:pt>
                <c:pt idx="6">
                  <c:v>1911-1921</c:v>
                </c:pt>
                <c:pt idx="7">
                  <c:v>1921-1931</c:v>
                </c:pt>
                <c:pt idx="8">
                  <c:v>1931-1941</c:v>
                </c:pt>
                <c:pt idx="9">
                  <c:v>1941-1951</c:v>
                </c:pt>
                <c:pt idx="10">
                  <c:v>1951-1956</c:v>
                </c:pt>
                <c:pt idx="11">
                  <c:v>1956-1961</c:v>
                </c:pt>
                <c:pt idx="12">
                  <c:v>1961-1966</c:v>
                </c:pt>
                <c:pt idx="13">
                  <c:v>1966-1971</c:v>
                </c:pt>
                <c:pt idx="14">
                  <c:v>1971-1976</c:v>
                </c:pt>
                <c:pt idx="15">
                  <c:v>1976-1981</c:v>
                </c:pt>
                <c:pt idx="16">
                  <c:v>1981-1986</c:v>
                </c:pt>
                <c:pt idx="17">
                  <c:v>1986-1991</c:v>
                </c:pt>
                <c:pt idx="18">
                  <c:v>1991-1996</c:v>
                </c:pt>
                <c:pt idx="19">
                  <c:v>1996-2001</c:v>
                </c:pt>
              </c:strCache>
            </c:strRef>
          </c:cat>
          <c:val>
            <c:numRef>
              <c:f>'demo03-eng'!$I$4:$I$23</c:f>
              <c:numCache>
                <c:formatCode>General</c:formatCode>
                <c:ptCount val="20"/>
                <c:pt idx="0">
                  <c:v>182</c:v>
                </c:pt>
                <c:pt idx="1">
                  <c:v>-150</c:v>
                </c:pt>
                <c:pt idx="2">
                  <c:v>-54</c:v>
                </c:pt>
                <c:pt idx="3">
                  <c:v>-146</c:v>
                </c:pt>
                <c:pt idx="4">
                  <c:v>-130</c:v>
                </c:pt>
                <c:pt idx="5">
                  <c:v>810</c:v>
                </c:pt>
                <c:pt idx="6">
                  <c:v>311</c:v>
                </c:pt>
                <c:pt idx="7">
                  <c:v>230</c:v>
                </c:pt>
                <c:pt idx="8">
                  <c:v>-92</c:v>
                </c:pt>
                <c:pt idx="9">
                  <c:v>169</c:v>
                </c:pt>
                <c:pt idx="10">
                  <c:v>598</c:v>
                </c:pt>
                <c:pt idx="11">
                  <c:v>482</c:v>
                </c:pt>
                <c:pt idx="12">
                  <c:v>259</c:v>
                </c:pt>
                <c:pt idx="13">
                  <c:v>463</c:v>
                </c:pt>
                <c:pt idx="14">
                  <c:v>695</c:v>
                </c:pt>
                <c:pt idx="15">
                  <c:v>493</c:v>
                </c:pt>
                <c:pt idx="16">
                  <c:v>400</c:v>
                </c:pt>
                <c:pt idx="17">
                  <c:v>951</c:v>
                </c:pt>
                <c:pt idx="18">
                  <c:v>780</c:v>
                </c:pt>
                <c:pt idx="19">
                  <c:v>841</c:v>
                </c:pt>
              </c:numCache>
            </c:numRef>
          </c:val>
          <c:smooth val="0"/>
          <c:extLst>
            <c:ext xmlns:c16="http://schemas.microsoft.com/office/drawing/2014/chart" uri="{C3380CC4-5D6E-409C-BE32-E72D297353CC}">
              <c16:uniqueId val="{00000001-F339-406B-9B50-A7AD08AA7752}"/>
            </c:ext>
          </c:extLst>
        </c:ser>
        <c:dLbls>
          <c:showLegendKey val="0"/>
          <c:showVal val="0"/>
          <c:showCatName val="0"/>
          <c:showSerName val="0"/>
          <c:showPercent val="0"/>
          <c:showBubbleSize val="0"/>
        </c:dLbls>
        <c:smooth val="0"/>
        <c:axId val="566139792"/>
        <c:axId val="566137440"/>
      </c:lineChart>
      <c:catAx>
        <c:axId val="566139792"/>
        <c:scaling>
          <c:orientation val="minMax"/>
        </c:scaling>
        <c:delete val="0"/>
        <c:axPos val="b"/>
        <c:numFmt formatCode="General" sourceLinked="0"/>
        <c:majorTickMark val="out"/>
        <c:minorTickMark val="none"/>
        <c:tickLblPos val="low"/>
        <c:spPr>
          <a:noFill/>
          <a:ln>
            <a:solidFill>
              <a:schemeClr val="bg1"/>
            </a:solidFill>
          </a:ln>
        </c:spPr>
        <c:txPr>
          <a:bodyPr/>
          <a:lstStyle/>
          <a:p>
            <a:pPr>
              <a:defRPr sz="2000" b="1">
                <a:solidFill>
                  <a:schemeClr val="bg1"/>
                </a:solidFill>
              </a:defRPr>
            </a:pPr>
            <a:endParaRPr lang="en-US"/>
          </a:p>
        </c:txPr>
        <c:crossAx val="566137440"/>
        <c:crosses val="autoZero"/>
        <c:auto val="1"/>
        <c:lblAlgn val="ctr"/>
        <c:lblOffset val="100"/>
        <c:noMultiLvlLbl val="0"/>
      </c:catAx>
      <c:valAx>
        <c:axId val="566137440"/>
        <c:scaling>
          <c:orientation val="minMax"/>
        </c:scaling>
        <c:delete val="0"/>
        <c:axPos val="l"/>
        <c:majorGridlines>
          <c:spPr>
            <a:ln>
              <a:noFill/>
            </a:ln>
          </c:spPr>
        </c:majorGridlines>
        <c:title>
          <c:tx>
            <c:rich>
              <a:bodyPr/>
              <a:lstStyle/>
              <a:p>
                <a:pPr>
                  <a:defRPr sz="2300">
                    <a:solidFill>
                      <a:schemeClr val="bg1"/>
                    </a:solidFill>
                  </a:defRPr>
                </a:pPr>
                <a:r>
                  <a:rPr lang="en-CA" sz="2000" b="0" dirty="0">
                    <a:solidFill>
                      <a:schemeClr val="bg1"/>
                    </a:solidFill>
                    <a:effectLst>
                      <a:outerShdw blurRad="38100" dist="38100" dir="2700000" algn="tl">
                        <a:srgbClr val="000000">
                          <a:alpha val="43137"/>
                        </a:srgbClr>
                      </a:outerShdw>
                    </a:effectLst>
                  </a:rPr>
                  <a:t>000’s Population</a:t>
                </a:r>
              </a:p>
            </c:rich>
          </c:tx>
          <c:overlay val="0"/>
        </c:title>
        <c:numFmt formatCode="#,##0" sourceLinked="1"/>
        <c:majorTickMark val="out"/>
        <c:minorTickMark val="none"/>
        <c:tickLblPos val="nextTo"/>
        <c:spPr>
          <a:ln>
            <a:solidFill>
              <a:schemeClr val="bg1"/>
            </a:solidFill>
          </a:ln>
        </c:spPr>
        <c:txPr>
          <a:bodyPr/>
          <a:lstStyle/>
          <a:p>
            <a:pPr>
              <a:defRPr sz="2000" b="0">
                <a:solidFill>
                  <a:schemeClr val="bg1"/>
                </a:solidFill>
                <a:effectLst>
                  <a:outerShdw blurRad="38100" dist="38100" dir="2700000" algn="tl">
                    <a:srgbClr val="000000">
                      <a:alpha val="43137"/>
                    </a:srgbClr>
                  </a:outerShdw>
                </a:effectLst>
              </a:defRPr>
            </a:pPr>
            <a:endParaRPr lang="en-US"/>
          </a:p>
        </c:txPr>
        <c:crossAx val="566139792"/>
        <c:crosses val="autoZero"/>
        <c:crossBetween val="between"/>
      </c:valAx>
    </c:plotArea>
    <c:legend>
      <c:legendPos val="b"/>
      <c:overlay val="0"/>
      <c:txPr>
        <a:bodyPr/>
        <a:lstStyle/>
        <a:p>
          <a:pPr>
            <a:defRPr sz="2400">
              <a:solidFill>
                <a:schemeClr val="bg1"/>
              </a:solidFill>
            </a:defRPr>
          </a:pPr>
          <a:endParaRPr lang="en-US"/>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Migration</c:v>
          </c:tx>
          <c:spPr>
            <a:ln w="50800"/>
          </c:spPr>
          <c:marker>
            <c:symbol val="none"/>
          </c:marker>
          <c:trendline>
            <c:spPr>
              <a:ln w="50800">
                <a:solidFill>
                  <a:schemeClr val="bg2"/>
                </a:solidFill>
                <a:prstDash val="sysDot"/>
              </a:ln>
            </c:spPr>
            <c:trendlineType val="linear"/>
            <c:dispRSqr val="0"/>
            <c:dispEq val="0"/>
          </c:trendline>
          <c:cat>
            <c:strRef>
              <c:f>'demo03-eng'!$A$4:$A$25</c:f>
              <c:strCache>
                <c:ptCount val="22"/>
                <c:pt idx="0">
                  <c:v>1851-1861</c:v>
                </c:pt>
                <c:pt idx="1">
                  <c:v>1861-1871</c:v>
                </c:pt>
                <c:pt idx="2">
                  <c:v>1871-1881</c:v>
                </c:pt>
                <c:pt idx="3">
                  <c:v>1881-1891</c:v>
                </c:pt>
                <c:pt idx="4">
                  <c:v>1891-1901</c:v>
                </c:pt>
                <c:pt idx="5">
                  <c:v>1901-1911</c:v>
                </c:pt>
                <c:pt idx="6">
                  <c:v>1911-1921</c:v>
                </c:pt>
                <c:pt idx="7">
                  <c:v>1921-1931</c:v>
                </c:pt>
                <c:pt idx="8">
                  <c:v>1931-1941</c:v>
                </c:pt>
                <c:pt idx="9">
                  <c:v>1941-1951</c:v>
                </c:pt>
                <c:pt idx="10">
                  <c:v>1951-1956</c:v>
                </c:pt>
                <c:pt idx="11">
                  <c:v>1956-1961</c:v>
                </c:pt>
                <c:pt idx="12">
                  <c:v>1961-1966</c:v>
                </c:pt>
                <c:pt idx="13">
                  <c:v>1966-1971</c:v>
                </c:pt>
                <c:pt idx="14">
                  <c:v>1971-1976</c:v>
                </c:pt>
                <c:pt idx="15">
                  <c:v>1976-1981</c:v>
                </c:pt>
                <c:pt idx="16">
                  <c:v>1981-1986</c:v>
                </c:pt>
                <c:pt idx="17">
                  <c:v>1986-1991</c:v>
                </c:pt>
                <c:pt idx="18">
                  <c:v>1991-1996</c:v>
                </c:pt>
                <c:pt idx="19">
                  <c:v>1996-2001</c:v>
                </c:pt>
                <c:pt idx="20">
                  <c:v>2010-2011</c:v>
                </c:pt>
                <c:pt idx="21">
                  <c:v>2011-2012</c:v>
                </c:pt>
              </c:strCache>
            </c:strRef>
          </c:cat>
          <c:val>
            <c:numRef>
              <c:f>'demo03-eng'!$L$4:$L$25</c:f>
              <c:numCache>
                <c:formatCode>0.0%</c:formatCode>
                <c:ptCount val="22"/>
                <c:pt idx="0">
                  <c:v>0.23</c:v>
                </c:pt>
                <c:pt idx="1">
                  <c:v>-0.32600000000000001</c:v>
                </c:pt>
                <c:pt idx="2">
                  <c:v>-8.5000000000000006E-2</c:v>
                </c:pt>
                <c:pt idx="3">
                  <c:v>-0.28699999999999998</c:v>
                </c:pt>
                <c:pt idx="4">
                  <c:v>-0.24199999999999999</c:v>
                </c:pt>
                <c:pt idx="5">
                  <c:v>0.441</c:v>
                </c:pt>
                <c:pt idx="6">
                  <c:v>0.19700000000000001</c:v>
                </c:pt>
                <c:pt idx="7">
                  <c:v>0.14499999999999999</c:v>
                </c:pt>
                <c:pt idx="8">
                  <c:v>-8.1000000000000003E-2</c:v>
                </c:pt>
                <c:pt idx="9">
                  <c:v>7.9000000000000001E-2</c:v>
                </c:pt>
                <c:pt idx="10">
                  <c:v>0.28899999999999998</c:v>
                </c:pt>
                <c:pt idx="11">
                  <c:v>0.223</c:v>
                </c:pt>
                <c:pt idx="12">
                  <c:v>0.14599999999999999</c:v>
                </c:pt>
                <c:pt idx="13">
                  <c:v>0.29799999999999999</c:v>
                </c:pt>
                <c:pt idx="14">
                  <c:v>0.42599999999999999</c:v>
                </c:pt>
                <c:pt idx="15">
                  <c:v>0.33500000000000002</c:v>
                </c:pt>
                <c:pt idx="16">
                  <c:v>0.28799999999999998</c:v>
                </c:pt>
                <c:pt idx="17">
                  <c:v>0.49099999999999999</c:v>
                </c:pt>
                <c:pt idx="18">
                  <c:v>0.46100000000000002</c:v>
                </c:pt>
                <c:pt idx="19">
                  <c:v>0.57699999999999996</c:v>
                </c:pt>
                <c:pt idx="20" formatCode="0.00%">
                  <c:v>0.72499999999999998</c:v>
                </c:pt>
                <c:pt idx="21" formatCode="0.00%">
                  <c:v>0.65500000000000003</c:v>
                </c:pt>
              </c:numCache>
            </c:numRef>
          </c:val>
          <c:smooth val="0"/>
          <c:extLst>
            <c:ext xmlns:c16="http://schemas.microsoft.com/office/drawing/2014/chart" uri="{C3380CC4-5D6E-409C-BE32-E72D297353CC}">
              <c16:uniqueId val="{00000000-DF47-4D8B-A2B5-135003B01BE9}"/>
            </c:ext>
          </c:extLst>
        </c:ser>
        <c:ser>
          <c:idx val="1"/>
          <c:order val="1"/>
          <c:tx>
            <c:v>Natural Increase</c:v>
          </c:tx>
          <c:spPr>
            <a:ln w="50800"/>
          </c:spPr>
          <c:marker>
            <c:symbol val="none"/>
          </c:marker>
          <c:trendline>
            <c:spPr>
              <a:ln w="50800">
                <a:solidFill>
                  <a:srgbClr val="C00000"/>
                </a:solidFill>
                <a:prstDash val="sysDot"/>
              </a:ln>
            </c:spPr>
            <c:trendlineType val="linear"/>
            <c:dispRSqr val="0"/>
            <c:dispEq val="0"/>
          </c:trendline>
          <c:cat>
            <c:strRef>
              <c:f>'demo03-eng'!$A$4:$A$25</c:f>
              <c:strCache>
                <c:ptCount val="22"/>
                <c:pt idx="0">
                  <c:v>1851-1861</c:v>
                </c:pt>
                <c:pt idx="1">
                  <c:v>1861-1871</c:v>
                </c:pt>
                <c:pt idx="2">
                  <c:v>1871-1881</c:v>
                </c:pt>
                <c:pt idx="3">
                  <c:v>1881-1891</c:v>
                </c:pt>
                <c:pt idx="4">
                  <c:v>1891-1901</c:v>
                </c:pt>
                <c:pt idx="5">
                  <c:v>1901-1911</c:v>
                </c:pt>
                <c:pt idx="6">
                  <c:v>1911-1921</c:v>
                </c:pt>
                <c:pt idx="7">
                  <c:v>1921-1931</c:v>
                </c:pt>
                <c:pt idx="8">
                  <c:v>1931-1941</c:v>
                </c:pt>
                <c:pt idx="9">
                  <c:v>1941-1951</c:v>
                </c:pt>
                <c:pt idx="10">
                  <c:v>1951-1956</c:v>
                </c:pt>
                <c:pt idx="11">
                  <c:v>1956-1961</c:v>
                </c:pt>
                <c:pt idx="12">
                  <c:v>1961-1966</c:v>
                </c:pt>
                <c:pt idx="13">
                  <c:v>1966-1971</c:v>
                </c:pt>
                <c:pt idx="14">
                  <c:v>1971-1976</c:v>
                </c:pt>
                <c:pt idx="15">
                  <c:v>1976-1981</c:v>
                </c:pt>
                <c:pt idx="16">
                  <c:v>1981-1986</c:v>
                </c:pt>
                <c:pt idx="17">
                  <c:v>1986-1991</c:v>
                </c:pt>
                <c:pt idx="18">
                  <c:v>1991-1996</c:v>
                </c:pt>
                <c:pt idx="19">
                  <c:v>1996-2001</c:v>
                </c:pt>
                <c:pt idx="20">
                  <c:v>2010-2011</c:v>
                </c:pt>
                <c:pt idx="21">
                  <c:v>2011-2012</c:v>
                </c:pt>
              </c:strCache>
            </c:strRef>
          </c:cat>
          <c:val>
            <c:numRef>
              <c:f>'demo03-eng'!$M$4:$M$25</c:f>
              <c:numCache>
                <c:formatCode>0.0%</c:formatCode>
                <c:ptCount val="22"/>
                <c:pt idx="0">
                  <c:v>0.77</c:v>
                </c:pt>
                <c:pt idx="1">
                  <c:v>1.3260000000000001</c:v>
                </c:pt>
                <c:pt idx="2">
                  <c:v>1.085</c:v>
                </c:pt>
                <c:pt idx="3">
                  <c:v>1.2869999999999999</c:v>
                </c:pt>
                <c:pt idx="4">
                  <c:v>1.242</c:v>
                </c:pt>
                <c:pt idx="5">
                  <c:v>0.55900000000000005</c:v>
                </c:pt>
                <c:pt idx="6">
                  <c:v>0.80300000000000005</c:v>
                </c:pt>
                <c:pt idx="7">
                  <c:v>0.85499999999999998</c:v>
                </c:pt>
                <c:pt idx="8">
                  <c:v>1.081</c:v>
                </c:pt>
                <c:pt idx="9">
                  <c:v>0.92100000000000004</c:v>
                </c:pt>
                <c:pt idx="10">
                  <c:v>0.71099999999999997</c:v>
                </c:pt>
                <c:pt idx="11">
                  <c:v>0.77700000000000002</c:v>
                </c:pt>
                <c:pt idx="12">
                  <c:v>0.85399999999999998</c:v>
                </c:pt>
                <c:pt idx="13">
                  <c:v>0.70199999999999996</c:v>
                </c:pt>
                <c:pt idx="14">
                  <c:v>0.57399999999999995</c:v>
                </c:pt>
                <c:pt idx="15">
                  <c:v>0.66500000000000004</c:v>
                </c:pt>
                <c:pt idx="16">
                  <c:v>0.71199999999999997</c:v>
                </c:pt>
                <c:pt idx="17">
                  <c:v>0.50900000000000001</c:v>
                </c:pt>
                <c:pt idx="18">
                  <c:v>0.53900000000000003</c:v>
                </c:pt>
                <c:pt idx="19">
                  <c:v>0.42299999999999999</c:v>
                </c:pt>
                <c:pt idx="20" formatCode="0.00%">
                  <c:v>0.27500000000000002</c:v>
                </c:pt>
                <c:pt idx="21" formatCode="0.00%">
                  <c:v>0.34499999999999997</c:v>
                </c:pt>
              </c:numCache>
            </c:numRef>
          </c:val>
          <c:smooth val="0"/>
          <c:extLst>
            <c:ext xmlns:c16="http://schemas.microsoft.com/office/drawing/2014/chart" uri="{C3380CC4-5D6E-409C-BE32-E72D297353CC}">
              <c16:uniqueId val="{00000001-DF47-4D8B-A2B5-135003B01BE9}"/>
            </c:ext>
          </c:extLst>
        </c:ser>
        <c:dLbls>
          <c:showLegendKey val="0"/>
          <c:showVal val="0"/>
          <c:showCatName val="0"/>
          <c:showSerName val="0"/>
          <c:showPercent val="0"/>
          <c:showBubbleSize val="0"/>
        </c:dLbls>
        <c:smooth val="0"/>
        <c:axId val="566135480"/>
        <c:axId val="566141752"/>
      </c:lineChart>
      <c:catAx>
        <c:axId val="566135480"/>
        <c:scaling>
          <c:orientation val="minMax"/>
        </c:scaling>
        <c:delete val="0"/>
        <c:axPos val="b"/>
        <c:numFmt formatCode="General" sourceLinked="0"/>
        <c:majorTickMark val="out"/>
        <c:minorTickMark val="none"/>
        <c:tickLblPos val="low"/>
        <c:spPr>
          <a:ln>
            <a:solidFill>
              <a:schemeClr val="bg1"/>
            </a:solidFill>
          </a:ln>
        </c:spPr>
        <c:txPr>
          <a:bodyPr/>
          <a:lstStyle/>
          <a:p>
            <a:pPr>
              <a:defRPr sz="1800">
                <a:effectLst>
                  <a:outerShdw blurRad="38100" dist="38100" dir="2700000" algn="tl">
                    <a:srgbClr val="000000">
                      <a:alpha val="43137"/>
                    </a:srgbClr>
                  </a:outerShdw>
                </a:effectLst>
              </a:defRPr>
            </a:pPr>
            <a:endParaRPr lang="en-US"/>
          </a:p>
        </c:txPr>
        <c:crossAx val="566141752"/>
        <c:crosses val="autoZero"/>
        <c:auto val="1"/>
        <c:lblAlgn val="ctr"/>
        <c:lblOffset val="100"/>
        <c:noMultiLvlLbl val="0"/>
      </c:catAx>
      <c:valAx>
        <c:axId val="566141752"/>
        <c:scaling>
          <c:orientation val="minMax"/>
          <c:max val="1.4"/>
          <c:min val="-0.4"/>
        </c:scaling>
        <c:delete val="0"/>
        <c:axPos val="l"/>
        <c:majorGridlines>
          <c:spPr>
            <a:ln>
              <a:noFill/>
            </a:ln>
          </c:spPr>
        </c:majorGridlines>
        <c:title>
          <c:tx>
            <c:rich>
              <a:bodyPr rot="-5400000" vert="horz"/>
              <a:lstStyle/>
              <a:p>
                <a:pPr>
                  <a:defRPr sz="2000"/>
                </a:pPr>
                <a:r>
                  <a:rPr lang="en-US" sz="2000" b="0" dirty="0">
                    <a:effectLst>
                      <a:outerShdw blurRad="38100" dist="38100" dir="2700000" algn="tl">
                        <a:srgbClr val="000000">
                          <a:alpha val="43137"/>
                        </a:srgbClr>
                      </a:outerShdw>
                    </a:effectLst>
                  </a:rPr>
                  <a:t>Percentage Share of Pop Growth</a:t>
                </a:r>
              </a:p>
            </c:rich>
          </c:tx>
          <c:overlay val="0"/>
        </c:title>
        <c:numFmt formatCode="0.0%" sourceLinked="1"/>
        <c:majorTickMark val="out"/>
        <c:minorTickMark val="none"/>
        <c:tickLblPos val="nextTo"/>
        <c:spPr>
          <a:ln>
            <a:solidFill>
              <a:schemeClr val="bg1"/>
            </a:solidFill>
          </a:ln>
        </c:spPr>
        <c:txPr>
          <a:bodyPr/>
          <a:lstStyle/>
          <a:p>
            <a:pPr>
              <a:defRPr sz="2000">
                <a:effectLst>
                  <a:outerShdw blurRad="38100" dist="38100" dir="2700000" algn="tl">
                    <a:srgbClr val="000000">
                      <a:alpha val="43137"/>
                    </a:srgbClr>
                  </a:outerShdw>
                </a:effectLst>
              </a:defRPr>
            </a:pPr>
            <a:endParaRPr lang="en-US"/>
          </a:p>
        </c:txPr>
        <c:crossAx val="566135480"/>
        <c:crosses val="autoZero"/>
        <c:crossBetween val="between"/>
      </c:valAx>
    </c:plotArea>
    <c:legend>
      <c:legendPos val="b"/>
      <c:legendEntry>
        <c:idx val="2"/>
        <c:delete val="1"/>
      </c:legendEntry>
      <c:legendEntry>
        <c:idx val="3"/>
        <c:delete val="1"/>
      </c:legendEntry>
      <c:overlay val="0"/>
      <c:txPr>
        <a:bodyPr/>
        <a:lstStyle/>
        <a:p>
          <a:pPr>
            <a:defRPr sz="2000"/>
          </a:pPr>
          <a:endParaRPr lang="en-US"/>
        </a:p>
      </c:txPr>
    </c:legend>
    <c:plotVisOnly val="1"/>
    <c:dispBlanksAs val="gap"/>
    <c:showDLblsOverMax val="0"/>
  </c:chart>
  <c:txPr>
    <a:bodyPr/>
    <a:lstStyle/>
    <a:p>
      <a:pPr>
        <a:defRPr sz="2400">
          <a:solidFill>
            <a:schemeClr val="bg1"/>
          </a:solidFil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NI as a % of PG</c:v>
          </c:tx>
          <c:spPr>
            <a:ln w="28575" cap="rnd">
              <a:solidFill>
                <a:schemeClr val="accent1"/>
              </a:solidFill>
              <a:round/>
            </a:ln>
            <a:effectLst/>
          </c:spPr>
          <c:marker>
            <c:symbol val="none"/>
          </c:marker>
          <c:trendline>
            <c:spPr>
              <a:ln w="19050" cap="rnd">
                <a:solidFill>
                  <a:schemeClr val="accent1"/>
                </a:solidFill>
                <a:prstDash val="sysDot"/>
              </a:ln>
              <a:effectLst/>
            </c:spPr>
            <c:trendlineType val="linear"/>
            <c:dispRSqr val="0"/>
            <c:dispEq val="0"/>
          </c:trendline>
          <c:cat>
            <c:strRef>
              <c:f>Sheet5!$A$25:$A$69</c:f>
              <c:strCache>
                <c:ptCount val="45"/>
                <c:pt idx="0">
                  <c:v>1971/1972</c:v>
                </c:pt>
                <c:pt idx="1">
                  <c:v>1972/1973</c:v>
                </c:pt>
                <c:pt idx="2">
                  <c:v>1973/1974</c:v>
                </c:pt>
                <c:pt idx="3">
                  <c:v>1974/1975</c:v>
                </c:pt>
                <c:pt idx="4">
                  <c:v>1975/1976</c:v>
                </c:pt>
                <c:pt idx="5">
                  <c:v>1976/1977</c:v>
                </c:pt>
                <c:pt idx="6">
                  <c:v>1977/1978</c:v>
                </c:pt>
                <c:pt idx="7">
                  <c:v>1978/1979</c:v>
                </c:pt>
                <c:pt idx="8">
                  <c:v>1979/1980</c:v>
                </c:pt>
                <c:pt idx="9">
                  <c:v>1980/1981</c:v>
                </c:pt>
                <c:pt idx="10">
                  <c:v>1981/1982</c:v>
                </c:pt>
                <c:pt idx="11">
                  <c:v>1982/1983</c:v>
                </c:pt>
                <c:pt idx="12">
                  <c:v>1983/1984</c:v>
                </c:pt>
                <c:pt idx="13">
                  <c:v>1984/1985</c:v>
                </c:pt>
                <c:pt idx="14">
                  <c:v>1985/1986</c:v>
                </c:pt>
                <c:pt idx="15">
                  <c:v>1986/1987</c:v>
                </c:pt>
                <c:pt idx="16">
                  <c:v>1987/1988</c:v>
                </c:pt>
                <c:pt idx="17">
                  <c:v>1988/1989</c:v>
                </c:pt>
                <c:pt idx="18">
                  <c:v>1989/1990</c:v>
                </c:pt>
                <c:pt idx="19">
                  <c:v>1990/1991</c:v>
                </c:pt>
                <c:pt idx="20">
                  <c:v>1991/1992</c:v>
                </c:pt>
                <c:pt idx="21">
                  <c:v>1992/1993</c:v>
                </c:pt>
                <c:pt idx="22">
                  <c:v>1993/1994</c:v>
                </c:pt>
                <c:pt idx="23">
                  <c:v>1994/1995</c:v>
                </c:pt>
                <c:pt idx="24">
                  <c:v>1995/1996</c:v>
                </c:pt>
                <c:pt idx="25">
                  <c:v>1996/1997</c:v>
                </c:pt>
                <c:pt idx="26">
                  <c:v>1997/1998</c:v>
                </c:pt>
                <c:pt idx="27">
                  <c:v>1998/1999</c:v>
                </c:pt>
                <c:pt idx="28">
                  <c:v>1999/2000</c:v>
                </c:pt>
                <c:pt idx="29">
                  <c:v>2000/2001</c:v>
                </c:pt>
                <c:pt idx="30">
                  <c:v>2001/2002</c:v>
                </c:pt>
                <c:pt idx="31">
                  <c:v>2002/2003</c:v>
                </c:pt>
                <c:pt idx="32">
                  <c:v>2003/2004</c:v>
                </c:pt>
                <c:pt idx="33">
                  <c:v>2004/2005</c:v>
                </c:pt>
                <c:pt idx="34">
                  <c:v>2005/2006</c:v>
                </c:pt>
                <c:pt idx="35">
                  <c:v>2006/2007</c:v>
                </c:pt>
                <c:pt idx="36">
                  <c:v>2007/2008</c:v>
                </c:pt>
                <c:pt idx="37">
                  <c:v>2008/2009</c:v>
                </c:pt>
                <c:pt idx="38">
                  <c:v>2009/2010</c:v>
                </c:pt>
                <c:pt idx="39">
                  <c:v>2010/2011</c:v>
                </c:pt>
                <c:pt idx="40">
                  <c:v>2011/2012</c:v>
                </c:pt>
                <c:pt idx="41">
                  <c:v>2012/2013</c:v>
                </c:pt>
                <c:pt idx="42">
                  <c:v>2013/2014</c:v>
                </c:pt>
                <c:pt idx="43">
                  <c:v>2014/2015</c:v>
                </c:pt>
                <c:pt idx="44">
                  <c:v>2015/2016</c:v>
                </c:pt>
              </c:strCache>
            </c:strRef>
          </c:cat>
          <c:val>
            <c:numRef>
              <c:f>Sheet5!$L$25:$L$69</c:f>
              <c:numCache>
                <c:formatCode>0.0%</c:formatCode>
                <c:ptCount val="45"/>
                <c:pt idx="0">
                  <c:v>0.7898774333093006</c:v>
                </c:pt>
                <c:pt idx="1">
                  <c:v>0.7104155921713402</c:v>
                </c:pt>
                <c:pt idx="2">
                  <c:v>0.56805012301808677</c:v>
                </c:pt>
                <c:pt idx="3">
                  <c:v>0.58783688310709614</c:v>
                </c:pt>
                <c:pt idx="4">
                  <c:v>0.65695103000358612</c:v>
                </c:pt>
                <c:pt idx="5">
                  <c:v>0.72429654597759652</c:v>
                </c:pt>
                <c:pt idx="6">
                  <c:v>0.83518162594293566</c:v>
                </c:pt>
                <c:pt idx="7">
                  <c:v>0.89871427461412245</c:v>
                </c:pt>
                <c:pt idx="8">
                  <c:v>0.67579338238339104</c:v>
                </c:pt>
                <c:pt idx="9">
                  <c:v>0.70992573394511571</c:v>
                </c:pt>
                <c:pt idx="10">
                  <c:v>0.71300053799261065</c:v>
                </c:pt>
                <c:pt idx="11">
                  <c:v>0.8237074190177639</c:v>
                </c:pt>
                <c:pt idx="12">
                  <c:v>0.86668454471530654</c:v>
                </c:pt>
                <c:pt idx="13">
                  <c:v>0.87285250749215371</c:v>
                </c:pt>
                <c:pt idx="14">
                  <c:v>0.83457777391455512</c:v>
                </c:pt>
                <c:pt idx="15">
                  <c:v>0.69600067252445208</c:v>
                </c:pt>
                <c:pt idx="16">
                  <c:v>0.6182138946761444</c:v>
                </c:pt>
                <c:pt idx="17">
                  <c:v>0.58770849355893096</c:v>
                </c:pt>
                <c:pt idx="18">
                  <c:v>0.56288925879514462</c:v>
                </c:pt>
                <c:pt idx="19">
                  <c:v>0.54224844144469064</c:v>
                </c:pt>
                <c:pt idx="20">
                  <c:v>0.50925422690395961</c:v>
                </c:pt>
                <c:pt idx="21">
                  <c:v>0.46065042224211772</c:v>
                </c:pt>
                <c:pt idx="22">
                  <c:v>0.49150845598592996</c:v>
                </c:pt>
                <c:pt idx="23">
                  <c:v>0.50577242013842083</c:v>
                </c:pt>
                <c:pt idx="24">
                  <c:v>0.49036227013373762</c:v>
                </c:pt>
                <c:pt idx="25">
                  <c:v>0.44882005805199049</c:v>
                </c:pt>
                <c:pt idx="26">
                  <c:v>0.47184517065440357</c:v>
                </c:pt>
                <c:pt idx="27">
                  <c:v>0.49080126419062109</c:v>
                </c:pt>
                <c:pt idx="28">
                  <c:v>0.43159492830972507</c:v>
                </c:pt>
                <c:pt idx="29">
                  <c:v>0.34529694264501815</c:v>
                </c:pt>
                <c:pt idx="30">
                  <c:v>0.34169200398626387</c:v>
                </c:pt>
                <c:pt idx="31">
                  <c:v>0.42038980036827184</c:v>
                </c:pt>
                <c:pt idx="32">
                  <c:v>0.3729751938780751</c:v>
                </c:pt>
                <c:pt idx="33">
                  <c:v>0.36463661036388978</c:v>
                </c:pt>
                <c:pt idx="34">
                  <c:v>0.38028040212414382</c:v>
                </c:pt>
                <c:pt idx="35">
                  <c:v>0.41906052572574159</c:v>
                </c:pt>
                <c:pt idx="36">
                  <c:v>0.42100966201367662</c:v>
                </c:pt>
                <c:pt idx="37">
                  <c:v>0.42668957099588628</c:v>
                </c:pt>
                <c:pt idx="38">
                  <c:v>0.39457003281726361</c:v>
                </c:pt>
                <c:pt idx="39">
                  <c:v>0.39477690736204207</c:v>
                </c:pt>
                <c:pt idx="40">
                  <c:v>0.40929694740888867</c:v>
                </c:pt>
                <c:pt idx="41">
                  <c:v>0.39736343158057402</c:v>
                </c:pt>
                <c:pt idx="42">
                  <c:v>0.39301186776093328</c:v>
                </c:pt>
                <c:pt idx="43">
                  <c:v>0.41179308853135449</c:v>
                </c:pt>
                <c:pt idx="44">
                  <c:v>0.32558335107235681</c:v>
                </c:pt>
              </c:numCache>
            </c:numRef>
          </c:val>
          <c:smooth val="0"/>
          <c:extLst>
            <c:ext xmlns:c16="http://schemas.microsoft.com/office/drawing/2014/chart" uri="{C3380CC4-5D6E-409C-BE32-E72D297353CC}">
              <c16:uniqueId val="{00000000-322A-4542-8E27-0FE628809475}"/>
            </c:ext>
          </c:extLst>
        </c:ser>
        <c:ser>
          <c:idx val="1"/>
          <c:order val="1"/>
          <c:tx>
            <c:v>NM as a %of PG</c:v>
          </c:tx>
          <c:spPr>
            <a:ln w="28575" cap="rnd">
              <a:solidFill>
                <a:schemeClr val="accent2"/>
              </a:solidFill>
              <a:round/>
            </a:ln>
            <a:effectLst/>
          </c:spPr>
          <c:marker>
            <c:symbol val="none"/>
          </c:marker>
          <c:trendline>
            <c:spPr>
              <a:ln w="19050" cap="rnd">
                <a:solidFill>
                  <a:schemeClr val="accent2"/>
                </a:solidFill>
                <a:prstDash val="sysDot"/>
              </a:ln>
              <a:effectLst/>
            </c:spPr>
            <c:trendlineType val="linear"/>
            <c:dispRSqr val="0"/>
            <c:dispEq val="0"/>
          </c:trendline>
          <c:cat>
            <c:strRef>
              <c:f>Sheet5!$A$25:$A$69</c:f>
              <c:strCache>
                <c:ptCount val="45"/>
                <c:pt idx="0">
                  <c:v>1971/1972</c:v>
                </c:pt>
                <c:pt idx="1">
                  <c:v>1972/1973</c:v>
                </c:pt>
                <c:pt idx="2">
                  <c:v>1973/1974</c:v>
                </c:pt>
                <c:pt idx="3">
                  <c:v>1974/1975</c:v>
                </c:pt>
                <c:pt idx="4">
                  <c:v>1975/1976</c:v>
                </c:pt>
                <c:pt idx="5">
                  <c:v>1976/1977</c:v>
                </c:pt>
                <c:pt idx="6">
                  <c:v>1977/1978</c:v>
                </c:pt>
                <c:pt idx="7">
                  <c:v>1978/1979</c:v>
                </c:pt>
                <c:pt idx="8">
                  <c:v>1979/1980</c:v>
                </c:pt>
                <c:pt idx="9">
                  <c:v>1980/1981</c:v>
                </c:pt>
                <c:pt idx="10">
                  <c:v>1981/1982</c:v>
                </c:pt>
                <c:pt idx="11">
                  <c:v>1982/1983</c:v>
                </c:pt>
                <c:pt idx="12">
                  <c:v>1983/1984</c:v>
                </c:pt>
                <c:pt idx="13">
                  <c:v>1984/1985</c:v>
                </c:pt>
                <c:pt idx="14">
                  <c:v>1985/1986</c:v>
                </c:pt>
                <c:pt idx="15">
                  <c:v>1986/1987</c:v>
                </c:pt>
                <c:pt idx="16">
                  <c:v>1987/1988</c:v>
                </c:pt>
                <c:pt idx="17">
                  <c:v>1988/1989</c:v>
                </c:pt>
                <c:pt idx="18">
                  <c:v>1989/1990</c:v>
                </c:pt>
                <c:pt idx="19">
                  <c:v>1990/1991</c:v>
                </c:pt>
                <c:pt idx="20">
                  <c:v>1991/1992</c:v>
                </c:pt>
                <c:pt idx="21">
                  <c:v>1992/1993</c:v>
                </c:pt>
                <c:pt idx="22">
                  <c:v>1993/1994</c:v>
                </c:pt>
                <c:pt idx="23">
                  <c:v>1994/1995</c:v>
                </c:pt>
                <c:pt idx="24">
                  <c:v>1995/1996</c:v>
                </c:pt>
                <c:pt idx="25">
                  <c:v>1996/1997</c:v>
                </c:pt>
                <c:pt idx="26">
                  <c:v>1997/1998</c:v>
                </c:pt>
                <c:pt idx="27">
                  <c:v>1998/1999</c:v>
                </c:pt>
                <c:pt idx="28">
                  <c:v>1999/2000</c:v>
                </c:pt>
                <c:pt idx="29">
                  <c:v>2000/2001</c:v>
                </c:pt>
                <c:pt idx="30">
                  <c:v>2001/2002</c:v>
                </c:pt>
                <c:pt idx="31">
                  <c:v>2002/2003</c:v>
                </c:pt>
                <c:pt idx="32">
                  <c:v>2003/2004</c:v>
                </c:pt>
                <c:pt idx="33">
                  <c:v>2004/2005</c:v>
                </c:pt>
                <c:pt idx="34">
                  <c:v>2005/2006</c:v>
                </c:pt>
                <c:pt idx="35">
                  <c:v>2006/2007</c:v>
                </c:pt>
                <c:pt idx="36">
                  <c:v>2007/2008</c:v>
                </c:pt>
                <c:pt idx="37">
                  <c:v>2008/2009</c:v>
                </c:pt>
                <c:pt idx="38">
                  <c:v>2009/2010</c:v>
                </c:pt>
                <c:pt idx="39">
                  <c:v>2010/2011</c:v>
                </c:pt>
                <c:pt idx="40">
                  <c:v>2011/2012</c:v>
                </c:pt>
                <c:pt idx="41">
                  <c:v>2012/2013</c:v>
                </c:pt>
                <c:pt idx="42">
                  <c:v>2013/2014</c:v>
                </c:pt>
                <c:pt idx="43">
                  <c:v>2014/2015</c:v>
                </c:pt>
                <c:pt idx="44">
                  <c:v>2015/2016</c:v>
                </c:pt>
              </c:strCache>
            </c:strRef>
          </c:cat>
          <c:val>
            <c:numRef>
              <c:f>Sheet5!$M$25:$M$69</c:f>
              <c:numCache>
                <c:formatCode>0.0%</c:formatCode>
                <c:ptCount val="45"/>
                <c:pt idx="0">
                  <c:v>0.21012256669069934</c:v>
                </c:pt>
                <c:pt idx="1">
                  <c:v>0.28958440782865985</c:v>
                </c:pt>
                <c:pt idx="2">
                  <c:v>0.43194987698191328</c:v>
                </c:pt>
                <c:pt idx="3">
                  <c:v>0.41216311689290391</c:v>
                </c:pt>
                <c:pt idx="4">
                  <c:v>0.34304896999641393</c:v>
                </c:pt>
                <c:pt idx="5">
                  <c:v>0.27570345402240343</c:v>
                </c:pt>
                <c:pt idx="6">
                  <c:v>0.16481837405706429</c:v>
                </c:pt>
                <c:pt idx="7">
                  <c:v>0.10128572538587759</c:v>
                </c:pt>
                <c:pt idx="8">
                  <c:v>0.32420661761660891</c:v>
                </c:pt>
                <c:pt idx="9">
                  <c:v>0.29007426605488434</c:v>
                </c:pt>
                <c:pt idx="10">
                  <c:v>0.28699946200738941</c:v>
                </c:pt>
                <c:pt idx="11">
                  <c:v>0.17629258098223616</c:v>
                </c:pt>
                <c:pt idx="12">
                  <c:v>0.13331545528469352</c:v>
                </c:pt>
                <c:pt idx="13">
                  <c:v>0.12714749250784629</c:v>
                </c:pt>
                <c:pt idx="14">
                  <c:v>0.16542222608544482</c:v>
                </c:pt>
                <c:pt idx="15">
                  <c:v>0.30399932747554786</c:v>
                </c:pt>
                <c:pt idx="16">
                  <c:v>0.3817861053238556</c:v>
                </c:pt>
                <c:pt idx="17">
                  <c:v>0.41229150644106904</c:v>
                </c:pt>
                <c:pt idx="18">
                  <c:v>0.43711074120485532</c:v>
                </c:pt>
                <c:pt idx="19">
                  <c:v>0.45775155855530941</c:v>
                </c:pt>
                <c:pt idx="20">
                  <c:v>0.49074577309604039</c:v>
                </c:pt>
                <c:pt idx="21">
                  <c:v>0.53934957775788228</c:v>
                </c:pt>
                <c:pt idx="22">
                  <c:v>0.50849154401407004</c:v>
                </c:pt>
                <c:pt idx="23">
                  <c:v>0.49422757986157911</c:v>
                </c:pt>
                <c:pt idx="24">
                  <c:v>0.50963772986626232</c:v>
                </c:pt>
                <c:pt idx="25">
                  <c:v>0.55117994194800946</c:v>
                </c:pt>
                <c:pt idx="26">
                  <c:v>0.52815482934559643</c:v>
                </c:pt>
                <c:pt idx="27">
                  <c:v>0.50919873580937891</c:v>
                </c:pt>
                <c:pt idx="28">
                  <c:v>0.56840507169027499</c:v>
                </c:pt>
                <c:pt idx="29">
                  <c:v>0.65470305735498191</c:v>
                </c:pt>
                <c:pt idx="30">
                  <c:v>0.65830799601373613</c:v>
                </c:pt>
                <c:pt idx="31">
                  <c:v>0.57961019963172811</c:v>
                </c:pt>
                <c:pt idx="32">
                  <c:v>0.6270248061219249</c:v>
                </c:pt>
                <c:pt idx="33">
                  <c:v>0.63536338963611028</c:v>
                </c:pt>
                <c:pt idx="34">
                  <c:v>0.61971959787585618</c:v>
                </c:pt>
                <c:pt idx="35">
                  <c:v>0.58093947427425841</c:v>
                </c:pt>
                <c:pt idx="36">
                  <c:v>0.57899033798632338</c:v>
                </c:pt>
                <c:pt idx="37">
                  <c:v>0.57331042900411378</c:v>
                </c:pt>
                <c:pt idx="38">
                  <c:v>0.60542996718273645</c:v>
                </c:pt>
                <c:pt idx="39">
                  <c:v>0.60522309263795793</c:v>
                </c:pt>
                <c:pt idx="40">
                  <c:v>0.59070305259111133</c:v>
                </c:pt>
                <c:pt idx="41">
                  <c:v>0.60263656841942592</c:v>
                </c:pt>
                <c:pt idx="42">
                  <c:v>0.60698813223906678</c:v>
                </c:pt>
                <c:pt idx="43">
                  <c:v>0.58820691146864545</c:v>
                </c:pt>
                <c:pt idx="44">
                  <c:v>0.67441664892764319</c:v>
                </c:pt>
              </c:numCache>
            </c:numRef>
          </c:val>
          <c:smooth val="0"/>
          <c:extLst>
            <c:ext xmlns:c16="http://schemas.microsoft.com/office/drawing/2014/chart" uri="{C3380CC4-5D6E-409C-BE32-E72D297353CC}">
              <c16:uniqueId val="{00000001-322A-4542-8E27-0FE628809475}"/>
            </c:ext>
          </c:extLst>
        </c:ser>
        <c:dLbls>
          <c:showLegendKey val="0"/>
          <c:showVal val="0"/>
          <c:showCatName val="0"/>
          <c:showSerName val="0"/>
          <c:showPercent val="0"/>
          <c:showBubbleSize val="0"/>
        </c:dLbls>
        <c:marker val="1"/>
        <c:smooth val="0"/>
        <c:axId val="1857722479"/>
        <c:axId val="1545486495"/>
      </c:lineChart>
      <c:lineChart>
        <c:grouping val="standard"/>
        <c:varyColors val="0"/>
        <c:ser>
          <c:idx val="2"/>
          <c:order val="2"/>
          <c:tx>
            <c:v>Ratio NI to NM</c:v>
          </c:tx>
          <c:spPr>
            <a:ln w="50800" cap="rnd">
              <a:solidFill>
                <a:srgbClr val="00B050"/>
              </a:solidFill>
              <a:prstDash val="sysDash"/>
              <a:round/>
            </a:ln>
            <a:effectLst/>
          </c:spPr>
          <c:marker>
            <c:symbol val="none"/>
          </c:marker>
          <c:val>
            <c:numRef>
              <c:f>Sheet5!$N$25:$N$69</c:f>
              <c:numCache>
                <c:formatCode>0.00</c:formatCode>
                <c:ptCount val="45"/>
                <c:pt idx="0">
                  <c:v>0.26601920479024427</c:v>
                </c:pt>
                <c:pt idx="1">
                  <c:v>0.40762676244698332</c:v>
                </c:pt>
                <c:pt idx="2">
                  <c:v>0.76040803351460584</c:v>
                </c:pt>
                <c:pt idx="3">
                  <c:v>0.70115218819608027</c:v>
                </c:pt>
                <c:pt idx="4">
                  <c:v>0.52218347232752083</c:v>
                </c:pt>
                <c:pt idx="5">
                  <c:v>0.38064996382149158</c:v>
                </c:pt>
                <c:pt idx="6">
                  <c:v>0.1973443487468744</c:v>
                </c:pt>
                <c:pt idx="7">
                  <c:v>0.11270069725927771</c:v>
                </c:pt>
                <c:pt idx="8">
                  <c:v>0.47974222013420076</c:v>
                </c:pt>
                <c:pt idx="9">
                  <c:v>0.40859804368960934</c:v>
                </c:pt>
                <c:pt idx="10">
                  <c:v>0.40252348590845494</c:v>
                </c:pt>
                <c:pt idx="11">
                  <c:v>0.21402330112852155</c:v>
                </c:pt>
                <c:pt idx="12">
                  <c:v>0.15382235220138341</c:v>
                </c:pt>
                <c:pt idx="13">
                  <c:v>0.14566893194035907</c:v>
                </c:pt>
                <c:pt idx="14">
                  <c:v>0.19821067760951527</c:v>
                </c:pt>
                <c:pt idx="15">
                  <c:v>0.43678022087667984</c:v>
                </c:pt>
                <c:pt idx="16">
                  <c:v>0.61756312598547602</c:v>
                </c:pt>
                <c:pt idx="17">
                  <c:v>0.70152381828684185</c:v>
                </c:pt>
                <c:pt idx="18">
                  <c:v>0.77654837852206271</c:v>
                </c:pt>
                <c:pt idx="19">
                  <c:v>0.84417311986317645</c:v>
                </c:pt>
                <c:pt idx="20">
                  <c:v>0.96365576792471141</c:v>
                </c:pt>
                <c:pt idx="21">
                  <c:v>1.1708435544956479</c:v>
                </c:pt>
                <c:pt idx="22">
                  <c:v>1.0345529925707448</c:v>
                </c:pt>
                <c:pt idx="23">
                  <c:v>0.97717384377407901</c:v>
                </c:pt>
                <c:pt idx="24">
                  <c:v>1.0393086110137872</c:v>
                </c:pt>
                <c:pt idx="25">
                  <c:v>1.2280644148131228</c:v>
                </c:pt>
                <c:pt idx="26">
                  <c:v>1.1193392710009025</c:v>
                </c:pt>
                <c:pt idx="27">
                  <c:v>1.037484564448091</c:v>
                </c:pt>
                <c:pt idx="28">
                  <c:v>1.3169873749822447</c:v>
                </c:pt>
                <c:pt idx="29">
                  <c:v>1.8960580778383784</c:v>
                </c:pt>
                <c:pt idx="30">
                  <c:v>1.9266122365573419</c:v>
                </c:pt>
                <c:pt idx="31">
                  <c:v>1.3787446772589995</c:v>
                </c:pt>
                <c:pt idx="32">
                  <c:v>1.6811434551513316</c:v>
                </c:pt>
                <c:pt idx="33">
                  <c:v>1.7424563841849237</c:v>
                </c:pt>
                <c:pt idx="34">
                  <c:v>1.6296385362334465</c:v>
                </c:pt>
                <c:pt idx="35">
                  <c:v>1.3862901385621327</c:v>
                </c:pt>
                <c:pt idx="36">
                  <c:v>1.3752423999416783</c:v>
                </c:pt>
                <c:pt idx="37">
                  <c:v>1.3436241895156165</c:v>
                </c:pt>
                <c:pt idx="38">
                  <c:v>1.5344043308608992</c:v>
                </c:pt>
                <c:pt idx="39">
                  <c:v>1.5330762295144071</c:v>
                </c:pt>
                <c:pt idx="40">
                  <c:v>1.4432139216542885</c:v>
                </c:pt>
                <c:pt idx="41">
                  <c:v>1.5165878903912888</c:v>
                </c:pt>
                <c:pt idx="42">
                  <c:v>1.5444524250557592</c:v>
                </c:pt>
                <c:pt idx="43">
                  <c:v>1.4284040404040403</c:v>
                </c:pt>
                <c:pt idx="44">
                  <c:v>2.0714101218823151</c:v>
                </c:pt>
              </c:numCache>
            </c:numRef>
          </c:val>
          <c:smooth val="0"/>
          <c:extLst>
            <c:ext xmlns:c16="http://schemas.microsoft.com/office/drawing/2014/chart" uri="{C3380CC4-5D6E-409C-BE32-E72D297353CC}">
              <c16:uniqueId val="{00000002-322A-4542-8E27-0FE628809475}"/>
            </c:ext>
          </c:extLst>
        </c:ser>
        <c:dLbls>
          <c:showLegendKey val="0"/>
          <c:showVal val="0"/>
          <c:showCatName val="0"/>
          <c:showSerName val="0"/>
          <c:showPercent val="0"/>
          <c:showBubbleSize val="0"/>
        </c:dLbls>
        <c:marker val="1"/>
        <c:smooth val="0"/>
        <c:axId val="707102144"/>
        <c:axId val="708962736"/>
      </c:lineChart>
      <c:catAx>
        <c:axId val="1857722479"/>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crossAx val="1545486495"/>
        <c:crosses val="autoZero"/>
        <c:auto val="1"/>
        <c:lblAlgn val="ctr"/>
        <c:lblOffset val="100"/>
        <c:noMultiLvlLbl val="0"/>
      </c:catAx>
      <c:valAx>
        <c:axId val="1545486495"/>
        <c:scaling>
          <c:orientation val="minMax"/>
          <c:max val="1"/>
        </c:scaling>
        <c:delete val="0"/>
        <c:axPos val="l"/>
        <c:title>
          <c:tx>
            <c:rich>
              <a:bodyPr rot="-5400000" spcFirstLastPara="1" vertOverflow="ellipsis" vert="horz" wrap="square" anchor="ctr" anchorCtr="1"/>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r>
                  <a:rPr lang="en-CA" dirty="0"/>
                  <a:t>Percent of population Growth</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title>
        <c:numFmt formatCode="0%" sourceLinked="0"/>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crossAx val="1857722479"/>
        <c:crosses val="autoZero"/>
        <c:crossBetween val="between"/>
      </c:valAx>
      <c:valAx>
        <c:axId val="708962736"/>
        <c:scaling>
          <c:orientation val="minMax"/>
          <c:max val="2.1"/>
        </c:scaling>
        <c:delete val="0"/>
        <c:axPos val="r"/>
        <c:title>
          <c:tx>
            <c:rich>
              <a:bodyPr rot="-5400000" spcFirstLastPara="1" vertOverflow="ellipsis" vert="horz" wrap="square" anchor="ctr" anchorCtr="1"/>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r>
                  <a:rPr lang="en-CA" dirty="0"/>
                  <a:t>Migrants to Births</a:t>
                </a:r>
              </a:p>
            </c:rich>
          </c:tx>
          <c:layout>
            <c:manualLayout>
              <c:xMode val="edge"/>
              <c:yMode val="edge"/>
              <c:x val="0.9423756734355575"/>
              <c:y val="0.1619359511879197"/>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title>
        <c:numFmt formatCode="0.0" sourceLinked="0"/>
        <c:majorTickMark val="out"/>
        <c:minorTickMark val="none"/>
        <c:tickLblPos val="nextTo"/>
        <c:spPr>
          <a:noFill/>
          <a:ln>
            <a:solidFill>
              <a:schemeClr val="bg1"/>
            </a:solidFill>
          </a:ln>
          <a:effectLst/>
        </c:spPr>
        <c:txPr>
          <a:bodyPr rot="-60000000" spcFirstLastPara="1" vertOverflow="ellipsis" vert="horz" wrap="square" anchor="ctr" anchorCtr="1"/>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crossAx val="707102144"/>
        <c:crosses val="max"/>
        <c:crossBetween val="between"/>
      </c:valAx>
      <c:catAx>
        <c:axId val="707102144"/>
        <c:scaling>
          <c:orientation val="minMax"/>
        </c:scaling>
        <c:delete val="1"/>
        <c:axPos val="b"/>
        <c:majorTickMark val="out"/>
        <c:minorTickMark val="none"/>
        <c:tickLblPos val="nextTo"/>
        <c:crossAx val="708962736"/>
        <c:crosses val="autoZero"/>
        <c:auto val="1"/>
        <c:lblAlgn val="ctr"/>
        <c:lblOffset val="100"/>
        <c:noMultiLvlLbl val="0"/>
      </c:catAx>
      <c:spPr>
        <a:noFill/>
        <a:ln>
          <a:noFill/>
        </a:ln>
        <a:effectLst/>
      </c:spPr>
    </c:plotArea>
    <c:legend>
      <c:legendPos val="b"/>
      <c:layout>
        <c:manualLayout>
          <c:xMode val="edge"/>
          <c:yMode val="edge"/>
          <c:x val="7.8120942119077219E-2"/>
          <c:y val="0.81003118928315776"/>
          <c:w val="0.87738384675599757"/>
          <c:h val="0.1769817977298292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effectLst>
            <a:outerShdw blurRad="38100" dist="38100" dir="2700000" algn="tl">
              <a:srgbClr val="000000">
                <a:alpha val="43137"/>
              </a:srgbClr>
            </a:outerShdw>
          </a:effectLst>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Natural Increase</c:v>
          </c:tx>
          <c:spPr>
            <a:ln w="50800"/>
          </c:spPr>
          <c:marker>
            <c:symbol val="none"/>
          </c:marker>
          <c:cat>
            <c:strRef>
              <c:f>'demo03-eng'!$A$4:$A$23</c:f>
              <c:strCache>
                <c:ptCount val="20"/>
                <c:pt idx="0">
                  <c:v>1851-1861</c:v>
                </c:pt>
                <c:pt idx="1">
                  <c:v>1861-1871</c:v>
                </c:pt>
                <c:pt idx="2">
                  <c:v>1871-1881</c:v>
                </c:pt>
                <c:pt idx="3">
                  <c:v>1881-1891</c:v>
                </c:pt>
                <c:pt idx="4">
                  <c:v>1891-1901</c:v>
                </c:pt>
                <c:pt idx="5">
                  <c:v>1901-1911</c:v>
                </c:pt>
                <c:pt idx="6">
                  <c:v>1911-1921</c:v>
                </c:pt>
                <c:pt idx="7">
                  <c:v>1921-1931</c:v>
                </c:pt>
                <c:pt idx="8">
                  <c:v>1931-1941</c:v>
                </c:pt>
                <c:pt idx="9">
                  <c:v>1941-1951</c:v>
                </c:pt>
                <c:pt idx="10">
                  <c:v>1951-1956</c:v>
                </c:pt>
                <c:pt idx="11">
                  <c:v>1956-1961</c:v>
                </c:pt>
                <c:pt idx="12">
                  <c:v>1961-1966</c:v>
                </c:pt>
                <c:pt idx="13">
                  <c:v>1966-1971</c:v>
                </c:pt>
                <c:pt idx="14">
                  <c:v>1971-1976</c:v>
                </c:pt>
                <c:pt idx="15">
                  <c:v>1976-1981</c:v>
                </c:pt>
                <c:pt idx="16">
                  <c:v>1981-1986</c:v>
                </c:pt>
                <c:pt idx="17">
                  <c:v>1986-1991</c:v>
                </c:pt>
                <c:pt idx="18">
                  <c:v>1991-1996</c:v>
                </c:pt>
                <c:pt idx="19">
                  <c:v>1996-2001</c:v>
                </c:pt>
              </c:strCache>
            </c:strRef>
          </c:cat>
          <c:val>
            <c:numRef>
              <c:f>'demo03-eng'!$H$4:$H$23</c:f>
              <c:numCache>
                <c:formatCode>#,##0</c:formatCode>
                <c:ptCount val="20"/>
                <c:pt idx="0">
                  <c:v>611</c:v>
                </c:pt>
                <c:pt idx="1">
                  <c:v>610</c:v>
                </c:pt>
                <c:pt idx="2">
                  <c:v>690</c:v>
                </c:pt>
                <c:pt idx="3">
                  <c:v>654</c:v>
                </c:pt>
                <c:pt idx="4">
                  <c:v>668</c:v>
                </c:pt>
                <c:pt idx="5">
                  <c:v>1025</c:v>
                </c:pt>
                <c:pt idx="6">
                  <c:v>1270</c:v>
                </c:pt>
                <c:pt idx="7">
                  <c:v>1360</c:v>
                </c:pt>
                <c:pt idx="8">
                  <c:v>1222</c:v>
                </c:pt>
                <c:pt idx="9">
                  <c:v>1972</c:v>
                </c:pt>
                <c:pt idx="10">
                  <c:v>1473</c:v>
                </c:pt>
                <c:pt idx="11">
                  <c:v>1675</c:v>
                </c:pt>
                <c:pt idx="12">
                  <c:v>1518</c:v>
                </c:pt>
                <c:pt idx="13">
                  <c:v>1090</c:v>
                </c:pt>
                <c:pt idx="14">
                  <c:v>936</c:v>
                </c:pt>
                <c:pt idx="15">
                  <c:v>977</c:v>
                </c:pt>
                <c:pt idx="16">
                  <c:v>987</c:v>
                </c:pt>
                <c:pt idx="17">
                  <c:v>987</c:v>
                </c:pt>
                <c:pt idx="18">
                  <c:v>912</c:v>
                </c:pt>
                <c:pt idx="19">
                  <c:v>616</c:v>
                </c:pt>
              </c:numCache>
            </c:numRef>
          </c:val>
          <c:smooth val="0"/>
          <c:extLst>
            <c:ext xmlns:c16="http://schemas.microsoft.com/office/drawing/2014/chart" uri="{C3380CC4-5D6E-409C-BE32-E72D297353CC}">
              <c16:uniqueId val="{00000000-F339-406B-9B50-A7AD08AA7752}"/>
            </c:ext>
          </c:extLst>
        </c:ser>
        <c:ser>
          <c:idx val="1"/>
          <c:order val="1"/>
          <c:tx>
            <c:v>Net Migration</c:v>
          </c:tx>
          <c:spPr>
            <a:ln w="50800"/>
          </c:spPr>
          <c:marker>
            <c:symbol val="none"/>
          </c:marker>
          <c:cat>
            <c:strRef>
              <c:f>'demo03-eng'!$A$4:$A$23</c:f>
              <c:strCache>
                <c:ptCount val="20"/>
                <c:pt idx="0">
                  <c:v>1851-1861</c:v>
                </c:pt>
                <c:pt idx="1">
                  <c:v>1861-1871</c:v>
                </c:pt>
                <c:pt idx="2">
                  <c:v>1871-1881</c:v>
                </c:pt>
                <c:pt idx="3">
                  <c:v>1881-1891</c:v>
                </c:pt>
                <c:pt idx="4">
                  <c:v>1891-1901</c:v>
                </c:pt>
                <c:pt idx="5">
                  <c:v>1901-1911</c:v>
                </c:pt>
                <c:pt idx="6">
                  <c:v>1911-1921</c:v>
                </c:pt>
                <c:pt idx="7">
                  <c:v>1921-1931</c:v>
                </c:pt>
                <c:pt idx="8">
                  <c:v>1931-1941</c:v>
                </c:pt>
                <c:pt idx="9">
                  <c:v>1941-1951</c:v>
                </c:pt>
                <c:pt idx="10">
                  <c:v>1951-1956</c:v>
                </c:pt>
                <c:pt idx="11">
                  <c:v>1956-1961</c:v>
                </c:pt>
                <c:pt idx="12">
                  <c:v>1961-1966</c:v>
                </c:pt>
                <c:pt idx="13">
                  <c:v>1966-1971</c:v>
                </c:pt>
                <c:pt idx="14">
                  <c:v>1971-1976</c:v>
                </c:pt>
                <c:pt idx="15">
                  <c:v>1976-1981</c:v>
                </c:pt>
                <c:pt idx="16">
                  <c:v>1981-1986</c:v>
                </c:pt>
                <c:pt idx="17">
                  <c:v>1986-1991</c:v>
                </c:pt>
                <c:pt idx="18">
                  <c:v>1991-1996</c:v>
                </c:pt>
                <c:pt idx="19">
                  <c:v>1996-2001</c:v>
                </c:pt>
              </c:strCache>
            </c:strRef>
          </c:cat>
          <c:val>
            <c:numRef>
              <c:f>'demo03-eng'!$I$4:$I$23</c:f>
              <c:numCache>
                <c:formatCode>General</c:formatCode>
                <c:ptCount val="20"/>
                <c:pt idx="0">
                  <c:v>182</c:v>
                </c:pt>
                <c:pt idx="1">
                  <c:v>-150</c:v>
                </c:pt>
                <c:pt idx="2">
                  <c:v>-54</c:v>
                </c:pt>
                <c:pt idx="3">
                  <c:v>-146</c:v>
                </c:pt>
                <c:pt idx="4">
                  <c:v>-130</c:v>
                </c:pt>
                <c:pt idx="5">
                  <c:v>810</c:v>
                </c:pt>
                <c:pt idx="6">
                  <c:v>311</c:v>
                </c:pt>
                <c:pt idx="7">
                  <c:v>230</c:v>
                </c:pt>
                <c:pt idx="8">
                  <c:v>-92</c:v>
                </c:pt>
                <c:pt idx="9">
                  <c:v>169</c:v>
                </c:pt>
                <c:pt idx="10">
                  <c:v>598</c:v>
                </c:pt>
                <c:pt idx="11">
                  <c:v>482</c:v>
                </c:pt>
                <c:pt idx="12">
                  <c:v>259</c:v>
                </c:pt>
                <c:pt idx="13">
                  <c:v>463</c:v>
                </c:pt>
                <c:pt idx="14">
                  <c:v>695</c:v>
                </c:pt>
                <c:pt idx="15">
                  <c:v>493</c:v>
                </c:pt>
                <c:pt idx="16">
                  <c:v>400</c:v>
                </c:pt>
                <c:pt idx="17">
                  <c:v>951</c:v>
                </c:pt>
                <c:pt idx="18">
                  <c:v>780</c:v>
                </c:pt>
                <c:pt idx="19">
                  <c:v>841</c:v>
                </c:pt>
              </c:numCache>
            </c:numRef>
          </c:val>
          <c:smooth val="0"/>
          <c:extLst>
            <c:ext xmlns:c16="http://schemas.microsoft.com/office/drawing/2014/chart" uri="{C3380CC4-5D6E-409C-BE32-E72D297353CC}">
              <c16:uniqueId val="{00000001-F339-406B-9B50-A7AD08AA7752}"/>
            </c:ext>
          </c:extLst>
        </c:ser>
        <c:dLbls>
          <c:showLegendKey val="0"/>
          <c:showVal val="0"/>
          <c:showCatName val="0"/>
          <c:showSerName val="0"/>
          <c:showPercent val="0"/>
          <c:showBubbleSize val="0"/>
        </c:dLbls>
        <c:smooth val="0"/>
        <c:axId val="566139792"/>
        <c:axId val="566137440"/>
      </c:lineChart>
      <c:catAx>
        <c:axId val="566139792"/>
        <c:scaling>
          <c:orientation val="minMax"/>
        </c:scaling>
        <c:delete val="0"/>
        <c:axPos val="b"/>
        <c:numFmt formatCode="General" sourceLinked="0"/>
        <c:majorTickMark val="out"/>
        <c:minorTickMark val="none"/>
        <c:tickLblPos val="low"/>
        <c:spPr>
          <a:noFill/>
          <a:ln>
            <a:solidFill>
              <a:schemeClr val="bg1"/>
            </a:solidFill>
          </a:ln>
        </c:spPr>
        <c:txPr>
          <a:bodyPr/>
          <a:lstStyle/>
          <a:p>
            <a:pPr>
              <a:defRPr sz="2000" b="1">
                <a:solidFill>
                  <a:schemeClr val="bg1"/>
                </a:solidFill>
              </a:defRPr>
            </a:pPr>
            <a:endParaRPr lang="en-US"/>
          </a:p>
        </c:txPr>
        <c:crossAx val="566137440"/>
        <c:crosses val="autoZero"/>
        <c:auto val="1"/>
        <c:lblAlgn val="ctr"/>
        <c:lblOffset val="100"/>
        <c:noMultiLvlLbl val="0"/>
      </c:catAx>
      <c:valAx>
        <c:axId val="566137440"/>
        <c:scaling>
          <c:orientation val="minMax"/>
        </c:scaling>
        <c:delete val="0"/>
        <c:axPos val="l"/>
        <c:majorGridlines>
          <c:spPr>
            <a:ln>
              <a:noFill/>
            </a:ln>
          </c:spPr>
        </c:majorGridlines>
        <c:numFmt formatCode="#,##0" sourceLinked="1"/>
        <c:majorTickMark val="out"/>
        <c:minorTickMark val="none"/>
        <c:tickLblPos val="nextTo"/>
        <c:spPr>
          <a:ln>
            <a:solidFill>
              <a:schemeClr val="bg1"/>
            </a:solidFill>
          </a:ln>
        </c:spPr>
        <c:txPr>
          <a:bodyPr/>
          <a:lstStyle/>
          <a:p>
            <a:pPr>
              <a:defRPr sz="2000" b="1">
                <a:solidFill>
                  <a:schemeClr val="bg1"/>
                </a:solidFill>
              </a:defRPr>
            </a:pPr>
            <a:endParaRPr lang="en-US"/>
          </a:p>
        </c:txPr>
        <c:crossAx val="566139792"/>
        <c:crosses val="autoZero"/>
        <c:crossBetween val="between"/>
      </c:valAx>
    </c:plotArea>
    <c:legend>
      <c:legendPos val="b"/>
      <c:overlay val="0"/>
      <c:txPr>
        <a:bodyPr/>
        <a:lstStyle/>
        <a:p>
          <a:pPr>
            <a:defRPr sz="2400">
              <a:solidFill>
                <a:schemeClr val="bg1"/>
              </a:solidFill>
            </a:defRPr>
          </a:pPr>
          <a:endParaRPr lang="en-US"/>
        </a:p>
      </c:txPr>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Migration</c:v>
          </c:tx>
          <c:spPr>
            <a:ln w="50800"/>
          </c:spPr>
          <c:marker>
            <c:symbol val="none"/>
          </c:marker>
          <c:trendline>
            <c:spPr>
              <a:ln w="50800">
                <a:solidFill>
                  <a:schemeClr val="bg2"/>
                </a:solidFill>
                <a:prstDash val="sysDot"/>
              </a:ln>
            </c:spPr>
            <c:trendlineType val="linear"/>
            <c:dispRSqr val="0"/>
            <c:dispEq val="0"/>
          </c:trendline>
          <c:cat>
            <c:strRef>
              <c:f>'demo03-eng'!$A$4:$A$25</c:f>
              <c:strCache>
                <c:ptCount val="22"/>
                <c:pt idx="0">
                  <c:v>1851-1861</c:v>
                </c:pt>
                <c:pt idx="1">
                  <c:v>1861-1871</c:v>
                </c:pt>
                <c:pt idx="2">
                  <c:v>1871-1881</c:v>
                </c:pt>
                <c:pt idx="3">
                  <c:v>1881-1891</c:v>
                </c:pt>
                <c:pt idx="4">
                  <c:v>1891-1901</c:v>
                </c:pt>
                <c:pt idx="5">
                  <c:v>1901-1911</c:v>
                </c:pt>
                <c:pt idx="6">
                  <c:v>1911-1921</c:v>
                </c:pt>
                <c:pt idx="7">
                  <c:v>1921-1931</c:v>
                </c:pt>
                <c:pt idx="8">
                  <c:v>1931-1941</c:v>
                </c:pt>
                <c:pt idx="9">
                  <c:v>1941-1951</c:v>
                </c:pt>
                <c:pt idx="10">
                  <c:v>1951-1956</c:v>
                </c:pt>
                <c:pt idx="11">
                  <c:v>1956-1961</c:v>
                </c:pt>
                <c:pt idx="12">
                  <c:v>1961-1966</c:v>
                </c:pt>
                <c:pt idx="13">
                  <c:v>1966-1971</c:v>
                </c:pt>
                <c:pt idx="14">
                  <c:v>1971-1976</c:v>
                </c:pt>
                <c:pt idx="15">
                  <c:v>1976-1981</c:v>
                </c:pt>
                <c:pt idx="16">
                  <c:v>1981-1986</c:v>
                </c:pt>
                <c:pt idx="17">
                  <c:v>1986-1991</c:v>
                </c:pt>
                <c:pt idx="18">
                  <c:v>1991-1996</c:v>
                </c:pt>
                <c:pt idx="19">
                  <c:v>1996-2001</c:v>
                </c:pt>
                <c:pt idx="20">
                  <c:v>2010-2011</c:v>
                </c:pt>
                <c:pt idx="21">
                  <c:v>2011-2012</c:v>
                </c:pt>
              </c:strCache>
            </c:strRef>
          </c:cat>
          <c:val>
            <c:numRef>
              <c:f>'demo03-eng'!$L$4:$L$25</c:f>
              <c:numCache>
                <c:formatCode>0.0%</c:formatCode>
                <c:ptCount val="22"/>
                <c:pt idx="0">
                  <c:v>0.23</c:v>
                </c:pt>
                <c:pt idx="1">
                  <c:v>-0.32600000000000001</c:v>
                </c:pt>
                <c:pt idx="2">
                  <c:v>-8.5000000000000006E-2</c:v>
                </c:pt>
                <c:pt idx="3">
                  <c:v>-0.28699999999999998</c:v>
                </c:pt>
                <c:pt idx="4">
                  <c:v>-0.24199999999999999</c:v>
                </c:pt>
                <c:pt idx="5">
                  <c:v>0.441</c:v>
                </c:pt>
                <c:pt idx="6">
                  <c:v>0.19700000000000001</c:v>
                </c:pt>
                <c:pt idx="7">
                  <c:v>0.14499999999999999</c:v>
                </c:pt>
                <c:pt idx="8">
                  <c:v>-8.1000000000000003E-2</c:v>
                </c:pt>
                <c:pt idx="9">
                  <c:v>7.9000000000000001E-2</c:v>
                </c:pt>
                <c:pt idx="10">
                  <c:v>0.28899999999999998</c:v>
                </c:pt>
                <c:pt idx="11">
                  <c:v>0.223</c:v>
                </c:pt>
                <c:pt idx="12">
                  <c:v>0.14599999999999999</c:v>
                </c:pt>
                <c:pt idx="13">
                  <c:v>0.29799999999999999</c:v>
                </c:pt>
                <c:pt idx="14">
                  <c:v>0.42599999999999999</c:v>
                </c:pt>
                <c:pt idx="15">
                  <c:v>0.33500000000000002</c:v>
                </c:pt>
                <c:pt idx="16">
                  <c:v>0.28799999999999998</c:v>
                </c:pt>
                <c:pt idx="17">
                  <c:v>0.49099999999999999</c:v>
                </c:pt>
                <c:pt idx="18">
                  <c:v>0.46100000000000002</c:v>
                </c:pt>
                <c:pt idx="19">
                  <c:v>0.57699999999999996</c:v>
                </c:pt>
                <c:pt idx="20" formatCode="0.00%">
                  <c:v>0.72499999999999998</c:v>
                </c:pt>
                <c:pt idx="21" formatCode="0.00%">
                  <c:v>0.65500000000000003</c:v>
                </c:pt>
              </c:numCache>
            </c:numRef>
          </c:val>
          <c:smooth val="0"/>
          <c:extLst>
            <c:ext xmlns:c16="http://schemas.microsoft.com/office/drawing/2014/chart" uri="{C3380CC4-5D6E-409C-BE32-E72D297353CC}">
              <c16:uniqueId val="{00000000-DF47-4D8B-A2B5-135003B01BE9}"/>
            </c:ext>
          </c:extLst>
        </c:ser>
        <c:ser>
          <c:idx val="1"/>
          <c:order val="1"/>
          <c:tx>
            <c:v>Natural Increase</c:v>
          </c:tx>
          <c:spPr>
            <a:ln w="50800"/>
          </c:spPr>
          <c:marker>
            <c:symbol val="none"/>
          </c:marker>
          <c:trendline>
            <c:spPr>
              <a:ln w="50800">
                <a:solidFill>
                  <a:srgbClr val="C00000"/>
                </a:solidFill>
                <a:prstDash val="sysDot"/>
              </a:ln>
            </c:spPr>
            <c:trendlineType val="linear"/>
            <c:dispRSqr val="0"/>
            <c:dispEq val="0"/>
          </c:trendline>
          <c:cat>
            <c:strRef>
              <c:f>'demo03-eng'!$A$4:$A$25</c:f>
              <c:strCache>
                <c:ptCount val="22"/>
                <c:pt idx="0">
                  <c:v>1851-1861</c:v>
                </c:pt>
                <c:pt idx="1">
                  <c:v>1861-1871</c:v>
                </c:pt>
                <c:pt idx="2">
                  <c:v>1871-1881</c:v>
                </c:pt>
                <c:pt idx="3">
                  <c:v>1881-1891</c:v>
                </c:pt>
                <c:pt idx="4">
                  <c:v>1891-1901</c:v>
                </c:pt>
                <c:pt idx="5">
                  <c:v>1901-1911</c:v>
                </c:pt>
                <c:pt idx="6">
                  <c:v>1911-1921</c:v>
                </c:pt>
                <c:pt idx="7">
                  <c:v>1921-1931</c:v>
                </c:pt>
                <c:pt idx="8">
                  <c:v>1931-1941</c:v>
                </c:pt>
                <c:pt idx="9">
                  <c:v>1941-1951</c:v>
                </c:pt>
                <c:pt idx="10">
                  <c:v>1951-1956</c:v>
                </c:pt>
                <c:pt idx="11">
                  <c:v>1956-1961</c:v>
                </c:pt>
                <c:pt idx="12">
                  <c:v>1961-1966</c:v>
                </c:pt>
                <c:pt idx="13">
                  <c:v>1966-1971</c:v>
                </c:pt>
                <c:pt idx="14">
                  <c:v>1971-1976</c:v>
                </c:pt>
                <c:pt idx="15">
                  <c:v>1976-1981</c:v>
                </c:pt>
                <c:pt idx="16">
                  <c:v>1981-1986</c:v>
                </c:pt>
                <c:pt idx="17">
                  <c:v>1986-1991</c:v>
                </c:pt>
                <c:pt idx="18">
                  <c:v>1991-1996</c:v>
                </c:pt>
                <c:pt idx="19">
                  <c:v>1996-2001</c:v>
                </c:pt>
                <c:pt idx="20">
                  <c:v>2010-2011</c:v>
                </c:pt>
                <c:pt idx="21">
                  <c:v>2011-2012</c:v>
                </c:pt>
              </c:strCache>
            </c:strRef>
          </c:cat>
          <c:val>
            <c:numRef>
              <c:f>'demo03-eng'!$M$4:$M$25</c:f>
              <c:numCache>
                <c:formatCode>0.0%</c:formatCode>
                <c:ptCount val="22"/>
                <c:pt idx="0">
                  <c:v>0.77</c:v>
                </c:pt>
                <c:pt idx="1">
                  <c:v>1.3260000000000001</c:v>
                </c:pt>
                <c:pt idx="2">
                  <c:v>1.085</c:v>
                </c:pt>
                <c:pt idx="3">
                  <c:v>1.2869999999999999</c:v>
                </c:pt>
                <c:pt idx="4">
                  <c:v>1.242</c:v>
                </c:pt>
                <c:pt idx="5">
                  <c:v>0.55900000000000005</c:v>
                </c:pt>
                <c:pt idx="6">
                  <c:v>0.80300000000000005</c:v>
                </c:pt>
                <c:pt idx="7">
                  <c:v>0.85499999999999998</c:v>
                </c:pt>
                <c:pt idx="8">
                  <c:v>1.081</c:v>
                </c:pt>
                <c:pt idx="9">
                  <c:v>0.92100000000000004</c:v>
                </c:pt>
                <c:pt idx="10">
                  <c:v>0.71099999999999997</c:v>
                </c:pt>
                <c:pt idx="11">
                  <c:v>0.77700000000000002</c:v>
                </c:pt>
                <c:pt idx="12">
                  <c:v>0.85399999999999998</c:v>
                </c:pt>
                <c:pt idx="13">
                  <c:v>0.70199999999999996</c:v>
                </c:pt>
                <c:pt idx="14">
                  <c:v>0.57399999999999995</c:v>
                </c:pt>
                <c:pt idx="15">
                  <c:v>0.66500000000000004</c:v>
                </c:pt>
                <c:pt idx="16">
                  <c:v>0.71199999999999997</c:v>
                </c:pt>
                <c:pt idx="17">
                  <c:v>0.50900000000000001</c:v>
                </c:pt>
                <c:pt idx="18">
                  <c:v>0.53900000000000003</c:v>
                </c:pt>
                <c:pt idx="19">
                  <c:v>0.42299999999999999</c:v>
                </c:pt>
                <c:pt idx="20" formatCode="0.00%">
                  <c:v>0.27500000000000002</c:v>
                </c:pt>
                <c:pt idx="21" formatCode="0.00%">
                  <c:v>0.34499999999999997</c:v>
                </c:pt>
              </c:numCache>
            </c:numRef>
          </c:val>
          <c:smooth val="0"/>
          <c:extLst>
            <c:ext xmlns:c16="http://schemas.microsoft.com/office/drawing/2014/chart" uri="{C3380CC4-5D6E-409C-BE32-E72D297353CC}">
              <c16:uniqueId val="{00000001-DF47-4D8B-A2B5-135003B01BE9}"/>
            </c:ext>
          </c:extLst>
        </c:ser>
        <c:dLbls>
          <c:showLegendKey val="0"/>
          <c:showVal val="0"/>
          <c:showCatName val="0"/>
          <c:showSerName val="0"/>
          <c:showPercent val="0"/>
          <c:showBubbleSize val="0"/>
        </c:dLbls>
        <c:smooth val="0"/>
        <c:axId val="566135480"/>
        <c:axId val="566141752"/>
      </c:lineChart>
      <c:catAx>
        <c:axId val="566135480"/>
        <c:scaling>
          <c:orientation val="minMax"/>
        </c:scaling>
        <c:delete val="0"/>
        <c:axPos val="b"/>
        <c:numFmt formatCode="General" sourceLinked="0"/>
        <c:majorTickMark val="out"/>
        <c:minorTickMark val="none"/>
        <c:tickLblPos val="low"/>
        <c:spPr>
          <a:ln>
            <a:solidFill>
              <a:schemeClr val="bg1"/>
            </a:solidFill>
          </a:ln>
        </c:spPr>
        <c:txPr>
          <a:bodyPr/>
          <a:lstStyle/>
          <a:p>
            <a:pPr>
              <a:defRPr sz="1800"/>
            </a:pPr>
            <a:endParaRPr lang="en-US"/>
          </a:p>
        </c:txPr>
        <c:crossAx val="566141752"/>
        <c:crosses val="autoZero"/>
        <c:auto val="1"/>
        <c:lblAlgn val="ctr"/>
        <c:lblOffset val="100"/>
        <c:noMultiLvlLbl val="0"/>
      </c:catAx>
      <c:valAx>
        <c:axId val="566141752"/>
        <c:scaling>
          <c:orientation val="minMax"/>
          <c:max val="1.4"/>
          <c:min val="-0.4"/>
        </c:scaling>
        <c:delete val="0"/>
        <c:axPos val="l"/>
        <c:majorGridlines>
          <c:spPr>
            <a:ln>
              <a:noFill/>
            </a:ln>
          </c:spPr>
        </c:majorGridlines>
        <c:title>
          <c:tx>
            <c:rich>
              <a:bodyPr rot="-5400000" vert="horz"/>
              <a:lstStyle/>
              <a:p>
                <a:pPr>
                  <a:defRPr sz="2000"/>
                </a:pPr>
                <a:r>
                  <a:rPr lang="en-US" sz="2000" dirty="0"/>
                  <a:t>Percentage Share of Pop Growth</a:t>
                </a:r>
              </a:p>
            </c:rich>
          </c:tx>
          <c:overlay val="0"/>
        </c:title>
        <c:numFmt formatCode="0.0%" sourceLinked="1"/>
        <c:majorTickMark val="out"/>
        <c:minorTickMark val="none"/>
        <c:tickLblPos val="nextTo"/>
        <c:spPr>
          <a:ln>
            <a:solidFill>
              <a:schemeClr val="bg1"/>
            </a:solidFill>
          </a:ln>
        </c:spPr>
        <c:txPr>
          <a:bodyPr/>
          <a:lstStyle/>
          <a:p>
            <a:pPr>
              <a:defRPr sz="2000"/>
            </a:pPr>
            <a:endParaRPr lang="en-US"/>
          </a:p>
        </c:txPr>
        <c:crossAx val="566135480"/>
        <c:crosses val="autoZero"/>
        <c:crossBetween val="between"/>
      </c:valAx>
    </c:plotArea>
    <c:legend>
      <c:legendPos val="b"/>
      <c:legendEntry>
        <c:idx val="2"/>
        <c:delete val="1"/>
      </c:legendEntry>
      <c:legendEntry>
        <c:idx val="3"/>
        <c:delete val="1"/>
      </c:legendEntry>
      <c:overlay val="0"/>
      <c:txPr>
        <a:bodyPr/>
        <a:lstStyle/>
        <a:p>
          <a:pPr>
            <a:defRPr sz="2000"/>
          </a:pPr>
          <a:endParaRPr lang="en-US"/>
        </a:p>
      </c:txPr>
    </c:legend>
    <c:plotVisOnly val="1"/>
    <c:dispBlanksAs val="gap"/>
    <c:showDLblsOverMax val="0"/>
  </c:chart>
  <c:txPr>
    <a:bodyPr/>
    <a:lstStyle/>
    <a:p>
      <a:pPr>
        <a:defRPr sz="2400">
          <a:solidFill>
            <a:schemeClr val="bg1"/>
          </a:solidFil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bg1"/>
                </a:solidFill>
                <a:effectLst>
                  <a:outerShdw blurRad="38100" dist="38100" dir="2700000" algn="tl">
                    <a:srgbClr val="000000">
                      <a:alpha val="43137"/>
                    </a:srgbClr>
                  </a:outerShdw>
                </a:effectLst>
                <a:latin typeface="+mn-lt"/>
                <a:ea typeface="+mn-ea"/>
                <a:cs typeface="+mn-cs"/>
              </a:defRPr>
            </a:pPr>
            <a:r>
              <a:rPr lang="en-CA" sz="2800" dirty="0">
                <a:effectLst>
                  <a:outerShdw blurRad="38100" dist="38100" dir="2700000" algn="tl">
                    <a:srgbClr val="000000">
                      <a:alpha val="43137"/>
                    </a:srgbClr>
                  </a:outerShdw>
                </a:effectLst>
              </a:rPr>
              <a:t>Natural Increase and Net Migration 1971-2016</a:t>
            </a:r>
          </a:p>
        </c:rich>
      </c:tx>
      <c:layout>
        <c:manualLayout>
          <c:xMode val="edge"/>
          <c:yMode val="edge"/>
          <c:x val="0.19407633420822398"/>
          <c:y val="4.6296296296296294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bg1"/>
              </a:solidFill>
              <a:effectLst>
                <a:outerShdw blurRad="38100" dist="38100" dir="2700000" algn="tl">
                  <a:srgbClr val="000000">
                    <a:alpha val="43137"/>
                  </a:srgbClr>
                </a:outerShdw>
              </a:effectLst>
              <a:latin typeface="+mn-lt"/>
              <a:ea typeface="+mn-ea"/>
              <a:cs typeface="+mn-cs"/>
            </a:defRPr>
          </a:pPr>
          <a:endParaRPr lang="en-US"/>
        </a:p>
      </c:txPr>
    </c:title>
    <c:autoTitleDeleted val="0"/>
    <c:plotArea>
      <c:layout/>
      <c:lineChart>
        <c:grouping val="standard"/>
        <c:varyColors val="0"/>
        <c:ser>
          <c:idx val="0"/>
          <c:order val="0"/>
          <c:tx>
            <c:v>Natural Increase</c:v>
          </c:tx>
          <c:spPr>
            <a:ln w="28575" cap="rnd">
              <a:solidFill>
                <a:schemeClr val="accent1"/>
              </a:solidFill>
              <a:round/>
            </a:ln>
            <a:effectLst/>
          </c:spPr>
          <c:marker>
            <c:symbol val="none"/>
          </c:marker>
          <c:trendline>
            <c:spPr>
              <a:ln w="38100" cap="rnd">
                <a:solidFill>
                  <a:schemeClr val="accent1"/>
                </a:solidFill>
                <a:prstDash val="sysDot"/>
              </a:ln>
              <a:effectLst/>
            </c:spPr>
            <c:trendlineType val="linear"/>
            <c:dispRSqr val="0"/>
            <c:dispEq val="0"/>
          </c:trendline>
          <c:cat>
            <c:strRef>
              <c:f>'SUMMARY DATA'!$A$2:$A$46</c:f>
              <c:strCache>
                <c:ptCount val="45"/>
                <c:pt idx="0">
                  <c:v>1971/1972</c:v>
                </c:pt>
                <c:pt idx="1">
                  <c:v>1972/1973</c:v>
                </c:pt>
                <c:pt idx="2">
                  <c:v>1973/1974</c:v>
                </c:pt>
                <c:pt idx="3">
                  <c:v>1974/1975</c:v>
                </c:pt>
                <c:pt idx="4">
                  <c:v>1975/1976</c:v>
                </c:pt>
                <c:pt idx="5">
                  <c:v>1976/1977</c:v>
                </c:pt>
                <c:pt idx="6">
                  <c:v>1977/1978</c:v>
                </c:pt>
                <c:pt idx="7">
                  <c:v>1978/1979</c:v>
                </c:pt>
                <c:pt idx="8">
                  <c:v>1979/1980</c:v>
                </c:pt>
                <c:pt idx="9">
                  <c:v>1980/1981</c:v>
                </c:pt>
                <c:pt idx="10">
                  <c:v>1981/1982</c:v>
                </c:pt>
                <c:pt idx="11">
                  <c:v>1982/1983</c:v>
                </c:pt>
                <c:pt idx="12">
                  <c:v>1983/1984</c:v>
                </c:pt>
                <c:pt idx="13">
                  <c:v>1984/1985</c:v>
                </c:pt>
                <c:pt idx="14">
                  <c:v>1985/1986</c:v>
                </c:pt>
                <c:pt idx="15">
                  <c:v>1986/1987</c:v>
                </c:pt>
                <c:pt idx="16">
                  <c:v>1987/1988</c:v>
                </c:pt>
                <c:pt idx="17">
                  <c:v>1988/1989</c:v>
                </c:pt>
                <c:pt idx="18">
                  <c:v>1989/1990</c:v>
                </c:pt>
                <c:pt idx="19">
                  <c:v>1990/1991</c:v>
                </c:pt>
                <c:pt idx="20">
                  <c:v>1991/1992</c:v>
                </c:pt>
                <c:pt idx="21">
                  <c:v>1992/1993</c:v>
                </c:pt>
                <c:pt idx="22">
                  <c:v>1993/1994</c:v>
                </c:pt>
                <c:pt idx="23">
                  <c:v>1994/1995</c:v>
                </c:pt>
                <c:pt idx="24">
                  <c:v>1995/1996</c:v>
                </c:pt>
                <c:pt idx="25">
                  <c:v>1996/1997</c:v>
                </c:pt>
                <c:pt idx="26">
                  <c:v>1997/1998</c:v>
                </c:pt>
                <c:pt idx="27">
                  <c:v>1998/1999</c:v>
                </c:pt>
                <c:pt idx="28">
                  <c:v>1999/2000</c:v>
                </c:pt>
                <c:pt idx="29">
                  <c:v>2000/2001</c:v>
                </c:pt>
                <c:pt idx="30">
                  <c:v>2001/2002</c:v>
                </c:pt>
                <c:pt idx="31">
                  <c:v>2002/2003</c:v>
                </c:pt>
                <c:pt idx="32">
                  <c:v>2003/2004</c:v>
                </c:pt>
                <c:pt idx="33">
                  <c:v>2004/2005</c:v>
                </c:pt>
                <c:pt idx="34">
                  <c:v>2005/2006</c:v>
                </c:pt>
                <c:pt idx="35">
                  <c:v>2006/2007</c:v>
                </c:pt>
                <c:pt idx="36">
                  <c:v>2007/2008</c:v>
                </c:pt>
                <c:pt idx="37">
                  <c:v>2008/2009</c:v>
                </c:pt>
                <c:pt idx="38">
                  <c:v>2009/2010</c:v>
                </c:pt>
                <c:pt idx="39">
                  <c:v>2010/2011</c:v>
                </c:pt>
                <c:pt idx="40">
                  <c:v>2011/2012</c:v>
                </c:pt>
                <c:pt idx="41">
                  <c:v>2012/2013</c:v>
                </c:pt>
                <c:pt idx="42">
                  <c:v>2013/2014</c:v>
                </c:pt>
                <c:pt idx="43">
                  <c:v>2014/2015</c:v>
                </c:pt>
                <c:pt idx="44">
                  <c:v>2015/2016</c:v>
                </c:pt>
              </c:strCache>
            </c:strRef>
          </c:cat>
          <c:val>
            <c:numRef>
              <c:f>'SUMMARY DATA'!$D$2:$D$46</c:f>
              <c:numCache>
                <c:formatCode>_-* #,##0_-;\-* #,##0_-;_-* "-"??_-;_-@_-</c:formatCode>
                <c:ptCount val="45"/>
                <c:pt idx="0">
                  <c:v>191723</c:v>
                </c:pt>
                <c:pt idx="1">
                  <c:v>183197</c:v>
                </c:pt>
                <c:pt idx="2">
                  <c:v>176162</c:v>
                </c:pt>
                <c:pt idx="3">
                  <c:v>187209</c:v>
                </c:pt>
                <c:pt idx="4">
                  <c:v>197850</c:v>
                </c:pt>
                <c:pt idx="5">
                  <c:v>192103</c:v>
                </c:pt>
                <c:pt idx="6">
                  <c:v>190763</c:v>
                </c:pt>
                <c:pt idx="7">
                  <c:v>196627</c:v>
                </c:pt>
                <c:pt idx="8">
                  <c:v>195826</c:v>
                </c:pt>
                <c:pt idx="9">
                  <c:v>201604</c:v>
                </c:pt>
                <c:pt idx="10">
                  <c:v>200120</c:v>
                </c:pt>
                <c:pt idx="11">
                  <c:v>197072</c:v>
                </c:pt>
                <c:pt idx="12">
                  <c:v>200374</c:v>
                </c:pt>
                <c:pt idx="13">
                  <c:v>197180</c:v>
                </c:pt>
                <c:pt idx="14">
                  <c:v>192028</c:v>
                </c:pt>
                <c:pt idx="15">
                  <c:v>190423</c:v>
                </c:pt>
                <c:pt idx="16">
                  <c:v>180116</c:v>
                </c:pt>
                <c:pt idx="17">
                  <c:v>195627</c:v>
                </c:pt>
                <c:pt idx="18">
                  <c:v>210672</c:v>
                </c:pt>
                <c:pt idx="19">
                  <c:v>210490</c:v>
                </c:pt>
                <c:pt idx="20">
                  <c:v>206140</c:v>
                </c:pt>
                <c:pt idx="21">
                  <c:v>190373</c:v>
                </c:pt>
                <c:pt idx="22">
                  <c:v>179695</c:v>
                </c:pt>
                <c:pt idx="23">
                  <c:v>172609</c:v>
                </c:pt>
                <c:pt idx="24">
                  <c:v>162687</c:v>
                </c:pt>
                <c:pt idx="25">
                  <c:v>140092</c:v>
                </c:pt>
                <c:pt idx="26">
                  <c:v>127435</c:v>
                </c:pt>
                <c:pt idx="27">
                  <c:v>120663</c:v>
                </c:pt>
                <c:pt idx="28">
                  <c:v>119683</c:v>
                </c:pt>
                <c:pt idx="29">
                  <c:v>107993</c:v>
                </c:pt>
                <c:pt idx="30">
                  <c:v>107661</c:v>
                </c:pt>
                <c:pt idx="31">
                  <c:v>106618</c:v>
                </c:pt>
                <c:pt idx="32">
                  <c:v>108933</c:v>
                </c:pt>
                <c:pt idx="33">
                  <c:v>109364</c:v>
                </c:pt>
                <c:pt idx="34">
                  <c:v>120593</c:v>
                </c:pt>
                <c:pt idx="35">
                  <c:v>127091</c:v>
                </c:pt>
                <c:pt idx="36">
                  <c:v>137170</c:v>
                </c:pt>
                <c:pt idx="37">
                  <c:v>141582</c:v>
                </c:pt>
                <c:pt idx="38">
                  <c:v>142235</c:v>
                </c:pt>
                <c:pt idx="39">
                  <c:v>131983</c:v>
                </c:pt>
                <c:pt idx="40">
                  <c:v>137340</c:v>
                </c:pt>
                <c:pt idx="41">
                  <c:v>133712</c:v>
                </c:pt>
                <c:pt idx="42">
                  <c:v>132265</c:v>
                </c:pt>
                <c:pt idx="43">
                  <c:v>123750</c:v>
                </c:pt>
                <c:pt idx="44">
                  <c:v>123890</c:v>
                </c:pt>
              </c:numCache>
            </c:numRef>
          </c:val>
          <c:smooth val="0"/>
          <c:extLst>
            <c:ext xmlns:c16="http://schemas.microsoft.com/office/drawing/2014/chart" uri="{C3380CC4-5D6E-409C-BE32-E72D297353CC}">
              <c16:uniqueId val="{00000000-BBD4-4380-B5D2-9E1848D8D622}"/>
            </c:ext>
          </c:extLst>
        </c:ser>
        <c:ser>
          <c:idx val="1"/>
          <c:order val="1"/>
          <c:tx>
            <c:v>Net Migration</c:v>
          </c:tx>
          <c:spPr>
            <a:ln w="28575" cap="rnd">
              <a:solidFill>
                <a:schemeClr val="accent2"/>
              </a:solidFill>
              <a:round/>
            </a:ln>
            <a:effectLst/>
          </c:spPr>
          <c:marker>
            <c:symbol val="none"/>
          </c:marker>
          <c:trendline>
            <c:spPr>
              <a:ln w="38100" cap="rnd">
                <a:solidFill>
                  <a:schemeClr val="accent2"/>
                </a:solidFill>
                <a:prstDash val="sysDot"/>
              </a:ln>
              <a:effectLst/>
            </c:spPr>
            <c:trendlineType val="linear"/>
            <c:dispRSqr val="0"/>
            <c:dispEq val="0"/>
          </c:trendline>
          <c:cat>
            <c:strRef>
              <c:f>'SUMMARY DATA'!$A$2:$A$46</c:f>
              <c:strCache>
                <c:ptCount val="45"/>
                <c:pt idx="0">
                  <c:v>1971/1972</c:v>
                </c:pt>
                <c:pt idx="1">
                  <c:v>1972/1973</c:v>
                </c:pt>
                <c:pt idx="2">
                  <c:v>1973/1974</c:v>
                </c:pt>
                <c:pt idx="3">
                  <c:v>1974/1975</c:v>
                </c:pt>
                <c:pt idx="4">
                  <c:v>1975/1976</c:v>
                </c:pt>
                <c:pt idx="5">
                  <c:v>1976/1977</c:v>
                </c:pt>
                <c:pt idx="6">
                  <c:v>1977/1978</c:v>
                </c:pt>
                <c:pt idx="7">
                  <c:v>1978/1979</c:v>
                </c:pt>
                <c:pt idx="8">
                  <c:v>1979/1980</c:v>
                </c:pt>
                <c:pt idx="9">
                  <c:v>1980/1981</c:v>
                </c:pt>
                <c:pt idx="10">
                  <c:v>1981/1982</c:v>
                </c:pt>
                <c:pt idx="11">
                  <c:v>1982/1983</c:v>
                </c:pt>
                <c:pt idx="12">
                  <c:v>1983/1984</c:v>
                </c:pt>
                <c:pt idx="13">
                  <c:v>1984/1985</c:v>
                </c:pt>
                <c:pt idx="14">
                  <c:v>1985/1986</c:v>
                </c:pt>
                <c:pt idx="15">
                  <c:v>1986/1987</c:v>
                </c:pt>
                <c:pt idx="16">
                  <c:v>1987/1988</c:v>
                </c:pt>
                <c:pt idx="17">
                  <c:v>1988/1989</c:v>
                </c:pt>
                <c:pt idx="18">
                  <c:v>1989/1990</c:v>
                </c:pt>
                <c:pt idx="19">
                  <c:v>1990/1991</c:v>
                </c:pt>
                <c:pt idx="20">
                  <c:v>1991/1992</c:v>
                </c:pt>
                <c:pt idx="21">
                  <c:v>1992/1993</c:v>
                </c:pt>
                <c:pt idx="22">
                  <c:v>1993/1994</c:v>
                </c:pt>
                <c:pt idx="23">
                  <c:v>1994/1995</c:v>
                </c:pt>
                <c:pt idx="24">
                  <c:v>1995/1996</c:v>
                </c:pt>
                <c:pt idx="25">
                  <c:v>1996/1997</c:v>
                </c:pt>
                <c:pt idx="26">
                  <c:v>1997/1998</c:v>
                </c:pt>
                <c:pt idx="27">
                  <c:v>1998/1999</c:v>
                </c:pt>
                <c:pt idx="28">
                  <c:v>1999/2000</c:v>
                </c:pt>
                <c:pt idx="29">
                  <c:v>2000/2001</c:v>
                </c:pt>
                <c:pt idx="30">
                  <c:v>2001/2002</c:v>
                </c:pt>
                <c:pt idx="31">
                  <c:v>2002/2003</c:v>
                </c:pt>
                <c:pt idx="32">
                  <c:v>2003/2004</c:v>
                </c:pt>
                <c:pt idx="33">
                  <c:v>2004/2005</c:v>
                </c:pt>
                <c:pt idx="34">
                  <c:v>2005/2006</c:v>
                </c:pt>
                <c:pt idx="35">
                  <c:v>2006/2007</c:v>
                </c:pt>
                <c:pt idx="36">
                  <c:v>2007/2008</c:v>
                </c:pt>
                <c:pt idx="37">
                  <c:v>2008/2009</c:v>
                </c:pt>
                <c:pt idx="38">
                  <c:v>2009/2010</c:v>
                </c:pt>
                <c:pt idx="39">
                  <c:v>2010/2011</c:v>
                </c:pt>
                <c:pt idx="40">
                  <c:v>2011/2012</c:v>
                </c:pt>
                <c:pt idx="41">
                  <c:v>2012/2013</c:v>
                </c:pt>
                <c:pt idx="42">
                  <c:v>2013/2014</c:v>
                </c:pt>
                <c:pt idx="43">
                  <c:v>2014/2015</c:v>
                </c:pt>
                <c:pt idx="44">
                  <c:v>2015/2016</c:v>
                </c:pt>
              </c:strCache>
            </c:strRef>
          </c:cat>
          <c:val>
            <c:numRef>
              <c:f>'SUMMARY DATA'!$G$2:$G$46</c:f>
              <c:numCache>
                <c:formatCode>_-* #,##0_-;\-* #,##0_-;_-* "-"??_-;_-@_-</c:formatCode>
                <c:ptCount val="45"/>
                <c:pt idx="0">
                  <c:v>51002</c:v>
                </c:pt>
                <c:pt idx="1">
                  <c:v>74676</c:v>
                </c:pt>
                <c:pt idx="2">
                  <c:v>133955</c:v>
                </c:pt>
                <c:pt idx="3">
                  <c:v>131262</c:v>
                </c:pt>
                <c:pt idx="4">
                  <c:v>103314</c:v>
                </c:pt>
                <c:pt idx="5">
                  <c:v>73124</c:v>
                </c:pt>
                <c:pt idx="6">
                  <c:v>37646</c:v>
                </c:pt>
                <c:pt idx="7">
                  <c:v>22160</c:v>
                </c:pt>
                <c:pt idx="8">
                  <c:v>93946</c:v>
                </c:pt>
                <c:pt idx="9">
                  <c:v>82375</c:v>
                </c:pt>
                <c:pt idx="10">
                  <c:v>80553</c:v>
                </c:pt>
                <c:pt idx="11">
                  <c:v>42178</c:v>
                </c:pt>
                <c:pt idx="12">
                  <c:v>30822</c:v>
                </c:pt>
                <c:pt idx="13">
                  <c:v>28723</c:v>
                </c:pt>
                <c:pt idx="14">
                  <c:v>38062</c:v>
                </c:pt>
                <c:pt idx="15">
                  <c:v>83173</c:v>
                </c:pt>
                <c:pt idx="16">
                  <c:v>111233</c:v>
                </c:pt>
                <c:pt idx="17">
                  <c:v>137237</c:v>
                </c:pt>
                <c:pt idx="18">
                  <c:v>163597</c:v>
                </c:pt>
                <c:pt idx="19">
                  <c:v>177690</c:v>
                </c:pt>
                <c:pt idx="20">
                  <c:v>198648</c:v>
                </c:pt>
                <c:pt idx="21">
                  <c:v>222897</c:v>
                </c:pt>
                <c:pt idx="22">
                  <c:v>185904</c:v>
                </c:pt>
                <c:pt idx="23">
                  <c:v>168669</c:v>
                </c:pt>
                <c:pt idx="24">
                  <c:v>169082</c:v>
                </c:pt>
                <c:pt idx="25">
                  <c:v>172042</c:v>
                </c:pt>
                <c:pt idx="26">
                  <c:v>142643</c:v>
                </c:pt>
                <c:pt idx="27">
                  <c:v>125186</c:v>
                </c:pt>
                <c:pt idx="28">
                  <c:v>157621</c:v>
                </c:pt>
                <c:pt idx="29">
                  <c:v>204761</c:v>
                </c:pt>
                <c:pt idx="30">
                  <c:v>207421</c:v>
                </c:pt>
                <c:pt idx="31">
                  <c:v>146999</c:v>
                </c:pt>
                <c:pt idx="32">
                  <c:v>183132</c:v>
                </c:pt>
                <c:pt idx="33">
                  <c:v>190562</c:v>
                </c:pt>
                <c:pt idx="34">
                  <c:v>196523</c:v>
                </c:pt>
                <c:pt idx="35">
                  <c:v>176185</c:v>
                </c:pt>
                <c:pt idx="36">
                  <c:v>188642</c:v>
                </c:pt>
                <c:pt idx="37">
                  <c:v>190233</c:v>
                </c:pt>
                <c:pt idx="38">
                  <c:v>218246</c:v>
                </c:pt>
                <c:pt idx="39">
                  <c:v>202340</c:v>
                </c:pt>
                <c:pt idx="40">
                  <c:v>198211</c:v>
                </c:pt>
                <c:pt idx="41">
                  <c:v>202786</c:v>
                </c:pt>
                <c:pt idx="42">
                  <c:v>204277</c:v>
                </c:pt>
                <c:pt idx="43">
                  <c:v>176765</c:v>
                </c:pt>
                <c:pt idx="44">
                  <c:v>256627</c:v>
                </c:pt>
              </c:numCache>
            </c:numRef>
          </c:val>
          <c:smooth val="0"/>
          <c:extLst>
            <c:ext xmlns:c16="http://schemas.microsoft.com/office/drawing/2014/chart" uri="{C3380CC4-5D6E-409C-BE32-E72D297353CC}">
              <c16:uniqueId val="{00000001-BBD4-4380-B5D2-9E1848D8D622}"/>
            </c:ext>
          </c:extLst>
        </c:ser>
        <c:dLbls>
          <c:showLegendKey val="0"/>
          <c:showVal val="0"/>
          <c:showCatName val="0"/>
          <c:showSerName val="0"/>
          <c:showPercent val="0"/>
          <c:showBubbleSize val="0"/>
        </c:dLbls>
        <c:smooth val="0"/>
        <c:axId val="566129600"/>
        <c:axId val="566134304"/>
      </c:lineChart>
      <c:catAx>
        <c:axId val="566129600"/>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crossAx val="566134304"/>
        <c:crosses val="autoZero"/>
        <c:auto val="1"/>
        <c:lblAlgn val="ctr"/>
        <c:lblOffset val="100"/>
        <c:noMultiLvlLbl val="0"/>
      </c:catAx>
      <c:valAx>
        <c:axId val="566134304"/>
        <c:scaling>
          <c:orientation val="minMax"/>
        </c:scaling>
        <c:delete val="0"/>
        <c:axPos val="l"/>
        <c:title>
          <c:tx>
            <c:rich>
              <a:bodyPr rot="-5400000" spcFirstLastPara="1" vertOverflow="ellipsis" vert="horz" wrap="square" anchor="ctr" anchorCtr="1"/>
              <a:lstStyle/>
              <a:p>
                <a:pPr>
                  <a:defRPr sz="2000" b="0" i="0" u="none" strike="noStrike" kern="1200" baseline="0">
                    <a:solidFill>
                      <a:schemeClr val="bg1"/>
                    </a:solidFill>
                    <a:latin typeface="+mn-lt"/>
                    <a:ea typeface="+mn-ea"/>
                    <a:cs typeface="+mn-cs"/>
                  </a:defRPr>
                </a:pPr>
                <a:r>
                  <a:rPr lang="en-CA" sz="2000" dirty="0">
                    <a:effectLst>
                      <a:outerShdw blurRad="38100" dist="38100" dir="2700000" algn="tl">
                        <a:srgbClr val="000000">
                          <a:alpha val="43137"/>
                        </a:srgbClr>
                      </a:outerShdw>
                    </a:effectLst>
                  </a:rPr>
                  <a:t>Number of People</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title>
        <c:numFmt formatCode="_-* #,##0_-;\-* #,##0_-;_-* &quot;-&quot;??_-;_-@_-"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crossAx val="566129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bg1"/>
                </a:solidFill>
                <a:effectLst>
                  <a:outerShdw blurRad="38100" dist="38100" dir="2700000" algn="tl">
                    <a:srgbClr val="000000">
                      <a:alpha val="43137"/>
                    </a:srgbClr>
                  </a:outerShdw>
                </a:effectLst>
                <a:latin typeface="+mn-lt"/>
                <a:ea typeface="+mn-ea"/>
                <a:cs typeface="+mn-cs"/>
              </a:defRPr>
            </a:pPr>
            <a:r>
              <a:rPr lang="en-CA" dirty="0">
                <a:solidFill>
                  <a:schemeClr val="bg1"/>
                </a:solidFill>
                <a:effectLst>
                  <a:outerShdw blurRad="38100" dist="38100" dir="2700000" algn="tl">
                    <a:srgbClr val="000000">
                      <a:alpha val="43137"/>
                    </a:srgbClr>
                  </a:outerShdw>
                </a:effectLst>
              </a:rPr>
              <a:t>Components of Canada's Population Growth, 1971-2016</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bg1"/>
              </a:solidFill>
              <a:effectLst>
                <a:outerShdw blurRad="38100" dist="38100" dir="2700000" algn="tl">
                  <a:srgbClr val="000000">
                    <a:alpha val="43137"/>
                  </a:srgbClr>
                </a:outerShdw>
              </a:effectLst>
              <a:latin typeface="+mn-lt"/>
              <a:ea typeface="+mn-ea"/>
              <a:cs typeface="+mn-cs"/>
            </a:defRPr>
          </a:pPr>
          <a:endParaRPr lang="en-US"/>
        </a:p>
      </c:txPr>
    </c:title>
    <c:autoTitleDeleted val="0"/>
    <c:plotArea>
      <c:layout/>
      <c:lineChart>
        <c:grouping val="standard"/>
        <c:varyColors val="0"/>
        <c:ser>
          <c:idx val="0"/>
          <c:order val="0"/>
          <c:tx>
            <c:v>NI AS % OF PG</c:v>
          </c:tx>
          <c:spPr>
            <a:ln w="28575" cap="rnd">
              <a:solidFill>
                <a:schemeClr val="accent1"/>
              </a:solidFill>
              <a:round/>
            </a:ln>
            <a:effectLst/>
          </c:spPr>
          <c:marker>
            <c:symbol val="none"/>
          </c:marker>
          <c:trendline>
            <c:spPr>
              <a:ln w="38100" cap="rnd">
                <a:solidFill>
                  <a:schemeClr val="accent1"/>
                </a:solidFill>
                <a:prstDash val="sysDot"/>
              </a:ln>
              <a:effectLst/>
            </c:spPr>
            <c:trendlineType val="linear"/>
            <c:dispRSqr val="0"/>
            <c:dispEq val="0"/>
          </c:trendline>
          <c:cat>
            <c:strRef>
              <c:f>Sheet1!$A$2:$A$46</c:f>
              <c:strCache>
                <c:ptCount val="45"/>
                <c:pt idx="0">
                  <c:v>1971/1972</c:v>
                </c:pt>
                <c:pt idx="1">
                  <c:v>1972/1973</c:v>
                </c:pt>
                <c:pt idx="2">
                  <c:v>1973/1974</c:v>
                </c:pt>
                <c:pt idx="3">
                  <c:v>1974/1975</c:v>
                </c:pt>
                <c:pt idx="4">
                  <c:v>1975/1976</c:v>
                </c:pt>
                <c:pt idx="5">
                  <c:v>1976/1977</c:v>
                </c:pt>
                <c:pt idx="6">
                  <c:v>1977/1978</c:v>
                </c:pt>
                <c:pt idx="7">
                  <c:v>1978/1979</c:v>
                </c:pt>
                <c:pt idx="8">
                  <c:v>1979/1980</c:v>
                </c:pt>
                <c:pt idx="9">
                  <c:v>1980/1981</c:v>
                </c:pt>
                <c:pt idx="10">
                  <c:v>1981/1982</c:v>
                </c:pt>
                <c:pt idx="11">
                  <c:v>1982/1983</c:v>
                </c:pt>
                <c:pt idx="12">
                  <c:v>1983/1984</c:v>
                </c:pt>
                <c:pt idx="13">
                  <c:v>1984/1985</c:v>
                </c:pt>
                <c:pt idx="14">
                  <c:v>1985/1986</c:v>
                </c:pt>
                <c:pt idx="15">
                  <c:v>1986/1987</c:v>
                </c:pt>
                <c:pt idx="16">
                  <c:v>1987/1988</c:v>
                </c:pt>
                <c:pt idx="17">
                  <c:v>1988/1989</c:v>
                </c:pt>
                <c:pt idx="18">
                  <c:v>1989/1990</c:v>
                </c:pt>
                <c:pt idx="19">
                  <c:v>1990/1991</c:v>
                </c:pt>
                <c:pt idx="20">
                  <c:v>1991/1992</c:v>
                </c:pt>
                <c:pt idx="21">
                  <c:v>1992/1993</c:v>
                </c:pt>
                <c:pt idx="22">
                  <c:v>1993/1994</c:v>
                </c:pt>
                <c:pt idx="23">
                  <c:v>1994/1995</c:v>
                </c:pt>
                <c:pt idx="24">
                  <c:v>1995/1996</c:v>
                </c:pt>
                <c:pt idx="25">
                  <c:v>1996/1997</c:v>
                </c:pt>
                <c:pt idx="26">
                  <c:v>1997/1998</c:v>
                </c:pt>
                <c:pt idx="27">
                  <c:v>1998/1999</c:v>
                </c:pt>
                <c:pt idx="28">
                  <c:v>1999/2000</c:v>
                </c:pt>
                <c:pt idx="29">
                  <c:v>2000/2001</c:v>
                </c:pt>
                <c:pt idx="30">
                  <c:v>2001/2002</c:v>
                </c:pt>
                <c:pt idx="31">
                  <c:v>2002/2003</c:v>
                </c:pt>
                <c:pt idx="32">
                  <c:v>2003/2004</c:v>
                </c:pt>
                <c:pt idx="33">
                  <c:v>2004/2005</c:v>
                </c:pt>
                <c:pt idx="34">
                  <c:v>2005/2006</c:v>
                </c:pt>
                <c:pt idx="35">
                  <c:v>2006/2007</c:v>
                </c:pt>
                <c:pt idx="36">
                  <c:v>2007/2008</c:v>
                </c:pt>
                <c:pt idx="37">
                  <c:v>2008/2009</c:v>
                </c:pt>
                <c:pt idx="38">
                  <c:v>2009/2010</c:v>
                </c:pt>
                <c:pt idx="39">
                  <c:v>2010/2011</c:v>
                </c:pt>
                <c:pt idx="40">
                  <c:v>2011/2012</c:v>
                </c:pt>
                <c:pt idx="41">
                  <c:v>2012/2013</c:v>
                </c:pt>
                <c:pt idx="42">
                  <c:v>2013/2014</c:v>
                </c:pt>
                <c:pt idx="43">
                  <c:v>2014/2015</c:v>
                </c:pt>
                <c:pt idx="44">
                  <c:v>2015/2016</c:v>
                </c:pt>
              </c:strCache>
            </c:strRef>
          </c:cat>
          <c:val>
            <c:numRef>
              <c:f>Sheet1!$I$2:$I$46</c:f>
              <c:numCache>
                <c:formatCode>0.0%</c:formatCode>
                <c:ptCount val="45"/>
                <c:pt idx="0">
                  <c:v>0.7898774333093006</c:v>
                </c:pt>
                <c:pt idx="1">
                  <c:v>0.7104155921713402</c:v>
                </c:pt>
                <c:pt idx="2">
                  <c:v>0.56805012301808677</c:v>
                </c:pt>
                <c:pt idx="3">
                  <c:v>0.58783688310709614</c:v>
                </c:pt>
                <c:pt idx="4">
                  <c:v>0.65695103000358612</c:v>
                </c:pt>
                <c:pt idx="5">
                  <c:v>0.72429654597759652</c:v>
                </c:pt>
                <c:pt idx="6">
                  <c:v>0.83518162594293566</c:v>
                </c:pt>
                <c:pt idx="7">
                  <c:v>0.89871427461412245</c:v>
                </c:pt>
                <c:pt idx="8">
                  <c:v>0.67579338238339104</c:v>
                </c:pt>
                <c:pt idx="9">
                  <c:v>0.70992573394511571</c:v>
                </c:pt>
                <c:pt idx="10">
                  <c:v>0.71300053799261065</c:v>
                </c:pt>
                <c:pt idx="11">
                  <c:v>0.8237074190177639</c:v>
                </c:pt>
                <c:pt idx="12">
                  <c:v>0.86668454471530654</c:v>
                </c:pt>
                <c:pt idx="13">
                  <c:v>0.87285250749215371</c:v>
                </c:pt>
                <c:pt idx="14">
                  <c:v>0.83457777391455512</c:v>
                </c:pt>
                <c:pt idx="15">
                  <c:v>0.69600067252445208</c:v>
                </c:pt>
                <c:pt idx="16">
                  <c:v>0.6182138946761444</c:v>
                </c:pt>
                <c:pt idx="17">
                  <c:v>0.58770849355893096</c:v>
                </c:pt>
                <c:pt idx="18">
                  <c:v>0.56288925879514462</c:v>
                </c:pt>
                <c:pt idx="19">
                  <c:v>0.54224844144469064</c:v>
                </c:pt>
                <c:pt idx="20">
                  <c:v>0.50925422690395961</c:v>
                </c:pt>
                <c:pt idx="21">
                  <c:v>0.46065042224211772</c:v>
                </c:pt>
                <c:pt idx="22">
                  <c:v>0.49150845598592996</c:v>
                </c:pt>
                <c:pt idx="23">
                  <c:v>0.50577242013842083</c:v>
                </c:pt>
                <c:pt idx="24">
                  <c:v>0.49036227013373762</c:v>
                </c:pt>
                <c:pt idx="25">
                  <c:v>0.44882005805199049</c:v>
                </c:pt>
                <c:pt idx="26">
                  <c:v>0.47184517065440357</c:v>
                </c:pt>
                <c:pt idx="27">
                  <c:v>0.49080126419062109</c:v>
                </c:pt>
                <c:pt idx="28">
                  <c:v>0.43159492830972507</c:v>
                </c:pt>
                <c:pt idx="29">
                  <c:v>0.34529694264501815</c:v>
                </c:pt>
                <c:pt idx="30">
                  <c:v>0.34169200398626387</c:v>
                </c:pt>
                <c:pt idx="31">
                  <c:v>0.42038980036827184</c:v>
                </c:pt>
                <c:pt idx="32">
                  <c:v>0.3729751938780751</c:v>
                </c:pt>
                <c:pt idx="33">
                  <c:v>0.36463661036388978</c:v>
                </c:pt>
                <c:pt idx="34">
                  <c:v>0.38028040212414382</c:v>
                </c:pt>
                <c:pt idx="35">
                  <c:v>0.41906052572574159</c:v>
                </c:pt>
                <c:pt idx="36">
                  <c:v>0.42100966201367662</c:v>
                </c:pt>
                <c:pt idx="37">
                  <c:v>0.42668957099588628</c:v>
                </c:pt>
                <c:pt idx="38">
                  <c:v>0.39457003281726361</c:v>
                </c:pt>
                <c:pt idx="39">
                  <c:v>0.39477690736204207</c:v>
                </c:pt>
                <c:pt idx="40">
                  <c:v>0.40929694740888867</c:v>
                </c:pt>
                <c:pt idx="41">
                  <c:v>0.39736343158057402</c:v>
                </c:pt>
                <c:pt idx="42">
                  <c:v>0.39301186776093328</c:v>
                </c:pt>
                <c:pt idx="43">
                  <c:v>0.41179308853135449</c:v>
                </c:pt>
                <c:pt idx="44">
                  <c:v>0.32558335107235681</c:v>
                </c:pt>
              </c:numCache>
            </c:numRef>
          </c:val>
          <c:smooth val="0"/>
          <c:extLst>
            <c:ext xmlns:c16="http://schemas.microsoft.com/office/drawing/2014/chart" uri="{C3380CC4-5D6E-409C-BE32-E72D297353CC}">
              <c16:uniqueId val="{00000000-FD88-42B2-A54A-83C282A477D0}"/>
            </c:ext>
          </c:extLst>
        </c:ser>
        <c:ser>
          <c:idx val="1"/>
          <c:order val="1"/>
          <c:tx>
            <c:v>NM AS % OF PG</c:v>
          </c:tx>
          <c:spPr>
            <a:ln w="28575" cap="rnd">
              <a:solidFill>
                <a:srgbClr val="00B050"/>
              </a:solidFill>
              <a:round/>
            </a:ln>
            <a:effectLst/>
          </c:spPr>
          <c:marker>
            <c:symbol val="none"/>
          </c:marker>
          <c:trendline>
            <c:spPr>
              <a:ln w="38100" cap="rnd">
                <a:solidFill>
                  <a:srgbClr val="00B050"/>
                </a:solidFill>
                <a:prstDash val="sysDot"/>
              </a:ln>
              <a:effectLst/>
            </c:spPr>
            <c:trendlineType val="linear"/>
            <c:dispRSqr val="0"/>
            <c:dispEq val="0"/>
          </c:trendline>
          <c:cat>
            <c:strRef>
              <c:f>Sheet1!$A$2:$A$46</c:f>
              <c:strCache>
                <c:ptCount val="45"/>
                <c:pt idx="0">
                  <c:v>1971/1972</c:v>
                </c:pt>
                <c:pt idx="1">
                  <c:v>1972/1973</c:v>
                </c:pt>
                <c:pt idx="2">
                  <c:v>1973/1974</c:v>
                </c:pt>
                <c:pt idx="3">
                  <c:v>1974/1975</c:v>
                </c:pt>
                <c:pt idx="4">
                  <c:v>1975/1976</c:v>
                </c:pt>
                <c:pt idx="5">
                  <c:v>1976/1977</c:v>
                </c:pt>
                <c:pt idx="6">
                  <c:v>1977/1978</c:v>
                </c:pt>
                <c:pt idx="7">
                  <c:v>1978/1979</c:v>
                </c:pt>
                <c:pt idx="8">
                  <c:v>1979/1980</c:v>
                </c:pt>
                <c:pt idx="9">
                  <c:v>1980/1981</c:v>
                </c:pt>
                <c:pt idx="10">
                  <c:v>1981/1982</c:v>
                </c:pt>
                <c:pt idx="11">
                  <c:v>1982/1983</c:v>
                </c:pt>
                <c:pt idx="12">
                  <c:v>1983/1984</c:v>
                </c:pt>
                <c:pt idx="13">
                  <c:v>1984/1985</c:v>
                </c:pt>
                <c:pt idx="14">
                  <c:v>1985/1986</c:v>
                </c:pt>
                <c:pt idx="15">
                  <c:v>1986/1987</c:v>
                </c:pt>
                <c:pt idx="16">
                  <c:v>1987/1988</c:v>
                </c:pt>
                <c:pt idx="17">
                  <c:v>1988/1989</c:v>
                </c:pt>
                <c:pt idx="18">
                  <c:v>1989/1990</c:v>
                </c:pt>
                <c:pt idx="19">
                  <c:v>1990/1991</c:v>
                </c:pt>
                <c:pt idx="20">
                  <c:v>1991/1992</c:v>
                </c:pt>
                <c:pt idx="21">
                  <c:v>1992/1993</c:v>
                </c:pt>
                <c:pt idx="22">
                  <c:v>1993/1994</c:v>
                </c:pt>
                <c:pt idx="23">
                  <c:v>1994/1995</c:v>
                </c:pt>
                <c:pt idx="24">
                  <c:v>1995/1996</c:v>
                </c:pt>
                <c:pt idx="25">
                  <c:v>1996/1997</c:v>
                </c:pt>
                <c:pt idx="26">
                  <c:v>1997/1998</c:v>
                </c:pt>
                <c:pt idx="27">
                  <c:v>1998/1999</c:v>
                </c:pt>
                <c:pt idx="28">
                  <c:v>1999/2000</c:v>
                </c:pt>
                <c:pt idx="29">
                  <c:v>2000/2001</c:v>
                </c:pt>
                <c:pt idx="30">
                  <c:v>2001/2002</c:v>
                </c:pt>
                <c:pt idx="31">
                  <c:v>2002/2003</c:v>
                </c:pt>
                <c:pt idx="32">
                  <c:v>2003/2004</c:v>
                </c:pt>
                <c:pt idx="33">
                  <c:v>2004/2005</c:v>
                </c:pt>
                <c:pt idx="34">
                  <c:v>2005/2006</c:v>
                </c:pt>
                <c:pt idx="35">
                  <c:v>2006/2007</c:v>
                </c:pt>
                <c:pt idx="36">
                  <c:v>2007/2008</c:v>
                </c:pt>
                <c:pt idx="37">
                  <c:v>2008/2009</c:v>
                </c:pt>
                <c:pt idx="38">
                  <c:v>2009/2010</c:v>
                </c:pt>
                <c:pt idx="39">
                  <c:v>2010/2011</c:v>
                </c:pt>
                <c:pt idx="40">
                  <c:v>2011/2012</c:v>
                </c:pt>
                <c:pt idx="41">
                  <c:v>2012/2013</c:v>
                </c:pt>
                <c:pt idx="42">
                  <c:v>2013/2014</c:v>
                </c:pt>
                <c:pt idx="43">
                  <c:v>2014/2015</c:v>
                </c:pt>
                <c:pt idx="44">
                  <c:v>2015/2016</c:v>
                </c:pt>
              </c:strCache>
            </c:strRef>
          </c:cat>
          <c:val>
            <c:numRef>
              <c:f>Sheet1!$J$2:$J$46</c:f>
              <c:numCache>
                <c:formatCode>0.0%</c:formatCode>
                <c:ptCount val="45"/>
                <c:pt idx="0">
                  <c:v>0.21012256669069934</c:v>
                </c:pt>
                <c:pt idx="1">
                  <c:v>0.28958440782865985</c:v>
                </c:pt>
                <c:pt idx="2">
                  <c:v>0.43194987698191328</c:v>
                </c:pt>
                <c:pt idx="3">
                  <c:v>0.41216311689290391</c:v>
                </c:pt>
                <c:pt idx="4">
                  <c:v>0.34304896999641393</c:v>
                </c:pt>
                <c:pt idx="5">
                  <c:v>0.27570345402240343</c:v>
                </c:pt>
                <c:pt idx="6">
                  <c:v>0.16481837405706429</c:v>
                </c:pt>
                <c:pt idx="7">
                  <c:v>0.10128572538587759</c:v>
                </c:pt>
                <c:pt idx="8">
                  <c:v>0.32420661761660891</c:v>
                </c:pt>
                <c:pt idx="9">
                  <c:v>0.29007426605488434</c:v>
                </c:pt>
                <c:pt idx="10">
                  <c:v>0.28699946200738941</c:v>
                </c:pt>
                <c:pt idx="11">
                  <c:v>0.17629258098223616</c:v>
                </c:pt>
                <c:pt idx="12">
                  <c:v>0.13331545528469352</c:v>
                </c:pt>
                <c:pt idx="13">
                  <c:v>0.12714749250784629</c:v>
                </c:pt>
                <c:pt idx="14">
                  <c:v>0.16542222608544482</c:v>
                </c:pt>
                <c:pt idx="15">
                  <c:v>0.30399932747554786</c:v>
                </c:pt>
                <c:pt idx="16">
                  <c:v>0.3817861053238556</c:v>
                </c:pt>
                <c:pt idx="17">
                  <c:v>0.41229150644106904</c:v>
                </c:pt>
                <c:pt idx="18">
                  <c:v>0.43711074120485532</c:v>
                </c:pt>
                <c:pt idx="19">
                  <c:v>0.45775155855530941</c:v>
                </c:pt>
                <c:pt idx="20">
                  <c:v>0.49074577309604039</c:v>
                </c:pt>
                <c:pt idx="21">
                  <c:v>0.53934957775788228</c:v>
                </c:pt>
                <c:pt idx="22">
                  <c:v>0.50849154401407004</c:v>
                </c:pt>
                <c:pt idx="23">
                  <c:v>0.49422757986157911</c:v>
                </c:pt>
                <c:pt idx="24">
                  <c:v>0.50963772986626232</c:v>
                </c:pt>
                <c:pt idx="25">
                  <c:v>0.55117994194800946</c:v>
                </c:pt>
                <c:pt idx="26">
                  <c:v>0.52815482934559643</c:v>
                </c:pt>
                <c:pt idx="27">
                  <c:v>0.50919873580937891</c:v>
                </c:pt>
                <c:pt idx="28">
                  <c:v>0.56840507169027499</c:v>
                </c:pt>
                <c:pt idx="29">
                  <c:v>0.65470305735498191</c:v>
                </c:pt>
                <c:pt idx="30">
                  <c:v>0.65830799601373613</c:v>
                </c:pt>
                <c:pt idx="31">
                  <c:v>0.57961019963172811</c:v>
                </c:pt>
                <c:pt idx="32">
                  <c:v>0.6270248061219249</c:v>
                </c:pt>
                <c:pt idx="33">
                  <c:v>0.63536338963611028</c:v>
                </c:pt>
                <c:pt idx="34">
                  <c:v>0.61971959787585618</c:v>
                </c:pt>
                <c:pt idx="35">
                  <c:v>0.58093947427425841</c:v>
                </c:pt>
                <c:pt idx="36">
                  <c:v>0.57899033798632338</c:v>
                </c:pt>
                <c:pt idx="37">
                  <c:v>0.57331042900411378</c:v>
                </c:pt>
                <c:pt idx="38">
                  <c:v>0.60542996718273645</c:v>
                </c:pt>
                <c:pt idx="39">
                  <c:v>0.60522309263795793</c:v>
                </c:pt>
                <c:pt idx="40">
                  <c:v>0.59070305259111133</c:v>
                </c:pt>
                <c:pt idx="41">
                  <c:v>0.60263656841942592</c:v>
                </c:pt>
                <c:pt idx="42">
                  <c:v>0.60698813223906678</c:v>
                </c:pt>
                <c:pt idx="43">
                  <c:v>0.58820691146864545</c:v>
                </c:pt>
                <c:pt idx="44">
                  <c:v>0.67441664892764319</c:v>
                </c:pt>
              </c:numCache>
            </c:numRef>
          </c:val>
          <c:smooth val="0"/>
          <c:extLst>
            <c:ext xmlns:c16="http://schemas.microsoft.com/office/drawing/2014/chart" uri="{C3380CC4-5D6E-409C-BE32-E72D297353CC}">
              <c16:uniqueId val="{00000001-FD88-42B2-A54A-83C282A477D0}"/>
            </c:ext>
          </c:extLst>
        </c:ser>
        <c:dLbls>
          <c:showLegendKey val="0"/>
          <c:showVal val="0"/>
          <c:showCatName val="0"/>
          <c:showSerName val="0"/>
          <c:showPercent val="0"/>
          <c:showBubbleSize val="0"/>
        </c:dLbls>
        <c:marker val="1"/>
        <c:smooth val="0"/>
        <c:axId val="842244312"/>
        <c:axId val="842247840"/>
      </c:lineChart>
      <c:lineChart>
        <c:grouping val="standard"/>
        <c:varyColors val="0"/>
        <c:ser>
          <c:idx val="2"/>
          <c:order val="2"/>
          <c:tx>
            <c:v>NET MIGRANTS PER BIRTH</c:v>
          </c:tx>
          <c:spPr>
            <a:ln w="50800" cap="rnd">
              <a:solidFill>
                <a:srgbClr val="FF0000"/>
              </a:solidFill>
              <a:prstDash val="sysDash"/>
              <a:round/>
            </a:ln>
            <a:effectLst/>
          </c:spPr>
          <c:marker>
            <c:symbol val="none"/>
          </c:marker>
          <c:trendline>
            <c:spPr>
              <a:ln w="50800" cap="rnd">
                <a:solidFill>
                  <a:srgbClr val="FF0000"/>
                </a:solidFill>
                <a:prstDash val="sysDot"/>
              </a:ln>
              <a:effectLst/>
            </c:spPr>
            <c:trendlineType val="linear"/>
            <c:dispRSqr val="0"/>
            <c:dispEq val="0"/>
          </c:trendline>
          <c:val>
            <c:numRef>
              <c:f>Sheet1!$K$2:$K$46</c:f>
              <c:numCache>
                <c:formatCode>0.00</c:formatCode>
                <c:ptCount val="45"/>
                <c:pt idx="0">
                  <c:v>0.26601920479024427</c:v>
                </c:pt>
                <c:pt idx="1">
                  <c:v>0.40762676244698332</c:v>
                </c:pt>
                <c:pt idx="2">
                  <c:v>0.76040803351460584</c:v>
                </c:pt>
                <c:pt idx="3">
                  <c:v>0.70115218819608027</c:v>
                </c:pt>
                <c:pt idx="4">
                  <c:v>0.52218347232752083</c:v>
                </c:pt>
                <c:pt idx="5">
                  <c:v>0.38064996382149158</c:v>
                </c:pt>
                <c:pt idx="6">
                  <c:v>0.1973443487468744</c:v>
                </c:pt>
                <c:pt idx="7">
                  <c:v>0.11270069725927771</c:v>
                </c:pt>
                <c:pt idx="8">
                  <c:v>0.47974222013420076</c:v>
                </c:pt>
                <c:pt idx="9">
                  <c:v>0.40859804368960934</c:v>
                </c:pt>
                <c:pt idx="10">
                  <c:v>0.40252348590845494</c:v>
                </c:pt>
                <c:pt idx="11">
                  <c:v>0.21402330112852155</c:v>
                </c:pt>
                <c:pt idx="12">
                  <c:v>0.15382235220138341</c:v>
                </c:pt>
                <c:pt idx="13">
                  <c:v>0.14566893194035907</c:v>
                </c:pt>
                <c:pt idx="14">
                  <c:v>0.19821067760951527</c:v>
                </c:pt>
                <c:pt idx="15">
                  <c:v>0.43678022087667984</c:v>
                </c:pt>
                <c:pt idx="16">
                  <c:v>0.61756312598547602</c:v>
                </c:pt>
                <c:pt idx="17">
                  <c:v>0.70152381828684185</c:v>
                </c:pt>
                <c:pt idx="18">
                  <c:v>0.77654837852206271</c:v>
                </c:pt>
                <c:pt idx="19">
                  <c:v>0.84417311986317645</c:v>
                </c:pt>
                <c:pt idx="20">
                  <c:v>0.96365576792471141</c:v>
                </c:pt>
                <c:pt idx="21">
                  <c:v>1.1708435544956479</c:v>
                </c:pt>
                <c:pt idx="22">
                  <c:v>1.0345529925707448</c:v>
                </c:pt>
                <c:pt idx="23">
                  <c:v>0.97717384377407901</c:v>
                </c:pt>
                <c:pt idx="24">
                  <c:v>1.0393086110137872</c:v>
                </c:pt>
                <c:pt idx="25">
                  <c:v>1.2280644148131228</c:v>
                </c:pt>
                <c:pt idx="26">
                  <c:v>1.1193392710009025</c:v>
                </c:pt>
                <c:pt idx="27">
                  <c:v>1.037484564448091</c:v>
                </c:pt>
                <c:pt idx="28">
                  <c:v>1.3169873749822447</c:v>
                </c:pt>
                <c:pt idx="29">
                  <c:v>1.8960580778383784</c:v>
                </c:pt>
                <c:pt idx="30">
                  <c:v>1.9266122365573419</c:v>
                </c:pt>
                <c:pt idx="31">
                  <c:v>1.3787446772589995</c:v>
                </c:pt>
                <c:pt idx="32">
                  <c:v>1.6811434551513316</c:v>
                </c:pt>
                <c:pt idx="33">
                  <c:v>1.7424563841849237</c:v>
                </c:pt>
                <c:pt idx="34">
                  <c:v>1.6296385362334465</c:v>
                </c:pt>
                <c:pt idx="35">
                  <c:v>1.3862901385621327</c:v>
                </c:pt>
                <c:pt idx="36">
                  <c:v>1.3752423999416783</c:v>
                </c:pt>
                <c:pt idx="37">
                  <c:v>1.3436241895156165</c:v>
                </c:pt>
                <c:pt idx="38">
                  <c:v>1.5344043308608992</c:v>
                </c:pt>
                <c:pt idx="39">
                  <c:v>1.5330762295144071</c:v>
                </c:pt>
                <c:pt idx="40">
                  <c:v>1.4432139216542885</c:v>
                </c:pt>
                <c:pt idx="41">
                  <c:v>1.5165878903912888</c:v>
                </c:pt>
                <c:pt idx="42">
                  <c:v>1.5444524250557592</c:v>
                </c:pt>
                <c:pt idx="43">
                  <c:v>1.4284040404040403</c:v>
                </c:pt>
                <c:pt idx="44">
                  <c:v>2.0714101218823151</c:v>
                </c:pt>
              </c:numCache>
            </c:numRef>
          </c:val>
          <c:smooth val="0"/>
          <c:extLst>
            <c:ext xmlns:c16="http://schemas.microsoft.com/office/drawing/2014/chart" uri="{C3380CC4-5D6E-409C-BE32-E72D297353CC}">
              <c16:uniqueId val="{00000002-FD88-42B2-A54A-83C282A477D0}"/>
            </c:ext>
          </c:extLst>
        </c:ser>
        <c:dLbls>
          <c:showLegendKey val="0"/>
          <c:showVal val="0"/>
          <c:showCatName val="0"/>
          <c:showSerName val="0"/>
          <c:showPercent val="0"/>
          <c:showBubbleSize val="0"/>
        </c:dLbls>
        <c:marker val="1"/>
        <c:smooth val="0"/>
        <c:axId val="842244704"/>
        <c:axId val="842249800"/>
      </c:lineChart>
      <c:catAx>
        <c:axId val="842244312"/>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842247840"/>
        <c:crosses val="autoZero"/>
        <c:auto val="1"/>
        <c:lblAlgn val="ctr"/>
        <c:lblOffset val="100"/>
        <c:noMultiLvlLbl val="0"/>
      </c:catAx>
      <c:valAx>
        <c:axId val="842247840"/>
        <c:scaling>
          <c:orientation val="minMax"/>
        </c:scaling>
        <c:delete val="0"/>
        <c:axPos val="l"/>
        <c:title>
          <c:tx>
            <c:rich>
              <a:bodyPr rot="-5400000" spcFirstLastPara="1" vertOverflow="ellipsis" vert="horz" wrap="square" anchor="ctr" anchorCtr="1"/>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r>
                  <a:rPr lang="en-CA">
                    <a:solidFill>
                      <a:schemeClr val="bg1"/>
                    </a:solidFill>
                    <a:effectLst>
                      <a:outerShdw blurRad="38100" dist="38100" dir="2700000" algn="tl">
                        <a:srgbClr val="000000">
                          <a:alpha val="43137"/>
                        </a:srgbClr>
                      </a:outerShdw>
                    </a:effectLst>
                  </a:rPr>
                  <a:t>Percent Share of PG</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title>
        <c:numFmt formatCode="0.0%"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crossAx val="842244312"/>
        <c:crosses val="autoZero"/>
        <c:crossBetween val="between"/>
      </c:valAx>
      <c:valAx>
        <c:axId val="842249800"/>
        <c:scaling>
          <c:orientation val="minMax"/>
        </c:scaling>
        <c:delete val="0"/>
        <c:axPos val="r"/>
        <c:title>
          <c:tx>
            <c:rich>
              <a:bodyPr rot="-5400000" spcFirstLastPara="1" vertOverflow="ellipsis" vert="horz" wrap="square" anchor="ctr" anchorCtr="1"/>
              <a:lstStyle/>
              <a:p>
                <a:pPr>
                  <a:defRPr sz="2000" b="0" i="0" u="none" strike="noStrike" kern="1200" baseline="0">
                    <a:solidFill>
                      <a:srgbClr val="00B050"/>
                    </a:solidFill>
                    <a:effectLst>
                      <a:outerShdw blurRad="38100" dist="38100" dir="2700000" algn="tl">
                        <a:srgbClr val="000000">
                          <a:alpha val="43137"/>
                        </a:srgbClr>
                      </a:outerShdw>
                    </a:effectLst>
                    <a:latin typeface="+mn-lt"/>
                    <a:ea typeface="+mn-ea"/>
                    <a:cs typeface="+mn-cs"/>
                  </a:defRPr>
                </a:pPr>
                <a:r>
                  <a:rPr lang="en-CA">
                    <a:solidFill>
                      <a:srgbClr val="00B050"/>
                    </a:solidFill>
                    <a:effectLst>
                      <a:outerShdw blurRad="38100" dist="38100" dir="2700000" algn="tl">
                        <a:srgbClr val="000000">
                          <a:alpha val="43137"/>
                        </a:srgbClr>
                      </a:outerShdw>
                    </a:effectLst>
                  </a:rPr>
                  <a:t># of Migrants per Birth</a:t>
                </a:r>
              </a:p>
            </c:rich>
          </c:tx>
          <c:overlay val="0"/>
          <c:spPr>
            <a:noFill/>
            <a:ln>
              <a:noFill/>
            </a:ln>
            <a:effectLst/>
          </c:spPr>
          <c:txPr>
            <a:bodyPr rot="-5400000" spcFirstLastPara="1" vertOverflow="ellipsis" vert="horz" wrap="square" anchor="ctr" anchorCtr="1"/>
            <a:lstStyle/>
            <a:p>
              <a:pPr>
                <a:defRPr sz="2000" b="0" i="0" u="none" strike="noStrike" kern="1200" baseline="0">
                  <a:solidFill>
                    <a:srgbClr val="00B050"/>
                  </a:solidFill>
                  <a:effectLst>
                    <a:outerShdw blurRad="38100" dist="38100" dir="2700000" algn="tl">
                      <a:srgbClr val="000000">
                        <a:alpha val="43137"/>
                      </a:srgbClr>
                    </a:outerShdw>
                  </a:effectLst>
                  <a:latin typeface="+mn-lt"/>
                  <a:ea typeface="+mn-ea"/>
                  <a:cs typeface="+mn-cs"/>
                </a:defRPr>
              </a:pPr>
              <a:endParaRPr lang="en-US"/>
            </a:p>
          </c:txPr>
        </c:title>
        <c:numFmt formatCode="0.00" sourceLinked="1"/>
        <c:majorTickMark val="out"/>
        <c:minorTickMark val="none"/>
        <c:tickLblPos val="nextTo"/>
        <c:spPr>
          <a:noFill/>
          <a:ln>
            <a:solidFill>
              <a:schemeClr val="bg1"/>
            </a:solidFill>
          </a:ln>
          <a:effectLst/>
        </c:spPr>
        <c:txPr>
          <a:bodyPr rot="-60000000" spcFirstLastPara="1" vertOverflow="ellipsis" vert="horz" wrap="square" anchor="ctr" anchorCtr="1"/>
          <a:lstStyle/>
          <a:p>
            <a:pPr>
              <a:defRPr sz="2000" b="0" i="0" u="none" strike="noStrike" kern="1200" baseline="0">
                <a:solidFill>
                  <a:srgbClr val="00B050"/>
                </a:solidFill>
                <a:effectLst>
                  <a:outerShdw blurRad="38100" dist="38100" dir="2700000" algn="tl">
                    <a:srgbClr val="000000">
                      <a:alpha val="43137"/>
                    </a:srgbClr>
                  </a:outerShdw>
                </a:effectLst>
                <a:latin typeface="+mn-lt"/>
                <a:ea typeface="+mn-ea"/>
                <a:cs typeface="+mn-cs"/>
              </a:defRPr>
            </a:pPr>
            <a:endParaRPr lang="en-US"/>
          </a:p>
        </c:txPr>
        <c:crossAx val="842244704"/>
        <c:crosses val="max"/>
        <c:crossBetween val="between"/>
      </c:valAx>
      <c:catAx>
        <c:axId val="842244704"/>
        <c:scaling>
          <c:orientation val="minMax"/>
        </c:scaling>
        <c:delete val="1"/>
        <c:axPos val="b"/>
        <c:majorTickMark val="out"/>
        <c:minorTickMark val="none"/>
        <c:tickLblPos val="nextTo"/>
        <c:crossAx val="842249800"/>
        <c:crosses val="autoZero"/>
        <c:auto val="1"/>
        <c:lblAlgn val="ctr"/>
        <c:lblOffset val="100"/>
        <c:noMultiLvlLbl val="0"/>
      </c:catAx>
      <c:spPr>
        <a:noFill/>
        <a:ln>
          <a:solidFill>
            <a:schemeClr val="accent1">
              <a:alpha val="98000"/>
            </a:schemeClr>
          </a:solid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bg1"/>
                </a:solidFill>
                <a:effectLst>
                  <a:outerShdw blurRad="38100" dist="38100" dir="2700000" algn="tl">
                    <a:srgbClr val="000000">
                      <a:alpha val="43137"/>
                    </a:srgbClr>
                  </a:outerShdw>
                </a:effectLst>
                <a:latin typeface="+mn-lt"/>
                <a:ea typeface="+mn-ea"/>
                <a:cs typeface="+mn-cs"/>
              </a:defRPr>
            </a:pPr>
            <a:r>
              <a:rPr lang="en-CA" sz="3000" b="0" i="0" baseline="0" dirty="0">
                <a:effectLst>
                  <a:outerShdw blurRad="38100" dist="38100" dir="2700000" algn="tl" rotWithShape="0">
                    <a:srgbClr val="000000">
                      <a:alpha val="43000"/>
                    </a:srgbClr>
                  </a:outerShdw>
                </a:effectLst>
              </a:rPr>
              <a:t>Ratio of Migrants To Births, 1971-2015</a:t>
            </a:r>
            <a:endParaRPr lang="en-US" sz="3000" dirty="0">
              <a:effectLst/>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bg1"/>
              </a:solidFill>
              <a:effectLst>
                <a:outerShdw blurRad="38100" dist="38100" dir="2700000" algn="tl">
                  <a:srgbClr val="000000">
                    <a:alpha val="43137"/>
                  </a:srgbClr>
                </a:outerShdw>
              </a:effectLst>
              <a:latin typeface="+mn-lt"/>
              <a:ea typeface="+mn-ea"/>
              <a:cs typeface="+mn-cs"/>
            </a:defRPr>
          </a:pPr>
          <a:endParaRPr lang="en-US"/>
        </a:p>
      </c:txPr>
    </c:title>
    <c:autoTitleDeleted val="0"/>
    <c:plotArea>
      <c:layout>
        <c:manualLayout>
          <c:layoutTarget val="inner"/>
          <c:xMode val="edge"/>
          <c:yMode val="edge"/>
          <c:x val="0.14137631233595802"/>
          <c:y val="0.10335664745817387"/>
          <c:w val="0.84022615923009636"/>
          <c:h val="0.71269080191791678"/>
        </c:manualLayout>
      </c:layout>
      <c:lineChart>
        <c:grouping val="standard"/>
        <c:varyColors val="0"/>
        <c:ser>
          <c:idx val="2"/>
          <c:order val="0"/>
          <c:tx>
            <c:v>NET MIGRANTS PER BIRTH</c:v>
          </c:tx>
          <c:spPr>
            <a:ln w="50800" cap="rnd">
              <a:solidFill>
                <a:srgbClr val="FF0000"/>
              </a:solidFill>
              <a:prstDash val="sysDash"/>
              <a:round/>
            </a:ln>
            <a:effectLst/>
          </c:spPr>
          <c:marker>
            <c:symbol val="none"/>
          </c:marker>
          <c:val>
            <c:numRef>
              <c:f>Sheet1!$K$2:$K$46</c:f>
              <c:numCache>
                <c:formatCode>0.00</c:formatCode>
                <c:ptCount val="45"/>
                <c:pt idx="0">
                  <c:v>0.26601920479024427</c:v>
                </c:pt>
                <c:pt idx="1">
                  <c:v>0.40762676244698332</c:v>
                </c:pt>
                <c:pt idx="2">
                  <c:v>0.76040803351460584</c:v>
                </c:pt>
                <c:pt idx="3">
                  <c:v>0.70115218819608027</c:v>
                </c:pt>
                <c:pt idx="4">
                  <c:v>0.52218347232752083</c:v>
                </c:pt>
                <c:pt idx="5">
                  <c:v>0.38064996382149158</c:v>
                </c:pt>
                <c:pt idx="6">
                  <c:v>0.1973443487468744</c:v>
                </c:pt>
                <c:pt idx="7">
                  <c:v>0.11270069725927771</c:v>
                </c:pt>
                <c:pt idx="8">
                  <c:v>0.47974222013420076</c:v>
                </c:pt>
                <c:pt idx="9">
                  <c:v>0.40859804368960934</c:v>
                </c:pt>
                <c:pt idx="10">
                  <c:v>0.40252348590845494</c:v>
                </c:pt>
                <c:pt idx="11">
                  <c:v>0.21402330112852155</c:v>
                </c:pt>
                <c:pt idx="12">
                  <c:v>0.15382235220138341</c:v>
                </c:pt>
                <c:pt idx="13">
                  <c:v>0.14566893194035907</c:v>
                </c:pt>
                <c:pt idx="14">
                  <c:v>0.19821067760951527</c:v>
                </c:pt>
                <c:pt idx="15">
                  <c:v>0.43678022087667984</c:v>
                </c:pt>
                <c:pt idx="16">
                  <c:v>0.61756312598547602</c:v>
                </c:pt>
                <c:pt idx="17">
                  <c:v>0.70152381828684185</c:v>
                </c:pt>
                <c:pt idx="18">
                  <c:v>0.77654837852206271</c:v>
                </c:pt>
                <c:pt idx="19">
                  <c:v>0.84417311986317645</c:v>
                </c:pt>
                <c:pt idx="20">
                  <c:v>0.96365576792471141</c:v>
                </c:pt>
                <c:pt idx="21">
                  <c:v>1.1708435544956479</c:v>
                </c:pt>
                <c:pt idx="22">
                  <c:v>1.0345529925707448</c:v>
                </c:pt>
                <c:pt idx="23">
                  <c:v>0.97717384377407901</c:v>
                </c:pt>
                <c:pt idx="24">
                  <c:v>1.0393086110137872</c:v>
                </c:pt>
                <c:pt idx="25">
                  <c:v>1.2280644148131228</c:v>
                </c:pt>
                <c:pt idx="26">
                  <c:v>1.1193392710009025</c:v>
                </c:pt>
                <c:pt idx="27">
                  <c:v>1.037484564448091</c:v>
                </c:pt>
                <c:pt idx="28">
                  <c:v>1.3169873749822447</c:v>
                </c:pt>
                <c:pt idx="29">
                  <c:v>1.8960580778383784</c:v>
                </c:pt>
                <c:pt idx="30">
                  <c:v>1.9266122365573419</c:v>
                </c:pt>
                <c:pt idx="31">
                  <c:v>1.3787446772589995</c:v>
                </c:pt>
                <c:pt idx="32">
                  <c:v>1.6811434551513316</c:v>
                </c:pt>
                <c:pt idx="33">
                  <c:v>1.7424563841849237</c:v>
                </c:pt>
                <c:pt idx="34">
                  <c:v>1.6296385362334465</c:v>
                </c:pt>
                <c:pt idx="35">
                  <c:v>1.3862901385621327</c:v>
                </c:pt>
                <c:pt idx="36">
                  <c:v>1.3752423999416783</c:v>
                </c:pt>
                <c:pt idx="37">
                  <c:v>1.3436241895156165</c:v>
                </c:pt>
                <c:pt idx="38">
                  <c:v>1.5344043308608992</c:v>
                </c:pt>
                <c:pt idx="39">
                  <c:v>1.5330762295144071</c:v>
                </c:pt>
                <c:pt idx="40">
                  <c:v>1.4432139216542885</c:v>
                </c:pt>
                <c:pt idx="41">
                  <c:v>1.5165878903912888</c:v>
                </c:pt>
                <c:pt idx="42">
                  <c:v>1.5444524250557592</c:v>
                </c:pt>
                <c:pt idx="43">
                  <c:v>1.4284040404040403</c:v>
                </c:pt>
                <c:pt idx="44">
                  <c:v>2.0714101218823151</c:v>
                </c:pt>
              </c:numCache>
            </c:numRef>
          </c:val>
          <c:smooth val="0"/>
          <c:extLst>
            <c:ext xmlns:c16="http://schemas.microsoft.com/office/drawing/2014/chart" uri="{C3380CC4-5D6E-409C-BE32-E72D297353CC}">
              <c16:uniqueId val="{00000002-FD88-42B2-A54A-83C282A477D0}"/>
            </c:ext>
          </c:extLst>
        </c:ser>
        <c:dLbls>
          <c:showLegendKey val="0"/>
          <c:showVal val="0"/>
          <c:showCatName val="0"/>
          <c:showSerName val="0"/>
          <c:showPercent val="0"/>
          <c:showBubbleSize val="0"/>
        </c:dLbls>
        <c:smooth val="0"/>
        <c:axId val="842244312"/>
        <c:axId val="842247840"/>
      </c:lineChart>
      <c:catAx>
        <c:axId val="842244312"/>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842247840"/>
        <c:crosses val="autoZero"/>
        <c:auto val="1"/>
        <c:lblAlgn val="ctr"/>
        <c:lblOffset val="100"/>
        <c:noMultiLvlLbl val="0"/>
      </c:catAx>
      <c:valAx>
        <c:axId val="842247840"/>
        <c:scaling>
          <c:orientation val="minMax"/>
          <c:max val="2.5"/>
        </c:scaling>
        <c:delete val="0"/>
        <c:axPos val="l"/>
        <c:title>
          <c:tx>
            <c:rich>
              <a:bodyPr rot="-5400000" spcFirstLastPara="1" vertOverflow="ellipsis" vert="horz" wrap="square" anchor="ctr" anchorCtr="1"/>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r>
                  <a:rPr lang="en-CA" dirty="0">
                    <a:solidFill>
                      <a:schemeClr val="bg1"/>
                    </a:solidFill>
                    <a:effectLst>
                      <a:outerShdw blurRad="38100" dist="38100" dir="2700000" algn="tl">
                        <a:srgbClr val="000000">
                          <a:alpha val="43137"/>
                        </a:srgbClr>
                      </a:outerShdw>
                    </a:effectLst>
                  </a:rPr>
                  <a:t>Number of Migrants Per Birth</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title>
        <c:numFmt formatCode="0.0" sourceLinked="0"/>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842244312"/>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CA" sz="3000" dirty="0">
                <a:solidFill>
                  <a:schemeClr val="tx1"/>
                </a:solidFill>
                <a:effectLst>
                  <a:outerShdw blurRad="38100" dist="38100" dir="2700000" algn="tl">
                    <a:srgbClr val="000000">
                      <a:alpha val="43137"/>
                    </a:srgbClr>
                  </a:outerShdw>
                </a:effectLst>
              </a:rPr>
              <a:t>Population and Growth Rate 1960-2015</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Population</c:v>
          </c:tx>
          <c:spPr>
            <a:ln w="28575" cap="rnd">
              <a:solidFill>
                <a:schemeClr val="accent1"/>
              </a:solidFill>
              <a:round/>
            </a:ln>
            <a:effectLst/>
          </c:spPr>
          <c:marker>
            <c:symbol val="none"/>
          </c:marker>
          <c:cat>
            <c:strRef>
              <c:f>'[API_SP.POP.GROW_DS2_en_excel_v2 (1).xls]Sheet1'!$C$1:$BF$1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'[API_SP.POP.GROW_DS2_en_excel_v2 (1).xls]Sheet1'!$C$5:$BF$5</c:f>
              <c:numCache>
                <c:formatCode>_(* #,##0.00_);_(* \(#,##0.00\);_(* "-"??_);_(@_)</c:formatCode>
                <c:ptCount val="56"/>
                <c:pt idx="0">
                  <c:v>3.0350555699999999</c:v>
                </c:pt>
                <c:pt idx="1">
                  <c:v>3.076120548</c:v>
                </c:pt>
                <c:pt idx="2">
                  <c:v>3.1290637889999999</c:v>
                </c:pt>
                <c:pt idx="3">
                  <c:v>3.1939473060000001</c:v>
                </c:pt>
                <c:pt idx="4">
                  <c:v>3.259354557</c:v>
                </c:pt>
                <c:pt idx="5">
                  <c:v>3.32605423</c:v>
                </c:pt>
                <c:pt idx="6">
                  <c:v>3.3958663169999999</c:v>
                </c:pt>
                <c:pt idx="7">
                  <c:v>3.4652974200000002</c:v>
                </c:pt>
                <c:pt idx="8">
                  <c:v>3.5355118440000002</c:v>
                </c:pt>
                <c:pt idx="9">
                  <c:v>3.609910116</c:v>
                </c:pt>
                <c:pt idx="10">
                  <c:v>3.6849967100000001</c:v>
                </c:pt>
                <c:pt idx="11">
                  <c:v>3.762289912</c:v>
                </c:pt>
                <c:pt idx="12">
                  <c:v>3.8390157039999999</c:v>
                </c:pt>
                <c:pt idx="13">
                  <c:v>3.9148004780000001</c:v>
                </c:pt>
                <c:pt idx="14">
                  <c:v>3.9911943339999998</c:v>
                </c:pt>
                <c:pt idx="15">
                  <c:v>4.0659546720000002</c:v>
                </c:pt>
                <c:pt idx="16">
                  <c:v>4.1387311850000001</c:v>
                </c:pt>
                <c:pt idx="17">
                  <c:v>4.21125946</c:v>
                </c:pt>
                <c:pt idx="18">
                  <c:v>4.285061775</c:v>
                </c:pt>
                <c:pt idx="19">
                  <c:v>4.3605723100000002</c:v>
                </c:pt>
                <c:pt idx="20">
                  <c:v>4.4367345680000003</c:v>
                </c:pt>
                <c:pt idx="21">
                  <c:v>4.5146558170000004</c:v>
                </c:pt>
                <c:pt idx="22">
                  <c:v>4.5954875169999996</c:v>
                </c:pt>
                <c:pt idx="23">
                  <c:v>4.6770202440000004</c:v>
                </c:pt>
                <c:pt idx="24">
                  <c:v>4.7583104179999998</c:v>
                </c:pt>
                <c:pt idx="25">
                  <c:v>4.8413767910000001</c:v>
                </c:pt>
                <c:pt idx="26">
                  <c:v>4.927207009</c:v>
                </c:pt>
                <c:pt idx="27">
                  <c:v>5.0152678689999997</c:v>
                </c:pt>
                <c:pt idx="28">
                  <c:v>5.1042052179999997</c:v>
                </c:pt>
                <c:pt idx="29">
                  <c:v>5.1931233729999997</c:v>
                </c:pt>
                <c:pt idx="30">
                  <c:v>5.2830578670000001</c:v>
                </c:pt>
                <c:pt idx="31">
                  <c:v>5.3698899930000001</c:v>
                </c:pt>
                <c:pt idx="32">
                  <c:v>5.4534734360000003</c:v>
                </c:pt>
                <c:pt idx="33">
                  <c:v>5.537776461</c:v>
                </c:pt>
                <c:pt idx="34">
                  <c:v>5.621146521</c:v>
                </c:pt>
                <c:pt idx="35">
                  <c:v>5.7058430539999998</c:v>
                </c:pt>
                <c:pt idx="36">
                  <c:v>5.7885961420000003</c:v>
                </c:pt>
                <c:pt idx="37">
                  <c:v>5.871549366</c:v>
                </c:pt>
                <c:pt idx="38">
                  <c:v>5.9536724999999997</c:v>
                </c:pt>
                <c:pt idx="39">
                  <c:v>6.0349116389999997</c:v>
                </c:pt>
                <c:pt idx="40">
                  <c:v>6.1154443110000001</c:v>
                </c:pt>
                <c:pt idx="41">
                  <c:v>6.1955895600000002</c:v>
                </c:pt>
                <c:pt idx="42">
                  <c:v>6.2747340840000003</c:v>
                </c:pt>
                <c:pt idx="43">
                  <c:v>6.3539764270000001</c:v>
                </c:pt>
                <c:pt idx="44">
                  <c:v>6.433748714</c:v>
                </c:pt>
                <c:pt idx="45">
                  <c:v>6.513959904</c:v>
                </c:pt>
                <c:pt idx="46">
                  <c:v>6.594722462</c:v>
                </c:pt>
                <c:pt idx="47">
                  <c:v>6.6758326779999999</c:v>
                </c:pt>
                <c:pt idx="48">
                  <c:v>6.7583025230000002</c:v>
                </c:pt>
                <c:pt idx="49">
                  <c:v>6.8409557059999999</c:v>
                </c:pt>
                <c:pt idx="50">
                  <c:v>6.9236840849999997</c:v>
                </c:pt>
                <c:pt idx="51">
                  <c:v>7.0069079890000001</c:v>
                </c:pt>
                <c:pt idx="52">
                  <c:v>7.0894515509999998</c:v>
                </c:pt>
                <c:pt idx="53">
                  <c:v>7.1760921919999996</c:v>
                </c:pt>
                <c:pt idx="54">
                  <c:v>7.2607802780000004</c:v>
                </c:pt>
                <c:pt idx="55">
                  <c:v>7.3466330370000001</c:v>
                </c:pt>
              </c:numCache>
            </c:numRef>
          </c:val>
          <c:smooth val="0"/>
          <c:extLst>
            <c:ext xmlns:c16="http://schemas.microsoft.com/office/drawing/2014/chart" uri="{C3380CC4-5D6E-409C-BE32-E72D297353CC}">
              <c16:uniqueId val="{00000000-45E4-4E30-AE42-C7029AB0646D}"/>
            </c:ext>
          </c:extLst>
        </c:ser>
        <c:dLbls>
          <c:showLegendKey val="0"/>
          <c:showVal val="0"/>
          <c:showCatName val="0"/>
          <c:showSerName val="0"/>
          <c:showPercent val="0"/>
          <c:showBubbleSize val="0"/>
        </c:dLbls>
        <c:marker val="1"/>
        <c:smooth val="0"/>
        <c:axId val="395894184"/>
        <c:axId val="395894968"/>
      </c:lineChart>
      <c:lineChart>
        <c:grouping val="standard"/>
        <c:varyColors val="0"/>
        <c:ser>
          <c:idx val="1"/>
          <c:order val="1"/>
          <c:tx>
            <c:v>Growth Rate</c:v>
          </c:tx>
          <c:spPr>
            <a:ln w="28575" cap="rnd">
              <a:solidFill>
                <a:schemeClr val="accent2"/>
              </a:solidFill>
              <a:round/>
            </a:ln>
            <a:effectLst/>
          </c:spPr>
          <c:marker>
            <c:symbol val="none"/>
          </c:marker>
          <c:cat>
            <c:strRef>
              <c:f>'[API_SP.POP.GROW_DS2_en_excel_v2 (1).xls]Sheet1'!$C$1:$BF$1</c:f>
              <c:strCache>
                <c:ptCount val="56"/>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strCache>
            </c:strRef>
          </c:cat>
          <c:val>
            <c:numRef>
              <c:f>'[API_SP.POP.GROW_DS2_en_excel_v2 (1).xls]Sheet1'!$C$2:$BF$2</c:f>
              <c:numCache>
                <c:formatCode>0.00</c:formatCode>
                <c:ptCount val="56"/>
                <c:pt idx="0" formatCode="General">
                  <c:v>1.3</c:v>
                </c:pt>
                <c:pt idx="1">
                  <c:v>1.3530222776118705</c:v>
                </c:pt>
                <c:pt idx="2">
                  <c:v>1.7211042341764653</c:v>
                </c:pt>
                <c:pt idx="3">
                  <c:v>2.0735760398395513</c:v>
                </c:pt>
                <c:pt idx="4">
                  <c:v>2.0478500342547648</c:v>
                </c:pt>
                <c:pt idx="5">
                  <c:v>2.0464074047038281</c:v>
                </c:pt>
                <c:pt idx="6">
                  <c:v>2.0989461437614665</c:v>
                </c:pt>
                <c:pt idx="7">
                  <c:v>2.0445770392203571</c:v>
                </c:pt>
                <c:pt idx="8">
                  <c:v>2.0262163817384504</c:v>
                </c:pt>
                <c:pt idx="9">
                  <c:v>2.1043140366297592</c:v>
                </c:pt>
                <c:pt idx="10">
                  <c:v>2.0800128420704453</c:v>
                </c:pt>
                <c:pt idx="11">
                  <c:v>2.0975107464885667</c:v>
                </c:pt>
                <c:pt idx="12">
                  <c:v>2.0393375788314358</c:v>
                </c:pt>
                <c:pt idx="13">
                  <c:v>1.9740678299658327</c:v>
                </c:pt>
                <c:pt idx="14">
                  <c:v>1.9514112259184202</c:v>
                </c:pt>
                <c:pt idx="15">
                  <c:v>1.8731319936775606</c:v>
                </c:pt>
                <c:pt idx="16">
                  <c:v>1.7898997620699504</c:v>
                </c:pt>
                <c:pt idx="17">
                  <c:v>1.7524277793847602</c:v>
                </c:pt>
                <c:pt idx="18">
                  <c:v>1.752499832912207</c:v>
                </c:pt>
                <c:pt idx="19">
                  <c:v>1.7621807797625166</c:v>
                </c:pt>
                <c:pt idx="20">
                  <c:v>1.7466115130194879</c:v>
                </c:pt>
                <c:pt idx="21">
                  <c:v>1.7562747513003814</c:v>
                </c:pt>
                <c:pt idx="22">
                  <c:v>1.7904288449991554</c:v>
                </c:pt>
                <c:pt idx="23">
                  <c:v>1.7741910232241338</c:v>
                </c:pt>
                <c:pt idx="24">
                  <c:v>1.7380761630075199</c:v>
                </c:pt>
                <c:pt idx="25">
                  <c:v>1.7457115173859137</c:v>
                </c:pt>
                <c:pt idx="26">
                  <c:v>1.7728473057407257</c:v>
                </c:pt>
                <c:pt idx="27">
                  <c:v>1.7872368633822049</c:v>
                </c:pt>
                <c:pt idx="28">
                  <c:v>1.7733319799273914</c:v>
                </c:pt>
                <c:pt idx="29">
                  <c:v>1.742056817904384</c:v>
                </c:pt>
                <c:pt idx="30">
                  <c:v>1.7317996808546212</c:v>
                </c:pt>
                <c:pt idx="31">
                  <c:v>1.6435959663131143</c:v>
                </c:pt>
                <c:pt idx="32">
                  <c:v>1.5565205825250956</c:v>
                </c:pt>
                <c:pt idx="33">
                  <c:v>1.545859276465734</c:v>
                </c:pt>
                <c:pt idx="34">
                  <c:v>1.5054789695311257</c:v>
                </c:pt>
                <c:pt idx="35">
                  <c:v>1.5067483596733098</c:v>
                </c:pt>
                <c:pt idx="36">
                  <c:v>1.45032184055583</c:v>
                </c:pt>
                <c:pt idx="37">
                  <c:v>1.4330456291141331</c:v>
                </c:pt>
                <c:pt idx="38">
                  <c:v>1.398662071642363</c:v>
                </c:pt>
                <c:pt idx="39">
                  <c:v>1.3645214613333252</c:v>
                </c:pt>
                <c:pt idx="40">
                  <c:v>1.3344465804530756</c:v>
                </c:pt>
                <c:pt idx="41">
                  <c:v>1.310538448626545</c:v>
                </c:pt>
                <c:pt idx="42">
                  <c:v>1.277433297243789</c:v>
                </c:pt>
                <c:pt idx="43">
                  <c:v>1.2628797003854118</c:v>
                </c:pt>
                <c:pt idx="44">
                  <c:v>1.2554703014166648</c:v>
                </c:pt>
                <c:pt idx="45">
                  <c:v>1.2467255649176678</c:v>
                </c:pt>
                <c:pt idx="46">
                  <c:v>1.2398381198264161</c:v>
                </c:pt>
                <c:pt idx="47">
                  <c:v>1.2299261487859638</c:v>
                </c:pt>
                <c:pt idx="48">
                  <c:v>1.2353491912967911</c:v>
                </c:pt>
                <c:pt idx="49">
                  <c:v>1.2229873214274249</c:v>
                </c:pt>
                <c:pt idx="50">
                  <c:v>1.2093102565690117</c:v>
                </c:pt>
                <c:pt idx="51">
                  <c:v>1.2020176394284476</c:v>
                </c:pt>
                <c:pt idx="52">
                  <c:v>1.1780311962078542</c:v>
                </c:pt>
                <c:pt idx="53">
                  <c:v>1.2221063981709364</c:v>
                </c:pt>
                <c:pt idx="54">
                  <c:v>1.1801421126447025</c:v>
                </c:pt>
                <c:pt idx="55">
                  <c:v>1.1824178079060204</c:v>
                </c:pt>
              </c:numCache>
            </c:numRef>
          </c:val>
          <c:smooth val="0"/>
          <c:extLst>
            <c:ext xmlns:c16="http://schemas.microsoft.com/office/drawing/2014/chart" uri="{C3380CC4-5D6E-409C-BE32-E72D297353CC}">
              <c16:uniqueId val="{00000001-45E4-4E30-AE42-C7029AB0646D}"/>
            </c:ext>
          </c:extLst>
        </c:ser>
        <c:dLbls>
          <c:showLegendKey val="0"/>
          <c:showVal val="0"/>
          <c:showCatName val="0"/>
          <c:showSerName val="0"/>
          <c:showPercent val="0"/>
          <c:showBubbleSize val="0"/>
        </c:dLbls>
        <c:marker val="1"/>
        <c:smooth val="0"/>
        <c:axId val="395885560"/>
        <c:axId val="395882816"/>
      </c:lineChart>
      <c:catAx>
        <c:axId val="3958941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395894968"/>
        <c:crosses val="autoZero"/>
        <c:auto val="1"/>
        <c:lblAlgn val="ctr"/>
        <c:lblOffset val="100"/>
        <c:noMultiLvlLbl val="0"/>
      </c:catAx>
      <c:valAx>
        <c:axId val="395894968"/>
        <c:scaling>
          <c:orientation val="minMax"/>
          <c:min val="2"/>
        </c:scaling>
        <c:delete val="0"/>
        <c:axPos val="l"/>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CA" dirty="0">
                    <a:solidFill>
                      <a:srgbClr val="0070C0"/>
                    </a:solidFill>
                    <a:effectLst>
                      <a:outerShdw blurRad="38100" dist="38100" dir="2700000" algn="tl">
                        <a:srgbClr val="000000">
                          <a:alpha val="43137"/>
                        </a:srgbClr>
                      </a:outerShdw>
                    </a:effectLst>
                  </a:rPr>
                  <a:t>Billions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_(* #,##0_);_(* \(#,##0\);_(* &quot;-&quot;_);_(@_)"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000" b="0" i="0" u="none" strike="noStrike" kern="1200" baseline="0">
                <a:solidFill>
                  <a:srgbClr val="0070C0"/>
                </a:solidFill>
                <a:effectLst>
                  <a:outerShdw blurRad="38100" dist="38100" dir="2700000" algn="tl">
                    <a:srgbClr val="000000">
                      <a:alpha val="43137"/>
                    </a:srgbClr>
                  </a:outerShdw>
                </a:effectLst>
                <a:latin typeface="+mn-lt"/>
                <a:ea typeface="+mn-ea"/>
                <a:cs typeface="+mn-cs"/>
              </a:defRPr>
            </a:pPr>
            <a:endParaRPr lang="en-US"/>
          </a:p>
        </c:txPr>
        <c:crossAx val="395894184"/>
        <c:crosses val="autoZero"/>
        <c:crossBetween val="between"/>
      </c:valAx>
      <c:valAx>
        <c:axId val="395882816"/>
        <c:scaling>
          <c:orientation val="minMax"/>
        </c:scaling>
        <c:delete val="0"/>
        <c:axPos val="r"/>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CA" dirty="0">
                    <a:solidFill>
                      <a:srgbClr val="FF0000"/>
                    </a:solidFill>
                    <a:effectLst>
                      <a:outerShdw blurRad="38100" dist="38100" dir="2700000" algn="tl">
                        <a:srgbClr val="000000">
                          <a:alpha val="43137"/>
                        </a:srgbClr>
                      </a:outerShdw>
                    </a:effectLst>
                  </a:rPr>
                  <a:t>Percentage </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2000" b="0" i="0" u="none" strike="noStrike" kern="1200" baseline="0">
                <a:solidFill>
                  <a:srgbClr val="FF0000"/>
                </a:solidFill>
                <a:effectLst>
                  <a:outerShdw blurRad="38100" dist="38100" dir="2700000" algn="tl">
                    <a:srgbClr val="000000">
                      <a:alpha val="43137"/>
                    </a:srgbClr>
                  </a:outerShdw>
                </a:effectLst>
                <a:latin typeface="+mn-lt"/>
                <a:ea typeface="+mn-ea"/>
                <a:cs typeface="+mn-cs"/>
              </a:defRPr>
            </a:pPr>
            <a:endParaRPr lang="en-US"/>
          </a:p>
        </c:txPr>
        <c:crossAx val="395885560"/>
        <c:crosses val="max"/>
        <c:crossBetween val="between"/>
      </c:valAx>
      <c:catAx>
        <c:axId val="395885560"/>
        <c:scaling>
          <c:orientation val="minMax"/>
        </c:scaling>
        <c:delete val="1"/>
        <c:axPos val="b"/>
        <c:numFmt formatCode="General" sourceLinked="1"/>
        <c:majorTickMark val="out"/>
        <c:minorTickMark val="none"/>
        <c:tickLblPos val="nextTo"/>
        <c:crossAx val="39588281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600" b="1" i="0" u="none" strike="noStrike" kern="1200" spc="0" baseline="0">
                <a:solidFill>
                  <a:schemeClr val="tx1">
                    <a:lumMod val="65000"/>
                    <a:lumOff val="35000"/>
                  </a:schemeClr>
                </a:solidFill>
                <a:latin typeface="+mn-lt"/>
                <a:ea typeface="+mn-ea"/>
                <a:cs typeface="+mn-cs"/>
              </a:defRPr>
            </a:pPr>
            <a:r>
              <a:rPr lang="en-US" sz="2800" b="0" dirty="0">
                <a:solidFill>
                  <a:schemeClr val="tx1"/>
                </a:solidFill>
                <a:effectLst>
                  <a:outerShdw blurRad="38100" dist="38100" dir="2700000" algn="tl">
                    <a:srgbClr val="000000">
                      <a:alpha val="43137"/>
                    </a:srgbClr>
                  </a:outerShdw>
                </a:effectLst>
              </a:rPr>
              <a:t>Number of People Added Annually, 1950</a:t>
            </a:r>
            <a:r>
              <a:rPr lang="en-US" sz="2800" b="0" baseline="0" dirty="0">
                <a:solidFill>
                  <a:schemeClr val="tx1"/>
                </a:solidFill>
                <a:effectLst>
                  <a:outerShdw blurRad="38100" dist="38100" dir="2700000" algn="tl">
                    <a:srgbClr val="000000">
                      <a:alpha val="43137"/>
                    </a:srgbClr>
                  </a:outerShdw>
                </a:effectLst>
              </a:rPr>
              <a:t> to </a:t>
            </a:r>
            <a:r>
              <a:rPr lang="en-US" sz="2800" b="0" dirty="0">
                <a:solidFill>
                  <a:schemeClr val="tx1"/>
                </a:solidFill>
                <a:effectLst>
                  <a:outerShdw blurRad="38100" dist="38100" dir="2700000" algn="tl">
                    <a:srgbClr val="000000">
                      <a:alpha val="43137"/>
                    </a:srgbClr>
                  </a:outerShdw>
                </a:effectLst>
              </a:rPr>
              <a:t>2050</a:t>
            </a:r>
          </a:p>
        </c:rich>
      </c:tx>
      <c:layout>
        <c:manualLayout>
          <c:xMode val="edge"/>
          <c:yMode val="edge"/>
          <c:x val="0.1723418315465518"/>
          <c:y val="0"/>
        </c:manualLayout>
      </c:layout>
      <c:overlay val="0"/>
      <c:spPr>
        <a:noFill/>
        <a:ln>
          <a:noFill/>
        </a:ln>
        <a:effectLst/>
      </c:spPr>
      <c:txPr>
        <a:bodyPr rot="0" spcFirstLastPara="1" vertOverflow="ellipsis" vert="horz" wrap="square" anchor="ctr" anchorCtr="1"/>
        <a:lstStyle/>
        <a:p>
          <a:pPr>
            <a:defRPr sz="2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853278246898155"/>
          <c:y val="8.0321438838159925E-2"/>
          <c:w val="0.83616258970516733"/>
          <c:h val="0.76619288901145899"/>
        </c:manualLayout>
      </c:layout>
      <c:lineChart>
        <c:grouping val="standard"/>
        <c:varyColors val="0"/>
        <c:ser>
          <c:idx val="0"/>
          <c:order val="0"/>
          <c:tx>
            <c:v>Absolute Population Growth</c:v>
          </c:tx>
          <c:spPr>
            <a:ln w="28575" cap="rnd">
              <a:solidFill>
                <a:schemeClr val="accent1"/>
              </a:solidFill>
              <a:round/>
            </a:ln>
            <a:effectLst/>
          </c:spPr>
          <c:marker>
            <c:symbol val="none"/>
          </c:marker>
          <c:cat>
            <c:numRef>
              <c:f>Sheet1!$A$8:$A$107</c:f>
              <c:numCache>
                <c:formatCode>General</c:formatCode>
                <c:ptCount val="100"/>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numCache>
            </c:numRef>
          </c:cat>
          <c:val>
            <c:numRef>
              <c:f>Sheet1!$D$8:$D$107</c:f>
              <c:numCache>
                <c:formatCode>General</c:formatCode>
                <c:ptCount val="100"/>
                <c:pt idx="0">
                  <c:v>37.799999999999997</c:v>
                </c:pt>
                <c:pt idx="1">
                  <c:v>42.1</c:v>
                </c:pt>
                <c:pt idx="2">
                  <c:v>45.3</c:v>
                </c:pt>
                <c:pt idx="3">
                  <c:v>48</c:v>
                </c:pt>
                <c:pt idx="4">
                  <c:v>51.4</c:v>
                </c:pt>
                <c:pt idx="5">
                  <c:v>53</c:v>
                </c:pt>
                <c:pt idx="6">
                  <c:v>55.8</c:v>
                </c:pt>
                <c:pt idx="7">
                  <c:v>56.5</c:v>
                </c:pt>
                <c:pt idx="8">
                  <c:v>52.3</c:v>
                </c:pt>
                <c:pt idx="9">
                  <c:v>42.1</c:v>
                </c:pt>
                <c:pt idx="10">
                  <c:v>40.799999999999997</c:v>
                </c:pt>
                <c:pt idx="11">
                  <c:v>56.1</c:v>
                </c:pt>
                <c:pt idx="12">
                  <c:v>69.5</c:v>
                </c:pt>
                <c:pt idx="13">
                  <c:v>71.099999999999994</c:v>
                </c:pt>
                <c:pt idx="14">
                  <c:v>69</c:v>
                </c:pt>
                <c:pt idx="15">
                  <c:v>70.2</c:v>
                </c:pt>
                <c:pt idx="16">
                  <c:v>69.7</c:v>
                </c:pt>
                <c:pt idx="17">
                  <c:v>71.900000000000006</c:v>
                </c:pt>
                <c:pt idx="18">
                  <c:v>74.7</c:v>
                </c:pt>
                <c:pt idx="19">
                  <c:v>75.3</c:v>
                </c:pt>
                <c:pt idx="20">
                  <c:v>77.599999999999994</c:v>
                </c:pt>
                <c:pt idx="21">
                  <c:v>77</c:v>
                </c:pt>
                <c:pt idx="22">
                  <c:v>76.5</c:v>
                </c:pt>
                <c:pt idx="23">
                  <c:v>75.900000000000006</c:v>
                </c:pt>
                <c:pt idx="24">
                  <c:v>73.599999999999994</c:v>
                </c:pt>
                <c:pt idx="25">
                  <c:v>72.2</c:v>
                </c:pt>
                <c:pt idx="26">
                  <c:v>72.5</c:v>
                </c:pt>
                <c:pt idx="27">
                  <c:v>72.5</c:v>
                </c:pt>
                <c:pt idx="28">
                  <c:v>75.400000000000006</c:v>
                </c:pt>
                <c:pt idx="29">
                  <c:v>75.900000000000006</c:v>
                </c:pt>
                <c:pt idx="30">
                  <c:v>76.3</c:v>
                </c:pt>
                <c:pt idx="31">
                  <c:v>80.400000000000006</c:v>
                </c:pt>
                <c:pt idx="32">
                  <c:v>80.5</c:v>
                </c:pt>
                <c:pt idx="33">
                  <c:v>79.599999999999994</c:v>
                </c:pt>
                <c:pt idx="34">
                  <c:v>81</c:v>
                </c:pt>
                <c:pt idx="35">
                  <c:v>83</c:v>
                </c:pt>
                <c:pt idx="36">
                  <c:v>86</c:v>
                </c:pt>
                <c:pt idx="37">
                  <c:v>86.6</c:v>
                </c:pt>
                <c:pt idx="38">
                  <c:v>86.2</c:v>
                </c:pt>
                <c:pt idx="39">
                  <c:v>87.4</c:v>
                </c:pt>
                <c:pt idx="40">
                  <c:v>83.2</c:v>
                </c:pt>
                <c:pt idx="41">
                  <c:v>82.7</c:v>
                </c:pt>
                <c:pt idx="42">
                  <c:v>81.3</c:v>
                </c:pt>
                <c:pt idx="43">
                  <c:v>80</c:v>
                </c:pt>
                <c:pt idx="44">
                  <c:v>79.900000000000006</c:v>
                </c:pt>
                <c:pt idx="45">
                  <c:v>77.7</c:v>
                </c:pt>
                <c:pt idx="46">
                  <c:v>78.2</c:v>
                </c:pt>
                <c:pt idx="47">
                  <c:v>77.8</c:v>
                </c:pt>
                <c:pt idx="48">
                  <c:v>77.900000000000006</c:v>
                </c:pt>
                <c:pt idx="49">
                  <c:v>77.599999999999994</c:v>
                </c:pt>
                <c:pt idx="50">
                  <c:v>77.3</c:v>
                </c:pt>
                <c:pt idx="51">
                  <c:v>76.8</c:v>
                </c:pt>
                <c:pt idx="52">
                  <c:v>76.3</c:v>
                </c:pt>
                <c:pt idx="53">
                  <c:v>75.5</c:v>
                </c:pt>
                <c:pt idx="54">
                  <c:v>74.5</c:v>
                </c:pt>
                <c:pt idx="55">
                  <c:v>73.8</c:v>
                </c:pt>
                <c:pt idx="56">
                  <c:v>73.3</c:v>
                </c:pt>
                <c:pt idx="57">
                  <c:v>72.8</c:v>
                </c:pt>
                <c:pt idx="58">
                  <c:v>72</c:v>
                </c:pt>
                <c:pt idx="59">
                  <c:v>71.2</c:v>
                </c:pt>
                <c:pt idx="60">
                  <c:v>70.8</c:v>
                </c:pt>
                <c:pt idx="61">
                  <c:v>70.599999999999994</c:v>
                </c:pt>
                <c:pt idx="62">
                  <c:v>70.5</c:v>
                </c:pt>
                <c:pt idx="63">
                  <c:v>70.2</c:v>
                </c:pt>
                <c:pt idx="64">
                  <c:v>69.900000000000006</c:v>
                </c:pt>
                <c:pt idx="65">
                  <c:v>69.599999999999994</c:v>
                </c:pt>
                <c:pt idx="66">
                  <c:v>69.2</c:v>
                </c:pt>
                <c:pt idx="67">
                  <c:v>68.5</c:v>
                </c:pt>
                <c:pt idx="68">
                  <c:v>67.900000000000006</c:v>
                </c:pt>
                <c:pt idx="69">
                  <c:v>67.099999999999994</c:v>
                </c:pt>
                <c:pt idx="70">
                  <c:v>66.400000000000006</c:v>
                </c:pt>
                <c:pt idx="71">
                  <c:v>65.5</c:v>
                </c:pt>
                <c:pt idx="72">
                  <c:v>64.599999999999994</c:v>
                </c:pt>
                <c:pt idx="73">
                  <c:v>63.6</c:v>
                </c:pt>
                <c:pt idx="74">
                  <c:v>62.6</c:v>
                </c:pt>
                <c:pt idx="75">
                  <c:v>61.7</c:v>
                </c:pt>
                <c:pt idx="76">
                  <c:v>60.9</c:v>
                </c:pt>
                <c:pt idx="77">
                  <c:v>60</c:v>
                </c:pt>
                <c:pt idx="78">
                  <c:v>59.1</c:v>
                </c:pt>
                <c:pt idx="79">
                  <c:v>58.1</c:v>
                </c:pt>
                <c:pt idx="80">
                  <c:v>57.2</c:v>
                </c:pt>
                <c:pt idx="81">
                  <c:v>56.3</c:v>
                </c:pt>
                <c:pt idx="82">
                  <c:v>55.3</c:v>
                </c:pt>
                <c:pt idx="83">
                  <c:v>54.3</c:v>
                </c:pt>
                <c:pt idx="84">
                  <c:v>53.2</c:v>
                </c:pt>
                <c:pt idx="85">
                  <c:v>52.3</c:v>
                </c:pt>
                <c:pt idx="86">
                  <c:v>51.4</c:v>
                </c:pt>
                <c:pt idx="87">
                  <c:v>50.4</c:v>
                </c:pt>
                <c:pt idx="88">
                  <c:v>49.3</c:v>
                </c:pt>
                <c:pt idx="89">
                  <c:v>48.3</c:v>
                </c:pt>
                <c:pt idx="90">
                  <c:v>47.5</c:v>
                </c:pt>
                <c:pt idx="91">
                  <c:v>46.6</c:v>
                </c:pt>
                <c:pt idx="92">
                  <c:v>45.7</c:v>
                </c:pt>
                <c:pt idx="93">
                  <c:v>44.8</c:v>
                </c:pt>
                <c:pt idx="94">
                  <c:v>44</c:v>
                </c:pt>
                <c:pt idx="95">
                  <c:v>43.2</c:v>
                </c:pt>
                <c:pt idx="96">
                  <c:v>42.5</c:v>
                </c:pt>
                <c:pt idx="97">
                  <c:v>41.5</c:v>
                </c:pt>
                <c:pt idx="98">
                  <c:v>40.5</c:v>
                </c:pt>
                <c:pt idx="99">
                  <c:v>39.5</c:v>
                </c:pt>
              </c:numCache>
            </c:numRef>
          </c:val>
          <c:smooth val="0"/>
          <c:extLst>
            <c:ext xmlns:c16="http://schemas.microsoft.com/office/drawing/2014/chart" uri="{C3380CC4-5D6E-409C-BE32-E72D297353CC}">
              <c16:uniqueId val="{00000000-DDB8-4EF5-9861-09D26CECF51B}"/>
            </c:ext>
          </c:extLst>
        </c:ser>
        <c:dLbls>
          <c:showLegendKey val="0"/>
          <c:showVal val="0"/>
          <c:showCatName val="0"/>
          <c:showSerName val="0"/>
          <c:showPercent val="0"/>
          <c:showBubbleSize val="0"/>
        </c:dLbls>
        <c:smooth val="0"/>
        <c:axId val="652388512"/>
        <c:axId val="652386552"/>
      </c:lineChart>
      <c:catAx>
        <c:axId val="65238851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652386552"/>
        <c:crosses val="autoZero"/>
        <c:auto val="1"/>
        <c:lblAlgn val="ctr"/>
        <c:lblOffset val="100"/>
        <c:noMultiLvlLbl val="0"/>
      </c:catAx>
      <c:valAx>
        <c:axId val="652386552"/>
        <c:scaling>
          <c:orientation val="minMax"/>
        </c:scaling>
        <c:delete val="0"/>
        <c:axPos val="l"/>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CA" sz="2400" dirty="0">
                    <a:solidFill>
                      <a:schemeClr val="tx1"/>
                    </a:solidFill>
                  </a:rPr>
                  <a:t>Millions of People</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52388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CA" sz="3200" b="0" dirty="0">
                <a:effectLst>
                  <a:outerShdw blurRad="38100" dist="38100" dir="2700000" algn="tl">
                    <a:srgbClr val="000000">
                      <a:alpha val="43137"/>
                    </a:srgbClr>
                  </a:outerShdw>
                </a:effectLst>
              </a:rPr>
              <a:t>Population</a:t>
            </a:r>
            <a:r>
              <a:rPr lang="en-CA" sz="3200" b="0" baseline="0" dirty="0">
                <a:effectLst>
                  <a:outerShdw blurRad="38100" dist="38100" dir="2700000" algn="tl">
                    <a:srgbClr val="000000">
                      <a:alpha val="43137"/>
                    </a:srgbClr>
                  </a:outerShdw>
                </a:effectLst>
              </a:rPr>
              <a:t> Growth Rates</a:t>
            </a:r>
            <a:endParaRPr lang="en-CA" sz="3200" b="0" dirty="0">
              <a:effectLst>
                <a:outerShdw blurRad="38100" dist="38100" dir="2700000" algn="tl">
                  <a:srgbClr val="000000">
                    <a:alpha val="43137"/>
                  </a:srgbClr>
                </a:outerShdw>
              </a:effectLst>
            </a:endParaRPr>
          </a:p>
        </c:rich>
      </c:tx>
      <c:layout>
        <c:manualLayout>
          <c:xMode val="edge"/>
          <c:yMode val="edge"/>
          <c:x val="0.26455894575678041"/>
          <c:y val="1.8749999999999999E-2"/>
        </c:manualLayout>
      </c:layout>
      <c:overlay val="0"/>
    </c:title>
    <c:autoTitleDeleted val="0"/>
    <c:plotArea>
      <c:layout/>
      <c:lineChart>
        <c:grouping val="standard"/>
        <c:varyColors val="0"/>
        <c:ser>
          <c:idx val="0"/>
          <c:order val="0"/>
          <c:tx>
            <c:strRef>
              <c:f>UNPop!$E$2</c:f>
              <c:strCache>
                <c:ptCount val="1"/>
                <c:pt idx="0">
                  <c:v>World</c:v>
                </c:pt>
              </c:strCache>
            </c:strRef>
          </c:tx>
          <c:marker>
            <c:symbol val="none"/>
          </c:marker>
          <c:dLbls>
            <c:delete val="1"/>
          </c:dLbls>
          <c:cat>
            <c:strRef>
              <c:f>UNPop!$F$1:$T$1</c:f>
              <c:strCache>
                <c:ptCount val="15"/>
                <c:pt idx="0">
                  <c:v>1950-1955</c:v>
                </c:pt>
                <c:pt idx="1">
                  <c:v>1955-1960</c:v>
                </c:pt>
                <c:pt idx="2">
                  <c:v>1960-1965</c:v>
                </c:pt>
                <c:pt idx="3">
                  <c:v>1965-1970</c:v>
                </c:pt>
                <c:pt idx="4">
                  <c:v>1970-1975</c:v>
                </c:pt>
                <c:pt idx="5">
                  <c:v>1975-1980</c:v>
                </c:pt>
                <c:pt idx="6">
                  <c:v>1980-1985</c:v>
                </c:pt>
                <c:pt idx="7">
                  <c:v>1985-1990</c:v>
                </c:pt>
                <c:pt idx="8">
                  <c:v>1990-1995</c:v>
                </c:pt>
                <c:pt idx="9">
                  <c:v>1995-2000</c:v>
                </c:pt>
                <c:pt idx="10">
                  <c:v>2000-2005</c:v>
                </c:pt>
                <c:pt idx="11">
                  <c:v>2005-2010</c:v>
                </c:pt>
                <c:pt idx="12">
                  <c:v>2010-2015</c:v>
                </c:pt>
                <c:pt idx="13">
                  <c:v>2015-2020</c:v>
                </c:pt>
                <c:pt idx="14">
                  <c:v>2020-2025</c:v>
                </c:pt>
              </c:strCache>
            </c:strRef>
          </c:cat>
          <c:val>
            <c:numRef>
              <c:f>UNPop!$F$2:$T$2</c:f>
              <c:numCache>
                <c:formatCode>General</c:formatCode>
                <c:ptCount val="15"/>
                <c:pt idx="0">
                  <c:v>1.77</c:v>
                </c:pt>
                <c:pt idx="1">
                  <c:v>1.8</c:v>
                </c:pt>
                <c:pt idx="2">
                  <c:v>1.9400000000000022</c:v>
                </c:pt>
                <c:pt idx="3">
                  <c:v>2.02</c:v>
                </c:pt>
                <c:pt idx="4">
                  <c:v>1.9400000000000022</c:v>
                </c:pt>
                <c:pt idx="5">
                  <c:v>1.77</c:v>
                </c:pt>
                <c:pt idx="6">
                  <c:v>1.76</c:v>
                </c:pt>
                <c:pt idx="7">
                  <c:v>1.75</c:v>
                </c:pt>
                <c:pt idx="8">
                  <c:v>1.54</c:v>
                </c:pt>
                <c:pt idx="9">
                  <c:v>1.36</c:v>
                </c:pt>
                <c:pt idx="10">
                  <c:v>1.26</c:v>
                </c:pt>
                <c:pt idx="11">
                  <c:v>1.1800000000000022</c:v>
                </c:pt>
                <c:pt idx="12">
                  <c:v>1.1100000000000001</c:v>
                </c:pt>
                <c:pt idx="13">
                  <c:v>1</c:v>
                </c:pt>
                <c:pt idx="14">
                  <c:v>0.86000000000000065</c:v>
                </c:pt>
              </c:numCache>
            </c:numRef>
          </c:val>
          <c:smooth val="0"/>
          <c:extLst>
            <c:ext xmlns:c16="http://schemas.microsoft.com/office/drawing/2014/chart" uri="{C3380CC4-5D6E-409C-BE32-E72D297353CC}">
              <c16:uniqueId val="{00000000-667A-49F4-8CF3-C6CEB2383351}"/>
            </c:ext>
          </c:extLst>
        </c:ser>
        <c:ser>
          <c:idx val="1"/>
          <c:order val="1"/>
          <c:tx>
            <c:strRef>
              <c:f>UNPop!$E$3</c:f>
              <c:strCache>
                <c:ptCount val="1"/>
                <c:pt idx="0">
                  <c:v>Sub Saharan Africa</c:v>
                </c:pt>
              </c:strCache>
            </c:strRef>
          </c:tx>
          <c:marker>
            <c:symbol val="none"/>
          </c:marker>
          <c:dLbls>
            <c:delete val="1"/>
          </c:dLbls>
          <c:cat>
            <c:strRef>
              <c:f>UNPop!$F$1:$T$1</c:f>
              <c:strCache>
                <c:ptCount val="15"/>
                <c:pt idx="0">
                  <c:v>1950-1955</c:v>
                </c:pt>
                <c:pt idx="1">
                  <c:v>1955-1960</c:v>
                </c:pt>
                <c:pt idx="2">
                  <c:v>1960-1965</c:v>
                </c:pt>
                <c:pt idx="3">
                  <c:v>1965-1970</c:v>
                </c:pt>
                <c:pt idx="4">
                  <c:v>1970-1975</c:v>
                </c:pt>
                <c:pt idx="5">
                  <c:v>1975-1980</c:v>
                </c:pt>
                <c:pt idx="6">
                  <c:v>1980-1985</c:v>
                </c:pt>
                <c:pt idx="7">
                  <c:v>1985-1990</c:v>
                </c:pt>
                <c:pt idx="8">
                  <c:v>1990-1995</c:v>
                </c:pt>
                <c:pt idx="9">
                  <c:v>1995-2000</c:v>
                </c:pt>
                <c:pt idx="10">
                  <c:v>2000-2005</c:v>
                </c:pt>
                <c:pt idx="11">
                  <c:v>2005-2010</c:v>
                </c:pt>
                <c:pt idx="12">
                  <c:v>2010-2015</c:v>
                </c:pt>
                <c:pt idx="13">
                  <c:v>2015-2020</c:v>
                </c:pt>
                <c:pt idx="14">
                  <c:v>2020-2025</c:v>
                </c:pt>
              </c:strCache>
            </c:strRef>
          </c:cat>
          <c:val>
            <c:numRef>
              <c:f>UNPop!$F$3:$T$3</c:f>
              <c:numCache>
                <c:formatCode>General</c:formatCode>
                <c:ptCount val="15"/>
                <c:pt idx="0">
                  <c:v>2.14</c:v>
                </c:pt>
                <c:pt idx="1">
                  <c:v>2.3199999999999967</c:v>
                </c:pt>
                <c:pt idx="2">
                  <c:v>2.46</c:v>
                </c:pt>
                <c:pt idx="3">
                  <c:v>2.59</c:v>
                </c:pt>
                <c:pt idx="4">
                  <c:v>2.7</c:v>
                </c:pt>
                <c:pt idx="5">
                  <c:v>2.8699999999999997</c:v>
                </c:pt>
                <c:pt idx="6">
                  <c:v>2.86</c:v>
                </c:pt>
                <c:pt idx="7">
                  <c:v>2.8299999999999987</c:v>
                </c:pt>
                <c:pt idx="8">
                  <c:v>2.71</c:v>
                </c:pt>
                <c:pt idx="9">
                  <c:v>2.58</c:v>
                </c:pt>
                <c:pt idx="10">
                  <c:v>2.4899999999999998</c:v>
                </c:pt>
                <c:pt idx="11">
                  <c:v>2.44</c:v>
                </c:pt>
                <c:pt idx="12">
                  <c:v>2.3299999999999987</c:v>
                </c:pt>
                <c:pt idx="13">
                  <c:v>2.17</c:v>
                </c:pt>
                <c:pt idx="14">
                  <c:v>1.9800000000000024</c:v>
                </c:pt>
              </c:numCache>
            </c:numRef>
          </c:val>
          <c:smooth val="0"/>
          <c:extLst>
            <c:ext xmlns:c16="http://schemas.microsoft.com/office/drawing/2014/chart" uri="{C3380CC4-5D6E-409C-BE32-E72D297353CC}">
              <c16:uniqueId val="{00000001-667A-49F4-8CF3-C6CEB2383351}"/>
            </c:ext>
          </c:extLst>
        </c:ser>
        <c:ser>
          <c:idx val="2"/>
          <c:order val="2"/>
          <c:tx>
            <c:strRef>
              <c:f>UNPop!$E$4</c:f>
              <c:strCache>
                <c:ptCount val="1"/>
                <c:pt idx="0">
                  <c:v>Europe</c:v>
                </c:pt>
              </c:strCache>
            </c:strRef>
          </c:tx>
          <c:marker>
            <c:symbol val="none"/>
          </c:marker>
          <c:dLbls>
            <c:delete val="1"/>
          </c:dLbls>
          <c:cat>
            <c:strRef>
              <c:f>UNPop!$F$1:$T$1</c:f>
              <c:strCache>
                <c:ptCount val="15"/>
                <c:pt idx="0">
                  <c:v>1950-1955</c:v>
                </c:pt>
                <c:pt idx="1">
                  <c:v>1955-1960</c:v>
                </c:pt>
                <c:pt idx="2">
                  <c:v>1960-1965</c:v>
                </c:pt>
                <c:pt idx="3">
                  <c:v>1965-1970</c:v>
                </c:pt>
                <c:pt idx="4">
                  <c:v>1970-1975</c:v>
                </c:pt>
                <c:pt idx="5">
                  <c:v>1975-1980</c:v>
                </c:pt>
                <c:pt idx="6">
                  <c:v>1980-1985</c:v>
                </c:pt>
                <c:pt idx="7">
                  <c:v>1985-1990</c:v>
                </c:pt>
                <c:pt idx="8">
                  <c:v>1990-1995</c:v>
                </c:pt>
                <c:pt idx="9">
                  <c:v>1995-2000</c:v>
                </c:pt>
                <c:pt idx="10">
                  <c:v>2000-2005</c:v>
                </c:pt>
                <c:pt idx="11">
                  <c:v>2005-2010</c:v>
                </c:pt>
                <c:pt idx="12">
                  <c:v>2010-2015</c:v>
                </c:pt>
                <c:pt idx="13">
                  <c:v>2015-2020</c:v>
                </c:pt>
                <c:pt idx="14">
                  <c:v>2020-2025</c:v>
                </c:pt>
              </c:strCache>
            </c:strRef>
          </c:cat>
          <c:val>
            <c:numRef>
              <c:f>UNPop!$F$4:$T$4</c:f>
              <c:numCache>
                <c:formatCode>General</c:formatCode>
                <c:ptCount val="15"/>
                <c:pt idx="0">
                  <c:v>1</c:v>
                </c:pt>
                <c:pt idx="1">
                  <c:v>0.98</c:v>
                </c:pt>
                <c:pt idx="2">
                  <c:v>0.96000000000000063</c:v>
                </c:pt>
                <c:pt idx="3">
                  <c:v>0.68</c:v>
                </c:pt>
                <c:pt idx="4">
                  <c:v>0.60000000000000064</c:v>
                </c:pt>
                <c:pt idx="5">
                  <c:v>0.49000000000000032</c:v>
                </c:pt>
                <c:pt idx="6">
                  <c:v>0.4</c:v>
                </c:pt>
                <c:pt idx="7">
                  <c:v>0.39000000000000062</c:v>
                </c:pt>
                <c:pt idx="8">
                  <c:v>0.18000000000000024</c:v>
                </c:pt>
                <c:pt idx="9">
                  <c:v>-2.0000000000000011E-2</c:v>
                </c:pt>
                <c:pt idx="10">
                  <c:v>8.0000000000000043E-2</c:v>
                </c:pt>
                <c:pt idx="11">
                  <c:v>9.0000000000000024E-2</c:v>
                </c:pt>
                <c:pt idx="12">
                  <c:v>3.0000000000000002E-2</c:v>
                </c:pt>
                <c:pt idx="13">
                  <c:v>-3.0000000000000002E-2</c:v>
                </c:pt>
                <c:pt idx="14">
                  <c:v>-0.1</c:v>
                </c:pt>
              </c:numCache>
            </c:numRef>
          </c:val>
          <c:smooth val="0"/>
          <c:extLst>
            <c:ext xmlns:c16="http://schemas.microsoft.com/office/drawing/2014/chart" uri="{C3380CC4-5D6E-409C-BE32-E72D297353CC}">
              <c16:uniqueId val="{00000002-667A-49F4-8CF3-C6CEB2383351}"/>
            </c:ext>
          </c:extLst>
        </c:ser>
        <c:ser>
          <c:idx val="3"/>
          <c:order val="3"/>
          <c:tx>
            <c:strRef>
              <c:f>UNPop!$E$5</c:f>
              <c:strCache>
                <c:ptCount val="1"/>
                <c:pt idx="0">
                  <c:v>North America</c:v>
                </c:pt>
              </c:strCache>
            </c:strRef>
          </c:tx>
          <c:marker>
            <c:symbol val="none"/>
          </c:marker>
          <c:dLbls>
            <c:delete val="1"/>
          </c:dLbls>
          <c:cat>
            <c:strRef>
              <c:f>UNPop!$F$1:$T$1</c:f>
              <c:strCache>
                <c:ptCount val="15"/>
                <c:pt idx="0">
                  <c:v>1950-1955</c:v>
                </c:pt>
                <c:pt idx="1">
                  <c:v>1955-1960</c:v>
                </c:pt>
                <c:pt idx="2">
                  <c:v>1960-1965</c:v>
                </c:pt>
                <c:pt idx="3">
                  <c:v>1965-1970</c:v>
                </c:pt>
                <c:pt idx="4">
                  <c:v>1970-1975</c:v>
                </c:pt>
                <c:pt idx="5">
                  <c:v>1975-1980</c:v>
                </c:pt>
                <c:pt idx="6">
                  <c:v>1980-1985</c:v>
                </c:pt>
                <c:pt idx="7">
                  <c:v>1985-1990</c:v>
                </c:pt>
                <c:pt idx="8">
                  <c:v>1990-1995</c:v>
                </c:pt>
                <c:pt idx="9">
                  <c:v>1995-2000</c:v>
                </c:pt>
                <c:pt idx="10">
                  <c:v>2000-2005</c:v>
                </c:pt>
                <c:pt idx="11">
                  <c:v>2005-2010</c:v>
                </c:pt>
                <c:pt idx="12">
                  <c:v>2010-2015</c:v>
                </c:pt>
                <c:pt idx="13">
                  <c:v>2015-2020</c:v>
                </c:pt>
                <c:pt idx="14">
                  <c:v>2020-2025</c:v>
                </c:pt>
              </c:strCache>
            </c:strRef>
          </c:cat>
          <c:val>
            <c:numRef>
              <c:f>UNPop!$F$5:$T$5</c:f>
              <c:numCache>
                <c:formatCode>General</c:formatCode>
                <c:ptCount val="15"/>
                <c:pt idx="0">
                  <c:v>1.71</c:v>
                </c:pt>
                <c:pt idx="1">
                  <c:v>1.78</c:v>
                </c:pt>
                <c:pt idx="2">
                  <c:v>1.41</c:v>
                </c:pt>
                <c:pt idx="3">
                  <c:v>1.07</c:v>
                </c:pt>
                <c:pt idx="4">
                  <c:v>0.94000000000000061</c:v>
                </c:pt>
                <c:pt idx="5">
                  <c:v>0.95000000000000062</c:v>
                </c:pt>
                <c:pt idx="6">
                  <c:v>0.96000000000000063</c:v>
                </c:pt>
                <c:pt idx="7">
                  <c:v>1.1700000000000021</c:v>
                </c:pt>
                <c:pt idx="8">
                  <c:v>1.1900000000000022</c:v>
                </c:pt>
                <c:pt idx="9">
                  <c:v>1.2</c:v>
                </c:pt>
                <c:pt idx="10">
                  <c:v>1.01</c:v>
                </c:pt>
                <c:pt idx="11">
                  <c:v>0.96000000000000063</c:v>
                </c:pt>
                <c:pt idx="12">
                  <c:v>0.91</c:v>
                </c:pt>
                <c:pt idx="13">
                  <c:v>0.82000000000000062</c:v>
                </c:pt>
                <c:pt idx="14">
                  <c:v>0.72000000000000064</c:v>
                </c:pt>
              </c:numCache>
            </c:numRef>
          </c:val>
          <c:smooth val="0"/>
          <c:extLst>
            <c:ext xmlns:c16="http://schemas.microsoft.com/office/drawing/2014/chart" uri="{C3380CC4-5D6E-409C-BE32-E72D297353CC}">
              <c16:uniqueId val="{00000003-667A-49F4-8CF3-C6CEB2383351}"/>
            </c:ext>
          </c:extLst>
        </c:ser>
        <c:ser>
          <c:idx val="4"/>
          <c:order val="4"/>
          <c:tx>
            <c:strRef>
              <c:f>UNPop!$E$6</c:f>
              <c:strCache>
                <c:ptCount val="1"/>
                <c:pt idx="0">
                  <c:v>Developed Regions</c:v>
                </c:pt>
              </c:strCache>
            </c:strRef>
          </c:tx>
          <c:marker>
            <c:symbol val="none"/>
          </c:marker>
          <c:dLbls>
            <c:delete val="1"/>
          </c:dLbls>
          <c:cat>
            <c:strRef>
              <c:f>UNPop!$F$1:$T$1</c:f>
              <c:strCache>
                <c:ptCount val="15"/>
                <c:pt idx="0">
                  <c:v>1950-1955</c:v>
                </c:pt>
                <c:pt idx="1">
                  <c:v>1955-1960</c:v>
                </c:pt>
                <c:pt idx="2">
                  <c:v>1960-1965</c:v>
                </c:pt>
                <c:pt idx="3">
                  <c:v>1965-1970</c:v>
                </c:pt>
                <c:pt idx="4">
                  <c:v>1970-1975</c:v>
                </c:pt>
                <c:pt idx="5">
                  <c:v>1975-1980</c:v>
                </c:pt>
                <c:pt idx="6">
                  <c:v>1980-1985</c:v>
                </c:pt>
                <c:pt idx="7">
                  <c:v>1985-1990</c:v>
                </c:pt>
                <c:pt idx="8">
                  <c:v>1990-1995</c:v>
                </c:pt>
                <c:pt idx="9">
                  <c:v>1995-2000</c:v>
                </c:pt>
                <c:pt idx="10">
                  <c:v>2000-2005</c:v>
                </c:pt>
                <c:pt idx="11">
                  <c:v>2005-2010</c:v>
                </c:pt>
                <c:pt idx="12">
                  <c:v>2010-2015</c:v>
                </c:pt>
                <c:pt idx="13">
                  <c:v>2015-2020</c:v>
                </c:pt>
                <c:pt idx="14">
                  <c:v>2020-2025</c:v>
                </c:pt>
              </c:strCache>
            </c:strRef>
          </c:cat>
          <c:val>
            <c:numRef>
              <c:f>UNPop!$F$6:$T$6</c:f>
              <c:numCache>
                <c:formatCode>General</c:formatCode>
                <c:ptCount val="15"/>
                <c:pt idx="0">
                  <c:v>1.21</c:v>
                </c:pt>
                <c:pt idx="1">
                  <c:v>1.1700000000000021</c:v>
                </c:pt>
                <c:pt idx="2">
                  <c:v>1.0900000000000001</c:v>
                </c:pt>
                <c:pt idx="3">
                  <c:v>0.85000000000000064</c:v>
                </c:pt>
                <c:pt idx="4">
                  <c:v>0.77000000000000124</c:v>
                </c:pt>
                <c:pt idx="5">
                  <c:v>0.66000000000000136</c:v>
                </c:pt>
                <c:pt idx="6">
                  <c:v>0.58000000000000007</c:v>
                </c:pt>
                <c:pt idx="7">
                  <c:v>0.60000000000000064</c:v>
                </c:pt>
                <c:pt idx="8">
                  <c:v>0.47000000000000008</c:v>
                </c:pt>
                <c:pt idx="9">
                  <c:v>0.34</c:v>
                </c:pt>
                <c:pt idx="10">
                  <c:v>0.36000000000000032</c:v>
                </c:pt>
                <c:pt idx="11">
                  <c:v>0.34</c:v>
                </c:pt>
                <c:pt idx="12">
                  <c:v>0.28000000000000008</c:v>
                </c:pt>
                <c:pt idx="13">
                  <c:v>0.21000000000000021</c:v>
                </c:pt>
                <c:pt idx="14">
                  <c:v>0.14000000000000001</c:v>
                </c:pt>
              </c:numCache>
            </c:numRef>
          </c:val>
          <c:smooth val="0"/>
          <c:extLst>
            <c:ext xmlns:c16="http://schemas.microsoft.com/office/drawing/2014/chart" uri="{C3380CC4-5D6E-409C-BE32-E72D297353CC}">
              <c16:uniqueId val="{00000004-667A-49F4-8CF3-C6CEB2383351}"/>
            </c:ext>
          </c:extLst>
        </c:ser>
        <c:ser>
          <c:idx val="5"/>
          <c:order val="5"/>
          <c:tx>
            <c:strRef>
              <c:f>UNPop!$E$7</c:f>
              <c:strCache>
                <c:ptCount val="1"/>
                <c:pt idx="0">
                  <c:v>Developing Regions</c:v>
                </c:pt>
              </c:strCache>
            </c:strRef>
          </c:tx>
          <c:marker>
            <c:symbol val="none"/>
          </c:marker>
          <c:dLbls>
            <c:delete val="1"/>
          </c:dLbls>
          <c:cat>
            <c:strRef>
              <c:f>UNPop!$F$1:$T$1</c:f>
              <c:strCache>
                <c:ptCount val="15"/>
                <c:pt idx="0">
                  <c:v>1950-1955</c:v>
                </c:pt>
                <c:pt idx="1">
                  <c:v>1955-1960</c:v>
                </c:pt>
                <c:pt idx="2">
                  <c:v>1960-1965</c:v>
                </c:pt>
                <c:pt idx="3">
                  <c:v>1965-1970</c:v>
                </c:pt>
                <c:pt idx="4">
                  <c:v>1970-1975</c:v>
                </c:pt>
                <c:pt idx="5">
                  <c:v>1975-1980</c:v>
                </c:pt>
                <c:pt idx="6">
                  <c:v>1980-1985</c:v>
                </c:pt>
                <c:pt idx="7">
                  <c:v>1985-1990</c:v>
                </c:pt>
                <c:pt idx="8">
                  <c:v>1990-1995</c:v>
                </c:pt>
                <c:pt idx="9">
                  <c:v>1995-2000</c:v>
                </c:pt>
                <c:pt idx="10">
                  <c:v>2000-2005</c:v>
                </c:pt>
                <c:pt idx="11">
                  <c:v>2005-2010</c:v>
                </c:pt>
                <c:pt idx="12">
                  <c:v>2010-2015</c:v>
                </c:pt>
                <c:pt idx="13">
                  <c:v>2015-2020</c:v>
                </c:pt>
                <c:pt idx="14">
                  <c:v>2020-2025</c:v>
                </c:pt>
              </c:strCache>
            </c:strRef>
          </c:cat>
          <c:val>
            <c:numRef>
              <c:f>UNPop!$F$7:$T$7</c:f>
              <c:numCache>
                <c:formatCode>General</c:formatCode>
                <c:ptCount val="15"/>
                <c:pt idx="0">
                  <c:v>2.0299999999999998</c:v>
                </c:pt>
                <c:pt idx="1">
                  <c:v>2.08</c:v>
                </c:pt>
                <c:pt idx="2">
                  <c:v>2.2999999999999998</c:v>
                </c:pt>
                <c:pt idx="3">
                  <c:v>2.48</c:v>
                </c:pt>
                <c:pt idx="4">
                  <c:v>2.3699999999999997</c:v>
                </c:pt>
                <c:pt idx="5">
                  <c:v>2.15</c:v>
                </c:pt>
                <c:pt idx="6">
                  <c:v>2.13</c:v>
                </c:pt>
                <c:pt idx="7">
                  <c:v>2.09</c:v>
                </c:pt>
                <c:pt idx="8">
                  <c:v>1.82</c:v>
                </c:pt>
                <c:pt idx="9">
                  <c:v>1.62</c:v>
                </c:pt>
                <c:pt idx="10">
                  <c:v>1.47</c:v>
                </c:pt>
                <c:pt idx="11">
                  <c:v>1.37</c:v>
                </c:pt>
                <c:pt idx="12">
                  <c:v>1.28</c:v>
                </c:pt>
                <c:pt idx="13">
                  <c:v>1.1499999999999975</c:v>
                </c:pt>
                <c:pt idx="14">
                  <c:v>1</c:v>
                </c:pt>
              </c:numCache>
            </c:numRef>
          </c:val>
          <c:smooth val="0"/>
          <c:extLst>
            <c:ext xmlns:c16="http://schemas.microsoft.com/office/drawing/2014/chart" uri="{C3380CC4-5D6E-409C-BE32-E72D297353CC}">
              <c16:uniqueId val="{00000005-667A-49F4-8CF3-C6CEB2383351}"/>
            </c:ext>
          </c:extLst>
        </c:ser>
        <c:dLbls>
          <c:showLegendKey val="0"/>
          <c:showVal val="1"/>
          <c:showCatName val="0"/>
          <c:showSerName val="0"/>
          <c:showPercent val="0"/>
          <c:showBubbleSize val="0"/>
        </c:dLbls>
        <c:smooth val="0"/>
        <c:axId val="1050736632"/>
        <c:axId val="1050737024"/>
      </c:lineChart>
      <c:catAx>
        <c:axId val="1050736632"/>
        <c:scaling>
          <c:orientation val="minMax"/>
        </c:scaling>
        <c:delete val="0"/>
        <c:axPos val="b"/>
        <c:numFmt formatCode="General" sourceLinked="0"/>
        <c:majorTickMark val="none"/>
        <c:minorTickMark val="none"/>
        <c:tickLblPos val="low"/>
        <c:txPr>
          <a:bodyPr/>
          <a:lstStyle/>
          <a:p>
            <a:pPr>
              <a:defRPr sz="2000"/>
            </a:pPr>
            <a:endParaRPr lang="en-US"/>
          </a:p>
        </c:txPr>
        <c:crossAx val="1050737024"/>
        <c:crosses val="autoZero"/>
        <c:auto val="1"/>
        <c:lblAlgn val="ctr"/>
        <c:lblOffset val="100"/>
        <c:noMultiLvlLbl val="0"/>
      </c:catAx>
      <c:valAx>
        <c:axId val="1050737024"/>
        <c:scaling>
          <c:orientation val="minMax"/>
          <c:min val="-0.5"/>
        </c:scaling>
        <c:delete val="0"/>
        <c:axPos val="l"/>
        <c:majorGridlines/>
        <c:title>
          <c:tx>
            <c:rich>
              <a:bodyPr rot="-5400000" vert="horz"/>
              <a:lstStyle/>
              <a:p>
                <a:pPr>
                  <a:defRPr/>
                </a:pPr>
                <a:r>
                  <a:rPr lang="en-CA" sz="2400" dirty="0"/>
                  <a:t>Percentage</a:t>
                </a:r>
              </a:p>
            </c:rich>
          </c:tx>
          <c:overlay val="0"/>
        </c:title>
        <c:numFmt formatCode="General" sourceLinked="1"/>
        <c:majorTickMark val="none"/>
        <c:minorTickMark val="none"/>
        <c:tickLblPos val="nextTo"/>
        <c:txPr>
          <a:bodyPr/>
          <a:lstStyle/>
          <a:p>
            <a:pPr>
              <a:defRPr sz="2000"/>
            </a:pPr>
            <a:endParaRPr lang="en-US"/>
          </a:p>
        </c:txPr>
        <c:crossAx val="1050736632"/>
        <c:crosses val="autoZero"/>
        <c:crossBetween val="midCat"/>
      </c:valAx>
    </c:plotArea>
    <c:legend>
      <c:legendPos val="r"/>
      <c:layout>
        <c:manualLayout>
          <c:xMode val="edge"/>
          <c:yMode val="edge"/>
          <c:x val="0.74911056430446199"/>
          <c:y val="0.37451443569553805"/>
          <c:w val="0.24116721347331582"/>
          <c:h val="0.34693996062992127"/>
        </c:manualLayout>
      </c:layout>
      <c:overlay val="0"/>
      <c:txPr>
        <a:bodyPr/>
        <a:lstStyle/>
        <a:p>
          <a:pPr>
            <a:defRPr sz="18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4000"/>
            </a:pPr>
            <a:r>
              <a:rPr lang="en-US" sz="3400" b="0" dirty="0">
                <a:solidFill>
                  <a:schemeClr val="bg1"/>
                </a:solidFill>
                <a:effectLst>
                  <a:outerShdw blurRad="38100" dist="38100" dir="2700000" algn="tl">
                    <a:srgbClr val="000000">
                      <a:alpha val="43137"/>
                    </a:srgbClr>
                  </a:outerShdw>
                </a:effectLst>
              </a:rPr>
              <a:t>Where Population Growth Comes From</a:t>
            </a:r>
          </a:p>
        </c:rich>
      </c:tx>
      <c:layout>
        <c:manualLayout>
          <c:xMode val="edge"/>
          <c:yMode val="edge"/>
          <c:x val="0.12694079906678332"/>
          <c:y val="0"/>
        </c:manualLayout>
      </c:layout>
      <c:overlay val="0"/>
    </c:title>
    <c:autoTitleDeleted val="0"/>
    <c:plotArea>
      <c:layout/>
      <c:barChart>
        <c:barDir val="col"/>
        <c:grouping val="clustered"/>
        <c:varyColors val="0"/>
        <c:ser>
          <c:idx val="0"/>
          <c:order val="0"/>
          <c:tx>
            <c:strRef>
              <c:f>'UNPop-3'!$K$25</c:f>
              <c:strCache>
                <c:ptCount val="1"/>
                <c:pt idx="0">
                  <c:v>Women 15 to 49</c:v>
                </c:pt>
              </c:strCache>
            </c:strRef>
          </c:tx>
          <c:spPr>
            <a:solidFill>
              <a:srgbClr val="FF0000"/>
            </a:solidFill>
          </c:spPr>
          <c:invertIfNegative val="0"/>
          <c:cat>
            <c:strRef>
              <c:f>'UNPop-3'!$J$26:$J$31</c:f>
              <c:strCache>
                <c:ptCount val="6"/>
                <c:pt idx="0">
                  <c:v>1950-1955</c:v>
                </c:pt>
                <c:pt idx="1">
                  <c:v>1970-1975</c:v>
                </c:pt>
                <c:pt idx="2">
                  <c:v>1990-1995</c:v>
                </c:pt>
                <c:pt idx="3">
                  <c:v>2010-2015</c:v>
                </c:pt>
                <c:pt idx="4">
                  <c:v>2030-2035</c:v>
                </c:pt>
                <c:pt idx="5">
                  <c:v>2045-2050</c:v>
                </c:pt>
              </c:strCache>
            </c:strRef>
          </c:cat>
          <c:val>
            <c:numRef>
              <c:f>'UNPop-3'!$K$26:$K$31</c:f>
              <c:numCache>
                <c:formatCode>0.00</c:formatCode>
                <c:ptCount val="6"/>
                <c:pt idx="0">
                  <c:v>0.64745750000000002</c:v>
                </c:pt>
                <c:pt idx="1">
                  <c:v>0.8984759999999995</c:v>
                </c:pt>
                <c:pt idx="2">
                  <c:v>1.3761325000000018</c:v>
                </c:pt>
                <c:pt idx="3">
                  <c:v>1.8173115</c:v>
                </c:pt>
                <c:pt idx="4">
                  <c:v>2.0313745000000001</c:v>
                </c:pt>
                <c:pt idx="5">
                  <c:v>2.0614219999999999</c:v>
                </c:pt>
              </c:numCache>
            </c:numRef>
          </c:val>
          <c:extLst>
            <c:ext xmlns:c16="http://schemas.microsoft.com/office/drawing/2014/chart" uri="{C3380CC4-5D6E-409C-BE32-E72D297353CC}">
              <c16:uniqueId val="{00000000-0E2E-4CA9-A160-AF3648ACEF2C}"/>
            </c:ext>
          </c:extLst>
        </c:ser>
        <c:dLbls>
          <c:showLegendKey val="0"/>
          <c:showVal val="0"/>
          <c:showCatName val="0"/>
          <c:showSerName val="0"/>
          <c:showPercent val="0"/>
          <c:showBubbleSize val="0"/>
        </c:dLbls>
        <c:gapWidth val="150"/>
        <c:axId val="566138616"/>
        <c:axId val="566140968"/>
      </c:barChart>
      <c:lineChart>
        <c:grouping val="standard"/>
        <c:varyColors val="0"/>
        <c:ser>
          <c:idx val="1"/>
          <c:order val="1"/>
          <c:tx>
            <c:strRef>
              <c:f>'UNPop-3'!$L$25</c:f>
              <c:strCache>
                <c:ptCount val="1"/>
                <c:pt idx="0">
                  <c:v>Fertility Rate</c:v>
                </c:pt>
              </c:strCache>
            </c:strRef>
          </c:tx>
          <c:spPr>
            <a:ln w="76200">
              <a:solidFill>
                <a:schemeClr val="accent1"/>
              </a:solidFill>
            </a:ln>
          </c:spPr>
          <c:marker>
            <c:symbol val="none"/>
          </c:marker>
          <c:cat>
            <c:strRef>
              <c:f>'UNPop-3'!$J$26:$J$31</c:f>
              <c:strCache>
                <c:ptCount val="6"/>
                <c:pt idx="0">
                  <c:v>1950-1955</c:v>
                </c:pt>
                <c:pt idx="1">
                  <c:v>1970-1975</c:v>
                </c:pt>
                <c:pt idx="2">
                  <c:v>1990-1995</c:v>
                </c:pt>
                <c:pt idx="3">
                  <c:v>2010-2015</c:v>
                </c:pt>
                <c:pt idx="4">
                  <c:v>2030-2035</c:v>
                </c:pt>
                <c:pt idx="5">
                  <c:v>2045-2050</c:v>
                </c:pt>
              </c:strCache>
            </c:strRef>
          </c:cat>
          <c:val>
            <c:numRef>
              <c:f>'UNPop-3'!$L$26:$L$31</c:f>
              <c:numCache>
                <c:formatCode>General</c:formatCode>
                <c:ptCount val="6"/>
                <c:pt idx="0">
                  <c:v>4.92</c:v>
                </c:pt>
                <c:pt idx="1">
                  <c:v>4.3199999999999985</c:v>
                </c:pt>
                <c:pt idx="2">
                  <c:v>3.08</c:v>
                </c:pt>
                <c:pt idx="3">
                  <c:v>2.4899999999999998</c:v>
                </c:pt>
                <c:pt idx="4">
                  <c:v>2.15</c:v>
                </c:pt>
                <c:pt idx="5">
                  <c:v>2.02</c:v>
                </c:pt>
              </c:numCache>
            </c:numRef>
          </c:val>
          <c:smooth val="0"/>
          <c:extLst>
            <c:ext xmlns:c16="http://schemas.microsoft.com/office/drawing/2014/chart" uri="{C3380CC4-5D6E-409C-BE32-E72D297353CC}">
              <c16:uniqueId val="{00000001-0E2E-4CA9-A160-AF3648ACEF2C}"/>
            </c:ext>
          </c:extLst>
        </c:ser>
        <c:dLbls>
          <c:showLegendKey val="0"/>
          <c:showVal val="0"/>
          <c:showCatName val="0"/>
          <c:showSerName val="0"/>
          <c:showPercent val="0"/>
          <c:showBubbleSize val="0"/>
        </c:dLbls>
        <c:marker val="1"/>
        <c:smooth val="0"/>
        <c:axId val="566131560"/>
        <c:axId val="566137832"/>
      </c:lineChart>
      <c:catAx>
        <c:axId val="566138616"/>
        <c:scaling>
          <c:orientation val="minMax"/>
        </c:scaling>
        <c:delete val="0"/>
        <c:axPos val="b"/>
        <c:numFmt formatCode="General" sourceLinked="0"/>
        <c:majorTickMark val="none"/>
        <c:minorTickMark val="none"/>
        <c:tickLblPos val="nextTo"/>
        <c:spPr>
          <a:ln>
            <a:solidFill>
              <a:schemeClr val="bg1"/>
            </a:solidFill>
          </a:ln>
        </c:spPr>
        <c:txPr>
          <a:bodyPr/>
          <a:lstStyle/>
          <a:p>
            <a:pPr>
              <a:defRPr sz="2000" b="0">
                <a:solidFill>
                  <a:schemeClr val="bg1"/>
                </a:solidFill>
                <a:effectLst>
                  <a:outerShdw blurRad="38100" dist="38100" dir="2700000" algn="tl">
                    <a:srgbClr val="000000">
                      <a:alpha val="43137"/>
                    </a:srgbClr>
                  </a:outerShdw>
                </a:effectLst>
              </a:defRPr>
            </a:pPr>
            <a:endParaRPr lang="en-US"/>
          </a:p>
        </c:txPr>
        <c:crossAx val="566140968"/>
        <c:crosses val="autoZero"/>
        <c:auto val="1"/>
        <c:lblAlgn val="ctr"/>
        <c:lblOffset val="100"/>
        <c:noMultiLvlLbl val="0"/>
      </c:catAx>
      <c:valAx>
        <c:axId val="566140968"/>
        <c:scaling>
          <c:orientation val="minMax"/>
        </c:scaling>
        <c:delete val="0"/>
        <c:axPos val="l"/>
        <c:majorGridlines>
          <c:spPr>
            <a:ln>
              <a:noFill/>
            </a:ln>
          </c:spPr>
        </c:majorGridlines>
        <c:title>
          <c:tx>
            <c:rich>
              <a:bodyPr/>
              <a:lstStyle/>
              <a:p>
                <a:pPr>
                  <a:defRPr sz="1400"/>
                </a:pPr>
                <a:r>
                  <a:rPr lang="en-US" sz="1400"/>
                  <a:t>Billions</a:t>
                </a:r>
              </a:p>
            </c:rich>
          </c:tx>
          <c:overlay val="0"/>
        </c:title>
        <c:numFmt formatCode="0.00" sourceLinked="1"/>
        <c:majorTickMark val="out"/>
        <c:minorTickMark val="none"/>
        <c:tickLblPos val="nextTo"/>
        <c:spPr>
          <a:ln>
            <a:solidFill>
              <a:schemeClr val="bg1"/>
            </a:solidFill>
          </a:ln>
        </c:spPr>
        <c:txPr>
          <a:bodyPr/>
          <a:lstStyle/>
          <a:p>
            <a:pPr>
              <a:defRPr sz="2000" b="0">
                <a:solidFill>
                  <a:schemeClr val="bg1"/>
                </a:solidFill>
                <a:effectLst>
                  <a:outerShdw blurRad="38100" dist="38100" dir="2700000" algn="tl">
                    <a:srgbClr val="000000">
                      <a:alpha val="43137"/>
                    </a:srgbClr>
                  </a:outerShdw>
                </a:effectLst>
              </a:defRPr>
            </a:pPr>
            <a:endParaRPr lang="en-US"/>
          </a:p>
        </c:txPr>
        <c:crossAx val="566138616"/>
        <c:crosses val="autoZero"/>
        <c:crossBetween val="between"/>
      </c:valAx>
      <c:valAx>
        <c:axId val="566137832"/>
        <c:scaling>
          <c:orientation val="minMax"/>
        </c:scaling>
        <c:delete val="0"/>
        <c:axPos val="r"/>
        <c:numFmt formatCode="General" sourceLinked="1"/>
        <c:majorTickMark val="out"/>
        <c:minorTickMark val="none"/>
        <c:tickLblPos val="nextTo"/>
        <c:spPr>
          <a:ln>
            <a:solidFill>
              <a:schemeClr val="bg1"/>
            </a:solidFill>
          </a:ln>
        </c:spPr>
        <c:txPr>
          <a:bodyPr/>
          <a:lstStyle/>
          <a:p>
            <a:pPr>
              <a:defRPr sz="2000" b="1">
                <a:solidFill>
                  <a:schemeClr val="bg1"/>
                </a:solidFill>
              </a:defRPr>
            </a:pPr>
            <a:endParaRPr lang="en-US"/>
          </a:p>
        </c:txPr>
        <c:crossAx val="566131560"/>
        <c:crosses val="max"/>
        <c:crossBetween val="between"/>
      </c:valAx>
      <c:catAx>
        <c:axId val="566131560"/>
        <c:scaling>
          <c:orientation val="minMax"/>
        </c:scaling>
        <c:delete val="1"/>
        <c:axPos val="b"/>
        <c:numFmt formatCode="General" sourceLinked="1"/>
        <c:majorTickMark val="out"/>
        <c:minorTickMark val="none"/>
        <c:tickLblPos val="none"/>
        <c:crossAx val="566137832"/>
        <c:crosses val="autoZero"/>
        <c:auto val="1"/>
        <c:lblAlgn val="ctr"/>
        <c:lblOffset val="100"/>
        <c:noMultiLvlLbl val="0"/>
      </c:catAx>
    </c:plotArea>
    <c:legend>
      <c:legendPos val="b"/>
      <c:legendEntry>
        <c:idx val="0"/>
        <c:txPr>
          <a:bodyPr/>
          <a:lstStyle/>
          <a:p>
            <a:pPr>
              <a:defRPr sz="2300" b="0">
                <a:solidFill>
                  <a:schemeClr val="bg1"/>
                </a:solidFill>
                <a:effectLst>
                  <a:outerShdw blurRad="38100" dist="38100" dir="2700000" algn="tl">
                    <a:srgbClr val="000000">
                      <a:alpha val="43137"/>
                    </a:srgbClr>
                  </a:outerShdw>
                </a:effectLst>
              </a:defRPr>
            </a:pPr>
            <a:endParaRPr lang="en-US"/>
          </a:p>
        </c:txPr>
      </c:legendEntry>
      <c:overlay val="0"/>
      <c:txPr>
        <a:bodyPr/>
        <a:lstStyle/>
        <a:p>
          <a:pPr>
            <a:defRPr sz="2400" b="1">
              <a:solidFill>
                <a:schemeClr val="bg1"/>
              </a:solidFill>
            </a:defRPr>
          </a:pPr>
          <a:endParaRPr lang="en-US"/>
        </a:p>
      </c:txPr>
    </c:legend>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4000"/>
            </a:pPr>
            <a:r>
              <a:rPr lang="en-US" sz="2600" b="0" dirty="0">
                <a:solidFill>
                  <a:schemeClr val="bg1"/>
                </a:solidFill>
                <a:effectLst>
                  <a:outerShdw blurRad="38100" dist="38100" dir="2700000" algn="tl">
                    <a:srgbClr val="000000">
                      <a:alpha val="43137"/>
                    </a:srgbClr>
                  </a:outerShdw>
                </a:effectLst>
              </a:rPr>
              <a:t>Where Population Growth Comes From – A Reprise</a:t>
            </a:r>
          </a:p>
        </c:rich>
      </c:tx>
      <c:layout>
        <c:manualLayout>
          <c:xMode val="edge"/>
          <c:yMode val="edge"/>
          <c:x val="0.14830832043430472"/>
          <c:y val="0"/>
        </c:manualLayout>
      </c:layout>
      <c:overlay val="0"/>
    </c:title>
    <c:autoTitleDeleted val="0"/>
    <c:plotArea>
      <c:layout/>
      <c:barChart>
        <c:barDir val="col"/>
        <c:grouping val="clustered"/>
        <c:varyColors val="0"/>
        <c:ser>
          <c:idx val="0"/>
          <c:order val="0"/>
          <c:tx>
            <c:strRef>
              <c:f>'UNPop-3'!$K$25</c:f>
              <c:strCache>
                <c:ptCount val="1"/>
                <c:pt idx="0">
                  <c:v>Women 15 to 49</c:v>
                </c:pt>
              </c:strCache>
            </c:strRef>
          </c:tx>
          <c:spPr>
            <a:solidFill>
              <a:srgbClr val="FF0000"/>
            </a:solidFill>
          </c:spPr>
          <c:invertIfNegative val="0"/>
          <c:cat>
            <c:strRef>
              <c:f>'UNPop-3'!$J$26:$J$31</c:f>
              <c:strCache>
                <c:ptCount val="6"/>
                <c:pt idx="0">
                  <c:v>1950-1955</c:v>
                </c:pt>
                <c:pt idx="1">
                  <c:v>1970-1975</c:v>
                </c:pt>
                <c:pt idx="2">
                  <c:v>1990-1995</c:v>
                </c:pt>
                <c:pt idx="3">
                  <c:v>2010-2015</c:v>
                </c:pt>
                <c:pt idx="4">
                  <c:v>2030-2035</c:v>
                </c:pt>
                <c:pt idx="5">
                  <c:v>2045-2050</c:v>
                </c:pt>
              </c:strCache>
            </c:strRef>
          </c:cat>
          <c:val>
            <c:numRef>
              <c:f>'UNPop-3'!$K$26:$K$31</c:f>
              <c:numCache>
                <c:formatCode>0.00</c:formatCode>
                <c:ptCount val="6"/>
                <c:pt idx="0">
                  <c:v>0.64745750000000002</c:v>
                </c:pt>
                <c:pt idx="1">
                  <c:v>0.8984759999999995</c:v>
                </c:pt>
                <c:pt idx="2">
                  <c:v>1.3761325000000018</c:v>
                </c:pt>
                <c:pt idx="3">
                  <c:v>1.8173115</c:v>
                </c:pt>
                <c:pt idx="4">
                  <c:v>2.0313745000000001</c:v>
                </c:pt>
                <c:pt idx="5">
                  <c:v>2.0614219999999999</c:v>
                </c:pt>
              </c:numCache>
            </c:numRef>
          </c:val>
          <c:extLst>
            <c:ext xmlns:c16="http://schemas.microsoft.com/office/drawing/2014/chart" uri="{C3380CC4-5D6E-409C-BE32-E72D297353CC}">
              <c16:uniqueId val="{00000000-0E2E-4CA9-A160-AF3648ACEF2C}"/>
            </c:ext>
          </c:extLst>
        </c:ser>
        <c:dLbls>
          <c:showLegendKey val="0"/>
          <c:showVal val="0"/>
          <c:showCatName val="0"/>
          <c:showSerName val="0"/>
          <c:showPercent val="0"/>
          <c:showBubbleSize val="0"/>
        </c:dLbls>
        <c:gapWidth val="150"/>
        <c:axId val="566138616"/>
        <c:axId val="566140968"/>
      </c:barChart>
      <c:lineChart>
        <c:grouping val="standard"/>
        <c:varyColors val="0"/>
        <c:ser>
          <c:idx val="1"/>
          <c:order val="1"/>
          <c:tx>
            <c:strRef>
              <c:f>'UNPop-3'!$L$25</c:f>
              <c:strCache>
                <c:ptCount val="1"/>
                <c:pt idx="0">
                  <c:v>Fertility Rate</c:v>
                </c:pt>
              </c:strCache>
            </c:strRef>
          </c:tx>
          <c:spPr>
            <a:ln w="76200">
              <a:solidFill>
                <a:schemeClr val="accent1"/>
              </a:solidFill>
            </a:ln>
          </c:spPr>
          <c:marker>
            <c:symbol val="none"/>
          </c:marker>
          <c:cat>
            <c:strRef>
              <c:f>'UNPop-3'!$J$26:$J$31</c:f>
              <c:strCache>
                <c:ptCount val="6"/>
                <c:pt idx="0">
                  <c:v>1950-1955</c:v>
                </c:pt>
                <c:pt idx="1">
                  <c:v>1970-1975</c:v>
                </c:pt>
                <c:pt idx="2">
                  <c:v>1990-1995</c:v>
                </c:pt>
                <c:pt idx="3">
                  <c:v>2010-2015</c:v>
                </c:pt>
                <c:pt idx="4">
                  <c:v>2030-2035</c:v>
                </c:pt>
                <c:pt idx="5">
                  <c:v>2045-2050</c:v>
                </c:pt>
              </c:strCache>
            </c:strRef>
          </c:cat>
          <c:val>
            <c:numRef>
              <c:f>'UNPop-3'!$L$26:$L$31</c:f>
              <c:numCache>
                <c:formatCode>General</c:formatCode>
                <c:ptCount val="6"/>
                <c:pt idx="0">
                  <c:v>4.92</c:v>
                </c:pt>
                <c:pt idx="1">
                  <c:v>4.3199999999999985</c:v>
                </c:pt>
                <c:pt idx="2">
                  <c:v>3.08</c:v>
                </c:pt>
                <c:pt idx="3">
                  <c:v>2.4899999999999998</c:v>
                </c:pt>
                <c:pt idx="4">
                  <c:v>2.15</c:v>
                </c:pt>
                <c:pt idx="5">
                  <c:v>2.02</c:v>
                </c:pt>
              </c:numCache>
            </c:numRef>
          </c:val>
          <c:smooth val="0"/>
          <c:extLst>
            <c:ext xmlns:c16="http://schemas.microsoft.com/office/drawing/2014/chart" uri="{C3380CC4-5D6E-409C-BE32-E72D297353CC}">
              <c16:uniqueId val="{00000001-0E2E-4CA9-A160-AF3648ACEF2C}"/>
            </c:ext>
          </c:extLst>
        </c:ser>
        <c:dLbls>
          <c:showLegendKey val="0"/>
          <c:showVal val="0"/>
          <c:showCatName val="0"/>
          <c:showSerName val="0"/>
          <c:showPercent val="0"/>
          <c:showBubbleSize val="0"/>
        </c:dLbls>
        <c:marker val="1"/>
        <c:smooth val="0"/>
        <c:axId val="566131560"/>
        <c:axId val="566137832"/>
      </c:lineChart>
      <c:catAx>
        <c:axId val="566138616"/>
        <c:scaling>
          <c:orientation val="minMax"/>
        </c:scaling>
        <c:delete val="0"/>
        <c:axPos val="b"/>
        <c:numFmt formatCode="General" sourceLinked="0"/>
        <c:majorTickMark val="none"/>
        <c:minorTickMark val="none"/>
        <c:tickLblPos val="nextTo"/>
        <c:spPr>
          <a:ln>
            <a:solidFill>
              <a:schemeClr val="bg1"/>
            </a:solidFill>
          </a:ln>
        </c:spPr>
        <c:txPr>
          <a:bodyPr/>
          <a:lstStyle/>
          <a:p>
            <a:pPr>
              <a:defRPr sz="2000" b="1">
                <a:solidFill>
                  <a:schemeClr val="bg1"/>
                </a:solidFill>
              </a:defRPr>
            </a:pPr>
            <a:endParaRPr lang="en-US"/>
          </a:p>
        </c:txPr>
        <c:crossAx val="566140968"/>
        <c:crosses val="autoZero"/>
        <c:auto val="1"/>
        <c:lblAlgn val="ctr"/>
        <c:lblOffset val="100"/>
        <c:noMultiLvlLbl val="0"/>
      </c:catAx>
      <c:valAx>
        <c:axId val="566140968"/>
        <c:scaling>
          <c:orientation val="minMax"/>
        </c:scaling>
        <c:delete val="0"/>
        <c:axPos val="l"/>
        <c:majorGridlines>
          <c:spPr>
            <a:ln>
              <a:noFill/>
            </a:ln>
          </c:spPr>
        </c:majorGridlines>
        <c:title>
          <c:tx>
            <c:rich>
              <a:bodyPr/>
              <a:lstStyle/>
              <a:p>
                <a:pPr>
                  <a:defRPr sz="1400"/>
                </a:pPr>
                <a:r>
                  <a:rPr lang="en-US" sz="1400"/>
                  <a:t>Billions</a:t>
                </a:r>
              </a:p>
            </c:rich>
          </c:tx>
          <c:overlay val="0"/>
        </c:title>
        <c:numFmt formatCode="0.00" sourceLinked="1"/>
        <c:majorTickMark val="out"/>
        <c:minorTickMark val="none"/>
        <c:tickLblPos val="nextTo"/>
        <c:spPr>
          <a:ln>
            <a:solidFill>
              <a:schemeClr val="bg1"/>
            </a:solidFill>
          </a:ln>
        </c:spPr>
        <c:txPr>
          <a:bodyPr/>
          <a:lstStyle/>
          <a:p>
            <a:pPr>
              <a:defRPr sz="2000" b="1">
                <a:solidFill>
                  <a:schemeClr val="bg1"/>
                </a:solidFill>
              </a:defRPr>
            </a:pPr>
            <a:endParaRPr lang="en-US"/>
          </a:p>
        </c:txPr>
        <c:crossAx val="566138616"/>
        <c:crosses val="autoZero"/>
        <c:crossBetween val="between"/>
      </c:valAx>
      <c:valAx>
        <c:axId val="566137832"/>
        <c:scaling>
          <c:orientation val="minMax"/>
        </c:scaling>
        <c:delete val="0"/>
        <c:axPos val="r"/>
        <c:numFmt formatCode="General" sourceLinked="1"/>
        <c:majorTickMark val="out"/>
        <c:minorTickMark val="none"/>
        <c:tickLblPos val="nextTo"/>
        <c:spPr>
          <a:ln>
            <a:solidFill>
              <a:schemeClr val="bg1"/>
            </a:solidFill>
          </a:ln>
        </c:spPr>
        <c:txPr>
          <a:bodyPr/>
          <a:lstStyle/>
          <a:p>
            <a:pPr>
              <a:defRPr sz="2000" b="1">
                <a:solidFill>
                  <a:schemeClr val="bg1"/>
                </a:solidFill>
              </a:defRPr>
            </a:pPr>
            <a:endParaRPr lang="en-US"/>
          </a:p>
        </c:txPr>
        <c:crossAx val="566131560"/>
        <c:crosses val="max"/>
        <c:crossBetween val="between"/>
      </c:valAx>
      <c:catAx>
        <c:axId val="566131560"/>
        <c:scaling>
          <c:orientation val="minMax"/>
        </c:scaling>
        <c:delete val="1"/>
        <c:axPos val="b"/>
        <c:numFmt formatCode="General" sourceLinked="1"/>
        <c:majorTickMark val="out"/>
        <c:minorTickMark val="none"/>
        <c:tickLblPos val="none"/>
        <c:crossAx val="566137832"/>
        <c:crosses val="autoZero"/>
        <c:auto val="1"/>
        <c:lblAlgn val="ctr"/>
        <c:lblOffset val="100"/>
        <c:noMultiLvlLbl val="0"/>
      </c:catAx>
    </c:plotArea>
    <c:legend>
      <c:legendPos val="b"/>
      <c:overlay val="0"/>
      <c:txPr>
        <a:bodyPr/>
        <a:lstStyle/>
        <a:p>
          <a:pPr>
            <a:defRPr sz="2400" b="1">
              <a:solidFill>
                <a:schemeClr val="bg1"/>
              </a:solidFill>
            </a:defRPr>
          </a:pPr>
          <a:endParaRPr lang="en-US"/>
        </a:p>
      </c:txPr>
    </c:legend>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Fertility Rate and Infant Mortality</c:v>
          </c:tx>
          <c:spPr>
            <a:ln w="28575">
              <a:noFill/>
            </a:ln>
          </c:spPr>
          <c:marker>
            <c:symbol val="circle"/>
            <c:size val="7"/>
            <c:spPr>
              <a:solidFill>
                <a:srgbClr val="FF0000"/>
              </a:solidFill>
            </c:spPr>
          </c:marker>
          <c:trendline>
            <c:spPr>
              <a:ln w="50800">
                <a:solidFill>
                  <a:schemeClr val="tx1"/>
                </a:solidFill>
                <a:prstDash val="sysDash"/>
              </a:ln>
            </c:spPr>
            <c:trendlineType val="linear"/>
            <c:dispRSqr val="1"/>
            <c:dispEq val="0"/>
            <c:trendlineLbl>
              <c:layout>
                <c:manualLayout>
                  <c:x val="7.8989391951006127E-2"/>
                  <c:y val="0.24451399825021872"/>
                </c:manualLayout>
              </c:layout>
              <c:numFmt formatCode="General" sourceLinked="0"/>
              <c:txPr>
                <a:bodyPr/>
                <a:lstStyle/>
                <a:p>
                  <a:pPr>
                    <a:defRPr sz="2800">
                      <a:solidFill>
                        <a:schemeClr val="tx1"/>
                      </a:solidFill>
                    </a:defRPr>
                  </a:pPr>
                  <a:endParaRPr lang="en-US"/>
                </a:p>
              </c:txPr>
            </c:trendlineLbl>
          </c:trendline>
          <c:xVal>
            <c:numRef>
              <c:f>Sheet3!$C$2:$C$247</c:f>
              <c:numCache>
                <c:formatCode>General</c:formatCode>
                <c:ptCount val="246"/>
                <c:pt idx="0">
                  <c:v>34.412315385101202</c:v>
                </c:pt>
                <c:pt idx="1">
                  <c:v>19.452164902160586</c:v>
                </c:pt>
                <c:pt idx="2">
                  <c:v>16.171381759449602</c:v>
                </c:pt>
                <c:pt idx="3">
                  <c:v>17</c:v>
                </c:pt>
                <c:pt idx="4">
                  <c:v>3.3725170648086542</c:v>
                </c:pt>
                <c:pt idx="5">
                  <c:v>11.035800713060429</c:v>
                </c:pt>
                <c:pt idx="6">
                  <c:v>17.5</c:v>
                </c:pt>
                <c:pt idx="7">
                  <c:v>4.0806575497199384</c:v>
                </c:pt>
                <c:pt idx="8">
                  <c:v>68.61434523975322</c:v>
                </c:pt>
                <c:pt idx="9">
                  <c:v>5</c:v>
                </c:pt>
                <c:pt idx="11">
                  <c:v>4.6152842319576708</c:v>
                </c:pt>
                <c:pt idx="12">
                  <c:v>16.157625974425589</c:v>
                </c:pt>
                <c:pt idx="13">
                  <c:v>16.2</c:v>
                </c:pt>
                <c:pt idx="14">
                  <c:v>64.424592896760984</c:v>
                </c:pt>
                <c:pt idx="15">
                  <c:v>40.4</c:v>
                </c:pt>
                <c:pt idx="16">
                  <c:v>62.8</c:v>
                </c:pt>
                <c:pt idx="17">
                  <c:v>46</c:v>
                </c:pt>
                <c:pt idx="18">
                  <c:v>24.103231309426445</c:v>
                </c:pt>
                <c:pt idx="19">
                  <c:v>26.1</c:v>
                </c:pt>
                <c:pt idx="20">
                  <c:v>34.700000000000003</c:v>
                </c:pt>
                <c:pt idx="21">
                  <c:v>6.2765498308927974</c:v>
                </c:pt>
                <c:pt idx="23">
                  <c:v>6.4687182451220444</c:v>
                </c:pt>
                <c:pt idx="24">
                  <c:v>53.49885913172762</c:v>
                </c:pt>
                <c:pt idx="25">
                  <c:v>16.258114172110194</c:v>
                </c:pt>
                <c:pt idx="26">
                  <c:v>45.323450288028965</c:v>
                </c:pt>
                <c:pt idx="27">
                  <c:v>48.3</c:v>
                </c:pt>
                <c:pt idx="28">
                  <c:v>69.29930205096683</c:v>
                </c:pt>
                <c:pt idx="29">
                  <c:v>69.400000000000006</c:v>
                </c:pt>
                <c:pt idx="30">
                  <c:v>15.9</c:v>
                </c:pt>
                <c:pt idx="31">
                  <c:v>36.9</c:v>
                </c:pt>
                <c:pt idx="32">
                  <c:v>72.7</c:v>
                </c:pt>
                <c:pt idx="33">
                  <c:v>12.8</c:v>
                </c:pt>
                <c:pt idx="34">
                  <c:v>25.6</c:v>
                </c:pt>
                <c:pt idx="36">
                  <c:v>2.8</c:v>
                </c:pt>
                <c:pt idx="37">
                  <c:v>96.4</c:v>
                </c:pt>
                <c:pt idx="38">
                  <c:v>6.4</c:v>
                </c:pt>
                <c:pt idx="39">
                  <c:v>12.6</c:v>
                </c:pt>
                <c:pt idx="40">
                  <c:v>15.6</c:v>
                </c:pt>
                <c:pt idx="42">
                  <c:v>4.0999999999999996</c:v>
                </c:pt>
                <c:pt idx="43">
                  <c:v>3.5</c:v>
                </c:pt>
                <c:pt idx="44">
                  <c:v>38.5</c:v>
                </c:pt>
                <c:pt idx="45">
                  <c:v>14.1</c:v>
                </c:pt>
                <c:pt idx="46">
                  <c:v>8.6</c:v>
                </c:pt>
                <c:pt idx="47">
                  <c:v>36.700000000000003</c:v>
                </c:pt>
                <c:pt idx="48">
                  <c:v>17.7</c:v>
                </c:pt>
                <c:pt idx="49">
                  <c:v>3.9</c:v>
                </c:pt>
                <c:pt idx="50">
                  <c:v>3.5</c:v>
                </c:pt>
                <c:pt idx="51">
                  <c:v>14.5</c:v>
                </c:pt>
                <c:pt idx="52">
                  <c:v>67.900000000000006</c:v>
                </c:pt>
                <c:pt idx="54">
                  <c:v>42</c:v>
                </c:pt>
                <c:pt idx="55">
                  <c:v>39.299999999999997</c:v>
                </c:pt>
                <c:pt idx="56">
                  <c:v>6.7</c:v>
                </c:pt>
                <c:pt idx="57">
                  <c:v>20.3</c:v>
                </c:pt>
                <c:pt idx="58">
                  <c:v>13.9</c:v>
                </c:pt>
                <c:pt idx="59">
                  <c:v>5.6</c:v>
                </c:pt>
                <c:pt idx="60">
                  <c:v>10.6</c:v>
                </c:pt>
                <c:pt idx="61">
                  <c:v>81.599999999999994</c:v>
                </c:pt>
                <c:pt idx="62">
                  <c:v>86.3</c:v>
                </c:pt>
                <c:pt idx="63">
                  <c:v>36.200000000000003</c:v>
                </c:pt>
                <c:pt idx="64">
                  <c:v>79.2</c:v>
                </c:pt>
                <c:pt idx="65">
                  <c:v>4.9000000000000004</c:v>
                </c:pt>
                <c:pt idx="66">
                  <c:v>18.2</c:v>
                </c:pt>
                <c:pt idx="68">
                  <c:v>108.2</c:v>
                </c:pt>
                <c:pt idx="69">
                  <c:v>97.1</c:v>
                </c:pt>
                <c:pt idx="71">
                  <c:v>7.7</c:v>
                </c:pt>
                <c:pt idx="72">
                  <c:v>12.6</c:v>
                </c:pt>
                <c:pt idx="73">
                  <c:v>15.4</c:v>
                </c:pt>
                <c:pt idx="74">
                  <c:v>58.8</c:v>
                </c:pt>
                <c:pt idx="75">
                  <c:v>110.6</c:v>
                </c:pt>
                <c:pt idx="76">
                  <c:v>63.8</c:v>
                </c:pt>
                <c:pt idx="77">
                  <c:v>8.6</c:v>
                </c:pt>
                <c:pt idx="78">
                  <c:v>81.2</c:v>
                </c:pt>
                <c:pt idx="79">
                  <c:v>4.4000000000000004</c:v>
                </c:pt>
                <c:pt idx="80">
                  <c:v>4.5</c:v>
                </c:pt>
                <c:pt idx="82">
                  <c:v>2.6</c:v>
                </c:pt>
                <c:pt idx="83">
                  <c:v>3.2</c:v>
                </c:pt>
                <c:pt idx="84">
                  <c:v>3.1</c:v>
                </c:pt>
                <c:pt idx="85">
                  <c:v>71.8</c:v>
                </c:pt>
                <c:pt idx="86">
                  <c:v>10.7</c:v>
                </c:pt>
                <c:pt idx="87">
                  <c:v>20.9</c:v>
                </c:pt>
                <c:pt idx="88">
                  <c:v>19.600000000000001</c:v>
                </c:pt>
                <c:pt idx="89">
                  <c:v>18</c:v>
                </c:pt>
                <c:pt idx="90">
                  <c:v>13.1</c:v>
                </c:pt>
                <c:pt idx="91">
                  <c:v>79.599999999999994</c:v>
                </c:pt>
                <c:pt idx="92">
                  <c:v>46.3</c:v>
                </c:pt>
                <c:pt idx="93">
                  <c:v>2.8</c:v>
                </c:pt>
                <c:pt idx="94">
                  <c:v>51.5</c:v>
                </c:pt>
                <c:pt idx="96">
                  <c:v>14.1</c:v>
                </c:pt>
                <c:pt idx="97">
                  <c:v>2.2999999999999998</c:v>
                </c:pt>
                <c:pt idx="98">
                  <c:v>3.4</c:v>
                </c:pt>
                <c:pt idx="100">
                  <c:v>49.3</c:v>
                </c:pt>
                <c:pt idx="101">
                  <c:v>57.6</c:v>
                </c:pt>
                <c:pt idx="102">
                  <c:v>18.3</c:v>
                </c:pt>
                <c:pt idx="103">
                  <c:v>3.3</c:v>
                </c:pt>
                <c:pt idx="104">
                  <c:v>51.8</c:v>
                </c:pt>
                <c:pt idx="105">
                  <c:v>3.7</c:v>
                </c:pt>
                <c:pt idx="107">
                  <c:v>10.3</c:v>
                </c:pt>
                <c:pt idx="109">
                  <c:v>24.2</c:v>
                </c:pt>
                <c:pt idx="110">
                  <c:v>78.900000000000006</c:v>
                </c:pt>
                <c:pt idx="111">
                  <c:v>98</c:v>
                </c:pt>
                <c:pt idx="112">
                  <c:v>29.4</c:v>
                </c:pt>
                <c:pt idx="113">
                  <c:v>52.9</c:v>
                </c:pt>
                <c:pt idx="114">
                  <c:v>18.2</c:v>
                </c:pt>
                <c:pt idx="116">
                  <c:v>5.4</c:v>
                </c:pt>
                <c:pt idx="117">
                  <c:v>1.7</c:v>
                </c:pt>
                <c:pt idx="118">
                  <c:v>47.2</c:v>
                </c:pt>
                <c:pt idx="119">
                  <c:v>24.8</c:v>
                </c:pt>
                <c:pt idx="120">
                  <c:v>21.1</c:v>
                </c:pt>
                <c:pt idx="121">
                  <c:v>30.9</c:v>
                </c:pt>
                <c:pt idx="122">
                  <c:v>3.2</c:v>
                </c:pt>
                <c:pt idx="124">
                  <c:v>3.5</c:v>
                </c:pt>
                <c:pt idx="125">
                  <c:v>3.2</c:v>
                </c:pt>
                <c:pt idx="126">
                  <c:v>15.7</c:v>
                </c:pt>
                <c:pt idx="127">
                  <c:v>2.4</c:v>
                </c:pt>
                <c:pt idx="128">
                  <c:v>18</c:v>
                </c:pt>
                <c:pt idx="129">
                  <c:v>25</c:v>
                </c:pt>
                <c:pt idx="130">
                  <c:v>48.3</c:v>
                </c:pt>
                <c:pt idx="131">
                  <c:v>37.700000000000003</c:v>
                </c:pt>
                <c:pt idx="132">
                  <c:v>26.3</c:v>
                </c:pt>
                <c:pt idx="133">
                  <c:v>4.0999999999999996</c:v>
                </c:pt>
                <c:pt idx="135">
                  <c:v>9.3000000000000007</c:v>
                </c:pt>
                <c:pt idx="136">
                  <c:v>27</c:v>
                </c:pt>
                <c:pt idx="137">
                  <c:v>33.799999999999997</c:v>
                </c:pt>
                <c:pt idx="138">
                  <c:v>7.1</c:v>
                </c:pt>
                <c:pt idx="139">
                  <c:v>8</c:v>
                </c:pt>
                <c:pt idx="140">
                  <c:v>62.6</c:v>
                </c:pt>
                <c:pt idx="141">
                  <c:v>58.2</c:v>
                </c:pt>
                <c:pt idx="142">
                  <c:v>12.8</c:v>
                </c:pt>
                <c:pt idx="143">
                  <c:v>1.8</c:v>
                </c:pt>
                <c:pt idx="144">
                  <c:v>4.7</c:v>
                </c:pt>
                <c:pt idx="145">
                  <c:v>2.2999999999999998</c:v>
                </c:pt>
                <c:pt idx="147">
                  <c:v>8.6999999999999993</c:v>
                </c:pt>
                <c:pt idx="148">
                  <c:v>42.8</c:v>
                </c:pt>
                <c:pt idx="149">
                  <c:v>52.9</c:v>
                </c:pt>
                <c:pt idx="150">
                  <c:v>5.6</c:v>
                </c:pt>
                <c:pt idx="151">
                  <c:v>9.1999999999999993</c:v>
                </c:pt>
                <c:pt idx="152">
                  <c:v>98.2</c:v>
                </c:pt>
                <c:pt idx="153">
                  <c:v>5.0999999999999996</c:v>
                </c:pt>
                <c:pt idx="154">
                  <c:v>22.1</c:v>
                </c:pt>
                <c:pt idx="155">
                  <c:v>75.599999999999994</c:v>
                </c:pt>
                <c:pt idx="156">
                  <c:v>12.8</c:v>
                </c:pt>
                <c:pt idx="157">
                  <c:v>13.4</c:v>
                </c:pt>
                <c:pt idx="158">
                  <c:v>33.5</c:v>
                </c:pt>
                <c:pt idx="159">
                  <c:v>13.8</c:v>
                </c:pt>
                <c:pt idx="160">
                  <c:v>3.2</c:v>
                </c:pt>
                <c:pt idx="161">
                  <c:v>25.5</c:v>
                </c:pt>
                <c:pt idx="162">
                  <c:v>6.5</c:v>
                </c:pt>
                <c:pt idx="163">
                  <c:v>28.2</c:v>
                </c:pt>
                <c:pt idx="164">
                  <c:v>71.599999999999994</c:v>
                </c:pt>
                <c:pt idx="165">
                  <c:v>47.9</c:v>
                </c:pt>
                <c:pt idx="166">
                  <c:v>29.6</c:v>
                </c:pt>
                <c:pt idx="167">
                  <c:v>39</c:v>
                </c:pt>
                <c:pt idx="168">
                  <c:v>3.4</c:v>
                </c:pt>
                <c:pt idx="170">
                  <c:v>4.7</c:v>
                </c:pt>
                <c:pt idx="171">
                  <c:v>21.6</c:v>
                </c:pt>
                <c:pt idx="172">
                  <c:v>66.400000000000006</c:v>
                </c:pt>
                <c:pt idx="173">
                  <c:v>78</c:v>
                </c:pt>
                <c:pt idx="175">
                  <c:v>2.6</c:v>
                </c:pt>
                <c:pt idx="176">
                  <c:v>7.3</c:v>
                </c:pt>
                <c:pt idx="177">
                  <c:v>59.2</c:v>
                </c:pt>
                <c:pt idx="178">
                  <c:v>14.3</c:v>
                </c:pt>
                <c:pt idx="179">
                  <c:v>16.7</c:v>
                </c:pt>
                <c:pt idx="180">
                  <c:v>44.8</c:v>
                </c:pt>
                <c:pt idx="181">
                  <c:v>19.100000000000001</c:v>
                </c:pt>
                <c:pt idx="182">
                  <c:v>14.1</c:v>
                </c:pt>
                <c:pt idx="183">
                  <c:v>20.2</c:v>
                </c:pt>
                <c:pt idx="184">
                  <c:v>4.9000000000000004</c:v>
                </c:pt>
                <c:pt idx="185">
                  <c:v>2.7</c:v>
                </c:pt>
                <c:pt idx="187">
                  <c:v>6.4</c:v>
                </c:pt>
                <c:pt idx="188">
                  <c:v>10.8</c:v>
                </c:pt>
                <c:pt idx="189">
                  <c:v>9.8000000000000007</c:v>
                </c:pt>
                <c:pt idx="190">
                  <c:v>38.1</c:v>
                </c:pt>
                <c:pt idx="191">
                  <c:v>16</c:v>
                </c:pt>
                <c:pt idx="192">
                  <c:v>1.6</c:v>
                </c:pt>
                <c:pt idx="193">
                  <c:v>58.2</c:v>
                </c:pt>
                <c:pt idx="194">
                  <c:v>7.9000009999999996</c:v>
                </c:pt>
                <c:pt idx="195">
                  <c:v>46.7</c:v>
                </c:pt>
                <c:pt idx="196">
                  <c:v>6.1</c:v>
                </c:pt>
                <c:pt idx="197">
                  <c:v>11.9</c:v>
                </c:pt>
                <c:pt idx="198">
                  <c:v>119.2</c:v>
                </c:pt>
                <c:pt idx="199">
                  <c:v>2</c:v>
                </c:pt>
                <c:pt idx="201">
                  <c:v>6.5</c:v>
                </c:pt>
                <c:pt idx="202">
                  <c:v>2.1</c:v>
                </c:pt>
                <c:pt idx="203">
                  <c:v>18.399999999999999</c:v>
                </c:pt>
                <c:pt idx="204">
                  <c:v>108.3</c:v>
                </c:pt>
                <c:pt idx="205">
                  <c:v>34.6</c:v>
                </c:pt>
                <c:pt idx="206">
                  <c:v>76</c:v>
                </c:pt>
                <c:pt idx="207">
                  <c:v>3.5</c:v>
                </c:pt>
                <c:pt idx="208">
                  <c:v>10.5</c:v>
                </c:pt>
                <c:pt idx="209">
                  <c:v>6.1</c:v>
                </c:pt>
                <c:pt idx="210">
                  <c:v>13.8</c:v>
                </c:pt>
                <c:pt idx="212">
                  <c:v>19.5</c:v>
                </c:pt>
                <c:pt idx="213">
                  <c:v>56.6</c:v>
                </c:pt>
                <c:pt idx="214">
                  <c:v>26</c:v>
                </c:pt>
                <c:pt idx="215">
                  <c:v>69</c:v>
                </c:pt>
                <c:pt idx="216">
                  <c:v>2.2000000000000002</c:v>
                </c:pt>
                <c:pt idx="217">
                  <c:v>4</c:v>
                </c:pt>
                <c:pt idx="218">
                  <c:v>13.2</c:v>
                </c:pt>
                <c:pt idx="219">
                  <c:v>52.8</c:v>
                </c:pt>
                <c:pt idx="220">
                  <c:v>45.4</c:v>
                </c:pt>
                <c:pt idx="221">
                  <c:v>10.6</c:v>
                </c:pt>
                <c:pt idx="222">
                  <c:v>45.8</c:v>
                </c:pt>
                <c:pt idx="223">
                  <c:v>72.900000000000006</c:v>
                </c:pt>
                <c:pt idx="224">
                  <c:v>13.2</c:v>
                </c:pt>
                <c:pt idx="225">
                  <c:v>24.5</c:v>
                </c:pt>
                <c:pt idx="226">
                  <c:v>13.9</c:v>
                </c:pt>
                <c:pt idx="227">
                  <c:v>11.5</c:v>
                </c:pt>
                <c:pt idx="228">
                  <c:v>44.6</c:v>
                </c:pt>
                <c:pt idx="230">
                  <c:v>25.1</c:v>
                </c:pt>
                <c:pt idx="231">
                  <c:v>57.9</c:v>
                </c:pt>
                <c:pt idx="232">
                  <c:v>8.6999999999999993</c:v>
                </c:pt>
                <c:pt idx="233">
                  <c:v>5.6</c:v>
                </c:pt>
                <c:pt idx="234">
                  <c:v>4.4000000000000004</c:v>
                </c:pt>
                <c:pt idx="235">
                  <c:v>6.4</c:v>
                </c:pt>
                <c:pt idx="236">
                  <c:v>8.6999999999999993</c:v>
                </c:pt>
                <c:pt idx="237">
                  <c:v>41.5</c:v>
                </c:pt>
                <c:pt idx="238">
                  <c:v>11.4</c:v>
                </c:pt>
                <c:pt idx="239">
                  <c:v>12.9</c:v>
                </c:pt>
                <c:pt idx="240">
                  <c:v>17.3</c:v>
                </c:pt>
                <c:pt idx="242">
                  <c:v>19.7</c:v>
                </c:pt>
                <c:pt idx="243">
                  <c:v>57</c:v>
                </c:pt>
                <c:pt idx="244">
                  <c:v>52.7</c:v>
                </c:pt>
                <c:pt idx="245">
                  <c:v>42.8</c:v>
                </c:pt>
              </c:numCache>
            </c:numRef>
          </c:xVal>
          <c:yVal>
            <c:numRef>
              <c:f>Sheet3!$B$2:$B$247</c:f>
              <c:numCache>
                <c:formatCode>General</c:formatCode>
                <c:ptCount val="246"/>
                <c:pt idx="0">
                  <c:v>3.207728847185511</c:v>
                </c:pt>
                <c:pt idx="1">
                  <c:v>2.1271301234891702</c:v>
                </c:pt>
                <c:pt idx="2">
                  <c:v>1.761612494488642</c:v>
                </c:pt>
                <c:pt idx="3">
                  <c:v>1.7953229257618479</c:v>
                </c:pt>
                <c:pt idx="4">
                  <c:v>1.5638389117653972</c:v>
                </c:pt>
                <c:pt idx="5">
                  <c:v>1.703494465462553</c:v>
                </c:pt>
                <c:pt idx="6">
                  <c:v>1.8100809902705659</c:v>
                </c:pt>
                <c:pt idx="7">
                  <c:v>1.5874051873100949</c:v>
                </c:pt>
                <c:pt idx="8">
                  <c:v>5.0644804028006378</c:v>
                </c:pt>
                <c:pt idx="9">
                  <c:v>1.7577312457579408</c:v>
                </c:pt>
                <c:pt idx="10">
                  <c:v>2.1175856967428168</c:v>
                </c:pt>
                <c:pt idx="11">
                  <c:v>1.7320485560469336</c:v>
                </c:pt>
                <c:pt idx="12">
                  <c:v>2.2037189936767043</c:v>
                </c:pt>
                <c:pt idx="13">
                  <c:v>2.2082299771661322</c:v>
                </c:pt>
                <c:pt idx="14">
                  <c:v>4.248784566249884</c:v>
                </c:pt>
                <c:pt idx="15">
                  <c:v>2.5705505186303546</c:v>
                </c:pt>
                <c:pt idx="16">
                  <c:v>4.0837501867747754</c:v>
                </c:pt>
                <c:pt idx="17">
                  <c:v>2.9091947733442729</c:v>
                </c:pt>
                <c:pt idx="18">
                  <c:v>2.6889642008635404</c:v>
                </c:pt>
                <c:pt idx="19">
                  <c:v>2.698059618147731</c:v>
                </c:pt>
                <c:pt idx="20">
                  <c:v>2.3417114536878296</c:v>
                </c:pt>
                <c:pt idx="21">
                  <c:v>2.0570537678618268</c:v>
                </c:pt>
                <c:pt idx="23">
                  <c:v>1.8189424315447305</c:v>
                </c:pt>
                <c:pt idx="24">
                  <c:v>3.4727843115740047</c:v>
                </c:pt>
                <c:pt idx="25">
                  <c:v>3.4063088818811518</c:v>
                </c:pt>
                <c:pt idx="26">
                  <c:v>3.1321416821971142</c:v>
                </c:pt>
                <c:pt idx="27">
                  <c:v>2.7350319683454822</c:v>
                </c:pt>
                <c:pt idx="28">
                  <c:v>4.9446203671137585</c:v>
                </c:pt>
                <c:pt idx="29">
                  <c:v>4.9444196466501005</c:v>
                </c:pt>
                <c:pt idx="30">
                  <c:v>1.799444091407151</c:v>
                </c:pt>
                <c:pt idx="31">
                  <c:v>2.4511112297192783</c:v>
                </c:pt>
                <c:pt idx="32">
                  <c:v>6.2880000000000003</c:v>
                </c:pt>
                <c:pt idx="33">
                  <c:v>1.536</c:v>
                </c:pt>
                <c:pt idx="34">
                  <c:v>2.2639999999999998</c:v>
                </c:pt>
                <c:pt idx="36">
                  <c:v>1.22</c:v>
                </c:pt>
                <c:pt idx="37">
                  <c:v>5.4429999999999996</c:v>
                </c:pt>
                <c:pt idx="39">
                  <c:v>2.2109999999999999</c:v>
                </c:pt>
                <c:pt idx="40">
                  <c:v>1.736</c:v>
                </c:pt>
                <c:pt idx="41">
                  <c:v>1.6990000000000001</c:v>
                </c:pt>
                <c:pt idx="42">
                  <c:v>1.92</c:v>
                </c:pt>
                <c:pt idx="43">
                  <c:v>1.44</c:v>
                </c:pt>
                <c:pt idx="44">
                  <c:v>2.2999999999999998</c:v>
                </c:pt>
                <c:pt idx="45">
                  <c:v>1.8959999999999999</c:v>
                </c:pt>
                <c:pt idx="46">
                  <c:v>2.54</c:v>
                </c:pt>
                <c:pt idx="47">
                  <c:v>2.2450000000000001</c:v>
                </c:pt>
                <c:pt idx="48">
                  <c:v>1.5509999999999999</c:v>
                </c:pt>
                <c:pt idx="49">
                  <c:v>1.44</c:v>
                </c:pt>
                <c:pt idx="50">
                  <c:v>1.84</c:v>
                </c:pt>
                <c:pt idx="51">
                  <c:v>2.79</c:v>
                </c:pt>
                <c:pt idx="52">
                  <c:v>5.2869999999999999</c:v>
                </c:pt>
                <c:pt idx="53">
                  <c:v>1.764</c:v>
                </c:pt>
                <c:pt idx="54">
                  <c:v>2.399</c:v>
                </c:pt>
                <c:pt idx="55">
                  <c:v>3.3479999999999999</c:v>
                </c:pt>
                <c:pt idx="56">
                  <c:v>1.1479999999999999</c:v>
                </c:pt>
                <c:pt idx="57">
                  <c:v>2.75</c:v>
                </c:pt>
                <c:pt idx="58">
                  <c:v>1.83</c:v>
                </c:pt>
                <c:pt idx="59">
                  <c:v>2.0419999999999998</c:v>
                </c:pt>
                <c:pt idx="60">
                  <c:v>1.49</c:v>
                </c:pt>
                <c:pt idx="61">
                  <c:v>5.85</c:v>
                </c:pt>
                <c:pt idx="62">
                  <c:v>4.3380000000000001</c:v>
                </c:pt>
                <c:pt idx="63">
                  <c:v>2.581</c:v>
                </c:pt>
                <c:pt idx="64">
                  <c:v>4.4870000000000001</c:v>
                </c:pt>
                <c:pt idx="65">
                  <c:v>1.677</c:v>
                </c:pt>
                <c:pt idx="66">
                  <c:v>2.4049999999999998</c:v>
                </c:pt>
                <c:pt idx="68">
                  <c:v>4.6310000000000002</c:v>
                </c:pt>
                <c:pt idx="69">
                  <c:v>5.9809999999999999</c:v>
                </c:pt>
                <c:pt idx="70">
                  <c:v>1.46</c:v>
                </c:pt>
                <c:pt idx="71">
                  <c:v>1.8620000000000001</c:v>
                </c:pt>
                <c:pt idx="72">
                  <c:v>1.5980000000000001</c:v>
                </c:pt>
                <c:pt idx="73">
                  <c:v>2.1</c:v>
                </c:pt>
                <c:pt idx="74">
                  <c:v>4.9189999999999996</c:v>
                </c:pt>
                <c:pt idx="75">
                  <c:v>5.7750000000000004</c:v>
                </c:pt>
                <c:pt idx="76">
                  <c:v>4.5439999999999996</c:v>
                </c:pt>
                <c:pt idx="77">
                  <c:v>1.8480000000000001</c:v>
                </c:pt>
                <c:pt idx="78">
                  <c:v>4.4320000000000004</c:v>
                </c:pt>
                <c:pt idx="79">
                  <c:v>1.46</c:v>
                </c:pt>
                <c:pt idx="80">
                  <c:v>1.4670000000000001</c:v>
                </c:pt>
                <c:pt idx="82">
                  <c:v>1.476</c:v>
                </c:pt>
                <c:pt idx="83">
                  <c:v>1.49</c:v>
                </c:pt>
                <c:pt idx="84">
                  <c:v>1.87</c:v>
                </c:pt>
                <c:pt idx="85">
                  <c:v>3.75</c:v>
                </c:pt>
                <c:pt idx="87">
                  <c:v>2.58</c:v>
                </c:pt>
                <c:pt idx="88">
                  <c:v>2.4790000000000001</c:v>
                </c:pt>
                <c:pt idx="89">
                  <c:v>2.7330000000000001</c:v>
                </c:pt>
                <c:pt idx="90">
                  <c:v>2.25</c:v>
                </c:pt>
                <c:pt idx="91">
                  <c:v>5.1849999999999996</c:v>
                </c:pt>
                <c:pt idx="92">
                  <c:v>4.4530000000000003</c:v>
                </c:pt>
                <c:pt idx="93">
                  <c:v>1.63</c:v>
                </c:pt>
                <c:pt idx="94">
                  <c:v>4.1929999999999996</c:v>
                </c:pt>
                <c:pt idx="96">
                  <c:v>2.6680000000000001</c:v>
                </c:pt>
                <c:pt idx="97">
                  <c:v>1.87</c:v>
                </c:pt>
                <c:pt idx="98">
                  <c:v>2</c:v>
                </c:pt>
                <c:pt idx="99">
                  <c:v>2.09</c:v>
                </c:pt>
                <c:pt idx="100">
                  <c:v>3.25</c:v>
                </c:pt>
                <c:pt idx="101">
                  <c:v>4.8959999999999999</c:v>
                </c:pt>
                <c:pt idx="102">
                  <c:v>1.5549999999999999</c:v>
                </c:pt>
                <c:pt idx="103">
                  <c:v>1.39</c:v>
                </c:pt>
                <c:pt idx="104">
                  <c:v>4.17</c:v>
                </c:pt>
                <c:pt idx="105">
                  <c:v>1.44</c:v>
                </c:pt>
                <c:pt idx="106">
                  <c:v>2.359</c:v>
                </c:pt>
                <c:pt idx="107">
                  <c:v>2.2349999999999999</c:v>
                </c:pt>
                <c:pt idx="108">
                  <c:v>2.4700000000000002</c:v>
                </c:pt>
                <c:pt idx="109">
                  <c:v>3.9830000000000001</c:v>
                </c:pt>
                <c:pt idx="110">
                  <c:v>5.2460000000000004</c:v>
                </c:pt>
                <c:pt idx="111">
                  <c:v>5.0629999999999997</c:v>
                </c:pt>
                <c:pt idx="112">
                  <c:v>2.262</c:v>
                </c:pt>
                <c:pt idx="113">
                  <c:v>3.34</c:v>
                </c:pt>
                <c:pt idx="114">
                  <c:v>3.1389999999999998</c:v>
                </c:pt>
                <c:pt idx="115">
                  <c:v>1.1080000000000001</c:v>
                </c:pt>
                <c:pt idx="116">
                  <c:v>1.25</c:v>
                </c:pt>
                <c:pt idx="117">
                  <c:v>2.2000000000000002</c:v>
                </c:pt>
                <c:pt idx="118">
                  <c:v>2.625</c:v>
                </c:pt>
                <c:pt idx="119">
                  <c:v>2.117</c:v>
                </c:pt>
                <c:pt idx="120">
                  <c:v>1.67</c:v>
                </c:pt>
                <c:pt idx="121">
                  <c:v>4.702</c:v>
                </c:pt>
                <c:pt idx="122">
                  <c:v>2.0699999999999998</c:v>
                </c:pt>
                <c:pt idx="124">
                  <c:v>3.03</c:v>
                </c:pt>
                <c:pt idx="125">
                  <c:v>1.4</c:v>
                </c:pt>
                <c:pt idx="126">
                  <c:v>2.3290000000000002</c:v>
                </c:pt>
                <c:pt idx="127">
                  <c:v>1.39</c:v>
                </c:pt>
                <c:pt idx="128">
                  <c:v>3.8</c:v>
                </c:pt>
                <c:pt idx="129">
                  <c:v>2.59</c:v>
                </c:pt>
                <c:pt idx="130">
                  <c:v>4.718</c:v>
                </c:pt>
                <c:pt idx="132">
                  <c:v>2.0219999999999998</c:v>
                </c:pt>
                <c:pt idx="133">
                  <c:v>1.22</c:v>
                </c:pt>
                <c:pt idx="134">
                  <c:v>2.2892999999999999</c:v>
                </c:pt>
                <c:pt idx="135">
                  <c:v>2.2949999999999999</c:v>
                </c:pt>
                <c:pt idx="136">
                  <c:v>2.8979999999999997</c:v>
                </c:pt>
                <c:pt idx="137">
                  <c:v>2.7469999999999999</c:v>
                </c:pt>
                <c:pt idx="138">
                  <c:v>1.17</c:v>
                </c:pt>
                <c:pt idx="139">
                  <c:v>1.8</c:v>
                </c:pt>
                <c:pt idx="140">
                  <c:v>3.1989999999999998</c:v>
                </c:pt>
                <c:pt idx="141">
                  <c:v>5.2380000000000004</c:v>
                </c:pt>
                <c:pt idx="142">
                  <c:v>2.5640000000000001</c:v>
                </c:pt>
                <c:pt idx="143">
                  <c:v>1.4</c:v>
                </c:pt>
                <c:pt idx="144">
                  <c:v>1.55</c:v>
                </c:pt>
                <c:pt idx="145">
                  <c:v>1.63</c:v>
                </c:pt>
                <c:pt idx="146">
                  <c:v>1.0920000000000001</c:v>
                </c:pt>
                <c:pt idx="147">
                  <c:v>1.4219999999999999</c:v>
                </c:pt>
                <c:pt idx="148">
                  <c:v>4.6509999999999998</c:v>
                </c:pt>
                <c:pt idx="149">
                  <c:v>5.99</c:v>
                </c:pt>
                <c:pt idx="150">
                  <c:v>2.6349999999999998</c:v>
                </c:pt>
                <c:pt idx="151">
                  <c:v>1.752</c:v>
                </c:pt>
                <c:pt idx="152">
                  <c:v>6.2939999999999996</c:v>
                </c:pt>
                <c:pt idx="153">
                  <c:v>1.38</c:v>
                </c:pt>
                <c:pt idx="155">
                  <c:v>4.5330000000000004</c:v>
                </c:pt>
                <c:pt idx="156">
                  <c:v>1.47</c:v>
                </c:pt>
                <c:pt idx="157">
                  <c:v>2.3199999999999998</c:v>
                </c:pt>
                <c:pt idx="158">
                  <c:v>3.4510000000000001</c:v>
                </c:pt>
                <c:pt idx="159">
                  <c:v>1.4750000000000001</c:v>
                </c:pt>
                <c:pt idx="161">
                  <c:v>2.504</c:v>
                </c:pt>
                <c:pt idx="162">
                  <c:v>1.6559999999999999</c:v>
                </c:pt>
                <c:pt idx="163">
                  <c:v>2.2789999999999999</c:v>
                </c:pt>
                <c:pt idx="164">
                  <c:v>4.9119999999999999</c:v>
                </c:pt>
                <c:pt idx="165">
                  <c:v>2.0019999999999998</c:v>
                </c:pt>
                <c:pt idx="166">
                  <c:v>3.2170000000000001</c:v>
                </c:pt>
                <c:pt idx="167">
                  <c:v>2.7269999999999999</c:v>
                </c:pt>
                <c:pt idx="168">
                  <c:v>1.79</c:v>
                </c:pt>
                <c:pt idx="169">
                  <c:v>2.141</c:v>
                </c:pt>
                <c:pt idx="170">
                  <c:v>2.16</c:v>
                </c:pt>
                <c:pt idx="171">
                  <c:v>2.6219999999999999</c:v>
                </c:pt>
                <c:pt idx="172">
                  <c:v>7.0629999999999997</c:v>
                </c:pt>
                <c:pt idx="173">
                  <c:v>5.5250000000000004</c:v>
                </c:pt>
                <c:pt idx="175">
                  <c:v>1.95</c:v>
                </c:pt>
                <c:pt idx="176">
                  <c:v>2.3090000000000002</c:v>
                </c:pt>
                <c:pt idx="177">
                  <c:v>3.423</c:v>
                </c:pt>
                <c:pt idx="179">
                  <c:v>2.484</c:v>
                </c:pt>
                <c:pt idx="180">
                  <c:v>3.9510000000000001</c:v>
                </c:pt>
                <c:pt idx="181">
                  <c:v>2.9540000000000002</c:v>
                </c:pt>
                <c:pt idx="182">
                  <c:v>2.5009999999999999</c:v>
                </c:pt>
                <c:pt idx="183">
                  <c:v>3.1419999999999999</c:v>
                </c:pt>
                <c:pt idx="184">
                  <c:v>1.38</c:v>
                </c:pt>
                <c:pt idx="185">
                  <c:v>1.32</c:v>
                </c:pt>
                <c:pt idx="186">
                  <c:v>1.7969999999999999</c:v>
                </c:pt>
                <c:pt idx="187">
                  <c:v>2.2709999999999999</c:v>
                </c:pt>
                <c:pt idx="188">
                  <c:v>1.38</c:v>
                </c:pt>
                <c:pt idx="189">
                  <c:v>1.54</c:v>
                </c:pt>
                <c:pt idx="190">
                  <c:v>5.3710000000000004</c:v>
                </c:pt>
                <c:pt idx="191">
                  <c:v>3.86</c:v>
                </c:pt>
                <c:pt idx="193">
                  <c:v>3.657</c:v>
                </c:pt>
                <c:pt idx="194">
                  <c:v>2.8109999999999999</c:v>
                </c:pt>
                <c:pt idx="195">
                  <c:v>4.819</c:v>
                </c:pt>
                <c:pt idx="196">
                  <c:v>1.4</c:v>
                </c:pt>
                <c:pt idx="197">
                  <c:v>2.5</c:v>
                </c:pt>
                <c:pt idx="198">
                  <c:v>4.9820000000000002</c:v>
                </c:pt>
                <c:pt idx="199">
                  <c:v>1.1499999999999999</c:v>
                </c:pt>
                <c:pt idx="201">
                  <c:v>1.4</c:v>
                </c:pt>
                <c:pt idx="202">
                  <c:v>1.57</c:v>
                </c:pt>
                <c:pt idx="203">
                  <c:v>4.2290000000000001</c:v>
                </c:pt>
                <c:pt idx="204">
                  <c:v>6.3390000000000004</c:v>
                </c:pt>
                <c:pt idx="205">
                  <c:v>2.4580000000000002</c:v>
                </c:pt>
                <c:pt idx="207">
                  <c:v>1.39</c:v>
                </c:pt>
                <c:pt idx="208">
                  <c:v>2.3130000000000002</c:v>
                </c:pt>
                <c:pt idx="210">
                  <c:v>1.98</c:v>
                </c:pt>
                <c:pt idx="211">
                  <c:v>1.8</c:v>
                </c:pt>
                <c:pt idx="212">
                  <c:v>2.0640000000000001</c:v>
                </c:pt>
                <c:pt idx="213">
                  <c:v>4.4000000000000004</c:v>
                </c:pt>
                <c:pt idx="214">
                  <c:v>2.3359999999999999</c:v>
                </c:pt>
                <c:pt idx="215">
                  <c:v>3.3639999999999999</c:v>
                </c:pt>
                <c:pt idx="216">
                  <c:v>1.98</c:v>
                </c:pt>
                <c:pt idx="217">
                  <c:v>1.5</c:v>
                </c:pt>
                <c:pt idx="218">
                  <c:v>2.9340000000000002</c:v>
                </c:pt>
                <c:pt idx="219">
                  <c:v>3.2970000000000002</c:v>
                </c:pt>
                <c:pt idx="220">
                  <c:v>5.5439999999999996</c:v>
                </c:pt>
                <c:pt idx="221">
                  <c:v>1.579</c:v>
                </c:pt>
                <c:pt idx="222">
                  <c:v>5.5780000000000003</c:v>
                </c:pt>
                <c:pt idx="223">
                  <c:v>4.0720000000000001</c:v>
                </c:pt>
                <c:pt idx="224">
                  <c:v>3.911</c:v>
                </c:pt>
                <c:pt idx="225">
                  <c:v>1.639</c:v>
                </c:pt>
                <c:pt idx="226">
                  <c:v>2.04</c:v>
                </c:pt>
                <c:pt idx="227">
                  <c:v>2.0880000000000001</c:v>
                </c:pt>
                <c:pt idx="228">
                  <c:v>2.399</c:v>
                </c:pt>
                <c:pt idx="231">
                  <c:v>6.149</c:v>
                </c:pt>
                <c:pt idx="232">
                  <c:v>1.4450000000000001</c:v>
                </c:pt>
                <c:pt idx="233">
                  <c:v>1.7490000000000001</c:v>
                </c:pt>
                <c:pt idx="234">
                  <c:v>1.94</c:v>
                </c:pt>
                <c:pt idx="235">
                  <c:v>2.1</c:v>
                </c:pt>
                <c:pt idx="236">
                  <c:v>1.9856</c:v>
                </c:pt>
                <c:pt idx="237">
                  <c:v>2.4989999999999997</c:v>
                </c:pt>
                <c:pt idx="238">
                  <c:v>3.8690000000000002</c:v>
                </c:pt>
                <c:pt idx="239">
                  <c:v>2.4900000000000002</c:v>
                </c:pt>
                <c:pt idx="240">
                  <c:v>1.8220000000000001</c:v>
                </c:pt>
                <c:pt idx="241">
                  <c:v>1.8</c:v>
                </c:pt>
                <c:pt idx="242">
                  <c:v>4.4530000000000003</c:v>
                </c:pt>
                <c:pt idx="243">
                  <c:v>5.2</c:v>
                </c:pt>
                <c:pt idx="244">
                  <c:v>6.258</c:v>
                </c:pt>
                <c:pt idx="245">
                  <c:v>3.29</c:v>
                </c:pt>
              </c:numCache>
            </c:numRef>
          </c:yVal>
          <c:smooth val="0"/>
          <c:extLst>
            <c:ext xmlns:c16="http://schemas.microsoft.com/office/drawing/2014/chart" uri="{C3380CC4-5D6E-409C-BE32-E72D297353CC}">
              <c16:uniqueId val="{00000000-26E3-4DEA-966D-CD9A1281E7DC}"/>
            </c:ext>
          </c:extLst>
        </c:ser>
        <c:dLbls>
          <c:showLegendKey val="0"/>
          <c:showVal val="0"/>
          <c:showCatName val="0"/>
          <c:showSerName val="0"/>
          <c:showPercent val="0"/>
          <c:showBubbleSize val="0"/>
        </c:dLbls>
        <c:axId val="566138224"/>
        <c:axId val="566130776"/>
      </c:scatterChart>
      <c:valAx>
        <c:axId val="566138224"/>
        <c:scaling>
          <c:orientation val="minMax"/>
        </c:scaling>
        <c:delete val="0"/>
        <c:axPos val="b"/>
        <c:title>
          <c:tx>
            <c:rich>
              <a:bodyPr/>
              <a:lstStyle/>
              <a:p>
                <a:pPr>
                  <a:defRPr sz="2800">
                    <a:solidFill>
                      <a:schemeClr val="tx1"/>
                    </a:solidFill>
                  </a:defRPr>
                </a:pPr>
                <a:r>
                  <a:rPr lang="en-US" sz="2800" b="0" dirty="0">
                    <a:solidFill>
                      <a:schemeClr val="tx1"/>
                    </a:solidFill>
                    <a:effectLst>
                      <a:outerShdw blurRad="38100" dist="38100" dir="2700000" algn="tl">
                        <a:srgbClr val="000000">
                          <a:alpha val="43137"/>
                        </a:srgbClr>
                      </a:outerShdw>
                    </a:effectLst>
                  </a:rPr>
                  <a:t>Infant Mortality</a:t>
                </a:r>
              </a:p>
            </c:rich>
          </c:tx>
          <c:overlay val="0"/>
        </c:title>
        <c:numFmt formatCode="General" sourceLinked="1"/>
        <c:majorTickMark val="out"/>
        <c:minorTickMark val="none"/>
        <c:tickLblPos val="nextTo"/>
        <c:spPr>
          <a:ln>
            <a:solidFill>
              <a:schemeClr val="tx1"/>
            </a:solidFill>
          </a:ln>
        </c:spPr>
        <c:txPr>
          <a:bodyPr/>
          <a:lstStyle/>
          <a:p>
            <a:pPr>
              <a:defRPr sz="2000" b="1">
                <a:solidFill>
                  <a:schemeClr val="tx1"/>
                </a:solidFill>
              </a:defRPr>
            </a:pPr>
            <a:endParaRPr lang="en-US"/>
          </a:p>
        </c:txPr>
        <c:crossAx val="566130776"/>
        <c:crosses val="autoZero"/>
        <c:crossBetween val="midCat"/>
      </c:valAx>
      <c:valAx>
        <c:axId val="566130776"/>
        <c:scaling>
          <c:orientation val="minMax"/>
        </c:scaling>
        <c:delete val="0"/>
        <c:axPos val="l"/>
        <c:majorGridlines>
          <c:spPr>
            <a:ln>
              <a:noFill/>
            </a:ln>
          </c:spPr>
        </c:majorGridlines>
        <c:title>
          <c:tx>
            <c:rich>
              <a:bodyPr rot="-5400000" vert="horz"/>
              <a:lstStyle/>
              <a:p>
                <a:pPr>
                  <a:defRPr sz="2800">
                    <a:solidFill>
                      <a:schemeClr val="tx1"/>
                    </a:solidFill>
                  </a:defRPr>
                </a:pPr>
                <a:r>
                  <a:rPr lang="en-US" sz="2800" b="0" dirty="0">
                    <a:solidFill>
                      <a:schemeClr val="tx1"/>
                    </a:solidFill>
                    <a:effectLst>
                      <a:outerShdw blurRad="38100" dist="38100" dir="2700000" algn="tl">
                        <a:srgbClr val="000000">
                          <a:alpha val="43137"/>
                        </a:srgbClr>
                      </a:outerShdw>
                    </a:effectLst>
                  </a:rPr>
                  <a:t>Total Fertility Rate</a:t>
                </a:r>
              </a:p>
            </c:rich>
          </c:tx>
          <c:layout>
            <c:manualLayout>
              <c:xMode val="edge"/>
              <c:yMode val="edge"/>
              <c:x val="1.6666666666666666E-2"/>
              <c:y val="0.23385243511227763"/>
            </c:manualLayout>
          </c:layout>
          <c:overlay val="0"/>
        </c:title>
        <c:numFmt formatCode="General" sourceLinked="1"/>
        <c:majorTickMark val="out"/>
        <c:minorTickMark val="none"/>
        <c:tickLblPos val="nextTo"/>
        <c:spPr>
          <a:ln>
            <a:solidFill>
              <a:schemeClr val="tx1"/>
            </a:solidFill>
          </a:ln>
        </c:spPr>
        <c:txPr>
          <a:bodyPr/>
          <a:lstStyle/>
          <a:p>
            <a:pPr>
              <a:defRPr sz="2000" b="1">
                <a:solidFill>
                  <a:schemeClr val="tx1"/>
                </a:solidFill>
              </a:defRPr>
            </a:pPr>
            <a:endParaRPr lang="en-US"/>
          </a:p>
        </c:txPr>
        <c:crossAx val="566138224"/>
        <c:crosses val="autoZero"/>
        <c:crossBetween val="midCat"/>
      </c:valAx>
    </c:plotArea>
    <c:plotVisOnly val="1"/>
    <c:dispBlanksAs val="gap"/>
    <c:showDLblsOverMax val="0"/>
  </c:chart>
  <c:txPr>
    <a:bodyPr/>
    <a:lstStyle/>
    <a:p>
      <a:pPr>
        <a:defRPr>
          <a:solidFill>
            <a:schemeClr val="bg1"/>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marker>
            <c:symbol val="circle"/>
            <c:size val="7"/>
            <c:spPr>
              <a:solidFill>
                <a:schemeClr val="tx1"/>
              </a:solidFill>
            </c:spPr>
          </c:marker>
          <c:trendline>
            <c:spPr>
              <a:ln w="50800">
                <a:solidFill>
                  <a:srgbClr val="FF0000"/>
                </a:solidFill>
                <a:prstDash val="dash"/>
              </a:ln>
            </c:spPr>
            <c:trendlineType val="linear"/>
            <c:dispRSqr val="1"/>
            <c:dispEq val="0"/>
            <c:trendlineLbl>
              <c:layout>
                <c:manualLayout>
                  <c:x val="-8.6938976377952754E-2"/>
                  <c:y val="-0.41315600793803214"/>
                </c:manualLayout>
              </c:layout>
              <c:numFmt formatCode="General" sourceLinked="0"/>
              <c:txPr>
                <a:bodyPr/>
                <a:lstStyle/>
                <a:p>
                  <a:pPr>
                    <a:defRPr sz="2800">
                      <a:solidFill>
                        <a:schemeClr val="tx1"/>
                      </a:solidFill>
                    </a:defRPr>
                  </a:pPr>
                  <a:endParaRPr lang="en-US"/>
                </a:p>
              </c:txPr>
            </c:trendlineLbl>
          </c:trendline>
          <c:xVal>
            <c:numRef>
              <c:f>'[Chart 2 in Microsoft PowerPoint]Sheet1'!$B$2:$B$131</c:f>
              <c:numCache>
                <c:formatCode>General</c:formatCode>
                <c:ptCount val="130"/>
                <c:pt idx="0">
                  <c:v>84</c:v>
                </c:pt>
                <c:pt idx="1">
                  <c:v>84</c:v>
                </c:pt>
                <c:pt idx="2">
                  <c:v>100</c:v>
                </c:pt>
                <c:pt idx="3">
                  <c:v>43</c:v>
                </c:pt>
                <c:pt idx="4">
                  <c:v>32</c:v>
                </c:pt>
                <c:pt idx="5">
                  <c:v>80</c:v>
                </c:pt>
                <c:pt idx="6">
                  <c:v>18</c:v>
                </c:pt>
                <c:pt idx="7">
                  <c:v>10</c:v>
                </c:pt>
                <c:pt idx="8">
                  <c:v>69</c:v>
                </c:pt>
                <c:pt idx="9">
                  <c:v>18</c:v>
                </c:pt>
                <c:pt idx="10">
                  <c:v>43</c:v>
                </c:pt>
                <c:pt idx="11">
                  <c:v>40</c:v>
                </c:pt>
                <c:pt idx="12">
                  <c:v>17</c:v>
                </c:pt>
                <c:pt idx="13">
                  <c:v>13</c:v>
                </c:pt>
                <c:pt idx="14">
                  <c:v>27</c:v>
                </c:pt>
                <c:pt idx="15">
                  <c:v>17</c:v>
                </c:pt>
                <c:pt idx="16">
                  <c:v>18</c:v>
                </c:pt>
                <c:pt idx="17">
                  <c:v>6</c:v>
                </c:pt>
                <c:pt idx="18">
                  <c:v>31</c:v>
                </c:pt>
                <c:pt idx="19">
                  <c:v>16</c:v>
                </c:pt>
                <c:pt idx="20">
                  <c:v>14</c:v>
                </c:pt>
                <c:pt idx="21">
                  <c:v>26</c:v>
                </c:pt>
                <c:pt idx="22">
                  <c:v>10</c:v>
                </c:pt>
                <c:pt idx="23">
                  <c:v>30</c:v>
                </c:pt>
                <c:pt idx="24">
                  <c:v>18</c:v>
                </c:pt>
                <c:pt idx="25">
                  <c:v>23</c:v>
                </c:pt>
                <c:pt idx="26">
                  <c:v>24</c:v>
                </c:pt>
                <c:pt idx="27">
                  <c:v>46</c:v>
                </c:pt>
                <c:pt idx="28">
                  <c:v>14</c:v>
                </c:pt>
                <c:pt idx="29">
                  <c:v>26</c:v>
                </c:pt>
                <c:pt idx="30">
                  <c:v>88</c:v>
                </c:pt>
                <c:pt idx="31">
                  <c:v>9</c:v>
                </c:pt>
                <c:pt idx="32">
                  <c:v>14</c:v>
                </c:pt>
                <c:pt idx="33">
                  <c:v>5</c:v>
                </c:pt>
                <c:pt idx="34">
                  <c:v>14</c:v>
                </c:pt>
                <c:pt idx="35">
                  <c:v>23</c:v>
                </c:pt>
                <c:pt idx="36">
                  <c:v>35</c:v>
                </c:pt>
                <c:pt idx="37">
                  <c:v>15</c:v>
                </c:pt>
                <c:pt idx="38">
                  <c:v>36</c:v>
                </c:pt>
                <c:pt idx="39">
                  <c:v>7</c:v>
                </c:pt>
                <c:pt idx="40">
                  <c:v>12</c:v>
                </c:pt>
                <c:pt idx="41">
                  <c:v>35</c:v>
                </c:pt>
                <c:pt idx="42">
                  <c:v>42</c:v>
                </c:pt>
                <c:pt idx="43">
                  <c:v>77</c:v>
                </c:pt>
                <c:pt idx="44">
                  <c:v>41</c:v>
                </c:pt>
                <c:pt idx="45">
                  <c:v>62</c:v>
                </c:pt>
                <c:pt idx="46">
                  <c:v>94</c:v>
                </c:pt>
                <c:pt idx="47">
                  <c:v>42</c:v>
                </c:pt>
                <c:pt idx="48">
                  <c:v>93</c:v>
                </c:pt>
                <c:pt idx="49">
                  <c:v>82</c:v>
                </c:pt>
                <c:pt idx="50">
                  <c:v>100</c:v>
                </c:pt>
                <c:pt idx="51">
                  <c:v>99</c:v>
                </c:pt>
                <c:pt idx="52">
                  <c:v>82</c:v>
                </c:pt>
                <c:pt idx="53">
                  <c:v>36</c:v>
                </c:pt>
                <c:pt idx="54">
                  <c:v>93</c:v>
                </c:pt>
                <c:pt idx="55">
                  <c:v>88</c:v>
                </c:pt>
                <c:pt idx="56">
                  <c:v>93</c:v>
                </c:pt>
                <c:pt idx="57">
                  <c:v>93</c:v>
                </c:pt>
                <c:pt idx="58">
                  <c:v>85</c:v>
                </c:pt>
                <c:pt idx="59">
                  <c:v>96</c:v>
                </c:pt>
                <c:pt idx="60">
                  <c:v>95</c:v>
                </c:pt>
                <c:pt idx="61">
                  <c:v>64</c:v>
                </c:pt>
                <c:pt idx="62">
                  <c:v>61</c:v>
                </c:pt>
                <c:pt idx="63">
                  <c:v>68</c:v>
                </c:pt>
                <c:pt idx="64">
                  <c:v>68</c:v>
                </c:pt>
                <c:pt idx="65">
                  <c:v>31</c:v>
                </c:pt>
                <c:pt idx="66">
                  <c:v>5</c:v>
                </c:pt>
                <c:pt idx="67">
                  <c:v>54</c:v>
                </c:pt>
                <c:pt idx="68">
                  <c:v>47</c:v>
                </c:pt>
                <c:pt idx="69">
                  <c:v>79</c:v>
                </c:pt>
                <c:pt idx="70">
                  <c:v>97</c:v>
                </c:pt>
                <c:pt idx="71">
                  <c:v>88</c:v>
                </c:pt>
                <c:pt idx="72">
                  <c:v>42</c:v>
                </c:pt>
                <c:pt idx="73">
                  <c:v>23</c:v>
                </c:pt>
                <c:pt idx="74">
                  <c:v>83</c:v>
                </c:pt>
                <c:pt idx="75">
                  <c:v>75</c:v>
                </c:pt>
                <c:pt idx="76">
                  <c:v>93</c:v>
                </c:pt>
                <c:pt idx="77">
                  <c:v>24</c:v>
                </c:pt>
                <c:pt idx="78">
                  <c:v>64</c:v>
                </c:pt>
                <c:pt idx="79">
                  <c:v>39</c:v>
                </c:pt>
                <c:pt idx="80">
                  <c:v>81</c:v>
                </c:pt>
                <c:pt idx="81">
                  <c:v>40</c:v>
                </c:pt>
                <c:pt idx="82">
                  <c:v>90</c:v>
                </c:pt>
                <c:pt idx="83">
                  <c:v>74</c:v>
                </c:pt>
                <c:pt idx="84">
                  <c:v>72</c:v>
                </c:pt>
                <c:pt idx="85">
                  <c:v>73</c:v>
                </c:pt>
                <c:pt idx="86">
                  <c:v>83</c:v>
                </c:pt>
                <c:pt idx="87">
                  <c:v>93</c:v>
                </c:pt>
                <c:pt idx="88">
                  <c:v>95</c:v>
                </c:pt>
                <c:pt idx="89">
                  <c:v>73</c:v>
                </c:pt>
                <c:pt idx="90">
                  <c:v>61</c:v>
                </c:pt>
                <c:pt idx="91">
                  <c:v>46</c:v>
                </c:pt>
                <c:pt idx="92">
                  <c:v>73</c:v>
                </c:pt>
                <c:pt idx="93">
                  <c:v>82</c:v>
                </c:pt>
                <c:pt idx="94">
                  <c:v>68</c:v>
                </c:pt>
                <c:pt idx="95">
                  <c:v>73</c:v>
                </c:pt>
                <c:pt idx="96">
                  <c:v>93</c:v>
                </c:pt>
                <c:pt idx="97">
                  <c:v>76</c:v>
                </c:pt>
                <c:pt idx="98">
                  <c:v>89</c:v>
                </c:pt>
                <c:pt idx="99">
                  <c:v>86</c:v>
                </c:pt>
                <c:pt idx="100">
                  <c:v>89</c:v>
                </c:pt>
                <c:pt idx="101">
                  <c:v>87</c:v>
                </c:pt>
                <c:pt idx="102">
                  <c:v>100</c:v>
                </c:pt>
                <c:pt idx="103">
                  <c:v>90</c:v>
                </c:pt>
                <c:pt idx="104">
                  <c:v>78</c:v>
                </c:pt>
                <c:pt idx="105">
                  <c:v>61</c:v>
                </c:pt>
                <c:pt idx="106">
                  <c:v>95</c:v>
                </c:pt>
                <c:pt idx="107">
                  <c:v>63</c:v>
                </c:pt>
                <c:pt idx="108">
                  <c:v>92</c:v>
                </c:pt>
                <c:pt idx="109">
                  <c:v>100</c:v>
                </c:pt>
                <c:pt idx="110">
                  <c:v>77</c:v>
                </c:pt>
                <c:pt idx="111">
                  <c:v>99</c:v>
                </c:pt>
                <c:pt idx="112">
                  <c:v>96</c:v>
                </c:pt>
                <c:pt idx="113">
                  <c:v>98</c:v>
                </c:pt>
                <c:pt idx="114">
                  <c:v>94</c:v>
                </c:pt>
                <c:pt idx="115">
                  <c:v>100</c:v>
                </c:pt>
                <c:pt idx="116">
                  <c:v>96</c:v>
                </c:pt>
                <c:pt idx="117">
                  <c:v>96</c:v>
                </c:pt>
                <c:pt idx="118">
                  <c:v>84</c:v>
                </c:pt>
                <c:pt idx="119">
                  <c:v>97</c:v>
                </c:pt>
                <c:pt idx="120">
                  <c:v>86</c:v>
                </c:pt>
                <c:pt idx="121">
                  <c:v>93</c:v>
                </c:pt>
                <c:pt idx="122">
                  <c:v>95</c:v>
                </c:pt>
                <c:pt idx="123">
                  <c:v>92</c:v>
                </c:pt>
                <c:pt idx="124">
                  <c:v>77</c:v>
                </c:pt>
                <c:pt idx="125">
                  <c:v>89</c:v>
                </c:pt>
                <c:pt idx="126">
                  <c:v>83</c:v>
                </c:pt>
                <c:pt idx="127">
                  <c:v>100</c:v>
                </c:pt>
                <c:pt idx="128">
                  <c:v>91</c:v>
                </c:pt>
                <c:pt idx="129">
                  <c:v>23</c:v>
                </c:pt>
              </c:numCache>
            </c:numRef>
          </c:xVal>
          <c:yVal>
            <c:numRef>
              <c:f>'[Chart 2 in Microsoft PowerPoint]Sheet1'!$A$2:$A$131</c:f>
              <c:numCache>
                <c:formatCode>General</c:formatCode>
                <c:ptCount val="130"/>
                <c:pt idx="0">
                  <c:v>2.4</c:v>
                </c:pt>
                <c:pt idx="1">
                  <c:v>3.1</c:v>
                </c:pt>
                <c:pt idx="2">
                  <c:v>3.4</c:v>
                </c:pt>
                <c:pt idx="3">
                  <c:v>2.5</c:v>
                </c:pt>
                <c:pt idx="4">
                  <c:v>5</c:v>
                </c:pt>
                <c:pt idx="5">
                  <c:v>2</c:v>
                </c:pt>
                <c:pt idx="6">
                  <c:v>5.6</c:v>
                </c:pt>
                <c:pt idx="7">
                  <c:v>6.2</c:v>
                </c:pt>
                <c:pt idx="8">
                  <c:v>3.5</c:v>
                </c:pt>
                <c:pt idx="9">
                  <c:v>5.0999999999999996</c:v>
                </c:pt>
                <c:pt idx="10">
                  <c:v>5.0999999999999996</c:v>
                </c:pt>
                <c:pt idx="11">
                  <c:v>4.4000000000000004</c:v>
                </c:pt>
                <c:pt idx="12">
                  <c:v>5.7</c:v>
                </c:pt>
                <c:pt idx="13">
                  <c:v>7.1</c:v>
                </c:pt>
                <c:pt idx="14">
                  <c:v>6.8</c:v>
                </c:pt>
                <c:pt idx="15">
                  <c:v>7.1</c:v>
                </c:pt>
                <c:pt idx="16">
                  <c:v>5.8</c:v>
                </c:pt>
                <c:pt idx="17">
                  <c:v>7.9</c:v>
                </c:pt>
                <c:pt idx="18">
                  <c:v>5.9</c:v>
                </c:pt>
                <c:pt idx="19">
                  <c:v>5.3</c:v>
                </c:pt>
                <c:pt idx="20">
                  <c:v>6.5</c:v>
                </c:pt>
                <c:pt idx="21">
                  <c:v>5.0999999999999996</c:v>
                </c:pt>
                <c:pt idx="22">
                  <c:v>6.8</c:v>
                </c:pt>
                <c:pt idx="23">
                  <c:v>4.9000000000000004</c:v>
                </c:pt>
                <c:pt idx="24">
                  <c:v>4</c:v>
                </c:pt>
                <c:pt idx="25">
                  <c:v>5.3</c:v>
                </c:pt>
                <c:pt idx="26">
                  <c:v>5.4</c:v>
                </c:pt>
                <c:pt idx="27">
                  <c:v>4.9000000000000004</c:v>
                </c:pt>
                <c:pt idx="28">
                  <c:v>5.2</c:v>
                </c:pt>
                <c:pt idx="29">
                  <c:v>6</c:v>
                </c:pt>
                <c:pt idx="30">
                  <c:v>1.8</c:v>
                </c:pt>
                <c:pt idx="31">
                  <c:v>4.5</c:v>
                </c:pt>
                <c:pt idx="32">
                  <c:v>6.1</c:v>
                </c:pt>
                <c:pt idx="33">
                  <c:v>5.7</c:v>
                </c:pt>
                <c:pt idx="34">
                  <c:v>6.9</c:v>
                </c:pt>
                <c:pt idx="35">
                  <c:v>5.7</c:v>
                </c:pt>
                <c:pt idx="36">
                  <c:v>3.6</c:v>
                </c:pt>
                <c:pt idx="37">
                  <c:v>6.8</c:v>
                </c:pt>
                <c:pt idx="38">
                  <c:v>4.9000000000000004</c:v>
                </c:pt>
                <c:pt idx="39">
                  <c:v>6.7</c:v>
                </c:pt>
                <c:pt idx="40">
                  <c:v>5.3</c:v>
                </c:pt>
                <c:pt idx="41">
                  <c:v>6.7</c:v>
                </c:pt>
                <c:pt idx="42">
                  <c:v>4.3</c:v>
                </c:pt>
                <c:pt idx="43">
                  <c:v>3.1</c:v>
                </c:pt>
                <c:pt idx="44">
                  <c:v>3.5</c:v>
                </c:pt>
                <c:pt idx="45">
                  <c:v>3.9</c:v>
                </c:pt>
                <c:pt idx="46">
                  <c:v>2.8</c:v>
                </c:pt>
                <c:pt idx="47">
                  <c:v>3.7</c:v>
                </c:pt>
                <c:pt idx="48">
                  <c:v>1.7</c:v>
                </c:pt>
                <c:pt idx="49">
                  <c:v>2</c:v>
                </c:pt>
                <c:pt idx="50">
                  <c:v>2.6</c:v>
                </c:pt>
                <c:pt idx="51">
                  <c:v>1.5</c:v>
                </c:pt>
                <c:pt idx="52">
                  <c:v>1.6</c:v>
                </c:pt>
                <c:pt idx="53">
                  <c:v>4.8</c:v>
                </c:pt>
                <c:pt idx="54">
                  <c:v>2.8</c:v>
                </c:pt>
                <c:pt idx="55">
                  <c:v>3.7</c:v>
                </c:pt>
                <c:pt idx="56">
                  <c:v>2.4</c:v>
                </c:pt>
                <c:pt idx="57">
                  <c:v>2.4</c:v>
                </c:pt>
                <c:pt idx="58">
                  <c:v>3.4</c:v>
                </c:pt>
                <c:pt idx="59">
                  <c:v>5.6</c:v>
                </c:pt>
                <c:pt idx="60">
                  <c:v>2.8</c:v>
                </c:pt>
                <c:pt idx="61">
                  <c:v>4.5</c:v>
                </c:pt>
                <c:pt idx="62">
                  <c:v>3.5</c:v>
                </c:pt>
                <c:pt idx="63">
                  <c:v>2.2000000000000002</c:v>
                </c:pt>
                <c:pt idx="64">
                  <c:v>2.2000000000000002</c:v>
                </c:pt>
                <c:pt idx="65">
                  <c:v>6.2</c:v>
                </c:pt>
                <c:pt idx="66">
                  <c:v>6.8</c:v>
                </c:pt>
                <c:pt idx="67">
                  <c:v>3</c:v>
                </c:pt>
                <c:pt idx="68">
                  <c:v>2.9</c:v>
                </c:pt>
                <c:pt idx="69">
                  <c:v>2</c:v>
                </c:pt>
                <c:pt idx="70">
                  <c:v>2.2000000000000002</c:v>
                </c:pt>
                <c:pt idx="71">
                  <c:v>2.6</c:v>
                </c:pt>
                <c:pt idx="72">
                  <c:v>3.7</c:v>
                </c:pt>
                <c:pt idx="73">
                  <c:v>4.5999999999999996</c:v>
                </c:pt>
                <c:pt idx="74">
                  <c:v>2</c:v>
                </c:pt>
                <c:pt idx="75">
                  <c:v>3.8</c:v>
                </c:pt>
                <c:pt idx="76">
                  <c:v>2.7</c:v>
                </c:pt>
                <c:pt idx="77">
                  <c:v>3.7</c:v>
                </c:pt>
                <c:pt idx="78">
                  <c:v>2.4</c:v>
                </c:pt>
                <c:pt idx="79">
                  <c:v>4.8</c:v>
                </c:pt>
                <c:pt idx="80">
                  <c:v>2.6</c:v>
                </c:pt>
                <c:pt idx="81">
                  <c:v>2.5</c:v>
                </c:pt>
                <c:pt idx="82">
                  <c:v>3.4</c:v>
                </c:pt>
                <c:pt idx="83">
                  <c:v>1.7</c:v>
                </c:pt>
                <c:pt idx="84">
                  <c:v>2.1</c:v>
                </c:pt>
                <c:pt idx="85">
                  <c:v>1.6</c:v>
                </c:pt>
                <c:pt idx="86">
                  <c:v>1</c:v>
                </c:pt>
                <c:pt idx="87">
                  <c:v>1.1000000000000001</c:v>
                </c:pt>
                <c:pt idx="88">
                  <c:v>1.9</c:v>
                </c:pt>
                <c:pt idx="89">
                  <c:v>1.9</c:v>
                </c:pt>
                <c:pt idx="90">
                  <c:v>3</c:v>
                </c:pt>
                <c:pt idx="91">
                  <c:v>4.4000000000000004</c:v>
                </c:pt>
                <c:pt idx="92">
                  <c:v>3.9</c:v>
                </c:pt>
                <c:pt idx="93">
                  <c:v>2.4</c:v>
                </c:pt>
                <c:pt idx="94">
                  <c:v>3.3</c:v>
                </c:pt>
                <c:pt idx="95">
                  <c:v>2.7</c:v>
                </c:pt>
                <c:pt idx="96">
                  <c:v>1.5</c:v>
                </c:pt>
                <c:pt idx="97">
                  <c:v>2.8</c:v>
                </c:pt>
                <c:pt idx="98">
                  <c:v>2.2999999999999998</c:v>
                </c:pt>
                <c:pt idx="99">
                  <c:v>1.6</c:v>
                </c:pt>
                <c:pt idx="100">
                  <c:v>2.4</c:v>
                </c:pt>
                <c:pt idx="101">
                  <c:v>3.8</c:v>
                </c:pt>
                <c:pt idx="102">
                  <c:v>2.2999999999999998</c:v>
                </c:pt>
                <c:pt idx="103">
                  <c:v>2</c:v>
                </c:pt>
                <c:pt idx="104">
                  <c:v>2.4</c:v>
                </c:pt>
                <c:pt idx="105">
                  <c:v>3.2</c:v>
                </c:pt>
                <c:pt idx="106">
                  <c:v>2.2999999999999998</c:v>
                </c:pt>
                <c:pt idx="107">
                  <c:v>2.9</c:v>
                </c:pt>
                <c:pt idx="108">
                  <c:v>2.4</c:v>
                </c:pt>
                <c:pt idx="109">
                  <c:v>2.2000000000000002</c:v>
                </c:pt>
                <c:pt idx="110">
                  <c:v>2.7</c:v>
                </c:pt>
                <c:pt idx="111">
                  <c:v>1.5</c:v>
                </c:pt>
                <c:pt idx="112">
                  <c:v>1.3</c:v>
                </c:pt>
                <c:pt idx="113">
                  <c:v>1.3</c:v>
                </c:pt>
                <c:pt idx="114">
                  <c:v>1.2</c:v>
                </c:pt>
                <c:pt idx="115">
                  <c:v>1.3</c:v>
                </c:pt>
                <c:pt idx="116">
                  <c:v>1.3</c:v>
                </c:pt>
                <c:pt idx="117">
                  <c:v>1.3</c:v>
                </c:pt>
                <c:pt idx="118">
                  <c:v>1.3</c:v>
                </c:pt>
                <c:pt idx="119">
                  <c:v>1.3</c:v>
                </c:pt>
                <c:pt idx="120">
                  <c:v>1.3</c:v>
                </c:pt>
                <c:pt idx="121">
                  <c:v>1.3</c:v>
                </c:pt>
                <c:pt idx="122">
                  <c:v>1.3</c:v>
                </c:pt>
                <c:pt idx="123">
                  <c:v>1.2</c:v>
                </c:pt>
                <c:pt idx="124">
                  <c:v>1.9</c:v>
                </c:pt>
                <c:pt idx="125">
                  <c:v>1.4</c:v>
                </c:pt>
                <c:pt idx="126">
                  <c:v>1.4</c:v>
                </c:pt>
                <c:pt idx="127">
                  <c:v>1.2</c:v>
                </c:pt>
                <c:pt idx="128">
                  <c:v>2.5</c:v>
                </c:pt>
                <c:pt idx="129">
                  <c:v>4.0999999999999996</c:v>
                </c:pt>
              </c:numCache>
            </c:numRef>
          </c:yVal>
          <c:smooth val="0"/>
          <c:extLst>
            <c:ext xmlns:c16="http://schemas.microsoft.com/office/drawing/2014/chart" uri="{C3380CC4-5D6E-409C-BE32-E72D297353CC}">
              <c16:uniqueId val="{00000000-1AD5-4AFE-9825-646DB642D1A8}"/>
            </c:ext>
          </c:extLst>
        </c:ser>
        <c:dLbls>
          <c:showLegendKey val="0"/>
          <c:showVal val="0"/>
          <c:showCatName val="0"/>
          <c:showSerName val="0"/>
          <c:showPercent val="0"/>
          <c:showBubbleSize val="0"/>
        </c:dLbls>
        <c:axId val="566140184"/>
        <c:axId val="566131952"/>
      </c:scatterChart>
      <c:valAx>
        <c:axId val="566140184"/>
        <c:scaling>
          <c:orientation val="minMax"/>
          <c:max val="100"/>
        </c:scaling>
        <c:delete val="0"/>
        <c:axPos val="b"/>
        <c:title>
          <c:tx>
            <c:rich>
              <a:bodyPr/>
              <a:lstStyle/>
              <a:p>
                <a:pPr>
                  <a:defRPr>
                    <a:solidFill>
                      <a:schemeClr val="tx1"/>
                    </a:solidFill>
                  </a:defRPr>
                </a:pPr>
                <a:r>
                  <a:rPr lang="en-US" sz="2400" b="0" dirty="0">
                    <a:solidFill>
                      <a:schemeClr val="tx1"/>
                    </a:solidFill>
                    <a:effectLst>
                      <a:outerShdw blurRad="38100" dist="38100" dir="2700000" algn="tl">
                        <a:srgbClr val="000000">
                          <a:alpha val="43137"/>
                        </a:srgbClr>
                      </a:outerShdw>
                    </a:effectLst>
                  </a:rPr>
                  <a:t>Percent of  Women Enrolled in Secondary School</a:t>
                </a:r>
              </a:p>
            </c:rich>
          </c:tx>
          <c:overlay val="0"/>
        </c:title>
        <c:numFmt formatCode="General" sourceLinked="1"/>
        <c:majorTickMark val="out"/>
        <c:minorTickMark val="none"/>
        <c:tickLblPos val="nextTo"/>
        <c:spPr>
          <a:ln>
            <a:solidFill>
              <a:schemeClr val="tx1"/>
            </a:solidFill>
          </a:ln>
        </c:spPr>
        <c:txPr>
          <a:bodyPr/>
          <a:lstStyle/>
          <a:p>
            <a:pPr>
              <a:defRPr sz="2400" b="1">
                <a:solidFill>
                  <a:schemeClr val="tx1"/>
                </a:solidFill>
              </a:defRPr>
            </a:pPr>
            <a:endParaRPr lang="en-US"/>
          </a:p>
        </c:txPr>
        <c:crossAx val="566131952"/>
        <c:crosses val="autoZero"/>
        <c:crossBetween val="midCat"/>
      </c:valAx>
      <c:valAx>
        <c:axId val="566131952"/>
        <c:scaling>
          <c:orientation val="minMax"/>
        </c:scaling>
        <c:delete val="0"/>
        <c:axPos val="l"/>
        <c:majorGridlines>
          <c:spPr>
            <a:ln>
              <a:noFill/>
            </a:ln>
          </c:spPr>
        </c:majorGridlines>
        <c:title>
          <c:tx>
            <c:rich>
              <a:bodyPr rot="-5400000" vert="horz"/>
              <a:lstStyle/>
              <a:p>
                <a:pPr>
                  <a:defRPr b="0">
                    <a:solidFill>
                      <a:schemeClr val="tx1"/>
                    </a:solidFill>
                    <a:effectLst>
                      <a:outerShdw blurRad="38100" dist="38100" dir="2700000" algn="tl">
                        <a:srgbClr val="000000">
                          <a:alpha val="43137"/>
                        </a:srgbClr>
                      </a:outerShdw>
                    </a:effectLst>
                  </a:defRPr>
                </a:pPr>
                <a:r>
                  <a:rPr lang="en-US" sz="2400" b="0" dirty="0">
                    <a:solidFill>
                      <a:schemeClr val="tx1"/>
                    </a:solidFill>
                    <a:effectLst>
                      <a:outerShdw blurRad="38100" dist="38100" dir="2700000" algn="tl">
                        <a:srgbClr val="000000">
                          <a:alpha val="43137"/>
                        </a:srgbClr>
                      </a:outerShdw>
                    </a:effectLst>
                  </a:rPr>
                  <a:t>Total Fertility Rate</a:t>
                </a:r>
              </a:p>
            </c:rich>
          </c:tx>
          <c:overlay val="0"/>
        </c:title>
        <c:numFmt formatCode="General" sourceLinked="1"/>
        <c:majorTickMark val="out"/>
        <c:minorTickMark val="none"/>
        <c:tickLblPos val="nextTo"/>
        <c:spPr>
          <a:ln>
            <a:solidFill>
              <a:schemeClr val="tx1"/>
            </a:solidFill>
          </a:ln>
        </c:spPr>
        <c:txPr>
          <a:bodyPr/>
          <a:lstStyle/>
          <a:p>
            <a:pPr>
              <a:defRPr sz="2400" b="1">
                <a:solidFill>
                  <a:schemeClr val="tx1"/>
                </a:solidFill>
              </a:defRPr>
            </a:pPr>
            <a:endParaRPr lang="en-US"/>
          </a:p>
        </c:txPr>
        <c:crossAx val="566140184"/>
        <c:crosses val="autoZero"/>
        <c:crossBetween val="midCat"/>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scatterChart>
        <c:scatterStyle val="lineMarker"/>
        <c:varyColors val="0"/>
        <c:ser>
          <c:idx val="0"/>
          <c:order val="0"/>
          <c:tx>
            <c:strRef>
              <c:f>'[Chart in Microsoft PowerPoint]Sheet1'!$B$2:$B$94</c:f>
              <c:strCache>
                <c:ptCount val="1"/>
                <c:pt idx="0">
                  <c:v>15 44 14 7 74 72 49 83 79 91 63 86 92 63 75 88 78 58 85 76 78 84 90 94 83 51 84 50 56 56 34 31 2 25 7 19 45 83 80 7 16 21 69 74 42 43 78 52 74 9 48 25 47 2 75 8 41 32 44 20 80 17 11 78 13 39 23 42 21 10 18 37 33 32 6 28 8 5 8 2 6 2 2 64 2 13 12 3 5 12 2 2</c:v>
                </c:pt>
              </c:strCache>
            </c:strRef>
          </c:tx>
          <c:spPr>
            <a:ln w="28575">
              <a:noFill/>
            </a:ln>
          </c:spPr>
          <c:marker>
            <c:symbol val="circle"/>
            <c:size val="7"/>
            <c:spPr>
              <a:solidFill>
                <a:schemeClr val="tx1"/>
              </a:solidFill>
            </c:spPr>
          </c:marker>
          <c:trendline>
            <c:spPr>
              <a:ln w="50800">
                <a:solidFill>
                  <a:srgbClr val="FF0000"/>
                </a:solidFill>
                <a:prstDash val="dash"/>
              </a:ln>
            </c:spPr>
            <c:trendlineType val="linear"/>
            <c:dispRSqr val="1"/>
            <c:dispEq val="0"/>
            <c:trendlineLbl>
              <c:layout>
                <c:manualLayout>
                  <c:x val="-0.51916776027996503"/>
                  <c:y val="-2.0341207349081365E-2"/>
                </c:manualLayout>
              </c:layout>
              <c:numFmt formatCode="General" sourceLinked="0"/>
              <c:txPr>
                <a:bodyPr/>
                <a:lstStyle/>
                <a:p>
                  <a:pPr>
                    <a:defRPr sz="2800" b="1">
                      <a:solidFill>
                        <a:schemeClr val="tx1"/>
                      </a:solidFill>
                    </a:defRPr>
                  </a:pPr>
                  <a:endParaRPr lang="en-US"/>
                </a:p>
              </c:txPr>
            </c:trendlineLbl>
          </c:trendline>
          <c:xVal>
            <c:numRef>
              <c:f>'[Chart in Microsoft PowerPoint]Sheet1'!$B$2:$B$94</c:f>
              <c:numCache>
                <c:formatCode>General</c:formatCode>
                <c:ptCount val="93"/>
                <c:pt idx="0">
                  <c:v>15</c:v>
                </c:pt>
                <c:pt idx="1">
                  <c:v>44</c:v>
                </c:pt>
                <c:pt idx="2">
                  <c:v>14</c:v>
                </c:pt>
                <c:pt idx="3">
                  <c:v>7</c:v>
                </c:pt>
                <c:pt idx="4">
                  <c:v>74</c:v>
                </c:pt>
                <c:pt idx="5">
                  <c:v>72</c:v>
                </c:pt>
                <c:pt idx="6">
                  <c:v>49</c:v>
                </c:pt>
                <c:pt idx="7">
                  <c:v>83</c:v>
                </c:pt>
                <c:pt idx="8">
                  <c:v>79</c:v>
                </c:pt>
                <c:pt idx="9">
                  <c:v>91</c:v>
                </c:pt>
                <c:pt idx="10">
                  <c:v>63</c:v>
                </c:pt>
                <c:pt idx="11">
                  <c:v>86</c:v>
                </c:pt>
                <c:pt idx="12">
                  <c:v>92</c:v>
                </c:pt>
                <c:pt idx="13">
                  <c:v>63</c:v>
                </c:pt>
                <c:pt idx="14">
                  <c:v>75</c:v>
                </c:pt>
                <c:pt idx="15">
                  <c:v>88</c:v>
                </c:pt>
                <c:pt idx="16">
                  <c:v>78</c:v>
                </c:pt>
                <c:pt idx="17">
                  <c:v>58</c:v>
                </c:pt>
                <c:pt idx="18">
                  <c:v>85</c:v>
                </c:pt>
                <c:pt idx="19">
                  <c:v>76</c:v>
                </c:pt>
                <c:pt idx="20">
                  <c:v>78</c:v>
                </c:pt>
                <c:pt idx="21">
                  <c:v>84</c:v>
                </c:pt>
                <c:pt idx="22">
                  <c:v>90</c:v>
                </c:pt>
                <c:pt idx="23">
                  <c:v>94</c:v>
                </c:pt>
                <c:pt idx="24">
                  <c:v>83</c:v>
                </c:pt>
                <c:pt idx="25">
                  <c:v>51</c:v>
                </c:pt>
                <c:pt idx="26">
                  <c:v>84</c:v>
                </c:pt>
                <c:pt idx="27">
                  <c:v>50</c:v>
                </c:pt>
                <c:pt idx="28">
                  <c:v>56</c:v>
                </c:pt>
                <c:pt idx="29">
                  <c:v>56</c:v>
                </c:pt>
                <c:pt idx="30">
                  <c:v>34</c:v>
                </c:pt>
                <c:pt idx="31">
                  <c:v>31</c:v>
                </c:pt>
                <c:pt idx="32">
                  <c:v>2</c:v>
                </c:pt>
                <c:pt idx="33">
                  <c:v>25</c:v>
                </c:pt>
                <c:pt idx="34">
                  <c:v>7</c:v>
                </c:pt>
                <c:pt idx="35">
                  <c:v>19</c:v>
                </c:pt>
                <c:pt idx="36">
                  <c:v>45</c:v>
                </c:pt>
                <c:pt idx="37">
                  <c:v>83</c:v>
                </c:pt>
                <c:pt idx="38">
                  <c:v>80</c:v>
                </c:pt>
                <c:pt idx="39">
                  <c:v>7</c:v>
                </c:pt>
                <c:pt idx="40">
                  <c:v>16</c:v>
                </c:pt>
                <c:pt idx="41">
                  <c:v>21</c:v>
                </c:pt>
                <c:pt idx="42">
                  <c:v>69</c:v>
                </c:pt>
                <c:pt idx="43">
                  <c:v>74</c:v>
                </c:pt>
                <c:pt idx="44">
                  <c:v>42</c:v>
                </c:pt>
                <c:pt idx="45">
                  <c:v>43</c:v>
                </c:pt>
                <c:pt idx="46">
                  <c:v>78</c:v>
                </c:pt>
                <c:pt idx="47">
                  <c:v>52</c:v>
                </c:pt>
                <c:pt idx="48">
                  <c:v>74</c:v>
                </c:pt>
                <c:pt idx="49">
                  <c:v>9</c:v>
                </c:pt>
                <c:pt idx="50">
                  <c:v>48</c:v>
                </c:pt>
                <c:pt idx="51">
                  <c:v>25</c:v>
                </c:pt>
                <c:pt idx="52">
                  <c:v>47</c:v>
                </c:pt>
                <c:pt idx="53">
                  <c:v>2</c:v>
                </c:pt>
                <c:pt idx="54">
                  <c:v>75</c:v>
                </c:pt>
                <c:pt idx="55">
                  <c:v>8</c:v>
                </c:pt>
                <c:pt idx="56">
                  <c:v>41</c:v>
                </c:pt>
                <c:pt idx="57">
                  <c:v>32</c:v>
                </c:pt>
                <c:pt idx="58">
                  <c:v>44</c:v>
                </c:pt>
                <c:pt idx="59">
                  <c:v>20</c:v>
                </c:pt>
                <c:pt idx="60">
                  <c:v>80</c:v>
                </c:pt>
                <c:pt idx="61">
                  <c:v>17</c:v>
                </c:pt>
                <c:pt idx="62">
                  <c:v>11</c:v>
                </c:pt>
                <c:pt idx="63">
                  <c:v>78</c:v>
                </c:pt>
                <c:pt idx="64">
                  <c:v>13</c:v>
                </c:pt>
                <c:pt idx="65">
                  <c:v>39</c:v>
                </c:pt>
                <c:pt idx="66">
                  <c:v>23</c:v>
                </c:pt>
                <c:pt idx="67">
                  <c:v>42</c:v>
                </c:pt>
                <c:pt idx="68">
                  <c:v>21</c:v>
                </c:pt>
                <c:pt idx="69">
                  <c:v>10</c:v>
                </c:pt>
                <c:pt idx="70">
                  <c:v>18</c:v>
                </c:pt>
                <c:pt idx="71">
                  <c:v>37</c:v>
                </c:pt>
                <c:pt idx="72">
                  <c:v>33</c:v>
                </c:pt>
                <c:pt idx="73">
                  <c:v>32</c:v>
                </c:pt>
                <c:pt idx="74">
                  <c:v>6</c:v>
                </c:pt>
                <c:pt idx="75">
                  <c:v>28</c:v>
                </c:pt>
                <c:pt idx="76">
                  <c:v>8</c:v>
                </c:pt>
                <c:pt idx="77">
                  <c:v>5</c:v>
                </c:pt>
                <c:pt idx="78">
                  <c:v>8</c:v>
                </c:pt>
                <c:pt idx="79">
                  <c:v>2</c:v>
                </c:pt>
                <c:pt idx="80">
                  <c:v>6</c:v>
                </c:pt>
                <c:pt idx="81">
                  <c:v>2</c:v>
                </c:pt>
                <c:pt idx="82">
                  <c:v>2</c:v>
                </c:pt>
                <c:pt idx="83">
                  <c:v>64</c:v>
                </c:pt>
                <c:pt idx="84">
                  <c:v>2</c:v>
                </c:pt>
                <c:pt idx="85">
                  <c:v>13</c:v>
                </c:pt>
                <c:pt idx="86">
                  <c:v>12</c:v>
                </c:pt>
                <c:pt idx="87">
                  <c:v>3</c:v>
                </c:pt>
                <c:pt idx="88">
                  <c:v>5</c:v>
                </c:pt>
                <c:pt idx="89">
                  <c:v>12</c:v>
                </c:pt>
                <c:pt idx="90">
                  <c:v>2</c:v>
                </c:pt>
                <c:pt idx="91">
                  <c:v>2</c:v>
                </c:pt>
                <c:pt idx="92">
                  <c:v>2</c:v>
                </c:pt>
              </c:numCache>
            </c:numRef>
          </c:xVal>
          <c:yVal>
            <c:numRef>
              <c:f>'[Chart in Microsoft PowerPoint]Sheet1'!$A$2:$A$94</c:f>
              <c:numCache>
                <c:formatCode>General</c:formatCode>
                <c:ptCount val="93"/>
                <c:pt idx="0">
                  <c:v>2.4</c:v>
                </c:pt>
                <c:pt idx="1">
                  <c:v>3.1</c:v>
                </c:pt>
                <c:pt idx="2">
                  <c:v>2.5</c:v>
                </c:pt>
                <c:pt idx="3">
                  <c:v>2</c:v>
                </c:pt>
                <c:pt idx="4">
                  <c:v>5.6</c:v>
                </c:pt>
                <c:pt idx="5">
                  <c:v>6.2</c:v>
                </c:pt>
                <c:pt idx="6">
                  <c:v>5.0999999999999996</c:v>
                </c:pt>
                <c:pt idx="7">
                  <c:v>5.0999999999999996</c:v>
                </c:pt>
                <c:pt idx="8">
                  <c:v>4.4000000000000004</c:v>
                </c:pt>
                <c:pt idx="9">
                  <c:v>7.1</c:v>
                </c:pt>
                <c:pt idx="10">
                  <c:v>5.8</c:v>
                </c:pt>
                <c:pt idx="11">
                  <c:v>7.9</c:v>
                </c:pt>
                <c:pt idx="12">
                  <c:v>5.9</c:v>
                </c:pt>
                <c:pt idx="13">
                  <c:v>5.3</c:v>
                </c:pt>
                <c:pt idx="14">
                  <c:v>6.5</c:v>
                </c:pt>
                <c:pt idx="15">
                  <c:v>6.8</c:v>
                </c:pt>
                <c:pt idx="16">
                  <c:v>5.4</c:v>
                </c:pt>
                <c:pt idx="17">
                  <c:v>4.9000000000000004</c:v>
                </c:pt>
                <c:pt idx="18">
                  <c:v>5.2</c:v>
                </c:pt>
                <c:pt idx="19">
                  <c:v>6</c:v>
                </c:pt>
                <c:pt idx="20">
                  <c:v>4.5</c:v>
                </c:pt>
                <c:pt idx="21">
                  <c:v>6.1</c:v>
                </c:pt>
                <c:pt idx="22">
                  <c:v>5.7</c:v>
                </c:pt>
                <c:pt idx="23">
                  <c:v>5.7</c:v>
                </c:pt>
                <c:pt idx="24">
                  <c:v>3.6</c:v>
                </c:pt>
                <c:pt idx="25">
                  <c:v>4.9000000000000004</c:v>
                </c:pt>
                <c:pt idx="26">
                  <c:v>4.9000000000000004</c:v>
                </c:pt>
                <c:pt idx="27">
                  <c:v>3.1</c:v>
                </c:pt>
                <c:pt idx="28">
                  <c:v>3.5</c:v>
                </c:pt>
                <c:pt idx="29">
                  <c:v>3.9</c:v>
                </c:pt>
                <c:pt idx="30">
                  <c:v>2.8</c:v>
                </c:pt>
                <c:pt idx="31">
                  <c:v>1.7</c:v>
                </c:pt>
                <c:pt idx="32">
                  <c:v>2</c:v>
                </c:pt>
                <c:pt idx="33">
                  <c:v>1.6</c:v>
                </c:pt>
                <c:pt idx="34">
                  <c:v>3.7</c:v>
                </c:pt>
                <c:pt idx="35">
                  <c:v>2.2000000000000002</c:v>
                </c:pt>
                <c:pt idx="36">
                  <c:v>6.2</c:v>
                </c:pt>
                <c:pt idx="37">
                  <c:v>3</c:v>
                </c:pt>
                <c:pt idx="38">
                  <c:v>2.9</c:v>
                </c:pt>
                <c:pt idx="39">
                  <c:v>2</c:v>
                </c:pt>
                <c:pt idx="40">
                  <c:v>2.2000000000000002</c:v>
                </c:pt>
                <c:pt idx="41">
                  <c:v>2.6</c:v>
                </c:pt>
                <c:pt idx="42">
                  <c:v>3.7</c:v>
                </c:pt>
                <c:pt idx="43">
                  <c:v>4.5999999999999996</c:v>
                </c:pt>
                <c:pt idx="44">
                  <c:v>2</c:v>
                </c:pt>
                <c:pt idx="45">
                  <c:v>3.8</c:v>
                </c:pt>
                <c:pt idx="46">
                  <c:v>3.7</c:v>
                </c:pt>
                <c:pt idx="47">
                  <c:v>2.4</c:v>
                </c:pt>
                <c:pt idx="48">
                  <c:v>4.8</c:v>
                </c:pt>
                <c:pt idx="49">
                  <c:v>2.6</c:v>
                </c:pt>
                <c:pt idx="50">
                  <c:v>3.4</c:v>
                </c:pt>
                <c:pt idx="51">
                  <c:v>1.7</c:v>
                </c:pt>
                <c:pt idx="52">
                  <c:v>1.6</c:v>
                </c:pt>
                <c:pt idx="53">
                  <c:v>1.1000000000000001</c:v>
                </c:pt>
                <c:pt idx="54">
                  <c:v>1.9</c:v>
                </c:pt>
                <c:pt idx="55">
                  <c:v>1.9</c:v>
                </c:pt>
                <c:pt idx="56">
                  <c:v>3</c:v>
                </c:pt>
                <c:pt idx="57">
                  <c:v>4.4000000000000004</c:v>
                </c:pt>
                <c:pt idx="58">
                  <c:v>3.9</c:v>
                </c:pt>
                <c:pt idx="59">
                  <c:v>2.4</c:v>
                </c:pt>
                <c:pt idx="60">
                  <c:v>3.3</c:v>
                </c:pt>
                <c:pt idx="61">
                  <c:v>2.7</c:v>
                </c:pt>
                <c:pt idx="62">
                  <c:v>2.8</c:v>
                </c:pt>
                <c:pt idx="63">
                  <c:v>4.7</c:v>
                </c:pt>
                <c:pt idx="64">
                  <c:v>2.2999999999999998</c:v>
                </c:pt>
                <c:pt idx="65">
                  <c:v>1.6</c:v>
                </c:pt>
                <c:pt idx="66">
                  <c:v>2.4</c:v>
                </c:pt>
                <c:pt idx="67">
                  <c:v>3.8</c:v>
                </c:pt>
                <c:pt idx="68">
                  <c:v>2.2999999999999998</c:v>
                </c:pt>
                <c:pt idx="69">
                  <c:v>2</c:v>
                </c:pt>
                <c:pt idx="70">
                  <c:v>2.4</c:v>
                </c:pt>
                <c:pt idx="71">
                  <c:v>3.2</c:v>
                </c:pt>
                <c:pt idx="72">
                  <c:v>2.9</c:v>
                </c:pt>
                <c:pt idx="73">
                  <c:v>2.4</c:v>
                </c:pt>
                <c:pt idx="74">
                  <c:v>2.2000000000000002</c:v>
                </c:pt>
                <c:pt idx="75">
                  <c:v>2.7</c:v>
                </c:pt>
                <c:pt idx="76">
                  <c:v>1.5</c:v>
                </c:pt>
                <c:pt idx="77">
                  <c:v>1.3</c:v>
                </c:pt>
                <c:pt idx="78">
                  <c:v>1.3</c:v>
                </c:pt>
                <c:pt idx="79">
                  <c:v>1.2</c:v>
                </c:pt>
                <c:pt idx="80">
                  <c:v>1.3</c:v>
                </c:pt>
                <c:pt idx="81">
                  <c:v>1.3</c:v>
                </c:pt>
                <c:pt idx="82">
                  <c:v>1.3</c:v>
                </c:pt>
                <c:pt idx="83">
                  <c:v>1.3</c:v>
                </c:pt>
                <c:pt idx="84">
                  <c:v>1.3</c:v>
                </c:pt>
                <c:pt idx="85">
                  <c:v>1.3</c:v>
                </c:pt>
                <c:pt idx="86">
                  <c:v>1.3</c:v>
                </c:pt>
                <c:pt idx="87">
                  <c:v>1.3</c:v>
                </c:pt>
                <c:pt idx="88">
                  <c:v>1.2</c:v>
                </c:pt>
                <c:pt idx="89">
                  <c:v>1.9</c:v>
                </c:pt>
                <c:pt idx="90">
                  <c:v>1.4</c:v>
                </c:pt>
                <c:pt idx="91">
                  <c:v>1.4</c:v>
                </c:pt>
                <c:pt idx="92">
                  <c:v>1.2</c:v>
                </c:pt>
              </c:numCache>
            </c:numRef>
          </c:yVal>
          <c:smooth val="0"/>
          <c:extLst>
            <c:ext xmlns:c16="http://schemas.microsoft.com/office/drawing/2014/chart" uri="{C3380CC4-5D6E-409C-BE32-E72D297353CC}">
              <c16:uniqueId val="{00000000-DBBD-4431-9216-80900AF39B6E}"/>
            </c:ext>
          </c:extLst>
        </c:ser>
        <c:dLbls>
          <c:showLegendKey val="0"/>
          <c:showVal val="0"/>
          <c:showCatName val="0"/>
          <c:showSerName val="0"/>
          <c:showPercent val="0"/>
          <c:showBubbleSize val="0"/>
        </c:dLbls>
        <c:axId val="566135088"/>
        <c:axId val="566139008"/>
      </c:scatterChart>
      <c:valAx>
        <c:axId val="566135088"/>
        <c:scaling>
          <c:orientation val="minMax"/>
        </c:scaling>
        <c:delete val="0"/>
        <c:axPos val="b"/>
        <c:title>
          <c:tx>
            <c:rich>
              <a:bodyPr/>
              <a:lstStyle/>
              <a:p>
                <a:pPr>
                  <a:defRPr>
                    <a:solidFill>
                      <a:schemeClr val="tx1"/>
                    </a:solidFill>
                  </a:defRPr>
                </a:pPr>
                <a:r>
                  <a:rPr lang="en-US" sz="2400" dirty="0">
                    <a:solidFill>
                      <a:schemeClr val="tx1"/>
                    </a:solidFill>
                  </a:rPr>
                  <a:t>Percent of Population Living on &lt;$2 a Day</a:t>
                </a:r>
              </a:p>
            </c:rich>
          </c:tx>
          <c:overlay val="0"/>
        </c:title>
        <c:numFmt formatCode="General" sourceLinked="1"/>
        <c:majorTickMark val="out"/>
        <c:minorTickMark val="none"/>
        <c:tickLblPos val="nextTo"/>
        <c:spPr>
          <a:ln>
            <a:solidFill>
              <a:schemeClr val="tx1"/>
            </a:solidFill>
          </a:ln>
        </c:spPr>
        <c:txPr>
          <a:bodyPr/>
          <a:lstStyle/>
          <a:p>
            <a:pPr>
              <a:defRPr sz="2400" b="1">
                <a:solidFill>
                  <a:schemeClr val="tx1"/>
                </a:solidFill>
              </a:defRPr>
            </a:pPr>
            <a:endParaRPr lang="en-US"/>
          </a:p>
        </c:txPr>
        <c:crossAx val="566139008"/>
        <c:crosses val="autoZero"/>
        <c:crossBetween val="midCat"/>
      </c:valAx>
      <c:valAx>
        <c:axId val="566139008"/>
        <c:scaling>
          <c:orientation val="minMax"/>
        </c:scaling>
        <c:delete val="0"/>
        <c:axPos val="l"/>
        <c:majorGridlines>
          <c:spPr>
            <a:ln>
              <a:noFill/>
            </a:ln>
          </c:spPr>
        </c:majorGridlines>
        <c:title>
          <c:tx>
            <c:rich>
              <a:bodyPr rot="-5400000" vert="horz"/>
              <a:lstStyle/>
              <a:p>
                <a:pPr>
                  <a:defRPr>
                    <a:solidFill>
                      <a:schemeClr val="tx1"/>
                    </a:solidFill>
                  </a:defRPr>
                </a:pPr>
                <a:r>
                  <a:rPr lang="en-US" sz="2400" dirty="0">
                    <a:solidFill>
                      <a:schemeClr val="tx1"/>
                    </a:solidFill>
                  </a:rPr>
                  <a:t>Total Fertility Rate</a:t>
                </a:r>
              </a:p>
            </c:rich>
          </c:tx>
          <c:overlay val="0"/>
        </c:title>
        <c:numFmt formatCode="General" sourceLinked="1"/>
        <c:majorTickMark val="out"/>
        <c:minorTickMark val="none"/>
        <c:tickLblPos val="nextTo"/>
        <c:spPr>
          <a:ln>
            <a:solidFill>
              <a:schemeClr val="tx1"/>
            </a:solidFill>
          </a:ln>
        </c:spPr>
        <c:txPr>
          <a:bodyPr/>
          <a:lstStyle/>
          <a:p>
            <a:pPr>
              <a:defRPr sz="2400" b="1">
                <a:solidFill>
                  <a:schemeClr val="tx1"/>
                </a:solidFill>
              </a:defRPr>
            </a:pPr>
            <a:endParaRPr lang="en-US"/>
          </a:p>
        </c:txPr>
        <c:crossAx val="566135088"/>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0.91453</cdr:x>
      <cdr:y>0.1802</cdr:y>
    </cdr:from>
    <cdr:to>
      <cdr:x>0.96453</cdr:x>
      <cdr:y>0.86995</cdr:y>
    </cdr:to>
    <cdr:sp macro="" textlink="">
      <cdr:nvSpPr>
        <cdr:cNvPr id="2" name="TextBox 1"/>
        <cdr:cNvSpPr txBox="1"/>
      </cdr:nvSpPr>
      <cdr:spPr>
        <a:xfrm xmlns:a="http://schemas.openxmlformats.org/drawingml/2006/main">
          <a:off x="8153400" y="1235794"/>
          <a:ext cx="445770" cy="4730309"/>
        </a:xfrm>
        <a:prstGeom xmlns:a="http://schemas.openxmlformats.org/drawingml/2006/main" prst="rect">
          <a:avLst/>
        </a:prstGeom>
        <a:solidFill xmlns:a="http://schemas.openxmlformats.org/drawingml/2006/main">
          <a:schemeClr val="tx2">
            <a:lumMod val="20000"/>
            <a:lumOff val="80000"/>
          </a:schemeClr>
        </a:solidFill>
      </cdr:spPr>
      <cdr:txBody>
        <a:bodyPr xmlns:a="http://schemas.openxmlformats.org/drawingml/2006/main" vertOverflow="clip" vert="vert270" wrap="square" rtlCol="0"/>
        <a:lstStyle xmlns:a="http://schemas.openxmlformats.org/drawingml/2006/main"/>
        <a:p xmlns:a="http://schemas.openxmlformats.org/drawingml/2006/main">
          <a:pPr algn="ctr"/>
          <a:r>
            <a:rPr lang="en-CA" sz="2400" b="1" dirty="0">
              <a:solidFill>
                <a:schemeClr val="bg2">
                  <a:lumMod val="60000"/>
                  <a:lumOff val="40000"/>
                </a:schemeClr>
              </a:solidFill>
            </a:rPr>
            <a:t>Average # of </a:t>
          </a:r>
          <a:r>
            <a:rPr lang="en-CA" sz="2300" dirty="0">
              <a:solidFill>
                <a:schemeClr val="bg2">
                  <a:lumMod val="60000"/>
                  <a:lumOff val="40000"/>
                </a:schemeClr>
              </a:solidFill>
              <a:effectLst>
                <a:outerShdw blurRad="38100" dist="38100" dir="2700000" algn="tl">
                  <a:srgbClr val="000000">
                    <a:alpha val="43137"/>
                  </a:srgbClr>
                </a:outerShdw>
              </a:effectLst>
            </a:rPr>
            <a:t>Children</a:t>
          </a:r>
          <a:r>
            <a:rPr lang="en-CA" sz="2400" b="1" dirty="0">
              <a:solidFill>
                <a:schemeClr val="bg2">
                  <a:lumMod val="60000"/>
                  <a:lumOff val="40000"/>
                </a:schemeClr>
              </a:solidFill>
            </a:rPr>
            <a:t> per Woman</a:t>
          </a:r>
        </a:p>
      </cdr:txBody>
    </cdr:sp>
  </cdr:relSizeAnchor>
</c:userShapes>
</file>

<file path=ppt/drawings/drawing2.xml><?xml version="1.0" encoding="utf-8"?>
<c:userShapes xmlns:c="http://schemas.openxmlformats.org/drawingml/2006/chart">
  <cdr:relSizeAnchor xmlns:cdr="http://schemas.openxmlformats.org/drawingml/2006/chartDrawing">
    <cdr:from>
      <cdr:x>0.91453</cdr:x>
      <cdr:y>0.1802</cdr:y>
    </cdr:from>
    <cdr:to>
      <cdr:x>0.96453</cdr:x>
      <cdr:y>0.86995</cdr:y>
    </cdr:to>
    <cdr:sp macro="" textlink="">
      <cdr:nvSpPr>
        <cdr:cNvPr id="2" name="TextBox 1"/>
        <cdr:cNvSpPr txBox="1"/>
      </cdr:nvSpPr>
      <cdr:spPr>
        <a:xfrm xmlns:a="http://schemas.openxmlformats.org/drawingml/2006/main">
          <a:off x="8153400" y="1235794"/>
          <a:ext cx="445770" cy="4730309"/>
        </a:xfrm>
        <a:prstGeom xmlns:a="http://schemas.openxmlformats.org/drawingml/2006/main" prst="rect">
          <a:avLst/>
        </a:prstGeom>
        <a:solidFill xmlns:a="http://schemas.openxmlformats.org/drawingml/2006/main">
          <a:schemeClr val="tx2">
            <a:lumMod val="20000"/>
            <a:lumOff val="80000"/>
          </a:schemeClr>
        </a:solidFill>
      </cdr:spPr>
      <cdr:txBody>
        <a:bodyPr xmlns:a="http://schemas.openxmlformats.org/drawingml/2006/main" vertOverflow="clip" vert="vert270" wrap="square" rtlCol="0"/>
        <a:lstStyle xmlns:a="http://schemas.openxmlformats.org/drawingml/2006/main"/>
        <a:p xmlns:a="http://schemas.openxmlformats.org/drawingml/2006/main">
          <a:pPr algn="ctr"/>
          <a:r>
            <a:rPr lang="en-CA" sz="2400" b="1" dirty="0">
              <a:solidFill>
                <a:schemeClr val="bg2">
                  <a:lumMod val="60000"/>
                  <a:lumOff val="40000"/>
                </a:schemeClr>
              </a:solidFill>
            </a:rPr>
            <a:t>Average # of Children per Woman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r>
              <a:rPr lang="en-US" dirty="0"/>
              <a:t>GEO 372-910 LECTURE 3</a:t>
            </a:r>
            <a:endParaRPr lang="en-CA" dirty="0"/>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92BBC53E-53E2-4FED-9F94-35A793A5FE5C}" type="datetimeFigureOut">
              <a:rPr lang="en-CA" smtClean="0"/>
              <a:t>2021-01-24</a:t>
            </a:fld>
            <a:endParaRPr lang="en-CA"/>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r>
              <a:rPr lang="en-US" dirty="0"/>
              <a:t>COPPACK/GEOGRAPHY</a:t>
            </a:r>
            <a:endParaRPr lang="en-CA" dirty="0"/>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632D58AF-F3D6-4B40-94F0-4C0689A4E76B}" type="slidenum">
              <a:rPr lang="en-CA" smtClean="0"/>
              <a:t>‹#›</a:t>
            </a:fld>
            <a:endParaRPr lang="en-CA"/>
          </a:p>
        </p:txBody>
      </p:sp>
    </p:spTree>
    <p:extLst>
      <p:ext uri="{BB962C8B-B14F-4D97-AF65-F5344CB8AC3E}">
        <p14:creationId xmlns:p14="http://schemas.microsoft.com/office/powerpoint/2010/main" val="1578874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eaLnBrk="0" hangingPunct="0">
              <a:defRPr sz="1200">
                <a:cs typeface="+mn-cs"/>
              </a:defRPr>
            </a:lvl1pPr>
          </a:lstStyle>
          <a:p>
            <a:pPr>
              <a:defRPr/>
            </a:pPr>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eaLnBrk="0" hangingPunct="0">
              <a:defRPr sz="1200">
                <a:cs typeface="+mn-cs"/>
              </a:defRPr>
            </a:lvl1pPr>
          </a:lstStyle>
          <a:p>
            <a:pPr>
              <a:defRPr/>
            </a:pPr>
            <a:fld id="{43779DCF-818F-4196-ABE2-6AD0A4BE1898}" type="datetimeFigureOut">
              <a:rPr lang="en-US"/>
              <a:pPr>
                <a:defRPr/>
              </a:pPr>
              <a:t>1/24/2021</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eaLnBrk="0" hangingPunct="0">
              <a:defRPr sz="1200">
                <a:cs typeface="+mn-cs"/>
              </a:defRPr>
            </a:lvl1pPr>
          </a:lstStyle>
          <a:p>
            <a:pPr>
              <a:defRPr/>
            </a:pPr>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eaLnBrk="0" hangingPunct="0">
              <a:defRPr sz="1200">
                <a:cs typeface="+mn-cs"/>
              </a:defRPr>
            </a:lvl1pPr>
          </a:lstStyle>
          <a:p>
            <a:pPr>
              <a:defRPr/>
            </a:pPr>
            <a:fld id="{6839AA6E-BFBC-4CDB-8479-2A6E26F5E442}" type="slidenum">
              <a:rPr lang="en-US"/>
              <a:pPr>
                <a:defRPr/>
              </a:pPr>
              <a:t>‹#›</a:t>
            </a:fld>
            <a:endParaRPr lang="en-US"/>
          </a:p>
        </p:txBody>
      </p:sp>
    </p:spTree>
    <p:extLst>
      <p:ext uri="{BB962C8B-B14F-4D97-AF65-F5344CB8AC3E}">
        <p14:creationId xmlns:p14="http://schemas.microsoft.com/office/powerpoint/2010/main" val="26679013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sa.un.org/unpd/wpp/Graphs/Probabilistic/POP/General/DefinitionRegions.aspx"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www.newscientist.com/article/dn22290-el-futuro-del-sueno-americano-depende-de-la-educacion-de-los-jovenes-latinos.html" TargetMode="External"/><Relationship Id="rId13" Type="http://schemas.openxmlformats.org/officeDocument/2006/relationships/hyperlink" Target="http://www.census.gov/population/www/projections/2009cnmsSumTabs.html" TargetMode="External"/><Relationship Id="rId18" Type="http://schemas.openxmlformats.org/officeDocument/2006/relationships/hyperlink" Target="http://www.newscientist.com/data/images/ns/cms/dn22283/dn22283-1_790.jpg" TargetMode="External"/><Relationship Id="rId26" Type="http://schemas.openxmlformats.org/officeDocument/2006/relationships/hyperlink" Target="http://www-bcf.usc.edu/~dowell" TargetMode="External"/><Relationship Id="rId3" Type="http://schemas.openxmlformats.org/officeDocument/2006/relationships/hyperlink" Target="http://www.newscientist.com/search?rbauthors=Peter+Aldhous" TargetMode="External"/><Relationship Id="rId21" Type="http://schemas.openxmlformats.org/officeDocument/2006/relationships/hyperlink" Target="http://www.umbc.edu/aboutumbc/president/index.php" TargetMode="External"/><Relationship Id="rId7" Type="http://schemas.openxmlformats.org/officeDocument/2006/relationships/hyperlink" Target="http://www.newscientist.com/topic/us-national-issues" TargetMode="External"/><Relationship Id="rId12" Type="http://schemas.openxmlformats.org/officeDocument/2006/relationships/hyperlink" Target="http://www.newscientist.com/data/images/ns/cms/dn22283/dn22283-5_634.jpg" TargetMode="External"/><Relationship Id="rId17" Type="http://schemas.openxmlformats.org/officeDocument/2006/relationships/hyperlink" Target="http://www.pewsocialtrends.org/author/rfry/" TargetMode="External"/><Relationship Id="rId25" Type="http://schemas.openxmlformats.org/officeDocument/2006/relationships/hyperlink" Target="http://www.sciencedirect.com/science/article/pii/S0047272711001344" TargetMode="External"/><Relationship Id="rId2" Type="http://schemas.openxmlformats.org/officeDocument/2006/relationships/slide" Target="../slides/slide89.xml"/><Relationship Id="rId16" Type="http://schemas.openxmlformats.org/officeDocument/2006/relationships/hyperlink" Target="http://www.pewhispanic.org/files/reports/144.pdf" TargetMode="External"/><Relationship Id="rId20" Type="http://schemas.openxmlformats.org/officeDocument/2006/relationships/hyperlink" Target="http://www.nap.edu/catalog.php?record_id=11463" TargetMode="External"/><Relationship Id="rId1" Type="http://schemas.openxmlformats.org/officeDocument/2006/relationships/notesMaster" Target="../notesMasters/notesMaster1.xml"/><Relationship Id="rId6" Type="http://schemas.openxmlformats.org/officeDocument/2006/relationships/hyperlink" Target="http://www.newscientist.com/topic/finance-economics" TargetMode="External"/><Relationship Id="rId11" Type="http://schemas.openxmlformats.org/officeDocument/2006/relationships/hyperlink" Target="http://www.urbanresearch.org/about/people/richard-alba" TargetMode="External"/><Relationship Id="rId24" Type="http://schemas.openxmlformats.org/officeDocument/2006/relationships/hyperlink" Target="http://www.fsb.muohio.edu/directory/fletchd" TargetMode="External"/><Relationship Id="rId5" Type="http://schemas.openxmlformats.org/officeDocument/2006/relationships/hyperlink" Target="http://subscribe.newscientist.com/bundles.aspx?prom=6005&amp;intcmp=SUBS-nsarttop&amp;promcode=6005" TargetMode="External"/><Relationship Id="rId15" Type="http://schemas.openxmlformats.org/officeDocument/2006/relationships/hyperlink" Target="http://www.pewhispanic.org/files/2012/04/Mexican-migrants-report_final.pdf" TargetMode="External"/><Relationship Id="rId23" Type="http://schemas.openxmlformats.org/officeDocument/2006/relationships/hyperlink" Target="http://www.ipr.northwestern.edu/people/figlio.html" TargetMode="External"/><Relationship Id="rId28" Type="http://schemas.openxmlformats.org/officeDocument/2006/relationships/hyperlink" Target="http://www.foxnews.com/politics/2012/08/29/transcript-new-mexico-gov-susana-martinez-at-rnc/" TargetMode="External"/><Relationship Id="rId10" Type="http://schemas.openxmlformats.org/officeDocument/2006/relationships/hyperlink" Target="http://www.human.cornell.edu/bio.cfm?netid=dtl28" TargetMode="External"/><Relationship Id="rId19" Type="http://schemas.openxmlformats.org/officeDocument/2006/relationships/hyperlink" Target="http://research.brown.edu/myresearch/John_Logan" TargetMode="External"/><Relationship Id="rId4" Type="http://schemas.openxmlformats.org/officeDocument/2006/relationships/hyperlink" Target="http://www.newscientist.com/issue/2883" TargetMode="External"/><Relationship Id="rId9" Type="http://schemas.openxmlformats.org/officeDocument/2006/relationships/hyperlink" Target="http://paa2012.princeton.edu/" TargetMode="External"/><Relationship Id="rId14" Type="http://schemas.openxmlformats.org/officeDocument/2006/relationships/hyperlink" Target="http://www.newscientist.com/embedded/us-demographics-2050" TargetMode="External"/><Relationship Id="rId22" Type="http://schemas.openxmlformats.org/officeDocument/2006/relationships/hyperlink" Target="http://www.nap.edu/catalog.php?record_id=12984" TargetMode="External"/><Relationship Id="rId27" Type="http://schemas.openxmlformats.org/officeDocument/2006/relationships/hyperlink" Target="http://www.npr.org/2012/09/04/160574895/transcript-julian-castros-dnc-keynote-address"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cbi.nlm.nih.gov/pubmed/?term=Kaku%20K%5bAuthor%5d&amp;cauthor=true&amp;cauthor_uid=1052742" TargetMode="External"/><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ashingtonpost.com/opinions/we-need-a-major-redesign-of-life/2019/11/29/a63daab2-1086-11ea-9cd7-a1becbc82f5e_story.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longevity.stanford.edu/envision-new-map-of-lif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6839AA6E-BFBC-4CDB-8479-2A6E26F5E442}" type="slidenum">
              <a:rPr lang="en-US" smtClean="0"/>
              <a:pPr>
                <a:defRPr/>
              </a:pPr>
              <a:t>1</a:t>
            </a:fld>
            <a:endParaRPr lang="en-US"/>
          </a:p>
        </p:txBody>
      </p:sp>
    </p:spTree>
    <p:extLst>
      <p:ext uri="{BB962C8B-B14F-4D97-AF65-F5344CB8AC3E}">
        <p14:creationId xmlns:p14="http://schemas.microsoft.com/office/powerpoint/2010/main" val="783708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Explanation:</a:t>
            </a:r>
            <a:r>
              <a:rPr lang="en-CA" sz="1200" kern="1200" dirty="0">
                <a:solidFill>
                  <a:schemeClr val="tx1"/>
                </a:solidFill>
                <a:effectLst/>
                <a:latin typeface="+mn-lt"/>
                <a:ea typeface="+mn-ea"/>
                <a:cs typeface="+mn-cs"/>
              </a:rPr>
              <a:t> These charts show estimates and probabilistic projections of the total population for countries or areas, geographical aggregates and World Bank income groups as defined in </a:t>
            </a:r>
            <a:r>
              <a:rPr lang="en-CA" sz="1200" u="none" strike="noStrike" kern="1200" dirty="0">
                <a:solidFill>
                  <a:schemeClr val="tx1"/>
                </a:solidFill>
                <a:effectLst/>
                <a:latin typeface="+mn-lt"/>
                <a:ea typeface="+mn-ea"/>
                <a:cs typeface="+mn-cs"/>
                <a:hlinkClick r:id="rId3"/>
              </a:rPr>
              <a:t>Definition of Regions</a:t>
            </a:r>
            <a:r>
              <a:rPr lang="en-CA" sz="1200" kern="1200" dirty="0">
                <a:solidFill>
                  <a:schemeClr val="tx1"/>
                </a:solidFill>
                <a:effectLst/>
                <a:latin typeface="+mn-lt"/>
                <a:ea typeface="+mn-ea"/>
                <a:cs typeface="+mn-cs"/>
              </a:rPr>
              <a:t>. The population projections are based on the probabilistic projections of total fertility and life expectancy at birth, based on estimates of the 2015 Revision of the World Population Prospects. These probabilistic projections of total fertility and life expectancy at birth were carried out with a Bayesian Hierarchical Model. The figures display the probabilistic median, and the 80 and 95 per cent prediction intervals of the probabilistic population projections, as well as the (deterministic) high and low variant (+/- 0.5 child) of the 2015 Revision of the World Population Prospects. </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39AA6E-BFBC-4CDB-8479-2A6E26F5E44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3950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39AA6E-BFBC-4CDB-8479-2A6E26F5E44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8117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u="sng" dirty="0"/>
              <a:t>Source: http://esa.un.org/unpp/index.asp?panel=2</a:t>
            </a:r>
          </a:p>
          <a:p>
            <a:pPr eaLnBrk="1" hangingPunct="1">
              <a:spcBef>
                <a:spcPct val="0"/>
              </a:spcBef>
              <a:buFontTx/>
              <a:buChar char="•"/>
            </a:pPr>
            <a:endParaRPr lang="en-US" dirty="0"/>
          </a:p>
          <a:p>
            <a:pPr eaLnBrk="1" hangingPunct="1">
              <a:spcBef>
                <a:spcPct val="0"/>
              </a:spcBef>
              <a:buFontTx/>
              <a:buChar char="•"/>
            </a:pPr>
            <a:endParaRPr lang="en-US" dirty="0"/>
          </a:p>
          <a:p>
            <a:pPr eaLnBrk="1" hangingPunct="1">
              <a:spcBef>
                <a:spcPct val="0"/>
              </a:spcBef>
              <a:buFontTx/>
              <a:buChar char="•"/>
            </a:pPr>
            <a:r>
              <a:rPr lang="en-US" dirty="0"/>
              <a:t>The number of women in their childbearing years has increased since the 1950s and is projected to continue to increase to 2050.</a:t>
            </a:r>
          </a:p>
          <a:p>
            <a:pPr eaLnBrk="1" hangingPunct="1">
              <a:spcBef>
                <a:spcPct val="0"/>
              </a:spcBef>
              <a:buFontTx/>
              <a:buChar char="•"/>
            </a:pPr>
            <a:r>
              <a:rPr lang="en-US" dirty="0"/>
              <a:t>The number of children per woman has declined since the 1950s from an average of five children born per woman in the 1950s to below three in 2000 and is projected to continue to decline.</a:t>
            </a:r>
          </a:p>
          <a:p>
            <a:pPr eaLnBrk="1" hangingPunct="1">
              <a:spcBef>
                <a:spcPct val="0"/>
              </a:spcBef>
              <a:buFontTx/>
              <a:buChar char="•"/>
            </a:pPr>
            <a:r>
              <a:rPr lang="en-US" dirty="0"/>
              <a:t>Even though women have on average fewer children than their mothers, the absolute number of babies being born continues to increase because of the increases in the total number of women of childbearing age.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D5EAE-85EC-43C0-8B58-BBF6F9E93C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7369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Stats Canada http://www.statcan.gc.ca/cgi-bin/sum-som/fl/saveas-eng.cgi</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D5FDC-507C-4FA2-A12C-25CC752BC9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828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Stats Canada http://www.statcan.gc.ca/cgi-bin/sum-som/fl/saveas-eng.cgi</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D5FDC-507C-4FA2-A12C-25CC752BC9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164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b="1" dirty="0">
                <a:effectLst/>
              </a:rPr>
              <a:t>America 2050: population change threatens the dream </a:t>
            </a:r>
          </a:p>
          <a:p>
            <a:r>
              <a:rPr lang="en-US" dirty="0">
                <a:effectLst/>
              </a:rPr>
              <a:t>18:00 19 September 2012 by </a:t>
            </a:r>
            <a:r>
              <a:rPr lang="en-US" b="1" dirty="0">
                <a:effectLst/>
                <a:hlinkClick r:id="rId3"/>
              </a:rPr>
              <a:t>Peter </a:t>
            </a:r>
            <a:r>
              <a:rPr lang="en-US" b="1" dirty="0" err="1">
                <a:effectLst/>
                <a:hlinkClick r:id="rId3"/>
              </a:rPr>
              <a:t>Aldhous</a:t>
            </a:r>
            <a:endParaRPr lang="en-US" dirty="0">
              <a:effectLst/>
            </a:endParaRPr>
          </a:p>
          <a:p>
            <a:r>
              <a:rPr lang="en-US" dirty="0">
                <a:effectLst/>
              </a:rPr>
              <a:t>Magazine issue </a:t>
            </a:r>
            <a:r>
              <a:rPr lang="en-US" dirty="0">
                <a:effectLst/>
                <a:hlinkClick r:id="rId4"/>
              </a:rPr>
              <a:t>2883</a:t>
            </a:r>
            <a:r>
              <a:rPr lang="en-US" dirty="0">
                <a:effectLst/>
              </a:rPr>
              <a:t>. </a:t>
            </a:r>
            <a:r>
              <a:rPr lang="en-US" b="1" dirty="0">
                <a:effectLst/>
                <a:hlinkClick r:id="rId5"/>
              </a:rPr>
              <a:t>Subscribe and save</a:t>
            </a:r>
            <a:endParaRPr lang="en-US" dirty="0">
              <a:effectLst/>
            </a:endParaRPr>
          </a:p>
          <a:p>
            <a:r>
              <a:rPr lang="en-US" dirty="0">
                <a:effectLst/>
              </a:rPr>
              <a:t>For similar stories, visit the </a:t>
            </a:r>
            <a:r>
              <a:rPr lang="en-US" b="1" dirty="0">
                <a:effectLst/>
                <a:hlinkClick r:id="rId6"/>
              </a:rPr>
              <a:t>Finance and Economics</a:t>
            </a:r>
            <a:r>
              <a:rPr lang="en-US" dirty="0">
                <a:effectLst/>
              </a:rPr>
              <a:t> and </a:t>
            </a:r>
            <a:r>
              <a:rPr lang="en-US" b="1" dirty="0">
                <a:effectLst/>
                <a:hlinkClick r:id="rId7"/>
              </a:rPr>
              <a:t>US national issues</a:t>
            </a:r>
            <a:r>
              <a:rPr lang="en-US" dirty="0">
                <a:effectLst/>
              </a:rPr>
              <a:t> Topic Guides </a:t>
            </a:r>
          </a:p>
          <a:p>
            <a:r>
              <a:rPr lang="en-US" i="1" dirty="0">
                <a:effectLst/>
              </a:rPr>
              <a:t>Our exclusive analysis reveals huge inequalities between young Hispanics and ageing whites – only by working together today can the US protect its future</a:t>
            </a:r>
            <a:endParaRPr lang="en-US" dirty="0">
              <a:effectLst/>
            </a:endParaRPr>
          </a:p>
          <a:p>
            <a:r>
              <a:rPr lang="en-US" b="1" dirty="0" err="1">
                <a:effectLst/>
              </a:rPr>
              <a:t>Versión</a:t>
            </a:r>
            <a:r>
              <a:rPr lang="en-US" b="1" dirty="0">
                <a:effectLst/>
              </a:rPr>
              <a:t> en </a:t>
            </a:r>
            <a:r>
              <a:rPr lang="en-US" b="1" dirty="0" err="1">
                <a:effectLst/>
              </a:rPr>
              <a:t>español</a:t>
            </a:r>
            <a:r>
              <a:rPr lang="en-US" b="1" dirty="0">
                <a:effectLst/>
              </a:rPr>
              <a:t>:</a:t>
            </a:r>
            <a:r>
              <a:rPr lang="en-US" dirty="0">
                <a:effectLst/>
              </a:rPr>
              <a:t> "</a:t>
            </a:r>
            <a:r>
              <a:rPr lang="en-US" dirty="0">
                <a:effectLst/>
                <a:hlinkClick r:id="rId8"/>
              </a:rPr>
              <a:t>El </a:t>
            </a:r>
            <a:r>
              <a:rPr lang="en-US" dirty="0" err="1">
                <a:effectLst/>
                <a:hlinkClick r:id="rId8"/>
              </a:rPr>
              <a:t>sueño</a:t>
            </a:r>
            <a:r>
              <a:rPr lang="en-US" dirty="0">
                <a:effectLst/>
                <a:hlinkClick r:id="rId8"/>
              </a:rPr>
              <a:t> </a:t>
            </a:r>
            <a:r>
              <a:rPr lang="en-US" dirty="0" err="1">
                <a:effectLst/>
                <a:hlinkClick r:id="rId8"/>
              </a:rPr>
              <a:t>americano</a:t>
            </a:r>
            <a:r>
              <a:rPr lang="en-US" dirty="0">
                <a:effectLst/>
                <a:hlinkClick r:id="rId8"/>
              </a:rPr>
              <a:t> hoy </a:t>
            </a:r>
            <a:r>
              <a:rPr lang="en-US" dirty="0" err="1">
                <a:effectLst/>
                <a:hlinkClick r:id="rId8"/>
              </a:rPr>
              <a:t>depende</a:t>
            </a:r>
            <a:r>
              <a:rPr lang="en-US" dirty="0">
                <a:effectLst/>
                <a:hlinkClick r:id="rId8"/>
              </a:rPr>
              <a:t> de la </a:t>
            </a:r>
            <a:r>
              <a:rPr lang="en-US" dirty="0" err="1">
                <a:effectLst/>
                <a:hlinkClick r:id="rId8"/>
              </a:rPr>
              <a:t>educación</a:t>
            </a:r>
            <a:r>
              <a:rPr lang="en-US" dirty="0">
                <a:effectLst/>
                <a:hlinkClick r:id="rId8"/>
              </a:rPr>
              <a:t> de los </a:t>
            </a:r>
            <a:r>
              <a:rPr lang="en-US" dirty="0" err="1">
                <a:effectLst/>
                <a:hlinkClick r:id="rId8"/>
              </a:rPr>
              <a:t>jóvenes</a:t>
            </a:r>
            <a:r>
              <a:rPr lang="en-US" dirty="0">
                <a:effectLst/>
                <a:hlinkClick r:id="rId8"/>
              </a:rPr>
              <a:t> </a:t>
            </a:r>
            <a:r>
              <a:rPr lang="en-US" dirty="0" err="1">
                <a:effectLst/>
                <a:hlinkClick r:id="rId8"/>
              </a:rPr>
              <a:t>latinos</a:t>
            </a:r>
            <a:r>
              <a:rPr lang="en-US" dirty="0">
                <a:effectLst/>
              </a:rPr>
              <a:t>"</a:t>
            </a:r>
          </a:p>
          <a:p>
            <a:r>
              <a:rPr lang="en-US" dirty="0">
                <a:effectLst/>
              </a:rPr>
              <a:t>The US is at a crossroads. Its future depends on the interwoven fates of two main groups: an ageing population of European extraction and a growing and mostly youthful population of Latin American ancestry. Unless they help each other out, warn leading demographers, the economic success that underpins the American dream may be under threat.</a:t>
            </a:r>
          </a:p>
          <a:p>
            <a:r>
              <a:rPr lang="en-US" i="1" dirty="0">
                <a:effectLst/>
              </a:rPr>
              <a:t>New Scientist</a:t>
            </a:r>
            <a:r>
              <a:rPr lang="en-US" dirty="0">
                <a:effectLst/>
              </a:rPr>
              <a:t>'s analyses of US Census Bureau data reveal large and stubbornly persistent disparities in wealth and educational achievement. If these are not narrowed, predicted population change could undermine the US's future prosperity. But the nation may yet avoid a cycle of decline – if it improves educational opportunities for young Hispanics.</a:t>
            </a:r>
          </a:p>
          <a:p>
            <a:r>
              <a:rPr lang="en-US" dirty="0">
                <a:effectLst/>
              </a:rPr>
              <a:t>At this year's Democrat and Republican conventions, the presidential candidates talked a lot about how voters were making a choice for a better future. They did not say much about the challenges posed by demography, however.</a:t>
            </a:r>
          </a:p>
          <a:p>
            <a:r>
              <a:rPr lang="en-US" dirty="0">
                <a:effectLst/>
              </a:rPr>
              <a:t>Perhaps they should have attended the annual meeting of the </a:t>
            </a:r>
            <a:r>
              <a:rPr lang="en-US" dirty="0">
                <a:effectLst/>
                <a:hlinkClick r:id="rId9"/>
              </a:rPr>
              <a:t>Population Association of America</a:t>
            </a:r>
            <a:r>
              <a:rPr lang="en-US" dirty="0">
                <a:effectLst/>
              </a:rPr>
              <a:t>, held in San Francisco in May. The association's president, </a:t>
            </a:r>
            <a:r>
              <a:rPr lang="en-US" dirty="0">
                <a:effectLst/>
                <a:hlinkClick r:id="rId10"/>
              </a:rPr>
              <a:t>Daniel </a:t>
            </a:r>
            <a:r>
              <a:rPr lang="en-US" dirty="0" err="1">
                <a:effectLst/>
                <a:hlinkClick r:id="rId10"/>
              </a:rPr>
              <a:t>Lichter</a:t>
            </a:r>
            <a:r>
              <a:rPr lang="en-US" dirty="0">
                <a:effectLst/>
              </a:rPr>
              <a:t> of Cornell University in Ithaca, New York, delivered a sobering address, warning: "Our failure to effectively address policy questions of persistent racial and ethnic economic inequality… may lead to new cultural and economic fragmentation."</a:t>
            </a:r>
          </a:p>
          <a:p>
            <a:r>
              <a:rPr lang="en-US" dirty="0">
                <a:effectLst/>
              </a:rPr>
              <a:t>Some researchers believe that </a:t>
            </a:r>
            <a:r>
              <a:rPr lang="en-US" dirty="0" err="1">
                <a:effectLst/>
              </a:rPr>
              <a:t>Lichter</a:t>
            </a:r>
            <a:r>
              <a:rPr lang="en-US" dirty="0">
                <a:effectLst/>
              </a:rPr>
              <a:t> paints an unduly pessimistic picture. But even the optimists agree that today's decisions will have far-reaching consequences. "We're really at a watershed moment in American society," says </a:t>
            </a:r>
            <a:r>
              <a:rPr lang="en-US" dirty="0">
                <a:effectLst/>
                <a:hlinkClick r:id="rId11"/>
              </a:rPr>
              <a:t>Richard Alba</a:t>
            </a:r>
            <a:r>
              <a:rPr lang="en-US" dirty="0">
                <a:effectLst/>
              </a:rPr>
              <a:t>, a sociologist at the City University of New York.</a:t>
            </a:r>
          </a:p>
          <a:p>
            <a:r>
              <a:rPr lang="en-US" dirty="0">
                <a:effectLst/>
              </a:rPr>
              <a:t>Demographic transition is now under way (</a:t>
            </a:r>
            <a:r>
              <a:rPr lang="en-US" dirty="0">
                <a:effectLst/>
                <a:hlinkClick r:id="rId12"/>
              </a:rPr>
              <a:t>see diagram</a:t>
            </a:r>
            <a:r>
              <a:rPr lang="en-US" dirty="0">
                <a:effectLst/>
              </a:rPr>
              <a:t>). In illustrating the US Census Bureau projections for 2050, </a:t>
            </a:r>
            <a:r>
              <a:rPr lang="en-US" i="1" dirty="0">
                <a:effectLst/>
              </a:rPr>
              <a:t>New Scientist</a:t>
            </a:r>
            <a:r>
              <a:rPr lang="en-US" dirty="0">
                <a:effectLst/>
              </a:rPr>
              <a:t> chose a scenario with </a:t>
            </a:r>
            <a:r>
              <a:rPr lang="en-US" dirty="0">
                <a:effectLst/>
                <a:hlinkClick r:id="rId13"/>
              </a:rPr>
              <a:t>relatively low rates of future immigration</a:t>
            </a:r>
            <a:r>
              <a:rPr lang="en-US" dirty="0">
                <a:effectLst/>
              </a:rPr>
              <a:t>. Yet despite the political heat surrounding this issue, a similar picture will emerge whatever happens at the US border.</a:t>
            </a:r>
          </a:p>
          <a:p>
            <a:r>
              <a:rPr lang="en-US" b="1" dirty="0">
                <a:effectLst/>
              </a:rPr>
              <a:t>See our interactive graphic:</a:t>
            </a:r>
            <a:r>
              <a:rPr lang="en-US" dirty="0">
                <a:effectLst/>
              </a:rPr>
              <a:t> "</a:t>
            </a:r>
            <a:r>
              <a:rPr lang="en-US" dirty="0">
                <a:effectLst/>
                <a:hlinkClick r:id="rId14"/>
              </a:rPr>
              <a:t>The changing face of America</a:t>
            </a:r>
            <a:r>
              <a:rPr lang="en-US" dirty="0">
                <a:effectLst/>
              </a:rPr>
              <a:t>"</a:t>
            </a:r>
          </a:p>
          <a:p>
            <a:r>
              <a:rPr lang="en-US" dirty="0">
                <a:effectLst/>
              </a:rPr>
              <a:t>Immigration, especially from Mexico, has been the main driver of growth in the US Hispanic population so far. But net movement across the US-Mexico border is currently </a:t>
            </a:r>
            <a:r>
              <a:rPr lang="en-US" dirty="0">
                <a:effectLst/>
                <a:hlinkClick r:id="rId15"/>
              </a:rPr>
              <a:t>close to zero</a:t>
            </a:r>
            <a:r>
              <a:rPr lang="en-US" dirty="0">
                <a:effectLst/>
              </a:rPr>
              <a:t>. Even if the US economy picks up, immigration will not return to its 1990s peak. Family planning policies mean that Mexico's birth rate has plummeted, so there will be fewer people leaving to find work.</a:t>
            </a:r>
          </a:p>
          <a:p>
            <a:r>
              <a:rPr lang="en-US" dirty="0">
                <a:effectLst/>
              </a:rPr>
              <a:t>With most groups in the US population reproducing at less than the rate needed to replace their numbers, </a:t>
            </a:r>
            <a:r>
              <a:rPr lang="en-US" dirty="0">
                <a:effectLst/>
                <a:hlinkClick r:id="rId16"/>
              </a:rPr>
              <a:t>higher fertility rates among Hispanics</a:t>
            </a:r>
            <a:r>
              <a:rPr lang="en-US" dirty="0">
                <a:effectLst/>
              </a:rPr>
              <a:t> in the US should be sufficient to drive the transition towards a population increasingly </a:t>
            </a:r>
            <a:r>
              <a:rPr lang="en-US" dirty="0" err="1">
                <a:effectLst/>
              </a:rPr>
              <a:t>characterised</a:t>
            </a:r>
            <a:r>
              <a:rPr lang="en-US" dirty="0">
                <a:effectLst/>
              </a:rPr>
              <a:t> by young Hispanics and older, non-Hispanic whites.</a:t>
            </a:r>
          </a:p>
          <a:p>
            <a:r>
              <a:rPr lang="en-US" b="1" dirty="0">
                <a:effectLst/>
              </a:rPr>
              <a:t>A question of degrees</a:t>
            </a:r>
          </a:p>
          <a:p>
            <a:r>
              <a:rPr lang="en-US" dirty="0">
                <a:effectLst/>
              </a:rPr>
              <a:t>If US Hispanics enjoyed similar success to their counterparts of European extraction, there would be little to fear from this shift. But they don't. The US Census Bureau data analyses, run for New Scientist by </a:t>
            </a:r>
            <a:r>
              <a:rPr lang="en-US" dirty="0">
                <a:effectLst/>
                <a:hlinkClick r:id="rId17"/>
              </a:rPr>
              <a:t>Richard Fry</a:t>
            </a:r>
            <a:r>
              <a:rPr lang="en-US" dirty="0">
                <a:effectLst/>
              </a:rPr>
              <a:t> of the Pew Research Center in Washington DC, reveal stark inequalities (see "</a:t>
            </a:r>
            <a:r>
              <a:rPr lang="en-US" dirty="0">
                <a:effectLst/>
                <a:hlinkClick r:id="rId18"/>
              </a:rPr>
              <a:t>Inequality in the US</a:t>
            </a:r>
            <a:r>
              <a:rPr lang="en-US" dirty="0">
                <a:effectLst/>
              </a:rPr>
              <a:t>").</a:t>
            </a:r>
          </a:p>
          <a:p>
            <a:r>
              <a:rPr lang="en-US" dirty="0">
                <a:effectLst/>
              </a:rPr>
              <a:t>Hispanics earn less, on average, than whites, and the gap is even wider for accumulated household wealth, a key measure because it can protect against unemployment and other temporary reversals of fortune. This gap is likely to be exacerbated in the future by a concentration of wealth in the hands of older Americans – who will be predominately white.</a:t>
            </a:r>
          </a:p>
          <a:p>
            <a:r>
              <a:rPr lang="en-US" dirty="0">
                <a:effectLst/>
              </a:rPr>
              <a:t>Elsewhere in the world, such marked disparities might lead to unrest – but the lure of the American dream is expected to exert a calming influence. "One of the surprising characteristics of our society is the extent to which even highly disadvantaged, disenfranchised groups look towards the future of how they are going to 'make it'," says sociologist </a:t>
            </a:r>
            <a:r>
              <a:rPr lang="en-US" dirty="0">
                <a:effectLst/>
                <a:hlinkClick r:id="rId19"/>
              </a:rPr>
              <a:t>John Logan</a:t>
            </a:r>
            <a:r>
              <a:rPr lang="en-US" dirty="0">
                <a:effectLst/>
              </a:rPr>
              <a:t> at Brown University in Providence, Rhode Island.</a:t>
            </a:r>
          </a:p>
          <a:p>
            <a:r>
              <a:rPr lang="en-US" dirty="0">
                <a:effectLst/>
              </a:rPr>
              <a:t>If more young Hispanics are to make it in the US, education will be key. Again, the numbers don't look good. Older immigrants with no higher education drag down the overall statistics on Hispanic educational attainment, so Fry compared US-born Hispanics with other groups, looking at the percentage of people in their late 20s with a college degree. Since the mid-1990s, there has been no narrowing of the gap between whites and Hispanics.</a:t>
            </a:r>
          </a:p>
          <a:p>
            <a:r>
              <a:rPr lang="en-US" dirty="0">
                <a:effectLst/>
              </a:rPr>
              <a:t>Findings like this leave </a:t>
            </a:r>
            <a:r>
              <a:rPr lang="en-US" dirty="0" err="1">
                <a:effectLst/>
              </a:rPr>
              <a:t>Lichter</a:t>
            </a:r>
            <a:r>
              <a:rPr lang="en-US" dirty="0">
                <a:effectLst/>
              </a:rPr>
              <a:t> worried. "There's a lot of built-in demographic momentum for future poverty and inequality," he says.</a:t>
            </a:r>
          </a:p>
          <a:p>
            <a:r>
              <a:rPr lang="en-US" dirty="0">
                <a:effectLst/>
              </a:rPr>
              <a:t>If he's right, that's bad news for the nation as a whole. The </a:t>
            </a:r>
            <a:r>
              <a:rPr lang="en-US" dirty="0">
                <a:effectLst/>
                <a:hlinkClick r:id="rId20"/>
              </a:rPr>
              <a:t>National Academies</a:t>
            </a:r>
            <a:r>
              <a:rPr lang="en-US" dirty="0">
                <a:effectLst/>
              </a:rPr>
              <a:t> have warned that the US needs to invest heavily in science education if it is to retain the technological leadership on which future economic success may depend.</a:t>
            </a:r>
          </a:p>
          <a:p>
            <a:r>
              <a:rPr lang="en-US" dirty="0">
                <a:effectLst/>
              </a:rPr>
              <a:t>Demographic trends mean that the academies' recommended benchmarks are unlikely to be reached without an unprecedented rise in Hispanic students getting degrees in science, mathematics and engineering. "We need to triple or even quadruple the number," says </a:t>
            </a:r>
            <a:r>
              <a:rPr lang="en-US" dirty="0">
                <a:effectLst/>
                <a:hlinkClick r:id="rId21"/>
              </a:rPr>
              <a:t>Freeman </a:t>
            </a:r>
            <a:r>
              <a:rPr lang="en-US" dirty="0" err="1">
                <a:effectLst/>
                <a:hlinkClick r:id="rId21"/>
              </a:rPr>
              <a:t>Hrabowski</a:t>
            </a:r>
            <a:r>
              <a:rPr lang="en-US" dirty="0">
                <a:effectLst/>
              </a:rPr>
              <a:t>, president of the University of Maryland, Baltimore County, and lead author of a </a:t>
            </a:r>
            <a:r>
              <a:rPr lang="en-US" dirty="0">
                <a:effectLst/>
                <a:hlinkClick r:id="rId22"/>
              </a:rPr>
              <a:t>2011 National Academies report</a:t>
            </a:r>
            <a:r>
              <a:rPr lang="en-US" dirty="0">
                <a:effectLst/>
              </a:rPr>
              <a:t> on expanding minority participation in science and technology.</a:t>
            </a:r>
          </a:p>
          <a:p>
            <a:r>
              <a:rPr lang="en-US" dirty="0">
                <a:effectLst/>
              </a:rPr>
              <a:t>While the numbers look bleak, some researchers take an optimistic view. "One has to be cautious about simply projecting the patterns of the recent past into the future," says Alba, who believes intermarriage between Hispanics and whites will narrow the gap between the two (see "How important is the melting pot?"). Alba also expects US universities to take steps to </a:t>
            </a:r>
            <a:r>
              <a:rPr lang="en-US" dirty="0" err="1">
                <a:effectLst/>
              </a:rPr>
              <a:t>enrol</a:t>
            </a:r>
            <a:r>
              <a:rPr lang="en-US" dirty="0">
                <a:effectLst/>
              </a:rPr>
              <a:t> more Hispanic students.</a:t>
            </a:r>
          </a:p>
          <a:p>
            <a:r>
              <a:rPr lang="en-US" dirty="0">
                <a:effectLst/>
              </a:rPr>
              <a:t>But that depends on elementary and high schools preparing Hispanic students for college in the first place. With those schools funded largely through local taxation, the issue becomes whether those who hold disproportionately more of the wealth, namely older whites, are willing to pay for the education of children from another ethnic group.</a:t>
            </a:r>
          </a:p>
          <a:p>
            <a:r>
              <a:rPr lang="en-US" dirty="0">
                <a:effectLst/>
              </a:rPr>
              <a:t>The latest research is not encouraging. </a:t>
            </a:r>
            <a:r>
              <a:rPr lang="en-US" dirty="0">
                <a:effectLst/>
                <a:hlinkClick r:id="rId23"/>
              </a:rPr>
              <a:t>David </a:t>
            </a:r>
            <a:r>
              <a:rPr lang="en-US" dirty="0" err="1">
                <a:effectLst/>
                <a:hlinkClick r:id="rId23"/>
              </a:rPr>
              <a:t>Figlio</a:t>
            </a:r>
            <a:r>
              <a:rPr lang="en-US" dirty="0">
                <a:effectLst/>
              </a:rPr>
              <a:t> of Northwestern University in Evanston, Illinois, and </a:t>
            </a:r>
            <a:r>
              <a:rPr lang="en-US" dirty="0">
                <a:effectLst/>
                <a:hlinkClick r:id="rId24"/>
              </a:rPr>
              <a:t>Deborah Fletcher</a:t>
            </a:r>
            <a:r>
              <a:rPr lang="en-US" dirty="0">
                <a:effectLst/>
              </a:rPr>
              <a:t> of Miami University in Oxford, Ohio, have found that where there is a large racial mismatch between the school-age population and the elderly, spending on schooling is lower (</a:t>
            </a:r>
            <a:r>
              <a:rPr lang="en-US" i="1" dirty="0">
                <a:effectLst/>
                <a:hlinkClick r:id="rId25"/>
              </a:rPr>
              <a:t>Journal of Public Economics</a:t>
            </a:r>
            <a:r>
              <a:rPr lang="en-US" dirty="0">
                <a:effectLst/>
                <a:hlinkClick r:id="rId25"/>
              </a:rPr>
              <a:t>, doi.org/</a:t>
            </a:r>
            <a:r>
              <a:rPr lang="en-US" dirty="0" err="1">
                <a:effectLst/>
                <a:hlinkClick r:id="rId25"/>
              </a:rPr>
              <a:t>fqwkgg</a:t>
            </a:r>
            <a:r>
              <a:rPr lang="en-US" dirty="0">
                <a:effectLst/>
              </a:rPr>
              <a:t>).</a:t>
            </a:r>
          </a:p>
          <a:p>
            <a:r>
              <a:rPr lang="en-US" dirty="0">
                <a:effectLst/>
              </a:rPr>
              <a:t>No one likes to pay taxes without seeing the benefit, so ageing whites may need to be convinced that investing in the education of young Hispanics is vital for their own future. There's a direct connection, argues </a:t>
            </a:r>
            <a:r>
              <a:rPr lang="en-US" dirty="0">
                <a:effectLst/>
                <a:hlinkClick r:id="rId26"/>
              </a:rPr>
              <a:t>Dowell Myers</a:t>
            </a:r>
            <a:r>
              <a:rPr lang="en-US" dirty="0">
                <a:effectLst/>
              </a:rPr>
              <a:t>, a demographer at the University of Southern California in Los Angeles, as retirees not only need a vibrant and wealthy workforce to pay their retirement benefits, but also to buy their homes if it becomes time to sell.</a:t>
            </a:r>
          </a:p>
          <a:p>
            <a:r>
              <a:rPr lang="en-US" dirty="0">
                <a:effectLst/>
              </a:rPr>
              <a:t>So there's a deal that older white Americans could strike with young Hispanics: we'll pay for your education if you pay for our retirement. Myers believes this may need to be phrased simply in terms of old and young, so that the charged politics of race don't get in the way.</a:t>
            </a:r>
          </a:p>
          <a:p>
            <a:r>
              <a:rPr lang="en-US" dirty="0">
                <a:effectLst/>
              </a:rPr>
              <a:t>One encouraging sign is that the </a:t>
            </a:r>
            <a:r>
              <a:rPr lang="en-US" dirty="0">
                <a:effectLst/>
                <a:hlinkClick r:id="rId27"/>
              </a:rPr>
              <a:t>Democrat</a:t>
            </a:r>
            <a:r>
              <a:rPr lang="en-US" dirty="0">
                <a:effectLst/>
              </a:rPr>
              <a:t> and </a:t>
            </a:r>
            <a:r>
              <a:rPr lang="en-US" dirty="0">
                <a:effectLst/>
                <a:hlinkClick r:id="rId28"/>
              </a:rPr>
              <a:t>Republican</a:t>
            </a:r>
            <a:r>
              <a:rPr lang="en-US" dirty="0">
                <a:effectLst/>
              </a:rPr>
              <a:t> conventions both featured a prominent speech from a Hispanic politician. This suggests that the political elite is waking up to the fact that more of tomorrow's voters will be of Latin American extraction. The big question: will those voters get to share the American dream?</a:t>
            </a:r>
          </a:p>
          <a:p>
            <a:endParaRPr lang="en-US" dirty="0"/>
          </a:p>
        </p:txBody>
      </p:sp>
      <p:sp>
        <p:nvSpPr>
          <p:cNvPr id="4" name="Slide Number Placeholder 3"/>
          <p:cNvSpPr>
            <a:spLocks noGrp="1"/>
          </p:cNvSpPr>
          <p:nvPr>
            <p:ph type="sldNum" sz="quarter" idx="10"/>
          </p:nvPr>
        </p:nvSpPr>
        <p:spPr/>
        <p:txBody>
          <a:bodyPr/>
          <a:lstStyle/>
          <a:p>
            <a:fld id="{06C5DBFC-C1F7-42B0-AFED-D5E1C43AE267}" type="slidenum">
              <a:rPr lang="en-US" smtClean="0">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1380676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a:t>Increased induced abortion rate in 1966, an aspect of a Japanese folk superstition.</a:t>
            </a:r>
          </a:p>
          <a:p>
            <a:r>
              <a:rPr lang="en-CA" dirty="0" err="1">
                <a:hlinkClick r:id="rId3"/>
              </a:rPr>
              <a:t>Kaku</a:t>
            </a:r>
            <a:r>
              <a:rPr lang="en-CA" dirty="0">
                <a:hlinkClick r:id="rId3"/>
              </a:rPr>
              <a:t> K</a:t>
            </a:r>
            <a:r>
              <a:rPr lang="en-CA" dirty="0"/>
              <a:t>.</a:t>
            </a:r>
          </a:p>
          <a:p>
            <a:r>
              <a:rPr lang="en-CA" b="1" dirty="0"/>
              <a:t>Abstract</a:t>
            </a:r>
          </a:p>
          <a:p>
            <a:r>
              <a:rPr lang="en-CA" dirty="0" err="1"/>
              <a:t>Adecrease</a:t>
            </a:r>
            <a:r>
              <a:rPr lang="en-CA" dirty="0"/>
              <a:t> of about 463 000 live births occurred in Japan in 1966, constituting a sharp departure from the linear trend before and after. This was partly caused by contraception and partly by induced abortion. The induced abortion rate, 43.1 per 1000 births in the year (a total of 65 000), was significantly higher than the 30.6 expected (46.200 total) from the regression trend computed from the years 1963 to 1969. No epidemics were reported in 1966 which might have caused the increase in abortion. It is more likely to be due to observance of </a:t>
            </a:r>
            <a:r>
              <a:rPr lang="en-CA" dirty="0" err="1"/>
              <a:t>Hinoe</a:t>
            </a:r>
            <a:r>
              <a:rPr lang="en-CA" dirty="0"/>
              <a:t>-Uma (Elder Fire-Horse), which comes round every sixty years by zodiac almanac. This event represents a superstition observed only by the Japanese, in </a:t>
            </a:r>
            <a:r>
              <a:rPr lang="en-CA" dirty="0" err="1"/>
              <a:t>whcih</a:t>
            </a:r>
            <a:r>
              <a:rPr lang="en-CA" dirty="0"/>
              <a:t> it is a bad omen for female babies to be born in the year. 1966 was the most recent year of </a:t>
            </a:r>
            <a:r>
              <a:rPr lang="en-CA" dirty="0" err="1"/>
              <a:t>Hinoe</a:t>
            </a:r>
            <a:r>
              <a:rPr lang="en-CA" dirty="0"/>
              <a:t>-Uma.</a:t>
            </a:r>
          </a:p>
          <a:p>
            <a:endParaRPr lang="en-CA" dirty="0"/>
          </a:p>
        </p:txBody>
      </p:sp>
      <p:sp>
        <p:nvSpPr>
          <p:cNvPr id="4" name="Slide Number Placeholder 3"/>
          <p:cNvSpPr>
            <a:spLocks noGrp="1"/>
          </p:cNvSpPr>
          <p:nvPr>
            <p:ph type="sldNum" sz="quarter" idx="10"/>
          </p:nvPr>
        </p:nvSpPr>
        <p:spPr/>
        <p:txBody>
          <a:bodyPr/>
          <a:lstStyle/>
          <a:p>
            <a:pPr>
              <a:defRPr/>
            </a:pPr>
            <a:fld id="{2AE12A18-68D9-441F-B020-7C615BF6C693}" type="slidenum">
              <a:rPr lang="en-US" smtClean="0">
                <a:solidFill>
                  <a:prstClr val="black"/>
                </a:solidFill>
              </a:rPr>
              <a:pPr>
                <a:defRPr/>
              </a:pPr>
              <a:t>95</a:t>
            </a:fld>
            <a:endParaRPr lang="en-US">
              <a:solidFill>
                <a:prstClr val="black"/>
              </a:solidFill>
            </a:endParaRPr>
          </a:p>
        </p:txBody>
      </p:sp>
    </p:spTree>
    <p:extLst>
      <p:ext uri="{BB962C8B-B14F-4D97-AF65-F5344CB8AC3E}">
        <p14:creationId xmlns:p14="http://schemas.microsoft.com/office/powerpoint/2010/main" val="4288483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dirty="0"/>
              <a:t>This is the “extinction” modeller: </a:t>
            </a:r>
            <a:r>
              <a:rPr lang="en-CA" sz="1200" kern="700" dirty="0">
                <a:solidFill>
                  <a:schemeClr val="bg1"/>
                </a:solidFill>
              </a:rPr>
              <a:t>https://www.ined.fr/en/everything_about_population/population-games/tomorrow-population/</a:t>
            </a: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839AA6E-BFBC-4CDB-8479-2A6E26F5E442}" type="slidenum">
              <a:rPr kumimoji="0" lang="en-US" sz="1200" b="0" i="0" u="none" strike="noStrike" kern="1200" cap="none" spc="0" normalizeH="0" baseline="0" noProof="0" smtClean="0">
                <a:ln>
                  <a:noFill/>
                </a:ln>
                <a:solidFill>
                  <a:prstClr val="black"/>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98</a:t>
            </a:fld>
            <a:endParaRPr kumimoji="0" lang="en-US" sz="1200" b="0" i="0" u="none" strike="noStrike" kern="1200" cap="none" spc="0" normalizeH="0" baseline="0" noProof="0">
              <a:ln>
                <a:noFill/>
              </a:ln>
              <a:solidFill>
                <a:prstClr val="black"/>
              </a:solidFill>
              <a:effectLst/>
              <a:uLnTx/>
              <a:uFillTx/>
              <a:latin typeface="Verdana" pitchFamily="34" charset="0"/>
              <a:ea typeface="+mn-ea"/>
              <a:cs typeface="+mn-cs"/>
            </a:endParaRPr>
          </a:p>
        </p:txBody>
      </p:sp>
    </p:spTree>
    <p:extLst>
      <p:ext uri="{BB962C8B-B14F-4D97-AF65-F5344CB8AC3E}">
        <p14:creationId xmlns:p14="http://schemas.microsoft.com/office/powerpoint/2010/main" val="777867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http://www.ined.fr/en/everything_about_population/population-games/tomorrow-population/</a:t>
            </a:r>
          </a:p>
        </p:txBody>
      </p:sp>
      <p:sp>
        <p:nvSpPr>
          <p:cNvPr id="4" name="Slide Number Placeholder 3"/>
          <p:cNvSpPr>
            <a:spLocks noGrp="1"/>
          </p:cNvSpPr>
          <p:nvPr>
            <p:ph type="sldNum" sz="quarter" idx="10"/>
          </p:nvPr>
        </p:nvSpPr>
        <p:spPr/>
        <p:txBody>
          <a:bodyPr/>
          <a:lstStyle/>
          <a:p>
            <a:pPr>
              <a:defRPr/>
            </a:pPr>
            <a:fld id="{6839AA6E-BFBC-4CDB-8479-2A6E26F5E442}" type="slidenum">
              <a:rPr lang="en-US" smtClean="0">
                <a:solidFill>
                  <a:prstClr val="black"/>
                </a:solidFill>
              </a:rPr>
              <a:pPr>
                <a:defRPr/>
              </a:pPr>
              <a:t>99</a:t>
            </a:fld>
            <a:endParaRPr lang="en-US">
              <a:solidFill>
                <a:prstClr val="black"/>
              </a:solidFill>
            </a:endParaRPr>
          </a:p>
        </p:txBody>
      </p:sp>
    </p:spTree>
    <p:extLst>
      <p:ext uri="{BB962C8B-B14F-4D97-AF65-F5344CB8AC3E}">
        <p14:creationId xmlns:p14="http://schemas.microsoft.com/office/powerpoint/2010/main" val="1371860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E12A18-68D9-441F-B020-7C615BF6C69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6043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See population Reference Bureau for Population clock.</a:t>
            </a:r>
          </a:p>
          <a:p>
            <a:r>
              <a:rPr lang="en-CA" dirty="0"/>
              <a:t>http://www.prb.org/Articles/2009/worldpopulationclock2009.aspx</a:t>
            </a:r>
          </a:p>
        </p:txBody>
      </p:sp>
      <p:sp>
        <p:nvSpPr>
          <p:cNvPr id="962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A9525-F3FA-43F8-AB6E-7C05E09E8A6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6636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a:effectLst/>
              </a:rPr>
              <a:t>http://www12.statcan.gc.ca/census-recensement/2011/as-sa/98-311-x/98-311-x2011001-eng.cfm#a2</a:t>
            </a:r>
          </a:p>
          <a:p>
            <a:endParaRPr lang="en-US" b="1" dirty="0">
              <a:effectLst/>
            </a:endParaRPr>
          </a:p>
          <a:p>
            <a:r>
              <a:rPr lang="en-US" b="1" dirty="0">
                <a:effectLst/>
              </a:rPr>
              <a:t>Highlights</a:t>
            </a:r>
          </a:p>
          <a:p>
            <a:r>
              <a:rPr lang="en-US" dirty="0">
                <a:effectLst/>
              </a:rPr>
              <a:t>The number of seniors aged 65 and over increased 14.1% between 2006 and 2011 to nearly 5 million. This rate of growth was higher than that of children aged 14 and under (0.5%) and people aged 15 to 64 (5.7%).</a:t>
            </a:r>
          </a:p>
          <a:p>
            <a:r>
              <a:rPr lang="en-US" dirty="0">
                <a:effectLst/>
              </a:rPr>
              <a:t>Seniors accounted for a record high of 14.8% of the population in Canada in 2011, up from 13.7% five years earlier.</a:t>
            </a:r>
          </a:p>
          <a:p>
            <a:r>
              <a:rPr lang="en-US" dirty="0">
                <a:effectLst/>
              </a:rPr>
              <a:t>In 2011, the proportion of seniors in Canada was among the lowest of the G8 countries.</a:t>
            </a:r>
          </a:p>
          <a:p>
            <a:r>
              <a:rPr lang="en-US" dirty="0">
                <a:effectLst/>
              </a:rPr>
              <a:t>The population of children aged 4 and under increased 11.0% between 2006 and 2011. This was the highest growth rate for this age group since the 1956 to 1961 period during the baby boom.</a:t>
            </a:r>
          </a:p>
          <a:p>
            <a:r>
              <a:rPr lang="en-US" dirty="0">
                <a:effectLst/>
              </a:rPr>
              <a:t>In 2011, there were 5,825 centenarians in Canada, up 25.7% since 2006. This was the second most rapidly growing age group among all age groups after those aged 60 to 64.</a:t>
            </a:r>
          </a:p>
          <a:p>
            <a:r>
              <a:rPr lang="en-US" dirty="0">
                <a:effectLst/>
              </a:rPr>
              <a:t>In 2011, the working-age population (those aged 15 to 64) represented 68.5% of the Canadian population. This proportion was higher than in any other G8 country, except Russia. </a:t>
            </a:r>
          </a:p>
          <a:p>
            <a:r>
              <a:rPr lang="en-US" dirty="0">
                <a:effectLst/>
              </a:rPr>
              <a:t>Among the working-age population, 42.4% were in the age group 45 to 64, a record high proportion. Almost all people aged 45 to 64 in 2011 were baby boomers.</a:t>
            </a:r>
          </a:p>
          <a:p>
            <a:r>
              <a:rPr lang="en-US" dirty="0">
                <a:effectLst/>
              </a:rPr>
              <a:t>In 2011, census data showed for the first time that there were more people aged 55 to 64, typically the age group where people leave the </a:t>
            </a:r>
            <a:r>
              <a:rPr lang="en-US" dirty="0" err="1">
                <a:effectLst/>
              </a:rPr>
              <a:t>labour</a:t>
            </a:r>
            <a:r>
              <a:rPr lang="en-US" dirty="0">
                <a:effectLst/>
              </a:rPr>
              <a:t> force, than aged 15 to 24, typically the age group where people enter it.</a:t>
            </a:r>
          </a:p>
          <a:p>
            <a:r>
              <a:rPr lang="en-US" dirty="0">
                <a:effectLst/>
              </a:rPr>
              <a:t>In 2011, the proportion of seniors was the highest in the Atlantic provinces, Quebec and British Columbia.</a:t>
            </a:r>
          </a:p>
          <a:p>
            <a:r>
              <a:rPr lang="en-US" dirty="0">
                <a:effectLst/>
              </a:rPr>
              <a:t>For the first time in 50 years, the number of children aged 4 and under increased between 2006 and 2011 in all provinces and territories.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39AA6E-BFBC-4CDB-8479-2A6E26F5E44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0502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a:effectLst/>
              </a:rPr>
              <a:t>http://www12.statcan.gc.ca/census-recensement/2011/as-sa/98-311-x/98-311-x2011001-eng.cfm#a2</a:t>
            </a:r>
          </a:p>
          <a:p>
            <a:endParaRPr lang="en-US" b="1" dirty="0">
              <a:effectLst/>
            </a:endParaRPr>
          </a:p>
          <a:p>
            <a:r>
              <a:rPr lang="en-US" b="1" dirty="0">
                <a:effectLst/>
              </a:rPr>
              <a:t>Highlights</a:t>
            </a:r>
          </a:p>
          <a:p>
            <a:r>
              <a:rPr lang="en-US" dirty="0">
                <a:effectLst/>
              </a:rPr>
              <a:t>The number of seniors aged 65 and over increased 14.1% between 2006 and 2011 to nearly 5 million. This rate of growth was higher than that of children aged 14 and under (0.5%) and people aged 15 to 64 (5.7%).</a:t>
            </a:r>
          </a:p>
          <a:p>
            <a:r>
              <a:rPr lang="en-US" dirty="0">
                <a:effectLst/>
              </a:rPr>
              <a:t>Seniors accounted for a record high of 14.8% of the population in Canada in 2011, up from 13.7% five years earlier.</a:t>
            </a:r>
          </a:p>
          <a:p>
            <a:r>
              <a:rPr lang="en-US" dirty="0">
                <a:effectLst/>
              </a:rPr>
              <a:t>In 2011, the proportion of seniors in Canada was among the lowest of the G8 countries.</a:t>
            </a:r>
          </a:p>
          <a:p>
            <a:r>
              <a:rPr lang="en-US" dirty="0">
                <a:effectLst/>
              </a:rPr>
              <a:t>The population of children aged 4 and under increased 11.0% between 2006 and 2011. This was the highest growth rate for this age group since the 1956 to 1961 period during the baby boom.</a:t>
            </a:r>
          </a:p>
          <a:p>
            <a:r>
              <a:rPr lang="en-US" dirty="0">
                <a:effectLst/>
              </a:rPr>
              <a:t>In 2011, there were 5,825 centenarians in Canada, up 25.7% since 2006. This was the second most rapidly growing age group among all age groups after those aged 60 to 64.</a:t>
            </a:r>
          </a:p>
          <a:p>
            <a:r>
              <a:rPr lang="en-US" dirty="0">
                <a:effectLst/>
              </a:rPr>
              <a:t>In 2011, the working-age population (those aged 15 to 64) represented 68.5% of the Canadian population. This proportion was higher than in any other G8 country, except Russia. </a:t>
            </a:r>
          </a:p>
          <a:p>
            <a:r>
              <a:rPr lang="en-US" dirty="0">
                <a:effectLst/>
              </a:rPr>
              <a:t>Among the working-age population, 42.4% were in the age group 45 to 64, a record high proportion. Almost all people aged 45 to 64 in 2011 were baby boomers.</a:t>
            </a:r>
          </a:p>
          <a:p>
            <a:r>
              <a:rPr lang="en-US" dirty="0">
                <a:effectLst/>
              </a:rPr>
              <a:t>In 2011, census data showed for the first time that there were more people aged 55 to 64, typically the age group where people leave the </a:t>
            </a:r>
            <a:r>
              <a:rPr lang="en-US" dirty="0" err="1">
                <a:effectLst/>
              </a:rPr>
              <a:t>labour</a:t>
            </a:r>
            <a:r>
              <a:rPr lang="en-US" dirty="0">
                <a:effectLst/>
              </a:rPr>
              <a:t> force, than aged 15 to 24, typically the age group where people enter it.</a:t>
            </a:r>
          </a:p>
          <a:p>
            <a:r>
              <a:rPr lang="en-US" dirty="0">
                <a:effectLst/>
              </a:rPr>
              <a:t>In 2011, the proportion of seniors was the highest in the Atlantic provinces, Quebec and British Columbia.</a:t>
            </a:r>
          </a:p>
          <a:p>
            <a:r>
              <a:rPr lang="en-US" dirty="0">
                <a:effectLst/>
              </a:rPr>
              <a:t>For the first time in 50 years, the number of children aged 4 and under increased between 2006 and 2011 in all provinces and territories.</a:t>
            </a:r>
          </a:p>
          <a:p>
            <a:endParaRPr lang="en-US" dirty="0"/>
          </a:p>
        </p:txBody>
      </p:sp>
      <p:sp>
        <p:nvSpPr>
          <p:cNvPr id="4" name="Slide Number Placeholder 3"/>
          <p:cNvSpPr>
            <a:spLocks noGrp="1"/>
          </p:cNvSpPr>
          <p:nvPr>
            <p:ph type="sldNum" sz="quarter" idx="10"/>
          </p:nvPr>
        </p:nvSpPr>
        <p:spPr/>
        <p:txBody>
          <a:bodyPr/>
          <a:lstStyle/>
          <a:p>
            <a:pPr>
              <a:defRPr/>
            </a:pPr>
            <a:fld id="{6839AA6E-BFBC-4CDB-8479-2A6E26F5E442}" type="slidenum">
              <a:rPr lang="en-US" smtClean="0"/>
              <a:pPr>
                <a:defRPr/>
              </a:pPr>
              <a:t>105</a:t>
            </a:fld>
            <a:endParaRPr lang="en-US"/>
          </a:p>
        </p:txBody>
      </p:sp>
    </p:spTree>
    <p:extLst>
      <p:ext uri="{BB962C8B-B14F-4D97-AF65-F5344CB8AC3E}">
        <p14:creationId xmlns:p14="http://schemas.microsoft.com/office/powerpoint/2010/main" val="2951727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a:effectLst/>
              </a:rPr>
              <a:t>http://www12.statcan.gc.ca/census-recensement/2011/as-sa/98-311-x/98-311-x2011001-eng.cfm#a2</a:t>
            </a:r>
          </a:p>
          <a:p>
            <a:endParaRPr lang="en-US" b="1" dirty="0">
              <a:effectLst/>
            </a:endParaRPr>
          </a:p>
          <a:p>
            <a:r>
              <a:rPr lang="en-US" b="1" dirty="0">
                <a:effectLst/>
              </a:rPr>
              <a:t>Highlights</a:t>
            </a:r>
          </a:p>
          <a:p>
            <a:r>
              <a:rPr lang="en-US" dirty="0">
                <a:effectLst/>
              </a:rPr>
              <a:t>The number of seniors aged 65 and over increased 14.1% between 2006 and 2011 to nearly 5 million. This rate of growth was higher than that of children aged 14 and under (0.5%) and people aged 15 to 64 (5.7%).</a:t>
            </a:r>
          </a:p>
          <a:p>
            <a:r>
              <a:rPr lang="en-US" dirty="0">
                <a:effectLst/>
              </a:rPr>
              <a:t>Seniors accounted for a record high of 14.8% of the population in Canada in 2011, up from 13.7% five years earlier.</a:t>
            </a:r>
          </a:p>
          <a:p>
            <a:r>
              <a:rPr lang="en-US" dirty="0">
                <a:effectLst/>
              </a:rPr>
              <a:t>In 2011, the proportion of seniors in Canada was among the lowest of the G8 countries.</a:t>
            </a:r>
          </a:p>
          <a:p>
            <a:r>
              <a:rPr lang="en-US" dirty="0">
                <a:effectLst/>
              </a:rPr>
              <a:t>The population of children aged 4 and under increased 11.0% between 2006 and 2011. This was the highest growth rate for this age group since the 1956 to 1961 period during the baby boom.</a:t>
            </a:r>
          </a:p>
          <a:p>
            <a:r>
              <a:rPr lang="en-US" dirty="0">
                <a:effectLst/>
              </a:rPr>
              <a:t>In 2011, there were 5,825 centenarians in Canada, up 25.7% since 2006. This was the second most rapidly growing age group among all age groups after those aged 60 to 64.</a:t>
            </a:r>
          </a:p>
          <a:p>
            <a:r>
              <a:rPr lang="en-US" dirty="0">
                <a:effectLst/>
              </a:rPr>
              <a:t>In 2011, the working-age population (those aged 15 to 64) represented 68.5% of the Canadian population. This proportion was higher than in any other G8 country, except Russia. </a:t>
            </a:r>
          </a:p>
          <a:p>
            <a:r>
              <a:rPr lang="en-US" dirty="0">
                <a:effectLst/>
              </a:rPr>
              <a:t>Among the working-age population, 42.4% were in the age group 45 to 64, a record high proportion. Almost all people aged 45 to 64 in 2011 were baby boomers.</a:t>
            </a:r>
          </a:p>
          <a:p>
            <a:r>
              <a:rPr lang="en-US" dirty="0">
                <a:effectLst/>
              </a:rPr>
              <a:t>In 2011, census data showed for the first time that there were more people aged 55 to 64, typically the age group where people leave the </a:t>
            </a:r>
            <a:r>
              <a:rPr lang="en-US" dirty="0" err="1">
                <a:effectLst/>
              </a:rPr>
              <a:t>labour</a:t>
            </a:r>
            <a:r>
              <a:rPr lang="en-US" dirty="0">
                <a:effectLst/>
              </a:rPr>
              <a:t> force, than aged 15 to 24, typically the age group where people enter it.</a:t>
            </a:r>
          </a:p>
          <a:p>
            <a:r>
              <a:rPr lang="en-US" dirty="0">
                <a:effectLst/>
              </a:rPr>
              <a:t>In 2011, the proportion of seniors was the highest in the Atlantic provinces, Quebec and British Columbia.</a:t>
            </a:r>
          </a:p>
          <a:p>
            <a:r>
              <a:rPr lang="en-US" dirty="0">
                <a:effectLst/>
              </a:rPr>
              <a:t>For the first time in 50 years, the number of children aged 4 and under increased between 2006 and 2011 in all provinces and territories.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39AA6E-BFBC-4CDB-8479-2A6E26F5E44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9314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a:effectLst/>
              </a:rPr>
              <a:t>http://www12.statcan.gc.ca/census-recensement/2011/as-sa/98-311-x/98-311-x2011001-eng.cfm#a2</a:t>
            </a:r>
          </a:p>
          <a:p>
            <a:endParaRPr lang="en-US" b="1" dirty="0">
              <a:effectLst/>
            </a:endParaRPr>
          </a:p>
          <a:p>
            <a:r>
              <a:rPr lang="en-US" b="1" dirty="0">
                <a:effectLst/>
              </a:rPr>
              <a:t>Highlights</a:t>
            </a:r>
          </a:p>
          <a:p>
            <a:r>
              <a:rPr lang="en-US" dirty="0">
                <a:effectLst/>
              </a:rPr>
              <a:t>The number of seniors aged 65 and over increased 14.1% between 2006 and 2011 to nearly 5 million. This rate of growth was higher than that of children aged 14 and under (0.5%) and people aged 15 to 64 (5.7%).</a:t>
            </a:r>
          </a:p>
          <a:p>
            <a:r>
              <a:rPr lang="en-US" dirty="0">
                <a:effectLst/>
              </a:rPr>
              <a:t>Seniors accounted for a record high of 14.8% of the population in Canada in 2011, up from 13.7% five years earlier.</a:t>
            </a:r>
          </a:p>
          <a:p>
            <a:r>
              <a:rPr lang="en-US" dirty="0">
                <a:effectLst/>
              </a:rPr>
              <a:t>In 2011, the proportion of seniors in Canada was among the lowest of the G8 countries.</a:t>
            </a:r>
          </a:p>
          <a:p>
            <a:r>
              <a:rPr lang="en-US" dirty="0">
                <a:effectLst/>
              </a:rPr>
              <a:t>The population of children aged 4 and under increased 11.0% between 2006 and 2011. This was the highest growth rate for this age group since the 1956 to 1961 period during the baby boom.</a:t>
            </a:r>
          </a:p>
          <a:p>
            <a:r>
              <a:rPr lang="en-US" dirty="0">
                <a:effectLst/>
              </a:rPr>
              <a:t>In 2011, there were 5,825 centenarians in Canada, up 25.7% since 2006. This was the second most rapidly growing age group among all age groups after those aged 60 to 64.</a:t>
            </a:r>
          </a:p>
          <a:p>
            <a:r>
              <a:rPr lang="en-US" dirty="0">
                <a:effectLst/>
              </a:rPr>
              <a:t>In 2011, the working-age population (those aged 15 to 64) represented 68.5% of the Canadian population. This proportion was higher than in any other G8 country, except Russia. </a:t>
            </a:r>
          </a:p>
          <a:p>
            <a:r>
              <a:rPr lang="en-US" dirty="0">
                <a:effectLst/>
              </a:rPr>
              <a:t>Among the working-age population, 42.4% were in the age group 45 to 64, a record high proportion. Almost all people aged 45 to 64 in 2011 were baby boomers.</a:t>
            </a:r>
          </a:p>
          <a:p>
            <a:r>
              <a:rPr lang="en-US" dirty="0">
                <a:effectLst/>
              </a:rPr>
              <a:t>In 2011, census data showed for the first time that there were more people aged 55 to 64, typically the age group where people leave the </a:t>
            </a:r>
            <a:r>
              <a:rPr lang="en-US" dirty="0" err="1">
                <a:effectLst/>
              </a:rPr>
              <a:t>labour</a:t>
            </a:r>
            <a:r>
              <a:rPr lang="en-US" dirty="0">
                <a:effectLst/>
              </a:rPr>
              <a:t> force, than aged 15 to 24, typically the age group where people enter it.</a:t>
            </a:r>
          </a:p>
          <a:p>
            <a:r>
              <a:rPr lang="en-US" dirty="0">
                <a:effectLst/>
              </a:rPr>
              <a:t>In 2011, the proportion of seniors was the highest in the Atlantic provinces, Quebec and British Columbia.</a:t>
            </a:r>
          </a:p>
          <a:p>
            <a:r>
              <a:rPr lang="en-US" dirty="0">
                <a:effectLst/>
              </a:rPr>
              <a:t>For the first time in 50 years, the number of children aged 4 and under increased between 2006 and 2011 in all provinces and territories.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39AA6E-BFBC-4CDB-8479-2A6E26F5E44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0198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39AA6E-BFBC-4CDB-8479-2A6E26F5E442}" type="slidenum">
              <a:rPr lang="en-US" smtClean="0"/>
              <a:pPr>
                <a:defRPr/>
              </a:pPr>
              <a:t>109</a:t>
            </a:fld>
            <a:endParaRPr lang="en-US"/>
          </a:p>
        </p:txBody>
      </p:sp>
    </p:spTree>
    <p:extLst>
      <p:ext uri="{BB962C8B-B14F-4D97-AF65-F5344CB8AC3E}">
        <p14:creationId xmlns:p14="http://schemas.microsoft.com/office/powerpoint/2010/main" val="1333787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Could give all humans on earth a square </a:t>
            </a:r>
            <a:r>
              <a:rPr lang="en-US" dirty="0" err="1"/>
              <a:t>metre</a:t>
            </a:r>
            <a:r>
              <a:rPr lang="en-US" dirty="0"/>
              <a:t> of  Puerto Rico and still have 2,000 </a:t>
            </a:r>
            <a:r>
              <a:rPr lang="en-US" dirty="0" err="1"/>
              <a:t>sq</a:t>
            </a:r>
            <a:r>
              <a:rPr lang="en-US" dirty="0"/>
              <a:t> </a:t>
            </a:r>
            <a:r>
              <a:rPr lang="en-US" dirty="0" err="1"/>
              <a:t>kilometres</a:t>
            </a:r>
            <a:r>
              <a:rPr lang="en-US" dirty="0"/>
              <a:t> left over.</a:t>
            </a:r>
          </a:p>
        </p:txBody>
      </p:sp>
      <p:sp>
        <p:nvSpPr>
          <p:cNvPr id="962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A9525-F3FA-43F8-AB6E-7C05E09E8A6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9245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National Geographic 7 Billion - @3 mins.</a:t>
            </a:r>
          </a:p>
        </p:txBody>
      </p:sp>
      <p:sp>
        <p:nvSpPr>
          <p:cNvPr id="4" name="Slide Number Placeholder 3"/>
          <p:cNvSpPr>
            <a:spLocks noGrp="1"/>
          </p:cNvSpPr>
          <p:nvPr>
            <p:ph type="sldNum" sz="quarter" idx="10"/>
          </p:nvPr>
        </p:nvSpPr>
        <p:spPr/>
        <p:txBody>
          <a:bodyPr/>
          <a:lstStyle/>
          <a:p>
            <a:pPr>
              <a:defRPr/>
            </a:pPr>
            <a:fld id="{6839AA6E-BFBC-4CDB-8479-2A6E26F5E442}" type="slidenum">
              <a:rPr lang="en-US" smtClean="0"/>
              <a:pPr>
                <a:defRPr/>
              </a:pPr>
              <a:t>7</a:t>
            </a:fld>
            <a:endParaRPr lang="en-US"/>
          </a:p>
        </p:txBody>
      </p:sp>
    </p:spTree>
    <p:extLst>
      <p:ext uri="{BB962C8B-B14F-4D97-AF65-F5344CB8AC3E}">
        <p14:creationId xmlns:p14="http://schemas.microsoft.com/office/powerpoint/2010/main" val="3225139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hangingPunct="0">
              <a:spcBef>
                <a:spcPts val="0"/>
              </a:spcBef>
              <a:buFont typeface="Arial" charset="0"/>
              <a:buNone/>
            </a:pPr>
            <a:r>
              <a:rPr lang="en-US" sz="1200" dirty="0">
                <a:solidFill>
                  <a:schemeClr val="bg1"/>
                </a:solidFill>
                <a:effectLst>
                  <a:outerShdw blurRad="38100" dist="38100" dir="2700000" algn="tl">
                    <a:srgbClr val="000000">
                      <a:alpha val="43137"/>
                    </a:srgbClr>
                  </a:outerShdw>
                </a:effectLst>
                <a:latin typeface="+mn-lt"/>
              </a:rPr>
              <a:t>Human capital</a:t>
            </a:r>
            <a:r>
              <a:rPr lang="en-US" sz="1200" dirty="0">
                <a:solidFill>
                  <a:schemeClr val="bg1"/>
                </a:solidFill>
                <a:latin typeface="+mn-lt"/>
              </a:rPr>
              <a:t> is an economic principle that sees people as a (the?) fundamental resource because they are the foundation from which economic growth and prosperity comes. </a:t>
            </a:r>
          </a:p>
          <a:p>
            <a:pPr eaLnBrk="0" hangingPunct="0">
              <a:spcBef>
                <a:spcPts val="0"/>
              </a:spcBef>
              <a:buFont typeface="Arial" charset="0"/>
              <a:buNone/>
            </a:pPr>
            <a:endParaRPr lang="en-US" sz="1200" dirty="0">
              <a:solidFill>
                <a:schemeClr val="bg1"/>
              </a:solidFill>
              <a:latin typeface="+mn-lt"/>
            </a:endParaRPr>
          </a:p>
          <a:p>
            <a:pPr eaLnBrk="0" hangingPunct="0">
              <a:spcBef>
                <a:spcPts val="0"/>
              </a:spcBef>
              <a:buFont typeface="Arial" charset="0"/>
              <a:buNone/>
            </a:pPr>
            <a:r>
              <a:rPr lang="en-US" sz="1200" dirty="0">
                <a:solidFill>
                  <a:schemeClr val="bg1"/>
                </a:solidFill>
                <a:latin typeface="+mn-lt"/>
              </a:rPr>
              <a:t>But it about much more than people being just the source of  ideas, skill, innovation, demand, supply, entrepreneurship, </a:t>
            </a:r>
            <a:r>
              <a:rPr lang="en-US" sz="1200" dirty="0" err="1">
                <a:solidFill>
                  <a:schemeClr val="bg1"/>
                </a:solidFill>
                <a:latin typeface="+mn-lt"/>
              </a:rPr>
              <a:t>labour</a:t>
            </a:r>
            <a:r>
              <a:rPr lang="en-US" sz="1200" dirty="0">
                <a:solidFill>
                  <a:schemeClr val="bg1"/>
                </a:solidFill>
                <a:latin typeface="+mn-lt"/>
              </a:rPr>
              <a:t>.</a:t>
            </a:r>
          </a:p>
          <a:p>
            <a:pPr eaLnBrk="0" hangingPunct="0">
              <a:spcBef>
                <a:spcPts val="0"/>
              </a:spcBef>
              <a:buFont typeface="Arial" charset="0"/>
              <a:buNone/>
            </a:pPr>
            <a:endParaRPr lang="en-US" sz="1200" dirty="0">
              <a:solidFill>
                <a:schemeClr val="bg1"/>
              </a:solidFill>
              <a:latin typeface="+mn-lt"/>
            </a:endParaRPr>
          </a:p>
          <a:p>
            <a:pPr eaLnBrk="0" hangingPunct="0">
              <a:spcBef>
                <a:spcPts val="0"/>
              </a:spcBef>
              <a:buFont typeface="Arial" charset="0"/>
              <a:buNone/>
            </a:pPr>
            <a:r>
              <a:rPr lang="en-US" sz="1200" dirty="0">
                <a:solidFill>
                  <a:schemeClr val="bg1"/>
                </a:solidFill>
                <a:latin typeface="+mn-lt"/>
              </a:rPr>
              <a:t>It’s what makes us better parents, more informed voters, more appreciative of arts and culture, more able to care for each other and less willing to go to war.</a:t>
            </a:r>
          </a:p>
          <a:p>
            <a:pPr eaLnBrk="0" hangingPunct="0">
              <a:spcBef>
                <a:spcPts val="0"/>
              </a:spcBef>
              <a:buFont typeface="Arial" charset="0"/>
              <a:buNone/>
            </a:pPr>
            <a:endParaRPr lang="en-US" sz="1200" dirty="0">
              <a:solidFill>
                <a:schemeClr val="bg1"/>
              </a:solidFill>
              <a:latin typeface="+mn-lt"/>
            </a:endParaRPr>
          </a:p>
          <a:p>
            <a:pPr eaLnBrk="0" hangingPunct="0">
              <a:spcBef>
                <a:spcPts val="0"/>
              </a:spcBef>
            </a:pPr>
            <a:r>
              <a:rPr lang="en-US" sz="1200" dirty="0">
                <a:solidFill>
                  <a:schemeClr val="bg1"/>
                </a:solidFill>
                <a:latin typeface="+mn-lt"/>
              </a:rPr>
              <a:t>Nobel Laureate economist Gary Becker</a:t>
            </a:r>
            <a:r>
              <a:rPr lang="en-US" sz="1200" baseline="30000" dirty="0">
                <a:solidFill>
                  <a:schemeClr val="bg1"/>
                </a:solidFill>
                <a:latin typeface="+mn-lt"/>
              </a:rPr>
              <a:t>1 </a:t>
            </a:r>
            <a:r>
              <a:rPr lang="en-US" sz="1200" dirty="0">
                <a:solidFill>
                  <a:schemeClr val="bg1"/>
                </a:solidFill>
                <a:latin typeface="+mn-lt"/>
              </a:rPr>
              <a:t>says that:</a:t>
            </a:r>
          </a:p>
          <a:p>
            <a:pPr eaLnBrk="0" hangingPunct="0">
              <a:spcBef>
                <a:spcPts val="0"/>
              </a:spcBef>
              <a:buFont typeface="Arial" charset="0"/>
              <a:buNone/>
            </a:pPr>
            <a:r>
              <a:rPr lang="en-US" sz="1200" dirty="0">
                <a:solidFill>
                  <a:schemeClr val="bg1"/>
                </a:solidFill>
                <a:latin typeface="+mn-lt"/>
              </a:rPr>
              <a:t>“In a modern economy, human capital is by far the most important form of capital in creating growth.”</a:t>
            </a: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839AA6E-BFBC-4CDB-8479-2A6E26F5E442}" type="slidenum">
              <a:rPr kumimoji="0" lang="en-US" sz="1200" b="0" i="0" u="none" strike="noStrike" kern="1200" cap="none" spc="0" normalizeH="0" baseline="0" noProof="0" smtClean="0">
                <a:ln>
                  <a:noFill/>
                </a:ln>
                <a:solidFill>
                  <a:prstClr val="black"/>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Verdana" pitchFamily="34" charset="0"/>
              <a:ea typeface="+mn-ea"/>
              <a:cs typeface="+mn-cs"/>
            </a:endParaRPr>
          </a:p>
        </p:txBody>
      </p:sp>
    </p:spTree>
    <p:extLst>
      <p:ext uri="{BB962C8B-B14F-4D97-AF65-F5344CB8AC3E}">
        <p14:creationId xmlns:p14="http://schemas.microsoft.com/office/powerpoint/2010/main" val="3578004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dirty="0"/>
              <a:t>Laura </a:t>
            </a:r>
            <a:r>
              <a:rPr lang="en-CA" dirty="0" err="1"/>
              <a:t>Carstensen</a:t>
            </a:r>
            <a:r>
              <a:rPr lang="en-CA" dirty="0"/>
              <a:t>, Washington Post: </a:t>
            </a:r>
            <a:r>
              <a:rPr lang="en-US" dirty="0">
                <a:hlinkClick r:id="rId3"/>
              </a:rPr>
              <a:t>https://www.washingtonpost.com/opinions/we-need-a-major-redesign-of-life/2019/11/29/a63daab2-1086-11ea-9cd7-a1becbc82f5e_story.html</a:t>
            </a:r>
            <a:endParaRPr lang="en-CA" dirty="0"/>
          </a:p>
          <a:p>
            <a:endParaRPr lang="en-CA" dirty="0"/>
          </a:p>
          <a:p>
            <a:pPr algn="l"/>
            <a:r>
              <a:rPr lang="en-US" sz="1200" dirty="0">
                <a:solidFill>
                  <a:schemeClr val="bg1"/>
                </a:solidFill>
                <a:latin typeface="georgia" panose="02040502050405020303" pitchFamily="18" charset="0"/>
              </a:rPr>
              <a:t>It’s time to get serious about a major redesign of life. Thirty years were added to average life expectancy in the 20th century, and rather than imagine the scores of ways we could use these years to improve quality of life, we tacked them all on at the end. Only old age got longer.</a:t>
            </a:r>
          </a:p>
          <a:p>
            <a:pPr algn="l"/>
            <a:r>
              <a:rPr lang="en-US" sz="1200" dirty="0">
                <a:solidFill>
                  <a:schemeClr val="bg1"/>
                </a:solidFill>
                <a:latin typeface="georgia" panose="02040502050405020303" pitchFamily="18" charset="0"/>
              </a:rPr>
              <a:t>As a result, most people are anxious about the prospect of living for a century. Asked about aspirations for living to 100, typical responses are “I hope I don’t outlive my money” or “I hope I don’t get dementia.” If we do not begin to envision what satisfying, engaged and meaningful century-long lives can look like, we will certainly fail to build worlds that can take us there.</a:t>
            </a:r>
          </a:p>
          <a:p>
            <a:pPr algn="l"/>
            <a:r>
              <a:rPr lang="en-US" sz="1200" dirty="0">
                <a:solidFill>
                  <a:schemeClr val="bg1"/>
                </a:solidFill>
              </a:rPr>
              <a:t>n my view, the tension surrounding aging is due largely to the speed with which life expectancy increased. Each generation is born into a world prepared by its ancestors with knowledge, infrastructure and social norms. The human capacity to benefit from this inherited culture afforded us such extraordinary advantages that premature death was dramatically reduced in a matter of decades. Yet as longevity surged, culture didn’t keep up. Long lives are not the problem. The problem is living in cultures designed for lives half as long as the ones we have.</a:t>
            </a:r>
          </a:p>
          <a:p>
            <a:pPr algn="l"/>
            <a:r>
              <a:rPr lang="en-US" sz="1200" dirty="0" err="1">
                <a:solidFill>
                  <a:schemeClr val="bg1"/>
                </a:solidFill>
              </a:rPr>
              <a:t>etirements</a:t>
            </a:r>
            <a:r>
              <a:rPr lang="en-US" sz="1200" dirty="0">
                <a:solidFill>
                  <a:schemeClr val="bg1"/>
                </a:solidFill>
              </a:rPr>
              <a:t> that span four decades are unattainable for most individuals and governments; education that ends in the early 20s is ill-suited for longer working lives; and social norms that dictate intergenerational responsibilities between parents and young children fail to address families that include four or five living generations.</a:t>
            </a:r>
          </a:p>
          <a:p>
            <a:pPr algn="l"/>
            <a:r>
              <a:rPr lang="en-US" sz="1200" dirty="0" err="1">
                <a:solidFill>
                  <a:schemeClr val="bg1"/>
                </a:solidFill>
              </a:rPr>
              <a:t>etirements</a:t>
            </a:r>
            <a:r>
              <a:rPr lang="en-US" sz="1200" dirty="0">
                <a:solidFill>
                  <a:schemeClr val="bg1"/>
                </a:solidFill>
              </a:rPr>
              <a:t> that span four decades are unattainable for most individuals and governments; education that ends in the early 20s is ill-suited for longer working lives; and social norms that dictate intergenerational responsibilities between parents and young children fail to address families that include four or five living generations.</a:t>
            </a:r>
          </a:p>
          <a:p>
            <a:pPr algn="l"/>
            <a:r>
              <a:rPr lang="en-US" sz="1200" dirty="0">
                <a:solidFill>
                  <a:schemeClr val="bg1"/>
                </a:solidFill>
                <a:latin typeface="georgia" panose="02040502050405020303" pitchFamily="18" charset="0"/>
              </a:rPr>
              <a:t>Last year, the Stanford Center on Longevity launched an initiative called “</a:t>
            </a:r>
            <a:r>
              <a:rPr lang="en-US" sz="1200" dirty="0">
                <a:solidFill>
                  <a:schemeClr val="bg1"/>
                </a:solidFill>
                <a:latin typeface="georgia" panose="02040502050405020303" pitchFamily="18" charset="0"/>
                <a:hlinkClick r:id="rId4" tooltip="longevity.stanford.edu"/>
              </a:rPr>
              <a:t>The New Map of Life</a:t>
            </a:r>
            <a:r>
              <a:rPr lang="en-US" sz="1200" dirty="0">
                <a:solidFill>
                  <a:schemeClr val="bg1"/>
                </a:solidFill>
                <a:latin typeface="georgia" panose="02040502050405020303" pitchFamily="18" charset="0"/>
              </a:rPr>
              <a:t>.” We began by convening a group of experts, including engineers, climate scientists, pediatricians, geriatricians, behavioral scientists, financial experts, biologists, educators, health-care providers, human resource consultants and philanthropists. We charged them with envisioning what vibrant century-long lives would look like and then began the remapping process. How do traditional models of education, work, lifestyles, social relationships, financial planning, health care, early childhood and intergenerational compacts need to change to support long lives?</a:t>
            </a:r>
          </a:p>
          <a:p>
            <a:pPr algn="l"/>
            <a:r>
              <a:rPr lang="en-US" sz="1200" dirty="0">
                <a:solidFill>
                  <a:schemeClr val="bg1"/>
                </a:solidFill>
              </a:rPr>
              <a:t>We quickly agreed that it would be a mistake to replace the old rigid model of life — education first, then family and work, and finally retirement — with a new model just as rigid. Instead, there should be many different routes, interweaving leisure, work, education and family throughout life, taking people from birth to death with places to stop, rest, change courses and repeat steps along the way. Old age alone wouldn’t last longer; rather, youth and middle age would expand, too.</a:t>
            </a:r>
          </a:p>
          <a:p>
            <a:pPr algn="l"/>
            <a:r>
              <a:rPr lang="en-US" sz="1200" dirty="0">
                <a:solidFill>
                  <a:schemeClr val="bg1"/>
                </a:solidFill>
              </a:rPr>
              <a:t>We agreed that longevity demands rethinking of all stages of life, not just old age. To thrive in an age of rapid knowledge transfer, children not only need reading, math and computer literacy, but they also need to learn to think creatively and not hold on to “facts” too tightly. They’ll need to find joy in unlearning and relearning. Teens could take breaks from high school and take internships in workplaces that intrigue them. Education wouldn’t end in youth but rather be ever-present and take many forms outside of classrooms, from micro-degrees to traveling the world.</a:t>
            </a:r>
          </a:p>
          <a:p>
            <a:pPr algn="l"/>
            <a:r>
              <a:rPr lang="en-US" sz="1200" dirty="0">
                <a:solidFill>
                  <a:schemeClr val="bg1"/>
                </a:solidFill>
              </a:rPr>
              <a:t>Work, too, must change. There’s every reason to expect more zigzagging in and out of the labor force — especially by employees who are caring for young children or elderly parents — and more participation by workers over 60. There is good reason to think we will work longer, but we can improve work quality with shorter workweeks, flexible scheduling and frequent “retirements.”</a:t>
            </a:r>
          </a:p>
          <a:p>
            <a:pPr algn="l"/>
            <a:r>
              <a:rPr lang="en-US" sz="1200" dirty="0">
                <a:solidFill>
                  <a:schemeClr val="bg1"/>
                </a:solidFill>
              </a:rPr>
              <a:t>Financing longevity requires major rethinking. Rather than saving ever-larger pots of money for the end of life, we could pool risks in new ways. Generations may share wealth earlier than traditional bequests; we can start savings accounts at birth and allow young adults to work earlier so that compound interest can work in their favor.</a:t>
            </a:r>
          </a:p>
          <a:p>
            <a:pPr algn="l"/>
            <a:r>
              <a:rPr lang="en-US" sz="1200" dirty="0">
                <a:solidFill>
                  <a:schemeClr val="bg1"/>
                </a:solidFill>
              </a:rPr>
              <a:t>Maintaining physical fitness from the beginning to end of life will be paramount. Getting children outside, encouraging sports, reducing the time we sit, and spending more time walking and moving will greatly improve individual lives.</a:t>
            </a:r>
          </a:p>
          <a:p>
            <a:pPr algn="l"/>
            <a:r>
              <a:rPr lang="en-US" sz="1200" dirty="0">
                <a:solidFill>
                  <a:schemeClr val="bg1"/>
                </a:solidFill>
              </a:rPr>
              <a:t>In the year since this initial meeting, we have launched a postdoctoral program focused on deep dives into core domains of life that must change. The aim is to develop specific recommendations for governments, employers, businesses, parents and policymakers so that we can begin to lay the groundwork for cultures that support century-long lives. The challenges demand extraordinary social, scientific and educational investments. The opportunities are even more extraordinary.</a:t>
            </a:r>
          </a:p>
          <a:p>
            <a:pPr algn="l"/>
            <a:r>
              <a:rPr lang="en-US" sz="1200" dirty="0">
                <a:solidFill>
                  <a:schemeClr val="bg1"/>
                </a:solidFill>
              </a:rPr>
              <a:t>Longer lives present us with an opportunity to redesign the way we live. The greatest risk of failure is setting the bar too low.</a:t>
            </a:r>
          </a:p>
          <a:p>
            <a:pPr algn="l"/>
            <a:endParaRPr lang="en-US" sz="1200"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E12A18-68D9-441F-B020-7C615BF6C69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0939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u="sng" dirty="0"/>
              <a:t>Source:</a:t>
            </a:r>
            <a:r>
              <a:rPr lang="en-US" b="1" u="sng" baseline="0" dirty="0"/>
              <a:t> http://esa.un.org/unpp/index.asp?panel=2</a:t>
            </a:r>
          </a:p>
          <a:p>
            <a:endParaRPr lang="en-US" b="1" u="sn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9113CC-6453-429D-B5B4-37CB4BF6411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1320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u="sng" dirty="0"/>
              <a:t>Source: http://esa.un.org/unpp/index.asp?panel=2</a:t>
            </a:r>
          </a:p>
          <a:p>
            <a:pPr eaLnBrk="1" hangingPunct="1">
              <a:spcBef>
                <a:spcPct val="0"/>
              </a:spcBef>
              <a:buFontTx/>
              <a:buChar char="•"/>
            </a:pPr>
            <a:endParaRPr lang="en-US" dirty="0"/>
          </a:p>
          <a:p>
            <a:pPr eaLnBrk="1" hangingPunct="1">
              <a:spcBef>
                <a:spcPct val="0"/>
              </a:spcBef>
              <a:buFontTx/>
              <a:buChar char="•"/>
            </a:pPr>
            <a:endParaRPr lang="en-US" dirty="0"/>
          </a:p>
          <a:p>
            <a:pPr eaLnBrk="1" hangingPunct="1">
              <a:spcBef>
                <a:spcPct val="0"/>
              </a:spcBef>
              <a:buFontTx/>
              <a:buChar char="•"/>
            </a:pPr>
            <a:r>
              <a:rPr lang="en-US" dirty="0"/>
              <a:t>The number of women in their childbearing years has increased since the 1950s and is projected to continue to increase to 2050.</a:t>
            </a:r>
          </a:p>
          <a:p>
            <a:pPr eaLnBrk="1" hangingPunct="1">
              <a:spcBef>
                <a:spcPct val="0"/>
              </a:spcBef>
              <a:buFontTx/>
              <a:buChar char="•"/>
            </a:pPr>
            <a:r>
              <a:rPr lang="en-US" dirty="0"/>
              <a:t>The number of children per woman has declined since the 1950s from an average of five children born per woman in the 1950s to below three in 2000 and is projected to continue to decline.</a:t>
            </a:r>
          </a:p>
          <a:p>
            <a:pPr eaLnBrk="1" hangingPunct="1">
              <a:spcBef>
                <a:spcPct val="0"/>
              </a:spcBef>
              <a:buFontTx/>
              <a:buChar char="•"/>
            </a:pPr>
            <a:r>
              <a:rPr lang="en-US" dirty="0"/>
              <a:t>Even though women have on average fewer children than their mothers, the absolute number of babies being born continues to increase because of the increases in the total number of women of childbearing age.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D5EAE-85EC-43C0-8B58-BBF6F9E93C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4838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sz="1200" dirty="0">
                <a:solidFill>
                  <a:schemeClr val="bg1"/>
                </a:solidFill>
                <a:latin typeface="+mn-lt"/>
              </a:rPr>
              <a:t>This</a:t>
            </a:r>
            <a:r>
              <a:rPr lang="en-CA" sz="1200" baseline="0" dirty="0">
                <a:solidFill>
                  <a:schemeClr val="bg1"/>
                </a:solidFill>
                <a:latin typeface="+mn-lt"/>
              </a:rPr>
              <a:t> is the UN forecast simulator: https://esa.un.org/unpd/wpp/Graphs/</a:t>
            </a:r>
            <a:endParaRPr lang="en-CA" sz="1200" dirty="0">
              <a:solidFill>
                <a:schemeClr val="bg1"/>
              </a:solidFill>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CA" sz="1200" dirty="0">
                <a:solidFill>
                  <a:schemeClr val="bg1"/>
                </a:solidFill>
                <a:latin typeface="+mn-lt"/>
              </a:rPr>
              <a:t>This is an extinction simulator:</a:t>
            </a:r>
            <a:r>
              <a:rPr lang="en-CA" sz="1200" baseline="0" dirty="0">
                <a:solidFill>
                  <a:schemeClr val="bg1"/>
                </a:solidFill>
                <a:latin typeface="+mn-lt"/>
              </a:rPr>
              <a:t> </a:t>
            </a:r>
            <a:r>
              <a:rPr lang="en-CA" sz="1200" dirty="0">
                <a:solidFill>
                  <a:schemeClr val="bg1"/>
                </a:solidFill>
                <a:latin typeface="+mn-lt"/>
              </a:rPr>
              <a:t>https://www.ined.fr/en/everything_about_population/population-games/tomorrow-population/</a:t>
            </a: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839AA6E-BFBC-4CDB-8479-2A6E26F5E442}" type="slidenum">
              <a:rPr kumimoji="0" lang="en-US" sz="1200" b="0" i="0" u="none" strike="noStrike" kern="1200" cap="none" spc="0" normalizeH="0" baseline="0" noProof="0" smtClean="0">
                <a:ln>
                  <a:noFill/>
                </a:ln>
                <a:solidFill>
                  <a:prstClr val="black"/>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Verdana" pitchFamily="34" charset="0"/>
              <a:ea typeface="+mn-ea"/>
              <a:cs typeface="+mn-cs"/>
            </a:endParaRPr>
          </a:p>
        </p:txBody>
      </p:sp>
    </p:spTree>
    <p:extLst>
      <p:ext uri="{BB962C8B-B14F-4D97-AF65-F5344CB8AC3E}">
        <p14:creationId xmlns:p14="http://schemas.microsoft.com/office/powerpoint/2010/main" val="3115482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8120D87-37A2-4611-8B9E-B1F263F0D1E2}" type="datetime1">
              <a:rPr lang="en-US" smtClean="0"/>
              <a:t>1/24/2021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DEMOGRAPHICS - POPULATION GROWTH</a:t>
            </a:r>
          </a:p>
        </p:txBody>
      </p:sp>
      <p:sp>
        <p:nvSpPr>
          <p:cNvPr id="6" name="Slide Number Placeholder 5"/>
          <p:cNvSpPr>
            <a:spLocks noGrp="1"/>
          </p:cNvSpPr>
          <p:nvPr>
            <p:ph type="sldNum" sz="quarter" idx="12"/>
          </p:nvPr>
        </p:nvSpPr>
        <p:spPr/>
        <p:txBody>
          <a:bodyPr/>
          <a:lstStyle>
            <a:lvl1pPr>
              <a:defRPr/>
            </a:lvl1pPr>
          </a:lstStyle>
          <a:p>
            <a:pPr>
              <a:defRPr/>
            </a:pPr>
            <a:fld id="{665BE821-8F82-42B3-903C-AF0953C9584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0481FAC-1067-4B9A-8B15-507D078DB43B}" type="datetime1">
              <a:rPr lang="en-US" smtClean="0"/>
              <a:t>1/24/2021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DEMOGRAPHICS - POPULATION GROWTH</a:t>
            </a:r>
          </a:p>
        </p:txBody>
      </p:sp>
      <p:sp>
        <p:nvSpPr>
          <p:cNvPr id="6" name="Slide Number Placeholder 5"/>
          <p:cNvSpPr>
            <a:spLocks noGrp="1"/>
          </p:cNvSpPr>
          <p:nvPr>
            <p:ph type="sldNum" sz="quarter" idx="12"/>
          </p:nvPr>
        </p:nvSpPr>
        <p:spPr/>
        <p:txBody>
          <a:bodyPr/>
          <a:lstStyle>
            <a:lvl1pPr>
              <a:defRPr/>
            </a:lvl1pPr>
          </a:lstStyle>
          <a:p>
            <a:pPr>
              <a:defRPr/>
            </a:pPr>
            <a:fld id="{9222FCCB-9BC7-4777-B6C8-F214DC720D25}"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D97D8A1-E384-4C4D-97FA-A174D9B397D9}"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CD719A-D919-45F4-9609-0638E15B882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61936213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22962F1-743A-4078-A972-A6BD222E83EB}"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58DBA4-8EE9-44AB-9A05-9F872DB10FC7}"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9486313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EC24A0C-72FB-4157-A6F7-21F423540226}"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0029BD-DBF5-4FFE-98D1-7309ED79867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5606662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BC9A2CC-FC44-4814-9588-532318CB1F5E}"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3EA18E-DDD0-44EC-AA2B-DF2253E9BCE5}"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3449225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F0D05FC-E839-4444-B527-CE0F907E8445}"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21"/>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5"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0AF73B-0D92-42CB-9993-EAE211377893}"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77929874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762000" y="1447800"/>
            <a:ext cx="7772400" cy="4267200"/>
          </a:xfrm>
        </p:spPr>
        <p:txBody>
          <a:bodyPr rtlCol="0">
            <a:normAutofit/>
          </a:bodyPr>
          <a:lstStyle/>
          <a:p>
            <a:pPr lvl="0"/>
            <a:endParaRPr lang="en-US" noProof="0"/>
          </a:p>
        </p:txBody>
      </p:sp>
    </p:spTree>
    <p:extLst>
      <p:ext uri="{BB962C8B-B14F-4D97-AF65-F5344CB8AC3E}">
        <p14:creationId xmlns:p14="http://schemas.microsoft.com/office/powerpoint/2010/main" val="193994972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336FB77-52A3-4947-88E3-50A9A7C65474}"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1DCE26-6A3D-4C4D-BF58-8C9DA89E56AD}"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054798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3D29957-0C68-4A9E-B459-E1B666AB3293}"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9DAEAB-A4FD-4B3C-A875-20A178EAF15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57741967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09B1AD9-72F3-4276-A378-E24B5718D7A5}"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BBAE7D-E8B5-41EB-89B4-45EC2DA1EDC4}"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71699902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DB71E45-7866-4CDF-8C3A-F0759FAA42BC}"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9EB3BA-2465-4ED1-965E-5EA3B2CA0E08}"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050224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89BE672-3192-4370-B2AA-595D650F8E78}" type="datetime1">
              <a:rPr lang="en-US" smtClean="0"/>
              <a:t>1/24/2021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DEMOGRAPHICS - POPULATION GROWTH</a:t>
            </a:r>
          </a:p>
        </p:txBody>
      </p:sp>
      <p:sp>
        <p:nvSpPr>
          <p:cNvPr id="6" name="Slide Number Placeholder 5"/>
          <p:cNvSpPr>
            <a:spLocks noGrp="1"/>
          </p:cNvSpPr>
          <p:nvPr>
            <p:ph type="sldNum" sz="quarter" idx="12"/>
          </p:nvPr>
        </p:nvSpPr>
        <p:spPr/>
        <p:txBody>
          <a:bodyPr/>
          <a:lstStyle>
            <a:lvl1pPr>
              <a:defRPr/>
            </a:lvl1pPr>
          </a:lstStyle>
          <a:p>
            <a:pPr>
              <a:defRPr/>
            </a:pPr>
            <a:fld id="{3A4F86F9-4B6C-4457-AE14-64B29CC19D27}"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34CBFB8-FFCC-4FF9-8992-FC9B97CDFF9E}"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4EA0A6-45FF-4BE5-A5D9-7930F7BDBB92}"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5212374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FC9E00-3B6D-4A2D-9C93-549F8824642F}"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679C6F-CE1C-40FB-8F1C-7EB6BE1324B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48760471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69C1748-87A6-492A-B17E-0EF4BD567BF8}"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49320814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570ADAE-FFB9-4A4E-B98B-27F71AEFF9F8}"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CD719A-D919-45F4-9609-0638E15B882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808455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E1F21B0-08CA-432E-A037-8B82F6B4B376}"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58DBA4-8EE9-44AB-9A05-9F872DB10FC7}"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83148375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705C703-E1C9-4FD8-BAB6-CB626BC1D5C2}"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0029BD-DBF5-4FFE-98D1-7309ED79867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60379170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A045D56-AEEE-4182-8577-0EED2FB70735}"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3EA18E-DDD0-44EC-AA2B-DF2253E9BCE5}"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5723516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92B7F46-31F9-4598-B2F7-8EFCAFA1F790}"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21"/>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5"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0AF73B-0D92-42CB-9993-EAE211377893}"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902195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762000" y="1447800"/>
            <a:ext cx="7772400" cy="4267200"/>
          </a:xfrm>
        </p:spPr>
        <p:txBody>
          <a:bodyPr rtlCol="0">
            <a:normAutofit/>
          </a:bodyPr>
          <a:lstStyle/>
          <a:p>
            <a:pPr lvl="0"/>
            <a:endParaRPr lang="en-US" noProof="0"/>
          </a:p>
        </p:txBody>
      </p:sp>
    </p:spTree>
    <p:extLst>
      <p:ext uri="{BB962C8B-B14F-4D97-AF65-F5344CB8AC3E}">
        <p14:creationId xmlns:p14="http://schemas.microsoft.com/office/powerpoint/2010/main" val="177540783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90000"/>
              </a:lnSpc>
              <a:spcBef>
                <a:spcPct val="20000"/>
              </a:spcBef>
              <a:spcAft>
                <a:spcPct val="0"/>
              </a:spcAft>
              <a:buClrTx/>
              <a:buSzTx/>
              <a:buFont typeface="Arial" charset="0"/>
              <a:buChar char="•"/>
              <a:tabLst/>
              <a:defRPr/>
            </a:pPr>
            <a:fld id="{610F1D4E-38AC-4785-A274-7A7DCB6E42AD}" type="datetime1">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mn-cs"/>
              </a:rPr>
              <a:t>1/24/2021</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90000"/>
              </a:lnSpc>
              <a:spcBef>
                <a:spcPct val="20000"/>
              </a:spcBef>
              <a:spcAft>
                <a:spcPct val="0"/>
              </a:spcAft>
              <a:buClrTx/>
              <a:buSzTx/>
              <a:buFont typeface="Arial" charset="0"/>
              <a:buChar char="•"/>
              <a:tabLst/>
              <a:defRPr/>
            </a:pPr>
            <a:r>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fld id="{665BE821-8F82-42B3-903C-AF0953C9584D}" type="slidenum">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t>‹#›</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Tree>
    <p:extLst>
      <p:ext uri="{BB962C8B-B14F-4D97-AF65-F5344CB8AC3E}">
        <p14:creationId xmlns:p14="http://schemas.microsoft.com/office/powerpoint/2010/main" val="1912448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E05149A-D1C0-46A0-B4B1-D6ADC74A7666}" type="datetime1">
              <a:rPr lang="en-US" smtClean="0">
                <a:solidFill>
                  <a:prstClr val="white">
                    <a:tint val="75000"/>
                  </a:prstClr>
                </a:solidFill>
              </a:rPr>
              <a:t>1/24/2021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white">
                    <a:tint val="75000"/>
                  </a:prstClr>
                </a:solidFill>
              </a:rPr>
              <a:t>DEMOGRAPHICS - POPULATION GROWTH</a:t>
            </a:r>
          </a:p>
        </p:txBody>
      </p:sp>
      <p:sp>
        <p:nvSpPr>
          <p:cNvPr id="6" name="Slide Number Placeholder 5"/>
          <p:cNvSpPr>
            <a:spLocks noGrp="1"/>
          </p:cNvSpPr>
          <p:nvPr>
            <p:ph type="sldNum" sz="quarter" idx="12"/>
          </p:nvPr>
        </p:nvSpPr>
        <p:spPr/>
        <p:txBody>
          <a:bodyPr/>
          <a:lstStyle>
            <a:lvl1pPr>
              <a:defRPr/>
            </a:lvl1pPr>
          </a:lstStyle>
          <a:p>
            <a:pPr>
              <a:defRPr/>
            </a:pPr>
            <a:fld id="{511DCE26-6A3D-4C4D-BF58-8C9DA89E56AD}"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47829196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90000"/>
              </a:lnSpc>
              <a:spcBef>
                <a:spcPct val="20000"/>
              </a:spcBef>
              <a:spcAft>
                <a:spcPct val="0"/>
              </a:spcAft>
              <a:buClrTx/>
              <a:buSzTx/>
              <a:buFont typeface="Arial" charset="0"/>
              <a:buChar char="•"/>
              <a:tabLst/>
              <a:defRPr/>
            </a:pPr>
            <a:fld id="{0C37CACF-9445-4947-B115-BC846729B153}" type="datetime1">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mn-cs"/>
              </a:rPr>
              <a:t>1/24/2021</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90000"/>
              </a:lnSpc>
              <a:spcBef>
                <a:spcPct val="20000"/>
              </a:spcBef>
              <a:spcAft>
                <a:spcPct val="0"/>
              </a:spcAft>
              <a:buClrTx/>
              <a:buSzTx/>
              <a:buFont typeface="Arial" charset="0"/>
              <a:buChar char="•"/>
              <a:tabLst/>
              <a:defRPr/>
            </a:pPr>
            <a:r>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fld id="{4BE00A6E-E69A-4CD9-9726-A3390677D7AB}" type="slidenum">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t>‹#›</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Tree>
    <p:extLst>
      <p:ext uri="{BB962C8B-B14F-4D97-AF65-F5344CB8AC3E}">
        <p14:creationId xmlns:p14="http://schemas.microsoft.com/office/powerpoint/2010/main" val="395421184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90000"/>
              </a:lnSpc>
              <a:spcBef>
                <a:spcPct val="20000"/>
              </a:spcBef>
              <a:spcAft>
                <a:spcPct val="0"/>
              </a:spcAft>
              <a:buClrTx/>
              <a:buSzTx/>
              <a:buFont typeface="Arial" charset="0"/>
              <a:buChar char="•"/>
              <a:tabLst/>
              <a:defRPr/>
            </a:pPr>
            <a:fld id="{5D11DE70-28D8-45BD-86AC-6469438A6842}" type="datetime1">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mn-cs"/>
              </a:rPr>
              <a:t>1/24/2021</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90000"/>
              </a:lnSpc>
              <a:spcBef>
                <a:spcPct val="20000"/>
              </a:spcBef>
              <a:spcAft>
                <a:spcPct val="0"/>
              </a:spcAft>
              <a:buClrTx/>
              <a:buSzTx/>
              <a:buFont typeface="Arial" charset="0"/>
              <a:buChar char="•"/>
              <a:tabLst/>
              <a:defRPr/>
            </a:pPr>
            <a:r>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fld id="{2C1984A0-2A4B-4418-8D57-6A8AF90E0F92}" type="slidenum">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t>‹#›</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Tree>
    <p:extLst>
      <p:ext uri="{BB962C8B-B14F-4D97-AF65-F5344CB8AC3E}">
        <p14:creationId xmlns:p14="http://schemas.microsoft.com/office/powerpoint/2010/main" val="280089664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90000"/>
              </a:lnSpc>
              <a:spcBef>
                <a:spcPct val="20000"/>
              </a:spcBef>
              <a:spcAft>
                <a:spcPct val="0"/>
              </a:spcAft>
              <a:buClrTx/>
              <a:buSzTx/>
              <a:buFont typeface="Arial" charset="0"/>
              <a:buChar char="•"/>
              <a:tabLst/>
              <a:defRPr/>
            </a:pPr>
            <a:fld id="{F0416FF9-646B-4E6A-A069-826B8F59A623}" type="datetime1">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mn-cs"/>
              </a:rPr>
              <a:t>1/24/2021</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90000"/>
              </a:lnSpc>
              <a:spcBef>
                <a:spcPct val="20000"/>
              </a:spcBef>
              <a:spcAft>
                <a:spcPct val="0"/>
              </a:spcAft>
              <a:buClrTx/>
              <a:buSzTx/>
              <a:buFont typeface="Arial" charset="0"/>
              <a:buChar char="•"/>
              <a:tabLst/>
              <a:defRPr/>
            </a:pPr>
            <a:r>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fld id="{B488C4A1-0B70-460B-9C0A-0DB15BDAFB05}" type="slidenum">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t>‹#›</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Tree>
    <p:extLst>
      <p:ext uri="{BB962C8B-B14F-4D97-AF65-F5344CB8AC3E}">
        <p14:creationId xmlns:p14="http://schemas.microsoft.com/office/powerpoint/2010/main" val="369450437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90000"/>
              </a:lnSpc>
              <a:spcBef>
                <a:spcPct val="20000"/>
              </a:spcBef>
              <a:spcAft>
                <a:spcPct val="0"/>
              </a:spcAft>
              <a:buClrTx/>
              <a:buSzTx/>
              <a:buFont typeface="Arial" charset="0"/>
              <a:buChar char="•"/>
              <a:tabLst/>
              <a:defRPr/>
            </a:pPr>
            <a:fld id="{3528CFC5-F5DE-44FD-BA6F-BDAC9E4C3B08}" type="datetime1">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mn-cs"/>
              </a:rPr>
              <a:t>1/24/2021</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90000"/>
              </a:lnSpc>
              <a:spcBef>
                <a:spcPct val="20000"/>
              </a:spcBef>
              <a:spcAft>
                <a:spcPct val="0"/>
              </a:spcAft>
              <a:buClrTx/>
              <a:buSzTx/>
              <a:buFont typeface="Arial" charset="0"/>
              <a:buChar char="•"/>
              <a:tabLst/>
              <a:defRPr/>
            </a:pPr>
            <a:r>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t>DEMOGRAPHICS - POPULATION GROWTH</a:t>
            </a: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fld id="{BAA04C75-DE7A-4922-83C9-0BD772915708}" type="slidenum">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t>‹#›</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Tree>
    <p:extLst>
      <p:ext uri="{BB962C8B-B14F-4D97-AF65-F5344CB8AC3E}">
        <p14:creationId xmlns:p14="http://schemas.microsoft.com/office/powerpoint/2010/main" val="94035077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90000"/>
              </a:lnSpc>
              <a:spcBef>
                <a:spcPct val="20000"/>
              </a:spcBef>
              <a:spcAft>
                <a:spcPct val="0"/>
              </a:spcAft>
              <a:buClrTx/>
              <a:buSzTx/>
              <a:buFont typeface="Arial" charset="0"/>
              <a:buChar char="•"/>
              <a:tabLst/>
              <a:defRPr/>
            </a:pPr>
            <a:fld id="{369CCD68-B9C9-4BBF-97CE-0C8B22EBDA59}" type="datetime1">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mn-cs"/>
              </a:rPr>
              <a:t>1/24/2021</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90000"/>
              </a:lnSpc>
              <a:spcBef>
                <a:spcPct val="20000"/>
              </a:spcBef>
              <a:spcAft>
                <a:spcPct val="0"/>
              </a:spcAft>
              <a:buClrTx/>
              <a:buSzTx/>
              <a:buFont typeface="Arial" charset="0"/>
              <a:buChar char="•"/>
              <a:tabLst/>
              <a:defRPr/>
            </a:pPr>
            <a:r>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t>DEMOGRAPHICS - POPULATION GROWTH</a:t>
            </a: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fld id="{20E0D3D3-E641-4461-9CD6-86E8378D454A}" type="slidenum">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t>‹#›</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Tree>
    <p:extLst>
      <p:ext uri="{BB962C8B-B14F-4D97-AF65-F5344CB8AC3E}">
        <p14:creationId xmlns:p14="http://schemas.microsoft.com/office/powerpoint/2010/main" val="23154554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90000"/>
              </a:lnSpc>
              <a:spcBef>
                <a:spcPct val="20000"/>
              </a:spcBef>
              <a:spcAft>
                <a:spcPct val="0"/>
              </a:spcAft>
              <a:buClrTx/>
              <a:buSzTx/>
              <a:buFont typeface="Arial" charset="0"/>
              <a:buChar char="•"/>
              <a:tabLst/>
              <a:defRPr/>
            </a:pPr>
            <a:fld id="{1F1160AF-784A-4EB4-BB1C-21F529BE82B9}" type="datetime1">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mn-cs"/>
              </a:rPr>
              <a:t>1/24/2021</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90000"/>
              </a:lnSpc>
              <a:spcBef>
                <a:spcPct val="20000"/>
              </a:spcBef>
              <a:spcAft>
                <a:spcPct val="0"/>
              </a:spcAft>
              <a:buClrTx/>
              <a:buSzTx/>
              <a:buFont typeface="Arial" charset="0"/>
              <a:buChar char="•"/>
              <a:tabLst/>
              <a:defRPr/>
            </a:pPr>
            <a:r>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t>DEMOGRAPHICS - POPULATION GROWTH</a:t>
            </a: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fld id="{A3FC2F83-CC78-47C6-987A-BA5F6D9E94CE}" type="slidenum">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t>‹#›</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Tree>
    <p:extLst>
      <p:ext uri="{BB962C8B-B14F-4D97-AF65-F5344CB8AC3E}">
        <p14:creationId xmlns:p14="http://schemas.microsoft.com/office/powerpoint/2010/main" val="239443737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90000"/>
              </a:lnSpc>
              <a:spcBef>
                <a:spcPct val="20000"/>
              </a:spcBef>
              <a:spcAft>
                <a:spcPct val="0"/>
              </a:spcAft>
              <a:buClrTx/>
              <a:buSzTx/>
              <a:buFont typeface="Arial" charset="0"/>
              <a:buChar char="•"/>
              <a:tabLst/>
              <a:defRPr/>
            </a:pPr>
            <a:fld id="{E752702D-00FF-4B00-A26F-21AE227C6CE7}" type="datetime1">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mn-cs"/>
              </a:rPr>
              <a:t>1/24/2021</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90000"/>
              </a:lnSpc>
              <a:spcBef>
                <a:spcPct val="20000"/>
              </a:spcBef>
              <a:spcAft>
                <a:spcPct val="0"/>
              </a:spcAft>
              <a:buClrTx/>
              <a:buSzTx/>
              <a:buFont typeface="Arial" charset="0"/>
              <a:buChar char="•"/>
              <a:tabLst/>
              <a:defRPr/>
            </a:pPr>
            <a:r>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fld id="{2DC07EDC-5420-4ACD-BE44-6BE6A5C8CB5A}" type="slidenum">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t>‹#›</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Tree>
    <p:extLst>
      <p:ext uri="{BB962C8B-B14F-4D97-AF65-F5344CB8AC3E}">
        <p14:creationId xmlns:p14="http://schemas.microsoft.com/office/powerpoint/2010/main" val="165077663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90000"/>
              </a:lnSpc>
              <a:spcBef>
                <a:spcPct val="20000"/>
              </a:spcBef>
              <a:spcAft>
                <a:spcPct val="0"/>
              </a:spcAft>
              <a:buClrTx/>
              <a:buSzTx/>
              <a:buFont typeface="Arial" charset="0"/>
              <a:buChar char="•"/>
              <a:tabLst/>
              <a:defRPr/>
            </a:pPr>
            <a:fld id="{2FBA158B-6714-4C37-AE71-AC923AE919A3}" type="datetime1">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mn-cs"/>
              </a:rPr>
              <a:t>1/24/2021</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90000"/>
              </a:lnSpc>
              <a:spcBef>
                <a:spcPct val="20000"/>
              </a:spcBef>
              <a:spcAft>
                <a:spcPct val="0"/>
              </a:spcAft>
              <a:buClrTx/>
              <a:buSzTx/>
              <a:buFont typeface="Arial" charset="0"/>
              <a:buChar char="•"/>
              <a:tabLst/>
              <a:defRPr/>
            </a:pPr>
            <a:r>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fld id="{CE6D1CD1-3956-4779-A12E-3CCA24FCD223}" type="slidenum">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t>‹#›</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Tree>
    <p:extLst>
      <p:ext uri="{BB962C8B-B14F-4D97-AF65-F5344CB8AC3E}">
        <p14:creationId xmlns:p14="http://schemas.microsoft.com/office/powerpoint/2010/main" val="172827869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90000"/>
              </a:lnSpc>
              <a:spcBef>
                <a:spcPct val="20000"/>
              </a:spcBef>
              <a:spcAft>
                <a:spcPct val="0"/>
              </a:spcAft>
              <a:buClrTx/>
              <a:buSzTx/>
              <a:buFont typeface="Arial" charset="0"/>
              <a:buChar char="•"/>
              <a:tabLst/>
              <a:defRPr/>
            </a:pPr>
            <a:fld id="{D4E655E5-28E4-4A78-AB29-5F8F03DA1145}" type="datetime1">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mn-cs"/>
              </a:rPr>
              <a:t>1/24/2021</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90000"/>
              </a:lnSpc>
              <a:spcBef>
                <a:spcPct val="20000"/>
              </a:spcBef>
              <a:spcAft>
                <a:spcPct val="0"/>
              </a:spcAft>
              <a:buClrTx/>
              <a:buSzTx/>
              <a:buFont typeface="Arial" charset="0"/>
              <a:buChar char="•"/>
              <a:tabLst/>
              <a:defRPr/>
            </a:pPr>
            <a:r>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fld id="{9222FCCB-9BC7-4777-B6C8-F214DC720D25}" type="slidenum">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t>‹#›</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Tree>
    <p:extLst>
      <p:ext uri="{BB962C8B-B14F-4D97-AF65-F5344CB8AC3E}">
        <p14:creationId xmlns:p14="http://schemas.microsoft.com/office/powerpoint/2010/main" val="188838071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90000"/>
              </a:lnSpc>
              <a:spcBef>
                <a:spcPct val="20000"/>
              </a:spcBef>
              <a:spcAft>
                <a:spcPct val="0"/>
              </a:spcAft>
              <a:buClrTx/>
              <a:buSzTx/>
              <a:buFont typeface="Arial" charset="0"/>
              <a:buChar char="•"/>
              <a:tabLst/>
              <a:defRPr/>
            </a:pPr>
            <a:fld id="{4933FE7B-F9C7-4975-90F8-9FDF873537B6}" type="datetime1">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mn-cs"/>
              </a:rPr>
              <a:t>1/24/2021</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90000"/>
              </a:lnSpc>
              <a:spcBef>
                <a:spcPct val="20000"/>
              </a:spcBef>
              <a:spcAft>
                <a:spcPct val="0"/>
              </a:spcAft>
              <a:buClrTx/>
              <a:buSzTx/>
              <a:buFont typeface="Arial" charset="0"/>
              <a:buChar char="•"/>
              <a:tabLst/>
              <a:defRPr/>
            </a:pPr>
            <a:r>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fld id="{3A4F86F9-4B6C-4457-AE14-64B29CC19D27}" type="slidenum">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t>‹#›</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Tree>
    <p:extLst>
      <p:ext uri="{BB962C8B-B14F-4D97-AF65-F5344CB8AC3E}">
        <p14:creationId xmlns:p14="http://schemas.microsoft.com/office/powerpoint/2010/main" val="3880602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C3F051D-30C9-40A8-97A1-82C10385694B}" type="datetime1">
              <a:rPr lang="en-US" smtClean="0">
                <a:solidFill>
                  <a:prstClr val="white">
                    <a:tint val="75000"/>
                  </a:prstClr>
                </a:solidFill>
              </a:rPr>
              <a:t>1/24/2021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white">
                    <a:tint val="75000"/>
                  </a:prstClr>
                </a:solidFill>
              </a:rPr>
              <a:t>DEMOGRAPHICS - POPULATION GROWTH</a:t>
            </a:r>
          </a:p>
        </p:txBody>
      </p:sp>
      <p:sp>
        <p:nvSpPr>
          <p:cNvPr id="6" name="Slide Number Placeholder 5"/>
          <p:cNvSpPr>
            <a:spLocks noGrp="1"/>
          </p:cNvSpPr>
          <p:nvPr>
            <p:ph type="sldNum" sz="quarter" idx="12"/>
          </p:nvPr>
        </p:nvSpPr>
        <p:spPr/>
        <p:txBody>
          <a:bodyPr/>
          <a:lstStyle>
            <a:lvl1pPr>
              <a:defRPr/>
            </a:lvl1pPr>
          </a:lstStyle>
          <a:p>
            <a:pPr>
              <a:defRPr/>
            </a:pPr>
            <a:fld id="{229DAEAB-A4FD-4B3C-A875-20A178EAF150}"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08178678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762000" y="1447800"/>
            <a:ext cx="7772400" cy="4267200"/>
          </a:xfrm>
        </p:spPr>
        <p:txBody>
          <a:bodyPr rtlCol="0">
            <a:normAutofit/>
          </a:bodyPr>
          <a:lstStyle/>
          <a:p>
            <a:pPr lvl="0"/>
            <a:endParaRPr lang="en-US" noProof="0"/>
          </a:p>
        </p:txBody>
      </p:sp>
    </p:spTree>
    <p:extLst>
      <p:ext uri="{BB962C8B-B14F-4D97-AF65-F5344CB8AC3E}">
        <p14:creationId xmlns:p14="http://schemas.microsoft.com/office/powerpoint/2010/main" val="29729545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EE1A488-E33E-4177-B807-50133E3144C2}"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1DCE26-6A3D-4C4D-BF58-8C9DA89E56AD}"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72789365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8684FE3-FEDD-4307-B708-B86CD16DBE0D}"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9DAEAB-A4FD-4B3C-A875-20A178EAF15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12445393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D964DB8-AC0E-4E00-8FD1-E24D271AC6D3}"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BBAE7D-E8B5-41EB-89B4-45EC2DA1EDC4}"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12844387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A742664-5B69-4F45-B4FD-A29F455EBE6B}"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9EB3BA-2465-4ED1-965E-5EA3B2CA0E08}"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59795243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EAAB69A-5AEA-4451-B053-F5CBC0793D38}"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4EA0A6-45FF-4BE5-A5D9-7930F7BDBB92}"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11622718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EFAA859-D2B0-4FED-A6DE-AECAB7E9CC57}"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679C6F-CE1C-40FB-8F1C-7EB6BE1324B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51160708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3541259-8CC1-4536-9D53-79803F2CA29A}"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68407410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A510A8E-9E02-49C3-8C23-08CD52B7BFB4}"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CD719A-D919-45F4-9609-0638E15B882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95632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BB7AD3-7688-4347-8912-0B58BBE8A5A0}"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58DBA4-8EE9-44AB-9A05-9F872DB10FC7}"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61509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B099D5A-4775-4830-8983-44FA28107BF6}" type="datetime1">
              <a:rPr lang="en-US" smtClean="0">
                <a:solidFill>
                  <a:prstClr val="white">
                    <a:tint val="75000"/>
                  </a:prstClr>
                </a:solidFill>
              </a:rPr>
              <a:t>1/24/2021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white">
                    <a:tint val="75000"/>
                  </a:prstClr>
                </a:solidFill>
              </a:rPr>
              <a:t>DEMOGRAPHICS - POPULATION GROWTH</a:t>
            </a:r>
          </a:p>
        </p:txBody>
      </p:sp>
      <p:sp>
        <p:nvSpPr>
          <p:cNvPr id="6" name="Slide Number Placeholder 5"/>
          <p:cNvSpPr>
            <a:spLocks noGrp="1"/>
          </p:cNvSpPr>
          <p:nvPr>
            <p:ph type="sldNum" sz="quarter" idx="12"/>
          </p:nvPr>
        </p:nvSpPr>
        <p:spPr/>
        <p:txBody>
          <a:bodyPr/>
          <a:lstStyle>
            <a:lvl1pPr>
              <a:defRPr/>
            </a:lvl1pPr>
          </a:lstStyle>
          <a:p>
            <a:pPr>
              <a:defRPr/>
            </a:pPr>
            <a:fld id="{CDBBAE7D-E8B5-41EB-89B4-45EC2DA1EDC4}"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49752163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DAB26C4-0462-48BA-BCAE-4DC05CC5550A}"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0029BD-DBF5-4FFE-98D1-7309ED79867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99165047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67EA166-FC97-4FAD-B7F4-B45D1AD436A7}"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3EA18E-DDD0-44EC-AA2B-DF2253E9BCE5}"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52936845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F51200A-DFC4-4388-9B93-DA8D148EAE4B}"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21"/>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5"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0AF73B-0D92-42CB-9993-EAE211377893}"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97027424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762000" y="1447800"/>
            <a:ext cx="7772400" cy="4267200"/>
          </a:xfrm>
        </p:spPr>
        <p:txBody>
          <a:bodyPr rtlCol="0">
            <a:normAutofit/>
          </a:bodyPr>
          <a:lstStyle/>
          <a:p>
            <a:pPr lvl="0"/>
            <a:endParaRPr lang="en-US" noProof="0"/>
          </a:p>
        </p:txBody>
      </p:sp>
    </p:spTree>
    <p:extLst>
      <p:ext uri="{BB962C8B-B14F-4D97-AF65-F5344CB8AC3E}">
        <p14:creationId xmlns:p14="http://schemas.microsoft.com/office/powerpoint/2010/main" val="175413516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525C49-A5AD-4069-A10C-6FD6D7F39D73}"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1DCE26-6A3D-4C4D-BF58-8C9DA89E56AD}"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99244344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F506D37-156E-41CC-9A10-FC0DF3E3B2CB}"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9DAEAB-A4FD-4B3C-A875-20A178EAF15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2556793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D4F5CFD-CDF4-4088-9127-B89DA159788B}"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BBAE7D-E8B5-41EB-89B4-45EC2DA1EDC4}"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81747802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A70CA0-2BB8-4644-8783-5CFC93A056AA}"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9EB3BA-2465-4ED1-965E-5EA3B2CA0E08}"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89351551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6A97308-A63D-4E56-B471-2B34EEA97D60}"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4EA0A6-45FF-4BE5-A5D9-7930F7BDBB92}"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09653702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5C32103-8095-4207-9FDA-F47A82936780}"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679C6F-CE1C-40FB-8F1C-7EB6BE1324B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665196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9E51405-3860-45A3-8B16-C1EC31B8C9EA}" type="datetime1">
              <a:rPr lang="en-US" smtClean="0">
                <a:solidFill>
                  <a:prstClr val="white">
                    <a:tint val="75000"/>
                  </a:prstClr>
                </a:solidFill>
              </a:rPr>
              <a:t>1/24/2021</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white">
                    <a:tint val="75000"/>
                  </a:prstClr>
                </a:solidFill>
              </a:rPr>
              <a:t>DEMOGRAPHICS - POPULATION GROWTH</a:t>
            </a:r>
          </a:p>
        </p:txBody>
      </p:sp>
      <p:sp>
        <p:nvSpPr>
          <p:cNvPr id="7" name="Slide Number Placeholder 5"/>
          <p:cNvSpPr>
            <a:spLocks noGrp="1"/>
          </p:cNvSpPr>
          <p:nvPr>
            <p:ph type="sldNum" sz="quarter" idx="12"/>
          </p:nvPr>
        </p:nvSpPr>
        <p:spPr/>
        <p:txBody>
          <a:bodyPr/>
          <a:lstStyle>
            <a:lvl1pPr>
              <a:defRPr/>
            </a:lvl1pPr>
          </a:lstStyle>
          <a:p>
            <a:pPr>
              <a:defRPr/>
            </a:pPr>
            <a:fld id="{D09EB3BA-2465-4ED1-965E-5EA3B2CA0E08}"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5560249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63C34DC-C3C5-433C-B710-83C6AE2CFE4F}"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89581845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9FC4A6D-B233-40CD-9BDD-DB45AE9968AB}"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CD719A-D919-45F4-9609-0638E15B882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36916573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38616EC-3899-472A-99D9-836967845CA1}"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58DBA4-8EE9-44AB-9A05-9F872DB10FC7}"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6843094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0F3D618-05AA-4259-84B5-F5BE98C743D3}"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0029BD-DBF5-4FFE-98D1-7309ED79867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94394954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53D115C-7797-422E-88DD-C08ADE29D7B2}"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3EA18E-DDD0-44EC-AA2B-DF2253E9BCE5}"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57117344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BFDB016-5869-4084-9540-AA0287FE6DBF}"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21"/>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5"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0AF73B-0D92-42CB-9993-EAE211377893}"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57666643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762000" y="1447800"/>
            <a:ext cx="7772400" cy="4267200"/>
          </a:xfrm>
        </p:spPr>
        <p:txBody>
          <a:bodyPr rtlCol="0">
            <a:normAutofit/>
          </a:bodyPr>
          <a:lstStyle/>
          <a:p>
            <a:pPr lvl="0"/>
            <a:endParaRPr lang="en-US" noProof="0"/>
          </a:p>
        </p:txBody>
      </p:sp>
    </p:spTree>
    <p:extLst>
      <p:ext uri="{BB962C8B-B14F-4D97-AF65-F5344CB8AC3E}">
        <p14:creationId xmlns:p14="http://schemas.microsoft.com/office/powerpoint/2010/main" val="115274891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0E3B545-BC45-4070-9405-C0DF66F757EB}"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1DCE26-6A3D-4C4D-BF58-8C9DA89E56AD}"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12254566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AB24EC1-D5DA-4ACE-82CA-6C6112EA9415}"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9DAEAB-A4FD-4B3C-A875-20A178EAF15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53967650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8261E25-24EB-4A81-9418-689E85B40715}"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BBAE7D-E8B5-41EB-89B4-45EC2DA1EDC4}"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656077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3305DAB-661A-45B3-8921-A615BFB8765A}" type="datetime1">
              <a:rPr lang="en-US" smtClean="0">
                <a:solidFill>
                  <a:prstClr val="white">
                    <a:tint val="75000"/>
                  </a:prstClr>
                </a:solidFill>
              </a:rPr>
              <a:t>1/24/2021</a:t>
            </a:fld>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white">
                    <a:tint val="75000"/>
                  </a:prstClr>
                </a:solidFill>
              </a:rPr>
              <a:t>DEMOGRAPHICS - POPULATION GROWTH</a:t>
            </a:r>
          </a:p>
        </p:txBody>
      </p:sp>
      <p:sp>
        <p:nvSpPr>
          <p:cNvPr id="9" name="Slide Number Placeholder 5"/>
          <p:cNvSpPr>
            <a:spLocks noGrp="1"/>
          </p:cNvSpPr>
          <p:nvPr>
            <p:ph type="sldNum" sz="quarter" idx="12"/>
          </p:nvPr>
        </p:nvSpPr>
        <p:spPr/>
        <p:txBody>
          <a:bodyPr/>
          <a:lstStyle>
            <a:lvl1pPr>
              <a:defRPr/>
            </a:lvl1pPr>
          </a:lstStyle>
          <a:p>
            <a:pPr>
              <a:defRPr/>
            </a:pPr>
            <a:fld id="{BA4EA0A6-45FF-4BE5-A5D9-7930F7BDBB92}"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78982086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4263290-4DDD-4F1B-86B8-A4524E5109AE}"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9EB3BA-2465-4ED1-965E-5EA3B2CA0E08}"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67414243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A4AF737-81B1-4459-9B3A-DF3CB9DE1106}"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4EA0A6-45FF-4BE5-A5D9-7930F7BDBB92}"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89913388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8B56D7D-2A28-43FE-A22C-D02C6D50494C}"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679C6F-CE1C-40FB-8F1C-7EB6BE1324B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54091590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747888F-9543-4130-B01C-84F76B8A0D82}"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18549331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FE0F97-EA6E-423D-A3A5-8DAB84480324}"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CD719A-D919-45F4-9609-0638E15B882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6368680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4EDE935-6029-4B2E-8DEF-DC5AA2397217}"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58DBA4-8EE9-44AB-9A05-9F872DB10FC7}"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61541061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081693A-AB72-4D74-9750-5F7C5915D152}"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0029BD-DBF5-4FFE-98D1-7309ED79867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09152656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14B2B0F-53CF-4293-AB5A-7E6C084F81DD}"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3EA18E-DDD0-44EC-AA2B-DF2253E9BCE5}"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21385503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5F89D8E-367A-40EF-B925-7E3E2AB4179E}"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21"/>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5"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0AF73B-0D92-42CB-9993-EAE211377893}"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44812189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762000" y="1447800"/>
            <a:ext cx="7772400" cy="4267200"/>
          </a:xfrm>
        </p:spPr>
        <p:txBody>
          <a:bodyPr rtlCol="0">
            <a:normAutofit/>
          </a:bodyPr>
          <a:lstStyle/>
          <a:p>
            <a:pPr lvl="0"/>
            <a:endParaRPr lang="en-US" noProof="0"/>
          </a:p>
        </p:txBody>
      </p:sp>
    </p:spTree>
    <p:extLst>
      <p:ext uri="{BB962C8B-B14F-4D97-AF65-F5344CB8AC3E}">
        <p14:creationId xmlns:p14="http://schemas.microsoft.com/office/powerpoint/2010/main" val="2492376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6EA6052-6B8E-492B-B961-78089A2814B1}" type="datetime1">
              <a:rPr lang="en-US" smtClean="0">
                <a:solidFill>
                  <a:prstClr val="white">
                    <a:tint val="75000"/>
                  </a:prstClr>
                </a:solidFill>
              </a:rPr>
              <a:t>1/24/2021</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white">
                    <a:tint val="75000"/>
                  </a:prstClr>
                </a:solidFill>
              </a:rPr>
              <a:t>DEMOGRAPHICS - POPULATION GROWTH</a:t>
            </a:r>
          </a:p>
        </p:txBody>
      </p:sp>
      <p:sp>
        <p:nvSpPr>
          <p:cNvPr id="5" name="Slide Number Placeholder 5"/>
          <p:cNvSpPr>
            <a:spLocks noGrp="1"/>
          </p:cNvSpPr>
          <p:nvPr>
            <p:ph type="sldNum" sz="quarter" idx="12"/>
          </p:nvPr>
        </p:nvSpPr>
        <p:spPr/>
        <p:txBody>
          <a:bodyPr/>
          <a:lstStyle>
            <a:lvl1pPr>
              <a:defRPr/>
            </a:lvl1pPr>
          </a:lstStyle>
          <a:p>
            <a:pPr>
              <a:defRPr/>
            </a:pPr>
            <a:fld id="{3A679C6F-CE1C-40FB-8F1C-7EB6BE1324B0}"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56924974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339A9A6-9CDC-40A5-A239-A1653331F4F0}"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1DCE26-6A3D-4C4D-BF58-8C9DA89E56AD}"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69171183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350245A-4C97-481F-AF8F-234D9E6E9A67}"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9DAEAB-A4FD-4B3C-A875-20A178EAF15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26200725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2575282-099A-459C-B502-1B6A142D56DB}"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BBAE7D-E8B5-41EB-89B4-45EC2DA1EDC4}"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26051127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0CCE85-F848-4360-95E7-49462B5A67FE}"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9EB3BA-2465-4ED1-965E-5EA3B2CA0E08}"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33980925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978F1A2-B28A-4418-A5AA-D9AE4B6FC1D4}"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4EA0A6-45FF-4BE5-A5D9-7930F7BDBB92}"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41678827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D50C644-43D4-4A30-9A2C-66473333B057}"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679C6F-CE1C-40FB-8F1C-7EB6BE1324B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63829505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DB9A786-4CB5-40B0-99A5-8B2FF5DA3D29}"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0132523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7E2843F-13A9-4F6A-9094-09B92886E0BD}"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CD719A-D919-45F4-9609-0638E15B882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70101349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EFDC75F-8237-470E-AFB5-5D8892CFF0FE}"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58DBA4-8EE9-44AB-9A05-9F872DB10FC7}"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87392775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39CACF0-8607-47D5-8BE0-A1F5B087DBC3}"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0029BD-DBF5-4FFE-98D1-7309ED79867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8141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F772853-753F-4BFE-98BE-80662D41211E}" type="datetime1">
              <a:rPr lang="en-US" smtClean="0">
                <a:solidFill>
                  <a:prstClr val="white">
                    <a:tint val="75000"/>
                  </a:prstClr>
                </a:solidFill>
              </a:rPr>
              <a:t>1/24/2021</a:t>
            </a:fld>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white">
                    <a:tint val="75000"/>
                  </a:prstClr>
                </a:solidFill>
              </a:rPr>
              <a:t>DEMOGRAPHICS - POPULATION GROWTH</a:t>
            </a:r>
          </a:p>
        </p:txBody>
      </p:sp>
      <p:sp>
        <p:nvSpPr>
          <p:cNvPr id="4" name="Slide Number Placeholder 5"/>
          <p:cNvSpPr>
            <a:spLocks noGrp="1"/>
          </p:cNvSpPr>
          <p:nvPr>
            <p:ph type="sldNum" sz="quarter" idx="12"/>
          </p:nvPr>
        </p:nvSpPr>
        <p:spPr/>
        <p:txBody>
          <a:bodyPr/>
          <a:lstStyle>
            <a:lvl1pPr>
              <a:defRPr/>
            </a:lvl1pPr>
          </a:lstStyle>
          <a:p>
            <a:pPr>
              <a:defRPr/>
            </a:pPr>
            <a:fld id="{D7862DBB-4001-4349-BD46-E6A729FB19CB}"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86552778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ADB8368-6711-46D3-B977-068DAF99EC1F}"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3EA18E-DDD0-44EC-AA2B-DF2253E9BCE5}"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98715411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762000" y="1447800"/>
            <a:ext cx="7772400" cy="4267200"/>
          </a:xfrm>
        </p:spPr>
        <p:txBody>
          <a:bodyPr rtlCol="0">
            <a:normAutofit/>
          </a:bodyPr>
          <a:lstStyle/>
          <a:p>
            <a:pPr lvl="0"/>
            <a:endParaRPr lang="en-US" noProof="0"/>
          </a:p>
        </p:txBody>
      </p:sp>
    </p:spTree>
    <p:extLst>
      <p:ext uri="{BB962C8B-B14F-4D97-AF65-F5344CB8AC3E}">
        <p14:creationId xmlns:p14="http://schemas.microsoft.com/office/powerpoint/2010/main" val="366571414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2FA18F0-CBC6-47F0-9995-7781DEF0D03C}"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1DCE26-6A3D-4C4D-BF58-8C9DA89E56AD}"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23739076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F1F5FD4-1192-4F55-AE69-FCB002F7A308}"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9DAEAB-A4FD-4B3C-A875-20A178EAF15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75483975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C81FF83-26D7-47CF-B647-EFC90970FAD8}"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BBAE7D-E8B5-41EB-89B4-45EC2DA1EDC4}"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414077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3DDEEA3-03DB-4039-BA1F-C12B6993E77F}"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9EB3BA-2465-4ED1-965E-5EA3B2CA0E08}"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63065714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2181551-87B7-4A83-A4FB-A4D665A07B88}"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4EA0A6-45FF-4BE5-A5D9-7930F7BDBB92}"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95418948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E6DD44F-CD9E-4B36-AD26-DCF0A2CE4EAC}"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679C6F-CE1C-40FB-8F1C-7EB6BE1324B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97304188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8928EBF-1C77-4F33-A582-066AD3A4F2EA}"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93276951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32BE50B-D427-4648-8E3B-046D55227DB7}"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CD719A-D919-45F4-9609-0638E15B882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173728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6353808-0924-414A-AAAC-2B40AE40598A}" type="datetime1">
              <a:rPr lang="en-US" smtClean="0">
                <a:solidFill>
                  <a:prstClr val="white">
                    <a:tint val="75000"/>
                  </a:prstClr>
                </a:solidFill>
              </a:rPr>
              <a:t>1/24/2021</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white">
                    <a:tint val="75000"/>
                  </a:prstClr>
                </a:solidFill>
              </a:rPr>
              <a:t>DEMOGRAPHICS - POPULATION GROWTH</a:t>
            </a:r>
          </a:p>
        </p:txBody>
      </p:sp>
      <p:sp>
        <p:nvSpPr>
          <p:cNvPr id="7" name="Slide Number Placeholder 5"/>
          <p:cNvSpPr>
            <a:spLocks noGrp="1"/>
          </p:cNvSpPr>
          <p:nvPr>
            <p:ph type="sldNum" sz="quarter" idx="12"/>
          </p:nvPr>
        </p:nvSpPr>
        <p:spPr/>
        <p:txBody>
          <a:bodyPr/>
          <a:lstStyle>
            <a:lvl1pPr>
              <a:defRPr/>
            </a:lvl1pPr>
          </a:lstStyle>
          <a:p>
            <a:pPr>
              <a:defRPr/>
            </a:pPr>
            <a:fld id="{1ECD719A-D919-45F4-9609-0638E15B8820}"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47415451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2E4716A-554C-492D-AB5C-8FA0909D6F3B}"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58DBA4-8EE9-44AB-9A05-9F872DB10FC7}"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95954322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5CF7FCD-3944-476A-AF25-D2EDCB878CDB}"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0029BD-DBF5-4FFE-98D1-7309ED79867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95493546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BEE37E4-85E3-4FBD-AEBC-745C2DF56D93}"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3EA18E-DDD0-44EC-AA2B-DF2253E9BCE5}"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1778206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7646C28-86AF-40A5-A325-E65198A7015E}"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21"/>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5"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0AF73B-0D92-42CB-9993-EAE211377893}"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5266458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762000" y="1447800"/>
            <a:ext cx="7772400" cy="4267200"/>
          </a:xfrm>
        </p:spPr>
        <p:txBody>
          <a:bodyPr rtlCol="0">
            <a:normAutofit/>
          </a:bodyPr>
          <a:lstStyle/>
          <a:p>
            <a:pPr lvl="0"/>
            <a:endParaRPr lang="en-US" noProof="0"/>
          </a:p>
        </p:txBody>
      </p:sp>
    </p:spTree>
    <p:extLst>
      <p:ext uri="{BB962C8B-B14F-4D97-AF65-F5344CB8AC3E}">
        <p14:creationId xmlns:p14="http://schemas.microsoft.com/office/powerpoint/2010/main" val="116777838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F88738-CB6E-4D88-89A1-632393D81981}"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1DCE26-6A3D-4C4D-BF58-8C9DA89E56AD}"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74196155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ED8CEBE-0DDE-45FF-95A2-68FF6815A87C}"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9DAEAB-A4FD-4B3C-A875-20A178EAF15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4243989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74965C3-6C4C-4641-AACC-83DE191B3E6D}"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BBAE7D-E8B5-41EB-89B4-45EC2DA1EDC4}"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00898556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564DC43-B91A-4DA8-A69C-347F369234F4}"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9EB3BA-2465-4ED1-965E-5EA3B2CA0E08}"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9977210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1685A24-D624-42E0-9371-3D88166688A2}"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4EA0A6-45FF-4BE5-A5D9-7930F7BDBB92}"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035805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DDFC4D-B2C6-4896-B920-04AF25F63A63}" type="datetime1">
              <a:rPr lang="en-US" smtClean="0"/>
              <a:t>1/24/2021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DEMOGRAPHICS - POPULATION GROWTH</a:t>
            </a:r>
          </a:p>
        </p:txBody>
      </p:sp>
      <p:sp>
        <p:nvSpPr>
          <p:cNvPr id="6" name="Slide Number Placeholder 5"/>
          <p:cNvSpPr>
            <a:spLocks noGrp="1"/>
          </p:cNvSpPr>
          <p:nvPr>
            <p:ph type="sldNum" sz="quarter" idx="12"/>
          </p:nvPr>
        </p:nvSpPr>
        <p:spPr/>
        <p:txBody>
          <a:bodyPr/>
          <a:lstStyle>
            <a:lvl1pPr>
              <a:defRPr/>
            </a:lvl1pPr>
          </a:lstStyle>
          <a:p>
            <a:pPr>
              <a:defRPr/>
            </a:pPr>
            <a:fld id="{4BE00A6E-E69A-4CD9-9726-A3390677D7A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91FD563-BA91-4C40-AFB9-4E1F9C4D2DE4}" type="datetime1">
              <a:rPr lang="en-US" smtClean="0">
                <a:solidFill>
                  <a:prstClr val="white">
                    <a:tint val="75000"/>
                  </a:prstClr>
                </a:solidFill>
              </a:rPr>
              <a:t>1/24/2021</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white">
                    <a:tint val="75000"/>
                  </a:prstClr>
                </a:solidFill>
              </a:rPr>
              <a:t>DEMOGRAPHICS - POPULATION GROWTH</a:t>
            </a:r>
          </a:p>
        </p:txBody>
      </p:sp>
      <p:sp>
        <p:nvSpPr>
          <p:cNvPr id="7" name="Slide Number Placeholder 5"/>
          <p:cNvSpPr>
            <a:spLocks noGrp="1"/>
          </p:cNvSpPr>
          <p:nvPr>
            <p:ph type="sldNum" sz="quarter" idx="12"/>
          </p:nvPr>
        </p:nvSpPr>
        <p:spPr/>
        <p:txBody>
          <a:bodyPr/>
          <a:lstStyle>
            <a:lvl1pPr>
              <a:defRPr/>
            </a:lvl1pPr>
          </a:lstStyle>
          <a:p>
            <a:pPr>
              <a:defRPr/>
            </a:pPr>
            <a:fld id="{E558DBA4-8EE9-44AB-9A05-9F872DB10FC7}"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90159282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6670101-87D2-41F0-8934-3F4C7F9C0D39}"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679C6F-CE1C-40FB-8F1C-7EB6BE1324B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51954705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6D3FAB3-673A-4025-BCD6-6A2E3DDC537D}"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52064181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851A17-F162-4490-A4FE-95A18268225F}"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CD719A-D919-45F4-9609-0638E15B882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23896353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5E39B86-671D-4F07-916B-087AA991E845}"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58DBA4-8EE9-44AB-9A05-9F872DB10FC7}"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88577832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735D31-BC00-46E8-A040-4C8ED669AFE0}"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0029BD-DBF5-4FFE-98D1-7309ED79867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25423832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A488A29-F20C-4719-9DE9-5C337C9A6C3A}"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3EA18E-DDD0-44EC-AA2B-DF2253E9BCE5}"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09510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3519DF3-E1A0-4170-9866-C12E7052A048}"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21"/>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5"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0AF73B-0D92-42CB-9993-EAE211377893}"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86691858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762000" y="1447800"/>
            <a:ext cx="7772400" cy="4267200"/>
          </a:xfrm>
        </p:spPr>
        <p:txBody>
          <a:bodyPr rtlCol="0">
            <a:normAutofit/>
          </a:bodyPr>
          <a:lstStyle/>
          <a:p>
            <a:pPr lvl="0"/>
            <a:endParaRPr lang="en-US" noProof="0"/>
          </a:p>
        </p:txBody>
      </p:sp>
    </p:spTree>
    <p:extLst>
      <p:ext uri="{BB962C8B-B14F-4D97-AF65-F5344CB8AC3E}">
        <p14:creationId xmlns:p14="http://schemas.microsoft.com/office/powerpoint/2010/main" val="342447710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EEA40ED-5E31-4DD5-9B4C-AED82952D8BC}"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1DCE26-6A3D-4C4D-BF58-8C9DA89E56AD}"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53109738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61CAC73-9BA8-4C11-A3DB-8209C4EDD798}"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9DAEAB-A4FD-4B3C-A875-20A178EAF15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355984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BBEFDAE-480E-484A-A004-40115057EB6C}" type="datetime1">
              <a:rPr lang="en-US" smtClean="0">
                <a:solidFill>
                  <a:prstClr val="white">
                    <a:tint val="75000"/>
                  </a:prstClr>
                </a:solidFill>
              </a:rPr>
              <a:t>1/24/2021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white">
                    <a:tint val="75000"/>
                  </a:prstClr>
                </a:solidFill>
              </a:rPr>
              <a:t>DEMOGRAPHICS - POPULATION GROWTH</a:t>
            </a:r>
          </a:p>
        </p:txBody>
      </p:sp>
      <p:sp>
        <p:nvSpPr>
          <p:cNvPr id="6" name="Slide Number Placeholder 5"/>
          <p:cNvSpPr>
            <a:spLocks noGrp="1"/>
          </p:cNvSpPr>
          <p:nvPr>
            <p:ph type="sldNum" sz="quarter" idx="12"/>
          </p:nvPr>
        </p:nvSpPr>
        <p:spPr/>
        <p:txBody>
          <a:bodyPr/>
          <a:lstStyle>
            <a:lvl1pPr>
              <a:defRPr/>
            </a:lvl1pPr>
          </a:lstStyle>
          <a:p>
            <a:pPr>
              <a:defRPr/>
            </a:pPr>
            <a:fld id="{200029BD-DBF5-4FFE-98D1-7309ED79867B}"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67632996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CA90ADD-2BDB-43E7-AF6F-D750C5C85A50}"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BBAE7D-E8B5-41EB-89B4-45EC2DA1EDC4}"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8714898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EA5C6F6-93DD-49AF-A404-9BBDF3601126}"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9EB3BA-2465-4ED1-965E-5EA3B2CA0E08}"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80707570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E2324E7-E0C3-4CCC-8CD5-BAFCDC00C63B}"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4EA0A6-45FF-4BE5-A5D9-7930F7BDBB92}"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89147034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46DAE5A-97EF-4C9D-A296-5850BADFF768}"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679C6F-CE1C-40FB-8F1C-7EB6BE1324B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11640054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8BCAEE7-9980-4747-8FB8-7F04A89F0F71}"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195690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0A9CFBA-C6DE-48B6-9CB2-62C0A1445520}"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CD719A-D919-45F4-9609-0638E15B882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14353591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03E9F8-7B95-4186-A494-6268BE07AC5C}"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58DBA4-8EE9-44AB-9A05-9F872DB10FC7}"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9545060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7F24236-F706-419D-B268-234989A814C4}"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0029BD-DBF5-4FFE-98D1-7309ED79867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72323272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1E33374-31F4-4AB8-83A8-0CFF08BF6C14}"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3EA18E-DDD0-44EC-AA2B-DF2253E9BCE5}"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57115853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7A3443D-009A-4A55-BA4C-F1D8D4D00F05}"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21"/>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5"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0AF73B-0D92-42CB-9993-EAE211377893}"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147876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E0DC8CE-206A-4300-9DAD-99D516903E52}" type="datetime1">
              <a:rPr lang="en-US" smtClean="0">
                <a:solidFill>
                  <a:prstClr val="white">
                    <a:tint val="75000"/>
                  </a:prstClr>
                </a:solidFill>
              </a:rPr>
              <a:t>1/24/2021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white">
                    <a:tint val="75000"/>
                  </a:prstClr>
                </a:solidFill>
              </a:rPr>
              <a:t>DEMOGRAPHICS - POPULATION GROWTH</a:t>
            </a:r>
          </a:p>
        </p:txBody>
      </p:sp>
      <p:sp>
        <p:nvSpPr>
          <p:cNvPr id="6" name="Slide Number Placeholder 5"/>
          <p:cNvSpPr>
            <a:spLocks noGrp="1"/>
          </p:cNvSpPr>
          <p:nvPr>
            <p:ph type="sldNum" sz="quarter" idx="12"/>
          </p:nvPr>
        </p:nvSpPr>
        <p:spPr/>
        <p:txBody>
          <a:bodyPr/>
          <a:lstStyle>
            <a:lvl1pPr>
              <a:defRPr/>
            </a:lvl1pPr>
          </a:lstStyle>
          <a:p>
            <a:pPr>
              <a:defRPr/>
            </a:pPr>
            <a:fld id="{6F3EA18E-DDD0-44EC-AA2B-DF2253E9BCE5}"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47533207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762000" y="1447800"/>
            <a:ext cx="7772400" cy="4267200"/>
          </a:xfrm>
        </p:spPr>
        <p:txBody>
          <a:bodyPr rtlCol="0">
            <a:normAutofit/>
          </a:bodyPr>
          <a:lstStyle/>
          <a:p>
            <a:pPr lvl="0"/>
            <a:endParaRPr lang="en-US" noProof="0"/>
          </a:p>
        </p:txBody>
      </p:sp>
    </p:spTree>
    <p:extLst>
      <p:ext uri="{BB962C8B-B14F-4D97-AF65-F5344CB8AC3E}">
        <p14:creationId xmlns:p14="http://schemas.microsoft.com/office/powerpoint/2010/main" val="315647120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2F60571-A3CF-4463-B0C0-0AA63A628F14}"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1DCE26-6A3D-4C4D-BF58-8C9DA89E56AD}"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37059710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B1FDD91-2E0E-445A-B20B-D94D9E8B029A}"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9DAEAB-A4FD-4B3C-A875-20A178EAF15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315861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3F8D1D-FB14-4D99-BF76-051085C621CC}"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BBAE7D-E8B5-41EB-89B4-45EC2DA1EDC4}"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73400611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676C53D-F657-47C0-82EC-F4AEE3FB43FD}"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9EB3BA-2465-4ED1-965E-5EA3B2CA0E08}"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00572222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4967A2A-5645-4AD5-AAA8-5834D49159A1}"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4EA0A6-45FF-4BE5-A5D9-7930F7BDBB92}"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78957552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D3E3274-53FF-4107-919A-DAE8440C490B}"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679C6F-CE1C-40FB-8F1C-7EB6BE1324B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09299353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5A0D627-1AD0-4B41-991F-BFAE5E2ED262}"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58903019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DD70C04-E459-414F-A0FD-C808CF1160CF}"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CD719A-D919-45F4-9609-0638E15B882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08810869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B10AA6F-DBDE-4DDB-819D-FCA089A19928}"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58DBA4-8EE9-44AB-9A05-9F872DB10FC7}"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5492231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9"/>
          <p:cNvSpPr>
            <a:spLocks noGrp="1"/>
          </p:cNvSpPr>
          <p:nvPr>
            <p:ph type="dt" sz="half" idx="10"/>
          </p:nvPr>
        </p:nvSpPr>
        <p:spPr/>
        <p:txBody>
          <a:bodyPr/>
          <a:lstStyle>
            <a:lvl1pPr>
              <a:defRPr/>
            </a:lvl1pPr>
          </a:lstStyle>
          <a:p>
            <a:pPr>
              <a:defRPr/>
            </a:pPr>
            <a:fld id="{8AC4299C-7197-4A02-8C34-2C82C21AC43C}" type="datetime1">
              <a:rPr lang="en-US" smtClean="0">
                <a:solidFill>
                  <a:prstClr val="white">
                    <a:tint val="75000"/>
                  </a:prstClr>
                </a:solidFill>
              </a:rPr>
              <a:t>1/24/2021</a:t>
            </a:fld>
            <a:endParaRPr lang="en-US">
              <a:solidFill>
                <a:prstClr val="white">
                  <a:tint val="75000"/>
                </a:prstClr>
              </a:solidFill>
            </a:endParaRPr>
          </a:p>
        </p:txBody>
      </p:sp>
      <p:sp>
        <p:nvSpPr>
          <p:cNvPr id="4" name="Footer Placeholder 21"/>
          <p:cNvSpPr>
            <a:spLocks noGrp="1"/>
          </p:cNvSpPr>
          <p:nvPr>
            <p:ph type="ftr" sz="quarter" idx="11"/>
          </p:nvPr>
        </p:nvSpPr>
        <p:spPr/>
        <p:txBody>
          <a:bodyPr/>
          <a:lstStyle>
            <a:lvl1pPr>
              <a:defRPr/>
            </a:lvl1pPr>
          </a:lstStyle>
          <a:p>
            <a:pPr>
              <a:defRPr/>
            </a:pPr>
            <a:r>
              <a:rPr lang="en-US">
                <a:solidFill>
                  <a:prstClr val="white">
                    <a:tint val="75000"/>
                  </a:prstClr>
                </a:solidFill>
              </a:rPr>
              <a:t>DEMOGRAPHICS - POPULATION GROWTH</a:t>
            </a:r>
          </a:p>
        </p:txBody>
      </p:sp>
      <p:sp>
        <p:nvSpPr>
          <p:cNvPr id="5" name="Slide Number Placeholder 17"/>
          <p:cNvSpPr>
            <a:spLocks noGrp="1"/>
          </p:cNvSpPr>
          <p:nvPr>
            <p:ph type="sldNum" sz="quarter" idx="12"/>
          </p:nvPr>
        </p:nvSpPr>
        <p:spPr/>
        <p:txBody>
          <a:bodyPr/>
          <a:lstStyle>
            <a:lvl1pPr>
              <a:defRPr/>
            </a:lvl1pPr>
          </a:lstStyle>
          <a:p>
            <a:pPr>
              <a:defRPr/>
            </a:pPr>
            <a:fld id="{790AF73B-0D92-42CB-9993-EAE211377893}"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72873414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5DA4982-5B68-49E1-B35B-9C1015A1F681}"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0029BD-DBF5-4FFE-98D1-7309ED79867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46626044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F4129F3-91F5-4FDB-8931-C0893632C91D}"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3EA18E-DDD0-44EC-AA2B-DF2253E9BCE5}"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99880206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1CE42F2-A34C-4489-8A9F-1748E18D9CE2}"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21"/>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5"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0AF73B-0D92-42CB-9993-EAE211377893}"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03722488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762000" y="1447800"/>
            <a:ext cx="7772400" cy="4267200"/>
          </a:xfrm>
        </p:spPr>
        <p:txBody>
          <a:bodyPr rtlCol="0">
            <a:normAutofit/>
          </a:bodyPr>
          <a:lstStyle/>
          <a:p>
            <a:pPr lvl="0"/>
            <a:endParaRPr lang="en-US" noProof="0"/>
          </a:p>
        </p:txBody>
      </p:sp>
    </p:spTree>
    <p:extLst>
      <p:ext uri="{BB962C8B-B14F-4D97-AF65-F5344CB8AC3E}">
        <p14:creationId xmlns:p14="http://schemas.microsoft.com/office/powerpoint/2010/main" val="348583504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F3A658D-1874-448A-8186-EDB1EA948CA2}"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1DCE26-6A3D-4C4D-BF58-8C9DA89E56AD}"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78206988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EF3E537-0CB6-47E0-A61B-0B92E75E8196}"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9DAEAB-A4FD-4B3C-A875-20A178EAF15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70766077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AEC2E11-EFE6-4950-AAEC-C5CBFEE47140}"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BBAE7D-E8B5-41EB-89B4-45EC2DA1EDC4}"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434577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5BA8DDB-2C7B-40FD-9E0D-FBAC7616E01C}"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9EB3BA-2465-4ED1-965E-5EA3B2CA0E08}"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90540725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465E4E7-D6F6-4325-91F6-A2F9C4997A33}"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4EA0A6-45FF-4BE5-A5D9-7930F7BDBB92}"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26836317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F87F8C5-321B-4AE3-8CE1-F557CE99F15C}"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679C6F-CE1C-40FB-8F1C-7EB6BE1324B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487646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762000" y="1447800"/>
            <a:ext cx="7772400" cy="4267200"/>
          </a:xfrm>
        </p:spPr>
        <p:txBody>
          <a:bodyPr rtlCol="0">
            <a:normAutofit/>
          </a:bodyPr>
          <a:lstStyle/>
          <a:p>
            <a:pPr lvl="0"/>
            <a:endParaRPr lang="en-US" noProof="0"/>
          </a:p>
        </p:txBody>
      </p:sp>
    </p:spTree>
    <p:extLst>
      <p:ext uri="{BB962C8B-B14F-4D97-AF65-F5344CB8AC3E}">
        <p14:creationId xmlns:p14="http://schemas.microsoft.com/office/powerpoint/2010/main" val="169403005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36687FF-F1F7-433C-A439-43212153768F}"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07124991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383FA4F-3F28-4898-A701-492B9873D82F}"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CD719A-D919-45F4-9609-0638E15B882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6450749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0E530D5-E705-4DA4-BBFF-1B95D62CECE2}"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58DBA4-8EE9-44AB-9A05-9F872DB10FC7}"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67738803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A3BC072-E6AC-4EF0-9C4D-19430B335529}"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0029BD-DBF5-4FFE-98D1-7309ED79867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6316804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6682415-2605-4C7E-A84A-4D637BFFD1C3}"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3EA18E-DDD0-44EC-AA2B-DF2253E9BCE5}"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50740128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7D5E288-9CF2-45D1-92FB-25D559EF25D4}"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21"/>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5"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0AF73B-0D92-42CB-9993-EAE211377893}"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70095233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762000" y="1447800"/>
            <a:ext cx="7772400" cy="4267200"/>
          </a:xfrm>
        </p:spPr>
        <p:txBody>
          <a:bodyPr rtlCol="0">
            <a:normAutofit/>
          </a:bodyPr>
          <a:lstStyle/>
          <a:p>
            <a:pPr lvl="0"/>
            <a:endParaRPr lang="en-US" noProof="0"/>
          </a:p>
        </p:txBody>
      </p:sp>
    </p:spTree>
    <p:extLst>
      <p:ext uri="{BB962C8B-B14F-4D97-AF65-F5344CB8AC3E}">
        <p14:creationId xmlns:p14="http://schemas.microsoft.com/office/powerpoint/2010/main" val="252951911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841E089-B141-45D4-9F4C-F6D04747D4C2}"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1DCE26-6A3D-4C4D-BF58-8C9DA89E56AD}"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05985323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E399C43-58A6-49E7-921C-8CB1C1C71DE2}"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9DAEAB-A4FD-4B3C-A875-20A178EAF15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12238377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871229D-C2DE-4F5B-9B4E-9F3775C12E4B}"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BBAE7D-E8B5-41EB-89B4-45EC2DA1EDC4}"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6834274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3C618C2-91D6-4BDE-B2DD-144D3E04B27B}" type="datetime1">
              <a:rPr lang="en-US" smtClean="0">
                <a:solidFill>
                  <a:prstClr val="black">
                    <a:tint val="75000"/>
                  </a:prstClr>
                </a:solidFill>
              </a:r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DEMOGRAPHICS - POPULATION GROWTH</a:t>
            </a:r>
          </a:p>
        </p:txBody>
      </p:sp>
      <p:sp>
        <p:nvSpPr>
          <p:cNvPr id="6" name="Slide Number Placeholder 5"/>
          <p:cNvSpPr>
            <a:spLocks noGrp="1"/>
          </p:cNvSpPr>
          <p:nvPr>
            <p:ph type="sldNum" sz="quarter" idx="12"/>
          </p:nvPr>
        </p:nvSpPr>
        <p:spPr/>
        <p:txBody>
          <a:bodyPr/>
          <a:lstStyle>
            <a:lvl1pPr>
              <a:defRPr/>
            </a:lvl1pPr>
          </a:lstStyle>
          <a:p>
            <a:pPr>
              <a:defRPr/>
            </a:pPr>
            <a:fld id="{665BE821-8F82-42B3-903C-AF0953C9584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285659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9D0082E-8528-4EC4-8D47-524929A1CA9D}"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9EB3BA-2465-4ED1-965E-5EA3B2CA0E08}"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21395937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85DE13B-E3B6-4987-8ED9-DFEEFBA9BA1B}"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4EA0A6-45FF-4BE5-A5D9-7930F7BDBB92}"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14282665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A7C260F-1517-42BB-871B-4963BC5AE5A2}"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679C6F-CE1C-40FB-8F1C-7EB6BE1324B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06829852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A1BD8BF-80D5-4AD4-815D-B24ABCDCC952}"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85648783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A507F1B-FC2E-4803-8B31-CFF61F98C76D}"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CD719A-D919-45F4-9609-0638E15B882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58384927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F831E23-0977-4C24-98E1-139FCB2FCC7B}"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58DBA4-8EE9-44AB-9A05-9F872DB10FC7}"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75648369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D6759E0-D95F-4D4D-ACA6-AFCD9A122933}"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0029BD-DBF5-4FFE-98D1-7309ED79867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721050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4C16634-3EF5-4859-B33F-AB591CD79120}"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3EA18E-DDD0-44EC-AA2B-DF2253E9BCE5}"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16843890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86E8008-B20E-4F78-AFFD-403496255359}"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21"/>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5"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0AF73B-0D92-42CB-9993-EAE211377893}"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07346290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762000" y="1447800"/>
            <a:ext cx="7772400" cy="4267200"/>
          </a:xfrm>
        </p:spPr>
        <p:txBody>
          <a:bodyPr rtlCol="0">
            <a:normAutofit/>
          </a:bodyPr>
          <a:lstStyle/>
          <a:p>
            <a:pPr lvl="0"/>
            <a:endParaRPr lang="en-US" noProof="0"/>
          </a:p>
        </p:txBody>
      </p:sp>
    </p:spTree>
    <p:extLst>
      <p:ext uri="{BB962C8B-B14F-4D97-AF65-F5344CB8AC3E}">
        <p14:creationId xmlns:p14="http://schemas.microsoft.com/office/powerpoint/2010/main" val="14085268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A166B0E-BB85-4DB7-97BF-7BD9F7D3E13E}" type="datetime1">
              <a:rPr lang="en-US" smtClean="0">
                <a:solidFill>
                  <a:prstClr val="black">
                    <a:tint val="75000"/>
                  </a:prstClr>
                </a:solidFill>
              </a:r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DEMOGRAPHICS - POPULATION GROWTH</a:t>
            </a:r>
          </a:p>
        </p:txBody>
      </p:sp>
      <p:sp>
        <p:nvSpPr>
          <p:cNvPr id="6" name="Slide Number Placeholder 5"/>
          <p:cNvSpPr>
            <a:spLocks noGrp="1"/>
          </p:cNvSpPr>
          <p:nvPr>
            <p:ph type="sldNum" sz="quarter" idx="12"/>
          </p:nvPr>
        </p:nvSpPr>
        <p:spPr/>
        <p:txBody>
          <a:bodyPr/>
          <a:lstStyle>
            <a:lvl1pPr>
              <a:defRPr/>
            </a:lvl1pPr>
          </a:lstStyle>
          <a:p>
            <a:pPr>
              <a:defRPr/>
            </a:pPr>
            <a:fld id="{4BE00A6E-E69A-4CD9-9726-A3390677D7A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160609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065D3C6-CAC6-4469-8610-905594AD6E1A}"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1DCE26-6A3D-4C4D-BF58-8C9DA89E56AD}"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08054465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FD370AA-374D-45B6-89C3-A7F45403AA6D}"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9DAEAB-A4FD-4B3C-A875-20A178EAF15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10167433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2334A11-41E6-4D07-A3FD-673E2E834AFB}"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BBAE7D-E8B5-41EB-89B4-45EC2DA1EDC4}"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01841745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537EB3B-5376-4721-BFAF-2FD53DDA422B}"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9EB3BA-2465-4ED1-965E-5EA3B2CA0E08}"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34270298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8E5AB2C-4C76-402C-A9F6-4371ADAC4C2E}"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4EA0A6-45FF-4BE5-A5D9-7930F7BDBB92}"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56117909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30E72B4-E550-48E7-802E-6B618BE62458}"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679C6F-CE1C-40FB-8F1C-7EB6BE1324B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46526890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2EDFB50-B9A2-4CEA-8CBC-DBE61271B275}"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9890472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5C8C236-6752-4056-8AD6-5B500C9655C6}"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CD719A-D919-45F4-9609-0638E15B882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67988466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F1326D0-9838-477F-9836-39EFC0EC9281}"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58DBA4-8EE9-44AB-9A05-9F872DB10FC7}"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60941811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5D9A313-351C-4873-8377-D9EAF781B436}"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0029BD-DBF5-4FFE-98D1-7309ED79867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581714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1B04B9F-7B2F-47BB-8A43-0EC995C83409}" type="datetime1">
              <a:rPr lang="en-US" smtClean="0">
                <a:solidFill>
                  <a:prstClr val="black">
                    <a:tint val="75000"/>
                  </a:prstClr>
                </a:solidFill>
              </a:r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DEMOGRAPHICS - POPULATION GROWTH</a:t>
            </a:r>
          </a:p>
        </p:txBody>
      </p:sp>
      <p:sp>
        <p:nvSpPr>
          <p:cNvPr id="6" name="Slide Number Placeholder 5"/>
          <p:cNvSpPr>
            <a:spLocks noGrp="1"/>
          </p:cNvSpPr>
          <p:nvPr>
            <p:ph type="sldNum" sz="quarter" idx="12"/>
          </p:nvPr>
        </p:nvSpPr>
        <p:spPr/>
        <p:txBody>
          <a:bodyPr/>
          <a:lstStyle>
            <a:lvl1pPr>
              <a:defRPr/>
            </a:lvl1pPr>
          </a:lstStyle>
          <a:p>
            <a:pPr>
              <a:defRPr/>
            </a:pPr>
            <a:fld id="{2C1984A0-2A4B-4418-8D57-6A8AF90E0F9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272027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2F53B6-0288-4A02-BAD7-B012F2D541CE}"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3EA18E-DDD0-44EC-AA2B-DF2253E9BCE5}"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22408263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BCA7F05-476C-4A74-AEC0-5AE43AB78D31}"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21"/>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5"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0AF73B-0D92-42CB-9993-EAE211377893}"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37959997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762000" y="1447800"/>
            <a:ext cx="7772400" cy="4267200"/>
          </a:xfrm>
        </p:spPr>
        <p:txBody>
          <a:bodyPr rtlCol="0">
            <a:normAutofit/>
          </a:bodyPr>
          <a:lstStyle/>
          <a:p>
            <a:pPr lvl="0"/>
            <a:endParaRPr lang="en-US" noProof="0"/>
          </a:p>
        </p:txBody>
      </p:sp>
    </p:spTree>
    <p:extLst>
      <p:ext uri="{BB962C8B-B14F-4D97-AF65-F5344CB8AC3E}">
        <p14:creationId xmlns:p14="http://schemas.microsoft.com/office/powerpoint/2010/main" val="318234118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96EC49D-47F5-484C-98FB-F1E239E5107A}"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1DCE26-6A3D-4C4D-BF58-8C9DA89E56AD}"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75799366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D53E775-35A2-4972-B082-1D4E057618A7}"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9DAEAB-A4FD-4B3C-A875-20A178EAF15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39106313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990C711-538D-4177-9D1D-34ED0F2F7D19}"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BBAE7D-E8B5-41EB-89B4-45EC2DA1EDC4}"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19072826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6C2F0A-2FB1-4A72-9FC3-8261114DD868}"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9EB3BA-2465-4ED1-965E-5EA3B2CA0E08}"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764253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811DCD9-4300-469B-B066-BBEC2F9A2F7B}"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4EA0A6-45FF-4BE5-A5D9-7930F7BDBB92}"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54131047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08F2CC8-4A1F-455E-AB0A-0051137B26A3}"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679C6F-CE1C-40FB-8F1C-7EB6BE1324B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45149879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1334D3B-F045-4162-900E-F4424E0486F6}"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409249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8085DBE-C335-4871-AAA8-6562BA03A77F}" type="datetime1">
              <a:rPr lang="en-US" smtClean="0">
                <a:solidFill>
                  <a:prstClr val="black">
                    <a:tint val="75000"/>
                  </a:prstClr>
                </a:solidFill>
              </a:rPr>
              <a:t>1/24/2021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DEMOGRAPHICS - POPULATION GROWTH</a:t>
            </a:r>
          </a:p>
        </p:txBody>
      </p:sp>
      <p:sp>
        <p:nvSpPr>
          <p:cNvPr id="7" name="Slide Number Placeholder 5"/>
          <p:cNvSpPr>
            <a:spLocks noGrp="1"/>
          </p:cNvSpPr>
          <p:nvPr>
            <p:ph type="sldNum" sz="quarter" idx="12"/>
          </p:nvPr>
        </p:nvSpPr>
        <p:spPr/>
        <p:txBody>
          <a:bodyPr/>
          <a:lstStyle>
            <a:lvl1pPr>
              <a:defRPr/>
            </a:lvl1pPr>
          </a:lstStyle>
          <a:p>
            <a:pPr>
              <a:defRPr/>
            </a:pPr>
            <a:fld id="{B488C4A1-0B70-460B-9C0A-0DB15BDAFB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2192448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11DFBF7-EFEA-4BF8-9A2A-0B703A3141CE}"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CD719A-D919-45F4-9609-0638E15B882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94123390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43011D4-01F0-435F-A3B9-F46A253D5E5B}"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58DBA4-8EE9-44AB-9A05-9F872DB10FC7}"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331847768"/>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DCF19A9-5E70-4B1E-822C-2C3243CD6A3D}"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0029BD-DBF5-4FFE-98D1-7309ED79867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05945836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F02769E-E5B4-429D-ADD4-B9271A041C9C}"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3EA18E-DDD0-44EC-AA2B-DF2253E9BCE5}"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2705688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A14DB1F-0F5C-42B2-8E0E-870469DE474F}"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21"/>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5"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0AF73B-0D92-42CB-9993-EAE211377893}"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857556728"/>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762000" y="1447800"/>
            <a:ext cx="7772400" cy="4267200"/>
          </a:xfrm>
        </p:spPr>
        <p:txBody>
          <a:bodyPr rtlCol="0">
            <a:normAutofit/>
          </a:bodyPr>
          <a:lstStyle/>
          <a:p>
            <a:pPr lvl="0"/>
            <a:endParaRPr lang="en-US" noProof="0"/>
          </a:p>
        </p:txBody>
      </p:sp>
    </p:spTree>
    <p:extLst>
      <p:ext uri="{BB962C8B-B14F-4D97-AF65-F5344CB8AC3E}">
        <p14:creationId xmlns:p14="http://schemas.microsoft.com/office/powerpoint/2010/main" val="215159951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BBDD9E-5882-41D3-BA65-ACDA2ACC72E5}" type="datetime1">
              <a:rPr lang="en-US" smtClean="0"/>
              <a:t>1/24/2021</a:t>
            </a:fld>
            <a:endParaRPr lang="en-US"/>
          </a:p>
        </p:txBody>
      </p:sp>
      <p:sp>
        <p:nvSpPr>
          <p:cNvPr id="5" name="Footer Placeholder 4"/>
          <p:cNvSpPr>
            <a:spLocks noGrp="1"/>
          </p:cNvSpPr>
          <p:nvPr>
            <p:ph type="ftr" sz="quarter" idx="11"/>
          </p:nvPr>
        </p:nvSpPr>
        <p:spPr/>
        <p:txBody>
          <a:bodyPr/>
          <a:lstStyle/>
          <a:p>
            <a:r>
              <a:rPr lang="en-US"/>
              <a:t>DEMOGRAPHICS - POPULATION GROWTH</a:t>
            </a:r>
          </a:p>
        </p:txBody>
      </p:sp>
      <p:sp>
        <p:nvSpPr>
          <p:cNvPr id="6" name="Slide Number Placeholder 5"/>
          <p:cNvSpPr>
            <a:spLocks noGrp="1"/>
          </p:cNvSpPr>
          <p:nvPr>
            <p:ph type="sldNum" sz="quarter" idx="12"/>
          </p:nvPr>
        </p:nvSpPr>
        <p:spPr/>
        <p:txBody>
          <a:bodyPr/>
          <a:lstStyle/>
          <a:p>
            <a:fld id="{510905FF-32B6-4E30-9792-8BD42CCC3D22}" type="slidenum">
              <a:rPr lang="en-US" smtClean="0"/>
              <a:t>‹#›</a:t>
            </a:fld>
            <a:endParaRPr lang="en-US"/>
          </a:p>
        </p:txBody>
      </p:sp>
    </p:spTree>
    <p:extLst>
      <p:ext uri="{BB962C8B-B14F-4D97-AF65-F5344CB8AC3E}">
        <p14:creationId xmlns:p14="http://schemas.microsoft.com/office/powerpoint/2010/main" val="174514829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A0514A-DCEA-4F65-9B9F-4C769CB7EB5F}" type="datetime1">
              <a:rPr lang="en-US" smtClean="0"/>
              <a:t>1/24/2021</a:t>
            </a:fld>
            <a:endParaRPr lang="en-US"/>
          </a:p>
        </p:txBody>
      </p:sp>
      <p:sp>
        <p:nvSpPr>
          <p:cNvPr id="5" name="Footer Placeholder 4"/>
          <p:cNvSpPr>
            <a:spLocks noGrp="1"/>
          </p:cNvSpPr>
          <p:nvPr>
            <p:ph type="ftr" sz="quarter" idx="11"/>
          </p:nvPr>
        </p:nvSpPr>
        <p:spPr/>
        <p:txBody>
          <a:bodyPr/>
          <a:lstStyle/>
          <a:p>
            <a:r>
              <a:rPr lang="en-US"/>
              <a:t>DEMOGRAPHICS - POPULATION GROWTH</a:t>
            </a:r>
          </a:p>
        </p:txBody>
      </p:sp>
      <p:sp>
        <p:nvSpPr>
          <p:cNvPr id="6" name="Slide Number Placeholder 5"/>
          <p:cNvSpPr>
            <a:spLocks noGrp="1"/>
          </p:cNvSpPr>
          <p:nvPr>
            <p:ph type="sldNum" sz="quarter" idx="12"/>
          </p:nvPr>
        </p:nvSpPr>
        <p:spPr/>
        <p:txBody>
          <a:bodyPr/>
          <a:lstStyle/>
          <a:p>
            <a:fld id="{510905FF-32B6-4E30-9792-8BD42CCC3D22}" type="slidenum">
              <a:rPr lang="en-US" smtClean="0"/>
              <a:t>‹#›</a:t>
            </a:fld>
            <a:endParaRPr lang="en-US"/>
          </a:p>
        </p:txBody>
      </p:sp>
    </p:spTree>
    <p:extLst>
      <p:ext uri="{BB962C8B-B14F-4D97-AF65-F5344CB8AC3E}">
        <p14:creationId xmlns:p14="http://schemas.microsoft.com/office/powerpoint/2010/main" val="1403993946"/>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787698-256C-4688-9434-B0B8481645AB}" type="datetime1">
              <a:rPr lang="en-US" smtClean="0"/>
              <a:t>1/24/2021</a:t>
            </a:fld>
            <a:endParaRPr lang="en-US"/>
          </a:p>
        </p:txBody>
      </p:sp>
      <p:sp>
        <p:nvSpPr>
          <p:cNvPr id="5" name="Footer Placeholder 4"/>
          <p:cNvSpPr>
            <a:spLocks noGrp="1"/>
          </p:cNvSpPr>
          <p:nvPr>
            <p:ph type="ftr" sz="quarter" idx="11"/>
          </p:nvPr>
        </p:nvSpPr>
        <p:spPr/>
        <p:txBody>
          <a:bodyPr/>
          <a:lstStyle/>
          <a:p>
            <a:r>
              <a:rPr lang="en-US"/>
              <a:t>DEMOGRAPHICS - POPULATION GROWTH</a:t>
            </a:r>
          </a:p>
        </p:txBody>
      </p:sp>
      <p:sp>
        <p:nvSpPr>
          <p:cNvPr id="6" name="Slide Number Placeholder 5"/>
          <p:cNvSpPr>
            <a:spLocks noGrp="1"/>
          </p:cNvSpPr>
          <p:nvPr>
            <p:ph type="sldNum" sz="quarter" idx="12"/>
          </p:nvPr>
        </p:nvSpPr>
        <p:spPr/>
        <p:txBody>
          <a:bodyPr/>
          <a:lstStyle/>
          <a:p>
            <a:fld id="{510905FF-32B6-4E30-9792-8BD42CCC3D22}" type="slidenum">
              <a:rPr lang="en-US" smtClean="0"/>
              <a:t>‹#›</a:t>
            </a:fld>
            <a:endParaRPr lang="en-US"/>
          </a:p>
        </p:txBody>
      </p:sp>
    </p:spTree>
    <p:extLst>
      <p:ext uri="{BB962C8B-B14F-4D97-AF65-F5344CB8AC3E}">
        <p14:creationId xmlns:p14="http://schemas.microsoft.com/office/powerpoint/2010/main" val="213396386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2545C7-F786-4D08-9316-8954057FFBE7}" type="datetime1">
              <a:rPr lang="en-US" smtClean="0"/>
              <a:t>1/24/2021</a:t>
            </a:fld>
            <a:endParaRPr lang="en-US"/>
          </a:p>
        </p:txBody>
      </p:sp>
      <p:sp>
        <p:nvSpPr>
          <p:cNvPr id="6" name="Footer Placeholder 5"/>
          <p:cNvSpPr>
            <a:spLocks noGrp="1"/>
          </p:cNvSpPr>
          <p:nvPr>
            <p:ph type="ftr" sz="quarter" idx="11"/>
          </p:nvPr>
        </p:nvSpPr>
        <p:spPr/>
        <p:txBody>
          <a:bodyPr/>
          <a:lstStyle/>
          <a:p>
            <a:r>
              <a:rPr lang="en-US"/>
              <a:t>DEMOGRAPHICS - POPULATION GROWTH</a:t>
            </a:r>
          </a:p>
        </p:txBody>
      </p:sp>
      <p:sp>
        <p:nvSpPr>
          <p:cNvPr id="7" name="Slide Number Placeholder 6"/>
          <p:cNvSpPr>
            <a:spLocks noGrp="1"/>
          </p:cNvSpPr>
          <p:nvPr>
            <p:ph type="sldNum" sz="quarter" idx="12"/>
          </p:nvPr>
        </p:nvSpPr>
        <p:spPr/>
        <p:txBody>
          <a:bodyPr/>
          <a:lstStyle/>
          <a:p>
            <a:fld id="{510905FF-32B6-4E30-9792-8BD42CCC3D22}" type="slidenum">
              <a:rPr lang="en-US" smtClean="0"/>
              <a:t>‹#›</a:t>
            </a:fld>
            <a:endParaRPr lang="en-US"/>
          </a:p>
        </p:txBody>
      </p:sp>
    </p:spTree>
    <p:extLst>
      <p:ext uri="{BB962C8B-B14F-4D97-AF65-F5344CB8AC3E}">
        <p14:creationId xmlns:p14="http://schemas.microsoft.com/office/powerpoint/2010/main" val="12599389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4A60DA0-A68D-476D-B0DE-9069EC184E72}" type="datetime1">
              <a:rPr lang="en-US" smtClean="0">
                <a:solidFill>
                  <a:prstClr val="black">
                    <a:tint val="75000"/>
                  </a:prstClr>
                </a:solidFill>
              </a:rPr>
              <a:t>1/24/2021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DEMOGRAPHICS - POPULATION GROWTH</a:t>
            </a:r>
          </a:p>
        </p:txBody>
      </p:sp>
      <p:sp>
        <p:nvSpPr>
          <p:cNvPr id="9" name="Slide Number Placeholder 5"/>
          <p:cNvSpPr>
            <a:spLocks noGrp="1"/>
          </p:cNvSpPr>
          <p:nvPr>
            <p:ph type="sldNum" sz="quarter" idx="12"/>
          </p:nvPr>
        </p:nvSpPr>
        <p:spPr/>
        <p:txBody>
          <a:bodyPr/>
          <a:lstStyle>
            <a:lvl1pPr>
              <a:defRPr/>
            </a:lvl1pPr>
          </a:lstStyle>
          <a:p>
            <a:pPr>
              <a:defRPr/>
            </a:pPr>
            <a:fld id="{BAA04C75-DE7A-4922-83C9-0BD7729157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86261214"/>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4CDDD8-27F4-441B-B7C1-DA3156C04F07}" type="datetime1">
              <a:rPr lang="en-US" smtClean="0"/>
              <a:t>1/24/2021</a:t>
            </a:fld>
            <a:endParaRPr lang="en-US"/>
          </a:p>
        </p:txBody>
      </p:sp>
      <p:sp>
        <p:nvSpPr>
          <p:cNvPr id="8" name="Footer Placeholder 7"/>
          <p:cNvSpPr>
            <a:spLocks noGrp="1"/>
          </p:cNvSpPr>
          <p:nvPr>
            <p:ph type="ftr" sz="quarter" idx="11"/>
          </p:nvPr>
        </p:nvSpPr>
        <p:spPr/>
        <p:txBody>
          <a:bodyPr/>
          <a:lstStyle/>
          <a:p>
            <a:r>
              <a:rPr lang="en-US"/>
              <a:t>DEMOGRAPHICS - POPULATION GROWTH</a:t>
            </a:r>
          </a:p>
        </p:txBody>
      </p:sp>
      <p:sp>
        <p:nvSpPr>
          <p:cNvPr id="9" name="Slide Number Placeholder 8"/>
          <p:cNvSpPr>
            <a:spLocks noGrp="1"/>
          </p:cNvSpPr>
          <p:nvPr>
            <p:ph type="sldNum" sz="quarter" idx="12"/>
          </p:nvPr>
        </p:nvSpPr>
        <p:spPr/>
        <p:txBody>
          <a:bodyPr/>
          <a:lstStyle/>
          <a:p>
            <a:fld id="{510905FF-32B6-4E30-9792-8BD42CCC3D22}" type="slidenum">
              <a:rPr lang="en-US" smtClean="0"/>
              <a:t>‹#›</a:t>
            </a:fld>
            <a:endParaRPr lang="en-US"/>
          </a:p>
        </p:txBody>
      </p:sp>
    </p:spTree>
    <p:extLst>
      <p:ext uri="{BB962C8B-B14F-4D97-AF65-F5344CB8AC3E}">
        <p14:creationId xmlns:p14="http://schemas.microsoft.com/office/powerpoint/2010/main" val="305704580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1E46A2-4AB2-4F05-B932-FA952F586BD5}" type="datetime1">
              <a:rPr lang="en-US" smtClean="0"/>
              <a:t>1/24/2021</a:t>
            </a:fld>
            <a:endParaRPr lang="en-US"/>
          </a:p>
        </p:txBody>
      </p:sp>
      <p:sp>
        <p:nvSpPr>
          <p:cNvPr id="4" name="Footer Placeholder 3"/>
          <p:cNvSpPr>
            <a:spLocks noGrp="1"/>
          </p:cNvSpPr>
          <p:nvPr>
            <p:ph type="ftr" sz="quarter" idx="11"/>
          </p:nvPr>
        </p:nvSpPr>
        <p:spPr/>
        <p:txBody>
          <a:bodyPr/>
          <a:lstStyle/>
          <a:p>
            <a:r>
              <a:rPr lang="en-US"/>
              <a:t>DEMOGRAPHICS - POPULATION GROWTH</a:t>
            </a:r>
          </a:p>
        </p:txBody>
      </p:sp>
      <p:sp>
        <p:nvSpPr>
          <p:cNvPr id="5" name="Slide Number Placeholder 4"/>
          <p:cNvSpPr>
            <a:spLocks noGrp="1"/>
          </p:cNvSpPr>
          <p:nvPr>
            <p:ph type="sldNum" sz="quarter" idx="12"/>
          </p:nvPr>
        </p:nvSpPr>
        <p:spPr/>
        <p:txBody>
          <a:bodyPr/>
          <a:lstStyle/>
          <a:p>
            <a:fld id="{510905FF-32B6-4E30-9792-8BD42CCC3D22}" type="slidenum">
              <a:rPr lang="en-US" smtClean="0"/>
              <a:t>‹#›</a:t>
            </a:fld>
            <a:endParaRPr lang="en-US"/>
          </a:p>
        </p:txBody>
      </p:sp>
    </p:spTree>
    <p:extLst>
      <p:ext uri="{BB962C8B-B14F-4D97-AF65-F5344CB8AC3E}">
        <p14:creationId xmlns:p14="http://schemas.microsoft.com/office/powerpoint/2010/main" val="39338339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6182F1-1399-4BE3-83F5-B083EAE61F35}" type="datetime1">
              <a:rPr lang="en-US" smtClean="0"/>
              <a:t>1/24/2021</a:t>
            </a:fld>
            <a:endParaRPr lang="en-US"/>
          </a:p>
        </p:txBody>
      </p:sp>
      <p:sp>
        <p:nvSpPr>
          <p:cNvPr id="3" name="Footer Placeholder 2"/>
          <p:cNvSpPr>
            <a:spLocks noGrp="1"/>
          </p:cNvSpPr>
          <p:nvPr>
            <p:ph type="ftr" sz="quarter" idx="11"/>
          </p:nvPr>
        </p:nvSpPr>
        <p:spPr/>
        <p:txBody>
          <a:bodyPr/>
          <a:lstStyle/>
          <a:p>
            <a:r>
              <a:rPr lang="en-US"/>
              <a:t>DEMOGRAPHICS - POPULATION GROWTH</a:t>
            </a:r>
          </a:p>
        </p:txBody>
      </p:sp>
      <p:sp>
        <p:nvSpPr>
          <p:cNvPr id="4" name="Slide Number Placeholder 3"/>
          <p:cNvSpPr>
            <a:spLocks noGrp="1"/>
          </p:cNvSpPr>
          <p:nvPr>
            <p:ph type="sldNum" sz="quarter" idx="12"/>
          </p:nvPr>
        </p:nvSpPr>
        <p:spPr/>
        <p:txBody>
          <a:bodyPr/>
          <a:lstStyle/>
          <a:p>
            <a:fld id="{510905FF-32B6-4E30-9792-8BD42CCC3D22}" type="slidenum">
              <a:rPr lang="en-US" smtClean="0"/>
              <a:t>‹#›</a:t>
            </a:fld>
            <a:endParaRPr lang="en-US"/>
          </a:p>
        </p:txBody>
      </p:sp>
    </p:spTree>
    <p:extLst>
      <p:ext uri="{BB962C8B-B14F-4D97-AF65-F5344CB8AC3E}">
        <p14:creationId xmlns:p14="http://schemas.microsoft.com/office/powerpoint/2010/main" val="908205934"/>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E5F5B1-0B4A-463F-8861-006FE1A7623A}" type="datetime1">
              <a:rPr lang="en-US" smtClean="0"/>
              <a:t>1/24/2021</a:t>
            </a:fld>
            <a:endParaRPr lang="en-US"/>
          </a:p>
        </p:txBody>
      </p:sp>
      <p:sp>
        <p:nvSpPr>
          <p:cNvPr id="6" name="Footer Placeholder 5"/>
          <p:cNvSpPr>
            <a:spLocks noGrp="1"/>
          </p:cNvSpPr>
          <p:nvPr>
            <p:ph type="ftr" sz="quarter" idx="11"/>
          </p:nvPr>
        </p:nvSpPr>
        <p:spPr/>
        <p:txBody>
          <a:bodyPr/>
          <a:lstStyle/>
          <a:p>
            <a:r>
              <a:rPr lang="en-US"/>
              <a:t>DEMOGRAPHICS - POPULATION GROWTH</a:t>
            </a:r>
          </a:p>
        </p:txBody>
      </p:sp>
      <p:sp>
        <p:nvSpPr>
          <p:cNvPr id="7" name="Slide Number Placeholder 6"/>
          <p:cNvSpPr>
            <a:spLocks noGrp="1"/>
          </p:cNvSpPr>
          <p:nvPr>
            <p:ph type="sldNum" sz="quarter" idx="12"/>
          </p:nvPr>
        </p:nvSpPr>
        <p:spPr/>
        <p:txBody>
          <a:bodyPr/>
          <a:lstStyle/>
          <a:p>
            <a:fld id="{510905FF-32B6-4E30-9792-8BD42CCC3D22}" type="slidenum">
              <a:rPr lang="en-US" smtClean="0"/>
              <a:t>‹#›</a:t>
            </a:fld>
            <a:endParaRPr lang="en-US"/>
          </a:p>
        </p:txBody>
      </p:sp>
    </p:spTree>
    <p:extLst>
      <p:ext uri="{BB962C8B-B14F-4D97-AF65-F5344CB8AC3E}">
        <p14:creationId xmlns:p14="http://schemas.microsoft.com/office/powerpoint/2010/main" val="462569258"/>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6BEFCC-4BF0-4EE8-B43A-E62C99AC56AA}" type="datetime1">
              <a:rPr lang="en-US" smtClean="0"/>
              <a:t>1/24/2021</a:t>
            </a:fld>
            <a:endParaRPr lang="en-US"/>
          </a:p>
        </p:txBody>
      </p:sp>
      <p:sp>
        <p:nvSpPr>
          <p:cNvPr id="6" name="Footer Placeholder 5"/>
          <p:cNvSpPr>
            <a:spLocks noGrp="1"/>
          </p:cNvSpPr>
          <p:nvPr>
            <p:ph type="ftr" sz="quarter" idx="11"/>
          </p:nvPr>
        </p:nvSpPr>
        <p:spPr/>
        <p:txBody>
          <a:bodyPr/>
          <a:lstStyle/>
          <a:p>
            <a:r>
              <a:rPr lang="en-US"/>
              <a:t>DEMOGRAPHICS - POPULATION GROWTH</a:t>
            </a:r>
          </a:p>
        </p:txBody>
      </p:sp>
      <p:sp>
        <p:nvSpPr>
          <p:cNvPr id="7" name="Slide Number Placeholder 6"/>
          <p:cNvSpPr>
            <a:spLocks noGrp="1"/>
          </p:cNvSpPr>
          <p:nvPr>
            <p:ph type="sldNum" sz="quarter" idx="12"/>
          </p:nvPr>
        </p:nvSpPr>
        <p:spPr/>
        <p:txBody>
          <a:bodyPr/>
          <a:lstStyle/>
          <a:p>
            <a:fld id="{510905FF-32B6-4E30-9792-8BD42CCC3D22}" type="slidenum">
              <a:rPr lang="en-US" smtClean="0"/>
              <a:t>‹#›</a:t>
            </a:fld>
            <a:endParaRPr lang="en-US"/>
          </a:p>
        </p:txBody>
      </p:sp>
    </p:spTree>
    <p:extLst>
      <p:ext uri="{BB962C8B-B14F-4D97-AF65-F5344CB8AC3E}">
        <p14:creationId xmlns:p14="http://schemas.microsoft.com/office/powerpoint/2010/main" val="159846168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3AE58C-B9C3-4F28-BDF6-396474208DDB}" type="datetime1">
              <a:rPr lang="en-US" smtClean="0"/>
              <a:t>1/24/2021</a:t>
            </a:fld>
            <a:endParaRPr lang="en-US"/>
          </a:p>
        </p:txBody>
      </p:sp>
      <p:sp>
        <p:nvSpPr>
          <p:cNvPr id="5" name="Footer Placeholder 4"/>
          <p:cNvSpPr>
            <a:spLocks noGrp="1"/>
          </p:cNvSpPr>
          <p:nvPr>
            <p:ph type="ftr" sz="quarter" idx="11"/>
          </p:nvPr>
        </p:nvSpPr>
        <p:spPr/>
        <p:txBody>
          <a:bodyPr/>
          <a:lstStyle/>
          <a:p>
            <a:r>
              <a:rPr lang="en-US"/>
              <a:t>DEMOGRAPHICS - POPULATION GROWTH</a:t>
            </a:r>
          </a:p>
        </p:txBody>
      </p:sp>
      <p:sp>
        <p:nvSpPr>
          <p:cNvPr id="6" name="Slide Number Placeholder 5"/>
          <p:cNvSpPr>
            <a:spLocks noGrp="1"/>
          </p:cNvSpPr>
          <p:nvPr>
            <p:ph type="sldNum" sz="quarter" idx="12"/>
          </p:nvPr>
        </p:nvSpPr>
        <p:spPr/>
        <p:txBody>
          <a:bodyPr/>
          <a:lstStyle/>
          <a:p>
            <a:fld id="{510905FF-32B6-4E30-9792-8BD42CCC3D22}" type="slidenum">
              <a:rPr lang="en-US" smtClean="0"/>
              <a:t>‹#›</a:t>
            </a:fld>
            <a:endParaRPr lang="en-US"/>
          </a:p>
        </p:txBody>
      </p:sp>
    </p:spTree>
    <p:extLst>
      <p:ext uri="{BB962C8B-B14F-4D97-AF65-F5344CB8AC3E}">
        <p14:creationId xmlns:p14="http://schemas.microsoft.com/office/powerpoint/2010/main" val="2308800749"/>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1F0DE7-B31B-4D8D-922F-E6B658AD3A73}" type="datetime1">
              <a:rPr lang="en-US" smtClean="0"/>
              <a:t>1/24/2021</a:t>
            </a:fld>
            <a:endParaRPr lang="en-US"/>
          </a:p>
        </p:txBody>
      </p:sp>
      <p:sp>
        <p:nvSpPr>
          <p:cNvPr id="5" name="Footer Placeholder 4"/>
          <p:cNvSpPr>
            <a:spLocks noGrp="1"/>
          </p:cNvSpPr>
          <p:nvPr>
            <p:ph type="ftr" sz="quarter" idx="11"/>
          </p:nvPr>
        </p:nvSpPr>
        <p:spPr/>
        <p:txBody>
          <a:bodyPr/>
          <a:lstStyle/>
          <a:p>
            <a:r>
              <a:rPr lang="en-US"/>
              <a:t>DEMOGRAPHICS - POPULATION GROWTH</a:t>
            </a:r>
          </a:p>
        </p:txBody>
      </p:sp>
      <p:sp>
        <p:nvSpPr>
          <p:cNvPr id="6" name="Slide Number Placeholder 5"/>
          <p:cNvSpPr>
            <a:spLocks noGrp="1"/>
          </p:cNvSpPr>
          <p:nvPr>
            <p:ph type="sldNum" sz="quarter" idx="12"/>
          </p:nvPr>
        </p:nvSpPr>
        <p:spPr/>
        <p:txBody>
          <a:bodyPr/>
          <a:lstStyle/>
          <a:p>
            <a:fld id="{510905FF-32B6-4E30-9792-8BD42CCC3D22}" type="slidenum">
              <a:rPr lang="en-US" smtClean="0"/>
              <a:t>‹#›</a:t>
            </a:fld>
            <a:endParaRPr lang="en-US"/>
          </a:p>
        </p:txBody>
      </p:sp>
    </p:spTree>
    <p:extLst>
      <p:ext uri="{BB962C8B-B14F-4D97-AF65-F5344CB8AC3E}">
        <p14:creationId xmlns:p14="http://schemas.microsoft.com/office/powerpoint/2010/main" val="154330875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FBE89A0-BF8A-4159-81CE-E5C31C26B566}"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1DCE26-6A3D-4C4D-BF58-8C9DA89E56AD}"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914851644"/>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A7964C5-9369-4B99-8B95-A2CF3384DDD7}"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9DAEAB-A4FD-4B3C-A875-20A178EAF15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936842579"/>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CB2975E-8259-473A-8859-2E3A2F02F6AA}"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BBAE7D-E8B5-41EB-89B4-45EC2DA1EDC4}"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116914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F84BEE2-45D6-46F8-B74A-7D64F38A183F}" type="datetime1">
              <a:rPr lang="en-US" smtClean="0"/>
              <a:t>1/24/2021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DEMOGRAPHICS - POPULATION GROWTH</a:t>
            </a:r>
          </a:p>
        </p:txBody>
      </p:sp>
      <p:sp>
        <p:nvSpPr>
          <p:cNvPr id="6" name="Slide Number Placeholder 5"/>
          <p:cNvSpPr>
            <a:spLocks noGrp="1"/>
          </p:cNvSpPr>
          <p:nvPr>
            <p:ph type="sldNum" sz="quarter" idx="12"/>
          </p:nvPr>
        </p:nvSpPr>
        <p:spPr/>
        <p:txBody>
          <a:bodyPr/>
          <a:lstStyle>
            <a:lvl1pPr>
              <a:defRPr/>
            </a:lvl1pPr>
          </a:lstStyle>
          <a:p>
            <a:pPr>
              <a:defRPr/>
            </a:pPr>
            <a:fld id="{2C1984A0-2A4B-4418-8D57-6A8AF90E0F92}"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38C0CF4-719E-44FC-88E1-3111B51EEEC5}" type="datetime1">
              <a:rPr lang="en-US" smtClean="0">
                <a:solidFill>
                  <a:prstClr val="black">
                    <a:tint val="75000"/>
                  </a:prstClr>
                </a:solidFill>
              </a:rPr>
              <a:t>1/24/2021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DEMOGRAPHICS - POPULATION GROWTH</a:t>
            </a:r>
          </a:p>
        </p:txBody>
      </p:sp>
      <p:sp>
        <p:nvSpPr>
          <p:cNvPr id="5" name="Slide Number Placeholder 5"/>
          <p:cNvSpPr>
            <a:spLocks noGrp="1"/>
          </p:cNvSpPr>
          <p:nvPr>
            <p:ph type="sldNum" sz="quarter" idx="12"/>
          </p:nvPr>
        </p:nvSpPr>
        <p:spPr/>
        <p:txBody>
          <a:bodyPr/>
          <a:lstStyle>
            <a:lvl1pPr>
              <a:defRPr/>
            </a:lvl1pPr>
          </a:lstStyle>
          <a:p>
            <a:pPr>
              <a:defRPr/>
            </a:pPr>
            <a:fld id="{20E0D3D3-E641-4461-9CD6-86E8378D454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8964077"/>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2B0691E-7D7D-46FF-ADCA-3AEA38FB68D9}"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9EB3BA-2465-4ED1-965E-5EA3B2CA0E08}"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373253859"/>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B7D5AE3-B96A-498A-9DFA-FE5A32E3F84A}"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4EA0A6-45FF-4BE5-A5D9-7930F7BDBB92}"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3856334"/>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44805C8-816D-4BF1-934E-D0920B91F0F6}"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679C6F-CE1C-40FB-8F1C-7EB6BE1324B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6586485"/>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2633989-2E31-4DD0-A2C8-F28B670E76E2}"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942231548"/>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C60CB88-36DE-4B0A-9C15-291705CAAC47}"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CD719A-D919-45F4-9609-0638E15B882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75692302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F0191C7-35A9-4989-A277-7BB3A43E7786}"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58DBA4-8EE9-44AB-9A05-9F872DB10FC7}"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760424022"/>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801D009-FD5A-48EB-B4A3-50204B7CC701}"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0029BD-DBF5-4FFE-98D1-7309ED79867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256155590"/>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012F8D1-D4A6-4AEF-B2DC-AF542A08F575}"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3EA18E-DDD0-44EC-AA2B-DF2253E9BCE5}"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85140919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9"/>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AE24845-C7BC-4252-9AF6-378018BE106A}"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21"/>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5" name="Slide Number Placeholder 17"/>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0AF73B-0D92-42CB-9993-EAE211377893}"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53693658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762000" y="1447800"/>
            <a:ext cx="7772400" cy="4267200"/>
          </a:xfrm>
        </p:spPr>
        <p:txBody>
          <a:bodyPr rtlCol="0">
            <a:normAutofit/>
          </a:bodyPr>
          <a:lstStyle/>
          <a:p>
            <a:pPr lvl="0"/>
            <a:endParaRPr lang="en-US" noProof="0"/>
          </a:p>
        </p:txBody>
      </p:sp>
    </p:spTree>
    <p:extLst>
      <p:ext uri="{BB962C8B-B14F-4D97-AF65-F5344CB8AC3E}">
        <p14:creationId xmlns:p14="http://schemas.microsoft.com/office/powerpoint/2010/main" val="2414719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AF37AF-4274-4AFA-8CE0-5974E8F83A9B}" type="datetime1">
              <a:rPr lang="en-US" smtClean="0">
                <a:solidFill>
                  <a:prstClr val="black">
                    <a:tint val="75000"/>
                  </a:prstClr>
                </a:solidFill>
              </a:rPr>
              <a:t>1/24/2021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DEMOGRAPHICS - POPULATION GROWTH</a:t>
            </a:r>
          </a:p>
        </p:txBody>
      </p:sp>
      <p:sp>
        <p:nvSpPr>
          <p:cNvPr id="4" name="Slide Number Placeholder 5"/>
          <p:cNvSpPr>
            <a:spLocks noGrp="1"/>
          </p:cNvSpPr>
          <p:nvPr>
            <p:ph type="sldNum" sz="quarter" idx="12"/>
          </p:nvPr>
        </p:nvSpPr>
        <p:spPr/>
        <p:txBody>
          <a:bodyPr/>
          <a:lstStyle>
            <a:lvl1pPr>
              <a:defRPr/>
            </a:lvl1pPr>
          </a:lstStyle>
          <a:p>
            <a:pPr>
              <a:defRPr/>
            </a:pPr>
            <a:fld id="{A3FC2F83-CC78-47C6-987A-BA5F6D9E94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757178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5C76A36-7C5C-477B-8FF9-063B253F01DF}" type="datetime1">
              <a:rPr lang="en-US" smtClean="0">
                <a:solidFill>
                  <a:prstClr val="black">
                    <a:tint val="75000"/>
                  </a:prstClr>
                </a:solidFill>
              </a:rPr>
              <a:t>1/24/2021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DEMOGRAPHICS - POPULATION GROWTH</a:t>
            </a:r>
          </a:p>
        </p:txBody>
      </p:sp>
      <p:sp>
        <p:nvSpPr>
          <p:cNvPr id="7" name="Slide Number Placeholder 5"/>
          <p:cNvSpPr>
            <a:spLocks noGrp="1"/>
          </p:cNvSpPr>
          <p:nvPr>
            <p:ph type="sldNum" sz="quarter" idx="12"/>
          </p:nvPr>
        </p:nvSpPr>
        <p:spPr/>
        <p:txBody>
          <a:bodyPr/>
          <a:lstStyle>
            <a:lvl1pPr>
              <a:defRPr/>
            </a:lvl1pPr>
          </a:lstStyle>
          <a:p>
            <a:pPr>
              <a:defRPr/>
            </a:pPr>
            <a:fld id="{2DC07EDC-5420-4ACD-BE44-6BE6A5C8CB5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342289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EDA9CD6-A129-4EF7-9FC0-438B8EEB80D6}" type="datetime1">
              <a:rPr lang="en-US" smtClean="0">
                <a:solidFill>
                  <a:prstClr val="black">
                    <a:tint val="75000"/>
                  </a:prstClr>
                </a:solidFill>
              </a:rPr>
              <a:t>1/24/2021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DEMOGRAPHICS - POPULATION GROWTH</a:t>
            </a:r>
          </a:p>
        </p:txBody>
      </p:sp>
      <p:sp>
        <p:nvSpPr>
          <p:cNvPr id="7" name="Slide Number Placeholder 5"/>
          <p:cNvSpPr>
            <a:spLocks noGrp="1"/>
          </p:cNvSpPr>
          <p:nvPr>
            <p:ph type="sldNum" sz="quarter" idx="12"/>
          </p:nvPr>
        </p:nvSpPr>
        <p:spPr/>
        <p:txBody>
          <a:bodyPr/>
          <a:lstStyle>
            <a:lvl1pPr>
              <a:defRPr/>
            </a:lvl1pPr>
          </a:lstStyle>
          <a:p>
            <a:pPr>
              <a:defRPr/>
            </a:pPr>
            <a:fld id="{CE6D1CD1-3956-4779-A12E-3CCA24FCD22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950554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A8CB5F-7909-4956-B898-924041651F2A}" type="datetime1">
              <a:rPr lang="en-US" smtClean="0">
                <a:solidFill>
                  <a:prstClr val="black">
                    <a:tint val="75000"/>
                  </a:prstClr>
                </a:solidFill>
              </a:r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DEMOGRAPHICS - POPULATION GROWTH</a:t>
            </a:r>
          </a:p>
        </p:txBody>
      </p:sp>
      <p:sp>
        <p:nvSpPr>
          <p:cNvPr id="6" name="Slide Number Placeholder 5"/>
          <p:cNvSpPr>
            <a:spLocks noGrp="1"/>
          </p:cNvSpPr>
          <p:nvPr>
            <p:ph type="sldNum" sz="quarter" idx="12"/>
          </p:nvPr>
        </p:nvSpPr>
        <p:spPr/>
        <p:txBody>
          <a:bodyPr/>
          <a:lstStyle>
            <a:lvl1pPr>
              <a:defRPr/>
            </a:lvl1pPr>
          </a:lstStyle>
          <a:p>
            <a:pPr>
              <a:defRPr/>
            </a:pPr>
            <a:fld id="{9222FCCB-9BC7-4777-B6C8-F214DC720D2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318179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C2701E9-E1D5-4D52-9097-1663BA2BC104}" type="datetime1">
              <a:rPr lang="en-US" smtClean="0">
                <a:solidFill>
                  <a:prstClr val="black">
                    <a:tint val="75000"/>
                  </a:prstClr>
                </a:solidFill>
              </a:r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DEMOGRAPHICS - POPULATION GROWTH</a:t>
            </a:r>
          </a:p>
        </p:txBody>
      </p:sp>
      <p:sp>
        <p:nvSpPr>
          <p:cNvPr id="6" name="Slide Number Placeholder 5"/>
          <p:cNvSpPr>
            <a:spLocks noGrp="1"/>
          </p:cNvSpPr>
          <p:nvPr>
            <p:ph type="sldNum" sz="quarter" idx="12"/>
          </p:nvPr>
        </p:nvSpPr>
        <p:spPr/>
        <p:txBody>
          <a:bodyPr/>
          <a:lstStyle>
            <a:lvl1pPr>
              <a:defRPr/>
            </a:lvl1pPr>
          </a:lstStyle>
          <a:p>
            <a:pPr>
              <a:defRPr/>
            </a:pPr>
            <a:fld id="{3A4F86F9-4B6C-4457-AE14-64B29CC19D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182639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18C5258-CA3F-4B9D-A572-6ED85E1E0EC2}" type="datetime1">
              <a:rPr lang="en-US" smtClean="0">
                <a:solidFill>
                  <a:prstClr val="white">
                    <a:tint val="75000"/>
                  </a:prstClr>
                </a:solidFill>
              </a:rPr>
              <a:t>1/24/2021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white">
                    <a:tint val="75000"/>
                  </a:prstClr>
                </a:solidFill>
              </a:rPr>
              <a:t>DEMOGRAPHICS - POPULATION GROWTH</a:t>
            </a:r>
          </a:p>
        </p:txBody>
      </p:sp>
      <p:sp>
        <p:nvSpPr>
          <p:cNvPr id="6" name="Slide Number Placeholder 5"/>
          <p:cNvSpPr>
            <a:spLocks noGrp="1"/>
          </p:cNvSpPr>
          <p:nvPr>
            <p:ph type="sldNum" sz="quarter" idx="12"/>
          </p:nvPr>
        </p:nvSpPr>
        <p:spPr/>
        <p:txBody>
          <a:bodyPr/>
          <a:lstStyle>
            <a:lvl1pPr>
              <a:defRPr/>
            </a:lvl1pPr>
          </a:lstStyle>
          <a:p>
            <a:pPr>
              <a:defRPr/>
            </a:pPr>
            <a:fld id="{511DCE26-6A3D-4C4D-BF58-8C9DA89E56AD}"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0614824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B24B3F6-EC1C-4BCF-AC5B-A8E54E2F0827}" type="datetime1">
              <a:rPr lang="en-US" smtClean="0">
                <a:solidFill>
                  <a:prstClr val="white">
                    <a:tint val="75000"/>
                  </a:prstClr>
                </a:solidFill>
              </a:rPr>
              <a:t>1/24/2021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white">
                    <a:tint val="75000"/>
                  </a:prstClr>
                </a:solidFill>
              </a:rPr>
              <a:t>DEMOGRAPHICS - POPULATION GROWTH</a:t>
            </a:r>
          </a:p>
        </p:txBody>
      </p:sp>
      <p:sp>
        <p:nvSpPr>
          <p:cNvPr id="6" name="Slide Number Placeholder 5"/>
          <p:cNvSpPr>
            <a:spLocks noGrp="1"/>
          </p:cNvSpPr>
          <p:nvPr>
            <p:ph type="sldNum" sz="quarter" idx="12"/>
          </p:nvPr>
        </p:nvSpPr>
        <p:spPr/>
        <p:txBody>
          <a:bodyPr/>
          <a:lstStyle>
            <a:lvl1pPr>
              <a:defRPr/>
            </a:lvl1pPr>
          </a:lstStyle>
          <a:p>
            <a:pPr>
              <a:defRPr/>
            </a:pPr>
            <a:fld id="{229DAEAB-A4FD-4B3C-A875-20A178EAF150}"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1337025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98A4296-3FA4-4A75-8131-D5EE40FC2A56}" type="datetime1">
              <a:rPr lang="en-US" smtClean="0">
                <a:solidFill>
                  <a:prstClr val="white">
                    <a:tint val="75000"/>
                  </a:prstClr>
                </a:solidFill>
              </a:rPr>
              <a:t>1/24/2021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white">
                    <a:tint val="75000"/>
                  </a:prstClr>
                </a:solidFill>
              </a:rPr>
              <a:t>DEMOGRAPHICS - POPULATION GROWTH</a:t>
            </a:r>
          </a:p>
        </p:txBody>
      </p:sp>
      <p:sp>
        <p:nvSpPr>
          <p:cNvPr id="6" name="Slide Number Placeholder 5"/>
          <p:cNvSpPr>
            <a:spLocks noGrp="1"/>
          </p:cNvSpPr>
          <p:nvPr>
            <p:ph type="sldNum" sz="quarter" idx="12"/>
          </p:nvPr>
        </p:nvSpPr>
        <p:spPr/>
        <p:txBody>
          <a:bodyPr/>
          <a:lstStyle>
            <a:lvl1pPr>
              <a:defRPr/>
            </a:lvl1pPr>
          </a:lstStyle>
          <a:p>
            <a:pPr>
              <a:defRPr/>
            </a:pPr>
            <a:fld id="{CDBBAE7D-E8B5-41EB-89B4-45EC2DA1EDC4}"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5164139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2636425-6C27-468B-AEF7-8192A8C60885}" type="datetime1">
              <a:rPr lang="en-US" smtClean="0">
                <a:solidFill>
                  <a:prstClr val="white">
                    <a:tint val="75000"/>
                  </a:prstClr>
                </a:solidFill>
              </a:rPr>
              <a:t>1/24/2021</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white">
                    <a:tint val="75000"/>
                  </a:prstClr>
                </a:solidFill>
              </a:rPr>
              <a:t>DEMOGRAPHICS - POPULATION GROWTH</a:t>
            </a:r>
          </a:p>
        </p:txBody>
      </p:sp>
      <p:sp>
        <p:nvSpPr>
          <p:cNvPr id="7" name="Slide Number Placeholder 5"/>
          <p:cNvSpPr>
            <a:spLocks noGrp="1"/>
          </p:cNvSpPr>
          <p:nvPr>
            <p:ph type="sldNum" sz="quarter" idx="12"/>
          </p:nvPr>
        </p:nvSpPr>
        <p:spPr/>
        <p:txBody>
          <a:bodyPr/>
          <a:lstStyle>
            <a:lvl1pPr>
              <a:defRPr/>
            </a:lvl1pPr>
          </a:lstStyle>
          <a:p>
            <a:pPr>
              <a:defRPr/>
            </a:pPr>
            <a:fld id="{D09EB3BA-2465-4ED1-965E-5EA3B2CA0E08}"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4233260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7705A4C-E63E-4B64-A5A7-5849A3012AC5}" type="datetime1">
              <a:rPr lang="en-US" smtClean="0"/>
              <a:t>1/24/2021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DEMOGRAPHICS - POPULATION GROWTH</a:t>
            </a:r>
          </a:p>
        </p:txBody>
      </p:sp>
      <p:sp>
        <p:nvSpPr>
          <p:cNvPr id="7" name="Slide Number Placeholder 5"/>
          <p:cNvSpPr>
            <a:spLocks noGrp="1"/>
          </p:cNvSpPr>
          <p:nvPr>
            <p:ph type="sldNum" sz="quarter" idx="12"/>
          </p:nvPr>
        </p:nvSpPr>
        <p:spPr/>
        <p:txBody>
          <a:bodyPr/>
          <a:lstStyle>
            <a:lvl1pPr>
              <a:defRPr/>
            </a:lvl1pPr>
          </a:lstStyle>
          <a:p>
            <a:pPr>
              <a:defRPr/>
            </a:pPr>
            <a:fld id="{B488C4A1-0B70-460B-9C0A-0DB15BDAFB05}"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199CA56-7D2C-4B88-B673-9F8D7994A46D}" type="datetime1">
              <a:rPr lang="en-US" smtClean="0">
                <a:solidFill>
                  <a:prstClr val="white">
                    <a:tint val="75000"/>
                  </a:prstClr>
                </a:solidFill>
              </a:rPr>
              <a:t>1/24/2021</a:t>
            </a:fld>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white">
                    <a:tint val="75000"/>
                  </a:prstClr>
                </a:solidFill>
              </a:rPr>
              <a:t>DEMOGRAPHICS - POPULATION GROWTH</a:t>
            </a:r>
          </a:p>
        </p:txBody>
      </p:sp>
      <p:sp>
        <p:nvSpPr>
          <p:cNvPr id="9" name="Slide Number Placeholder 5"/>
          <p:cNvSpPr>
            <a:spLocks noGrp="1"/>
          </p:cNvSpPr>
          <p:nvPr>
            <p:ph type="sldNum" sz="quarter" idx="12"/>
          </p:nvPr>
        </p:nvSpPr>
        <p:spPr/>
        <p:txBody>
          <a:bodyPr/>
          <a:lstStyle>
            <a:lvl1pPr>
              <a:defRPr/>
            </a:lvl1pPr>
          </a:lstStyle>
          <a:p>
            <a:pPr>
              <a:defRPr/>
            </a:pPr>
            <a:fld id="{BA4EA0A6-45FF-4BE5-A5D9-7930F7BDBB92}"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890229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2C053B0-3DD3-4A89-BDC4-2A9211440716}" type="datetime1">
              <a:rPr lang="en-US" smtClean="0">
                <a:solidFill>
                  <a:prstClr val="white">
                    <a:tint val="75000"/>
                  </a:prstClr>
                </a:solidFill>
              </a:rPr>
              <a:t>1/24/2021</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white">
                    <a:tint val="75000"/>
                  </a:prstClr>
                </a:solidFill>
              </a:rPr>
              <a:t>DEMOGRAPHICS - POPULATION GROWTH</a:t>
            </a:r>
          </a:p>
        </p:txBody>
      </p:sp>
      <p:sp>
        <p:nvSpPr>
          <p:cNvPr id="5" name="Slide Number Placeholder 5"/>
          <p:cNvSpPr>
            <a:spLocks noGrp="1"/>
          </p:cNvSpPr>
          <p:nvPr>
            <p:ph type="sldNum" sz="quarter" idx="12"/>
          </p:nvPr>
        </p:nvSpPr>
        <p:spPr/>
        <p:txBody>
          <a:bodyPr/>
          <a:lstStyle>
            <a:lvl1pPr>
              <a:defRPr/>
            </a:lvl1pPr>
          </a:lstStyle>
          <a:p>
            <a:pPr>
              <a:defRPr/>
            </a:pPr>
            <a:fld id="{3A679C6F-CE1C-40FB-8F1C-7EB6BE1324B0}"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42376030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F29771A-1D75-46C6-BAD2-DA10243D50F8}" type="datetime1">
              <a:rPr lang="en-US" smtClean="0">
                <a:solidFill>
                  <a:prstClr val="white">
                    <a:tint val="75000"/>
                  </a:prstClr>
                </a:solidFill>
              </a:rPr>
              <a:t>1/24/2021</a:t>
            </a:fld>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white">
                    <a:tint val="75000"/>
                  </a:prstClr>
                </a:solidFill>
              </a:rPr>
              <a:t>DEMOGRAPHICS - POPULATION GROWTH</a:t>
            </a:r>
          </a:p>
        </p:txBody>
      </p:sp>
      <p:sp>
        <p:nvSpPr>
          <p:cNvPr id="4" name="Slide Number Placeholder 5"/>
          <p:cNvSpPr>
            <a:spLocks noGrp="1"/>
          </p:cNvSpPr>
          <p:nvPr>
            <p:ph type="sldNum" sz="quarter" idx="12"/>
          </p:nvPr>
        </p:nvSpPr>
        <p:spPr/>
        <p:txBody>
          <a:bodyPr/>
          <a:lstStyle>
            <a:lvl1pPr>
              <a:defRPr/>
            </a:lvl1pPr>
          </a:lstStyle>
          <a:p>
            <a:pPr>
              <a:defRPr/>
            </a:pPr>
            <a:fld id="{D7862DBB-4001-4349-BD46-E6A729FB19CB}"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6677113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3C6D296-46A2-4013-ACFC-5198BDB54A3A}" type="datetime1">
              <a:rPr lang="en-US" smtClean="0">
                <a:solidFill>
                  <a:prstClr val="white">
                    <a:tint val="75000"/>
                  </a:prstClr>
                </a:solidFill>
              </a:rPr>
              <a:t>1/24/2021</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white">
                    <a:tint val="75000"/>
                  </a:prstClr>
                </a:solidFill>
              </a:rPr>
              <a:t>DEMOGRAPHICS - POPULATION GROWTH</a:t>
            </a:r>
          </a:p>
        </p:txBody>
      </p:sp>
      <p:sp>
        <p:nvSpPr>
          <p:cNvPr id="7" name="Slide Number Placeholder 5"/>
          <p:cNvSpPr>
            <a:spLocks noGrp="1"/>
          </p:cNvSpPr>
          <p:nvPr>
            <p:ph type="sldNum" sz="quarter" idx="12"/>
          </p:nvPr>
        </p:nvSpPr>
        <p:spPr/>
        <p:txBody>
          <a:bodyPr/>
          <a:lstStyle>
            <a:lvl1pPr>
              <a:defRPr/>
            </a:lvl1pPr>
          </a:lstStyle>
          <a:p>
            <a:pPr>
              <a:defRPr/>
            </a:pPr>
            <a:fld id="{1ECD719A-D919-45F4-9609-0638E15B8820}"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42642145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4F58AC7-14B6-4493-8DAD-36DE051FCD2F}" type="datetime1">
              <a:rPr lang="en-US" smtClean="0">
                <a:solidFill>
                  <a:prstClr val="white">
                    <a:tint val="75000"/>
                  </a:prstClr>
                </a:solidFill>
              </a:rPr>
              <a:t>1/24/2021</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white">
                    <a:tint val="75000"/>
                  </a:prstClr>
                </a:solidFill>
              </a:rPr>
              <a:t>DEMOGRAPHICS - POPULATION GROWTH</a:t>
            </a:r>
          </a:p>
        </p:txBody>
      </p:sp>
      <p:sp>
        <p:nvSpPr>
          <p:cNvPr id="7" name="Slide Number Placeholder 5"/>
          <p:cNvSpPr>
            <a:spLocks noGrp="1"/>
          </p:cNvSpPr>
          <p:nvPr>
            <p:ph type="sldNum" sz="quarter" idx="12"/>
          </p:nvPr>
        </p:nvSpPr>
        <p:spPr/>
        <p:txBody>
          <a:bodyPr/>
          <a:lstStyle>
            <a:lvl1pPr>
              <a:defRPr/>
            </a:lvl1pPr>
          </a:lstStyle>
          <a:p>
            <a:pPr>
              <a:defRPr/>
            </a:pPr>
            <a:fld id="{E558DBA4-8EE9-44AB-9A05-9F872DB10FC7}"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22774258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7301FF5-E50B-482E-88E8-82CF6EB3BF8F}" type="datetime1">
              <a:rPr lang="en-US" smtClean="0">
                <a:solidFill>
                  <a:prstClr val="white">
                    <a:tint val="75000"/>
                  </a:prstClr>
                </a:solidFill>
              </a:rPr>
              <a:t>1/24/2021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white">
                    <a:tint val="75000"/>
                  </a:prstClr>
                </a:solidFill>
              </a:rPr>
              <a:t>DEMOGRAPHICS - POPULATION GROWTH</a:t>
            </a:r>
          </a:p>
        </p:txBody>
      </p:sp>
      <p:sp>
        <p:nvSpPr>
          <p:cNvPr id="6" name="Slide Number Placeholder 5"/>
          <p:cNvSpPr>
            <a:spLocks noGrp="1"/>
          </p:cNvSpPr>
          <p:nvPr>
            <p:ph type="sldNum" sz="quarter" idx="12"/>
          </p:nvPr>
        </p:nvSpPr>
        <p:spPr/>
        <p:txBody>
          <a:bodyPr/>
          <a:lstStyle>
            <a:lvl1pPr>
              <a:defRPr/>
            </a:lvl1pPr>
          </a:lstStyle>
          <a:p>
            <a:pPr>
              <a:defRPr/>
            </a:pPr>
            <a:fld id="{200029BD-DBF5-4FFE-98D1-7309ED79867B}"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7557209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FCFC8FB-9FEB-4BA5-AD15-28D4046449C9}" type="datetime1">
              <a:rPr lang="en-US" smtClean="0">
                <a:solidFill>
                  <a:prstClr val="white">
                    <a:tint val="75000"/>
                  </a:prstClr>
                </a:solidFill>
              </a:rPr>
              <a:t>1/24/2021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white">
                    <a:tint val="75000"/>
                  </a:prstClr>
                </a:solidFill>
              </a:rPr>
              <a:t>DEMOGRAPHICS - POPULATION GROWTH</a:t>
            </a:r>
          </a:p>
        </p:txBody>
      </p:sp>
      <p:sp>
        <p:nvSpPr>
          <p:cNvPr id="6" name="Slide Number Placeholder 5"/>
          <p:cNvSpPr>
            <a:spLocks noGrp="1"/>
          </p:cNvSpPr>
          <p:nvPr>
            <p:ph type="sldNum" sz="quarter" idx="12"/>
          </p:nvPr>
        </p:nvSpPr>
        <p:spPr/>
        <p:txBody>
          <a:bodyPr/>
          <a:lstStyle>
            <a:lvl1pPr>
              <a:defRPr/>
            </a:lvl1pPr>
          </a:lstStyle>
          <a:p>
            <a:pPr>
              <a:defRPr/>
            </a:pPr>
            <a:fld id="{6F3EA18E-DDD0-44EC-AA2B-DF2253E9BCE5}"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9024798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92EFB06-D2C0-4AD9-B98B-5B939D97E7D2}" type="datetime1">
              <a:rPr lang="en-US" smtClean="0">
                <a:solidFill>
                  <a:prstClr val="black">
                    <a:tint val="75000"/>
                  </a:prstClr>
                </a:solidFill>
              </a:r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DEMOGRAPHICS - POPULATION GROWTH</a:t>
            </a:r>
          </a:p>
        </p:txBody>
      </p:sp>
      <p:sp>
        <p:nvSpPr>
          <p:cNvPr id="6" name="Slide Number Placeholder 5"/>
          <p:cNvSpPr>
            <a:spLocks noGrp="1"/>
          </p:cNvSpPr>
          <p:nvPr>
            <p:ph type="sldNum" sz="quarter" idx="12"/>
          </p:nvPr>
        </p:nvSpPr>
        <p:spPr/>
        <p:txBody>
          <a:bodyPr/>
          <a:lstStyle>
            <a:lvl1pPr>
              <a:defRPr/>
            </a:lvl1pPr>
          </a:lstStyle>
          <a:p>
            <a:pPr>
              <a:defRPr/>
            </a:pPr>
            <a:fld id="{665BE821-8F82-42B3-903C-AF0953C9584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409446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CCC9DF6-9C0A-4538-B0B7-3A34F04C88D2}" type="datetime1">
              <a:rPr lang="en-US" smtClean="0">
                <a:solidFill>
                  <a:prstClr val="black">
                    <a:tint val="75000"/>
                  </a:prstClr>
                </a:solidFill>
              </a:r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DEMOGRAPHICS - POPULATION GROWTH</a:t>
            </a:r>
          </a:p>
        </p:txBody>
      </p:sp>
      <p:sp>
        <p:nvSpPr>
          <p:cNvPr id="6" name="Slide Number Placeholder 5"/>
          <p:cNvSpPr>
            <a:spLocks noGrp="1"/>
          </p:cNvSpPr>
          <p:nvPr>
            <p:ph type="sldNum" sz="quarter" idx="12"/>
          </p:nvPr>
        </p:nvSpPr>
        <p:spPr/>
        <p:txBody>
          <a:bodyPr/>
          <a:lstStyle>
            <a:lvl1pPr>
              <a:defRPr/>
            </a:lvl1pPr>
          </a:lstStyle>
          <a:p>
            <a:pPr>
              <a:defRPr/>
            </a:pPr>
            <a:fld id="{4BE00A6E-E69A-4CD9-9726-A3390677D7A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105208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C2D1209-F5EA-4B6E-AF15-65B59B6CF159}" type="datetime1">
              <a:rPr lang="en-US" smtClean="0">
                <a:solidFill>
                  <a:prstClr val="black">
                    <a:tint val="75000"/>
                  </a:prstClr>
                </a:solidFill>
              </a:r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DEMOGRAPHICS - POPULATION GROWTH</a:t>
            </a:r>
          </a:p>
        </p:txBody>
      </p:sp>
      <p:sp>
        <p:nvSpPr>
          <p:cNvPr id="6" name="Slide Number Placeholder 5"/>
          <p:cNvSpPr>
            <a:spLocks noGrp="1"/>
          </p:cNvSpPr>
          <p:nvPr>
            <p:ph type="sldNum" sz="quarter" idx="12"/>
          </p:nvPr>
        </p:nvSpPr>
        <p:spPr/>
        <p:txBody>
          <a:bodyPr/>
          <a:lstStyle>
            <a:lvl1pPr>
              <a:defRPr/>
            </a:lvl1pPr>
          </a:lstStyle>
          <a:p>
            <a:pPr>
              <a:defRPr/>
            </a:pPr>
            <a:fld id="{2C1984A0-2A4B-4418-8D57-6A8AF90E0F9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32692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B03EEB3-3D67-4578-90F2-7D32B1D965EA}" type="datetime1">
              <a:rPr lang="en-US" smtClean="0"/>
              <a:t>1/24/2021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DEMOGRAPHICS - POPULATION GROWTH</a:t>
            </a:r>
          </a:p>
        </p:txBody>
      </p:sp>
      <p:sp>
        <p:nvSpPr>
          <p:cNvPr id="9" name="Slide Number Placeholder 5"/>
          <p:cNvSpPr>
            <a:spLocks noGrp="1"/>
          </p:cNvSpPr>
          <p:nvPr>
            <p:ph type="sldNum" sz="quarter" idx="12"/>
          </p:nvPr>
        </p:nvSpPr>
        <p:spPr/>
        <p:txBody>
          <a:bodyPr/>
          <a:lstStyle>
            <a:lvl1pPr>
              <a:defRPr/>
            </a:lvl1pPr>
          </a:lstStyle>
          <a:p>
            <a:pPr>
              <a:defRPr/>
            </a:pPr>
            <a:fld id="{BAA04C75-DE7A-4922-83C9-0BD772915708}"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81D400A-AC77-46FB-9ABE-1DAA267D351A}" type="datetime1">
              <a:rPr lang="en-US" smtClean="0">
                <a:solidFill>
                  <a:prstClr val="black">
                    <a:tint val="75000"/>
                  </a:prstClr>
                </a:solidFill>
              </a:rPr>
              <a:t>1/24/2021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DEMOGRAPHICS - POPULATION GROWTH</a:t>
            </a:r>
          </a:p>
        </p:txBody>
      </p:sp>
      <p:sp>
        <p:nvSpPr>
          <p:cNvPr id="7" name="Slide Number Placeholder 5"/>
          <p:cNvSpPr>
            <a:spLocks noGrp="1"/>
          </p:cNvSpPr>
          <p:nvPr>
            <p:ph type="sldNum" sz="quarter" idx="12"/>
          </p:nvPr>
        </p:nvSpPr>
        <p:spPr/>
        <p:txBody>
          <a:bodyPr/>
          <a:lstStyle>
            <a:lvl1pPr>
              <a:defRPr/>
            </a:lvl1pPr>
          </a:lstStyle>
          <a:p>
            <a:pPr>
              <a:defRPr/>
            </a:pPr>
            <a:fld id="{B488C4A1-0B70-460B-9C0A-0DB15BDAFB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746862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B7E2C97-F081-4826-B4B6-D0249EE1632E}" type="datetime1">
              <a:rPr lang="en-US" smtClean="0">
                <a:solidFill>
                  <a:prstClr val="black">
                    <a:tint val="75000"/>
                  </a:prstClr>
                </a:solidFill>
              </a:rPr>
              <a:t>1/24/2021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DEMOGRAPHICS - POPULATION GROWTH</a:t>
            </a:r>
          </a:p>
        </p:txBody>
      </p:sp>
      <p:sp>
        <p:nvSpPr>
          <p:cNvPr id="9" name="Slide Number Placeholder 5"/>
          <p:cNvSpPr>
            <a:spLocks noGrp="1"/>
          </p:cNvSpPr>
          <p:nvPr>
            <p:ph type="sldNum" sz="quarter" idx="12"/>
          </p:nvPr>
        </p:nvSpPr>
        <p:spPr/>
        <p:txBody>
          <a:bodyPr/>
          <a:lstStyle>
            <a:lvl1pPr>
              <a:defRPr/>
            </a:lvl1pPr>
          </a:lstStyle>
          <a:p>
            <a:pPr>
              <a:defRPr/>
            </a:pPr>
            <a:fld id="{BAA04C75-DE7A-4922-83C9-0BD7729157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782512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11D4CA8-FCC6-4BCC-9781-6B4BDB5FAADD}" type="datetime1">
              <a:rPr lang="en-US" smtClean="0">
                <a:solidFill>
                  <a:prstClr val="black">
                    <a:tint val="75000"/>
                  </a:prstClr>
                </a:solidFill>
              </a:rPr>
              <a:t>1/24/2021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DEMOGRAPHICS - POPULATION GROWTH</a:t>
            </a:r>
          </a:p>
        </p:txBody>
      </p:sp>
      <p:sp>
        <p:nvSpPr>
          <p:cNvPr id="5" name="Slide Number Placeholder 5"/>
          <p:cNvSpPr>
            <a:spLocks noGrp="1"/>
          </p:cNvSpPr>
          <p:nvPr>
            <p:ph type="sldNum" sz="quarter" idx="12"/>
          </p:nvPr>
        </p:nvSpPr>
        <p:spPr/>
        <p:txBody>
          <a:bodyPr/>
          <a:lstStyle>
            <a:lvl1pPr>
              <a:defRPr/>
            </a:lvl1pPr>
          </a:lstStyle>
          <a:p>
            <a:pPr>
              <a:defRPr/>
            </a:pPr>
            <a:fld id="{20E0D3D3-E641-4461-9CD6-86E8378D454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927703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6D2E9CF-8F77-48DC-B6CD-7DDE1702D6AC}" type="datetime1">
              <a:rPr lang="en-US" smtClean="0">
                <a:solidFill>
                  <a:prstClr val="black">
                    <a:tint val="75000"/>
                  </a:prstClr>
                </a:solidFill>
              </a:rPr>
              <a:t>1/24/2021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DEMOGRAPHICS - POPULATION GROWTH</a:t>
            </a:r>
          </a:p>
        </p:txBody>
      </p:sp>
      <p:sp>
        <p:nvSpPr>
          <p:cNvPr id="4" name="Slide Number Placeholder 5"/>
          <p:cNvSpPr>
            <a:spLocks noGrp="1"/>
          </p:cNvSpPr>
          <p:nvPr>
            <p:ph type="sldNum" sz="quarter" idx="12"/>
          </p:nvPr>
        </p:nvSpPr>
        <p:spPr/>
        <p:txBody>
          <a:bodyPr/>
          <a:lstStyle>
            <a:lvl1pPr>
              <a:defRPr/>
            </a:lvl1pPr>
          </a:lstStyle>
          <a:p>
            <a:pPr>
              <a:defRPr/>
            </a:pPr>
            <a:fld id="{A3FC2F83-CC78-47C6-987A-BA5F6D9E94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15199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2AD2BF-B8B3-477E-A216-44011A947740}" type="datetime1">
              <a:rPr lang="en-US" smtClean="0">
                <a:solidFill>
                  <a:prstClr val="black">
                    <a:tint val="75000"/>
                  </a:prstClr>
                </a:solidFill>
              </a:rPr>
              <a:t>1/24/2021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DEMOGRAPHICS - POPULATION GROWTH</a:t>
            </a:r>
          </a:p>
        </p:txBody>
      </p:sp>
      <p:sp>
        <p:nvSpPr>
          <p:cNvPr id="7" name="Slide Number Placeholder 5"/>
          <p:cNvSpPr>
            <a:spLocks noGrp="1"/>
          </p:cNvSpPr>
          <p:nvPr>
            <p:ph type="sldNum" sz="quarter" idx="12"/>
          </p:nvPr>
        </p:nvSpPr>
        <p:spPr/>
        <p:txBody>
          <a:bodyPr/>
          <a:lstStyle>
            <a:lvl1pPr>
              <a:defRPr/>
            </a:lvl1pPr>
          </a:lstStyle>
          <a:p>
            <a:pPr>
              <a:defRPr/>
            </a:pPr>
            <a:fld id="{2DC07EDC-5420-4ACD-BE44-6BE6A5C8CB5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262896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A7F649A-E4F1-46EF-9537-29E4A7C3B01A}" type="datetime1">
              <a:rPr lang="en-US" smtClean="0">
                <a:solidFill>
                  <a:prstClr val="black">
                    <a:tint val="75000"/>
                  </a:prstClr>
                </a:solidFill>
              </a:rPr>
              <a:t>1/24/2021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DEMOGRAPHICS - POPULATION GROWTH</a:t>
            </a:r>
          </a:p>
        </p:txBody>
      </p:sp>
      <p:sp>
        <p:nvSpPr>
          <p:cNvPr id="7" name="Slide Number Placeholder 5"/>
          <p:cNvSpPr>
            <a:spLocks noGrp="1"/>
          </p:cNvSpPr>
          <p:nvPr>
            <p:ph type="sldNum" sz="quarter" idx="12"/>
          </p:nvPr>
        </p:nvSpPr>
        <p:spPr/>
        <p:txBody>
          <a:bodyPr/>
          <a:lstStyle>
            <a:lvl1pPr>
              <a:defRPr/>
            </a:lvl1pPr>
          </a:lstStyle>
          <a:p>
            <a:pPr>
              <a:defRPr/>
            </a:pPr>
            <a:fld id="{CE6D1CD1-3956-4779-A12E-3CCA24FCD22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201739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E8231DA-17BD-4DD3-94A2-2F2CE3A98234}" type="datetime1">
              <a:rPr lang="en-US" smtClean="0">
                <a:solidFill>
                  <a:prstClr val="black">
                    <a:tint val="75000"/>
                  </a:prstClr>
                </a:solidFill>
              </a:r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DEMOGRAPHICS - POPULATION GROWTH</a:t>
            </a:r>
          </a:p>
        </p:txBody>
      </p:sp>
      <p:sp>
        <p:nvSpPr>
          <p:cNvPr id="6" name="Slide Number Placeholder 5"/>
          <p:cNvSpPr>
            <a:spLocks noGrp="1"/>
          </p:cNvSpPr>
          <p:nvPr>
            <p:ph type="sldNum" sz="quarter" idx="12"/>
          </p:nvPr>
        </p:nvSpPr>
        <p:spPr/>
        <p:txBody>
          <a:bodyPr/>
          <a:lstStyle>
            <a:lvl1pPr>
              <a:defRPr/>
            </a:lvl1pPr>
          </a:lstStyle>
          <a:p>
            <a:pPr>
              <a:defRPr/>
            </a:pPr>
            <a:fld id="{9222FCCB-9BC7-4777-B6C8-F214DC720D2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583834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AD2D691-4A73-4B77-A4CC-91C0782F2589}" type="datetime1">
              <a:rPr lang="en-US" smtClean="0">
                <a:solidFill>
                  <a:prstClr val="black">
                    <a:tint val="75000"/>
                  </a:prstClr>
                </a:solidFill>
              </a:r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DEMOGRAPHICS - POPULATION GROWTH</a:t>
            </a:r>
          </a:p>
        </p:txBody>
      </p:sp>
      <p:sp>
        <p:nvSpPr>
          <p:cNvPr id="6" name="Slide Number Placeholder 5"/>
          <p:cNvSpPr>
            <a:spLocks noGrp="1"/>
          </p:cNvSpPr>
          <p:nvPr>
            <p:ph type="sldNum" sz="quarter" idx="12"/>
          </p:nvPr>
        </p:nvSpPr>
        <p:spPr/>
        <p:txBody>
          <a:bodyPr/>
          <a:lstStyle>
            <a:lvl1pPr>
              <a:defRPr/>
            </a:lvl1pPr>
          </a:lstStyle>
          <a:p>
            <a:pPr>
              <a:defRPr/>
            </a:pPr>
            <a:fld id="{3A4F86F9-4B6C-4457-AE14-64B29CC19D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867892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762000" y="1447800"/>
            <a:ext cx="7772400" cy="4267200"/>
          </a:xfrm>
        </p:spPr>
        <p:txBody>
          <a:bodyPr rtlCol="0">
            <a:normAutofit/>
          </a:bodyPr>
          <a:lstStyle/>
          <a:p>
            <a:pPr lvl="0"/>
            <a:endParaRPr lang="en-US" noProof="0"/>
          </a:p>
        </p:txBody>
      </p:sp>
    </p:spTree>
    <p:extLst>
      <p:ext uri="{BB962C8B-B14F-4D97-AF65-F5344CB8AC3E}">
        <p14:creationId xmlns:p14="http://schemas.microsoft.com/office/powerpoint/2010/main" val="16173353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357456F-C429-4C6D-A079-3F390705552A}" type="datetime1">
              <a:rPr lang="en-US" smtClean="0">
                <a:solidFill>
                  <a:prstClr val="black">
                    <a:tint val="75000"/>
                  </a:prstClr>
                </a:solidFill>
              </a:r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DEMOGRAPHICS - POPULATION GROWTH</a:t>
            </a:r>
          </a:p>
        </p:txBody>
      </p:sp>
      <p:sp>
        <p:nvSpPr>
          <p:cNvPr id="6" name="Slide Number Placeholder 5"/>
          <p:cNvSpPr>
            <a:spLocks noGrp="1"/>
          </p:cNvSpPr>
          <p:nvPr>
            <p:ph type="sldNum" sz="quarter" idx="12"/>
          </p:nvPr>
        </p:nvSpPr>
        <p:spPr/>
        <p:txBody>
          <a:bodyPr/>
          <a:lstStyle>
            <a:lvl1pPr>
              <a:defRPr/>
            </a:lvl1pPr>
          </a:lstStyle>
          <a:p>
            <a:pPr>
              <a:defRPr/>
            </a:pPr>
            <a:fld id="{665BE821-8F82-42B3-903C-AF0953C9584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6867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12AAA6F-DD6F-4557-B4ED-1087246EC6E0}" type="datetime1">
              <a:rPr lang="en-US" smtClean="0"/>
              <a:t>1/24/2021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DEMOGRAPHICS - POPULATION GROWTH</a:t>
            </a:r>
          </a:p>
        </p:txBody>
      </p:sp>
      <p:sp>
        <p:nvSpPr>
          <p:cNvPr id="5" name="Slide Number Placeholder 5"/>
          <p:cNvSpPr>
            <a:spLocks noGrp="1"/>
          </p:cNvSpPr>
          <p:nvPr>
            <p:ph type="sldNum" sz="quarter" idx="12"/>
          </p:nvPr>
        </p:nvSpPr>
        <p:spPr/>
        <p:txBody>
          <a:bodyPr/>
          <a:lstStyle>
            <a:lvl1pPr>
              <a:defRPr/>
            </a:lvl1pPr>
          </a:lstStyle>
          <a:p>
            <a:pPr>
              <a:defRPr/>
            </a:pPr>
            <a:fld id="{20E0D3D3-E641-4461-9CD6-86E8378D454A}"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A5289DA-C501-4ABA-875A-025AD861B56A}" type="datetime1">
              <a:rPr lang="en-US" smtClean="0">
                <a:solidFill>
                  <a:prstClr val="black">
                    <a:tint val="75000"/>
                  </a:prstClr>
                </a:solidFill>
              </a:r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DEMOGRAPHICS - POPULATION GROWTH</a:t>
            </a:r>
          </a:p>
        </p:txBody>
      </p:sp>
      <p:sp>
        <p:nvSpPr>
          <p:cNvPr id="6" name="Slide Number Placeholder 5"/>
          <p:cNvSpPr>
            <a:spLocks noGrp="1"/>
          </p:cNvSpPr>
          <p:nvPr>
            <p:ph type="sldNum" sz="quarter" idx="12"/>
          </p:nvPr>
        </p:nvSpPr>
        <p:spPr/>
        <p:txBody>
          <a:bodyPr/>
          <a:lstStyle>
            <a:lvl1pPr>
              <a:defRPr/>
            </a:lvl1pPr>
          </a:lstStyle>
          <a:p>
            <a:pPr>
              <a:defRPr/>
            </a:pPr>
            <a:fld id="{4BE00A6E-E69A-4CD9-9726-A3390677D7A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239658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C90113D-F0FD-4965-9B0B-BD43C4CAAF44}" type="datetime1">
              <a:rPr lang="en-US" smtClean="0">
                <a:solidFill>
                  <a:prstClr val="black">
                    <a:tint val="75000"/>
                  </a:prstClr>
                </a:solidFill>
              </a:r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DEMOGRAPHICS - POPULATION GROWTH</a:t>
            </a:r>
          </a:p>
        </p:txBody>
      </p:sp>
      <p:sp>
        <p:nvSpPr>
          <p:cNvPr id="6" name="Slide Number Placeholder 5"/>
          <p:cNvSpPr>
            <a:spLocks noGrp="1"/>
          </p:cNvSpPr>
          <p:nvPr>
            <p:ph type="sldNum" sz="quarter" idx="12"/>
          </p:nvPr>
        </p:nvSpPr>
        <p:spPr/>
        <p:txBody>
          <a:bodyPr/>
          <a:lstStyle>
            <a:lvl1pPr>
              <a:defRPr/>
            </a:lvl1pPr>
          </a:lstStyle>
          <a:p>
            <a:pPr>
              <a:defRPr/>
            </a:pPr>
            <a:fld id="{2C1984A0-2A4B-4418-8D57-6A8AF90E0F9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890726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E693939-1A37-42A2-9BD4-04809FAF03E5}" type="datetime1">
              <a:rPr lang="en-US" smtClean="0">
                <a:solidFill>
                  <a:prstClr val="black">
                    <a:tint val="75000"/>
                  </a:prstClr>
                </a:solidFill>
              </a:rPr>
              <a:t>1/24/2021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DEMOGRAPHICS - POPULATION GROWTH</a:t>
            </a:r>
          </a:p>
        </p:txBody>
      </p:sp>
      <p:sp>
        <p:nvSpPr>
          <p:cNvPr id="7" name="Slide Number Placeholder 5"/>
          <p:cNvSpPr>
            <a:spLocks noGrp="1"/>
          </p:cNvSpPr>
          <p:nvPr>
            <p:ph type="sldNum" sz="quarter" idx="12"/>
          </p:nvPr>
        </p:nvSpPr>
        <p:spPr/>
        <p:txBody>
          <a:bodyPr/>
          <a:lstStyle>
            <a:lvl1pPr>
              <a:defRPr/>
            </a:lvl1pPr>
          </a:lstStyle>
          <a:p>
            <a:pPr>
              <a:defRPr/>
            </a:pPr>
            <a:fld id="{B488C4A1-0B70-460B-9C0A-0DB15BDAFB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559426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7F8D8AE-B043-4911-95FF-BC657D1C3FA9}" type="datetime1">
              <a:rPr lang="en-US" smtClean="0">
                <a:solidFill>
                  <a:prstClr val="black">
                    <a:tint val="75000"/>
                  </a:prstClr>
                </a:solidFill>
              </a:rPr>
              <a:t>1/24/2021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DEMOGRAPHICS - POPULATION GROWTH</a:t>
            </a:r>
          </a:p>
        </p:txBody>
      </p:sp>
      <p:sp>
        <p:nvSpPr>
          <p:cNvPr id="9" name="Slide Number Placeholder 5"/>
          <p:cNvSpPr>
            <a:spLocks noGrp="1"/>
          </p:cNvSpPr>
          <p:nvPr>
            <p:ph type="sldNum" sz="quarter" idx="12"/>
          </p:nvPr>
        </p:nvSpPr>
        <p:spPr/>
        <p:txBody>
          <a:bodyPr/>
          <a:lstStyle>
            <a:lvl1pPr>
              <a:defRPr/>
            </a:lvl1pPr>
          </a:lstStyle>
          <a:p>
            <a:pPr>
              <a:defRPr/>
            </a:pPr>
            <a:fld id="{BAA04C75-DE7A-4922-83C9-0BD7729157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200673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90C1798-B490-4917-AAD2-0A1537A2F347}" type="datetime1">
              <a:rPr lang="en-US" smtClean="0">
                <a:solidFill>
                  <a:prstClr val="black">
                    <a:tint val="75000"/>
                  </a:prstClr>
                </a:solidFill>
              </a:rPr>
              <a:t>1/24/2021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DEMOGRAPHICS - POPULATION GROWTH</a:t>
            </a:r>
          </a:p>
        </p:txBody>
      </p:sp>
      <p:sp>
        <p:nvSpPr>
          <p:cNvPr id="5" name="Slide Number Placeholder 5"/>
          <p:cNvSpPr>
            <a:spLocks noGrp="1"/>
          </p:cNvSpPr>
          <p:nvPr>
            <p:ph type="sldNum" sz="quarter" idx="12"/>
          </p:nvPr>
        </p:nvSpPr>
        <p:spPr/>
        <p:txBody>
          <a:bodyPr/>
          <a:lstStyle>
            <a:lvl1pPr>
              <a:defRPr/>
            </a:lvl1pPr>
          </a:lstStyle>
          <a:p>
            <a:pPr>
              <a:defRPr/>
            </a:pPr>
            <a:fld id="{20E0D3D3-E641-4461-9CD6-86E8378D454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229719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0C73EF9-10C6-4008-8DDA-E45EE199BD5D}" type="datetime1">
              <a:rPr lang="en-US" smtClean="0">
                <a:solidFill>
                  <a:prstClr val="black">
                    <a:tint val="75000"/>
                  </a:prstClr>
                </a:solidFill>
              </a:rPr>
              <a:t>1/24/2021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DEMOGRAPHICS - POPULATION GROWTH</a:t>
            </a:r>
          </a:p>
        </p:txBody>
      </p:sp>
      <p:sp>
        <p:nvSpPr>
          <p:cNvPr id="4" name="Slide Number Placeholder 5"/>
          <p:cNvSpPr>
            <a:spLocks noGrp="1"/>
          </p:cNvSpPr>
          <p:nvPr>
            <p:ph type="sldNum" sz="quarter" idx="12"/>
          </p:nvPr>
        </p:nvSpPr>
        <p:spPr/>
        <p:txBody>
          <a:bodyPr/>
          <a:lstStyle>
            <a:lvl1pPr>
              <a:defRPr/>
            </a:lvl1pPr>
          </a:lstStyle>
          <a:p>
            <a:pPr>
              <a:defRPr/>
            </a:pPr>
            <a:fld id="{A3FC2F83-CC78-47C6-987A-BA5F6D9E94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948649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5997CF7-55CC-419E-A5B0-ACED288E6972}" type="datetime1">
              <a:rPr lang="en-US" smtClean="0">
                <a:solidFill>
                  <a:prstClr val="black">
                    <a:tint val="75000"/>
                  </a:prstClr>
                </a:solidFill>
              </a:rPr>
              <a:t>1/24/2021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DEMOGRAPHICS - POPULATION GROWTH</a:t>
            </a:r>
          </a:p>
        </p:txBody>
      </p:sp>
      <p:sp>
        <p:nvSpPr>
          <p:cNvPr id="7" name="Slide Number Placeholder 5"/>
          <p:cNvSpPr>
            <a:spLocks noGrp="1"/>
          </p:cNvSpPr>
          <p:nvPr>
            <p:ph type="sldNum" sz="quarter" idx="12"/>
          </p:nvPr>
        </p:nvSpPr>
        <p:spPr/>
        <p:txBody>
          <a:bodyPr/>
          <a:lstStyle>
            <a:lvl1pPr>
              <a:defRPr/>
            </a:lvl1pPr>
          </a:lstStyle>
          <a:p>
            <a:pPr>
              <a:defRPr/>
            </a:pPr>
            <a:fld id="{2DC07EDC-5420-4ACD-BE44-6BE6A5C8CB5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927957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F05D40F-F3D5-4060-9998-712670CDFEE2}" type="datetime1">
              <a:rPr lang="en-US" smtClean="0">
                <a:solidFill>
                  <a:prstClr val="black">
                    <a:tint val="75000"/>
                  </a:prstClr>
                </a:solidFill>
              </a:rPr>
              <a:t>1/24/2021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DEMOGRAPHICS - POPULATION GROWTH</a:t>
            </a:r>
          </a:p>
        </p:txBody>
      </p:sp>
      <p:sp>
        <p:nvSpPr>
          <p:cNvPr id="7" name="Slide Number Placeholder 5"/>
          <p:cNvSpPr>
            <a:spLocks noGrp="1"/>
          </p:cNvSpPr>
          <p:nvPr>
            <p:ph type="sldNum" sz="quarter" idx="12"/>
          </p:nvPr>
        </p:nvSpPr>
        <p:spPr/>
        <p:txBody>
          <a:bodyPr/>
          <a:lstStyle>
            <a:lvl1pPr>
              <a:defRPr/>
            </a:lvl1pPr>
          </a:lstStyle>
          <a:p>
            <a:pPr>
              <a:defRPr/>
            </a:pPr>
            <a:fld id="{CE6D1CD1-3956-4779-A12E-3CCA24FCD22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884778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3121850-3317-45DC-9E1E-D3EF66B43576}" type="datetime1">
              <a:rPr lang="en-US" smtClean="0">
                <a:solidFill>
                  <a:prstClr val="black">
                    <a:tint val="75000"/>
                  </a:prstClr>
                </a:solidFill>
              </a:r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DEMOGRAPHICS - POPULATION GROWTH</a:t>
            </a:r>
          </a:p>
        </p:txBody>
      </p:sp>
      <p:sp>
        <p:nvSpPr>
          <p:cNvPr id="6" name="Slide Number Placeholder 5"/>
          <p:cNvSpPr>
            <a:spLocks noGrp="1"/>
          </p:cNvSpPr>
          <p:nvPr>
            <p:ph type="sldNum" sz="quarter" idx="12"/>
          </p:nvPr>
        </p:nvSpPr>
        <p:spPr/>
        <p:txBody>
          <a:bodyPr/>
          <a:lstStyle>
            <a:lvl1pPr>
              <a:defRPr/>
            </a:lvl1pPr>
          </a:lstStyle>
          <a:p>
            <a:pPr>
              <a:defRPr/>
            </a:pPr>
            <a:fld id="{9222FCCB-9BC7-4777-B6C8-F214DC720D2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611351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E3EF9FF-8262-45BE-9186-67DA4265474E}" type="datetime1">
              <a:rPr lang="en-US" smtClean="0">
                <a:solidFill>
                  <a:prstClr val="black">
                    <a:tint val="75000"/>
                  </a:prstClr>
                </a:solidFill>
              </a:rPr>
              <a:t>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DEMOGRAPHICS - POPULATION GROWTH</a:t>
            </a:r>
          </a:p>
        </p:txBody>
      </p:sp>
      <p:sp>
        <p:nvSpPr>
          <p:cNvPr id="6" name="Slide Number Placeholder 5"/>
          <p:cNvSpPr>
            <a:spLocks noGrp="1"/>
          </p:cNvSpPr>
          <p:nvPr>
            <p:ph type="sldNum" sz="quarter" idx="12"/>
          </p:nvPr>
        </p:nvSpPr>
        <p:spPr/>
        <p:txBody>
          <a:bodyPr/>
          <a:lstStyle>
            <a:lvl1pPr>
              <a:defRPr/>
            </a:lvl1pPr>
          </a:lstStyle>
          <a:p>
            <a:pPr>
              <a:defRPr/>
            </a:pPr>
            <a:fld id="{3A4F86F9-4B6C-4457-AE14-64B29CC19D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0902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489C0A3-921E-408A-8BC2-56B5C804D280}" type="datetime1">
              <a:rPr lang="en-US" smtClean="0"/>
              <a:t>1/24/2021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DEMOGRAPHICS - POPULATION GROWTH</a:t>
            </a:r>
          </a:p>
        </p:txBody>
      </p:sp>
      <p:sp>
        <p:nvSpPr>
          <p:cNvPr id="4" name="Slide Number Placeholder 5"/>
          <p:cNvSpPr>
            <a:spLocks noGrp="1"/>
          </p:cNvSpPr>
          <p:nvPr>
            <p:ph type="sldNum" sz="quarter" idx="12"/>
          </p:nvPr>
        </p:nvSpPr>
        <p:spPr/>
        <p:txBody>
          <a:bodyPr/>
          <a:lstStyle>
            <a:lvl1pPr>
              <a:defRPr/>
            </a:lvl1pPr>
          </a:lstStyle>
          <a:p>
            <a:pPr>
              <a:defRPr/>
            </a:pPr>
            <a:fld id="{A3FC2F83-CC78-47C6-987A-BA5F6D9E94CE}"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02456E8-3EF9-4A68-B52D-7F716765F0CF}"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1DCE26-6A3D-4C4D-BF58-8C9DA89E56AD}"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5809735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BD21E74-CDF7-43EB-A5BE-1E5359BDC1E4}"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9DAEAB-A4FD-4B3C-A875-20A178EAF15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2252104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A666809-B360-4772-BDF1-E9BD71D069CA}"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BBAE7D-E8B5-41EB-89B4-45EC2DA1EDC4}"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6569685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D33E07F-7414-4FE2-8858-675748E28022}"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9EB3BA-2465-4ED1-965E-5EA3B2CA0E08}"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7756083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9CCE7D5-1B9F-4875-9601-CFE4B4DC2B85}"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4EA0A6-45FF-4BE5-A5D9-7930F7BDBB92}"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6073909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8E302-57D8-47B9-86EB-CD2BA965B343}"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679C6F-CE1C-40FB-8F1C-7EB6BE1324B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4626777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F5D75CA-6254-459E-9489-FFBBB1DFF03A}"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825286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B372C6D-EDB0-4B53-ADD5-AC949C348F94}"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CD719A-D919-45F4-9609-0638E15B882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2214400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20B3345-E836-40C1-8293-F74A15148BF6}"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58DBA4-8EE9-44AB-9A05-9F872DB10FC7}"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6045591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D3A1C78-9AF2-4C7A-99C7-968540641BFE}"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0029BD-DBF5-4FFE-98D1-7309ED79867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461801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598DF49-5FF1-45E4-B8E0-D8A48D29CC40}" type="datetime1">
              <a:rPr lang="en-US" smtClean="0"/>
              <a:t>1/24/2021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DEMOGRAPHICS - POPULATION GROWTH</a:t>
            </a:r>
          </a:p>
        </p:txBody>
      </p:sp>
      <p:sp>
        <p:nvSpPr>
          <p:cNvPr id="7" name="Slide Number Placeholder 5"/>
          <p:cNvSpPr>
            <a:spLocks noGrp="1"/>
          </p:cNvSpPr>
          <p:nvPr>
            <p:ph type="sldNum" sz="quarter" idx="12"/>
          </p:nvPr>
        </p:nvSpPr>
        <p:spPr/>
        <p:txBody>
          <a:bodyPr/>
          <a:lstStyle>
            <a:lvl1pPr>
              <a:defRPr/>
            </a:lvl1pPr>
          </a:lstStyle>
          <a:p>
            <a:pPr>
              <a:defRPr/>
            </a:pPr>
            <a:fld id="{2DC07EDC-5420-4ACD-BE44-6BE6A5C8CB5A}"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D7843F-2D21-41B3-832B-D1E4B4A5E7C9}"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3EA18E-DDD0-44EC-AA2B-DF2253E9BCE5}"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9167910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762000" y="1447800"/>
            <a:ext cx="7772400" cy="4267200"/>
          </a:xfrm>
        </p:spPr>
        <p:txBody>
          <a:bodyPr rtlCol="0">
            <a:normAutofit/>
          </a:bodyPr>
          <a:lstStyle/>
          <a:p>
            <a:pPr lvl="0"/>
            <a:endParaRPr lang="en-US" noProof="0"/>
          </a:p>
        </p:txBody>
      </p:sp>
    </p:spTree>
    <p:extLst>
      <p:ext uri="{BB962C8B-B14F-4D97-AF65-F5344CB8AC3E}">
        <p14:creationId xmlns:p14="http://schemas.microsoft.com/office/powerpoint/2010/main" val="24682711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90000"/>
              </a:lnSpc>
              <a:spcBef>
                <a:spcPct val="20000"/>
              </a:spcBef>
              <a:spcAft>
                <a:spcPct val="0"/>
              </a:spcAft>
              <a:buClrTx/>
              <a:buSzTx/>
              <a:buFont typeface="Arial" charset="0"/>
              <a:buChar char="•"/>
              <a:tabLst/>
              <a:defRPr/>
            </a:pPr>
            <a:fld id="{CF23D14A-8512-40C9-8D1C-ABBB173ABDFB}" type="datetime1">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mn-cs"/>
              </a:rPr>
              <a:t>1/24/2021</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90000"/>
              </a:lnSpc>
              <a:spcBef>
                <a:spcPct val="20000"/>
              </a:spcBef>
              <a:spcAft>
                <a:spcPct val="0"/>
              </a:spcAft>
              <a:buClrTx/>
              <a:buSzTx/>
              <a:buFont typeface="Arial" charset="0"/>
              <a:buChar char="•"/>
              <a:tabLst/>
              <a:defRPr/>
            </a:pPr>
            <a:r>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fld id="{665BE821-8F82-42B3-903C-AF0953C9584D}" type="slidenum">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t>‹#›</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Tree>
    <p:extLst>
      <p:ext uri="{BB962C8B-B14F-4D97-AF65-F5344CB8AC3E}">
        <p14:creationId xmlns:p14="http://schemas.microsoft.com/office/powerpoint/2010/main" val="29923355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90000"/>
              </a:lnSpc>
              <a:spcBef>
                <a:spcPct val="20000"/>
              </a:spcBef>
              <a:spcAft>
                <a:spcPct val="0"/>
              </a:spcAft>
              <a:buClrTx/>
              <a:buSzTx/>
              <a:buFont typeface="Arial" charset="0"/>
              <a:buChar char="•"/>
              <a:tabLst/>
              <a:defRPr/>
            </a:pPr>
            <a:fld id="{766A36C5-FE47-4DAF-9626-E77515ABDE8D}" type="datetime1">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mn-cs"/>
              </a:rPr>
              <a:t>1/24/2021</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90000"/>
              </a:lnSpc>
              <a:spcBef>
                <a:spcPct val="20000"/>
              </a:spcBef>
              <a:spcAft>
                <a:spcPct val="0"/>
              </a:spcAft>
              <a:buClrTx/>
              <a:buSzTx/>
              <a:buFont typeface="Arial" charset="0"/>
              <a:buChar char="•"/>
              <a:tabLst/>
              <a:defRPr/>
            </a:pPr>
            <a:r>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fld id="{4BE00A6E-E69A-4CD9-9726-A3390677D7AB}" type="slidenum">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t>‹#›</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Tree>
    <p:extLst>
      <p:ext uri="{BB962C8B-B14F-4D97-AF65-F5344CB8AC3E}">
        <p14:creationId xmlns:p14="http://schemas.microsoft.com/office/powerpoint/2010/main" val="8689891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90000"/>
              </a:lnSpc>
              <a:spcBef>
                <a:spcPct val="20000"/>
              </a:spcBef>
              <a:spcAft>
                <a:spcPct val="0"/>
              </a:spcAft>
              <a:buClrTx/>
              <a:buSzTx/>
              <a:buFont typeface="Arial" charset="0"/>
              <a:buChar char="•"/>
              <a:tabLst/>
              <a:defRPr/>
            </a:pPr>
            <a:fld id="{FB06BCAA-4BE1-402C-82BB-6CA21548FCD3}" type="datetime1">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mn-cs"/>
              </a:rPr>
              <a:t>1/24/2021</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90000"/>
              </a:lnSpc>
              <a:spcBef>
                <a:spcPct val="20000"/>
              </a:spcBef>
              <a:spcAft>
                <a:spcPct val="0"/>
              </a:spcAft>
              <a:buClrTx/>
              <a:buSzTx/>
              <a:buFont typeface="Arial" charset="0"/>
              <a:buChar char="•"/>
              <a:tabLst/>
              <a:defRPr/>
            </a:pPr>
            <a:r>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fld id="{2C1984A0-2A4B-4418-8D57-6A8AF90E0F92}" type="slidenum">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t>‹#›</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Tree>
    <p:extLst>
      <p:ext uri="{BB962C8B-B14F-4D97-AF65-F5344CB8AC3E}">
        <p14:creationId xmlns:p14="http://schemas.microsoft.com/office/powerpoint/2010/main" val="12503993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90000"/>
              </a:lnSpc>
              <a:spcBef>
                <a:spcPct val="20000"/>
              </a:spcBef>
              <a:spcAft>
                <a:spcPct val="0"/>
              </a:spcAft>
              <a:buClrTx/>
              <a:buSzTx/>
              <a:buFont typeface="Arial" charset="0"/>
              <a:buChar char="•"/>
              <a:tabLst/>
              <a:defRPr/>
            </a:pPr>
            <a:fld id="{A95A0395-C543-479A-9B33-60778753660B}" type="datetime1">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mn-cs"/>
              </a:rPr>
              <a:t>1/24/2021</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90000"/>
              </a:lnSpc>
              <a:spcBef>
                <a:spcPct val="20000"/>
              </a:spcBef>
              <a:spcAft>
                <a:spcPct val="0"/>
              </a:spcAft>
              <a:buClrTx/>
              <a:buSzTx/>
              <a:buFont typeface="Arial" charset="0"/>
              <a:buChar char="•"/>
              <a:tabLst/>
              <a:defRPr/>
            </a:pPr>
            <a:r>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fld id="{B488C4A1-0B70-460B-9C0A-0DB15BDAFB05}" type="slidenum">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t>‹#›</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Tree>
    <p:extLst>
      <p:ext uri="{BB962C8B-B14F-4D97-AF65-F5344CB8AC3E}">
        <p14:creationId xmlns:p14="http://schemas.microsoft.com/office/powerpoint/2010/main" val="32786665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90000"/>
              </a:lnSpc>
              <a:spcBef>
                <a:spcPct val="20000"/>
              </a:spcBef>
              <a:spcAft>
                <a:spcPct val="0"/>
              </a:spcAft>
              <a:buClrTx/>
              <a:buSzTx/>
              <a:buFont typeface="Arial" charset="0"/>
              <a:buChar char="•"/>
              <a:tabLst/>
              <a:defRPr/>
            </a:pPr>
            <a:fld id="{D3DC2481-1705-45DE-B066-50F7561FE1E9}" type="datetime1">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mn-cs"/>
              </a:rPr>
              <a:t>1/24/2021</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90000"/>
              </a:lnSpc>
              <a:spcBef>
                <a:spcPct val="20000"/>
              </a:spcBef>
              <a:spcAft>
                <a:spcPct val="0"/>
              </a:spcAft>
              <a:buClrTx/>
              <a:buSzTx/>
              <a:buFont typeface="Arial" charset="0"/>
              <a:buChar char="•"/>
              <a:tabLst/>
              <a:defRPr/>
            </a:pPr>
            <a:r>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t>DEMOGRAPHICS - POPULATION GROWTH</a:t>
            </a: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fld id="{BAA04C75-DE7A-4922-83C9-0BD772915708}" type="slidenum">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t>‹#›</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Tree>
    <p:extLst>
      <p:ext uri="{BB962C8B-B14F-4D97-AF65-F5344CB8AC3E}">
        <p14:creationId xmlns:p14="http://schemas.microsoft.com/office/powerpoint/2010/main" val="18340065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90000"/>
              </a:lnSpc>
              <a:spcBef>
                <a:spcPct val="20000"/>
              </a:spcBef>
              <a:spcAft>
                <a:spcPct val="0"/>
              </a:spcAft>
              <a:buClrTx/>
              <a:buSzTx/>
              <a:buFont typeface="Arial" charset="0"/>
              <a:buChar char="•"/>
              <a:tabLst/>
              <a:defRPr/>
            </a:pPr>
            <a:fld id="{A95C9C98-B97F-4792-A91E-8BE0E43F9968}" type="datetime1">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mn-cs"/>
              </a:rPr>
              <a:t>1/24/2021</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90000"/>
              </a:lnSpc>
              <a:spcBef>
                <a:spcPct val="20000"/>
              </a:spcBef>
              <a:spcAft>
                <a:spcPct val="0"/>
              </a:spcAft>
              <a:buClrTx/>
              <a:buSzTx/>
              <a:buFont typeface="Arial" charset="0"/>
              <a:buChar char="•"/>
              <a:tabLst/>
              <a:defRPr/>
            </a:pPr>
            <a:r>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t>DEMOGRAPHICS - POPULATION GROWTH</a:t>
            </a: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fld id="{20E0D3D3-E641-4461-9CD6-86E8378D454A}" type="slidenum">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t>‹#›</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Tree>
    <p:extLst>
      <p:ext uri="{BB962C8B-B14F-4D97-AF65-F5344CB8AC3E}">
        <p14:creationId xmlns:p14="http://schemas.microsoft.com/office/powerpoint/2010/main" val="30737942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90000"/>
              </a:lnSpc>
              <a:spcBef>
                <a:spcPct val="20000"/>
              </a:spcBef>
              <a:spcAft>
                <a:spcPct val="0"/>
              </a:spcAft>
              <a:buClrTx/>
              <a:buSzTx/>
              <a:buFont typeface="Arial" charset="0"/>
              <a:buChar char="•"/>
              <a:tabLst/>
              <a:defRPr/>
            </a:pPr>
            <a:fld id="{7CF2B210-64B7-4DA8-933D-CDFFC3579E34}" type="datetime1">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mn-cs"/>
              </a:rPr>
              <a:t>1/24/2021</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90000"/>
              </a:lnSpc>
              <a:spcBef>
                <a:spcPct val="20000"/>
              </a:spcBef>
              <a:spcAft>
                <a:spcPct val="0"/>
              </a:spcAft>
              <a:buClrTx/>
              <a:buSzTx/>
              <a:buFont typeface="Arial" charset="0"/>
              <a:buChar char="•"/>
              <a:tabLst/>
              <a:defRPr/>
            </a:pPr>
            <a:r>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t>DEMOGRAPHICS - POPULATION GROWTH</a:t>
            </a: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fld id="{A3FC2F83-CC78-47C6-987A-BA5F6D9E94CE}" type="slidenum">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t>‹#›</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Tree>
    <p:extLst>
      <p:ext uri="{BB962C8B-B14F-4D97-AF65-F5344CB8AC3E}">
        <p14:creationId xmlns:p14="http://schemas.microsoft.com/office/powerpoint/2010/main" val="373278795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90000"/>
              </a:lnSpc>
              <a:spcBef>
                <a:spcPct val="20000"/>
              </a:spcBef>
              <a:spcAft>
                <a:spcPct val="0"/>
              </a:spcAft>
              <a:buClrTx/>
              <a:buSzTx/>
              <a:buFont typeface="Arial" charset="0"/>
              <a:buChar char="•"/>
              <a:tabLst/>
              <a:defRPr/>
            </a:pPr>
            <a:fld id="{6B228CBF-D60A-4AAA-BCCA-DC864EFB9CE4}" type="datetime1">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mn-cs"/>
              </a:rPr>
              <a:t>1/24/2021</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90000"/>
              </a:lnSpc>
              <a:spcBef>
                <a:spcPct val="20000"/>
              </a:spcBef>
              <a:spcAft>
                <a:spcPct val="0"/>
              </a:spcAft>
              <a:buClrTx/>
              <a:buSzTx/>
              <a:buFont typeface="Arial" charset="0"/>
              <a:buChar char="•"/>
              <a:tabLst/>
              <a:defRPr/>
            </a:pPr>
            <a:r>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fld id="{2DC07EDC-5420-4ACD-BE44-6BE6A5C8CB5A}" type="slidenum">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t>‹#›</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Tree>
    <p:extLst>
      <p:ext uri="{BB962C8B-B14F-4D97-AF65-F5344CB8AC3E}">
        <p14:creationId xmlns:p14="http://schemas.microsoft.com/office/powerpoint/2010/main" val="3466448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A13316F-25CB-4720-B287-F5EE2659A854}" type="datetime1">
              <a:rPr lang="en-US" smtClean="0"/>
              <a:t>1/24/2021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DEMOGRAPHICS - POPULATION GROWTH</a:t>
            </a:r>
          </a:p>
        </p:txBody>
      </p:sp>
      <p:sp>
        <p:nvSpPr>
          <p:cNvPr id="7" name="Slide Number Placeholder 5"/>
          <p:cNvSpPr>
            <a:spLocks noGrp="1"/>
          </p:cNvSpPr>
          <p:nvPr>
            <p:ph type="sldNum" sz="quarter" idx="12"/>
          </p:nvPr>
        </p:nvSpPr>
        <p:spPr/>
        <p:txBody>
          <a:bodyPr/>
          <a:lstStyle>
            <a:lvl1pPr>
              <a:defRPr/>
            </a:lvl1pPr>
          </a:lstStyle>
          <a:p>
            <a:pPr>
              <a:defRPr/>
            </a:pPr>
            <a:fld id="{CE6D1CD1-3956-4779-A12E-3CCA24FCD223}"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90000"/>
              </a:lnSpc>
              <a:spcBef>
                <a:spcPct val="20000"/>
              </a:spcBef>
              <a:spcAft>
                <a:spcPct val="0"/>
              </a:spcAft>
              <a:buClrTx/>
              <a:buSzTx/>
              <a:buFont typeface="Arial" charset="0"/>
              <a:buChar char="•"/>
              <a:tabLst/>
              <a:defRPr/>
            </a:pPr>
            <a:fld id="{D938A04E-3B28-4096-9773-AF6E413585A1}" type="datetime1">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mn-cs"/>
              </a:rPr>
              <a:t>1/24/2021</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90000"/>
              </a:lnSpc>
              <a:spcBef>
                <a:spcPct val="20000"/>
              </a:spcBef>
              <a:spcAft>
                <a:spcPct val="0"/>
              </a:spcAft>
              <a:buClrTx/>
              <a:buSzTx/>
              <a:buFont typeface="Arial" charset="0"/>
              <a:buChar char="•"/>
              <a:tabLst/>
              <a:defRPr/>
            </a:pPr>
            <a:r>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fld id="{CE6D1CD1-3956-4779-A12E-3CCA24FCD223}" type="slidenum">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t>‹#›</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Tree>
    <p:extLst>
      <p:ext uri="{BB962C8B-B14F-4D97-AF65-F5344CB8AC3E}">
        <p14:creationId xmlns:p14="http://schemas.microsoft.com/office/powerpoint/2010/main" val="16818377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90000"/>
              </a:lnSpc>
              <a:spcBef>
                <a:spcPct val="20000"/>
              </a:spcBef>
              <a:spcAft>
                <a:spcPct val="0"/>
              </a:spcAft>
              <a:buClrTx/>
              <a:buSzTx/>
              <a:buFont typeface="Arial" charset="0"/>
              <a:buChar char="•"/>
              <a:tabLst/>
              <a:defRPr/>
            </a:pPr>
            <a:fld id="{4634AD92-B846-45E0-97E1-AFD17C93CDFC}" type="datetime1">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mn-cs"/>
              </a:rPr>
              <a:t>1/24/2021</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90000"/>
              </a:lnSpc>
              <a:spcBef>
                <a:spcPct val="20000"/>
              </a:spcBef>
              <a:spcAft>
                <a:spcPct val="0"/>
              </a:spcAft>
              <a:buClrTx/>
              <a:buSzTx/>
              <a:buFont typeface="Arial" charset="0"/>
              <a:buChar char="•"/>
              <a:tabLst/>
              <a:defRPr/>
            </a:pPr>
            <a:r>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fld id="{9222FCCB-9BC7-4777-B6C8-F214DC720D25}" type="slidenum">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t>‹#›</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Tree>
    <p:extLst>
      <p:ext uri="{BB962C8B-B14F-4D97-AF65-F5344CB8AC3E}">
        <p14:creationId xmlns:p14="http://schemas.microsoft.com/office/powerpoint/2010/main" val="12993848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90000"/>
              </a:lnSpc>
              <a:spcBef>
                <a:spcPct val="20000"/>
              </a:spcBef>
              <a:spcAft>
                <a:spcPct val="0"/>
              </a:spcAft>
              <a:buClrTx/>
              <a:buSzTx/>
              <a:buFont typeface="Arial" charset="0"/>
              <a:buChar char="•"/>
              <a:tabLst/>
              <a:defRPr/>
            </a:pPr>
            <a:fld id="{0B2CE510-68E9-4F41-A714-BB58A17633EC}" type="datetime1">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mn-cs"/>
              </a:rPr>
              <a:t>1/24/2021</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90000"/>
              </a:lnSpc>
              <a:spcBef>
                <a:spcPct val="20000"/>
              </a:spcBef>
              <a:spcAft>
                <a:spcPct val="0"/>
              </a:spcAft>
              <a:buClrTx/>
              <a:buSzTx/>
              <a:buFont typeface="Arial" charset="0"/>
              <a:buChar char="•"/>
              <a:tabLst/>
              <a:defRPr/>
            </a:pPr>
            <a:r>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fld id="{3A4F86F9-4B6C-4457-AE14-64B29CC19D27}" type="slidenum">
              <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rPr>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t>‹#›</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Tree>
    <p:extLst>
      <p:ext uri="{BB962C8B-B14F-4D97-AF65-F5344CB8AC3E}">
        <p14:creationId xmlns:p14="http://schemas.microsoft.com/office/powerpoint/2010/main" val="1758306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7EC73B0-702B-4520-99FF-F0058934E644}"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1DCE26-6A3D-4C4D-BF58-8C9DA89E56AD}"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0948118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9A3E73A-C523-48A7-911C-23B8259E0FD5}"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9DAEAB-A4FD-4B3C-A875-20A178EAF15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7414083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2A892B2-784D-4B12-B34E-3F7573E059A6}"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BBAE7D-E8B5-41EB-89B4-45EC2DA1EDC4}"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9335810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1F41B38-656D-4BEE-AB02-0668ACAE6FF9}"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9EB3BA-2465-4ED1-965E-5EA3B2CA0E08}"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0003101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AAA7381-74D9-4064-B848-73FC894621C1}"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4EA0A6-45FF-4BE5-A5D9-7930F7BDBB92}"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1615541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AE83928-E3D0-4A44-A4F3-E0BC40A3B794}"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679C6F-CE1C-40FB-8F1C-7EB6BE1324B0}"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6049360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412F2C-40C3-41C6-B2A9-0781F2908930}"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940786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theme" Target="../theme/theme11.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theme" Target="../theme/theme15.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slideLayout" Target="../slideLayouts/slideLayout194.xml"/><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slideLayout" Target="../slideLayouts/slideLayout193.xml"/><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slideLayout" Target="../slideLayouts/slideLayout207.xml"/><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slideLayout" Target="../slideLayouts/slideLayout206.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5.xml"/><Relationship Id="rId13" Type="http://schemas.openxmlformats.org/officeDocument/2006/relationships/slideLayout" Target="../slideLayouts/slideLayout220.xml"/><Relationship Id="rId3" Type="http://schemas.openxmlformats.org/officeDocument/2006/relationships/slideLayout" Target="../slideLayouts/slideLayout210.xml"/><Relationship Id="rId7" Type="http://schemas.openxmlformats.org/officeDocument/2006/relationships/slideLayout" Target="../slideLayouts/slideLayout214.xml"/><Relationship Id="rId12" Type="http://schemas.openxmlformats.org/officeDocument/2006/relationships/slideLayout" Target="../slideLayouts/slideLayout219.xml"/><Relationship Id="rId2" Type="http://schemas.openxmlformats.org/officeDocument/2006/relationships/slideLayout" Target="../slideLayouts/slideLayout209.xml"/><Relationship Id="rId1" Type="http://schemas.openxmlformats.org/officeDocument/2006/relationships/slideLayout" Target="../slideLayouts/slideLayout208.xml"/><Relationship Id="rId6" Type="http://schemas.openxmlformats.org/officeDocument/2006/relationships/slideLayout" Target="../slideLayouts/slideLayout213.xml"/><Relationship Id="rId11" Type="http://schemas.openxmlformats.org/officeDocument/2006/relationships/slideLayout" Target="../slideLayouts/slideLayout218.xml"/><Relationship Id="rId5" Type="http://schemas.openxmlformats.org/officeDocument/2006/relationships/slideLayout" Target="../slideLayouts/slideLayout212.xml"/><Relationship Id="rId10" Type="http://schemas.openxmlformats.org/officeDocument/2006/relationships/slideLayout" Target="../slideLayouts/slideLayout217.xml"/><Relationship Id="rId4" Type="http://schemas.openxmlformats.org/officeDocument/2006/relationships/slideLayout" Target="../slideLayouts/slideLayout211.xml"/><Relationship Id="rId9" Type="http://schemas.openxmlformats.org/officeDocument/2006/relationships/slideLayout" Target="../slideLayouts/slideLayout216.xml"/><Relationship Id="rId1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slideLayout" Target="../slideLayouts/slideLayout233.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slideLayout" Target="../slideLayouts/slideLayout232.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41.xml"/><Relationship Id="rId13" Type="http://schemas.openxmlformats.org/officeDocument/2006/relationships/slideLayout" Target="../slideLayouts/slideLayout246.xml"/><Relationship Id="rId3" Type="http://schemas.openxmlformats.org/officeDocument/2006/relationships/slideLayout" Target="../slideLayouts/slideLayout236.xml"/><Relationship Id="rId7" Type="http://schemas.openxmlformats.org/officeDocument/2006/relationships/slideLayout" Target="../slideLayouts/slideLayout240.xml"/><Relationship Id="rId12" Type="http://schemas.openxmlformats.org/officeDocument/2006/relationships/slideLayout" Target="../slideLayouts/slideLayout245.xml"/><Relationship Id="rId2" Type="http://schemas.openxmlformats.org/officeDocument/2006/relationships/slideLayout" Target="../slideLayouts/slideLayout235.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0" Type="http://schemas.openxmlformats.org/officeDocument/2006/relationships/slideLayout" Target="../slideLayouts/slideLayout243.xml"/><Relationship Id="rId4" Type="http://schemas.openxmlformats.org/officeDocument/2006/relationships/slideLayout" Target="../slideLayouts/slideLayout237.xml"/><Relationship Id="rId9" Type="http://schemas.openxmlformats.org/officeDocument/2006/relationships/slideLayout" Target="../slideLayouts/slideLayout242.xml"/><Relationship Id="rId1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54.xml"/><Relationship Id="rId13" Type="http://schemas.openxmlformats.org/officeDocument/2006/relationships/slideLayout" Target="../slideLayouts/slideLayout259.xml"/><Relationship Id="rId3" Type="http://schemas.openxmlformats.org/officeDocument/2006/relationships/slideLayout" Target="../slideLayouts/slideLayout249.xml"/><Relationship Id="rId7" Type="http://schemas.openxmlformats.org/officeDocument/2006/relationships/slideLayout" Target="../slideLayouts/slideLayout253.xml"/><Relationship Id="rId12" Type="http://schemas.openxmlformats.org/officeDocument/2006/relationships/slideLayout" Target="../slideLayouts/slideLayout258.xml"/><Relationship Id="rId2" Type="http://schemas.openxmlformats.org/officeDocument/2006/relationships/slideLayout" Target="../slideLayouts/slideLayout248.xml"/><Relationship Id="rId1" Type="http://schemas.openxmlformats.org/officeDocument/2006/relationships/slideLayout" Target="../slideLayouts/slideLayout247.xml"/><Relationship Id="rId6" Type="http://schemas.openxmlformats.org/officeDocument/2006/relationships/slideLayout" Target="../slideLayouts/slideLayout252.xml"/><Relationship Id="rId11" Type="http://schemas.openxmlformats.org/officeDocument/2006/relationships/slideLayout" Target="../slideLayouts/slideLayout257.xml"/><Relationship Id="rId5" Type="http://schemas.openxmlformats.org/officeDocument/2006/relationships/slideLayout" Target="../slideLayouts/slideLayout251.xml"/><Relationship Id="rId10" Type="http://schemas.openxmlformats.org/officeDocument/2006/relationships/slideLayout" Target="../slideLayouts/slideLayout256.xml"/><Relationship Id="rId4" Type="http://schemas.openxmlformats.org/officeDocument/2006/relationships/slideLayout" Target="../slideLayouts/slideLayout250.xml"/><Relationship Id="rId9" Type="http://schemas.openxmlformats.org/officeDocument/2006/relationships/slideLayout" Target="../slideLayouts/slideLayout255.xml"/><Relationship Id="rId1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7.xml"/><Relationship Id="rId13" Type="http://schemas.openxmlformats.org/officeDocument/2006/relationships/slideLayout" Target="../slideLayouts/slideLayout272.xml"/><Relationship Id="rId3" Type="http://schemas.openxmlformats.org/officeDocument/2006/relationships/slideLayout" Target="../slideLayouts/slideLayout262.xml"/><Relationship Id="rId7" Type="http://schemas.openxmlformats.org/officeDocument/2006/relationships/slideLayout" Target="../slideLayouts/slideLayout266.xml"/><Relationship Id="rId12" Type="http://schemas.openxmlformats.org/officeDocument/2006/relationships/slideLayout" Target="../slideLayouts/slideLayout271.xml"/><Relationship Id="rId2" Type="http://schemas.openxmlformats.org/officeDocument/2006/relationships/slideLayout" Target="../slideLayouts/slideLayout261.xml"/><Relationship Id="rId1" Type="http://schemas.openxmlformats.org/officeDocument/2006/relationships/slideLayout" Target="../slideLayouts/slideLayout260.xml"/><Relationship Id="rId6" Type="http://schemas.openxmlformats.org/officeDocument/2006/relationships/slideLayout" Target="../slideLayouts/slideLayout265.xml"/><Relationship Id="rId11" Type="http://schemas.openxmlformats.org/officeDocument/2006/relationships/slideLayout" Target="../slideLayouts/slideLayout270.xml"/><Relationship Id="rId5" Type="http://schemas.openxmlformats.org/officeDocument/2006/relationships/slideLayout" Target="../slideLayouts/slideLayout264.xml"/><Relationship Id="rId10" Type="http://schemas.openxmlformats.org/officeDocument/2006/relationships/slideLayout" Target="../slideLayouts/slideLayout269.xml"/><Relationship Id="rId4" Type="http://schemas.openxmlformats.org/officeDocument/2006/relationships/slideLayout" Target="../slideLayouts/slideLayout263.xml"/><Relationship Id="rId9" Type="http://schemas.openxmlformats.org/officeDocument/2006/relationships/slideLayout" Target="../slideLayouts/slideLayout268.xml"/><Relationship Id="rId1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80.xml"/><Relationship Id="rId13" Type="http://schemas.openxmlformats.org/officeDocument/2006/relationships/slideLayout" Target="../slideLayouts/slideLayout285.xml"/><Relationship Id="rId3" Type="http://schemas.openxmlformats.org/officeDocument/2006/relationships/slideLayout" Target="../slideLayouts/slideLayout275.xml"/><Relationship Id="rId7" Type="http://schemas.openxmlformats.org/officeDocument/2006/relationships/slideLayout" Target="../slideLayouts/slideLayout279.xml"/><Relationship Id="rId12" Type="http://schemas.openxmlformats.org/officeDocument/2006/relationships/slideLayout" Target="../slideLayouts/slideLayout284.xml"/><Relationship Id="rId2" Type="http://schemas.openxmlformats.org/officeDocument/2006/relationships/slideLayout" Target="../slideLayouts/slideLayout274.xml"/><Relationship Id="rId1" Type="http://schemas.openxmlformats.org/officeDocument/2006/relationships/slideLayout" Target="../slideLayouts/slideLayout273.xml"/><Relationship Id="rId6" Type="http://schemas.openxmlformats.org/officeDocument/2006/relationships/slideLayout" Target="../slideLayouts/slideLayout278.xml"/><Relationship Id="rId11" Type="http://schemas.openxmlformats.org/officeDocument/2006/relationships/slideLayout" Target="../slideLayouts/slideLayout283.xml"/><Relationship Id="rId5" Type="http://schemas.openxmlformats.org/officeDocument/2006/relationships/slideLayout" Target="../slideLayouts/slideLayout277.xml"/><Relationship Id="rId10" Type="http://schemas.openxmlformats.org/officeDocument/2006/relationships/slideLayout" Target="../slideLayouts/slideLayout282.xml"/><Relationship Id="rId4" Type="http://schemas.openxmlformats.org/officeDocument/2006/relationships/slideLayout" Target="../slideLayouts/slideLayout276.xml"/><Relationship Id="rId9" Type="http://schemas.openxmlformats.org/officeDocument/2006/relationships/slideLayout" Target="../slideLayouts/slideLayout281.xml"/><Relationship Id="rId14"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93.xml"/><Relationship Id="rId3" Type="http://schemas.openxmlformats.org/officeDocument/2006/relationships/slideLayout" Target="../slideLayouts/slideLayout288.xml"/><Relationship Id="rId7" Type="http://schemas.openxmlformats.org/officeDocument/2006/relationships/slideLayout" Target="../slideLayouts/slideLayout292.xml"/><Relationship Id="rId12" Type="http://schemas.openxmlformats.org/officeDocument/2006/relationships/theme" Target="../theme/theme24.xml"/><Relationship Id="rId2" Type="http://schemas.openxmlformats.org/officeDocument/2006/relationships/slideLayout" Target="../slideLayouts/slideLayout287.xml"/><Relationship Id="rId1" Type="http://schemas.openxmlformats.org/officeDocument/2006/relationships/slideLayout" Target="../slideLayouts/slideLayout286.xml"/><Relationship Id="rId6" Type="http://schemas.openxmlformats.org/officeDocument/2006/relationships/slideLayout" Target="../slideLayouts/slideLayout291.xml"/><Relationship Id="rId11" Type="http://schemas.openxmlformats.org/officeDocument/2006/relationships/slideLayout" Target="../slideLayouts/slideLayout296.xml"/><Relationship Id="rId5" Type="http://schemas.openxmlformats.org/officeDocument/2006/relationships/slideLayout" Target="../slideLayouts/slideLayout290.xml"/><Relationship Id="rId10" Type="http://schemas.openxmlformats.org/officeDocument/2006/relationships/slideLayout" Target="../slideLayouts/slideLayout295.xml"/><Relationship Id="rId4" Type="http://schemas.openxmlformats.org/officeDocument/2006/relationships/slideLayout" Target="../slideLayouts/slideLayout289.xml"/><Relationship Id="rId9" Type="http://schemas.openxmlformats.org/officeDocument/2006/relationships/slideLayout" Target="../slideLayouts/slideLayout29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04.xml"/><Relationship Id="rId13" Type="http://schemas.openxmlformats.org/officeDocument/2006/relationships/slideLayout" Target="../slideLayouts/slideLayout309.xml"/><Relationship Id="rId3" Type="http://schemas.openxmlformats.org/officeDocument/2006/relationships/slideLayout" Target="../slideLayouts/slideLayout299.xml"/><Relationship Id="rId7" Type="http://schemas.openxmlformats.org/officeDocument/2006/relationships/slideLayout" Target="../slideLayouts/slideLayout303.xml"/><Relationship Id="rId12" Type="http://schemas.openxmlformats.org/officeDocument/2006/relationships/slideLayout" Target="../slideLayouts/slideLayout308.xml"/><Relationship Id="rId2" Type="http://schemas.openxmlformats.org/officeDocument/2006/relationships/slideLayout" Target="../slideLayouts/slideLayout298.xml"/><Relationship Id="rId1" Type="http://schemas.openxmlformats.org/officeDocument/2006/relationships/slideLayout" Target="../slideLayouts/slideLayout297.xml"/><Relationship Id="rId6" Type="http://schemas.openxmlformats.org/officeDocument/2006/relationships/slideLayout" Target="../slideLayouts/slideLayout302.xml"/><Relationship Id="rId11" Type="http://schemas.openxmlformats.org/officeDocument/2006/relationships/slideLayout" Target="../slideLayouts/slideLayout307.xml"/><Relationship Id="rId5" Type="http://schemas.openxmlformats.org/officeDocument/2006/relationships/slideLayout" Target="../slideLayouts/slideLayout301.xml"/><Relationship Id="rId10" Type="http://schemas.openxmlformats.org/officeDocument/2006/relationships/slideLayout" Target="../slideLayouts/slideLayout306.xml"/><Relationship Id="rId4" Type="http://schemas.openxmlformats.org/officeDocument/2006/relationships/slideLayout" Target="../slideLayouts/slideLayout300.xml"/><Relationship Id="rId9" Type="http://schemas.openxmlformats.org/officeDocument/2006/relationships/slideLayout" Target="../slideLayouts/slideLayout305.xml"/><Relationship Id="rId14" Type="http://schemas.openxmlformats.org/officeDocument/2006/relationships/theme" Target="../theme/theme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fld id="{15CA565B-D704-45B7-943F-9DCE71E9C012}" type="datetime1">
              <a:rPr lang="en-US" smtClean="0"/>
              <a:t>1/24/2021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a:t>DEMOGRAPHICS - POPULATION GROWTH</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BEBB9A6B-04EC-4B08-85D6-AE6D9DCD1E2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EA1BE33-23C8-4FC4-A46C-00B75780DE9D}"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8C08B3-B01E-474D-9594-E2C1289FC63E}"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334012546"/>
      </p:ext>
    </p:extLst>
  </p:cSld>
  <p:clrMap bg1="dk1" tx1="lt1" bg2="dk2" tx2="lt2" accent1="accent1" accent2="accent2" accent3="accent3" accent4="accent4" accent5="accent5" accent6="accent6" hlink="hlink" folHlink="folHlink"/>
  <p:sldLayoutIdLst>
    <p:sldLayoutId id="2147484270" r:id="rId1"/>
    <p:sldLayoutId id="2147484271" r:id="rId2"/>
    <p:sldLayoutId id="2147484272" r:id="rId3"/>
    <p:sldLayoutId id="2147484273" r:id="rId4"/>
    <p:sldLayoutId id="2147484274" r:id="rId5"/>
    <p:sldLayoutId id="2147484275" r:id="rId6"/>
    <p:sldLayoutId id="2147484276" r:id="rId7"/>
    <p:sldLayoutId id="2147484277" r:id="rId8"/>
    <p:sldLayoutId id="2147484278" r:id="rId9"/>
    <p:sldLayoutId id="2147484279" r:id="rId10"/>
    <p:sldLayoutId id="2147484280" r:id="rId11"/>
    <p:sldLayoutId id="2147484281" r:id="rId12"/>
    <p:sldLayoutId id="2147484282"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3DC8917A-3356-4C5C-B426-9E80517F1B2C}" type="datetime1">
              <a:rPr kumimoji="0" lang="en-US" sz="1200" b="0" i="0" u="none" strike="noStrike" kern="1200" cap="none" spc="0" normalizeH="0" baseline="0" noProof="0" smtClean="0">
                <a:ln>
                  <a:noFill/>
                </a:ln>
                <a:solidFill>
                  <a:prstClr val="black">
                    <a:tint val="75000"/>
                  </a:prstClr>
                </a:solidFill>
                <a:effectLst/>
                <a:uLnTx/>
                <a:uFillTx/>
                <a:latin typeface="Verdana" pitchFamily="34" charset="0"/>
                <a:ea typeface="+mn-ea"/>
                <a:cs typeface="+mn-cs"/>
              </a:rPr>
              <a:t>1/24/2021</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rPr>
              <a:t>DEMOGRAPHICS - POPULATION GROWTH</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EBB9A6B-04EC-4B08-85D6-AE6D9DCD1E2D}" type="slidenum">
              <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Tree>
    <p:extLst>
      <p:ext uri="{BB962C8B-B14F-4D97-AF65-F5344CB8AC3E}">
        <p14:creationId xmlns:p14="http://schemas.microsoft.com/office/powerpoint/2010/main" val="2384399760"/>
      </p:ext>
    </p:extLst>
  </p:cSld>
  <p:clrMap bg1="lt1" tx1="dk1" bg2="lt2" tx2="dk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 id="2147484288" r:id="rId5"/>
    <p:sldLayoutId id="2147484289" r:id="rId6"/>
    <p:sldLayoutId id="2147484290" r:id="rId7"/>
    <p:sldLayoutId id="2147484291" r:id="rId8"/>
    <p:sldLayoutId id="2147484292" r:id="rId9"/>
    <p:sldLayoutId id="2147484293" r:id="rId10"/>
    <p:sldLayoutId id="2147484294" r:id="rId11"/>
    <p:sldLayoutId id="2147484295"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85503BA-5B7D-4360-BF2D-2304C6DBDCD6}"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8C08B3-B01E-474D-9594-E2C1289FC63E}"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926053672"/>
      </p:ext>
    </p:extLst>
  </p:cSld>
  <p:clrMap bg1="dk1" tx1="lt1" bg2="dk2" tx2="lt2" accent1="accent1" accent2="accent2" accent3="accent3" accent4="accent4" accent5="accent5" accent6="accent6" hlink="hlink" folHlink="folHlink"/>
  <p:sldLayoutIdLst>
    <p:sldLayoutId id="2147484324" r:id="rId1"/>
    <p:sldLayoutId id="2147484325" r:id="rId2"/>
    <p:sldLayoutId id="2147484326" r:id="rId3"/>
    <p:sldLayoutId id="2147484327" r:id="rId4"/>
    <p:sldLayoutId id="2147484328" r:id="rId5"/>
    <p:sldLayoutId id="2147484329" r:id="rId6"/>
    <p:sldLayoutId id="2147484330" r:id="rId7"/>
    <p:sldLayoutId id="2147484331" r:id="rId8"/>
    <p:sldLayoutId id="2147484332" r:id="rId9"/>
    <p:sldLayoutId id="2147484333" r:id="rId10"/>
    <p:sldLayoutId id="2147484334" r:id="rId11"/>
    <p:sldLayoutId id="2147484335" r:id="rId12"/>
    <p:sldLayoutId id="2147484336"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1CF591B-D509-4EB1-89E7-79928931DECC}"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8C08B3-B01E-474D-9594-E2C1289FC63E}"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651042326"/>
      </p:ext>
    </p:extLst>
  </p:cSld>
  <p:clrMap bg1="dk1" tx1="lt1" bg2="dk2" tx2="lt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 id="2147484361" r:id="rId10"/>
    <p:sldLayoutId id="2147484362" r:id="rId11"/>
    <p:sldLayoutId id="2147484363" r:id="rId12"/>
    <p:sldLayoutId id="2147484364"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06DA11E-580A-4530-86F3-267EC3E95693}"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8C08B3-B01E-474D-9594-E2C1289FC63E}"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681055368"/>
      </p:ext>
    </p:extLst>
  </p:cSld>
  <p:clrMap bg1="dk1" tx1="lt1" bg2="dk2" tx2="lt2" accent1="accent1" accent2="accent2" accent3="accent3" accent4="accent4" accent5="accent5" accent6="accent6" hlink="hlink" folHlink="folHlink"/>
  <p:sldLayoutIdLst>
    <p:sldLayoutId id="2147484366" r:id="rId1"/>
    <p:sldLayoutId id="2147484367" r:id="rId2"/>
    <p:sldLayoutId id="2147484368" r:id="rId3"/>
    <p:sldLayoutId id="2147484369" r:id="rId4"/>
    <p:sldLayoutId id="2147484370" r:id="rId5"/>
    <p:sldLayoutId id="2147484371" r:id="rId6"/>
    <p:sldLayoutId id="2147484372" r:id="rId7"/>
    <p:sldLayoutId id="2147484373" r:id="rId8"/>
    <p:sldLayoutId id="2147484374" r:id="rId9"/>
    <p:sldLayoutId id="2147484375" r:id="rId10"/>
    <p:sldLayoutId id="2147484376" r:id="rId11"/>
    <p:sldLayoutId id="2147484377" r:id="rId12"/>
    <p:sldLayoutId id="2147484378"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FFF1212-253D-471D-AF85-8BBB7820C277}"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8C08B3-B01E-474D-9594-E2C1289FC63E}"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978989848"/>
      </p:ext>
    </p:extLst>
  </p:cSld>
  <p:clrMap bg1="dk1" tx1="lt1" bg2="dk2" tx2="lt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 id="2147484389" r:id="rId10"/>
    <p:sldLayoutId id="2147484390" r:id="rId11"/>
    <p:sldLayoutId id="2147484391"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3A39BFE-98C9-44C3-82FC-B889D98B2386}"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8C08B3-B01E-474D-9594-E2C1289FC63E}"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121133654"/>
      </p:ext>
    </p:extLst>
  </p:cSld>
  <p:clrMap bg1="dk1" tx1="lt1" bg2="dk2" tx2="lt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 id="2147484404" r:id="rId12"/>
    <p:sldLayoutId id="2147484405"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AEF2474-9EFE-4F76-850C-4F8768DCE4E8}"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8C08B3-B01E-474D-9594-E2C1289FC63E}"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393021521"/>
      </p:ext>
    </p:extLst>
  </p:cSld>
  <p:clrMap bg1="dk1" tx1="lt1" bg2="dk2" tx2="lt2" accent1="accent1" accent2="accent2" accent3="accent3" accent4="accent4" accent5="accent5" accent6="accent6" hlink="hlink" folHlink="folHlink"/>
  <p:sldLayoutIdLst>
    <p:sldLayoutId id="2147484407" r:id="rId1"/>
    <p:sldLayoutId id="2147484408" r:id="rId2"/>
    <p:sldLayoutId id="2147484409" r:id="rId3"/>
    <p:sldLayoutId id="2147484410" r:id="rId4"/>
    <p:sldLayoutId id="2147484411" r:id="rId5"/>
    <p:sldLayoutId id="2147484412" r:id="rId6"/>
    <p:sldLayoutId id="2147484413" r:id="rId7"/>
    <p:sldLayoutId id="2147484414" r:id="rId8"/>
    <p:sldLayoutId id="2147484415" r:id="rId9"/>
    <p:sldLayoutId id="2147484416" r:id="rId10"/>
    <p:sldLayoutId id="2147484417" r:id="rId11"/>
    <p:sldLayoutId id="2147484418" r:id="rId12"/>
    <p:sldLayoutId id="2147484419"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DF3CE7F-CCB2-4F10-AA6F-3F0DD9907BAD}"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8C08B3-B01E-474D-9594-E2C1289FC63E}"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697682461"/>
      </p:ext>
    </p:extLst>
  </p:cSld>
  <p:clrMap bg1="dk1" tx1="lt1" bg2="dk2" tx2="lt2" accent1="accent1" accent2="accent2" accent3="accent3" accent4="accent4" accent5="accent5" accent6="accent6" hlink="hlink" folHlink="folHlink"/>
  <p:sldLayoutIdLst>
    <p:sldLayoutId id="2147484435" r:id="rId1"/>
    <p:sldLayoutId id="2147484436" r:id="rId2"/>
    <p:sldLayoutId id="2147484437" r:id="rId3"/>
    <p:sldLayoutId id="2147484438" r:id="rId4"/>
    <p:sldLayoutId id="2147484439" r:id="rId5"/>
    <p:sldLayoutId id="2147484440" r:id="rId6"/>
    <p:sldLayoutId id="2147484441" r:id="rId7"/>
    <p:sldLayoutId id="2147484442" r:id="rId8"/>
    <p:sldLayoutId id="2147484443" r:id="rId9"/>
    <p:sldLayoutId id="2147484444" r:id="rId10"/>
    <p:sldLayoutId id="2147484445" r:id="rId11"/>
    <p:sldLayoutId id="2147484446" r:id="rId12"/>
    <p:sldLayoutId id="2147484447"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F1E1E7B-012E-4607-81BE-715C555F84DF}"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8C08B3-B01E-474D-9594-E2C1289FC63E}"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512545312"/>
      </p:ext>
    </p:extLst>
  </p:cSld>
  <p:clrMap bg1="dk1" tx1="lt1" bg2="dk2" tx2="lt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 id="2147484474" r:id="rId12"/>
    <p:sldLayoutId id="2147484475"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lnSpc>
                <a:spcPct val="100000"/>
              </a:lnSpc>
              <a:spcBef>
                <a:spcPts val="0"/>
              </a:spcBef>
              <a:spcAft>
                <a:spcPts val="0"/>
              </a:spcAft>
              <a:buFontTx/>
              <a:buNone/>
              <a:defRPr sz="1200">
                <a:solidFill>
                  <a:schemeClr val="tx1">
                    <a:tint val="75000"/>
                  </a:schemeClr>
                </a:solidFill>
                <a:latin typeface="+mn-lt"/>
                <a:cs typeface="+mn-cs"/>
              </a:defRPr>
            </a:lvl1pPr>
          </a:lstStyle>
          <a:p>
            <a:pPr>
              <a:defRPr/>
            </a:pPr>
            <a:fld id="{93121B8D-DA40-4CDD-A278-CBE653ECB78D}" type="datetime1">
              <a:rPr lang="en-US" smtClean="0">
                <a:solidFill>
                  <a:prstClr val="white">
                    <a:tint val="75000"/>
                  </a:prstClr>
                </a:solidFill>
              </a:rPr>
              <a:t>1/24/2021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lnSpc>
                <a:spcPct val="100000"/>
              </a:lnSpc>
              <a:spcBef>
                <a:spcPts val="0"/>
              </a:spcBef>
              <a:spcAft>
                <a:spcPts val="0"/>
              </a:spcAft>
              <a:buFontTx/>
              <a:buNone/>
              <a:defRPr sz="1200">
                <a:solidFill>
                  <a:schemeClr val="tx1">
                    <a:tint val="75000"/>
                  </a:schemeClr>
                </a:solidFill>
                <a:latin typeface="+mn-lt"/>
                <a:cs typeface="+mn-cs"/>
              </a:defRPr>
            </a:lvl1pPr>
          </a:lstStyle>
          <a:p>
            <a:pPr>
              <a:defRPr/>
            </a:pPr>
            <a:r>
              <a:rPr lang="en-US">
                <a:solidFill>
                  <a:prstClr val="white">
                    <a:tint val="75000"/>
                  </a:prstClr>
                </a:solidFill>
              </a:rPr>
              <a:t>DEMOGRAPHICS - POPULATION GROWTH</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lnSpc>
                <a:spcPct val="100000"/>
              </a:lnSpc>
              <a:spcBef>
                <a:spcPts val="0"/>
              </a:spcBef>
              <a:spcAft>
                <a:spcPts val="0"/>
              </a:spcAft>
              <a:buFontTx/>
              <a:buNone/>
              <a:defRPr sz="1200">
                <a:solidFill>
                  <a:schemeClr val="tx1">
                    <a:tint val="75000"/>
                  </a:schemeClr>
                </a:solidFill>
                <a:latin typeface="+mn-lt"/>
                <a:cs typeface="+mn-cs"/>
              </a:defRPr>
            </a:lvl1pPr>
          </a:lstStyle>
          <a:p>
            <a:pPr>
              <a:defRPr/>
            </a:pPr>
            <a:fld id="{3D8C08B3-B01E-474D-9594-E2C1289FC63E}"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127720820"/>
      </p:ext>
    </p:extLst>
  </p:cSld>
  <p:clrMap bg1="dk1" tx1="lt1" bg2="dk2" tx2="lt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EE7EF85-0D2E-4E35-A9D7-59DF57763781}"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8C08B3-B01E-474D-9594-E2C1289FC63E}"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42051838"/>
      </p:ext>
    </p:extLst>
  </p:cSld>
  <p:clrMap bg1="dk1" tx1="lt1" bg2="dk2" tx2="lt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 id="2147484488" r:id="rId12"/>
    <p:sldLayoutId id="2147484489"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39A9921-DDF5-40B6-86C5-469AD538C86F}"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8C08B3-B01E-474D-9594-E2C1289FC63E}"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766315976"/>
      </p:ext>
    </p:extLst>
  </p:cSld>
  <p:clrMap bg1="dk1" tx1="lt1" bg2="dk2" tx2="lt2" accent1="accent1" accent2="accent2" accent3="accent3" accent4="accent4" accent5="accent5" accent6="accent6" hlink="hlink" folHlink="folHlink"/>
  <p:sldLayoutIdLst>
    <p:sldLayoutId id="2147484491" r:id="rId1"/>
    <p:sldLayoutId id="2147484492" r:id="rId2"/>
    <p:sldLayoutId id="2147484493" r:id="rId3"/>
    <p:sldLayoutId id="2147484494" r:id="rId4"/>
    <p:sldLayoutId id="2147484495" r:id="rId5"/>
    <p:sldLayoutId id="2147484496" r:id="rId6"/>
    <p:sldLayoutId id="2147484497" r:id="rId7"/>
    <p:sldLayoutId id="2147484498" r:id="rId8"/>
    <p:sldLayoutId id="2147484499" r:id="rId9"/>
    <p:sldLayoutId id="2147484500" r:id="rId10"/>
    <p:sldLayoutId id="2147484501" r:id="rId11"/>
    <p:sldLayoutId id="2147484502" r:id="rId12"/>
    <p:sldLayoutId id="2147484503"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5C5E7C-F185-4C90-AD71-5AE9D0F4A0D3}"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8C08B3-B01E-474D-9594-E2C1289FC63E}"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419838175"/>
      </p:ext>
    </p:extLst>
  </p:cSld>
  <p:clrMap bg1="dk1" tx1="lt1" bg2="dk2" tx2="lt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 id="2147484516" r:id="rId12"/>
    <p:sldLayoutId id="2147484517"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667F0A3-E723-427F-86B2-5725E5D12428}"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8C08B3-B01E-474D-9594-E2C1289FC63E}"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081479479"/>
      </p:ext>
    </p:extLst>
  </p:cSld>
  <p:clrMap bg1="dk1" tx1="lt1" bg2="dk2" tx2="lt2" accent1="accent1" accent2="accent2" accent3="accent3" accent4="accent4" accent5="accent5" accent6="accent6" hlink="hlink" folHlink="folHlink"/>
  <p:sldLayoutIdLst>
    <p:sldLayoutId id="2147484519" r:id="rId1"/>
    <p:sldLayoutId id="2147484520" r:id="rId2"/>
    <p:sldLayoutId id="2147484521" r:id="rId3"/>
    <p:sldLayoutId id="2147484522" r:id="rId4"/>
    <p:sldLayoutId id="2147484523" r:id="rId5"/>
    <p:sldLayoutId id="2147484524" r:id="rId6"/>
    <p:sldLayoutId id="2147484525" r:id="rId7"/>
    <p:sldLayoutId id="2147484526" r:id="rId8"/>
    <p:sldLayoutId id="2147484527" r:id="rId9"/>
    <p:sldLayoutId id="2147484528" r:id="rId10"/>
    <p:sldLayoutId id="2147484529" r:id="rId11"/>
    <p:sldLayoutId id="2147484530" r:id="rId12"/>
    <p:sldLayoutId id="2147484531"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alpha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E85C15-1BC8-46C8-9C9E-18BDE831036E}" type="datetime1">
              <a:rPr lang="en-US" smtClean="0"/>
              <a:t>1/24/2021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DEMOGRAPHICS - POPULATION GROWTH</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0905FF-32B6-4E30-9792-8BD42CCC3D22}" type="slidenum">
              <a:rPr lang="en-US" smtClean="0"/>
              <a:t>‹#›</a:t>
            </a:fld>
            <a:endParaRPr lang="en-US"/>
          </a:p>
        </p:txBody>
      </p:sp>
    </p:spTree>
    <p:extLst>
      <p:ext uri="{BB962C8B-B14F-4D97-AF65-F5344CB8AC3E}">
        <p14:creationId xmlns:p14="http://schemas.microsoft.com/office/powerpoint/2010/main" val="752814736"/>
      </p:ext>
    </p:extLst>
  </p:cSld>
  <p:clrMap bg1="lt1" tx1="dk1" bg2="lt2" tx2="dk2" accent1="accent1" accent2="accent2" accent3="accent3" accent4="accent4" accent5="accent5" accent6="accent6" hlink="hlink" folHlink="folHlink"/>
  <p:sldLayoutIdLst>
    <p:sldLayoutId id="2147484533" r:id="rId1"/>
    <p:sldLayoutId id="2147484534" r:id="rId2"/>
    <p:sldLayoutId id="2147484535" r:id="rId3"/>
    <p:sldLayoutId id="2147484536" r:id="rId4"/>
    <p:sldLayoutId id="2147484537" r:id="rId5"/>
    <p:sldLayoutId id="2147484538" r:id="rId6"/>
    <p:sldLayoutId id="2147484539" r:id="rId7"/>
    <p:sldLayoutId id="2147484540" r:id="rId8"/>
    <p:sldLayoutId id="2147484541" r:id="rId9"/>
    <p:sldLayoutId id="2147484542" r:id="rId10"/>
    <p:sldLayoutId id="214748454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1DC0418-1446-4AB6-9CC2-BBEE991E639F}"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8C08B3-B01E-474D-9594-E2C1289FC63E}"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956624807"/>
      </p:ext>
    </p:extLst>
  </p:cSld>
  <p:clrMap bg1="dk1" tx1="lt1" bg2="dk2" tx2="lt2" accent1="accent1" accent2="accent2" accent3="accent3" accent4="accent4" accent5="accent5" accent6="accent6" hlink="hlink" folHlink="folHlink"/>
  <p:sldLayoutIdLst>
    <p:sldLayoutId id="2147484545" r:id="rId1"/>
    <p:sldLayoutId id="2147484546" r:id="rId2"/>
    <p:sldLayoutId id="2147484547" r:id="rId3"/>
    <p:sldLayoutId id="2147484548" r:id="rId4"/>
    <p:sldLayoutId id="2147484549" r:id="rId5"/>
    <p:sldLayoutId id="2147484550" r:id="rId6"/>
    <p:sldLayoutId id="2147484551" r:id="rId7"/>
    <p:sldLayoutId id="2147484552" r:id="rId8"/>
    <p:sldLayoutId id="2147484553" r:id="rId9"/>
    <p:sldLayoutId id="2147484554" r:id="rId10"/>
    <p:sldLayoutId id="2147484555" r:id="rId11"/>
    <p:sldLayoutId id="2147484556" r:id="rId12"/>
    <p:sldLayoutId id="2147484557"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fld id="{84E3A8C5-BA45-4E33-AA1C-587D30230CFD}" type="datetime1">
              <a:rPr lang="en-US" smtClean="0">
                <a:solidFill>
                  <a:prstClr val="black">
                    <a:tint val="75000"/>
                  </a:prstClr>
                </a:solidFill>
              </a:rPr>
              <a:t>1/24/2021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a:solidFill>
                  <a:prstClr val="black">
                    <a:tint val="75000"/>
                  </a:prstClr>
                </a:solidFill>
              </a:rPr>
              <a:t>DEMOGRAPHICS - POPULATION GROWTH</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BEBB9A6B-04EC-4B08-85D6-AE6D9DCD1E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29024037"/>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lnSpc>
                <a:spcPct val="100000"/>
              </a:lnSpc>
              <a:spcBef>
                <a:spcPts val="0"/>
              </a:spcBef>
              <a:spcAft>
                <a:spcPts val="0"/>
              </a:spcAft>
              <a:buFontTx/>
              <a:buNone/>
              <a:defRPr sz="1200">
                <a:solidFill>
                  <a:schemeClr val="tx1">
                    <a:tint val="75000"/>
                  </a:schemeClr>
                </a:solidFill>
                <a:latin typeface="+mn-lt"/>
                <a:cs typeface="+mn-cs"/>
              </a:defRPr>
            </a:lvl1pPr>
          </a:lstStyle>
          <a:p>
            <a:pPr>
              <a:defRPr/>
            </a:pPr>
            <a:fld id="{F9E5C467-4F59-4B9B-BD37-8122E2313E64}" type="datetime1">
              <a:rPr lang="en-US" smtClean="0">
                <a:solidFill>
                  <a:prstClr val="white">
                    <a:tint val="75000"/>
                  </a:prstClr>
                </a:solidFill>
              </a:rPr>
              <a:t>1/24/2021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lnSpc>
                <a:spcPct val="100000"/>
              </a:lnSpc>
              <a:spcBef>
                <a:spcPts val="0"/>
              </a:spcBef>
              <a:spcAft>
                <a:spcPts val="0"/>
              </a:spcAft>
              <a:buFontTx/>
              <a:buNone/>
              <a:defRPr sz="1200">
                <a:solidFill>
                  <a:schemeClr val="tx1">
                    <a:tint val="75000"/>
                  </a:schemeClr>
                </a:solidFill>
                <a:latin typeface="+mn-lt"/>
                <a:cs typeface="+mn-cs"/>
              </a:defRPr>
            </a:lvl1pPr>
          </a:lstStyle>
          <a:p>
            <a:pPr>
              <a:defRPr/>
            </a:pPr>
            <a:r>
              <a:rPr lang="en-US">
                <a:solidFill>
                  <a:prstClr val="white">
                    <a:tint val="75000"/>
                  </a:prstClr>
                </a:solidFill>
              </a:rPr>
              <a:t>DEMOGRAPHICS - POPULATION GROWTH</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lnSpc>
                <a:spcPct val="100000"/>
              </a:lnSpc>
              <a:spcBef>
                <a:spcPts val="0"/>
              </a:spcBef>
              <a:spcAft>
                <a:spcPts val="0"/>
              </a:spcAft>
              <a:buFontTx/>
              <a:buNone/>
              <a:defRPr sz="1200">
                <a:solidFill>
                  <a:schemeClr val="tx1">
                    <a:tint val="75000"/>
                  </a:schemeClr>
                </a:solidFill>
                <a:latin typeface="+mn-lt"/>
                <a:cs typeface="+mn-cs"/>
              </a:defRPr>
            </a:lvl1pPr>
          </a:lstStyle>
          <a:p>
            <a:pPr>
              <a:defRPr/>
            </a:pPr>
            <a:fld id="{3D8C08B3-B01E-474D-9594-E2C1289FC63E}" type="slidenum">
              <a:rPr lang="en-US">
                <a:solidFill>
                  <a:prstClr val="white">
                    <a:tint val="75000"/>
                  </a:prstClr>
                </a:solidFill>
              </a:rPr>
              <a:pPr>
                <a:defRPr/>
              </a:pPr>
              <a:t>‹#›</a:t>
            </a:fld>
            <a:endParaRPr lang="en-US">
              <a:solidFill>
                <a:prstClr val="white">
                  <a:tint val="75000"/>
                </a:prstClr>
              </a:solidFill>
            </a:endParaRPr>
          </a:p>
        </p:txBody>
      </p:sp>
    </p:spTree>
    <p:extLst>
      <p:ext uri="{BB962C8B-B14F-4D97-AF65-F5344CB8AC3E}">
        <p14:creationId xmlns:p14="http://schemas.microsoft.com/office/powerpoint/2010/main" val="3629466320"/>
      </p:ext>
    </p:extLst>
  </p:cSld>
  <p:clrMap bg1="dk1" tx1="lt1" bg2="dk2" tx2="lt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fld id="{D4B7996E-8070-46B3-94F5-3323AC35BBC3}" type="datetime1">
              <a:rPr lang="en-US" smtClean="0">
                <a:solidFill>
                  <a:prstClr val="black">
                    <a:tint val="75000"/>
                  </a:prstClr>
                </a:solidFill>
              </a:rPr>
              <a:t>1/24/2021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a:solidFill>
                  <a:prstClr val="black">
                    <a:tint val="75000"/>
                  </a:prstClr>
                </a:solidFill>
              </a:rPr>
              <a:t>DEMOGRAPHICS - POPULATION GROWTH</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BEBB9A6B-04EC-4B08-85D6-AE6D9DCD1E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53486234"/>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76"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fld id="{6001DBF9-C071-4967-B5AE-635BBCE861A5}" type="datetime1">
              <a:rPr lang="en-US" smtClean="0">
                <a:solidFill>
                  <a:prstClr val="black">
                    <a:tint val="75000"/>
                  </a:prstClr>
                </a:solidFill>
              </a:rPr>
              <a:t>1/24/2021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a:solidFill>
                  <a:prstClr val="black">
                    <a:tint val="75000"/>
                  </a:prstClr>
                </a:solidFill>
              </a:rPr>
              <a:t>DEMOGRAPHICS - POPULATION GROWTH</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BEBB9A6B-04EC-4B08-85D6-AE6D9DCD1E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57081419"/>
      </p:ext>
    </p:extLst>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2A5C013-4D0A-4EF2-819E-96207FB5B592}"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8C08B3-B01E-474D-9594-E2C1289FC63E}"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606347100"/>
      </p:ext>
    </p:extLst>
  </p:cSld>
  <p:clrMap bg1="dk1" tx1="lt1" bg2="dk2" tx2="lt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 id="2147484228"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85B41DF9-42AA-424D-A588-07FBBCCD7BBD}" type="datetime1">
              <a:rPr kumimoji="0" lang="en-US" sz="1200" b="0" i="0" u="none" strike="noStrike" kern="1200" cap="none" spc="0" normalizeH="0" baseline="0" noProof="0" smtClean="0">
                <a:ln>
                  <a:noFill/>
                </a:ln>
                <a:solidFill>
                  <a:prstClr val="black">
                    <a:tint val="75000"/>
                  </a:prstClr>
                </a:solidFill>
                <a:effectLst/>
                <a:uLnTx/>
                <a:uFillTx/>
                <a:latin typeface="Verdana" pitchFamily="34" charset="0"/>
                <a:ea typeface="+mn-ea"/>
                <a:cs typeface="+mn-cs"/>
              </a:rPr>
              <a:t>1/24/2021</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rPr>
              <a:t>DEMOGRAPHICS - POPULATION GROWTH</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EBB9A6B-04EC-4B08-85D6-AE6D9DCD1E2D}" type="slidenum">
              <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Verdana" pitchFamily="34" charset="0"/>
              <a:ea typeface="+mn-ea"/>
              <a:cs typeface="+mn-cs"/>
            </a:endParaRPr>
          </a:p>
        </p:txBody>
      </p:sp>
    </p:spTree>
    <p:extLst>
      <p:ext uri="{BB962C8B-B14F-4D97-AF65-F5344CB8AC3E}">
        <p14:creationId xmlns:p14="http://schemas.microsoft.com/office/powerpoint/2010/main" val="1551213844"/>
      </p:ext>
    </p:extLst>
  </p:cSld>
  <p:clrMap bg1="lt1" tx1="dk1" bg2="lt2" tx2="dk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 id="2147484238" r:id="rId9"/>
    <p:sldLayoutId id="2147484239" r:id="rId10"/>
    <p:sldLayoutId id="214748424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40C0CA1-78F4-4F8C-8ABF-2970BAF87892}" type="datetime1">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t>1/24/2021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t>DEMOGRAPHICS - POPULATION GROWTH</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lnSpc>
                <a:spcPct val="100000"/>
              </a:lnSpc>
              <a:spcBef>
                <a:spcPts val="0"/>
              </a:spcBef>
              <a:spcAft>
                <a:spcPts val="0"/>
              </a:spcAft>
              <a:buFontTx/>
              <a:buNone/>
              <a:defRPr sz="120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D8C08B3-B01E-474D-9594-E2C1289FC63E}"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21876"/>
      </p:ext>
    </p:extLst>
  </p:cSld>
  <p:clrMap bg1="dk1" tx1="lt1" bg2="dk2" tx2="lt2" accent1="accent1" accent2="accent2" accent3="accent3" accent4="accent4" accent5="accent5" accent6="accent6" hlink="hlink" folHlink="folHlink"/>
  <p:sldLayoutIdLst>
    <p:sldLayoutId id="2147484242" r:id="rId1"/>
    <p:sldLayoutId id="2147484243" r:id="rId2"/>
    <p:sldLayoutId id="2147484244" r:id="rId3"/>
    <p:sldLayoutId id="2147484245" r:id="rId4"/>
    <p:sldLayoutId id="2147484246" r:id="rId5"/>
    <p:sldLayoutId id="2147484247" r:id="rId6"/>
    <p:sldLayoutId id="2147484248" r:id="rId7"/>
    <p:sldLayoutId id="2147484249" r:id="rId8"/>
    <p:sldLayoutId id="2147484250" r:id="rId9"/>
    <p:sldLayoutId id="2147484251" r:id="rId10"/>
    <p:sldLayoutId id="2147484252" r:id="rId11"/>
    <p:sldLayoutId id="2147484253" r:id="rId12"/>
    <p:sldLayoutId id="2147484254"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notesSlide" Target="../notesSlides/notesSlide19.xml"/><Relationship Id="rId1" Type="http://schemas.openxmlformats.org/officeDocument/2006/relationships/slideLayout" Target="../slideLayouts/slideLayout214.xml"/><Relationship Id="rId5" Type="http://schemas.openxmlformats.org/officeDocument/2006/relationships/image" Target="../media/image70.wmf"/><Relationship Id="rId4" Type="http://schemas.openxmlformats.org/officeDocument/2006/relationships/image" Target="../media/image69.wmf"/></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2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0.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0.xml"/></Relationships>
</file>

<file path=ppt/slides/_rels/slide10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50.xml"/></Relationships>
</file>

<file path=ppt/slides/_rels/slide109.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notesSlide" Target="../notesSlides/notesSlide24.xml"/><Relationship Id="rId1" Type="http://schemas.openxmlformats.org/officeDocument/2006/relationships/slideLayout" Target="../slideLayouts/slideLayout16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4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99.xml"/><Relationship Id="rId5" Type="http://schemas.openxmlformats.org/officeDocument/2006/relationships/image" Target="../media/image9.jpeg"/><Relationship Id="rId4" Type="http://schemas.openxmlformats.org/officeDocument/2006/relationships/hyperlink" Target="https://ourworldindata.org/life-expectancy"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washingtonpost.com/opinions/we-need-a-major-redesign-of-life/2019/11/29/a63daab2-1086-11ea-9cd7-a1becbc82f5e_story.html" TargetMode="External"/><Relationship Id="rId2" Type="http://schemas.openxmlformats.org/officeDocument/2006/relationships/notesSlide" Target="../notesSlides/notesSlide6.xml"/><Relationship Id="rId1" Type="http://schemas.openxmlformats.org/officeDocument/2006/relationships/slideLayout" Target="../slideLayouts/slideLayout99.xml"/><Relationship Id="rId4" Type="http://schemas.openxmlformats.org/officeDocument/2006/relationships/hyperlink" Target="http://longevity.stanford.edu/a-new-map-of-lif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15.xml.rels><?xml version="1.0" encoding="UTF-8" standalone="yes"?>
<Relationships xmlns="http://schemas.openxmlformats.org/package/2006/relationships"><Relationship Id="rId3" Type="http://schemas.openxmlformats.org/officeDocument/2006/relationships/hyperlink" Target="https://www.oecd.org/gender/data/gender-wage-gap.htm" TargetMode="External"/><Relationship Id="rId2" Type="http://schemas.openxmlformats.org/officeDocument/2006/relationships/image" Target="../media/image10.png"/><Relationship Id="rId1" Type="http://schemas.openxmlformats.org/officeDocument/2006/relationships/slideLayout" Target="../slideLayouts/slideLayout99.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9.xml"/></Relationships>
</file>

<file path=ppt/slides/_rels/slide17.xml.rels><?xml version="1.0" encoding="UTF-8" standalone="yes"?>
<Relationships xmlns="http://schemas.openxmlformats.org/package/2006/relationships"><Relationship Id="rId3" Type="http://schemas.openxmlformats.org/officeDocument/2006/relationships/hyperlink" Target="https://www.theglobeandmail.com/business/article-gender-earnings-gap-starts-upon-graduation-and-widens-quickly-says/" TargetMode="External"/><Relationship Id="rId2" Type="http://schemas.openxmlformats.org/officeDocument/2006/relationships/image" Target="../media/image12.png"/><Relationship Id="rId1" Type="http://schemas.openxmlformats.org/officeDocument/2006/relationships/slideLayout" Target="../slideLayouts/slideLayout99.xml"/><Relationship Id="rId4" Type="http://schemas.openxmlformats.org/officeDocument/2006/relationships/hyperlink" Target="https://lmic-cimt.ca/wp-content/uploads/2020/01/LMIC_How-Much-Do-They-Make-Research-Report.pd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42.xml"/><Relationship Id="rId4" Type="http://schemas.openxmlformats.org/officeDocument/2006/relationships/image" Target="../media/image18.wmf"/></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3.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9.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05.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25.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5.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5.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5.xml"/></Relationships>
</file>

<file path=ppt/slides/_rels/slide39.xml.rels><?xml version="1.0" encoding="UTF-8" standalone="yes"?>
<Relationships xmlns="http://schemas.openxmlformats.org/package/2006/relationships"><Relationship Id="rId3" Type="http://schemas.openxmlformats.org/officeDocument/2006/relationships/hyperlink" Target="https://www.equalrightsamendment.org/era-ratification-map" TargetMode="External"/><Relationship Id="rId2" Type="http://schemas.openxmlformats.org/officeDocument/2006/relationships/notesSlide" Target="../notesSlides/notesSlide11.xml"/><Relationship Id="rId1" Type="http://schemas.openxmlformats.org/officeDocument/2006/relationships/slideLayout" Target="../slideLayouts/slideLayout1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5.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5.xml"/><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5.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5.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audio" Target="../media/audio1.wav"/><Relationship Id="rId1" Type="http://schemas.openxmlformats.org/officeDocument/2006/relationships/slideLayout" Target="../slideLayouts/slideLayout125.xml"/><Relationship Id="rId5" Type="http://schemas.openxmlformats.org/officeDocument/2006/relationships/image" Target="../media/image9.jpeg"/><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3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70.xml"/></Relationships>
</file>

<file path=ppt/slides/_rels/slide5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194.xml"/></Relationships>
</file>

<file path=ppt/slides/_rels/slide51.xml.rels><?xml version="1.0" encoding="UTF-8" standalone="yes"?>
<Relationships xmlns="http://schemas.openxmlformats.org/package/2006/relationships"><Relationship Id="rId3" Type="http://schemas.openxmlformats.org/officeDocument/2006/relationships/hyperlink" Target="https://data.worldbank.org/indicator/SP.DYN.TFRT.IN?view=chart" TargetMode="External"/><Relationship Id="rId2" Type="http://schemas.openxmlformats.org/officeDocument/2006/relationships/image" Target="../media/image42.png"/><Relationship Id="rId1" Type="http://schemas.openxmlformats.org/officeDocument/2006/relationships/slideLayout" Target="../slideLayouts/slideLayout253.xml"/></Relationships>
</file>

<file path=ppt/slides/_rels/slide52.xml.rels><?xml version="1.0" encoding="UTF-8" standalone="yes"?>
<Relationships xmlns="http://schemas.openxmlformats.org/package/2006/relationships"><Relationship Id="rId3" Type="http://schemas.openxmlformats.org/officeDocument/2006/relationships/hyperlink" Target="https://en.wikipedia.org/wiki/United_Nations_Development_Program" TargetMode="External"/><Relationship Id="rId2" Type="http://schemas.openxmlformats.org/officeDocument/2006/relationships/image" Target="../media/image43.png"/><Relationship Id="rId1" Type="http://schemas.openxmlformats.org/officeDocument/2006/relationships/slideLayout" Target="../slideLayouts/slideLayout253.xml"/></Relationships>
</file>

<file path=ppt/slides/_rels/slide5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25.xml"/></Relationships>
</file>

<file path=ppt/slides/_rels/slide5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25.xml"/></Relationships>
</file>

<file path=ppt/slides/_rels/slide5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18.xml"/><Relationship Id="rId4" Type="http://schemas.openxmlformats.org/officeDocument/2006/relationships/image" Target="../media/image18.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9.xml"/></Relationships>
</file>

<file path=ppt/slides/_rels/slide6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99.xml"/></Relationships>
</file>

<file path=ppt/slides/_rels/slide6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99.xml"/></Relationships>
</file>

<file path=ppt/slides/_rels/slide6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2.xml"/><Relationship Id="rId5" Type="http://schemas.openxmlformats.org/officeDocument/2006/relationships/image" Target="../media/image6.jpeg"/><Relationship Id="rId4" Type="http://schemas.openxmlformats.org/officeDocument/2006/relationships/image" Target="../media/image5.jpg"/></Relationships>
</file>

<file path=ppt/slides/_rels/slide70.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03.xml"/></Relationships>
</file>

<file path=ppt/slides/_rels/slide7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9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92.xml"/></Relationships>
</file>

<file path=ppt/slides/_rels/slide75.xml.rels><?xml version="1.0" encoding="UTF-8" standalone="yes"?>
<Relationships xmlns="http://schemas.openxmlformats.org/package/2006/relationships"><Relationship Id="rId3" Type="http://schemas.openxmlformats.org/officeDocument/2006/relationships/hyperlink" Target="https://www12.statcan.gc.ca/nhs-enm/2011/as-sa/99-010-x/2011001/c-g/c-g02-eng.cfm" TargetMode="External"/><Relationship Id="rId2" Type="http://schemas.openxmlformats.org/officeDocument/2006/relationships/image" Target="../media/image52.gif"/><Relationship Id="rId1" Type="http://schemas.openxmlformats.org/officeDocument/2006/relationships/slideLayout" Target="../slideLayouts/slideLayout292.xml"/></Relationships>
</file>

<file path=ppt/slides/_rels/slide7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6.xml"/></Relationships>
</file>

<file path=ppt/slides/_rels/slide7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37.xml"/></Relationships>
</file>

<file path=ppt/slides/_rels/slide7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01.xml"/></Relationships>
</file>

<file path=ppt/slides/_rels/slide8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79.xml"/></Relationships>
</file>

<file path=ppt/slides/_rels/slide8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3" Type="http://schemas.openxmlformats.org/officeDocument/2006/relationships/hyperlink" Target="https://www.centuryinitiative.ca/3scenarios/" TargetMode="External"/><Relationship Id="rId2" Type="http://schemas.openxmlformats.org/officeDocument/2006/relationships/image" Target="../media/image54.png"/><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3" Type="http://schemas.openxmlformats.org/officeDocument/2006/relationships/hyperlink" Target="https://www.conferenceboard.ca/e-library/abstract.aspx?did=9678" TargetMode="External"/><Relationship Id="rId2" Type="http://schemas.openxmlformats.org/officeDocument/2006/relationships/hyperlink" Target="https://www.centuryinitiative.ca/3scenarios/" TargetMode="External"/><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png"/><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2.png"/><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3.png"/><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1.xml"/></Relationships>
</file>

<file path=ppt/slides/_rels/slide9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1.xml"/></Relationships>
</file>

<file path=ppt/slides/_rels/slide98.xml.rels><?xml version="1.0" encoding="UTF-8" standalone="yes"?>
<Relationships xmlns="http://schemas.openxmlformats.org/package/2006/relationships"><Relationship Id="rId3" Type="http://schemas.openxmlformats.org/officeDocument/2006/relationships/hyperlink" Target="https://www.ined.fr/en/everything_about_population/population-games/tomorrow-population/" TargetMode="External"/><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67.png"/><Relationship Id="rId4" Type="http://schemas.openxmlformats.org/officeDocument/2006/relationships/hyperlink" Target="http://www.ined.fr/en/everything_about_population/population-games/tomorrow-popul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969" r="7394"/>
          <a:stretch/>
        </p:blipFill>
        <p:spPr>
          <a:xfrm>
            <a:off x="-45720" y="0"/>
            <a:ext cx="9189720" cy="7010400"/>
          </a:xfrm>
          <a:prstGeom prst="rect">
            <a:avLst/>
          </a:prstGeom>
        </p:spPr>
      </p:pic>
      <p:sp>
        <p:nvSpPr>
          <p:cNvPr id="3" name="Rectangle 2"/>
          <p:cNvSpPr/>
          <p:nvPr/>
        </p:nvSpPr>
        <p:spPr>
          <a:xfrm>
            <a:off x="1477602" y="1003786"/>
            <a:ext cx="6188810" cy="3893374"/>
          </a:xfrm>
          <a:prstGeom prst="rect">
            <a:avLst/>
          </a:prstGeom>
          <a:noFill/>
        </p:spPr>
        <p:txBody>
          <a:bodyPr wrap="none" lIns="91440" tIns="45720" rIns="91440" bIns="45720">
            <a:spAutoFit/>
          </a:bodyPr>
          <a:lstStyle/>
          <a:p>
            <a:r>
              <a:rPr lang="en-US" sz="6800" b="1" cap="none" spc="0" dirty="0">
                <a:ln w="1905"/>
                <a:solidFill>
                  <a:srgbClr val="FF5050"/>
                </a:solidFill>
                <a:effectLst>
                  <a:innerShdw blurRad="69850" dist="43180" dir="5400000">
                    <a:srgbClr val="000000">
                      <a:alpha val="65000"/>
                    </a:srgbClr>
                  </a:innerShdw>
                </a:effectLst>
                <a:latin typeface="+mn-lt"/>
              </a:rPr>
              <a:t>Global</a:t>
            </a:r>
          </a:p>
          <a:p>
            <a:r>
              <a:rPr lang="en-US" sz="6800" b="1" cap="none" spc="0" dirty="0">
                <a:ln w="1905"/>
                <a:solidFill>
                  <a:srgbClr val="FF5050"/>
                </a:solidFill>
                <a:effectLst>
                  <a:innerShdw blurRad="69850" dist="43180" dir="5400000">
                    <a:srgbClr val="000000">
                      <a:alpha val="65000"/>
                    </a:srgbClr>
                  </a:innerShdw>
                </a:effectLst>
                <a:latin typeface="+mn-lt"/>
              </a:rPr>
              <a:t>Population</a:t>
            </a:r>
          </a:p>
          <a:p>
            <a:r>
              <a:rPr lang="en-US" sz="6800" b="1" dirty="0">
                <a:ln w="1905"/>
                <a:solidFill>
                  <a:srgbClr val="FF5050"/>
                </a:solidFill>
                <a:effectLst>
                  <a:innerShdw blurRad="69850" dist="43180" dir="5400000">
                    <a:srgbClr val="000000">
                      <a:alpha val="65000"/>
                    </a:srgbClr>
                  </a:innerShdw>
                </a:effectLst>
                <a:latin typeface="+mn-lt"/>
              </a:rPr>
              <a:t>Dynamics</a:t>
            </a:r>
          </a:p>
          <a:p>
            <a:r>
              <a:rPr lang="en-US" sz="4300" b="1" u="sng" dirty="0">
                <a:ln w="1905"/>
                <a:solidFill>
                  <a:srgbClr val="FF5050"/>
                </a:solidFill>
                <a:effectLst>
                  <a:innerShdw blurRad="69850" dist="43180" dir="5400000">
                    <a:srgbClr val="000000">
                      <a:alpha val="65000"/>
                    </a:srgbClr>
                  </a:innerShdw>
                </a:effectLst>
                <a:latin typeface="+mn-lt"/>
              </a:rPr>
              <a:t>Birds, Bees and Butterflies</a:t>
            </a:r>
          </a:p>
        </p:txBody>
      </p:sp>
      <p:sp>
        <p:nvSpPr>
          <p:cNvPr id="4" name="AutoShape 2" descr="data:image/jpeg;base64,/9j/4AAQSkZJRgABAQAAAQABAAD/2wBDAAMCAgMCAgMDAwMEAwMEBQgFBQQEBQoHBwYIDAoMDAsKCwsNDhIQDQ4RDgsLEBYQERMUFRUVDA8XGBYUGBIUFRT/2wBDAQMEBAUEBQkFBQkUDQsNFBQUFBQUFBQUFBQUFBQUFBQUFBQUFBQUFBQUFBQUFBQUFBQUFBQUFBQUFBQUFBQUFBT/wAARCACmAM0DASIAAhEBAxEB/8QAHQAAAQQDAQEAAAAAAAAAAAAABwABAgYDBQgECf/EAD4QAAECBQEEBwUIAgIBBQAAAAECAwAEBQYRIQcSMaETFiIyQVGRCBQVI1IzQkNTYXGBsQliF/CCY3LB4fH/xAAbAQACAwEBAQAAAAAAAAAAAAAAAQIEBQYDB//EADERAAEDBAEDAgQGAQUAAAAAAAEAAgMEERITITFBUQVhFIGR8CJxobHB0QYVIzLh8f/aAAwDAQACEQMRAD8A7cfmV9J4RiVMKJ1xFHmb0bBzviPOq9WzrviPpAhsFw9xdX73hSddIf31ePCB2b3bz3x6RBV8tj749Ilpulm1Eb3lR8oQmyPKBsq+mgM749Iwrv1sfiD0g1FLYET/AHw58IXvv7QLTfzYJ7fKMa9oSBwWPSDTdPY0Ire/DzEIVBKdSRAjVtAQok9IIgvaAgDviHoCjsCL/wATQPGIfFm88YD52gIAPzBHn/5BR+ZBoulmEZVVZvPGEKu2M6wFl7QkA/aCInaGgDVwQaAntCNYrDfnDCtJ8xAQVtGQPxB6Rg/5GTn7SDQo7UdF1tvxMRNcbGSDr+0ApzaMMjDg9Ixr2jjB+YPSGIUbUeBXx5iG6xIGdR6QAVbSQng5yjF/yUjJ+ZEtHsjcugV3KhJ4j0iCrobxxHpHP69pI+64D+8YF7TCARvpxD+HHhLeugzdTfmPSI9bEA6Eekc8naYPrEYHNpfb0cES+HHhG4row3chI1I9Im3eLe7xHpHNitpu6PtBrDp2n4T3xD+GaeoUTP5VRmdpZOvS848a9ph8Hf7jn1d3LUO9zjCbpWPvc41tAWdsf4XQR2kqz9pzMQXtHWeDn9xz8q6lkaL5xHrQ59XODSEs3LoBe0Y4+1/uPO5tEV+Z/cAU3SrXtH1jGu6FfVzg0hGb0eztEV+YecY17Qlng5zMAZV0nXtc4x9Z1fmczD0hGT0dztCWCfmf3EHdoa8D5v8AcAddznJ+YfWIquUkfaH1iWpqLvR1O0NeD8z+4wf8gOfmczAP6xnB7fOI9Yz9cS1tSu9G5d/uZ+05mIK2gLA1cx/JgJG5MHvxBdyAp78GpqPxo1Kv5R/F/uIdfzn7T+4CvWJOO/ETcIz3+cGod0v9zujM9fxJHzSPWMar9Vr80+pgMuXFr34j1iye9BrapWcjGu/FH8Q+pjH15Vr8w+pgQfH/APbnGNVxkE65h4BKzkYjfRH4p9TGFd8KOT0p9TAgVcSlHQxE19eOMGACeLkXuux/NPOMSr1cK9F6fzAjNwL84Xx9eRrAGjwmGORaN6LI1WfUw4vbA+0POBGbgUBqYj1iPmIliEixy1YrK/qPrDfGFnirnGjBV5mHSCfvGJBX9YW6NXWRornDorBTxWfWNVJtIenGGn5n3RlbiUrmC0pwNJJwVFKdVYGuBqcaQS7l2XWVb0gtbO1OTr06iTTNlim0w7hKzhDYWt1Pb8VJwSgcR4R4STMjcGuvc+xK9WU5eCQqQupqOoWdf1jH8UUEnKjn941JUQSMnH7xupZFAmKlLNpZr0zKONkKZY6EzRc3dAgBKgUg66gkjwEejnYclJsIcvP8TVnVRGeGsRXUFeCz6xs7ptCoUGWRNP0Cs0eT3wz0tZbCHFuYz3QhONCNMH9zFca3feWWyStxSwlLSclayTolIwSSfDQwhIHDLspacTjZe8VIgaqOf3hKqSiOOP5gzUL2WJq/6XIrs925jVOgW5Ny9zWtMyDCyCd33d5HSIVrhJCyk+IJ1AElz2NX7HfbZr9GqVFcdK+h+ISjjHTBKt1RRvgbwB0yNI8Y6qKU4sdyFN9M6OxcF4hUFfUfWH+IH6uceSQl3qrMsy0ky5PTDxKW2ZVJcWs+QSnJJ04Ruq5s/um1VhFbtevUZwpKwioUt9hW6MAnC0DQZGTwEe5e0GxKhpJ5staqoHPe5wxn1EY3uceNTR0ODgwi2UagZiV1AMavX76rz5wvfVfVzjz9GTwEOGSRkDMCLBZjOE+POGVNnBwecYuhPlrG9tuwK/eCXFUamOTyGnUNOqbIJSVHwQMrVgancSogAk6RFzgwXcbKTW5GwWl98X9R9YYzKiOPOLQ7ssrrczNyyWC880jpJcty0zuT7YzvOS5LIK0DjvEDTXXhBz2T+zXs8u2UD9XuGpzcwpKEiVUj3BCnAQF9E52kzDZykpKFBeD20pJxFOathgZmSSPYKwymL3Y9FzGqaXjQ6/vDJmVq0KiMfrHZF0bMdhFEueVtalUBmv3PNPdCqTRcDrCJY8MOvKWU7/iEpyfPEWOh+wtYlVR7xNTs+VLCfkUmopVLNeJSlZC1KOmMlXgSAMxnn1iBrQ57SAelwrIoXE2aQVwoqZVoASYRmlkY1EfTm2PYj2RykkxKzNqCqKbO8Zmem3luuEnPaKVJB8sAAYEWKsf49tkt2STMvT6D1afQ04hM3THX1uklOEK3C5urKVa4UDvcMiPAf5BTXsWlex9McB1F18pOnWU6kw3TK+qLztbt+0bbuZyj2ozcm7TyuWnZq5VsIffmEqwspYZTusoBBASVrPiSOEUUy5846OJ2bA4C1/Kyntax2N7r1+6Kx3TCEovjukCLKKSv/ojd2hLUKm1lmauMKckmnWlNsKSOgdX0id4TByFdFu7xIR2jjAI1MJzsGk9VVEgc4BU2g2tWboqKJGiUubqs+vRMvKNlR1OMqPBKc/eJAEdP2v7GVsywpsrdleqlRuCdTk02gtpCZUbuVKWsJWQ2MFPSK3UlWgBMXnZhsCn6Dd9VuC2rhmqVbFVkylDUiltb6g5lSAHO2kIQopUg6qUDhWNSSJT9n637umblqtZmatOTkiiRTJMNiWkksD7qWkk7+SSSVKVqo43cxyFd6sXOxhfYAfO/joujp6QtAL28rmu8vYrVLVNEra1bnpx15tTiRUpDEs1g91cyhXZONcdGc6fvFr2d+zDd2z6UriZK5qRIzlUYEmipS8s977LNb2Spl1K0FoqwApOCFA4KsCOlJWbkHV+7MTEq4430jZZYdSsoLRCVpIBON3IB8s4hxOyS5z3NE0yudCOlMslaS4lH1FOcgfuNYyn+qVb2YOPH5K2KWIOzCAtF9jSisCtvTtQXck7UJZLcvM1pC3XJJYWlSiMKG/vAEbxAUnP7x0Bs22HWVYLku5b9sSMg42VluZLfSzCN/AV85eV4IA0zG9pUmVFPZxF6o0h2E6cozpqyebhzyrTIGN6BbijyBKRnK8+esZrq2R2ZtMEn1wtOkXOZRKkMGqyqXy0lRBUEk6pBIB0MbalSm4hOkWSRZBURjOkZ4c5pu02VrEEWKDF9exJsi2kPU12dtZFHXT0LQwbaWKWDvFGFOdCAVqTuAJJOgJ842NR9jTZLVKHL0ycoE/NBiVMp7+qszonFMlRUULeDoUtJUSSFZSdNNBBtlWnQ4A0N5Y4ZBIB/X9P5j5Ye1dtq2u2ntPlZe19uk/eNO909/ExazTUnJSrgdWhbO4wVJcSjc1K1L44Vrx1KNtRWSa2SWI8kqrO+KnZk9vB/JHK6v8U2zaabaFIui6aE+4TgzDrM4lzTOiVoScgZ4H9YGW2X/HhYGxuw5q5p3aXPUiSBRKh+4KaqYYW6s9lSUygS4DpoMKToc5gM3l7Sky5YdIplnSldol8zUwmqXTe09Vlv1KbndwoU1LuDHQsK7CilG4CAlG7hJKhBcVdvHaJWDU7puCp16oFHRmZqT63nN0cE5UdB+gjqqWj9RcRsmIaD8/5++yxaiqpGg4MBKI1k+zpbdR2306yK3ftNrFJfY6ddXs15b6CogFLQK2Sd45GcJITnVQwY6wrn+OTZbMySEyM/dFLmEI3S4ifQ/n/YpW2Rn9sCOFrXqldsGpIqdDqtTpM4lO57xSZpUq+UEgqT0iQdDjUEEfpF2u72r9s1zmXbauqpUSXl2kspapbym1OhJylbzmd91zzWo68MY0i3V0tc+RpglsFUpqqmawiRnKOE3/jeosvUtb/qi6cgg9EKayl/+XN4pI/8YIdq7AlWLJ0KmN1KiVmiUhD6WpOct1piZd6Qk5XONK6TIV2s4OTxGcY5p2be2ntFs2ZLN3LfvWlOKSVGeUBNsAaHonfLGeysEZ8o7Mt2+aNtAoUtW6DPon6bMg7jqApOoJStJCgCCFAgjHhHOV59Rp7CoddvY2H9LZpfhZQTGLFCLad7OVPuKZoM1bFMpVLm5KeMxNOzynXm3WlkdIlTKgoOkDVI3kAH9OHgmrLlLErFHYrMzQJ6TTT0SsrRHFL96YSwhW67KpDiMl1SWioOAqBOEqKcQclpKydcpPhAG2reznYF8XS7UJ2szVuXBUHS446hzeaeWUk7yt9JSk4STopOd0xUp6kyODJnG3sLn+1OWMNGTGi/0Cplu7MNn/tIU5c07bD9iXOtl6YTL0SYS6JkBxaUq6BZ3nlKKFZO6kk6JJOsDzYO9UtiftAydHTXaaWJtaqZNzIdWiS3yMo395PFKwEHKcpKlAKGpjsPZJsYTTdklMsSuoZuJtTK232W295GFrKyhBRhRCc6LB3tc5gA7fdi9r3JM3BWrKU/JT8iEKqVtzkkinBAQkpccZQ8pDjhCUhSghCknJIUdRGxR1DJpJKck4ngdwPHJ5++qpTsfG1kzbXHXsfou6rluq3dltBNcvOsMW3SELbZM1NtuHfdWMpQhCEqWokBRwAdBrHPl1/5B27zmpm0djlHW3W51MxKtV255+WpbG70LiQtgrX8t3fKFI3zqU4IG9pwvVXbouam0+l1itVCp0qQW45Jy03MLdQwpYSFlIUTjIQkf+I4R527QS0jdU2HAdCN2LNP6DHHzM65/RVZfWORgLBPe9jXBaNyPyNzuMTFdWBMTS5eps1HtKznfeaWtJX4qG8SCdY0XwtZ+4fSLZL0YMdkNboHgBiPUmmadzlHWNDg0Bc++ZpcSOF7jRlDXd/jEF32dLCrZuQ1xFNlkUd6VcYVNVKX6RLiSodlpO8DklOCojAAI8Y1rtulsb25kp1GkFzZvtqtBigM02p1KTtucp7SWFM1CY3EupSnvoURjHhjO9+4jD9TlkZARE29+D7BW/To2PmBkda3I9177t2LrvVTUxU7rrDc6wwpqTZpy0SklJHHYLTKUnG6rCgSSrP3h4UihbPtudtrqjMldVuPturl3kTDoeQ7MKbXvKJKU9grHZWTkqGDodYLNO2q2TW6u3S6dd1Inqmrd3ZRiZBUoqyQEHgs4BOEkkeIEWsHcTkHPliOK+KnjGDxx7hdeIo3HJv1BQ4sCwZOlTrj1ata0KJcjBcnJcW6p0rKFqIceUpeFHJ0IOQMDhmN5I0+3ZTbBM1R6ov02sPUVLLsq98mVm2UK3i+FEAOKaHYJKuwFYxrmNtWbWNzzFOeZmX5KqU9/p5Kdlj8xtRwlaCDkKQ4nsKQRggjxAID+3v2gLxsaoJtWhv25LViYZV74aUw9NOU9KtA2XHjuhwgk4CMp0OhIxOBklXJg08n9P34UJZGU7cpOg/VdX28iVqLfSSMzKz7KVBKnJR9DyQrGcEpJwceEX6jSQO4hKN5RwMAZOY+RuzZ29NidwSFzW/MPpQh5t+bkA6pDE+hKiejeSk9oHeVjOcEgjUQb/aN9s29NoL0rTdllWnrctibk0GclGZYsVNmZCiHELmBruEgFJaUAUnXUkRcl9DmEjWRm4PfwvGL1WF0ZceCOy+mFOkxuZxok4P7+UeHaQtNM2eXDOrr67PaZknVGtpUlHuygOz2lIVxVhOEpKzvYThWDHFPsue13ftq7NqiL+ok3dVCtsyyV1aUebZmpOQQhQdedKzmYcQS1hslCy2CpJXuqgA16V2gbcLhmL+mpe8bh2T0GbYmGGbrqy0pclunTiXDqSnpFrORvtpUpIUMqOMmrF6VJudHIQA3v58Ae5917S18YjD2c3H/AKt3cPtcVvbPZdFkr5uG8qFPUmWclJ2UsmbRIpuQPKO87MLUNyXCEJCCnccKy4ogIAxA7r9ZVdtVlhT6c9RLdp8rLyVMo3vi5lMq000lvJWQN5asFSiEpBUonAi/XLsotqm3E+xQKoatSl4elnltdGtIUN4tLH1Izu6ccD9YUlaDUsgJbSnP6R2tNBTRWfELe3i/t/a5Gpqaib8Dz08d/mhr1VRvbxbyrzxGdq3SFZ3eUFBNuaapz/ES6uAcE8ov7SqOBKGXV3I1TyhC2E5zuj0gnC3f9OUTFtD6OUG0o1lCmZs9E0N0oGfPEEPYlt4Z2Uy7FnXJLL+BF5RkqinGJLfKlFK04ypJWT2s5TveI4bZNt4GicfxGjuTZpL1yWWlbY3iMZxFWpjjq49UvRWqeSSmeHsXV1LqMtWpaXmZCYTMysyMsuo4KGcf3oR4RQp7blsjqVWlKPP3jITk67MLkEMtpfLQW4QysFwI3MHITvE4xk5GI5ltS47+2FzbzFCMvN0uYdLr0nUGC80vTd4ghSNMd0jPjmN3ag2f162XKRVLalLKn1zKptqu0NKlOof3VBKHOm6RYYG9qlCsAAYEcwPRnRuJdct7EWv8/wDpdH/qkTgBwD4Kwbf/AGha7tEnpqy7NRO25a0utTE60NxExPvIcwFuKRkoSAhICAo8CSTmB9SrNqbrgmZ512ZmFYJceJcVkf7KyecdZbK/ZSqNw2uiomo29NNTLeZaadp7q3V9ojf3juKBOOJCjjEbSveyvelstIcRTBW5bo99cxSxvpb45SUkhZIAByBg50jZgqqKnGiNwBH1+pWTUR1c42OabffhcxsW2pDad5OTjXSPQm3wQDucoJvwFJWpJSAoEpKeOCOIP6xIW1jGE6ftGrtusjWhkm3Ao9zX9oyptoY7nKCW1bmD3eUepNtZT3eUPYjV7L3qoAXkFEDq9NgTNzu9MlZaX4YJjpFdvkK7vKJfAt37sVWyFvRXcAuQGdg9YsOpSVcok8mWqUg8l6Xfx3F8NdDlOCQRjUEx2sw507KFjcPSISr5ZynUDgfERV6/bxmKW82EZJHDzgTN+0sxshkfg9yUKp1ypSrhQwuXU2w2ZcdzKyCSoDTu6gDWMb1Omkqw10bbkLToKhsDnNeeCiTt+uCRt7ZVV5JyvPUOt1aXU1S0yZWH5pYUnebSUpO6gg7qySNFaHMCK3PZwqGzpFONcmZNypTTYmXJOX3le7gnAClHRRI10isirXV7SV6GvT7bsjTZEAU+mNLUWJFOmidBvLUQFKc4kgcAAAdLYotyT1TdmK3MuzilBKQ4+orUQBgan9I9qKmfRxgXsT1Hf2H33XhV1Dap544HA/laV6zWZiWLK2gUqGMRrqbsxk6dMqdaZCVE54kwZBQiEgFOMQvgf+saGx3lUhG09UHH5KtWdV/ilBfErMuNrYeHRpcQ80oYU242oFK0keCgfAjBAIz23fV8N0mTtKh0ms1Gjyb/AE8vSqcXFtS6ypSgBvIWEp3lHAUceP6wXTb4KcqTnMKl+0ZR/Zvl6t8YpE9UpGd3FoapwQlRdGQSpSiNN3HnFeflhcyMPd4+/C94WgODXPxb5+/K2uz/ANl69bfZXOTVWkKQp2WSpcj0aZ0PneJUy6FAJI0Sc9oAnThmJbTLYfkrXk6zWLAo9JmHlqamnaLvBco7vK3VOAFSFtLAzwBB0yPEXH/Ks07dLDatmTqbbUVdI4iplyeIxopA3Et8eKT4eOYNrHtkbMqlsymbzlpuenZRpDcu7IGmOqW1NuoKkyjy93okq45O8RjUZjnnv9Qjka+WLqe37cH97rdZDRujc2N/bv8Avz/CBiKK06yFITkHUEHOkTRbiyhSijsjH85i02m61c9Lan2GOj6ft7iU7oTnXGPCN+9bi2QhS0htSsjcVooY/SOmL8bZFc+GXFwhuLeP0GMot4/TBHFFO7wETFFT9MSD7pYocJt7TuxLq7r3c/tBGNF8hDpop3uELJPBDRy0WZogOs737iNDXdmFJQ0qaclAVN9sBIyCQc4I8tINoop8oxu2+h9tSHEBQVpgwxIR3UTGCrtsB222vtUJorE40zd0ix089Rg26ktIBCStBUN1SMlOMEkbwyI6BlGg2hJxw4Ry97Muw+So21mv3q202HG5AU9tIT2gp1xK1ED/ANrYH/lG09of27bE2GqnaJSVova+WVPSwpEg4OgkphGBicczlABPdQFK7JBA4jg6ulvVmGmBPTj812NJUE04knNlftu1P2c2taczct2UWVC3HW5WVcYbDb8zMK3ihAWnBPdUTrjdSrjHK8pS2Z1lDzJCkKGRAJoNP2l+0deyrnvKqVOfk3Jtc23KPTb3ucoVnJTLtKWoNpA7IxrjTMdYUSz26bT2WAjuDHGOspKU0TMZH3cfoPYLm6mobUyXjbYD9VTUW/g92PW3QOz3YvHwZIwNwx7GqMncHYMX8wquJ8L2uUYheMCIGknxAi5PSGF5iBkE+P8AcVdisYBU40YL03YqNx7Dbduqb95qMkH3OGp0gviRSDoOcP7kMcIkJXDkFBjBFiEPbf2fUy2ZNEtISyGGkjQJEblFJSPuj+ItfuScQ3uKTES6/N0BluLKsGlhRxiG+DDyi0CSSDD+6CFl7qWPsqwKOADpGhuHZlSroZU3UJZL6DrhQzBHElkRJuS45gDy3kFItB4KCbfs4Wg1LKZRSWUpIIzujOv6wNKn7GVHfrrcy0VNy4WCWArskfr5nyPhHXQkgDDqlQTwj0FQ8d1DU3sEOKPabVo0VDUm2EdCnCUpjx0uVqtRqS3phKghWSSseMFEyCCnhDtyaUHO6B+0eeYvkeqnibWvwqy3SQWwFDWJClo+nnFlVKpPAGGEqPKI5XTAsq4aWj6YdNLRvd2LCqWA8IcSySrhCy907LQimDyhGlhOFY0iwCUH/TD+6gp/+4LhFkNq9t4pOyqyLxozk25SrknpZ5ykTKm3XGnHy0EISVM/MbUDqDoM65GNeadhvskyU9Lylbr6pibn1lTjoeIAJJyFeZUdc54nWOp7u2RUu7Z1qZmknpWzoeMWSi241RpJuXb1SgboMOMMhLnx/wDJ3X5JPL5Q1j+jei1FGtKRosoiWlGUtNISEhI8BGxFNQnGBG4TKhPH+4mGBpAXX6ot4Wl+HJVwEepunYQOEbFMvkxnQ2N2IF1k8bqMwgZjGUCPA7V09IMkcI866s2T3jAGm1k7i91tsBOsLfTiNOas2B3jEfi7eOPKJYlGS3e+nEMFpjSfGG/qhhWG/qgxRkt5vpyYW+mNGqsNjPajH8ab+o+kGKMlYQoYhFYHjFbNcb17RhjXEY0VBgUslZA7+sP0yYrHxxI8Yb4+nPHlBgUslZ+mR4mF0yPAxVVVxJPeiJrqU/egwKeStofTC6dMVHrAnziHx9Oe9BgUsgrcuYSDDe8pBioqr6PqiC6+jB7UGBSzCuImk+YhCaHnFK+Pp+qIG4Bk9qJBl0Zq7qm054jjDe9jTWKR1hSD3oY3EnHegwRmrx72nzEQM+EqxpFHNyJ+oxA3Gkq70AjKjmOyvjdQGTwiSagMRQOsoRqFRNu6OzxEPUnmFonbrT0nfjEq7UJ+/AWdvNJXnpOcedy9BvaOc4ualT2o3m7UKHeEQ61Jx3oB6rz0+05mIdcx+ZzMGpG1G83YnJ7cMbtA++IBirzGT83mYiq8x+bzh6ktqOartBB7Yjz9bB9X9wEVXmMH5vMxh65j8znD1pGVHM3YNe2OcQXdoAHbgGm9Bk/N5xBy9BgYc5w9JS2o5dbgfvxi61jPfHOAd10A/E5mIdede+PWHqS3I5Ku5KfvxiXeQwe1/cBBd7A/iD1MYVXnnPzOZh6U9qOQvEfWIx9cxnvjnAP654+/zjD10GT8wepg1J7UdF3mM98c4iu8xg9sc4BS72A/E5mILvYEEdJzMPSvMyo59ch9f9xA3kM9/wDuAX11/wDUEQN6jJ+YPUwxCUbbI6LvIZHb/uIKvIY78Aty9hp8wepjGb2Tj7TmYNKjuRzN6f7DnEeuSSe/AIN7D8znGNV7gK+05mJCEp7UeV3kkDvjnCTeaQPtP7gBrvbIGHOcIXvgfaczD0lLatGu7VY7/OMBu5Y+/wA4FPWRX1c4xruFROij6xcx8qOp3cosKu9W6e1zjH1vV9fOBOu4FFJ7Z9Yx/Hl/mH1h4AoMJRWN3qye3zhdbVq+9n+YE5r6te3zhvjyzwcI/mFiOyNBRYVda9decYutq/MesCs11zB+afWMfxxf5h9YeI7piEoqqupRPe5xBy6lYHb5wLfja/zD6wjWlqH2h9YeIT0InG6lYPb5xh60q+s+sDX4wvXtn1iHxpWe9zgsjQiWq6FZ+0I/mGN0HH2p9YGaqyrPe5xE1hRGis/zAmKcomdaDj7U+sYjdQz9rzgb/GF+fOI/FVH/APYal8OUSFXMFfi84iq5QPxecDhVVX4f3ETVHDkf/MCfwyI/WYfm84iblGT8znA5+IL/AOmG+IL115wkfDohu3KBj5mf5jF1mzpv84oBqCyePOF7+v8A6YXKYp1fjcQ+uILuLtd7P8xQ/f1+fOIKnVlWd4j+YaloV+Fx/wC3OG6xj6ucUJM4v6iYmJpfnD6paLKMwypmZfa3z8txSM+eDGHeUPvGFCjzaSQtAgAkJbyvEw28ccTChQXSsEtYQJGYUKC5RYJyT5xHB84UKGCU7JYOOMOMjxhQoLlFk4P6mGwIUKFcp2CYpBhJAEKFBcpJ0nMIQoUSUkjiGOM6cYUKEkQlk+cNg54woUSukkEknjD7pHjChQrlOyWD5w3j5woUIKKdI4wys54woUSCS//Z"/>
          <p:cNvSpPr>
            <a:spLocks noChangeAspect="1" noChangeArrowheads="1"/>
          </p:cNvSpPr>
          <p:nvPr/>
        </p:nvSpPr>
        <p:spPr bwMode="auto">
          <a:xfrm>
            <a:off x="1981200" y="13716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2" name="Slide Number Placeholder 1">
            <a:extLst>
              <a:ext uri="{FF2B5EF4-FFF2-40B4-BE49-F238E27FC236}">
                <a16:creationId xmlns:a16="http://schemas.microsoft.com/office/drawing/2014/main" id="{CFC6ADF7-168B-4513-AC4E-23DEA5505ABB}"/>
              </a:ext>
            </a:extLst>
          </p:cNvPr>
          <p:cNvSpPr>
            <a:spLocks noGrp="1"/>
          </p:cNvSpPr>
          <p:nvPr>
            <p:ph type="sldNum" sz="quarter" idx="12"/>
          </p:nvPr>
        </p:nvSpPr>
        <p:spPr/>
        <p:txBody>
          <a:bodyPr/>
          <a:lstStyle/>
          <a:p>
            <a:pPr>
              <a:defRPr/>
            </a:pPr>
            <a:fld id="{A3FC2F83-CC78-47C6-987A-BA5F6D9E94CE}" type="slidenum">
              <a:rPr lang="en-US" smtClean="0"/>
              <a:pPr>
                <a:defRPr/>
              </a:pPr>
              <a:t>1</a:t>
            </a:fld>
            <a:endParaRPr lang="en-US"/>
          </a:p>
        </p:txBody>
      </p:sp>
    </p:spTree>
    <p:extLst>
      <p:ext uri="{BB962C8B-B14F-4D97-AF65-F5344CB8AC3E}">
        <p14:creationId xmlns:p14="http://schemas.microsoft.com/office/powerpoint/2010/main" val="3787042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txBox="1">
            <a:spLocks noChangeArrowheads="1"/>
          </p:cNvSpPr>
          <p:nvPr/>
        </p:nvSpPr>
        <p:spPr>
          <a:xfrm>
            <a:off x="685800" y="-76200"/>
            <a:ext cx="7772400" cy="685800"/>
          </a:xfrm>
          <a:prstGeom prst="rect">
            <a:avLst/>
          </a:prstGeom>
        </p:spPr>
        <p:txBody>
          <a:bodyPr anchor="t"/>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Arial" charset="0"/>
              <a:buNone/>
              <a:tabLst/>
              <a:defRPr/>
            </a:pPr>
            <a:r>
              <a:rPr kumimoji="0" lang="en-US" sz="3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rPr>
              <a:t>Human Capital</a:t>
            </a:r>
          </a:p>
        </p:txBody>
      </p:sp>
      <p:sp>
        <p:nvSpPr>
          <p:cNvPr id="4" name="Text Box 8"/>
          <p:cNvSpPr txBox="1">
            <a:spLocks noChangeArrowheads="1"/>
          </p:cNvSpPr>
          <p:nvPr/>
        </p:nvSpPr>
        <p:spPr bwMode="auto">
          <a:xfrm>
            <a:off x="654050" y="533400"/>
            <a:ext cx="7848600" cy="5878532"/>
          </a:xfrm>
          <a:prstGeom prst="rect">
            <a:avLst/>
          </a:prstGeom>
          <a:noFill/>
          <a:ln w="9525" algn="ctr">
            <a:noFill/>
            <a:miter lim="800000"/>
            <a:headEnd/>
            <a:tailEnd/>
          </a:ln>
        </p:spPr>
        <p:txBody>
          <a:bodyPr wrap="square">
            <a:spAutoFit/>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People are a source of ideas, skill, innovation, demand, supply, entrepreneurship, </a:t>
            </a:r>
            <a:r>
              <a:rPr kumimoji="0" lang="en-US" sz="2300" b="0" i="0" u="none" strike="noStrike" kern="1200" cap="none" spc="0" normalizeH="0" baseline="0" noProof="0" dirty="0" err="1">
                <a:ln>
                  <a:noFill/>
                </a:ln>
                <a:solidFill>
                  <a:prstClr val="black"/>
                </a:solidFill>
                <a:effectLst/>
                <a:uLnTx/>
                <a:uFillTx/>
                <a:latin typeface="Calibri"/>
                <a:ea typeface="+mn-ea"/>
                <a:cs typeface="Arial" charset="0"/>
              </a:rPr>
              <a:t>labour</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 capital, etc.</a:t>
            </a: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But it is their qualitative aspects that comprise most of their value as “capital”: being better parents, more informed voters, more appreciative of arts and culture, more willing and able to care for each other and less willing to go to war.</a:t>
            </a: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Nobel Laureate economist Gary Becker</a:t>
            </a:r>
            <a:r>
              <a:rPr kumimoji="0" lang="en-US" sz="2300" b="0" i="0" u="none" strike="noStrike" kern="1200" cap="none" spc="0" normalizeH="0" baseline="30000" noProof="0" dirty="0">
                <a:ln>
                  <a:noFill/>
                </a:ln>
                <a:solidFill>
                  <a:prstClr val="black"/>
                </a:solidFill>
                <a:effectLst/>
                <a:uLnTx/>
                <a:uFillTx/>
                <a:latin typeface="Calibri"/>
                <a:ea typeface="+mn-ea"/>
                <a:cs typeface="Arial" charset="0"/>
              </a:rPr>
              <a:t>1 </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says that:</a:t>
            </a: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“In a modern economy, human capital is by far the most important form of capital in creating growth” and estimates about 75% of wealth in a modern economy is its human capital.</a:t>
            </a: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Problem is that half of all people are considered property.</a:t>
            </a: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And half of it is over 30.</a:t>
            </a: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r>
              <a:rPr lang="en-US" sz="2300" dirty="0">
                <a:solidFill>
                  <a:srgbClr val="FF0000"/>
                </a:solidFill>
                <a:effectLst>
                  <a:outerShdw blurRad="38100" dist="38100" dir="2700000" algn="tl">
                    <a:srgbClr val="000000">
                      <a:alpha val="43137"/>
                    </a:srgbClr>
                  </a:outerShdw>
                </a:effectLst>
                <a:latin typeface="Calibri"/>
              </a:rPr>
              <a:t>This is the aging gender-bound world of population.</a:t>
            </a:r>
            <a:endParaRPr kumimoji="0" lang="en-US" sz="23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endParaRPr>
          </a:p>
          <a:p>
            <a:pPr marL="0" marR="0" lvl="0" indent="0" algn="l" defTabSz="914400" rtl="0" eaLnBrk="0" fontAlgn="base" latinLnBrk="0" hangingPunct="0">
              <a:lnSpc>
                <a:spcPct val="100000"/>
              </a:lnSpc>
              <a:spcBef>
                <a:spcPts val="0"/>
              </a:spcBef>
              <a:spcAft>
                <a:spcPct val="0"/>
              </a:spcAft>
              <a:buClrTx/>
              <a:buSzTx/>
              <a:buFont typeface="Arial" charset="0"/>
              <a:buNone/>
              <a:tabLst/>
              <a:defRPr/>
            </a:pPr>
            <a:endParaRPr kumimoji="0" lang="en-US" sz="1200" b="0" i="0" u="none" strike="noStrike" kern="1200" cap="none" spc="0" normalizeH="0" baseline="30000" noProof="0" dirty="0">
              <a:ln>
                <a:noFill/>
              </a:ln>
              <a:solidFill>
                <a:prstClr val="black"/>
              </a:solidFill>
              <a:effectLst/>
              <a:uLnTx/>
              <a:uFillTx/>
              <a:latin typeface="Calibri"/>
              <a:ea typeface="+mn-ea"/>
              <a:cs typeface="Arial" charset="0"/>
            </a:endParaRPr>
          </a:p>
        </p:txBody>
      </p:sp>
      <p:sp>
        <p:nvSpPr>
          <p:cNvPr id="5" name="TextBox 4"/>
          <p:cNvSpPr txBox="1"/>
          <p:nvPr/>
        </p:nvSpPr>
        <p:spPr>
          <a:xfrm>
            <a:off x="8720015" y="96502"/>
            <a:ext cx="444352" cy="424732"/>
          </a:xfrm>
          <a:prstGeom prst="rect">
            <a:avLst/>
          </a:prstGeom>
          <a:noFill/>
        </p:spPr>
        <p:txBody>
          <a:bodyPr wrap="none" rtlCol="0">
            <a:spAutoFit/>
          </a:bodyPr>
          <a:lstStyle/>
          <a:p>
            <a:pPr>
              <a:buNone/>
            </a:pPr>
            <a:r>
              <a:rPr lang="en-US" sz="2400" dirty="0">
                <a:solidFill>
                  <a:srgbClr val="FF0000"/>
                </a:solidFill>
                <a:effectLst>
                  <a:outerShdw blurRad="38100" dist="38100" dir="2700000" algn="tl">
                    <a:srgbClr val="000000">
                      <a:alpha val="43137"/>
                    </a:srgbClr>
                  </a:outerShdw>
                </a:effectLst>
                <a:latin typeface="+mn-lt"/>
                <a:sym typeface="Wingdings" panose="05000000000000000000" pitchFamily="2" charset="2"/>
              </a:rPr>
              <a:t></a:t>
            </a:r>
            <a:endParaRPr lang="en-US" sz="2400" dirty="0">
              <a:solidFill>
                <a:srgbClr val="FF0000"/>
              </a:solidFill>
              <a:effectLst>
                <a:outerShdw blurRad="38100" dist="38100" dir="2700000" algn="tl">
                  <a:srgbClr val="000000">
                    <a:alpha val="43137"/>
                  </a:srgbClr>
                </a:outerShdw>
              </a:effectLst>
              <a:latin typeface="+mn-lt"/>
            </a:endParaRPr>
          </a:p>
        </p:txBody>
      </p:sp>
      <p:sp>
        <p:nvSpPr>
          <p:cNvPr id="2" name="TextBox 1"/>
          <p:cNvSpPr txBox="1"/>
          <p:nvPr/>
        </p:nvSpPr>
        <p:spPr>
          <a:xfrm>
            <a:off x="30480" y="6642556"/>
            <a:ext cx="2394951" cy="215444"/>
          </a:xfrm>
          <a:prstGeom prst="rect">
            <a:avLst/>
          </a:prstGeom>
          <a:noFill/>
        </p:spPr>
        <p:txBody>
          <a:bodyPr wrap="none" rtlCol="0">
            <a:spAutoFit/>
          </a:bodyPr>
          <a:lstStyle/>
          <a:p>
            <a:pPr lvl="0"/>
            <a:r>
              <a:rPr lang="en-US" sz="1200" baseline="30000" dirty="0">
                <a:solidFill>
                  <a:prstClr val="black"/>
                </a:solidFill>
                <a:latin typeface="Calibri"/>
              </a:rPr>
              <a:t>1: Cited in Charles </a:t>
            </a:r>
            <a:r>
              <a:rPr lang="en-US" sz="1200" baseline="30000" dirty="0" err="1">
                <a:solidFill>
                  <a:prstClr val="black"/>
                </a:solidFill>
                <a:latin typeface="Calibri"/>
              </a:rPr>
              <a:t>Wheelan</a:t>
            </a:r>
            <a:r>
              <a:rPr lang="en-US" sz="1200" baseline="30000" dirty="0">
                <a:solidFill>
                  <a:prstClr val="black"/>
                </a:solidFill>
                <a:latin typeface="Calibri"/>
              </a:rPr>
              <a:t>, Naked Economics, p134.</a:t>
            </a:r>
          </a:p>
        </p:txBody>
      </p:sp>
      <p:sp>
        <p:nvSpPr>
          <p:cNvPr id="6" name="Slide Number Placeholder 5">
            <a:extLst>
              <a:ext uri="{FF2B5EF4-FFF2-40B4-BE49-F238E27FC236}">
                <a16:creationId xmlns:a16="http://schemas.microsoft.com/office/drawing/2014/main" id="{C916B23B-F556-495E-B744-388E0910C53B}"/>
              </a:ext>
            </a:extLst>
          </p:cNvPr>
          <p:cNvSpPr>
            <a:spLocks noGrp="1"/>
          </p:cNvSpPr>
          <p:nvPr>
            <p:ph type="sldNum" sz="quarter" idx="12"/>
          </p:nvPr>
        </p:nvSpPr>
        <p:spPr/>
        <p:txBody>
          <a:bodyPr/>
          <a:lstStyle/>
          <a:p>
            <a:pPr>
              <a:defRPr/>
            </a:pPr>
            <a:fld id="{D7862DBB-4001-4349-BD46-E6A729FB19CB}" type="slidenum">
              <a:rPr lang="en-US" smtClean="0">
                <a:solidFill>
                  <a:prstClr val="white">
                    <a:tint val="75000"/>
                  </a:prstClr>
                </a:solidFill>
              </a:rPr>
              <a:pPr>
                <a:defRPr/>
              </a:pPr>
              <a:t>10</a:t>
            </a:fld>
            <a:endParaRPr lang="en-US">
              <a:solidFill>
                <a:prstClr val="white">
                  <a:tint val="75000"/>
                </a:prstClr>
              </a:solidFill>
            </a:endParaRPr>
          </a:p>
        </p:txBody>
      </p:sp>
    </p:spTree>
    <p:extLst>
      <p:ext uri="{BB962C8B-B14F-4D97-AF65-F5344CB8AC3E}">
        <p14:creationId xmlns:p14="http://schemas.microsoft.com/office/powerpoint/2010/main" val="370514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fade">
                                      <p:cBhvr>
                                        <p:cTn id="29" dur="500"/>
                                        <p:tgtEl>
                                          <p:spTgt spid="4">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fade">
                                      <p:cBhvr>
                                        <p:cTn id="34" dur="500"/>
                                        <p:tgtEl>
                                          <p:spTgt spid="4">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Effect transition="in" filter="fade">
                                      <p:cBhvr>
                                        <p:cTn id="39"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7933" y="0"/>
            <a:ext cx="8616847" cy="615553"/>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Implications of Migration on Population Growth</a:t>
            </a:r>
            <a:endParaRPr kumimoji="0" lang="en-CA"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p:txBody>
      </p:sp>
      <p:sp>
        <p:nvSpPr>
          <p:cNvPr id="4" name="TextBox 3"/>
          <p:cNvSpPr txBox="1"/>
          <p:nvPr/>
        </p:nvSpPr>
        <p:spPr>
          <a:xfrm>
            <a:off x="762000" y="609600"/>
            <a:ext cx="7620000" cy="5755422"/>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If natural increase becomes natural decrease, populations will decline and age </a:t>
            </a:r>
            <a:r>
              <a:rPr kumimoji="0" lang="en-US" sz="23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rapidly</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 So…</a:t>
            </a: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3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Equally rapid</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 net migration increases are necessary to offset population decrease and aging to sustain demand, </a:t>
            </a:r>
            <a:r>
              <a:rPr kumimoji="0" lang="en-US" sz="2300" b="0" i="0" u="none" strike="noStrike" kern="1200" cap="none" spc="0" normalizeH="0" baseline="0" noProof="0" dirty="0" err="1">
                <a:ln>
                  <a:noFill/>
                </a:ln>
                <a:solidFill>
                  <a:prstClr val="black"/>
                </a:solidFill>
                <a:effectLst/>
                <a:uLnTx/>
                <a:uFillTx/>
                <a:latin typeface="Calibri"/>
                <a:ea typeface="+mn-ea"/>
                <a:cs typeface="Arial" charset="0"/>
              </a:rPr>
              <a:t>labour</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 and dependency ratios.</a:t>
            </a: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But the implications of this are changes in:</a:t>
            </a: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Ethnic and cultural composition of the population.</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Geopolitical </a:t>
            </a:r>
            <a:r>
              <a:rPr kumimoji="0" lang="en-US" sz="2300" b="0" i="0" u="none" strike="noStrike" kern="1200" cap="none" spc="0" normalizeH="0" baseline="0" noProof="0" dirty="0" err="1">
                <a:ln>
                  <a:noFill/>
                </a:ln>
                <a:solidFill>
                  <a:prstClr val="black"/>
                </a:solidFill>
                <a:effectLst/>
                <a:uLnTx/>
                <a:uFillTx/>
                <a:latin typeface="Calibri"/>
                <a:ea typeface="+mn-ea"/>
                <a:cs typeface="Arial" charset="0"/>
              </a:rPr>
              <a:t>behaviour</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 and power. </a:t>
            </a:r>
            <a:endParaRPr kumimoji="0" lang="en-CA"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Demand/supply patterns for goods and services.</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Availability and skillsets of </a:t>
            </a:r>
            <a:r>
              <a:rPr kumimoji="0" lang="en-US" sz="2300" b="0" i="0" u="none" strike="noStrike" kern="1200" cap="none" spc="0" normalizeH="0" baseline="0" noProof="0" dirty="0" err="1">
                <a:ln>
                  <a:noFill/>
                </a:ln>
                <a:solidFill>
                  <a:prstClr val="black"/>
                </a:solidFill>
                <a:effectLst/>
                <a:uLnTx/>
                <a:uFillTx/>
                <a:latin typeface="Calibri"/>
                <a:ea typeface="+mn-ea"/>
                <a:cs typeface="Arial" charset="0"/>
              </a:rPr>
              <a:t>labour</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Income distribution – more inequality.</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Resource consumption patterns.</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And of course racism and xenophobia.</a:t>
            </a: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2" name="Slide Number Placeholder 1">
            <a:extLst>
              <a:ext uri="{FF2B5EF4-FFF2-40B4-BE49-F238E27FC236}">
                <a16:creationId xmlns:a16="http://schemas.microsoft.com/office/drawing/2014/main" id="{4E325F91-7960-4926-AF5D-C3EAF3E2DF4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93429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500"/>
                                        <p:tgtEl>
                                          <p:spTgt spid="4">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fade">
                                      <p:cBhvr>
                                        <p:cTn id="26" dur="500"/>
                                        <p:tgtEl>
                                          <p:spTgt spid="4">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500"/>
                                        <p:tgtEl>
                                          <p:spTgt spid="4">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9" end="9"/>
                                            </p:txEl>
                                          </p:spTgt>
                                        </p:tgtEl>
                                        <p:attrNameLst>
                                          <p:attrName>style.visibility</p:attrName>
                                        </p:attrNameLst>
                                      </p:cBhvr>
                                      <p:to>
                                        <p:strVal val="visible"/>
                                      </p:to>
                                    </p:set>
                                    <p:animEffect transition="in" filter="fade">
                                      <p:cBhvr>
                                        <p:cTn id="36" dur="500"/>
                                        <p:tgtEl>
                                          <p:spTgt spid="4">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Effect transition="in" filter="fade">
                                      <p:cBhvr>
                                        <p:cTn id="41" dur="500"/>
                                        <p:tgtEl>
                                          <p:spTgt spid="4">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
                                            <p:txEl>
                                              <p:pRg st="11" end="11"/>
                                            </p:txEl>
                                          </p:spTgt>
                                        </p:tgtEl>
                                        <p:attrNameLst>
                                          <p:attrName>style.visibility</p:attrName>
                                        </p:attrNameLst>
                                      </p:cBhvr>
                                      <p:to>
                                        <p:strVal val="visible"/>
                                      </p:to>
                                    </p:set>
                                    <p:animEffect transition="in" filter="fade">
                                      <p:cBhvr>
                                        <p:cTn id="46" dur="500"/>
                                        <p:tgtEl>
                                          <p:spTgt spid="4">
                                            <p:txEl>
                                              <p:pRg st="11" end="1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
                                            <p:txEl>
                                              <p:pRg st="12" end="12"/>
                                            </p:txEl>
                                          </p:spTgt>
                                        </p:tgtEl>
                                        <p:attrNameLst>
                                          <p:attrName>style.visibility</p:attrName>
                                        </p:attrNameLst>
                                      </p:cBhvr>
                                      <p:to>
                                        <p:strVal val="visible"/>
                                      </p:to>
                                    </p:set>
                                    <p:animEffect transition="in" filter="fade">
                                      <p:cBhvr>
                                        <p:cTn id="51"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0" y="0"/>
          <a:ext cx="9144002" cy="5943600"/>
        </p:xfrm>
        <a:graphic>
          <a:graphicData uri="http://schemas.openxmlformats.org/drawingml/2006/table">
            <a:tbl>
              <a:tblPr firstRow="1" bandRow="1">
                <a:tableStyleId>{5C22544A-7EE6-4342-B048-85BDC9FD1C3A}</a:tableStyleId>
              </a:tblPr>
              <a:tblGrid>
                <a:gridCol w="3048001">
                  <a:extLst>
                    <a:ext uri="{9D8B030D-6E8A-4147-A177-3AD203B41FA5}">
                      <a16:colId xmlns:a16="http://schemas.microsoft.com/office/drawing/2014/main" val="20000"/>
                    </a:ext>
                  </a:extLst>
                </a:gridCol>
                <a:gridCol w="1219199">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590802">
                  <a:extLst>
                    <a:ext uri="{9D8B030D-6E8A-4147-A177-3AD203B41FA5}">
                      <a16:colId xmlns:a16="http://schemas.microsoft.com/office/drawing/2014/main" val="20003"/>
                    </a:ext>
                  </a:extLst>
                </a:gridCol>
              </a:tblGrid>
              <a:tr h="370840">
                <a:tc gridSpan="4">
                  <a:txBody>
                    <a:bodyPr/>
                    <a:lstStyle/>
                    <a:p>
                      <a:pPr algn="ctr"/>
                      <a:r>
                        <a:rPr lang="en-CA" sz="2400" b="1" i="0" u="none" strike="noStrike" kern="1200" baseline="0" dirty="0">
                          <a:solidFill>
                            <a:schemeClr val="lt1"/>
                          </a:solidFill>
                          <a:latin typeface="+mn-lt"/>
                          <a:ea typeface="+mn-ea"/>
                          <a:cs typeface="+mn-cs"/>
                        </a:rPr>
                        <a:t>Chance of Dying in an Attack by a Foreign-Born Terrorist, 1975–2015</a:t>
                      </a:r>
                      <a:endParaRPr lang="en-CA" sz="2400" dirty="0">
                        <a:latin typeface="+mn-lt"/>
                      </a:endParaRPr>
                    </a:p>
                  </a:txBody>
                  <a:tcPr/>
                </a:tc>
                <a:tc hMerge="1">
                  <a:txBody>
                    <a:bodyPr/>
                    <a:lstStyle/>
                    <a:p>
                      <a:endParaRPr lang="en-CA" sz="2000" dirty="0">
                        <a:latin typeface="+mn-lt"/>
                      </a:endParaRPr>
                    </a:p>
                  </a:txBody>
                  <a:tcPr/>
                </a:tc>
                <a:tc hMerge="1">
                  <a:txBody>
                    <a:bodyPr/>
                    <a:lstStyle/>
                    <a:p>
                      <a:endParaRPr lang="en-CA" sz="2000" dirty="0">
                        <a:latin typeface="+mn-lt"/>
                      </a:endParaRPr>
                    </a:p>
                  </a:txBody>
                  <a:tcPr/>
                </a:tc>
                <a:tc hMerge="1">
                  <a:txBody>
                    <a:bodyPr/>
                    <a:lstStyle/>
                    <a:p>
                      <a:endParaRPr lang="en-CA" sz="2000" dirty="0">
                        <a:latin typeface="+mn-lt"/>
                      </a:endParaRPr>
                    </a:p>
                  </a:txBody>
                  <a:tcPr/>
                </a:tc>
                <a:extLst>
                  <a:ext uri="{0D108BD9-81ED-4DB2-BD59-A6C34878D82A}">
                    <a16:rowId xmlns:a16="http://schemas.microsoft.com/office/drawing/2014/main" val="10000"/>
                  </a:ext>
                </a:extLst>
              </a:tr>
              <a:tr h="370840">
                <a:tc>
                  <a:txBody>
                    <a:bodyPr/>
                    <a:lstStyle/>
                    <a:p>
                      <a:pPr algn="ctr"/>
                      <a:r>
                        <a:rPr lang="en-CA" sz="2000" b="1" dirty="0">
                          <a:latin typeface="+mn-lt"/>
                        </a:rPr>
                        <a:t>Visa category</a:t>
                      </a:r>
                    </a:p>
                  </a:txBody>
                  <a:tcPr/>
                </a:tc>
                <a:tc>
                  <a:txBody>
                    <a:bodyPr/>
                    <a:lstStyle/>
                    <a:p>
                      <a:pPr algn="ctr"/>
                      <a:r>
                        <a:rPr lang="en-CA" sz="2000" b="1" dirty="0">
                          <a:latin typeface="+mn-lt"/>
                        </a:rPr>
                        <a:t>Terrorism Deaths</a:t>
                      </a:r>
                    </a:p>
                  </a:txBody>
                  <a:tcPr/>
                </a:tc>
                <a:tc>
                  <a:txBody>
                    <a:bodyPr/>
                    <a:lstStyle/>
                    <a:p>
                      <a:pPr algn="ctr"/>
                      <a:r>
                        <a:rPr lang="en-CA" sz="2000" b="1" dirty="0">
                          <a:latin typeface="+mn-lt"/>
                        </a:rPr>
                        <a:t>Chance of being killed.</a:t>
                      </a:r>
                    </a:p>
                  </a:txBody>
                  <a:tcPr/>
                </a:tc>
                <a:tc>
                  <a:txBody>
                    <a:bodyPr/>
                    <a:lstStyle/>
                    <a:p>
                      <a:pPr algn="ctr"/>
                      <a:r>
                        <a:rPr lang="en-CA" sz="2000" b="1" dirty="0">
                          <a:latin typeface="+mn-lt"/>
                        </a:rPr>
                        <a:t>In words!</a:t>
                      </a:r>
                    </a:p>
                  </a:txBody>
                  <a:tcPr/>
                </a:tc>
                <a:extLst>
                  <a:ext uri="{0D108BD9-81ED-4DB2-BD59-A6C34878D82A}">
                    <a16:rowId xmlns:a16="http://schemas.microsoft.com/office/drawing/2014/main" val="10001"/>
                  </a:ext>
                </a:extLst>
              </a:tr>
              <a:tr h="370840">
                <a:tc>
                  <a:txBody>
                    <a:bodyPr/>
                    <a:lstStyle/>
                    <a:p>
                      <a:r>
                        <a:rPr lang="en-CA" sz="2000" dirty="0">
                          <a:effectLst>
                            <a:outerShdw blurRad="38100" dist="38100" dir="2700000" algn="tl">
                              <a:srgbClr val="000000">
                                <a:alpha val="43137"/>
                              </a:srgbClr>
                            </a:outerShdw>
                          </a:effectLst>
                          <a:latin typeface="+mn-lt"/>
                        </a:rPr>
                        <a:t>All</a:t>
                      </a:r>
                    </a:p>
                  </a:txBody>
                  <a:tcPr/>
                </a:tc>
                <a:tc>
                  <a:txBody>
                    <a:bodyPr/>
                    <a:lstStyle/>
                    <a:p>
                      <a:pPr algn="r"/>
                      <a:r>
                        <a:rPr lang="en-CA" sz="2000" dirty="0">
                          <a:latin typeface="+mn-lt"/>
                        </a:rPr>
                        <a:t>3,024</a:t>
                      </a:r>
                    </a:p>
                  </a:txBody>
                  <a:tcPr/>
                </a:tc>
                <a:tc>
                  <a:txBody>
                    <a:bodyPr/>
                    <a:lstStyle/>
                    <a:p>
                      <a:pPr algn="r"/>
                      <a:r>
                        <a:rPr lang="en-CA" sz="2000" dirty="0">
                          <a:latin typeface="+mn-lt"/>
                        </a:rPr>
                        <a:t>1 in 3,609,709</a:t>
                      </a:r>
                    </a:p>
                  </a:txBody>
                  <a:tcPr/>
                </a:tc>
                <a:tc>
                  <a:txBody>
                    <a:bodyPr/>
                    <a:lstStyle/>
                    <a:p>
                      <a:pPr algn="ctr"/>
                      <a:r>
                        <a:rPr lang="en-CA" sz="2000" dirty="0">
                          <a:solidFill>
                            <a:srgbClr val="C00000"/>
                          </a:solidFill>
                          <a:effectLst>
                            <a:outerShdw blurRad="38100" dist="38100" dir="2700000" algn="tl">
                              <a:srgbClr val="000000">
                                <a:alpha val="43137"/>
                              </a:srgbClr>
                            </a:outerShdw>
                          </a:effectLst>
                          <a:latin typeface="+mn-lt"/>
                        </a:rPr>
                        <a:t>That’s 1 in 3.6 million</a:t>
                      </a:r>
                    </a:p>
                  </a:txBody>
                  <a:tcPr/>
                </a:tc>
                <a:extLst>
                  <a:ext uri="{0D108BD9-81ED-4DB2-BD59-A6C34878D82A}">
                    <a16:rowId xmlns:a16="http://schemas.microsoft.com/office/drawing/2014/main" val="10002"/>
                  </a:ext>
                </a:extLst>
              </a:tr>
              <a:tr h="370840">
                <a:tc>
                  <a:txBody>
                    <a:bodyPr/>
                    <a:lstStyle/>
                    <a:p>
                      <a:r>
                        <a:rPr lang="en-CA" sz="2000" dirty="0">
                          <a:effectLst>
                            <a:outerShdw blurRad="38100" dist="38100" dir="2700000" algn="tl">
                              <a:srgbClr val="000000">
                                <a:alpha val="43137"/>
                              </a:srgbClr>
                            </a:outerShdw>
                          </a:effectLst>
                          <a:latin typeface="+mn-lt"/>
                        </a:rPr>
                        <a:t>Tourist</a:t>
                      </a:r>
                    </a:p>
                  </a:txBody>
                  <a:tcPr/>
                </a:tc>
                <a:tc>
                  <a:txBody>
                    <a:bodyPr/>
                    <a:lstStyle/>
                    <a:p>
                      <a:pPr algn="r"/>
                      <a:r>
                        <a:rPr lang="en-CA" sz="2000" dirty="0">
                          <a:latin typeface="+mn-lt"/>
                        </a:rPr>
                        <a:t>2,834</a:t>
                      </a:r>
                    </a:p>
                  </a:txBody>
                  <a:tcPr/>
                </a:tc>
                <a:tc>
                  <a:txBody>
                    <a:bodyPr/>
                    <a:lstStyle/>
                    <a:p>
                      <a:pPr algn="r"/>
                      <a:r>
                        <a:rPr lang="en-CA" sz="2000" dirty="0">
                          <a:latin typeface="+mn-lt"/>
                        </a:rPr>
                        <a:t>1 in 3,851,715</a:t>
                      </a:r>
                    </a:p>
                  </a:txBody>
                  <a:tcPr/>
                </a:tc>
                <a:tc>
                  <a:txBody>
                    <a:bodyPr/>
                    <a:lstStyle/>
                    <a:p>
                      <a:pPr algn="ctr"/>
                      <a:r>
                        <a:rPr lang="en-CA" sz="2000" dirty="0">
                          <a:solidFill>
                            <a:srgbClr val="C00000"/>
                          </a:solidFill>
                          <a:effectLst>
                            <a:outerShdw blurRad="38100" dist="38100" dir="2700000" algn="tl">
                              <a:srgbClr val="000000">
                                <a:alpha val="43137"/>
                              </a:srgbClr>
                            </a:outerShdw>
                          </a:effectLst>
                          <a:latin typeface="+mn-lt"/>
                        </a:rPr>
                        <a:t>That’s 1 in 3.8 million</a:t>
                      </a:r>
                    </a:p>
                  </a:txBody>
                  <a:tcPr/>
                </a:tc>
                <a:extLst>
                  <a:ext uri="{0D108BD9-81ED-4DB2-BD59-A6C34878D82A}">
                    <a16:rowId xmlns:a16="http://schemas.microsoft.com/office/drawing/2014/main" val="10003"/>
                  </a:ext>
                </a:extLst>
              </a:tr>
              <a:tr h="370840">
                <a:tc>
                  <a:txBody>
                    <a:bodyPr/>
                    <a:lstStyle/>
                    <a:p>
                      <a:r>
                        <a:rPr lang="en-CA" sz="2000" dirty="0">
                          <a:effectLst>
                            <a:outerShdw blurRad="38100" dist="38100" dir="2700000" algn="tl">
                              <a:srgbClr val="000000">
                                <a:alpha val="43137"/>
                              </a:srgbClr>
                            </a:outerShdw>
                          </a:effectLst>
                          <a:latin typeface="+mn-lt"/>
                        </a:rPr>
                        <a:t>Student</a:t>
                      </a:r>
                    </a:p>
                  </a:txBody>
                  <a:tcPr/>
                </a:tc>
                <a:tc>
                  <a:txBody>
                    <a:bodyPr/>
                    <a:lstStyle/>
                    <a:p>
                      <a:pPr algn="r"/>
                      <a:r>
                        <a:rPr lang="en-CA" sz="2000" dirty="0">
                          <a:latin typeface="+mn-lt"/>
                        </a:rPr>
                        <a:t>158.2</a:t>
                      </a:r>
                    </a:p>
                  </a:txBody>
                  <a:tcPr/>
                </a:tc>
                <a:tc>
                  <a:txBody>
                    <a:bodyPr/>
                    <a:lstStyle/>
                    <a:p>
                      <a:pPr algn="r"/>
                      <a:r>
                        <a:rPr lang="en-CA" sz="2000" dirty="0">
                          <a:latin typeface="+mn-lt"/>
                        </a:rPr>
                        <a:t>1 in 68,869,156</a:t>
                      </a:r>
                    </a:p>
                  </a:txBody>
                  <a:tcPr/>
                </a:tc>
                <a:tc>
                  <a:txBody>
                    <a:bodyPr/>
                    <a:lstStyle/>
                    <a:p>
                      <a:pPr algn="ctr"/>
                      <a:r>
                        <a:rPr lang="en-CA" sz="2000" dirty="0">
                          <a:solidFill>
                            <a:srgbClr val="C00000"/>
                          </a:solidFill>
                          <a:effectLst>
                            <a:outerShdw blurRad="38100" dist="38100" dir="2700000" algn="tl">
                              <a:srgbClr val="000000">
                                <a:alpha val="43137"/>
                              </a:srgbClr>
                            </a:outerShdw>
                          </a:effectLst>
                          <a:latin typeface="+mn-lt"/>
                        </a:rPr>
                        <a:t>That’s 1 in 69 million</a:t>
                      </a:r>
                    </a:p>
                  </a:txBody>
                  <a:tcPr/>
                </a:tc>
                <a:extLst>
                  <a:ext uri="{0D108BD9-81ED-4DB2-BD59-A6C34878D82A}">
                    <a16:rowId xmlns:a16="http://schemas.microsoft.com/office/drawing/2014/main" val="10004"/>
                  </a:ext>
                </a:extLst>
              </a:tr>
              <a:tr h="370840">
                <a:tc>
                  <a:txBody>
                    <a:bodyPr/>
                    <a:lstStyle/>
                    <a:p>
                      <a:r>
                        <a:rPr lang="en-CA" sz="2000" dirty="0" err="1">
                          <a:effectLst>
                            <a:outerShdw blurRad="38100" dist="38100" dir="2700000" algn="tl">
                              <a:srgbClr val="000000">
                                <a:alpha val="43137"/>
                              </a:srgbClr>
                            </a:outerShdw>
                          </a:effectLst>
                          <a:latin typeface="+mn-lt"/>
                        </a:rPr>
                        <a:t>Fiance</a:t>
                      </a:r>
                      <a:r>
                        <a:rPr lang="en-CA" sz="2000" dirty="0">
                          <a:effectLst>
                            <a:outerShdw blurRad="38100" dist="38100" dir="2700000" algn="tl">
                              <a:srgbClr val="000000">
                                <a:alpha val="43137"/>
                              </a:srgbClr>
                            </a:outerShdw>
                          </a:effectLst>
                          <a:latin typeface="+mn-lt"/>
                        </a:rPr>
                        <a:t>(e) Visa</a:t>
                      </a:r>
                    </a:p>
                  </a:txBody>
                  <a:tcPr/>
                </a:tc>
                <a:tc>
                  <a:txBody>
                    <a:bodyPr/>
                    <a:lstStyle/>
                    <a:p>
                      <a:pPr algn="r"/>
                      <a:r>
                        <a:rPr lang="en-CA" sz="2000" dirty="0">
                          <a:latin typeface="+mn-lt"/>
                        </a:rPr>
                        <a:t>14</a:t>
                      </a:r>
                    </a:p>
                  </a:txBody>
                  <a:tcPr/>
                </a:tc>
                <a:tc>
                  <a:txBody>
                    <a:bodyPr/>
                    <a:lstStyle/>
                    <a:p>
                      <a:pPr algn="r"/>
                      <a:r>
                        <a:rPr lang="en-CA" sz="2000" dirty="0">
                          <a:latin typeface="+mn-lt"/>
                        </a:rPr>
                        <a:t>1 in 779,697,234</a:t>
                      </a:r>
                    </a:p>
                  </a:txBody>
                  <a:tcPr/>
                </a:tc>
                <a:tc>
                  <a:txBody>
                    <a:bodyPr/>
                    <a:lstStyle/>
                    <a:p>
                      <a:pPr algn="ctr"/>
                      <a:r>
                        <a:rPr lang="en-CA" sz="2000" dirty="0">
                          <a:solidFill>
                            <a:srgbClr val="C00000"/>
                          </a:solidFill>
                          <a:effectLst>
                            <a:outerShdw blurRad="38100" dist="38100" dir="2700000" algn="tl">
                              <a:srgbClr val="000000">
                                <a:alpha val="43137"/>
                              </a:srgbClr>
                            </a:outerShdw>
                          </a:effectLst>
                          <a:latin typeface="+mn-lt"/>
                        </a:rPr>
                        <a:t>That’s 1 in 779 million</a:t>
                      </a:r>
                    </a:p>
                  </a:txBody>
                  <a:tcPr/>
                </a:tc>
                <a:extLst>
                  <a:ext uri="{0D108BD9-81ED-4DB2-BD59-A6C34878D82A}">
                    <a16:rowId xmlns:a16="http://schemas.microsoft.com/office/drawing/2014/main" val="10005"/>
                  </a:ext>
                </a:extLst>
              </a:tr>
              <a:tr h="370840">
                <a:tc>
                  <a:txBody>
                    <a:bodyPr/>
                    <a:lstStyle/>
                    <a:p>
                      <a:r>
                        <a:rPr lang="en-CA" sz="2000" dirty="0">
                          <a:effectLst>
                            <a:outerShdw blurRad="38100" dist="38100" dir="2700000" algn="tl">
                              <a:srgbClr val="000000">
                                <a:alpha val="43137"/>
                              </a:srgbClr>
                            </a:outerShdw>
                          </a:effectLst>
                          <a:latin typeface="+mn-lt"/>
                        </a:rPr>
                        <a:t>Lawful permanent resident</a:t>
                      </a:r>
                    </a:p>
                  </a:txBody>
                  <a:tcPr/>
                </a:tc>
                <a:tc>
                  <a:txBody>
                    <a:bodyPr/>
                    <a:lstStyle/>
                    <a:p>
                      <a:pPr algn="r"/>
                      <a:r>
                        <a:rPr lang="en-CA" sz="2000" dirty="0">
                          <a:latin typeface="+mn-lt"/>
                        </a:rPr>
                        <a:t>8</a:t>
                      </a:r>
                    </a:p>
                  </a:txBody>
                  <a:tcPr/>
                </a:tc>
                <a:tc>
                  <a:txBody>
                    <a:bodyPr/>
                    <a:lstStyle/>
                    <a:p>
                      <a:pPr algn="r"/>
                      <a:r>
                        <a:rPr lang="en-CA" sz="2000" dirty="0">
                          <a:latin typeface="+mn-lt"/>
                        </a:rPr>
                        <a:t>1 in 1,364,470,160</a:t>
                      </a:r>
                    </a:p>
                  </a:txBody>
                  <a:tcPr/>
                </a:tc>
                <a:tc>
                  <a:txBody>
                    <a:bodyPr/>
                    <a:lstStyle/>
                    <a:p>
                      <a:pPr algn="ctr"/>
                      <a:r>
                        <a:rPr lang="en-CA" sz="2000">
                          <a:solidFill>
                            <a:srgbClr val="C00000"/>
                          </a:solidFill>
                          <a:effectLst>
                            <a:outerShdw blurRad="38100" dist="38100" dir="2700000" algn="tl">
                              <a:srgbClr val="000000">
                                <a:alpha val="43137"/>
                              </a:srgbClr>
                            </a:outerShdw>
                          </a:effectLst>
                          <a:latin typeface="+mn-lt"/>
                        </a:rPr>
                        <a:t>That’s 1 in 1.36 billion.</a:t>
                      </a:r>
                      <a:endParaRPr lang="en-CA" sz="2000" dirty="0">
                        <a:solidFill>
                          <a:srgbClr val="C00000"/>
                        </a:solidFill>
                        <a:effectLst>
                          <a:outerShdw blurRad="38100" dist="38100" dir="2700000" algn="tl">
                            <a:srgbClr val="000000">
                              <a:alpha val="43137"/>
                            </a:srgbClr>
                          </a:outerShdw>
                        </a:effectLst>
                        <a:latin typeface="+mn-lt"/>
                      </a:endParaRPr>
                    </a:p>
                  </a:txBody>
                  <a:tcPr/>
                </a:tc>
                <a:extLst>
                  <a:ext uri="{0D108BD9-81ED-4DB2-BD59-A6C34878D82A}">
                    <a16:rowId xmlns:a16="http://schemas.microsoft.com/office/drawing/2014/main" val="10006"/>
                  </a:ext>
                </a:extLst>
              </a:tr>
              <a:tr h="370840">
                <a:tc>
                  <a:txBody>
                    <a:bodyPr/>
                    <a:lstStyle/>
                    <a:p>
                      <a:r>
                        <a:rPr lang="en-CA" sz="2000" dirty="0">
                          <a:effectLst>
                            <a:outerShdw blurRad="38100" dist="38100" dir="2700000" algn="tl">
                              <a:srgbClr val="000000">
                                <a:alpha val="43137"/>
                              </a:srgbClr>
                            </a:outerShdw>
                          </a:effectLst>
                          <a:latin typeface="+mn-lt"/>
                        </a:rPr>
                        <a:t>Asylum Seeker</a:t>
                      </a:r>
                    </a:p>
                  </a:txBody>
                  <a:tcPr/>
                </a:tc>
                <a:tc>
                  <a:txBody>
                    <a:bodyPr/>
                    <a:lstStyle/>
                    <a:p>
                      <a:pPr algn="r"/>
                      <a:r>
                        <a:rPr lang="en-CA" sz="2000" dirty="0">
                          <a:latin typeface="+mn-lt"/>
                        </a:rPr>
                        <a:t>4</a:t>
                      </a:r>
                    </a:p>
                  </a:txBody>
                  <a:tcPr/>
                </a:tc>
                <a:tc>
                  <a:txBody>
                    <a:bodyPr/>
                    <a:lstStyle/>
                    <a:p>
                      <a:pPr algn="r"/>
                      <a:r>
                        <a:rPr lang="en-CA" sz="2000" dirty="0">
                          <a:latin typeface="+mn-lt"/>
                        </a:rPr>
                        <a:t>1 in 2,728,940,320</a:t>
                      </a:r>
                    </a:p>
                  </a:txBody>
                  <a:tcPr/>
                </a:tc>
                <a:tc>
                  <a:txBody>
                    <a:bodyPr/>
                    <a:lstStyle/>
                    <a:p>
                      <a:pPr algn="ctr"/>
                      <a:r>
                        <a:rPr lang="en-CA" sz="2000" dirty="0">
                          <a:solidFill>
                            <a:srgbClr val="C00000"/>
                          </a:solidFill>
                          <a:effectLst>
                            <a:outerShdw blurRad="38100" dist="38100" dir="2700000" algn="tl">
                              <a:srgbClr val="000000">
                                <a:alpha val="43137"/>
                              </a:srgbClr>
                            </a:outerShdw>
                          </a:effectLst>
                          <a:latin typeface="+mn-lt"/>
                        </a:rPr>
                        <a:t>That’s 1 in 2.73 billion.</a:t>
                      </a:r>
                    </a:p>
                  </a:txBody>
                  <a:tcPr/>
                </a:tc>
                <a:extLst>
                  <a:ext uri="{0D108BD9-81ED-4DB2-BD59-A6C34878D82A}">
                    <a16:rowId xmlns:a16="http://schemas.microsoft.com/office/drawing/2014/main" val="10007"/>
                  </a:ext>
                </a:extLst>
              </a:tr>
              <a:tr h="370840">
                <a:tc>
                  <a:txBody>
                    <a:bodyPr/>
                    <a:lstStyle/>
                    <a:p>
                      <a:r>
                        <a:rPr lang="en-CA" sz="2000" dirty="0">
                          <a:effectLst>
                            <a:outerShdw blurRad="38100" dist="38100" dir="2700000" algn="tl">
                              <a:srgbClr val="000000">
                                <a:alpha val="43137"/>
                              </a:srgbClr>
                            </a:outerShdw>
                          </a:effectLst>
                          <a:latin typeface="+mn-lt"/>
                        </a:rPr>
                        <a:t>Refugee</a:t>
                      </a:r>
                    </a:p>
                  </a:txBody>
                  <a:tcPr/>
                </a:tc>
                <a:tc>
                  <a:txBody>
                    <a:bodyPr/>
                    <a:lstStyle/>
                    <a:p>
                      <a:pPr algn="r"/>
                      <a:r>
                        <a:rPr lang="en-CA" sz="2000" dirty="0">
                          <a:latin typeface="+mn-lt"/>
                        </a:rPr>
                        <a:t>3</a:t>
                      </a:r>
                    </a:p>
                  </a:txBody>
                  <a:tcPr/>
                </a:tc>
                <a:tc>
                  <a:txBody>
                    <a:bodyPr/>
                    <a:lstStyle/>
                    <a:p>
                      <a:pPr algn="r"/>
                      <a:r>
                        <a:rPr lang="en-CA" sz="2000" dirty="0">
                          <a:latin typeface="+mn-lt"/>
                        </a:rPr>
                        <a:t>1 in 3,638,587,094</a:t>
                      </a:r>
                    </a:p>
                  </a:txBody>
                  <a:tcPr/>
                </a:tc>
                <a:tc>
                  <a:txBody>
                    <a:bodyPr/>
                    <a:lstStyle/>
                    <a:p>
                      <a:pPr algn="ctr"/>
                      <a:r>
                        <a:rPr lang="en-CA" sz="2000" dirty="0">
                          <a:solidFill>
                            <a:srgbClr val="C00000"/>
                          </a:solidFill>
                          <a:effectLst>
                            <a:outerShdw blurRad="38100" dist="38100" dir="2700000" algn="tl">
                              <a:srgbClr val="000000">
                                <a:alpha val="43137"/>
                              </a:srgbClr>
                            </a:outerShdw>
                          </a:effectLst>
                          <a:latin typeface="+mn-lt"/>
                        </a:rPr>
                        <a:t>That’s 1 in 3.61 billion.</a:t>
                      </a:r>
                    </a:p>
                  </a:txBody>
                  <a:tcPr/>
                </a:tc>
                <a:extLst>
                  <a:ext uri="{0D108BD9-81ED-4DB2-BD59-A6C34878D82A}">
                    <a16:rowId xmlns:a16="http://schemas.microsoft.com/office/drawing/2014/main" val="10008"/>
                  </a:ext>
                </a:extLst>
              </a:tr>
              <a:tr h="370840">
                <a:tc>
                  <a:txBody>
                    <a:bodyPr/>
                    <a:lstStyle/>
                    <a:p>
                      <a:r>
                        <a:rPr lang="en-CA" sz="2000" dirty="0">
                          <a:effectLst>
                            <a:outerShdw blurRad="38100" dist="38100" dir="2700000" algn="tl">
                              <a:srgbClr val="000000">
                                <a:alpha val="43137"/>
                              </a:srgbClr>
                            </a:outerShdw>
                          </a:effectLst>
                          <a:latin typeface="+mn-lt"/>
                        </a:rPr>
                        <a:t>Illegal immigrant</a:t>
                      </a:r>
                    </a:p>
                  </a:txBody>
                  <a:tcPr/>
                </a:tc>
                <a:tc>
                  <a:txBody>
                    <a:bodyPr/>
                    <a:lstStyle/>
                    <a:p>
                      <a:pPr algn="r"/>
                      <a:r>
                        <a:rPr lang="en-CA" sz="2000" dirty="0">
                          <a:latin typeface="+mn-lt"/>
                        </a:rPr>
                        <a:t>1</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CA" sz="2000" dirty="0">
                          <a:latin typeface="+mn-lt"/>
                        </a:rPr>
                        <a:t>1 in 10,915,761,281</a:t>
                      </a:r>
                    </a:p>
                  </a:txBody>
                  <a:tcPr/>
                </a:tc>
                <a:tc>
                  <a:txBody>
                    <a:bodyPr/>
                    <a:lstStyle/>
                    <a:p>
                      <a:pPr algn="ctr"/>
                      <a:r>
                        <a:rPr lang="en-CA" sz="2000" dirty="0">
                          <a:solidFill>
                            <a:srgbClr val="C00000"/>
                          </a:solidFill>
                          <a:effectLst>
                            <a:outerShdw blurRad="38100" dist="38100" dir="2700000" algn="tl">
                              <a:srgbClr val="000000">
                                <a:alpha val="43137"/>
                              </a:srgbClr>
                            </a:outerShdw>
                          </a:effectLst>
                          <a:latin typeface="+mn-lt"/>
                        </a:rPr>
                        <a:t>That’s 1 in 10.9 billion.</a:t>
                      </a:r>
                    </a:p>
                  </a:txBody>
                  <a:tcPr/>
                </a:tc>
                <a:extLst>
                  <a:ext uri="{0D108BD9-81ED-4DB2-BD59-A6C34878D82A}">
                    <a16:rowId xmlns:a16="http://schemas.microsoft.com/office/drawing/2014/main" val="10009"/>
                  </a:ext>
                </a:extLst>
              </a:tr>
              <a:tr h="370840">
                <a:tc>
                  <a:txBody>
                    <a:bodyPr/>
                    <a:lstStyle/>
                    <a:p>
                      <a:r>
                        <a:rPr lang="en-CA" sz="2000" dirty="0">
                          <a:effectLst>
                            <a:outerShdw blurRad="38100" dist="38100" dir="2700000" algn="tl">
                              <a:srgbClr val="000000">
                                <a:alpha val="43137"/>
                              </a:srgbClr>
                            </a:outerShdw>
                          </a:effectLst>
                          <a:latin typeface="+mn-lt"/>
                        </a:rPr>
                        <a:t>Unknown</a:t>
                      </a:r>
                    </a:p>
                  </a:txBody>
                  <a:tcPr/>
                </a:tc>
                <a:tc>
                  <a:txBody>
                    <a:bodyPr/>
                    <a:lstStyle/>
                    <a:p>
                      <a:pPr algn="r"/>
                      <a:r>
                        <a:rPr lang="en-CA" sz="2000" dirty="0">
                          <a:latin typeface="+mn-lt"/>
                        </a:rPr>
                        <a:t>1.5</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CA" sz="2000" dirty="0">
                          <a:latin typeface="+mn-lt"/>
                        </a:rPr>
                        <a:t>1 in 7,277,174,187</a:t>
                      </a:r>
                    </a:p>
                  </a:txBody>
                  <a:tcPr/>
                </a:tc>
                <a:tc>
                  <a:txBody>
                    <a:bodyPr/>
                    <a:lstStyle/>
                    <a:p>
                      <a:pPr algn="ctr"/>
                      <a:r>
                        <a:rPr lang="en-CA" sz="2000" dirty="0">
                          <a:solidFill>
                            <a:srgbClr val="C00000"/>
                          </a:solidFill>
                          <a:effectLst>
                            <a:outerShdw blurRad="38100" dist="38100" dir="2700000" algn="tl">
                              <a:srgbClr val="000000">
                                <a:alpha val="43137"/>
                              </a:srgbClr>
                            </a:outerShdw>
                          </a:effectLst>
                          <a:latin typeface="+mn-lt"/>
                        </a:rPr>
                        <a:t>That’s 1 in 7.28 billion.</a:t>
                      </a:r>
                    </a:p>
                  </a:txBody>
                  <a:tcPr/>
                </a:tc>
                <a:extLst>
                  <a:ext uri="{0D108BD9-81ED-4DB2-BD59-A6C34878D82A}">
                    <a16:rowId xmlns:a16="http://schemas.microsoft.com/office/drawing/2014/main" val="10010"/>
                  </a:ext>
                </a:extLst>
              </a:tr>
              <a:tr h="370840">
                <a:tc>
                  <a:txBody>
                    <a:bodyPr/>
                    <a:lstStyle/>
                    <a:p>
                      <a:r>
                        <a:rPr lang="en-CA" sz="2000" dirty="0">
                          <a:effectLst>
                            <a:outerShdw blurRad="38100" dist="38100" dir="2700000" algn="tl">
                              <a:srgbClr val="000000">
                                <a:alpha val="43137"/>
                              </a:srgbClr>
                            </a:outerShdw>
                          </a:effectLst>
                          <a:latin typeface="+mn-lt"/>
                        </a:rPr>
                        <a:t>Visa Waiver Program</a:t>
                      </a:r>
                    </a:p>
                  </a:txBody>
                  <a:tcPr/>
                </a:tc>
                <a:tc>
                  <a:txBody>
                    <a:bodyPr/>
                    <a:lstStyle/>
                    <a:p>
                      <a:pPr algn="r"/>
                      <a:r>
                        <a:rPr lang="en-CA" sz="2000" dirty="0">
                          <a:latin typeface="+mn-lt"/>
                        </a:rPr>
                        <a:t>0</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en-CA" sz="2000" dirty="0">
                          <a:latin typeface="+mn-lt"/>
                        </a:rPr>
                        <a:t>0</a:t>
                      </a:r>
                    </a:p>
                  </a:txBody>
                  <a:tcPr/>
                </a:tc>
                <a:tc>
                  <a:txBody>
                    <a:bodyPr/>
                    <a:lstStyle/>
                    <a:p>
                      <a:pPr algn="ctr"/>
                      <a:r>
                        <a:rPr lang="en-CA" sz="2000" dirty="0">
                          <a:solidFill>
                            <a:srgbClr val="C00000"/>
                          </a:solidFill>
                          <a:effectLst>
                            <a:outerShdw blurRad="38100" dist="38100" dir="2700000" algn="tl">
                              <a:srgbClr val="000000">
                                <a:alpha val="43137"/>
                              </a:srgbClr>
                            </a:outerShdw>
                          </a:effectLst>
                          <a:latin typeface="+mn-lt"/>
                        </a:rPr>
                        <a:t>That’s zero,</a:t>
                      </a:r>
                      <a:r>
                        <a:rPr lang="en-CA" sz="2000" baseline="0" dirty="0">
                          <a:solidFill>
                            <a:srgbClr val="C00000"/>
                          </a:solidFill>
                          <a:effectLst>
                            <a:outerShdw blurRad="38100" dist="38100" dir="2700000" algn="tl">
                              <a:srgbClr val="000000">
                                <a:alpha val="43137"/>
                              </a:srgbClr>
                            </a:outerShdw>
                          </a:effectLst>
                          <a:latin typeface="+mn-lt"/>
                        </a:rPr>
                        <a:t> n</a:t>
                      </a:r>
                      <a:r>
                        <a:rPr lang="en-CA" sz="2000" dirty="0">
                          <a:solidFill>
                            <a:srgbClr val="C00000"/>
                          </a:solidFill>
                          <a:effectLst>
                            <a:outerShdw blurRad="38100" dist="38100" dir="2700000" algn="tl">
                              <a:srgbClr val="000000">
                                <a:alpha val="43137"/>
                              </a:srgbClr>
                            </a:outerShdw>
                          </a:effectLst>
                          <a:latin typeface="+mn-lt"/>
                        </a:rPr>
                        <a:t>ada, zilch</a:t>
                      </a:r>
                    </a:p>
                  </a:txBody>
                  <a:tcPr/>
                </a:tc>
                <a:extLst>
                  <a:ext uri="{0D108BD9-81ED-4DB2-BD59-A6C34878D82A}">
                    <a16:rowId xmlns:a16="http://schemas.microsoft.com/office/drawing/2014/main" val="10011"/>
                  </a:ext>
                </a:extLst>
              </a:tr>
              <a:tr h="370840">
                <a:tc gridSpan="4">
                  <a:txBody>
                    <a:bodyPr/>
                    <a:lstStyle/>
                    <a:p>
                      <a:r>
                        <a:rPr lang="en-CA" sz="1200" dirty="0">
                          <a:latin typeface="Verlag-Light"/>
                        </a:rPr>
                        <a:t>Sources: John Mueller, ed., </a:t>
                      </a:r>
                      <a:r>
                        <a:rPr lang="en-CA" sz="1200" i="1" dirty="0">
                          <a:latin typeface="Verlag-LightItalic"/>
                        </a:rPr>
                        <a:t>Terrorism Since 9/11: The American Cases</a:t>
                      </a:r>
                      <a:r>
                        <a:rPr lang="en-CA" sz="1200" dirty="0">
                          <a:latin typeface="Verlag-Light"/>
                        </a:rPr>
                        <a:t>; RAND Database of Worldwide Terrorism Incidents; National Consortium for the Study of Terrorism and Responses to Terrorism Global Terrorism Database; U.S. Census Bureau, “American Community Survey”; Disaster Center, “United States Crime Rates 1960–2014”; and author’s calculations. Note: </a:t>
                      </a:r>
                      <a:r>
                        <a:rPr lang="en-CA" sz="1200" dirty="0" err="1">
                          <a:latin typeface="Verlag-Light"/>
                        </a:rPr>
                        <a:t>Nonwhole</a:t>
                      </a:r>
                      <a:r>
                        <a:rPr lang="en-CA" sz="1200" dirty="0">
                          <a:latin typeface="Verlag-Light"/>
                        </a:rPr>
                        <a:t> numbers for deaths result from dividing the number of victims among multiple terrorist perpetrators</a:t>
                      </a:r>
                      <a:r>
                        <a:rPr lang="en-CA" sz="1200" dirty="0">
                          <a:latin typeface="+mn-lt"/>
                        </a:rPr>
                        <a:t>.</a:t>
                      </a:r>
                      <a:endParaRPr lang="en-CA" sz="1200" dirty="0"/>
                    </a:p>
                  </a:txBody>
                  <a:tcPr/>
                </a:tc>
                <a:tc hMerge="1">
                  <a:txBody>
                    <a:bodyPr/>
                    <a:lstStyle/>
                    <a:p>
                      <a:endParaRPr lang="en-CA" sz="2000" dirty="0">
                        <a:latin typeface="+mn-lt"/>
                      </a:endParaRPr>
                    </a:p>
                  </a:txBody>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CA" sz="2000" dirty="0">
                        <a:latin typeface="+mn-lt"/>
                      </a:endParaRPr>
                    </a:p>
                  </a:txBody>
                  <a:tcPr/>
                </a:tc>
                <a:tc hMerge="1">
                  <a:txBody>
                    <a:bodyPr/>
                    <a:lstStyle/>
                    <a:p>
                      <a:endParaRPr lang="en-CA" sz="2000" dirty="0">
                        <a:latin typeface="+mn-lt"/>
                      </a:endParaRPr>
                    </a:p>
                  </a:txBody>
                  <a:tcPr/>
                </a:tc>
                <a:extLst>
                  <a:ext uri="{0D108BD9-81ED-4DB2-BD59-A6C34878D82A}">
                    <a16:rowId xmlns:a16="http://schemas.microsoft.com/office/drawing/2014/main" val="10012"/>
                  </a:ext>
                </a:extLst>
              </a:tr>
            </a:tbl>
          </a:graphicData>
        </a:graphic>
      </p:graphicFrame>
      <p:sp>
        <p:nvSpPr>
          <p:cNvPr id="5" name="TextBox 4"/>
          <p:cNvSpPr txBox="1"/>
          <p:nvPr/>
        </p:nvSpPr>
        <p:spPr>
          <a:xfrm>
            <a:off x="35325" y="5867400"/>
            <a:ext cx="8763505" cy="101566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2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mn-cs"/>
              </a:rPr>
              <a:t>“The annual chance of being murdered from 1975 through the end of 2015 was 253 times as great as dying in an attack committed by a foreign-born terrorist on U.S. soil.” </a:t>
            </a:r>
            <a:r>
              <a:rPr kumimoji="0" lang="en-CA" sz="1600" b="0" i="1"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mn-cs"/>
              </a:rPr>
              <a:t>(</a:t>
            </a:r>
            <a:r>
              <a:rPr kumimoji="0" lang="en-CA" sz="16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Calibri"/>
                <a:ea typeface="+mn-ea"/>
                <a:cs typeface="+mn-cs"/>
              </a:rPr>
              <a:t>Nowrasteh</a:t>
            </a:r>
            <a:r>
              <a:rPr kumimoji="0" lang="en-CA" sz="1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mn-cs"/>
              </a:rPr>
              <a:t>, Alex</a:t>
            </a:r>
            <a:r>
              <a:rPr kumimoji="0" lang="en-CA" sz="1600" b="0" i="1"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mn-cs"/>
              </a:rPr>
              <a:t>. Terrorism and Immigration: A Risk Analysis. Cato Institute (2016).</a:t>
            </a:r>
          </a:p>
        </p:txBody>
      </p:sp>
      <p:sp>
        <p:nvSpPr>
          <p:cNvPr id="7" name="Rectangle 6"/>
          <p:cNvSpPr/>
          <p:nvPr/>
        </p:nvSpPr>
        <p:spPr>
          <a:xfrm>
            <a:off x="6743700" y="1183340"/>
            <a:ext cx="2292724" cy="3294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6741456" y="1573311"/>
            <a:ext cx="2292724" cy="3294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6741456" y="1976719"/>
            <a:ext cx="2292724" cy="3294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p:cNvSpPr/>
          <p:nvPr/>
        </p:nvSpPr>
        <p:spPr>
          <a:xfrm>
            <a:off x="6741456" y="2357719"/>
            <a:ext cx="2292724" cy="3294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p:nvSpPr>
        <p:spPr>
          <a:xfrm>
            <a:off x="6739204" y="2745443"/>
            <a:ext cx="2292724" cy="3294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p:cNvSpPr/>
          <p:nvPr/>
        </p:nvSpPr>
        <p:spPr>
          <a:xfrm>
            <a:off x="6734732" y="3166787"/>
            <a:ext cx="2292724" cy="3294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6739220" y="3556747"/>
            <a:ext cx="2292724" cy="3294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6734732" y="3951195"/>
            <a:ext cx="2292724" cy="3294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6728008" y="4352367"/>
            <a:ext cx="2292724" cy="3294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6728008" y="4733367"/>
            <a:ext cx="2292724" cy="3294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59977" y="5941355"/>
            <a:ext cx="896747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Slide Number Placeholder 1">
            <a:extLst>
              <a:ext uri="{FF2B5EF4-FFF2-40B4-BE49-F238E27FC236}">
                <a16:creationId xmlns:a16="http://schemas.microsoft.com/office/drawing/2014/main" id="{3D77ECC8-A104-4CF7-895B-B4A2E10ED9F7}"/>
              </a:ext>
            </a:extLst>
          </p:cNvPr>
          <p:cNvSpPr>
            <a:spLocks noGrp="1"/>
          </p:cNvSpPr>
          <p:nvPr>
            <p:ph type="sldNum" sz="quarter" idx="12"/>
          </p:nvPr>
        </p:nvSpPr>
        <p:spPr/>
        <p:txBody>
          <a:bodyPr/>
          <a:lstStyle/>
          <a:p>
            <a:pPr>
              <a:defRPr/>
            </a:pPr>
            <a:fld id="{D7862DBB-4001-4349-BD46-E6A729FB19CB}" type="slidenum">
              <a:rPr lang="en-US" smtClean="0">
                <a:solidFill>
                  <a:prstClr val="white">
                    <a:tint val="75000"/>
                  </a:prstClr>
                </a:solidFill>
              </a:rPr>
              <a:pPr>
                <a:defRPr/>
              </a:pPr>
              <a:t>101</a:t>
            </a:fld>
            <a:endParaRPr lang="en-US">
              <a:solidFill>
                <a:prstClr val="white">
                  <a:tint val="75000"/>
                </a:prstClr>
              </a:solidFill>
            </a:endParaRPr>
          </a:p>
        </p:txBody>
      </p:sp>
    </p:spTree>
    <p:extLst>
      <p:ext uri="{BB962C8B-B14F-4D97-AF65-F5344CB8AC3E}">
        <p14:creationId xmlns:p14="http://schemas.microsoft.com/office/powerpoint/2010/main" val="30664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7"/>
                                        </p:tgtEl>
                                      </p:cBhvr>
                                    </p:animEffect>
                                    <p:set>
                                      <p:cBhvr>
                                        <p:cTn id="52" dur="1" fill="hold">
                                          <p:stCondLst>
                                            <p:cond delay="499"/>
                                          </p:stCondLst>
                                        </p:cTn>
                                        <p:tgtEl>
                                          <p:spTgt spid="1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18"/>
                                        </p:tgtEl>
                                      </p:cBhvr>
                                    </p:animEffect>
                                    <p:set>
                                      <p:cBhvr>
                                        <p:cTn id="5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93732" y="1295400"/>
            <a:ext cx="4327100" cy="5300318"/>
            <a:chOff x="2393732" y="1176682"/>
            <a:chExt cx="4327100" cy="5300318"/>
          </a:xfrm>
        </p:grpSpPr>
        <p:grpSp>
          <p:nvGrpSpPr>
            <p:cNvPr id="29" name="Group 28"/>
            <p:cNvGrpSpPr/>
            <p:nvPr/>
          </p:nvGrpSpPr>
          <p:grpSpPr>
            <a:xfrm>
              <a:off x="2393732" y="2496577"/>
              <a:ext cx="4327100" cy="3980423"/>
              <a:chOff x="3648075" y="1438788"/>
              <a:chExt cx="4327100" cy="3980423"/>
            </a:xfrm>
          </p:grpSpPr>
          <p:pic>
            <p:nvPicPr>
              <p:cNvPr id="2052" name="Picture 4" descr="C:\Users\Philip Coppack\AppData\Local\Microsoft\Windows\Temporary Internet Files\Content.IE5\VT0F258S\MC90007874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8075" y="1438788"/>
                <a:ext cx="4327100" cy="3980423"/>
              </a:xfrm>
              <a:prstGeom prst="rect">
                <a:avLst/>
              </a:prstGeom>
              <a:noFill/>
              <a:extLst>
                <a:ext uri="{909E8E84-426E-40DD-AFC4-6F175D3DCCD1}">
                  <a14:hiddenFill xmlns:a14="http://schemas.microsoft.com/office/drawing/2010/main">
                    <a:solidFill>
                      <a:srgbClr val="FFFFFF"/>
                    </a:solidFill>
                  </a14:hiddenFill>
                </a:ext>
              </a:extLst>
            </p:spPr>
          </p:pic>
          <p:sp>
            <p:nvSpPr>
              <p:cNvPr id="32" name="Freeform 26"/>
              <p:cNvSpPr>
                <a:spLocks/>
              </p:cNvSpPr>
              <p:nvPr/>
            </p:nvSpPr>
            <p:spPr bwMode="auto">
              <a:xfrm>
                <a:off x="5360987" y="1817687"/>
                <a:ext cx="236538" cy="290513"/>
              </a:xfrm>
              <a:custGeom>
                <a:avLst/>
                <a:gdLst>
                  <a:gd name="T0" fmla="*/ 122 w 149"/>
                  <a:gd name="T1" fmla="*/ 180 h 183"/>
                  <a:gd name="T2" fmla="*/ 2 w 149"/>
                  <a:gd name="T3" fmla="*/ 38 h 183"/>
                  <a:gd name="T4" fmla="*/ 0 w 149"/>
                  <a:gd name="T5" fmla="*/ 13 h 183"/>
                  <a:gd name="T6" fmla="*/ 17 w 149"/>
                  <a:gd name="T7" fmla="*/ 0 h 183"/>
                  <a:gd name="T8" fmla="*/ 42 w 149"/>
                  <a:gd name="T9" fmla="*/ 0 h 183"/>
                  <a:gd name="T10" fmla="*/ 149 w 149"/>
                  <a:gd name="T11" fmla="*/ 165 h 183"/>
                  <a:gd name="T12" fmla="*/ 142 w 149"/>
                  <a:gd name="T13" fmla="*/ 183 h 183"/>
                  <a:gd name="T14" fmla="*/ 122 w 149"/>
                  <a:gd name="T15" fmla="*/ 180 h 1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 h="183">
                    <a:moveTo>
                      <a:pt x="122" y="180"/>
                    </a:moveTo>
                    <a:lnTo>
                      <a:pt x="2" y="38"/>
                    </a:lnTo>
                    <a:lnTo>
                      <a:pt x="0" y="13"/>
                    </a:lnTo>
                    <a:lnTo>
                      <a:pt x="17" y="0"/>
                    </a:lnTo>
                    <a:lnTo>
                      <a:pt x="42" y="0"/>
                    </a:lnTo>
                    <a:lnTo>
                      <a:pt x="149" y="165"/>
                    </a:lnTo>
                    <a:lnTo>
                      <a:pt x="142" y="183"/>
                    </a:lnTo>
                    <a:lnTo>
                      <a:pt x="122" y="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sz="1800" b="0" i="0" u="none" strike="noStrike" kern="1200" cap="none" spc="0" normalizeH="0" baseline="0" noProof="0">
                  <a:ln>
                    <a:noFill/>
                  </a:ln>
                  <a:solidFill>
                    <a:prstClr val="white"/>
                  </a:solidFill>
                  <a:effectLst/>
                  <a:uLnTx/>
                  <a:uFillTx/>
                  <a:latin typeface="Tahoma" pitchFamily="34" charset="0"/>
                  <a:ea typeface="+mn-ea"/>
                  <a:cs typeface="Arial" charset="0"/>
                </a:endParaRPr>
              </a:p>
            </p:txBody>
          </p:sp>
          <p:sp>
            <p:nvSpPr>
              <p:cNvPr id="33" name="Freeform 27"/>
              <p:cNvSpPr>
                <a:spLocks/>
              </p:cNvSpPr>
              <p:nvPr/>
            </p:nvSpPr>
            <p:spPr bwMode="auto">
              <a:xfrm>
                <a:off x="5026024" y="2114550"/>
                <a:ext cx="346075" cy="141288"/>
              </a:xfrm>
              <a:custGeom>
                <a:avLst/>
                <a:gdLst>
                  <a:gd name="T0" fmla="*/ 200 w 218"/>
                  <a:gd name="T1" fmla="*/ 89 h 89"/>
                  <a:gd name="T2" fmla="*/ 18 w 218"/>
                  <a:gd name="T3" fmla="*/ 55 h 89"/>
                  <a:gd name="T4" fmla="*/ 0 w 218"/>
                  <a:gd name="T5" fmla="*/ 37 h 89"/>
                  <a:gd name="T6" fmla="*/ 5 w 218"/>
                  <a:gd name="T7" fmla="*/ 15 h 89"/>
                  <a:gd name="T8" fmla="*/ 24 w 218"/>
                  <a:gd name="T9" fmla="*/ 0 h 89"/>
                  <a:gd name="T10" fmla="*/ 211 w 218"/>
                  <a:gd name="T11" fmla="*/ 62 h 89"/>
                  <a:gd name="T12" fmla="*/ 218 w 218"/>
                  <a:gd name="T13" fmla="*/ 79 h 89"/>
                  <a:gd name="T14" fmla="*/ 200 w 218"/>
                  <a:gd name="T15" fmla="*/ 89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89">
                    <a:moveTo>
                      <a:pt x="200" y="89"/>
                    </a:moveTo>
                    <a:lnTo>
                      <a:pt x="18" y="55"/>
                    </a:lnTo>
                    <a:lnTo>
                      <a:pt x="0" y="37"/>
                    </a:lnTo>
                    <a:lnTo>
                      <a:pt x="5" y="15"/>
                    </a:lnTo>
                    <a:lnTo>
                      <a:pt x="24" y="0"/>
                    </a:lnTo>
                    <a:lnTo>
                      <a:pt x="211" y="62"/>
                    </a:lnTo>
                    <a:lnTo>
                      <a:pt x="218" y="79"/>
                    </a:lnTo>
                    <a:lnTo>
                      <a:pt x="200"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sz="1800" b="0" i="0" u="none" strike="noStrike" kern="1200" cap="none" spc="0" normalizeH="0" baseline="0" noProof="0">
                  <a:ln>
                    <a:noFill/>
                  </a:ln>
                  <a:solidFill>
                    <a:prstClr val="white"/>
                  </a:solidFill>
                  <a:effectLst/>
                  <a:uLnTx/>
                  <a:uFillTx/>
                  <a:latin typeface="Tahoma" pitchFamily="34" charset="0"/>
                  <a:ea typeface="+mn-ea"/>
                  <a:cs typeface="Arial" charset="0"/>
                </a:endParaRPr>
              </a:p>
            </p:txBody>
          </p:sp>
          <p:sp>
            <p:nvSpPr>
              <p:cNvPr id="34" name="Freeform 28"/>
              <p:cNvSpPr>
                <a:spLocks/>
              </p:cNvSpPr>
              <p:nvPr/>
            </p:nvSpPr>
            <p:spPr bwMode="auto">
              <a:xfrm>
                <a:off x="6046787" y="1906587"/>
                <a:ext cx="303213" cy="241300"/>
              </a:xfrm>
              <a:custGeom>
                <a:avLst/>
                <a:gdLst>
                  <a:gd name="T0" fmla="*/ 4 w 191"/>
                  <a:gd name="T1" fmla="*/ 124 h 152"/>
                  <a:gd name="T2" fmla="*/ 153 w 191"/>
                  <a:gd name="T3" fmla="*/ 1 h 152"/>
                  <a:gd name="T4" fmla="*/ 178 w 191"/>
                  <a:gd name="T5" fmla="*/ 0 h 152"/>
                  <a:gd name="T6" fmla="*/ 191 w 191"/>
                  <a:gd name="T7" fmla="*/ 18 h 152"/>
                  <a:gd name="T8" fmla="*/ 190 w 191"/>
                  <a:gd name="T9" fmla="*/ 44 h 152"/>
                  <a:gd name="T10" fmla="*/ 17 w 191"/>
                  <a:gd name="T11" fmla="*/ 152 h 152"/>
                  <a:gd name="T12" fmla="*/ 0 w 191"/>
                  <a:gd name="T13" fmla="*/ 145 h 152"/>
                  <a:gd name="T14" fmla="*/ 4 w 191"/>
                  <a:gd name="T15" fmla="*/ 124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1" h="152">
                    <a:moveTo>
                      <a:pt x="4" y="124"/>
                    </a:moveTo>
                    <a:lnTo>
                      <a:pt x="153" y="1"/>
                    </a:lnTo>
                    <a:lnTo>
                      <a:pt x="178" y="0"/>
                    </a:lnTo>
                    <a:lnTo>
                      <a:pt x="191" y="18"/>
                    </a:lnTo>
                    <a:lnTo>
                      <a:pt x="190" y="44"/>
                    </a:lnTo>
                    <a:lnTo>
                      <a:pt x="17" y="152"/>
                    </a:lnTo>
                    <a:lnTo>
                      <a:pt x="0" y="145"/>
                    </a:lnTo>
                    <a:lnTo>
                      <a:pt x="4"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sz="1800" b="0" i="0" u="none" strike="noStrike" kern="1200" cap="none" spc="0" normalizeH="0" baseline="0" noProof="0">
                  <a:ln>
                    <a:noFill/>
                  </a:ln>
                  <a:solidFill>
                    <a:prstClr val="white"/>
                  </a:solidFill>
                  <a:effectLst/>
                  <a:uLnTx/>
                  <a:uFillTx/>
                  <a:latin typeface="Tahoma" pitchFamily="34" charset="0"/>
                  <a:ea typeface="+mn-ea"/>
                  <a:cs typeface="Arial" charset="0"/>
                </a:endParaRPr>
              </a:p>
            </p:txBody>
          </p:sp>
          <p:sp>
            <p:nvSpPr>
              <p:cNvPr id="35" name="Freeform 29"/>
              <p:cNvSpPr>
                <a:spLocks/>
              </p:cNvSpPr>
              <p:nvPr/>
            </p:nvSpPr>
            <p:spPr bwMode="auto">
              <a:xfrm>
                <a:off x="6205537" y="2347912"/>
                <a:ext cx="347663" cy="123825"/>
              </a:xfrm>
              <a:custGeom>
                <a:avLst/>
                <a:gdLst>
                  <a:gd name="T0" fmla="*/ 12 w 219"/>
                  <a:gd name="T1" fmla="*/ 49 h 78"/>
                  <a:gd name="T2" fmla="*/ 190 w 219"/>
                  <a:gd name="T3" fmla="*/ 0 h 78"/>
                  <a:gd name="T4" fmla="*/ 214 w 219"/>
                  <a:gd name="T5" fmla="*/ 9 h 78"/>
                  <a:gd name="T6" fmla="*/ 219 w 219"/>
                  <a:gd name="T7" fmla="*/ 30 h 78"/>
                  <a:gd name="T8" fmla="*/ 208 w 219"/>
                  <a:gd name="T9" fmla="*/ 52 h 78"/>
                  <a:gd name="T10" fmla="*/ 14 w 219"/>
                  <a:gd name="T11" fmla="*/ 78 h 78"/>
                  <a:gd name="T12" fmla="*/ 0 w 219"/>
                  <a:gd name="T13" fmla="*/ 65 h 78"/>
                  <a:gd name="T14" fmla="*/ 12 w 219"/>
                  <a:gd name="T15" fmla="*/ 49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 h="78">
                    <a:moveTo>
                      <a:pt x="12" y="49"/>
                    </a:moveTo>
                    <a:lnTo>
                      <a:pt x="190" y="0"/>
                    </a:lnTo>
                    <a:lnTo>
                      <a:pt x="214" y="9"/>
                    </a:lnTo>
                    <a:lnTo>
                      <a:pt x="219" y="30"/>
                    </a:lnTo>
                    <a:lnTo>
                      <a:pt x="208" y="52"/>
                    </a:lnTo>
                    <a:lnTo>
                      <a:pt x="14" y="78"/>
                    </a:lnTo>
                    <a:lnTo>
                      <a:pt x="0" y="65"/>
                    </a:lnTo>
                    <a:lnTo>
                      <a:pt x="12"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sz="1800" b="0" i="0" u="none" strike="noStrike" kern="1200" cap="none" spc="0" normalizeH="0" baseline="0" noProof="0">
                  <a:ln>
                    <a:noFill/>
                  </a:ln>
                  <a:solidFill>
                    <a:prstClr val="white"/>
                  </a:solidFill>
                  <a:effectLst/>
                  <a:uLnTx/>
                  <a:uFillTx/>
                  <a:latin typeface="Tahoma" pitchFamily="34" charset="0"/>
                  <a:ea typeface="+mn-ea"/>
                  <a:cs typeface="Arial" charset="0"/>
                </a:endParaRPr>
              </a:p>
            </p:txBody>
          </p:sp>
          <p:sp>
            <p:nvSpPr>
              <p:cNvPr id="36" name="Freeform 30"/>
              <p:cNvSpPr>
                <a:spLocks/>
              </p:cNvSpPr>
              <p:nvPr/>
            </p:nvSpPr>
            <p:spPr bwMode="auto">
              <a:xfrm>
                <a:off x="4991099" y="2471737"/>
                <a:ext cx="350838" cy="119063"/>
              </a:xfrm>
              <a:custGeom>
                <a:avLst/>
                <a:gdLst>
                  <a:gd name="T0" fmla="*/ 208 w 221"/>
                  <a:gd name="T1" fmla="*/ 29 h 75"/>
                  <a:gd name="T2" fmla="*/ 29 w 221"/>
                  <a:gd name="T3" fmla="*/ 75 h 75"/>
                  <a:gd name="T4" fmla="*/ 5 w 221"/>
                  <a:gd name="T5" fmla="*/ 67 h 75"/>
                  <a:gd name="T6" fmla="*/ 0 w 221"/>
                  <a:gd name="T7" fmla="*/ 45 h 75"/>
                  <a:gd name="T8" fmla="*/ 11 w 221"/>
                  <a:gd name="T9" fmla="*/ 23 h 75"/>
                  <a:gd name="T10" fmla="*/ 207 w 221"/>
                  <a:gd name="T11" fmla="*/ 0 h 75"/>
                  <a:gd name="T12" fmla="*/ 221 w 221"/>
                  <a:gd name="T13" fmla="*/ 13 h 75"/>
                  <a:gd name="T14" fmla="*/ 208 w 221"/>
                  <a:gd name="T15" fmla="*/ 29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75">
                    <a:moveTo>
                      <a:pt x="208" y="29"/>
                    </a:moveTo>
                    <a:lnTo>
                      <a:pt x="29" y="75"/>
                    </a:lnTo>
                    <a:lnTo>
                      <a:pt x="5" y="67"/>
                    </a:lnTo>
                    <a:lnTo>
                      <a:pt x="0" y="45"/>
                    </a:lnTo>
                    <a:lnTo>
                      <a:pt x="11" y="23"/>
                    </a:lnTo>
                    <a:lnTo>
                      <a:pt x="207" y="0"/>
                    </a:lnTo>
                    <a:lnTo>
                      <a:pt x="221" y="13"/>
                    </a:lnTo>
                    <a:lnTo>
                      <a:pt x="208"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sz="1800" b="0" i="0" u="none" strike="noStrike" kern="1200" cap="none" spc="0" normalizeH="0" baseline="0" noProof="0">
                  <a:ln>
                    <a:noFill/>
                  </a:ln>
                  <a:solidFill>
                    <a:prstClr val="white"/>
                  </a:solidFill>
                  <a:effectLst/>
                  <a:uLnTx/>
                  <a:uFillTx/>
                  <a:latin typeface="Tahoma" pitchFamily="34" charset="0"/>
                  <a:ea typeface="+mn-ea"/>
                  <a:cs typeface="Arial" charset="0"/>
                </a:endParaRPr>
              </a:p>
            </p:txBody>
          </p:sp>
          <p:sp>
            <p:nvSpPr>
              <p:cNvPr id="37" name="Freeform 31"/>
              <p:cNvSpPr>
                <a:spLocks/>
              </p:cNvSpPr>
              <p:nvPr/>
            </p:nvSpPr>
            <p:spPr bwMode="auto">
              <a:xfrm>
                <a:off x="5795962" y="1747837"/>
                <a:ext cx="95250" cy="352425"/>
              </a:xfrm>
              <a:custGeom>
                <a:avLst/>
                <a:gdLst>
                  <a:gd name="T0" fmla="*/ 0 w 60"/>
                  <a:gd name="T1" fmla="*/ 205 h 222"/>
                  <a:gd name="T2" fmla="*/ 5 w 60"/>
                  <a:gd name="T3" fmla="*/ 21 h 222"/>
                  <a:gd name="T4" fmla="*/ 19 w 60"/>
                  <a:gd name="T5" fmla="*/ 0 h 222"/>
                  <a:gd name="T6" fmla="*/ 42 w 60"/>
                  <a:gd name="T7" fmla="*/ 1 h 222"/>
                  <a:gd name="T8" fmla="*/ 60 w 60"/>
                  <a:gd name="T9" fmla="*/ 18 h 222"/>
                  <a:gd name="T10" fmla="*/ 28 w 60"/>
                  <a:gd name="T11" fmla="*/ 212 h 222"/>
                  <a:gd name="T12" fmla="*/ 11 w 60"/>
                  <a:gd name="T13" fmla="*/ 222 h 222"/>
                  <a:gd name="T14" fmla="*/ 0 w 60"/>
                  <a:gd name="T15" fmla="*/ 205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22">
                    <a:moveTo>
                      <a:pt x="0" y="205"/>
                    </a:moveTo>
                    <a:lnTo>
                      <a:pt x="5" y="21"/>
                    </a:lnTo>
                    <a:lnTo>
                      <a:pt x="19" y="0"/>
                    </a:lnTo>
                    <a:lnTo>
                      <a:pt x="42" y="1"/>
                    </a:lnTo>
                    <a:lnTo>
                      <a:pt x="60" y="18"/>
                    </a:lnTo>
                    <a:lnTo>
                      <a:pt x="28" y="212"/>
                    </a:lnTo>
                    <a:lnTo>
                      <a:pt x="11" y="222"/>
                    </a:lnTo>
                    <a:lnTo>
                      <a:pt x="0" y="2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sz="1800" b="0" i="0" u="none" strike="noStrike" kern="1200" cap="none" spc="0" normalizeH="0" baseline="0" noProof="0">
                  <a:ln>
                    <a:noFill/>
                  </a:ln>
                  <a:solidFill>
                    <a:prstClr val="white"/>
                  </a:solidFill>
                  <a:effectLst/>
                  <a:uLnTx/>
                  <a:uFillTx/>
                  <a:latin typeface="Tahoma" pitchFamily="34" charset="0"/>
                  <a:ea typeface="+mn-ea"/>
                  <a:cs typeface="Arial" charset="0"/>
                </a:endParaRPr>
              </a:p>
            </p:txBody>
          </p:sp>
        </p:grpSp>
        <p:pic>
          <p:nvPicPr>
            <p:cNvPr id="2081" name="Picture 33" descr="C:\Users\Philip Coppack\AppData\Local\Microsoft\Windows\Temporary Internet Files\Content.IE5\JQIIWBEZ\MC90007883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3732" y="1176682"/>
              <a:ext cx="1819258" cy="1768370"/>
            </a:xfrm>
            <a:prstGeom prst="rect">
              <a:avLst/>
            </a:prstGeom>
            <a:noFill/>
            <a:extLst>
              <a:ext uri="{909E8E84-426E-40DD-AFC4-6F175D3DCCD1}">
                <a14:hiddenFill xmlns:a14="http://schemas.microsoft.com/office/drawing/2010/main">
                  <a:solidFill>
                    <a:srgbClr val="FFFFFF"/>
                  </a:solidFill>
                </a14:hiddenFill>
              </a:ext>
            </a:extLst>
          </p:spPr>
        </p:pic>
      </p:grpSp>
      <p:pic>
        <p:nvPicPr>
          <p:cNvPr id="2084" name="Picture 36" descr="C:\Users\Philip Coppack\AppData\Local\Microsoft\Windows\Temporary Internet Files\Content.IE5\7S4CVA4J\dglxasset[1].aspx"/>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a:off x="5715000" y="1176682"/>
            <a:ext cx="1384324" cy="1568669"/>
          </a:xfrm>
          <a:prstGeom prst="rect">
            <a:avLst/>
          </a:prstGeom>
          <a:noFill/>
          <a:extLst>
            <a:ext uri="{909E8E84-426E-40DD-AFC4-6F175D3DCCD1}">
              <a14:hiddenFill xmlns:a14="http://schemas.microsoft.com/office/drawing/2010/main">
                <a:solidFill>
                  <a:srgbClr val="FFFFFF"/>
                </a:solidFill>
              </a14:hiddenFill>
            </a:ext>
          </a:extLst>
        </p:spPr>
      </p:pic>
      <p:sp>
        <p:nvSpPr>
          <p:cNvPr id="30" name="Freeform 29"/>
          <p:cNvSpPr/>
          <p:nvPr/>
        </p:nvSpPr>
        <p:spPr>
          <a:xfrm>
            <a:off x="3608660" y="6337246"/>
            <a:ext cx="1877740" cy="139754"/>
          </a:xfrm>
          <a:custGeom>
            <a:avLst/>
            <a:gdLst>
              <a:gd name="connsiteX0" fmla="*/ 0 w 1560786"/>
              <a:gd name="connsiteY0" fmla="*/ 173913 h 240661"/>
              <a:gd name="connsiteX1" fmla="*/ 78828 w 1560786"/>
              <a:gd name="connsiteY1" fmla="*/ 110851 h 240661"/>
              <a:gd name="connsiteX2" fmla="*/ 157655 w 1560786"/>
              <a:gd name="connsiteY2" fmla="*/ 16257 h 240661"/>
              <a:gd name="connsiteX3" fmla="*/ 346842 w 1560786"/>
              <a:gd name="connsiteY3" fmla="*/ 110851 h 240661"/>
              <a:gd name="connsiteX4" fmla="*/ 394138 w 1560786"/>
              <a:gd name="connsiteY4" fmla="*/ 142382 h 240661"/>
              <a:gd name="connsiteX5" fmla="*/ 488731 w 1560786"/>
              <a:gd name="connsiteY5" fmla="*/ 173913 h 240661"/>
              <a:gd name="connsiteX6" fmla="*/ 551793 w 1560786"/>
              <a:gd name="connsiteY6" fmla="*/ 205444 h 240661"/>
              <a:gd name="connsiteX7" fmla="*/ 599090 w 1560786"/>
              <a:gd name="connsiteY7" fmla="*/ 189678 h 240661"/>
              <a:gd name="connsiteX8" fmla="*/ 772511 w 1560786"/>
              <a:gd name="connsiteY8" fmla="*/ 205444 h 240661"/>
              <a:gd name="connsiteX9" fmla="*/ 788276 w 1560786"/>
              <a:gd name="connsiteY9" fmla="*/ 158147 h 240661"/>
              <a:gd name="connsiteX10" fmla="*/ 835573 w 1560786"/>
              <a:gd name="connsiteY10" fmla="*/ 142382 h 240661"/>
              <a:gd name="connsiteX11" fmla="*/ 930166 w 1560786"/>
              <a:gd name="connsiteY11" fmla="*/ 47788 h 240661"/>
              <a:gd name="connsiteX12" fmla="*/ 1008993 w 1560786"/>
              <a:gd name="connsiteY12" fmla="*/ 32023 h 240661"/>
              <a:gd name="connsiteX13" fmla="*/ 1072055 w 1560786"/>
              <a:gd name="connsiteY13" fmla="*/ 63554 h 240661"/>
              <a:gd name="connsiteX14" fmla="*/ 1245476 w 1560786"/>
              <a:gd name="connsiteY14" fmla="*/ 173913 h 240661"/>
              <a:gd name="connsiteX15" fmla="*/ 1292773 w 1560786"/>
              <a:gd name="connsiteY15" fmla="*/ 236975 h 240661"/>
              <a:gd name="connsiteX16" fmla="*/ 1434662 w 1560786"/>
              <a:gd name="connsiteY16" fmla="*/ 205444 h 240661"/>
              <a:gd name="connsiteX17" fmla="*/ 1560786 w 1560786"/>
              <a:gd name="connsiteY17" fmla="*/ 189678 h 24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60786" h="240661">
                <a:moveTo>
                  <a:pt x="0" y="173913"/>
                </a:moveTo>
                <a:cubicBezTo>
                  <a:pt x="26276" y="152892"/>
                  <a:pt x="62715" y="140392"/>
                  <a:pt x="78828" y="110851"/>
                </a:cubicBezTo>
                <a:cubicBezTo>
                  <a:pt x="144356" y="-9284"/>
                  <a:pt x="31313" y="-15327"/>
                  <a:pt x="157655" y="16257"/>
                </a:cubicBezTo>
                <a:cubicBezTo>
                  <a:pt x="312663" y="136819"/>
                  <a:pt x="242701" y="145563"/>
                  <a:pt x="346842" y="110851"/>
                </a:cubicBezTo>
                <a:cubicBezTo>
                  <a:pt x="362607" y="121361"/>
                  <a:pt x="376823" y="134687"/>
                  <a:pt x="394138" y="142382"/>
                </a:cubicBezTo>
                <a:cubicBezTo>
                  <a:pt x="424510" y="155881"/>
                  <a:pt x="457872" y="161569"/>
                  <a:pt x="488731" y="173913"/>
                </a:cubicBezTo>
                <a:cubicBezTo>
                  <a:pt x="510552" y="182641"/>
                  <a:pt x="530772" y="194934"/>
                  <a:pt x="551793" y="205444"/>
                </a:cubicBezTo>
                <a:cubicBezTo>
                  <a:pt x="567559" y="200189"/>
                  <a:pt x="582471" y="189678"/>
                  <a:pt x="599090" y="189678"/>
                </a:cubicBezTo>
                <a:cubicBezTo>
                  <a:pt x="657135" y="189678"/>
                  <a:pt x="715255" y="214987"/>
                  <a:pt x="772511" y="205444"/>
                </a:cubicBezTo>
                <a:cubicBezTo>
                  <a:pt x="788903" y="202712"/>
                  <a:pt x="776525" y="169898"/>
                  <a:pt x="788276" y="158147"/>
                </a:cubicBezTo>
                <a:cubicBezTo>
                  <a:pt x="800027" y="146396"/>
                  <a:pt x="819807" y="147637"/>
                  <a:pt x="835573" y="142382"/>
                </a:cubicBezTo>
                <a:cubicBezTo>
                  <a:pt x="865049" y="103081"/>
                  <a:pt x="882055" y="65830"/>
                  <a:pt x="930166" y="47788"/>
                </a:cubicBezTo>
                <a:cubicBezTo>
                  <a:pt x="955256" y="38379"/>
                  <a:pt x="982717" y="37278"/>
                  <a:pt x="1008993" y="32023"/>
                </a:cubicBezTo>
                <a:cubicBezTo>
                  <a:pt x="1030014" y="42533"/>
                  <a:pt x="1052500" y="50518"/>
                  <a:pt x="1072055" y="63554"/>
                </a:cubicBezTo>
                <a:cubicBezTo>
                  <a:pt x="1246330" y="179737"/>
                  <a:pt x="1137303" y="137854"/>
                  <a:pt x="1245476" y="173913"/>
                </a:cubicBezTo>
                <a:cubicBezTo>
                  <a:pt x="1261242" y="194934"/>
                  <a:pt x="1267845" y="228666"/>
                  <a:pt x="1292773" y="236975"/>
                </a:cubicBezTo>
                <a:cubicBezTo>
                  <a:pt x="1339949" y="252700"/>
                  <a:pt x="1390213" y="213526"/>
                  <a:pt x="1434662" y="205444"/>
                </a:cubicBezTo>
                <a:cubicBezTo>
                  <a:pt x="1476347" y="197865"/>
                  <a:pt x="1560786" y="189678"/>
                  <a:pt x="1560786" y="189678"/>
                </a:cubicBezTo>
              </a:path>
            </a:pathLst>
          </a:custGeom>
          <a:noFill/>
          <a:ln w="7620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ct val="20000"/>
              </a:spcBef>
              <a:spcAft>
                <a:spcPct val="0"/>
              </a:spcAft>
              <a:buClrTx/>
              <a:buSzTx/>
              <a:buFont typeface="Arial" charset="0"/>
              <a:buChar char="•"/>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Rectangle 30"/>
          <p:cNvSpPr/>
          <p:nvPr/>
        </p:nvSpPr>
        <p:spPr>
          <a:xfrm>
            <a:off x="2322436" y="336452"/>
            <a:ext cx="4533613" cy="8402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Arial" charset="0"/>
              </a:rPr>
              <a:t>Dependency</a:t>
            </a:r>
          </a:p>
        </p:txBody>
      </p:sp>
      <p:sp>
        <p:nvSpPr>
          <p:cNvPr id="3" name="Slide Number Placeholder 2">
            <a:extLst>
              <a:ext uri="{FF2B5EF4-FFF2-40B4-BE49-F238E27FC236}">
                <a16:creationId xmlns:a16="http://schemas.microsoft.com/office/drawing/2014/main" id="{FA2AE234-CA09-44B9-8AC3-035C320575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22568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084"/>
                                        </p:tgtEl>
                                      </p:cBhvr>
                                      <p:by x="150000" y="150000"/>
                                    </p:animScale>
                                  </p:childTnLst>
                                </p:cTn>
                              </p:par>
                            </p:childTnLst>
                          </p:cTn>
                        </p:par>
                        <p:par>
                          <p:cTn id="7" fill="hold">
                            <p:stCondLst>
                              <p:cond delay="2000"/>
                            </p:stCondLst>
                            <p:childTnLst>
                              <p:par>
                                <p:cTn id="8" presetID="32" presetClass="emph" presetSubtype="0" fill="hold" nodeType="afterEffect">
                                  <p:stCondLst>
                                    <p:cond delay="0"/>
                                  </p:stCondLst>
                                  <p:childTnLst>
                                    <p:animRot by="120000">
                                      <p:cBhvr>
                                        <p:cTn id="9" dur="100" fill="hold">
                                          <p:stCondLst>
                                            <p:cond delay="0"/>
                                          </p:stCondLst>
                                        </p:cTn>
                                        <p:tgtEl>
                                          <p:spTgt spid="2"/>
                                        </p:tgtEl>
                                        <p:attrNameLst>
                                          <p:attrName>r</p:attrName>
                                        </p:attrNameLst>
                                      </p:cBhvr>
                                    </p:animRot>
                                    <p:animRot by="-240000">
                                      <p:cBhvr>
                                        <p:cTn id="10" dur="200" fill="hold">
                                          <p:stCondLst>
                                            <p:cond delay="200"/>
                                          </p:stCondLst>
                                        </p:cTn>
                                        <p:tgtEl>
                                          <p:spTgt spid="2"/>
                                        </p:tgtEl>
                                        <p:attrNameLst>
                                          <p:attrName>r</p:attrName>
                                        </p:attrNameLst>
                                      </p:cBhvr>
                                    </p:animRot>
                                    <p:animRot by="240000">
                                      <p:cBhvr>
                                        <p:cTn id="11" dur="200" fill="hold">
                                          <p:stCondLst>
                                            <p:cond delay="400"/>
                                          </p:stCondLst>
                                        </p:cTn>
                                        <p:tgtEl>
                                          <p:spTgt spid="2"/>
                                        </p:tgtEl>
                                        <p:attrNameLst>
                                          <p:attrName>r</p:attrName>
                                        </p:attrNameLst>
                                      </p:cBhvr>
                                    </p:animRot>
                                    <p:animRot by="-240000">
                                      <p:cBhvr>
                                        <p:cTn id="12" dur="200" fill="hold">
                                          <p:stCondLst>
                                            <p:cond delay="600"/>
                                          </p:stCondLst>
                                        </p:cTn>
                                        <p:tgtEl>
                                          <p:spTgt spid="2"/>
                                        </p:tgtEl>
                                        <p:attrNameLst>
                                          <p:attrName>r</p:attrName>
                                        </p:attrNameLst>
                                      </p:cBhvr>
                                    </p:animRot>
                                    <p:animRot by="120000">
                                      <p:cBhvr>
                                        <p:cTn id="13"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txBox="1">
            <a:spLocks noChangeArrowheads="1"/>
          </p:cNvSpPr>
          <p:nvPr/>
        </p:nvSpPr>
        <p:spPr>
          <a:xfrm>
            <a:off x="685800" y="-76200"/>
            <a:ext cx="7772400" cy="685800"/>
          </a:xfrm>
          <a:prstGeom prst="rect">
            <a:avLst/>
          </a:prstGeom>
        </p:spPr>
        <p:txBody>
          <a:bodyPr anchor="t"/>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rPr>
              <a:t>Dependency Ratios</a:t>
            </a:r>
          </a:p>
        </p:txBody>
      </p:sp>
      <p:sp>
        <p:nvSpPr>
          <p:cNvPr id="4" name="Text Box 8"/>
          <p:cNvSpPr txBox="1">
            <a:spLocks noChangeArrowheads="1"/>
          </p:cNvSpPr>
          <p:nvPr/>
        </p:nvSpPr>
        <p:spPr bwMode="auto">
          <a:xfrm>
            <a:off x="876300" y="685800"/>
            <a:ext cx="7391400" cy="5755422"/>
          </a:xfrm>
          <a:prstGeom prst="rect">
            <a:avLst/>
          </a:prstGeom>
          <a:noFill/>
          <a:ln w="9525" algn="ctr">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charset="0"/>
              </a:rPr>
              <a:t>Dependency ratios </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refer to the number of workers in a population to the number of dependents.</a:t>
            </a:r>
          </a:p>
          <a:p>
            <a:pPr lvl="0" eaLnBrk="0" hangingPunct="0">
              <a:defRPr/>
            </a:pPr>
            <a:endParaRPr lang="en-CA" sz="2300" dirty="0">
              <a:solidFill>
                <a:prstClr val="black"/>
              </a:solidFill>
              <a:latin typeface="Calibri"/>
            </a:endParaRPr>
          </a:p>
          <a:p>
            <a:pPr lvl="0" eaLnBrk="0" hangingPunct="0">
              <a:defRPr/>
            </a:pPr>
            <a:r>
              <a:rPr lang="en-CA" sz="2300" dirty="0">
                <a:solidFill>
                  <a:srgbClr val="C00000"/>
                </a:solidFill>
                <a:effectLst>
                  <a:outerShdw blurRad="38100" dist="38100" dir="2700000" algn="tl">
                    <a:srgbClr val="000000">
                      <a:alpha val="43137"/>
                    </a:srgbClr>
                  </a:outerShdw>
                </a:effectLst>
                <a:latin typeface="Calibri"/>
              </a:rPr>
              <a:t>Inverse dependency ratios </a:t>
            </a:r>
            <a:r>
              <a:rPr lang="en-CA" sz="2300" dirty="0">
                <a:solidFill>
                  <a:prstClr val="black"/>
                </a:solidFill>
                <a:latin typeface="Calibri"/>
              </a:rPr>
              <a:t>refer to the number of a support group in a population to the number of dependents.</a:t>
            </a:r>
          </a:p>
          <a:p>
            <a:pPr lvl="0" eaLnBrk="0" hangingPunct="0">
              <a:defRPr/>
            </a:pPr>
            <a:endParaRPr lang="en-US" sz="2300" dirty="0">
              <a:solidFill>
                <a:prstClr val="black"/>
              </a:solidFill>
              <a:latin typeface="Calibri"/>
            </a:endParaRPr>
          </a:p>
          <a:p>
            <a:pPr lvl="0" eaLnBrk="0" hangingPunct="0">
              <a:defRPr/>
            </a:pPr>
            <a:r>
              <a:rPr lang="en-US" sz="2300" dirty="0">
                <a:solidFill>
                  <a:prstClr val="black"/>
                </a:solidFill>
                <a:latin typeface="Calibri"/>
              </a:rPr>
              <a:t>Estimates the degree of tax burden on the economy or the cost of supporting children and the elderly.</a:t>
            </a:r>
          </a:p>
          <a:p>
            <a:pPr lvl="0" eaLnBrk="0" hangingPunct="0">
              <a:defRPr/>
            </a:pPr>
            <a:endParaRPr lang="en-CA" sz="2300" dirty="0">
              <a:solidFill>
                <a:prstClr val="black"/>
              </a:solidFill>
              <a:latin typeface="Calibri"/>
            </a:endParaRPr>
          </a:p>
          <a:p>
            <a:pPr lvl="0" eaLnBrk="0" hangingPunct="0">
              <a:defRPr/>
            </a:pPr>
            <a:r>
              <a:rPr lang="en-CA" sz="2300" dirty="0">
                <a:solidFill>
                  <a:prstClr val="black"/>
                </a:solidFill>
                <a:latin typeface="Calibri"/>
              </a:rPr>
              <a:t>The </a:t>
            </a:r>
            <a:r>
              <a:rPr lang="en-CA" sz="2300" i="1" dirty="0">
                <a:solidFill>
                  <a:srgbClr val="C00000"/>
                </a:solidFill>
                <a:effectLst>
                  <a:outerShdw blurRad="38100" dist="38100" dir="2700000" algn="tl">
                    <a:srgbClr val="000000">
                      <a:alpha val="43137"/>
                    </a:srgbClr>
                  </a:outerShdw>
                </a:effectLst>
                <a:latin typeface="Calibri"/>
              </a:rPr>
              <a:t>young dependent group </a:t>
            </a:r>
            <a:r>
              <a:rPr lang="en-CA" sz="2300" dirty="0">
                <a:solidFill>
                  <a:prstClr val="black"/>
                </a:solidFill>
                <a:latin typeface="Calibri"/>
              </a:rPr>
              <a:t>are seen as an economic asset because they will eventually become members of the support group.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 </a:t>
            </a:r>
          </a:p>
          <a:p>
            <a:pPr lvl="0" eaLnBrk="0" hangingPunct="0">
              <a:defRPr/>
            </a:pPr>
            <a:r>
              <a:rPr lang="en-CA" sz="2300" dirty="0">
                <a:solidFill>
                  <a:prstClr val="black"/>
                </a:solidFill>
                <a:latin typeface="Calibri"/>
              </a:rPr>
              <a:t>The </a:t>
            </a:r>
            <a:r>
              <a:rPr lang="en-CA" sz="2300" i="1" dirty="0">
                <a:solidFill>
                  <a:srgbClr val="C00000"/>
                </a:solidFill>
                <a:effectLst>
                  <a:outerShdw blurRad="38100" dist="38100" dir="2700000" algn="tl">
                    <a:srgbClr val="000000">
                      <a:alpha val="43137"/>
                    </a:srgbClr>
                  </a:outerShdw>
                </a:effectLst>
                <a:latin typeface="Calibri"/>
              </a:rPr>
              <a:t>elderly dependent group </a:t>
            </a:r>
            <a:r>
              <a:rPr lang="en-CA" sz="2300" dirty="0">
                <a:solidFill>
                  <a:prstClr val="black"/>
                </a:solidFill>
                <a:latin typeface="Calibri"/>
              </a:rPr>
              <a:t>are seen as an economic liability because they have left the support group and require increasing levels of expensive care.</a:t>
            </a:r>
            <a:endParaRPr lang="en-US" sz="2300" dirty="0">
              <a:solidFill>
                <a:prstClr val="black"/>
              </a:solidFill>
              <a:latin typeface="Calibri"/>
            </a:endParaRPr>
          </a:p>
        </p:txBody>
      </p:sp>
      <p:sp>
        <p:nvSpPr>
          <p:cNvPr id="2" name="Slide Number Placeholder 1">
            <a:extLst>
              <a:ext uri="{FF2B5EF4-FFF2-40B4-BE49-F238E27FC236}">
                <a16:creationId xmlns:a16="http://schemas.microsoft.com/office/drawing/2014/main" id="{E67A5BFD-149D-491D-BD96-7592CDD2D2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35313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8"/>
          <p:cNvSpPr txBox="1">
            <a:spLocks noChangeArrowheads="1"/>
          </p:cNvSpPr>
          <p:nvPr/>
        </p:nvSpPr>
        <p:spPr>
          <a:xfrm>
            <a:off x="685800" y="-76200"/>
            <a:ext cx="7772400" cy="685800"/>
          </a:xfrm>
          <a:prstGeom prst="rect">
            <a:avLst/>
          </a:prstGeom>
        </p:spPr>
        <p:txBody>
          <a:bodyPr anchor="t"/>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Arial" charset="0"/>
              <a:buNone/>
              <a:tabLst/>
              <a:defRPr/>
            </a:pPr>
            <a:r>
              <a:rPr kumimoji="0" lang="en-US"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rPr>
              <a:t>Calculating Dependency Ratios</a:t>
            </a:r>
          </a:p>
        </p:txBody>
      </p:sp>
      <p:sp>
        <p:nvSpPr>
          <p:cNvPr id="4" name="Text Box 8"/>
          <p:cNvSpPr txBox="1">
            <a:spLocks noChangeArrowheads="1"/>
          </p:cNvSpPr>
          <p:nvPr/>
        </p:nvSpPr>
        <p:spPr bwMode="auto">
          <a:xfrm>
            <a:off x="869730" y="762000"/>
            <a:ext cx="7404538" cy="5790816"/>
          </a:xfrm>
          <a:prstGeom prst="rect">
            <a:avLst/>
          </a:prstGeom>
          <a:noFill/>
          <a:ln w="9525" algn="ctr">
            <a:noFill/>
            <a:miter lim="800000"/>
            <a:headEnd/>
            <a:tailEnd/>
          </a:ln>
        </p:spPr>
        <p:txBody>
          <a:bodyPr wrap="square">
            <a:spAutoFit/>
          </a:bodyPr>
          <a:lstStyle/>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Total Dependency Ratio = </a:t>
            </a:r>
            <a:r>
              <a:rPr kumimoji="0" lang="en-US" sz="23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(Number of people 0-14 + 65&gt;)</a:t>
            </a:r>
          </a:p>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                                                Number of people 15-64</a:t>
            </a:r>
          </a:p>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endPar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For example – Canada, dependency ratio</a:t>
            </a:r>
          </a:p>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Pop 65+  =  4,945,000 (14.8%)</a:t>
            </a:r>
          </a:p>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Pop &lt;=14  =  5,607,345 (16.7%)</a:t>
            </a:r>
          </a:p>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Pop 15-64  = 23,930,434 (68.5%)</a:t>
            </a:r>
          </a:p>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Calculated:</a:t>
            </a:r>
          </a:p>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By Proportion: </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(16.7%+14.8%)/68.5% = </a:t>
            </a: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0.46</a:t>
            </a:r>
          </a:p>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By Population: </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(4,945,000+5,607,345)/23,930,434 = </a:t>
            </a: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0.44</a:t>
            </a:r>
          </a:p>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endParaRPr kumimoji="0" lang="en-US" sz="2300" b="1"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2300" b="0"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Low</a:t>
            </a:r>
            <a:r>
              <a:rPr kumimoji="0" lang="en-US" sz="2300" b="0"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dependency ratios mean a </a:t>
            </a:r>
            <a:r>
              <a:rPr kumimoji="0" lang="en-US" sz="2300" b="0"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low</a:t>
            </a:r>
            <a:r>
              <a:rPr kumimoji="0" lang="en-US" sz="2300" b="0"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level of </a:t>
            </a:r>
            <a:r>
              <a:rPr kumimoji="0" lang="en-US" sz="2300" b="0" i="0" u="sng" strike="noStrike" kern="1200" cap="none" spc="0" normalizeH="0" baseline="0" noProof="0" dirty="0">
                <a:ln>
                  <a:noFill/>
                </a:ln>
                <a:solidFill>
                  <a:prstClr val="black"/>
                </a:solidFill>
                <a:effectLst/>
                <a:uLnTx/>
                <a:uFillTx/>
                <a:latin typeface="Calibri"/>
                <a:ea typeface="+mn-ea"/>
                <a:cs typeface="Arial" charset="0"/>
              </a:rPr>
              <a:t>dependence</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 so </a:t>
            </a:r>
            <a:r>
              <a:rPr kumimoji="0" lang="en-US" sz="2300" b="0"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low</a:t>
            </a:r>
            <a:r>
              <a:rPr kumimoji="0" lang="en-US" sz="2300" b="0" i="0" u="none" strike="noStrike" kern="1200" cap="none" spc="0" normalizeH="0" baseline="0" noProof="0" dirty="0">
                <a:ln>
                  <a:noFill/>
                </a:ln>
                <a:solidFill>
                  <a:srgbClr val="FF0000"/>
                </a:solidFill>
                <a:effectLst/>
                <a:uLnTx/>
                <a:uFillTx/>
                <a:latin typeface="Calibri"/>
                <a:ea typeface="+mn-ea"/>
                <a:cs typeface="Arial" charset="0"/>
              </a:rPr>
              <a:t> </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numbers are </a:t>
            </a:r>
            <a:r>
              <a:rPr kumimoji="0" lang="en-US" sz="2300" b="0"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good</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a:t>
            </a:r>
            <a:endParaRPr kumimoji="0" lang="en-US" sz="2300" b="1"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5" name="TextBox 4"/>
          <p:cNvSpPr txBox="1"/>
          <p:nvPr/>
        </p:nvSpPr>
        <p:spPr>
          <a:xfrm>
            <a:off x="8720015" y="96502"/>
            <a:ext cx="444352" cy="424732"/>
          </a:xfrm>
          <a:prstGeom prst="rect">
            <a:avLst/>
          </a:prstGeom>
          <a:no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sym typeface="Wingdings" panose="05000000000000000000" pitchFamily="2" charset="2"/>
              </a:rPr>
              <a:t></a:t>
            </a:r>
            <a:endPar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endParaRPr>
          </a:p>
        </p:txBody>
      </p:sp>
      <p:sp>
        <p:nvSpPr>
          <p:cNvPr id="2" name="Slide Number Placeholder 1">
            <a:extLst>
              <a:ext uri="{FF2B5EF4-FFF2-40B4-BE49-F238E27FC236}">
                <a16:creationId xmlns:a16="http://schemas.microsoft.com/office/drawing/2014/main" id="{8BD956F7-E6C6-476B-B9BA-BA26CB141A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52611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fade">
                                      <p:cBhvr>
                                        <p:cTn id="26" dur="500"/>
                                        <p:tgtEl>
                                          <p:spTgt spid="4">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fade">
                                      <p:cBhvr>
                                        <p:cTn id="31" dur="500"/>
                                        <p:tgtEl>
                                          <p:spTgt spid="4">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9" end="9"/>
                                            </p:txEl>
                                          </p:spTgt>
                                        </p:tgtEl>
                                        <p:attrNameLst>
                                          <p:attrName>style.visibility</p:attrName>
                                        </p:attrNameLst>
                                      </p:cBhvr>
                                      <p:to>
                                        <p:strVal val="visible"/>
                                      </p:to>
                                    </p:set>
                                    <p:animEffect transition="in" filter="fade">
                                      <p:cBhvr>
                                        <p:cTn id="36" dur="500"/>
                                        <p:tgtEl>
                                          <p:spTgt spid="4">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Effect transition="in" filter="fade">
                                      <p:cBhvr>
                                        <p:cTn id="41" dur="500"/>
                                        <p:tgtEl>
                                          <p:spTgt spid="4">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
                                            <p:txEl>
                                              <p:pRg st="11" end="11"/>
                                            </p:txEl>
                                          </p:spTgt>
                                        </p:tgtEl>
                                        <p:attrNameLst>
                                          <p:attrName>style.visibility</p:attrName>
                                        </p:attrNameLst>
                                      </p:cBhvr>
                                      <p:to>
                                        <p:strVal val="visible"/>
                                      </p:to>
                                    </p:set>
                                    <p:animEffect transition="in" filter="fade">
                                      <p:cBhvr>
                                        <p:cTn id="46" dur="500"/>
                                        <p:tgtEl>
                                          <p:spTgt spid="4">
                                            <p:txEl>
                                              <p:pRg st="11" end="1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
                                            <p:txEl>
                                              <p:pRg st="13" end="13"/>
                                            </p:txEl>
                                          </p:spTgt>
                                        </p:tgtEl>
                                        <p:attrNameLst>
                                          <p:attrName>style.visibility</p:attrName>
                                        </p:attrNameLst>
                                      </p:cBhvr>
                                      <p:to>
                                        <p:strVal val="visible"/>
                                      </p:to>
                                    </p:set>
                                    <p:animEffect transition="in" filter="fade">
                                      <p:cBhvr>
                                        <p:cTn id="51"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8"/>
          <p:cNvSpPr txBox="1">
            <a:spLocks noChangeArrowheads="1"/>
          </p:cNvSpPr>
          <p:nvPr/>
        </p:nvSpPr>
        <p:spPr>
          <a:xfrm>
            <a:off x="685800" y="-76200"/>
            <a:ext cx="7772400" cy="685800"/>
          </a:xfrm>
          <a:prstGeom prst="rect">
            <a:avLst/>
          </a:prstGeom>
        </p:spPr>
        <p:txBody>
          <a:bodyPr anchor="t"/>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buNone/>
            </a:pPr>
            <a:r>
              <a:rPr lang="en-US" sz="3400" dirty="0">
                <a:solidFill>
                  <a:schemeClr val="bg1"/>
                </a:solidFill>
                <a:effectLst>
                  <a:outerShdw blurRad="38100" dist="38100" dir="2700000" algn="tl">
                    <a:srgbClr val="000000">
                      <a:alpha val="43137"/>
                    </a:srgbClr>
                  </a:outerShdw>
                </a:effectLst>
                <a:latin typeface="+mn-lt"/>
              </a:rPr>
              <a:t>Calculating Inverse Dependency Ratios</a:t>
            </a:r>
          </a:p>
        </p:txBody>
      </p:sp>
      <p:sp>
        <p:nvSpPr>
          <p:cNvPr id="4" name="Text Box 8"/>
          <p:cNvSpPr txBox="1">
            <a:spLocks noChangeArrowheads="1"/>
          </p:cNvSpPr>
          <p:nvPr/>
        </p:nvSpPr>
        <p:spPr bwMode="auto">
          <a:xfrm>
            <a:off x="1066800" y="761488"/>
            <a:ext cx="7010400" cy="5189113"/>
          </a:xfrm>
          <a:prstGeom prst="rect">
            <a:avLst/>
          </a:prstGeom>
          <a:noFill/>
          <a:ln w="9525" algn="ctr">
            <a:noFill/>
            <a:miter lim="800000"/>
            <a:headEnd/>
            <a:tailEnd/>
          </a:ln>
        </p:spPr>
        <p:txBody>
          <a:bodyPr wrap="square">
            <a:spAutoFit/>
          </a:bodyPr>
          <a:lstStyle/>
          <a:p>
            <a:pPr algn="ctr" eaLnBrk="0" hangingPunct="0">
              <a:buNone/>
            </a:pPr>
            <a:r>
              <a:rPr lang="en-US" sz="2300" i="1" dirty="0">
                <a:solidFill>
                  <a:srgbClr val="FF0000"/>
                </a:solidFill>
                <a:effectLst>
                  <a:outerShdw blurRad="38100" dist="38100" dir="2700000" algn="tl">
                    <a:srgbClr val="000000">
                      <a:alpha val="43137"/>
                    </a:srgbClr>
                  </a:outerShdw>
                </a:effectLst>
                <a:latin typeface="+mn-lt"/>
              </a:rPr>
              <a:t>Inverse dependency ratios</a:t>
            </a:r>
            <a:r>
              <a:rPr lang="en-US" sz="2300" dirty="0">
                <a:solidFill>
                  <a:srgbClr val="FF0000"/>
                </a:solidFill>
                <a:effectLst>
                  <a:outerShdw blurRad="38100" dist="38100" dir="2700000" algn="tl">
                    <a:srgbClr val="000000">
                      <a:alpha val="43137"/>
                    </a:srgbClr>
                  </a:outerShdw>
                </a:effectLst>
                <a:latin typeface="+mn-lt"/>
              </a:rPr>
              <a:t> </a:t>
            </a:r>
            <a:r>
              <a:rPr lang="en-US" sz="2300" dirty="0">
                <a:solidFill>
                  <a:schemeClr val="bg1"/>
                </a:solidFill>
                <a:latin typeface="+mn-lt"/>
              </a:rPr>
              <a:t>tell you how many </a:t>
            </a:r>
            <a:r>
              <a:rPr lang="en-US" sz="2300" i="1" dirty="0">
                <a:solidFill>
                  <a:schemeClr val="bg1"/>
                </a:solidFill>
                <a:effectLst>
                  <a:outerShdw blurRad="38100" dist="38100" dir="2700000" algn="tl">
                    <a:srgbClr val="000000">
                      <a:alpha val="43137"/>
                    </a:srgbClr>
                  </a:outerShdw>
                </a:effectLst>
                <a:latin typeface="+mn-lt"/>
              </a:rPr>
              <a:t>support people</a:t>
            </a:r>
            <a:r>
              <a:rPr lang="en-US" sz="2300" dirty="0">
                <a:solidFill>
                  <a:schemeClr val="bg1"/>
                </a:solidFill>
                <a:effectLst>
                  <a:outerShdw blurRad="38100" dist="38100" dir="2700000" algn="tl">
                    <a:srgbClr val="000000">
                      <a:alpha val="43137"/>
                    </a:srgbClr>
                  </a:outerShdw>
                </a:effectLst>
                <a:latin typeface="+mn-lt"/>
              </a:rPr>
              <a:t> </a:t>
            </a:r>
            <a:r>
              <a:rPr lang="en-US" sz="2300" dirty="0">
                <a:solidFill>
                  <a:schemeClr val="bg1"/>
                </a:solidFill>
                <a:latin typeface="+mn-lt"/>
              </a:rPr>
              <a:t>(or workers) you have for every dependent.</a:t>
            </a:r>
          </a:p>
          <a:p>
            <a:pPr algn="ctr" eaLnBrk="0" hangingPunct="0">
              <a:buNone/>
            </a:pPr>
            <a:endParaRPr lang="en-US" sz="2300" dirty="0">
              <a:solidFill>
                <a:schemeClr val="bg1"/>
              </a:solidFill>
              <a:latin typeface="+mn-lt"/>
            </a:endParaRPr>
          </a:p>
          <a:p>
            <a:pPr algn="ctr" eaLnBrk="0" hangingPunct="0">
              <a:buNone/>
            </a:pPr>
            <a:r>
              <a:rPr lang="en-US" sz="2300" dirty="0">
                <a:solidFill>
                  <a:schemeClr val="bg1"/>
                </a:solidFill>
                <a:latin typeface="+mn-lt"/>
              </a:rPr>
              <a:t>Using the Canadian population ratio calculated in the last slide:</a:t>
            </a:r>
          </a:p>
          <a:p>
            <a:pPr algn="ctr" eaLnBrk="0" hangingPunct="0">
              <a:buNone/>
            </a:pPr>
            <a:r>
              <a:rPr lang="en-US" sz="2300" dirty="0">
                <a:solidFill>
                  <a:schemeClr val="bg1"/>
                </a:solidFill>
                <a:latin typeface="+mn-lt"/>
              </a:rPr>
              <a:t>(4,945,000+5,607,345)/23,930,434 </a:t>
            </a:r>
            <a:r>
              <a:rPr lang="en-US" sz="2300" dirty="0">
                <a:solidFill>
                  <a:schemeClr val="bg1"/>
                </a:solidFill>
                <a:effectLst>
                  <a:outerShdw blurRad="38100" dist="38100" dir="2700000" algn="tl">
                    <a:srgbClr val="000000">
                      <a:alpha val="43137"/>
                    </a:srgbClr>
                  </a:outerShdw>
                </a:effectLst>
                <a:latin typeface="+mn-lt"/>
              </a:rPr>
              <a:t>= </a:t>
            </a:r>
            <a:r>
              <a:rPr lang="en-US" sz="2300" dirty="0">
                <a:solidFill>
                  <a:srgbClr val="FF0000"/>
                </a:solidFill>
                <a:effectLst>
                  <a:outerShdw blurRad="38100" dist="38100" dir="2700000" algn="tl">
                    <a:srgbClr val="000000">
                      <a:alpha val="43137"/>
                    </a:srgbClr>
                  </a:outerShdw>
                </a:effectLst>
                <a:latin typeface="+mn-lt"/>
              </a:rPr>
              <a:t>0.44</a:t>
            </a:r>
          </a:p>
          <a:p>
            <a:pPr algn="ctr" eaLnBrk="0" hangingPunct="0">
              <a:buNone/>
            </a:pPr>
            <a:endParaRPr lang="en-US" sz="2300" dirty="0">
              <a:solidFill>
                <a:schemeClr val="bg1"/>
              </a:solidFill>
              <a:latin typeface="+mn-lt"/>
            </a:endParaRPr>
          </a:p>
          <a:p>
            <a:pPr algn="ctr" eaLnBrk="0" hangingPunct="0">
              <a:buNone/>
            </a:pPr>
            <a:r>
              <a:rPr lang="en-US" sz="2300" dirty="0">
                <a:solidFill>
                  <a:schemeClr val="bg1"/>
                </a:solidFill>
                <a:latin typeface="+mn-lt"/>
              </a:rPr>
              <a:t>We take the </a:t>
            </a:r>
            <a:r>
              <a:rPr lang="en-US" sz="2300" i="1" dirty="0">
                <a:solidFill>
                  <a:schemeClr val="bg1"/>
                </a:solidFill>
                <a:effectLst>
                  <a:outerShdw blurRad="38100" dist="38100" dir="2700000" algn="tl">
                    <a:srgbClr val="000000">
                      <a:alpha val="43137"/>
                    </a:srgbClr>
                  </a:outerShdw>
                </a:effectLst>
                <a:latin typeface="+mn-lt"/>
              </a:rPr>
              <a:t>inverse</a:t>
            </a:r>
            <a:r>
              <a:rPr lang="en-US" sz="2300" dirty="0">
                <a:solidFill>
                  <a:schemeClr val="bg1"/>
                </a:solidFill>
                <a:latin typeface="+mn-lt"/>
              </a:rPr>
              <a:t> of the ratio:</a:t>
            </a:r>
          </a:p>
          <a:p>
            <a:pPr algn="ctr" eaLnBrk="0" hangingPunct="0">
              <a:buNone/>
            </a:pPr>
            <a:r>
              <a:rPr lang="en-US" sz="2300" dirty="0">
                <a:solidFill>
                  <a:schemeClr val="bg1"/>
                </a:solidFill>
                <a:latin typeface="+mn-lt"/>
              </a:rPr>
              <a:t>1/0.44 = 2.27</a:t>
            </a:r>
          </a:p>
          <a:p>
            <a:pPr algn="ctr" eaLnBrk="0" hangingPunct="0">
              <a:buNone/>
            </a:pPr>
            <a:r>
              <a:rPr lang="en-US" sz="2300" dirty="0">
                <a:solidFill>
                  <a:schemeClr val="bg1"/>
                </a:solidFill>
                <a:latin typeface="+mn-lt"/>
              </a:rPr>
              <a:t>which tells us that there are 2.27 support people for every dependent.</a:t>
            </a:r>
          </a:p>
          <a:p>
            <a:pPr algn="ctr" eaLnBrk="0" hangingPunct="0">
              <a:buNone/>
            </a:pPr>
            <a:endParaRPr lang="en-US" sz="2300" dirty="0">
              <a:solidFill>
                <a:schemeClr val="bg1"/>
              </a:solidFill>
              <a:latin typeface="+mn-lt"/>
            </a:endParaRPr>
          </a:p>
          <a:p>
            <a:pPr algn="ctr" eaLnBrk="0" hangingPunct="0">
              <a:buNone/>
            </a:pPr>
            <a:r>
              <a:rPr lang="en-US" sz="2300" b="1" i="1" dirty="0">
                <a:solidFill>
                  <a:srgbClr val="FF0000"/>
                </a:solidFill>
                <a:latin typeface="+mn-lt"/>
              </a:rPr>
              <a:t>High</a:t>
            </a:r>
            <a:r>
              <a:rPr lang="en-US" sz="2300" dirty="0">
                <a:solidFill>
                  <a:srgbClr val="FF0000"/>
                </a:solidFill>
                <a:latin typeface="+mn-lt"/>
              </a:rPr>
              <a:t> </a:t>
            </a:r>
            <a:r>
              <a:rPr lang="en-US" sz="2300" dirty="0">
                <a:solidFill>
                  <a:schemeClr val="bg1"/>
                </a:solidFill>
                <a:latin typeface="+mn-lt"/>
              </a:rPr>
              <a:t>inverse dependency ratios mean a </a:t>
            </a:r>
            <a:r>
              <a:rPr lang="en-US" sz="2300" i="1" dirty="0">
                <a:solidFill>
                  <a:srgbClr val="FF0000"/>
                </a:solidFill>
                <a:effectLst>
                  <a:outerShdw blurRad="38100" dist="38100" dir="2700000" algn="tl">
                    <a:srgbClr val="000000">
                      <a:alpha val="43137"/>
                    </a:srgbClr>
                  </a:outerShdw>
                </a:effectLst>
                <a:latin typeface="+mn-lt"/>
              </a:rPr>
              <a:t>high</a:t>
            </a:r>
            <a:r>
              <a:rPr lang="en-US" sz="2300" dirty="0">
                <a:solidFill>
                  <a:srgbClr val="FF0000"/>
                </a:solidFill>
                <a:latin typeface="+mn-lt"/>
              </a:rPr>
              <a:t> </a:t>
            </a:r>
            <a:r>
              <a:rPr lang="en-US" sz="2300" dirty="0">
                <a:solidFill>
                  <a:schemeClr val="bg1"/>
                </a:solidFill>
                <a:latin typeface="+mn-lt"/>
              </a:rPr>
              <a:t>level of </a:t>
            </a:r>
            <a:r>
              <a:rPr lang="en-US" sz="2300" u="sng" dirty="0">
                <a:solidFill>
                  <a:schemeClr val="bg1"/>
                </a:solidFill>
                <a:latin typeface="+mn-lt"/>
              </a:rPr>
              <a:t>support</a:t>
            </a:r>
            <a:r>
              <a:rPr lang="en-US" sz="2300" dirty="0">
                <a:solidFill>
                  <a:schemeClr val="bg1"/>
                </a:solidFill>
                <a:latin typeface="+mn-lt"/>
              </a:rPr>
              <a:t> so </a:t>
            </a:r>
            <a:r>
              <a:rPr lang="en-US" sz="2300" i="1" dirty="0">
                <a:solidFill>
                  <a:srgbClr val="FF0000"/>
                </a:solidFill>
                <a:effectLst>
                  <a:outerShdw blurRad="38100" dist="38100" dir="2700000" algn="tl">
                    <a:srgbClr val="000000">
                      <a:alpha val="43137"/>
                    </a:srgbClr>
                  </a:outerShdw>
                </a:effectLst>
                <a:latin typeface="+mn-lt"/>
              </a:rPr>
              <a:t>high</a:t>
            </a:r>
            <a:r>
              <a:rPr lang="en-US" sz="2300" dirty="0">
                <a:solidFill>
                  <a:srgbClr val="FF0000"/>
                </a:solidFill>
                <a:latin typeface="+mn-lt"/>
              </a:rPr>
              <a:t> </a:t>
            </a:r>
            <a:r>
              <a:rPr lang="en-US" sz="2300" dirty="0">
                <a:solidFill>
                  <a:schemeClr val="bg1"/>
                </a:solidFill>
                <a:latin typeface="+mn-lt"/>
              </a:rPr>
              <a:t>numbers are </a:t>
            </a:r>
            <a:r>
              <a:rPr lang="en-US" sz="2300" i="1" dirty="0">
                <a:solidFill>
                  <a:srgbClr val="FF0000"/>
                </a:solidFill>
                <a:effectLst>
                  <a:outerShdw blurRad="38100" dist="38100" dir="2700000" algn="tl">
                    <a:srgbClr val="000000">
                      <a:alpha val="43137"/>
                    </a:srgbClr>
                  </a:outerShdw>
                </a:effectLst>
                <a:latin typeface="+mn-lt"/>
              </a:rPr>
              <a:t>good</a:t>
            </a:r>
            <a:r>
              <a:rPr lang="en-US" sz="2300" dirty="0">
                <a:solidFill>
                  <a:schemeClr val="bg1"/>
                </a:solidFill>
                <a:latin typeface="+mn-lt"/>
              </a:rPr>
              <a:t>.</a:t>
            </a:r>
          </a:p>
        </p:txBody>
      </p:sp>
      <p:sp>
        <p:nvSpPr>
          <p:cNvPr id="5" name="TextBox 4"/>
          <p:cNvSpPr txBox="1"/>
          <p:nvPr/>
        </p:nvSpPr>
        <p:spPr>
          <a:xfrm>
            <a:off x="8720015" y="96502"/>
            <a:ext cx="444352" cy="424732"/>
          </a:xfrm>
          <a:prstGeom prst="rect">
            <a:avLst/>
          </a:prstGeom>
          <a:noFill/>
        </p:spPr>
        <p:txBody>
          <a:bodyPr wrap="none" rtlCol="0">
            <a:spAutoFit/>
          </a:bodyPr>
          <a:lstStyle/>
          <a:p>
            <a:pPr>
              <a:buNone/>
            </a:pPr>
            <a:r>
              <a:rPr lang="en-US" sz="2400" dirty="0">
                <a:solidFill>
                  <a:srgbClr val="FF0000"/>
                </a:solidFill>
                <a:effectLst>
                  <a:outerShdw blurRad="38100" dist="38100" dir="2700000" algn="tl">
                    <a:srgbClr val="000000">
                      <a:alpha val="43137"/>
                    </a:srgbClr>
                  </a:outerShdw>
                </a:effectLst>
                <a:latin typeface="+mn-lt"/>
                <a:sym typeface="Wingdings" panose="05000000000000000000" pitchFamily="2" charset="2"/>
              </a:rPr>
              <a:t></a:t>
            </a:r>
            <a:endParaRPr lang="en-US" sz="2400" dirty="0">
              <a:solidFill>
                <a:srgbClr val="FF0000"/>
              </a:solidFill>
              <a:effectLst>
                <a:outerShdw blurRad="38100" dist="38100" dir="2700000" algn="tl">
                  <a:srgbClr val="000000">
                    <a:alpha val="43137"/>
                  </a:srgbClr>
                </a:outerShdw>
              </a:effectLst>
              <a:latin typeface="+mn-lt"/>
            </a:endParaRPr>
          </a:p>
        </p:txBody>
      </p:sp>
      <p:sp>
        <p:nvSpPr>
          <p:cNvPr id="2" name="Slide Number Placeholder 1">
            <a:extLst>
              <a:ext uri="{FF2B5EF4-FFF2-40B4-BE49-F238E27FC236}">
                <a16:creationId xmlns:a16="http://schemas.microsoft.com/office/drawing/2014/main" id="{AFF11B42-7578-47B9-9AB5-8057820BBB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16584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fade">
                                      <p:cBhvr>
                                        <p:cTn id="29" dur="500"/>
                                        <p:tgtEl>
                                          <p:spTgt spid="4">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fade">
                                      <p:cBhvr>
                                        <p:cTn id="34"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txBox="1">
            <a:spLocks noChangeArrowheads="1"/>
          </p:cNvSpPr>
          <p:nvPr/>
        </p:nvSpPr>
        <p:spPr>
          <a:xfrm>
            <a:off x="685800" y="-76200"/>
            <a:ext cx="7772400" cy="685800"/>
          </a:xfrm>
          <a:prstGeom prst="rect">
            <a:avLst/>
          </a:prstGeom>
        </p:spPr>
        <p:txBody>
          <a:bodyPr anchor="t"/>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Arial" charset="0"/>
              <a:buNone/>
              <a:tabLst/>
              <a:defRPr/>
            </a:pPr>
            <a:r>
              <a:rPr kumimoji="0" lang="en-US" sz="3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rPr>
              <a:t>Interpreting Dependency Ratios</a:t>
            </a:r>
          </a:p>
        </p:txBody>
      </p:sp>
      <p:graphicFrame>
        <p:nvGraphicFramePr>
          <p:cNvPr id="5" name="Table 4"/>
          <p:cNvGraphicFramePr>
            <a:graphicFrameLocks noGrp="1"/>
          </p:cNvGraphicFramePr>
          <p:nvPr>
            <p:extLst/>
          </p:nvPr>
        </p:nvGraphicFramePr>
        <p:xfrm>
          <a:off x="922276" y="2072640"/>
          <a:ext cx="7383524" cy="4023360"/>
        </p:xfrm>
        <a:graphic>
          <a:graphicData uri="http://schemas.openxmlformats.org/drawingml/2006/table">
            <a:tbl>
              <a:tblPr firstRow="1" bandRow="1">
                <a:tableStyleId>{5940675A-B579-460E-94D1-54222C63F5DA}</a:tableStyleId>
              </a:tblPr>
              <a:tblGrid>
                <a:gridCol w="1897124">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gridSpan="3">
                  <a:txBody>
                    <a:bodyPr/>
                    <a:lstStyle/>
                    <a:p>
                      <a:pPr algn="ctr"/>
                      <a:r>
                        <a:rPr lang="en-US" sz="2400" b="0" dirty="0">
                          <a:solidFill>
                            <a:srgbClr val="FF0000"/>
                          </a:solidFill>
                          <a:effectLst>
                            <a:outerShdw blurRad="38100" dist="38100" dir="2700000" algn="tl">
                              <a:srgbClr val="000000">
                                <a:alpha val="43137"/>
                              </a:srgbClr>
                            </a:outerShdw>
                          </a:effectLst>
                        </a:rPr>
                        <a:t>Effects on an Economy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lang="en-US" sz="24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lang="en-US" sz="24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l"/>
                      <a:endParaRPr lang="en-US" sz="24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2400" b="0" dirty="0">
                          <a:solidFill>
                            <a:schemeClr val="bg1"/>
                          </a:solidFill>
                          <a:effectLst>
                            <a:outerShdw blurRad="38100" dist="38100" dir="2700000" algn="tl">
                              <a:srgbClr val="000000">
                                <a:alpha val="43137"/>
                              </a:srgbClr>
                            </a:outerShdw>
                          </a:effectLst>
                        </a:rPr>
                        <a:t>High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2400" b="0" dirty="0">
                          <a:solidFill>
                            <a:schemeClr val="bg1"/>
                          </a:solidFill>
                          <a:effectLst>
                            <a:outerShdw blurRad="38100" dist="38100" dir="2700000" algn="tl">
                              <a:srgbClr val="000000">
                                <a:alpha val="43137"/>
                              </a:srgbClr>
                            </a:outerShdw>
                          </a:effectLst>
                        </a:rPr>
                        <a:t>Low</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457200">
                <a:tc>
                  <a:txBody>
                    <a:bodyPr/>
                    <a:lstStyle/>
                    <a:p>
                      <a:pPr algn="ctr"/>
                      <a:r>
                        <a:rPr lang="en-US" sz="2400" b="0" dirty="0">
                          <a:solidFill>
                            <a:schemeClr val="bg1"/>
                          </a:solidFill>
                          <a:effectLst>
                            <a:outerShdw blurRad="38100" dist="38100" dir="2700000" algn="tl">
                              <a:srgbClr val="000000">
                                <a:alpha val="43137"/>
                              </a:srgbClr>
                            </a:outerShdw>
                          </a:effectLst>
                        </a:rPr>
                        <a:t>Dependency Ratio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2400" dirty="0">
                          <a:solidFill>
                            <a:srgbClr val="FF0000"/>
                          </a:solidFill>
                        </a:rPr>
                        <a:t>Not good</a:t>
                      </a:r>
                    </a:p>
                    <a:p>
                      <a:pPr algn="ctr"/>
                      <a:r>
                        <a:rPr lang="en-US" sz="2400" dirty="0">
                          <a:solidFill>
                            <a:srgbClr val="FF0000"/>
                          </a:solidFill>
                        </a:rPr>
                        <a:t>(Too</a:t>
                      </a:r>
                      <a:r>
                        <a:rPr lang="en-US" sz="2400" baseline="0" dirty="0">
                          <a:solidFill>
                            <a:srgbClr val="FF0000"/>
                          </a:solidFill>
                        </a:rPr>
                        <a:t> many dependents, not enough workers)</a:t>
                      </a:r>
                      <a:endParaRPr lang="en-US" sz="2400" dirty="0">
                        <a:solidFill>
                          <a:srgbClr val="FF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2400" dirty="0">
                          <a:solidFill>
                            <a:schemeClr val="bg1"/>
                          </a:solidFill>
                        </a:rPr>
                        <a:t>Good</a:t>
                      </a:r>
                    </a:p>
                    <a:p>
                      <a:pPr algn="ctr"/>
                      <a:r>
                        <a:rPr lang="en-US" sz="2400" dirty="0">
                          <a:solidFill>
                            <a:schemeClr val="bg1"/>
                          </a:solidFill>
                        </a:rPr>
                        <a:t>(Not</a:t>
                      </a:r>
                      <a:r>
                        <a:rPr lang="en-US" sz="2400" baseline="0" dirty="0">
                          <a:solidFill>
                            <a:schemeClr val="bg1"/>
                          </a:solidFill>
                        </a:rPr>
                        <a:t> too many dependents for the number of workers)</a:t>
                      </a:r>
                      <a:endParaRPr lang="en-US" sz="24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sz="2400" b="0" dirty="0">
                          <a:solidFill>
                            <a:schemeClr val="bg1"/>
                          </a:solidFill>
                          <a:effectLst>
                            <a:outerShdw blurRad="38100" dist="38100" dir="2700000" algn="tl">
                              <a:srgbClr val="000000">
                                <a:alpha val="43137"/>
                              </a:srgbClr>
                            </a:outerShdw>
                          </a:effectLst>
                        </a:rPr>
                        <a:t>Inverse Dependency Ratio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2400" dirty="0">
                          <a:solidFill>
                            <a:schemeClr val="bg1"/>
                          </a:solidFill>
                        </a:rPr>
                        <a:t>Good</a:t>
                      </a:r>
                    </a:p>
                    <a:p>
                      <a:pPr algn="ctr"/>
                      <a:r>
                        <a:rPr lang="en-US" sz="2400" dirty="0">
                          <a:solidFill>
                            <a:schemeClr val="bg1"/>
                          </a:solidFill>
                        </a:rPr>
                        <a:t>(Enough workers to support the dependents)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2400" dirty="0">
                          <a:solidFill>
                            <a:srgbClr val="FF0000"/>
                          </a:solidFill>
                        </a:rPr>
                        <a:t>Not good</a:t>
                      </a:r>
                    </a:p>
                    <a:p>
                      <a:pPr algn="ctr"/>
                      <a:r>
                        <a:rPr lang="en-US" sz="2400" dirty="0">
                          <a:solidFill>
                            <a:srgbClr val="FF0000"/>
                          </a:solidFill>
                        </a:rPr>
                        <a:t>(Not enough workers to support the</a:t>
                      </a:r>
                      <a:r>
                        <a:rPr lang="en-US" sz="2400" baseline="0" dirty="0">
                          <a:solidFill>
                            <a:srgbClr val="FF0000"/>
                          </a:solidFill>
                        </a:rPr>
                        <a:t> dependents)</a:t>
                      </a:r>
                      <a:endParaRPr lang="en-US" sz="2400" dirty="0">
                        <a:solidFill>
                          <a:srgbClr val="FF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Rectangle 5"/>
          <p:cNvSpPr/>
          <p:nvPr/>
        </p:nvSpPr>
        <p:spPr>
          <a:xfrm>
            <a:off x="2901514" y="3051283"/>
            <a:ext cx="2590800" cy="1416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ct val="20000"/>
              </a:spcBef>
              <a:spcAft>
                <a:spcPct val="0"/>
              </a:spcAft>
              <a:buClrTx/>
              <a:buSzTx/>
              <a:buFont typeface="Arial" charset="0"/>
              <a:buChar char="•"/>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p:nvSpPr>
        <p:spPr>
          <a:xfrm>
            <a:off x="5631578" y="3067050"/>
            <a:ext cx="2590800" cy="1416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ct val="20000"/>
              </a:spcBef>
              <a:spcAft>
                <a:spcPct val="0"/>
              </a:spcAft>
              <a:buClrTx/>
              <a:buSzTx/>
              <a:buFont typeface="Arial" charset="0"/>
              <a:buChar char="•"/>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2901514" y="4587765"/>
            <a:ext cx="2590800" cy="1416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ct val="20000"/>
              </a:spcBef>
              <a:spcAft>
                <a:spcPct val="0"/>
              </a:spcAft>
              <a:buClrTx/>
              <a:buSzTx/>
              <a:buFont typeface="Arial" charset="0"/>
              <a:buChar char="•"/>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5638800" y="4585136"/>
            <a:ext cx="2590800" cy="1416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ct val="20000"/>
              </a:spcBef>
              <a:spcAft>
                <a:spcPct val="0"/>
              </a:spcAft>
              <a:buClrTx/>
              <a:buSzTx/>
              <a:buFont typeface="Arial" charset="0"/>
              <a:buChar char="•"/>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p:cNvSpPr/>
          <p:nvPr/>
        </p:nvSpPr>
        <p:spPr>
          <a:xfrm>
            <a:off x="76200" y="759970"/>
            <a:ext cx="8991600" cy="800219"/>
          </a:xfrm>
          <a:prstGeom prst="rect">
            <a:avLst/>
          </a:prstGeom>
        </p:spPr>
        <p:txBody>
          <a:bodyPr wrap="square">
            <a:spAutoFit/>
          </a:bodyPr>
          <a:lstStyle/>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2300" b="0"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Dependency</a:t>
            </a:r>
            <a:r>
              <a:rPr kumimoji="0" lang="en-US" sz="23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 ratios are about the number of </a:t>
            </a:r>
            <a:r>
              <a:rPr kumimoji="0" lang="en-US" sz="2300" b="0"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dependents</a:t>
            </a:r>
            <a:r>
              <a:rPr kumimoji="0" lang="en-US" sz="23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a:t>
            </a:r>
          </a:p>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2300" b="0"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Inverse</a:t>
            </a:r>
            <a:r>
              <a:rPr kumimoji="0" lang="en-US" sz="23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 dependency ratios are about the amount of </a:t>
            </a:r>
            <a:r>
              <a:rPr kumimoji="0" lang="en-US" sz="2300" b="0"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support</a:t>
            </a:r>
            <a:r>
              <a:rPr kumimoji="0" lang="en-US" sz="23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a:t>
            </a:r>
          </a:p>
        </p:txBody>
      </p:sp>
      <p:sp>
        <p:nvSpPr>
          <p:cNvPr id="10" name="TextBox 9"/>
          <p:cNvSpPr txBox="1"/>
          <p:nvPr/>
        </p:nvSpPr>
        <p:spPr>
          <a:xfrm>
            <a:off x="8720015" y="96502"/>
            <a:ext cx="444352" cy="424732"/>
          </a:xfrm>
          <a:prstGeom prst="rect">
            <a:avLst/>
          </a:prstGeom>
          <a:no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sym typeface="Wingdings" panose="05000000000000000000" pitchFamily="2" charset="2"/>
              </a:rPr>
              <a:t></a:t>
            </a:r>
            <a:endPar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endParaRPr>
          </a:p>
        </p:txBody>
      </p:sp>
      <p:sp>
        <p:nvSpPr>
          <p:cNvPr id="2" name="Slide Number Placeholder 1">
            <a:extLst>
              <a:ext uri="{FF2B5EF4-FFF2-40B4-BE49-F238E27FC236}">
                <a16:creationId xmlns:a16="http://schemas.microsoft.com/office/drawing/2014/main" id="{CC450568-5ED2-4375-A1C7-E9A5AB0F65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44612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txBox="1">
            <a:spLocks noChangeArrowheads="1"/>
          </p:cNvSpPr>
          <p:nvPr/>
        </p:nvSpPr>
        <p:spPr>
          <a:xfrm>
            <a:off x="0" y="-76200"/>
            <a:ext cx="9144000" cy="571500"/>
          </a:xfrm>
          <a:prstGeom prst="rect">
            <a:avLst/>
          </a:prstGeom>
        </p:spPr>
        <p:txBody>
          <a:bodyPr anchor="t"/>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Arial" charset="0"/>
              <a:buNone/>
              <a:tabLst/>
              <a:defRPr/>
            </a:pPr>
            <a:r>
              <a:rPr kumimoji="0" lang="en-US" sz="3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rPr>
              <a:t>Interpreting Dependency Ratios - Children versus Elderly</a:t>
            </a:r>
          </a:p>
          <a:p>
            <a:pPr marL="0" marR="0" lvl="0" indent="0" algn="ctr" defTabSz="914400" rtl="0" eaLnBrk="1" fontAlgn="base" latinLnBrk="0" hangingPunct="1">
              <a:lnSpc>
                <a:spcPct val="90000"/>
              </a:lnSpc>
              <a:spcBef>
                <a:spcPct val="0"/>
              </a:spcBef>
              <a:spcAft>
                <a:spcPct val="0"/>
              </a:spcAft>
              <a:buClrTx/>
              <a:buSzTx/>
              <a:buFont typeface="Arial" charset="0"/>
              <a:buNone/>
              <a:tabLst/>
              <a:defRPr/>
            </a:pPr>
            <a:endParaRPr kumimoji="0" lang="en-US" sz="3000" b="1" i="0" u="none" strike="noStrike" kern="1200" cap="none" spc="0" normalizeH="0" baseline="0" noProof="0" dirty="0">
              <a:ln>
                <a:noFill/>
              </a:ln>
              <a:solidFill>
                <a:prstClr val="black"/>
              </a:solidFill>
              <a:effectLst/>
              <a:uLnTx/>
              <a:uFillTx/>
              <a:latin typeface="Calibri"/>
              <a:ea typeface="+mj-ea"/>
              <a:cs typeface="+mj-cs"/>
            </a:endParaRPr>
          </a:p>
        </p:txBody>
      </p:sp>
      <p:graphicFrame>
        <p:nvGraphicFramePr>
          <p:cNvPr id="5" name="Table 4"/>
          <p:cNvGraphicFramePr>
            <a:graphicFrameLocks noGrp="1"/>
          </p:cNvGraphicFramePr>
          <p:nvPr>
            <p:extLst/>
          </p:nvPr>
        </p:nvGraphicFramePr>
        <p:xfrm>
          <a:off x="381000" y="1737360"/>
          <a:ext cx="8381999" cy="5120640"/>
        </p:xfrm>
        <a:graphic>
          <a:graphicData uri="http://schemas.openxmlformats.org/drawingml/2006/table">
            <a:tbl>
              <a:tblPr firstRow="1" bandRow="1">
                <a:tableStyleId>{5940675A-B579-460E-94D1-54222C63F5DA}</a:tableStyleId>
              </a:tblPr>
              <a:tblGrid>
                <a:gridCol w="2153673">
                  <a:extLst>
                    <a:ext uri="{9D8B030D-6E8A-4147-A177-3AD203B41FA5}">
                      <a16:colId xmlns:a16="http://schemas.microsoft.com/office/drawing/2014/main" val="20000"/>
                    </a:ext>
                  </a:extLst>
                </a:gridCol>
                <a:gridCol w="3114163">
                  <a:extLst>
                    <a:ext uri="{9D8B030D-6E8A-4147-A177-3AD203B41FA5}">
                      <a16:colId xmlns:a16="http://schemas.microsoft.com/office/drawing/2014/main" val="20001"/>
                    </a:ext>
                  </a:extLst>
                </a:gridCol>
                <a:gridCol w="3114163">
                  <a:extLst>
                    <a:ext uri="{9D8B030D-6E8A-4147-A177-3AD203B41FA5}">
                      <a16:colId xmlns:a16="http://schemas.microsoft.com/office/drawing/2014/main" val="20002"/>
                    </a:ext>
                  </a:extLst>
                </a:gridCol>
              </a:tblGrid>
              <a:tr h="370840">
                <a:tc gridSpan="3">
                  <a:txBody>
                    <a:bodyPr/>
                    <a:lstStyle/>
                    <a:p>
                      <a:pPr algn="ctr"/>
                      <a:r>
                        <a:rPr lang="en-US" sz="2400" b="0" dirty="0">
                          <a:solidFill>
                            <a:srgbClr val="FF0000"/>
                          </a:solidFill>
                          <a:effectLst>
                            <a:outerShdw blurRad="38100" dist="38100" dir="2700000" algn="tl">
                              <a:srgbClr val="000000">
                                <a:alpha val="43137"/>
                              </a:srgbClr>
                            </a:outerShdw>
                          </a:effectLst>
                        </a:rPr>
                        <a:t>Effects on an Economy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lang="en-US" sz="24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lang="en-US" sz="24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l"/>
                      <a:endParaRPr lang="en-US" sz="24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2400" b="0" dirty="0">
                          <a:solidFill>
                            <a:schemeClr val="bg1"/>
                          </a:solidFill>
                          <a:effectLst>
                            <a:outerShdw blurRad="38100" dist="38100" dir="2700000" algn="tl">
                              <a:srgbClr val="000000">
                                <a:alpha val="43137"/>
                              </a:srgbClr>
                            </a:outerShdw>
                          </a:effectLst>
                        </a:rPr>
                        <a:t>High contribution to ratio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2400" b="0" dirty="0">
                          <a:solidFill>
                            <a:schemeClr val="bg1"/>
                          </a:solidFill>
                          <a:effectLst>
                            <a:outerShdw blurRad="38100" dist="38100" dir="2700000" algn="tl">
                              <a:srgbClr val="000000">
                                <a:alpha val="43137"/>
                              </a:srgbClr>
                            </a:outerShdw>
                          </a:effectLst>
                        </a:rPr>
                        <a:t>Low contribution to ratio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457200">
                <a:tc>
                  <a:txBody>
                    <a:bodyPr/>
                    <a:lstStyle/>
                    <a:p>
                      <a:pPr algn="ctr"/>
                      <a:r>
                        <a:rPr lang="en-US" sz="2400" b="0" dirty="0">
                          <a:solidFill>
                            <a:schemeClr val="bg1"/>
                          </a:solidFill>
                          <a:effectLst>
                            <a:outerShdw blurRad="38100" dist="38100" dir="2700000" algn="tl">
                              <a:srgbClr val="000000">
                                <a:alpha val="43137"/>
                              </a:srgbClr>
                            </a:outerShdw>
                          </a:effectLst>
                        </a:rPr>
                        <a:t>Elderly cohort component (economic liability)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2400" dirty="0">
                          <a:solidFill>
                            <a:srgbClr val="FF0000"/>
                          </a:solidFill>
                        </a:rPr>
                        <a:t>Not good</a:t>
                      </a:r>
                    </a:p>
                    <a:p>
                      <a:pPr algn="ctr"/>
                      <a:r>
                        <a:rPr lang="en-US" sz="2400" dirty="0">
                          <a:solidFill>
                            <a:srgbClr val="FF0000"/>
                          </a:solidFill>
                        </a:rPr>
                        <a:t>(Too</a:t>
                      </a:r>
                      <a:r>
                        <a:rPr lang="en-US" sz="2400" baseline="0" dirty="0">
                          <a:solidFill>
                            <a:srgbClr val="FF0000"/>
                          </a:solidFill>
                        </a:rPr>
                        <a:t> many elderly requiring support without future benefit.)</a:t>
                      </a:r>
                      <a:endParaRPr lang="en-US" sz="2400" dirty="0">
                        <a:solidFill>
                          <a:srgbClr val="FF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2400" dirty="0">
                          <a:solidFill>
                            <a:schemeClr val="bg1"/>
                          </a:solidFill>
                        </a:rPr>
                        <a:t>Good</a:t>
                      </a:r>
                    </a:p>
                    <a:p>
                      <a:pPr algn="ctr"/>
                      <a:r>
                        <a:rPr lang="en-US" sz="2400" dirty="0">
                          <a:solidFill>
                            <a:schemeClr val="bg1"/>
                          </a:solidFill>
                        </a:rPr>
                        <a:t>(Few </a:t>
                      </a:r>
                      <a:r>
                        <a:rPr lang="en-US" sz="2400" baseline="0" dirty="0">
                          <a:solidFill>
                            <a:schemeClr val="bg1"/>
                          </a:solidFill>
                        </a:rPr>
                        <a:t>elderly requiring support.)</a:t>
                      </a:r>
                      <a:endParaRPr lang="en-US" sz="24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sz="2400" b="0" dirty="0">
                          <a:solidFill>
                            <a:schemeClr val="bg1"/>
                          </a:solidFill>
                          <a:effectLst>
                            <a:outerShdw blurRad="38100" dist="38100" dir="2700000" algn="tl">
                              <a:srgbClr val="000000">
                                <a:alpha val="43137"/>
                              </a:srgbClr>
                            </a:outerShdw>
                          </a:effectLst>
                        </a:rPr>
                        <a:t>Children</a:t>
                      </a:r>
                      <a:r>
                        <a:rPr lang="en-US" sz="2400" b="0" baseline="0" dirty="0">
                          <a:solidFill>
                            <a:schemeClr val="bg1"/>
                          </a:solidFill>
                          <a:effectLst>
                            <a:outerShdw blurRad="38100" dist="38100" dir="2700000" algn="tl">
                              <a:srgbClr val="000000">
                                <a:alpha val="43137"/>
                              </a:srgbClr>
                            </a:outerShdw>
                          </a:effectLst>
                        </a:rPr>
                        <a:t> </a:t>
                      </a:r>
                      <a:r>
                        <a:rPr lang="en-US" sz="2400" b="0" dirty="0">
                          <a:solidFill>
                            <a:schemeClr val="bg1"/>
                          </a:solidFill>
                          <a:effectLst>
                            <a:outerShdw blurRad="38100" dist="38100" dir="2700000" algn="tl">
                              <a:srgbClr val="000000">
                                <a:alpha val="43137"/>
                              </a:srgbClr>
                            </a:outerShdw>
                          </a:effectLst>
                        </a:rPr>
                        <a:t>cohort component (economic asset)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2400" dirty="0">
                          <a:solidFill>
                            <a:schemeClr val="bg1"/>
                          </a:solidFill>
                        </a:rPr>
                        <a:t>Good</a:t>
                      </a:r>
                    </a:p>
                    <a:p>
                      <a:pPr algn="ctr"/>
                      <a:r>
                        <a:rPr lang="en-US" sz="2400" dirty="0">
                          <a:solidFill>
                            <a:schemeClr val="bg1"/>
                          </a:solidFill>
                        </a:rPr>
                        <a:t>(Children require support but will eventually become workers.)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2400" dirty="0">
                          <a:solidFill>
                            <a:srgbClr val="FF0000"/>
                          </a:solidFill>
                        </a:rPr>
                        <a:t>Not good</a:t>
                      </a:r>
                    </a:p>
                    <a:p>
                      <a:pPr algn="ctr"/>
                      <a:r>
                        <a:rPr lang="en-US" sz="2400" dirty="0">
                          <a:solidFill>
                            <a:srgbClr val="FF0000"/>
                          </a:solidFill>
                        </a:rPr>
                        <a:t>(Children require support and not enough of them to become workers.</a:t>
                      </a:r>
                      <a:r>
                        <a:rPr lang="en-US" sz="2400" baseline="0" dirty="0">
                          <a:solidFill>
                            <a:srgbClr val="FF0000"/>
                          </a:solidFill>
                        </a:rPr>
                        <a:t>)</a:t>
                      </a:r>
                      <a:endParaRPr lang="en-US" sz="2400" dirty="0">
                        <a:solidFill>
                          <a:srgbClr val="FF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Rectangle 5"/>
          <p:cNvSpPr/>
          <p:nvPr/>
        </p:nvSpPr>
        <p:spPr>
          <a:xfrm>
            <a:off x="2895600" y="3077428"/>
            <a:ext cx="2590800" cy="1778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ct val="20000"/>
              </a:spcBef>
              <a:spcAft>
                <a:spcPct val="0"/>
              </a:spcAft>
              <a:buClrTx/>
              <a:buSzTx/>
              <a:buFont typeface="Arial" charset="0"/>
              <a:buChar char="•"/>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p:nvSpPr>
        <p:spPr>
          <a:xfrm>
            <a:off x="5625664" y="3077429"/>
            <a:ext cx="2984936" cy="1778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ct val="20000"/>
              </a:spcBef>
              <a:spcAft>
                <a:spcPct val="0"/>
              </a:spcAft>
              <a:buClrTx/>
              <a:buSzTx/>
              <a:buFont typeface="Arial" charset="0"/>
              <a:buChar char="•"/>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2819400" y="4985057"/>
            <a:ext cx="2667000" cy="17815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ct val="20000"/>
              </a:spcBef>
              <a:spcAft>
                <a:spcPct val="0"/>
              </a:spcAft>
              <a:buClrTx/>
              <a:buSzTx/>
              <a:buFont typeface="Arial" charset="0"/>
              <a:buChar char="•"/>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5651936" y="4982428"/>
            <a:ext cx="2958664" cy="17815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ct val="20000"/>
              </a:spcBef>
              <a:spcAft>
                <a:spcPct val="0"/>
              </a:spcAft>
              <a:buClrTx/>
              <a:buSzTx/>
              <a:buFont typeface="Arial" charset="0"/>
              <a:buChar char="•"/>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120869" y="228600"/>
            <a:ext cx="8991600" cy="1495794"/>
          </a:xfrm>
          <a:prstGeom prst="rect">
            <a:avLst/>
          </a:prstGeom>
        </p:spPr>
        <p:txBody>
          <a:bodyPr wrap="square">
            <a:spAutoFit/>
          </a:bodyPr>
          <a:lstStyle/>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Developed nations are weighted heavily towards the elderly </a:t>
            </a:r>
            <a:r>
              <a:rPr kumimoji="0" lang="en-US" sz="2400" b="0"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(old nations = old people.)</a:t>
            </a:r>
          </a:p>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Developing nations are weighted heavily towards children (young nations = young people).</a:t>
            </a:r>
          </a:p>
        </p:txBody>
      </p:sp>
      <p:sp>
        <p:nvSpPr>
          <p:cNvPr id="10" name="TextBox 9"/>
          <p:cNvSpPr txBox="1"/>
          <p:nvPr/>
        </p:nvSpPr>
        <p:spPr>
          <a:xfrm>
            <a:off x="8720015" y="96502"/>
            <a:ext cx="444352" cy="424732"/>
          </a:xfrm>
          <a:prstGeom prst="rect">
            <a:avLst/>
          </a:prstGeom>
          <a:no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sym typeface="Wingdings" panose="05000000000000000000" pitchFamily="2" charset="2"/>
              </a:rPr>
              <a:t></a:t>
            </a:r>
            <a:endPar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endParaRPr>
          </a:p>
        </p:txBody>
      </p:sp>
      <p:sp>
        <p:nvSpPr>
          <p:cNvPr id="4" name="Slide Number Placeholder 3">
            <a:extLst>
              <a:ext uri="{FF2B5EF4-FFF2-40B4-BE49-F238E27FC236}">
                <a16:creationId xmlns:a16="http://schemas.microsoft.com/office/drawing/2014/main" id="{16710695-8AE3-4637-9F88-E496495FDC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07960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fade">
                                      <p:cBhvr>
                                        <p:cTn id="27" dur="500"/>
                                        <p:tgtEl>
                                          <p:spTgt spid="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fade">
                                      <p:cBhvr>
                                        <p:cTn id="3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5480"/>
          <a:stretch/>
        </p:blipFill>
        <p:spPr>
          <a:xfrm>
            <a:off x="30033" y="1295400"/>
            <a:ext cx="9037767" cy="5257801"/>
          </a:xfrm>
          <a:prstGeom prst="rect">
            <a:avLst/>
          </a:prstGeom>
        </p:spPr>
      </p:pic>
      <p:sp>
        <p:nvSpPr>
          <p:cNvPr id="12" name="TextBox 11"/>
          <p:cNvSpPr txBox="1"/>
          <p:nvPr/>
        </p:nvSpPr>
        <p:spPr>
          <a:xfrm>
            <a:off x="1071298" y="1752600"/>
            <a:ext cx="720069" cy="424732"/>
          </a:xfrm>
          <a:prstGeom prst="rect">
            <a:avLst/>
          </a:prstGeom>
          <a:no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45%</a:t>
            </a:r>
            <a:endParaRPr kumimoji="0" lang="en-CA" sz="24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14" name="TextBox 13"/>
          <p:cNvSpPr txBox="1"/>
          <p:nvPr/>
        </p:nvSpPr>
        <p:spPr>
          <a:xfrm>
            <a:off x="2186241" y="1752600"/>
            <a:ext cx="715260" cy="424732"/>
          </a:xfrm>
          <a:prstGeom prst="rect">
            <a:avLst/>
          </a:prstGeom>
          <a:no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34%</a:t>
            </a:r>
            <a:endParaRPr kumimoji="0" lang="en-CA" sz="24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16" name="TextBox 15"/>
          <p:cNvSpPr txBox="1"/>
          <p:nvPr/>
        </p:nvSpPr>
        <p:spPr>
          <a:xfrm>
            <a:off x="3278453" y="1752600"/>
            <a:ext cx="715260" cy="424732"/>
          </a:xfrm>
          <a:prstGeom prst="rect">
            <a:avLst/>
          </a:prstGeom>
          <a:no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34%</a:t>
            </a:r>
            <a:endParaRPr kumimoji="0" lang="en-CA" sz="24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18" name="TextBox 17"/>
          <p:cNvSpPr txBox="1"/>
          <p:nvPr/>
        </p:nvSpPr>
        <p:spPr>
          <a:xfrm>
            <a:off x="4460958" y="1752600"/>
            <a:ext cx="715260" cy="424732"/>
          </a:xfrm>
          <a:prstGeom prst="rect">
            <a:avLst/>
          </a:prstGeom>
          <a:no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32%</a:t>
            </a:r>
            <a:endParaRPr kumimoji="0" lang="en-CA" sz="24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20" name="TextBox 19"/>
          <p:cNvSpPr txBox="1"/>
          <p:nvPr/>
        </p:nvSpPr>
        <p:spPr>
          <a:xfrm>
            <a:off x="5631300" y="1752600"/>
            <a:ext cx="715260" cy="424732"/>
          </a:xfrm>
          <a:prstGeom prst="rect">
            <a:avLst/>
          </a:prstGeom>
          <a:no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35%</a:t>
            </a:r>
            <a:endParaRPr kumimoji="0" lang="en-CA" sz="24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22" name="TextBox 21"/>
          <p:cNvSpPr txBox="1"/>
          <p:nvPr/>
        </p:nvSpPr>
        <p:spPr>
          <a:xfrm>
            <a:off x="6751519" y="1752600"/>
            <a:ext cx="715260" cy="424732"/>
          </a:xfrm>
          <a:prstGeom prst="rect">
            <a:avLst/>
          </a:prstGeom>
          <a:no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33%</a:t>
            </a:r>
            <a:endParaRPr kumimoji="0" lang="en-CA" sz="24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24" name="TextBox 23"/>
          <p:cNvSpPr txBox="1"/>
          <p:nvPr/>
        </p:nvSpPr>
        <p:spPr>
          <a:xfrm>
            <a:off x="7934024" y="1752600"/>
            <a:ext cx="715260" cy="424732"/>
          </a:xfrm>
          <a:prstGeom prst="rect">
            <a:avLst/>
          </a:prstGeom>
          <a:no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33%</a:t>
            </a:r>
            <a:endParaRPr kumimoji="0" lang="en-CA" sz="24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27" name="TextBox 26"/>
          <p:cNvSpPr txBox="1"/>
          <p:nvPr/>
        </p:nvSpPr>
        <p:spPr>
          <a:xfrm>
            <a:off x="1205754" y="6129363"/>
            <a:ext cx="2107436" cy="424732"/>
          </a:xfrm>
          <a:prstGeom prst="rect">
            <a:avLst/>
          </a:prstGeom>
          <a:no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a:ea typeface="+mn-ea"/>
                <a:cs typeface="Arial" charset="0"/>
              </a:rPr>
              <a:t>Under 15 years</a:t>
            </a:r>
            <a:endParaRPr kumimoji="0" lang="en-CA" sz="24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a:ea typeface="+mn-ea"/>
              <a:cs typeface="Arial" charset="0"/>
            </a:endParaRPr>
          </a:p>
        </p:txBody>
      </p:sp>
      <p:sp>
        <p:nvSpPr>
          <p:cNvPr id="28" name="TextBox 27"/>
          <p:cNvSpPr txBox="1"/>
          <p:nvPr/>
        </p:nvSpPr>
        <p:spPr>
          <a:xfrm>
            <a:off x="5821233" y="6128469"/>
            <a:ext cx="1928221" cy="424732"/>
          </a:xfrm>
          <a:prstGeom prst="rect">
            <a:avLst/>
          </a:prstGeom>
          <a:no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Over 64 years</a:t>
            </a:r>
            <a:endParaRPr kumimoji="0" lang="en-CA"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p:txBody>
      </p:sp>
      <p:sp>
        <p:nvSpPr>
          <p:cNvPr id="29" name="TextBox 28"/>
          <p:cNvSpPr txBox="1"/>
          <p:nvPr/>
        </p:nvSpPr>
        <p:spPr>
          <a:xfrm>
            <a:off x="-46167" y="13958"/>
            <a:ext cx="9113967" cy="424732"/>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Regional Proportions of Dependent Age Cohorts, World Population 2014</a:t>
            </a:r>
          </a:p>
        </p:txBody>
      </p:sp>
      <p:sp>
        <p:nvSpPr>
          <p:cNvPr id="13" name="TextBox 12"/>
          <p:cNvSpPr txBox="1"/>
          <p:nvPr/>
        </p:nvSpPr>
        <p:spPr>
          <a:xfrm>
            <a:off x="8720015" y="96502"/>
            <a:ext cx="444352" cy="424732"/>
          </a:xfrm>
          <a:prstGeom prst="rect">
            <a:avLst/>
          </a:prstGeom>
          <a:no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sym typeface="Wingdings" panose="05000000000000000000" pitchFamily="2" charset="2"/>
              </a:rPr>
              <a:t></a:t>
            </a:r>
            <a:endPar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endParaRPr>
          </a:p>
        </p:txBody>
      </p:sp>
      <p:sp>
        <p:nvSpPr>
          <p:cNvPr id="15" name="TextBox 14"/>
          <p:cNvSpPr txBox="1"/>
          <p:nvPr/>
        </p:nvSpPr>
        <p:spPr>
          <a:xfrm>
            <a:off x="419100" y="363831"/>
            <a:ext cx="8305800" cy="1378839"/>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Even though Africa’s dependency rate is high, it is weighted heavily with children who can potentially move into the support group, leveraging the demographic dividend.</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In Europe? There are more elderly.</a:t>
            </a:r>
          </a:p>
        </p:txBody>
      </p:sp>
      <p:sp>
        <p:nvSpPr>
          <p:cNvPr id="3" name="Slide Number Placeholder 2">
            <a:extLst>
              <a:ext uri="{FF2B5EF4-FFF2-40B4-BE49-F238E27FC236}">
                <a16:creationId xmlns:a16="http://schemas.microsoft.com/office/drawing/2014/main" id="{24213A60-C533-4A33-AA6E-EB45DDA113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E99376FC-6AF3-4ECD-9DC2-8CA6AE4D4E20}"/>
              </a:ext>
            </a:extLst>
          </p:cNvPr>
          <p:cNvSpPr/>
          <p:nvPr/>
        </p:nvSpPr>
        <p:spPr>
          <a:xfrm>
            <a:off x="1143000" y="1752600"/>
            <a:ext cx="624725" cy="424732"/>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5927D2F1-BDED-45F2-81D9-3FDF645B0478}"/>
              </a:ext>
            </a:extLst>
          </p:cNvPr>
          <p:cNvSpPr/>
          <p:nvPr/>
        </p:nvSpPr>
        <p:spPr>
          <a:xfrm>
            <a:off x="7966825" y="1752600"/>
            <a:ext cx="624725" cy="424732"/>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5140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fade">
                                      <p:cBhvr>
                                        <p:cTn id="36" dur="500"/>
                                        <p:tgtEl>
                                          <p:spTgt spid="15">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5">
                                            <p:txEl>
                                              <p:pRg st="1" end="1"/>
                                            </p:txEl>
                                          </p:spTgt>
                                        </p:tgtEl>
                                        <p:attrNameLst>
                                          <p:attrName>style.visibility</p:attrName>
                                        </p:attrNameLst>
                                      </p:cBhvr>
                                      <p:to>
                                        <p:strVal val="visible"/>
                                      </p:to>
                                    </p:set>
                                    <p:animEffect transition="in" filter="fade">
                                      <p:cBhvr>
                                        <p:cTn id="44" dur="500"/>
                                        <p:tgtEl>
                                          <p:spTgt spid="15">
                                            <p:txEl>
                                              <p:pRg st="1" end="1"/>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8" grpId="0"/>
      <p:bldP spid="20" grpId="0"/>
      <p:bldP spid="22" grpId="0"/>
      <p:bldP spid="24" grpId="0"/>
      <p:bldP spid="4" grpId="0" animBg="1"/>
      <p:bldP spid="17"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dependenc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765" y="-8070"/>
            <a:ext cx="9128235" cy="68660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677" y="12185"/>
            <a:ext cx="9227270" cy="535531"/>
          </a:xfrm>
          <a:prstGeom prst="rect">
            <a:avLst/>
          </a:prstGeom>
          <a:solidFill>
            <a:schemeClr val="accent6">
              <a:lumMod val="60000"/>
              <a:lumOff val="40000"/>
            </a:schemeClr>
          </a:solid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Arial" charset="0"/>
              </a:rPr>
              <a:t>Dependency Rates, Selected Nations, 2005 and 2050</a:t>
            </a:r>
          </a:p>
        </p:txBody>
      </p:sp>
      <p:sp>
        <p:nvSpPr>
          <p:cNvPr id="5" name="TextBox 4"/>
          <p:cNvSpPr txBox="1"/>
          <p:nvPr/>
        </p:nvSpPr>
        <p:spPr>
          <a:xfrm>
            <a:off x="1371602" y="935504"/>
            <a:ext cx="6781798" cy="1089529"/>
          </a:xfrm>
          <a:prstGeom prst="rect">
            <a:avLst/>
          </a:prstGeom>
          <a:solidFill>
            <a:schemeClr val="accent1">
              <a:alpha val="30000"/>
            </a:schemeClr>
          </a:solid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As these nations age, ratios increase dramatically. Japan has an especially difficult time ahead due to its highly restrictive immigration policy.  </a:t>
            </a:r>
          </a:p>
        </p:txBody>
      </p:sp>
      <p:sp>
        <p:nvSpPr>
          <p:cNvPr id="6" name="TextBox 1"/>
          <p:cNvSpPr txBox="1"/>
          <p:nvPr/>
        </p:nvSpPr>
        <p:spPr>
          <a:xfrm>
            <a:off x="8458200" y="45720"/>
            <a:ext cx="457200" cy="480131"/>
          </a:xfrm>
          <a:prstGeom prst="rect">
            <a:avLst/>
          </a:prstGeom>
          <a:noFill/>
        </p:spPr>
        <p:txBody>
          <a:bodyPr wrap="square" rtlCol="0">
            <a:spAutoFit/>
          </a:bodyPr>
          <a:lstStyle>
            <a:defPPr>
              <a:defRPr lang="en-US"/>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a:lstStyle>
          <a:p>
            <a:pPr algn="ctr">
              <a:buNone/>
            </a:pPr>
            <a:r>
              <a:rPr lang="en-US" sz="2800" dirty="0">
                <a:solidFill>
                  <a:srgbClr val="FF0000"/>
                </a:solidFill>
                <a:effectLst>
                  <a:outerShdw blurRad="38100" dist="38100" dir="2700000" algn="tl">
                    <a:srgbClr val="000000">
                      <a:alpha val="43137"/>
                    </a:srgbClr>
                  </a:outerShdw>
                </a:effectLst>
                <a:latin typeface="+mn-lt"/>
                <a:sym typeface="Wingdings" panose="05000000000000000000" pitchFamily="2" charset="2"/>
              </a:rPr>
              <a:t></a:t>
            </a:r>
            <a:endParaRPr lang="en-US" sz="2800" dirty="0">
              <a:solidFill>
                <a:srgbClr val="FF0000"/>
              </a:solidFill>
              <a:effectLst>
                <a:outerShdw blurRad="38100" dist="38100" dir="2700000" algn="tl">
                  <a:srgbClr val="000000">
                    <a:alpha val="43137"/>
                  </a:srgbClr>
                </a:outerShdw>
              </a:effectLst>
              <a:latin typeface="+mn-lt"/>
            </a:endParaRPr>
          </a:p>
        </p:txBody>
      </p:sp>
      <p:sp>
        <p:nvSpPr>
          <p:cNvPr id="2" name="Slide Number Placeholder 1">
            <a:extLst>
              <a:ext uri="{FF2B5EF4-FFF2-40B4-BE49-F238E27FC236}">
                <a16:creationId xmlns:a16="http://schemas.microsoft.com/office/drawing/2014/main" id="{03C8F390-0DE7-4DEB-B828-5D63D2DDFB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19244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594189554"/>
              </p:ext>
            </p:extLst>
          </p:nvPr>
        </p:nvGraphicFramePr>
        <p:xfrm>
          <a:off x="76200" y="0"/>
          <a:ext cx="9067800" cy="67818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8"/>
          <p:cNvSpPr txBox="1">
            <a:spLocks noChangeArrowheads="1"/>
          </p:cNvSpPr>
          <p:nvPr/>
        </p:nvSpPr>
        <p:spPr>
          <a:xfrm>
            <a:off x="685800" y="-152400"/>
            <a:ext cx="7772400" cy="685800"/>
          </a:xfrm>
          <a:prstGeom prst="rect">
            <a:avLst/>
          </a:prstGeom>
        </p:spPr>
        <p:txBody>
          <a:bodyPr anchor="t"/>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kumimoji="0" lang="en-US" sz="3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rPr>
              <a:t>An </a:t>
            </a:r>
            <a:r>
              <a:rPr kumimoji="0" lang="en-US" sz="340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j-ea"/>
                <a:cs typeface="+mj-cs"/>
              </a:rPr>
              <a:t>Aging</a:t>
            </a:r>
            <a:r>
              <a:rPr kumimoji="0" lang="en-US" sz="3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rPr>
              <a:t> Gender Bound World</a:t>
            </a:r>
          </a:p>
        </p:txBody>
      </p:sp>
      <p:sp>
        <p:nvSpPr>
          <p:cNvPr id="5" name="Rectangle 4"/>
          <p:cNvSpPr/>
          <p:nvPr/>
        </p:nvSpPr>
        <p:spPr>
          <a:xfrm>
            <a:off x="1219200" y="3962400"/>
            <a:ext cx="7924800" cy="1708160"/>
          </a:xfrm>
          <a:prstGeom prst="rect">
            <a:avLst/>
          </a:prstGeom>
        </p:spPr>
        <p:txBody>
          <a:bodyPr wrap="square">
            <a:spAutoFit/>
          </a:bodyPr>
          <a:lstStyle/>
          <a:p>
            <a:pPr lvl="0" algn="ctr">
              <a:lnSpc>
                <a:spcPct val="100000"/>
              </a:lnSpc>
              <a:spcBef>
                <a:spcPts val="0"/>
              </a:spcBef>
              <a:buNone/>
              <a:defRPr/>
            </a:pPr>
            <a:r>
              <a:rPr lang="en-US" sz="2100" dirty="0">
                <a:solidFill>
                  <a:prstClr val="black"/>
                </a:solidFill>
                <a:effectLst>
                  <a:outerShdw blurRad="38100" dist="38100" dir="2700000" algn="tl">
                    <a:srgbClr val="000000">
                      <a:alpha val="43137"/>
                    </a:srgbClr>
                  </a:outerShdw>
                </a:effectLst>
                <a:latin typeface="Calibri"/>
              </a:rPr>
              <a:t>In 1970, the world began to get older.</a:t>
            </a:r>
          </a:p>
          <a:p>
            <a:pPr lvl="0" algn="ctr">
              <a:lnSpc>
                <a:spcPct val="100000"/>
              </a:lnSpc>
              <a:spcBef>
                <a:spcPts val="0"/>
              </a:spcBef>
              <a:buNone/>
              <a:defRPr/>
            </a:pPr>
            <a:r>
              <a:rPr lang="en-US" sz="2100" dirty="0">
                <a:solidFill>
                  <a:prstClr val="black"/>
                </a:solidFill>
                <a:effectLst>
                  <a:outerShdw blurRad="38100" dist="38100" dir="2700000" algn="tl">
                    <a:srgbClr val="000000">
                      <a:alpha val="43137"/>
                    </a:srgbClr>
                  </a:outerShdw>
                </a:effectLst>
                <a:latin typeface="Calibri"/>
              </a:rPr>
              <a:t>The median age then was about 21 years of age. In 2020 it was about 31. By 2100 it will be almost 42, and some of the consequences will be:</a:t>
            </a:r>
          </a:p>
          <a:p>
            <a:pPr lvl="0" algn="ctr">
              <a:lnSpc>
                <a:spcPct val="100000"/>
              </a:lnSpc>
              <a:spcBef>
                <a:spcPts val="0"/>
              </a:spcBef>
              <a:buNone/>
              <a:defRPr/>
            </a:pPr>
            <a:r>
              <a:rPr lang="en-US" sz="2100" dirty="0">
                <a:solidFill>
                  <a:prstClr val="black"/>
                </a:solidFill>
                <a:effectLst>
                  <a:outerShdw blurRad="38100" dist="38100" dir="2700000" algn="tl">
                    <a:srgbClr val="000000">
                      <a:alpha val="43137"/>
                    </a:srgbClr>
                  </a:outerShdw>
                </a:effectLst>
                <a:latin typeface="Calibri"/>
              </a:rPr>
              <a:t>Fewer workers, more dependents, changing demand habits, changing political views.</a:t>
            </a:r>
          </a:p>
        </p:txBody>
      </p:sp>
      <p:pic>
        <p:nvPicPr>
          <p:cNvPr id="7" name="Picture 6"/>
          <p:cNvPicPr>
            <a:picLocks noChangeAspect="1"/>
          </p:cNvPicPr>
          <p:nvPr/>
        </p:nvPicPr>
        <p:blipFill>
          <a:blip r:embed="rId3"/>
          <a:stretch>
            <a:fillRect/>
          </a:stretch>
        </p:blipFill>
        <p:spPr>
          <a:xfrm>
            <a:off x="-397" y="6629374"/>
            <a:ext cx="9144793" cy="304826"/>
          </a:xfrm>
          <a:prstGeom prst="rect">
            <a:avLst/>
          </a:prstGeom>
        </p:spPr>
      </p:pic>
      <p:sp>
        <p:nvSpPr>
          <p:cNvPr id="6" name="TextBox 5"/>
          <p:cNvSpPr txBox="1"/>
          <p:nvPr/>
        </p:nvSpPr>
        <p:spPr>
          <a:xfrm>
            <a:off x="8720015" y="96502"/>
            <a:ext cx="444352" cy="424732"/>
          </a:xfrm>
          <a:prstGeom prst="rect">
            <a:avLst/>
          </a:prstGeom>
          <a:noFill/>
        </p:spPr>
        <p:txBody>
          <a:bodyPr wrap="none" rtlCol="0">
            <a:spAutoFit/>
          </a:bodyPr>
          <a:lstStyle/>
          <a:p>
            <a:pPr>
              <a:buNone/>
            </a:pPr>
            <a:r>
              <a:rPr lang="en-US" sz="2400" dirty="0">
                <a:solidFill>
                  <a:srgbClr val="FF0000"/>
                </a:solidFill>
                <a:effectLst>
                  <a:outerShdw blurRad="38100" dist="38100" dir="2700000" algn="tl">
                    <a:srgbClr val="000000">
                      <a:alpha val="43137"/>
                    </a:srgbClr>
                  </a:outerShdw>
                </a:effectLst>
                <a:latin typeface="+mn-lt"/>
                <a:sym typeface="Wingdings" panose="05000000000000000000" pitchFamily="2" charset="2"/>
              </a:rPr>
              <a:t></a:t>
            </a:r>
            <a:endParaRPr lang="en-US" sz="2400" dirty="0">
              <a:solidFill>
                <a:srgbClr val="FF0000"/>
              </a:solidFill>
              <a:effectLst>
                <a:outerShdw blurRad="38100" dist="38100" dir="2700000" algn="tl">
                  <a:srgbClr val="000000">
                    <a:alpha val="43137"/>
                  </a:srgbClr>
                </a:outerShdw>
              </a:effectLst>
              <a:latin typeface="+mn-lt"/>
            </a:endParaRPr>
          </a:p>
        </p:txBody>
      </p:sp>
      <p:sp>
        <p:nvSpPr>
          <p:cNvPr id="3" name="TextBox 2"/>
          <p:cNvSpPr txBox="1"/>
          <p:nvPr/>
        </p:nvSpPr>
        <p:spPr>
          <a:xfrm>
            <a:off x="5257800" y="2422166"/>
            <a:ext cx="966098" cy="424732"/>
          </a:xfrm>
          <a:prstGeom prst="rect">
            <a:avLst/>
          </a:prstGeom>
          <a:noFill/>
        </p:spPr>
        <p:txBody>
          <a:bodyPr wrap="none" rtlCol="0">
            <a:spAutoFit/>
          </a:bodyPr>
          <a:lstStyle/>
          <a:p>
            <a:pPr algn="ctr">
              <a:buNone/>
            </a:pPr>
            <a:r>
              <a:rPr lang="en-US" sz="2400" dirty="0">
                <a:solidFill>
                  <a:srgbClr val="FF0000"/>
                </a:solidFill>
                <a:effectLst>
                  <a:outerShdw blurRad="38100" dist="38100" dir="2700000" algn="tl">
                    <a:srgbClr val="000000">
                      <a:alpha val="43137"/>
                    </a:srgbClr>
                  </a:outerShdw>
                </a:effectLst>
                <a:latin typeface="+mn-lt"/>
              </a:rPr>
              <a:t>World</a:t>
            </a:r>
          </a:p>
        </p:txBody>
      </p:sp>
      <p:sp>
        <p:nvSpPr>
          <p:cNvPr id="8" name="TextBox 7"/>
          <p:cNvSpPr txBox="1"/>
          <p:nvPr/>
        </p:nvSpPr>
        <p:spPr>
          <a:xfrm>
            <a:off x="3113332" y="1344102"/>
            <a:ext cx="1749838" cy="424732"/>
          </a:xfrm>
          <a:prstGeom prst="rect">
            <a:avLst/>
          </a:prstGeom>
          <a:noFill/>
        </p:spPr>
        <p:txBody>
          <a:bodyPr wrap="none" rtlCol="0">
            <a:spAutoFit/>
          </a:bodyPr>
          <a:lstStyle/>
          <a:p>
            <a:pPr algn="ctr">
              <a:buNone/>
            </a:pPr>
            <a:r>
              <a:rPr lang="en-US" sz="2400" dirty="0">
                <a:solidFill>
                  <a:srgbClr val="C00000"/>
                </a:solidFill>
                <a:effectLst>
                  <a:outerShdw blurRad="38100" dist="38100" dir="2700000" algn="tl">
                    <a:srgbClr val="000000">
                      <a:alpha val="43137"/>
                    </a:srgbClr>
                  </a:outerShdw>
                </a:effectLst>
                <a:latin typeface="+mn-lt"/>
              </a:rPr>
              <a:t>High Income</a:t>
            </a:r>
          </a:p>
        </p:txBody>
      </p:sp>
      <p:sp>
        <p:nvSpPr>
          <p:cNvPr id="9" name="TextBox 8"/>
          <p:cNvSpPr txBox="1"/>
          <p:nvPr/>
        </p:nvSpPr>
        <p:spPr>
          <a:xfrm>
            <a:off x="6200977" y="3216634"/>
            <a:ext cx="1690912" cy="424732"/>
          </a:xfrm>
          <a:prstGeom prst="rect">
            <a:avLst/>
          </a:prstGeom>
          <a:noFill/>
        </p:spPr>
        <p:txBody>
          <a:bodyPr wrap="none" rtlCol="0">
            <a:spAutoFit/>
          </a:bodyPr>
          <a:lstStyle/>
          <a:p>
            <a:pPr algn="ctr">
              <a:buNone/>
            </a:pPr>
            <a:r>
              <a:rPr lang="en-US" sz="2400" dirty="0">
                <a:solidFill>
                  <a:srgbClr val="7030A0"/>
                </a:solidFill>
                <a:effectLst>
                  <a:outerShdw blurRad="38100" dist="38100" dir="2700000" algn="tl">
                    <a:srgbClr val="000000">
                      <a:alpha val="43137"/>
                    </a:srgbClr>
                  </a:outerShdw>
                </a:effectLst>
                <a:latin typeface="+mn-lt"/>
              </a:rPr>
              <a:t>Low Income</a:t>
            </a:r>
          </a:p>
        </p:txBody>
      </p:sp>
      <p:sp>
        <p:nvSpPr>
          <p:cNvPr id="10" name="Slide Number Placeholder 9">
            <a:extLst>
              <a:ext uri="{FF2B5EF4-FFF2-40B4-BE49-F238E27FC236}">
                <a16:creationId xmlns:a16="http://schemas.microsoft.com/office/drawing/2014/main" id="{BBBC134A-8656-4605-968D-66A1B53558C9}"/>
              </a:ext>
            </a:extLst>
          </p:cNvPr>
          <p:cNvSpPr>
            <a:spLocks noGrp="1"/>
          </p:cNvSpPr>
          <p:nvPr>
            <p:ph type="sldNum" sz="quarter" idx="12"/>
          </p:nvPr>
        </p:nvSpPr>
        <p:spPr/>
        <p:txBody>
          <a:bodyPr/>
          <a:lstStyle/>
          <a:p>
            <a:pPr>
              <a:defRPr/>
            </a:pPr>
            <a:fld id="{D7862DBB-4001-4349-BD46-E6A729FB19CB}" type="slidenum">
              <a:rPr lang="en-US" smtClean="0">
                <a:solidFill>
                  <a:prstClr val="white">
                    <a:tint val="75000"/>
                  </a:prstClr>
                </a:solidFill>
              </a:rPr>
              <a:pPr>
                <a:defRPr/>
              </a:pPr>
              <a:t>11</a:t>
            </a:fld>
            <a:endParaRPr lang="en-US">
              <a:solidFill>
                <a:prstClr val="white">
                  <a:tint val="75000"/>
                </a:prstClr>
              </a:solidFill>
            </a:endParaRPr>
          </a:p>
        </p:txBody>
      </p:sp>
    </p:spTree>
    <p:extLst>
      <p:ext uri="{BB962C8B-B14F-4D97-AF65-F5344CB8AC3E}">
        <p14:creationId xmlns:p14="http://schemas.microsoft.com/office/powerpoint/2010/main" val="287874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533400"/>
          </a:xfrm>
          <a:prstGeom prst="rect">
            <a:avLst/>
          </a:prstGeom>
          <a:noFill/>
        </p:spPr>
        <p:txBody>
          <a:bodyPr lIns="0" tIns="0" rIns="0" bIns="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Times New Roman" pitchFamily="18" charset="0"/>
                <a:cs typeface="Arial" pitchFamily="34" charset="0"/>
              </a:rPr>
              <a:t>Important Population Dynamics Concepts - Reprise</a:t>
            </a:r>
            <a:endParaRPr kumimoji="0" lang="en-CA"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j-ea"/>
              <a:cs typeface="+mj-cs"/>
            </a:endParaRPr>
          </a:p>
        </p:txBody>
      </p:sp>
      <p:sp>
        <p:nvSpPr>
          <p:cNvPr id="3" name="TextBox 2"/>
          <p:cNvSpPr txBox="1"/>
          <p:nvPr/>
        </p:nvSpPr>
        <p:spPr>
          <a:xfrm>
            <a:off x="457200" y="838200"/>
            <a:ext cx="8229600" cy="5401479"/>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We have examined the population model and its components:</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Births, Deaths, Natural increase.</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In-migration, Out-migration, Net migration.</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Forecasting.</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Fertility rates.</a:t>
            </a: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CA"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And the implications of that model:</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Population will decline when TFRs are below 2.1.</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Population will age as it declines.</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Need for in-migration to sustain numbers and age structure.</a:t>
            </a: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CA"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Next lecture we will look at the structural attributes of population and return</a:t>
            </a:r>
            <a:r>
              <a:rPr kumimoji="0" lang="en-CA" sz="2300" b="0" i="0" u="none" strike="noStrike" kern="1200" cap="none" spc="0" normalizeH="0" noProof="0" dirty="0">
                <a:ln>
                  <a:noFill/>
                </a:ln>
                <a:solidFill>
                  <a:prstClr val="black"/>
                </a:solidFill>
                <a:effectLst/>
                <a:uLnTx/>
                <a:uFillTx/>
                <a:latin typeface="Calibri"/>
                <a:ea typeface="+mn-ea"/>
                <a:cs typeface="Arial" charset="0"/>
              </a:rPr>
              <a:t> to these implications and the problems that will arise.</a:t>
            </a: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CA" sz="2300" b="0" i="0" u="none" strike="noStrike" kern="1200" cap="none" spc="0" normalizeH="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r>
              <a:rPr lang="en-CA" sz="2300" dirty="0">
                <a:solidFill>
                  <a:prstClr val="black"/>
                </a:solidFill>
                <a:latin typeface="Calibri"/>
              </a:rPr>
              <a:t>We will also look at possible</a:t>
            </a:r>
            <a:r>
              <a:rPr kumimoji="0" lang="en-CA" sz="2300" b="0" i="0" u="none" strike="noStrike" kern="1200" cap="none" spc="0" normalizeH="0" noProof="0" dirty="0">
                <a:ln>
                  <a:noFill/>
                </a:ln>
                <a:solidFill>
                  <a:prstClr val="black"/>
                </a:solidFill>
                <a:effectLst/>
                <a:uLnTx/>
                <a:uFillTx/>
                <a:latin typeface="Calibri"/>
                <a:ea typeface="+mn-ea"/>
                <a:cs typeface="Arial" charset="0"/>
              </a:rPr>
              <a:t> solutions for them</a:t>
            </a: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a:t>
            </a:r>
          </a:p>
        </p:txBody>
      </p:sp>
      <p:sp>
        <p:nvSpPr>
          <p:cNvPr id="4" name="Slide Number Placeholder 3">
            <a:extLst>
              <a:ext uri="{FF2B5EF4-FFF2-40B4-BE49-F238E27FC236}">
                <a16:creationId xmlns:a16="http://schemas.microsoft.com/office/drawing/2014/main" id="{BB0AFC06-60A4-499D-ABE9-EC0C87B82C0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69742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500"/>
                                        <p:tgtEl>
                                          <p:spTgt spid="3">
                                            <p:txEl>
                                              <p:pRg st="11" end="1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13" end="13"/>
                                            </p:txEl>
                                          </p:spTgt>
                                        </p:tgtEl>
                                        <p:attrNameLst>
                                          <p:attrName>style.visibility</p:attrName>
                                        </p:attrNameLst>
                                      </p:cBhvr>
                                      <p:to>
                                        <p:strVal val="visible"/>
                                      </p:to>
                                    </p:set>
                                    <p:animEffect transition="in" filter="fade">
                                      <p:cBhvr>
                                        <p:cTn id="56"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0075" y="609600"/>
            <a:ext cx="8305800" cy="5755422"/>
          </a:xfrm>
          <a:prstGeom prst="rect">
            <a:avLst/>
          </a:prstGeom>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Population is the foundation on which nations, economies, cultures are built – but too many people can stifle prosperity and well being.</a:t>
            </a: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While population growth rates have been decreasing since at least the mid-1980s, population numbers will still top 11 billion by 2100.</a:t>
            </a: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Two major characteristics typify the current global population – it is aging, and it is gender bound.</a:t>
            </a: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The developed world is aging rapidly, losing population, yet resisting immigration, while the developing world still faces high population growth from its young population.</a:t>
            </a: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And for half of it, females, equality and equity are still far away, and, with recent populist sentiment taking control, their appears to be no end in sight.</a:t>
            </a:r>
          </a:p>
        </p:txBody>
      </p:sp>
      <p:sp>
        <p:nvSpPr>
          <p:cNvPr id="4" name="TextBox 3"/>
          <p:cNvSpPr txBox="1"/>
          <p:nvPr/>
        </p:nvSpPr>
        <p:spPr>
          <a:xfrm>
            <a:off x="1835749" y="9906"/>
            <a:ext cx="5472524" cy="563231"/>
          </a:xfrm>
          <a:prstGeom prst="rect">
            <a:avLst/>
          </a:prstGeom>
          <a:no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3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Global Demography Summary</a:t>
            </a:r>
          </a:p>
        </p:txBody>
      </p:sp>
      <p:sp>
        <p:nvSpPr>
          <p:cNvPr id="2" name="Slide Number Placeholder 1">
            <a:extLst>
              <a:ext uri="{FF2B5EF4-FFF2-40B4-BE49-F238E27FC236}">
                <a16:creationId xmlns:a16="http://schemas.microsoft.com/office/drawing/2014/main" id="{572A13F9-E56B-455B-91AC-F4ABB36E9D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71532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9167"/>
          <a:stretch/>
        </p:blipFill>
        <p:spPr>
          <a:xfrm>
            <a:off x="-1" y="1295400"/>
            <a:ext cx="9195388" cy="5219701"/>
          </a:xfrm>
          <a:prstGeom prst="rect">
            <a:avLst/>
          </a:prstGeom>
        </p:spPr>
      </p:pic>
      <p:sp>
        <p:nvSpPr>
          <p:cNvPr id="3" name="TextBox 2"/>
          <p:cNvSpPr txBox="1"/>
          <p:nvPr/>
        </p:nvSpPr>
        <p:spPr>
          <a:xfrm>
            <a:off x="4953001" y="3602706"/>
            <a:ext cx="4242386" cy="1578894"/>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CA" sz="2300" b="0" i="0" u="none" strike="noStrike" kern="1200" cap="none" spc="0" normalizeH="0" baseline="0" noProof="0" dirty="0">
                <a:ln>
                  <a:noFill/>
                </a:ln>
                <a:solidFill>
                  <a:srgbClr val="F79646">
                    <a:lumMod val="60000"/>
                    <a:lumOff val="40000"/>
                  </a:srgbClr>
                </a:solidFill>
                <a:effectLst>
                  <a:outerShdw blurRad="38100" dist="38100" dir="2700000" algn="tl">
                    <a:srgbClr val="000000">
                      <a:alpha val="43137"/>
                    </a:srgbClr>
                  </a:outerShdw>
                </a:effectLst>
                <a:uLnTx/>
                <a:uFillTx/>
                <a:latin typeface="Calibri"/>
                <a:ea typeface="+mn-ea"/>
                <a:cs typeface="Arial" charset="0"/>
              </a:rPr>
              <a:t>38.6  Japan  84.6 = 46 years</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CA" sz="23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mn-ea"/>
                <a:cs typeface="Arial" charset="0"/>
              </a:rPr>
              <a:t>48.6  Canada  82.4 = 33.8 years</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CA" sz="23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charset="0"/>
              </a:rPr>
              <a:t>42.7  Europe  78.6 = 37.9 years</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CA" sz="23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a:ea typeface="+mn-ea"/>
                <a:cs typeface="Arial" charset="0"/>
              </a:rPr>
              <a:t>32.0  World  72.6 = 40.6 years</a:t>
            </a:r>
            <a:endPar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p:txBody>
      </p:sp>
      <p:sp>
        <p:nvSpPr>
          <p:cNvPr id="4" name="Rectangle 8"/>
          <p:cNvSpPr txBox="1">
            <a:spLocks noChangeArrowheads="1"/>
          </p:cNvSpPr>
          <p:nvPr/>
        </p:nvSpPr>
        <p:spPr>
          <a:xfrm>
            <a:off x="-1" y="-76200"/>
            <a:ext cx="9164367" cy="685800"/>
          </a:xfrm>
          <a:prstGeom prst="rect">
            <a:avLst/>
          </a:prstGeom>
        </p:spPr>
        <p:txBody>
          <a:bodyPr anchor="t"/>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Arial" charset="0"/>
              <a:buNone/>
              <a:tabLst/>
              <a:defRPr/>
            </a:pPr>
            <a:r>
              <a:rPr kumimoji="0" lang="en-US"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rPr>
              <a:t>Life Expectancy 1900 to 2019, and Change in Years</a:t>
            </a:r>
          </a:p>
        </p:txBody>
      </p:sp>
      <p:sp>
        <p:nvSpPr>
          <p:cNvPr id="5" name="Rectangle 4"/>
          <p:cNvSpPr/>
          <p:nvPr/>
        </p:nvSpPr>
        <p:spPr>
          <a:xfrm>
            <a:off x="-25868" y="6599468"/>
            <a:ext cx="2875082" cy="258532"/>
          </a:xfrm>
          <a:prstGeom prst="rect">
            <a:avLst/>
          </a:prstGeom>
        </p:spPr>
        <p:txBody>
          <a:bodyPr wrap="none">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Arial" charset="0"/>
                <a:hlinkClick r:id="rId4"/>
              </a:rPr>
              <a:t>https://ourworldindata.org/life-expectancy</a:t>
            </a:r>
            <a:endParaRPr kumimoji="0" lang="en-US" sz="1200" b="0" i="0" u="none" strike="noStrike" kern="1200" cap="none" spc="0" normalizeH="0" baseline="0" noProof="0" dirty="0">
              <a:ln>
                <a:noFill/>
              </a:ln>
              <a:solidFill>
                <a:prstClr val="white"/>
              </a:solidFill>
              <a:effectLst/>
              <a:uLnTx/>
              <a:uFillTx/>
              <a:latin typeface="Calibri"/>
              <a:ea typeface="+mn-ea"/>
              <a:cs typeface="Arial" charset="0"/>
            </a:endParaRPr>
          </a:p>
        </p:txBody>
      </p:sp>
      <p:pic>
        <p:nvPicPr>
          <p:cNvPr id="6" name="Picture 2" descr="Image result for cartoon bomb images"/>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2809" b="20155"/>
          <a:stretch/>
        </p:blipFill>
        <p:spPr bwMode="auto">
          <a:xfrm>
            <a:off x="6553200" y="4549826"/>
            <a:ext cx="2816225" cy="23430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5868" y="422702"/>
            <a:ext cx="9190234" cy="800219"/>
          </a:xfrm>
          <a:prstGeom prst="rect">
            <a:avLst/>
          </a:prstGeom>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Over the past century global life expectancy has increased by about 30 years, and in some countries such as Japan it has more than doubled.</a:t>
            </a:r>
          </a:p>
        </p:txBody>
      </p:sp>
      <p:sp>
        <p:nvSpPr>
          <p:cNvPr id="8" name="TextBox 7"/>
          <p:cNvSpPr txBox="1"/>
          <p:nvPr/>
        </p:nvSpPr>
        <p:spPr>
          <a:xfrm rot="1545986">
            <a:off x="7391400" y="5791200"/>
            <a:ext cx="902811" cy="424732"/>
          </a:xfrm>
          <a:prstGeom prst="rect">
            <a:avLst/>
          </a:prstGeom>
          <a:no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CA" sz="2400" b="1" i="0" u="none" strike="noStrike" kern="1200" cap="none" spc="0" normalizeH="0" baseline="0" noProof="0" dirty="0">
                <a:ln>
                  <a:noFill/>
                </a:ln>
                <a:solidFill>
                  <a:prstClr val="white"/>
                </a:solidFill>
                <a:effectLst/>
                <a:uLnTx/>
                <a:uFillTx/>
                <a:latin typeface="Calibri"/>
                <a:ea typeface="+mn-ea"/>
                <a:cs typeface="Arial" charset="0"/>
              </a:rPr>
              <a:t>Aging</a:t>
            </a:r>
            <a:endParaRPr kumimoji="0" lang="en-US" sz="2400" b="1" i="0" u="none" strike="noStrike" kern="1200" cap="none" spc="0" normalizeH="0" baseline="0" noProof="0" dirty="0">
              <a:ln>
                <a:noFill/>
              </a:ln>
              <a:solidFill>
                <a:prstClr val="white"/>
              </a:solidFill>
              <a:effectLst/>
              <a:uLnTx/>
              <a:uFillTx/>
              <a:latin typeface="Calibri"/>
              <a:ea typeface="+mn-ea"/>
              <a:cs typeface="Arial" charset="0"/>
            </a:endParaRPr>
          </a:p>
        </p:txBody>
      </p:sp>
      <p:sp>
        <p:nvSpPr>
          <p:cNvPr id="9" name="Slide Number Placeholder 8">
            <a:extLst>
              <a:ext uri="{FF2B5EF4-FFF2-40B4-BE49-F238E27FC236}">
                <a16:creationId xmlns:a16="http://schemas.microsoft.com/office/drawing/2014/main" id="{84616AF3-21D2-46BD-93B8-801C69F2DF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28988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2" name="bomb.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nodeType="clickEffect">
                                  <p:stCondLst>
                                    <p:cond delay="0"/>
                                  </p:stCondLst>
                                  <p:childTnLst>
                                    <p:animEffect transition="out" filter="dissolv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2" name="bomb.wav"/>
                                        </p:tgtEl>
                                      </p:cMediaNode>
                                    </p:audio>
                                  </p:subTnLst>
                                </p:cTn>
                              </p:par>
                              <p:par>
                                <p:cTn id="21" presetID="1" presetClass="exit" presetSubtype="0" fill="hold" grpId="1"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23" presetClass="exit" presetSubtype="16" fill="hold" nodeType="withEffect">
                                  <p:stCondLst>
                                    <p:cond delay="0"/>
                                  </p:stCondLst>
                                  <p:childTnLst>
                                    <p:anim calcmode="lin" valueType="num">
                                      <p:cBhvr>
                                        <p:cTn id="24" dur="500"/>
                                        <p:tgtEl>
                                          <p:spTgt spid="6"/>
                                        </p:tgtEl>
                                        <p:attrNameLst>
                                          <p:attrName>ppt_w</p:attrName>
                                        </p:attrNameLst>
                                      </p:cBhvr>
                                      <p:tavLst>
                                        <p:tav tm="0">
                                          <p:val>
                                            <p:strVal val="ppt_w"/>
                                          </p:val>
                                        </p:tav>
                                        <p:tav tm="100000">
                                          <p:val>
                                            <p:strVal val="4*ppt_w"/>
                                          </p:val>
                                        </p:tav>
                                      </p:tavLst>
                                    </p:anim>
                                    <p:anim calcmode="lin" valueType="num">
                                      <p:cBhvr>
                                        <p:cTn id="25" dur="500"/>
                                        <p:tgtEl>
                                          <p:spTgt spid="6"/>
                                        </p:tgtEl>
                                        <p:attrNameLst>
                                          <p:attrName>ppt_h</p:attrName>
                                        </p:attrNameLst>
                                      </p:cBhvr>
                                      <p:tavLst>
                                        <p:tav tm="0">
                                          <p:val>
                                            <p:strVal val="ppt_h"/>
                                          </p:val>
                                        </p:tav>
                                        <p:tav tm="100000">
                                          <p:val>
                                            <p:strVal val="4*ppt_h"/>
                                          </p:val>
                                        </p:tav>
                                      </p:tavLst>
                                    </p:anim>
                                    <p:set>
                                      <p:cBhvr>
                                        <p:cTn id="2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txBox="1">
            <a:spLocks noChangeArrowheads="1"/>
          </p:cNvSpPr>
          <p:nvPr/>
        </p:nvSpPr>
        <p:spPr>
          <a:xfrm>
            <a:off x="-1" y="-76200"/>
            <a:ext cx="9164367" cy="685800"/>
          </a:xfrm>
          <a:prstGeom prst="rect">
            <a:avLst/>
          </a:prstGeom>
        </p:spPr>
        <p:txBody>
          <a:bodyPr anchor="t"/>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Arial" charset="0"/>
              <a:buNone/>
              <a:tabLst/>
              <a:defRPr/>
            </a:pPr>
            <a:r>
              <a:rPr kumimoji="0" lang="en-US"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rPr>
              <a:t>The Back-End Loading of Age</a:t>
            </a:r>
          </a:p>
        </p:txBody>
      </p:sp>
      <p:sp>
        <p:nvSpPr>
          <p:cNvPr id="4" name="Text Box 8"/>
          <p:cNvSpPr txBox="1">
            <a:spLocks noChangeArrowheads="1"/>
          </p:cNvSpPr>
          <p:nvPr/>
        </p:nvSpPr>
        <p:spPr bwMode="auto">
          <a:xfrm>
            <a:off x="336550" y="487025"/>
            <a:ext cx="8478567" cy="5755422"/>
          </a:xfrm>
          <a:prstGeom prst="rect">
            <a:avLst/>
          </a:prstGeom>
          <a:noFill/>
          <a:ln w="9525" algn="ctr">
            <a:noFill/>
            <a:miter lim="800000"/>
            <a:headEnd/>
            <a:tailEnd/>
          </a:ln>
        </p:spPr>
        <p:txBody>
          <a:bodyPr wrap="square">
            <a:spAutoFit/>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The fact that the world has added over 30 years to our life expectancy since 1900 alone is extraordinary enough.</a:t>
            </a: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endParaRPr kumimoji="0" lang="en-CA"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But a more profound reality is that all of those years have been added at the end of our lives; as </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Laura Carstensen so evocatively observes, “…</a:t>
            </a:r>
            <a:r>
              <a:rPr kumimoji="0" lang="en-CA" sz="2300" b="0" i="1" u="none" strike="noStrike" kern="1200" cap="none" spc="0" normalizeH="0" baseline="0" noProof="0" dirty="0">
                <a:ln>
                  <a:noFill/>
                </a:ln>
                <a:solidFill>
                  <a:prstClr val="black"/>
                </a:solidFill>
                <a:effectLst/>
                <a:uLnTx/>
                <a:uFillTx/>
                <a:latin typeface="Calibri"/>
                <a:ea typeface="+mn-ea"/>
                <a:cs typeface="Arial" charset="0"/>
              </a:rPr>
              <a:t>only old age has gotten longer.</a:t>
            </a: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a:t>
            </a:r>
            <a:r>
              <a:rPr kumimoji="0" lang="en-CA" sz="2300" b="0" i="0" u="none" strike="noStrike" kern="1200" cap="none" spc="0" normalizeH="0" baseline="30000" noProof="0" dirty="0">
                <a:ln>
                  <a:noFill/>
                </a:ln>
                <a:solidFill>
                  <a:prstClr val="black"/>
                </a:solidFill>
                <a:effectLst/>
                <a:uLnTx/>
                <a:uFillTx/>
                <a:latin typeface="Calibri"/>
                <a:ea typeface="+mn-ea"/>
                <a:cs typeface="Arial" charset="0"/>
              </a:rPr>
              <a:t>1</a:t>
            </a:r>
            <a:endParaRPr kumimoji="0" lang="en-US" sz="2300" b="0" i="0" u="none" strike="noStrike" kern="1200" cap="none" spc="0" normalizeH="0" baseline="30000" noProof="0" dirty="0">
              <a:ln>
                <a:noFill/>
              </a:ln>
              <a:solidFill>
                <a:prstClr val="black"/>
              </a:solidFill>
              <a:effectLst/>
              <a:uLnTx/>
              <a:uFillTx/>
              <a:latin typeface="Calibri"/>
              <a:ea typeface="+mn-ea"/>
              <a:cs typeface="Arial" charset="0"/>
            </a:endParaRP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endParaRPr kumimoji="0" lang="en-CA"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As part of a project at Stanford, </a:t>
            </a:r>
            <a:r>
              <a:rPr kumimoji="0" lang="en-CA" sz="2300" b="0" i="0" u="none" strike="noStrike" kern="1200" cap="none" spc="0" normalizeH="0" baseline="0" noProof="0" dirty="0" err="1">
                <a:ln>
                  <a:noFill/>
                </a:ln>
                <a:solidFill>
                  <a:prstClr val="black"/>
                </a:solidFill>
                <a:effectLst/>
                <a:uLnTx/>
                <a:uFillTx/>
                <a:latin typeface="Calibri"/>
                <a:ea typeface="+mn-ea"/>
                <a:cs typeface="Arial" charset="0"/>
              </a:rPr>
              <a:t>Carstensen</a:t>
            </a: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 argues that while we have gotten older we have not become wiser at allocating the extra years.</a:t>
            </a:r>
            <a:r>
              <a:rPr kumimoji="0" lang="en-CA" sz="2300" b="0" i="0" u="none" strike="noStrike" kern="1200" cap="none" spc="0" normalizeH="0" baseline="30000" noProof="0" dirty="0">
                <a:ln>
                  <a:noFill/>
                </a:ln>
                <a:solidFill>
                  <a:prstClr val="black"/>
                </a:solidFill>
                <a:effectLst/>
                <a:uLnTx/>
                <a:uFillTx/>
                <a:latin typeface="Calibri"/>
                <a:ea typeface="+mn-ea"/>
                <a:cs typeface="Arial" charset="0"/>
              </a:rPr>
              <a:t>2</a:t>
            </a: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endParaRPr kumimoji="0" lang="en-CA"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We still use the same educate-work-retire model we have used for decades, leaving humans to eke out their last years hoping their money lasts, their health holds and life does not leave them behind.</a:t>
            </a: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endParaRPr kumimoji="0" lang="en-CA"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0" fontAlgn="base" latinLnBrk="0" hangingPunct="0">
              <a:lnSpc>
                <a:spcPct val="100000"/>
              </a:lnSpc>
              <a:spcBef>
                <a:spcPts val="0"/>
              </a:spcBef>
              <a:spcAft>
                <a:spcPct val="0"/>
              </a:spcAft>
              <a:buClrTx/>
              <a:buSzTx/>
              <a:buFont typeface="Arial" charset="0"/>
              <a:buNone/>
              <a:tabLst/>
              <a:defRPr/>
            </a:pPr>
            <a:r>
              <a:rPr kumimoji="0" lang="en-US" sz="2300" b="0" i="1" u="none" strike="noStrike" kern="1200" cap="none" spc="0" normalizeH="0" baseline="0" noProof="0" dirty="0">
                <a:ln>
                  <a:noFill/>
                </a:ln>
                <a:solidFill>
                  <a:prstClr val="black"/>
                </a:solidFill>
                <a:effectLst/>
                <a:uLnTx/>
                <a:uFillTx/>
                <a:latin typeface="Calibri"/>
                <a:ea typeface="+mn-ea"/>
                <a:cs typeface="Arial" charset="0"/>
              </a:rPr>
              <a:t>“Long lives are not the problem. The problem is living in cultures designed for lives half as long as the ones we have.”</a:t>
            </a:r>
            <a:r>
              <a:rPr kumimoji="0" lang="en-US" sz="2300" b="0" i="1" u="none" strike="noStrike" kern="1200" cap="none" spc="0" normalizeH="0" baseline="30000" noProof="0" dirty="0">
                <a:ln>
                  <a:noFill/>
                </a:ln>
                <a:solidFill>
                  <a:prstClr val="black"/>
                </a:solidFill>
                <a:effectLst/>
                <a:uLnTx/>
                <a:uFillTx/>
                <a:latin typeface="Calibri"/>
                <a:ea typeface="+mn-ea"/>
                <a:cs typeface="Arial" charset="0"/>
              </a:rPr>
              <a:t>1</a:t>
            </a:r>
          </a:p>
        </p:txBody>
      </p:sp>
      <p:sp>
        <p:nvSpPr>
          <p:cNvPr id="6" name="Rectangle 5"/>
          <p:cNvSpPr/>
          <p:nvPr/>
        </p:nvSpPr>
        <p:spPr>
          <a:xfrm>
            <a:off x="-1" y="6230136"/>
            <a:ext cx="9164367" cy="627864"/>
          </a:xfrm>
          <a:prstGeom prst="rect">
            <a:avLst/>
          </a:prstGeom>
        </p:spPr>
        <p:txBody>
          <a:bodyPr wrap="square">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charset="0"/>
              </a:rPr>
              <a:t>1:Laura </a:t>
            </a:r>
            <a:r>
              <a:rPr kumimoji="0" lang="en-US" sz="1200" b="0" i="0" u="none" strike="noStrike" kern="1200" cap="none" spc="0" normalizeH="0" baseline="0" noProof="0" dirty="0" err="1">
                <a:ln>
                  <a:noFill/>
                </a:ln>
                <a:solidFill>
                  <a:prstClr val="black"/>
                </a:solidFill>
                <a:effectLst/>
                <a:uLnTx/>
                <a:uFillTx/>
                <a:latin typeface="Calibri"/>
                <a:ea typeface="+mn-ea"/>
                <a:cs typeface="Arial" charset="0"/>
              </a:rPr>
              <a:t>Carstensen</a:t>
            </a:r>
            <a:r>
              <a:rPr kumimoji="0" lang="en-US" sz="1200" b="0" i="0" u="none" strike="noStrike" kern="1200" cap="none" spc="0" normalizeH="0" baseline="0" noProof="0" dirty="0">
                <a:ln>
                  <a:noFill/>
                </a:ln>
                <a:solidFill>
                  <a:prstClr val="black"/>
                </a:solidFill>
                <a:effectLst/>
                <a:uLnTx/>
                <a:uFillTx/>
                <a:latin typeface="Calibri"/>
                <a:ea typeface="+mn-ea"/>
                <a:cs typeface="Arial" charset="0"/>
              </a:rPr>
              <a:t>, </a:t>
            </a:r>
            <a:r>
              <a:rPr kumimoji="0" lang="en-US" sz="1200" b="0" i="0" u="none" strike="noStrike" kern="1200" cap="none" spc="0" normalizeH="0" baseline="0" noProof="0" dirty="0">
                <a:ln>
                  <a:noFill/>
                </a:ln>
                <a:solidFill>
                  <a:prstClr val="white"/>
                </a:solidFill>
                <a:effectLst/>
                <a:uLnTx/>
                <a:uFillTx/>
                <a:latin typeface="Calibri"/>
                <a:ea typeface="+mn-ea"/>
                <a:cs typeface="Arial" charset="0"/>
                <a:hlinkClick r:id="rId3"/>
              </a:rPr>
              <a:t>https://www.washingtonpost.com/opinions/we-need-a-major-redesign-of-life/2019/11/29/a63daab2-1086-11ea-9cd7-a1becbc82f5e_story.html</a:t>
            </a:r>
            <a:endParaRPr kumimoji="0" lang="en-US" sz="1200" b="0" i="0" u="none" strike="noStrike" kern="1200" cap="none" spc="0" normalizeH="0" baseline="0" noProof="0" dirty="0">
              <a:ln>
                <a:noFill/>
              </a:ln>
              <a:solidFill>
                <a:prstClr val="white"/>
              </a:solidFill>
              <a:effectLst/>
              <a:uLnTx/>
              <a:uFillTx/>
              <a:latin typeface="Calibri"/>
              <a:ea typeface="+mn-ea"/>
              <a:cs typeface="Arial" charset="0"/>
            </a:endParaRPr>
          </a:p>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CA" sz="1200" b="0" i="0" u="none" strike="noStrike" kern="1200" cap="none" spc="0" normalizeH="0" baseline="0" noProof="0" dirty="0">
                <a:ln>
                  <a:noFill/>
                </a:ln>
                <a:solidFill>
                  <a:prstClr val="black"/>
                </a:solidFill>
                <a:effectLst/>
                <a:uLnTx/>
                <a:uFillTx/>
                <a:latin typeface="Calibri"/>
                <a:ea typeface="+mn-ea"/>
                <a:cs typeface="Arial" charset="0"/>
              </a:rPr>
              <a:t>2: </a:t>
            </a:r>
            <a:r>
              <a:rPr kumimoji="0" lang="en-US" sz="1200" b="0" i="0" u="none" strike="noStrike" kern="1200" cap="none" spc="0" normalizeH="0" baseline="0" noProof="0" dirty="0">
                <a:ln>
                  <a:noFill/>
                </a:ln>
                <a:solidFill>
                  <a:prstClr val="white"/>
                </a:solidFill>
                <a:effectLst/>
                <a:uLnTx/>
                <a:uFillTx/>
                <a:latin typeface="Calibri"/>
                <a:ea typeface="+mn-ea"/>
                <a:cs typeface="Arial" charset="0"/>
                <a:hlinkClick r:id="rId4"/>
              </a:rPr>
              <a:t>http://longevity.stanford.edu/a-new-map-of-life/</a:t>
            </a:r>
            <a:endParaRPr kumimoji="0" lang="en-US" sz="1200" b="0" i="0" u="none" strike="noStrike" kern="1200" cap="none" spc="0" normalizeH="0" baseline="0" noProof="0" dirty="0">
              <a:ln>
                <a:noFill/>
              </a:ln>
              <a:solidFill>
                <a:prstClr val="white"/>
              </a:solidFill>
              <a:effectLst/>
              <a:uLnTx/>
              <a:uFillTx/>
              <a:latin typeface="Calibri"/>
              <a:ea typeface="+mn-ea"/>
              <a:cs typeface="Arial" charset="0"/>
            </a:endParaRPr>
          </a:p>
        </p:txBody>
      </p:sp>
      <p:sp>
        <p:nvSpPr>
          <p:cNvPr id="2" name="Slide Number Placeholder 1">
            <a:extLst>
              <a:ext uri="{FF2B5EF4-FFF2-40B4-BE49-F238E27FC236}">
                <a16:creationId xmlns:a16="http://schemas.microsoft.com/office/drawing/2014/main" id="{BD24C84C-6E4B-4B13-998A-101BF36DD8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95378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fade">
                                      <p:cBhvr>
                                        <p:cTn id="30" dur="500"/>
                                        <p:tgtEl>
                                          <p:spTgt spid="4">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txBox="1">
            <a:spLocks noChangeArrowheads="1"/>
          </p:cNvSpPr>
          <p:nvPr/>
        </p:nvSpPr>
        <p:spPr>
          <a:xfrm>
            <a:off x="685800" y="-76200"/>
            <a:ext cx="7772400" cy="533400"/>
          </a:xfrm>
          <a:prstGeom prst="rect">
            <a:avLst/>
          </a:prstGeom>
        </p:spPr>
        <p:txBody>
          <a:bodyPr anchor="t"/>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buFont typeface="Arial" charset="0"/>
              <a:buNone/>
            </a:pPr>
            <a:r>
              <a:rPr lang="en-US" sz="3400" dirty="0">
                <a:solidFill>
                  <a:prstClr val="black"/>
                </a:solidFill>
                <a:effectLst>
                  <a:outerShdw blurRad="38100" dist="38100" dir="2700000" algn="tl">
                    <a:srgbClr val="000000">
                      <a:alpha val="43137"/>
                    </a:srgbClr>
                  </a:outerShdw>
                </a:effectLst>
              </a:rPr>
              <a:t>An Aging </a:t>
            </a:r>
            <a:r>
              <a:rPr lang="en-US" sz="3400" dirty="0">
                <a:solidFill>
                  <a:srgbClr val="FF0000"/>
                </a:solidFill>
                <a:effectLst>
                  <a:outerShdw blurRad="38100" dist="38100" dir="2700000" algn="tl">
                    <a:srgbClr val="000000">
                      <a:alpha val="43137"/>
                    </a:srgbClr>
                  </a:outerShdw>
                </a:effectLst>
              </a:rPr>
              <a:t>Gender Bound </a:t>
            </a:r>
            <a:r>
              <a:rPr lang="en-US" sz="3400" dirty="0">
                <a:solidFill>
                  <a:prstClr val="black"/>
                </a:solidFill>
                <a:effectLst>
                  <a:outerShdw blurRad="38100" dist="38100" dir="2700000" algn="tl">
                    <a:srgbClr val="000000">
                      <a:alpha val="43137"/>
                    </a:srgbClr>
                  </a:outerShdw>
                </a:effectLst>
              </a:rPr>
              <a:t>World</a:t>
            </a:r>
          </a:p>
        </p:txBody>
      </p:sp>
      <p:sp>
        <p:nvSpPr>
          <p:cNvPr id="4" name="Text Box 8"/>
          <p:cNvSpPr txBox="1">
            <a:spLocks noChangeArrowheads="1"/>
          </p:cNvSpPr>
          <p:nvPr/>
        </p:nvSpPr>
        <p:spPr bwMode="auto">
          <a:xfrm>
            <a:off x="423985" y="487025"/>
            <a:ext cx="8296030" cy="5755422"/>
          </a:xfrm>
          <a:prstGeom prst="rect">
            <a:avLst/>
          </a:prstGeom>
          <a:noFill/>
          <a:ln w="9525" algn="ctr">
            <a:noFill/>
            <a:miter lim="800000"/>
            <a:headEnd/>
            <a:tailEnd/>
          </a:ln>
        </p:spPr>
        <p:txBody>
          <a:bodyPr wrap="square">
            <a:spAutoFit/>
          </a:bodyPr>
          <a:lstStyle/>
          <a:p>
            <a:pPr algn="ctr" eaLnBrk="0" hangingPunct="0">
              <a:lnSpc>
                <a:spcPct val="100000"/>
              </a:lnSpc>
              <a:spcBef>
                <a:spcPts val="0"/>
              </a:spcBef>
              <a:buFont typeface="Arial" charset="0"/>
              <a:buNone/>
            </a:pPr>
            <a:r>
              <a:rPr lang="en-US" sz="2300" dirty="0">
                <a:solidFill>
                  <a:srgbClr val="FF0000"/>
                </a:solidFill>
                <a:effectLst>
                  <a:outerShdw blurRad="38100" dist="38100" dir="2700000" algn="tl">
                    <a:srgbClr val="000000">
                      <a:alpha val="43137"/>
                    </a:srgbClr>
                  </a:outerShdw>
                </a:effectLst>
                <a:latin typeface="Calibri"/>
              </a:rPr>
              <a:t>The roles that women play or are forced to play </a:t>
            </a:r>
            <a:r>
              <a:rPr lang="en-US" sz="2300" dirty="0">
                <a:solidFill>
                  <a:prstClr val="black"/>
                </a:solidFill>
                <a:latin typeface="Calibri"/>
              </a:rPr>
              <a:t>is also critical, especially in the developing world, where they are the principal family support and the lynchpin of population growth.</a:t>
            </a:r>
          </a:p>
          <a:p>
            <a:pPr algn="ctr" eaLnBrk="0" hangingPunct="0">
              <a:lnSpc>
                <a:spcPct val="100000"/>
              </a:lnSpc>
              <a:spcBef>
                <a:spcPts val="0"/>
              </a:spcBef>
              <a:buFont typeface="Arial" charset="0"/>
              <a:buNone/>
            </a:pPr>
            <a:endParaRPr lang="en-US" sz="2300" dirty="0">
              <a:solidFill>
                <a:prstClr val="black"/>
              </a:solidFill>
              <a:latin typeface="Calibri"/>
            </a:endParaRPr>
          </a:p>
          <a:p>
            <a:pPr algn="ctr" eaLnBrk="0" hangingPunct="0">
              <a:lnSpc>
                <a:spcPct val="100000"/>
              </a:lnSpc>
              <a:spcBef>
                <a:spcPts val="0"/>
              </a:spcBef>
              <a:buFont typeface="Arial" charset="0"/>
              <a:buNone/>
            </a:pPr>
            <a:r>
              <a:rPr lang="en-US" sz="2300" dirty="0">
                <a:solidFill>
                  <a:prstClr val="black"/>
                </a:solidFill>
                <a:latin typeface="Calibri"/>
              </a:rPr>
              <a:t>Research</a:t>
            </a:r>
            <a:r>
              <a:rPr lang="en-US" sz="2300" baseline="30000" dirty="0">
                <a:solidFill>
                  <a:prstClr val="black"/>
                </a:solidFill>
                <a:latin typeface="Calibri"/>
              </a:rPr>
              <a:t>1</a:t>
            </a:r>
            <a:r>
              <a:rPr lang="en-US" sz="2300" dirty="0">
                <a:solidFill>
                  <a:prstClr val="black"/>
                </a:solidFill>
                <a:latin typeface="Calibri"/>
              </a:rPr>
              <a:t> consistently shows that as education and income rise, </a:t>
            </a:r>
            <a:r>
              <a:rPr lang="en-US" sz="2300" i="1" dirty="0">
                <a:solidFill>
                  <a:srgbClr val="FF0000"/>
                </a:solidFill>
                <a:effectLst>
                  <a:outerShdw blurRad="38100" dist="38100" dir="2700000" algn="tl">
                    <a:srgbClr val="000000">
                      <a:alpha val="43137"/>
                    </a:srgbClr>
                  </a:outerShdw>
                </a:effectLst>
                <a:latin typeface="Calibri"/>
              </a:rPr>
              <a:t>and the emancipation of women occurs</a:t>
            </a:r>
            <a:r>
              <a:rPr lang="en-US" sz="2300" dirty="0">
                <a:solidFill>
                  <a:prstClr val="black"/>
                </a:solidFill>
                <a:latin typeface="Calibri"/>
              </a:rPr>
              <a:t>, fertility rates, infant mortality and political instability </a:t>
            </a:r>
            <a:r>
              <a:rPr lang="en-US" sz="2300" i="1" dirty="0">
                <a:solidFill>
                  <a:srgbClr val="FF0000"/>
                </a:solidFill>
                <a:effectLst>
                  <a:outerShdw blurRad="38100" dist="38100" dir="2700000" algn="tl">
                    <a:srgbClr val="000000">
                      <a:alpha val="43137"/>
                    </a:srgbClr>
                  </a:outerShdw>
                </a:effectLst>
                <a:latin typeface="Calibri"/>
              </a:rPr>
              <a:t>decrease</a:t>
            </a:r>
            <a:r>
              <a:rPr lang="en-US" sz="2300" dirty="0">
                <a:solidFill>
                  <a:prstClr val="black"/>
                </a:solidFill>
                <a:latin typeface="Calibri"/>
              </a:rPr>
              <a:t>.</a:t>
            </a:r>
          </a:p>
          <a:p>
            <a:pPr algn="ctr" eaLnBrk="0" hangingPunct="0">
              <a:lnSpc>
                <a:spcPct val="100000"/>
              </a:lnSpc>
              <a:spcBef>
                <a:spcPts val="0"/>
              </a:spcBef>
              <a:buFont typeface="Arial" charset="0"/>
              <a:buNone/>
            </a:pPr>
            <a:endParaRPr lang="en-US" sz="2300" dirty="0">
              <a:solidFill>
                <a:prstClr val="black"/>
              </a:solidFill>
              <a:latin typeface="Calibri"/>
            </a:endParaRPr>
          </a:p>
          <a:p>
            <a:pPr algn="ctr" eaLnBrk="0" hangingPunct="0">
              <a:lnSpc>
                <a:spcPct val="100000"/>
              </a:lnSpc>
              <a:spcBef>
                <a:spcPts val="0"/>
              </a:spcBef>
              <a:buFont typeface="Arial" charset="0"/>
              <a:buNone/>
            </a:pPr>
            <a:r>
              <a:rPr lang="en-US" sz="2300" dirty="0">
                <a:solidFill>
                  <a:prstClr val="black"/>
                </a:solidFill>
                <a:latin typeface="Calibri"/>
              </a:rPr>
              <a:t>Yet women are consistently undervalued, and prevented implicitly and explicitly from reaching their potential.</a:t>
            </a:r>
          </a:p>
          <a:p>
            <a:pPr algn="ctr" eaLnBrk="0" hangingPunct="0">
              <a:lnSpc>
                <a:spcPct val="100000"/>
              </a:lnSpc>
              <a:spcBef>
                <a:spcPts val="0"/>
              </a:spcBef>
              <a:buFont typeface="Arial" charset="0"/>
              <a:buNone/>
            </a:pPr>
            <a:endParaRPr lang="en-US" sz="2300" dirty="0">
              <a:solidFill>
                <a:prstClr val="black"/>
              </a:solidFill>
              <a:latin typeface="Calibri"/>
            </a:endParaRPr>
          </a:p>
          <a:p>
            <a:pPr algn="ctr" eaLnBrk="0" hangingPunct="0">
              <a:lnSpc>
                <a:spcPct val="100000"/>
              </a:lnSpc>
              <a:spcBef>
                <a:spcPts val="0"/>
              </a:spcBef>
              <a:buFont typeface="Arial" charset="0"/>
              <a:buNone/>
            </a:pPr>
            <a:r>
              <a:rPr lang="en-US" sz="2300" dirty="0">
                <a:solidFill>
                  <a:srgbClr val="FF0000"/>
                </a:solidFill>
                <a:effectLst>
                  <a:outerShdw blurRad="38100" dist="38100" dir="2700000" algn="tl">
                    <a:srgbClr val="000000">
                      <a:alpha val="43137"/>
                    </a:srgbClr>
                  </a:outerShdw>
                </a:effectLst>
                <a:latin typeface="Calibri"/>
              </a:rPr>
              <a:t>As a development policy, the freedom for women to get educated, to stay healthy, to obtain resources, to make birth choices, to vote, to work and to get paid fairly for it is demonstrably effective.</a:t>
            </a:r>
          </a:p>
          <a:p>
            <a:pPr algn="ctr" eaLnBrk="0" hangingPunct="0">
              <a:lnSpc>
                <a:spcPct val="100000"/>
              </a:lnSpc>
              <a:spcBef>
                <a:spcPts val="0"/>
              </a:spcBef>
              <a:buFont typeface="Arial" charset="0"/>
              <a:buNone/>
            </a:pPr>
            <a:endParaRPr lang="en-US" sz="2300" dirty="0">
              <a:solidFill>
                <a:prstClr val="black"/>
              </a:solidFill>
              <a:effectLst>
                <a:outerShdw blurRad="38100" dist="38100" dir="2700000" algn="tl">
                  <a:srgbClr val="000000">
                    <a:alpha val="43137"/>
                  </a:srgbClr>
                </a:outerShdw>
              </a:effectLst>
              <a:latin typeface="Calibri"/>
            </a:endParaRPr>
          </a:p>
          <a:p>
            <a:pPr algn="ctr" eaLnBrk="0" hangingPunct="0">
              <a:lnSpc>
                <a:spcPct val="100000"/>
              </a:lnSpc>
              <a:spcBef>
                <a:spcPts val="0"/>
              </a:spcBef>
              <a:buFont typeface="Arial" charset="0"/>
              <a:buNone/>
            </a:pPr>
            <a:r>
              <a:rPr lang="en-US" sz="2300" dirty="0">
                <a:solidFill>
                  <a:prstClr val="black"/>
                </a:solidFill>
                <a:effectLst>
                  <a:outerShdw blurRad="38100" dist="38100" dir="2700000" algn="tl">
                    <a:srgbClr val="000000">
                      <a:alpha val="43137"/>
                    </a:srgbClr>
                  </a:outerShdw>
                </a:effectLst>
                <a:latin typeface="Calibri"/>
              </a:rPr>
              <a:t>As a moral principle, it should be beyond question but isn’t.</a:t>
            </a:r>
          </a:p>
        </p:txBody>
      </p:sp>
      <p:sp>
        <p:nvSpPr>
          <p:cNvPr id="5" name="TextBox 4"/>
          <p:cNvSpPr txBox="1"/>
          <p:nvPr/>
        </p:nvSpPr>
        <p:spPr>
          <a:xfrm>
            <a:off x="8720015" y="96502"/>
            <a:ext cx="444352" cy="424732"/>
          </a:xfrm>
          <a:prstGeom prst="rect">
            <a:avLst/>
          </a:prstGeom>
          <a:noFill/>
        </p:spPr>
        <p:txBody>
          <a:bodyPr wrap="none" rtlCol="0">
            <a:spAutoFit/>
          </a:bodyPr>
          <a:lstStyle/>
          <a:p>
            <a:pPr>
              <a:buNone/>
            </a:pPr>
            <a:r>
              <a:rPr lang="en-US" sz="2400" dirty="0">
                <a:solidFill>
                  <a:srgbClr val="FF0000"/>
                </a:solidFill>
                <a:effectLst>
                  <a:outerShdw blurRad="38100" dist="38100" dir="2700000" algn="tl">
                    <a:srgbClr val="000000">
                      <a:alpha val="43137"/>
                    </a:srgbClr>
                  </a:outerShdw>
                </a:effectLst>
                <a:latin typeface="+mn-lt"/>
                <a:sym typeface="Wingdings" panose="05000000000000000000" pitchFamily="2" charset="2"/>
              </a:rPr>
              <a:t></a:t>
            </a:r>
            <a:endParaRPr lang="en-US" sz="2400" dirty="0">
              <a:solidFill>
                <a:srgbClr val="FF0000"/>
              </a:solidFill>
              <a:effectLst>
                <a:outerShdw blurRad="38100" dist="38100" dir="2700000" algn="tl">
                  <a:srgbClr val="000000">
                    <a:alpha val="43137"/>
                  </a:srgbClr>
                </a:outerShdw>
              </a:effectLst>
              <a:latin typeface="+mn-lt"/>
            </a:endParaRPr>
          </a:p>
        </p:txBody>
      </p:sp>
      <p:sp>
        <p:nvSpPr>
          <p:cNvPr id="2" name="Slide Number Placeholder 1">
            <a:extLst>
              <a:ext uri="{FF2B5EF4-FFF2-40B4-BE49-F238E27FC236}">
                <a16:creationId xmlns:a16="http://schemas.microsoft.com/office/drawing/2014/main" id="{4D84758F-E24F-4805-B9D6-D22A703D30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B49DDAF3-38DB-443C-9F02-EF1047C3684D}"/>
              </a:ext>
            </a:extLst>
          </p:cNvPr>
          <p:cNvSpPr/>
          <p:nvPr/>
        </p:nvSpPr>
        <p:spPr>
          <a:xfrm>
            <a:off x="0" y="6488668"/>
            <a:ext cx="9144000" cy="276999"/>
          </a:xfrm>
          <a:prstGeom prst="rect">
            <a:avLst/>
          </a:prstGeom>
        </p:spPr>
        <p:txBody>
          <a:bodyPr wrap="square">
            <a:spAutoFit/>
          </a:bodyPr>
          <a:lstStyle/>
          <a:p>
            <a:pPr algn="l"/>
            <a:r>
              <a:rPr lang="en-CA" sz="1200" dirty="0">
                <a:solidFill>
                  <a:schemeClr val="bg1"/>
                </a:solidFill>
                <a:latin typeface="+mn-lt"/>
              </a:rPr>
              <a:t>1: See, for examples, https://www.jstor.org/stable/23001836?seq=1</a:t>
            </a:r>
          </a:p>
        </p:txBody>
      </p:sp>
    </p:spTree>
    <p:extLst>
      <p:ext uri="{BB962C8B-B14F-4D97-AF65-F5344CB8AC3E}">
        <p14:creationId xmlns:p14="http://schemas.microsoft.com/office/powerpoint/2010/main" val="275990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85367"/>
            <a:ext cx="9144000" cy="6172634"/>
          </a:xfrm>
          <a:prstGeom prst="rect">
            <a:avLst/>
          </a:prstGeom>
        </p:spPr>
      </p:pic>
      <p:sp>
        <p:nvSpPr>
          <p:cNvPr id="3" name="Rectangle 2"/>
          <p:cNvSpPr/>
          <p:nvPr/>
        </p:nvSpPr>
        <p:spPr>
          <a:xfrm>
            <a:off x="0" y="6599468"/>
            <a:ext cx="4572000" cy="258532"/>
          </a:xfrm>
          <a:prstGeom prst="rect">
            <a:avLst/>
          </a:prstGeom>
        </p:spPr>
        <p:txBody>
          <a:bodyPr>
            <a:spAutoFit/>
          </a:bodyPr>
          <a:lstStyle/>
          <a:p>
            <a:pPr>
              <a:buNone/>
            </a:pPr>
            <a:r>
              <a:rPr lang="en-US" sz="1200" dirty="0">
                <a:latin typeface="+mn-lt"/>
                <a:hlinkClick r:id="rId3"/>
              </a:rPr>
              <a:t>https://www.oecd.org/gender/data/gender-wage-gap.htm</a:t>
            </a:r>
            <a:endParaRPr lang="en-US" sz="1200" dirty="0">
              <a:latin typeface="+mn-lt"/>
            </a:endParaRPr>
          </a:p>
        </p:txBody>
      </p:sp>
      <p:sp>
        <p:nvSpPr>
          <p:cNvPr id="4" name="TextBox 3"/>
          <p:cNvSpPr txBox="1"/>
          <p:nvPr/>
        </p:nvSpPr>
        <p:spPr>
          <a:xfrm>
            <a:off x="304800" y="609600"/>
            <a:ext cx="8510262" cy="1862048"/>
          </a:xfrm>
          <a:prstGeom prst="rect">
            <a:avLst/>
          </a:prstGeom>
          <a:noFill/>
        </p:spPr>
        <p:txBody>
          <a:bodyPr wrap="square" rtlCol="0">
            <a:spAutoFit/>
          </a:bodyPr>
          <a:lstStyle/>
          <a:p>
            <a:pPr algn="ctr">
              <a:buNone/>
            </a:pPr>
            <a:r>
              <a:rPr lang="en-US" sz="2300" dirty="0">
                <a:solidFill>
                  <a:schemeClr val="bg1"/>
                </a:solidFill>
                <a:effectLst>
                  <a:outerShdw blurRad="38100" dist="38100" dir="2700000" algn="tl">
                    <a:srgbClr val="000000">
                      <a:alpha val="43137"/>
                    </a:srgbClr>
                  </a:outerShdw>
                </a:effectLst>
                <a:latin typeface="+mn-lt"/>
              </a:rPr>
              <a:t>In developed countries, the picture is one income inequality as well. Measured as a percent of male wages for the same job, Canada ranks 7</a:t>
            </a:r>
            <a:r>
              <a:rPr lang="en-US" sz="2300" baseline="30000" dirty="0">
                <a:solidFill>
                  <a:schemeClr val="bg1"/>
                </a:solidFill>
                <a:effectLst>
                  <a:outerShdw blurRad="38100" dist="38100" dir="2700000" algn="tl">
                    <a:srgbClr val="000000">
                      <a:alpha val="43137"/>
                    </a:srgbClr>
                  </a:outerShdw>
                </a:effectLst>
                <a:latin typeface="+mn-lt"/>
              </a:rPr>
              <a:t>th</a:t>
            </a:r>
            <a:r>
              <a:rPr lang="en-US" sz="2300" dirty="0">
                <a:solidFill>
                  <a:schemeClr val="bg1"/>
                </a:solidFill>
                <a:effectLst>
                  <a:outerShdw blurRad="38100" dist="38100" dir="2700000" algn="tl">
                    <a:srgbClr val="000000">
                      <a:alpha val="43137"/>
                    </a:srgbClr>
                  </a:outerShdw>
                </a:effectLst>
                <a:latin typeface="+mn-lt"/>
              </a:rPr>
              <a:t> highest in gender wage gap among OECD countries and considerably higher than the average OECD wage gap. Best in the OECD listing is Romania, and worst is South Korea.</a:t>
            </a:r>
          </a:p>
        </p:txBody>
      </p:sp>
      <p:sp>
        <p:nvSpPr>
          <p:cNvPr id="5" name="TextBox 4"/>
          <p:cNvSpPr txBox="1"/>
          <p:nvPr/>
        </p:nvSpPr>
        <p:spPr>
          <a:xfrm>
            <a:off x="49538" y="-76200"/>
            <a:ext cx="9194800" cy="563231"/>
          </a:xfrm>
          <a:prstGeom prst="rect">
            <a:avLst/>
          </a:prstGeom>
          <a:noFill/>
        </p:spPr>
        <p:txBody>
          <a:bodyPr wrap="square" rtlCol="0">
            <a:spAutoFit/>
          </a:bodyPr>
          <a:lstStyle/>
          <a:p>
            <a:pPr algn="ctr">
              <a:buNone/>
            </a:pPr>
            <a:r>
              <a:rPr lang="en-US" sz="3400" dirty="0">
                <a:solidFill>
                  <a:schemeClr val="bg1"/>
                </a:solidFill>
                <a:effectLst>
                  <a:outerShdw blurRad="38100" dist="38100" dir="2700000" algn="tl">
                    <a:srgbClr val="000000">
                      <a:alpha val="43137"/>
                    </a:srgbClr>
                  </a:outerShdw>
                </a:effectLst>
                <a:latin typeface="+mn-lt"/>
              </a:rPr>
              <a:t>Gender Wage Gap, OECD Countries, 2018. </a:t>
            </a:r>
          </a:p>
        </p:txBody>
      </p:sp>
      <p:sp>
        <p:nvSpPr>
          <p:cNvPr id="6" name="TextBox 5"/>
          <p:cNvSpPr txBox="1"/>
          <p:nvPr/>
        </p:nvSpPr>
        <p:spPr>
          <a:xfrm>
            <a:off x="3371850" y="2895600"/>
            <a:ext cx="1352550" cy="757130"/>
          </a:xfrm>
          <a:prstGeom prst="rect">
            <a:avLst/>
          </a:prstGeom>
          <a:noFill/>
        </p:spPr>
        <p:txBody>
          <a:bodyPr wrap="square" rtlCol="0">
            <a:spAutoFit/>
          </a:bodyPr>
          <a:lstStyle/>
          <a:p>
            <a:pPr algn="ctr">
              <a:buNone/>
            </a:pPr>
            <a:r>
              <a:rPr lang="en-US" sz="2400" dirty="0">
                <a:solidFill>
                  <a:srgbClr val="FF0000"/>
                </a:solidFill>
                <a:effectLst>
                  <a:outerShdw blurRad="38100" dist="38100" dir="2700000" algn="tl">
                    <a:srgbClr val="000000">
                      <a:alpha val="43137"/>
                    </a:srgbClr>
                  </a:outerShdw>
                </a:effectLst>
                <a:latin typeface="+mn-lt"/>
              </a:rPr>
              <a:t>OECD Average</a:t>
            </a:r>
          </a:p>
        </p:txBody>
      </p:sp>
      <p:cxnSp>
        <p:nvCxnSpPr>
          <p:cNvPr id="7" name="Straight Arrow Connector 6"/>
          <p:cNvCxnSpPr>
            <a:endCxn id="6" idx="2"/>
          </p:cNvCxnSpPr>
          <p:nvPr/>
        </p:nvCxnSpPr>
        <p:spPr>
          <a:xfrm flipV="1">
            <a:off x="4048125" y="3652730"/>
            <a:ext cx="0" cy="462070"/>
          </a:xfrm>
          <a:prstGeom prst="straightConnector1">
            <a:avLst/>
          </a:prstGeom>
          <a:ln w="635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188200" y="2286000"/>
            <a:ext cx="1143000" cy="424732"/>
          </a:xfrm>
          <a:prstGeom prst="rect">
            <a:avLst/>
          </a:prstGeom>
          <a:noFill/>
        </p:spPr>
        <p:txBody>
          <a:bodyPr wrap="square" rtlCol="0">
            <a:spAutoFit/>
          </a:bodyPr>
          <a:lstStyle/>
          <a:p>
            <a:pPr algn="ctr">
              <a:buNone/>
            </a:pPr>
            <a:r>
              <a:rPr lang="en-US" sz="2400" dirty="0">
                <a:solidFill>
                  <a:srgbClr val="FF0000"/>
                </a:solidFill>
                <a:effectLst>
                  <a:outerShdw blurRad="38100" dist="38100" dir="2700000" algn="tl">
                    <a:srgbClr val="000000">
                      <a:alpha val="43137"/>
                    </a:srgbClr>
                  </a:outerShdw>
                </a:effectLst>
                <a:latin typeface="+mn-lt"/>
              </a:rPr>
              <a:t>Canada</a:t>
            </a:r>
          </a:p>
        </p:txBody>
      </p:sp>
      <p:cxnSp>
        <p:nvCxnSpPr>
          <p:cNvPr id="12" name="Straight Arrow Connector 11"/>
          <p:cNvCxnSpPr/>
          <p:nvPr/>
        </p:nvCxnSpPr>
        <p:spPr>
          <a:xfrm flipV="1">
            <a:off x="7772400" y="2585930"/>
            <a:ext cx="0" cy="462070"/>
          </a:xfrm>
          <a:prstGeom prst="straightConnector1">
            <a:avLst/>
          </a:prstGeom>
          <a:ln w="635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50E7825B-52D0-40C5-9A75-17D8F8C24C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369279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8076" b="2182"/>
          <a:stretch/>
        </p:blipFill>
        <p:spPr>
          <a:xfrm>
            <a:off x="0" y="65098"/>
            <a:ext cx="9207500" cy="6792902"/>
          </a:xfrm>
          <a:prstGeom prst="rect">
            <a:avLst/>
          </a:prstGeom>
        </p:spPr>
      </p:pic>
      <p:sp>
        <p:nvSpPr>
          <p:cNvPr id="12" name="TextBox 11"/>
          <p:cNvSpPr txBox="1"/>
          <p:nvPr/>
        </p:nvSpPr>
        <p:spPr>
          <a:xfrm>
            <a:off x="49538" y="-125402"/>
            <a:ext cx="9194800" cy="563231"/>
          </a:xfrm>
          <a:prstGeom prst="rect">
            <a:avLst/>
          </a:prstGeom>
          <a:solidFill>
            <a:schemeClr val="tx1"/>
          </a:solid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3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a:ea typeface="+mn-ea"/>
                <a:cs typeface="Arial" charset="0"/>
              </a:rPr>
              <a:t>Gender Gap, Canada,</a:t>
            </a:r>
            <a:r>
              <a:rPr kumimoji="0" lang="en-US" sz="3400" b="0" i="0" u="none" strike="noStrike" kern="1200" cap="none" spc="0" normalizeH="0" noProof="0" dirty="0">
                <a:ln>
                  <a:noFill/>
                </a:ln>
                <a:solidFill>
                  <a:schemeClr val="bg1"/>
                </a:solidFill>
                <a:effectLst>
                  <a:outerShdw blurRad="38100" dist="38100" dir="2700000" algn="tl">
                    <a:srgbClr val="000000">
                      <a:alpha val="43137"/>
                    </a:srgbClr>
                  </a:outerShdw>
                </a:effectLst>
                <a:uLnTx/>
                <a:uFillTx/>
                <a:latin typeface="Calibri"/>
                <a:ea typeface="+mn-ea"/>
                <a:cs typeface="Arial" charset="0"/>
              </a:rPr>
              <a:t> 2016</a:t>
            </a:r>
            <a:r>
              <a:rPr kumimoji="0" lang="en-US" sz="3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a:ea typeface="+mn-ea"/>
                <a:cs typeface="Arial" charset="0"/>
              </a:rPr>
              <a:t> </a:t>
            </a:r>
          </a:p>
        </p:txBody>
      </p:sp>
      <p:sp>
        <p:nvSpPr>
          <p:cNvPr id="6" name="TextBox 5"/>
          <p:cNvSpPr txBox="1"/>
          <p:nvPr/>
        </p:nvSpPr>
        <p:spPr>
          <a:xfrm>
            <a:off x="1987550" y="1550937"/>
            <a:ext cx="3429000" cy="757130"/>
          </a:xfrm>
          <a:prstGeom prst="rect">
            <a:avLst/>
          </a:prstGeom>
          <a:noFill/>
        </p:spPr>
        <p:txBody>
          <a:bodyPr wrap="square" rtlCol="0">
            <a:spAutoFit/>
          </a:bodyPr>
          <a:lstStyle/>
          <a:p>
            <a:pPr marL="0" marR="0" lvl="0" indent="0" defTabSz="914400" rtl="0" eaLnBrk="1" fontAlgn="base" latinLnBrk="0" hangingPunct="1">
              <a:lnSpc>
                <a:spcPct val="90000"/>
              </a:lnSpc>
              <a:spcBef>
                <a:spcPct val="20000"/>
              </a:spcBef>
              <a:spcAft>
                <a:spcPct val="0"/>
              </a:spcAft>
              <a:buClrTx/>
              <a:buSzTx/>
              <a:buFont typeface="Arial" charset="0"/>
              <a:buNone/>
              <a:tabLst/>
              <a:defRPr/>
            </a:pPr>
            <a:r>
              <a:rPr kumimoji="0" lang="en-US" sz="2300" b="0"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Calibri"/>
                <a:ea typeface="+mn-ea"/>
                <a:cs typeface="Arial" charset="0"/>
              </a:rPr>
              <a:t>Income gap as measured by hourly wage rates. </a:t>
            </a:r>
          </a:p>
        </p:txBody>
      </p:sp>
      <p:sp>
        <p:nvSpPr>
          <p:cNvPr id="7" name="TextBox 6"/>
          <p:cNvSpPr txBox="1"/>
          <p:nvPr/>
        </p:nvSpPr>
        <p:spPr>
          <a:xfrm>
            <a:off x="2380619" y="3717185"/>
            <a:ext cx="3657600" cy="757130"/>
          </a:xfrm>
          <a:prstGeom prst="rect">
            <a:avLst/>
          </a:prstGeom>
          <a:noFill/>
        </p:spPr>
        <p:txBody>
          <a:bodyPr wrap="square" rtlCol="0">
            <a:spAutoFit/>
          </a:bodyPr>
          <a:lstStyle/>
          <a:p>
            <a:pPr marL="0" marR="0" lvl="0" indent="0" defTabSz="914400" rtl="0" eaLnBrk="1" fontAlgn="base" latinLnBrk="0" hangingPunct="1">
              <a:lnSpc>
                <a:spcPct val="90000"/>
              </a:lnSpc>
              <a:spcBef>
                <a:spcPct val="20000"/>
              </a:spcBef>
              <a:spcAft>
                <a:spcPct val="0"/>
              </a:spcAft>
              <a:buClrTx/>
              <a:buSzTx/>
              <a:buFont typeface="Arial" charset="0"/>
              <a:buNone/>
              <a:tabLst/>
              <a:defRPr/>
            </a:pPr>
            <a:r>
              <a:rPr kumimoji="0" lang="en-US" sz="2300" b="0" i="0" u="none" strike="noStrike" kern="1200" cap="none" spc="0" normalizeH="0" baseline="0" noProof="0" dirty="0">
                <a:ln>
                  <a:noFill/>
                </a:ln>
                <a:solidFill>
                  <a:srgbClr val="FF3300"/>
                </a:solidFill>
                <a:effectLst>
                  <a:outerShdw blurRad="38100" dist="38100" dir="2700000" algn="tl">
                    <a:srgbClr val="000000">
                      <a:alpha val="43137"/>
                    </a:srgbClr>
                  </a:outerShdw>
                </a:effectLst>
                <a:uLnTx/>
                <a:uFillTx/>
                <a:latin typeface="Calibri"/>
                <a:ea typeface="+mn-ea"/>
                <a:cs typeface="Arial" charset="0"/>
              </a:rPr>
              <a:t>Income gap as measured by full-year, full-time work. </a:t>
            </a:r>
          </a:p>
        </p:txBody>
      </p:sp>
      <p:sp>
        <p:nvSpPr>
          <p:cNvPr id="8" name="TextBox 7"/>
          <p:cNvSpPr txBox="1"/>
          <p:nvPr/>
        </p:nvSpPr>
        <p:spPr>
          <a:xfrm>
            <a:off x="7429500" y="1394936"/>
            <a:ext cx="1676400" cy="410882"/>
          </a:xfrm>
          <a:prstGeom prst="rect">
            <a:avLst/>
          </a:prstGeom>
          <a:noFill/>
        </p:spPr>
        <p:txBody>
          <a:bodyPr wrap="squar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2300" b="0"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Calibri"/>
                <a:ea typeface="+mn-ea"/>
                <a:cs typeface="Arial" charset="0"/>
              </a:rPr>
              <a:t>2016: 88%</a:t>
            </a:r>
          </a:p>
        </p:txBody>
      </p:sp>
      <p:sp>
        <p:nvSpPr>
          <p:cNvPr id="9" name="TextBox 8"/>
          <p:cNvSpPr txBox="1"/>
          <p:nvPr/>
        </p:nvSpPr>
        <p:spPr>
          <a:xfrm>
            <a:off x="7493000" y="3262689"/>
            <a:ext cx="1676400" cy="410882"/>
          </a:xfrm>
          <a:prstGeom prst="rect">
            <a:avLst/>
          </a:prstGeom>
          <a:noFill/>
        </p:spPr>
        <p:txBody>
          <a:bodyPr wrap="squar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2300" b="0" i="0" u="none" strike="noStrike" kern="1200" cap="none" spc="0" normalizeH="0" baseline="0" noProof="0" dirty="0">
                <a:ln>
                  <a:noFill/>
                </a:ln>
                <a:solidFill>
                  <a:srgbClr val="FF3300"/>
                </a:solidFill>
                <a:effectLst>
                  <a:outerShdw blurRad="38100" dist="38100" dir="2700000" algn="tl">
                    <a:srgbClr val="000000">
                      <a:alpha val="43137"/>
                    </a:srgbClr>
                  </a:outerShdw>
                </a:effectLst>
                <a:uLnTx/>
                <a:uFillTx/>
                <a:latin typeface="Calibri"/>
                <a:ea typeface="+mn-ea"/>
                <a:cs typeface="Arial" charset="0"/>
              </a:rPr>
              <a:t>2014: 74%</a:t>
            </a:r>
          </a:p>
        </p:txBody>
      </p:sp>
      <p:sp>
        <p:nvSpPr>
          <p:cNvPr id="10" name="TextBox 9"/>
          <p:cNvSpPr txBox="1"/>
          <p:nvPr/>
        </p:nvSpPr>
        <p:spPr>
          <a:xfrm>
            <a:off x="381000" y="2572434"/>
            <a:ext cx="1676400" cy="410882"/>
          </a:xfrm>
          <a:prstGeom prst="rect">
            <a:avLst/>
          </a:prstGeom>
          <a:noFill/>
        </p:spPr>
        <p:txBody>
          <a:bodyPr wrap="squar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2300" b="0"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Calibri"/>
                <a:ea typeface="+mn-ea"/>
                <a:cs typeface="Arial" charset="0"/>
              </a:rPr>
              <a:t>1984: 74%</a:t>
            </a:r>
          </a:p>
        </p:txBody>
      </p:sp>
      <p:sp>
        <p:nvSpPr>
          <p:cNvPr id="11" name="TextBox 10"/>
          <p:cNvSpPr txBox="1"/>
          <p:nvPr/>
        </p:nvSpPr>
        <p:spPr>
          <a:xfrm>
            <a:off x="387350" y="4034135"/>
            <a:ext cx="1676400" cy="410882"/>
          </a:xfrm>
          <a:prstGeom prst="rect">
            <a:avLst/>
          </a:prstGeom>
          <a:noFill/>
        </p:spPr>
        <p:txBody>
          <a:bodyPr wrap="squar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2300" b="0" i="0" u="none" strike="noStrike" kern="1200" cap="none" spc="0" normalizeH="0" baseline="0" noProof="0" dirty="0">
                <a:ln>
                  <a:noFill/>
                </a:ln>
                <a:solidFill>
                  <a:srgbClr val="FF3300"/>
                </a:solidFill>
                <a:effectLst>
                  <a:outerShdw blurRad="38100" dist="38100" dir="2700000" algn="tl">
                    <a:srgbClr val="000000">
                      <a:alpha val="43137"/>
                    </a:srgbClr>
                  </a:outerShdw>
                </a:effectLst>
                <a:uLnTx/>
                <a:uFillTx/>
                <a:latin typeface="Calibri"/>
                <a:ea typeface="+mn-ea"/>
                <a:cs typeface="Arial" charset="0"/>
              </a:rPr>
              <a:t>1984: 65%</a:t>
            </a:r>
          </a:p>
        </p:txBody>
      </p:sp>
      <p:sp>
        <p:nvSpPr>
          <p:cNvPr id="2" name="Slide Number Placeholder 1">
            <a:extLst>
              <a:ext uri="{FF2B5EF4-FFF2-40B4-BE49-F238E27FC236}">
                <a16:creationId xmlns:a16="http://schemas.microsoft.com/office/drawing/2014/main" id="{FD771DFF-5A6E-4750-B1E1-9D85C4A5CD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31C24790-6E26-40B5-B763-3C3095D55530}"/>
              </a:ext>
            </a:extLst>
          </p:cNvPr>
          <p:cNvSpPr txBox="1"/>
          <p:nvPr/>
        </p:nvSpPr>
        <p:spPr>
          <a:xfrm>
            <a:off x="5715000" y="4533900"/>
            <a:ext cx="2971800" cy="757130"/>
          </a:xfrm>
          <a:prstGeom prst="rect">
            <a:avLst/>
          </a:prstGeom>
          <a:noFill/>
        </p:spPr>
        <p:txBody>
          <a:bodyPr wrap="square" rtlCol="0">
            <a:spAutoFit/>
          </a:bodyPr>
          <a:lstStyle/>
          <a:p>
            <a:pPr marL="0" marR="0" lvl="0" indent="0" defTabSz="914400" rtl="0" eaLnBrk="1" fontAlgn="base" latinLnBrk="0" hangingPunct="1">
              <a:lnSpc>
                <a:spcPct val="90000"/>
              </a:lnSpc>
              <a:spcBef>
                <a:spcPct val="20000"/>
              </a:spcBef>
              <a:spcAft>
                <a:spcPct val="0"/>
              </a:spcAft>
              <a:buClrTx/>
              <a:buSzTx/>
              <a:buFont typeface="Arial" charset="0"/>
              <a:buNone/>
              <a:tabLst/>
              <a:defRPr/>
            </a:pPr>
            <a:r>
              <a:rPr kumimoji="0" lang="en-US" sz="2300" b="0" i="0" u="none" strike="noStrike" kern="1200" cap="none" spc="0" normalizeH="0" baseline="0" noProof="0" dirty="0">
                <a:ln>
                  <a:noFill/>
                </a:ln>
                <a:solidFill>
                  <a:srgbClr val="FF3300"/>
                </a:solidFill>
                <a:effectLst>
                  <a:outerShdw blurRad="38100" dist="38100" dir="2700000" algn="tl">
                    <a:srgbClr val="000000">
                      <a:alpha val="43137"/>
                    </a:srgbClr>
                  </a:outerShdw>
                </a:effectLst>
                <a:uLnTx/>
                <a:uFillTx/>
                <a:latin typeface="Calibri"/>
                <a:ea typeface="+mn-ea"/>
                <a:cs typeface="Arial" charset="0"/>
              </a:rPr>
              <a:t>Women earn 26 cents less per dollar.</a:t>
            </a:r>
          </a:p>
        </p:txBody>
      </p:sp>
      <p:cxnSp>
        <p:nvCxnSpPr>
          <p:cNvPr id="5" name="Straight Arrow Connector 4">
            <a:extLst>
              <a:ext uri="{FF2B5EF4-FFF2-40B4-BE49-F238E27FC236}">
                <a16:creationId xmlns:a16="http://schemas.microsoft.com/office/drawing/2014/main" id="{B6C0434F-A6FD-41BE-BE22-946531775AE2}"/>
              </a:ext>
            </a:extLst>
          </p:cNvPr>
          <p:cNvCxnSpPr>
            <a:cxnSpLocks/>
            <a:stCxn id="13" idx="0"/>
          </p:cNvCxnSpPr>
          <p:nvPr/>
        </p:nvCxnSpPr>
        <p:spPr>
          <a:xfrm flipV="1">
            <a:off x="7200900" y="3657600"/>
            <a:ext cx="647700" cy="8763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96F5A7E-0980-4DB3-932A-30806BA0F9EE}"/>
              </a:ext>
            </a:extLst>
          </p:cNvPr>
          <p:cNvSpPr txBox="1"/>
          <p:nvPr/>
        </p:nvSpPr>
        <p:spPr>
          <a:xfrm>
            <a:off x="5486400" y="2424701"/>
            <a:ext cx="2838450" cy="757130"/>
          </a:xfrm>
          <a:prstGeom prst="rect">
            <a:avLst/>
          </a:prstGeom>
          <a:noFill/>
        </p:spPr>
        <p:txBody>
          <a:bodyPr wrap="square" rtlCol="0">
            <a:spAutoFit/>
          </a:bodyPr>
          <a:lstStyle/>
          <a:p>
            <a:pPr marL="0" marR="0" lvl="0" indent="0" defTabSz="914400" rtl="0" eaLnBrk="1" fontAlgn="base" latinLnBrk="0" hangingPunct="1">
              <a:lnSpc>
                <a:spcPct val="90000"/>
              </a:lnSpc>
              <a:spcBef>
                <a:spcPct val="20000"/>
              </a:spcBef>
              <a:spcAft>
                <a:spcPct val="0"/>
              </a:spcAft>
              <a:buClrTx/>
              <a:buSzTx/>
              <a:buFont typeface="Arial" charset="0"/>
              <a:buNone/>
              <a:tabLst/>
              <a:defRPr/>
            </a:pPr>
            <a:r>
              <a:rPr kumimoji="0" lang="en-US" sz="2300" b="0"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Calibri"/>
                <a:ea typeface="+mn-ea"/>
                <a:cs typeface="Arial" charset="0"/>
              </a:rPr>
              <a:t>Women earn 12 cents less per dollar.</a:t>
            </a:r>
          </a:p>
        </p:txBody>
      </p:sp>
      <p:cxnSp>
        <p:nvCxnSpPr>
          <p:cNvPr id="15" name="Straight Arrow Connector 14">
            <a:extLst>
              <a:ext uri="{FF2B5EF4-FFF2-40B4-BE49-F238E27FC236}">
                <a16:creationId xmlns:a16="http://schemas.microsoft.com/office/drawing/2014/main" id="{22FAF2A1-9347-4030-8876-AD8F34753752}"/>
              </a:ext>
            </a:extLst>
          </p:cNvPr>
          <p:cNvCxnSpPr>
            <a:cxnSpLocks/>
            <a:stCxn id="14" idx="0"/>
          </p:cNvCxnSpPr>
          <p:nvPr/>
        </p:nvCxnSpPr>
        <p:spPr>
          <a:xfrm flipV="1">
            <a:off x="6905625" y="1789899"/>
            <a:ext cx="1079500" cy="634802"/>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647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28700"/>
            <a:ext cx="9140389" cy="5600700"/>
          </a:xfrm>
          <a:prstGeom prst="rect">
            <a:avLst/>
          </a:prstGeom>
        </p:spPr>
      </p:pic>
      <p:sp>
        <p:nvSpPr>
          <p:cNvPr id="3" name="TextBox 2"/>
          <p:cNvSpPr txBox="1"/>
          <p:nvPr/>
        </p:nvSpPr>
        <p:spPr>
          <a:xfrm>
            <a:off x="49538" y="-76200"/>
            <a:ext cx="9194800" cy="563231"/>
          </a:xfrm>
          <a:prstGeom prst="rect">
            <a:avLst/>
          </a:prstGeom>
          <a:noFill/>
        </p:spPr>
        <p:txBody>
          <a:bodyPr wrap="square" rtlCol="0">
            <a:spAutoFit/>
          </a:bodyPr>
          <a:lstStyle/>
          <a:p>
            <a:pPr algn="ctr">
              <a:buNone/>
            </a:pPr>
            <a:r>
              <a:rPr lang="en-US" sz="3400" dirty="0">
                <a:solidFill>
                  <a:schemeClr val="bg1"/>
                </a:solidFill>
                <a:effectLst>
                  <a:outerShdw blurRad="38100" dist="38100" dir="2700000" algn="tl">
                    <a:srgbClr val="000000">
                      <a:alpha val="43137"/>
                    </a:srgbClr>
                  </a:outerShdw>
                </a:effectLst>
                <a:latin typeface="+mn-lt"/>
              </a:rPr>
              <a:t>Gender Wage Gap, Canada. </a:t>
            </a:r>
          </a:p>
        </p:txBody>
      </p:sp>
      <p:sp>
        <p:nvSpPr>
          <p:cNvPr id="4" name="TextBox 3"/>
          <p:cNvSpPr txBox="1"/>
          <p:nvPr/>
        </p:nvSpPr>
        <p:spPr>
          <a:xfrm>
            <a:off x="-3611" y="381000"/>
            <a:ext cx="9143999" cy="397032"/>
          </a:xfrm>
          <a:prstGeom prst="rect">
            <a:avLst/>
          </a:prstGeom>
          <a:noFill/>
        </p:spPr>
        <p:txBody>
          <a:bodyPr wrap="square" rtlCol="0">
            <a:spAutoFit/>
          </a:bodyPr>
          <a:lstStyle/>
          <a:p>
            <a:pPr algn="ctr">
              <a:buNone/>
            </a:pPr>
            <a:r>
              <a:rPr lang="en-US" sz="2200" dirty="0">
                <a:solidFill>
                  <a:schemeClr val="bg1"/>
                </a:solidFill>
                <a:effectLst>
                  <a:outerShdw blurRad="38100" dist="38100" dir="2700000" algn="tl">
                    <a:srgbClr val="000000">
                      <a:alpha val="43137"/>
                    </a:srgbClr>
                  </a:outerShdw>
                </a:effectLst>
                <a:latin typeface="+mn-lt"/>
              </a:rPr>
              <a:t>This recent 2020 study</a:t>
            </a:r>
            <a:r>
              <a:rPr lang="en-US" sz="2200" baseline="30000" dirty="0">
                <a:solidFill>
                  <a:schemeClr val="bg1"/>
                </a:solidFill>
                <a:effectLst>
                  <a:outerShdw blurRad="38100" dist="38100" dir="2700000" algn="tl">
                    <a:srgbClr val="000000">
                      <a:alpha val="43137"/>
                    </a:srgbClr>
                  </a:outerShdw>
                </a:effectLst>
                <a:latin typeface="+mn-lt"/>
              </a:rPr>
              <a:t>1</a:t>
            </a:r>
            <a:r>
              <a:rPr lang="en-US" sz="2200" dirty="0">
                <a:solidFill>
                  <a:schemeClr val="bg1"/>
                </a:solidFill>
                <a:effectLst>
                  <a:outerShdw blurRad="38100" dist="38100" dir="2700000" algn="tl">
                    <a:srgbClr val="000000">
                      <a:alpha val="43137"/>
                    </a:srgbClr>
                  </a:outerShdw>
                </a:effectLst>
                <a:latin typeface="+mn-lt"/>
              </a:rPr>
              <a:t> shows that the gender wage gap gets larger over time.</a:t>
            </a:r>
          </a:p>
        </p:txBody>
      </p:sp>
      <p:sp>
        <p:nvSpPr>
          <p:cNvPr id="5" name="Rectangle 4"/>
          <p:cNvSpPr/>
          <p:nvPr/>
        </p:nvSpPr>
        <p:spPr>
          <a:xfrm>
            <a:off x="-76200" y="6400800"/>
            <a:ext cx="9220200" cy="461665"/>
          </a:xfrm>
          <a:prstGeom prst="rect">
            <a:avLst/>
          </a:prstGeom>
        </p:spPr>
        <p:txBody>
          <a:bodyPr wrap="square">
            <a:spAutoFit/>
          </a:bodyPr>
          <a:lstStyle/>
          <a:p>
            <a:pPr algn="l">
              <a:buNone/>
            </a:pPr>
            <a:r>
              <a:rPr lang="en-US" sz="1200" dirty="0">
                <a:latin typeface="+mn-lt"/>
                <a:hlinkClick r:id="rId3"/>
              </a:rPr>
              <a:t>https://www.theglobeandmail.com/business/article-gender-earnings-gap-starts-upon-graduation-and-widens-quickly-says/</a:t>
            </a:r>
            <a:endParaRPr lang="en-US" sz="1200" dirty="0">
              <a:latin typeface="+mn-lt"/>
            </a:endParaRPr>
          </a:p>
          <a:p>
            <a:pPr algn="l">
              <a:buNone/>
            </a:pPr>
            <a:r>
              <a:rPr lang="en-US" sz="1200" dirty="0">
                <a:solidFill>
                  <a:schemeClr val="bg1"/>
                </a:solidFill>
                <a:latin typeface="+mn-lt"/>
              </a:rPr>
              <a:t>1: </a:t>
            </a:r>
            <a:r>
              <a:rPr lang="en-US" sz="1200" dirty="0">
                <a:latin typeface="+mn-lt"/>
                <a:hlinkClick r:id="rId4"/>
              </a:rPr>
              <a:t>https://lmic-cimt.ca/wp-content/uploads/2020/01/LMIC_How-Much-Do-They-Make-Research-Report.pdf</a:t>
            </a:r>
            <a:endParaRPr lang="en-US" sz="1200" dirty="0">
              <a:latin typeface="+mn-lt"/>
            </a:endParaRPr>
          </a:p>
        </p:txBody>
      </p:sp>
      <p:sp>
        <p:nvSpPr>
          <p:cNvPr id="6" name="TextBox 5">
            <a:extLst>
              <a:ext uri="{FF2B5EF4-FFF2-40B4-BE49-F238E27FC236}">
                <a16:creationId xmlns:a16="http://schemas.microsoft.com/office/drawing/2014/main" id="{8AD73552-087B-4CB3-92B1-766E70BC6AE2}"/>
              </a:ext>
            </a:extLst>
          </p:cNvPr>
          <p:cNvSpPr txBox="1"/>
          <p:nvPr/>
        </p:nvSpPr>
        <p:spPr>
          <a:xfrm>
            <a:off x="2971800" y="2476500"/>
            <a:ext cx="917238" cy="446276"/>
          </a:xfrm>
          <a:prstGeom prst="rect">
            <a:avLst/>
          </a:prstGeom>
          <a:noFill/>
        </p:spPr>
        <p:txBody>
          <a:bodyPr wrap="none" rtlCol="0">
            <a:spAutoFit/>
          </a:bodyPr>
          <a:lstStyle/>
          <a:p>
            <a:pPr>
              <a:buNone/>
            </a:pPr>
            <a:r>
              <a:rPr lang="en-CA" sz="2300" dirty="0">
                <a:solidFill>
                  <a:schemeClr val="bg1"/>
                </a:solidFill>
                <a:effectLst>
                  <a:outerShdw blurRad="38100" dist="38100" dir="2700000" algn="tl">
                    <a:srgbClr val="000000">
                      <a:alpha val="43137"/>
                    </a:srgbClr>
                  </a:outerShdw>
                </a:effectLst>
                <a:latin typeface="+mn-lt"/>
              </a:rPr>
              <a:t>87.7%</a:t>
            </a:r>
          </a:p>
        </p:txBody>
      </p:sp>
      <p:sp>
        <p:nvSpPr>
          <p:cNvPr id="7" name="TextBox 6">
            <a:extLst>
              <a:ext uri="{FF2B5EF4-FFF2-40B4-BE49-F238E27FC236}">
                <a16:creationId xmlns:a16="http://schemas.microsoft.com/office/drawing/2014/main" id="{CDC04D31-59AA-4DD8-B252-1E5D48BD7D1E}"/>
              </a:ext>
            </a:extLst>
          </p:cNvPr>
          <p:cNvSpPr txBox="1"/>
          <p:nvPr/>
        </p:nvSpPr>
        <p:spPr>
          <a:xfrm>
            <a:off x="2971799" y="3262124"/>
            <a:ext cx="917239" cy="446276"/>
          </a:xfrm>
          <a:prstGeom prst="rect">
            <a:avLst/>
          </a:prstGeom>
          <a:noFill/>
        </p:spPr>
        <p:txBody>
          <a:bodyPr wrap="none" rtlCol="0">
            <a:spAutoFit/>
          </a:bodyPr>
          <a:lstStyle/>
          <a:p>
            <a:pPr>
              <a:buNone/>
            </a:pPr>
            <a:r>
              <a:rPr lang="en-CA" sz="2300" dirty="0">
                <a:solidFill>
                  <a:schemeClr val="bg1"/>
                </a:solidFill>
                <a:effectLst>
                  <a:outerShdw blurRad="38100" dist="38100" dir="2700000" algn="tl">
                    <a:srgbClr val="000000">
                      <a:alpha val="43137"/>
                    </a:srgbClr>
                  </a:outerShdw>
                </a:effectLst>
                <a:latin typeface="+mn-lt"/>
              </a:rPr>
              <a:t>83.3%</a:t>
            </a:r>
          </a:p>
        </p:txBody>
      </p:sp>
      <p:sp>
        <p:nvSpPr>
          <p:cNvPr id="8" name="TextBox 7">
            <a:extLst>
              <a:ext uri="{FF2B5EF4-FFF2-40B4-BE49-F238E27FC236}">
                <a16:creationId xmlns:a16="http://schemas.microsoft.com/office/drawing/2014/main" id="{2F80169A-11C8-4CFC-A09D-9CD6821C2AD1}"/>
              </a:ext>
            </a:extLst>
          </p:cNvPr>
          <p:cNvSpPr txBox="1"/>
          <p:nvPr/>
        </p:nvSpPr>
        <p:spPr>
          <a:xfrm>
            <a:off x="2971800" y="4087624"/>
            <a:ext cx="917239" cy="446276"/>
          </a:xfrm>
          <a:prstGeom prst="rect">
            <a:avLst/>
          </a:prstGeom>
          <a:noFill/>
        </p:spPr>
        <p:txBody>
          <a:bodyPr wrap="none" rtlCol="0">
            <a:spAutoFit/>
          </a:bodyPr>
          <a:lstStyle/>
          <a:p>
            <a:pPr>
              <a:buNone/>
            </a:pPr>
            <a:r>
              <a:rPr lang="en-CA" sz="2300" dirty="0">
                <a:solidFill>
                  <a:schemeClr val="bg1"/>
                </a:solidFill>
                <a:effectLst>
                  <a:outerShdw blurRad="38100" dist="38100" dir="2700000" algn="tl">
                    <a:srgbClr val="000000">
                      <a:alpha val="43137"/>
                    </a:srgbClr>
                  </a:outerShdw>
                </a:effectLst>
                <a:latin typeface="+mn-lt"/>
              </a:rPr>
              <a:t>80.3%</a:t>
            </a:r>
          </a:p>
        </p:txBody>
      </p:sp>
      <p:sp>
        <p:nvSpPr>
          <p:cNvPr id="9" name="TextBox 8">
            <a:extLst>
              <a:ext uri="{FF2B5EF4-FFF2-40B4-BE49-F238E27FC236}">
                <a16:creationId xmlns:a16="http://schemas.microsoft.com/office/drawing/2014/main" id="{B13489E1-AFD3-4C04-AA79-C3B4688D9844}"/>
              </a:ext>
            </a:extLst>
          </p:cNvPr>
          <p:cNvSpPr txBox="1"/>
          <p:nvPr/>
        </p:nvSpPr>
        <p:spPr>
          <a:xfrm>
            <a:off x="2971800" y="4887724"/>
            <a:ext cx="917239" cy="446276"/>
          </a:xfrm>
          <a:prstGeom prst="rect">
            <a:avLst/>
          </a:prstGeom>
          <a:noFill/>
        </p:spPr>
        <p:txBody>
          <a:bodyPr wrap="none" rtlCol="0">
            <a:spAutoFit/>
          </a:bodyPr>
          <a:lstStyle/>
          <a:p>
            <a:pPr>
              <a:buNone/>
            </a:pPr>
            <a:r>
              <a:rPr lang="en-CA" sz="2300" dirty="0">
                <a:solidFill>
                  <a:schemeClr val="bg1"/>
                </a:solidFill>
                <a:effectLst>
                  <a:outerShdw blurRad="38100" dist="38100" dir="2700000" algn="tl">
                    <a:srgbClr val="000000">
                      <a:alpha val="43137"/>
                    </a:srgbClr>
                  </a:outerShdw>
                </a:effectLst>
                <a:latin typeface="+mn-lt"/>
              </a:rPr>
              <a:t>77.1%</a:t>
            </a:r>
          </a:p>
        </p:txBody>
      </p:sp>
      <p:sp>
        <p:nvSpPr>
          <p:cNvPr id="10" name="TextBox 9">
            <a:extLst>
              <a:ext uri="{FF2B5EF4-FFF2-40B4-BE49-F238E27FC236}">
                <a16:creationId xmlns:a16="http://schemas.microsoft.com/office/drawing/2014/main" id="{4BB4F696-E111-4359-873D-21E1E7D9773D}"/>
              </a:ext>
            </a:extLst>
          </p:cNvPr>
          <p:cNvSpPr txBox="1"/>
          <p:nvPr/>
        </p:nvSpPr>
        <p:spPr>
          <a:xfrm>
            <a:off x="2971800" y="5700524"/>
            <a:ext cx="917239" cy="446276"/>
          </a:xfrm>
          <a:prstGeom prst="rect">
            <a:avLst/>
          </a:prstGeom>
          <a:noFill/>
        </p:spPr>
        <p:txBody>
          <a:bodyPr wrap="none" rtlCol="0">
            <a:spAutoFit/>
          </a:bodyPr>
          <a:lstStyle/>
          <a:p>
            <a:pPr>
              <a:buNone/>
            </a:pPr>
            <a:r>
              <a:rPr lang="en-CA" sz="2300" dirty="0">
                <a:solidFill>
                  <a:schemeClr val="bg1"/>
                </a:solidFill>
                <a:effectLst>
                  <a:outerShdw blurRad="38100" dist="38100" dir="2700000" algn="tl">
                    <a:srgbClr val="000000">
                      <a:alpha val="43137"/>
                    </a:srgbClr>
                  </a:outerShdw>
                </a:effectLst>
                <a:latin typeface="+mn-lt"/>
              </a:rPr>
              <a:t>74.6%</a:t>
            </a:r>
          </a:p>
        </p:txBody>
      </p:sp>
      <p:sp>
        <p:nvSpPr>
          <p:cNvPr id="11" name="TextBox 10">
            <a:extLst>
              <a:ext uri="{FF2B5EF4-FFF2-40B4-BE49-F238E27FC236}">
                <a16:creationId xmlns:a16="http://schemas.microsoft.com/office/drawing/2014/main" id="{35F84667-22E4-4752-8D1D-561ED1E0F82A}"/>
              </a:ext>
            </a:extLst>
          </p:cNvPr>
          <p:cNvSpPr txBox="1"/>
          <p:nvPr/>
        </p:nvSpPr>
        <p:spPr>
          <a:xfrm>
            <a:off x="-3611" y="2987695"/>
            <a:ext cx="1820098" cy="1508105"/>
          </a:xfrm>
          <a:prstGeom prst="rect">
            <a:avLst/>
          </a:prstGeom>
          <a:noFill/>
        </p:spPr>
        <p:txBody>
          <a:bodyPr wrap="square" rtlCol="0">
            <a:spAutoFit/>
          </a:bodyPr>
          <a:lstStyle/>
          <a:p>
            <a:pPr>
              <a:buNone/>
            </a:pPr>
            <a:r>
              <a:rPr lang="en-CA" sz="2300" dirty="0">
                <a:solidFill>
                  <a:srgbClr val="FF0000"/>
                </a:solidFill>
                <a:effectLst>
                  <a:outerShdw blurRad="38100" dist="38100" dir="2700000" algn="tl">
                    <a:srgbClr val="000000">
                      <a:alpha val="43137"/>
                    </a:srgbClr>
                  </a:outerShdw>
                </a:effectLst>
                <a:latin typeface="+mn-lt"/>
              </a:rPr>
              <a:t>Decrease in proportion after 5 years</a:t>
            </a:r>
          </a:p>
          <a:p>
            <a:pPr>
              <a:buNone/>
            </a:pPr>
            <a:r>
              <a:rPr lang="en-CA" sz="2300" dirty="0">
                <a:solidFill>
                  <a:srgbClr val="FF0000"/>
                </a:solidFill>
                <a:effectLst>
                  <a:outerShdw blurRad="38100" dist="38100" dir="2700000" algn="tl">
                    <a:srgbClr val="000000">
                      <a:alpha val="43137"/>
                    </a:srgbClr>
                  </a:outerShdw>
                </a:effectLst>
                <a:latin typeface="+mn-lt"/>
              </a:rPr>
              <a:t>13.1%</a:t>
            </a:r>
          </a:p>
        </p:txBody>
      </p:sp>
      <p:sp>
        <p:nvSpPr>
          <p:cNvPr id="12" name="TextBox 11">
            <a:extLst>
              <a:ext uri="{FF2B5EF4-FFF2-40B4-BE49-F238E27FC236}">
                <a16:creationId xmlns:a16="http://schemas.microsoft.com/office/drawing/2014/main" id="{1E9CB41F-5A37-4DDE-A55B-FA7AA0AA96F6}"/>
              </a:ext>
            </a:extLst>
          </p:cNvPr>
          <p:cNvSpPr txBox="1"/>
          <p:nvPr/>
        </p:nvSpPr>
        <p:spPr>
          <a:xfrm>
            <a:off x="1600200" y="1734061"/>
            <a:ext cx="5486400" cy="446276"/>
          </a:xfrm>
          <a:prstGeom prst="rect">
            <a:avLst/>
          </a:prstGeom>
          <a:noFill/>
        </p:spPr>
        <p:txBody>
          <a:bodyPr wrap="square" rtlCol="0">
            <a:spAutoFit/>
          </a:bodyPr>
          <a:lstStyle/>
          <a:p>
            <a:pPr>
              <a:buNone/>
            </a:pPr>
            <a:r>
              <a:rPr lang="en-CA" sz="2300" dirty="0">
                <a:solidFill>
                  <a:schemeClr val="bg1"/>
                </a:solidFill>
                <a:effectLst>
                  <a:outerShdw blurRad="38100" dist="38100" dir="2700000" algn="tl">
                    <a:srgbClr val="000000">
                      <a:alpha val="43137"/>
                    </a:srgbClr>
                  </a:outerShdw>
                </a:effectLst>
                <a:latin typeface="+mn-lt"/>
              </a:rPr>
              <a:t>Proportion of male wage earned by females.</a:t>
            </a:r>
          </a:p>
        </p:txBody>
      </p:sp>
      <p:sp>
        <p:nvSpPr>
          <p:cNvPr id="13" name="Slide Number Placeholder 12">
            <a:extLst>
              <a:ext uri="{FF2B5EF4-FFF2-40B4-BE49-F238E27FC236}">
                <a16:creationId xmlns:a16="http://schemas.microsoft.com/office/drawing/2014/main" id="{AD110693-7ADD-4D16-8088-A1F668AEF0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03924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525" y="1"/>
            <a:ext cx="9153525" cy="6858000"/>
          </a:xfrm>
          <a:prstGeom prst="rect">
            <a:avLst/>
          </a:prstGeom>
        </p:spPr>
      </p:pic>
      <p:sp>
        <p:nvSpPr>
          <p:cNvPr id="2" name="Slide Number Placeholder 1">
            <a:extLst>
              <a:ext uri="{FF2B5EF4-FFF2-40B4-BE49-F238E27FC236}">
                <a16:creationId xmlns:a16="http://schemas.microsoft.com/office/drawing/2014/main" id="{7C08088E-FDB6-4306-A874-613AE3F0B049}"/>
              </a:ext>
            </a:extLst>
          </p:cNvPr>
          <p:cNvSpPr>
            <a:spLocks noGrp="1"/>
          </p:cNvSpPr>
          <p:nvPr>
            <p:ph type="sldNum" sz="quarter" idx="12"/>
          </p:nvPr>
        </p:nvSpPr>
        <p:spPr/>
        <p:txBody>
          <a:bodyPr/>
          <a:lstStyle/>
          <a:p>
            <a:pPr>
              <a:defRPr/>
            </a:pPr>
            <a:fld id="{D7862DBB-4001-4349-BD46-E6A729FB19CB}" type="slidenum">
              <a:rPr lang="en-US" smtClean="0">
                <a:solidFill>
                  <a:prstClr val="white">
                    <a:tint val="75000"/>
                  </a:prstClr>
                </a:solidFill>
              </a:rPr>
              <a:pPr>
                <a:defRPr/>
              </a:pPr>
              <a:t>18</a:t>
            </a:fld>
            <a:endParaRPr lang="en-US">
              <a:solidFill>
                <a:prstClr val="white">
                  <a:tint val="75000"/>
                </a:prstClr>
              </a:solidFill>
            </a:endParaRPr>
          </a:p>
        </p:txBody>
      </p:sp>
    </p:spTree>
    <p:extLst>
      <p:ext uri="{BB962C8B-B14F-4D97-AF65-F5344CB8AC3E}">
        <p14:creationId xmlns:p14="http://schemas.microsoft.com/office/powerpoint/2010/main" val="240501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 r="43140"/>
          <a:stretch/>
        </p:blipFill>
        <p:spPr>
          <a:xfrm>
            <a:off x="60050" y="-104696"/>
            <a:ext cx="9083950" cy="125573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0" y="2057400"/>
            <a:ext cx="9203140" cy="5181600"/>
          </a:xfrm>
          <a:prstGeom prst="rect">
            <a:avLst/>
          </a:prstGeom>
        </p:spPr>
      </p:pic>
      <p:sp>
        <p:nvSpPr>
          <p:cNvPr id="2" name="Rectangle 1"/>
          <p:cNvSpPr/>
          <p:nvPr/>
        </p:nvSpPr>
        <p:spPr>
          <a:xfrm>
            <a:off x="-63500" y="1016000"/>
            <a:ext cx="9271000" cy="1384995"/>
          </a:xfrm>
          <a:prstGeom prst="rect">
            <a:avLst/>
          </a:prstGeom>
          <a:solidFill>
            <a:srgbClr val="D7DFE2"/>
          </a:solidFill>
          <a:effectLst>
            <a:softEdge rad="50800"/>
          </a:effectLst>
        </p:spPr>
        <p:txBody>
          <a:bodyPr wrap="square">
            <a:spAutoFit/>
          </a:bodyPr>
          <a:lstStyle/>
          <a:p>
            <a:pPr marL="0" marR="0">
              <a:spcBef>
                <a:spcPts val="0"/>
              </a:spcBef>
              <a:spcAft>
                <a:spcPts val="0"/>
              </a:spcAft>
            </a:pPr>
            <a:r>
              <a:rPr lang="en-CA" sz="2300" dirty="0">
                <a:solidFill>
                  <a:srgbClr val="E3120B"/>
                </a:solidFill>
                <a:effectLst>
                  <a:outerShdw blurRad="38100" dist="38100" dir="2700000" algn="tl">
                    <a:srgbClr val="000000">
                      <a:alpha val="43137"/>
                    </a:srgbClr>
                  </a:outerShdw>
                </a:effectLst>
                <a:latin typeface="+mn-lt"/>
              </a:rPr>
              <a:t>The Duma’s war on women</a:t>
            </a:r>
          </a:p>
          <a:p>
            <a:pPr marL="0" marR="0">
              <a:spcBef>
                <a:spcPts val="0"/>
              </a:spcBef>
              <a:spcAft>
                <a:spcPts val="0"/>
              </a:spcAft>
            </a:pPr>
            <a:r>
              <a:rPr lang="en-CA" sz="2300" dirty="0">
                <a:solidFill>
                  <a:srgbClr val="121212"/>
                </a:solidFill>
                <a:latin typeface="+mn-lt"/>
              </a:rPr>
              <a:t>Why Russia is about to decriminalise wife-beating</a:t>
            </a:r>
            <a:endParaRPr lang="en-CA" sz="2300" b="1" dirty="0">
              <a:latin typeface="+mn-lt"/>
            </a:endParaRPr>
          </a:p>
          <a:p>
            <a:pPr marL="0" marR="0">
              <a:spcBef>
                <a:spcPts val="0"/>
              </a:spcBef>
              <a:spcAft>
                <a:spcPts val="0"/>
              </a:spcAft>
            </a:pPr>
            <a:r>
              <a:rPr lang="en-CA" dirty="0">
                <a:solidFill>
                  <a:srgbClr val="121212"/>
                </a:solidFill>
                <a:latin typeface="MiloSerifPro"/>
              </a:rPr>
              <a:t>It fits with traditional values, lawmakers say</a:t>
            </a:r>
          </a:p>
          <a:p>
            <a:pPr marL="0" marR="0">
              <a:spcBef>
                <a:spcPts val="0"/>
              </a:spcBef>
              <a:spcAft>
                <a:spcPts val="0"/>
              </a:spcAft>
            </a:pPr>
            <a:r>
              <a:rPr lang="en-CA" dirty="0">
                <a:solidFill>
                  <a:srgbClr val="121212"/>
                </a:solidFill>
                <a:effectLst/>
                <a:latin typeface="MiloSerifPro"/>
              </a:rPr>
              <a:t>Jan 28</a:t>
            </a:r>
            <a:r>
              <a:rPr lang="en-CA" baseline="30000" dirty="0">
                <a:solidFill>
                  <a:srgbClr val="121212"/>
                </a:solidFill>
                <a:effectLst/>
                <a:latin typeface="MiloSerifPro"/>
              </a:rPr>
              <a:t>th</a:t>
            </a:r>
            <a:r>
              <a:rPr lang="en-CA" dirty="0">
                <a:solidFill>
                  <a:srgbClr val="121212"/>
                </a:solidFill>
                <a:effectLst/>
                <a:latin typeface="MiloSerifPro"/>
              </a:rPr>
              <a:t> 2017</a:t>
            </a:r>
          </a:p>
        </p:txBody>
      </p:sp>
      <p:sp>
        <p:nvSpPr>
          <p:cNvPr id="5" name="Slide Number Placeholder 4">
            <a:extLst>
              <a:ext uri="{FF2B5EF4-FFF2-40B4-BE49-F238E27FC236}">
                <a16:creationId xmlns:a16="http://schemas.microsoft.com/office/drawing/2014/main" id="{1E5F57C9-44AC-44CC-BF3B-22C3A00AA7EC}"/>
              </a:ext>
            </a:extLst>
          </p:cNvPr>
          <p:cNvSpPr>
            <a:spLocks noGrp="1"/>
          </p:cNvSpPr>
          <p:nvPr>
            <p:ph type="sldNum" sz="quarter" idx="12"/>
          </p:nvPr>
        </p:nvSpPr>
        <p:spPr/>
        <p:txBody>
          <a:bodyPr/>
          <a:lstStyle/>
          <a:p>
            <a:pPr>
              <a:defRPr/>
            </a:pPr>
            <a:fld id="{D7862DBB-4001-4349-BD46-E6A729FB19CB}" type="slidenum">
              <a:rPr lang="en-US" smtClean="0">
                <a:solidFill>
                  <a:prstClr val="white">
                    <a:tint val="75000"/>
                  </a:prstClr>
                </a:solidFill>
              </a:rPr>
              <a:pPr>
                <a:defRPr/>
              </a:pPr>
              <a:t>19</a:t>
            </a:fld>
            <a:endParaRPr lang="en-US">
              <a:solidFill>
                <a:prstClr val="white">
                  <a:tint val="75000"/>
                </a:prstClr>
              </a:solidFill>
            </a:endParaRPr>
          </a:p>
        </p:txBody>
      </p:sp>
      <p:sp>
        <p:nvSpPr>
          <p:cNvPr id="6" name="TextBox 5">
            <a:extLst>
              <a:ext uri="{FF2B5EF4-FFF2-40B4-BE49-F238E27FC236}">
                <a16:creationId xmlns:a16="http://schemas.microsoft.com/office/drawing/2014/main" id="{15A89160-4D46-4063-AF94-962FA79554BA}"/>
              </a:ext>
            </a:extLst>
          </p:cNvPr>
          <p:cNvSpPr txBox="1"/>
          <p:nvPr/>
        </p:nvSpPr>
        <p:spPr>
          <a:xfrm>
            <a:off x="4724400" y="2685265"/>
            <a:ext cx="3657600" cy="923330"/>
          </a:xfrm>
          <a:prstGeom prst="rect">
            <a:avLst/>
          </a:prstGeom>
          <a:noFill/>
        </p:spPr>
        <p:txBody>
          <a:bodyPr wrap="square" rtlCol="0">
            <a:spAutoFit/>
          </a:bodyPr>
          <a:lstStyle/>
          <a:p>
            <a:pPr marL="0" marR="0" lvl="0" indent="0" defTabSz="914400" rtl="0" eaLnBrk="1" fontAlgn="base" latinLnBrk="0" hangingPunct="1">
              <a:lnSpc>
                <a:spcPct val="90000"/>
              </a:lnSpc>
              <a:spcBef>
                <a:spcPct val="20000"/>
              </a:spcBef>
              <a:spcAft>
                <a:spcPct val="0"/>
              </a:spcAft>
              <a:buClrTx/>
              <a:buSzTx/>
              <a:buFont typeface="Arial" charset="0"/>
              <a:buNone/>
              <a:tabLst/>
              <a:defRPr/>
            </a:pPr>
            <a:r>
              <a:rPr kumimoji="0" lang="en-US" sz="3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And it is not just about money.</a:t>
            </a:r>
          </a:p>
        </p:txBody>
      </p:sp>
    </p:spTree>
    <p:extLst>
      <p:ext uri="{BB962C8B-B14F-4D97-AF65-F5344CB8AC3E}">
        <p14:creationId xmlns:p14="http://schemas.microsoft.com/office/powerpoint/2010/main" val="368188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304800" y="1548586"/>
            <a:ext cx="8534400" cy="2185214"/>
          </a:xfrm>
          <a:prstGeom prst="rect">
            <a:avLst/>
          </a:prstGeom>
          <a:noFill/>
          <a:ln w="9525" algn="ctr">
            <a:noFill/>
            <a:miter lim="800000"/>
            <a:headEnd/>
            <a:tailEnd/>
          </a:ln>
        </p:spPr>
        <p:txBody>
          <a:bodyPr wrap="square">
            <a:spAutoFit/>
          </a:bodyPr>
          <a:lstStyle/>
          <a:p>
            <a:pPr eaLnBrk="0" hangingPunct="0">
              <a:spcBef>
                <a:spcPts val="0"/>
              </a:spcBef>
              <a:buFont typeface="Arial" charset="0"/>
              <a:buNone/>
            </a:pPr>
            <a:r>
              <a:rPr lang="en-US" sz="3400" dirty="0">
                <a:solidFill>
                  <a:prstClr val="black"/>
                </a:solidFill>
                <a:effectLst>
                  <a:outerShdw blurRad="38100" dist="38100" dir="2700000" algn="tl">
                    <a:srgbClr val="000000">
                      <a:alpha val="43137"/>
                    </a:srgbClr>
                  </a:outerShdw>
                </a:effectLst>
                <a:latin typeface="Calibri"/>
              </a:rPr>
              <a:t>Welcome to the first of two lectures on demography</a:t>
            </a:r>
          </a:p>
          <a:p>
            <a:pPr eaLnBrk="0" hangingPunct="0">
              <a:spcBef>
                <a:spcPts val="0"/>
              </a:spcBef>
              <a:buFont typeface="Arial" charset="0"/>
              <a:buNone/>
            </a:pPr>
            <a:endParaRPr lang="en-US" sz="3400" dirty="0">
              <a:solidFill>
                <a:prstClr val="black"/>
              </a:solidFill>
              <a:effectLst>
                <a:outerShdw blurRad="38100" dist="38100" dir="2700000" algn="tl">
                  <a:srgbClr val="000000">
                    <a:alpha val="43137"/>
                  </a:srgbClr>
                </a:outerShdw>
              </a:effectLst>
              <a:latin typeface="Calibri"/>
            </a:endParaRPr>
          </a:p>
          <a:p>
            <a:pPr eaLnBrk="0" hangingPunct="0">
              <a:spcBef>
                <a:spcPts val="0"/>
              </a:spcBef>
              <a:buFont typeface="Arial" charset="0"/>
              <a:buNone/>
            </a:pPr>
            <a:r>
              <a:rPr lang="en-US" sz="3400" dirty="0">
                <a:solidFill>
                  <a:prstClr val="black"/>
                </a:solidFill>
                <a:effectLst>
                  <a:outerShdw blurRad="38100" dist="38100" dir="2700000" algn="tl">
                    <a:srgbClr val="000000">
                      <a:alpha val="43137"/>
                    </a:srgbClr>
                  </a:outerShdw>
                </a:effectLst>
                <a:latin typeface="Calibri"/>
              </a:rPr>
              <a:t>The life and death discipline!</a:t>
            </a:r>
            <a:endParaRPr lang="en-US" sz="3400" dirty="0">
              <a:solidFill>
                <a:prstClr val="black"/>
              </a:solidFill>
              <a:latin typeface="Calibri"/>
            </a:endParaRPr>
          </a:p>
        </p:txBody>
      </p:sp>
      <p:sp>
        <p:nvSpPr>
          <p:cNvPr id="2" name="Slide Number Placeholder 1">
            <a:extLst>
              <a:ext uri="{FF2B5EF4-FFF2-40B4-BE49-F238E27FC236}">
                <a16:creationId xmlns:a16="http://schemas.microsoft.com/office/drawing/2014/main" id="{808CBCBC-3F27-453F-8C20-8B01F3E3E0DB}"/>
              </a:ext>
            </a:extLst>
          </p:cNvPr>
          <p:cNvSpPr>
            <a:spLocks noGrp="1"/>
          </p:cNvSpPr>
          <p:nvPr>
            <p:ph type="sldNum" sz="quarter" idx="12"/>
          </p:nvPr>
        </p:nvSpPr>
        <p:spPr/>
        <p:txBody>
          <a:bodyPr/>
          <a:lstStyle/>
          <a:p>
            <a:pPr>
              <a:defRPr/>
            </a:pPr>
            <a:fld id="{A3FC2F83-CC78-47C6-987A-BA5F6D9E94CE}" type="slidenum">
              <a:rPr lang="en-US" smtClean="0"/>
              <a:pPr>
                <a:defRPr/>
              </a:pPr>
              <a:t>2</a:t>
            </a:fld>
            <a:endParaRPr lang="en-US"/>
          </a:p>
        </p:txBody>
      </p:sp>
    </p:spTree>
    <p:extLst>
      <p:ext uri="{BB962C8B-B14F-4D97-AF65-F5344CB8AC3E}">
        <p14:creationId xmlns:p14="http://schemas.microsoft.com/office/powerpoint/2010/main" val="373985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5204" y="1676400"/>
            <a:ext cx="8073621"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None/>
            </a:pPr>
            <a:r>
              <a:rPr lang="en-US" sz="5400" b="1" u="sng"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Population and Change</a:t>
            </a:r>
          </a:p>
          <a:p>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Less Growth, More </a:t>
            </a: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People </a:t>
            </a:r>
          </a:p>
        </p:txBody>
      </p:sp>
      <p:sp>
        <p:nvSpPr>
          <p:cNvPr id="2" name="Slide Number Placeholder 1">
            <a:extLst>
              <a:ext uri="{FF2B5EF4-FFF2-40B4-BE49-F238E27FC236}">
                <a16:creationId xmlns:a16="http://schemas.microsoft.com/office/drawing/2014/main" id="{285F72B9-DD37-4A69-A089-4D6B00502D38}"/>
              </a:ext>
            </a:extLst>
          </p:cNvPr>
          <p:cNvSpPr>
            <a:spLocks noGrp="1"/>
          </p:cNvSpPr>
          <p:nvPr>
            <p:ph type="sldNum" sz="quarter" idx="12"/>
          </p:nvPr>
        </p:nvSpPr>
        <p:spPr/>
        <p:txBody>
          <a:bodyPr/>
          <a:lstStyle/>
          <a:p>
            <a:pPr>
              <a:defRPr/>
            </a:pPr>
            <a:fld id="{3A679C6F-CE1C-40FB-8F1C-7EB6BE1324B0}" type="slidenum">
              <a:rPr lang="en-US" smtClean="0">
                <a:solidFill>
                  <a:prstClr val="white">
                    <a:tint val="75000"/>
                  </a:prstClr>
                </a:solidFill>
              </a:rPr>
              <a:pPr>
                <a:defRPr/>
              </a:pPr>
              <a:t>20</a:t>
            </a:fld>
            <a:endParaRPr lang="en-US">
              <a:solidFill>
                <a:prstClr val="white">
                  <a:tint val="75000"/>
                </a:prstClr>
              </a:solidFill>
            </a:endParaRPr>
          </a:p>
        </p:txBody>
      </p:sp>
    </p:spTree>
    <p:extLst>
      <p:ext uri="{BB962C8B-B14F-4D97-AF65-F5344CB8AC3E}">
        <p14:creationId xmlns:p14="http://schemas.microsoft.com/office/powerpoint/2010/main" val="438943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495300"/>
          </a:xfrm>
          <a:prstGeom prst="rect">
            <a:avLst/>
          </a:prstGeom>
          <a:noFill/>
        </p:spPr>
        <p:txBody>
          <a:bodyPr lIns="0" tIns="0" rIns="0" bIns="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3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Times New Roman" pitchFamily="18" charset="0"/>
                <a:cs typeface="Arial" pitchFamily="34" charset="0"/>
              </a:rPr>
              <a:t>Where Does Population Growth Come From?</a:t>
            </a:r>
            <a:endParaRPr kumimoji="0" lang="en-US" sz="3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ndParaRPr>
          </a:p>
        </p:txBody>
      </p:sp>
      <p:sp>
        <p:nvSpPr>
          <p:cNvPr id="3" name="TextBox 2"/>
          <p:cNvSpPr txBox="1"/>
          <p:nvPr/>
        </p:nvSpPr>
        <p:spPr>
          <a:xfrm>
            <a:off x="533400" y="609600"/>
            <a:ext cx="8077201" cy="6109365"/>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3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Pop growth = (Births - Deaths) + (</a:t>
            </a:r>
            <a:r>
              <a:rPr kumimoji="0" lang="en-US" sz="230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mn-ea"/>
                <a:cs typeface="Arial" charset="0"/>
              </a:rPr>
              <a:t>Inmigration</a:t>
            </a:r>
            <a:r>
              <a:rPr kumimoji="0" lang="en-US" sz="23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 - Outmigration)</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(Births – Deaths) = Natural Increase or Decrease</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a:t>
            </a:r>
            <a:r>
              <a:rPr kumimoji="0" lang="en-US" sz="2300" b="0" i="0" u="none" strike="noStrike" kern="1200" cap="none" spc="0" normalizeH="0" baseline="0" noProof="0" dirty="0" err="1">
                <a:ln>
                  <a:noFill/>
                </a:ln>
                <a:solidFill>
                  <a:prstClr val="black"/>
                </a:solidFill>
                <a:effectLst/>
                <a:uLnTx/>
                <a:uFillTx/>
                <a:latin typeface="Calibri"/>
                <a:ea typeface="+mn-ea"/>
                <a:cs typeface="Arial" charset="0"/>
              </a:rPr>
              <a:t>Inmigration</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 – Outmigration) = Net migration</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3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Pop growth = Natural Change + Net Migration</a:t>
            </a: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3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charset="0"/>
              </a:rPr>
              <a:t>Unavoidable implication: Natural </a:t>
            </a:r>
            <a:r>
              <a:rPr kumimoji="0" lang="en-US" sz="2300" b="0" i="1"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charset="0"/>
              </a:rPr>
              <a:t>decrease</a:t>
            </a:r>
            <a:r>
              <a:rPr kumimoji="0" lang="en-US" sz="23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charset="0"/>
              </a:rPr>
              <a:t> must be offset by an increase in net migration, otherwise populations will decline.</a:t>
            </a: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3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REMINDER:</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3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Population Is Vital.</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Human capital</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Economic demand</a:t>
            </a:r>
          </a:p>
          <a:p>
            <a:pPr marL="0" marR="0" lvl="0" indent="0" algn="ctr" defTabSz="914400" rtl="0" eaLnBrk="1" fontAlgn="base" latinLnBrk="0" hangingPunct="1">
              <a:lnSpc>
                <a:spcPct val="100000"/>
              </a:lnSpc>
              <a:spcBef>
                <a:spcPts val="0"/>
              </a:spcBef>
              <a:spcAft>
                <a:spcPct val="0"/>
              </a:spcAft>
              <a:buClrTx/>
              <a:buSzTx/>
              <a:buFontTx/>
              <a:buNone/>
              <a:tabLst/>
              <a:defRPr/>
            </a:pPr>
            <a:r>
              <a:rPr lang="en-CA" sz="2300" dirty="0">
                <a:solidFill>
                  <a:prstClr val="black"/>
                </a:solidFill>
                <a:latin typeface="Calibri"/>
              </a:rPr>
              <a:t>Support group</a:t>
            </a: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r>
              <a:rPr lang="en-CA" sz="2300" dirty="0">
                <a:solidFill>
                  <a:prstClr val="black"/>
                </a:solidFill>
                <a:latin typeface="Calibri"/>
              </a:rPr>
              <a:t>Taxpayers</a:t>
            </a: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Human resource asset</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Territorial security</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Cultural identity</a:t>
            </a:r>
          </a:p>
        </p:txBody>
      </p:sp>
      <p:pic>
        <p:nvPicPr>
          <p:cNvPr id="4" name="Picture 2" descr="C:\Users\pcoppack\AppData\Local\Microsoft\Windows\Temporary Internet Files\Content.IE5\2RI3FS1H\MC90035576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221069"/>
            <a:ext cx="1817827" cy="18022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pcoppack\AppData\Local\Microsoft\Windows\Temporary Internet Files\Content.IE5\IPASX1XF\MC9003842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895132"/>
            <a:ext cx="1818742" cy="143286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pcoppack\AppData\Local\Microsoft\Windows\Temporary Internet Files\Content.IE5\2RI3FS1H\MC90035985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96400" y="2133600"/>
            <a:ext cx="1320394" cy="17702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pcoppack\AppData\Local\Microsoft\Windows\Temporary Internet Files\Content.IE5\2RI3FS1H\MC90035985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1600200"/>
            <a:ext cx="457200" cy="6129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pcoppack\AppData\Local\Microsoft\Windows\Temporary Internet Files\Content.IE5\IPASX1XF\MC9003842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371600"/>
            <a:ext cx="367927" cy="2898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pcoppack\AppData\Local\Microsoft\Windows\Temporary Internet Files\Content.IE5\2RI3FS1H\MC90035576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505700" y="1150462"/>
            <a:ext cx="457200" cy="45329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720015" y="96502"/>
            <a:ext cx="444352" cy="424732"/>
          </a:xfrm>
          <a:prstGeom prst="rect">
            <a:avLst/>
          </a:prstGeom>
          <a:noFill/>
        </p:spPr>
        <p:txBody>
          <a:bodyPr wrap="none" rtlCol="0">
            <a:spAutoFit/>
          </a:bodyPr>
          <a:lstStyle/>
          <a:p>
            <a:pPr>
              <a:buNone/>
            </a:pPr>
            <a:r>
              <a:rPr lang="en-US" sz="2400" dirty="0">
                <a:solidFill>
                  <a:srgbClr val="FF0000"/>
                </a:solidFill>
                <a:effectLst>
                  <a:outerShdw blurRad="38100" dist="38100" dir="2700000" algn="tl">
                    <a:srgbClr val="000000">
                      <a:alpha val="43137"/>
                    </a:srgbClr>
                  </a:outerShdw>
                </a:effectLst>
                <a:latin typeface="+mn-lt"/>
                <a:sym typeface="Wingdings" panose="05000000000000000000" pitchFamily="2" charset="2"/>
              </a:rPr>
              <a:t></a:t>
            </a:r>
            <a:endParaRPr lang="en-US" sz="2400" dirty="0">
              <a:solidFill>
                <a:srgbClr val="FF0000"/>
              </a:solidFill>
              <a:effectLst>
                <a:outerShdw blurRad="38100" dist="38100" dir="2700000" algn="tl">
                  <a:srgbClr val="000000">
                    <a:alpha val="43137"/>
                  </a:srgbClr>
                </a:outerShdw>
              </a:effectLst>
              <a:latin typeface="+mn-lt"/>
            </a:endParaRPr>
          </a:p>
        </p:txBody>
      </p:sp>
      <p:sp>
        <p:nvSpPr>
          <p:cNvPr id="6" name="Slide Number Placeholder 5">
            <a:extLst>
              <a:ext uri="{FF2B5EF4-FFF2-40B4-BE49-F238E27FC236}">
                <a16:creationId xmlns:a16="http://schemas.microsoft.com/office/drawing/2014/main" id="{61824C92-5B3C-454E-BF13-09B373084BA4}"/>
              </a:ext>
            </a:extLst>
          </p:cNvPr>
          <p:cNvSpPr>
            <a:spLocks noGrp="1"/>
          </p:cNvSpPr>
          <p:nvPr>
            <p:ph type="sldNum" sz="quarter" idx="12"/>
          </p:nvPr>
        </p:nvSpPr>
        <p:spPr/>
        <p:txBody>
          <a:bodyPr/>
          <a:lstStyle/>
          <a:p>
            <a:pPr>
              <a:defRPr/>
            </a:pPr>
            <a:fld id="{D7862DBB-4001-4349-BD46-E6A729FB19CB}" type="slidenum">
              <a:rPr lang="en-US" smtClean="0">
                <a:solidFill>
                  <a:prstClr val="white">
                    <a:tint val="75000"/>
                  </a:prstClr>
                </a:solidFill>
              </a:rPr>
              <a:pPr>
                <a:defRPr/>
              </a:pPr>
              <a:t>21</a:t>
            </a:fld>
            <a:endParaRPr lang="en-US">
              <a:solidFill>
                <a:prstClr val="white">
                  <a:tint val="75000"/>
                </a:prstClr>
              </a:solidFill>
            </a:endParaRPr>
          </a:p>
        </p:txBody>
      </p:sp>
    </p:spTree>
    <p:extLst>
      <p:ext uri="{BB962C8B-B14F-4D97-AF65-F5344CB8AC3E}">
        <p14:creationId xmlns:p14="http://schemas.microsoft.com/office/powerpoint/2010/main" val="192917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22222E-6 4.07407E-6 C 0.00799 -0.00255 0.0158 -0.00695 0.02396 -0.00903 C 0.03281 -0.01158 0.05156 -0.01551 0.05156 -0.01528 C 0.08021 -0.01436 0.10938 -0.01412 0.13802 -0.01135 C 0.14479 -0.01065 0.154 -0.00371 0.16111 -0.00209 C 0.16945 0.00416 0.17813 0.00787 0.18646 0.01597 C 0.19045 0.0199 0.19775 0.02963 0.19775 0.02986 C 0.19948 0.03333 0.2007 0.0375 0.20243 0.04097 C 0.20521 0.04583 0.21163 0.05463 0.21163 0.05486 C 0.21372 0.06643 0.22344 0.08101 0.22743 0.09097 C 0.22952 0.09467 0.23091 0.09838 0.23264 0.10231 C 0.2349 0.1081 0.23681 0.11481 0.23924 0.1206 C 0.24236 0.12685 0.24896 0.12847 0.25209 0.12986 C 0.26806 0.13703 0.26441 0.13541 0.27726 0.13865 C 0.31025 0.1375 0.33663 0.13263 0.36841 0.12731 C 0.39584 0.11388 0.42327 0.10717 0.45156 0.10439 C 0.4625 0.10185 0.47292 0.10208 0.48368 0.10879 C 0.48785 0.11597 0.49358 0.12222 0.49757 0.12986 C 0.504 0.14236 0.49445 0.13101 0.50434 0.14097 C 0.51007 0.15671 0.50469 0.1449 0.51354 0.15439 C 0.51615 0.1574 0.52049 0.16388 0.52049 0.16412 C 0.5283 0.18426 0.53212 0.20972 0.54011 0.22963 C 0.54202 0.24375 0.53976 0.23472 0.54584 0.2456 C 0.55434 0.25995 0.55799 0.26898 0.5691 0.27268 C 0.57396 0.27662 0.579 0.27963 0.58386 0.28426 C 0.58716 0.2868 0.58976 0.29189 0.59306 0.29328 C 0.59861 0.29537 0.60382 0.29814 0.6092 0.3 C 0.62709 0.29884 0.64045 0.29537 0.65747 0.29814 C 0.66893 0.31203 0.67466 0.33125 0.68177 0.35231 C 0.68281 0.36203 0.68837 0.38865 0.69219 0.39537 C 0.6941 0.39907 0.69688 0.4 0.69913 0.40208 C 0.7033 0.41435 0.70868 0.41319 0.71528 0.41597 C 0.72952 0.42222 0.74358 0.43125 0.75799 0.43634 C 0.77969 0.43495 0.79983 0.43055 0.82118 0.44074 C 0.8257 0.44953 0.82709 0.44861 0.83264 0.45254 C 0.83594 0.46157 0.8375 0.45995 0.84184 0.46574 C 0.84479 0.47453 0.84844 0.48217 0.85122 0.49097 C 0.85382 0.51875 0.85347 0.56689 0.87205 0.575 C 0.87552 0.57685 0.87865 0.57893 0.88229 0.57963 C 0.88959 0.58101 0.89653 0.58125 0.90434 0.58194 C 0.90799 0.58449 0.90643 0.58449 0.90903 0.58449 " pathEditMode="relative" rAng="0" ptsTypes="AAAAAAAAAAAAAAAAAAAAAAAAAAAAAAAAAAAAAAAAA">
                                      <p:cBhvr>
                                        <p:cTn id="6" dur="2000" fill="hold"/>
                                        <p:tgtEl>
                                          <p:spTgt spid="4"/>
                                        </p:tgtEl>
                                        <p:attrNameLst>
                                          <p:attrName>ppt_x</p:attrName>
                                          <p:attrName>ppt_y</p:attrName>
                                        </p:attrNameLst>
                                      </p:cBhvr>
                                      <p:rCtr x="45451" y="28449"/>
                                    </p:animMotion>
                                  </p:childTnLst>
                                </p:cTn>
                              </p:par>
                              <p:par>
                                <p:cTn id="7" presetID="0" presetClass="path" presetSubtype="0" accel="50000" decel="50000" fill="hold" nodeType="withEffect">
                                  <p:stCondLst>
                                    <p:cond delay="0"/>
                                  </p:stCondLst>
                                  <p:childTnLst>
                                    <p:animMotion origin="layout" path="M -3.33333E-6 3.33333E-6 C 0.00799 -0.00787 0.01111 -0.02084 0.01875 -0.02917 C 0.02223 -0.03797 0.02691 -0.04746 0.03143 -0.0551 C 0.03386 -0.05926 0.03837 -0.06019 0.04132 -0.0625 C 0.04462 -0.06482 0.04688 -0.06945 0.05018 -0.07153 C 0.05313 -0.07361 0.05625 -0.07361 0.05886 -0.07523 C 0.06059 -0.07639 0.06233 -0.07755 0.06389 -0.07917 C 0.07153 -0.07824 0.07917 -0.07824 0.08646 -0.07709 C 0.09566 -0.07547 0.09601 -0.06713 0.10539 -0.06412 C 0.12605 -0.04931 0.1007 -0.06945 0.11771 -0.04954 C 0.11945 -0.04746 0.12188 -0.04746 0.12396 -0.04584 C 0.13681 -0.03357 0.14879 -0.01551 0.16268 -0.00556 C 0.1691 -0.0007 0.17726 0.00254 0.18403 0.00555 C 0.22691 0.00301 0.23351 0.02199 0.24931 -0.0125 C 0.25087 -0.01991 0.25313 -0.02593 0.25556 -0.03311 C 0.25973 -0.04468 0.26111 -0.05926 0.26441 -0.07153 C 0.2658 -0.10047 0.26684 -0.12662 0.26823 -0.15625 C 0.26858 -0.16482 0.27448 -0.1801 0.27448 -0.17986 C 0.27865 -0.21065 0.29896 -0.21088 0.3158 -0.21713 C 0.31962 -0.21551 0.32379 -0.21482 0.32674 -0.20973 C 0.33698 -0.1926 0.32986 -0.1919 0.34202 -0.18565 C 0.34896 -0.1757 0.35521 -0.17107 0.36337 -0.16389 C 0.36823 -0.15926 0.37309 -0.15278 0.37848 -0.14885 C 0.38368 -0.14491 0.38889 -0.14352 0.3948 -0.14167 C 0.39723 -0.14051 0.40209 -0.13797 0.40209 -0.13773 C 0.40851 -0.13936 0.41493 -0.13936 0.42101 -0.14167 C 0.42795 -0.14398 0.4342 -0.15949 0.43855 -0.16713 C 0.44757 -0.20023 0.43368 -0.15278 0.44618 -0.1838 C 0.45348 -0.20186 0.45226 -0.22593 0.46233 -0.24098 C 0.46632 -0.25648 0.47153 -0.26922 0.47743 -0.28334 C 0.47952 -0.2882 0.48039 -0.29514 0.48368 -0.29815 C 0.4882 -0.30232 0.4974 -0.30903 0.4974 -0.3088 C 0.50469 -0.30556 0.49827 -0.30996 0.50486 -0.3 C 0.50695 -0.29723 0.50938 -0.29537 0.51129 -0.2926 C 0.51667 -0.28426 0.51441 -0.28264 0.52014 -0.27246 C 0.52552 -0.26273 0.53195 -0.25417 0.53768 -0.24468 C 0.54341 -0.23519 0.54914 -0.22616 0.55521 -0.21713 C 0.55643 -0.21528 0.55886 -0.21158 0.55886 -0.21135 C 0.56181 -0.2007 0.56441 -0.19653 0.57153 -0.19121 C 0.57535 -0.18287 0.58125 -0.18148 0.58768 -0.17824 C 0.59393 -0.17894 0.60035 -0.17894 0.6066 -0.1801 C 0.60886 -0.18079 0.61059 -0.18287 0.61285 -0.1838 C 0.62084 -0.1875 0.62778 -0.19028 0.63542 -0.19468 C 0.65157 -0.21852 0.62795 -0.18611 0.64809 -0.20602 C 0.64983 -0.20764 0.65 -0.21158 0.65157 -0.21343 C 0.65348 -0.21528 0.65608 -0.21528 0.65782 -0.21713 C 0.66337 -0.22176 0.66598 -0.22686 0.6717 -0.22986 C 0.67622 -0.23635 0.67848 -0.23681 0.6842 -0.23936 C 0.69289 -0.25186 0.70643 -0.25533 0.71823 -0.25741 C 0.71841 -0.25764 0.72605 -0.26019 0.72691 -0.26135 C 0.72848 -0.2632 0.72917 -0.26644 0.73056 -0.26852 C 0.73212 -0.27084 0.73403 -0.27199 0.73577 -0.27385 C 0.74202 -0.2926 0.74028 -0.28334 0.74184 -0.30186 C 0.74115 -0.32871 0.74236 -0.34491 0.73681 -0.36806 C 0.73837 -0.42848 0.73403 -0.40648 0.74445 -0.43611 C 0.74566 -0.44584 0.74497 -0.45301 0.75191 -0.45648 C 0.75955 -0.47269 0.76771 -0.47408 0.78073 -0.47848 C 0.79358 -0.48982 0.78212 -0.48102 0.80591 -0.48959 C 0.8224 -0.49514 0.83785 -0.50371 0.85469 -0.50602 C 0.87032 -0.51644 0.88785 -0.52269 0.90486 -0.52639 C 0.90747 -0.52894 0.90973 -0.53218 0.91233 -0.53403 C 0.92552 -0.54167 0.92361 -0.53496 0.9323 -0.54468 C 0.94271 -0.55602 0.94219 -0.57778 0.9474 -0.59283 C 0.95 -0.61598 0.95 -0.63889 0.95 -0.6625 " pathEditMode="relative" rAng="0" ptsTypes="AAAAAAAAAAAAAAAAAAAAAAAAAAAAAAAAAAAAAAAAAAAAAAAAAAAAAAAAAAAAAAAA">
                                      <p:cBhvr>
                                        <p:cTn id="8" dur="2000" fill="hold"/>
                                        <p:tgtEl>
                                          <p:spTgt spid="5"/>
                                        </p:tgtEl>
                                        <p:attrNameLst>
                                          <p:attrName>ppt_x</p:attrName>
                                          <p:attrName>ppt_y</p:attrName>
                                        </p:attrNameLst>
                                      </p:cBhvr>
                                      <p:rCtr x="47500" y="-32708"/>
                                    </p:animMotion>
                                  </p:childTnLst>
                                </p:cTn>
                              </p:par>
                            </p:childTnLst>
                          </p:cTn>
                        </p:par>
                        <p:par>
                          <p:cTn id="9" fill="hold">
                            <p:stCondLst>
                              <p:cond delay="2000"/>
                            </p:stCondLst>
                            <p:childTnLst>
                              <p:par>
                                <p:cTn id="10" presetID="0" presetClass="path" presetSubtype="0" accel="50000" decel="50000" fill="hold" nodeType="afterEffect">
                                  <p:stCondLst>
                                    <p:cond delay="0"/>
                                  </p:stCondLst>
                                  <p:childTnLst>
                                    <p:animMotion origin="layout" path="M 1.11111E-6 0.00254 C -0.00191 -0.00047 -0.00365 -0.00417 -0.0059 -0.00672 C -0.00764 -0.0088 -0.01007 -0.0088 -0.01146 -0.01111 C -0.0132 -0.01366 -0.0132 -0.0176 -0.01441 -0.02014 C -0.02292 -0.03727 -0.0316 -0.03936 -0.04462 -0.04283 C -0.05816 -0.04121 -0.07205 -0.04283 -0.0849 -0.03635 C -0.09583 -0.03079 -0.1059 -0.02408 -0.11667 -0.01806 C -0.1283 -0.01111 -0.14063 -0.00834 -0.15278 -0.00209 C -0.1599 0.00185 -0.16736 0.0037 -0.17413 0.00926 C -0.17882 0.01296 -0.18872 0.01851 -0.18872 0.01875 C -0.19549 0.03426 -0.20035 0.05162 -0.20868 0.0662 C -0.21667 0.07986 -0.22778 0.09004 -0.23455 0.10486 C -0.23681 0.10972 -0.23802 0.11597 -0.24028 0.12083 C -0.24271 0.12592 -0.24618 0.12963 -0.24896 0.13426 C -0.2592 0.15254 -0.26476 0.16967 -0.27622 0.18449 C -0.28004 0.20185 -0.28507 0.20115 -0.29514 0.21643 C -0.30868 0.2375 -0.33125 0.24074 -0.34948 0.24375 C -0.35434 0.24305 -0.35955 0.24375 -0.36406 0.24143 C -0.36511 0.24097 -0.37066 0.22222 -0.37118 0.22106 C -0.38802 0.17615 -0.36719 0.23287 -0.38264 0.19814 C -0.38611 0.19097 -0.39132 0.17546 -0.39132 0.17569 C -0.39306 0.16365 -0.39583 0.16203 -0.4 0.15277 C -0.40174 0.14351 -0.41146 0.12986 -0.41146 0.13009 C -0.4125 0.12453 -0.41285 0.11875 -0.41441 0.11389 C -0.41511 0.11111 -0.41754 0.10995 -0.41858 0.10717 C -0.42014 0.10301 -0.42031 0.09768 -0.42153 0.09328 C -0.42743 0.07291 -0.42361 0.09004 -0.43004 0.07523 C -0.43524 0.06389 -0.43715 0.05023 -0.44462 0.0412 C -0.44636 0.03889 -0.44879 0.03703 -0.45017 0.03426 C -0.45521 0.02592 -0.4507 0.02777 -0.45747 0.02083 C -0.45868 0.01944 -0.46042 0.01967 -0.46198 0.01851 C -0.46337 0.01736 -0.46476 0.01551 -0.46615 0.01389 C -0.47031 0.00902 -0.47951 -0.00324 -0.48333 -0.0044 C -0.4934 -0.00718 -0.48906 -0.00533 -0.49618 -0.0088 C -0.52344 -0.00718 -0.54983 -0.00232 -0.57674 0.00254 C -0.60434 0.01689 -0.62431 0.03101 -0.6533 0.03426 C -0.66094 0.04074 -0.66945 0.04814 -0.67778 0.05254 C -0.68073 0.05601 -0.68455 0.0581 -0.6875 0.06157 C -0.69236 0.06689 -0.69583 0.07476 -0.70052 0.07986 C -0.7033 0.08264 -0.70642 0.08402 -0.7092 0.0868 C -0.71267 0.09027 -0.71927 0.09791 -0.71927 0.09814 C -0.72344 0.10833 -0.73056 0.11319 -0.73802 0.1162 C -0.7467 0.13078 -0.76076 0.12476 -0.7724 0.12314 C -0.78056 0.11875 -0.78472 0.10648 -0.79271 0.10023 C -0.80226 0.07361 -0.81267 0.04791 -0.82136 0.02083 C -0.82361 0.00717 -0.82396 -0.00649 -0.82552 -0.02014 C -0.82517 -0.0301 -0.82535 -0.04028 -0.82413 -0.04977 C -0.82257 -0.06204 -0.82014 -0.06158 -0.81701 -0.07037 C -0.8158 -0.07408 -0.81597 -0.07894 -0.81406 -0.08172 C -0.81146 -0.08588 -0.80729 -0.08727 -0.80417 -0.09074 C -0.80208 -0.09283 -0.80052 -0.09607 -0.79826 -0.09769 C -0.7908 -0.10324 -0.78056 -0.10371 -0.7724 -0.10672 C -0.76129 -0.10394 -0.75712 -0.10371 -0.74931 -0.08611 C -0.74618 -0.07871 -0.73958 -0.06343 -0.73958 -0.0632 C -0.7375 -0.04167 -0.73576 -0.03311 -0.74063 -0.00672 C -0.74236 0.00139 -0.7467 0.00671 -0.74931 0.01389 C -0.75955 0.04166 -0.775 0.06296 -0.79566 0.06851 C -0.80781 0.07476 -0.81945 0.08148 -0.83142 0.08912 C -0.83854 0.09351 -0.8467 0.09189 -0.85434 0.09328 C -0.87136 0.09236 -0.88906 0.09791 -0.90486 0.08912 C -0.91858 0.08125 -0.92674 0.06134 -0.9408 0.05717 C -0.9467 0.05139 -0.95139 0.04907 -0.95799 0.04583 C -0.98264 0.01643 -0.94375 0.06157 -0.97083 0.03426 C -0.98247 0.02268 -0.96458 0.02824 -0.98698 0.0162 C -1.00122 0.0081 -1.01545 0.00092 -1.02986 -0.00672 C -1.04288 -0.01343 -1.05521 -0.0213 -1.06875 -0.02477 C -1.08889 -0.02338 -1.10521 -0.02061 -1.12465 -0.01574 C -1.13281 -0.00834 -1.13854 -0.00047 -1.14757 0.00254 C -1.15469 0.01921 -1.16406 0.02639 -1.17639 0.02963 C -1.17934 0.03125 -1.18212 0.03264 -1.18507 0.03426 C -1.18681 0.03541 -1.18767 0.03935 -1.18941 0.0412 C -1.19063 0.04259 -1.19219 0.04282 -1.19375 0.04351 C -1.20087 0.05208 -1.2125 0.05856 -1.21389 0.07523 C -1.21406 0.07916 -1.21389 0.08287 -1.21389 0.0868 " pathEditMode="relative" rAng="0" ptsTypes="AAAAAAAAAAAAAAAAAAAAAAAAAAAAAAAAAAAAAAAAAAAAAAAAAAAAAAAAAAAAAAAAAAAAAAAAAA">
                                      <p:cBhvr>
                                        <p:cTn id="11" dur="2000" fill="hold"/>
                                        <p:tgtEl>
                                          <p:spTgt spid="2050"/>
                                        </p:tgtEl>
                                        <p:attrNameLst>
                                          <p:attrName>ppt_x</p:attrName>
                                          <p:attrName>ppt_y</p:attrName>
                                        </p:attrNameLst>
                                      </p:cBhvr>
                                      <p:rCtr x="-60694" y="6597"/>
                                    </p:animMotion>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par>
                          <p:cTn id="21" fill="hold">
                            <p:stCondLst>
                              <p:cond delay="500"/>
                            </p:stCondLst>
                            <p:childTnLst>
                              <p:par>
                                <p:cTn id="22" presetID="2" presetClass="entr" presetSubtype="2"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0-#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500"/>
                                        <p:tgtEl>
                                          <p:spTgt spid="3">
                                            <p:txEl>
                                              <p:pRg st="2" end="2"/>
                                            </p:txEl>
                                          </p:spTgt>
                                        </p:tgtEl>
                                      </p:cBhvr>
                                    </p:animEffect>
                                  </p:childTnLst>
                                </p:cTn>
                              </p:par>
                            </p:childTnLst>
                          </p:cTn>
                        </p:par>
                        <p:par>
                          <p:cTn id="35" fill="hold">
                            <p:stCondLst>
                              <p:cond delay="500"/>
                            </p:stCondLst>
                            <p:childTnLst>
                              <p:par>
                                <p:cTn id="36" presetID="2" presetClass="entr" presetSubtype="2"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1+#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fade">
                                      <p:cBhvr>
                                        <p:cTn id="44" dur="500"/>
                                        <p:tgtEl>
                                          <p:spTgt spid="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500"/>
                                        <p:tgtEl>
                                          <p:spTgt spid="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500"/>
                                        <p:tgtEl>
                                          <p:spTgt spid="3">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500"/>
                                        <p:tgtEl>
                                          <p:spTgt spid="3">
                                            <p:txEl>
                                              <p:pRg st="8" end="8"/>
                                            </p:txEl>
                                          </p:spTgt>
                                        </p:tgtEl>
                                      </p:cBhvr>
                                    </p:animEffect>
                                  </p:child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500"/>
                                        <p:tgtEl>
                                          <p:spTgt spid="3">
                                            <p:txEl>
                                              <p:pRg st="9" end="9"/>
                                            </p:txEl>
                                          </p:spTgt>
                                        </p:tgtEl>
                                      </p:cBhvr>
                                    </p:animEffect>
                                  </p:childTnLst>
                                </p:cTn>
                              </p:par>
                            </p:childTnLst>
                          </p:cTn>
                        </p:par>
                        <p:par>
                          <p:cTn id="64" fill="hold">
                            <p:stCondLst>
                              <p:cond delay="1000"/>
                            </p:stCondLst>
                            <p:childTnLst>
                              <p:par>
                                <p:cTn id="65" presetID="10" presetClass="entr" presetSubtype="0" fill="hold" nodeType="after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fade">
                                      <p:cBhvr>
                                        <p:cTn id="67" dur="500"/>
                                        <p:tgtEl>
                                          <p:spTgt spid="3">
                                            <p:txEl>
                                              <p:pRg st="10" end="10"/>
                                            </p:txEl>
                                          </p:spTgt>
                                        </p:tgtEl>
                                      </p:cBhvr>
                                    </p:animEffect>
                                  </p:childTnLst>
                                </p:cTn>
                              </p:par>
                            </p:childTnLst>
                          </p:cTn>
                        </p:par>
                        <p:par>
                          <p:cTn id="68" fill="hold">
                            <p:stCondLst>
                              <p:cond delay="1500"/>
                            </p:stCondLst>
                            <p:childTnLst>
                              <p:par>
                                <p:cTn id="69" presetID="10" presetClass="entr" presetSubtype="0" fill="hold" nodeType="afterEffect">
                                  <p:stCondLst>
                                    <p:cond delay="0"/>
                                  </p:stCondLst>
                                  <p:childTnLst>
                                    <p:set>
                                      <p:cBhvr>
                                        <p:cTn id="70" dur="1" fill="hold">
                                          <p:stCondLst>
                                            <p:cond delay="0"/>
                                          </p:stCondLst>
                                        </p:cTn>
                                        <p:tgtEl>
                                          <p:spTgt spid="3">
                                            <p:txEl>
                                              <p:pRg st="11" end="11"/>
                                            </p:txEl>
                                          </p:spTgt>
                                        </p:tgtEl>
                                        <p:attrNameLst>
                                          <p:attrName>style.visibility</p:attrName>
                                        </p:attrNameLst>
                                      </p:cBhvr>
                                      <p:to>
                                        <p:strVal val="visible"/>
                                      </p:to>
                                    </p:set>
                                    <p:animEffect transition="in" filter="fade">
                                      <p:cBhvr>
                                        <p:cTn id="71" dur="500"/>
                                        <p:tgtEl>
                                          <p:spTgt spid="3">
                                            <p:txEl>
                                              <p:pRg st="11" end="11"/>
                                            </p:txEl>
                                          </p:spTgt>
                                        </p:tgtEl>
                                      </p:cBhvr>
                                    </p:animEffect>
                                  </p:childTnLst>
                                </p:cTn>
                              </p:par>
                            </p:childTnLst>
                          </p:cTn>
                        </p:par>
                        <p:par>
                          <p:cTn id="72" fill="hold">
                            <p:stCondLst>
                              <p:cond delay="2000"/>
                            </p:stCondLst>
                            <p:childTnLst>
                              <p:par>
                                <p:cTn id="73" presetID="10" presetClass="entr" presetSubtype="0" fill="hold" nodeType="afterEffect">
                                  <p:stCondLst>
                                    <p:cond delay="0"/>
                                  </p:stCondLst>
                                  <p:childTnLst>
                                    <p:set>
                                      <p:cBhvr>
                                        <p:cTn id="74" dur="1" fill="hold">
                                          <p:stCondLst>
                                            <p:cond delay="0"/>
                                          </p:stCondLst>
                                        </p:cTn>
                                        <p:tgtEl>
                                          <p:spTgt spid="3">
                                            <p:txEl>
                                              <p:pRg st="12" end="12"/>
                                            </p:txEl>
                                          </p:spTgt>
                                        </p:tgtEl>
                                        <p:attrNameLst>
                                          <p:attrName>style.visibility</p:attrName>
                                        </p:attrNameLst>
                                      </p:cBhvr>
                                      <p:to>
                                        <p:strVal val="visible"/>
                                      </p:to>
                                    </p:set>
                                    <p:animEffect transition="in" filter="fade">
                                      <p:cBhvr>
                                        <p:cTn id="75" dur="500"/>
                                        <p:tgtEl>
                                          <p:spTgt spid="3">
                                            <p:txEl>
                                              <p:pRg st="12" end="12"/>
                                            </p:txEl>
                                          </p:spTgt>
                                        </p:tgtEl>
                                      </p:cBhvr>
                                    </p:animEffect>
                                  </p:childTnLst>
                                </p:cTn>
                              </p:par>
                            </p:childTnLst>
                          </p:cTn>
                        </p:par>
                        <p:par>
                          <p:cTn id="76" fill="hold">
                            <p:stCondLst>
                              <p:cond delay="2500"/>
                            </p:stCondLst>
                            <p:childTnLst>
                              <p:par>
                                <p:cTn id="77" presetID="10" presetClass="entr" presetSubtype="0" fill="hold" nodeType="afterEffect">
                                  <p:stCondLst>
                                    <p:cond delay="0"/>
                                  </p:stCondLst>
                                  <p:childTnLst>
                                    <p:set>
                                      <p:cBhvr>
                                        <p:cTn id="78" dur="1" fill="hold">
                                          <p:stCondLst>
                                            <p:cond delay="0"/>
                                          </p:stCondLst>
                                        </p:cTn>
                                        <p:tgtEl>
                                          <p:spTgt spid="3">
                                            <p:txEl>
                                              <p:pRg st="13" end="13"/>
                                            </p:txEl>
                                          </p:spTgt>
                                        </p:tgtEl>
                                        <p:attrNameLst>
                                          <p:attrName>style.visibility</p:attrName>
                                        </p:attrNameLst>
                                      </p:cBhvr>
                                      <p:to>
                                        <p:strVal val="visible"/>
                                      </p:to>
                                    </p:set>
                                    <p:animEffect transition="in" filter="fade">
                                      <p:cBhvr>
                                        <p:cTn id="79" dur="500"/>
                                        <p:tgtEl>
                                          <p:spTgt spid="3">
                                            <p:txEl>
                                              <p:pRg st="13" end="13"/>
                                            </p:txEl>
                                          </p:spTgt>
                                        </p:tgtEl>
                                      </p:cBhvr>
                                    </p:animEffect>
                                  </p:childTnLst>
                                </p:cTn>
                              </p:par>
                            </p:childTnLst>
                          </p:cTn>
                        </p:par>
                        <p:par>
                          <p:cTn id="80" fill="hold">
                            <p:stCondLst>
                              <p:cond delay="3000"/>
                            </p:stCondLst>
                            <p:childTnLst>
                              <p:par>
                                <p:cTn id="81" presetID="10" presetClass="entr" presetSubtype="0" fill="hold" nodeType="afterEffect">
                                  <p:stCondLst>
                                    <p:cond delay="0"/>
                                  </p:stCondLst>
                                  <p:childTnLst>
                                    <p:set>
                                      <p:cBhvr>
                                        <p:cTn id="82" dur="1" fill="hold">
                                          <p:stCondLst>
                                            <p:cond delay="0"/>
                                          </p:stCondLst>
                                        </p:cTn>
                                        <p:tgtEl>
                                          <p:spTgt spid="3">
                                            <p:txEl>
                                              <p:pRg st="14" end="14"/>
                                            </p:txEl>
                                          </p:spTgt>
                                        </p:tgtEl>
                                        <p:attrNameLst>
                                          <p:attrName>style.visibility</p:attrName>
                                        </p:attrNameLst>
                                      </p:cBhvr>
                                      <p:to>
                                        <p:strVal val="visible"/>
                                      </p:to>
                                    </p:set>
                                    <p:animEffect transition="in" filter="fade">
                                      <p:cBhvr>
                                        <p:cTn id="83" dur="500"/>
                                        <p:tgtEl>
                                          <p:spTgt spid="3">
                                            <p:txEl>
                                              <p:pRg st="14" end="14"/>
                                            </p:txEl>
                                          </p:spTgt>
                                        </p:tgtEl>
                                      </p:cBhvr>
                                    </p:animEffect>
                                  </p:childTnLst>
                                </p:cTn>
                              </p:par>
                            </p:childTnLst>
                          </p:cTn>
                        </p:par>
                        <p:par>
                          <p:cTn id="84" fill="hold">
                            <p:stCondLst>
                              <p:cond delay="3500"/>
                            </p:stCondLst>
                            <p:childTnLst>
                              <p:par>
                                <p:cTn id="85" presetID="10" presetClass="entr" presetSubtype="0" fill="hold" nodeType="afterEffect">
                                  <p:stCondLst>
                                    <p:cond delay="0"/>
                                  </p:stCondLst>
                                  <p:childTnLst>
                                    <p:set>
                                      <p:cBhvr>
                                        <p:cTn id="86" dur="1" fill="hold">
                                          <p:stCondLst>
                                            <p:cond delay="0"/>
                                          </p:stCondLst>
                                        </p:cTn>
                                        <p:tgtEl>
                                          <p:spTgt spid="3">
                                            <p:txEl>
                                              <p:pRg st="15" end="15"/>
                                            </p:txEl>
                                          </p:spTgt>
                                        </p:tgtEl>
                                        <p:attrNameLst>
                                          <p:attrName>style.visibility</p:attrName>
                                        </p:attrNameLst>
                                      </p:cBhvr>
                                      <p:to>
                                        <p:strVal val="visible"/>
                                      </p:to>
                                    </p:set>
                                    <p:animEffect transition="in" filter="fade">
                                      <p:cBhvr>
                                        <p:cTn id="87"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artoon bomb images"/>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2809" b="20155"/>
          <a:stretch/>
        </p:blipFill>
        <p:spPr bwMode="auto">
          <a:xfrm>
            <a:off x="6781800" y="4543476"/>
            <a:ext cx="2816225" cy="23430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txBox="1">
            <a:spLocks/>
          </p:cNvSpPr>
          <p:nvPr/>
        </p:nvSpPr>
        <p:spPr>
          <a:xfrm>
            <a:off x="0" y="0"/>
            <a:ext cx="9144000" cy="495300"/>
          </a:xfrm>
          <a:prstGeom prst="rect">
            <a:avLst/>
          </a:prstGeom>
          <a:noFill/>
        </p:spPr>
        <p:txBody>
          <a:bodyPr lIns="0" tIns="0" rIns="0" bIns="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35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Times New Roman" pitchFamily="18" charset="0"/>
                <a:cs typeface="Arial" pitchFamily="34" charset="0"/>
              </a:rPr>
              <a:t>Where Does Population Growth </a:t>
            </a:r>
            <a:r>
              <a:rPr kumimoji="0" lang="en-CA" sz="3500" b="0"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Times New Roman" pitchFamily="18" charset="0"/>
                <a:cs typeface="Arial" pitchFamily="34" charset="0"/>
              </a:rPr>
              <a:t>Not</a:t>
            </a:r>
            <a:r>
              <a:rPr kumimoji="0" lang="en-CA" sz="35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Times New Roman" pitchFamily="18" charset="0"/>
                <a:cs typeface="Arial" pitchFamily="34" charset="0"/>
              </a:rPr>
              <a:t> Come From?</a:t>
            </a:r>
            <a:endParaRPr kumimoji="0" lang="en-US" sz="35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endParaRPr>
          </a:p>
        </p:txBody>
      </p:sp>
      <p:sp>
        <p:nvSpPr>
          <p:cNvPr id="3" name="TextBox 2"/>
          <p:cNvSpPr txBox="1"/>
          <p:nvPr/>
        </p:nvSpPr>
        <p:spPr>
          <a:xfrm>
            <a:off x="838200" y="457200"/>
            <a:ext cx="7467600" cy="5401479"/>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23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Old people.</a:t>
            </a: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CA"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The one incontrovertible biological fact of life is that life comes from young people.</a:t>
            </a: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CA"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In demographic terms, population potential comes from females 15 to 49 years of age </a:t>
            </a:r>
            <a:r>
              <a:rPr kumimoji="0" lang="en-CA" sz="23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with younger cohorts have higher potential than older cohorts</a:t>
            </a: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a:t>
            </a: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CA"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Thus, the older a populations gets, the more this potential shrinks, and the more it shrinks the harder it is to recover.</a:t>
            </a: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CA"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23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The only certainty for the future is that without at least 2.1 children born per couple or </a:t>
            </a:r>
            <a:r>
              <a:rPr lang="en-CA" sz="2300" dirty="0">
                <a:solidFill>
                  <a:srgbClr val="FF0000"/>
                </a:solidFill>
                <a:effectLst>
                  <a:outerShdw blurRad="38100" dist="38100" dir="2700000" algn="tl">
                    <a:srgbClr val="000000">
                      <a:alpha val="43137"/>
                    </a:srgbClr>
                  </a:outerShdw>
                </a:effectLst>
                <a:latin typeface="Calibri"/>
              </a:rPr>
              <a:t>net in</a:t>
            </a:r>
            <a:r>
              <a:rPr kumimoji="0" lang="en-CA" sz="23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migration to make up the difference, populations will age and die.</a:t>
            </a:r>
          </a:p>
        </p:txBody>
      </p:sp>
      <p:sp>
        <p:nvSpPr>
          <p:cNvPr id="5" name="TextBox 4"/>
          <p:cNvSpPr txBox="1"/>
          <p:nvPr/>
        </p:nvSpPr>
        <p:spPr>
          <a:xfrm rot="1545986">
            <a:off x="7532623" y="5800955"/>
            <a:ext cx="1172437" cy="424732"/>
          </a:xfrm>
          <a:prstGeom prst="rect">
            <a:avLst/>
          </a:prstGeom>
          <a:noFill/>
        </p:spPr>
        <p:txBody>
          <a:bodyPr wrap="none" rtlCol="0">
            <a:spAutoFit/>
          </a:bodyPr>
          <a:lstStyle/>
          <a:p>
            <a:pPr>
              <a:buNone/>
            </a:pPr>
            <a:r>
              <a:rPr lang="en-CA" sz="2400" b="1" dirty="0">
                <a:latin typeface="+mn-lt"/>
              </a:rPr>
              <a:t>Fertility</a:t>
            </a:r>
            <a:endParaRPr lang="en-US" sz="2400" b="1" dirty="0">
              <a:latin typeface="+mn-lt"/>
            </a:endParaRPr>
          </a:p>
        </p:txBody>
      </p:sp>
      <p:sp>
        <p:nvSpPr>
          <p:cNvPr id="4" name="Slide Number Placeholder 3">
            <a:extLst>
              <a:ext uri="{FF2B5EF4-FFF2-40B4-BE49-F238E27FC236}">
                <a16:creationId xmlns:a16="http://schemas.microsoft.com/office/drawing/2014/main" id="{14FD609E-2540-4404-9599-3B575944BA9B}"/>
              </a:ext>
            </a:extLst>
          </p:cNvPr>
          <p:cNvSpPr>
            <a:spLocks noGrp="1"/>
          </p:cNvSpPr>
          <p:nvPr>
            <p:ph type="sldNum" sz="quarter" idx="12"/>
          </p:nvPr>
        </p:nvSpPr>
        <p:spPr/>
        <p:txBody>
          <a:bodyPr/>
          <a:lstStyle/>
          <a:p>
            <a:pPr>
              <a:defRPr/>
            </a:pPr>
            <a:fld id="{D7862DBB-4001-4349-BD46-E6A729FB19CB}" type="slidenum">
              <a:rPr lang="en-US" smtClean="0">
                <a:solidFill>
                  <a:prstClr val="white">
                    <a:tint val="75000"/>
                  </a:prstClr>
                </a:solidFill>
              </a:rPr>
              <a:pPr>
                <a:defRPr/>
              </a:pPr>
              <a:t>22</a:t>
            </a:fld>
            <a:endParaRPr lang="en-US">
              <a:solidFill>
                <a:prstClr val="white">
                  <a:tint val="75000"/>
                </a:prstClr>
              </a:solidFill>
            </a:endParaRPr>
          </a:p>
        </p:txBody>
      </p:sp>
    </p:spTree>
    <p:extLst>
      <p:ext uri="{BB962C8B-B14F-4D97-AF65-F5344CB8AC3E}">
        <p14:creationId xmlns:p14="http://schemas.microsoft.com/office/powerpoint/2010/main" val="283936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500"/>
                                        <p:tgtEl>
                                          <p:spTgt spid="1026"/>
                                        </p:tgtEl>
                                      </p:cBhvr>
                                    </p:animEffect>
                                  </p:childTnLst>
                                  <p:subTnLst>
                                    <p:audio>
                                      <p:cMediaNode>
                                        <p:cTn display="0" masterRel="sameClick">
                                          <p:stCondLst>
                                            <p:cond evt="begin" delay="0">
                                              <p:tn val="29"/>
                                            </p:cond>
                                          </p:stCondLst>
                                          <p:endCondLst>
                                            <p:cond evt="onStopAudio" delay="0">
                                              <p:tgtEl>
                                                <p:sldTgt/>
                                              </p:tgtEl>
                                            </p:cond>
                                          </p:endCondLst>
                                        </p:cTn>
                                        <p:tgtEl>
                                          <p:sndTgt r:embed="rId2" name="bomb.wav"/>
                                        </p:tgtEl>
                                      </p:cMediaNode>
                                    </p:audio>
                                  </p:subTnLst>
                                </p:cTn>
                              </p:par>
                              <p:par>
                                <p:cTn id="32" presetID="1"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nodeType="clickEffect">
                                  <p:stCondLst>
                                    <p:cond delay="0"/>
                                  </p:stCondLst>
                                  <p:childTnLst>
                                    <p:animEffect transition="out" filter="dissolve">
                                      <p:cBhvr>
                                        <p:cTn id="37" dur="500"/>
                                        <p:tgtEl>
                                          <p:spTgt spid="1026"/>
                                        </p:tgtEl>
                                      </p:cBhvr>
                                    </p:animEffect>
                                    <p:set>
                                      <p:cBhvr>
                                        <p:cTn id="38" dur="1" fill="hold">
                                          <p:stCondLst>
                                            <p:cond delay="499"/>
                                          </p:stCondLst>
                                        </p:cTn>
                                        <p:tgtEl>
                                          <p:spTgt spid="1026"/>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2" name="bomb.wav"/>
                                        </p:tgtEl>
                                      </p:cMediaNode>
                                    </p:audio>
                                  </p:subTnLst>
                                </p:cTn>
                              </p:par>
                              <p:par>
                                <p:cTn id="39" presetID="1" presetClass="exit" presetSubtype="0" fill="hold" grpId="1" nodeType="withEffect">
                                  <p:stCondLst>
                                    <p:cond delay="0"/>
                                  </p:stCondLst>
                                  <p:childTnLst>
                                    <p:set>
                                      <p:cBhvr>
                                        <p:cTn id="40" dur="1" fill="hold">
                                          <p:stCondLst>
                                            <p:cond delay="0"/>
                                          </p:stCondLst>
                                        </p:cTn>
                                        <p:tgtEl>
                                          <p:spTgt spid="5"/>
                                        </p:tgtEl>
                                        <p:attrNameLst>
                                          <p:attrName>style.visibility</p:attrName>
                                        </p:attrNameLst>
                                      </p:cBhvr>
                                      <p:to>
                                        <p:strVal val="hidden"/>
                                      </p:to>
                                    </p:set>
                                  </p:childTnLst>
                                </p:cTn>
                              </p:par>
                              <p:par>
                                <p:cTn id="41" presetID="23" presetClass="exit" presetSubtype="16" fill="hold" nodeType="withEffect">
                                  <p:stCondLst>
                                    <p:cond delay="0"/>
                                  </p:stCondLst>
                                  <p:childTnLst>
                                    <p:anim calcmode="lin" valueType="num">
                                      <p:cBhvr>
                                        <p:cTn id="42" dur="500"/>
                                        <p:tgtEl>
                                          <p:spTgt spid="1026"/>
                                        </p:tgtEl>
                                        <p:attrNameLst>
                                          <p:attrName>ppt_w</p:attrName>
                                        </p:attrNameLst>
                                      </p:cBhvr>
                                      <p:tavLst>
                                        <p:tav tm="0">
                                          <p:val>
                                            <p:strVal val="ppt_w"/>
                                          </p:val>
                                        </p:tav>
                                        <p:tav tm="100000">
                                          <p:val>
                                            <p:strVal val="4*ppt_w"/>
                                          </p:val>
                                        </p:tav>
                                      </p:tavLst>
                                    </p:anim>
                                    <p:anim calcmode="lin" valueType="num">
                                      <p:cBhvr>
                                        <p:cTn id="43" dur="500"/>
                                        <p:tgtEl>
                                          <p:spTgt spid="1026"/>
                                        </p:tgtEl>
                                        <p:attrNameLst>
                                          <p:attrName>ppt_h</p:attrName>
                                        </p:attrNameLst>
                                      </p:cBhvr>
                                      <p:tavLst>
                                        <p:tav tm="0">
                                          <p:val>
                                            <p:strVal val="ppt_h"/>
                                          </p:val>
                                        </p:tav>
                                        <p:tav tm="100000">
                                          <p:val>
                                            <p:strVal val="4*ppt_h"/>
                                          </p:val>
                                        </p:tav>
                                      </p:tavLst>
                                    </p:anim>
                                    <p:set>
                                      <p:cBhvr>
                                        <p:cTn id="44"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495300"/>
          </a:xfrm>
          <a:prstGeom prst="rect">
            <a:avLst/>
          </a:prstGeom>
          <a:noFill/>
        </p:spPr>
        <p:txBody>
          <a:bodyPr lIns="0" tIns="0" rIns="0" bIns="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Times New Roman" pitchFamily="18" charset="0"/>
                <a:cs typeface="Arial" pitchFamily="34" charset="0"/>
              </a:rPr>
              <a:t>When Does Population Growth Stop and Decline Start?</a:t>
            </a:r>
            <a:endPar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endParaRPr>
          </a:p>
        </p:txBody>
      </p:sp>
      <p:sp>
        <p:nvSpPr>
          <p:cNvPr id="3" name="TextBox 2"/>
          <p:cNvSpPr txBox="1"/>
          <p:nvPr/>
        </p:nvSpPr>
        <p:spPr>
          <a:xfrm>
            <a:off x="76202" y="609600"/>
            <a:ext cx="8991598" cy="5755422"/>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2300" b="0"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Population growth stops when:</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23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The number of children born per couple (TFR) decreases below 2.1 (ZPG).</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23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Net migration in a population is too low to compensate.</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23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A population’s median age exceeds 50.</a:t>
            </a: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CA"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The lower the fertility rate (US 1.8, Canada 1.6, the EU 1.6),…</a:t>
            </a: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CA" sz="2300" b="0" i="0" u="none" strike="noStrike" kern="1200" cap="none" spc="0" normalizeH="0" baseline="0" noProof="0" dirty="0">
              <a:ln>
                <a:noFill/>
              </a:ln>
              <a:solidFill>
                <a:srgbClr val="FF0000"/>
              </a:solidFill>
              <a:effectLst/>
              <a:uLnTx/>
              <a:uFillTx/>
              <a:latin typeface="Calibri"/>
              <a:ea typeface="+mn-ea"/>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 and the older a population becomes </a:t>
            </a:r>
            <a:r>
              <a:rPr kumimoji="0" lang="en-CA" sz="2300" b="0" i="1" u="none" strike="noStrike" kern="1200" cap="none" spc="0" normalizeH="0" baseline="0" noProof="0" dirty="0">
                <a:ln>
                  <a:noFill/>
                </a:ln>
                <a:solidFill>
                  <a:prstClr val="black"/>
                </a:solidFill>
                <a:effectLst/>
                <a:uLnTx/>
                <a:uFillTx/>
                <a:latin typeface="Calibri"/>
                <a:ea typeface="+mn-ea"/>
                <a:cs typeface="Arial" charset="0"/>
              </a:rPr>
              <a:t>(US median age is 37, in Canada it is 39, and in the EU it is 42.6),…</a:t>
            </a: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CA"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 and the fewer the number of migrants </a:t>
            </a:r>
            <a:r>
              <a:rPr kumimoji="0" lang="en-CA" sz="2300" b="0" i="1" u="none" strike="noStrike" kern="1200" cap="none" spc="0" normalizeH="0" baseline="0" noProof="0" dirty="0">
                <a:ln>
                  <a:noFill/>
                </a:ln>
                <a:solidFill>
                  <a:prstClr val="black"/>
                </a:solidFill>
                <a:effectLst/>
                <a:uLnTx/>
                <a:uFillTx/>
                <a:latin typeface="Calibri"/>
                <a:ea typeface="+mn-ea"/>
                <a:cs typeface="Arial" charset="0"/>
              </a:rPr>
              <a:t>(migration as a proportion of year-over-year population growth in US 30%, in Canada 67%, in the EU 118%)</a:t>
            </a: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a:t>
            </a: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n-CA"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The faster a country’s population decreases, the faster its economy and culture decline.</a:t>
            </a:r>
          </a:p>
        </p:txBody>
      </p:sp>
      <p:sp>
        <p:nvSpPr>
          <p:cNvPr id="4" name="Slide Number Placeholder 3">
            <a:extLst>
              <a:ext uri="{FF2B5EF4-FFF2-40B4-BE49-F238E27FC236}">
                <a16:creationId xmlns:a16="http://schemas.microsoft.com/office/drawing/2014/main" id="{9579AC85-03A7-47D6-929F-8688CDDF25F7}"/>
              </a:ext>
            </a:extLst>
          </p:cNvPr>
          <p:cNvSpPr>
            <a:spLocks noGrp="1"/>
          </p:cNvSpPr>
          <p:nvPr>
            <p:ph type="sldNum" sz="quarter" idx="12"/>
          </p:nvPr>
        </p:nvSpPr>
        <p:spPr/>
        <p:txBody>
          <a:bodyPr/>
          <a:lstStyle/>
          <a:p>
            <a:pPr>
              <a:defRPr/>
            </a:pPr>
            <a:fld id="{D7862DBB-4001-4349-BD46-E6A729FB19CB}" type="slidenum">
              <a:rPr lang="en-US" smtClean="0">
                <a:solidFill>
                  <a:prstClr val="white">
                    <a:tint val="75000"/>
                  </a:prstClr>
                </a:solidFill>
              </a:rPr>
              <a:pPr>
                <a:defRPr/>
              </a:pPr>
              <a:t>23</a:t>
            </a:fld>
            <a:endParaRPr lang="en-US">
              <a:solidFill>
                <a:prstClr val="white">
                  <a:tint val="75000"/>
                </a:prstClr>
              </a:solidFill>
            </a:endParaRPr>
          </a:p>
        </p:txBody>
      </p:sp>
    </p:spTree>
    <p:extLst>
      <p:ext uri="{BB962C8B-B14F-4D97-AF65-F5344CB8AC3E}">
        <p14:creationId xmlns:p14="http://schemas.microsoft.com/office/powerpoint/2010/main" val="184153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 y="762000"/>
            <a:ext cx="9120149" cy="5389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52"/>
          <p:cNvSpPr txBox="1">
            <a:spLocks noChangeArrowheads="1"/>
          </p:cNvSpPr>
          <p:nvPr/>
        </p:nvSpPr>
        <p:spPr>
          <a:xfrm>
            <a:off x="762000" y="76200"/>
            <a:ext cx="7772400" cy="1143000"/>
          </a:xfrm>
          <a:prstGeom prst="rect">
            <a:avLst/>
          </a:prstGeom>
        </p:spPr>
        <p:txBody>
          <a:bodyPr anchor="t"/>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Arial" charset="0"/>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rPr>
              <a:t>World Population Growth Through History</a:t>
            </a:r>
            <a:b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rPr>
            </a:b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rPr>
              <a:t>Linear Scales</a:t>
            </a:r>
          </a:p>
        </p:txBody>
      </p:sp>
      <p:sp>
        <p:nvSpPr>
          <p:cNvPr id="3" name="TextBox 2"/>
          <p:cNvSpPr txBox="1"/>
          <p:nvPr/>
        </p:nvSpPr>
        <p:spPr>
          <a:xfrm>
            <a:off x="176252" y="5867400"/>
            <a:ext cx="9043948" cy="424732"/>
          </a:xfrm>
          <a:prstGeom prst="rect">
            <a:avLst/>
          </a:prstGeom>
          <a:solidFill>
            <a:schemeClr val="accent1">
              <a:lumMod val="20000"/>
              <a:lumOff val="80000"/>
            </a:schemeClr>
          </a:solidFill>
        </p:spPr>
        <p:txBody>
          <a:bodyPr wrap="squar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Arial" charset="0"/>
              </a:rPr>
              <a:t>12,000      10,000        8,000         6,000         4,000       2,000    1,000  Now</a:t>
            </a:r>
          </a:p>
        </p:txBody>
      </p:sp>
      <p:sp>
        <p:nvSpPr>
          <p:cNvPr id="5" name="TextBox 4"/>
          <p:cNvSpPr txBox="1"/>
          <p:nvPr/>
        </p:nvSpPr>
        <p:spPr>
          <a:xfrm>
            <a:off x="3747575" y="6252865"/>
            <a:ext cx="1648849" cy="424732"/>
          </a:xfrm>
          <a:prstGeom prst="rect">
            <a:avLst/>
          </a:prstGeom>
          <a:no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Arial" charset="0"/>
              </a:rPr>
              <a:t>YEARS AGO</a:t>
            </a:r>
          </a:p>
        </p:txBody>
      </p:sp>
      <p:sp>
        <p:nvSpPr>
          <p:cNvPr id="7" name="TextBox 6"/>
          <p:cNvSpPr txBox="1"/>
          <p:nvPr/>
        </p:nvSpPr>
        <p:spPr>
          <a:xfrm>
            <a:off x="55602" y="1642261"/>
            <a:ext cx="517065" cy="4035144"/>
          </a:xfrm>
          <a:prstGeom prst="rect">
            <a:avLst/>
          </a:prstGeom>
          <a:solidFill>
            <a:schemeClr val="accent1">
              <a:lumMod val="20000"/>
              <a:lumOff val="80000"/>
            </a:schemeClr>
          </a:solidFill>
        </p:spPr>
        <p:txBody>
          <a:bodyPr vert="vert270"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Arial" charset="0"/>
              </a:rPr>
              <a:t>WORLD POPULATION BILLIONS</a:t>
            </a:r>
          </a:p>
        </p:txBody>
      </p:sp>
      <p:sp>
        <p:nvSpPr>
          <p:cNvPr id="8" name="TextBox 7"/>
          <p:cNvSpPr txBox="1"/>
          <p:nvPr/>
        </p:nvSpPr>
        <p:spPr>
          <a:xfrm>
            <a:off x="1370947" y="3659833"/>
            <a:ext cx="6378252" cy="978729"/>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Much is hidden by the time scale and slow early population growth.</a:t>
            </a:r>
          </a:p>
        </p:txBody>
      </p:sp>
      <p:cxnSp>
        <p:nvCxnSpPr>
          <p:cNvPr id="9" name="Straight Connector 8"/>
          <p:cNvCxnSpPr/>
          <p:nvPr/>
        </p:nvCxnSpPr>
        <p:spPr>
          <a:xfrm>
            <a:off x="762000" y="5060732"/>
            <a:ext cx="8358148" cy="0"/>
          </a:xfrm>
          <a:prstGeom prst="line">
            <a:avLst/>
          </a:prstGeom>
          <a:ln w="508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9643BAC5-323F-4191-95BF-40E4F70D7E13}"/>
              </a:ext>
            </a:extLst>
          </p:cNvPr>
          <p:cNvSpPr>
            <a:spLocks noGrp="1"/>
          </p:cNvSpPr>
          <p:nvPr>
            <p:ph type="sldNum" sz="quarter" idx="12"/>
          </p:nvPr>
        </p:nvSpPr>
        <p:spPr/>
        <p:txBody>
          <a:bodyPr/>
          <a:lstStyle/>
          <a:p>
            <a:pPr>
              <a:defRPr/>
            </a:pPr>
            <a:fld id="{D7862DBB-4001-4349-BD46-E6A729FB19CB}" type="slidenum">
              <a:rPr lang="en-US" smtClean="0">
                <a:solidFill>
                  <a:prstClr val="white">
                    <a:tint val="75000"/>
                  </a:prstClr>
                </a:solidFill>
              </a:rPr>
              <a:pPr>
                <a:defRPr/>
              </a:pPr>
              <a:t>24</a:t>
            </a:fld>
            <a:endParaRPr lang="en-US">
              <a:solidFill>
                <a:prstClr val="white">
                  <a:tint val="75000"/>
                </a:prstClr>
              </a:solidFill>
            </a:endParaRPr>
          </a:p>
        </p:txBody>
      </p:sp>
    </p:spTree>
    <p:extLst>
      <p:ext uri="{BB962C8B-B14F-4D97-AF65-F5344CB8AC3E}">
        <p14:creationId xmlns:p14="http://schemas.microsoft.com/office/powerpoint/2010/main" val="337590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upload.wikimedia.org/wikipedia/commons/f/f2/World_population_growth_%28lin-log_scale%29.pn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041" t="5103" r="7421" b="6070"/>
          <a:stretch/>
        </p:blipFill>
        <p:spPr bwMode="auto">
          <a:xfrm>
            <a:off x="26276" y="1295400"/>
            <a:ext cx="9061174" cy="5334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73801" y="6166155"/>
            <a:ext cx="1648849" cy="424732"/>
          </a:xfrm>
          <a:prstGeom prst="rect">
            <a:avLst/>
          </a:prstGeom>
          <a:solidFill>
            <a:schemeClr val="accent1">
              <a:lumMod val="20000"/>
              <a:lumOff val="80000"/>
            </a:schemeClr>
          </a:solidFill>
        </p:spPr>
        <p:txBody>
          <a:bodyPr wrap="none" rtlCol="0">
            <a:spAutoFit/>
          </a:bodyPr>
          <a:lstStyle/>
          <a:p>
            <a:pPr algn="l">
              <a:lnSpc>
                <a:spcPct val="90000"/>
              </a:lnSpc>
              <a:spcBef>
                <a:spcPct val="20000"/>
              </a:spcBef>
              <a:buFont typeface="Arial" charset="0"/>
              <a:buNone/>
            </a:pPr>
            <a:r>
              <a:rPr lang="en-US" sz="2400" b="1" dirty="0">
                <a:solidFill>
                  <a:prstClr val="black"/>
                </a:solidFill>
                <a:latin typeface="Calibri"/>
              </a:rPr>
              <a:t>YEARS AGO</a:t>
            </a:r>
          </a:p>
        </p:txBody>
      </p:sp>
      <p:sp>
        <p:nvSpPr>
          <p:cNvPr id="6" name="TextBox 5"/>
          <p:cNvSpPr txBox="1"/>
          <p:nvPr/>
        </p:nvSpPr>
        <p:spPr>
          <a:xfrm>
            <a:off x="55602" y="1228786"/>
            <a:ext cx="517065" cy="4551118"/>
          </a:xfrm>
          <a:prstGeom prst="rect">
            <a:avLst/>
          </a:prstGeom>
          <a:solidFill>
            <a:schemeClr val="accent1">
              <a:lumMod val="20000"/>
              <a:lumOff val="80000"/>
            </a:schemeClr>
          </a:solidFill>
        </p:spPr>
        <p:txBody>
          <a:bodyPr vert="vert270" wrap="none" rtlCol="0">
            <a:spAutoFit/>
          </a:bodyPr>
          <a:lstStyle/>
          <a:p>
            <a:pPr algn="l">
              <a:lnSpc>
                <a:spcPct val="90000"/>
              </a:lnSpc>
              <a:spcBef>
                <a:spcPct val="20000"/>
              </a:spcBef>
              <a:buFont typeface="Arial" charset="0"/>
              <a:buNone/>
            </a:pPr>
            <a:r>
              <a:rPr lang="en-US" sz="2400" b="1" dirty="0">
                <a:solidFill>
                  <a:prstClr val="black"/>
                </a:solidFill>
                <a:latin typeface="Calibri"/>
              </a:rPr>
              <a:t>WORLD POPULATION (Log10 Scale)</a:t>
            </a:r>
          </a:p>
        </p:txBody>
      </p:sp>
      <p:sp>
        <p:nvSpPr>
          <p:cNvPr id="7" name="Rectangle 152"/>
          <p:cNvSpPr txBox="1">
            <a:spLocks noChangeArrowheads="1"/>
          </p:cNvSpPr>
          <p:nvPr/>
        </p:nvSpPr>
        <p:spPr>
          <a:xfrm>
            <a:off x="762000" y="-76200"/>
            <a:ext cx="7772400" cy="914400"/>
          </a:xfrm>
          <a:prstGeom prst="rect">
            <a:avLst/>
          </a:prstGeom>
        </p:spPr>
        <p:txBody>
          <a:bodyPr anchor="t"/>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buFont typeface="Arial" charset="0"/>
              <a:buNone/>
            </a:pPr>
            <a:r>
              <a:rPr lang="en-US" sz="3200" dirty="0">
                <a:solidFill>
                  <a:prstClr val="black"/>
                </a:solidFill>
                <a:effectLst>
                  <a:outerShdw blurRad="38100" dist="38100" dir="2700000" algn="tl">
                    <a:srgbClr val="000000">
                      <a:alpha val="43137"/>
                    </a:srgbClr>
                  </a:outerShdw>
                </a:effectLst>
              </a:rPr>
              <a:t>World Population Growth Through History</a:t>
            </a:r>
            <a:br>
              <a:rPr lang="en-US" sz="3200" dirty="0">
                <a:solidFill>
                  <a:prstClr val="black"/>
                </a:solidFill>
                <a:effectLst>
                  <a:outerShdw blurRad="38100" dist="38100" dir="2700000" algn="tl">
                    <a:srgbClr val="000000">
                      <a:alpha val="43137"/>
                    </a:srgbClr>
                  </a:outerShdw>
                </a:effectLst>
              </a:rPr>
            </a:br>
            <a:r>
              <a:rPr lang="en-US" sz="3200" dirty="0">
                <a:solidFill>
                  <a:prstClr val="black"/>
                </a:solidFill>
                <a:effectLst>
                  <a:outerShdw blurRad="38100" dist="38100" dir="2700000" algn="tl">
                    <a:srgbClr val="000000">
                      <a:alpha val="43137"/>
                    </a:srgbClr>
                  </a:outerShdw>
                </a:effectLst>
              </a:rPr>
              <a:t>Log10 Population Scale</a:t>
            </a:r>
          </a:p>
        </p:txBody>
      </p:sp>
      <p:sp>
        <p:nvSpPr>
          <p:cNvPr id="8" name="TextBox 7"/>
          <p:cNvSpPr txBox="1"/>
          <p:nvPr/>
        </p:nvSpPr>
        <p:spPr>
          <a:xfrm>
            <a:off x="304800" y="5791200"/>
            <a:ext cx="8839200" cy="424732"/>
          </a:xfrm>
          <a:prstGeom prst="rect">
            <a:avLst/>
          </a:prstGeom>
          <a:solidFill>
            <a:schemeClr val="accent1">
              <a:lumMod val="20000"/>
              <a:lumOff val="80000"/>
            </a:schemeClr>
          </a:solidFill>
        </p:spPr>
        <p:txBody>
          <a:bodyPr wrap="square" rtlCol="0">
            <a:spAutoFit/>
          </a:bodyPr>
          <a:lstStyle/>
          <a:p>
            <a:pPr algn="l">
              <a:lnSpc>
                <a:spcPct val="90000"/>
              </a:lnSpc>
              <a:spcBef>
                <a:spcPct val="20000"/>
              </a:spcBef>
              <a:buFont typeface="Arial" charset="0"/>
              <a:buNone/>
            </a:pPr>
            <a:r>
              <a:rPr lang="en-US" sz="2400" b="1" dirty="0">
                <a:solidFill>
                  <a:prstClr val="black"/>
                </a:solidFill>
                <a:latin typeface="Calibri"/>
              </a:rPr>
              <a:t>12,000     10,000       8,000         6,000         4,000         2,000 1,000  Now</a:t>
            </a:r>
          </a:p>
        </p:txBody>
      </p:sp>
      <p:sp>
        <p:nvSpPr>
          <p:cNvPr id="3" name="TextBox 2"/>
          <p:cNvSpPr txBox="1"/>
          <p:nvPr/>
        </p:nvSpPr>
        <p:spPr>
          <a:xfrm>
            <a:off x="1334813" y="2743200"/>
            <a:ext cx="5142187" cy="1089529"/>
          </a:xfrm>
          <a:prstGeom prst="rect">
            <a:avLst/>
          </a:prstGeom>
          <a:noFill/>
        </p:spPr>
        <p:txBody>
          <a:bodyPr wrap="square" rtlCol="0">
            <a:spAutoFit/>
          </a:bodyPr>
          <a:lstStyle/>
          <a:p>
            <a:pPr>
              <a:lnSpc>
                <a:spcPct val="90000"/>
              </a:lnSpc>
              <a:spcBef>
                <a:spcPct val="20000"/>
              </a:spcBef>
              <a:buFont typeface="Arial" charset="0"/>
              <a:buNone/>
            </a:pPr>
            <a:r>
              <a:rPr lang="en-US" sz="2400" b="1" dirty="0">
                <a:solidFill>
                  <a:prstClr val="black"/>
                </a:solidFill>
                <a:latin typeface="Calibri"/>
              </a:rPr>
              <a:t>About 8,000 years ago, as agricultural revolution takes hold and cities begin, population surges.</a:t>
            </a:r>
          </a:p>
        </p:txBody>
      </p:sp>
      <p:cxnSp>
        <p:nvCxnSpPr>
          <p:cNvPr id="10" name="Straight Arrow Connector 9"/>
          <p:cNvCxnSpPr/>
          <p:nvPr/>
        </p:nvCxnSpPr>
        <p:spPr>
          <a:xfrm flipH="1">
            <a:off x="3810000" y="2895600"/>
            <a:ext cx="4495800" cy="2036476"/>
          </a:xfrm>
          <a:prstGeom prst="straightConnector1">
            <a:avLst/>
          </a:prstGeom>
          <a:ln w="508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489638" y="1638611"/>
            <a:ext cx="6273362" cy="757130"/>
          </a:xfrm>
          <a:prstGeom prst="rect">
            <a:avLst/>
          </a:prstGeom>
          <a:noFill/>
        </p:spPr>
        <p:txBody>
          <a:bodyPr wrap="square" rtlCol="0">
            <a:spAutoFit/>
          </a:bodyPr>
          <a:lstStyle/>
          <a:p>
            <a:pPr>
              <a:lnSpc>
                <a:spcPct val="90000"/>
              </a:lnSpc>
              <a:spcBef>
                <a:spcPct val="20000"/>
              </a:spcBef>
              <a:buFont typeface="Arial" charset="0"/>
              <a:buNone/>
            </a:pPr>
            <a:r>
              <a:rPr lang="en-US" sz="2400" b="1" dirty="0">
                <a:solidFill>
                  <a:prstClr val="black"/>
                </a:solidFill>
                <a:latin typeface="Calibri"/>
              </a:rPr>
              <a:t>About 300 years ago, as industrial revolution takes hold, population grows exponentially.</a:t>
            </a:r>
          </a:p>
        </p:txBody>
      </p:sp>
      <p:cxnSp>
        <p:nvCxnSpPr>
          <p:cNvPr id="15" name="Straight Arrow Connector 14"/>
          <p:cNvCxnSpPr/>
          <p:nvPr/>
        </p:nvCxnSpPr>
        <p:spPr>
          <a:xfrm flipV="1">
            <a:off x="8305800" y="1676400"/>
            <a:ext cx="381000" cy="1066800"/>
          </a:xfrm>
          <a:prstGeom prst="straightConnector1">
            <a:avLst/>
          </a:prstGeom>
          <a:ln w="508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667000" y="3287964"/>
            <a:ext cx="5638800" cy="2022556"/>
          </a:xfrm>
          <a:prstGeom prst="straightConnector1">
            <a:avLst/>
          </a:prstGeom>
          <a:ln w="63500">
            <a:solidFill>
              <a:schemeClr val="bg1"/>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8607972" y="1686910"/>
            <a:ext cx="378373" cy="1087822"/>
          </a:xfrm>
          <a:prstGeom prst="straightConnector1">
            <a:avLst/>
          </a:prstGeom>
          <a:ln w="63500">
            <a:solidFill>
              <a:schemeClr val="bg1"/>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rrowheads="1"/>
          </p:cNvSpPr>
          <p:nvPr/>
        </p:nvSpPr>
        <p:spPr bwMode="auto">
          <a:xfrm>
            <a:off x="3721849" y="4987353"/>
            <a:ext cx="3170548" cy="830997"/>
          </a:xfrm>
          <a:prstGeom prst="rect">
            <a:avLst/>
          </a:prstGeom>
          <a:solidFill>
            <a:schemeClr val="tx1">
              <a:alpha val="70000"/>
            </a:schemeClr>
          </a:solidFill>
          <a:ln w="9525">
            <a:noFill/>
            <a:miter lim="800000"/>
            <a:headEnd/>
            <a:tailEnd/>
          </a:ln>
        </p:spPr>
        <p:txBody>
          <a:bodyPr wrap="none">
            <a:spAutoFit/>
          </a:bodyPr>
          <a:lstStyle/>
          <a:p>
            <a:pPr eaLnBrk="0" hangingPunct="0">
              <a:lnSpc>
                <a:spcPct val="90000"/>
              </a:lnSpc>
              <a:spcBef>
                <a:spcPct val="20000"/>
              </a:spcBef>
              <a:buFont typeface="Arial" charset="0"/>
              <a:buNone/>
            </a:pPr>
            <a:r>
              <a:rPr lang="en-US" sz="2400" dirty="0">
                <a:solidFill>
                  <a:prstClr val="black"/>
                </a:solidFill>
                <a:latin typeface="Calibri"/>
              </a:rPr>
              <a:t>Period of urban growth:</a:t>
            </a:r>
          </a:p>
          <a:p>
            <a:pPr eaLnBrk="0" hangingPunct="0">
              <a:lnSpc>
                <a:spcPct val="90000"/>
              </a:lnSpc>
              <a:spcBef>
                <a:spcPct val="20000"/>
              </a:spcBef>
              <a:buFont typeface="Arial" charset="0"/>
              <a:buNone/>
            </a:pPr>
            <a:r>
              <a:rPr lang="en-US" sz="2400" dirty="0">
                <a:solidFill>
                  <a:prstClr val="black"/>
                </a:solidFill>
                <a:latin typeface="Calibri"/>
              </a:rPr>
              <a:t>9,000 to 300 years ago</a:t>
            </a:r>
            <a:endParaRPr lang="en-CA" sz="2400" dirty="0">
              <a:solidFill>
                <a:prstClr val="black"/>
              </a:solidFill>
              <a:latin typeface="Calibri"/>
            </a:endParaRPr>
          </a:p>
        </p:txBody>
      </p:sp>
      <p:sp>
        <p:nvSpPr>
          <p:cNvPr id="17" name="TextBox 16"/>
          <p:cNvSpPr txBox="1">
            <a:spLocks noChangeArrowheads="1"/>
          </p:cNvSpPr>
          <p:nvPr/>
        </p:nvSpPr>
        <p:spPr bwMode="auto">
          <a:xfrm>
            <a:off x="6026820" y="838200"/>
            <a:ext cx="3086700" cy="830997"/>
          </a:xfrm>
          <a:prstGeom prst="rect">
            <a:avLst/>
          </a:prstGeom>
          <a:solidFill>
            <a:schemeClr val="tx1">
              <a:alpha val="70000"/>
            </a:schemeClr>
          </a:solidFill>
          <a:ln w="9525">
            <a:noFill/>
            <a:miter lim="800000"/>
            <a:headEnd/>
            <a:tailEnd/>
          </a:ln>
        </p:spPr>
        <p:txBody>
          <a:bodyPr wrap="square">
            <a:spAutoFit/>
          </a:bodyPr>
          <a:lstStyle/>
          <a:p>
            <a:pPr eaLnBrk="0" hangingPunct="0">
              <a:lnSpc>
                <a:spcPct val="90000"/>
              </a:lnSpc>
              <a:spcBef>
                <a:spcPct val="20000"/>
              </a:spcBef>
              <a:buFont typeface="Arial" charset="0"/>
              <a:buNone/>
            </a:pPr>
            <a:r>
              <a:rPr lang="en-US" sz="2400" dirty="0">
                <a:solidFill>
                  <a:prstClr val="black"/>
                </a:solidFill>
                <a:latin typeface="Calibri"/>
              </a:rPr>
              <a:t>Period of urbanization:</a:t>
            </a:r>
          </a:p>
          <a:p>
            <a:pPr eaLnBrk="0" hangingPunct="0">
              <a:lnSpc>
                <a:spcPct val="90000"/>
              </a:lnSpc>
              <a:spcBef>
                <a:spcPct val="20000"/>
              </a:spcBef>
              <a:buFont typeface="Arial" charset="0"/>
              <a:buNone/>
            </a:pPr>
            <a:r>
              <a:rPr lang="en-US" sz="2400" dirty="0">
                <a:solidFill>
                  <a:prstClr val="black"/>
                </a:solidFill>
                <a:latin typeface="Calibri"/>
              </a:rPr>
              <a:t>the last 300 years</a:t>
            </a:r>
            <a:endParaRPr lang="en-CA" sz="2400" dirty="0">
              <a:solidFill>
                <a:prstClr val="black"/>
              </a:solidFill>
              <a:latin typeface="Calibri"/>
            </a:endParaRPr>
          </a:p>
        </p:txBody>
      </p:sp>
      <p:cxnSp>
        <p:nvCxnSpPr>
          <p:cNvPr id="18" name="Straight Connector 17"/>
          <p:cNvCxnSpPr/>
          <p:nvPr/>
        </p:nvCxnSpPr>
        <p:spPr>
          <a:xfrm>
            <a:off x="677917" y="2608866"/>
            <a:ext cx="8358148" cy="0"/>
          </a:xfrm>
          <a:prstGeom prst="line">
            <a:avLst/>
          </a:prstGeom>
          <a:ln w="508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85852" y="1834057"/>
            <a:ext cx="8358148" cy="0"/>
          </a:xfrm>
          <a:prstGeom prst="line">
            <a:avLst/>
          </a:prstGeom>
          <a:ln w="508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66800" y="2155559"/>
            <a:ext cx="1132041" cy="424732"/>
          </a:xfrm>
          <a:prstGeom prst="rect">
            <a:avLst/>
          </a:prstGeom>
          <a:noFill/>
        </p:spPr>
        <p:txBody>
          <a:bodyPr wrap="none" rtlCol="0">
            <a:spAutoFit/>
          </a:bodyPr>
          <a:lstStyle/>
          <a:p>
            <a:pPr algn="l">
              <a:lnSpc>
                <a:spcPct val="90000"/>
              </a:lnSpc>
              <a:spcBef>
                <a:spcPct val="20000"/>
              </a:spcBef>
              <a:buFont typeface="Arial" charset="0"/>
              <a:buNone/>
            </a:pPr>
            <a:r>
              <a:rPr lang="en-US" sz="2400" b="1" dirty="0">
                <a:solidFill>
                  <a:prstClr val="black"/>
                </a:solidFill>
                <a:latin typeface="Calibri"/>
              </a:rPr>
              <a:t>I billion</a:t>
            </a:r>
          </a:p>
        </p:txBody>
      </p:sp>
      <p:sp>
        <p:nvSpPr>
          <p:cNvPr id="20" name="TextBox 19"/>
          <p:cNvSpPr txBox="1"/>
          <p:nvPr/>
        </p:nvSpPr>
        <p:spPr>
          <a:xfrm>
            <a:off x="1066800" y="1371600"/>
            <a:ext cx="1205779" cy="424732"/>
          </a:xfrm>
          <a:prstGeom prst="rect">
            <a:avLst/>
          </a:prstGeom>
          <a:noFill/>
        </p:spPr>
        <p:txBody>
          <a:bodyPr wrap="none" rtlCol="0">
            <a:spAutoFit/>
          </a:bodyPr>
          <a:lstStyle/>
          <a:p>
            <a:pPr algn="l">
              <a:lnSpc>
                <a:spcPct val="90000"/>
              </a:lnSpc>
              <a:spcBef>
                <a:spcPct val="20000"/>
              </a:spcBef>
              <a:buFont typeface="Arial" charset="0"/>
              <a:buNone/>
            </a:pPr>
            <a:r>
              <a:rPr lang="en-US" sz="2400" b="1" dirty="0">
                <a:solidFill>
                  <a:prstClr val="black"/>
                </a:solidFill>
                <a:latin typeface="Calibri"/>
              </a:rPr>
              <a:t>7 billion</a:t>
            </a:r>
          </a:p>
        </p:txBody>
      </p:sp>
      <p:cxnSp>
        <p:nvCxnSpPr>
          <p:cNvPr id="22" name="Straight Arrow Connector 21"/>
          <p:cNvCxnSpPr/>
          <p:nvPr/>
        </p:nvCxnSpPr>
        <p:spPr>
          <a:xfrm flipH="1">
            <a:off x="2272579" y="4876800"/>
            <a:ext cx="1449270" cy="110553"/>
          </a:xfrm>
          <a:prstGeom prst="straightConnector1">
            <a:avLst/>
          </a:prstGeom>
          <a:ln w="50800">
            <a:solidFill>
              <a:srgbClr val="FF0000"/>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AF6DFB65-D3AE-4FF0-ADFC-ED31CFC13B3A}"/>
              </a:ext>
            </a:extLst>
          </p:cNvPr>
          <p:cNvSpPr>
            <a:spLocks noGrp="1"/>
          </p:cNvSpPr>
          <p:nvPr>
            <p:ph type="sldNum" sz="quarter" idx="12"/>
          </p:nvPr>
        </p:nvSpPr>
        <p:spPr/>
        <p:txBody>
          <a:bodyPr/>
          <a:lstStyle/>
          <a:p>
            <a:pPr>
              <a:defRPr/>
            </a:pPr>
            <a:fld id="{D7862DBB-4001-4349-BD46-E6A729FB19CB}" type="slidenum">
              <a:rPr lang="en-US" smtClean="0">
                <a:solidFill>
                  <a:prstClr val="white">
                    <a:tint val="75000"/>
                  </a:prstClr>
                </a:solidFill>
              </a:rPr>
              <a:pPr>
                <a:defRPr/>
              </a:pPr>
              <a:t>25</a:t>
            </a:fld>
            <a:endParaRPr lang="en-US">
              <a:solidFill>
                <a:prstClr val="white">
                  <a:tint val="75000"/>
                </a:prstClr>
              </a:solidFill>
            </a:endParaRPr>
          </a:p>
        </p:txBody>
      </p:sp>
    </p:spTree>
    <p:extLst>
      <p:ext uri="{BB962C8B-B14F-4D97-AF65-F5344CB8AC3E}">
        <p14:creationId xmlns:p14="http://schemas.microsoft.com/office/powerpoint/2010/main" val="413605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par>
                                <p:cTn id="27" presetID="9"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dissolv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dissolve">
                                      <p:cBhvr>
                                        <p:cTn id="34" dur="500"/>
                                        <p:tgtEl>
                                          <p:spTgt spid="17"/>
                                        </p:tgtEl>
                                      </p:cBhvr>
                                    </p:animEffect>
                                  </p:childTnLst>
                                </p:cTn>
                              </p:par>
                              <p:par>
                                <p:cTn id="35" presetID="9"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6" grpId="0" animBg="1"/>
      <p:bldP spid="17" grpId="0" animBg="1"/>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143000"/>
            <a:ext cx="9249918" cy="5810250"/>
          </a:xfrm>
          <a:prstGeom prst="rect">
            <a:avLst/>
          </a:prstGeom>
        </p:spPr>
      </p:pic>
      <p:sp>
        <p:nvSpPr>
          <p:cNvPr id="3" name="Rectangle 152"/>
          <p:cNvSpPr txBox="1">
            <a:spLocks noChangeArrowheads="1"/>
          </p:cNvSpPr>
          <p:nvPr/>
        </p:nvSpPr>
        <p:spPr>
          <a:xfrm>
            <a:off x="0" y="0"/>
            <a:ext cx="9144000" cy="457200"/>
          </a:xfrm>
          <a:prstGeom prst="rect">
            <a:avLst/>
          </a:prstGeom>
        </p:spPr>
        <p:txBody>
          <a:bodyPr anchor="t"/>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Arial" charset="0"/>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rPr>
              <a:t>World Population History is Energy History</a:t>
            </a:r>
          </a:p>
        </p:txBody>
      </p:sp>
      <p:sp>
        <p:nvSpPr>
          <p:cNvPr id="4" name="Rectangle 152"/>
          <p:cNvSpPr txBox="1">
            <a:spLocks noChangeArrowheads="1"/>
          </p:cNvSpPr>
          <p:nvPr/>
        </p:nvSpPr>
        <p:spPr>
          <a:xfrm>
            <a:off x="0" y="685800"/>
            <a:ext cx="9144000" cy="762000"/>
          </a:xfrm>
          <a:prstGeom prst="rect">
            <a:avLst/>
          </a:prstGeom>
        </p:spPr>
        <p:txBody>
          <a:bodyPr anchor="t"/>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rPr>
              <a:t>The history of population growth, and especially urban growth, is one of increasing energy efficiency.</a:t>
            </a:r>
          </a:p>
        </p:txBody>
      </p:sp>
      <p:sp>
        <p:nvSpPr>
          <p:cNvPr id="5" name="Slide Number Placeholder 4">
            <a:extLst>
              <a:ext uri="{FF2B5EF4-FFF2-40B4-BE49-F238E27FC236}">
                <a16:creationId xmlns:a16="http://schemas.microsoft.com/office/drawing/2014/main" id="{5CE90B70-8BB9-414E-89CF-3DECB67D876E}"/>
              </a:ext>
            </a:extLst>
          </p:cNvPr>
          <p:cNvSpPr>
            <a:spLocks noGrp="1"/>
          </p:cNvSpPr>
          <p:nvPr>
            <p:ph type="sldNum" sz="quarter" idx="12"/>
          </p:nvPr>
        </p:nvSpPr>
        <p:spPr/>
        <p:txBody>
          <a:bodyPr/>
          <a:lstStyle/>
          <a:p>
            <a:pPr>
              <a:defRPr/>
            </a:pPr>
            <a:fld id="{D7862DBB-4001-4349-BD46-E6A729FB19CB}" type="slidenum">
              <a:rPr lang="en-US" smtClean="0">
                <a:solidFill>
                  <a:prstClr val="white">
                    <a:tint val="75000"/>
                  </a:prstClr>
                </a:solidFill>
              </a:rPr>
              <a:pPr>
                <a:defRPr/>
              </a:pPr>
              <a:t>26</a:t>
            </a:fld>
            <a:endParaRPr lang="en-US">
              <a:solidFill>
                <a:prstClr val="white">
                  <a:tint val="75000"/>
                </a:prstClr>
              </a:solidFill>
            </a:endParaRPr>
          </a:p>
        </p:txBody>
      </p:sp>
    </p:spTree>
    <p:extLst>
      <p:ext uri="{BB962C8B-B14F-4D97-AF65-F5344CB8AC3E}">
        <p14:creationId xmlns:p14="http://schemas.microsoft.com/office/powerpoint/2010/main" val="1321094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76200" y="76200"/>
          <a:ext cx="9220200" cy="66294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a:spLocks noChangeArrowheads="1"/>
          </p:cNvSpPr>
          <p:nvPr/>
        </p:nvSpPr>
        <p:spPr bwMode="auto">
          <a:xfrm>
            <a:off x="1219200" y="2544441"/>
            <a:ext cx="3505200" cy="1047979"/>
          </a:xfrm>
          <a:prstGeom prst="rect">
            <a:avLst/>
          </a:prstGeom>
          <a:noFill/>
          <a:ln w="9525">
            <a:noFill/>
            <a:miter lim="800000"/>
            <a:headEnd/>
            <a:tailEnd/>
          </a:ln>
        </p:spPr>
        <p:txBody>
          <a:bodyPr wrap="square">
            <a:spAutoFit/>
          </a:bodyPr>
          <a:lstStyle/>
          <a:p>
            <a:pPr eaLnBrk="0" hangingPunct="0">
              <a:lnSpc>
                <a:spcPct val="90000"/>
              </a:lnSpc>
              <a:spcBef>
                <a:spcPct val="20000"/>
              </a:spcBef>
              <a:buFont typeface="Arial" charset="0"/>
              <a:buNone/>
            </a:pPr>
            <a:r>
              <a:rPr lang="en-US" sz="2300" dirty="0">
                <a:solidFill>
                  <a:srgbClr val="C00000"/>
                </a:solidFill>
                <a:effectLst>
                  <a:outerShdw blurRad="38100" dist="38100" dir="2700000" algn="tl">
                    <a:srgbClr val="000000">
                      <a:alpha val="43137"/>
                    </a:srgbClr>
                  </a:outerShdw>
                </a:effectLst>
                <a:latin typeface="Calibri"/>
              </a:rPr>
              <a:t>But population percentage growth rates declining since 1965.</a:t>
            </a:r>
            <a:endParaRPr lang="en-CA" sz="2300" dirty="0">
              <a:solidFill>
                <a:srgbClr val="C00000"/>
              </a:solidFill>
              <a:effectLst>
                <a:outerShdw blurRad="38100" dist="38100" dir="2700000" algn="tl">
                  <a:srgbClr val="000000">
                    <a:alpha val="43137"/>
                  </a:srgbClr>
                </a:outerShdw>
              </a:effectLst>
              <a:latin typeface="Calibri"/>
            </a:endParaRPr>
          </a:p>
        </p:txBody>
      </p:sp>
      <p:sp>
        <p:nvSpPr>
          <p:cNvPr id="4" name="TextBox 3"/>
          <p:cNvSpPr txBox="1">
            <a:spLocks noChangeArrowheads="1"/>
          </p:cNvSpPr>
          <p:nvPr/>
        </p:nvSpPr>
        <p:spPr bwMode="auto">
          <a:xfrm>
            <a:off x="3685103" y="1137956"/>
            <a:ext cx="3810000" cy="729430"/>
          </a:xfrm>
          <a:prstGeom prst="rect">
            <a:avLst/>
          </a:prstGeom>
          <a:noFill/>
          <a:ln w="9525">
            <a:noFill/>
            <a:miter lim="800000"/>
            <a:headEnd/>
            <a:tailEnd/>
          </a:ln>
        </p:spPr>
        <p:txBody>
          <a:bodyPr wrap="square">
            <a:spAutoFit/>
          </a:bodyPr>
          <a:lstStyle/>
          <a:p>
            <a:pPr eaLnBrk="0" hangingPunct="0">
              <a:lnSpc>
                <a:spcPct val="90000"/>
              </a:lnSpc>
              <a:spcBef>
                <a:spcPct val="20000"/>
              </a:spcBef>
              <a:buFont typeface="Arial" charset="0"/>
              <a:buNone/>
            </a:pPr>
            <a:r>
              <a:rPr lang="en-US" sz="2300" dirty="0">
                <a:solidFill>
                  <a:srgbClr val="4F81BD"/>
                </a:solidFill>
                <a:effectLst>
                  <a:outerShdw blurRad="38100" dist="38100" dir="2700000" algn="tl">
                    <a:srgbClr val="000000">
                      <a:alpha val="43137"/>
                    </a:srgbClr>
                  </a:outerShdw>
                </a:effectLst>
                <a:latin typeface="Calibri"/>
              </a:rPr>
              <a:t>Population numbers continue to grow.</a:t>
            </a:r>
            <a:endParaRPr lang="en-CA" sz="2300" dirty="0">
              <a:solidFill>
                <a:srgbClr val="4F81BD"/>
              </a:solidFill>
              <a:effectLst>
                <a:outerShdw blurRad="38100" dist="38100" dir="2700000" algn="tl">
                  <a:srgbClr val="000000">
                    <a:alpha val="43137"/>
                  </a:srgbClr>
                </a:outerShdw>
              </a:effectLst>
              <a:latin typeface="Calibri"/>
            </a:endParaRPr>
          </a:p>
        </p:txBody>
      </p:sp>
      <p:sp>
        <p:nvSpPr>
          <p:cNvPr id="5" name="TextBox 4"/>
          <p:cNvSpPr txBox="1"/>
          <p:nvPr/>
        </p:nvSpPr>
        <p:spPr>
          <a:xfrm>
            <a:off x="76200" y="6550223"/>
            <a:ext cx="1660455" cy="307777"/>
          </a:xfrm>
          <a:prstGeom prst="rect">
            <a:avLst/>
          </a:prstGeom>
          <a:noFill/>
        </p:spPr>
        <p:txBody>
          <a:bodyPr wrap="none" rtlCol="0">
            <a:spAutoFit/>
          </a:bodyPr>
          <a:lstStyle/>
          <a:p>
            <a:r>
              <a:rPr lang="en-US" sz="1400" dirty="0">
                <a:solidFill>
                  <a:prstClr val="black"/>
                </a:solidFill>
                <a:latin typeface="Calibri"/>
              </a:rPr>
              <a:t>Source: World Bank.</a:t>
            </a:r>
            <a:endParaRPr lang="en-CA" sz="1400" dirty="0">
              <a:solidFill>
                <a:prstClr val="black"/>
              </a:solidFill>
              <a:latin typeface="Calibri"/>
            </a:endParaRPr>
          </a:p>
        </p:txBody>
      </p:sp>
      <p:sp>
        <p:nvSpPr>
          <p:cNvPr id="6" name="Slide Number Placeholder 5">
            <a:extLst>
              <a:ext uri="{FF2B5EF4-FFF2-40B4-BE49-F238E27FC236}">
                <a16:creationId xmlns:a16="http://schemas.microsoft.com/office/drawing/2014/main" id="{7E9DEC6A-6ABC-495E-BF3B-425C9288C894}"/>
              </a:ext>
            </a:extLst>
          </p:cNvPr>
          <p:cNvSpPr>
            <a:spLocks noGrp="1"/>
          </p:cNvSpPr>
          <p:nvPr>
            <p:ph type="sldNum" sz="quarter" idx="12"/>
          </p:nvPr>
        </p:nvSpPr>
        <p:spPr/>
        <p:txBody>
          <a:bodyPr/>
          <a:lstStyle/>
          <a:p>
            <a:pPr>
              <a:defRPr/>
            </a:pPr>
            <a:fld id="{A3FC2F83-CC78-47C6-987A-BA5F6D9E94CE}" type="slidenum">
              <a:rPr lang="en-US" smtClean="0">
                <a:solidFill>
                  <a:prstClr val="black">
                    <a:tint val="75000"/>
                  </a:prstClr>
                </a:solidFill>
              </a:rPr>
              <a:pPr>
                <a:defRPr/>
              </a:pPr>
              <a:t>27</a:t>
            </a:fld>
            <a:endParaRPr lang="en-US">
              <a:solidFill>
                <a:prstClr val="black">
                  <a:tint val="75000"/>
                </a:prstClr>
              </a:solidFill>
            </a:endParaRPr>
          </a:p>
        </p:txBody>
      </p:sp>
      <p:sp>
        <p:nvSpPr>
          <p:cNvPr id="7" name="TextBox 6">
            <a:extLst>
              <a:ext uri="{FF2B5EF4-FFF2-40B4-BE49-F238E27FC236}">
                <a16:creationId xmlns:a16="http://schemas.microsoft.com/office/drawing/2014/main" id="{DF90A805-EAB2-4B75-A8F2-B022D3984CAF}"/>
              </a:ext>
            </a:extLst>
          </p:cNvPr>
          <p:cNvSpPr txBox="1">
            <a:spLocks noChangeArrowheads="1"/>
          </p:cNvSpPr>
          <p:nvPr/>
        </p:nvSpPr>
        <p:spPr bwMode="auto">
          <a:xfrm>
            <a:off x="4646687" y="3810000"/>
            <a:ext cx="2848416" cy="1685077"/>
          </a:xfrm>
          <a:prstGeom prst="rect">
            <a:avLst/>
          </a:prstGeom>
          <a:noFill/>
          <a:ln w="9525">
            <a:noFill/>
            <a:miter lim="800000"/>
            <a:headEnd/>
            <a:tailEnd/>
          </a:ln>
        </p:spPr>
        <p:txBody>
          <a:bodyPr wrap="square">
            <a:spAutoFit/>
          </a:bodyPr>
          <a:lstStyle/>
          <a:p>
            <a:pPr eaLnBrk="0" hangingPunct="0">
              <a:lnSpc>
                <a:spcPct val="90000"/>
              </a:lnSpc>
              <a:spcBef>
                <a:spcPct val="20000"/>
              </a:spcBef>
              <a:buFont typeface="Arial" charset="0"/>
              <a:buNone/>
            </a:pPr>
            <a:r>
              <a:rPr lang="en-US" sz="2300" dirty="0">
                <a:effectLst>
                  <a:outerShdw blurRad="38100" dist="38100" dir="2700000" algn="tl">
                    <a:srgbClr val="000000">
                      <a:alpha val="43137"/>
                    </a:srgbClr>
                  </a:outerShdw>
                </a:effectLst>
                <a:latin typeface="Calibri"/>
              </a:rPr>
              <a:t>Population isn’t growing – but it is getting larger and these are two different things.</a:t>
            </a:r>
            <a:endParaRPr lang="en-CA" sz="2300" dirty="0">
              <a:effectLst>
                <a:outerShdw blurRad="38100" dist="38100" dir="2700000" algn="tl">
                  <a:srgbClr val="000000">
                    <a:alpha val="43137"/>
                  </a:srgbClr>
                </a:outerShdw>
              </a:effectLst>
              <a:latin typeface="Calibri"/>
            </a:endParaRPr>
          </a:p>
        </p:txBody>
      </p:sp>
    </p:spTree>
    <p:extLst>
      <p:ext uri="{BB962C8B-B14F-4D97-AF65-F5344CB8AC3E}">
        <p14:creationId xmlns:p14="http://schemas.microsoft.com/office/powerpoint/2010/main" val="379213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990600"/>
            <a:ext cx="9268531" cy="5819775"/>
          </a:xfrm>
          <a:prstGeom prst="rect">
            <a:avLst/>
          </a:prstGeom>
        </p:spPr>
      </p:pic>
      <p:sp>
        <p:nvSpPr>
          <p:cNvPr id="2" name="Oval 1"/>
          <p:cNvSpPr/>
          <p:nvPr/>
        </p:nvSpPr>
        <p:spPr>
          <a:xfrm>
            <a:off x="838200" y="3581400"/>
            <a:ext cx="1752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p:cNvSpPr txBox="1"/>
          <p:nvPr/>
        </p:nvSpPr>
        <p:spPr>
          <a:xfrm>
            <a:off x="349995" y="76200"/>
            <a:ext cx="8476359" cy="5632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Global Population by Region 1950, 2015, 2050</a:t>
            </a:r>
            <a:endParaRPr kumimoji="0" lang="en-US"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p:txBody>
      </p:sp>
      <p:sp>
        <p:nvSpPr>
          <p:cNvPr id="6" name="TextBox 5"/>
          <p:cNvSpPr txBox="1"/>
          <p:nvPr/>
        </p:nvSpPr>
        <p:spPr>
          <a:xfrm>
            <a:off x="4495800" y="2828835"/>
            <a:ext cx="4239331" cy="150810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By 2100 African population will have doubled while European population will have decreased in absolute terms.</a:t>
            </a:r>
          </a:p>
        </p:txBody>
      </p:sp>
      <p:sp>
        <p:nvSpPr>
          <p:cNvPr id="4" name="Slide Number Placeholder 3">
            <a:extLst>
              <a:ext uri="{FF2B5EF4-FFF2-40B4-BE49-F238E27FC236}">
                <a16:creationId xmlns:a16="http://schemas.microsoft.com/office/drawing/2014/main" id="{C525D139-D0FB-461A-BA76-EEDFABBF44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6134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5845"/>
          <a:stretch/>
        </p:blipFill>
        <p:spPr>
          <a:xfrm>
            <a:off x="27250" y="533400"/>
            <a:ext cx="9172575" cy="6324600"/>
          </a:xfrm>
          <a:prstGeom prst="rect">
            <a:avLst/>
          </a:prstGeom>
        </p:spPr>
      </p:pic>
      <p:sp>
        <p:nvSpPr>
          <p:cNvPr id="4" name="Rectangle 5"/>
          <p:cNvSpPr txBox="1">
            <a:spLocks noChangeArrowheads="1"/>
          </p:cNvSpPr>
          <p:nvPr/>
        </p:nvSpPr>
        <p:spPr>
          <a:xfrm>
            <a:off x="457200" y="-103188"/>
            <a:ext cx="8229600" cy="636588"/>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rPr>
              <a:t>Most Populous Countries 1950, 2015, 2050</a:t>
            </a:r>
          </a:p>
        </p:txBody>
      </p:sp>
      <p:sp>
        <p:nvSpPr>
          <p:cNvPr id="3" name="Slide Number Placeholder 2">
            <a:extLst>
              <a:ext uri="{FF2B5EF4-FFF2-40B4-BE49-F238E27FC236}">
                <a16:creationId xmlns:a16="http://schemas.microsoft.com/office/drawing/2014/main" id="{5A76AD3B-7898-420B-8ABB-8CB05C9303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907211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BF8056-77C9-44E0-861A-0EA35E275A52}"/>
              </a:ext>
            </a:extLst>
          </p:cNvPr>
          <p:cNvSpPr>
            <a:spLocks noGrp="1"/>
          </p:cNvSpPr>
          <p:nvPr>
            <p:ph type="sldNum" sz="quarter" idx="12"/>
          </p:nvPr>
        </p:nvSpPr>
        <p:spPr/>
        <p:txBody>
          <a:bodyPr/>
          <a:lstStyle/>
          <a:p>
            <a:pPr>
              <a:defRPr/>
            </a:pPr>
            <a:fld id="{A3FC2F83-CC78-47C6-987A-BA5F6D9E94CE}" type="slidenum">
              <a:rPr lang="en-US" smtClean="0"/>
              <a:pPr>
                <a:defRPr/>
              </a:pPr>
              <a:t>3</a:t>
            </a:fld>
            <a:endParaRPr lang="en-US"/>
          </a:p>
        </p:txBody>
      </p:sp>
      <p:pic>
        <p:nvPicPr>
          <p:cNvPr id="3" name="Picture 2">
            <a:extLst>
              <a:ext uri="{FF2B5EF4-FFF2-40B4-BE49-F238E27FC236}">
                <a16:creationId xmlns:a16="http://schemas.microsoft.com/office/drawing/2014/main" id="{7077E8B9-3225-4F60-8E36-7EED05185982}"/>
              </a:ext>
            </a:extLst>
          </p:cNvPr>
          <p:cNvPicPr>
            <a:picLocks noChangeAspect="1"/>
          </p:cNvPicPr>
          <p:nvPr/>
        </p:nvPicPr>
        <p:blipFill>
          <a:blip r:embed="rId2"/>
          <a:stretch>
            <a:fillRect/>
          </a:stretch>
        </p:blipFill>
        <p:spPr>
          <a:xfrm>
            <a:off x="0" y="0"/>
            <a:ext cx="9144000" cy="2126174"/>
          </a:xfrm>
          <a:prstGeom prst="rect">
            <a:avLst/>
          </a:prstGeom>
        </p:spPr>
      </p:pic>
      <p:sp>
        <p:nvSpPr>
          <p:cNvPr id="4" name="Rectangle 3">
            <a:extLst>
              <a:ext uri="{FF2B5EF4-FFF2-40B4-BE49-F238E27FC236}">
                <a16:creationId xmlns:a16="http://schemas.microsoft.com/office/drawing/2014/main" id="{77A19ABD-2B7D-42C3-B27C-B6B481FF51FA}"/>
              </a:ext>
            </a:extLst>
          </p:cNvPr>
          <p:cNvSpPr/>
          <p:nvPr/>
        </p:nvSpPr>
        <p:spPr>
          <a:xfrm>
            <a:off x="0" y="6400800"/>
            <a:ext cx="9144000" cy="461665"/>
          </a:xfrm>
          <a:prstGeom prst="rect">
            <a:avLst/>
          </a:prstGeom>
        </p:spPr>
        <p:txBody>
          <a:bodyPr wrap="square">
            <a:spAutoFit/>
          </a:bodyPr>
          <a:lstStyle/>
          <a:p>
            <a:pPr algn="l"/>
            <a:r>
              <a:rPr lang="en-CA" sz="1200" dirty="0">
                <a:latin typeface="+mn-lt"/>
              </a:rPr>
              <a:t>1: </a:t>
            </a:r>
            <a:r>
              <a:rPr lang="en-US" sz="1200" dirty="0">
                <a:latin typeface="+mn-lt"/>
              </a:rPr>
              <a:t>Ehrlich, Paul R. </a:t>
            </a:r>
            <a:r>
              <a:rPr lang="en-US" sz="1200" i="1" dirty="0">
                <a:latin typeface="+mn-lt"/>
              </a:rPr>
              <a:t>The Population Bomb</a:t>
            </a:r>
            <a:r>
              <a:rPr lang="en-US" sz="1200" dirty="0">
                <a:latin typeface="+mn-lt"/>
              </a:rPr>
              <a:t>. New York: Ballantine Books, 1968.</a:t>
            </a:r>
            <a:endParaRPr lang="en-CA" sz="1200" dirty="0">
              <a:latin typeface="+mn-lt"/>
            </a:endParaRPr>
          </a:p>
          <a:p>
            <a:pPr algn="l"/>
            <a:r>
              <a:rPr lang="en-CA" sz="1200" dirty="0">
                <a:latin typeface="+mn-lt"/>
              </a:rPr>
              <a:t>https://www.theguardian.com/world/2021/jan/24/as-birth-rates-fall-animals-prowl-in-our-abandoned-ghost-villages</a:t>
            </a:r>
          </a:p>
        </p:txBody>
      </p:sp>
      <p:sp>
        <p:nvSpPr>
          <p:cNvPr id="7" name="TextBox 6">
            <a:extLst>
              <a:ext uri="{FF2B5EF4-FFF2-40B4-BE49-F238E27FC236}">
                <a16:creationId xmlns:a16="http://schemas.microsoft.com/office/drawing/2014/main" id="{59159278-194B-44CD-BA82-FF689F956DD8}"/>
              </a:ext>
            </a:extLst>
          </p:cNvPr>
          <p:cNvSpPr txBox="1"/>
          <p:nvPr/>
        </p:nvSpPr>
        <p:spPr>
          <a:xfrm>
            <a:off x="355600" y="2133600"/>
            <a:ext cx="8407400" cy="3985706"/>
          </a:xfrm>
          <a:prstGeom prst="rect">
            <a:avLst/>
          </a:prstGeom>
          <a:noFill/>
        </p:spPr>
        <p:txBody>
          <a:bodyPr wrap="square" rtlCol="0">
            <a:spAutoFit/>
          </a:bodyPr>
          <a:lstStyle/>
          <a:p>
            <a:r>
              <a:rPr lang="en-CA" sz="2300" dirty="0">
                <a:latin typeface="+mn-lt"/>
              </a:rPr>
              <a:t>In 1968 two Stanford biologists, Paul and Anne </a:t>
            </a:r>
            <a:r>
              <a:rPr lang="en-CA" sz="2300" dirty="0" err="1">
                <a:latin typeface="+mn-lt"/>
              </a:rPr>
              <a:t>Erhlich</a:t>
            </a:r>
            <a:r>
              <a:rPr lang="en-CA" sz="2300" dirty="0">
                <a:latin typeface="+mn-lt"/>
              </a:rPr>
              <a:t> predicted a Malthusian end to civilisation as population outstripped food supplies and we faced mass starvation as population numbers ballooned: in the two decades between 1950 to 1970 it had grown by an astonishing 45%.</a:t>
            </a:r>
            <a:r>
              <a:rPr lang="en-CA" sz="2300" baseline="30000" dirty="0">
                <a:latin typeface="+mn-lt"/>
              </a:rPr>
              <a:t>1</a:t>
            </a:r>
          </a:p>
          <a:p>
            <a:endParaRPr lang="en-CA" sz="2300" dirty="0">
              <a:latin typeface="+mn-lt"/>
            </a:endParaRPr>
          </a:p>
          <a:p>
            <a:r>
              <a:rPr lang="en-CA" sz="2300" dirty="0">
                <a:latin typeface="+mn-lt"/>
              </a:rPr>
              <a:t>In the next two lectures I am going to tell you a shocking tale that is unfolding right in front of our eyes, and yet very few people outside of the demography community appear to know or care about it.</a:t>
            </a:r>
          </a:p>
          <a:p>
            <a:endParaRPr lang="en-CA" sz="2300" dirty="0">
              <a:latin typeface="+mn-lt"/>
            </a:endParaRPr>
          </a:p>
          <a:p>
            <a:r>
              <a:rPr lang="en-CA" sz="2300" dirty="0">
                <a:latin typeface="+mn-lt"/>
              </a:rPr>
              <a:t>It is about nothing less than the end of western developed nations.</a:t>
            </a:r>
          </a:p>
        </p:txBody>
      </p:sp>
    </p:spTree>
    <p:extLst>
      <p:ext uri="{BB962C8B-B14F-4D97-AF65-F5344CB8AC3E}">
        <p14:creationId xmlns:p14="http://schemas.microsoft.com/office/powerpoint/2010/main" val="6817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fade">
                                      <p:cBhvr>
                                        <p:cTn id="20"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953823360"/>
              </p:ext>
            </p:extLst>
          </p:nvPr>
        </p:nvGraphicFramePr>
        <p:xfrm>
          <a:off x="16042" y="0"/>
          <a:ext cx="9127958" cy="6845968"/>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Connector 2"/>
          <p:cNvCxnSpPr/>
          <p:nvPr/>
        </p:nvCxnSpPr>
        <p:spPr>
          <a:xfrm flipH="1">
            <a:off x="4391526" y="914400"/>
            <a:ext cx="28074" cy="495300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4" name="TextBox 3"/>
          <p:cNvSpPr txBox="1">
            <a:spLocks noChangeArrowheads="1"/>
          </p:cNvSpPr>
          <p:nvPr/>
        </p:nvSpPr>
        <p:spPr bwMode="auto">
          <a:xfrm>
            <a:off x="4419600" y="443805"/>
            <a:ext cx="4740442" cy="1292662"/>
          </a:xfrm>
          <a:prstGeom prst="rect">
            <a:avLst/>
          </a:prstGeom>
          <a:noFill/>
          <a:ln w="9525">
            <a:noFill/>
            <a:miter lim="800000"/>
            <a:headEnd/>
            <a:tailEnd/>
          </a:ln>
        </p:spPr>
        <p:txBody>
          <a:bodyPr wrap="square">
            <a:spAutoFit/>
          </a:bodyPr>
          <a:lstStyle/>
          <a:p>
            <a:pPr eaLnBrk="0" hangingPunct="0"/>
            <a:r>
              <a:rPr lang="en-US" sz="2600" dirty="0">
                <a:solidFill>
                  <a:srgbClr val="FF0000"/>
                </a:solidFill>
                <a:effectLst>
                  <a:outerShdw blurRad="38100" dist="38100" dir="2700000" algn="tl">
                    <a:srgbClr val="000000">
                      <a:alpha val="43137"/>
                    </a:srgbClr>
                  </a:outerShdw>
                </a:effectLst>
                <a:latin typeface="+mn-lt"/>
              </a:rPr>
              <a:t>However, number of people </a:t>
            </a:r>
            <a:r>
              <a:rPr lang="en-US" sz="2600" b="1" i="1" dirty="0">
                <a:solidFill>
                  <a:srgbClr val="FF0000"/>
                </a:solidFill>
                <a:effectLst>
                  <a:outerShdw blurRad="38100" dist="38100" dir="2700000" algn="tl">
                    <a:srgbClr val="000000">
                      <a:alpha val="43137"/>
                    </a:srgbClr>
                  </a:outerShdw>
                </a:effectLst>
                <a:latin typeface="+mn-lt"/>
              </a:rPr>
              <a:t>being added </a:t>
            </a:r>
            <a:r>
              <a:rPr lang="en-US" sz="2600" dirty="0">
                <a:solidFill>
                  <a:srgbClr val="FF0000"/>
                </a:solidFill>
                <a:effectLst>
                  <a:outerShdw blurRad="38100" dist="38100" dir="2700000" algn="tl">
                    <a:srgbClr val="000000">
                      <a:alpha val="43137"/>
                    </a:srgbClr>
                  </a:outerShdw>
                </a:effectLst>
                <a:latin typeface="+mn-lt"/>
              </a:rPr>
              <a:t>to global population started decreasing in 1988.</a:t>
            </a:r>
            <a:endParaRPr lang="en-CA" sz="2600" dirty="0">
              <a:solidFill>
                <a:srgbClr val="FF0000"/>
              </a:solidFill>
              <a:effectLst>
                <a:outerShdw blurRad="38100" dist="38100" dir="2700000" algn="tl">
                  <a:srgbClr val="000000">
                    <a:alpha val="43137"/>
                  </a:srgbClr>
                </a:outerShdw>
              </a:effectLst>
              <a:latin typeface="+mn-lt"/>
            </a:endParaRPr>
          </a:p>
        </p:txBody>
      </p:sp>
      <p:sp>
        <p:nvSpPr>
          <p:cNvPr id="8" name="TextBox 7"/>
          <p:cNvSpPr txBox="1"/>
          <p:nvPr/>
        </p:nvSpPr>
        <p:spPr>
          <a:xfrm>
            <a:off x="0" y="6558244"/>
            <a:ext cx="4252254" cy="307777"/>
          </a:xfrm>
          <a:prstGeom prst="rect">
            <a:avLst/>
          </a:prstGeom>
          <a:noFill/>
        </p:spPr>
        <p:txBody>
          <a:bodyPr wrap="none" rtlCol="0">
            <a:spAutoFit/>
          </a:bodyPr>
          <a:lstStyle/>
          <a:p>
            <a:r>
              <a:rPr lang="en-US" sz="1400" dirty="0">
                <a:latin typeface="+mn-lt"/>
              </a:rPr>
              <a:t>Source: Calculated from U.S. Bureau of the Census data.</a:t>
            </a:r>
            <a:endParaRPr lang="en-CA" sz="1400" dirty="0">
              <a:latin typeface="+mn-lt"/>
            </a:endParaRPr>
          </a:p>
        </p:txBody>
      </p:sp>
      <p:sp>
        <p:nvSpPr>
          <p:cNvPr id="9" name="TextBox 8"/>
          <p:cNvSpPr txBox="1">
            <a:spLocks noChangeArrowheads="1"/>
          </p:cNvSpPr>
          <p:nvPr/>
        </p:nvSpPr>
        <p:spPr bwMode="auto">
          <a:xfrm>
            <a:off x="4267200" y="3046255"/>
            <a:ext cx="1981200" cy="1862048"/>
          </a:xfrm>
          <a:prstGeom prst="rect">
            <a:avLst/>
          </a:prstGeom>
          <a:noFill/>
          <a:ln w="9525">
            <a:noFill/>
            <a:miter lim="800000"/>
            <a:headEnd/>
            <a:tailEnd/>
          </a:ln>
        </p:spPr>
        <p:txBody>
          <a:bodyPr wrap="square">
            <a:spAutoFit/>
          </a:bodyPr>
          <a:lstStyle/>
          <a:p>
            <a:pPr algn="r" eaLnBrk="0" hangingPunct="0"/>
            <a:r>
              <a:rPr lang="en-US" sz="2300" dirty="0">
                <a:effectLst>
                  <a:outerShdw blurRad="38100" dist="38100" dir="2700000" algn="tl">
                    <a:srgbClr val="000000">
                      <a:alpha val="43137"/>
                    </a:srgbClr>
                  </a:outerShdw>
                </a:effectLst>
                <a:latin typeface="+mn-lt"/>
              </a:rPr>
              <a:t>But we still added almost 70 million people in 2014…</a:t>
            </a:r>
            <a:endParaRPr lang="en-CA" sz="2300" dirty="0">
              <a:latin typeface="+mn-lt"/>
            </a:endParaRPr>
          </a:p>
        </p:txBody>
      </p:sp>
      <p:cxnSp>
        <p:nvCxnSpPr>
          <p:cNvPr id="10" name="Straight Connector 9"/>
          <p:cNvCxnSpPr/>
          <p:nvPr/>
        </p:nvCxnSpPr>
        <p:spPr>
          <a:xfrm>
            <a:off x="6248400" y="1828800"/>
            <a:ext cx="0" cy="407670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991600" y="3657600"/>
            <a:ext cx="0" cy="224790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6256020" y="4495800"/>
            <a:ext cx="2743200" cy="1154162"/>
          </a:xfrm>
          <a:prstGeom prst="rect">
            <a:avLst/>
          </a:prstGeom>
          <a:noFill/>
          <a:ln w="9525">
            <a:noFill/>
            <a:miter lim="800000"/>
            <a:headEnd/>
            <a:tailEnd/>
          </a:ln>
        </p:spPr>
        <p:txBody>
          <a:bodyPr wrap="square">
            <a:spAutoFit/>
          </a:bodyPr>
          <a:lstStyle/>
          <a:p>
            <a:pPr algn="r" eaLnBrk="0" hangingPunct="0"/>
            <a:r>
              <a:rPr lang="en-US" sz="2300" dirty="0">
                <a:effectLst>
                  <a:outerShdw blurRad="38100" dist="38100" dir="2700000" algn="tl">
                    <a:srgbClr val="000000">
                      <a:alpha val="43137"/>
                    </a:srgbClr>
                  </a:outerShdw>
                </a:effectLst>
                <a:latin typeface="+mn-lt"/>
              </a:rPr>
              <a:t>… and by 2050 it will still be 40 million every 5 years.</a:t>
            </a:r>
            <a:endParaRPr lang="en-CA" sz="2300" dirty="0">
              <a:effectLst>
                <a:outerShdw blurRad="38100" dist="38100" dir="2700000" algn="tl">
                  <a:srgbClr val="000000">
                    <a:alpha val="43137"/>
                  </a:srgbClr>
                </a:outerShdw>
              </a:effectLst>
              <a:latin typeface="+mn-lt"/>
            </a:endParaRPr>
          </a:p>
        </p:txBody>
      </p:sp>
      <p:sp>
        <p:nvSpPr>
          <p:cNvPr id="5" name="Slide Number Placeholder 4">
            <a:extLst>
              <a:ext uri="{FF2B5EF4-FFF2-40B4-BE49-F238E27FC236}">
                <a16:creationId xmlns:a16="http://schemas.microsoft.com/office/drawing/2014/main" id="{FF65227B-D8CD-43DF-A83D-66290A5B61FF}"/>
              </a:ext>
            </a:extLst>
          </p:cNvPr>
          <p:cNvSpPr>
            <a:spLocks noGrp="1"/>
          </p:cNvSpPr>
          <p:nvPr>
            <p:ph type="sldNum" sz="quarter" idx="12"/>
          </p:nvPr>
        </p:nvSpPr>
        <p:spPr/>
        <p:txBody>
          <a:bodyPr/>
          <a:lstStyle/>
          <a:p>
            <a:pPr>
              <a:defRPr/>
            </a:pPr>
            <a:fld id="{A3FC2F83-CC78-47C6-987A-BA5F6D9E94CE}" type="slidenum">
              <a:rPr lang="en-US" smtClean="0"/>
              <a:pPr>
                <a:defRPr/>
              </a:pPr>
              <a:t>30</a:t>
            </a:fld>
            <a:endParaRPr lang="en-US"/>
          </a:p>
        </p:txBody>
      </p:sp>
    </p:spTree>
    <p:extLst>
      <p:ext uri="{BB962C8B-B14F-4D97-AF65-F5344CB8AC3E}">
        <p14:creationId xmlns:p14="http://schemas.microsoft.com/office/powerpoint/2010/main" val="376401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childTnLst>
                          </p:cTn>
                        </p:par>
                        <p:par>
                          <p:cTn id="21" fill="hold">
                            <p:stCondLst>
                              <p:cond delay="1000"/>
                            </p:stCondLst>
                            <p:childTnLst>
                              <p:par>
                                <p:cTn id="22" presetID="9"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4" name="Chart 13"/>
          <p:cNvGraphicFramePr/>
          <p:nvPr>
            <p:extLst/>
          </p:nvPr>
        </p:nvGraphicFramePr>
        <p:xfrm>
          <a:off x="0" y="0"/>
          <a:ext cx="9144000" cy="6096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12"/>
          <p:cNvSpPr txBox="1">
            <a:spLocks noChangeArrowheads="1"/>
          </p:cNvSpPr>
          <p:nvPr/>
        </p:nvSpPr>
        <p:spPr bwMode="auto">
          <a:xfrm>
            <a:off x="571499" y="293638"/>
            <a:ext cx="2895600" cy="2569934"/>
          </a:xfrm>
          <a:prstGeom prst="rect">
            <a:avLst/>
          </a:prstGeom>
          <a:solidFill>
            <a:schemeClr val="tx2">
              <a:lumMod val="40000"/>
              <a:lumOff val="60000"/>
              <a:alpha val="80000"/>
            </a:schemeClr>
          </a:solidFill>
          <a:ln w="9525">
            <a:noFill/>
            <a:miter lim="800000"/>
            <a:headEnd/>
            <a:tailEnd/>
          </a:ln>
          <a:effectLst/>
          <a:scene3d>
            <a:camera prst="orthographicFront"/>
            <a:lightRig rig="threePt" dir="t"/>
          </a:scene3d>
          <a:sp3d>
            <a:bevelT/>
          </a:sp3d>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All regional  growth rates have been declining since the mid 1980s, with the developed world declining since the 1950s.</a:t>
            </a:r>
          </a:p>
        </p:txBody>
      </p:sp>
      <p:sp>
        <p:nvSpPr>
          <p:cNvPr id="7" name="Text Box 13"/>
          <p:cNvSpPr txBox="1">
            <a:spLocks noChangeArrowheads="1"/>
          </p:cNvSpPr>
          <p:nvPr/>
        </p:nvSpPr>
        <p:spPr bwMode="auto">
          <a:xfrm>
            <a:off x="495299" y="2908786"/>
            <a:ext cx="3276600" cy="3631763"/>
          </a:xfrm>
          <a:prstGeom prst="rect">
            <a:avLst/>
          </a:prstGeom>
          <a:solidFill>
            <a:schemeClr val="tx2">
              <a:lumMod val="40000"/>
              <a:lumOff val="60000"/>
              <a:alpha val="90000"/>
            </a:schemeClr>
          </a:solidFill>
          <a:ln w="9525">
            <a:noFill/>
            <a:miter lim="800000"/>
            <a:headEnd/>
            <a:tailEnd/>
          </a:ln>
          <a:effectLst/>
          <a:scene3d>
            <a:camera prst="orthographicFront"/>
            <a:lightRig rig="threePt" dir="t"/>
          </a:scene3d>
          <a:sp3d>
            <a:bevelT/>
          </a:sp3d>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charset="0"/>
              </a:rPr>
              <a:t>But it is not </a:t>
            </a:r>
            <a:r>
              <a:rPr kumimoji="0" lang="en-US" sz="2300" b="0" i="1"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charset="0"/>
              </a:rPr>
              <a:t>growth rates</a:t>
            </a:r>
            <a:r>
              <a:rPr kumimoji="0" lang="en-US" sz="23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charset="0"/>
              </a:rPr>
              <a:t> that drive increasing  population; it is the age and gender composition of the population.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charset="0"/>
              </a:rPr>
              <a:t>Many young females equals potential for large population growth despite declining fertility rates.</a:t>
            </a:r>
          </a:p>
        </p:txBody>
      </p:sp>
      <p:sp>
        <p:nvSpPr>
          <p:cNvPr id="9" name="Line 10"/>
          <p:cNvSpPr>
            <a:spLocks noChangeShapeType="1"/>
          </p:cNvSpPr>
          <p:nvPr/>
        </p:nvSpPr>
        <p:spPr bwMode="auto">
          <a:xfrm flipV="1">
            <a:off x="6096000" y="4114800"/>
            <a:ext cx="381000" cy="1447800"/>
          </a:xfrm>
          <a:prstGeom prst="line">
            <a:avLst/>
          </a:prstGeom>
          <a:noFill/>
          <a:ln w="50800">
            <a:solidFill>
              <a:srgbClr val="FF0000"/>
            </a:solidFill>
            <a:round/>
            <a:headEnd/>
            <a:tailEnd type="triangle" w="med" len="me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mn-ea"/>
              <a:cs typeface="Arial" charset="0"/>
            </a:endParaRPr>
          </a:p>
        </p:txBody>
      </p:sp>
      <p:sp>
        <p:nvSpPr>
          <p:cNvPr id="10" name="Line 10"/>
          <p:cNvSpPr>
            <a:spLocks noChangeShapeType="1"/>
          </p:cNvSpPr>
          <p:nvPr/>
        </p:nvSpPr>
        <p:spPr bwMode="auto">
          <a:xfrm flipV="1">
            <a:off x="6172200" y="4343400"/>
            <a:ext cx="609600" cy="1143000"/>
          </a:xfrm>
          <a:prstGeom prst="line">
            <a:avLst/>
          </a:prstGeom>
          <a:noFill/>
          <a:ln w="50800">
            <a:solidFill>
              <a:srgbClr val="FF0000"/>
            </a:solidFill>
            <a:round/>
            <a:headEnd/>
            <a:tailEnd type="triangle" w="med" len="me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mn-ea"/>
              <a:cs typeface="Arial" charset="0"/>
            </a:endParaRPr>
          </a:p>
        </p:txBody>
      </p:sp>
      <p:sp>
        <p:nvSpPr>
          <p:cNvPr id="12" name="Line 9"/>
          <p:cNvSpPr>
            <a:spLocks noChangeShapeType="1"/>
          </p:cNvSpPr>
          <p:nvPr/>
        </p:nvSpPr>
        <p:spPr bwMode="auto">
          <a:xfrm flipH="1">
            <a:off x="5105400" y="1600200"/>
            <a:ext cx="1295400" cy="1143000"/>
          </a:xfrm>
          <a:prstGeom prst="line">
            <a:avLst/>
          </a:prstGeom>
          <a:noFill/>
          <a:ln w="50800">
            <a:solidFill>
              <a:srgbClr val="FF0000"/>
            </a:solidFill>
            <a:round/>
            <a:headEnd/>
            <a:tailEnd type="triangle" w="med" len="me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mn-ea"/>
              <a:cs typeface="Arial" charset="0"/>
            </a:endParaRPr>
          </a:p>
        </p:txBody>
      </p:sp>
      <p:sp>
        <p:nvSpPr>
          <p:cNvPr id="13" name="Line 9"/>
          <p:cNvSpPr>
            <a:spLocks noChangeShapeType="1"/>
          </p:cNvSpPr>
          <p:nvPr/>
        </p:nvSpPr>
        <p:spPr bwMode="auto">
          <a:xfrm>
            <a:off x="6477000" y="1600200"/>
            <a:ext cx="106362" cy="381000"/>
          </a:xfrm>
          <a:prstGeom prst="line">
            <a:avLst/>
          </a:prstGeom>
          <a:noFill/>
          <a:ln w="50800">
            <a:solidFill>
              <a:srgbClr val="FF0000"/>
            </a:solidFill>
            <a:round/>
            <a:headEnd/>
            <a:tailEnd type="triangle" w="med" len="me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Verdana" pitchFamily="34" charset="0"/>
              <a:ea typeface="+mn-ea"/>
              <a:cs typeface="Arial" charset="0"/>
            </a:endParaRPr>
          </a:p>
        </p:txBody>
      </p:sp>
      <p:sp>
        <p:nvSpPr>
          <p:cNvPr id="11" name="Text Box 6"/>
          <p:cNvSpPr txBox="1">
            <a:spLocks noChangeArrowheads="1"/>
          </p:cNvSpPr>
          <p:nvPr/>
        </p:nvSpPr>
        <p:spPr bwMode="auto">
          <a:xfrm>
            <a:off x="4914899" y="464909"/>
            <a:ext cx="4130675" cy="1154162"/>
          </a:xfrm>
          <a:prstGeom prst="rect">
            <a:avLst/>
          </a:prstGeom>
          <a:solidFill>
            <a:schemeClr val="tx2">
              <a:lumMod val="40000"/>
              <a:lumOff val="60000"/>
              <a:alpha val="80000"/>
            </a:schemeClr>
          </a:solidFill>
          <a:ln w="9525">
            <a:solidFill>
              <a:schemeClr val="accent1">
                <a:shade val="50000"/>
              </a:schemeClr>
            </a:solidFill>
            <a:miter lim="800000"/>
            <a:headEnd/>
            <a:tailEnd/>
          </a:ln>
          <a:effectLst/>
          <a:scene3d>
            <a:camera prst="orthographicFront"/>
            <a:lightRig rig="threePt" dir="t"/>
          </a:scene3d>
          <a:sp3d>
            <a:bevelT/>
          </a:sp3d>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Developing world and Sub Saharan Africa higher than world average.</a:t>
            </a:r>
          </a:p>
        </p:txBody>
      </p:sp>
      <p:cxnSp>
        <p:nvCxnSpPr>
          <p:cNvPr id="16" name="Straight Connector 15"/>
          <p:cNvCxnSpPr/>
          <p:nvPr/>
        </p:nvCxnSpPr>
        <p:spPr>
          <a:xfrm rot="5400000">
            <a:off x="1181100" y="3467100"/>
            <a:ext cx="55626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 Box 7"/>
          <p:cNvSpPr txBox="1">
            <a:spLocks noChangeArrowheads="1"/>
          </p:cNvSpPr>
          <p:nvPr/>
        </p:nvSpPr>
        <p:spPr bwMode="auto">
          <a:xfrm>
            <a:off x="4213224" y="5551438"/>
            <a:ext cx="4740275" cy="1154162"/>
          </a:xfrm>
          <a:prstGeom prst="rect">
            <a:avLst/>
          </a:prstGeom>
          <a:solidFill>
            <a:schemeClr val="tx2">
              <a:lumMod val="40000"/>
              <a:lumOff val="60000"/>
              <a:alpha val="80000"/>
            </a:schemeClr>
          </a:solidFill>
          <a:ln w="9525">
            <a:noFill/>
            <a:miter lim="800000"/>
            <a:headEnd/>
            <a:tailEnd/>
          </a:ln>
          <a:effectLst/>
          <a:scene3d>
            <a:camera prst="orthographicFront"/>
            <a:lightRig rig="threePt" dir="t"/>
          </a:scene3d>
          <a:sp3d>
            <a:bevelT/>
          </a:sp3d>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Developed world and Europe lower than world average, with negative rates for Europe.</a:t>
            </a:r>
          </a:p>
        </p:txBody>
      </p:sp>
      <p:sp>
        <p:nvSpPr>
          <p:cNvPr id="2" name="Slide Number Placeholder 1">
            <a:extLst>
              <a:ext uri="{FF2B5EF4-FFF2-40B4-BE49-F238E27FC236}">
                <a16:creationId xmlns:a16="http://schemas.microsoft.com/office/drawing/2014/main" id="{940D4B39-B0C3-4B41-89C4-4C06B18B377C}"/>
              </a:ext>
            </a:extLst>
          </p:cNvPr>
          <p:cNvSpPr>
            <a:spLocks noGrp="1"/>
          </p:cNvSpPr>
          <p:nvPr>
            <p:ph type="sldNum" sz="quarter" idx="12"/>
          </p:nvPr>
        </p:nvSpPr>
        <p:spPr/>
        <p:txBody>
          <a:bodyPr/>
          <a:lstStyle/>
          <a:p>
            <a:pPr>
              <a:defRPr/>
            </a:pPr>
            <a:fld id="{4BE00A6E-E69A-4CD9-9726-A3390677D7AB}" type="slidenum">
              <a:rPr lang="en-US" smtClean="0"/>
              <a:pPr>
                <a:defRPr/>
              </a:pPr>
              <a:t>31</a:t>
            </a:fld>
            <a:endParaRPr lang="en-US"/>
          </a:p>
        </p:txBody>
      </p:sp>
    </p:spTree>
    <p:extLst>
      <p:ext uri="{BB962C8B-B14F-4D97-AF65-F5344CB8AC3E}">
        <p14:creationId xmlns:p14="http://schemas.microsoft.com/office/powerpoint/2010/main" val="183935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dissolv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1+#ppt_w/2"/>
                                          </p:val>
                                        </p:tav>
                                        <p:tav tm="100000">
                                          <p:val>
                                            <p:strVal val="#ppt_x"/>
                                          </p:val>
                                        </p:tav>
                                      </p:tavLst>
                                    </p:anim>
                                    <p:anim calcmode="lin" valueType="num">
                                      <p:cBhvr additive="base">
                                        <p:cTn id="31" dur="500" fill="hold"/>
                                        <p:tgtEl>
                                          <p:spTgt spid="11"/>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1+#ppt_w/2"/>
                                          </p:val>
                                        </p:tav>
                                        <p:tav tm="100000">
                                          <p:val>
                                            <p:strVal val="#ppt_x"/>
                                          </p:val>
                                        </p:tav>
                                      </p:tavLst>
                                    </p:anim>
                                    <p:anim calcmode="lin" valueType="num">
                                      <p:cBhvr additive="base">
                                        <p:cTn id="3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0-#ppt_w/2"/>
                                          </p:val>
                                        </p:tav>
                                        <p:tav tm="100000">
                                          <p:val>
                                            <p:strVal val="#ppt_x"/>
                                          </p:val>
                                        </p:tav>
                                      </p:tavLst>
                                    </p:anim>
                                    <p:anim calcmode="lin" valueType="num">
                                      <p:cBhvr additive="base">
                                        <p:cTn id="4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nvPr>
        </p:nvGraphicFramePr>
        <p:xfrm>
          <a:off x="0" y="-3908"/>
          <a:ext cx="89154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a:spLocks noChangeArrowheads="1"/>
          </p:cNvSpPr>
          <p:nvPr/>
        </p:nvSpPr>
        <p:spPr bwMode="auto">
          <a:xfrm>
            <a:off x="990600" y="533400"/>
            <a:ext cx="7086600" cy="1437317"/>
          </a:xfrm>
          <a:prstGeom prst="rect">
            <a:avLst/>
          </a:prstGeom>
          <a:solidFill>
            <a:schemeClr val="tx2">
              <a:lumMod val="40000"/>
              <a:lumOff val="60000"/>
              <a:alpha val="30000"/>
            </a:schemeClr>
          </a:solidFill>
          <a:ln w="9525">
            <a:noFill/>
            <a:miter lim="800000"/>
            <a:headEnd/>
            <a:tailEnd/>
          </a:ln>
        </p:spPr>
        <p:txBody>
          <a:bodyPr wrap="square">
            <a:spAutoFit/>
          </a:bodyPr>
          <a:lstStyle/>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2300" b="0" i="0" u="none" strike="noStrike" kern="1200" cap="none" spc="0" normalizeH="0" baseline="0" noProof="0" dirty="0">
                <a:ln>
                  <a:noFill/>
                </a:ln>
                <a:solidFill>
                  <a:srgbClr val="1F497D">
                    <a:lumMod val="60000"/>
                    <a:lumOff val="40000"/>
                  </a:srgbClr>
                </a:solidFill>
                <a:effectLst>
                  <a:outerShdw blurRad="38100" dist="38100" dir="2700000" algn="tl">
                    <a:srgbClr val="000000">
                      <a:alpha val="43137"/>
                    </a:srgbClr>
                  </a:outerShdw>
                </a:effectLst>
                <a:uLnTx/>
                <a:uFillTx/>
                <a:latin typeface="Calibri"/>
                <a:ea typeface="+mn-ea"/>
                <a:cs typeface="Arial" charset="0"/>
              </a:rPr>
              <a:t>Even though fertility rates (# live births per female) are decreasing (blue line), </a:t>
            </a:r>
            <a:r>
              <a:rPr kumimoji="0" lang="en-US" sz="23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the number of women of childbearing age is increasing (red columns).</a:t>
            </a:r>
          </a:p>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The net result is more people.</a:t>
            </a:r>
          </a:p>
        </p:txBody>
      </p:sp>
      <p:sp>
        <p:nvSpPr>
          <p:cNvPr id="6" name="TextBox 5"/>
          <p:cNvSpPr txBox="1">
            <a:spLocks noChangeArrowheads="1"/>
          </p:cNvSpPr>
          <p:nvPr/>
        </p:nvSpPr>
        <p:spPr bwMode="auto">
          <a:xfrm>
            <a:off x="1828800" y="4267200"/>
            <a:ext cx="5862145" cy="757130"/>
          </a:xfrm>
          <a:prstGeom prst="rect">
            <a:avLst/>
          </a:prstGeom>
          <a:solidFill>
            <a:schemeClr val="tx2">
              <a:lumMod val="40000"/>
              <a:lumOff val="60000"/>
              <a:alpha val="80000"/>
            </a:schemeClr>
          </a:solidFill>
          <a:ln w="9525">
            <a:noFill/>
            <a:miter lim="800000"/>
            <a:headEnd/>
            <a:tailEnd/>
          </a:ln>
        </p:spPr>
        <p:txBody>
          <a:bodyPr wrap="square">
            <a:spAutoFit/>
          </a:bodyPr>
          <a:lstStyle/>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2300" b="0" i="0" u="none" strike="noStrike" kern="1200" cap="none" spc="0" normalizeH="0" baseline="0" noProof="0" dirty="0">
                <a:ln>
                  <a:noFill/>
                </a:ln>
                <a:solidFill>
                  <a:srgbClr val="1F497D">
                    <a:lumMod val="10000"/>
                  </a:srgbClr>
                </a:solidFill>
                <a:effectLst>
                  <a:outerShdw blurRad="38100" dist="38100" dir="2700000" algn="tl">
                    <a:srgbClr val="000000">
                      <a:alpha val="43137"/>
                    </a:srgbClr>
                  </a:outerShdw>
                </a:effectLst>
                <a:uLnTx/>
                <a:uFillTx/>
                <a:latin typeface="Calibri"/>
                <a:ea typeface="+mn-ea"/>
                <a:cs typeface="Arial" charset="0"/>
              </a:rPr>
              <a:t>The number of women of childbearing age more than doubled between 1950 and 1990.</a:t>
            </a:r>
          </a:p>
        </p:txBody>
      </p:sp>
      <p:sp>
        <p:nvSpPr>
          <p:cNvPr id="11" name="TextBox 10"/>
          <p:cNvSpPr txBox="1"/>
          <p:nvPr/>
        </p:nvSpPr>
        <p:spPr>
          <a:xfrm rot="16200000">
            <a:off x="-1391442" y="3416106"/>
            <a:ext cx="3175549" cy="410882"/>
          </a:xfrm>
          <a:prstGeom prst="rect">
            <a:avLst/>
          </a:prstGeom>
          <a:solidFill>
            <a:schemeClr val="tx2">
              <a:lumMod val="20000"/>
              <a:lumOff val="80000"/>
            </a:schemeClr>
          </a:solid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23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Billions of Women 15-49</a:t>
            </a:r>
          </a:p>
        </p:txBody>
      </p:sp>
      <p:sp>
        <p:nvSpPr>
          <p:cNvPr id="7" name="Footer Placeholder 1"/>
          <p:cNvSpPr txBox="1">
            <a:spLocks/>
          </p:cNvSpPr>
          <p:nvPr/>
        </p:nvSpPr>
        <p:spPr>
          <a:xfrm>
            <a:off x="1981200" y="6644640"/>
            <a:ext cx="5105400" cy="304800"/>
          </a:xfrm>
          <a:prstGeom prst="rect">
            <a:avLst/>
          </a:prstGeom>
        </p:spPr>
        <p:txBody>
          <a:bodyPr/>
          <a:lstStyle>
            <a:defPPr>
              <a:defRPr lang="en-US"/>
            </a:defPPr>
            <a:lvl1pPr algn="ctr" rtl="0" fontAlgn="base">
              <a:spcBef>
                <a:spcPct val="0"/>
              </a:spcBef>
              <a:spcAft>
                <a:spcPct val="0"/>
              </a:spcAft>
              <a:defRPr kern="1200">
                <a:solidFill>
                  <a:schemeClr val="tx1"/>
                </a:solidFill>
                <a:latin typeface="Verdana" pitchFamily="34" charset="0"/>
                <a:ea typeface="+mn-ea"/>
                <a:cs typeface="Arial" charset="0"/>
              </a:defRPr>
            </a:lvl1pPr>
            <a:lvl2pPr marL="457200" algn="ctr" rtl="0" fontAlgn="base">
              <a:spcBef>
                <a:spcPct val="0"/>
              </a:spcBef>
              <a:spcAft>
                <a:spcPct val="0"/>
              </a:spcAft>
              <a:defRPr kern="1200">
                <a:solidFill>
                  <a:schemeClr val="tx1"/>
                </a:solidFill>
                <a:latin typeface="Verdana" pitchFamily="34" charset="0"/>
                <a:ea typeface="+mn-ea"/>
                <a:cs typeface="Arial" charset="0"/>
              </a:defRPr>
            </a:lvl2pPr>
            <a:lvl3pPr marL="914400" algn="ctr" rtl="0" fontAlgn="base">
              <a:spcBef>
                <a:spcPct val="0"/>
              </a:spcBef>
              <a:spcAft>
                <a:spcPct val="0"/>
              </a:spcAft>
              <a:defRPr kern="1200">
                <a:solidFill>
                  <a:schemeClr val="tx1"/>
                </a:solidFill>
                <a:latin typeface="Verdana" pitchFamily="34" charset="0"/>
                <a:ea typeface="+mn-ea"/>
                <a:cs typeface="Arial" charset="0"/>
              </a:defRPr>
            </a:lvl3pPr>
            <a:lvl4pPr marL="1371600" algn="ctr" rtl="0" fontAlgn="base">
              <a:spcBef>
                <a:spcPct val="0"/>
              </a:spcBef>
              <a:spcAft>
                <a:spcPct val="0"/>
              </a:spcAft>
              <a:defRPr kern="1200">
                <a:solidFill>
                  <a:schemeClr val="tx1"/>
                </a:solidFill>
                <a:latin typeface="Verdana" pitchFamily="34" charset="0"/>
                <a:ea typeface="+mn-ea"/>
                <a:cs typeface="Arial" charset="0"/>
              </a:defRPr>
            </a:lvl4pPr>
            <a:lvl5pPr marL="1828800" algn="ctr"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Arial" charset="0"/>
              </a:rPr>
              <a:t>DEMOGRAPHICS - POPULATION GROWTH</a:t>
            </a:r>
            <a:endParaRPr kumimoji="0" lang="en-US" sz="1200" b="0" i="0" u="none" strike="noStrike" kern="1200" cap="none" spc="0" normalizeH="0" baseline="0" noProof="0" dirty="0">
              <a:ln>
                <a:noFill/>
              </a:ln>
              <a:solidFill>
                <a:prstClr val="white">
                  <a:tint val="75000"/>
                </a:prstClr>
              </a:solidFill>
              <a:effectLst/>
              <a:uLnTx/>
              <a:uFillTx/>
              <a:latin typeface="Calibri"/>
              <a:ea typeface="+mn-ea"/>
              <a:cs typeface="Arial" charset="0"/>
            </a:endParaRPr>
          </a:p>
        </p:txBody>
      </p:sp>
      <p:sp>
        <p:nvSpPr>
          <p:cNvPr id="9" name="TextBox 8"/>
          <p:cNvSpPr txBox="1"/>
          <p:nvPr/>
        </p:nvSpPr>
        <p:spPr>
          <a:xfrm>
            <a:off x="8720015" y="96502"/>
            <a:ext cx="444352" cy="424732"/>
          </a:xfrm>
          <a:prstGeom prst="rect">
            <a:avLst/>
          </a:prstGeom>
          <a:no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sym typeface="Wingdings" panose="05000000000000000000" pitchFamily="2" charset="2"/>
              </a:rPr>
              <a:t></a:t>
            </a:r>
            <a:endPar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endParaRPr>
          </a:p>
        </p:txBody>
      </p:sp>
    </p:spTree>
    <p:extLst>
      <p:ext uri="{BB962C8B-B14F-4D97-AF65-F5344CB8AC3E}">
        <p14:creationId xmlns:p14="http://schemas.microsoft.com/office/powerpoint/2010/main" val="417377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3028"/>
            <a:ext cx="9144000" cy="6854972"/>
          </a:xfrm>
          <a:prstGeom prst="rect">
            <a:avLst/>
          </a:prstGeom>
        </p:spPr>
      </p:pic>
      <p:sp>
        <p:nvSpPr>
          <p:cNvPr id="2" name="TextBox 1"/>
          <p:cNvSpPr txBox="1"/>
          <p:nvPr/>
        </p:nvSpPr>
        <p:spPr>
          <a:xfrm>
            <a:off x="1213049" y="2893469"/>
            <a:ext cx="6709017" cy="1006429"/>
          </a:xfrm>
          <a:prstGeom prst="rect">
            <a:avLst/>
          </a:prstGeom>
          <a:noFill/>
        </p:spPr>
        <p:txBody>
          <a:bodyPr wrap="none">
            <a:spAutoFit/>
          </a:bodyPr>
          <a:lstStyle/>
          <a:p>
            <a:pPr eaLnBrk="0" hangingPunct="0">
              <a:lnSpc>
                <a:spcPct val="90000"/>
              </a:lnSpc>
              <a:spcBef>
                <a:spcPct val="20000"/>
              </a:spcBef>
              <a:buFont typeface="Arial" charset="0"/>
              <a:buNone/>
              <a:defRPr/>
            </a:pPr>
            <a:r>
              <a:rPr lang="en-US" sz="6600" b="1" dirty="0">
                <a:solidFill>
                  <a:prstClr val="black"/>
                </a:solidFill>
                <a:effectLst>
                  <a:outerShdw blurRad="38100" dist="38100" dir="2700000" algn="tl">
                    <a:srgbClr val="000000">
                      <a:alpha val="43137"/>
                    </a:srgbClr>
                  </a:outerShdw>
                </a:effectLst>
                <a:latin typeface="Calibri"/>
              </a:rPr>
              <a:t>And the forecasts?</a:t>
            </a:r>
          </a:p>
        </p:txBody>
      </p:sp>
      <p:sp>
        <p:nvSpPr>
          <p:cNvPr id="4" name="Slide Number Placeholder 3">
            <a:extLst>
              <a:ext uri="{FF2B5EF4-FFF2-40B4-BE49-F238E27FC236}">
                <a16:creationId xmlns:a16="http://schemas.microsoft.com/office/drawing/2014/main" id="{215DBA1D-A800-48A4-924C-4FBC54A4EF3D}"/>
              </a:ext>
            </a:extLst>
          </p:cNvPr>
          <p:cNvSpPr>
            <a:spLocks noGrp="1"/>
          </p:cNvSpPr>
          <p:nvPr>
            <p:ph type="sldNum" sz="quarter" idx="12"/>
          </p:nvPr>
        </p:nvSpPr>
        <p:spPr/>
        <p:txBody>
          <a:bodyPr/>
          <a:lstStyle/>
          <a:p>
            <a:pPr>
              <a:defRPr/>
            </a:pPr>
            <a:fld id="{D7862DBB-4001-4349-BD46-E6A729FB19CB}" type="slidenum">
              <a:rPr lang="en-US" smtClean="0">
                <a:solidFill>
                  <a:prstClr val="white">
                    <a:tint val="75000"/>
                  </a:prstClr>
                </a:solidFill>
              </a:rPr>
              <a:pPr>
                <a:defRPr/>
              </a:pPr>
              <a:t>33</a:t>
            </a:fld>
            <a:endParaRPr lang="en-US">
              <a:solidFill>
                <a:prstClr val="white">
                  <a:tint val="75000"/>
                </a:prstClr>
              </a:solidFill>
            </a:endParaRPr>
          </a:p>
        </p:txBody>
      </p:sp>
    </p:spTree>
    <p:extLst>
      <p:ext uri="{BB962C8B-B14F-4D97-AF65-F5344CB8AC3E}">
        <p14:creationId xmlns:p14="http://schemas.microsoft.com/office/powerpoint/2010/main" val="1244181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457200" y="-103188"/>
            <a:ext cx="8229600" cy="636588"/>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rPr>
              <a:t>Predicting Population</a:t>
            </a:r>
          </a:p>
        </p:txBody>
      </p:sp>
      <p:sp>
        <p:nvSpPr>
          <p:cNvPr id="3" name="TextBox 2"/>
          <p:cNvSpPr txBox="1"/>
          <p:nvPr/>
        </p:nvSpPr>
        <p:spPr>
          <a:xfrm>
            <a:off x="685800" y="487025"/>
            <a:ext cx="7620000" cy="618630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200" b="0" i="0" u="none" strike="noStrike" kern="1200" cap="none" spc="0" normalizeH="0" baseline="0" noProof="0" dirty="0">
                <a:ln>
                  <a:noFill/>
                </a:ln>
                <a:solidFill>
                  <a:prstClr val="black"/>
                </a:solidFill>
                <a:effectLst/>
                <a:uLnTx/>
                <a:uFillTx/>
                <a:latin typeface="Calibri"/>
                <a:ea typeface="+mn-ea"/>
                <a:cs typeface="Arial" charset="0"/>
              </a:rPr>
              <a:t>Recent (2014) modeling by the UN and others suggest a future where there will be between 9.6 and 12.3 billion people by 2100, up from 6.2 to 11.2 in 2006.</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2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200" b="0" i="0" u="none" strike="noStrike" kern="1200" cap="none" spc="0" normalizeH="0" baseline="0" noProof="0" dirty="0">
                <a:ln>
                  <a:noFill/>
                </a:ln>
                <a:solidFill>
                  <a:prstClr val="black"/>
                </a:solidFill>
                <a:effectLst/>
                <a:uLnTx/>
                <a:uFillTx/>
                <a:latin typeface="Calibri"/>
                <a:ea typeface="+mn-ea"/>
                <a:cs typeface="Arial" charset="0"/>
              </a:rPr>
              <a:t>The problem is Sub Saharan Africa – its fertility rates are </a:t>
            </a:r>
            <a:r>
              <a:rPr kumimoji="0" lang="en-CA" sz="22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no longer decreasing as fast as they were </a:t>
            </a:r>
            <a:r>
              <a:rPr kumimoji="0" lang="en-CA" sz="2200" b="0" i="0" u="none" strike="noStrike" kern="1200" cap="none" spc="0" normalizeH="0" baseline="0" noProof="0" dirty="0">
                <a:ln>
                  <a:noFill/>
                </a:ln>
                <a:solidFill>
                  <a:prstClr val="black"/>
                </a:solidFill>
                <a:effectLst/>
                <a:uLnTx/>
                <a:uFillTx/>
                <a:latin typeface="Calibri"/>
                <a:ea typeface="+mn-ea"/>
                <a:cs typeface="Arial" charset="0"/>
              </a:rPr>
              <a:t>(but are still decreasing) and its population, especially of females, is young.</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2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200" b="0" i="0" u="none" strike="noStrike" kern="1200" cap="none" spc="0" normalizeH="0" baseline="0" noProof="0" dirty="0">
                <a:ln>
                  <a:noFill/>
                </a:ln>
                <a:solidFill>
                  <a:prstClr val="black"/>
                </a:solidFill>
                <a:effectLst/>
                <a:uLnTx/>
                <a:uFillTx/>
                <a:latin typeface="Calibri"/>
                <a:ea typeface="+mn-ea"/>
                <a:cs typeface="Arial" charset="0"/>
              </a:rPr>
              <a:t>Africa has the highest rates of population growth and is expected to account for more than half of all growth between 2015 and 2050.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2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200" b="0" i="0" u="none" strike="noStrike" kern="1200" cap="none" spc="0" normalizeH="0" baseline="0" noProof="0" dirty="0">
                <a:ln>
                  <a:noFill/>
                </a:ln>
                <a:solidFill>
                  <a:prstClr val="black"/>
                </a:solidFill>
                <a:effectLst/>
                <a:uLnTx/>
                <a:uFillTx/>
                <a:latin typeface="Calibri"/>
                <a:ea typeface="+mn-ea"/>
                <a:cs typeface="Arial" charset="0"/>
              </a:rPr>
              <a:t>The population of more than 20 countries are expected to double, and by 2100 the populations of ten African countries is expected to increase by a factor of five.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2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2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charset="0"/>
              </a:rPr>
              <a:t>The biggest cause is the oppressed role of females, who have little economic and birth choice.</a:t>
            </a:r>
          </a:p>
        </p:txBody>
      </p:sp>
      <p:sp>
        <p:nvSpPr>
          <p:cNvPr id="6" name="Rectangle 5"/>
          <p:cNvSpPr/>
          <p:nvPr/>
        </p:nvSpPr>
        <p:spPr>
          <a:xfrm>
            <a:off x="0" y="6564868"/>
            <a:ext cx="4572000" cy="276999"/>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Arial" charset="0"/>
              </a:rPr>
              <a:t>https://esa.un.org/unpd/wpp/Graphs/</a:t>
            </a:r>
          </a:p>
        </p:txBody>
      </p:sp>
      <p:sp>
        <p:nvSpPr>
          <p:cNvPr id="4" name="Slide Number Placeholder 3">
            <a:extLst>
              <a:ext uri="{FF2B5EF4-FFF2-40B4-BE49-F238E27FC236}">
                <a16:creationId xmlns:a16="http://schemas.microsoft.com/office/drawing/2014/main" id="{14FE2E92-81C5-4382-B91B-6AE9811C2B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26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opulation.un.org/wpp/Graphs/2_Probabilistic%20Projections/1_Population/1_Total%20Population/World.png">
            <a:extLst>
              <a:ext uri="{FF2B5EF4-FFF2-40B4-BE49-F238E27FC236}">
                <a16:creationId xmlns:a16="http://schemas.microsoft.com/office/drawing/2014/main" id="{9B9E457E-028D-4304-91A9-9D6CEE227A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603"/>
            <a:ext cx="9144000" cy="68549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5"/>
          <p:cNvSpPr txBox="1">
            <a:spLocks noChangeArrowheads="1"/>
          </p:cNvSpPr>
          <p:nvPr/>
        </p:nvSpPr>
        <p:spPr>
          <a:xfrm>
            <a:off x="457200" y="0"/>
            <a:ext cx="8229600" cy="533400"/>
          </a:xfrm>
          <a:prstGeom prst="rect">
            <a:avLst/>
          </a:prstGeom>
          <a:solidFill>
            <a:schemeClr val="bg1"/>
          </a:solid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rPr>
              <a:t>World Population Forecasts to 2100</a:t>
            </a:r>
          </a:p>
        </p:txBody>
      </p:sp>
      <p:sp>
        <p:nvSpPr>
          <p:cNvPr id="7" name="TextBox 6"/>
          <p:cNvSpPr txBox="1"/>
          <p:nvPr/>
        </p:nvSpPr>
        <p:spPr>
          <a:xfrm>
            <a:off x="3886200" y="4191000"/>
            <a:ext cx="4610100" cy="156966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Forecast in 2019</a:t>
            </a:r>
            <a:endPar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By  2100 with 80% confidence: between </a:t>
            </a:r>
            <a:r>
              <a:rPr lang="en-US" sz="2400" dirty="0">
                <a:solidFill>
                  <a:srgbClr val="FF0000"/>
                </a:solidFill>
                <a:effectLst>
                  <a:outerShdw blurRad="38100" dist="38100" dir="2700000" algn="tl">
                    <a:srgbClr val="000000">
                      <a:alpha val="43137"/>
                    </a:srgbClr>
                  </a:outerShdw>
                </a:effectLst>
                <a:latin typeface="Calibri"/>
              </a:rPr>
              <a:t>10.0</a:t>
            </a: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 and 12.0 billion with a median of 11.0 billion.</a:t>
            </a:r>
          </a:p>
        </p:txBody>
      </p:sp>
      <p:cxnSp>
        <p:nvCxnSpPr>
          <p:cNvPr id="8" name="Straight Connector 7"/>
          <p:cNvCxnSpPr/>
          <p:nvPr/>
        </p:nvCxnSpPr>
        <p:spPr>
          <a:xfrm>
            <a:off x="-304800" y="2660650"/>
            <a:ext cx="1025833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733800" y="1257211"/>
            <a:ext cx="2819400" cy="120032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Forecasts revised in 2019 paint a less optimistic picture.</a:t>
            </a:r>
          </a:p>
        </p:txBody>
      </p:sp>
      <p:sp>
        <p:nvSpPr>
          <p:cNvPr id="10" name="TextBox 9"/>
          <p:cNvSpPr txBox="1"/>
          <p:nvPr/>
        </p:nvSpPr>
        <p:spPr>
          <a:xfrm>
            <a:off x="485774" y="2914560"/>
            <a:ext cx="4086226" cy="156966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sng" strike="noStrike" kern="1200" cap="none" spc="0" normalizeH="0" baseline="0" noProof="0" dirty="0">
                <a:ln>
                  <a:noFill/>
                </a:ln>
                <a:solidFill>
                  <a:srgbClr val="9BBB59">
                    <a:lumMod val="75000"/>
                  </a:srgbClr>
                </a:solidFill>
                <a:effectLst>
                  <a:outerShdw blurRad="38100" dist="38100" dir="2700000" algn="tl">
                    <a:srgbClr val="000000">
                      <a:alpha val="43137"/>
                    </a:srgbClr>
                  </a:outerShdw>
                </a:effectLst>
                <a:uLnTx/>
                <a:uFillTx/>
                <a:latin typeface="Calibri"/>
                <a:ea typeface="+mn-ea"/>
                <a:cs typeface="Arial" charset="0"/>
              </a:rPr>
              <a:t>Forecast in 2006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9BBB59">
                    <a:lumMod val="75000"/>
                  </a:srgbClr>
                </a:solidFill>
                <a:effectLst>
                  <a:outerShdw blurRad="38100" dist="38100" dir="2700000" algn="tl">
                    <a:srgbClr val="000000">
                      <a:alpha val="43137"/>
                    </a:srgbClr>
                  </a:outerShdw>
                </a:effectLst>
                <a:uLnTx/>
                <a:uFillTx/>
                <a:latin typeface="Calibri"/>
                <a:ea typeface="+mn-ea"/>
                <a:cs typeface="Arial" charset="0"/>
              </a:rPr>
              <a:t>By 2100 with 80% confidence  between 6.2 and 11.2 billion with a median of 8.4 billion.</a:t>
            </a:r>
          </a:p>
        </p:txBody>
      </p:sp>
      <p:sp>
        <p:nvSpPr>
          <p:cNvPr id="4" name="Slide Number Placeholder 3">
            <a:extLst>
              <a:ext uri="{FF2B5EF4-FFF2-40B4-BE49-F238E27FC236}">
                <a16:creationId xmlns:a16="http://schemas.microsoft.com/office/drawing/2014/main" id="{4870ECBF-5025-4574-8B7B-CAF9B0027A69}"/>
              </a:ext>
            </a:extLst>
          </p:cNvPr>
          <p:cNvSpPr>
            <a:spLocks noGrp="1"/>
          </p:cNvSpPr>
          <p:nvPr>
            <p:ph type="sldNum" sz="quarter" idx="12"/>
          </p:nvPr>
        </p:nvSpPr>
        <p:spPr/>
        <p:txBody>
          <a:bodyPr/>
          <a:lstStyle/>
          <a:p>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fld id="{A3FC2F83-CC78-47C6-987A-BA5F6D9E94CE}" type="slidenum">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mn-cs"/>
              </a:rPr>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t>35</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5" name="Rectangle 4">
            <a:extLst>
              <a:ext uri="{FF2B5EF4-FFF2-40B4-BE49-F238E27FC236}">
                <a16:creationId xmlns:a16="http://schemas.microsoft.com/office/drawing/2014/main" id="{B5ACC936-D45C-4137-AE25-72884D561AD5}"/>
              </a:ext>
            </a:extLst>
          </p:cNvPr>
          <p:cNvSpPr/>
          <p:nvPr/>
        </p:nvSpPr>
        <p:spPr>
          <a:xfrm>
            <a:off x="-76200" y="6641179"/>
            <a:ext cx="4572000" cy="276999"/>
          </a:xfrm>
          <a:prstGeom prst="rect">
            <a:avLst/>
          </a:prstGeom>
        </p:spPr>
        <p:txBody>
          <a:bodyPr>
            <a:spAutoFit/>
          </a:bodyPr>
          <a:lstStyle/>
          <a:p>
            <a:pPr algn="l"/>
            <a:r>
              <a:rPr lang="en-CA" sz="1200" dirty="0">
                <a:latin typeface="+mn-lt"/>
              </a:rPr>
              <a:t>https://population.un.org/wpp/Graphs/Probabilistic/POP/900</a:t>
            </a:r>
          </a:p>
        </p:txBody>
      </p:sp>
    </p:spTree>
    <p:extLst>
      <p:ext uri="{BB962C8B-B14F-4D97-AF65-F5344CB8AC3E}">
        <p14:creationId xmlns:p14="http://schemas.microsoft.com/office/powerpoint/2010/main" val="216387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dissolve">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opulation.un.org/wpp/Graphs/2_Probabilistic%20Projections/1_Population/1_Total%20Population/Sub-Saharan%20Africa.png">
            <a:extLst>
              <a:ext uri="{FF2B5EF4-FFF2-40B4-BE49-F238E27FC236}">
                <a16:creationId xmlns:a16="http://schemas.microsoft.com/office/drawing/2014/main" id="{3353BDED-276F-4D38-8C45-AADFC77DFD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28"/>
            <a:ext cx="9144000" cy="68549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5"/>
          <p:cNvSpPr txBox="1">
            <a:spLocks noChangeArrowheads="1"/>
          </p:cNvSpPr>
          <p:nvPr/>
        </p:nvSpPr>
        <p:spPr>
          <a:xfrm>
            <a:off x="9525" y="0"/>
            <a:ext cx="9134475" cy="533400"/>
          </a:xfrm>
          <a:prstGeom prst="rect">
            <a:avLst/>
          </a:prstGeom>
          <a:solidFill>
            <a:schemeClr val="bg1"/>
          </a:solid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rPr>
              <a:t>Sub Saharan Africa Population Forecasts to 2100</a:t>
            </a:r>
          </a:p>
        </p:txBody>
      </p:sp>
      <p:sp>
        <p:nvSpPr>
          <p:cNvPr id="5" name="TextBox 4"/>
          <p:cNvSpPr txBox="1"/>
          <p:nvPr/>
        </p:nvSpPr>
        <p:spPr>
          <a:xfrm>
            <a:off x="762000" y="609600"/>
            <a:ext cx="6934200" cy="120032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By  2100: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With 80% confidence: between 3.4 and 4.5 billion.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With 95% confidence: between 3.1 and </a:t>
            </a:r>
            <a:r>
              <a:rPr lang="en-US" sz="2400" dirty="0">
                <a:solidFill>
                  <a:srgbClr val="FF0000"/>
                </a:solidFill>
                <a:effectLst>
                  <a:outerShdw blurRad="38100" dist="38100" dir="2700000" algn="tl">
                    <a:srgbClr val="000000">
                      <a:alpha val="43137"/>
                    </a:srgbClr>
                  </a:outerShdw>
                </a:effectLst>
                <a:latin typeface="Calibri"/>
              </a:rPr>
              <a:t>4.9</a:t>
            </a: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 billion.</a:t>
            </a:r>
          </a:p>
        </p:txBody>
      </p:sp>
      <p:cxnSp>
        <p:nvCxnSpPr>
          <p:cNvPr id="6" name="Straight Connector 5"/>
          <p:cNvCxnSpPr/>
          <p:nvPr/>
        </p:nvCxnSpPr>
        <p:spPr>
          <a:xfrm>
            <a:off x="-304800" y="2178050"/>
            <a:ext cx="1025833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09600" y="3276600"/>
            <a:ext cx="4876800" cy="120032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Reason: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Sub Saharan Africa population expectations have changed.</a:t>
            </a:r>
          </a:p>
        </p:txBody>
      </p:sp>
      <p:sp>
        <p:nvSpPr>
          <p:cNvPr id="4" name="Slide Number Placeholder 3">
            <a:extLst>
              <a:ext uri="{FF2B5EF4-FFF2-40B4-BE49-F238E27FC236}">
                <a16:creationId xmlns:a16="http://schemas.microsoft.com/office/drawing/2014/main" id="{150ABF80-CBB0-4097-941C-E55816F847F8}"/>
              </a:ext>
            </a:extLst>
          </p:cNvPr>
          <p:cNvSpPr>
            <a:spLocks noGrp="1"/>
          </p:cNvSpPr>
          <p:nvPr>
            <p:ph type="sldNum" sz="quarter" idx="12"/>
          </p:nvPr>
        </p:nvSpPr>
        <p:spPr/>
        <p:txBody>
          <a:bodyPr/>
          <a:lstStyle/>
          <a:p>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fld id="{A3FC2F83-CC78-47C6-987A-BA5F6D9E94CE}" type="slidenum">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mn-cs"/>
              </a:rPr>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t>36</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9" name="TextBox 8">
            <a:extLst>
              <a:ext uri="{FF2B5EF4-FFF2-40B4-BE49-F238E27FC236}">
                <a16:creationId xmlns:a16="http://schemas.microsoft.com/office/drawing/2014/main" id="{B954ED9E-7362-42BC-850E-638EA6B7253A}"/>
              </a:ext>
            </a:extLst>
          </p:cNvPr>
          <p:cNvSpPr txBox="1"/>
          <p:nvPr/>
        </p:nvSpPr>
        <p:spPr>
          <a:xfrm>
            <a:off x="4953000" y="4796135"/>
            <a:ext cx="3733800"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Median</a:t>
            </a:r>
            <a:r>
              <a:rPr kumimoji="0" lang="en-US" sz="2400" b="0" i="0" u="none" strike="noStrike" kern="1200" cap="none" spc="0" normalizeH="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 will be 3.9 billion.</a:t>
            </a:r>
            <a:endPar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endParaRPr>
          </a:p>
        </p:txBody>
      </p:sp>
      <p:sp>
        <p:nvSpPr>
          <p:cNvPr id="8" name="Rectangle 7">
            <a:extLst>
              <a:ext uri="{FF2B5EF4-FFF2-40B4-BE49-F238E27FC236}">
                <a16:creationId xmlns:a16="http://schemas.microsoft.com/office/drawing/2014/main" id="{C33BF7BE-AD55-4BA6-BCE2-7E3F87830419}"/>
              </a:ext>
            </a:extLst>
          </p:cNvPr>
          <p:cNvSpPr/>
          <p:nvPr/>
        </p:nvSpPr>
        <p:spPr>
          <a:xfrm>
            <a:off x="-19050" y="6644188"/>
            <a:ext cx="4572000" cy="276999"/>
          </a:xfrm>
          <a:prstGeom prst="rect">
            <a:avLst/>
          </a:prstGeom>
        </p:spPr>
        <p:txBody>
          <a:bodyPr>
            <a:spAutoFit/>
          </a:bodyPr>
          <a:lstStyle/>
          <a:p>
            <a:pPr algn="l"/>
            <a:r>
              <a:rPr lang="en-CA" sz="1200" dirty="0">
                <a:latin typeface="+mn-lt"/>
              </a:rPr>
              <a:t>https://population.un.org/wpp/Graphs/Probabilistic/POP/TOT/947</a:t>
            </a:r>
          </a:p>
        </p:txBody>
      </p:sp>
    </p:spTree>
    <p:extLst>
      <p:ext uri="{BB962C8B-B14F-4D97-AF65-F5344CB8AC3E}">
        <p14:creationId xmlns:p14="http://schemas.microsoft.com/office/powerpoint/2010/main" val="179369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dissolve">
                                      <p:cBhvr>
                                        <p:cTn id="16" dur="500"/>
                                        <p:tgtEl>
                                          <p:spTgt spid="5">
                                            <p:txEl>
                                              <p:pRg st="1" end="1"/>
                                            </p:txEl>
                                          </p:spTgt>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dissolve">
                                      <p:cBhvr>
                                        <p:cTn id="20" dur="500"/>
                                        <p:tgtEl>
                                          <p:spTgt spid="5">
                                            <p:txEl>
                                              <p:pRg st="2" end="2"/>
                                            </p:tx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descr="https://population.un.org/wpp/Graphs/2_Probabilistic%20Projections/1_Population/1_Total%20Population/Nigeria.png">
            <a:extLst>
              <a:ext uri="{FF2B5EF4-FFF2-40B4-BE49-F238E27FC236}">
                <a16:creationId xmlns:a16="http://schemas.microsoft.com/office/drawing/2014/main" id="{174CEB0E-A762-44D0-A905-5A573F92D3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8091"/>
            <a:ext cx="9124950" cy="68406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5"/>
          <p:cNvSpPr txBox="1">
            <a:spLocks noChangeArrowheads="1"/>
          </p:cNvSpPr>
          <p:nvPr/>
        </p:nvSpPr>
        <p:spPr>
          <a:xfrm>
            <a:off x="9525" y="0"/>
            <a:ext cx="8982075" cy="533400"/>
          </a:xfrm>
          <a:prstGeom prst="rect">
            <a:avLst/>
          </a:prstGeom>
          <a:solidFill>
            <a:schemeClr val="bg1"/>
          </a:solid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rPr>
              <a:t>Nigeria Population Forecasts to 2100</a:t>
            </a:r>
          </a:p>
        </p:txBody>
      </p:sp>
      <p:cxnSp>
        <p:nvCxnSpPr>
          <p:cNvPr id="4" name="Straight Connector 3"/>
          <p:cNvCxnSpPr/>
          <p:nvPr/>
        </p:nvCxnSpPr>
        <p:spPr>
          <a:xfrm>
            <a:off x="-304800" y="3200400"/>
            <a:ext cx="1025833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5800" y="3276600"/>
            <a:ext cx="4876800" cy="193899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Reason: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A few SSA countries such as Nigeria are contributing unexpected population growth due to a slowing of decreases in TFR.</a:t>
            </a:r>
          </a:p>
        </p:txBody>
      </p:sp>
      <p:sp>
        <p:nvSpPr>
          <p:cNvPr id="13" name="Rectangle 12"/>
          <p:cNvSpPr/>
          <p:nvPr/>
        </p:nvSpPr>
        <p:spPr>
          <a:xfrm>
            <a:off x="660400" y="704670"/>
            <a:ext cx="6839902" cy="1200329"/>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By 2100: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With 80% confidence: between 0.41 and 1.15 billion.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With 95% confidence: between 0.31 and 1.34 billion.</a:t>
            </a:r>
          </a:p>
        </p:txBody>
      </p:sp>
      <p:sp>
        <p:nvSpPr>
          <p:cNvPr id="5" name="Slide Number Placeholder 4">
            <a:extLst>
              <a:ext uri="{FF2B5EF4-FFF2-40B4-BE49-F238E27FC236}">
                <a16:creationId xmlns:a16="http://schemas.microsoft.com/office/drawing/2014/main" id="{49055774-0342-4742-8ACD-3E26B0421F39}"/>
              </a:ext>
            </a:extLst>
          </p:cNvPr>
          <p:cNvSpPr>
            <a:spLocks noGrp="1"/>
          </p:cNvSpPr>
          <p:nvPr>
            <p:ph type="sldNum" sz="quarter" idx="12"/>
          </p:nvPr>
        </p:nvSpPr>
        <p:spPr/>
        <p:txBody>
          <a:bodyPr/>
          <a:lstStyle/>
          <a:p>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fld id="{A3FC2F83-CC78-47C6-987A-BA5F6D9E94CE}" type="slidenum">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mn-cs"/>
              </a:rPr>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t>37</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10" name="TextBox 9">
            <a:extLst>
              <a:ext uri="{FF2B5EF4-FFF2-40B4-BE49-F238E27FC236}">
                <a16:creationId xmlns:a16="http://schemas.microsoft.com/office/drawing/2014/main" id="{600CB26C-5B55-469B-ADBC-CEF5E4D1D13C}"/>
              </a:ext>
            </a:extLst>
          </p:cNvPr>
          <p:cNvSpPr txBox="1"/>
          <p:nvPr/>
        </p:nvSpPr>
        <p:spPr>
          <a:xfrm>
            <a:off x="4953000" y="4796135"/>
            <a:ext cx="3733800"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Median</a:t>
            </a:r>
            <a:r>
              <a:rPr kumimoji="0" lang="en-US" sz="2400" b="0" i="0" u="none" strike="noStrike" kern="1200" cap="none" spc="0" normalizeH="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 will be 0.71 billion.</a:t>
            </a:r>
            <a:endPar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endParaRPr>
          </a:p>
        </p:txBody>
      </p:sp>
      <p:sp>
        <p:nvSpPr>
          <p:cNvPr id="6" name="Rectangle 5">
            <a:extLst>
              <a:ext uri="{FF2B5EF4-FFF2-40B4-BE49-F238E27FC236}">
                <a16:creationId xmlns:a16="http://schemas.microsoft.com/office/drawing/2014/main" id="{6578A2E9-4CE7-44A1-8683-55FA159BAF3B}"/>
              </a:ext>
            </a:extLst>
          </p:cNvPr>
          <p:cNvSpPr/>
          <p:nvPr/>
        </p:nvSpPr>
        <p:spPr>
          <a:xfrm>
            <a:off x="-58738" y="6593700"/>
            <a:ext cx="4572000" cy="276999"/>
          </a:xfrm>
          <a:prstGeom prst="rect">
            <a:avLst/>
          </a:prstGeom>
        </p:spPr>
        <p:txBody>
          <a:bodyPr wrap="square">
            <a:spAutoFit/>
          </a:bodyPr>
          <a:lstStyle/>
          <a:p>
            <a:pPr algn="l"/>
            <a:r>
              <a:rPr lang="en-CA" sz="1200" dirty="0">
                <a:latin typeface="+mn-lt"/>
              </a:rPr>
              <a:t>https://population.un.org/wpp/Graphs/Probabilistic/POP/TOT/566</a:t>
            </a:r>
          </a:p>
        </p:txBody>
      </p:sp>
    </p:spTree>
    <p:extLst>
      <p:ext uri="{BB962C8B-B14F-4D97-AF65-F5344CB8AC3E}">
        <p14:creationId xmlns:p14="http://schemas.microsoft.com/office/powerpoint/2010/main" val="304569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descr="https://population.un.org/wpp/Graphs/2_Probabilistic%20Projections/4_Fertility/Total%20Fertility/Nigeria.png">
            <a:extLst>
              <a:ext uri="{FF2B5EF4-FFF2-40B4-BE49-F238E27FC236}">
                <a16:creationId xmlns:a16="http://schemas.microsoft.com/office/drawing/2014/main" id="{043ED77A-AB94-421A-9575-D2ADC8E975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34475" cy="684783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5"/>
          <p:cNvSpPr txBox="1">
            <a:spLocks noChangeArrowheads="1"/>
          </p:cNvSpPr>
          <p:nvPr/>
        </p:nvSpPr>
        <p:spPr>
          <a:xfrm>
            <a:off x="9525" y="0"/>
            <a:ext cx="8982075" cy="533400"/>
          </a:xfrm>
          <a:prstGeom prst="rect">
            <a:avLst/>
          </a:prstGeom>
          <a:solidFill>
            <a:schemeClr val="bg1"/>
          </a:solid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rPr>
              <a:t>Nigeria </a:t>
            </a:r>
            <a:r>
              <a:rPr kumimoji="0" lang="en-US" sz="3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j-ea"/>
                <a:cs typeface="+mj-cs"/>
              </a:rPr>
              <a:t>Total Fertility Rate </a:t>
            </a:r>
            <a:r>
              <a:rPr kumimoji="0" lang="en-US"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rPr>
              <a:t>Forecasts to 2100</a:t>
            </a:r>
          </a:p>
        </p:txBody>
      </p:sp>
      <p:cxnSp>
        <p:nvCxnSpPr>
          <p:cNvPr id="4" name="Straight Connector 3"/>
          <p:cNvCxnSpPr/>
          <p:nvPr/>
        </p:nvCxnSpPr>
        <p:spPr>
          <a:xfrm>
            <a:off x="-1524000" y="4133850"/>
            <a:ext cx="1239193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62000" y="4186535"/>
            <a:ext cx="3238500"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66FF33"/>
                </a:solidFill>
                <a:effectLst>
                  <a:outerShdw blurRad="38100" dist="38100" dir="2700000" algn="tl">
                    <a:srgbClr val="000000">
                      <a:alpha val="43137"/>
                    </a:srgbClr>
                  </a:outerShdw>
                </a:effectLst>
                <a:uLnTx/>
                <a:uFillTx/>
                <a:latin typeface="Calibri"/>
                <a:ea typeface="+mn-ea"/>
                <a:cs typeface="Arial" charset="0"/>
              </a:rPr>
              <a:t>Replacement rate (ZPG)</a:t>
            </a:r>
          </a:p>
        </p:txBody>
      </p:sp>
      <p:cxnSp>
        <p:nvCxnSpPr>
          <p:cNvPr id="8" name="Straight Arrow Connector 7"/>
          <p:cNvCxnSpPr/>
          <p:nvPr/>
        </p:nvCxnSpPr>
        <p:spPr>
          <a:xfrm flipV="1">
            <a:off x="2895600" y="1684872"/>
            <a:ext cx="1222728" cy="51174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30111" y="1752600"/>
            <a:ext cx="2627489" cy="230832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Reason: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recent flattening of the downward trend in TFR for some SS African nations.</a:t>
            </a:r>
          </a:p>
        </p:txBody>
      </p:sp>
      <p:sp>
        <p:nvSpPr>
          <p:cNvPr id="11" name="Rectangle 10"/>
          <p:cNvSpPr/>
          <p:nvPr/>
        </p:nvSpPr>
        <p:spPr>
          <a:xfrm>
            <a:off x="1752600" y="4419600"/>
            <a:ext cx="6839902" cy="156966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By 2100: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With 80% confidence: between 1.7 and 3.2.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With 95% confidence: between 1.1 and 3.8.</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dirty="0">
                <a:solidFill>
                  <a:srgbClr val="FF0000"/>
                </a:solidFill>
                <a:effectLst>
                  <a:outerShdw blurRad="38100" dist="38100" dir="2700000" algn="tl">
                    <a:srgbClr val="000000">
                      <a:alpha val="43137"/>
                    </a:srgbClr>
                  </a:outerShdw>
                </a:effectLst>
                <a:latin typeface="Calibri"/>
              </a:rPr>
              <a:t>But the median TFR will still be above ZPG.</a:t>
            </a:r>
            <a:endPar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endParaRPr>
          </a:p>
        </p:txBody>
      </p:sp>
      <p:sp>
        <p:nvSpPr>
          <p:cNvPr id="6" name="Slide Number Placeholder 5">
            <a:extLst>
              <a:ext uri="{FF2B5EF4-FFF2-40B4-BE49-F238E27FC236}">
                <a16:creationId xmlns:a16="http://schemas.microsoft.com/office/drawing/2014/main" id="{9A18FA6C-FB53-403E-918A-6983F8DB9961}"/>
              </a:ext>
            </a:extLst>
          </p:cNvPr>
          <p:cNvSpPr>
            <a:spLocks noGrp="1"/>
          </p:cNvSpPr>
          <p:nvPr>
            <p:ph type="sldNum" sz="quarter" idx="12"/>
          </p:nvPr>
        </p:nvSpPr>
        <p:spPr/>
        <p:txBody>
          <a:bodyPr/>
          <a:lstStyle/>
          <a:p>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fld id="{A3FC2F83-CC78-47C6-987A-BA5F6D9E94CE}" type="slidenum">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mn-cs"/>
              </a:rPr>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t>38</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7" name="Rectangle 6">
            <a:extLst>
              <a:ext uri="{FF2B5EF4-FFF2-40B4-BE49-F238E27FC236}">
                <a16:creationId xmlns:a16="http://schemas.microsoft.com/office/drawing/2014/main" id="{DCE06783-7BC1-43E1-B80C-0A26A5C5E06F}"/>
              </a:ext>
            </a:extLst>
          </p:cNvPr>
          <p:cNvSpPr/>
          <p:nvPr/>
        </p:nvSpPr>
        <p:spPr>
          <a:xfrm>
            <a:off x="-71438" y="6624804"/>
            <a:ext cx="4572000" cy="276999"/>
          </a:xfrm>
          <a:prstGeom prst="rect">
            <a:avLst/>
          </a:prstGeom>
        </p:spPr>
        <p:txBody>
          <a:bodyPr>
            <a:spAutoFit/>
          </a:bodyPr>
          <a:lstStyle/>
          <a:p>
            <a:r>
              <a:rPr lang="en-CA" sz="1200" dirty="0">
                <a:latin typeface="+mn-lt"/>
              </a:rPr>
              <a:t>https://population.un.org/wpp/Graphs/Probabilistic/FERT/TOT/566</a:t>
            </a:r>
          </a:p>
        </p:txBody>
      </p:sp>
    </p:spTree>
    <p:extLst>
      <p:ext uri="{BB962C8B-B14F-4D97-AF65-F5344CB8AC3E}">
        <p14:creationId xmlns:p14="http://schemas.microsoft.com/office/powerpoint/2010/main" val="38691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457200" y="-103188"/>
            <a:ext cx="8229600" cy="636588"/>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rPr>
              <a:t>A Gender Bound World</a:t>
            </a:r>
          </a:p>
        </p:txBody>
      </p:sp>
      <p:sp>
        <p:nvSpPr>
          <p:cNvPr id="3" name="TextBox 2"/>
          <p:cNvSpPr txBox="1"/>
          <p:nvPr/>
        </p:nvSpPr>
        <p:spPr>
          <a:xfrm>
            <a:off x="755650" y="487025"/>
            <a:ext cx="7620000" cy="61093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3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charset="0"/>
              </a:rPr>
              <a:t>Largest influence on TFR is the oppressed role of females.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In Africa and many other nations of the world, women: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Are not allowed to work.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Are not allowed to earn a living.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Are not allowed to earn as much as a man when they do.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Are not allowed to get an education.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Are not allowed to run a business.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Are not allowed to vote.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Are not allowed to run for government.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Are not allowed to make decisions about their own bodies.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Are property to be traded by parents or husbands.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Are property to be married off at their parents wish.</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But the fact that it would require acts of government to make such fundamental rights available to 50% of the world’s population and even then </a:t>
            </a:r>
            <a:r>
              <a:rPr lang="en-CA" sz="2300" dirty="0">
                <a:solidFill>
                  <a:prstClr val="black"/>
                </a:solidFill>
                <a:effectLst>
                  <a:outerShdw blurRad="38100" dist="38100" dir="2700000" algn="tl">
                    <a:srgbClr val="000000">
                      <a:alpha val="43137"/>
                    </a:srgbClr>
                  </a:outerShdw>
                </a:effectLst>
                <a:latin typeface="Calibri"/>
              </a:rPr>
              <a:t>it is opposed, </a:t>
            </a:r>
            <a:r>
              <a:rPr kumimoji="0" lang="en-CA"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is inexcusable.</a:t>
            </a:r>
            <a:r>
              <a:rPr kumimoji="0" lang="en-CA" sz="2300" b="0" i="0" u="none" strike="noStrike" kern="1200" cap="none" spc="0" normalizeH="0" baseline="3000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1</a:t>
            </a:r>
          </a:p>
        </p:txBody>
      </p:sp>
      <p:sp>
        <p:nvSpPr>
          <p:cNvPr id="4" name="Rectangle 3"/>
          <p:cNvSpPr/>
          <p:nvPr/>
        </p:nvSpPr>
        <p:spPr>
          <a:xfrm>
            <a:off x="0" y="6581001"/>
            <a:ext cx="9144000" cy="276999"/>
          </a:xfrm>
          <a:prstGeom prst="rect">
            <a:avLst/>
          </a:prstGeom>
        </p:spPr>
        <p:txBody>
          <a:bodyPr wrap="square">
            <a:spAutoFit/>
          </a:bodyPr>
          <a:lstStyle/>
          <a:p>
            <a:pPr algn="l"/>
            <a:r>
              <a:rPr lang="en-US" sz="1200" dirty="0">
                <a:latin typeface="+mn-lt"/>
              </a:rPr>
              <a:t>1: </a:t>
            </a:r>
            <a:r>
              <a:rPr lang="en-US" sz="1200" dirty="0">
                <a:latin typeface="+mn-lt"/>
                <a:hlinkClick r:id="rId3"/>
              </a:rPr>
              <a:t>https://www.equalrightsamendment.org/era-ratification-map</a:t>
            </a:r>
            <a:endParaRPr lang="en-US" sz="1200" dirty="0">
              <a:latin typeface="+mn-lt"/>
            </a:endParaRPr>
          </a:p>
        </p:txBody>
      </p:sp>
      <p:sp>
        <p:nvSpPr>
          <p:cNvPr id="5" name="Slide Number Placeholder 4">
            <a:extLst>
              <a:ext uri="{FF2B5EF4-FFF2-40B4-BE49-F238E27FC236}">
                <a16:creationId xmlns:a16="http://schemas.microsoft.com/office/drawing/2014/main" id="{8477EEC1-14F8-42E9-AE4D-C179E8449CFD}"/>
              </a:ext>
            </a:extLst>
          </p:cNvPr>
          <p:cNvSpPr>
            <a:spLocks noGrp="1"/>
          </p:cNvSpPr>
          <p:nvPr>
            <p:ph type="sldNum" sz="quarter" idx="12"/>
          </p:nvPr>
        </p:nvSpPr>
        <p:spPr/>
        <p:txBody>
          <a:bodyPr/>
          <a:lstStyle/>
          <a:p>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fld id="{A3FC2F83-CC78-47C6-987A-BA5F6D9E94CE}" type="slidenum">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mn-cs"/>
              </a:rPr>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t>39</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Tree>
    <p:extLst>
      <p:ext uri="{BB962C8B-B14F-4D97-AF65-F5344CB8AC3E}">
        <p14:creationId xmlns:p14="http://schemas.microsoft.com/office/powerpoint/2010/main" val="273332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500"/>
                                        <p:tgtEl>
                                          <p:spTgt spid="3">
                                            <p:txEl>
                                              <p:pRg st="10" end="10"/>
                                            </p:txEl>
                                          </p:spTgt>
                                        </p:tgtEl>
                                      </p:cBhvr>
                                    </p:animEffect>
                                  </p:childTnLst>
                                </p:cTn>
                              </p:par>
                            </p:childTnLst>
                          </p:cTn>
                        </p:par>
                        <p:par>
                          <p:cTn id="45" fill="hold">
                            <p:stCondLst>
                              <p:cond delay="4500"/>
                            </p:stCondLst>
                            <p:childTnLst>
                              <p:par>
                                <p:cTn id="46" presetID="10" presetClass="entr" presetSubtype="0" fill="hold" nodeType="after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fade">
                                      <p:cBhvr>
                                        <p:cTn id="48" dur="500"/>
                                        <p:tgtEl>
                                          <p:spTgt spid="3">
                                            <p:txEl>
                                              <p:pRg st="11" end="11"/>
                                            </p:txEl>
                                          </p:spTgt>
                                        </p:tgtEl>
                                      </p:cBhvr>
                                    </p:animEffect>
                                  </p:childTnLst>
                                </p:cTn>
                              </p:par>
                            </p:childTnLst>
                          </p:cTn>
                        </p:par>
                        <p:par>
                          <p:cTn id="49" fill="hold">
                            <p:stCondLst>
                              <p:cond delay="5000"/>
                            </p:stCondLst>
                            <p:childTnLst>
                              <p:par>
                                <p:cTn id="50" presetID="10" presetClass="entr" presetSubtype="0" fill="hold" nodeType="after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fade">
                                      <p:cBhvr>
                                        <p:cTn id="52" dur="500"/>
                                        <p:tgtEl>
                                          <p:spTgt spid="3">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animEffect transition="in" filter="fade">
                                      <p:cBhvr>
                                        <p:cTn id="57" dur="500"/>
                                        <p:tgtEl>
                                          <p:spTgt spid="3">
                                            <p:txEl>
                                              <p:pRg st="14" end="14"/>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BF8056-77C9-44E0-861A-0EA35E275A52}"/>
              </a:ext>
            </a:extLst>
          </p:cNvPr>
          <p:cNvSpPr>
            <a:spLocks noGrp="1"/>
          </p:cNvSpPr>
          <p:nvPr>
            <p:ph type="sldNum" sz="quarter" idx="12"/>
          </p:nvPr>
        </p:nvSpPr>
        <p:spPr/>
        <p:txBody>
          <a:bodyPr/>
          <a:lstStyle/>
          <a:p>
            <a:pPr>
              <a:defRPr/>
            </a:pPr>
            <a:fld id="{A3FC2F83-CC78-47C6-987A-BA5F6D9E94CE}" type="slidenum">
              <a:rPr lang="en-US" smtClean="0"/>
              <a:pPr>
                <a:defRPr/>
              </a:pPr>
              <a:t>4</a:t>
            </a:fld>
            <a:endParaRPr lang="en-US"/>
          </a:p>
        </p:txBody>
      </p:sp>
      <p:sp>
        <p:nvSpPr>
          <p:cNvPr id="4" name="Rectangle 3">
            <a:extLst>
              <a:ext uri="{FF2B5EF4-FFF2-40B4-BE49-F238E27FC236}">
                <a16:creationId xmlns:a16="http://schemas.microsoft.com/office/drawing/2014/main" id="{77A19ABD-2B7D-42C3-B27C-B6B481FF51FA}"/>
              </a:ext>
            </a:extLst>
          </p:cNvPr>
          <p:cNvSpPr/>
          <p:nvPr/>
        </p:nvSpPr>
        <p:spPr>
          <a:xfrm>
            <a:off x="0" y="5715000"/>
            <a:ext cx="9144000" cy="1200329"/>
          </a:xfrm>
          <a:prstGeom prst="rect">
            <a:avLst/>
          </a:prstGeom>
        </p:spPr>
        <p:txBody>
          <a:bodyPr wrap="square">
            <a:spAutoFit/>
          </a:bodyPr>
          <a:lstStyle/>
          <a:p>
            <a:pPr algn="l"/>
            <a:r>
              <a:rPr lang="en-CA" sz="1200" dirty="0">
                <a:latin typeface="+mn-lt"/>
              </a:rPr>
              <a:t>1: See for examples, </a:t>
            </a:r>
            <a:r>
              <a:rPr lang="en-US" sz="1200" i="1" dirty="0">
                <a:latin typeface="+mn-lt"/>
              </a:rPr>
              <a:t>Donella H. Meadows [and others]. The Limits To Growth; a Report for the Club of Rome's Project on the Predicament of Mankind. New York :Universe Books, 1972., </a:t>
            </a:r>
            <a:r>
              <a:rPr lang="en-US" sz="1200" dirty="0">
                <a:latin typeface="+mn-lt"/>
              </a:rPr>
              <a:t>Toffler, Alvin. Future Shock. New York :Random House, 1970., </a:t>
            </a:r>
            <a:r>
              <a:rPr lang="en-CA" sz="1200" dirty="0">
                <a:latin typeface="+mn-lt"/>
              </a:rPr>
              <a:t>Mihajlo D. </a:t>
            </a:r>
            <a:r>
              <a:rPr lang="en-CA" sz="1200" dirty="0" err="1">
                <a:latin typeface="+mn-lt"/>
              </a:rPr>
              <a:t>Mesarović</a:t>
            </a:r>
            <a:r>
              <a:rPr lang="en-CA" sz="1200" dirty="0">
                <a:latin typeface="+mn-lt"/>
              </a:rPr>
              <a:t>, Eduard </a:t>
            </a:r>
            <a:r>
              <a:rPr lang="en-CA" sz="1200" dirty="0" err="1">
                <a:latin typeface="+mn-lt"/>
              </a:rPr>
              <a:t>Pestel</a:t>
            </a:r>
            <a:r>
              <a:rPr lang="en-CA" sz="1200" dirty="0">
                <a:latin typeface="+mn-lt"/>
              </a:rPr>
              <a:t>. Mankind at the Turning Point. Club of Rome. Hutchinson, 1974.</a:t>
            </a:r>
          </a:p>
          <a:p>
            <a:pPr algn="l"/>
            <a:r>
              <a:rPr lang="en-US" sz="1200" dirty="0">
                <a:latin typeface="+mn-lt"/>
              </a:rPr>
              <a:t>2: Fertility, mortality, migration, and population scenarios for 195 countries and territories from 2017 to 2100: a forecasting analysis for the Global Burden of Disease Study. The Lancet, </a:t>
            </a:r>
            <a:r>
              <a:rPr lang="en-US" sz="1200" cap="all" dirty="0">
                <a:latin typeface="+mn-lt"/>
              </a:rPr>
              <a:t> VOLUME 396, ISSUE 10258, </a:t>
            </a:r>
            <a:r>
              <a:rPr lang="en-US" sz="1200" dirty="0">
                <a:latin typeface="+mn-lt"/>
              </a:rPr>
              <a:t>p1285-1306, October 17, 2020, https://www.thelancet.com/article/s0140-6736(20)30677-2/fulltext#%20</a:t>
            </a:r>
            <a:r>
              <a:rPr lang="en-CA" sz="1200" dirty="0">
                <a:latin typeface="+mn-lt"/>
              </a:rPr>
              <a:t>.</a:t>
            </a:r>
            <a:endParaRPr lang="en-US" sz="1200" dirty="0">
              <a:latin typeface="+mn-lt"/>
            </a:endParaRPr>
          </a:p>
        </p:txBody>
      </p:sp>
      <p:sp>
        <p:nvSpPr>
          <p:cNvPr id="7" name="TextBox 6">
            <a:extLst>
              <a:ext uri="{FF2B5EF4-FFF2-40B4-BE49-F238E27FC236}">
                <a16:creationId xmlns:a16="http://schemas.microsoft.com/office/drawing/2014/main" id="{F2FBF47C-C50C-4AC2-A782-D22896B718A9}"/>
              </a:ext>
            </a:extLst>
          </p:cNvPr>
          <p:cNvSpPr txBox="1"/>
          <p:nvPr/>
        </p:nvSpPr>
        <p:spPr>
          <a:xfrm>
            <a:off x="370840" y="609600"/>
            <a:ext cx="8407400" cy="5057795"/>
          </a:xfrm>
          <a:prstGeom prst="rect">
            <a:avLst/>
          </a:prstGeom>
          <a:noFill/>
        </p:spPr>
        <p:txBody>
          <a:bodyPr wrap="square" rtlCol="0">
            <a:spAutoFit/>
          </a:bodyPr>
          <a:lstStyle/>
          <a:p>
            <a:r>
              <a:rPr lang="en-CA" sz="2200" dirty="0">
                <a:latin typeface="+mn-lt"/>
              </a:rPr>
              <a:t>The </a:t>
            </a:r>
            <a:r>
              <a:rPr lang="en-CA" sz="2200" dirty="0" err="1">
                <a:latin typeface="+mn-lt"/>
              </a:rPr>
              <a:t>Erhlichs</a:t>
            </a:r>
            <a:r>
              <a:rPr lang="en-CA" sz="2200" dirty="0">
                <a:latin typeface="+mn-lt"/>
              </a:rPr>
              <a:t> may be forgiven for having Malthusian thoughts; they certainly weren’t the only ones at that time.</a:t>
            </a:r>
            <a:r>
              <a:rPr lang="en-CA" sz="2200" baseline="30000" dirty="0">
                <a:latin typeface="+mn-lt"/>
              </a:rPr>
              <a:t>1</a:t>
            </a:r>
          </a:p>
          <a:p>
            <a:endParaRPr lang="en-CA" sz="2200" dirty="0">
              <a:latin typeface="+mn-lt"/>
            </a:endParaRPr>
          </a:p>
          <a:p>
            <a:r>
              <a:rPr lang="en-CA" sz="2200" dirty="0">
                <a:latin typeface="+mn-lt"/>
              </a:rPr>
              <a:t>Even today most people today think the planet is overpopulated and still on its way to an unsustainable 11 billion people by 2100, including the high estimates by the United  Nations (more on this later).</a:t>
            </a:r>
          </a:p>
          <a:p>
            <a:endParaRPr lang="en-CA" sz="2200" dirty="0">
              <a:latin typeface="+mn-lt"/>
            </a:endParaRPr>
          </a:p>
          <a:p>
            <a:r>
              <a:rPr lang="en-CA" sz="2200" dirty="0">
                <a:latin typeface="+mn-lt"/>
              </a:rPr>
              <a:t>But the facts are quite the opposite; fertility rates are declining precipitously, populations are aging rapidly, and population numbers are coming to a peak far faster than we thought even two decades ago, and at breakneck pace in western developed nations.</a:t>
            </a:r>
            <a:r>
              <a:rPr lang="en-CA" sz="2200" baseline="30000" dirty="0">
                <a:latin typeface="+mn-lt"/>
              </a:rPr>
              <a:t>2</a:t>
            </a:r>
          </a:p>
          <a:p>
            <a:endParaRPr lang="en-CA" sz="2200" baseline="30000" dirty="0">
              <a:latin typeface="+mn-lt"/>
            </a:endParaRPr>
          </a:p>
          <a:p>
            <a:r>
              <a:rPr lang="en-CA" sz="2200" dirty="0">
                <a:latin typeface="+mn-lt"/>
              </a:rPr>
              <a:t>This is not to say that we won’t face some critical issues in the next five decades – the trilemma; they are just not quite what we thought they would be five decades ago.</a:t>
            </a:r>
          </a:p>
        </p:txBody>
      </p:sp>
      <p:sp>
        <p:nvSpPr>
          <p:cNvPr id="8" name="Rectangle 2">
            <a:extLst>
              <a:ext uri="{FF2B5EF4-FFF2-40B4-BE49-F238E27FC236}">
                <a16:creationId xmlns:a16="http://schemas.microsoft.com/office/drawing/2014/main" id="{33B36BCD-CC9D-4A3A-B56F-1CF156BDD900}"/>
              </a:ext>
            </a:extLst>
          </p:cNvPr>
          <p:cNvSpPr txBox="1">
            <a:spLocks noChangeArrowheads="1"/>
          </p:cNvSpPr>
          <p:nvPr/>
        </p:nvSpPr>
        <p:spPr>
          <a:xfrm>
            <a:off x="0" y="0"/>
            <a:ext cx="9144000" cy="669925"/>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400">
                <a:effectLst>
                  <a:outerShdw blurRad="38100" dist="38100" dir="2700000" algn="tl">
                    <a:srgbClr val="000000">
                      <a:alpha val="43137"/>
                    </a:srgbClr>
                  </a:outerShdw>
                </a:effectLst>
              </a:rPr>
              <a:t>Population and Demographics</a:t>
            </a:r>
            <a:endParaRPr lang="en-US" sz="3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772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fade">
                                      <p:cBhvr>
                                        <p:cTn id="20" dur="500"/>
                                        <p:tgtEl>
                                          <p:spTgt spid="7">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fade">
                                      <p:cBhvr>
                                        <p:cTn id="28"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population.un.org/wpp/Graphs/2_Probabilistic%20Projections/1_Population/1_Total%20Population/Germany.png">
            <a:extLst>
              <a:ext uri="{FF2B5EF4-FFF2-40B4-BE49-F238E27FC236}">
                <a16:creationId xmlns:a16="http://schemas.microsoft.com/office/drawing/2014/main" id="{DFD6C558-31D7-4D22-A63A-D9F984695A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048000"/>
            <a:ext cx="4953000" cy="371311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population.un.org/wpp/Graphs/2_Probabilistic%20Projections/1_Population/1_Total%20Population/Japan.png">
            <a:extLst>
              <a:ext uri="{FF2B5EF4-FFF2-40B4-BE49-F238E27FC236}">
                <a16:creationId xmlns:a16="http://schemas.microsoft.com/office/drawing/2014/main" id="{66296BB2-3D57-4209-906B-5D60EAA56E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572000" cy="34274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0" y="-76200"/>
            <a:ext cx="4513478" cy="32778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In developed nations, the population situation is the opposite – one of </a:t>
            </a:r>
            <a:r>
              <a:rPr kumimoji="0" lang="en-US" sz="23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significant</a:t>
            </a: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 decline.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Japan’s</a:t>
            </a: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 population by 2100 could be 60 million less than its current population and even 5 million less</a:t>
            </a:r>
            <a:r>
              <a:rPr kumimoji="0" lang="en-US" sz="2300" b="0" i="0" u="none" strike="noStrike" kern="1200" cap="none" spc="0" normalizeH="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 than it was in </a:t>
            </a: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1950! Worst case scenarios have population at about 40% of current levels!</a:t>
            </a:r>
          </a:p>
        </p:txBody>
      </p:sp>
      <p:sp>
        <p:nvSpPr>
          <p:cNvPr id="5" name="TextBox 4"/>
          <p:cNvSpPr txBox="1"/>
          <p:nvPr/>
        </p:nvSpPr>
        <p:spPr>
          <a:xfrm>
            <a:off x="228601" y="4038600"/>
            <a:ext cx="3505199" cy="256993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Germany’s </a:t>
            </a:r>
            <a:r>
              <a:rPr kumimoji="0" lang="en-US" sz="2300" b="0" i="0" u="none" strike="noStrike" kern="1200" cap="none" spc="0" normalizeH="0" baseline="0" noProof="0" dirty="0">
                <a:ln>
                  <a:noFill/>
                </a:ln>
                <a:effectLst>
                  <a:outerShdw blurRad="38100" dist="38100" dir="2700000" algn="tl">
                    <a:srgbClr val="000000">
                      <a:alpha val="43137"/>
                    </a:srgbClr>
                  </a:outerShdw>
                </a:effectLst>
                <a:uLnTx/>
                <a:uFillTx/>
                <a:latin typeface="Calibri"/>
                <a:ea typeface="+mn-ea"/>
                <a:cs typeface="Arial" charset="0"/>
              </a:rPr>
              <a:t>median size </a:t>
            </a: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could be about 10 million </a:t>
            </a:r>
            <a:r>
              <a:rPr kumimoji="0" lang="en-US" sz="2300" b="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less than </a:t>
            </a: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its current population, with worst case scenarios have population at about 59% of current levels.</a:t>
            </a:r>
          </a:p>
        </p:txBody>
      </p:sp>
      <p:cxnSp>
        <p:nvCxnSpPr>
          <p:cNvPr id="7" name="Straight Connector 6"/>
          <p:cNvCxnSpPr/>
          <p:nvPr/>
        </p:nvCxnSpPr>
        <p:spPr>
          <a:xfrm>
            <a:off x="3733800" y="5067300"/>
            <a:ext cx="548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04800" y="2133600"/>
            <a:ext cx="548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720015" y="96502"/>
            <a:ext cx="444352" cy="424732"/>
          </a:xfrm>
          <a:prstGeom prst="rect">
            <a:avLst/>
          </a:prstGeom>
          <a:no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sym typeface="Wingdings" panose="05000000000000000000" pitchFamily="2" charset="2"/>
              </a:rPr>
              <a:t></a:t>
            </a:r>
            <a:endPar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endParaRPr>
          </a:p>
        </p:txBody>
      </p:sp>
      <p:sp>
        <p:nvSpPr>
          <p:cNvPr id="6" name="Slide Number Placeholder 5">
            <a:extLst>
              <a:ext uri="{FF2B5EF4-FFF2-40B4-BE49-F238E27FC236}">
                <a16:creationId xmlns:a16="http://schemas.microsoft.com/office/drawing/2014/main" id="{FD7057DE-69F9-4236-8EFA-ED020D899636}"/>
              </a:ext>
            </a:extLst>
          </p:cNvPr>
          <p:cNvSpPr>
            <a:spLocks noGrp="1"/>
          </p:cNvSpPr>
          <p:nvPr>
            <p:ph type="sldNum" sz="quarter" idx="12"/>
          </p:nvPr>
        </p:nvSpPr>
        <p:spPr/>
        <p:txBody>
          <a:bodyPr/>
          <a:lstStyle/>
          <a:p>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fld id="{A3FC2F83-CC78-47C6-987A-BA5F6D9E94CE}" type="slidenum">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mn-cs"/>
              </a:rPr>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t>40</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
        <p:nvSpPr>
          <p:cNvPr id="9" name="Rectangle 8">
            <a:extLst>
              <a:ext uri="{FF2B5EF4-FFF2-40B4-BE49-F238E27FC236}">
                <a16:creationId xmlns:a16="http://schemas.microsoft.com/office/drawing/2014/main" id="{4B67F247-B48D-42CA-8212-0803FFE02BFA}"/>
              </a:ext>
            </a:extLst>
          </p:cNvPr>
          <p:cNvSpPr/>
          <p:nvPr/>
        </p:nvSpPr>
        <p:spPr>
          <a:xfrm>
            <a:off x="-76200" y="3380601"/>
            <a:ext cx="4572000" cy="276999"/>
          </a:xfrm>
          <a:prstGeom prst="rect">
            <a:avLst/>
          </a:prstGeom>
        </p:spPr>
        <p:txBody>
          <a:bodyPr>
            <a:spAutoFit/>
          </a:bodyPr>
          <a:lstStyle/>
          <a:p>
            <a:pPr algn="l"/>
            <a:r>
              <a:rPr lang="en-CA" sz="1200" dirty="0">
                <a:latin typeface="+mn-lt"/>
              </a:rPr>
              <a:t>https://population.un.org/wpp/Graphs/Probabilistic/POP/TOT/392</a:t>
            </a:r>
          </a:p>
        </p:txBody>
      </p:sp>
      <p:sp>
        <p:nvSpPr>
          <p:cNvPr id="11" name="Rectangle 10">
            <a:extLst>
              <a:ext uri="{FF2B5EF4-FFF2-40B4-BE49-F238E27FC236}">
                <a16:creationId xmlns:a16="http://schemas.microsoft.com/office/drawing/2014/main" id="{66A8E7E6-64D3-4CAE-9203-B1F91B8176F4}"/>
              </a:ext>
            </a:extLst>
          </p:cNvPr>
          <p:cNvSpPr/>
          <p:nvPr/>
        </p:nvSpPr>
        <p:spPr>
          <a:xfrm>
            <a:off x="4659727" y="6631801"/>
            <a:ext cx="4495800" cy="276999"/>
          </a:xfrm>
          <a:prstGeom prst="rect">
            <a:avLst/>
          </a:prstGeom>
        </p:spPr>
        <p:txBody>
          <a:bodyPr wrap="square">
            <a:spAutoFit/>
          </a:bodyPr>
          <a:lstStyle/>
          <a:p>
            <a:pPr algn="l"/>
            <a:r>
              <a:rPr lang="en-CA" sz="1200" dirty="0">
                <a:latin typeface="+mn-lt"/>
              </a:rPr>
              <a:t>https://population.un.org/wpp/Graphs/Probabilistic/POP/TOT/276</a:t>
            </a:r>
          </a:p>
        </p:txBody>
      </p:sp>
    </p:spTree>
    <p:extLst>
      <p:ext uri="{BB962C8B-B14F-4D97-AF65-F5344CB8AC3E}">
        <p14:creationId xmlns:p14="http://schemas.microsoft.com/office/powerpoint/2010/main" val="279514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4527" y="3087469"/>
            <a:ext cx="5454955" cy="646331"/>
          </a:xfrm>
          <a:prstGeom prst="rect">
            <a:avLst/>
          </a:prstGeom>
          <a:noFill/>
        </p:spPr>
        <p:txBody>
          <a:bodyPr wrap="none" lIns="91440" tIns="45720" rIns="91440" bIns="45720">
            <a:spAutoFit/>
          </a:bodyPr>
          <a:lstStyle/>
          <a:p>
            <a:pPr algn="ctr">
              <a:buNone/>
            </a:pPr>
            <a:r>
              <a:rPr lang="en-US" sz="4000" b="0" cap="none" spc="0" dirty="0">
                <a:ln w="0"/>
                <a:solidFill>
                  <a:schemeClr val="tx1"/>
                </a:solidFill>
                <a:effectLst>
                  <a:outerShdw blurRad="38100" dist="19050" dir="2700000" algn="tl" rotWithShape="0">
                    <a:schemeClr val="dk1">
                      <a:alpha val="40000"/>
                    </a:schemeClr>
                  </a:outerShdw>
                </a:effectLst>
                <a:latin typeface="+mn-lt"/>
              </a:rPr>
              <a:t>Fertility Rate Projections</a:t>
            </a:r>
          </a:p>
        </p:txBody>
      </p:sp>
      <p:sp>
        <p:nvSpPr>
          <p:cNvPr id="3" name="Slide Number Placeholder 2">
            <a:extLst>
              <a:ext uri="{FF2B5EF4-FFF2-40B4-BE49-F238E27FC236}">
                <a16:creationId xmlns:a16="http://schemas.microsoft.com/office/drawing/2014/main" id="{66495884-EDD9-40BB-84B2-64FB52F1179D}"/>
              </a:ext>
            </a:extLst>
          </p:cNvPr>
          <p:cNvSpPr>
            <a:spLocks noGrp="1"/>
          </p:cNvSpPr>
          <p:nvPr>
            <p:ph type="sldNum" sz="quarter" idx="12"/>
          </p:nvPr>
        </p:nvSpPr>
        <p:spPr/>
        <p:txBody>
          <a:bodyPr/>
          <a:lstStyle/>
          <a:p>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fld id="{A3FC2F83-CC78-47C6-987A-BA5F6D9E94CE}" type="slidenum">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mn-cs"/>
              </a:rPr>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t>41</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Tree>
    <p:extLst>
      <p:ext uri="{BB962C8B-B14F-4D97-AF65-F5344CB8AC3E}">
        <p14:creationId xmlns:p14="http://schemas.microsoft.com/office/powerpoint/2010/main" val="12154546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population.un.org/wpp/Graphs/2_Probabilistic%20Projections/1_Population/1_Total%20Population/Europe.png">
            <a:extLst>
              <a:ext uri="{FF2B5EF4-FFF2-40B4-BE49-F238E27FC236}">
                <a16:creationId xmlns:a16="http://schemas.microsoft.com/office/drawing/2014/main" id="{993504D9-27F0-42DC-A55C-2E50EE618C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2"/>
            <a:ext cx="9144000" cy="685497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24000" y="3776752"/>
            <a:ext cx="5029200" cy="186204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Europe</a:t>
            </a: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  as a whole could see a decrease of about 120 million from its current level. Even the most optimistic projections still predict a 2100 population less than its current one.</a:t>
            </a:r>
          </a:p>
        </p:txBody>
      </p:sp>
      <p:cxnSp>
        <p:nvCxnSpPr>
          <p:cNvPr id="8" name="Straight Connector 7"/>
          <p:cNvCxnSpPr/>
          <p:nvPr/>
        </p:nvCxnSpPr>
        <p:spPr>
          <a:xfrm>
            <a:off x="-838200" y="3702050"/>
            <a:ext cx="104394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09600" y="3240385"/>
            <a:ext cx="4114800"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2100 median population level</a:t>
            </a:r>
          </a:p>
        </p:txBody>
      </p:sp>
      <p:cxnSp>
        <p:nvCxnSpPr>
          <p:cNvPr id="4" name="Straight Arrow Connector 3"/>
          <p:cNvCxnSpPr>
            <a:cxnSpLocks/>
            <a:stCxn id="7" idx="3"/>
          </p:cNvCxnSpPr>
          <p:nvPr/>
        </p:nvCxnSpPr>
        <p:spPr>
          <a:xfrm flipV="1">
            <a:off x="6553200" y="3081248"/>
            <a:ext cx="1828800" cy="16265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648200" y="533400"/>
            <a:ext cx="4191000" cy="186204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srgbClr val="2A14F8"/>
                </a:solidFill>
                <a:effectLst>
                  <a:outerShdw blurRad="38100" dist="38100" dir="2700000" algn="tl">
                    <a:srgbClr val="000000">
                      <a:alpha val="43137"/>
                    </a:srgbClr>
                  </a:outerShdw>
                </a:effectLst>
                <a:uLnTx/>
                <a:uFillTx/>
                <a:latin typeface="Calibri"/>
                <a:ea typeface="+mn-ea"/>
                <a:cs typeface="Arial" charset="0"/>
              </a:rPr>
              <a:t>What would it take to prevent all this (assuming increasing population is a good thing)? The blue dotted line is an increase of 0.5 in TFR.</a:t>
            </a:r>
          </a:p>
        </p:txBody>
      </p:sp>
      <p:sp>
        <p:nvSpPr>
          <p:cNvPr id="3" name="Slide Number Placeholder 2">
            <a:extLst>
              <a:ext uri="{FF2B5EF4-FFF2-40B4-BE49-F238E27FC236}">
                <a16:creationId xmlns:a16="http://schemas.microsoft.com/office/drawing/2014/main" id="{48254202-4D52-442F-BB31-77DD11593C01}"/>
              </a:ext>
            </a:extLst>
          </p:cNvPr>
          <p:cNvSpPr>
            <a:spLocks noGrp="1"/>
          </p:cNvSpPr>
          <p:nvPr>
            <p:ph type="sldNum" sz="quarter" idx="12"/>
          </p:nvPr>
        </p:nvSpPr>
        <p:spPr/>
        <p:txBody>
          <a:bodyPr/>
          <a:lstStyle/>
          <a:p>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fld id="{A3FC2F83-CC78-47C6-987A-BA5F6D9E94CE}" type="slidenum">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mn-cs"/>
              </a:rPr>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t>42</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Tree>
    <p:extLst>
      <p:ext uri="{BB962C8B-B14F-4D97-AF65-F5344CB8AC3E}">
        <p14:creationId xmlns:p14="http://schemas.microsoft.com/office/powerpoint/2010/main" val="192088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https://population.un.org/wpp/Graphs/2_Probabilistic%20Projections/4_Fertility/Total%20Fertility/Hungary.png">
            <a:extLst>
              <a:ext uri="{FF2B5EF4-FFF2-40B4-BE49-F238E27FC236}">
                <a16:creationId xmlns:a16="http://schemas.microsoft.com/office/drawing/2014/main" id="{E7FF1D5D-B9EE-4300-A201-A664444AF0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340054"/>
            <a:ext cx="4602481" cy="345033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population.un.org/wpp/Graphs/2_Probabilistic%20Projections/4_Fertility/Total%20Fertility/Japan.png">
            <a:extLst>
              <a:ext uri="{FF2B5EF4-FFF2-40B4-BE49-F238E27FC236}">
                <a16:creationId xmlns:a16="http://schemas.microsoft.com/office/drawing/2014/main" id="{05AAA195-8961-4DBD-8E69-60378078AF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4574019" cy="34290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s://population.un.org/wpp/Graphs/2_Probabilistic%20Projections/4_Fertility/Total%20Fertility/Germany.png">
            <a:extLst>
              <a:ext uri="{FF2B5EF4-FFF2-40B4-BE49-F238E27FC236}">
                <a16:creationId xmlns:a16="http://schemas.microsoft.com/office/drawing/2014/main" id="{43A4E391-5716-43AD-AAD8-783E5C214A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458"/>
            <a:ext cx="4610892" cy="345664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724400" y="42208"/>
            <a:ext cx="4038600" cy="2923877"/>
          </a:xfrm>
          <a:prstGeom prst="rect">
            <a:avLst/>
          </a:prstGeom>
          <a:noFill/>
        </p:spPr>
        <p:txBody>
          <a:bodyPr wrap="square" rtlCol="0">
            <a:spAutoFit/>
          </a:bodyPr>
          <a:lstStyle/>
          <a:p>
            <a:r>
              <a:rPr lang="en-US" sz="2300" dirty="0">
                <a:solidFill>
                  <a:prstClr val="black"/>
                </a:solidFill>
                <a:effectLst>
                  <a:outerShdw blurRad="38100" dist="38100" dir="2700000" algn="tl">
                    <a:srgbClr val="000000">
                      <a:alpha val="43137"/>
                    </a:srgbClr>
                  </a:outerShdw>
                </a:effectLst>
                <a:latin typeface="Calibri"/>
              </a:rPr>
              <a:t>The problem again is fertility rate – this time too low. Even the most optimistic projections predict TFRs </a:t>
            </a:r>
            <a:r>
              <a:rPr lang="en-US" sz="2300" i="1" dirty="0">
                <a:solidFill>
                  <a:prstClr val="black"/>
                </a:solidFill>
                <a:effectLst>
                  <a:outerShdw blurRad="38100" dist="38100" dir="2700000" algn="tl">
                    <a:srgbClr val="000000">
                      <a:alpha val="43137"/>
                    </a:srgbClr>
                  </a:outerShdw>
                </a:effectLst>
                <a:latin typeface="Calibri"/>
              </a:rPr>
              <a:t>only slightly above </a:t>
            </a:r>
            <a:r>
              <a:rPr lang="en-US" sz="2300" dirty="0">
                <a:solidFill>
                  <a:prstClr val="black"/>
                </a:solidFill>
                <a:effectLst>
                  <a:outerShdw blurRad="38100" dist="38100" dir="2700000" algn="tl">
                    <a:srgbClr val="000000">
                      <a:alpha val="43137"/>
                    </a:srgbClr>
                  </a:outerShdw>
                </a:effectLst>
                <a:latin typeface="Calibri"/>
              </a:rPr>
              <a:t>replacement rate (i.e. ZPG).</a:t>
            </a:r>
          </a:p>
          <a:p>
            <a:endParaRPr lang="en-US" sz="2300" dirty="0">
              <a:solidFill>
                <a:prstClr val="black"/>
              </a:solidFill>
              <a:effectLst>
                <a:outerShdw blurRad="38100" dist="38100" dir="2700000" algn="tl">
                  <a:srgbClr val="000000">
                    <a:alpha val="43137"/>
                  </a:srgbClr>
                </a:outerShdw>
              </a:effectLst>
              <a:latin typeface="Calibri"/>
            </a:endParaRPr>
          </a:p>
          <a:p>
            <a:r>
              <a:rPr lang="en-US" sz="2300" dirty="0">
                <a:solidFill>
                  <a:prstClr val="black"/>
                </a:solidFill>
                <a:effectLst>
                  <a:outerShdw blurRad="38100" dist="38100" dir="2700000" algn="tl">
                    <a:srgbClr val="000000">
                      <a:alpha val="43137"/>
                    </a:srgbClr>
                  </a:outerShdw>
                </a:effectLst>
                <a:latin typeface="Calibri"/>
              </a:rPr>
              <a:t>The median TFRs are considerably below ZPG.</a:t>
            </a:r>
          </a:p>
        </p:txBody>
      </p:sp>
      <p:sp>
        <p:nvSpPr>
          <p:cNvPr id="8" name="TextBox 7"/>
          <p:cNvSpPr txBox="1"/>
          <p:nvPr/>
        </p:nvSpPr>
        <p:spPr>
          <a:xfrm>
            <a:off x="1377950" y="3375914"/>
            <a:ext cx="1905000" cy="461665"/>
          </a:xfrm>
          <a:prstGeom prst="rect">
            <a:avLst/>
          </a:prstGeom>
          <a:noFill/>
        </p:spPr>
        <p:txBody>
          <a:bodyPr wrap="square" rtlCol="0">
            <a:spAutoFit/>
          </a:bodyPr>
          <a:lstStyle/>
          <a:p>
            <a:r>
              <a:rPr lang="en-US" sz="2400" dirty="0">
                <a:solidFill>
                  <a:prstClr val="black"/>
                </a:solidFill>
                <a:effectLst>
                  <a:outerShdw blurRad="38100" dist="38100" dir="2700000" algn="tl">
                    <a:srgbClr val="000000">
                      <a:alpha val="43137"/>
                    </a:srgbClr>
                  </a:outerShdw>
                </a:effectLst>
                <a:latin typeface="Calibri"/>
              </a:rPr>
              <a:t>Japan TFR</a:t>
            </a:r>
          </a:p>
        </p:txBody>
      </p:sp>
      <p:sp>
        <p:nvSpPr>
          <p:cNvPr id="9" name="TextBox 8"/>
          <p:cNvSpPr txBox="1"/>
          <p:nvPr/>
        </p:nvSpPr>
        <p:spPr>
          <a:xfrm>
            <a:off x="1371600" y="-11424"/>
            <a:ext cx="1905000" cy="461665"/>
          </a:xfrm>
          <a:prstGeom prst="rect">
            <a:avLst/>
          </a:prstGeom>
          <a:noFill/>
        </p:spPr>
        <p:txBody>
          <a:bodyPr wrap="square" rtlCol="0">
            <a:spAutoFit/>
          </a:bodyPr>
          <a:lstStyle/>
          <a:p>
            <a:r>
              <a:rPr lang="en-US" sz="2400" dirty="0">
                <a:solidFill>
                  <a:prstClr val="black"/>
                </a:solidFill>
                <a:effectLst>
                  <a:outerShdw blurRad="38100" dist="38100" dir="2700000" algn="tl">
                    <a:srgbClr val="000000">
                      <a:alpha val="43137"/>
                    </a:srgbClr>
                  </a:outerShdw>
                </a:effectLst>
                <a:latin typeface="Calibri"/>
              </a:rPr>
              <a:t>Germany TFR</a:t>
            </a:r>
          </a:p>
        </p:txBody>
      </p:sp>
      <p:sp>
        <p:nvSpPr>
          <p:cNvPr id="10" name="TextBox 9"/>
          <p:cNvSpPr txBox="1"/>
          <p:nvPr/>
        </p:nvSpPr>
        <p:spPr>
          <a:xfrm>
            <a:off x="5486400" y="3358695"/>
            <a:ext cx="2950210" cy="461665"/>
          </a:xfrm>
          <a:prstGeom prst="rect">
            <a:avLst/>
          </a:prstGeom>
          <a:noFill/>
        </p:spPr>
        <p:txBody>
          <a:bodyPr wrap="square" rtlCol="0">
            <a:spAutoFit/>
          </a:bodyPr>
          <a:lstStyle/>
          <a:p>
            <a:r>
              <a:rPr lang="en-US" sz="2400" dirty="0">
                <a:solidFill>
                  <a:prstClr val="black"/>
                </a:solidFill>
                <a:effectLst>
                  <a:outerShdw blurRad="38100" dist="38100" dir="2700000" algn="tl">
                    <a:srgbClr val="000000">
                      <a:alpha val="43137"/>
                    </a:srgbClr>
                  </a:outerShdw>
                </a:effectLst>
                <a:latin typeface="Calibri"/>
              </a:rPr>
              <a:t>Hungary TFR</a:t>
            </a:r>
          </a:p>
        </p:txBody>
      </p:sp>
      <p:sp>
        <p:nvSpPr>
          <p:cNvPr id="2" name="Slide Number Placeholder 1">
            <a:extLst>
              <a:ext uri="{FF2B5EF4-FFF2-40B4-BE49-F238E27FC236}">
                <a16:creationId xmlns:a16="http://schemas.microsoft.com/office/drawing/2014/main" id="{9B2C1F62-B4FA-4E59-A1C2-E806383A4120}"/>
              </a:ext>
            </a:extLst>
          </p:cNvPr>
          <p:cNvSpPr>
            <a:spLocks noGrp="1"/>
          </p:cNvSpPr>
          <p:nvPr>
            <p:ph type="sldNum" sz="quarter" idx="12"/>
          </p:nvPr>
        </p:nvSpPr>
        <p:spPr/>
        <p:txBody>
          <a:bodyPr/>
          <a:lstStyle/>
          <a:p>
            <a:pPr>
              <a:defRPr/>
            </a:pPr>
            <a:fld id="{A3FC2F83-CC78-47C6-987A-BA5F6D9E94CE}" type="slidenum">
              <a:rPr lang="en-US" smtClean="0">
                <a:solidFill>
                  <a:prstClr val="black">
                    <a:tint val="75000"/>
                  </a:prstClr>
                </a:solidFill>
              </a:rPr>
              <a:pPr>
                <a:defRPr/>
              </a:pPr>
              <a:t>43</a:t>
            </a:fld>
            <a:endParaRPr lang="en-US">
              <a:solidFill>
                <a:prstClr val="black">
                  <a:tint val="75000"/>
                </a:prstClr>
              </a:solidFill>
            </a:endParaRPr>
          </a:p>
        </p:txBody>
      </p:sp>
      <p:cxnSp>
        <p:nvCxnSpPr>
          <p:cNvPr id="13" name="Straight Connector 12">
            <a:extLst>
              <a:ext uri="{FF2B5EF4-FFF2-40B4-BE49-F238E27FC236}">
                <a16:creationId xmlns:a16="http://schemas.microsoft.com/office/drawing/2014/main" id="{BE2964DB-CFDA-40A6-B735-07A7441EE11D}"/>
              </a:ext>
            </a:extLst>
          </p:cNvPr>
          <p:cNvCxnSpPr>
            <a:cxnSpLocks/>
          </p:cNvCxnSpPr>
          <p:nvPr/>
        </p:nvCxnSpPr>
        <p:spPr>
          <a:xfrm>
            <a:off x="-76200" y="1600200"/>
            <a:ext cx="4572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7B08681-424B-4480-9353-5148D3412DBA}"/>
              </a:ext>
            </a:extLst>
          </p:cNvPr>
          <p:cNvCxnSpPr>
            <a:cxnSpLocks/>
          </p:cNvCxnSpPr>
          <p:nvPr/>
        </p:nvCxnSpPr>
        <p:spPr>
          <a:xfrm>
            <a:off x="-76200" y="4927600"/>
            <a:ext cx="4572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3474E92-DEA9-46B2-BCA8-B639DBBB1D99}"/>
              </a:ext>
            </a:extLst>
          </p:cNvPr>
          <p:cNvCxnSpPr>
            <a:cxnSpLocks/>
          </p:cNvCxnSpPr>
          <p:nvPr/>
        </p:nvCxnSpPr>
        <p:spPr>
          <a:xfrm>
            <a:off x="4648200" y="4648200"/>
            <a:ext cx="4572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135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fade">
                                      <p:cBhvr>
                                        <p:cTn id="24" dur="500"/>
                                        <p:tgtEl>
                                          <p:spTgt spid="7">
                                            <p:txEl>
                                              <p:pRg st="2" end="2"/>
                                            </p:txEl>
                                          </p:spTgt>
                                        </p:tgtEl>
                                      </p:cBhvr>
                                    </p:animEffect>
                                  </p:childTnLst>
                                </p:cTn>
                              </p:par>
                            </p:childTnLst>
                          </p:cTn>
                        </p:par>
                        <p:par>
                          <p:cTn id="25" fill="hold">
                            <p:stCondLst>
                              <p:cond delay="500"/>
                            </p:stCondLst>
                            <p:childTnLst>
                              <p:par>
                                <p:cTn id="26" presetID="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0-#ppt_w/2"/>
                                          </p:val>
                                        </p:tav>
                                        <p:tav tm="100000">
                                          <p:val>
                                            <p:strVal val="#ppt_x"/>
                                          </p:val>
                                        </p:tav>
                                      </p:tavLst>
                                    </p:anim>
                                    <p:anim calcmode="lin" valueType="num">
                                      <p:cBhvr additive="base">
                                        <p:cTn id="29" dur="500" fill="hold"/>
                                        <p:tgtEl>
                                          <p:spTgt spid="13"/>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 presetClass="entr" presetSubtype="8"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0-#ppt_w/2"/>
                                          </p:val>
                                        </p:tav>
                                        <p:tav tm="100000">
                                          <p:val>
                                            <p:strVal val="#ppt_x"/>
                                          </p:val>
                                        </p:tav>
                                      </p:tavLst>
                                    </p:anim>
                                    <p:anim calcmode="lin" valueType="num">
                                      <p:cBhvr additive="base">
                                        <p:cTn id="34" dur="500" fill="hold"/>
                                        <p:tgtEl>
                                          <p:spTgt spid="15"/>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2" presetClass="entr" presetSubtype="8"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0-#ppt_w/2"/>
                                          </p:val>
                                        </p:tav>
                                        <p:tav tm="100000">
                                          <p:val>
                                            <p:strVal val="#ppt_x"/>
                                          </p:val>
                                        </p:tav>
                                      </p:tavLst>
                                    </p:anim>
                                    <p:anim calcmode="lin" valueType="num">
                                      <p:cBhvr additive="base">
                                        <p:cTn id="39"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4" name="Picture 12" descr="https://population.un.org/wpp/Graphs/2_Probabilistic%20Projections/4_Fertility/Total%20Fertility/United%20Kingdom.png">
            <a:extLst>
              <a:ext uri="{FF2B5EF4-FFF2-40B4-BE49-F238E27FC236}">
                <a16:creationId xmlns:a16="http://schemas.microsoft.com/office/drawing/2014/main" id="{3846987C-ECDA-42C0-AE2D-EC40B9A009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4" y="0"/>
            <a:ext cx="4444793" cy="3332123"/>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https://population.un.org/wpp/Graphs/2_Probabilistic%20Projections/4_Fertility/Total%20Fertility/United%20States%20of%20America.png">
            <a:extLst>
              <a:ext uri="{FF2B5EF4-FFF2-40B4-BE49-F238E27FC236}">
                <a16:creationId xmlns:a16="http://schemas.microsoft.com/office/drawing/2014/main" id="{0EC535AC-3EFA-4259-AAE3-3965EA5F16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1" y="3352800"/>
            <a:ext cx="4675664" cy="3505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03EA8FF-4CD0-468A-A601-DE50FACC7293}"/>
              </a:ext>
            </a:extLst>
          </p:cNvPr>
          <p:cNvPicPr>
            <a:picLocks noChangeAspect="1"/>
          </p:cNvPicPr>
          <p:nvPr/>
        </p:nvPicPr>
        <p:blipFill>
          <a:blip r:embed="rId4"/>
          <a:stretch>
            <a:fillRect/>
          </a:stretch>
        </p:blipFill>
        <p:spPr>
          <a:xfrm>
            <a:off x="4419599" y="-19050"/>
            <a:ext cx="4821033" cy="3481437"/>
          </a:xfrm>
          <a:prstGeom prst="rect">
            <a:avLst/>
          </a:prstGeom>
        </p:spPr>
      </p:pic>
      <p:sp>
        <p:nvSpPr>
          <p:cNvPr id="6" name="TextBox 5"/>
          <p:cNvSpPr txBox="1"/>
          <p:nvPr/>
        </p:nvSpPr>
        <p:spPr>
          <a:xfrm>
            <a:off x="4343400" y="3072348"/>
            <a:ext cx="4673392" cy="3416320"/>
          </a:xfrm>
          <a:prstGeom prst="rect">
            <a:avLst/>
          </a:prstGeom>
          <a:noFill/>
        </p:spPr>
        <p:txBody>
          <a:bodyPr wrap="square" rtlCol="0">
            <a:spAutoFit/>
          </a:bodyPr>
          <a:lstStyle/>
          <a:p>
            <a:r>
              <a:rPr lang="en-US" sz="2400" dirty="0">
                <a:solidFill>
                  <a:prstClr val="black"/>
                </a:solidFill>
                <a:effectLst>
                  <a:outerShdw blurRad="38100" dist="38100" dir="2700000" algn="tl">
                    <a:srgbClr val="000000">
                      <a:alpha val="43137"/>
                    </a:srgbClr>
                  </a:outerShdw>
                </a:effectLst>
                <a:latin typeface="Calibri"/>
              </a:rPr>
              <a:t>And for Canada, the US, and the UK?</a:t>
            </a:r>
          </a:p>
          <a:p>
            <a:r>
              <a:rPr lang="en-US" sz="2400" dirty="0">
                <a:solidFill>
                  <a:prstClr val="black"/>
                </a:solidFill>
                <a:effectLst>
                  <a:outerShdw blurRad="38100" dist="38100" dir="2700000" algn="tl">
                    <a:srgbClr val="000000">
                      <a:alpha val="43137"/>
                    </a:srgbClr>
                  </a:outerShdw>
                </a:effectLst>
                <a:latin typeface="Calibri"/>
              </a:rPr>
              <a:t>About the same TFR projections as for Europe, and all below ZPG.</a:t>
            </a:r>
          </a:p>
          <a:p>
            <a:endParaRPr lang="en-US" sz="2400" dirty="0">
              <a:solidFill>
                <a:prstClr val="black"/>
              </a:solidFill>
              <a:effectLst>
                <a:outerShdw blurRad="38100" dist="38100" dir="2700000" algn="tl">
                  <a:srgbClr val="000000">
                    <a:alpha val="43137"/>
                  </a:srgbClr>
                </a:outerShdw>
              </a:effectLst>
              <a:latin typeface="Calibri"/>
            </a:endParaRPr>
          </a:p>
          <a:p>
            <a:r>
              <a:rPr lang="en-US" sz="2400" dirty="0">
                <a:solidFill>
                  <a:prstClr val="black"/>
                </a:solidFill>
                <a:effectLst>
                  <a:outerShdw blurRad="38100" dist="38100" dir="2700000" algn="tl">
                    <a:srgbClr val="000000">
                      <a:alpha val="43137"/>
                    </a:srgbClr>
                  </a:outerShdw>
                </a:effectLst>
                <a:latin typeface="Calibri"/>
              </a:rPr>
              <a:t>Without migration, population will flat line by 2100 and be old. Trump and all those ignorant of the facts should take note.</a:t>
            </a:r>
          </a:p>
        </p:txBody>
      </p:sp>
      <p:sp>
        <p:nvSpPr>
          <p:cNvPr id="8" name="TextBox 7"/>
          <p:cNvSpPr txBox="1"/>
          <p:nvPr/>
        </p:nvSpPr>
        <p:spPr>
          <a:xfrm>
            <a:off x="5486400" y="-76200"/>
            <a:ext cx="2950210" cy="461665"/>
          </a:xfrm>
          <a:prstGeom prst="rect">
            <a:avLst/>
          </a:prstGeom>
          <a:noFill/>
        </p:spPr>
        <p:txBody>
          <a:bodyPr wrap="square" rtlCol="0">
            <a:spAutoFit/>
          </a:bodyPr>
          <a:lstStyle/>
          <a:p>
            <a:r>
              <a:rPr lang="en-US" sz="2400" dirty="0" err="1">
                <a:solidFill>
                  <a:prstClr val="black"/>
                </a:solidFill>
                <a:effectLst>
                  <a:outerShdw blurRad="38100" dist="38100" dir="2700000" algn="tl">
                    <a:srgbClr val="000000">
                      <a:alpha val="43137"/>
                    </a:srgbClr>
                  </a:outerShdw>
                </a:effectLst>
                <a:latin typeface="Calibri"/>
              </a:rPr>
              <a:t>CanadaTFR</a:t>
            </a:r>
            <a:endParaRPr lang="en-US" sz="2400" dirty="0">
              <a:solidFill>
                <a:prstClr val="black"/>
              </a:solidFill>
              <a:effectLst>
                <a:outerShdw blurRad="38100" dist="38100" dir="2700000" algn="tl">
                  <a:srgbClr val="000000">
                    <a:alpha val="43137"/>
                  </a:srgbClr>
                </a:outerShdw>
              </a:effectLst>
              <a:latin typeface="Calibri"/>
            </a:endParaRPr>
          </a:p>
        </p:txBody>
      </p:sp>
      <p:sp>
        <p:nvSpPr>
          <p:cNvPr id="2" name="Rectangle 1"/>
          <p:cNvSpPr/>
          <p:nvPr/>
        </p:nvSpPr>
        <p:spPr>
          <a:xfrm>
            <a:off x="1098550" y="3371132"/>
            <a:ext cx="2383473" cy="424732"/>
          </a:xfrm>
          <a:prstGeom prst="rect">
            <a:avLst/>
          </a:prstGeom>
        </p:spPr>
        <p:txBody>
          <a:bodyPr wrap="none">
            <a:spAutoFit/>
          </a:bodyPr>
          <a:lstStyle/>
          <a:p>
            <a:pPr algn="l">
              <a:lnSpc>
                <a:spcPct val="90000"/>
              </a:lnSpc>
              <a:spcBef>
                <a:spcPct val="20000"/>
              </a:spcBef>
              <a:buFont typeface="Arial" charset="0"/>
              <a:buNone/>
            </a:pPr>
            <a:r>
              <a:rPr lang="en-US" sz="2400" dirty="0">
                <a:solidFill>
                  <a:prstClr val="black"/>
                </a:solidFill>
                <a:effectLst>
                  <a:outerShdw blurRad="38100" dist="38100" dir="2700000" algn="tl">
                    <a:srgbClr val="000000">
                      <a:alpha val="43137"/>
                    </a:srgbClr>
                  </a:outerShdw>
                </a:effectLst>
                <a:latin typeface="Calibri"/>
              </a:rPr>
              <a:t>United States TFR</a:t>
            </a:r>
            <a:endParaRPr lang="en-CA" sz="2400" dirty="0">
              <a:solidFill>
                <a:prstClr val="black"/>
              </a:solidFill>
              <a:latin typeface="Tahoma" pitchFamily="34" charset="0"/>
            </a:endParaRPr>
          </a:p>
        </p:txBody>
      </p:sp>
      <p:sp>
        <p:nvSpPr>
          <p:cNvPr id="3" name="Slide Number Placeholder 2">
            <a:extLst>
              <a:ext uri="{FF2B5EF4-FFF2-40B4-BE49-F238E27FC236}">
                <a16:creationId xmlns:a16="http://schemas.microsoft.com/office/drawing/2014/main" id="{438EA80B-C274-485A-83A7-82D8BCDB4B01}"/>
              </a:ext>
            </a:extLst>
          </p:cNvPr>
          <p:cNvSpPr>
            <a:spLocks noGrp="1"/>
          </p:cNvSpPr>
          <p:nvPr>
            <p:ph type="sldNum" sz="quarter" idx="12"/>
          </p:nvPr>
        </p:nvSpPr>
        <p:spPr/>
        <p:txBody>
          <a:bodyPr/>
          <a:lstStyle/>
          <a:p>
            <a:pPr>
              <a:defRPr/>
            </a:pPr>
            <a:fld id="{A3FC2F83-CC78-47C6-987A-BA5F6D9E94CE}" type="slidenum">
              <a:rPr lang="en-US" smtClean="0">
                <a:solidFill>
                  <a:prstClr val="black">
                    <a:tint val="75000"/>
                  </a:prstClr>
                </a:solidFill>
              </a:rPr>
              <a:pPr>
                <a:defRPr/>
              </a:pPr>
              <a:t>44</a:t>
            </a:fld>
            <a:endParaRPr lang="en-US" dirty="0">
              <a:solidFill>
                <a:prstClr val="black">
                  <a:tint val="75000"/>
                </a:prstClr>
              </a:solidFill>
            </a:endParaRPr>
          </a:p>
        </p:txBody>
      </p:sp>
      <p:sp>
        <p:nvSpPr>
          <p:cNvPr id="9" name="AutoShape 2" descr="https://population.un.org/wpp/Graphs/2_Probabilistic%20Projections/4_Fertility/Total%20Fertility/Canada.png">
            <a:extLst>
              <a:ext uri="{FF2B5EF4-FFF2-40B4-BE49-F238E27FC236}">
                <a16:creationId xmlns:a16="http://schemas.microsoft.com/office/drawing/2014/main" id="{A3F633CB-55B4-4509-85C5-21B93A12925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0" name="AutoShape 4" descr="https://population.un.org/wpp/Graphs/2_Probabilistic%20Projections/4_Fertility/Total%20Fertility/Canada.png">
            <a:extLst>
              <a:ext uri="{FF2B5EF4-FFF2-40B4-BE49-F238E27FC236}">
                <a16:creationId xmlns:a16="http://schemas.microsoft.com/office/drawing/2014/main" id="{D2AB929D-6BFD-4986-8CC2-DEB097146CD4}"/>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2" name="AutoShape 8" descr="https://population.un.org/wpp/Graphs/2_Probabilistic%20Projections/4_Fertility/Total%20Fertility/Canada.png">
            <a:extLst>
              <a:ext uri="{FF2B5EF4-FFF2-40B4-BE49-F238E27FC236}">
                <a16:creationId xmlns:a16="http://schemas.microsoft.com/office/drawing/2014/main" id="{AEDE3689-138B-46EC-8327-47BFB90F9360}"/>
              </a:ext>
            </a:extLst>
          </p:cNvPr>
          <p:cNvSpPr>
            <a:spLocks noChangeAspect="1" noChangeArrowheads="1"/>
          </p:cNvSpPr>
          <p:nvPr/>
        </p:nvSpPr>
        <p:spPr bwMode="auto">
          <a:xfrm>
            <a:off x="4724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6" name="Rectangle 15">
            <a:extLst>
              <a:ext uri="{FF2B5EF4-FFF2-40B4-BE49-F238E27FC236}">
                <a16:creationId xmlns:a16="http://schemas.microsoft.com/office/drawing/2014/main" id="{C15B32B6-6702-4348-9988-369D9E5DE3C6}"/>
              </a:ext>
            </a:extLst>
          </p:cNvPr>
          <p:cNvSpPr/>
          <p:nvPr/>
        </p:nvSpPr>
        <p:spPr>
          <a:xfrm>
            <a:off x="1143000" y="-43732"/>
            <a:ext cx="2728824" cy="424732"/>
          </a:xfrm>
          <a:prstGeom prst="rect">
            <a:avLst/>
          </a:prstGeom>
        </p:spPr>
        <p:txBody>
          <a:bodyPr wrap="none">
            <a:spAutoFit/>
          </a:bodyPr>
          <a:lstStyle/>
          <a:p>
            <a:pPr algn="l">
              <a:lnSpc>
                <a:spcPct val="90000"/>
              </a:lnSpc>
              <a:spcBef>
                <a:spcPct val="20000"/>
              </a:spcBef>
              <a:buFont typeface="Arial" charset="0"/>
              <a:buNone/>
            </a:pPr>
            <a:r>
              <a:rPr lang="en-US" sz="2400" dirty="0">
                <a:solidFill>
                  <a:prstClr val="black"/>
                </a:solidFill>
                <a:effectLst>
                  <a:outerShdw blurRad="38100" dist="38100" dir="2700000" algn="tl">
                    <a:srgbClr val="000000">
                      <a:alpha val="43137"/>
                    </a:srgbClr>
                  </a:outerShdw>
                </a:effectLst>
                <a:latin typeface="Calibri"/>
              </a:rPr>
              <a:t>United Kingdom TFR</a:t>
            </a:r>
            <a:endParaRPr lang="en-CA" sz="2400" dirty="0">
              <a:solidFill>
                <a:prstClr val="black"/>
              </a:solidFill>
              <a:latin typeface="Tahoma" pitchFamily="34" charset="0"/>
            </a:endParaRPr>
          </a:p>
        </p:txBody>
      </p:sp>
      <p:cxnSp>
        <p:nvCxnSpPr>
          <p:cNvPr id="17" name="Straight Connector 16">
            <a:extLst>
              <a:ext uri="{FF2B5EF4-FFF2-40B4-BE49-F238E27FC236}">
                <a16:creationId xmlns:a16="http://schemas.microsoft.com/office/drawing/2014/main" id="{B96DE969-1EBB-4DF1-8E51-2E31953E1EF2}"/>
              </a:ext>
            </a:extLst>
          </p:cNvPr>
          <p:cNvCxnSpPr>
            <a:cxnSpLocks/>
          </p:cNvCxnSpPr>
          <p:nvPr/>
        </p:nvCxnSpPr>
        <p:spPr>
          <a:xfrm>
            <a:off x="-76200" y="1295400"/>
            <a:ext cx="4572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41EE4FE-23EE-41A5-83B9-7B9289E5CA66}"/>
              </a:ext>
            </a:extLst>
          </p:cNvPr>
          <p:cNvCxnSpPr>
            <a:cxnSpLocks/>
          </p:cNvCxnSpPr>
          <p:nvPr/>
        </p:nvCxnSpPr>
        <p:spPr>
          <a:xfrm>
            <a:off x="-76200" y="5029200"/>
            <a:ext cx="4572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CC4F8C3-7EDB-47C6-A578-0E22B719C604}"/>
              </a:ext>
            </a:extLst>
          </p:cNvPr>
          <p:cNvCxnSpPr>
            <a:cxnSpLocks/>
          </p:cNvCxnSpPr>
          <p:nvPr/>
        </p:nvCxnSpPr>
        <p:spPr>
          <a:xfrm>
            <a:off x="4648200" y="1752600"/>
            <a:ext cx="4572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65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0-#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 presetClass="entr" presetSubtype="8"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0-#ppt_w/2"/>
                                          </p:val>
                                        </p:tav>
                                        <p:tav tm="100000">
                                          <p:val>
                                            <p:strVal val="#ppt_x"/>
                                          </p:val>
                                        </p:tav>
                                      </p:tavLst>
                                    </p:anim>
                                    <p:anim calcmode="lin" valueType="num">
                                      <p:cBhvr additive="base">
                                        <p:cTn id="22" dur="500" fill="hold"/>
                                        <p:tgtEl>
                                          <p:spTgt spid="18"/>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 presetClass="entr" presetSubtype="8"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0-#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6" name="Picture 10" descr="https://population.un.org/wpp/Graphs/2_Probabilistic%20Projections/1_Population/Age%2015-64/World.png">
            <a:extLst>
              <a:ext uri="{FF2B5EF4-FFF2-40B4-BE49-F238E27FC236}">
                <a16:creationId xmlns:a16="http://schemas.microsoft.com/office/drawing/2014/main" id="{CD94324E-BA53-4F05-AFA6-7C5B549A99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86" y="3412151"/>
            <a:ext cx="4626140" cy="346807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s://population.un.org/wpp/Graphs/2_Probabilistic%20Projections/1_Population/Age%2065%20and%20over/World.png">
            <a:extLst>
              <a:ext uri="{FF2B5EF4-FFF2-40B4-BE49-F238E27FC236}">
                <a16:creationId xmlns:a16="http://schemas.microsoft.com/office/drawing/2014/main" id="{D850B42F-B2AE-4C01-A3DA-7240EC433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551" y="-11995"/>
            <a:ext cx="4841776" cy="36297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585" y="3609442"/>
            <a:ext cx="4432335" cy="110799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200" dirty="0">
                <a:solidFill>
                  <a:prstClr val="black"/>
                </a:solidFill>
                <a:effectLst>
                  <a:outerShdw blurRad="38100" dist="38100" dir="2700000" algn="tl">
                    <a:srgbClr val="000000">
                      <a:alpha val="43137"/>
                    </a:srgbClr>
                  </a:outerShdw>
                </a:effectLst>
                <a:latin typeface="Calibri"/>
              </a:rPr>
              <a:t>Global m</a:t>
            </a:r>
            <a:r>
              <a:rPr kumimoji="0" lang="en-US" sz="22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mn-ea"/>
                <a:cs typeface="Arial" charset="0"/>
              </a:rPr>
              <a:t>edian</a:t>
            </a: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 forecasts for working cohort are almost flat lined by 2100, increasing by only 6%.</a:t>
            </a:r>
          </a:p>
        </p:txBody>
      </p:sp>
      <p:sp>
        <p:nvSpPr>
          <p:cNvPr id="7" name="TextBox 6"/>
          <p:cNvSpPr txBox="1"/>
          <p:nvPr/>
        </p:nvSpPr>
        <p:spPr>
          <a:xfrm>
            <a:off x="4502168" y="30965"/>
            <a:ext cx="4572000" cy="76944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200" dirty="0">
                <a:solidFill>
                  <a:prstClr val="black"/>
                </a:solidFill>
                <a:effectLst>
                  <a:outerShdw blurRad="38100" dist="38100" dir="2700000" algn="tl">
                    <a:srgbClr val="000000">
                      <a:alpha val="43137"/>
                    </a:srgbClr>
                  </a:outerShdw>
                </a:effectLst>
                <a:latin typeface="Calibri"/>
              </a:rPr>
              <a:t>Global m</a:t>
            </a:r>
            <a:r>
              <a:rPr kumimoji="0" lang="en-US" sz="22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mn-ea"/>
                <a:cs typeface="Arial" charset="0"/>
              </a:rPr>
              <a:t>edian</a:t>
            </a: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 forecasts for </a:t>
            </a:r>
            <a:r>
              <a:rPr lang="en-US" sz="2200" dirty="0">
                <a:solidFill>
                  <a:prstClr val="black"/>
                </a:solidFill>
                <a:effectLst>
                  <a:outerShdw blurRad="38100" dist="38100" dir="2700000" algn="tl">
                    <a:srgbClr val="000000">
                      <a:alpha val="43137"/>
                    </a:srgbClr>
                  </a:outerShdw>
                </a:effectLst>
                <a:latin typeface="Calibri"/>
              </a:rPr>
              <a:t>65+</a:t>
            </a: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 cohort will increase</a:t>
            </a:r>
            <a:r>
              <a:rPr kumimoji="0" lang="en-US" sz="2200" b="0" i="0" u="none" strike="noStrike" kern="1200" cap="none" spc="0" normalizeH="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 by 257%</a:t>
            </a: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 by 2100.</a:t>
            </a:r>
          </a:p>
        </p:txBody>
      </p:sp>
      <p:sp>
        <p:nvSpPr>
          <p:cNvPr id="8" name="TextBox 7"/>
          <p:cNvSpPr txBox="1"/>
          <p:nvPr/>
        </p:nvSpPr>
        <p:spPr>
          <a:xfrm>
            <a:off x="76635" y="817042"/>
            <a:ext cx="4348951" cy="150810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Dependency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But it’s not just total population that’s a problem. It is also the population’s components.</a:t>
            </a:r>
          </a:p>
        </p:txBody>
      </p:sp>
      <p:sp>
        <p:nvSpPr>
          <p:cNvPr id="9" name="TextBox 8"/>
          <p:cNvSpPr txBox="1"/>
          <p:nvPr/>
        </p:nvSpPr>
        <p:spPr>
          <a:xfrm>
            <a:off x="4939702" y="4572000"/>
            <a:ext cx="3677473" cy="1862048"/>
          </a:xfrm>
          <a:prstGeom prst="rect">
            <a:avLst/>
          </a:prstGeom>
          <a:noFill/>
        </p:spPr>
        <p:txBody>
          <a:bodyPr wrap="square" rtlCol="0">
            <a:spAutoFit/>
          </a:bodyPr>
          <a:lstStyle/>
          <a:p>
            <a:pPr lvl="0">
              <a:defRPr/>
            </a:pPr>
            <a:r>
              <a:rPr lang="en-US" sz="2300" dirty="0">
                <a:solidFill>
                  <a:prstClr val="black"/>
                </a:solidFill>
                <a:effectLst>
                  <a:outerShdw blurRad="38100" dist="38100" dir="2700000" algn="tl">
                    <a:srgbClr val="000000">
                      <a:alpha val="43137"/>
                    </a:srgbClr>
                  </a:outerShdw>
                </a:effectLst>
                <a:latin typeface="Calibri"/>
              </a:rPr>
              <a:t>If overall trends continue the economic consequences are grave, with social welfare costs rising faster than the ability to pay for them.</a:t>
            </a:r>
          </a:p>
        </p:txBody>
      </p:sp>
      <p:sp>
        <p:nvSpPr>
          <p:cNvPr id="3" name="Slide Number Placeholder 2">
            <a:extLst>
              <a:ext uri="{FF2B5EF4-FFF2-40B4-BE49-F238E27FC236}">
                <a16:creationId xmlns:a16="http://schemas.microsoft.com/office/drawing/2014/main" id="{D7189E70-7A32-451B-85EB-E57C5A21AC64}"/>
              </a:ext>
            </a:extLst>
          </p:cNvPr>
          <p:cNvSpPr>
            <a:spLocks noGrp="1"/>
          </p:cNvSpPr>
          <p:nvPr>
            <p:ph type="sldNum" sz="quarter" idx="12"/>
          </p:nvPr>
        </p:nvSpPr>
        <p:spPr/>
        <p:txBody>
          <a:bodyPr/>
          <a:lstStyle/>
          <a:p>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fld id="{A3FC2F83-CC78-47C6-987A-BA5F6D9E94CE}" type="slidenum">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mn-cs"/>
              </a:rPr>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t>45</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Tree>
    <p:extLst>
      <p:ext uri="{BB962C8B-B14F-4D97-AF65-F5344CB8AC3E}">
        <p14:creationId xmlns:p14="http://schemas.microsoft.com/office/powerpoint/2010/main" val="253836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https://population.un.org/wpp/Graphs/2_Probabilistic%20Projections/1_Population/Age%2065%20and%20over/United%20States%20of%20America.png">
            <a:extLst>
              <a:ext uri="{FF2B5EF4-FFF2-40B4-BE49-F238E27FC236}">
                <a16:creationId xmlns:a16="http://schemas.microsoft.com/office/drawing/2014/main" id="{5D861071-FDA4-4842-9F05-D7B155B485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373305"/>
            <a:ext cx="4600432" cy="3448801"/>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s://population.un.org/wpp/Graphs/2_Probabilistic%20Projections/1_Population/Age%2065%20and%20over/Europe.png">
            <a:extLst>
              <a:ext uri="{FF2B5EF4-FFF2-40B4-BE49-F238E27FC236}">
                <a16:creationId xmlns:a16="http://schemas.microsoft.com/office/drawing/2014/main" id="{1EBB9725-9A75-45BD-ADA5-2209F9F046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9920" y="0"/>
            <a:ext cx="4648130" cy="34845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585" y="3609442"/>
            <a:ext cx="4432335" cy="110799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U.S. median forecasts for working cohort are increasing fast by 2100</a:t>
            </a:r>
            <a:r>
              <a:rPr kumimoji="0" lang="en-US" sz="2200" b="0" i="0" u="none" strike="noStrike" kern="1200" cap="none" spc="0" normalizeH="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 and beyond.</a:t>
            </a:r>
            <a:endPar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p:txBody>
      </p:sp>
      <p:sp>
        <p:nvSpPr>
          <p:cNvPr id="7" name="TextBox 6"/>
          <p:cNvSpPr txBox="1"/>
          <p:nvPr/>
        </p:nvSpPr>
        <p:spPr>
          <a:xfrm>
            <a:off x="4502168" y="30965"/>
            <a:ext cx="4572000" cy="76944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Europe median forecasts for elderly cohort are increasing fast by 2100.</a:t>
            </a:r>
          </a:p>
        </p:txBody>
      </p:sp>
      <p:sp>
        <p:nvSpPr>
          <p:cNvPr id="8" name="TextBox 7"/>
          <p:cNvSpPr txBox="1"/>
          <p:nvPr/>
        </p:nvSpPr>
        <p:spPr>
          <a:xfrm>
            <a:off x="57585" y="-76200"/>
            <a:ext cx="4348951" cy="34778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rPr>
              <a:t>Dependency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rPr>
              <a:t>Europe’s 65+ population will be 50% higher than currently and its share of total population will increase from 19% to 33%.</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2200" dirty="0">
              <a:solidFill>
                <a:prstClr val="black"/>
              </a:solidFill>
              <a:effectLst>
                <a:outerShdw blurRad="38100" dist="38100" dir="2700000" algn="tl">
                  <a:srgbClr val="000000">
                    <a:alpha val="43137"/>
                  </a:srgbClr>
                </a:outerShdw>
              </a:effectLst>
              <a:latin typeface="Calibri"/>
            </a:endParaRPr>
          </a:p>
          <a:p>
            <a:pPr>
              <a:defRPr/>
            </a:pPr>
            <a:r>
              <a:rPr lang="en-US" sz="2200" dirty="0">
                <a:solidFill>
                  <a:prstClr val="black"/>
                </a:solidFill>
                <a:effectLst>
                  <a:outerShdw blurRad="38100" dist="38100" dir="2700000" algn="tl">
                    <a:srgbClr val="000000">
                      <a:alpha val="43137"/>
                    </a:srgbClr>
                  </a:outerShdw>
                </a:effectLst>
                <a:latin typeface="Calibri"/>
              </a:rPr>
              <a:t>U.S. 65+ population will be 85% higher than currently, and its share of total population will increase from 17% to 27%.</a:t>
            </a:r>
          </a:p>
        </p:txBody>
      </p:sp>
      <p:sp>
        <p:nvSpPr>
          <p:cNvPr id="9" name="TextBox 8"/>
          <p:cNvSpPr txBox="1"/>
          <p:nvPr/>
        </p:nvSpPr>
        <p:spPr>
          <a:xfrm>
            <a:off x="4704527" y="3912925"/>
            <a:ext cx="4134673" cy="178510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These patterns are especially a problem in developed countries, where increasing levels of elderly and decreasing levels of support cohort create yet another bomb.</a:t>
            </a:r>
          </a:p>
        </p:txBody>
      </p:sp>
      <p:pic>
        <p:nvPicPr>
          <p:cNvPr id="10" name="Picture 2" descr="Image result for cartoon bomb images"/>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2809" b="20155"/>
          <a:stretch/>
        </p:blipFill>
        <p:spPr bwMode="auto">
          <a:xfrm>
            <a:off x="7013575" y="4543476"/>
            <a:ext cx="2816225" cy="234309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rot="1545986">
            <a:off x="7460792" y="5800955"/>
            <a:ext cx="1779654" cy="424732"/>
          </a:xfrm>
          <a:prstGeom prst="rect">
            <a:avLst/>
          </a:prstGeom>
          <a:no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CA" sz="2400" b="1" i="0" u="none" strike="noStrike" kern="1200" cap="none" spc="0" normalizeH="0" baseline="0" noProof="0" dirty="0">
                <a:ln>
                  <a:noFill/>
                </a:ln>
                <a:solidFill>
                  <a:prstClr val="white"/>
                </a:solidFill>
                <a:effectLst/>
                <a:uLnTx/>
                <a:uFillTx/>
                <a:latin typeface="Calibri"/>
                <a:ea typeface="+mn-ea"/>
                <a:cs typeface="Arial" charset="0"/>
              </a:rPr>
              <a:t>Dependency</a:t>
            </a:r>
            <a:endParaRPr kumimoji="0" lang="en-US" sz="2400" b="1" i="0" u="none" strike="noStrike" kern="1200" cap="none" spc="0" normalizeH="0" baseline="0" noProof="0" dirty="0">
              <a:ln>
                <a:noFill/>
              </a:ln>
              <a:solidFill>
                <a:prstClr val="white"/>
              </a:solidFill>
              <a:effectLst/>
              <a:uLnTx/>
              <a:uFillTx/>
              <a:latin typeface="Calibri"/>
              <a:ea typeface="+mn-ea"/>
              <a:cs typeface="Arial" charset="0"/>
            </a:endParaRPr>
          </a:p>
        </p:txBody>
      </p:sp>
      <p:sp>
        <p:nvSpPr>
          <p:cNvPr id="3" name="Slide Number Placeholder 2">
            <a:extLst>
              <a:ext uri="{FF2B5EF4-FFF2-40B4-BE49-F238E27FC236}">
                <a16:creationId xmlns:a16="http://schemas.microsoft.com/office/drawing/2014/main" id="{D7189E70-7A32-451B-85EB-E57C5A21AC64}"/>
              </a:ext>
            </a:extLst>
          </p:cNvPr>
          <p:cNvSpPr>
            <a:spLocks noGrp="1"/>
          </p:cNvSpPr>
          <p:nvPr>
            <p:ph type="sldNum" sz="quarter" idx="12"/>
          </p:nvPr>
        </p:nvSpPr>
        <p:spPr/>
        <p:txBody>
          <a:bodyPr/>
          <a:lstStyle/>
          <a:p>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fld id="{A3FC2F83-CC78-47C6-987A-BA5F6D9E94CE}" type="slidenum">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mn-cs"/>
              </a:rPr>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t>46</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Tree>
    <p:extLst>
      <p:ext uri="{BB962C8B-B14F-4D97-AF65-F5344CB8AC3E}">
        <p14:creationId xmlns:p14="http://schemas.microsoft.com/office/powerpoint/2010/main" val="140617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subTnLst>
                                    <p:audio>
                                      <p:cMediaNode>
                                        <p:cTn display="0" masterRel="sameClick">
                                          <p:stCondLst>
                                            <p:cond evt="begin" delay="0">
                                              <p:tn val="24"/>
                                            </p:cond>
                                          </p:stCondLst>
                                          <p:endCondLst>
                                            <p:cond evt="onStopAudio" delay="0">
                                              <p:tgtEl>
                                                <p:sldTgt/>
                                              </p:tgtEl>
                                            </p:cond>
                                          </p:endCondLst>
                                        </p:cTn>
                                        <p:tgtEl>
                                          <p:sndTgt r:embed="rId2" name="bomb.wav"/>
                                        </p:tgtEl>
                                      </p:cMediaNode>
                                    </p:audio>
                                  </p:sub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nodeType="clickEffect">
                                  <p:stCondLst>
                                    <p:cond delay="0"/>
                                  </p:stCondLst>
                                  <p:childTnLst>
                                    <p:animEffect transition="out" filter="dissolv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2" name="bomb.wav"/>
                                        </p:tgtEl>
                                      </p:cMediaNode>
                                    </p:audio>
                                  </p:subTnLst>
                                </p:cTn>
                              </p:par>
                              <p:par>
                                <p:cTn id="34" presetID="1" presetClass="exit" presetSubtype="0" fill="hold" grpId="1" nodeType="withEffect">
                                  <p:stCondLst>
                                    <p:cond delay="0"/>
                                  </p:stCondLst>
                                  <p:childTnLst>
                                    <p:set>
                                      <p:cBhvr>
                                        <p:cTn id="35" dur="1" fill="hold">
                                          <p:stCondLst>
                                            <p:cond delay="0"/>
                                          </p:stCondLst>
                                        </p:cTn>
                                        <p:tgtEl>
                                          <p:spTgt spid="11"/>
                                        </p:tgtEl>
                                        <p:attrNameLst>
                                          <p:attrName>style.visibility</p:attrName>
                                        </p:attrNameLst>
                                      </p:cBhvr>
                                      <p:to>
                                        <p:strVal val="hidden"/>
                                      </p:to>
                                    </p:set>
                                  </p:childTnLst>
                                </p:cTn>
                              </p:par>
                              <p:par>
                                <p:cTn id="36" presetID="23" presetClass="exit" presetSubtype="16" fill="hold" nodeType="withEffect">
                                  <p:stCondLst>
                                    <p:cond delay="0"/>
                                  </p:stCondLst>
                                  <p:childTnLst>
                                    <p:anim calcmode="lin" valueType="num">
                                      <p:cBhvr>
                                        <p:cTn id="37" dur="500"/>
                                        <p:tgtEl>
                                          <p:spTgt spid="10"/>
                                        </p:tgtEl>
                                        <p:attrNameLst>
                                          <p:attrName>ppt_w</p:attrName>
                                        </p:attrNameLst>
                                      </p:cBhvr>
                                      <p:tavLst>
                                        <p:tav tm="0">
                                          <p:val>
                                            <p:strVal val="ppt_w"/>
                                          </p:val>
                                        </p:tav>
                                        <p:tav tm="100000">
                                          <p:val>
                                            <p:strVal val="4*ppt_w"/>
                                          </p:val>
                                        </p:tav>
                                      </p:tavLst>
                                    </p:anim>
                                    <p:anim calcmode="lin" valueType="num">
                                      <p:cBhvr>
                                        <p:cTn id="38" dur="500"/>
                                        <p:tgtEl>
                                          <p:spTgt spid="10"/>
                                        </p:tgtEl>
                                        <p:attrNameLst>
                                          <p:attrName>ppt_h</p:attrName>
                                        </p:attrNameLst>
                                      </p:cBhvr>
                                      <p:tavLst>
                                        <p:tav tm="0">
                                          <p:val>
                                            <p:strVal val="ppt_h"/>
                                          </p:val>
                                        </p:tav>
                                        <p:tav tm="100000">
                                          <p:val>
                                            <p:strVal val="4*ppt_h"/>
                                          </p:val>
                                        </p:tav>
                                      </p:tavLst>
                                    </p:anim>
                                    <p:set>
                                      <p:cBhvr>
                                        <p:cTn id="39"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1" grpId="0"/>
      <p:bldP spid="11"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a:off x="2286010" y="0"/>
            <a:ext cx="4572000" cy="3429000"/>
          </a:xfrm>
          <a:prstGeom prst="triangle">
            <a:avLst>
              <a:gd name="adj" fmla="val 50172"/>
            </a:avLst>
          </a:prstGeom>
          <a:solidFill>
            <a:schemeClr val="accent6">
              <a:lumMod val="50000"/>
              <a:alpha val="50000"/>
            </a:schemeClr>
          </a:solidFill>
          <a:ln>
            <a:noFill/>
          </a:ln>
          <a:effectLst>
            <a:glow rad="228600">
              <a:schemeClr val="accent2">
                <a:alpha val="40000"/>
              </a:schemeClr>
            </a:glow>
            <a:reflection blurRad="6350" stA="50000" endA="295" endPos="92000" dist="101600" dir="5400000" sy="-100000" algn="bl" rotWithShape="0"/>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188364" y="1447800"/>
            <a:ext cx="9520747" cy="295465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sng"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Calibri"/>
                <a:ea typeface="+mn-ea"/>
                <a:cs typeface="Arial" charset="0"/>
              </a:rPr>
              <a:t>Structural Population Change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Calibri"/>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uLnTx/>
                <a:uFillTx/>
                <a:latin typeface="Calibri"/>
                <a:ea typeface="+mn-ea"/>
                <a:cs typeface="Arial" charset="0"/>
              </a:rPr>
              <a:t>Having Babies</a:t>
            </a:r>
          </a:p>
        </p:txBody>
      </p:sp>
      <p:sp>
        <p:nvSpPr>
          <p:cNvPr id="3" name="Slide Number Placeholder 2">
            <a:extLst>
              <a:ext uri="{FF2B5EF4-FFF2-40B4-BE49-F238E27FC236}">
                <a16:creationId xmlns:a16="http://schemas.microsoft.com/office/drawing/2014/main" id="{2393DB7A-5975-443C-BD5B-D07321E05A3B}"/>
              </a:ext>
            </a:extLst>
          </p:cNvPr>
          <p:cNvSpPr>
            <a:spLocks noGrp="1"/>
          </p:cNvSpPr>
          <p:nvPr>
            <p:ph type="sldNum" sz="quarter" idx="12"/>
          </p:nvPr>
        </p:nvSpPr>
        <p:spPr/>
        <p:txBody>
          <a:bodyPr/>
          <a:lstStyle/>
          <a:p>
            <a:pPr>
              <a:defRPr/>
            </a:pPr>
            <a:fld id="{20E0D3D3-E641-4461-9CD6-86E8378D454A}" type="slidenum">
              <a:rPr lang="en-US" smtClean="0">
                <a:solidFill>
                  <a:prstClr val="black">
                    <a:tint val="75000"/>
                  </a:prstClr>
                </a:solidFill>
              </a:rPr>
              <a:pPr>
                <a:defRPr/>
              </a:pPr>
              <a:t>47</a:t>
            </a:fld>
            <a:endParaRPr lang="en-US">
              <a:solidFill>
                <a:prstClr val="black">
                  <a:tint val="75000"/>
                </a:prstClr>
              </a:solidFill>
            </a:endParaRPr>
          </a:p>
        </p:txBody>
      </p:sp>
    </p:spTree>
    <p:extLst>
      <p:ext uri="{BB962C8B-B14F-4D97-AF65-F5344CB8AC3E}">
        <p14:creationId xmlns:p14="http://schemas.microsoft.com/office/powerpoint/2010/main" val="36605982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20649" y="-152400"/>
            <a:ext cx="4902752" cy="615553"/>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Not the</a:t>
            </a:r>
            <a:r>
              <a:rPr kumimoji="0" lang="en-US" sz="3400" i="0" u="none" strike="noStrike" kern="1200" cap="none" spc="0" normalizeH="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 </a:t>
            </a:r>
            <a:r>
              <a:rPr kumimoji="0" lang="en-US" sz="3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Birds and the Bees</a:t>
            </a:r>
          </a:p>
        </p:txBody>
      </p:sp>
      <p:sp>
        <p:nvSpPr>
          <p:cNvPr id="4" name="TextBox 3"/>
          <p:cNvSpPr txBox="1"/>
          <p:nvPr/>
        </p:nvSpPr>
        <p:spPr>
          <a:xfrm>
            <a:off x="685800" y="416778"/>
            <a:ext cx="7772400" cy="61093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The total fertility rate (TFR) is the average number of children being born to females of child bearing age </a:t>
            </a:r>
            <a:r>
              <a:rPr kumimoji="0" lang="en-US" sz="2300"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in a given society </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and is governed by </a:t>
            </a:r>
            <a:r>
              <a:rPr kumimoji="0" lang="en-US" sz="2300" b="0"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social and economic decisions</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CA" sz="2300" noProof="0" dirty="0">
              <a:solidFill>
                <a:prstClr val="black"/>
              </a:solidFill>
              <a:latin typeface="Calibri"/>
            </a:endParaRPr>
          </a:p>
          <a:p>
            <a:pPr>
              <a:defRPr/>
            </a:pPr>
            <a:r>
              <a:rPr lang="en-CA" sz="2300" dirty="0">
                <a:solidFill>
                  <a:prstClr val="black"/>
                </a:solidFill>
                <a:latin typeface="Calibri"/>
              </a:rPr>
              <a:t>Fertility rates depend on age structure; specifically the number of women of child bearing years by age cohort.</a:t>
            </a:r>
            <a:endParaRPr lang="en-US" sz="2300" dirty="0">
              <a:solidFill>
                <a:prstClr val="black"/>
              </a:solidFill>
              <a:latin typeface="Calibri"/>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300" dirty="0">
                <a:solidFill>
                  <a:prstClr val="black"/>
                </a:solidFill>
                <a:latin typeface="Calibri"/>
              </a:rPr>
              <a:t>TFR</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 should not be confused with</a:t>
            </a:r>
            <a:r>
              <a:rPr kumimoji="0" lang="en-US" sz="2300" b="0" i="0" u="none" strike="noStrike" kern="1200" cap="none" spc="0" normalizeH="0" baseline="0" noProof="0" dirty="0">
                <a:ln>
                  <a:noFill/>
                </a:ln>
                <a:solidFill>
                  <a:prstClr val="white"/>
                </a:solidFill>
                <a:effectLst/>
                <a:uLnTx/>
                <a:uFillTx/>
                <a:latin typeface="Calibri"/>
                <a:ea typeface="+mn-ea"/>
                <a:cs typeface="Arial" charset="0"/>
              </a:rPr>
              <a:t> </a:t>
            </a:r>
            <a:r>
              <a:rPr kumimoji="0" lang="en-US" sz="2300"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fecundity</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 which refers to the biological capacity of a female to bear offspring.</a:t>
            </a:r>
            <a:r>
              <a:rPr kumimoji="0" lang="en-US" sz="2300" b="0" i="0" u="none" strike="noStrike" kern="1200" cap="none" spc="0" normalizeH="0" baseline="30000" noProof="0" dirty="0">
                <a:ln>
                  <a:noFill/>
                </a:ln>
                <a:solidFill>
                  <a:prstClr val="black"/>
                </a:solidFill>
                <a:effectLst/>
                <a:uLnTx/>
                <a:uFillTx/>
                <a:latin typeface="Calibri"/>
                <a:ea typeface="+mn-ea"/>
                <a:cs typeface="Arial" charset="0"/>
              </a:rPr>
              <a:t>1</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All females have the same fecundity, but women of different nations might have quite different fertility rates.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Even low TFRs can result in population growth if there are many females 15-49, especially in younger cohorts</a:t>
            </a:r>
            <a:r>
              <a:rPr kumimoji="0" lang="en-US" sz="2300" b="0" i="0" u="none" strike="noStrike" kern="1200" cap="none" spc="0" normalizeH="0" noProof="0" dirty="0">
                <a:ln>
                  <a:noFill/>
                </a:ln>
                <a:solidFill>
                  <a:prstClr val="black"/>
                </a:solidFill>
                <a:effectLst/>
                <a:uLnTx/>
                <a:uFillTx/>
                <a:latin typeface="Calibri"/>
                <a:ea typeface="+mn-ea"/>
                <a:cs typeface="Arial" charset="0"/>
              </a:rPr>
              <a:t> – e.g.:</a:t>
            </a: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4m women at TFR 2 = 8m kids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1.6m at TFR 5 = 8m kids.</a:t>
            </a:r>
          </a:p>
        </p:txBody>
      </p:sp>
      <p:pic>
        <p:nvPicPr>
          <p:cNvPr id="1026" name="Picture 2" descr="C:\Users\pcoppack\AppData\Local\Microsoft\Windows\Temporary Internet Files\Content.IE5\2RI3FS1H\MC90035576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617041"/>
            <a:ext cx="1817827" cy="180228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coppack\AppData\Local\Microsoft\Windows\Temporary Internet Files\Content.IE5\IPASX1XF\MC9003842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4416790"/>
            <a:ext cx="1818742" cy="14328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654" y="6495168"/>
            <a:ext cx="9160653" cy="461665"/>
          </a:xfrm>
          <a:prstGeom prst="rect">
            <a:avLst/>
          </a:prstGeom>
          <a:noFill/>
        </p:spPr>
        <p:txBody>
          <a:bodyPr wrap="square" rtlCol="0">
            <a:spAutoFit/>
          </a:bodyPr>
          <a:lstStyle/>
          <a:p>
            <a:pPr algn="l">
              <a:buNone/>
            </a:pPr>
            <a:r>
              <a:rPr lang="en-US" sz="1200" dirty="0">
                <a:latin typeface="+mn-lt"/>
              </a:rPr>
              <a:t>1: Biologically it is measured as ovulation rates or the number of viable female eggs produced in some measure of time (lifespan or monthly) in some population, and male motile sperm counts in the same population. </a:t>
            </a:r>
          </a:p>
        </p:txBody>
      </p:sp>
      <p:sp>
        <p:nvSpPr>
          <p:cNvPr id="5" name="Slide Number Placeholder 4">
            <a:extLst>
              <a:ext uri="{FF2B5EF4-FFF2-40B4-BE49-F238E27FC236}">
                <a16:creationId xmlns:a16="http://schemas.microsoft.com/office/drawing/2014/main" id="{6128BEF3-3AD1-4B1C-907A-A2BA2AD2D88D}"/>
              </a:ext>
            </a:extLst>
          </p:cNvPr>
          <p:cNvSpPr>
            <a:spLocks noGrp="1"/>
          </p:cNvSpPr>
          <p:nvPr>
            <p:ph type="sldNum" sz="quarter" idx="12"/>
          </p:nvPr>
        </p:nvSpPr>
        <p:spPr/>
        <p:txBody>
          <a:bodyPr/>
          <a:lstStyle/>
          <a:p>
            <a:pPr>
              <a:defRPr/>
            </a:pPr>
            <a:fld id="{A3FC2F83-CC78-47C6-987A-BA5F6D9E94CE}" type="slidenum">
              <a:rPr lang="en-US" smtClean="0">
                <a:solidFill>
                  <a:prstClr val="black">
                    <a:tint val="75000"/>
                  </a:prstClr>
                </a:solidFill>
              </a:rPr>
              <a:pPr>
                <a:defRPr/>
              </a:pPr>
              <a:t>48</a:t>
            </a:fld>
            <a:endParaRPr lang="en-US">
              <a:solidFill>
                <a:prstClr val="black">
                  <a:tint val="75000"/>
                </a:prstClr>
              </a:solidFill>
            </a:endParaRPr>
          </a:p>
        </p:txBody>
      </p:sp>
    </p:spTree>
    <p:extLst>
      <p:ext uri="{BB962C8B-B14F-4D97-AF65-F5344CB8AC3E}">
        <p14:creationId xmlns:p14="http://schemas.microsoft.com/office/powerpoint/2010/main" val="106427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11111E-6 -0.0007 C 0.0092 -0.00348 0.01805 -0.00741 0.02743 -0.00973 C 0.03785 -0.01204 0.05885 -0.01621 0.05885 -0.01621 C 0.09167 -0.01482 0.1243 -0.01459 0.15729 -0.01181 C 0.16476 -0.01111 0.17552 -0.00463 0.18333 -0.00301 C 0.19305 0.00301 0.20295 0.00694 0.21233 0.01458 C 0.21667 0.01851 0.22517 0.02801 0.22517 0.02824 C 0.22708 0.03148 0.22847 0.03588 0.23055 0.03889 C 0.23385 0.04375 0.24097 0.05231 0.24097 0.05254 C 0.24323 0.06389 0.25417 0.07801 0.2592 0.08773 C 0.26128 0.0912 0.26302 0.09467 0.26458 0.09861 C 0.26736 0.10439 0.26944 0.11088 0.27239 0.11643 C 0.27569 0.12268 0.28333 0.12384 0.28698 0.12523 C 0.30538 0.13217 0.30087 0.13078 0.3158 0.13402 C 0.35312 0.13264 0.38316 0.12824 0.41927 0.12314 C 0.45052 0.10995 0.4816 0.10347 0.51371 0.10069 C 0.52621 0.09814 0.53819 0.09838 0.55035 0.10532 C 0.55521 0.11203 0.5618 0.11805 0.56614 0.12523 C 0.57344 0.1375 0.56267 0.12662 0.57396 0.13611 C 0.58055 0.15162 0.5743 0.14027 0.58437 0.14953 C 0.58715 0.15231 0.59236 0.15856 0.59236 0.15879 C 0.60121 0.17847 0.60538 0.20301 0.61458 0.22268 C 0.61667 0.23634 0.61406 0.22777 0.62118 0.23796 C 0.63055 0.25208 0.63489 0.26088 0.64739 0.26435 C 0.65312 0.26828 0.65885 0.27129 0.66441 0.27569 C 0.66805 0.27824 0.67101 0.2831 0.67483 0.28449 C 0.68108 0.28657 0.68698 0.28889 0.69323 0.29097 C 0.71371 0.28958 0.72847 0.28657 0.74826 0.28889 C 0.76111 0.30277 0.76753 0.32152 0.77587 0.34189 C 0.77691 0.35139 0.78316 0.37731 0.7875 0.38402 C 0.78976 0.38726 0.79288 0.38819 0.79549 0.39051 C 0.8 0.40208 0.80625 0.40115 0.81389 0.40393 C 0.83003 0.40995 0.84583 0.41898 0.86233 0.42361 C 0.88698 0.42222 0.91007 0.41805 0.93437 0.42801 C 0.93924 0.43657 0.94114 0.43564 0.94757 0.43912 C 0.95104 0.44814 0.95278 0.44652 0.95781 0.45231 C 0.96128 0.46088 0.9651 0.46828 0.9684 0.47685 C 0.97118 0.50393 0.97101 0.55046 0.99219 0.55856 C 0.99601 0.56018 0.99983 0.56226 1.00382 0.56296 C 1.01215 0.56435 1.02031 0.56458 1.02882 0.56527 C 1.03299 0.56759 1.03125 0.56759 1.03403 0.56759 " pathEditMode="relative" rAng="0" ptsTypes="AAAAAAAAAAAAAAAAAAAAAAAAAAAAAAAAAAAAAAAAA">
                                      <p:cBhvr>
                                        <p:cTn id="6" dur="2000" fill="hold"/>
                                        <p:tgtEl>
                                          <p:spTgt spid="1026"/>
                                        </p:tgtEl>
                                        <p:attrNameLst>
                                          <p:attrName>ppt_x</p:attrName>
                                          <p:attrName>ppt_y</p:attrName>
                                        </p:attrNameLst>
                                      </p:cBhvr>
                                      <p:rCtr x="51701" y="27639"/>
                                    </p:animMotion>
                                  </p:childTnLst>
                                </p:cTn>
                              </p:par>
                              <p:par>
                                <p:cTn id="7" presetID="0" presetClass="path" presetSubtype="0" accel="50000" decel="50000" fill="hold" nodeType="withEffect">
                                  <p:stCondLst>
                                    <p:cond delay="0"/>
                                  </p:stCondLst>
                                  <p:childTnLst>
                                    <p:animMotion origin="layout" path="M 8.33333E-7 0.00509 C 0.00729 0.00023 0.01024 -0.00787 0.01719 -0.01296 C 0.02049 -0.01829 0.02483 -0.02431 0.02882 -0.02894 C 0.03125 -0.03148 0.03524 -0.03218 0.03802 -0.03333 C 0.04115 -0.03495 0.04323 -0.03773 0.04618 -0.03912 C 0.04896 -0.04028 0.05174 -0.04051 0.05417 -0.04144 C 0.0559 -0.04213 0.05746 -0.04282 0.05885 -0.04375 C 0.0658 -0.04329 0.07292 -0.04329 0.07986 -0.04259 C 0.08819 -0.04144 0.08837 -0.03634 0.09705 -0.03449 C 0.11615 -0.02523 0.09271 -0.03773 0.10851 -0.02546 C 0.11024 -0.02407 0.1125 -0.02431 0.11424 -0.02315 C 0.12604 -0.01551 0.13733 -0.0044 0.15 0.00162 C 0.1559 0.00463 0.16337 0.00671 0.16979 0.00856 C 0.2092 0.00694 0.2151 0.01875 0.22986 -0.00255 C 0.23125 -0.00718 0.23333 -0.01088 0.23559 -0.01528 C 0.23924 -0.02245 0.24062 -0.03148 0.24375 -0.03912 C 0.24514 -0.05694 0.24601 -0.07315 0.24722 -0.09144 C 0.24757 -0.09653 0.25295 -0.10625 0.25295 -0.10602 C 0.25677 -0.125 0.27552 -0.12523 0.29097 -0.12894 C 0.29479 -0.12801 0.29861 -0.12755 0.30139 -0.12454 C 0.31059 -0.11389 0.30417 -0.11343 0.31528 -0.10949 C 0.32153 -0.10347 0.32726 -0.10046 0.3349 -0.09607 C 0.33958 -0.09329 0.34375 -0.08912 0.34878 -0.08681 C 0.35365 -0.08449 0.35851 -0.08357 0.36389 -0.08241 C 0.36615 -0.08171 0.37066 -0.08009 0.37066 -0.07986 C 0.37656 -0.08102 0.38246 -0.08102 0.38802 -0.08241 C 0.39444 -0.0838 0.40017 -0.09352 0.40417 -0.09815 C 0.4125 -0.11852 0.39965 -0.08912 0.41111 -0.10833 C 0.41771 -0.11944 0.41667 -0.13449 0.42621 -0.14375 C 0.42986 -0.15324 0.43455 -0.16111 0.43993 -0.16991 C 0.44201 -0.17292 0.44271 -0.17708 0.44583 -0.17894 C 0.44983 -0.18148 0.45851 -0.18565 0.45851 -0.18565 C 0.4651 -0.18357 0.45903 -0.18634 0.46528 -0.18032 C 0.46701 -0.17847 0.46944 -0.17732 0.47118 -0.17546 C 0.47621 -0.17037 0.47396 -0.16944 0.47934 -0.16319 C 0.48437 -0.15718 0.4901 -0.15185 0.49549 -0.14607 C 0.50069 -0.14005 0.5059 -0.13449 0.51163 -0.12894 C 0.51285 -0.12778 0.51493 -0.12546 0.51493 -0.12546 C 0.51771 -0.11875 0.51996 -0.1162 0.52656 -0.11296 C 0.53021 -0.10787 0.53559 -0.10694 0.54149 -0.10509 C 0.5474 -0.10556 0.55312 -0.10556 0.55903 -0.10625 C 0.56111 -0.10648 0.56267 -0.10787 0.56476 -0.10833 C 0.57205 -0.11065 0.57847 -0.1125 0.58542 -0.11528 C 0.60035 -0.12986 0.57865 -0.10972 0.59705 -0.12199 C 0.59878 -0.12315 0.59896 -0.12546 0.60035 -0.12662 C 0.60208 -0.12778 0.60451 -0.12778 0.60625 -0.12894 C 0.61111 -0.13171 0.61371 -0.13495 0.61892 -0.13681 C 0.62309 -0.14074 0.62517 -0.1412 0.63055 -0.14259 C 0.63837 -0.15046 0.65104 -0.15255 0.6618 -0.15394 C 0.66198 -0.15394 0.66892 -0.15556 0.66979 -0.15625 C 0.67135 -0.15741 0.67187 -0.15949 0.67326 -0.16065 C 0.67465 -0.16204 0.67639 -0.16296 0.67795 -0.16412 C 0.68385 -0.17569 0.68212 -0.16991 0.68351 -0.18125 C 0.68299 -0.19792 0.68403 -0.20787 0.67899 -0.22222 C 0.68038 -0.25949 0.67639 -0.24583 0.68594 -0.26412 C 0.68698 -0.27014 0.68646 -0.27454 0.69288 -0.27662 C 0.7 -0.28681 0.70729 -0.2875 0.71927 -0.29028 C 0.73125 -0.29745 0.72066 -0.2919 0.74253 -0.29722 C 0.75781 -0.30069 0.77222 -0.30602 0.78767 -0.30741 C 0.80208 -0.31389 0.81805 -0.31759 0.83385 -0.31991 C 0.83611 -0.32153 0.83819 -0.32338 0.8408 -0.32454 C 0.85295 -0.3294 0.85104 -0.32523 0.8592 -0.33125 C 0.86875 -0.33819 0.8684 -0.35162 0.87309 -0.36088 C 0.87552 -0.37523 0.87535 -0.38935 0.87535 -0.40394 " pathEditMode="relative" rAng="0" ptsTypes="AAAAAAAAAAAAAAAAAAAAAAAAAAAAAAAAAAAAAAAAAAAAAAAAAAAAAAAAAAAAAAAA">
                                      <p:cBhvr>
                                        <p:cTn id="8" dur="2000" fill="hold"/>
                                        <p:tgtEl>
                                          <p:spTgt spid="1027"/>
                                        </p:tgtEl>
                                        <p:attrNameLst>
                                          <p:attrName>ppt_x</p:attrName>
                                          <p:attrName>ppt_y</p:attrName>
                                        </p:attrNameLst>
                                      </p:cBhvr>
                                      <p:rCtr x="43767" y="-20185"/>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fade">
                                      <p:cBhvr>
                                        <p:cTn id="36" dur="500"/>
                                        <p:tgtEl>
                                          <p:spTgt spid="4">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9" end="9"/>
                                            </p:txEl>
                                          </p:spTgt>
                                        </p:tgtEl>
                                        <p:attrNameLst>
                                          <p:attrName>style.visibility</p:attrName>
                                        </p:attrNameLst>
                                      </p:cBhvr>
                                      <p:to>
                                        <p:strVal val="visible"/>
                                      </p:to>
                                    </p:set>
                                    <p:animEffect transition="in" filter="fade">
                                      <p:cBhvr>
                                        <p:cTn id="41" dur="500"/>
                                        <p:tgtEl>
                                          <p:spTgt spid="4">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
                                            <p:txEl>
                                              <p:pRg st="10" end="10"/>
                                            </p:txEl>
                                          </p:spTgt>
                                        </p:tgtEl>
                                        <p:attrNameLst>
                                          <p:attrName>style.visibility</p:attrName>
                                        </p:attrNameLst>
                                      </p:cBhvr>
                                      <p:to>
                                        <p:strVal val="visible"/>
                                      </p:to>
                                    </p:set>
                                    <p:animEffect transition="in" filter="fade">
                                      <p:cBhvr>
                                        <p:cTn id="46"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72182485"/>
              </p:ext>
            </p:extLst>
          </p:nvPr>
        </p:nvGraphicFramePr>
        <p:xfrm>
          <a:off x="215483" y="2286000"/>
          <a:ext cx="8713033" cy="3886200"/>
        </p:xfrm>
        <a:graphic>
          <a:graphicData uri="http://schemas.openxmlformats.org/drawingml/2006/table">
            <a:tbl>
              <a:tblPr firstRow="1" bandRow="1">
                <a:tableStyleId>{5940675A-B579-460E-94D1-54222C63F5DA}</a:tableStyleId>
              </a:tblPr>
              <a:tblGrid>
                <a:gridCol w="2178258">
                  <a:extLst>
                    <a:ext uri="{9D8B030D-6E8A-4147-A177-3AD203B41FA5}">
                      <a16:colId xmlns:a16="http://schemas.microsoft.com/office/drawing/2014/main" val="20000"/>
                    </a:ext>
                  </a:extLst>
                </a:gridCol>
                <a:gridCol w="1249510">
                  <a:extLst>
                    <a:ext uri="{9D8B030D-6E8A-4147-A177-3AD203B41FA5}">
                      <a16:colId xmlns:a16="http://schemas.microsoft.com/office/drawing/2014/main" val="20001"/>
                    </a:ext>
                  </a:extLst>
                </a:gridCol>
                <a:gridCol w="2606433">
                  <a:extLst>
                    <a:ext uri="{9D8B030D-6E8A-4147-A177-3AD203B41FA5}">
                      <a16:colId xmlns:a16="http://schemas.microsoft.com/office/drawing/2014/main" val="20002"/>
                    </a:ext>
                  </a:extLst>
                </a:gridCol>
                <a:gridCol w="2678832">
                  <a:extLst>
                    <a:ext uri="{9D8B030D-6E8A-4147-A177-3AD203B41FA5}">
                      <a16:colId xmlns:a16="http://schemas.microsoft.com/office/drawing/2014/main" val="20003"/>
                    </a:ext>
                  </a:extLst>
                </a:gridCol>
              </a:tblGrid>
              <a:tr h="685800">
                <a:tc>
                  <a:txBody>
                    <a:bodyPr/>
                    <a:lstStyle/>
                    <a:p>
                      <a:pPr algn="ctr"/>
                      <a:endParaRPr lang="en-CA" sz="2400" dirty="0"/>
                    </a:p>
                  </a:txBody>
                  <a:tcPr anchor="ctr"/>
                </a:tc>
                <a:tc>
                  <a:txBody>
                    <a:bodyPr/>
                    <a:lstStyle/>
                    <a:p>
                      <a:pPr algn="ctr"/>
                      <a:endParaRPr lang="en-CA" sz="2400"/>
                    </a:p>
                  </a:txBody>
                  <a:tcPr anchor="ctr"/>
                </a:tc>
                <a:tc gridSpan="2">
                  <a:txBody>
                    <a:bodyPr/>
                    <a:lstStyle/>
                    <a:p>
                      <a:pPr algn="ctr"/>
                      <a:r>
                        <a:rPr lang="en-US" sz="2400" b="0" dirty="0">
                          <a:effectLst>
                            <a:outerShdw blurRad="38100" dist="38100" dir="2700000" algn="tl">
                              <a:srgbClr val="000000">
                                <a:alpha val="43137"/>
                              </a:srgbClr>
                            </a:outerShdw>
                          </a:effectLst>
                        </a:rPr>
                        <a:t>TFR</a:t>
                      </a:r>
                      <a:endParaRPr lang="en-CA" sz="2400" b="0" dirty="0">
                        <a:effectLst>
                          <a:outerShdw blurRad="38100" dist="38100" dir="2700000" algn="tl">
                            <a:srgbClr val="000000">
                              <a:alpha val="43137"/>
                            </a:srgbClr>
                          </a:outerShdw>
                        </a:effectLst>
                      </a:endParaRPr>
                    </a:p>
                  </a:txBody>
                  <a:tcPr anchor="ctr"/>
                </a:tc>
                <a:tc hMerge="1">
                  <a:txBody>
                    <a:bodyPr/>
                    <a:lstStyle/>
                    <a:p>
                      <a:endParaRPr lang="en-CA" dirty="0"/>
                    </a:p>
                  </a:txBody>
                  <a:tcPr/>
                </a:tc>
                <a:extLst>
                  <a:ext uri="{0D108BD9-81ED-4DB2-BD59-A6C34878D82A}">
                    <a16:rowId xmlns:a16="http://schemas.microsoft.com/office/drawing/2014/main" val="10000"/>
                  </a:ext>
                </a:extLst>
              </a:tr>
              <a:tr h="762000">
                <a:tc>
                  <a:txBody>
                    <a:bodyPr/>
                    <a:lstStyle/>
                    <a:p>
                      <a:pPr algn="ctr"/>
                      <a:endParaRPr lang="en-CA" sz="2400"/>
                    </a:p>
                  </a:txBody>
                  <a:tcPr anchor="ctr"/>
                </a:tc>
                <a:tc>
                  <a:txBody>
                    <a:bodyPr/>
                    <a:lstStyle/>
                    <a:p>
                      <a:pPr algn="ctr"/>
                      <a:endParaRPr lang="en-CA" sz="2400"/>
                    </a:p>
                  </a:txBody>
                  <a:tcPr anchor="ctr"/>
                </a:tc>
                <a:tc>
                  <a:txBody>
                    <a:bodyPr/>
                    <a:lstStyle/>
                    <a:p>
                      <a:pPr algn="ctr"/>
                      <a:r>
                        <a:rPr lang="en-US" sz="2400" b="0" dirty="0">
                          <a:effectLst>
                            <a:outerShdw blurRad="38100" dist="38100" dir="2700000" algn="tl">
                              <a:srgbClr val="000000">
                                <a:alpha val="43137"/>
                              </a:srgbClr>
                            </a:outerShdw>
                          </a:effectLst>
                        </a:rPr>
                        <a:t>HIGH</a:t>
                      </a:r>
                      <a:endParaRPr lang="en-CA" sz="2400" b="0" dirty="0">
                        <a:effectLst>
                          <a:outerShdw blurRad="38100" dist="38100" dir="2700000" algn="tl">
                            <a:srgbClr val="000000">
                              <a:alpha val="43137"/>
                            </a:srgbClr>
                          </a:outerShdw>
                        </a:effectLst>
                      </a:endParaRPr>
                    </a:p>
                  </a:txBody>
                  <a:tcPr anchor="ctr"/>
                </a:tc>
                <a:tc>
                  <a:txBody>
                    <a:bodyPr/>
                    <a:lstStyle/>
                    <a:p>
                      <a:pPr algn="ctr"/>
                      <a:r>
                        <a:rPr lang="en-US" sz="2400" b="0" dirty="0">
                          <a:effectLst>
                            <a:outerShdw blurRad="38100" dist="38100" dir="2700000" algn="tl">
                              <a:srgbClr val="000000">
                                <a:alpha val="43137"/>
                              </a:srgbClr>
                            </a:outerShdw>
                          </a:effectLst>
                        </a:rPr>
                        <a:t>LOW</a:t>
                      </a:r>
                      <a:endParaRPr lang="en-CA" sz="2400" b="0" dirty="0">
                        <a:effectLst>
                          <a:outerShdw blurRad="38100" dist="38100" dir="2700000" algn="tl">
                            <a:srgbClr val="000000">
                              <a:alpha val="43137"/>
                            </a:srgbClr>
                          </a:outerShdw>
                        </a:effectLst>
                      </a:endParaRPr>
                    </a:p>
                  </a:txBody>
                  <a:tcPr anchor="ctr"/>
                </a:tc>
                <a:extLst>
                  <a:ext uri="{0D108BD9-81ED-4DB2-BD59-A6C34878D82A}">
                    <a16:rowId xmlns:a16="http://schemas.microsoft.com/office/drawing/2014/main" val="10001"/>
                  </a:ext>
                </a:extLst>
              </a:tr>
              <a:tr h="1219200">
                <a:tc rowSpan="2">
                  <a:txBody>
                    <a:bodyPr/>
                    <a:lstStyle/>
                    <a:p>
                      <a:pPr algn="ctr"/>
                      <a:r>
                        <a:rPr lang="en-US" sz="2400" b="0" dirty="0">
                          <a:effectLst>
                            <a:outerShdw blurRad="38100" dist="38100" dir="2700000" algn="tl">
                              <a:srgbClr val="000000">
                                <a:alpha val="43137"/>
                              </a:srgbClr>
                            </a:outerShdw>
                          </a:effectLst>
                        </a:rPr>
                        <a:t>FEMALE POPULATION</a:t>
                      </a:r>
                    </a:p>
                    <a:p>
                      <a:pPr algn="ctr"/>
                      <a:r>
                        <a:rPr lang="en-US" sz="2400" b="0" dirty="0">
                          <a:effectLst>
                            <a:outerShdw blurRad="38100" dist="38100" dir="2700000" algn="tl">
                              <a:srgbClr val="000000">
                                <a:alpha val="43137"/>
                              </a:srgbClr>
                            </a:outerShdw>
                          </a:effectLst>
                        </a:rPr>
                        <a:t>15-45</a:t>
                      </a:r>
                      <a:endParaRPr lang="en-CA" sz="2400" b="0" dirty="0">
                        <a:effectLst>
                          <a:outerShdw blurRad="38100" dist="38100" dir="2700000" algn="tl">
                            <a:srgbClr val="000000">
                              <a:alpha val="43137"/>
                            </a:srgbClr>
                          </a:outerShdw>
                        </a:effectLst>
                      </a:endParaRPr>
                    </a:p>
                  </a:txBody>
                  <a:tcPr anchor="ctr"/>
                </a:tc>
                <a:tc>
                  <a:txBody>
                    <a:bodyPr/>
                    <a:lstStyle/>
                    <a:p>
                      <a:pPr algn="ctr"/>
                      <a:r>
                        <a:rPr lang="en-US" sz="2400" b="0" dirty="0">
                          <a:effectLst>
                            <a:outerShdw blurRad="38100" dist="38100" dir="2700000" algn="tl">
                              <a:srgbClr val="000000">
                                <a:alpha val="43137"/>
                              </a:srgbClr>
                            </a:outerShdw>
                          </a:effectLst>
                        </a:rPr>
                        <a:t>HIGH</a:t>
                      </a:r>
                      <a:endParaRPr lang="en-CA" sz="2400" b="0" dirty="0">
                        <a:effectLst>
                          <a:outerShdw blurRad="38100" dist="38100" dir="2700000" algn="tl">
                            <a:srgbClr val="000000">
                              <a:alpha val="43137"/>
                            </a:srgbClr>
                          </a:outerShdw>
                        </a:effectLst>
                      </a:endParaRPr>
                    </a:p>
                  </a:txBody>
                  <a:tcPr anchor="ctr"/>
                </a:tc>
                <a:tc>
                  <a:txBody>
                    <a:bodyPr/>
                    <a:lstStyle/>
                    <a:p>
                      <a:pPr algn="ctr"/>
                      <a:r>
                        <a:rPr lang="en-US" sz="2400" dirty="0"/>
                        <a:t>Population growth rate very high.</a:t>
                      </a:r>
                      <a:endParaRPr lang="en-CA" sz="2400" dirty="0"/>
                    </a:p>
                  </a:txBody>
                  <a:tcPr anchor="ctr">
                    <a:solidFill>
                      <a:schemeClr val="accent2">
                        <a:lumMod val="60000"/>
                        <a:lumOff val="40000"/>
                      </a:schemeClr>
                    </a:solidFill>
                  </a:tcPr>
                </a:tc>
                <a:tc>
                  <a:txBody>
                    <a:bodyPr/>
                    <a:lstStyle/>
                    <a:p>
                      <a:pPr algn="ctr"/>
                      <a:r>
                        <a:rPr lang="en-US" sz="2400" dirty="0"/>
                        <a:t>Population growth rate high.</a:t>
                      </a:r>
                      <a:endParaRPr lang="en-CA" sz="2400" dirty="0"/>
                    </a:p>
                  </a:txBody>
                  <a:tcPr anchor="ctr">
                    <a:solidFill>
                      <a:schemeClr val="accent2">
                        <a:lumMod val="60000"/>
                        <a:lumOff val="40000"/>
                      </a:schemeClr>
                    </a:solidFill>
                  </a:tcPr>
                </a:tc>
                <a:extLst>
                  <a:ext uri="{0D108BD9-81ED-4DB2-BD59-A6C34878D82A}">
                    <a16:rowId xmlns:a16="http://schemas.microsoft.com/office/drawing/2014/main" val="10002"/>
                  </a:ext>
                </a:extLst>
              </a:tr>
              <a:tr h="1219200">
                <a:tc vMerge="1">
                  <a:txBody>
                    <a:bodyPr/>
                    <a:lstStyle/>
                    <a:p>
                      <a:pPr algn="ctr"/>
                      <a:endParaRPr lang="en-CA" sz="2400" dirty="0"/>
                    </a:p>
                  </a:txBody>
                  <a:tcPr anchor="ctr"/>
                </a:tc>
                <a:tc>
                  <a:txBody>
                    <a:bodyPr/>
                    <a:lstStyle/>
                    <a:p>
                      <a:pPr algn="ctr"/>
                      <a:r>
                        <a:rPr lang="en-US" sz="2400" b="0" dirty="0">
                          <a:effectLst>
                            <a:outerShdw blurRad="38100" dist="38100" dir="2700000" algn="tl">
                              <a:srgbClr val="000000">
                                <a:alpha val="43137"/>
                              </a:srgbClr>
                            </a:outerShdw>
                          </a:effectLst>
                        </a:rPr>
                        <a:t>LOW</a:t>
                      </a:r>
                      <a:endParaRPr lang="en-CA" sz="2400" b="0"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t>Population growth rate high.</a:t>
                      </a:r>
                      <a:endParaRPr lang="en-CA" sz="2400" dirty="0"/>
                    </a:p>
                  </a:txBody>
                  <a:tcPr anchor="ctr">
                    <a:solidFill>
                      <a:schemeClr val="accent2">
                        <a:lumMod val="60000"/>
                        <a:lumOff val="40000"/>
                      </a:schemeClr>
                    </a:solidFill>
                  </a:tcPr>
                </a:tc>
                <a:tc>
                  <a:txBody>
                    <a:bodyPr/>
                    <a:lstStyle/>
                    <a:p>
                      <a:pPr algn="ctr"/>
                      <a:r>
                        <a:rPr lang="en-US" sz="2400" dirty="0"/>
                        <a:t>Population growth rate very low.</a:t>
                      </a:r>
                      <a:endParaRPr lang="en-CA" sz="2400" dirty="0"/>
                    </a:p>
                  </a:txBody>
                  <a:tcPr anchor="ctr"/>
                </a:tc>
                <a:extLst>
                  <a:ext uri="{0D108BD9-81ED-4DB2-BD59-A6C34878D82A}">
                    <a16:rowId xmlns:a16="http://schemas.microsoft.com/office/drawing/2014/main" val="10003"/>
                  </a:ext>
                </a:extLst>
              </a:tr>
            </a:tbl>
          </a:graphicData>
        </a:graphic>
      </p:graphicFrame>
      <p:sp>
        <p:nvSpPr>
          <p:cNvPr id="4" name="TextBox 3"/>
          <p:cNvSpPr txBox="1"/>
          <p:nvPr/>
        </p:nvSpPr>
        <p:spPr>
          <a:xfrm>
            <a:off x="307346" y="0"/>
            <a:ext cx="8548430" cy="615553"/>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Relationship Between TFR and Population Size</a:t>
            </a:r>
          </a:p>
        </p:txBody>
      </p:sp>
      <p:sp>
        <p:nvSpPr>
          <p:cNvPr id="5" name="TextBox 4"/>
          <p:cNvSpPr txBox="1"/>
          <p:nvPr/>
        </p:nvSpPr>
        <p:spPr>
          <a:xfrm>
            <a:off x="367883" y="609600"/>
            <a:ext cx="8395117" cy="1508105"/>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The volatility of population growth is shown in the table below, </a:t>
            </a:r>
            <a:r>
              <a:rPr kumimoji="0" lang="en-US" sz="2300" b="0"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with 3 of the 4 scenarios producing high to very high growth rates</a:t>
            </a: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 Even when female population is low, high TFRs can produce high growth rates. The same is true of high female populations and low TFRs.</a:t>
            </a:r>
            <a:endParaRPr kumimoji="0" lang="en-CA" sz="23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6" name="TextBox 5"/>
          <p:cNvSpPr txBox="1"/>
          <p:nvPr/>
        </p:nvSpPr>
        <p:spPr>
          <a:xfrm>
            <a:off x="8720015" y="96502"/>
            <a:ext cx="444352" cy="424732"/>
          </a:xfrm>
          <a:prstGeom prst="rect">
            <a:avLst/>
          </a:prstGeom>
          <a:no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sym typeface="Wingdings" panose="05000000000000000000" pitchFamily="2" charset="2"/>
              </a:rPr>
              <a:t></a:t>
            </a:r>
            <a:endPar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endParaRPr>
          </a:p>
        </p:txBody>
      </p:sp>
      <p:sp>
        <p:nvSpPr>
          <p:cNvPr id="2" name="Slide Number Placeholder 1">
            <a:extLst>
              <a:ext uri="{FF2B5EF4-FFF2-40B4-BE49-F238E27FC236}">
                <a16:creationId xmlns:a16="http://schemas.microsoft.com/office/drawing/2014/main" id="{89DD4684-264E-4F98-BCD7-8B86DD781182}"/>
              </a:ext>
            </a:extLst>
          </p:cNvPr>
          <p:cNvSpPr>
            <a:spLocks noGrp="1"/>
          </p:cNvSpPr>
          <p:nvPr>
            <p:ph type="sldNum" sz="quarter" idx="12"/>
          </p:nvPr>
        </p:nvSpPr>
        <p:spPr/>
        <p:txBody>
          <a:bodyPr/>
          <a:lstStyle/>
          <a:p>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fld id="{A3FC2F83-CC78-47C6-987A-BA5F6D9E94CE}" type="slidenum">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mn-cs"/>
              </a:rPr>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t>49</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Tree>
    <p:extLst>
      <p:ext uri="{BB962C8B-B14F-4D97-AF65-F5344CB8AC3E}">
        <p14:creationId xmlns:p14="http://schemas.microsoft.com/office/powerpoint/2010/main" val="918681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ikea.com/PIAimages/13080_PE040801_S3.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71600" y="63062"/>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42" name="Rectangle 2"/>
          <p:cNvSpPr>
            <a:spLocks noGrp="1" noChangeArrowheads="1"/>
          </p:cNvSpPr>
          <p:nvPr>
            <p:ph type="ctrTitle"/>
          </p:nvPr>
        </p:nvSpPr>
        <p:spPr>
          <a:xfrm>
            <a:off x="0" y="0"/>
            <a:ext cx="9144000" cy="669925"/>
          </a:xfrm>
        </p:spPr>
        <p:txBody>
          <a:bodyPr/>
          <a:lstStyle/>
          <a:p>
            <a:pPr eaLnBrk="1" hangingPunct="1"/>
            <a:r>
              <a:rPr lang="en-US" sz="3400" dirty="0">
                <a:solidFill>
                  <a:schemeClr val="bg1"/>
                </a:solidFill>
                <a:effectLst>
                  <a:outerShdw blurRad="38100" dist="38100" dir="2700000" algn="tl">
                    <a:srgbClr val="000000">
                      <a:alpha val="43137"/>
                    </a:srgbClr>
                  </a:outerShdw>
                </a:effectLst>
              </a:rPr>
              <a:t>Population and Demographics</a:t>
            </a:r>
          </a:p>
        </p:txBody>
      </p:sp>
      <p:sp>
        <p:nvSpPr>
          <p:cNvPr id="37891" name="Rectangle 3"/>
          <p:cNvSpPr>
            <a:spLocks noGrp="1" noChangeArrowheads="1"/>
          </p:cNvSpPr>
          <p:nvPr>
            <p:ph type="subTitle" idx="1"/>
          </p:nvPr>
        </p:nvSpPr>
        <p:spPr>
          <a:xfrm>
            <a:off x="533400" y="762000"/>
            <a:ext cx="8229600" cy="3657601"/>
          </a:xfrm>
          <a:solidFill>
            <a:schemeClr val="tx1">
              <a:alpha val="70000"/>
            </a:schemeClr>
          </a:solidFill>
        </p:spPr>
        <p:txBody>
          <a:bodyPr/>
          <a:lstStyle/>
          <a:p>
            <a:pPr eaLnBrk="1" hangingPunct="1"/>
            <a:r>
              <a:rPr lang="en-US" sz="2800" dirty="0">
                <a:solidFill>
                  <a:schemeClr val="bg1"/>
                </a:solidFill>
                <a:effectLst>
                  <a:outerShdw blurRad="38100" dist="38100" dir="2700000" algn="tl">
                    <a:srgbClr val="000000">
                      <a:alpha val="43137"/>
                    </a:srgbClr>
                  </a:outerShdw>
                </a:effectLst>
              </a:rPr>
              <a:t>The World’s Population Clock</a:t>
            </a:r>
          </a:p>
          <a:p>
            <a:pPr eaLnBrk="1" hangingPunct="1"/>
            <a:r>
              <a:rPr lang="en-CA" sz="2800" dirty="0">
                <a:solidFill>
                  <a:schemeClr val="bg1"/>
                </a:solidFill>
                <a:effectLst>
                  <a:outerShdw blurRad="38100" dist="38100" dir="2700000" algn="tl">
                    <a:srgbClr val="000000">
                      <a:alpha val="43137"/>
                    </a:srgbClr>
                  </a:outerShdw>
                </a:effectLst>
              </a:rPr>
              <a:t>As of today: </a:t>
            </a:r>
            <a:r>
              <a:rPr lang="en-US" sz="2800" dirty="0">
                <a:solidFill>
                  <a:schemeClr val="bg1"/>
                </a:solidFill>
                <a:effectLst>
                  <a:outerShdw blurRad="38100" dist="38100" dir="2700000" algn="tl">
                    <a:srgbClr val="000000">
                      <a:alpha val="43137"/>
                    </a:srgbClr>
                  </a:outerShdw>
                </a:effectLst>
              </a:rPr>
              <a:t>7,713,468,100 people on earth</a:t>
            </a:r>
          </a:p>
          <a:p>
            <a:pPr eaLnBrk="1" hangingPunct="1"/>
            <a:endParaRPr lang="en-US" sz="2800" dirty="0">
              <a:solidFill>
                <a:schemeClr val="bg1"/>
              </a:solidFill>
              <a:effectLst>
                <a:outerShdw blurRad="38100" dist="38100" dir="2700000" algn="tl">
                  <a:srgbClr val="000000">
                    <a:alpha val="43137"/>
                  </a:srgbClr>
                </a:outerShdw>
              </a:effectLst>
            </a:endParaRPr>
          </a:p>
          <a:p>
            <a:pPr eaLnBrk="1" hangingPunct="1"/>
            <a:r>
              <a:rPr lang="en-US" sz="2800" dirty="0">
                <a:solidFill>
                  <a:schemeClr val="bg1"/>
                </a:solidFill>
                <a:effectLst>
                  <a:outerShdw blurRad="38100" dist="38100" dir="2700000" algn="tl">
                    <a:srgbClr val="000000">
                      <a:alpha val="43137"/>
                    </a:srgbClr>
                  </a:outerShdw>
                </a:effectLst>
              </a:rPr>
              <a:t>Every minute:</a:t>
            </a:r>
          </a:p>
          <a:p>
            <a:pPr eaLnBrk="1" hangingPunct="1"/>
            <a:r>
              <a:rPr lang="en-US" sz="2800" dirty="0">
                <a:solidFill>
                  <a:schemeClr val="bg1"/>
                </a:solidFill>
                <a:effectLst>
                  <a:outerShdw blurRad="38100" dist="38100" dir="2700000" algn="tl">
                    <a:srgbClr val="000000">
                      <a:alpha val="43137"/>
                    </a:srgbClr>
                  </a:outerShdw>
                </a:effectLst>
              </a:rPr>
              <a:t>266 born</a:t>
            </a:r>
          </a:p>
          <a:p>
            <a:pPr eaLnBrk="1" hangingPunct="1"/>
            <a:r>
              <a:rPr lang="en-US" sz="2800" dirty="0">
                <a:solidFill>
                  <a:schemeClr val="bg1"/>
                </a:solidFill>
                <a:effectLst>
                  <a:outerShdw blurRad="38100" dist="38100" dir="2700000" algn="tl">
                    <a:srgbClr val="000000">
                      <a:alpha val="43137"/>
                    </a:srgbClr>
                  </a:outerShdw>
                </a:effectLst>
              </a:rPr>
              <a:t>110 die (among them 11 infants)</a:t>
            </a:r>
          </a:p>
          <a:p>
            <a:pPr eaLnBrk="1" hangingPunct="1"/>
            <a:r>
              <a:rPr lang="en-US" sz="2800" dirty="0">
                <a:solidFill>
                  <a:schemeClr val="bg1"/>
                </a:solidFill>
                <a:effectLst>
                  <a:outerShdw blurRad="38100" dist="38100" dir="2700000" algn="tl">
                    <a:srgbClr val="000000">
                      <a:alpha val="43137"/>
                    </a:srgbClr>
                  </a:outerShdw>
                </a:effectLst>
              </a:rPr>
              <a:t>146 population increase</a:t>
            </a:r>
          </a:p>
        </p:txBody>
      </p:sp>
      <p:graphicFrame>
        <p:nvGraphicFramePr>
          <p:cNvPr id="2083" name="Group 35"/>
          <p:cNvGraphicFramePr>
            <a:graphicFrameLocks noGrp="1"/>
          </p:cNvGraphicFramePr>
          <p:nvPr>
            <p:extLst/>
          </p:nvPr>
        </p:nvGraphicFramePr>
        <p:xfrm>
          <a:off x="1066800" y="4495800"/>
          <a:ext cx="7162800" cy="2011680"/>
        </p:xfrm>
        <a:graphic>
          <a:graphicData uri="http://schemas.openxmlformats.org/drawingml/2006/table">
            <a:tbl>
              <a:tblPr>
                <a:tableStyleId>{3C2FFA5D-87B4-456A-9821-1D502468CF0F}</a:tableStyleId>
              </a:tblPr>
              <a:tblGrid>
                <a:gridCol w="20574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260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2400" b="0" i="0" u="none" strike="noStrike" cap="none" normalizeH="0" baseline="0" dirty="0">
                        <a:ln>
                          <a:noFill/>
                        </a:ln>
                        <a:solidFill>
                          <a:schemeClr val="bg1"/>
                        </a:solidFill>
                        <a:effectLst>
                          <a:outerShdw blurRad="38100" dist="38100" dir="2700000" algn="tl">
                            <a:srgbClr val="000000"/>
                          </a:outerShdw>
                        </a:effectLst>
                        <a:latin typeface="+mn-lt"/>
                      </a:endParaRPr>
                    </a:p>
                  </a:txBody>
                  <a:tcPr horzOverflow="overflow">
                    <a:solidFill>
                      <a:schemeClr val="tx1">
                        <a:alpha val="7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u="none" strike="noStrike" cap="none" normalizeH="0" baseline="0" dirty="0">
                          <a:ln>
                            <a:noFill/>
                          </a:ln>
                          <a:effectLst/>
                        </a:rPr>
                        <a:t>Developed </a:t>
                      </a:r>
                      <a:endParaRPr kumimoji="0" lang="en-US" sz="2400" b="1" i="0" u="none" strike="noStrike" cap="none" normalizeH="0" baseline="0" dirty="0">
                        <a:ln>
                          <a:noFill/>
                        </a:ln>
                        <a:solidFill>
                          <a:schemeClr val="bg1"/>
                        </a:solidFill>
                        <a:effectLst/>
                        <a:latin typeface="+mn-lt"/>
                      </a:endParaRPr>
                    </a:p>
                  </a:txBody>
                  <a:tcPr horzOverflow="overflow">
                    <a:solidFill>
                      <a:schemeClr val="tx1">
                        <a:alpha val="7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u="none" strike="noStrike" cap="none" normalizeH="0" baseline="0" dirty="0">
                          <a:ln>
                            <a:noFill/>
                          </a:ln>
                          <a:effectLst/>
                        </a:rPr>
                        <a:t>Developing</a:t>
                      </a:r>
                      <a:endParaRPr kumimoji="0" lang="en-US" sz="2400" b="1" i="0" u="none" strike="noStrike" cap="none" normalizeH="0" baseline="0" dirty="0">
                        <a:ln>
                          <a:noFill/>
                        </a:ln>
                        <a:solidFill>
                          <a:schemeClr val="bg1"/>
                        </a:solidFill>
                        <a:effectLst/>
                        <a:latin typeface="+mn-lt"/>
                      </a:endParaRPr>
                    </a:p>
                  </a:txBody>
                  <a:tcPr horzOverflow="overflow">
                    <a:solidFill>
                      <a:schemeClr val="tx1">
                        <a:alpha val="70000"/>
                      </a:schemeClr>
                    </a:solidFill>
                  </a:tcPr>
                </a:tc>
                <a:extLst>
                  <a:ext uri="{0D108BD9-81ED-4DB2-BD59-A6C34878D82A}">
                    <a16:rowId xmlns:a16="http://schemas.microsoft.com/office/drawing/2014/main" val="10000"/>
                  </a:ext>
                </a:extLst>
              </a:tr>
              <a:tr h="260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u="none" strike="noStrike" cap="none" normalizeH="0" baseline="0" dirty="0">
                          <a:ln>
                            <a:noFill/>
                          </a:ln>
                          <a:effectLst/>
                        </a:rPr>
                        <a:t># Born</a:t>
                      </a:r>
                      <a:endParaRPr kumimoji="0" lang="en-US" sz="2400" b="1" i="0" u="none" strike="noStrike" cap="none" normalizeH="0" baseline="0" dirty="0">
                        <a:ln>
                          <a:noFill/>
                        </a:ln>
                        <a:solidFill>
                          <a:schemeClr val="bg1"/>
                        </a:solidFill>
                        <a:effectLst/>
                        <a:latin typeface="+mn-lt"/>
                      </a:endParaRPr>
                    </a:p>
                  </a:txBody>
                  <a:tcPr horzOverflow="overflow">
                    <a:solidFill>
                      <a:schemeClr val="tx1">
                        <a:alpha val="7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a:ln>
                            <a:noFill/>
                          </a:ln>
                          <a:solidFill>
                            <a:schemeClr val="bg1"/>
                          </a:solidFill>
                          <a:effectLst/>
                          <a:latin typeface="+mn-lt"/>
                        </a:rPr>
                        <a:t>26</a:t>
                      </a:r>
                    </a:p>
                  </a:txBody>
                  <a:tcPr horzOverflow="overflow">
                    <a:solidFill>
                      <a:schemeClr val="tx1">
                        <a:alpha val="7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a:ln>
                            <a:noFill/>
                          </a:ln>
                          <a:solidFill>
                            <a:schemeClr val="bg1"/>
                          </a:solidFill>
                          <a:effectLst/>
                          <a:latin typeface="+mn-lt"/>
                        </a:rPr>
                        <a:t>246</a:t>
                      </a:r>
                    </a:p>
                  </a:txBody>
                  <a:tcPr horzOverflow="overflow">
                    <a:solidFill>
                      <a:schemeClr val="tx1">
                        <a:alpha val="70000"/>
                      </a:schemeClr>
                    </a:solidFill>
                  </a:tcPr>
                </a:tc>
                <a:extLst>
                  <a:ext uri="{0D108BD9-81ED-4DB2-BD59-A6C34878D82A}">
                    <a16:rowId xmlns:a16="http://schemas.microsoft.com/office/drawing/2014/main" val="10001"/>
                  </a:ext>
                </a:extLst>
              </a:tr>
              <a:tr h="260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u="none" strike="noStrike" cap="none" normalizeH="0" baseline="0" dirty="0">
                          <a:ln>
                            <a:noFill/>
                          </a:ln>
                          <a:effectLst/>
                        </a:rPr>
                        <a:t># Dying</a:t>
                      </a:r>
                      <a:endParaRPr kumimoji="0" lang="en-US" sz="2400" b="1" i="0" u="none" strike="noStrike" cap="none" normalizeH="0" baseline="0" dirty="0">
                        <a:ln>
                          <a:noFill/>
                        </a:ln>
                        <a:solidFill>
                          <a:schemeClr val="bg1"/>
                        </a:solidFill>
                        <a:effectLst/>
                        <a:latin typeface="+mn-lt"/>
                      </a:endParaRPr>
                    </a:p>
                  </a:txBody>
                  <a:tcPr horzOverflow="overflow">
                    <a:solidFill>
                      <a:schemeClr val="tx1">
                        <a:alpha val="7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a:ln>
                            <a:noFill/>
                          </a:ln>
                          <a:solidFill>
                            <a:schemeClr val="bg1"/>
                          </a:solidFill>
                          <a:effectLst/>
                          <a:latin typeface="+mn-lt"/>
                        </a:rPr>
                        <a:t>23 (0.1)</a:t>
                      </a:r>
                    </a:p>
                  </a:txBody>
                  <a:tcPr horzOverflow="overflow">
                    <a:solidFill>
                      <a:schemeClr val="tx1">
                        <a:alpha val="7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a:ln>
                            <a:noFill/>
                          </a:ln>
                          <a:solidFill>
                            <a:schemeClr val="bg1"/>
                          </a:solidFill>
                          <a:effectLst/>
                          <a:latin typeface="+mn-lt"/>
                        </a:rPr>
                        <a:t> 85 (10)</a:t>
                      </a:r>
                    </a:p>
                  </a:txBody>
                  <a:tcPr horzOverflow="overflow">
                    <a:solidFill>
                      <a:schemeClr val="tx1">
                        <a:alpha val="70000"/>
                      </a:schemeClr>
                    </a:solidFill>
                  </a:tcPr>
                </a:tc>
                <a:extLst>
                  <a:ext uri="{0D108BD9-81ED-4DB2-BD59-A6C34878D82A}">
                    <a16:rowId xmlns:a16="http://schemas.microsoft.com/office/drawing/2014/main" val="10002"/>
                  </a:ext>
                </a:extLst>
              </a:tr>
              <a:tr h="260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u="none" strike="noStrike" cap="none" normalizeH="0" baseline="0" dirty="0">
                          <a:ln>
                            <a:noFill/>
                          </a:ln>
                          <a:effectLst/>
                        </a:rPr>
                        <a:t>Increase</a:t>
                      </a:r>
                      <a:endParaRPr kumimoji="0" lang="en-US" sz="2400" b="1" i="0" u="none" strike="noStrike" cap="none" normalizeH="0" baseline="0" dirty="0">
                        <a:ln>
                          <a:noFill/>
                        </a:ln>
                        <a:solidFill>
                          <a:schemeClr val="bg1"/>
                        </a:solidFill>
                        <a:effectLst/>
                        <a:latin typeface="+mn-lt"/>
                      </a:endParaRPr>
                    </a:p>
                  </a:txBody>
                  <a:tcPr horzOverflow="overflow">
                    <a:solidFill>
                      <a:schemeClr val="tx1">
                        <a:alpha val="7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a:ln>
                            <a:noFill/>
                          </a:ln>
                          <a:solidFill>
                            <a:schemeClr val="bg1"/>
                          </a:solidFill>
                          <a:effectLst/>
                          <a:latin typeface="+mn-lt"/>
                        </a:rPr>
                        <a:t>  3</a:t>
                      </a:r>
                    </a:p>
                  </a:txBody>
                  <a:tcPr horzOverflow="overflow">
                    <a:solidFill>
                      <a:schemeClr val="tx1">
                        <a:alpha val="7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dirty="0">
                          <a:ln>
                            <a:noFill/>
                          </a:ln>
                          <a:solidFill>
                            <a:schemeClr val="bg1"/>
                          </a:solidFill>
                          <a:effectLst/>
                          <a:latin typeface="+mn-lt"/>
                        </a:rPr>
                        <a:t>162</a:t>
                      </a:r>
                    </a:p>
                  </a:txBody>
                  <a:tcPr horzOverflow="overflow">
                    <a:solidFill>
                      <a:schemeClr val="tx1">
                        <a:alpha val="70000"/>
                      </a:schemeClr>
                    </a:solidFill>
                  </a:tcPr>
                </a:tc>
                <a:extLst>
                  <a:ext uri="{0D108BD9-81ED-4DB2-BD59-A6C34878D82A}">
                    <a16:rowId xmlns:a16="http://schemas.microsoft.com/office/drawing/2014/main" val="10003"/>
                  </a:ext>
                </a:extLst>
              </a:tr>
            </a:tbl>
          </a:graphicData>
        </a:graphic>
      </p:graphicFrame>
      <p:sp>
        <p:nvSpPr>
          <p:cNvPr id="3" name="TextBox 2"/>
          <p:cNvSpPr txBox="1"/>
          <p:nvPr/>
        </p:nvSpPr>
        <p:spPr>
          <a:xfrm>
            <a:off x="5184749" y="4964410"/>
            <a:ext cx="922047"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 10X </a:t>
            </a:r>
          </a:p>
        </p:txBody>
      </p:sp>
      <p:sp>
        <p:nvSpPr>
          <p:cNvPr id="8" name="TextBox 7"/>
          <p:cNvSpPr txBox="1"/>
          <p:nvPr/>
        </p:nvSpPr>
        <p:spPr>
          <a:xfrm>
            <a:off x="4783999" y="5481935"/>
            <a:ext cx="1723549"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 3.6X (100X) </a:t>
            </a:r>
          </a:p>
        </p:txBody>
      </p:sp>
      <p:sp>
        <p:nvSpPr>
          <p:cNvPr id="9" name="TextBox 8"/>
          <p:cNvSpPr txBox="1"/>
          <p:nvPr/>
        </p:nvSpPr>
        <p:spPr>
          <a:xfrm>
            <a:off x="5184748" y="5975471"/>
            <a:ext cx="922047"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 54X </a:t>
            </a:r>
          </a:p>
        </p:txBody>
      </p:sp>
      <p:sp>
        <p:nvSpPr>
          <p:cNvPr id="2" name="Slide Number Placeholder 1">
            <a:extLst>
              <a:ext uri="{FF2B5EF4-FFF2-40B4-BE49-F238E27FC236}">
                <a16:creationId xmlns:a16="http://schemas.microsoft.com/office/drawing/2014/main" id="{87D35DF1-B284-4545-A3AC-5FACA5DB37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DCE26-6A3D-4C4D-BF58-8C9DA89E56AD}"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0045821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1">
                                            <p:bg/>
                                          </p:spTgt>
                                        </p:tgtEl>
                                        <p:attrNameLst>
                                          <p:attrName>style.visibility</p:attrName>
                                        </p:attrNameLst>
                                      </p:cBhvr>
                                      <p:to>
                                        <p:strVal val="visible"/>
                                      </p:to>
                                    </p:set>
                                    <p:animEffect transition="in" filter="dissolve">
                                      <p:cBhvr>
                                        <p:cTn id="7" dur="500"/>
                                        <p:tgtEl>
                                          <p:spTgt spid="37891">
                                            <p:bg/>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7891">
                                            <p:txEl>
                                              <p:pRg st="0" end="0"/>
                                            </p:txEl>
                                          </p:spTgt>
                                        </p:tgtEl>
                                        <p:attrNameLst>
                                          <p:attrName>style.visibility</p:attrName>
                                        </p:attrNameLst>
                                      </p:cBhvr>
                                      <p:to>
                                        <p:strVal val="visible"/>
                                      </p:to>
                                    </p:set>
                                    <p:animEffect transition="in" filter="dissolve">
                                      <p:cBhvr>
                                        <p:cTn id="11" dur="500"/>
                                        <p:tgtEl>
                                          <p:spTgt spid="37891">
                                            <p:txEl>
                                              <p:pRg st="0" end="0"/>
                                            </p:txEl>
                                          </p:spTgt>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37891">
                                            <p:txEl>
                                              <p:pRg st="1" end="1"/>
                                            </p:txEl>
                                          </p:spTgt>
                                        </p:tgtEl>
                                        <p:attrNameLst>
                                          <p:attrName>style.visibility</p:attrName>
                                        </p:attrNameLst>
                                      </p:cBhvr>
                                      <p:to>
                                        <p:strVal val="visible"/>
                                      </p:to>
                                    </p:set>
                                    <p:animEffect transition="in" filter="dissolve">
                                      <p:cBhvr>
                                        <p:cTn id="14" dur="500"/>
                                        <p:tgtEl>
                                          <p:spTgt spid="3789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37891">
                                            <p:txEl>
                                              <p:pRg st="3" end="3"/>
                                            </p:txEl>
                                          </p:spTgt>
                                        </p:tgtEl>
                                        <p:attrNameLst>
                                          <p:attrName>style.visibility</p:attrName>
                                        </p:attrNameLst>
                                      </p:cBhvr>
                                      <p:to>
                                        <p:strVal val="visible"/>
                                      </p:to>
                                    </p:set>
                                    <p:animEffect transition="in" filter="dissolve">
                                      <p:cBhvr>
                                        <p:cTn id="19" dur="500"/>
                                        <p:tgtEl>
                                          <p:spTgt spid="37891">
                                            <p:txEl>
                                              <p:pRg st="3" end="3"/>
                                            </p:txEl>
                                          </p:spTgt>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7891">
                                            <p:txEl>
                                              <p:pRg st="4" end="4"/>
                                            </p:txEl>
                                          </p:spTgt>
                                        </p:tgtEl>
                                        <p:attrNameLst>
                                          <p:attrName>style.visibility</p:attrName>
                                        </p:attrNameLst>
                                      </p:cBhvr>
                                      <p:to>
                                        <p:strVal val="visible"/>
                                      </p:to>
                                    </p:set>
                                    <p:animEffect transition="in" filter="fade">
                                      <p:cBhvr>
                                        <p:cTn id="23" dur="500"/>
                                        <p:tgtEl>
                                          <p:spTgt spid="37891">
                                            <p:txEl>
                                              <p:pRg st="4" end="4"/>
                                            </p:txEl>
                                          </p:spTgt>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37891">
                                            <p:txEl>
                                              <p:pRg st="5" end="5"/>
                                            </p:txEl>
                                          </p:spTgt>
                                        </p:tgtEl>
                                        <p:attrNameLst>
                                          <p:attrName>style.visibility</p:attrName>
                                        </p:attrNameLst>
                                      </p:cBhvr>
                                      <p:to>
                                        <p:strVal val="visible"/>
                                      </p:to>
                                    </p:set>
                                    <p:animEffect transition="in" filter="fade">
                                      <p:cBhvr>
                                        <p:cTn id="27" dur="500"/>
                                        <p:tgtEl>
                                          <p:spTgt spid="37891">
                                            <p:txEl>
                                              <p:pRg st="5" end="5"/>
                                            </p:txEl>
                                          </p:spTgt>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37891">
                                            <p:txEl>
                                              <p:pRg st="6" end="6"/>
                                            </p:txEl>
                                          </p:spTgt>
                                        </p:tgtEl>
                                        <p:attrNameLst>
                                          <p:attrName>style.visibility</p:attrName>
                                        </p:attrNameLst>
                                      </p:cBhvr>
                                      <p:to>
                                        <p:strVal val="visible"/>
                                      </p:to>
                                    </p:set>
                                    <p:animEffect transition="in" filter="fade">
                                      <p:cBhvr>
                                        <p:cTn id="31" dur="500"/>
                                        <p:tgtEl>
                                          <p:spTgt spid="3789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2083"/>
                                        </p:tgtEl>
                                        <p:attrNameLst>
                                          <p:attrName>style.visibility</p:attrName>
                                        </p:attrNameLst>
                                      </p:cBhvr>
                                      <p:to>
                                        <p:strVal val="visible"/>
                                      </p:to>
                                    </p:set>
                                    <p:animEffect transition="in" filter="checkerboard(across)">
                                      <p:cBhvr>
                                        <p:cTn id="36" dur="500"/>
                                        <p:tgtEl>
                                          <p:spTgt spid="208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uiExpand="1" build="p" animBg="1"/>
      <p:bldP spid="3" grpId="0"/>
      <p:bldP spid="8"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nvPr>
        </p:nvGraphicFramePr>
        <p:xfrm>
          <a:off x="114300" y="2624"/>
          <a:ext cx="89154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a:spLocks noChangeArrowheads="1"/>
          </p:cNvSpPr>
          <p:nvPr/>
        </p:nvSpPr>
        <p:spPr bwMode="auto">
          <a:xfrm>
            <a:off x="990600" y="533400"/>
            <a:ext cx="7086600" cy="1495794"/>
          </a:xfrm>
          <a:prstGeom prst="rect">
            <a:avLst/>
          </a:prstGeom>
          <a:solidFill>
            <a:schemeClr val="tx2">
              <a:lumMod val="40000"/>
              <a:lumOff val="60000"/>
              <a:alpha val="30000"/>
            </a:schemeClr>
          </a:solidFill>
          <a:ln w="9525">
            <a:noFill/>
            <a:miter lim="800000"/>
            <a:headEnd/>
            <a:tailEnd/>
          </a:ln>
        </p:spPr>
        <p:txBody>
          <a:bodyPr wrap="square">
            <a:spAutoFit/>
          </a:bodyPr>
          <a:lstStyle/>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Even though fertility rates (# live births per female) are decreasing (</a:t>
            </a:r>
            <a:r>
              <a:rPr kumimoji="0" lang="en-US" sz="24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a:ea typeface="+mn-ea"/>
                <a:cs typeface="Arial" charset="0"/>
              </a:rPr>
              <a:t>blue line</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 the number of women of childbearing age is increasing (</a:t>
            </a: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red columns</a:t>
            </a: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a:t>
            </a:r>
          </a:p>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The net result is more people.</a:t>
            </a:r>
          </a:p>
        </p:txBody>
      </p:sp>
      <p:sp>
        <p:nvSpPr>
          <p:cNvPr id="6" name="TextBox 5"/>
          <p:cNvSpPr txBox="1">
            <a:spLocks noChangeArrowheads="1"/>
          </p:cNvSpPr>
          <p:nvPr/>
        </p:nvSpPr>
        <p:spPr bwMode="auto">
          <a:xfrm>
            <a:off x="1828800" y="4267200"/>
            <a:ext cx="5862145" cy="757130"/>
          </a:xfrm>
          <a:prstGeom prst="rect">
            <a:avLst/>
          </a:prstGeom>
          <a:solidFill>
            <a:schemeClr val="tx2">
              <a:lumMod val="40000"/>
              <a:lumOff val="60000"/>
              <a:alpha val="80000"/>
            </a:schemeClr>
          </a:solidFill>
          <a:ln w="9525">
            <a:noFill/>
            <a:miter lim="800000"/>
            <a:headEnd/>
            <a:tailEnd/>
          </a:ln>
        </p:spPr>
        <p:txBody>
          <a:bodyPr wrap="square">
            <a:spAutoFit/>
          </a:bodyPr>
          <a:lstStyle/>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2400" b="1" i="0" u="none" strike="noStrike" kern="1200" cap="none" spc="0" normalizeH="0" baseline="0" noProof="0" dirty="0">
                <a:ln>
                  <a:noFill/>
                </a:ln>
                <a:solidFill>
                  <a:srgbClr val="1F497D">
                    <a:lumMod val="10000"/>
                  </a:srgbClr>
                </a:solidFill>
                <a:effectLst/>
                <a:uLnTx/>
                <a:uFillTx/>
                <a:latin typeface="Calibri"/>
                <a:ea typeface="+mn-ea"/>
                <a:cs typeface="Arial" charset="0"/>
              </a:rPr>
              <a:t>The number of women of childbearing age more than doubled between 1950 and 1990.</a:t>
            </a:r>
          </a:p>
        </p:txBody>
      </p:sp>
      <p:sp>
        <p:nvSpPr>
          <p:cNvPr id="11" name="TextBox 10"/>
          <p:cNvSpPr txBox="1"/>
          <p:nvPr/>
        </p:nvSpPr>
        <p:spPr>
          <a:xfrm rot="16200000">
            <a:off x="-1454504" y="3413089"/>
            <a:ext cx="3301673" cy="424732"/>
          </a:xfrm>
          <a:prstGeom prst="rect">
            <a:avLst/>
          </a:prstGeom>
          <a:solidFill>
            <a:schemeClr val="tx2">
              <a:lumMod val="20000"/>
              <a:lumOff val="80000"/>
            </a:schemeClr>
          </a:solid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Billions of Women 15-49</a:t>
            </a:r>
          </a:p>
        </p:txBody>
      </p:sp>
      <p:sp>
        <p:nvSpPr>
          <p:cNvPr id="7" name="Footer Placeholder 1"/>
          <p:cNvSpPr txBox="1">
            <a:spLocks/>
          </p:cNvSpPr>
          <p:nvPr/>
        </p:nvSpPr>
        <p:spPr>
          <a:xfrm>
            <a:off x="1981200" y="6644640"/>
            <a:ext cx="5105400" cy="304800"/>
          </a:xfrm>
          <a:prstGeom prst="rect">
            <a:avLst/>
          </a:prstGeom>
        </p:spPr>
        <p:txBody>
          <a:bodyPr/>
          <a:lstStyle>
            <a:defPPr>
              <a:defRPr lang="en-US"/>
            </a:defPPr>
            <a:lvl1pPr algn="ctr" rtl="0" fontAlgn="base">
              <a:spcBef>
                <a:spcPct val="0"/>
              </a:spcBef>
              <a:spcAft>
                <a:spcPct val="0"/>
              </a:spcAft>
              <a:defRPr kern="1200">
                <a:solidFill>
                  <a:schemeClr val="tx1"/>
                </a:solidFill>
                <a:latin typeface="Verdana" pitchFamily="34" charset="0"/>
                <a:ea typeface="+mn-ea"/>
                <a:cs typeface="Arial" charset="0"/>
              </a:defRPr>
            </a:lvl1pPr>
            <a:lvl2pPr marL="457200" algn="ctr" rtl="0" fontAlgn="base">
              <a:spcBef>
                <a:spcPct val="0"/>
              </a:spcBef>
              <a:spcAft>
                <a:spcPct val="0"/>
              </a:spcAft>
              <a:defRPr kern="1200">
                <a:solidFill>
                  <a:schemeClr val="tx1"/>
                </a:solidFill>
                <a:latin typeface="Verdana" pitchFamily="34" charset="0"/>
                <a:ea typeface="+mn-ea"/>
                <a:cs typeface="Arial" charset="0"/>
              </a:defRPr>
            </a:lvl2pPr>
            <a:lvl3pPr marL="914400" algn="ctr" rtl="0" fontAlgn="base">
              <a:spcBef>
                <a:spcPct val="0"/>
              </a:spcBef>
              <a:spcAft>
                <a:spcPct val="0"/>
              </a:spcAft>
              <a:defRPr kern="1200">
                <a:solidFill>
                  <a:schemeClr val="tx1"/>
                </a:solidFill>
                <a:latin typeface="Verdana" pitchFamily="34" charset="0"/>
                <a:ea typeface="+mn-ea"/>
                <a:cs typeface="Arial" charset="0"/>
              </a:defRPr>
            </a:lvl3pPr>
            <a:lvl4pPr marL="1371600" algn="ctr" rtl="0" fontAlgn="base">
              <a:spcBef>
                <a:spcPct val="0"/>
              </a:spcBef>
              <a:spcAft>
                <a:spcPct val="0"/>
              </a:spcAft>
              <a:defRPr kern="1200">
                <a:solidFill>
                  <a:schemeClr val="tx1"/>
                </a:solidFill>
                <a:latin typeface="Verdana" pitchFamily="34" charset="0"/>
                <a:ea typeface="+mn-ea"/>
                <a:cs typeface="Arial" charset="0"/>
              </a:defRPr>
            </a:lvl4pPr>
            <a:lvl5pPr marL="1828800" algn="ctr"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tint val="75000"/>
                  </a:prstClr>
                </a:solidFill>
                <a:effectLst/>
                <a:uLnTx/>
                <a:uFillTx/>
                <a:latin typeface="Calibri"/>
                <a:ea typeface="+mn-ea"/>
                <a:cs typeface="Arial" charset="0"/>
              </a:rPr>
              <a:t>DEMOGRAPHICS - POPULATION GROWTH</a:t>
            </a:r>
            <a:endParaRPr kumimoji="0" lang="en-US" sz="1200" b="0" i="0" u="none" strike="noStrike" kern="1200" cap="none" spc="0" normalizeH="0" baseline="0" noProof="0" dirty="0">
              <a:ln>
                <a:noFill/>
              </a:ln>
              <a:solidFill>
                <a:prstClr val="white">
                  <a:tint val="75000"/>
                </a:prstClr>
              </a:solidFill>
              <a:effectLst/>
              <a:uLnTx/>
              <a:uFillTx/>
              <a:latin typeface="Calibri"/>
              <a:ea typeface="+mn-ea"/>
              <a:cs typeface="Arial" charset="0"/>
            </a:endParaRPr>
          </a:p>
        </p:txBody>
      </p:sp>
    </p:spTree>
    <p:extLst>
      <p:ext uri="{BB962C8B-B14F-4D97-AF65-F5344CB8AC3E}">
        <p14:creationId xmlns:p14="http://schemas.microsoft.com/office/powerpoint/2010/main" val="349485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748735-2338-499C-B7F7-A776125F117E}"/>
              </a:ext>
            </a:extLst>
          </p:cNvPr>
          <p:cNvPicPr>
            <a:picLocks noChangeAspect="1"/>
          </p:cNvPicPr>
          <p:nvPr/>
        </p:nvPicPr>
        <p:blipFill rotWithShape="1">
          <a:blip r:embed="rId2"/>
          <a:srcRect t="3283"/>
          <a:stretch/>
        </p:blipFill>
        <p:spPr>
          <a:xfrm>
            <a:off x="0" y="463153"/>
            <a:ext cx="9144000" cy="6013847"/>
          </a:xfrm>
          <a:prstGeom prst="rect">
            <a:avLst/>
          </a:prstGeom>
        </p:spPr>
      </p:pic>
      <p:sp>
        <p:nvSpPr>
          <p:cNvPr id="3" name="Rectangle 2"/>
          <p:cNvSpPr/>
          <p:nvPr/>
        </p:nvSpPr>
        <p:spPr>
          <a:xfrm>
            <a:off x="-19050" y="6599468"/>
            <a:ext cx="9086850" cy="258532"/>
          </a:xfrm>
          <a:prstGeom prst="rect">
            <a:avLst/>
          </a:prstGeom>
        </p:spPr>
        <p:txBody>
          <a:bodyPr wrap="square">
            <a:spAutoFit/>
          </a:bodyPr>
          <a:lstStyle/>
          <a:p>
            <a:pPr lvl="0" algn="l">
              <a:lnSpc>
                <a:spcPct val="90000"/>
              </a:lnSpc>
              <a:spcBef>
                <a:spcPct val="20000"/>
              </a:spcBef>
              <a:defRPr/>
            </a:pPr>
            <a:r>
              <a:rPr lang="en-US" sz="1200" dirty="0">
                <a:solidFill>
                  <a:prstClr val="white"/>
                </a:solidFill>
                <a:latin typeface="Calibri"/>
                <a:hlinkClick r:id="rId3"/>
              </a:rPr>
              <a:t>https://data.worldbank.org/indicator/SP.DYN.TFRT.IN?view=chart</a:t>
            </a:r>
            <a:endParaRPr kumimoji="0" lang="en-US" sz="1200" b="0" i="0" u="none" strike="noStrike" kern="1200" cap="none" spc="0" normalizeH="0" baseline="0" noProof="0" dirty="0">
              <a:ln>
                <a:noFill/>
              </a:ln>
              <a:solidFill>
                <a:prstClr val="white"/>
              </a:solidFill>
              <a:effectLst/>
              <a:uLnTx/>
              <a:uFillTx/>
              <a:latin typeface="Calibri"/>
              <a:ea typeface="+mn-ea"/>
              <a:cs typeface="Arial" charset="0"/>
            </a:endParaRPr>
          </a:p>
        </p:txBody>
      </p:sp>
      <p:sp>
        <p:nvSpPr>
          <p:cNvPr id="4" name="TextBox 3"/>
          <p:cNvSpPr txBox="1"/>
          <p:nvPr/>
        </p:nvSpPr>
        <p:spPr>
          <a:xfrm>
            <a:off x="569968" y="-152400"/>
            <a:ext cx="8004115" cy="615553"/>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World Total Fertility Rate (TFR) 1960 to 2018</a:t>
            </a:r>
          </a:p>
        </p:txBody>
      </p:sp>
      <p:sp>
        <p:nvSpPr>
          <p:cNvPr id="5" name="TextBox 4"/>
          <p:cNvSpPr txBox="1"/>
          <p:nvPr/>
        </p:nvSpPr>
        <p:spPr>
          <a:xfrm>
            <a:off x="457200" y="1828800"/>
            <a:ext cx="854721" cy="800219"/>
          </a:xfrm>
          <a:prstGeom prst="rect">
            <a:avLst/>
          </a:prstGeom>
          <a:noFill/>
        </p:spPr>
        <p:txBody>
          <a:bodyPr wrap="none" rtlCol="0">
            <a:spAutoFit/>
          </a:bodyPr>
          <a:lstStyle/>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CA"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1960</a:t>
            </a: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CA"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4.979</a:t>
            </a:r>
            <a:endPar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p:txBody>
      </p:sp>
      <p:sp>
        <p:nvSpPr>
          <p:cNvPr id="6" name="TextBox 5"/>
          <p:cNvSpPr txBox="1"/>
          <p:nvPr/>
        </p:nvSpPr>
        <p:spPr>
          <a:xfrm>
            <a:off x="8136879" y="5448181"/>
            <a:ext cx="854722" cy="800219"/>
          </a:xfrm>
          <a:prstGeom prst="rect">
            <a:avLst/>
          </a:prstGeom>
          <a:noFill/>
        </p:spPr>
        <p:txBody>
          <a:bodyPr wrap="none" rtlCol="0">
            <a:spAutoFit/>
          </a:bodyPr>
          <a:lstStyle/>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CA"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2018</a:t>
            </a:r>
          </a:p>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CA"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2.415</a:t>
            </a:r>
            <a:endPar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p:txBody>
      </p:sp>
      <p:sp>
        <p:nvSpPr>
          <p:cNvPr id="7" name="TextBox 6"/>
          <p:cNvSpPr txBox="1"/>
          <p:nvPr/>
        </p:nvSpPr>
        <p:spPr>
          <a:xfrm>
            <a:off x="762000" y="4038600"/>
            <a:ext cx="3352800" cy="150810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TFR rates lower than 2.1 lead to population decline while higher rates mean population growth.</a:t>
            </a:r>
          </a:p>
        </p:txBody>
      </p:sp>
      <p:sp>
        <p:nvSpPr>
          <p:cNvPr id="8" name="TextBox 7"/>
          <p:cNvSpPr txBox="1"/>
          <p:nvPr/>
        </p:nvSpPr>
        <p:spPr>
          <a:xfrm>
            <a:off x="1287139" y="744111"/>
            <a:ext cx="7543800" cy="150810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The TFR is dependent on many things, most of which affect a woman’s health, education, prosperity and reproductive freedom of choice to name four. If these things are high, then fertility will generally be low.</a:t>
            </a:r>
          </a:p>
        </p:txBody>
      </p:sp>
      <p:sp>
        <p:nvSpPr>
          <p:cNvPr id="9" name="TextBox 8"/>
          <p:cNvSpPr txBox="1"/>
          <p:nvPr/>
        </p:nvSpPr>
        <p:spPr>
          <a:xfrm>
            <a:off x="8720015" y="96502"/>
            <a:ext cx="444352" cy="424732"/>
          </a:xfrm>
          <a:prstGeom prst="rect">
            <a:avLst/>
          </a:prstGeom>
          <a:no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sym typeface="Wingdings" panose="05000000000000000000" pitchFamily="2" charset="2"/>
              </a:rPr>
              <a:t></a:t>
            </a:r>
            <a:endPar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endParaRPr>
          </a:p>
        </p:txBody>
      </p:sp>
      <p:sp>
        <p:nvSpPr>
          <p:cNvPr id="10" name="Slide Number Placeholder 9">
            <a:extLst>
              <a:ext uri="{FF2B5EF4-FFF2-40B4-BE49-F238E27FC236}">
                <a16:creationId xmlns:a16="http://schemas.microsoft.com/office/drawing/2014/main" id="{AF626FE4-E6A7-4682-98DD-586B96366A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B6D188D0-0FB2-4ADD-943B-86069AD15EE3}"/>
              </a:ext>
            </a:extLst>
          </p:cNvPr>
          <p:cNvSpPr txBox="1"/>
          <p:nvPr/>
        </p:nvSpPr>
        <p:spPr>
          <a:xfrm>
            <a:off x="5105400" y="2796177"/>
            <a:ext cx="3614615" cy="150810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charset="0"/>
              </a:rPr>
              <a:t>A TFR of 2.1 is considered necessary to achieve zero population growth. This is called the replacement rate. </a:t>
            </a: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p:txBody>
      </p:sp>
      <p:cxnSp>
        <p:nvCxnSpPr>
          <p:cNvPr id="14" name="Straight Connector 13">
            <a:extLst>
              <a:ext uri="{FF2B5EF4-FFF2-40B4-BE49-F238E27FC236}">
                <a16:creationId xmlns:a16="http://schemas.microsoft.com/office/drawing/2014/main" id="{6761DAAC-5761-46AE-8331-691684C32727}"/>
              </a:ext>
            </a:extLst>
          </p:cNvPr>
          <p:cNvCxnSpPr/>
          <p:nvPr/>
        </p:nvCxnSpPr>
        <p:spPr>
          <a:xfrm>
            <a:off x="228600" y="5848350"/>
            <a:ext cx="8763001" cy="0"/>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170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par>
                                <p:cTn id="13" presetID="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4/4b/TFR_HD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85800"/>
            <a:ext cx="5372775"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 y="38100"/>
            <a:ext cx="9246121" cy="480131"/>
          </a:xfrm>
          <a:prstGeom prst="rect">
            <a:avLst/>
          </a:prstGeom>
          <a:no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8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Relationship Between Fertility and Human Development Index</a:t>
            </a:r>
          </a:p>
        </p:txBody>
      </p:sp>
      <p:sp>
        <p:nvSpPr>
          <p:cNvPr id="4" name="TextBox 3"/>
          <p:cNvSpPr txBox="1"/>
          <p:nvPr/>
        </p:nvSpPr>
        <p:spPr>
          <a:xfrm>
            <a:off x="5334000" y="914400"/>
            <a:ext cx="3733799" cy="4693593"/>
          </a:xfrm>
          <a:prstGeom prst="rect">
            <a:avLst/>
          </a:prstGeom>
          <a:noFill/>
        </p:spPr>
        <p:txBody>
          <a:bodyPr wrap="square">
            <a:spAutoFit/>
          </a:bodyPr>
          <a:lstStyle/>
          <a:p>
            <a:pPr marL="0" marR="0" lvl="0" indent="0" algn="ctr" defTabSz="914400" rtl="0" eaLnBrk="0" fontAlgn="base" latinLnBrk="0" hangingPunct="0">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uLnTx/>
                <a:uFillTx/>
                <a:latin typeface="+mn-lt"/>
              </a:rPr>
              <a:t>There is a clear and strong relationship between total fertility rate</a:t>
            </a:r>
            <a:r>
              <a:rPr kumimoji="0" lang="en-US" sz="2300" b="0" i="0" u="none" strike="noStrike" kern="1200" cap="none" spc="0" normalizeH="0" noProof="0" dirty="0">
                <a:ln>
                  <a:noFill/>
                </a:ln>
                <a:solidFill>
                  <a:prstClr val="black"/>
                </a:solidFill>
                <a:uLnTx/>
                <a:uFillTx/>
                <a:latin typeface="+mn-lt"/>
              </a:rPr>
              <a:t> and the U.N.’s Human Development Index: the more developed a nation is the lower its TFR will be.</a:t>
            </a:r>
          </a:p>
          <a:p>
            <a:pPr marL="0" marR="0" lvl="0" indent="0" algn="ctr" defTabSz="914400" rtl="0" eaLnBrk="0" fontAlgn="base" latinLnBrk="0" hangingPunct="0">
              <a:spcBef>
                <a:spcPts val="0"/>
              </a:spcBef>
              <a:spcAft>
                <a:spcPct val="0"/>
              </a:spcAft>
              <a:buClrTx/>
              <a:buSzTx/>
              <a:buFont typeface="Arial" charset="0"/>
              <a:buNone/>
              <a:tabLst/>
              <a:defRPr/>
            </a:pPr>
            <a:endParaRPr kumimoji="0" lang="en-US" sz="2300" b="0" i="0" u="none" strike="noStrike" kern="1200" cap="none" spc="0" normalizeH="0" noProof="0" dirty="0">
              <a:ln>
                <a:noFill/>
              </a:ln>
              <a:solidFill>
                <a:prstClr val="black"/>
              </a:solidFill>
              <a:uLnTx/>
              <a:uFillTx/>
              <a:latin typeface="+mn-lt"/>
            </a:endParaRPr>
          </a:p>
          <a:p>
            <a:pPr lvl="0" eaLnBrk="0" hangingPunct="0">
              <a:spcBef>
                <a:spcPts val="0"/>
              </a:spcBef>
              <a:defRPr/>
            </a:pPr>
            <a:r>
              <a:rPr lang="en-US" sz="2300" baseline="0" dirty="0">
                <a:solidFill>
                  <a:prstClr val="black"/>
                </a:solidFill>
                <a:latin typeface="+mn-lt"/>
              </a:rPr>
              <a:t>A 2016 study</a:t>
            </a:r>
            <a:r>
              <a:rPr lang="en-US" sz="2300" baseline="30000" dirty="0">
                <a:solidFill>
                  <a:prstClr val="black"/>
                </a:solidFill>
                <a:latin typeface="+mn-lt"/>
              </a:rPr>
              <a:t>1</a:t>
            </a:r>
            <a:r>
              <a:rPr lang="en-US" sz="2300" baseline="0" dirty="0">
                <a:solidFill>
                  <a:prstClr val="black"/>
                </a:solidFill>
                <a:latin typeface="+mn-lt"/>
              </a:rPr>
              <a:t> of HDI and various</a:t>
            </a:r>
            <a:r>
              <a:rPr lang="en-US" sz="2300" dirty="0">
                <a:solidFill>
                  <a:prstClr val="black"/>
                </a:solidFill>
                <a:latin typeface="+mn-lt"/>
              </a:rPr>
              <a:t> health outcomes included TFR found a strong negative correlation between HDI and </a:t>
            </a:r>
            <a:r>
              <a:rPr lang="en-US" sz="2300" dirty="0">
                <a:solidFill>
                  <a:schemeClr val="bg1"/>
                </a:solidFill>
                <a:latin typeface="+mn-lt"/>
              </a:rPr>
              <a:t>TFR (</a:t>
            </a:r>
            <a:r>
              <a:rPr lang="en-CA" sz="2300" dirty="0">
                <a:solidFill>
                  <a:schemeClr val="bg1"/>
                </a:solidFill>
                <a:latin typeface="+mn-lt"/>
              </a:rPr>
              <a:t>r = -0.831, 95% CI: -0.872, -0.778, P = 0.001).</a:t>
            </a:r>
            <a:endParaRPr kumimoji="0" lang="en-CA" sz="2300" b="0" i="0" u="none" strike="noStrike" kern="1200" cap="none" spc="0" normalizeH="0" baseline="0" noProof="0" dirty="0">
              <a:ln>
                <a:noFill/>
              </a:ln>
              <a:solidFill>
                <a:schemeClr val="bg1"/>
              </a:solidFill>
              <a:uLnTx/>
              <a:uFillTx/>
              <a:latin typeface="+mn-lt"/>
            </a:endParaRPr>
          </a:p>
        </p:txBody>
      </p:sp>
      <p:sp>
        <p:nvSpPr>
          <p:cNvPr id="2" name="Rectangle 1"/>
          <p:cNvSpPr/>
          <p:nvPr/>
        </p:nvSpPr>
        <p:spPr>
          <a:xfrm>
            <a:off x="6350" y="6248400"/>
            <a:ext cx="9213850" cy="646331"/>
          </a:xfrm>
          <a:prstGeom prst="rect">
            <a:avLst/>
          </a:prstGeom>
        </p:spPr>
        <p:txBody>
          <a:bodyPr wrap="square">
            <a:spAutoFit/>
          </a:bodyPr>
          <a:lstStyle/>
          <a:p>
            <a:pPr algn="l"/>
            <a:r>
              <a:rPr lang="en-US" sz="1200" dirty="0">
                <a:solidFill>
                  <a:schemeClr val="bg1"/>
                </a:solidFill>
                <a:latin typeface="+mn-lt"/>
              </a:rPr>
              <a:t>http://report.hdr.undp.org/part-3.html 2020 (</a:t>
            </a:r>
            <a:r>
              <a:rPr lang="en-US" sz="1200" dirty="0">
                <a:solidFill>
                  <a:schemeClr val="bg1"/>
                </a:solidFill>
                <a:latin typeface="+mn-lt"/>
                <a:hlinkClick r:id="rId3" tooltip="United Nations Development Program">
                  <a:extLst>
                    <a:ext uri="{A12FA001-AC4F-418D-AE19-62706E023703}">
                      <ahyp:hlinkClr xmlns:ahyp="http://schemas.microsoft.com/office/drawing/2018/hyperlinkcolor" val="tx"/>
                    </a:ext>
                  </a:extLst>
                </a:hlinkClick>
              </a:rPr>
              <a:t>United Nations Development Program</a:t>
            </a:r>
            <a:r>
              <a:rPr lang="en-US" sz="1200" dirty="0">
                <a:solidFill>
                  <a:schemeClr val="bg1"/>
                </a:solidFill>
                <a:latin typeface="+mn-lt"/>
              </a:rPr>
              <a:t>).</a:t>
            </a:r>
          </a:p>
          <a:p>
            <a:pPr algn="l"/>
            <a:r>
              <a:rPr lang="en-US" sz="1200" dirty="0">
                <a:solidFill>
                  <a:schemeClr val="bg1"/>
                </a:solidFill>
                <a:latin typeface="+mn-lt"/>
              </a:rPr>
              <a:t>1: </a:t>
            </a:r>
            <a:r>
              <a:rPr lang="en-CA" sz="1200" dirty="0" err="1">
                <a:solidFill>
                  <a:schemeClr val="bg1"/>
                </a:solidFill>
                <a:latin typeface="+mn-lt"/>
              </a:rPr>
              <a:t>Almasi-Hashiani</a:t>
            </a:r>
            <a:r>
              <a:rPr lang="en-CA" sz="1200" dirty="0">
                <a:solidFill>
                  <a:schemeClr val="bg1"/>
                </a:solidFill>
                <a:latin typeface="+mn-lt"/>
              </a:rPr>
              <a:t> A, </a:t>
            </a:r>
            <a:r>
              <a:rPr lang="en-CA" sz="1200" dirty="0" err="1">
                <a:solidFill>
                  <a:schemeClr val="bg1"/>
                </a:solidFill>
                <a:latin typeface="+mn-lt"/>
              </a:rPr>
              <a:t>Sepidarkish</a:t>
            </a:r>
            <a:r>
              <a:rPr lang="en-CA" sz="1200" dirty="0">
                <a:solidFill>
                  <a:schemeClr val="bg1"/>
                </a:solidFill>
                <a:latin typeface="+mn-lt"/>
              </a:rPr>
              <a:t> M, </a:t>
            </a:r>
            <a:r>
              <a:rPr lang="en-CA" sz="1200" dirty="0" err="1">
                <a:solidFill>
                  <a:schemeClr val="bg1"/>
                </a:solidFill>
                <a:latin typeface="+mn-lt"/>
              </a:rPr>
              <a:t>Vesali</a:t>
            </a:r>
            <a:r>
              <a:rPr lang="en-CA" sz="1200" dirty="0">
                <a:solidFill>
                  <a:schemeClr val="bg1"/>
                </a:solidFill>
                <a:latin typeface="+mn-lt"/>
              </a:rPr>
              <a:t> S, Omani-</a:t>
            </a:r>
            <a:r>
              <a:rPr lang="en-CA" sz="1200" dirty="0" err="1">
                <a:solidFill>
                  <a:schemeClr val="bg1"/>
                </a:solidFill>
                <a:latin typeface="+mn-lt"/>
              </a:rPr>
              <a:t>Samani</a:t>
            </a:r>
            <a:r>
              <a:rPr lang="en-CA" sz="1200" dirty="0">
                <a:solidFill>
                  <a:schemeClr val="bg1"/>
                </a:solidFill>
                <a:latin typeface="+mn-lt"/>
              </a:rPr>
              <a:t> R. The Correlation of Human Development Index on Fertility and Mortality Rate: a Global Ecological Study. Int J </a:t>
            </a:r>
            <a:r>
              <a:rPr lang="en-CA" sz="1200" dirty="0" err="1">
                <a:solidFill>
                  <a:schemeClr val="bg1"/>
                </a:solidFill>
                <a:latin typeface="+mn-lt"/>
              </a:rPr>
              <a:t>Pediatr</a:t>
            </a:r>
            <a:r>
              <a:rPr lang="en-CA" sz="1200" dirty="0">
                <a:solidFill>
                  <a:schemeClr val="bg1"/>
                </a:solidFill>
                <a:latin typeface="+mn-lt"/>
              </a:rPr>
              <a:t> 2016; 4(12): 1795-1802. DOI: </a:t>
            </a:r>
            <a:r>
              <a:rPr lang="en-CA" sz="1200" b="1" dirty="0">
                <a:solidFill>
                  <a:schemeClr val="bg1"/>
                </a:solidFill>
                <a:latin typeface="+mn-lt"/>
              </a:rPr>
              <a:t>10.22038/ijp.2016.7680 </a:t>
            </a:r>
            <a:endParaRPr lang="en-US" sz="1200" dirty="0">
              <a:solidFill>
                <a:schemeClr val="bg1"/>
              </a:solidFill>
              <a:latin typeface="+mn-lt"/>
            </a:endParaRPr>
          </a:p>
        </p:txBody>
      </p:sp>
      <p:sp>
        <p:nvSpPr>
          <p:cNvPr id="5" name="Slide Number Placeholder 4">
            <a:extLst>
              <a:ext uri="{FF2B5EF4-FFF2-40B4-BE49-F238E27FC236}">
                <a16:creationId xmlns:a16="http://schemas.microsoft.com/office/drawing/2014/main" id="{02551ABB-3822-4754-8D13-6D4CCB1ACFE5}"/>
              </a:ext>
            </a:extLst>
          </p:cNvPr>
          <p:cNvSpPr>
            <a:spLocks noGrp="1"/>
          </p:cNvSpPr>
          <p:nvPr>
            <p:ph type="sldNum" sz="quarter" idx="12"/>
          </p:nvPr>
        </p:nvSpPr>
        <p:spPr>
          <a:xfrm>
            <a:off x="8610600" y="6569075"/>
            <a:ext cx="457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38064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85780462"/>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403725" y="4140672"/>
            <a:ext cx="3902076" cy="1255728"/>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As infant mortality increases, fertility rate increases.</a:t>
            </a:r>
          </a:p>
        </p:txBody>
      </p:sp>
      <p:sp>
        <p:nvSpPr>
          <p:cNvPr id="4" name="TextBox 3"/>
          <p:cNvSpPr txBox="1"/>
          <p:nvPr/>
        </p:nvSpPr>
        <p:spPr>
          <a:xfrm>
            <a:off x="51090" y="6488668"/>
            <a:ext cx="3059427" cy="286232"/>
          </a:xfrm>
          <a:prstGeom prst="rect">
            <a:avLst/>
          </a:prstGeom>
          <a:no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charset="0"/>
              </a:rPr>
              <a:t>Source: Derived from World Bank Data</a:t>
            </a:r>
          </a:p>
        </p:txBody>
      </p:sp>
      <p:sp>
        <p:nvSpPr>
          <p:cNvPr id="8" name="TextBox 7"/>
          <p:cNvSpPr txBox="1"/>
          <p:nvPr/>
        </p:nvSpPr>
        <p:spPr>
          <a:xfrm>
            <a:off x="954232" y="64690"/>
            <a:ext cx="7931338" cy="507831"/>
          </a:xfrm>
          <a:prstGeom prst="rect">
            <a:avLst/>
          </a:prstGeom>
          <a:no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30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Association Between Fertility and Infant Mortality</a:t>
            </a:r>
          </a:p>
        </p:txBody>
      </p:sp>
      <p:sp>
        <p:nvSpPr>
          <p:cNvPr id="7" name="TextBox 6"/>
          <p:cNvSpPr txBox="1"/>
          <p:nvPr/>
        </p:nvSpPr>
        <p:spPr>
          <a:xfrm>
            <a:off x="1143000" y="808470"/>
            <a:ext cx="6216650" cy="867930"/>
          </a:xfrm>
          <a:prstGeom prst="rect">
            <a:avLst/>
          </a:prstGeom>
          <a:noFill/>
        </p:spPr>
        <p:txBody>
          <a:bodyPr wrap="square">
            <a:spAutoFit/>
          </a:bodyPr>
          <a:lstStyle/>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Strong direct relationship between infant mortality and fertility rate</a:t>
            </a:r>
            <a:endParaRPr kumimoji="0" lang="en-CA" sz="2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p:txBody>
      </p:sp>
      <p:sp>
        <p:nvSpPr>
          <p:cNvPr id="9" name="TextBox 8"/>
          <p:cNvSpPr txBox="1"/>
          <p:nvPr/>
        </p:nvSpPr>
        <p:spPr>
          <a:xfrm>
            <a:off x="8720015" y="96502"/>
            <a:ext cx="444352" cy="424732"/>
          </a:xfrm>
          <a:prstGeom prst="rect">
            <a:avLst/>
          </a:prstGeom>
          <a:no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sym typeface="Wingdings" panose="05000000000000000000" pitchFamily="2" charset="2"/>
              </a:rPr>
              <a:t></a:t>
            </a:r>
            <a:endPar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endParaRPr>
          </a:p>
        </p:txBody>
      </p:sp>
      <p:sp>
        <p:nvSpPr>
          <p:cNvPr id="2" name="Slide Number Placeholder 1">
            <a:extLst>
              <a:ext uri="{FF2B5EF4-FFF2-40B4-BE49-F238E27FC236}">
                <a16:creationId xmlns:a16="http://schemas.microsoft.com/office/drawing/2014/main" id="{7FA1CDBE-E7E7-44CA-A1F8-F158C31F4202}"/>
              </a:ext>
            </a:extLst>
          </p:cNvPr>
          <p:cNvSpPr>
            <a:spLocks noGrp="1"/>
          </p:cNvSpPr>
          <p:nvPr>
            <p:ph type="sldNum" sz="quarter" idx="12"/>
          </p:nvPr>
        </p:nvSpPr>
        <p:spPr/>
        <p:txBody>
          <a:bodyPr/>
          <a:lstStyle/>
          <a:p>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fld id="{A3FC2F83-CC78-47C6-987A-BA5F6D9E94CE}" type="slidenum">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mn-cs"/>
              </a:rPr>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t>53</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Tree>
    <p:extLst>
      <p:ext uri="{BB962C8B-B14F-4D97-AF65-F5344CB8AC3E}">
        <p14:creationId xmlns:p14="http://schemas.microsoft.com/office/powerpoint/2010/main" val="60779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26051815"/>
              </p:ext>
            </p:extLst>
          </p:nvPr>
        </p:nvGraphicFramePr>
        <p:xfrm>
          <a:off x="0" y="609600"/>
          <a:ext cx="9144000" cy="62484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txBox="1">
            <a:spLocks noChangeArrowheads="1"/>
          </p:cNvSpPr>
          <p:nvPr/>
        </p:nvSpPr>
        <p:spPr>
          <a:xfrm>
            <a:off x="228600" y="76200"/>
            <a:ext cx="8610600" cy="762000"/>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00000"/>
              </a:lnSpc>
              <a:buFontTx/>
              <a:buNone/>
            </a:pPr>
            <a:r>
              <a:rPr lang="en-US" sz="3400" dirty="0">
                <a:solidFill>
                  <a:prstClr val="black"/>
                </a:solidFill>
                <a:effectLst>
                  <a:outerShdw blurRad="38100" dist="38100" dir="2700000" algn="tl">
                    <a:srgbClr val="000000">
                      <a:alpha val="43137"/>
                    </a:srgbClr>
                  </a:outerShdw>
                </a:effectLst>
              </a:rPr>
              <a:t>Association Between Fertility and Education</a:t>
            </a:r>
          </a:p>
        </p:txBody>
      </p:sp>
      <p:sp>
        <p:nvSpPr>
          <p:cNvPr id="4" name="TextBox 3"/>
          <p:cNvSpPr txBox="1"/>
          <p:nvPr/>
        </p:nvSpPr>
        <p:spPr>
          <a:xfrm>
            <a:off x="1482725" y="838200"/>
            <a:ext cx="6216650" cy="954107"/>
          </a:xfrm>
          <a:prstGeom prst="rect">
            <a:avLst/>
          </a:prstGeom>
          <a:noFill/>
        </p:spPr>
        <p:txBody>
          <a:bodyPr wrap="square">
            <a:spAutoFit/>
          </a:bodyPr>
          <a:lstStyle/>
          <a:p>
            <a:pPr algn="ctr" eaLnBrk="0" hangingPunct="0">
              <a:lnSpc>
                <a:spcPct val="100000"/>
              </a:lnSpc>
              <a:spcBef>
                <a:spcPct val="0"/>
              </a:spcBef>
              <a:buFontTx/>
              <a:buNone/>
              <a:defRPr/>
            </a:pPr>
            <a:r>
              <a:rPr lang="en-US" sz="2800" dirty="0">
                <a:solidFill>
                  <a:prstClr val="black"/>
                </a:solidFill>
                <a:effectLst>
                  <a:outerShdw blurRad="38100" dist="38100" dir="2700000" algn="tl">
                    <a:srgbClr val="000000">
                      <a:alpha val="43137"/>
                    </a:srgbClr>
                  </a:outerShdw>
                </a:effectLst>
                <a:latin typeface="Calibri"/>
              </a:rPr>
              <a:t>Strong inverse relationship between education attainment and fertility rate</a:t>
            </a:r>
            <a:endParaRPr lang="en-CA" sz="2800" dirty="0">
              <a:solidFill>
                <a:prstClr val="black"/>
              </a:solidFill>
              <a:effectLst>
                <a:outerShdw blurRad="38100" dist="38100" dir="2700000" algn="tl">
                  <a:srgbClr val="000000">
                    <a:alpha val="43137"/>
                  </a:srgbClr>
                </a:outerShdw>
              </a:effectLst>
              <a:latin typeface="Calibri"/>
            </a:endParaRPr>
          </a:p>
        </p:txBody>
      </p:sp>
      <p:sp>
        <p:nvSpPr>
          <p:cNvPr id="5" name="TextBox 4"/>
          <p:cNvSpPr txBox="1">
            <a:spLocks noChangeArrowheads="1"/>
          </p:cNvSpPr>
          <p:nvPr/>
        </p:nvSpPr>
        <p:spPr bwMode="auto">
          <a:xfrm>
            <a:off x="1143000" y="4572000"/>
            <a:ext cx="4800600" cy="954107"/>
          </a:xfrm>
          <a:prstGeom prst="rect">
            <a:avLst/>
          </a:prstGeom>
          <a:noFill/>
          <a:ln w="9525">
            <a:noFill/>
            <a:miter lim="800000"/>
            <a:headEnd/>
            <a:tailEnd/>
          </a:ln>
        </p:spPr>
        <p:txBody>
          <a:bodyPr wrap="square">
            <a:spAutoFit/>
          </a:bodyPr>
          <a:lstStyle/>
          <a:p>
            <a:pPr algn="ctr" eaLnBrk="0" hangingPunct="0">
              <a:lnSpc>
                <a:spcPct val="100000"/>
              </a:lnSpc>
              <a:spcBef>
                <a:spcPct val="0"/>
              </a:spcBef>
              <a:buFontTx/>
              <a:buNone/>
            </a:pPr>
            <a:r>
              <a:rPr lang="en-US" sz="2800" dirty="0">
                <a:solidFill>
                  <a:srgbClr val="FF0000"/>
                </a:solidFill>
                <a:effectLst>
                  <a:outerShdw blurRad="38100" dist="38100" dir="2700000" algn="tl">
                    <a:srgbClr val="000000">
                      <a:alpha val="43137"/>
                    </a:srgbClr>
                  </a:outerShdw>
                </a:effectLst>
                <a:latin typeface="Calibri"/>
              </a:rPr>
              <a:t>As education increases fertility rates decrease.</a:t>
            </a:r>
            <a:endParaRPr lang="en-CA" sz="2800" dirty="0">
              <a:solidFill>
                <a:srgbClr val="FF0000"/>
              </a:solidFill>
              <a:effectLst>
                <a:outerShdw blurRad="38100" dist="38100" dir="2700000" algn="tl">
                  <a:srgbClr val="000000">
                    <a:alpha val="43137"/>
                  </a:srgbClr>
                </a:outerShdw>
              </a:effectLst>
              <a:latin typeface="Calibri"/>
            </a:endParaRPr>
          </a:p>
        </p:txBody>
      </p:sp>
      <p:sp>
        <p:nvSpPr>
          <p:cNvPr id="6" name="TextBox 5"/>
          <p:cNvSpPr txBox="1"/>
          <p:nvPr/>
        </p:nvSpPr>
        <p:spPr>
          <a:xfrm>
            <a:off x="8720015" y="96502"/>
            <a:ext cx="444352" cy="424732"/>
          </a:xfrm>
          <a:prstGeom prst="rect">
            <a:avLst/>
          </a:prstGeom>
          <a:noFill/>
        </p:spPr>
        <p:txBody>
          <a:bodyPr wrap="none" rtlCol="0">
            <a:spAutoFit/>
          </a:bodyPr>
          <a:lstStyle/>
          <a:p>
            <a:pPr>
              <a:buNone/>
            </a:pPr>
            <a:r>
              <a:rPr lang="en-US" sz="2400" dirty="0">
                <a:solidFill>
                  <a:srgbClr val="FF0000"/>
                </a:solidFill>
                <a:effectLst>
                  <a:outerShdw blurRad="38100" dist="38100" dir="2700000" algn="tl">
                    <a:srgbClr val="000000">
                      <a:alpha val="43137"/>
                    </a:srgbClr>
                  </a:outerShdw>
                </a:effectLst>
                <a:latin typeface="+mn-lt"/>
                <a:sym typeface="Wingdings" panose="05000000000000000000" pitchFamily="2" charset="2"/>
              </a:rPr>
              <a:t></a:t>
            </a:r>
            <a:endParaRPr lang="en-US" sz="2400" dirty="0">
              <a:solidFill>
                <a:srgbClr val="FF0000"/>
              </a:solidFill>
              <a:effectLst>
                <a:outerShdw blurRad="38100" dist="38100" dir="2700000" algn="tl">
                  <a:srgbClr val="000000">
                    <a:alpha val="43137"/>
                  </a:srgbClr>
                </a:outerShdw>
              </a:effectLst>
              <a:latin typeface="+mn-lt"/>
            </a:endParaRPr>
          </a:p>
        </p:txBody>
      </p:sp>
      <p:sp>
        <p:nvSpPr>
          <p:cNvPr id="7" name="Slide Number Placeholder 6">
            <a:extLst>
              <a:ext uri="{FF2B5EF4-FFF2-40B4-BE49-F238E27FC236}">
                <a16:creationId xmlns:a16="http://schemas.microsoft.com/office/drawing/2014/main" id="{AFF62564-7DBA-4958-A850-D3E02958D1A4}"/>
              </a:ext>
            </a:extLst>
          </p:cNvPr>
          <p:cNvSpPr>
            <a:spLocks noGrp="1"/>
          </p:cNvSpPr>
          <p:nvPr>
            <p:ph type="sldNum" sz="quarter" idx="12"/>
          </p:nvPr>
        </p:nvSpPr>
        <p:spPr/>
        <p:txBody>
          <a:bodyPr/>
          <a:lstStyle/>
          <a:p>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fld id="{A3FC2F83-CC78-47C6-987A-BA5F6D9E94CE}" type="slidenum">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mn-cs"/>
              </a:rPr>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t>54</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Tree>
    <p:extLst>
      <p:ext uri="{BB962C8B-B14F-4D97-AF65-F5344CB8AC3E}">
        <p14:creationId xmlns:p14="http://schemas.microsoft.com/office/powerpoint/2010/main" val="4369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0" y="685801"/>
          <a:ext cx="9144000" cy="6172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486297" y="990600"/>
            <a:ext cx="6171406" cy="954107"/>
          </a:xfrm>
          <a:prstGeom prst="rect">
            <a:avLst/>
          </a:prstGeom>
          <a:noFill/>
        </p:spPr>
        <p:txBody>
          <a:bodyPr wrap="square">
            <a:spAutoFit/>
          </a:bodyPr>
          <a:lstStyle/>
          <a:p>
            <a:pPr algn="ctr" eaLnBrk="0" hangingPunct="0">
              <a:lnSpc>
                <a:spcPct val="100000"/>
              </a:lnSpc>
              <a:spcBef>
                <a:spcPct val="0"/>
              </a:spcBef>
              <a:buFontTx/>
              <a:buNone/>
              <a:defRPr/>
            </a:pPr>
            <a:r>
              <a:rPr lang="en-US" sz="2800" dirty="0">
                <a:solidFill>
                  <a:prstClr val="black"/>
                </a:solidFill>
                <a:effectLst>
                  <a:outerShdw blurRad="38100" dist="38100" dir="2700000" algn="tl">
                    <a:srgbClr val="000000">
                      <a:alpha val="43137"/>
                    </a:srgbClr>
                  </a:outerShdw>
                </a:effectLst>
                <a:latin typeface="Calibri"/>
              </a:rPr>
              <a:t>Strong direct relationship between poverty and fertility rate</a:t>
            </a:r>
            <a:endParaRPr lang="en-CA" sz="2800" dirty="0">
              <a:solidFill>
                <a:prstClr val="black"/>
              </a:solidFill>
              <a:effectLst>
                <a:outerShdw blurRad="38100" dist="38100" dir="2700000" algn="tl">
                  <a:srgbClr val="000000">
                    <a:alpha val="43137"/>
                  </a:srgbClr>
                </a:outerShdw>
              </a:effectLst>
              <a:latin typeface="Calibri"/>
            </a:endParaRPr>
          </a:p>
        </p:txBody>
      </p:sp>
      <p:sp>
        <p:nvSpPr>
          <p:cNvPr id="4" name="Rectangle 2"/>
          <p:cNvSpPr txBox="1">
            <a:spLocks noChangeArrowheads="1"/>
          </p:cNvSpPr>
          <p:nvPr/>
        </p:nvSpPr>
        <p:spPr>
          <a:xfrm>
            <a:off x="0" y="-2628"/>
            <a:ext cx="9144000" cy="533400"/>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100000"/>
              </a:lnSpc>
              <a:buFontTx/>
              <a:buNone/>
            </a:pPr>
            <a:r>
              <a:rPr lang="en-US" sz="3400" dirty="0">
                <a:solidFill>
                  <a:prstClr val="black"/>
                </a:solidFill>
                <a:effectLst>
                  <a:outerShdw blurRad="38100" dist="38100" dir="2700000" algn="tl">
                    <a:srgbClr val="000000">
                      <a:alpha val="43137"/>
                    </a:srgbClr>
                  </a:outerShdw>
                </a:effectLst>
              </a:rPr>
              <a:t>Association Between Fertility and Poverty, 2011</a:t>
            </a:r>
          </a:p>
        </p:txBody>
      </p:sp>
      <p:sp>
        <p:nvSpPr>
          <p:cNvPr id="5" name="TextBox 4"/>
          <p:cNvSpPr txBox="1">
            <a:spLocks noChangeArrowheads="1"/>
          </p:cNvSpPr>
          <p:nvPr/>
        </p:nvSpPr>
        <p:spPr bwMode="auto">
          <a:xfrm>
            <a:off x="1981201" y="5029200"/>
            <a:ext cx="6705600" cy="523220"/>
          </a:xfrm>
          <a:prstGeom prst="rect">
            <a:avLst/>
          </a:prstGeom>
          <a:noFill/>
          <a:ln w="9525">
            <a:noFill/>
            <a:miter lim="800000"/>
            <a:headEnd/>
            <a:tailEnd/>
          </a:ln>
        </p:spPr>
        <p:txBody>
          <a:bodyPr wrap="square">
            <a:spAutoFit/>
          </a:bodyPr>
          <a:lstStyle/>
          <a:p>
            <a:pPr algn="ctr" eaLnBrk="0" hangingPunct="0">
              <a:lnSpc>
                <a:spcPct val="100000"/>
              </a:lnSpc>
              <a:spcBef>
                <a:spcPct val="0"/>
              </a:spcBef>
              <a:buFontTx/>
              <a:buNone/>
            </a:pPr>
            <a:r>
              <a:rPr lang="en-US" sz="2800" dirty="0">
                <a:solidFill>
                  <a:srgbClr val="FF0000"/>
                </a:solidFill>
                <a:effectLst>
                  <a:outerShdw blurRad="38100" dist="38100" dir="2700000" algn="tl">
                    <a:srgbClr val="000000">
                      <a:alpha val="43137"/>
                    </a:srgbClr>
                  </a:outerShdw>
                </a:effectLst>
                <a:latin typeface="Calibri"/>
              </a:rPr>
              <a:t>As poverty increases, fertility rates increase.</a:t>
            </a:r>
            <a:endParaRPr lang="en-CA" sz="2800" dirty="0">
              <a:solidFill>
                <a:srgbClr val="FF0000"/>
              </a:solidFill>
              <a:effectLst>
                <a:outerShdw blurRad="38100" dist="38100" dir="2700000" algn="tl">
                  <a:srgbClr val="000000">
                    <a:alpha val="43137"/>
                  </a:srgbClr>
                </a:outerShdw>
              </a:effectLst>
              <a:latin typeface="Calibri"/>
            </a:endParaRPr>
          </a:p>
        </p:txBody>
      </p:sp>
      <p:sp>
        <p:nvSpPr>
          <p:cNvPr id="6" name="TextBox 5"/>
          <p:cNvSpPr txBox="1"/>
          <p:nvPr/>
        </p:nvSpPr>
        <p:spPr>
          <a:xfrm>
            <a:off x="8720015" y="96502"/>
            <a:ext cx="444352" cy="424732"/>
          </a:xfrm>
          <a:prstGeom prst="rect">
            <a:avLst/>
          </a:prstGeom>
          <a:noFill/>
        </p:spPr>
        <p:txBody>
          <a:bodyPr wrap="none" rtlCol="0">
            <a:spAutoFit/>
          </a:bodyPr>
          <a:lstStyle/>
          <a:p>
            <a:pPr>
              <a:buNone/>
            </a:pPr>
            <a:r>
              <a:rPr lang="en-US" sz="2400" dirty="0">
                <a:solidFill>
                  <a:srgbClr val="FF0000"/>
                </a:solidFill>
                <a:effectLst>
                  <a:outerShdw blurRad="38100" dist="38100" dir="2700000" algn="tl">
                    <a:srgbClr val="000000">
                      <a:alpha val="43137"/>
                    </a:srgbClr>
                  </a:outerShdw>
                </a:effectLst>
                <a:latin typeface="+mn-lt"/>
                <a:sym typeface="Wingdings" panose="05000000000000000000" pitchFamily="2" charset="2"/>
              </a:rPr>
              <a:t></a:t>
            </a:r>
            <a:endParaRPr lang="en-US" sz="2400" dirty="0">
              <a:solidFill>
                <a:srgbClr val="FF0000"/>
              </a:solidFill>
              <a:effectLst>
                <a:outerShdw blurRad="38100" dist="38100" dir="2700000" algn="tl">
                  <a:srgbClr val="000000">
                    <a:alpha val="43137"/>
                  </a:srgbClr>
                </a:outerShdw>
              </a:effectLst>
              <a:latin typeface="+mn-lt"/>
            </a:endParaRPr>
          </a:p>
        </p:txBody>
      </p:sp>
      <p:sp>
        <p:nvSpPr>
          <p:cNvPr id="7" name="Slide Number Placeholder 6">
            <a:extLst>
              <a:ext uri="{FF2B5EF4-FFF2-40B4-BE49-F238E27FC236}">
                <a16:creationId xmlns:a16="http://schemas.microsoft.com/office/drawing/2014/main" id="{64357847-B38C-4357-9A23-82CD1A678713}"/>
              </a:ext>
            </a:extLst>
          </p:cNvPr>
          <p:cNvSpPr>
            <a:spLocks noGrp="1"/>
          </p:cNvSpPr>
          <p:nvPr>
            <p:ph type="sldNum" sz="quarter" idx="12"/>
          </p:nvPr>
        </p:nvSpPr>
        <p:spPr/>
        <p:txBody>
          <a:bodyPr/>
          <a:lstStyle/>
          <a:p>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fld id="{A3FC2F83-CC78-47C6-987A-BA5F6D9E94CE}" type="slidenum">
              <a:rPr kumimoji="0" lang="en-US" sz="1200" b="0" i="0" u="none" strike="noStrike" kern="1200" cap="none" spc="0" normalizeH="0" baseline="0" noProof="0" smtClean="0">
                <a:ln>
                  <a:noFill/>
                </a:ln>
                <a:solidFill>
                  <a:prstClr val="black">
                    <a:tint val="75000"/>
                  </a:prstClr>
                </a:solidFill>
                <a:effectLst/>
                <a:uLnTx/>
                <a:uFillTx/>
                <a:latin typeface="Tahoma" pitchFamily="34" charset="0"/>
                <a:ea typeface="+mn-ea"/>
                <a:cs typeface="+mn-cs"/>
              </a:rPr>
              <a:pPr marL="0" marR="0" lvl="0" indent="0" algn="r" defTabSz="914400" rtl="0" eaLnBrk="0" fontAlgn="base" latinLnBrk="0" hangingPunct="0">
                <a:lnSpc>
                  <a:spcPct val="90000"/>
                </a:lnSpc>
                <a:spcBef>
                  <a:spcPct val="20000"/>
                </a:spcBef>
                <a:spcAft>
                  <a:spcPct val="0"/>
                </a:spcAft>
                <a:buClrTx/>
                <a:buSzTx/>
                <a:buFont typeface="Arial" charset="0"/>
                <a:buChar char="•"/>
                <a:tabLst/>
                <a:defRPr/>
              </a:pPr>
              <a:t>55</a:t>
            </a:fld>
            <a:endParaRPr kumimoji="0" lang="en-US" sz="1200" b="0" i="0" u="none" strike="noStrike" kern="1200" cap="none" spc="0" normalizeH="0" baseline="0" noProof="0">
              <a:ln>
                <a:noFill/>
              </a:ln>
              <a:solidFill>
                <a:prstClr val="black">
                  <a:tint val="75000"/>
                </a:prstClr>
              </a:solidFill>
              <a:effectLst/>
              <a:uLnTx/>
              <a:uFillTx/>
              <a:latin typeface="Tahoma" pitchFamily="34" charset="0"/>
              <a:ea typeface="+mn-ea"/>
              <a:cs typeface="+mn-cs"/>
            </a:endParaRPr>
          </a:p>
        </p:txBody>
      </p:sp>
    </p:spTree>
    <p:extLst>
      <p:ext uri="{BB962C8B-B14F-4D97-AF65-F5344CB8AC3E}">
        <p14:creationId xmlns:p14="http://schemas.microsoft.com/office/powerpoint/2010/main" val="345376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6564" y="533400"/>
            <a:ext cx="8532636" cy="5401479"/>
          </a:xfrm>
          <a:prstGeom prst="rect">
            <a:avLst/>
          </a:prstGeom>
          <a:noFill/>
        </p:spPr>
        <p:txBody>
          <a:bodyPr wrap="square" rtlCol="0">
            <a:spAutoFit/>
          </a:bodyPr>
          <a:lstStyle/>
          <a:p>
            <a:r>
              <a:rPr lang="en-US" sz="2300" dirty="0">
                <a:latin typeface="+mn-lt"/>
              </a:rPr>
              <a:t>The conclusion is clear: higher levels of development lead to better outcomes for women and children particularly, and have overall better outcomes for countries as a whole.</a:t>
            </a:r>
          </a:p>
          <a:p>
            <a:endParaRPr lang="en-US" sz="2300" dirty="0">
              <a:latin typeface="+mn-lt"/>
            </a:endParaRPr>
          </a:p>
          <a:p>
            <a:r>
              <a:rPr lang="en-US" sz="2300" dirty="0">
                <a:latin typeface="+mn-lt"/>
              </a:rPr>
              <a:t>A 2016 study</a:t>
            </a:r>
            <a:r>
              <a:rPr lang="en-US" sz="2300" baseline="30000" dirty="0">
                <a:latin typeface="+mn-lt"/>
              </a:rPr>
              <a:t>1</a:t>
            </a:r>
            <a:r>
              <a:rPr lang="en-US" sz="2300" dirty="0">
                <a:latin typeface="+mn-lt"/>
              </a:rPr>
              <a:t> revealed clear and strong relationships between the U.N. Human Development Index (HDI) and health outcomes for women and children:</a:t>
            </a:r>
            <a:r>
              <a:rPr lang="en-US" sz="2300" baseline="30000" dirty="0">
                <a:latin typeface="+mn-lt"/>
              </a:rPr>
              <a:t>2</a:t>
            </a:r>
          </a:p>
          <a:p>
            <a:r>
              <a:rPr lang="en-US" sz="2300" dirty="0">
                <a:latin typeface="+mn-lt"/>
              </a:rPr>
              <a:t>HDI and Infant mortality = -0.878</a:t>
            </a:r>
          </a:p>
          <a:p>
            <a:r>
              <a:rPr lang="en-US" sz="2300" dirty="0">
                <a:latin typeface="+mn-lt"/>
              </a:rPr>
              <a:t>HDI and Neo-natal mortality rate = -0.870</a:t>
            </a:r>
          </a:p>
          <a:p>
            <a:r>
              <a:rPr lang="en-US" sz="2300" dirty="0">
                <a:latin typeface="+mn-lt"/>
              </a:rPr>
              <a:t>HDI and Child (&lt;5) mortality rate = -0.858</a:t>
            </a:r>
          </a:p>
          <a:p>
            <a:r>
              <a:rPr lang="en-US" sz="2300" dirty="0">
                <a:latin typeface="+mn-lt"/>
              </a:rPr>
              <a:t>HDI and Maternal mortality rate = -0.807</a:t>
            </a:r>
          </a:p>
          <a:p>
            <a:r>
              <a:rPr lang="en-US" sz="2300" dirty="0">
                <a:latin typeface="+mn-lt"/>
              </a:rPr>
              <a:t>HDI and Total fertility rate = -0.831</a:t>
            </a:r>
          </a:p>
          <a:p>
            <a:endParaRPr lang="en-CA" sz="2300" dirty="0">
              <a:solidFill>
                <a:prstClr val="black"/>
              </a:solidFill>
              <a:latin typeface="+mn-lt"/>
            </a:endParaRPr>
          </a:p>
          <a:p>
            <a:r>
              <a:rPr lang="en-CA" sz="2300" dirty="0">
                <a:solidFill>
                  <a:prstClr val="black"/>
                </a:solidFill>
                <a:latin typeface="+mn-lt"/>
              </a:rPr>
              <a:t>Each of these negative correlations reveal that as HDI increases the dependent variables (the deaths of children and women) decrease.</a:t>
            </a:r>
          </a:p>
        </p:txBody>
      </p:sp>
      <p:sp>
        <p:nvSpPr>
          <p:cNvPr id="3" name="TextBox 2"/>
          <p:cNvSpPr txBox="1"/>
          <p:nvPr/>
        </p:nvSpPr>
        <p:spPr>
          <a:xfrm>
            <a:off x="1104900" y="0"/>
            <a:ext cx="6934200" cy="615553"/>
          </a:xfrm>
          <a:prstGeom prst="rect">
            <a:avLst/>
          </a:prstGeom>
          <a:noFill/>
        </p:spPr>
        <p:txBody>
          <a:bodyPr wrap="square" rtlCol="0">
            <a:spAutoFit/>
          </a:bodyPr>
          <a:lstStyle/>
          <a:p>
            <a:pPr algn="ctr">
              <a:lnSpc>
                <a:spcPct val="100000"/>
              </a:lnSpc>
              <a:spcBef>
                <a:spcPct val="0"/>
              </a:spcBef>
              <a:buFontTx/>
              <a:buNone/>
            </a:pPr>
            <a:r>
              <a:rPr lang="en-CA" sz="3400" dirty="0">
                <a:solidFill>
                  <a:prstClr val="black"/>
                </a:solidFill>
                <a:effectLst>
                  <a:outerShdw blurRad="38100" dist="38100" dir="2700000" algn="tl">
                    <a:srgbClr val="000000">
                      <a:alpha val="43137"/>
                    </a:srgbClr>
                  </a:outerShdw>
                </a:effectLst>
                <a:latin typeface="Calibri"/>
              </a:rPr>
              <a:t>Development and Health Indicators</a:t>
            </a:r>
          </a:p>
        </p:txBody>
      </p:sp>
      <p:sp>
        <p:nvSpPr>
          <p:cNvPr id="4" name="TextBox 3"/>
          <p:cNvSpPr txBox="1"/>
          <p:nvPr/>
        </p:nvSpPr>
        <p:spPr>
          <a:xfrm>
            <a:off x="8720015" y="96502"/>
            <a:ext cx="444352" cy="424732"/>
          </a:xfrm>
          <a:prstGeom prst="rect">
            <a:avLst/>
          </a:prstGeom>
          <a:noFill/>
        </p:spPr>
        <p:txBody>
          <a:bodyPr wrap="none" rtlCol="0">
            <a:spAutoFit/>
          </a:bodyPr>
          <a:lstStyle/>
          <a:p>
            <a:pPr>
              <a:buNone/>
            </a:pPr>
            <a:r>
              <a:rPr lang="en-US" sz="2400" dirty="0">
                <a:solidFill>
                  <a:srgbClr val="FF0000"/>
                </a:solidFill>
                <a:effectLst>
                  <a:outerShdw blurRad="38100" dist="38100" dir="2700000" algn="tl">
                    <a:srgbClr val="000000">
                      <a:alpha val="43137"/>
                    </a:srgbClr>
                  </a:outerShdw>
                </a:effectLst>
                <a:latin typeface="+mn-lt"/>
                <a:sym typeface="Wingdings" panose="05000000000000000000" pitchFamily="2" charset="2"/>
              </a:rPr>
              <a:t></a:t>
            </a:r>
            <a:endParaRPr lang="en-US" sz="2400" dirty="0">
              <a:solidFill>
                <a:srgbClr val="FF0000"/>
              </a:solidFill>
              <a:effectLst>
                <a:outerShdw blurRad="38100" dist="38100" dir="2700000" algn="tl">
                  <a:srgbClr val="000000">
                    <a:alpha val="43137"/>
                  </a:srgbClr>
                </a:outerShdw>
              </a:effectLst>
              <a:latin typeface="+mn-lt"/>
            </a:endParaRPr>
          </a:p>
        </p:txBody>
      </p:sp>
      <p:sp>
        <p:nvSpPr>
          <p:cNvPr id="5" name="Slide Number Placeholder 4">
            <a:extLst>
              <a:ext uri="{FF2B5EF4-FFF2-40B4-BE49-F238E27FC236}">
                <a16:creationId xmlns:a16="http://schemas.microsoft.com/office/drawing/2014/main" id="{76B33334-E475-4D3D-B22B-0A56B710AC1C}"/>
              </a:ext>
            </a:extLst>
          </p:cNvPr>
          <p:cNvSpPr>
            <a:spLocks noGrp="1"/>
          </p:cNvSpPr>
          <p:nvPr>
            <p:ph type="sldNum" sz="quarter" idx="12"/>
          </p:nvPr>
        </p:nvSpPr>
        <p:spPr/>
        <p:txBody>
          <a:bodyPr/>
          <a:lstStyle/>
          <a:p>
            <a:pPr>
              <a:defRPr/>
            </a:pPr>
            <a:fld id="{D7862DBB-4001-4349-BD46-E6A729FB19CB}" type="slidenum">
              <a:rPr lang="en-US" smtClean="0">
                <a:solidFill>
                  <a:prstClr val="white">
                    <a:tint val="75000"/>
                  </a:prstClr>
                </a:solidFill>
              </a:rPr>
              <a:pPr>
                <a:defRPr/>
              </a:pPr>
              <a:t>56</a:t>
            </a:fld>
            <a:endParaRPr lang="en-US">
              <a:solidFill>
                <a:prstClr val="white">
                  <a:tint val="75000"/>
                </a:prstClr>
              </a:solidFill>
            </a:endParaRPr>
          </a:p>
        </p:txBody>
      </p:sp>
      <p:sp>
        <p:nvSpPr>
          <p:cNvPr id="6" name="Rectangle 5">
            <a:extLst>
              <a:ext uri="{FF2B5EF4-FFF2-40B4-BE49-F238E27FC236}">
                <a16:creationId xmlns:a16="http://schemas.microsoft.com/office/drawing/2014/main" id="{ED2C536F-A9F6-408B-96B2-4FCE4B885FDB}"/>
              </a:ext>
            </a:extLst>
          </p:cNvPr>
          <p:cNvSpPr/>
          <p:nvPr/>
        </p:nvSpPr>
        <p:spPr>
          <a:xfrm>
            <a:off x="-69850" y="6103203"/>
            <a:ext cx="9213850" cy="830997"/>
          </a:xfrm>
          <a:prstGeom prst="rect">
            <a:avLst/>
          </a:prstGeom>
        </p:spPr>
        <p:txBody>
          <a:bodyPr wrap="square">
            <a:spAutoFit/>
          </a:bodyPr>
          <a:lstStyle/>
          <a:p>
            <a:pPr algn="l"/>
            <a:r>
              <a:rPr lang="en-US" sz="1200" dirty="0">
                <a:latin typeface="+mn-lt"/>
              </a:rPr>
              <a:t>1: </a:t>
            </a:r>
            <a:r>
              <a:rPr lang="en-CA" sz="1200" dirty="0" err="1">
                <a:latin typeface="+mn-lt"/>
              </a:rPr>
              <a:t>Almasi-Hashiani</a:t>
            </a:r>
            <a:r>
              <a:rPr lang="en-CA" sz="1200" dirty="0">
                <a:latin typeface="+mn-lt"/>
              </a:rPr>
              <a:t> A, </a:t>
            </a:r>
            <a:r>
              <a:rPr lang="en-CA" sz="1200" dirty="0" err="1">
                <a:latin typeface="+mn-lt"/>
              </a:rPr>
              <a:t>Sepidarkish</a:t>
            </a:r>
            <a:r>
              <a:rPr lang="en-CA" sz="1200" dirty="0">
                <a:latin typeface="+mn-lt"/>
              </a:rPr>
              <a:t> M, </a:t>
            </a:r>
            <a:r>
              <a:rPr lang="en-CA" sz="1200" dirty="0" err="1">
                <a:latin typeface="+mn-lt"/>
              </a:rPr>
              <a:t>Vesali</a:t>
            </a:r>
            <a:r>
              <a:rPr lang="en-CA" sz="1200" dirty="0">
                <a:latin typeface="+mn-lt"/>
              </a:rPr>
              <a:t> S, Omani-</a:t>
            </a:r>
            <a:r>
              <a:rPr lang="en-CA" sz="1200" dirty="0" err="1">
                <a:latin typeface="+mn-lt"/>
              </a:rPr>
              <a:t>Samani</a:t>
            </a:r>
            <a:r>
              <a:rPr lang="en-CA" sz="1200" dirty="0">
                <a:latin typeface="+mn-lt"/>
              </a:rPr>
              <a:t> R. The Correlation of Human Development Index on Fertility and Mortality Rate: a Global Ecological Study. Int J </a:t>
            </a:r>
            <a:r>
              <a:rPr lang="en-CA" sz="1200" dirty="0" err="1">
                <a:latin typeface="+mn-lt"/>
              </a:rPr>
              <a:t>Pediatr</a:t>
            </a:r>
            <a:r>
              <a:rPr lang="en-CA" sz="1200" dirty="0">
                <a:latin typeface="+mn-lt"/>
              </a:rPr>
              <a:t> 2016; 4(12): 1795-1802. DOI: </a:t>
            </a:r>
            <a:r>
              <a:rPr lang="en-CA" sz="1200" b="1" dirty="0">
                <a:latin typeface="+mn-lt"/>
              </a:rPr>
              <a:t>10.22038/ijp.2016.7680.</a:t>
            </a:r>
          </a:p>
          <a:p>
            <a:pPr algn="l"/>
            <a:r>
              <a:rPr lang="en-US" sz="1200" dirty="0">
                <a:latin typeface="+mn-lt"/>
              </a:rPr>
              <a:t>2: Full statistical results are: HDI and IMR (r = -0.878, P = 0.001), NMR (r = -0.870, 95% CI: -0.902, -0.828, P = 0.001), &lt;5MR (r = -0.858, 95% CI: -0.893, -0.813, P = 0.001), MMR (r = -0.807, 95% CI: -0.853, -0.747, P = 0.001) and TFR (r = -0.831, 95% CI: -0.872, -0.778, P = 0.001).</a:t>
            </a:r>
          </a:p>
        </p:txBody>
      </p:sp>
    </p:spTree>
    <p:extLst>
      <p:ext uri="{BB962C8B-B14F-4D97-AF65-F5344CB8AC3E}">
        <p14:creationId xmlns:p14="http://schemas.microsoft.com/office/powerpoint/2010/main" val="176450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500"/>
                                        <p:tgtEl>
                                          <p:spTgt spid="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500"/>
                                        <p:tgtEl>
                                          <p:spTgt spid="2">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fade">
                                      <p:cBhvr>
                                        <p:cTn id="40" dur="500"/>
                                        <p:tgtEl>
                                          <p:spTgt spid="2">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animEffect transition="in" filter="fade">
                                      <p:cBhvr>
                                        <p:cTn id="45"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Quad Arrow 5"/>
          <p:cNvSpPr/>
          <p:nvPr/>
        </p:nvSpPr>
        <p:spPr>
          <a:xfrm>
            <a:off x="1295400" y="296226"/>
            <a:ext cx="6477000" cy="6180774"/>
          </a:xfrm>
          <a:prstGeom prst="quadArrow">
            <a:avLst/>
          </a:prstGeom>
          <a:solidFill>
            <a:schemeClr val="accent6">
              <a:lumMod val="50000"/>
              <a:alpha val="70000"/>
            </a:schemeClr>
          </a:solidFill>
          <a:ln>
            <a:noFill/>
          </a:ln>
          <a:effectLst>
            <a:outerShdw blurRad="76200" dir="18900000" sy="23000" kx="-1200000" algn="bl" rotWithShape="0">
              <a:prstClr val="black">
                <a:alpha val="20000"/>
              </a:prst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ct val="20000"/>
              </a:spcBef>
              <a:buFont typeface="Arial" charset="0"/>
              <a:buChar char="•"/>
            </a:pPr>
            <a:endParaRPr lang="en-CA">
              <a:solidFill>
                <a:prstClr val="white"/>
              </a:solidFill>
            </a:endParaRPr>
          </a:p>
        </p:txBody>
      </p:sp>
      <p:sp>
        <p:nvSpPr>
          <p:cNvPr id="4" name="Rectangle 3"/>
          <p:cNvSpPr/>
          <p:nvPr/>
        </p:nvSpPr>
        <p:spPr>
          <a:xfrm>
            <a:off x="-188364" y="1447800"/>
            <a:ext cx="9520747" cy="295465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90000"/>
              </a:lnSpc>
              <a:spcBef>
                <a:spcPct val="20000"/>
              </a:spcBef>
              <a:buFont typeface="Arial" charset="0"/>
              <a:buNone/>
            </a:pPr>
            <a:r>
              <a:rPr lang="en-US" sz="6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Calibri"/>
              </a:rPr>
              <a:t>Structural Population Change</a:t>
            </a:r>
          </a:p>
          <a:p>
            <a:pPr>
              <a:lnSpc>
                <a:spcPct val="90000"/>
              </a:lnSpc>
              <a:spcBef>
                <a:spcPct val="20000"/>
              </a:spcBef>
              <a:buFont typeface="Arial" charset="0"/>
              <a:buNone/>
            </a:pPr>
            <a:endParaRPr lang="en-US" sz="6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Calibri"/>
            </a:endParaRPr>
          </a:p>
          <a:p>
            <a:pPr>
              <a:lnSpc>
                <a:spcPct val="90000"/>
              </a:lnSpc>
              <a:spcBef>
                <a:spcPct val="20000"/>
              </a:spcBef>
              <a:buFont typeface="Arial" charset="0"/>
              <a:buNone/>
            </a:pPr>
            <a:r>
              <a:rPr lang="en-US" sz="6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Calibri"/>
              </a:rPr>
              <a:t>Migration</a:t>
            </a:r>
          </a:p>
        </p:txBody>
      </p:sp>
      <p:sp>
        <p:nvSpPr>
          <p:cNvPr id="2" name="Slide Number Placeholder 1">
            <a:extLst>
              <a:ext uri="{FF2B5EF4-FFF2-40B4-BE49-F238E27FC236}">
                <a16:creationId xmlns:a16="http://schemas.microsoft.com/office/drawing/2014/main" id="{3A5549BA-78C1-4760-993C-0B6F9E33736D}"/>
              </a:ext>
            </a:extLst>
          </p:cNvPr>
          <p:cNvSpPr>
            <a:spLocks noGrp="1"/>
          </p:cNvSpPr>
          <p:nvPr>
            <p:ph type="sldNum" sz="quarter" idx="12"/>
          </p:nvPr>
        </p:nvSpPr>
        <p:spPr/>
        <p:txBody>
          <a:bodyPr/>
          <a:lstStyle/>
          <a:p>
            <a:pPr>
              <a:defRPr/>
            </a:pPr>
            <a:fld id="{3A679C6F-CE1C-40FB-8F1C-7EB6BE1324B0}" type="slidenum">
              <a:rPr lang="en-US" smtClean="0">
                <a:solidFill>
                  <a:prstClr val="white">
                    <a:tint val="75000"/>
                  </a:prstClr>
                </a:solidFill>
              </a:rPr>
              <a:pPr>
                <a:defRPr/>
              </a:pPr>
              <a:t>57</a:t>
            </a:fld>
            <a:endParaRPr lang="en-US">
              <a:solidFill>
                <a:prstClr val="white">
                  <a:tint val="75000"/>
                </a:prstClr>
              </a:solidFill>
            </a:endParaRPr>
          </a:p>
        </p:txBody>
      </p:sp>
    </p:spTree>
    <p:extLst>
      <p:ext uri="{BB962C8B-B14F-4D97-AF65-F5344CB8AC3E}">
        <p14:creationId xmlns:p14="http://schemas.microsoft.com/office/powerpoint/2010/main" val="27010059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2400"/>
            <a:ext cx="9144000" cy="990600"/>
          </a:xfrm>
          <a:prstGeom prst="rect">
            <a:avLst/>
          </a:prstGeom>
          <a:noFill/>
        </p:spPr>
        <p:txBody>
          <a:bodyPr lIns="0" tIns="0" rIns="0" bIns="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3400" dirty="0">
                <a:solidFill>
                  <a:schemeClr val="bg1"/>
                </a:solidFill>
                <a:effectLst>
                  <a:outerShdw blurRad="38100" dist="38100" dir="2700000" algn="tl">
                    <a:srgbClr val="000000">
                      <a:alpha val="43137"/>
                    </a:srgbClr>
                  </a:outerShdw>
                </a:effectLst>
                <a:latin typeface="+mn-lt"/>
                <a:ea typeface="Times New Roman" pitchFamily="18" charset="0"/>
                <a:cs typeface="Arial" pitchFamily="34" charset="0"/>
              </a:rPr>
              <a:t>Where Does Population Growth Come From?</a:t>
            </a:r>
          </a:p>
          <a:p>
            <a:r>
              <a:rPr lang="en-CA" sz="3400" dirty="0">
                <a:solidFill>
                  <a:schemeClr val="bg1"/>
                </a:solidFill>
                <a:effectLst>
                  <a:outerShdw blurRad="38100" dist="38100" dir="2700000" algn="tl">
                    <a:srgbClr val="000000">
                      <a:alpha val="43137"/>
                    </a:srgbClr>
                  </a:outerShdw>
                </a:effectLst>
                <a:latin typeface="+mn-lt"/>
                <a:cs typeface="Arial" pitchFamily="34" charset="0"/>
              </a:rPr>
              <a:t>Another Reminder</a:t>
            </a:r>
            <a:endParaRPr lang="en-US" sz="3400" dirty="0">
              <a:solidFill>
                <a:schemeClr val="bg1"/>
              </a:solidFill>
              <a:effectLst>
                <a:outerShdw blurRad="38100" dist="38100" dir="2700000" algn="tl">
                  <a:srgbClr val="000000">
                    <a:alpha val="43137"/>
                  </a:srgbClr>
                </a:outerShdw>
              </a:effectLst>
              <a:latin typeface="+mn-lt"/>
            </a:endParaRPr>
          </a:p>
        </p:txBody>
      </p:sp>
      <p:sp>
        <p:nvSpPr>
          <p:cNvPr id="3" name="TextBox 2"/>
          <p:cNvSpPr txBox="1"/>
          <p:nvPr/>
        </p:nvSpPr>
        <p:spPr>
          <a:xfrm>
            <a:off x="533400" y="914400"/>
            <a:ext cx="8077201" cy="5755422"/>
          </a:xfrm>
          <a:prstGeom prst="rect">
            <a:avLst/>
          </a:prstGeom>
          <a:noFill/>
        </p:spPr>
        <p:txBody>
          <a:bodyPr wrap="square" rtlCol="0">
            <a:spAutoFit/>
          </a:bodyPr>
          <a:lstStyle/>
          <a:p>
            <a:pPr algn="ctr">
              <a:spcBef>
                <a:spcPts val="0"/>
              </a:spcBef>
              <a:buNone/>
            </a:pPr>
            <a:r>
              <a:rPr lang="en-US" sz="2300" dirty="0">
                <a:solidFill>
                  <a:schemeClr val="bg1"/>
                </a:solidFill>
                <a:effectLst>
                  <a:outerShdw blurRad="38100" dist="38100" dir="2700000" algn="tl">
                    <a:srgbClr val="000000">
                      <a:alpha val="43137"/>
                    </a:srgbClr>
                  </a:outerShdw>
                </a:effectLst>
                <a:latin typeface="+mn-lt"/>
              </a:rPr>
              <a:t>Pop growth =(Births - Deaths) + (In-migration - Out-migration)</a:t>
            </a:r>
          </a:p>
          <a:p>
            <a:pPr algn="ctr">
              <a:spcBef>
                <a:spcPts val="0"/>
              </a:spcBef>
              <a:buNone/>
            </a:pPr>
            <a:r>
              <a:rPr lang="en-US" sz="2300" dirty="0">
                <a:solidFill>
                  <a:schemeClr val="bg1"/>
                </a:solidFill>
                <a:latin typeface="+mn-lt"/>
              </a:rPr>
              <a:t>(Births – Deaths) = Natural Increase or Decrease</a:t>
            </a:r>
          </a:p>
          <a:p>
            <a:pPr algn="ctr">
              <a:spcBef>
                <a:spcPts val="0"/>
              </a:spcBef>
              <a:buNone/>
            </a:pPr>
            <a:r>
              <a:rPr lang="en-US" sz="2300" dirty="0">
                <a:solidFill>
                  <a:schemeClr val="bg1"/>
                </a:solidFill>
                <a:latin typeface="+mn-lt"/>
              </a:rPr>
              <a:t>(In-migration – Out-migration) = Net migration</a:t>
            </a:r>
          </a:p>
          <a:p>
            <a:pPr algn="ctr">
              <a:spcBef>
                <a:spcPts val="0"/>
              </a:spcBef>
              <a:buNone/>
            </a:pPr>
            <a:r>
              <a:rPr lang="en-US" sz="2300" dirty="0">
                <a:solidFill>
                  <a:schemeClr val="bg1"/>
                </a:solidFill>
                <a:effectLst>
                  <a:outerShdw blurRad="38100" dist="38100" dir="2700000" algn="tl">
                    <a:srgbClr val="000000">
                      <a:alpha val="43137"/>
                    </a:srgbClr>
                  </a:outerShdw>
                </a:effectLst>
                <a:latin typeface="+mn-lt"/>
              </a:rPr>
              <a:t>Pop growth = Natural Increase or Decrease + </a:t>
            </a:r>
            <a:r>
              <a:rPr lang="en-US" sz="2300" dirty="0">
                <a:solidFill>
                  <a:srgbClr val="FF0000"/>
                </a:solidFill>
                <a:effectLst>
                  <a:outerShdw blurRad="38100" dist="38100" dir="2700000" algn="tl">
                    <a:srgbClr val="000000">
                      <a:alpha val="43137"/>
                    </a:srgbClr>
                  </a:outerShdw>
                </a:effectLst>
                <a:latin typeface="+mn-lt"/>
              </a:rPr>
              <a:t>Net Migration</a:t>
            </a:r>
          </a:p>
          <a:p>
            <a:pPr algn="ctr">
              <a:spcBef>
                <a:spcPts val="0"/>
              </a:spcBef>
              <a:buNone/>
            </a:pPr>
            <a:endParaRPr lang="en-US" sz="2300" dirty="0">
              <a:solidFill>
                <a:schemeClr val="bg1"/>
              </a:solidFill>
              <a:latin typeface="+mn-lt"/>
            </a:endParaRPr>
          </a:p>
          <a:p>
            <a:pPr algn="ctr">
              <a:spcBef>
                <a:spcPts val="0"/>
              </a:spcBef>
              <a:buNone/>
            </a:pPr>
            <a:r>
              <a:rPr lang="en-US" sz="2300" dirty="0">
                <a:solidFill>
                  <a:srgbClr val="C00000"/>
                </a:solidFill>
                <a:effectLst>
                  <a:outerShdw blurRad="38100" dist="38100" dir="2700000" algn="tl">
                    <a:srgbClr val="000000">
                      <a:alpha val="43137"/>
                    </a:srgbClr>
                  </a:outerShdw>
                </a:effectLst>
                <a:latin typeface="+mn-lt"/>
              </a:rPr>
              <a:t>Low rates of natural increase </a:t>
            </a:r>
            <a:r>
              <a:rPr lang="en-US" sz="2300" i="1" dirty="0">
                <a:solidFill>
                  <a:srgbClr val="C00000"/>
                </a:solidFill>
                <a:effectLst>
                  <a:outerShdw blurRad="38100" dist="38100" dir="2700000" algn="tl">
                    <a:srgbClr val="000000">
                      <a:alpha val="43137"/>
                    </a:srgbClr>
                  </a:outerShdw>
                </a:effectLst>
                <a:latin typeface="+mn-lt"/>
              </a:rPr>
              <a:t>must be </a:t>
            </a:r>
            <a:r>
              <a:rPr lang="en-US" sz="2300" dirty="0">
                <a:solidFill>
                  <a:srgbClr val="C00000"/>
                </a:solidFill>
                <a:effectLst>
                  <a:outerShdw blurRad="38100" dist="38100" dir="2700000" algn="tl">
                    <a:srgbClr val="000000">
                      <a:alpha val="43137"/>
                    </a:srgbClr>
                  </a:outerShdw>
                </a:effectLst>
                <a:latin typeface="+mn-lt"/>
              </a:rPr>
              <a:t>offset by increases in net migration, otherwise populations will decline and age, leading to dependency issues.</a:t>
            </a:r>
          </a:p>
          <a:p>
            <a:pPr algn="ctr">
              <a:spcBef>
                <a:spcPts val="0"/>
              </a:spcBef>
              <a:buNone/>
            </a:pPr>
            <a:endParaRPr lang="en-US" sz="2300" dirty="0">
              <a:solidFill>
                <a:schemeClr val="bg1"/>
              </a:solidFill>
              <a:latin typeface="+mn-lt"/>
            </a:endParaRPr>
          </a:p>
          <a:p>
            <a:pPr algn="ctr">
              <a:spcBef>
                <a:spcPts val="0"/>
              </a:spcBef>
              <a:buNone/>
            </a:pPr>
            <a:r>
              <a:rPr lang="en-US" sz="2300" dirty="0">
                <a:solidFill>
                  <a:schemeClr val="bg1"/>
                </a:solidFill>
                <a:effectLst>
                  <a:outerShdw blurRad="38100" dist="38100" dir="2700000" algn="tl">
                    <a:srgbClr val="000000">
                      <a:alpha val="43137"/>
                    </a:srgbClr>
                  </a:outerShdw>
                </a:effectLst>
                <a:latin typeface="+mn-lt"/>
              </a:rPr>
              <a:t>Population Is Vital</a:t>
            </a:r>
          </a:p>
          <a:p>
            <a:pPr algn="ctr">
              <a:spcBef>
                <a:spcPts val="0"/>
              </a:spcBef>
              <a:buNone/>
            </a:pPr>
            <a:r>
              <a:rPr lang="en-US" sz="2300" dirty="0">
                <a:solidFill>
                  <a:schemeClr val="bg1"/>
                </a:solidFill>
                <a:latin typeface="+mn-lt"/>
              </a:rPr>
              <a:t>Human capital</a:t>
            </a:r>
          </a:p>
          <a:p>
            <a:pPr algn="ctr">
              <a:spcBef>
                <a:spcPts val="0"/>
              </a:spcBef>
              <a:buNone/>
            </a:pPr>
            <a:r>
              <a:rPr lang="en-US" sz="2300" dirty="0">
                <a:solidFill>
                  <a:schemeClr val="bg1"/>
                </a:solidFill>
                <a:latin typeface="+mn-lt"/>
              </a:rPr>
              <a:t>Economic demand</a:t>
            </a:r>
          </a:p>
          <a:p>
            <a:pPr algn="ctr">
              <a:spcBef>
                <a:spcPts val="0"/>
              </a:spcBef>
              <a:buNone/>
            </a:pPr>
            <a:r>
              <a:rPr lang="en-US" sz="2300" dirty="0">
                <a:solidFill>
                  <a:schemeClr val="bg1"/>
                </a:solidFill>
                <a:latin typeface="+mn-lt"/>
              </a:rPr>
              <a:t>Human resource asset</a:t>
            </a:r>
          </a:p>
          <a:p>
            <a:pPr algn="ctr">
              <a:spcBef>
                <a:spcPts val="0"/>
              </a:spcBef>
              <a:buNone/>
            </a:pPr>
            <a:r>
              <a:rPr lang="en-US" sz="2300" dirty="0">
                <a:solidFill>
                  <a:schemeClr val="bg1"/>
                </a:solidFill>
                <a:latin typeface="+mn-lt"/>
              </a:rPr>
              <a:t>Territorial security</a:t>
            </a:r>
          </a:p>
          <a:p>
            <a:pPr algn="ctr">
              <a:spcBef>
                <a:spcPts val="0"/>
              </a:spcBef>
              <a:buNone/>
            </a:pPr>
            <a:r>
              <a:rPr lang="en-CA" sz="2300" dirty="0">
                <a:solidFill>
                  <a:schemeClr val="bg1"/>
                </a:solidFill>
                <a:latin typeface="+mn-lt"/>
              </a:rPr>
              <a:t>Cultural identity</a:t>
            </a:r>
          </a:p>
          <a:p>
            <a:pPr algn="ctr">
              <a:spcBef>
                <a:spcPts val="0"/>
              </a:spcBef>
              <a:buNone/>
            </a:pPr>
            <a:r>
              <a:rPr lang="en-CA" sz="2300" dirty="0">
                <a:solidFill>
                  <a:srgbClr val="FF0000"/>
                </a:solidFill>
                <a:effectLst>
                  <a:outerShdw blurRad="38100" dist="38100" dir="2700000" algn="tl">
                    <a:srgbClr val="000000">
                      <a:alpha val="43137"/>
                    </a:srgbClr>
                  </a:outerShdw>
                </a:effectLst>
                <a:latin typeface="+mn-lt"/>
              </a:rPr>
              <a:t>So if you don’t have births you need migrants.</a:t>
            </a:r>
          </a:p>
        </p:txBody>
      </p:sp>
      <p:pic>
        <p:nvPicPr>
          <p:cNvPr id="4" name="Picture 2" descr="C:\Users\pcoppack\AppData\Local\Microsoft\Windows\Temporary Internet Files\Content.IE5\2RI3FS1H\MC90035576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68669"/>
            <a:ext cx="1817827" cy="18022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pcoppack\AppData\Local\Microsoft\Windows\Temporary Internet Files\Content.IE5\IPASX1XF\MC9003842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742732"/>
            <a:ext cx="1818742" cy="143286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pcoppack\AppData\Local\Microsoft\Windows\Temporary Internet Files\Content.IE5\2RI3FS1H\MC90035985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96400" y="1981200"/>
            <a:ext cx="1320394" cy="17702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50" y="0"/>
            <a:ext cx="9144000" cy="991041"/>
          </a:xfrm>
          <a:prstGeom prst="rect">
            <a:avLst/>
          </a:prstGeom>
          <a:solidFill>
            <a:schemeClr val="bg2">
              <a:lumMod val="20000"/>
              <a:lumOff val="80000"/>
            </a:schemeClr>
          </a:solidFill>
        </p:spPr>
        <p:txBody>
          <a:bodyPr wrap="square" rtlCol="0">
            <a:spAutoFit/>
          </a:bodyPr>
          <a:lstStyle/>
          <a:p>
            <a:pPr algn="ctr">
              <a:buNone/>
            </a:pPr>
            <a:r>
              <a:rPr lang="en-US" sz="3600" dirty="0">
                <a:solidFill>
                  <a:schemeClr val="bg1"/>
                </a:solidFill>
                <a:effectLst>
                  <a:outerShdw blurRad="38100" dist="38100" dir="2700000" algn="tl">
                    <a:srgbClr val="000000">
                      <a:alpha val="43137"/>
                    </a:srgbClr>
                  </a:outerShdw>
                </a:effectLst>
                <a:latin typeface="+mn-lt"/>
              </a:rPr>
              <a:t>The Butterfly Effect</a:t>
            </a:r>
          </a:p>
          <a:p>
            <a:pPr algn="ctr">
              <a:lnSpc>
                <a:spcPct val="100000"/>
              </a:lnSpc>
              <a:spcBef>
                <a:spcPts val="0"/>
              </a:spcBef>
              <a:buNone/>
            </a:pPr>
            <a:r>
              <a:rPr lang="en-US" sz="2600" dirty="0">
                <a:solidFill>
                  <a:schemeClr val="bg1"/>
                </a:solidFill>
                <a:effectLst>
                  <a:outerShdw blurRad="38100" dist="38100" dir="2700000" algn="tl">
                    <a:srgbClr val="000000">
                      <a:alpha val="43137"/>
                    </a:srgbClr>
                  </a:outerShdw>
                </a:effectLst>
                <a:latin typeface="+mn-lt"/>
              </a:rPr>
              <a:t>(demography style)</a:t>
            </a:r>
          </a:p>
        </p:txBody>
      </p:sp>
      <p:sp>
        <p:nvSpPr>
          <p:cNvPr id="7" name="Slide Number Placeholder 6">
            <a:extLst>
              <a:ext uri="{FF2B5EF4-FFF2-40B4-BE49-F238E27FC236}">
                <a16:creationId xmlns:a16="http://schemas.microsoft.com/office/drawing/2014/main" id="{C4531ABC-8125-4A7A-B0EE-5D45FB853A0B}"/>
              </a:ext>
            </a:extLst>
          </p:cNvPr>
          <p:cNvSpPr>
            <a:spLocks noGrp="1"/>
          </p:cNvSpPr>
          <p:nvPr>
            <p:ph type="sldNum" sz="quarter" idx="12"/>
          </p:nvPr>
        </p:nvSpPr>
        <p:spPr>
          <a:xfrm>
            <a:off x="8305799" y="6400800"/>
            <a:ext cx="647701" cy="365125"/>
          </a:xfrm>
        </p:spPr>
        <p:txBody>
          <a:bodyPr/>
          <a:lstStyle/>
          <a:p>
            <a:pPr>
              <a:defRPr/>
            </a:pPr>
            <a:fld id="{D7862DBB-4001-4349-BD46-E6A729FB19CB}" type="slidenum">
              <a:rPr lang="en-US" smtClean="0">
                <a:solidFill>
                  <a:prstClr val="white">
                    <a:tint val="75000"/>
                  </a:prstClr>
                </a:solidFill>
              </a:rPr>
              <a:pPr>
                <a:defRPr/>
              </a:pPr>
              <a:t>58</a:t>
            </a:fld>
            <a:endParaRPr lang="en-US" dirty="0">
              <a:solidFill>
                <a:prstClr val="white">
                  <a:tint val="75000"/>
                </a:prstClr>
              </a:solidFill>
            </a:endParaRPr>
          </a:p>
        </p:txBody>
      </p:sp>
    </p:spTree>
    <p:extLst>
      <p:ext uri="{BB962C8B-B14F-4D97-AF65-F5344CB8AC3E}">
        <p14:creationId xmlns:p14="http://schemas.microsoft.com/office/powerpoint/2010/main" val="191362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22222E-6 4.81481E-6 C 0.00799 -0.00255 0.0158 -0.00695 0.02396 -0.00903 C 0.03281 -0.01158 0.05156 -0.01551 0.05156 -0.01528 C 0.08021 -0.01436 0.10938 -0.01413 0.13802 -0.01135 C 0.14479 -0.01065 0.154 -0.00371 0.16111 -0.00209 C 0.16945 0.00416 0.17813 0.00787 0.18646 0.01597 C 0.19045 0.0199 0.19775 0.02962 0.19775 0.02986 C 0.19948 0.03333 0.2007 0.0375 0.20243 0.04097 C 0.20521 0.04583 0.21163 0.05462 0.21163 0.05486 C 0.21372 0.06643 0.22344 0.08101 0.22743 0.09097 C 0.22952 0.09467 0.23091 0.09837 0.23264 0.10231 C 0.2349 0.1081 0.23681 0.11481 0.23924 0.1206 C 0.24236 0.12685 0.24896 0.12847 0.25209 0.12986 C 0.26806 0.13703 0.26441 0.13541 0.27726 0.13842 C 0.31025 0.1375 0.33663 0.13263 0.36841 0.12708 C 0.39584 0.11388 0.42327 0.10717 0.45156 0.10439 C 0.4625 0.10185 0.47275 0.10208 0.48368 0.10833 C 0.48768 0.11574 0.49358 0.12222 0.49757 0.12986 C 0.504 0.14236 0.49445 0.13055 0.50434 0.14097 C 0.51007 0.15671 0.50469 0.1449 0.51354 0.15439 C 0.51615 0.1574 0.52049 0.16388 0.52049 0.16412 C 0.5283 0.18425 0.53212 0.20972 0.54011 0.22939 C 0.54202 0.24375 0.53976 0.23472 0.54584 0.2456 C 0.55434 0.25995 0.55799 0.26898 0.5691 0.27268 C 0.57396 0.27662 0.579 0.27962 0.58386 0.28425 C 0.58716 0.2868 0.58976 0.29166 0.59306 0.29328 C 0.59861 0.29537 0.60382 0.29814 0.6092 0.29953 C 0.62709 0.29861 0.64045 0.29537 0.65747 0.29814 C 0.66893 0.31203 0.67466 0.33125 0.68177 0.35185 C 0.68281 0.3618 0.68837 0.38865 0.69219 0.39537 C 0.6941 0.39907 0.69688 0.4 0.69913 0.40208 C 0.7033 0.41435 0.70868 0.41319 0.71528 0.41597 C 0.72952 0.42222 0.74358 0.43125 0.75799 0.43634 C 0.77969 0.43495 0.79983 0.43055 0.82118 0.44074 C 0.8257 0.44953 0.82709 0.44861 0.83264 0.45254 C 0.83594 0.46157 0.8375 0.45972 0.84184 0.46574 C 0.84479 0.47453 0.84844 0.48217 0.85122 0.49097 C 0.85382 0.51875 0.85347 0.56689 0.87205 0.575 C 0.87552 0.57685 0.87865 0.57893 0.88229 0.57962 C 0.88959 0.58101 0.89653 0.58125 0.90434 0.58194 C 0.90799 0.58449 0.90643 0.58449 0.90903 0.58449 " pathEditMode="relative" rAng="0" ptsTypes="AAAAAAAAAAAAAAAAAAAAAAAAAAAAAAAAAAAAAAAAA">
                                      <p:cBhvr>
                                        <p:cTn id="6" dur="1000" fill="hold"/>
                                        <p:tgtEl>
                                          <p:spTgt spid="4"/>
                                        </p:tgtEl>
                                        <p:attrNameLst>
                                          <p:attrName>ppt_x</p:attrName>
                                          <p:attrName>ppt_y</p:attrName>
                                        </p:attrNameLst>
                                      </p:cBhvr>
                                      <p:rCtr x="45451" y="28449"/>
                                    </p:animMotion>
                                  </p:childTnLst>
                                </p:cTn>
                              </p:par>
                              <p:par>
                                <p:cTn id="7" presetID="0" presetClass="path" presetSubtype="0" accel="50000" decel="50000" fill="hold" nodeType="withEffect">
                                  <p:stCondLst>
                                    <p:cond delay="0"/>
                                  </p:stCondLst>
                                  <p:childTnLst>
                                    <p:animMotion origin="layout" path="M 8.33333E-7 -4.81481E-6 C 0.00799 -0.00787 0.01111 -0.02083 0.01875 -0.02916 C 0.02222 -0.03796 0.02691 -0.04745 0.03142 -0.05509 C 0.03385 -0.05925 0.03837 -0.06018 0.04132 -0.0625 C 0.04462 -0.06481 0.04687 -0.06944 0.05017 -0.07152 C 0.05312 -0.07361 0.05625 -0.07361 0.05885 -0.07523 C 0.06059 -0.07638 0.06233 -0.07754 0.06389 -0.07916 C 0.07153 -0.07824 0.07917 -0.07824 0.08646 -0.07708 C 0.09566 -0.07546 0.09601 -0.06712 0.10538 -0.06412 C 0.12604 -0.0493 0.10069 -0.06944 0.11771 -0.04953 C 0.11944 -0.04745 0.12187 -0.04745 0.12396 -0.04583 C 0.1368 -0.03356 0.14878 -0.0155 0.16267 -0.00555 C 0.1691 -0.00069 0.17726 0.00255 0.18403 0.00556 C 0.22691 0.00301 0.23351 0.022 0.2493 -0.0125 C 0.25087 -0.0199 0.25312 -0.02592 0.25555 -0.0331 C 0.25972 -0.04467 0.26111 -0.05925 0.26441 -0.07152 C 0.2658 -0.10046 0.26684 -0.12662 0.26823 -0.15625 C 0.26858 -0.16481 0.27448 -0.18009 0.27448 -0.17986 C 0.27865 -0.21064 0.29896 -0.21087 0.3158 -0.21712 C 0.31962 -0.2155 0.32378 -0.21481 0.32674 -0.20972 C 0.33698 -0.19259 0.32986 -0.19189 0.34201 -0.18564 C 0.34896 -0.17569 0.35521 -0.17106 0.36337 -0.16388 C 0.36823 -0.15925 0.37309 -0.15277 0.37847 -0.14884 C 0.38368 -0.1449 0.38889 -0.14351 0.39479 -0.14166 C 0.39722 -0.1405 0.40208 -0.13796 0.40208 -0.13773 C 0.40833 -0.13935 0.41493 -0.13935 0.42101 -0.14166 C 0.42795 -0.14398 0.4342 -0.15949 0.43854 -0.16712 C 0.44705 -0.20023 0.43368 -0.15277 0.44618 -0.18379 C 0.45347 -0.20185 0.45226 -0.22592 0.46198 -0.24097 C 0.46632 -0.25648 0.47118 -0.26921 0.47743 -0.28356 C 0.47951 -0.28819 0.47951 -0.29513 0.48333 -0.29814 C 0.48698 -0.30231 0.4974 -0.30902 0.4974 -0.30879 C 0.50469 -0.30555 0.49809 -0.30995 0.50486 -0.3 C 0.50555 -0.29722 0.5092 -0.29537 0.51128 -0.29259 C 0.51667 -0.28425 0.51441 -0.28263 0.52014 -0.27245 C 0.52552 -0.26273 0.53194 -0.25416 0.53767 -0.24467 C 0.5434 -0.23518 0.54913 -0.22615 0.55521 -0.21712 C 0.55642 -0.21527 0.55885 -0.21157 0.55885 -0.21134 C 0.5618 -0.20069 0.56441 -0.19652 0.57153 -0.1912 C 0.57535 -0.18287 0.58125 -0.18148 0.58767 -0.17824 C 0.59392 -0.17893 0.60035 -0.17893 0.6066 -0.18009 C 0.60885 -0.18078 0.61059 -0.18287 0.61285 -0.18379 C 0.62083 -0.1875 0.62778 -0.19027 0.63542 -0.19467 C 0.65156 -0.21851 0.62795 -0.18611 0.64809 -0.20601 C 0.64983 -0.20763 0.65 -0.21157 0.65156 -0.21342 C 0.65347 -0.21527 0.65608 -0.21527 0.65781 -0.21712 C 0.66337 -0.22175 0.66597 -0.22685 0.6717 -0.22986 C 0.67621 -0.23634 0.67847 -0.2368 0.6842 -0.23935 C 0.69288 -0.25185 0.70642 -0.25532 0.71823 -0.2574 C 0.7184 -0.25763 0.72604 -0.26018 0.72691 -0.26134 C 0.72847 -0.26319 0.72917 -0.26643 0.73055 -0.26851 C 0.73212 -0.27083 0.73403 -0.27199 0.73576 -0.27384 C 0.74201 -0.29259 0.74028 -0.28356 0.74184 -0.30185 C 0.74115 -0.3287 0.74236 -0.3449 0.7368 -0.36805 C 0.73837 -0.42847 0.73403 -0.40648 0.74444 -0.43611 C 0.74566 -0.44583 0.74496 -0.453 0.75191 -0.45648 C 0.75955 -0.47268 0.76771 -0.47407 0.78073 -0.47847 C 0.79358 -0.48981 0.78212 -0.48101 0.80538 -0.48958 C 0.8224 -0.49513 0.83785 -0.5037 0.85469 -0.50601 C 0.87031 -0.51643 0.88785 -0.52268 0.90486 -0.52638 C 0.90746 -0.52893 0.9092 -0.53217 0.91233 -0.53402 C 0.92552 -0.54166 0.92361 -0.53495 0.93142 -0.54467 C 0.94253 -0.55601 0.94219 -0.57777 0.9474 -0.59282 C 0.95 -0.61597 0.95 -0.63888 0.95 -0.6625 " pathEditMode="relative" rAng="0" ptsTypes="AAAAAAAAAAAAAAAAAAAAAAAAAAAAAAAAAAAAAAAAAAAAAAAAAAAAAAAAAAAAAAAA">
                                      <p:cBhvr>
                                        <p:cTn id="8" dur="1000" fill="hold"/>
                                        <p:tgtEl>
                                          <p:spTgt spid="5"/>
                                        </p:tgtEl>
                                        <p:attrNameLst>
                                          <p:attrName>ppt_x</p:attrName>
                                          <p:attrName>ppt_y</p:attrName>
                                        </p:attrNameLst>
                                      </p:cBhvr>
                                      <p:rCtr x="47500" y="-32708"/>
                                    </p:animMotion>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par>
                          <p:cTn id="21" fill="hold">
                            <p:stCondLst>
                              <p:cond delay="2500"/>
                            </p:stCondLst>
                            <p:childTnLst>
                              <p:par>
                                <p:cTn id="22" presetID="10" presetClass="entr" presetSubtype="0"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3500"/>
                            </p:stCondLst>
                            <p:childTnLst>
                              <p:par>
                                <p:cTn id="30" presetID="0" presetClass="path" presetSubtype="0" accel="50000" decel="50000" fill="hold" nodeType="afterEffect">
                                  <p:stCondLst>
                                    <p:cond delay="0"/>
                                  </p:stCondLst>
                                  <p:childTnLst>
                                    <p:animMotion origin="layout" path="M 1.11111E-6 0.00255 C -0.00191 -0.00046 -0.00365 -0.00416 -0.0059 -0.00671 C -0.00764 -0.00879 -0.01007 -0.00879 -0.01146 -0.01111 C -0.0132 -0.01365 -0.0132 -0.01759 -0.01441 -0.02013 C -0.02292 -0.03726 -0.0316 -0.03935 -0.04462 -0.04282 C -0.05816 -0.0412 -0.07205 -0.04282 -0.0849 -0.03634 C -0.09583 -0.03078 -0.1059 -0.02407 -0.11667 -0.01805 C -0.1283 -0.01111 -0.14063 -0.00833 -0.15278 -0.00208 C -0.1599 0.00186 -0.16736 0.00371 -0.17413 0.00926 C -0.17882 0.01297 -0.18872 0.01852 -0.18872 0.01875 C -0.19549 0.03426 -0.20035 0.05162 -0.20868 0.06621 C -0.21667 0.07987 -0.22778 0.09005 -0.23455 0.10487 C -0.23681 0.10973 -0.23802 0.11598 -0.24028 0.12084 C -0.24271 0.12593 -0.24618 0.12963 -0.24896 0.13426 C -0.2592 0.15255 -0.26476 0.16968 -0.27622 0.18449 C -0.28004 0.20186 -0.28507 0.20116 -0.29514 0.21644 C -0.30868 0.2375 -0.33125 0.24074 -0.34948 0.24375 C -0.35434 0.24306 -0.35955 0.24375 -0.36406 0.24144 C -0.36511 0.24098 -0.37066 0.22223 -0.37118 0.22107 C -0.38802 0.17616 -0.36719 0.23287 -0.38264 0.19815 C -0.38611 0.19098 -0.39132 0.17547 -0.39132 0.1757 C -0.39306 0.16366 -0.39583 0.16204 -0.4 0.15278 C -0.40174 0.14352 -0.41146 0.12987 -0.41146 0.1301 C -0.4125 0.12454 -0.41285 0.11875 -0.41441 0.11389 C -0.41511 0.11112 -0.41754 0.10996 -0.41858 0.10718 C -0.42014 0.10301 -0.42031 0.09769 -0.42153 0.09329 C -0.42743 0.07292 -0.42361 0.09005 -0.43004 0.07524 C -0.43524 0.06389 -0.43715 0.05024 -0.44462 0.04121 C -0.44636 0.03889 -0.44879 0.03704 -0.45017 0.03426 C -0.45521 0.02593 -0.4507 0.02778 -0.45747 0.02084 C -0.45868 0.01945 -0.46042 0.01968 -0.46198 0.01852 C -0.46337 0.01737 -0.46476 0.01551 -0.46615 0.01389 C -0.47031 0.00903 -0.47951 -0.00324 -0.48333 -0.00439 C -0.4934 -0.00717 -0.48906 -0.00532 -0.49618 -0.00879 C -0.52361 -0.00717 -0.55 -0.00231 -0.57674 0.00255 C -0.60434 0.0169 -0.62431 0.03102 -0.6533 0.03426 C -0.66094 0.04074 -0.66945 0.04815 -0.67778 0.05255 C -0.68073 0.05602 -0.68455 0.05811 -0.6875 0.06158 C -0.69236 0.0669 -0.69583 0.07477 -0.70052 0.07987 C -0.7033 0.08264 -0.70642 0.08403 -0.7092 0.08681 C -0.71267 0.09028 -0.71927 0.09792 -0.71927 0.09815 C -0.72344 0.10834 -0.73056 0.1132 -0.73802 0.11621 C -0.7467 0.13079 -0.76076 0.12477 -0.7724 0.12315 C -0.78056 0.11875 -0.78472 0.10649 -0.79271 0.10024 C -0.80226 0.07362 -0.81267 0.04792 -0.82136 0.02084 C -0.82361 0.00718 -0.82396 -0.00648 -0.82552 -0.02013 C -0.82517 -0.03009 -0.82535 -0.04027 -0.82413 -0.04976 C -0.82257 -0.06203 -0.82014 -0.06157 -0.81701 -0.07037 C -0.8158 -0.07407 -0.81597 -0.07893 -0.81406 -0.08171 C -0.81146 -0.08588 -0.80729 -0.08726 -0.80417 -0.09074 C -0.80208 -0.09282 -0.80052 -0.09606 -0.79826 -0.09768 C -0.7908 -0.10324 -0.78056 -0.1037 -0.7724 -0.10671 C -0.76129 -0.10393 -0.75712 -0.1037 -0.74931 -0.08611 C -0.74618 -0.0787 -0.73958 -0.06342 -0.73958 -0.06319 C -0.7375 -0.04166 -0.73576 -0.0331 -0.74063 -0.00671 C -0.74236 0.00139 -0.7467 0.00672 -0.74931 0.01389 C -0.75955 0.04167 -0.775 0.06297 -0.79566 0.06852 C -0.80781 0.07477 -0.81945 0.08149 -0.83142 0.08912 C -0.83854 0.09352 -0.8467 0.0919 -0.85434 0.09329 C -0.87136 0.09237 -0.88906 0.09792 -0.90486 0.08912 C -0.91858 0.08125 -0.92674 0.06135 -0.9408 0.05718 C -0.9467 0.05139 -0.95139 0.04908 -0.95799 0.04584 C -0.98264 0.01644 -0.94375 0.06158 -0.97083 0.03426 C -0.98247 0.02269 -0.96458 0.02824 -0.98698 0.01621 C -1.00122 0.00811 -1.01545 0.00093 -1.02986 -0.00671 C -1.04288 -0.01342 -1.05521 -0.02129 -1.06875 -0.02476 C -1.08889 -0.02338 -1.10521 -0.0206 -1.12465 -0.01574 C -1.13281 -0.00833 -1.13854 -0.00046 -1.14757 0.00255 C -1.15469 0.01922 -1.16406 0.02639 -1.17639 0.02963 C -1.17934 0.03125 -1.18212 0.03264 -1.18507 0.03426 C -1.18681 0.03542 -1.18767 0.03936 -1.18941 0.04121 C -1.19063 0.0426 -1.19219 0.04283 -1.19375 0.04352 C -1.20087 0.05209 -1.2125 0.05857 -1.21389 0.07524 C -1.21406 0.07917 -1.21389 0.08287 -1.21389 0.08681 " pathEditMode="relative" rAng="0" ptsTypes="AAAAAAAAAAAAAAAAAAAAAAAAAAAAAAAAAAAAAAAAAAAAAAAAAAAAAAAAAAAAAAAAAAAAAAAAAA">
                                      <p:cBhvr>
                                        <p:cTn id="31" dur="2000" fill="hold"/>
                                        <p:tgtEl>
                                          <p:spTgt spid="2050"/>
                                        </p:tgtEl>
                                        <p:attrNameLst>
                                          <p:attrName>ppt_x</p:attrName>
                                          <p:attrName>ppt_y</p:attrName>
                                        </p:attrNameLst>
                                      </p:cBhvr>
                                      <p:rCtr x="-60694" y="6597"/>
                                    </p:animMotion>
                                  </p:childTnLst>
                                </p:cTn>
                              </p:par>
                            </p:childTnLst>
                          </p:cTn>
                        </p:par>
                        <p:par>
                          <p:cTn id="32" fill="hold">
                            <p:stCondLst>
                              <p:cond delay="5500"/>
                            </p:stCondLst>
                            <p:childTnLst>
                              <p:par>
                                <p:cTn id="33" presetID="10" presetClass="entr" presetSubtype="0"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childTnLst>
                          </p:cTn>
                        </p:par>
                        <p:par>
                          <p:cTn id="49" fill="hold">
                            <p:stCondLst>
                              <p:cond delay="1500"/>
                            </p:stCondLst>
                            <p:childTnLst>
                              <p:par>
                                <p:cTn id="50" presetID="10" presetClass="entr" presetSubtype="0" fill="hold" nodeType="after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par>
                          <p:cTn id="53" fill="hold">
                            <p:stCondLst>
                              <p:cond delay="2000"/>
                            </p:stCondLst>
                            <p:childTnLst>
                              <p:par>
                                <p:cTn id="54" presetID="10" presetClass="entr" presetSubtype="0" fill="hold" nodeType="after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500"/>
                                        <p:tgtEl>
                                          <p:spTgt spid="3">
                                            <p:txEl>
                                              <p:pRg st="11" end="11"/>
                                            </p:txEl>
                                          </p:spTgt>
                                        </p:tgtEl>
                                      </p:cBhvr>
                                    </p:animEffect>
                                  </p:childTnLst>
                                </p:cTn>
                              </p:par>
                            </p:childTnLst>
                          </p:cTn>
                        </p:par>
                        <p:par>
                          <p:cTn id="57" fill="hold">
                            <p:stCondLst>
                              <p:cond delay="2500"/>
                            </p:stCondLst>
                            <p:childTnLst>
                              <p:par>
                                <p:cTn id="58" presetID="10" presetClass="entr" presetSubtype="0" fill="hold" nodeType="afterEffect">
                                  <p:stCondLst>
                                    <p:cond delay="0"/>
                                  </p:stCondLst>
                                  <p:childTnLst>
                                    <p:set>
                                      <p:cBhvr>
                                        <p:cTn id="59" dur="1" fill="hold">
                                          <p:stCondLst>
                                            <p:cond delay="0"/>
                                          </p:stCondLst>
                                        </p:cTn>
                                        <p:tgtEl>
                                          <p:spTgt spid="3">
                                            <p:txEl>
                                              <p:pRg st="12" end="12"/>
                                            </p:txEl>
                                          </p:spTgt>
                                        </p:tgtEl>
                                        <p:attrNameLst>
                                          <p:attrName>style.visibility</p:attrName>
                                        </p:attrNameLst>
                                      </p:cBhvr>
                                      <p:to>
                                        <p:strVal val="visible"/>
                                      </p:to>
                                    </p:set>
                                    <p:animEffect transition="in" filter="fade">
                                      <p:cBhvr>
                                        <p:cTn id="60" dur="500"/>
                                        <p:tgtEl>
                                          <p:spTgt spid="3">
                                            <p:txEl>
                                              <p:pRg st="12" end="12"/>
                                            </p:txEl>
                                          </p:spTgt>
                                        </p:tgtEl>
                                      </p:cBhvr>
                                    </p:animEffect>
                                  </p:childTnLst>
                                </p:cTn>
                              </p:par>
                            </p:childTnLst>
                          </p:cTn>
                        </p:par>
                        <p:par>
                          <p:cTn id="61" fill="hold">
                            <p:stCondLst>
                              <p:cond delay="3000"/>
                            </p:stCondLst>
                            <p:childTnLst>
                              <p:par>
                                <p:cTn id="62" presetID="10" presetClass="entr" presetSubtype="0" fill="hold" nodeType="afterEffect">
                                  <p:stCondLst>
                                    <p:cond delay="0"/>
                                  </p:stCondLst>
                                  <p:childTnLst>
                                    <p:set>
                                      <p:cBhvr>
                                        <p:cTn id="63" dur="1" fill="hold">
                                          <p:stCondLst>
                                            <p:cond delay="0"/>
                                          </p:stCondLst>
                                        </p:cTn>
                                        <p:tgtEl>
                                          <p:spTgt spid="3">
                                            <p:txEl>
                                              <p:pRg st="13" end="13"/>
                                            </p:txEl>
                                          </p:spTgt>
                                        </p:tgtEl>
                                        <p:attrNameLst>
                                          <p:attrName>style.visibility</p:attrName>
                                        </p:attrNameLst>
                                      </p:cBhvr>
                                      <p:to>
                                        <p:strVal val="visible"/>
                                      </p:to>
                                    </p:set>
                                    <p:animEffect transition="in" filter="fade">
                                      <p:cBhvr>
                                        <p:cTn id="64"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2950" y="721578"/>
            <a:ext cx="7659864" cy="5401479"/>
          </a:xfrm>
          <a:prstGeom prst="rect">
            <a:avLst/>
          </a:prstGeom>
          <a:noFill/>
        </p:spPr>
        <p:txBody>
          <a:bodyPr wrap="square" rtlCol="0">
            <a:spAutoFit/>
          </a:bodyPr>
          <a:lstStyle/>
          <a:p>
            <a:pPr algn="ctr">
              <a:lnSpc>
                <a:spcPct val="100000"/>
              </a:lnSpc>
              <a:spcBef>
                <a:spcPct val="0"/>
              </a:spcBef>
              <a:buFontTx/>
              <a:buNone/>
            </a:pPr>
            <a:r>
              <a:rPr lang="en-CA" sz="2300" dirty="0">
                <a:solidFill>
                  <a:srgbClr val="C00000"/>
                </a:solidFill>
                <a:effectLst>
                  <a:outerShdw blurRad="38100" dist="38100" dir="2700000" algn="tl">
                    <a:srgbClr val="000000">
                      <a:alpha val="43137"/>
                    </a:srgbClr>
                  </a:outerShdw>
                </a:effectLst>
                <a:latin typeface="Calibri"/>
              </a:rPr>
              <a:t>Migrant stock </a:t>
            </a:r>
            <a:r>
              <a:rPr lang="en-CA" sz="2300" dirty="0">
                <a:solidFill>
                  <a:prstClr val="black"/>
                </a:solidFill>
                <a:latin typeface="Calibri"/>
              </a:rPr>
              <a:t>refers to the number of people in a population who are foreign born as of a given date.</a:t>
            </a:r>
          </a:p>
          <a:p>
            <a:pPr algn="ctr">
              <a:lnSpc>
                <a:spcPct val="100000"/>
              </a:lnSpc>
              <a:spcBef>
                <a:spcPct val="0"/>
              </a:spcBef>
              <a:buFontTx/>
              <a:buNone/>
            </a:pPr>
            <a:endParaRPr lang="en-CA" sz="2300" dirty="0">
              <a:solidFill>
                <a:prstClr val="black"/>
              </a:solidFill>
              <a:latin typeface="Calibri"/>
            </a:endParaRPr>
          </a:p>
          <a:p>
            <a:pPr algn="ctr">
              <a:lnSpc>
                <a:spcPct val="100000"/>
              </a:lnSpc>
              <a:spcBef>
                <a:spcPct val="0"/>
              </a:spcBef>
              <a:buFontTx/>
              <a:buNone/>
            </a:pPr>
            <a:r>
              <a:rPr lang="en-CA" sz="2300" dirty="0">
                <a:solidFill>
                  <a:prstClr val="black"/>
                </a:solidFill>
                <a:latin typeface="Calibri"/>
              </a:rPr>
              <a:t>For example, if you were born in Canada but your parents were not, your parents would be counted as part of the Canada’s migrant stock but you would not.</a:t>
            </a:r>
          </a:p>
          <a:p>
            <a:pPr algn="ctr">
              <a:lnSpc>
                <a:spcPct val="100000"/>
              </a:lnSpc>
              <a:spcBef>
                <a:spcPct val="0"/>
              </a:spcBef>
              <a:buFontTx/>
              <a:buNone/>
            </a:pPr>
            <a:endParaRPr lang="en-CA" sz="2300" dirty="0">
              <a:solidFill>
                <a:prstClr val="black"/>
              </a:solidFill>
              <a:latin typeface="Calibri"/>
            </a:endParaRPr>
          </a:p>
          <a:p>
            <a:pPr algn="ctr">
              <a:lnSpc>
                <a:spcPct val="100000"/>
              </a:lnSpc>
              <a:spcBef>
                <a:spcPct val="0"/>
              </a:spcBef>
              <a:buFontTx/>
              <a:buNone/>
            </a:pPr>
            <a:r>
              <a:rPr lang="en-CA" sz="2300" dirty="0">
                <a:solidFill>
                  <a:prstClr val="black"/>
                </a:solidFill>
                <a:latin typeface="Calibri"/>
              </a:rPr>
              <a:t>When a country has a net </a:t>
            </a:r>
            <a:r>
              <a:rPr lang="en-CA" sz="2300" i="1" dirty="0">
                <a:solidFill>
                  <a:srgbClr val="C00000"/>
                </a:solidFill>
                <a:effectLst>
                  <a:outerShdw blurRad="38100" dist="38100" dir="2700000" algn="tl">
                    <a:srgbClr val="000000">
                      <a:alpha val="43137"/>
                    </a:srgbClr>
                  </a:outerShdw>
                </a:effectLst>
                <a:latin typeface="Calibri"/>
              </a:rPr>
              <a:t>inflow</a:t>
            </a:r>
            <a:r>
              <a:rPr lang="en-CA" sz="2300" dirty="0">
                <a:solidFill>
                  <a:srgbClr val="C00000"/>
                </a:solidFill>
                <a:latin typeface="Calibri"/>
              </a:rPr>
              <a:t> </a:t>
            </a:r>
            <a:r>
              <a:rPr lang="en-CA" sz="2300" dirty="0">
                <a:solidFill>
                  <a:prstClr val="black"/>
                </a:solidFill>
                <a:latin typeface="Calibri"/>
              </a:rPr>
              <a:t>of migrants it is called a </a:t>
            </a:r>
            <a:r>
              <a:rPr lang="en-CA" sz="2300" dirty="0">
                <a:solidFill>
                  <a:srgbClr val="C00000"/>
                </a:solidFill>
                <a:effectLst>
                  <a:outerShdw blurRad="38100" dist="38100" dir="2700000" algn="tl">
                    <a:srgbClr val="000000">
                      <a:alpha val="43137"/>
                    </a:srgbClr>
                  </a:outerShdw>
                </a:effectLst>
                <a:latin typeface="Calibri"/>
              </a:rPr>
              <a:t>destination</a:t>
            </a:r>
            <a:r>
              <a:rPr lang="en-CA" sz="2300" dirty="0">
                <a:solidFill>
                  <a:srgbClr val="C00000"/>
                </a:solidFill>
                <a:latin typeface="Calibri"/>
              </a:rPr>
              <a:t> </a:t>
            </a:r>
            <a:r>
              <a:rPr lang="en-CA" sz="2300" dirty="0">
                <a:solidFill>
                  <a:srgbClr val="C00000"/>
                </a:solidFill>
                <a:effectLst>
                  <a:outerShdw blurRad="38100" dist="38100" dir="2700000" algn="tl">
                    <a:srgbClr val="000000">
                      <a:alpha val="43137"/>
                    </a:srgbClr>
                  </a:outerShdw>
                </a:effectLst>
                <a:latin typeface="Calibri"/>
              </a:rPr>
              <a:t>country</a:t>
            </a:r>
            <a:r>
              <a:rPr lang="en-CA" sz="2300" dirty="0">
                <a:solidFill>
                  <a:prstClr val="black"/>
                </a:solidFill>
                <a:latin typeface="Calibri"/>
              </a:rPr>
              <a:t>, and when it has a net </a:t>
            </a:r>
            <a:r>
              <a:rPr lang="en-CA" sz="2300" i="1" dirty="0">
                <a:solidFill>
                  <a:srgbClr val="C00000"/>
                </a:solidFill>
                <a:effectLst>
                  <a:outerShdw blurRad="38100" dist="38100" dir="2700000" algn="tl">
                    <a:srgbClr val="000000">
                      <a:alpha val="43137"/>
                    </a:srgbClr>
                  </a:outerShdw>
                </a:effectLst>
                <a:latin typeface="Calibri"/>
              </a:rPr>
              <a:t>outflow</a:t>
            </a:r>
            <a:r>
              <a:rPr lang="en-CA" sz="2300" dirty="0">
                <a:solidFill>
                  <a:srgbClr val="C00000"/>
                </a:solidFill>
                <a:latin typeface="Calibri"/>
              </a:rPr>
              <a:t> </a:t>
            </a:r>
            <a:r>
              <a:rPr lang="en-CA" sz="2300" dirty="0">
                <a:solidFill>
                  <a:prstClr val="black"/>
                </a:solidFill>
                <a:latin typeface="Calibri"/>
              </a:rPr>
              <a:t>of migrants it is called a </a:t>
            </a:r>
            <a:r>
              <a:rPr lang="en-CA" sz="2300" dirty="0">
                <a:solidFill>
                  <a:srgbClr val="C00000"/>
                </a:solidFill>
                <a:effectLst>
                  <a:outerShdw blurRad="38100" dist="38100" dir="2700000" algn="tl">
                    <a:srgbClr val="000000">
                      <a:alpha val="43137"/>
                    </a:srgbClr>
                  </a:outerShdw>
                </a:effectLst>
                <a:latin typeface="Calibri"/>
              </a:rPr>
              <a:t>diaspora</a:t>
            </a:r>
            <a:r>
              <a:rPr lang="en-CA" sz="2300" dirty="0">
                <a:solidFill>
                  <a:srgbClr val="C00000"/>
                </a:solidFill>
                <a:latin typeface="Calibri"/>
              </a:rPr>
              <a:t> </a:t>
            </a:r>
            <a:r>
              <a:rPr lang="en-CA" sz="2300" dirty="0">
                <a:solidFill>
                  <a:srgbClr val="C00000"/>
                </a:solidFill>
                <a:effectLst>
                  <a:outerShdw blurRad="38100" dist="38100" dir="2700000" algn="tl">
                    <a:srgbClr val="000000">
                      <a:alpha val="43137"/>
                    </a:srgbClr>
                  </a:outerShdw>
                </a:effectLst>
                <a:latin typeface="Calibri"/>
              </a:rPr>
              <a:t>country</a:t>
            </a:r>
            <a:r>
              <a:rPr lang="en-CA" sz="2300" dirty="0">
                <a:solidFill>
                  <a:prstClr val="black"/>
                </a:solidFill>
                <a:latin typeface="Calibri"/>
              </a:rPr>
              <a:t>.</a:t>
            </a:r>
          </a:p>
          <a:p>
            <a:pPr algn="ctr">
              <a:lnSpc>
                <a:spcPct val="100000"/>
              </a:lnSpc>
              <a:spcBef>
                <a:spcPct val="0"/>
              </a:spcBef>
              <a:buFontTx/>
              <a:buNone/>
            </a:pPr>
            <a:endParaRPr lang="en-CA" sz="2300" dirty="0">
              <a:solidFill>
                <a:prstClr val="black"/>
              </a:solidFill>
              <a:latin typeface="Calibri"/>
            </a:endParaRPr>
          </a:p>
          <a:p>
            <a:pPr algn="ctr">
              <a:lnSpc>
                <a:spcPct val="100000"/>
              </a:lnSpc>
              <a:spcBef>
                <a:spcPct val="0"/>
              </a:spcBef>
              <a:buFontTx/>
              <a:buNone/>
            </a:pPr>
            <a:r>
              <a:rPr lang="en-CA" sz="2300" dirty="0">
                <a:solidFill>
                  <a:prstClr val="black"/>
                </a:solidFill>
                <a:latin typeface="Calibri"/>
              </a:rPr>
              <a:t>Countries can have large inflows </a:t>
            </a:r>
            <a:r>
              <a:rPr lang="en-CA" sz="2300" i="1" dirty="0">
                <a:solidFill>
                  <a:prstClr val="black"/>
                </a:solidFill>
                <a:effectLst>
                  <a:outerShdw blurRad="38100" dist="38100" dir="2700000" algn="tl">
                    <a:srgbClr val="000000">
                      <a:alpha val="43137"/>
                    </a:srgbClr>
                  </a:outerShdw>
                </a:effectLst>
                <a:latin typeface="Calibri"/>
              </a:rPr>
              <a:t>and</a:t>
            </a:r>
            <a:r>
              <a:rPr lang="en-CA" sz="2300" dirty="0">
                <a:solidFill>
                  <a:prstClr val="black"/>
                </a:solidFill>
                <a:latin typeface="Calibri"/>
              </a:rPr>
              <a:t> outflows thus making their net level of migrant stock low, as is the case of Russia, and this usually indicates countries with a large migrant workforce.</a:t>
            </a:r>
          </a:p>
        </p:txBody>
      </p:sp>
      <p:sp>
        <p:nvSpPr>
          <p:cNvPr id="3" name="TextBox 2"/>
          <p:cNvSpPr txBox="1"/>
          <p:nvPr/>
        </p:nvSpPr>
        <p:spPr>
          <a:xfrm>
            <a:off x="1104900" y="0"/>
            <a:ext cx="6934200" cy="615553"/>
          </a:xfrm>
          <a:prstGeom prst="rect">
            <a:avLst/>
          </a:prstGeom>
          <a:noFill/>
        </p:spPr>
        <p:txBody>
          <a:bodyPr wrap="square" rtlCol="0">
            <a:spAutoFit/>
          </a:bodyPr>
          <a:lstStyle/>
          <a:p>
            <a:pPr algn="ctr">
              <a:lnSpc>
                <a:spcPct val="100000"/>
              </a:lnSpc>
              <a:spcBef>
                <a:spcPct val="0"/>
              </a:spcBef>
              <a:buFontTx/>
              <a:buNone/>
            </a:pPr>
            <a:r>
              <a:rPr lang="en-CA" sz="3400" dirty="0">
                <a:solidFill>
                  <a:prstClr val="black"/>
                </a:solidFill>
                <a:effectLst>
                  <a:outerShdw blurRad="38100" dist="38100" dir="2700000" algn="tl">
                    <a:srgbClr val="000000">
                      <a:alpha val="43137"/>
                    </a:srgbClr>
                  </a:outerShdw>
                </a:effectLst>
                <a:latin typeface="Calibri"/>
              </a:rPr>
              <a:t>Migrant Stock</a:t>
            </a:r>
          </a:p>
        </p:txBody>
      </p:sp>
      <p:sp>
        <p:nvSpPr>
          <p:cNvPr id="4" name="TextBox 3"/>
          <p:cNvSpPr txBox="1"/>
          <p:nvPr/>
        </p:nvSpPr>
        <p:spPr>
          <a:xfrm>
            <a:off x="8720015" y="96502"/>
            <a:ext cx="444352" cy="424732"/>
          </a:xfrm>
          <a:prstGeom prst="rect">
            <a:avLst/>
          </a:prstGeom>
          <a:noFill/>
        </p:spPr>
        <p:txBody>
          <a:bodyPr wrap="none" rtlCol="0">
            <a:spAutoFit/>
          </a:bodyPr>
          <a:lstStyle/>
          <a:p>
            <a:pPr>
              <a:buNone/>
            </a:pPr>
            <a:r>
              <a:rPr lang="en-US" sz="2400" dirty="0">
                <a:solidFill>
                  <a:srgbClr val="FF0000"/>
                </a:solidFill>
                <a:effectLst>
                  <a:outerShdw blurRad="38100" dist="38100" dir="2700000" algn="tl">
                    <a:srgbClr val="000000">
                      <a:alpha val="43137"/>
                    </a:srgbClr>
                  </a:outerShdw>
                </a:effectLst>
                <a:latin typeface="+mn-lt"/>
                <a:sym typeface="Wingdings" panose="05000000000000000000" pitchFamily="2" charset="2"/>
              </a:rPr>
              <a:t></a:t>
            </a:r>
            <a:endParaRPr lang="en-US" sz="2400" dirty="0">
              <a:solidFill>
                <a:srgbClr val="FF0000"/>
              </a:solidFill>
              <a:effectLst>
                <a:outerShdw blurRad="38100" dist="38100" dir="2700000" algn="tl">
                  <a:srgbClr val="000000">
                    <a:alpha val="43137"/>
                  </a:srgbClr>
                </a:outerShdw>
              </a:effectLst>
              <a:latin typeface="+mn-lt"/>
            </a:endParaRPr>
          </a:p>
        </p:txBody>
      </p:sp>
      <p:sp>
        <p:nvSpPr>
          <p:cNvPr id="5" name="Slide Number Placeholder 4">
            <a:extLst>
              <a:ext uri="{FF2B5EF4-FFF2-40B4-BE49-F238E27FC236}">
                <a16:creationId xmlns:a16="http://schemas.microsoft.com/office/drawing/2014/main" id="{76B33334-E475-4D3D-B22B-0A56B710AC1C}"/>
              </a:ext>
            </a:extLst>
          </p:cNvPr>
          <p:cNvSpPr>
            <a:spLocks noGrp="1"/>
          </p:cNvSpPr>
          <p:nvPr>
            <p:ph type="sldNum" sz="quarter" idx="12"/>
          </p:nvPr>
        </p:nvSpPr>
        <p:spPr/>
        <p:txBody>
          <a:bodyPr/>
          <a:lstStyle/>
          <a:p>
            <a:pPr>
              <a:defRPr/>
            </a:pPr>
            <a:fld id="{D7862DBB-4001-4349-BD46-E6A729FB19CB}" type="slidenum">
              <a:rPr lang="en-US" smtClean="0">
                <a:solidFill>
                  <a:prstClr val="white">
                    <a:tint val="75000"/>
                  </a:prstClr>
                </a:solidFill>
              </a:rPr>
              <a:pPr>
                <a:defRPr/>
              </a:pPr>
              <a:t>59</a:t>
            </a:fld>
            <a:endParaRPr lang="en-US">
              <a:solidFill>
                <a:prstClr val="white">
                  <a:tint val="75000"/>
                </a:prstClr>
              </a:solidFill>
            </a:endParaRPr>
          </a:p>
        </p:txBody>
      </p:sp>
    </p:spTree>
    <p:extLst>
      <p:ext uri="{BB962C8B-B14F-4D97-AF65-F5344CB8AC3E}">
        <p14:creationId xmlns:p14="http://schemas.microsoft.com/office/powerpoint/2010/main" val="157711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762000" y="76200"/>
            <a:ext cx="7772400" cy="669925"/>
          </a:xfrm>
        </p:spPr>
        <p:txBody>
          <a:bodyPr/>
          <a:lstStyle/>
          <a:p>
            <a:pPr eaLnBrk="1" hangingPunct="1"/>
            <a:r>
              <a:rPr lang="en-US" sz="3400" dirty="0">
                <a:solidFill>
                  <a:schemeClr val="bg1"/>
                </a:solidFill>
                <a:effectLst>
                  <a:outerShdw blurRad="38100" dist="38100" dir="2700000" algn="tl">
                    <a:srgbClr val="000000">
                      <a:alpha val="43137"/>
                    </a:srgbClr>
                  </a:outerShdw>
                </a:effectLst>
                <a:latin typeface="+mn-lt"/>
              </a:rPr>
              <a:t>Population and Demographics</a:t>
            </a:r>
          </a:p>
        </p:txBody>
      </p:sp>
      <p:sp>
        <p:nvSpPr>
          <p:cNvPr id="37891" name="Rectangle 3"/>
          <p:cNvSpPr>
            <a:spLocks noGrp="1" noChangeArrowheads="1"/>
          </p:cNvSpPr>
          <p:nvPr>
            <p:ph type="subTitle" idx="1"/>
          </p:nvPr>
        </p:nvSpPr>
        <p:spPr>
          <a:xfrm>
            <a:off x="533400" y="838200"/>
            <a:ext cx="8229600" cy="3124200"/>
          </a:xfrm>
        </p:spPr>
        <p:txBody>
          <a:bodyPr/>
          <a:lstStyle/>
          <a:p>
            <a:pPr eaLnBrk="1" hangingPunct="1"/>
            <a:r>
              <a:rPr lang="en-US" sz="2800" b="1" dirty="0">
                <a:solidFill>
                  <a:srgbClr val="FF0000"/>
                </a:solidFill>
              </a:rPr>
              <a:t>The World’s Population Clock</a:t>
            </a:r>
          </a:p>
          <a:p>
            <a:pPr eaLnBrk="1" hangingPunct="1"/>
            <a:r>
              <a:rPr lang="en-CA" sz="2800" b="1" dirty="0">
                <a:solidFill>
                  <a:schemeClr val="tx1"/>
                </a:solidFill>
              </a:rPr>
              <a:t>As of today: </a:t>
            </a:r>
            <a:r>
              <a:rPr lang="en-US" sz="2800" b="1" dirty="0">
                <a:solidFill>
                  <a:schemeClr val="tx1"/>
                </a:solidFill>
              </a:rPr>
              <a:t>6,871,496,764  people on earth</a:t>
            </a:r>
          </a:p>
          <a:p>
            <a:pPr eaLnBrk="1" hangingPunct="1"/>
            <a:endParaRPr lang="en-US" sz="2800" b="1" dirty="0">
              <a:solidFill>
                <a:schemeClr val="tx1"/>
              </a:solidFill>
            </a:endParaRPr>
          </a:p>
          <a:p>
            <a:pPr algn="l" eaLnBrk="1" hangingPunct="1"/>
            <a:r>
              <a:rPr lang="en-US" sz="2400" b="1" dirty="0">
                <a:solidFill>
                  <a:schemeClr val="tx1"/>
                </a:solidFill>
              </a:rPr>
              <a:t>Every minute:</a:t>
            </a:r>
          </a:p>
          <a:p>
            <a:pPr algn="l" eaLnBrk="1" hangingPunct="1"/>
            <a:r>
              <a:rPr lang="en-US" sz="2400" b="1" dirty="0">
                <a:solidFill>
                  <a:schemeClr val="tx1"/>
                </a:solidFill>
              </a:rPr>
              <a:t>	264 born</a:t>
            </a:r>
          </a:p>
          <a:p>
            <a:pPr algn="l" eaLnBrk="1" hangingPunct="1"/>
            <a:r>
              <a:rPr lang="en-US" sz="2400" b="1" dirty="0">
                <a:solidFill>
                  <a:schemeClr val="tx1"/>
                </a:solidFill>
              </a:rPr>
              <a:t>	108 die (among them 13 infants)</a:t>
            </a:r>
          </a:p>
          <a:p>
            <a:pPr algn="l" eaLnBrk="1" hangingPunct="1"/>
            <a:r>
              <a:rPr lang="en-US" sz="2400" b="1" dirty="0">
                <a:solidFill>
                  <a:schemeClr val="tx1"/>
                </a:solidFill>
              </a:rPr>
              <a:t>	156 population increase</a:t>
            </a:r>
          </a:p>
        </p:txBody>
      </p:sp>
      <p:graphicFrame>
        <p:nvGraphicFramePr>
          <p:cNvPr id="2083" name="Group 35"/>
          <p:cNvGraphicFramePr>
            <a:graphicFrameLocks noGrp="1"/>
          </p:cNvGraphicFramePr>
          <p:nvPr>
            <p:extLst/>
          </p:nvPr>
        </p:nvGraphicFramePr>
        <p:xfrm>
          <a:off x="1066800" y="4251325"/>
          <a:ext cx="7162800" cy="1828800"/>
        </p:xfrm>
        <a:graphic>
          <a:graphicData uri="http://schemas.openxmlformats.org/drawingml/2006/table">
            <a:tbl>
              <a:tblPr/>
              <a:tblGrid>
                <a:gridCol w="20574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260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US" sz="18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dirty="0">
                          <a:ln>
                            <a:noFill/>
                          </a:ln>
                          <a:solidFill>
                            <a:schemeClr val="tx1"/>
                          </a:solidFill>
                          <a:effectLst/>
                          <a:latin typeface="+mn-lt"/>
                        </a:rPr>
                        <a:t>Developed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dirty="0">
                          <a:ln>
                            <a:noFill/>
                          </a:ln>
                          <a:solidFill>
                            <a:schemeClr val="tx1"/>
                          </a:solidFill>
                          <a:effectLst/>
                          <a:latin typeface="+mn-lt"/>
                        </a:rPr>
                        <a:t>Developing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0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dirty="0">
                          <a:ln>
                            <a:noFill/>
                          </a:ln>
                          <a:solidFill>
                            <a:schemeClr val="tx1"/>
                          </a:solidFill>
                          <a:effectLst/>
                          <a:latin typeface="+mj-lt"/>
                        </a:rPr>
                        <a:t># Born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800" b="0" i="0" u="none" strike="noStrike" cap="none" normalizeH="0" baseline="0" dirty="0">
                          <a:ln>
                            <a:noFill/>
                          </a:ln>
                          <a:solidFill>
                            <a:schemeClr val="tx1"/>
                          </a:solidFill>
                          <a:effectLst/>
                          <a:latin typeface="Verdana" pitchFamily="34"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800" b="0" i="0" u="none" strike="noStrike" cap="none" normalizeH="0" baseline="0" dirty="0">
                          <a:ln>
                            <a:noFill/>
                          </a:ln>
                          <a:solidFill>
                            <a:schemeClr val="tx1"/>
                          </a:solidFill>
                          <a:effectLst/>
                          <a:latin typeface="Verdana" pitchFamily="34" charset="0"/>
                        </a:rPr>
                        <a:t>237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0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dirty="0">
                          <a:ln>
                            <a:noFill/>
                          </a:ln>
                          <a:solidFill>
                            <a:schemeClr val="tx1"/>
                          </a:solidFill>
                          <a:effectLst/>
                          <a:latin typeface="+mj-lt"/>
                        </a:rPr>
                        <a:t># Dying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800" b="0" i="0" u="none" strike="noStrike" cap="none" normalizeH="0" baseline="0" dirty="0">
                          <a:ln>
                            <a:noFill/>
                          </a:ln>
                          <a:solidFill>
                            <a:schemeClr val="tx1"/>
                          </a:solidFill>
                          <a:effectLst/>
                          <a:latin typeface="Verdana" pitchFamily="34" charset="0"/>
                        </a:rPr>
                        <a:t>23 (0.2)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800" b="0" i="0" u="none" strike="noStrike" cap="none" normalizeH="0" baseline="0" dirty="0">
                          <a:ln>
                            <a:noFill/>
                          </a:ln>
                          <a:solidFill>
                            <a:schemeClr val="tx1"/>
                          </a:solidFill>
                          <a:effectLst/>
                          <a:latin typeface="Verdana" pitchFamily="34" charset="0"/>
                        </a:rPr>
                        <a:t>  85 (13)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0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400" b="1" i="0" u="none" strike="noStrike" cap="none" normalizeH="0" baseline="0" dirty="0">
                          <a:ln>
                            <a:noFill/>
                          </a:ln>
                          <a:solidFill>
                            <a:schemeClr val="tx1"/>
                          </a:solidFill>
                          <a:effectLst/>
                          <a:latin typeface="+mj-lt"/>
                        </a:rPr>
                        <a:t>Increase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800" b="0" i="0" u="none" strike="noStrike" cap="none" normalizeH="0" baseline="0" dirty="0">
                          <a:ln>
                            <a:noFill/>
                          </a:ln>
                          <a:solidFill>
                            <a:schemeClr val="tx1"/>
                          </a:solidFill>
                          <a:effectLst/>
                          <a:latin typeface="Verdana" pitchFamily="34" charset="0"/>
                        </a:rPr>
                        <a:t>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800" b="0" i="0" u="none" strike="noStrike" cap="none" normalizeH="0" baseline="0" dirty="0">
                          <a:ln>
                            <a:noFill/>
                          </a:ln>
                          <a:solidFill>
                            <a:schemeClr val="tx1"/>
                          </a:solidFill>
                          <a:effectLst/>
                          <a:latin typeface="Verdana" pitchFamily="34" charset="0"/>
                        </a:rPr>
                        <a:t>152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0" name="Text Box 34"/>
          <p:cNvSpPr txBox="1">
            <a:spLocks noChangeArrowheads="1"/>
          </p:cNvSpPr>
          <p:nvPr/>
        </p:nvSpPr>
        <p:spPr bwMode="auto">
          <a:xfrm>
            <a:off x="381000" y="1295400"/>
            <a:ext cx="8382000" cy="4856714"/>
          </a:xfrm>
          <a:prstGeom prst="rect">
            <a:avLst/>
          </a:prstGeom>
          <a:solidFill>
            <a:srgbClr val="000000"/>
          </a:solidFill>
          <a:ln w="9525">
            <a:noFill/>
            <a:miter lim="800000"/>
            <a:headEnd/>
            <a:tailEnd/>
          </a:ln>
        </p:spPr>
        <p:txBody>
          <a:bodyPr wrap="square">
            <a:spAutoFit/>
          </a:bodyPr>
          <a:lstStyle/>
          <a:p>
            <a:pPr marL="0" marR="0" lvl="0" indent="0" algn="ctr" defTabSz="914400" rtl="0" eaLnBrk="0" fontAlgn="base" latinLnBrk="0" hangingPunct="0">
              <a:lnSpc>
                <a:spcPct val="90000"/>
              </a:lnSpc>
              <a:spcBef>
                <a:spcPct val="20000"/>
              </a:spcBef>
              <a:spcAft>
                <a:spcPct val="0"/>
              </a:spcAft>
              <a:buClrTx/>
              <a:buSzTx/>
              <a:buFont typeface="Arial" charset="0"/>
              <a:buChar char="•"/>
              <a:tabLst/>
              <a:defRPr/>
            </a:pPr>
            <a:endParaRPr kumimoji="0" lang="en-US" sz="3600" b="1" i="0" u="none" strike="noStrike" kern="1200" cap="none" spc="0" normalizeH="0" baseline="0" noProof="0" dirty="0">
              <a:ln>
                <a:noFill/>
              </a:ln>
              <a:solidFill>
                <a:prstClr val="white"/>
              </a:solidFill>
              <a:effectLst/>
              <a:uLnTx/>
              <a:uFillTx/>
              <a:latin typeface="Calibri"/>
              <a:ea typeface="+mn-ea"/>
              <a:cs typeface="Arial" charset="0"/>
            </a:endParaRPr>
          </a:p>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rPr>
              <a:t>By the time this lecture ends:</a:t>
            </a:r>
          </a:p>
          <a:p>
            <a:pPr marL="0" marR="0" lvl="0" indent="0" algn="ctr" defTabSz="914400" rtl="0" eaLnBrk="0" fontAlgn="base" latinLnBrk="0" hangingPunct="0">
              <a:lnSpc>
                <a:spcPct val="90000"/>
              </a:lnSpc>
              <a:spcBef>
                <a:spcPct val="20000"/>
              </a:spcBef>
              <a:spcAft>
                <a:spcPct val="0"/>
              </a:spcAft>
              <a:buClrTx/>
              <a:buSzTx/>
              <a:buFont typeface="Arial" charset="0"/>
              <a:buChar char="•"/>
              <a:tabLst/>
              <a:defRPr/>
            </a:pPr>
            <a:endPar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endParaRPr>
          </a:p>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rPr>
              <a:t>31,920 births</a:t>
            </a:r>
          </a:p>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rPr>
              <a:t>13,200 deaths</a:t>
            </a:r>
          </a:p>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36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a:ea typeface="+mn-ea"/>
                <a:cs typeface="Arial" charset="0"/>
              </a:rPr>
              <a:t>17,520 </a:t>
            </a: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rPr>
              <a:t>increase</a:t>
            </a:r>
          </a:p>
          <a:p>
            <a:pPr marL="0" marR="0" lvl="0" indent="0" algn="ctr" defTabSz="914400" rtl="0" eaLnBrk="0" fontAlgn="base" latinLnBrk="0" hangingPunct="0">
              <a:lnSpc>
                <a:spcPct val="90000"/>
              </a:lnSpc>
              <a:spcBef>
                <a:spcPct val="20000"/>
              </a:spcBef>
              <a:spcAft>
                <a:spcPct val="0"/>
              </a:spcAft>
              <a:buClrTx/>
              <a:buSzTx/>
              <a:buFont typeface="Arial" charset="0"/>
              <a:buNone/>
              <a:tabLst/>
              <a:defRPr/>
            </a:pP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rPr>
              <a:t>1,320 infant deaths</a:t>
            </a:r>
          </a:p>
          <a:p>
            <a:pPr marL="0" marR="0" lvl="0" indent="0" algn="ctr" defTabSz="914400" rtl="0" eaLnBrk="0" fontAlgn="base" latinLnBrk="0" hangingPunct="0">
              <a:lnSpc>
                <a:spcPct val="90000"/>
              </a:lnSpc>
              <a:spcBef>
                <a:spcPct val="20000"/>
              </a:spcBef>
              <a:spcAft>
                <a:spcPct val="0"/>
              </a:spcAft>
              <a:buClrTx/>
              <a:buSzTx/>
              <a:buFont typeface="Arial" charset="0"/>
              <a:buChar char="•"/>
              <a:tabLst/>
              <a:defRPr/>
            </a:pPr>
            <a:endParaRPr kumimoji="0" lang="en-US" sz="3600" b="1" i="0" u="none" strike="noStrike" kern="1200" cap="none" spc="0" normalizeH="0" baseline="0" noProof="0" dirty="0">
              <a:ln>
                <a:noFill/>
              </a:ln>
              <a:solidFill>
                <a:prstClr val="white"/>
              </a:solidFill>
              <a:effectLst/>
              <a:uLnTx/>
              <a:uFillTx/>
              <a:latin typeface="Calibri"/>
              <a:ea typeface="+mn-ea"/>
              <a:cs typeface="Arial" charset="0"/>
            </a:endParaRPr>
          </a:p>
        </p:txBody>
      </p:sp>
      <p:sp>
        <p:nvSpPr>
          <p:cNvPr id="4" name="Slide Number Placeholder 3">
            <a:extLst>
              <a:ext uri="{FF2B5EF4-FFF2-40B4-BE49-F238E27FC236}">
                <a16:creationId xmlns:a16="http://schemas.microsoft.com/office/drawing/2014/main" id="{22CC1412-4764-4BDD-851D-1C06FA9CD0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DCE26-6A3D-4C4D-BF58-8C9DA89E56AD}"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055941536"/>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19200"/>
            <a:ext cx="9158368" cy="5320393"/>
          </a:xfrm>
          <a:prstGeom prst="rect">
            <a:avLst/>
          </a:prstGeom>
        </p:spPr>
      </p:pic>
      <p:sp>
        <p:nvSpPr>
          <p:cNvPr id="3" name="TextBox 2"/>
          <p:cNvSpPr txBox="1"/>
          <p:nvPr/>
        </p:nvSpPr>
        <p:spPr>
          <a:xfrm>
            <a:off x="1416624" y="-76200"/>
            <a:ext cx="6310766" cy="615553"/>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CA" sz="3400" dirty="0">
                <a:solidFill>
                  <a:prstClr val="black"/>
                </a:solidFill>
                <a:effectLst>
                  <a:outerShdw blurRad="38100" dist="38100" dir="2700000" algn="tl">
                    <a:srgbClr val="000000">
                      <a:alpha val="43137"/>
                    </a:srgbClr>
                  </a:outerShdw>
                </a:effectLst>
                <a:latin typeface="Calibri"/>
                <a:cs typeface="Arial" charset="0"/>
              </a:rPr>
              <a:t>Global Migrant Stock 1960 to 2015</a:t>
            </a:r>
            <a:endParaRPr kumimoji="0" lang="en-CA"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cs typeface="Arial" charset="0"/>
            </a:endParaRPr>
          </a:p>
        </p:txBody>
      </p:sp>
      <p:sp>
        <p:nvSpPr>
          <p:cNvPr id="4" name="TextBox 3"/>
          <p:cNvSpPr txBox="1"/>
          <p:nvPr/>
        </p:nvSpPr>
        <p:spPr>
          <a:xfrm>
            <a:off x="0" y="6519446"/>
            <a:ext cx="4320350"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600" b="0" i="0" u="none" strike="noStrike" kern="1200" cap="none" spc="0" normalizeH="0" baseline="0" noProof="0" dirty="0">
                <a:ln>
                  <a:noFill/>
                </a:ln>
                <a:solidFill>
                  <a:prstClr val="black"/>
                </a:solidFill>
                <a:effectLst/>
                <a:uLnTx/>
                <a:uFillTx/>
                <a:latin typeface="Calibri"/>
                <a:ea typeface="+mn-ea"/>
                <a:cs typeface="Arial" charset="0"/>
              </a:rPr>
              <a:t>Source: World Bank Development Indicators 2016</a:t>
            </a:r>
          </a:p>
        </p:txBody>
      </p:sp>
      <p:sp>
        <p:nvSpPr>
          <p:cNvPr id="5" name="Freeform 4"/>
          <p:cNvSpPr/>
          <p:nvPr/>
        </p:nvSpPr>
        <p:spPr>
          <a:xfrm>
            <a:off x="514350" y="1841500"/>
            <a:ext cx="8293100" cy="4248150"/>
          </a:xfrm>
          <a:custGeom>
            <a:avLst/>
            <a:gdLst>
              <a:gd name="connsiteX0" fmla="*/ 0 w 8293100"/>
              <a:gd name="connsiteY0" fmla="*/ 4248150 h 4248150"/>
              <a:gd name="connsiteX1" fmla="*/ 736600 w 8293100"/>
              <a:gd name="connsiteY1" fmla="*/ 4178300 h 4248150"/>
              <a:gd name="connsiteX2" fmla="*/ 1498600 w 8293100"/>
              <a:gd name="connsiteY2" fmla="*/ 4070350 h 4248150"/>
              <a:gd name="connsiteX3" fmla="*/ 2247900 w 8293100"/>
              <a:gd name="connsiteY3" fmla="*/ 3968750 h 4248150"/>
              <a:gd name="connsiteX4" fmla="*/ 3022600 w 8293100"/>
              <a:gd name="connsiteY4" fmla="*/ 3708400 h 4248150"/>
              <a:gd name="connsiteX5" fmla="*/ 3746500 w 8293100"/>
              <a:gd name="connsiteY5" fmla="*/ 3435350 h 4248150"/>
              <a:gd name="connsiteX6" fmla="*/ 4502150 w 8293100"/>
              <a:gd name="connsiteY6" fmla="*/ 2247900 h 4248150"/>
              <a:gd name="connsiteX7" fmla="*/ 5219700 w 8293100"/>
              <a:gd name="connsiteY7" fmla="*/ 2032000 h 4248150"/>
              <a:gd name="connsiteX8" fmla="*/ 6013450 w 8293100"/>
              <a:gd name="connsiteY8" fmla="*/ 1746250 h 4248150"/>
              <a:gd name="connsiteX9" fmla="*/ 6794500 w 8293100"/>
              <a:gd name="connsiteY9" fmla="*/ 1276350 h 4248150"/>
              <a:gd name="connsiteX10" fmla="*/ 7562850 w 8293100"/>
              <a:gd name="connsiteY10" fmla="*/ 539750 h 4248150"/>
              <a:gd name="connsiteX11" fmla="*/ 8293100 w 8293100"/>
              <a:gd name="connsiteY11" fmla="*/ 0 h 424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93100" h="4248150">
                <a:moveTo>
                  <a:pt x="0" y="4248150"/>
                </a:moveTo>
                <a:lnTo>
                  <a:pt x="736600" y="4178300"/>
                </a:lnTo>
                <a:lnTo>
                  <a:pt x="1498600" y="4070350"/>
                </a:lnTo>
                <a:lnTo>
                  <a:pt x="2247900" y="3968750"/>
                </a:lnTo>
                <a:lnTo>
                  <a:pt x="3022600" y="3708400"/>
                </a:lnTo>
                <a:lnTo>
                  <a:pt x="3746500" y="3435350"/>
                </a:lnTo>
                <a:lnTo>
                  <a:pt x="4502150" y="2247900"/>
                </a:lnTo>
                <a:lnTo>
                  <a:pt x="5219700" y="2032000"/>
                </a:lnTo>
                <a:lnTo>
                  <a:pt x="6013450" y="1746250"/>
                </a:lnTo>
                <a:lnTo>
                  <a:pt x="6794500" y="1276350"/>
                </a:lnTo>
                <a:lnTo>
                  <a:pt x="7562850" y="539750"/>
                </a:lnTo>
                <a:lnTo>
                  <a:pt x="82931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 y="2364720"/>
            <a:ext cx="5410200" cy="115416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CA" sz="2300" dirty="0">
                <a:solidFill>
                  <a:prstClr val="black"/>
                </a:solidFill>
                <a:effectLst>
                  <a:outerShdw blurRad="38100" dist="38100" dir="2700000" algn="tl">
                    <a:srgbClr val="000000">
                      <a:alpha val="43137"/>
                    </a:srgbClr>
                  </a:outerShdw>
                </a:effectLst>
                <a:latin typeface="Calibri"/>
                <a:cs typeface="Arial" charset="0"/>
              </a:rPr>
              <a:t>Global migrant stock has increased steadily since 1960 from about 70 million to over 240 million people by 2015.</a:t>
            </a:r>
          </a:p>
        </p:txBody>
      </p:sp>
      <p:sp>
        <p:nvSpPr>
          <p:cNvPr id="7" name="TextBox 6"/>
          <p:cNvSpPr txBox="1">
            <a:spLocks noChangeArrowheads="1"/>
          </p:cNvSpPr>
          <p:nvPr/>
        </p:nvSpPr>
        <p:spPr bwMode="auto">
          <a:xfrm>
            <a:off x="368300" y="4705092"/>
            <a:ext cx="2667001" cy="523220"/>
          </a:xfrm>
          <a:prstGeom prst="rect">
            <a:avLst/>
          </a:prstGeom>
          <a:noFill/>
          <a:ln w="9525">
            <a:noFill/>
            <a:miter lim="800000"/>
            <a:headEnd/>
            <a:tailEnd/>
          </a:ln>
        </p:spPr>
        <p:txBody>
          <a:bodyPr wrap="square">
            <a:spAutoFit/>
          </a:bodyPr>
          <a:lstStyle/>
          <a:p>
            <a:pPr algn="ctr" eaLnBrk="0" hangingPunct="0">
              <a:lnSpc>
                <a:spcPct val="100000"/>
              </a:lnSpc>
              <a:spcBef>
                <a:spcPct val="0"/>
              </a:spcBef>
              <a:buFontTx/>
              <a:buNone/>
            </a:pPr>
            <a:r>
              <a:rPr lang="en-US" sz="2800" dirty="0">
                <a:solidFill>
                  <a:srgbClr val="FF0000"/>
                </a:solidFill>
                <a:effectLst>
                  <a:outerShdw blurRad="38100" dist="38100" dir="2700000" algn="tl">
                    <a:srgbClr val="000000">
                      <a:alpha val="43137"/>
                    </a:srgbClr>
                  </a:outerShdw>
                </a:effectLst>
                <a:latin typeface="Calibri"/>
              </a:rPr>
              <a:t>1960=70 million</a:t>
            </a:r>
            <a:endParaRPr lang="en-CA" sz="2800" dirty="0">
              <a:solidFill>
                <a:srgbClr val="FF0000"/>
              </a:solidFill>
              <a:effectLst>
                <a:outerShdw blurRad="38100" dist="38100" dir="2700000" algn="tl">
                  <a:srgbClr val="000000">
                    <a:alpha val="43137"/>
                  </a:srgbClr>
                </a:outerShdw>
              </a:effectLst>
              <a:latin typeface="Calibri"/>
            </a:endParaRPr>
          </a:p>
        </p:txBody>
      </p:sp>
      <p:cxnSp>
        <p:nvCxnSpPr>
          <p:cNvPr id="8" name="Straight Arrow Connector 7"/>
          <p:cNvCxnSpPr/>
          <p:nvPr/>
        </p:nvCxnSpPr>
        <p:spPr>
          <a:xfrm flipH="1">
            <a:off x="514350" y="5228312"/>
            <a:ext cx="1162050" cy="7589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4114800" y="1752600"/>
            <a:ext cx="2978151" cy="523220"/>
          </a:xfrm>
          <a:prstGeom prst="rect">
            <a:avLst/>
          </a:prstGeom>
          <a:noFill/>
          <a:ln w="9525">
            <a:noFill/>
            <a:miter lim="800000"/>
            <a:headEnd/>
            <a:tailEnd/>
          </a:ln>
        </p:spPr>
        <p:txBody>
          <a:bodyPr wrap="square">
            <a:spAutoFit/>
          </a:bodyPr>
          <a:lstStyle/>
          <a:p>
            <a:pPr algn="ctr" eaLnBrk="0" hangingPunct="0">
              <a:lnSpc>
                <a:spcPct val="100000"/>
              </a:lnSpc>
              <a:spcBef>
                <a:spcPct val="0"/>
              </a:spcBef>
              <a:buFontTx/>
              <a:buNone/>
            </a:pPr>
            <a:r>
              <a:rPr lang="en-US" sz="2800" dirty="0">
                <a:solidFill>
                  <a:srgbClr val="FF0000"/>
                </a:solidFill>
                <a:effectLst>
                  <a:outerShdw blurRad="38100" dist="38100" dir="2700000" algn="tl">
                    <a:srgbClr val="000000">
                      <a:alpha val="43137"/>
                    </a:srgbClr>
                  </a:outerShdw>
                </a:effectLst>
                <a:latin typeface="Calibri"/>
              </a:rPr>
              <a:t>2015 =243 million</a:t>
            </a:r>
            <a:endParaRPr lang="en-CA" sz="2800" dirty="0">
              <a:solidFill>
                <a:srgbClr val="FF0000"/>
              </a:solidFill>
              <a:effectLst>
                <a:outerShdw blurRad="38100" dist="38100" dir="2700000" algn="tl">
                  <a:srgbClr val="000000">
                    <a:alpha val="43137"/>
                  </a:srgbClr>
                </a:outerShdw>
              </a:effectLst>
              <a:latin typeface="Calibri"/>
            </a:endParaRPr>
          </a:p>
        </p:txBody>
      </p:sp>
      <p:cxnSp>
        <p:nvCxnSpPr>
          <p:cNvPr id="10" name="Straight Arrow Connector 9"/>
          <p:cNvCxnSpPr/>
          <p:nvPr/>
        </p:nvCxnSpPr>
        <p:spPr>
          <a:xfrm flipV="1">
            <a:off x="7092952" y="1841500"/>
            <a:ext cx="1593848" cy="1397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9D052739-C75A-419D-B52D-B7262417D33B}"/>
              </a:ext>
            </a:extLst>
          </p:cNvPr>
          <p:cNvSpPr>
            <a:spLocks noGrp="1"/>
          </p:cNvSpPr>
          <p:nvPr>
            <p:ph type="sldNum" sz="quarter" idx="12"/>
          </p:nvPr>
        </p:nvSpPr>
        <p:spPr/>
        <p:txBody>
          <a:bodyPr/>
          <a:lstStyle/>
          <a:p>
            <a:pPr>
              <a:defRPr/>
            </a:pPr>
            <a:fld id="{D7862DBB-4001-4349-BD46-E6A729FB19CB}" type="slidenum">
              <a:rPr lang="en-US" smtClean="0">
                <a:solidFill>
                  <a:prstClr val="white">
                    <a:tint val="75000"/>
                  </a:prstClr>
                </a:solidFill>
              </a:rPr>
              <a:pPr>
                <a:defRPr/>
              </a:pPr>
              <a:t>60</a:t>
            </a:fld>
            <a:endParaRPr lang="en-US">
              <a:solidFill>
                <a:prstClr val="white">
                  <a:tint val="75000"/>
                </a:prstClr>
              </a:solidFill>
            </a:endParaRPr>
          </a:p>
        </p:txBody>
      </p:sp>
    </p:spTree>
    <p:extLst>
      <p:ext uri="{BB962C8B-B14F-4D97-AF65-F5344CB8AC3E}">
        <p14:creationId xmlns:p14="http://schemas.microsoft.com/office/powerpoint/2010/main" val="198478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19200"/>
            <a:ext cx="9199944" cy="5294623"/>
          </a:xfrm>
          <a:prstGeom prst="rect">
            <a:avLst/>
          </a:prstGeom>
        </p:spPr>
      </p:pic>
      <p:sp>
        <p:nvSpPr>
          <p:cNvPr id="3" name="TextBox 2"/>
          <p:cNvSpPr txBox="1"/>
          <p:nvPr/>
        </p:nvSpPr>
        <p:spPr>
          <a:xfrm>
            <a:off x="-62676" y="-76200"/>
            <a:ext cx="9206675" cy="113877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CA" sz="3400" dirty="0">
                <a:solidFill>
                  <a:prstClr val="black"/>
                </a:solidFill>
                <a:effectLst>
                  <a:outerShdw blurRad="38100" dist="38100" dir="2700000" algn="tl">
                    <a:srgbClr val="000000">
                      <a:alpha val="43137"/>
                    </a:srgbClr>
                  </a:outerShdw>
                </a:effectLst>
                <a:latin typeface="Calibri"/>
                <a:cs typeface="Arial" charset="0"/>
              </a:rPr>
              <a:t>Migrant Stock</a:t>
            </a:r>
          </a:p>
          <a:p>
            <a:pPr marL="0" marR="0" lvl="0" indent="0" algn="ctr" defTabSz="914400" rtl="0" eaLnBrk="1" fontAlgn="base" latinLnBrk="0" hangingPunct="1">
              <a:lnSpc>
                <a:spcPct val="100000"/>
              </a:lnSpc>
              <a:spcBef>
                <a:spcPct val="0"/>
              </a:spcBef>
              <a:spcAft>
                <a:spcPct val="0"/>
              </a:spcAft>
              <a:buClrTx/>
              <a:buSzTx/>
              <a:buFontTx/>
              <a:buNone/>
              <a:tabLst/>
              <a:defRPr/>
            </a:pPr>
            <a:r>
              <a:rPr lang="en-CA" sz="3400" dirty="0">
                <a:solidFill>
                  <a:prstClr val="black"/>
                </a:solidFill>
                <a:effectLst>
                  <a:outerShdw blurRad="38100" dist="38100" dir="2700000" algn="tl">
                    <a:srgbClr val="000000">
                      <a:alpha val="43137"/>
                    </a:srgbClr>
                  </a:outerShdw>
                </a:effectLst>
                <a:latin typeface="Calibri"/>
                <a:cs typeface="Arial" charset="0"/>
              </a:rPr>
              <a:t>Percentage of Global Population 1960 to 2015</a:t>
            </a:r>
            <a:endParaRPr kumimoji="0" lang="en-CA"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cs typeface="Arial" charset="0"/>
            </a:endParaRPr>
          </a:p>
        </p:txBody>
      </p:sp>
      <p:sp>
        <p:nvSpPr>
          <p:cNvPr id="4" name="TextBox 3"/>
          <p:cNvSpPr txBox="1"/>
          <p:nvPr/>
        </p:nvSpPr>
        <p:spPr>
          <a:xfrm>
            <a:off x="-62675" y="6513823"/>
            <a:ext cx="4320350"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600" b="0" i="0" u="none" strike="noStrike" kern="1200" cap="none" spc="0" normalizeH="0" baseline="0" noProof="0" dirty="0">
                <a:ln>
                  <a:noFill/>
                </a:ln>
                <a:solidFill>
                  <a:prstClr val="black"/>
                </a:solidFill>
                <a:effectLst/>
                <a:uLnTx/>
                <a:uFillTx/>
                <a:latin typeface="Calibri"/>
                <a:ea typeface="+mn-ea"/>
                <a:cs typeface="Arial" charset="0"/>
              </a:rPr>
              <a:t>Source: World Bank Development Indicators 2016</a:t>
            </a:r>
          </a:p>
        </p:txBody>
      </p:sp>
      <p:sp>
        <p:nvSpPr>
          <p:cNvPr id="5" name="Freeform 4"/>
          <p:cNvSpPr/>
          <p:nvPr/>
        </p:nvSpPr>
        <p:spPr>
          <a:xfrm>
            <a:off x="552450" y="2444750"/>
            <a:ext cx="8242300" cy="3536950"/>
          </a:xfrm>
          <a:custGeom>
            <a:avLst/>
            <a:gdLst>
              <a:gd name="connsiteX0" fmla="*/ 0 w 8242300"/>
              <a:gd name="connsiteY0" fmla="*/ 3536950 h 3536950"/>
              <a:gd name="connsiteX1" fmla="*/ 1638300 w 8242300"/>
              <a:gd name="connsiteY1" fmla="*/ 2863850 h 3536950"/>
              <a:gd name="connsiteX2" fmla="*/ 3276600 w 8242300"/>
              <a:gd name="connsiteY2" fmla="*/ 2876550 h 3536950"/>
              <a:gd name="connsiteX3" fmla="*/ 4946650 w 8242300"/>
              <a:gd name="connsiteY3" fmla="*/ 2203450 h 3536950"/>
              <a:gd name="connsiteX4" fmla="*/ 6597650 w 8242300"/>
              <a:gd name="connsiteY4" fmla="*/ 749300 h 3536950"/>
              <a:gd name="connsiteX5" fmla="*/ 8242300 w 8242300"/>
              <a:gd name="connsiteY5" fmla="*/ 0 h 353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300" h="3536950">
                <a:moveTo>
                  <a:pt x="0" y="3536950"/>
                </a:moveTo>
                <a:lnTo>
                  <a:pt x="1638300" y="2863850"/>
                </a:lnTo>
                <a:lnTo>
                  <a:pt x="3276600" y="2876550"/>
                </a:lnTo>
                <a:lnTo>
                  <a:pt x="4946650" y="2203450"/>
                </a:lnTo>
                <a:lnTo>
                  <a:pt x="6597650" y="749300"/>
                </a:lnTo>
                <a:lnTo>
                  <a:pt x="824230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83268" y="2377275"/>
            <a:ext cx="4846966" cy="156966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CA" sz="2400" dirty="0">
                <a:solidFill>
                  <a:prstClr val="black"/>
                </a:solidFill>
                <a:latin typeface="Calibri"/>
                <a:cs typeface="Arial" charset="0"/>
              </a:rPr>
              <a:t>Growth rates have increased from about 2.7% in 1960 to over 3.3% by 2015 - about three times that of annual population growth in general.</a:t>
            </a:r>
          </a:p>
        </p:txBody>
      </p:sp>
      <p:sp>
        <p:nvSpPr>
          <p:cNvPr id="7" name="TextBox 6"/>
          <p:cNvSpPr txBox="1">
            <a:spLocks noChangeArrowheads="1"/>
          </p:cNvSpPr>
          <p:nvPr/>
        </p:nvSpPr>
        <p:spPr bwMode="auto">
          <a:xfrm>
            <a:off x="5105400" y="1752600"/>
            <a:ext cx="1987551" cy="523220"/>
          </a:xfrm>
          <a:prstGeom prst="rect">
            <a:avLst/>
          </a:prstGeom>
          <a:noFill/>
          <a:ln w="9525">
            <a:noFill/>
            <a:miter lim="800000"/>
            <a:headEnd/>
            <a:tailEnd/>
          </a:ln>
        </p:spPr>
        <p:txBody>
          <a:bodyPr wrap="square">
            <a:spAutoFit/>
          </a:bodyPr>
          <a:lstStyle/>
          <a:p>
            <a:pPr algn="ctr" eaLnBrk="0" hangingPunct="0">
              <a:lnSpc>
                <a:spcPct val="100000"/>
              </a:lnSpc>
              <a:spcBef>
                <a:spcPct val="0"/>
              </a:spcBef>
              <a:buFontTx/>
              <a:buNone/>
            </a:pPr>
            <a:r>
              <a:rPr lang="en-US" sz="2800" dirty="0">
                <a:solidFill>
                  <a:srgbClr val="FF0000"/>
                </a:solidFill>
                <a:effectLst>
                  <a:outerShdw blurRad="38100" dist="38100" dir="2700000" algn="tl">
                    <a:srgbClr val="000000">
                      <a:alpha val="43137"/>
                    </a:srgbClr>
                  </a:outerShdw>
                </a:effectLst>
                <a:latin typeface="Calibri"/>
              </a:rPr>
              <a:t>2015 = 3.3%</a:t>
            </a:r>
            <a:endParaRPr lang="en-CA" sz="2800" dirty="0">
              <a:solidFill>
                <a:srgbClr val="FF0000"/>
              </a:solidFill>
              <a:effectLst>
                <a:outerShdw blurRad="38100" dist="38100" dir="2700000" algn="tl">
                  <a:srgbClr val="000000">
                    <a:alpha val="43137"/>
                  </a:srgbClr>
                </a:outerShdw>
              </a:effectLst>
              <a:latin typeface="Calibri"/>
            </a:endParaRPr>
          </a:p>
        </p:txBody>
      </p:sp>
      <p:cxnSp>
        <p:nvCxnSpPr>
          <p:cNvPr id="8" name="Straight Arrow Connector 7"/>
          <p:cNvCxnSpPr/>
          <p:nvPr/>
        </p:nvCxnSpPr>
        <p:spPr>
          <a:xfrm>
            <a:off x="7092952" y="1981200"/>
            <a:ext cx="1701798" cy="457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228600" y="4343400"/>
            <a:ext cx="2978151" cy="523220"/>
          </a:xfrm>
          <a:prstGeom prst="rect">
            <a:avLst/>
          </a:prstGeom>
          <a:noFill/>
          <a:ln w="9525">
            <a:noFill/>
            <a:miter lim="800000"/>
            <a:headEnd/>
            <a:tailEnd/>
          </a:ln>
        </p:spPr>
        <p:txBody>
          <a:bodyPr wrap="square">
            <a:spAutoFit/>
          </a:bodyPr>
          <a:lstStyle/>
          <a:p>
            <a:pPr algn="ctr" eaLnBrk="0" hangingPunct="0">
              <a:lnSpc>
                <a:spcPct val="100000"/>
              </a:lnSpc>
              <a:spcBef>
                <a:spcPct val="0"/>
              </a:spcBef>
              <a:buFontTx/>
              <a:buNone/>
            </a:pPr>
            <a:r>
              <a:rPr lang="en-US" sz="2800" dirty="0">
                <a:solidFill>
                  <a:srgbClr val="FF0000"/>
                </a:solidFill>
                <a:effectLst>
                  <a:outerShdw blurRad="38100" dist="38100" dir="2700000" algn="tl">
                    <a:srgbClr val="000000">
                      <a:alpha val="43137"/>
                    </a:srgbClr>
                  </a:outerShdw>
                </a:effectLst>
                <a:latin typeface="Calibri"/>
              </a:rPr>
              <a:t>2015 = 2.7%</a:t>
            </a:r>
            <a:endParaRPr lang="en-CA" sz="2800" dirty="0">
              <a:solidFill>
                <a:srgbClr val="FF0000"/>
              </a:solidFill>
              <a:effectLst>
                <a:outerShdw blurRad="38100" dist="38100" dir="2700000" algn="tl">
                  <a:srgbClr val="000000">
                    <a:alpha val="43137"/>
                  </a:srgbClr>
                </a:outerShdw>
              </a:effectLst>
              <a:latin typeface="Calibri"/>
            </a:endParaRPr>
          </a:p>
        </p:txBody>
      </p:sp>
      <p:cxnSp>
        <p:nvCxnSpPr>
          <p:cNvPr id="10" name="Straight Arrow Connector 9"/>
          <p:cNvCxnSpPr>
            <a:stCxn id="9" idx="2"/>
          </p:cNvCxnSpPr>
          <p:nvPr/>
        </p:nvCxnSpPr>
        <p:spPr>
          <a:xfrm flipH="1">
            <a:off x="609600" y="4866620"/>
            <a:ext cx="1108076" cy="10007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8A6E025E-6E7E-472B-BF38-32C5739A6902}"/>
              </a:ext>
            </a:extLst>
          </p:cNvPr>
          <p:cNvSpPr>
            <a:spLocks noGrp="1"/>
          </p:cNvSpPr>
          <p:nvPr>
            <p:ph type="sldNum" sz="quarter" idx="12"/>
          </p:nvPr>
        </p:nvSpPr>
        <p:spPr/>
        <p:txBody>
          <a:bodyPr/>
          <a:lstStyle/>
          <a:p>
            <a:pPr>
              <a:defRPr/>
            </a:pPr>
            <a:fld id="{D7862DBB-4001-4349-BD46-E6A729FB19CB}" type="slidenum">
              <a:rPr lang="en-US" smtClean="0">
                <a:solidFill>
                  <a:prstClr val="white">
                    <a:tint val="75000"/>
                  </a:prstClr>
                </a:solidFill>
              </a:rPr>
              <a:pPr>
                <a:defRPr/>
              </a:pPr>
              <a:t>61</a:t>
            </a:fld>
            <a:endParaRPr lang="en-US">
              <a:solidFill>
                <a:prstClr val="white">
                  <a:tint val="75000"/>
                </a:prstClr>
              </a:solidFill>
            </a:endParaRPr>
          </a:p>
        </p:txBody>
      </p:sp>
    </p:spTree>
    <p:extLst>
      <p:ext uri="{BB962C8B-B14F-4D97-AF65-F5344CB8AC3E}">
        <p14:creationId xmlns:p14="http://schemas.microsoft.com/office/powerpoint/2010/main" val="360946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0" y="1147355"/>
          <a:ext cx="9113849" cy="5482045"/>
        </p:xfrm>
        <a:graphic>
          <a:graphicData uri="http://schemas.openxmlformats.org/drawingml/2006/table">
            <a:tbl>
              <a:tblPr>
                <a:tableStyleId>{3C2FFA5D-87B4-456A-9821-1D502468CF0F}</a:tableStyleId>
              </a:tblPr>
              <a:tblGrid>
                <a:gridCol w="1753551">
                  <a:extLst>
                    <a:ext uri="{9D8B030D-6E8A-4147-A177-3AD203B41FA5}">
                      <a16:colId xmlns:a16="http://schemas.microsoft.com/office/drawing/2014/main" val="20000"/>
                    </a:ext>
                  </a:extLst>
                </a:gridCol>
                <a:gridCol w="1753551">
                  <a:extLst>
                    <a:ext uri="{9D8B030D-6E8A-4147-A177-3AD203B41FA5}">
                      <a16:colId xmlns:a16="http://schemas.microsoft.com/office/drawing/2014/main" val="20001"/>
                    </a:ext>
                  </a:extLst>
                </a:gridCol>
                <a:gridCol w="1407455">
                  <a:extLst>
                    <a:ext uri="{9D8B030D-6E8A-4147-A177-3AD203B41FA5}">
                      <a16:colId xmlns:a16="http://schemas.microsoft.com/office/drawing/2014/main" val="20002"/>
                    </a:ext>
                  </a:extLst>
                </a:gridCol>
                <a:gridCol w="1545893">
                  <a:extLst>
                    <a:ext uri="{9D8B030D-6E8A-4147-A177-3AD203B41FA5}">
                      <a16:colId xmlns:a16="http://schemas.microsoft.com/office/drawing/2014/main" val="20003"/>
                    </a:ext>
                  </a:extLst>
                </a:gridCol>
                <a:gridCol w="1222871">
                  <a:extLst>
                    <a:ext uri="{9D8B030D-6E8A-4147-A177-3AD203B41FA5}">
                      <a16:colId xmlns:a16="http://schemas.microsoft.com/office/drawing/2014/main" val="20004"/>
                    </a:ext>
                  </a:extLst>
                </a:gridCol>
                <a:gridCol w="1430528">
                  <a:extLst>
                    <a:ext uri="{9D8B030D-6E8A-4147-A177-3AD203B41FA5}">
                      <a16:colId xmlns:a16="http://schemas.microsoft.com/office/drawing/2014/main" val="20005"/>
                    </a:ext>
                  </a:extLst>
                </a:gridCol>
              </a:tblGrid>
              <a:tr h="64770">
                <a:tc gridSpan="6">
                  <a:txBody>
                    <a:bodyPr/>
                    <a:lstStyle/>
                    <a:p>
                      <a:pPr algn="ctr" fontAlgn="b"/>
                      <a:r>
                        <a:rPr lang="en-CA" sz="2400" b="1" u="none" strike="noStrike" dirty="0">
                          <a:effectLst/>
                        </a:rPr>
                        <a:t>Top Ten </a:t>
                      </a:r>
                      <a:r>
                        <a:rPr lang="en-CA" sz="2400" b="1" u="none" strike="noStrike" dirty="0">
                          <a:solidFill>
                            <a:srgbClr val="C00000"/>
                          </a:solidFill>
                          <a:effectLst/>
                        </a:rPr>
                        <a:t>Destination</a:t>
                      </a:r>
                      <a:r>
                        <a:rPr lang="en-CA" sz="2400" b="1" u="none" strike="noStrike" dirty="0">
                          <a:effectLst/>
                        </a:rPr>
                        <a:t> Nations as of 2015</a:t>
                      </a:r>
                      <a:endParaRPr lang="en-CA" sz="2400" b="1" i="0" u="none" strike="noStrike" dirty="0">
                        <a:solidFill>
                          <a:schemeClr val="bg1"/>
                        </a:solidFill>
                        <a:effectLst/>
                        <a:latin typeface="Calibri" panose="020F0502020204030204" pitchFamily="34" charset="0"/>
                      </a:endParaRPr>
                    </a:p>
                  </a:txBody>
                  <a:tcPr marL="3810" marR="3810" marT="3810" marB="0" anchor="b"/>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0000"/>
                  </a:ext>
                </a:extLst>
              </a:tr>
              <a:tr h="1383030">
                <a:tc>
                  <a:txBody>
                    <a:bodyPr/>
                    <a:lstStyle/>
                    <a:p>
                      <a:pPr algn="ctr" fontAlgn="ctr"/>
                      <a:r>
                        <a:rPr lang="en-CA" sz="2300" u="none" strike="noStrike" dirty="0">
                          <a:effectLst>
                            <a:outerShdw blurRad="38100" dist="38100" dir="2700000" algn="tl">
                              <a:srgbClr val="000000">
                                <a:alpha val="43137"/>
                              </a:srgbClr>
                            </a:outerShdw>
                          </a:effectLst>
                        </a:rPr>
                        <a:t>Country</a:t>
                      </a:r>
                      <a:endParaRPr lang="en-CA" sz="23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3810" marR="3810" marT="3810" marB="0" anchor="ctr"/>
                </a:tc>
                <a:tc>
                  <a:txBody>
                    <a:bodyPr/>
                    <a:lstStyle/>
                    <a:p>
                      <a:pPr algn="ctr" fontAlgn="ctr"/>
                      <a:r>
                        <a:rPr lang="en-CA" sz="2300" u="none" strike="noStrike" dirty="0">
                          <a:solidFill>
                            <a:srgbClr val="C00000"/>
                          </a:solidFill>
                          <a:effectLst>
                            <a:outerShdw blurRad="38100" dist="38100" dir="2700000" algn="tl">
                              <a:srgbClr val="000000">
                                <a:alpha val="43137"/>
                              </a:srgbClr>
                            </a:outerShdw>
                          </a:effectLst>
                        </a:rPr>
                        <a:t>Migrants Who Entered The Country</a:t>
                      </a:r>
                      <a:endParaRPr lang="en-CA" sz="2300" b="1" i="0" u="none" strike="noStrike" dirty="0">
                        <a:solidFill>
                          <a:srgbClr val="C00000"/>
                        </a:solidFill>
                        <a:effectLst>
                          <a:outerShdw blurRad="38100" dist="38100" dir="2700000" algn="tl">
                            <a:srgbClr val="000000">
                              <a:alpha val="43137"/>
                            </a:srgbClr>
                          </a:outerShdw>
                        </a:effectLst>
                        <a:latin typeface="Calibri" panose="020F0502020204030204" pitchFamily="34" charset="0"/>
                      </a:endParaRPr>
                    </a:p>
                  </a:txBody>
                  <a:tcPr marL="3810" marR="3810" marT="3810" marB="0" anchor="ctr"/>
                </a:tc>
                <a:tc>
                  <a:txBody>
                    <a:bodyPr/>
                    <a:lstStyle/>
                    <a:p>
                      <a:pPr algn="ctr" fontAlgn="ctr"/>
                      <a:r>
                        <a:rPr lang="en-CA" sz="2300" u="none" strike="noStrike" dirty="0">
                          <a:effectLst>
                            <a:outerShdw blurRad="38100" dist="38100" dir="2700000" algn="tl">
                              <a:srgbClr val="000000">
                                <a:alpha val="43137"/>
                              </a:srgbClr>
                            </a:outerShdw>
                          </a:effectLst>
                        </a:rPr>
                        <a:t>Rank as a Destination Country</a:t>
                      </a:r>
                      <a:endParaRPr lang="en-CA" sz="23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3810" marR="3810" marT="3810" marB="0" anchor="ctr"/>
                </a:tc>
                <a:tc>
                  <a:txBody>
                    <a:bodyPr/>
                    <a:lstStyle/>
                    <a:p>
                      <a:pPr algn="ctr" fontAlgn="ctr"/>
                      <a:r>
                        <a:rPr lang="en-CA" sz="2300" u="none" strike="noStrike" dirty="0">
                          <a:effectLst>
                            <a:outerShdw blurRad="38100" dist="38100" dir="2700000" algn="tl">
                              <a:srgbClr val="000000">
                                <a:alpha val="43137"/>
                              </a:srgbClr>
                            </a:outerShdw>
                          </a:effectLst>
                        </a:rPr>
                        <a:t>Migrants Who Left The Country</a:t>
                      </a:r>
                      <a:endParaRPr lang="en-CA" sz="23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3810" marR="3810" marT="3810" marB="0" anchor="ctr"/>
                </a:tc>
                <a:tc>
                  <a:txBody>
                    <a:bodyPr/>
                    <a:lstStyle/>
                    <a:p>
                      <a:pPr algn="ctr" fontAlgn="ctr"/>
                      <a:r>
                        <a:rPr lang="en-CA" sz="2300" u="none" strike="noStrike" dirty="0">
                          <a:effectLst>
                            <a:outerShdw blurRad="38100" dist="38100" dir="2700000" algn="tl">
                              <a:srgbClr val="000000">
                                <a:alpha val="43137"/>
                              </a:srgbClr>
                            </a:outerShdw>
                          </a:effectLst>
                        </a:rPr>
                        <a:t>Rank as a Diaspora Country</a:t>
                      </a:r>
                      <a:endParaRPr lang="en-CA" sz="23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3810" marR="3810" marT="3810" marB="0" anchor="ctr"/>
                </a:tc>
                <a:tc>
                  <a:txBody>
                    <a:bodyPr/>
                    <a:lstStyle/>
                    <a:p>
                      <a:pPr algn="ctr" fontAlgn="ctr"/>
                      <a:r>
                        <a:rPr lang="en-CA" sz="2300" u="none" strike="noStrike" dirty="0">
                          <a:effectLst>
                            <a:outerShdw blurRad="38100" dist="38100" dir="2700000" algn="tl">
                              <a:srgbClr val="000000">
                                <a:alpha val="43137"/>
                              </a:srgbClr>
                            </a:outerShdw>
                          </a:effectLst>
                        </a:rPr>
                        <a:t>Net Migration</a:t>
                      </a:r>
                      <a:endParaRPr lang="en-CA" sz="23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3810" marR="3810" marT="3810" marB="0" anchor="ctr"/>
                </a:tc>
                <a:extLst>
                  <a:ext uri="{0D108BD9-81ED-4DB2-BD59-A6C34878D82A}">
                    <a16:rowId xmlns:a16="http://schemas.microsoft.com/office/drawing/2014/main" val="10001"/>
                  </a:ext>
                </a:extLst>
              </a:tr>
              <a:tr h="431619">
                <a:tc>
                  <a:txBody>
                    <a:bodyPr/>
                    <a:lstStyle/>
                    <a:p>
                      <a:pPr marL="72000" algn="l" fontAlgn="b"/>
                      <a:r>
                        <a:rPr lang="en-CA" sz="2300" u="none" strike="noStrike" dirty="0">
                          <a:effectLst>
                            <a:outerShdw blurRad="38100" dist="38100" dir="2700000" algn="tl">
                              <a:srgbClr val="000000">
                                <a:alpha val="43137"/>
                              </a:srgbClr>
                            </a:outerShdw>
                          </a:effectLst>
                        </a:rPr>
                        <a:t>U.S.</a:t>
                      </a:r>
                      <a:endParaRPr lang="en-CA" sz="2300" b="0"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3810" marR="3810" marT="3810" marB="0"/>
                </a:tc>
                <a:tc>
                  <a:txBody>
                    <a:bodyPr/>
                    <a:lstStyle/>
                    <a:p>
                      <a:pPr algn="r" fontAlgn="b"/>
                      <a:r>
                        <a:rPr lang="en-CA" sz="2300" u="none" strike="noStrike" dirty="0">
                          <a:effectLst/>
                        </a:rPr>
                        <a:t> 46,627,000 </a:t>
                      </a:r>
                      <a:endParaRPr lang="en-CA" sz="2300" b="0" i="0" u="none" strike="noStrike" dirty="0">
                        <a:solidFill>
                          <a:schemeClr val="bg1"/>
                        </a:solidFill>
                        <a:effectLst/>
                        <a:latin typeface="Calibri" panose="020F0502020204030204" pitchFamily="34" charset="0"/>
                      </a:endParaRPr>
                    </a:p>
                  </a:txBody>
                  <a:tcPr marL="3810" marR="3810" marT="3810" marB="0"/>
                </a:tc>
                <a:tc>
                  <a:txBody>
                    <a:bodyPr/>
                    <a:lstStyle/>
                    <a:p>
                      <a:pPr algn="ctr" fontAlgn="b"/>
                      <a:r>
                        <a:rPr lang="en-CA" sz="2300" u="none" strike="noStrike" dirty="0">
                          <a:effectLst/>
                        </a:rPr>
                        <a:t>1 </a:t>
                      </a:r>
                      <a:endParaRPr lang="en-CA" sz="2300" b="0" i="0" u="none" strike="noStrike" dirty="0">
                        <a:solidFill>
                          <a:schemeClr val="bg1"/>
                        </a:solidFill>
                        <a:effectLst/>
                        <a:latin typeface="Calibri" panose="020F0502020204030204" pitchFamily="34" charset="0"/>
                      </a:endParaRPr>
                    </a:p>
                  </a:txBody>
                  <a:tcPr marL="3810" marR="3810" marT="3810" marB="0"/>
                </a:tc>
                <a:tc>
                  <a:txBody>
                    <a:bodyPr/>
                    <a:lstStyle/>
                    <a:p>
                      <a:pPr algn="r" fontAlgn="b"/>
                      <a:r>
                        <a:rPr lang="en-CA" sz="2300" u="none" strike="noStrike" dirty="0">
                          <a:effectLst/>
                        </a:rPr>
                        <a:t>    3,024,000 </a:t>
                      </a:r>
                      <a:endParaRPr lang="en-CA" sz="2300" b="0" i="0" u="none" strike="noStrike" dirty="0">
                        <a:solidFill>
                          <a:schemeClr val="bg1"/>
                        </a:solidFill>
                        <a:effectLst/>
                        <a:latin typeface="Calibri" panose="020F0502020204030204" pitchFamily="34" charset="0"/>
                      </a:endParaRPr>
                    </a:p>
                  </a:txBody>
                  <a:tcPr marL="3810" marR="3810" marT="3810" marB="0"/>
                </a:tc>
                <a:tc>
                  <a:txBody>
                    <a:bodyPr/>
                    <a:lstStyle/>
                    <a:p>
                      <a:pPr algn="ctr" fontAlgn="b"/>
                      <a:r>
                        <a:rPr lang="en-CA" sz="2300" u="none" strike="noStrike" dirty="0">
                          <a:effectLst/>
                        </a:rPr>
                        <a:t>48 </a:t>
                      </a:r>
                      <a:endParaRPr lang="en-CA" sz="2300" b="0" i="0" u="none" strike="noStrike" dirty="0">
                        <a:solidFill>
                          <a:schemeClr val="bg1"/>
                        </a:solidFill>
                        <a:effectLst/>
                        <a:latin typeface="Calibri" panose="020F0502020204030204" pitchFamily="34" charset="0"/>
                      </a:endParaRPr>
                    </a:p>
                  </a:txBody>
                  <a:tcPr marL="3810" marR="3810" marT="3810" marB="0"/>
                </a:tc>
                <a:tc>
                  <a:txBody>
                    <a:bodyPr/>
                    <a:lstStyle/>
                    <a:p>
                      <a:pPr algn="r" fontAlgn="b"/>
                      <a:r>
                        <a:rPr lang="en-CA" sz="2300" u="none" strike="noStrike" dirty="0">
                          <a:effectLst/>
                        </a:rPr>
                        <a:t>43,603,000 </a:t>
                      </a:r>
                      <a:endParaRPr lang="en-CA" sz="2300" b="0" i="0" u="none" strike="noStrike" dirty="0">
                        <a:solidFill>
                          <a:schemeClr val="bg1"/>
                        </a:solidFill>
                        <a:effectLst/>
                        <a:latin typeface="Calibri" panose="020F0502020204030204" pitchFamily="34" charset="0"/>
                      </a:endParaRPr>
                    </a:p>
                  </a:txBody>
                  <a:tcPr marL="3810" marR="3810" marT="3810" marB="0"/>
                </a:tc>
                <a:extLst>
                  <a:ext uri="{0D108BD9-81ED-4DB2-BD59-A6C34878D82A}">
                    <a16:rowId xmlns:a16="http://schemas.microsoft.com/office/drawing/2014/main" val="10002"/>
                  </a:ext>
                </a:extLst>
              </a:tr>
              <a:tr h="367937">
                <a:tc>
                  <a:txBody>
                    <a:bodyPr/>
                    <a:lstStyle/>
                    <a:p>
                      <a:pPr marL="72000" algn="l" fontAlgn="b"/>
                      <a:r>
                        <a:rPr lang="en-CA" sz="2300" u="none" strike="noStrike" dirty="0">
                          <a:effectLst>
                            <a:outerShdw blurRad="38100" dist="38100" dir="2700000" algn="tl">
                              <a:srgbClr val="000000">
                                <a:alpha val="43137"/>
                              </a:srgbClr>
                            </a:outerShdw>
                          </a:effectLst>
                        </a:rPr>
                        <a:t>Germany</a:t>
                      </a:r>
                      <a:endParaRPr lang="en-CA" sz="2300" b="0"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3810" marR="3810" marT="3810" marB="0"/>
                </a:tc>
                <a:tc>
                  <a:txBody>
                    <a:bodyPr/>
                    <a:lstStyle/>
                    <a:p>
                      <a:pPr algn="r" fontAlgn="b"/>
                      <a:r>
                        <a:rPr lang="en-CA" sz="2300" u="none" strike="noStrike" dirty="0">
                          <a:effectLst/>
                        </a:rPr>
                        <a:t>     12,006,000 </a:t>
                      </a:r>
                      <a:endParaRPr lang="en-CA" sz="2300" b="0" i="0" u="none" strike="noStrike" dirty="0">
                        <a:solidFill>
                          <a:schemeClr val="bg1"/>
                        </a:solidFill>
                        <a:effectLst/>
                        <a:latin typeface="Calibri" panose="020F0502020204030204" pitchFamily="34" charset="0"/>
                      </a:endParaRPr>
                    </a:p>
                  </a:txBody>
                  <a:tcPr marL="3810" marR="3810" marT="3810" marB="0"/>
                </a:tc>
                <a:tc>
                  <a:txBody>
                    <a:bodyPr/>
                    <a:lstStyle/>
                    <a:p>
                      <a:pPr algn="ctr" fontAlgn="b"/>
                      <a:r>
                        <a:rPr lang="en-CA" sz="2300" u="none" strike="noStrike" dirty="0">
                          <a:effectLst/>
                        </a:rPr>
                        <a:t>2 </a:t>
                      </a:r>
                      <a:endParaRPr lang="en-CA" sz="2300" b="0" i="0" u="none" strike="noStrike" dirty="0">
                        <a:solidFill>
                          <a:schemeClr val="bg1"/>
                        </a:solidFill>
                        <a:effectLst/>
                        <a:latin typeface="Calibri" panose="020F0502020204030204" pitchFamily="34" charset="0"/>
                      </a:endParaRPr>
                    </a:p>
                  </a:txBody>
                  <a:tcPr marL="3810" marR="3810" marT="3810" marB="0"/>
                </a:tc>
                <a:tc>
                  <a:txBody>
                    <a:bodyPr/>
                    <a:lstStyle/>
                    <a:p>
                      <a:pPr algn="r" fontAlgn="b"/>
                      <a:r>
                        <a:rPr lang="en-CA" sz="2300" u="none" strike="noStrike" dirty="0">
                          <a:effectLst/>
                        </a:rPr>
                        <a:t>    4,045,000 </a:t>
                      </a:r>
                      <a:endParaRPr lang="en-CA" sz="2300" b="0" i="0" u="none" strike="noStrike" dirty="0">
                        <a:solidFill>
                          <a:schemeClr val="bg1"/>
                        </a:solidFill>
                        <a:effectLst/>
                        <a:latin typeface="Calibri" panose="020F0502020204030204" pitchFamily="34" charset="0"/>
                      </a:endParaRPr>
                    </a:p>
                  </a:txBody>
                  <a:tcPr marL="3810" marR="3810" marT="3810" marB="0"/>
                </a:tc>
                <a:tc>
                  <a:txBody>
                    <a:bodyPr/>
                    <a:lstStyle/>
                    <a:p>
                      <a:pPr algn="ctr" fontAlgn="b"/>
                      <a:r>
                        <a:rPr lang="en-CA" sz="2300" u="none" strike="noStrike" dirty="0">
                          <a:effectLst/>
                        </a:rPr>
                        <a:t>14 </a:t>
                      </a:r>
                      <a:endParaRPr lang="en-CA" sz="2300" b="0" i="0" u="none" strike="noStrike" dirty="0">
                        <a:solidFill>
                          <a:schemeClr val="bg1"/>
                        </a:solidFill>
                        <a:effectLst/>
                        <a:latin typeface="Calibri" panose="020F0502020204030204" pitchFamily="34" charset="0"/>
                      </a:endParaRPr>
                    </a:p>
                  </a:txBody>
                  <a:tcPr marL="3810" marR="3810" marT="3810" marB="0"/>
                </a:tc>
                <a:tc>
                  <a:txBody>
                    <a:bodyPr/>
                    <a:lstStyle/>
                    <a:p>
                      <a:pPr algn="r" fontAlgn="b"/>
                      <a:r>
                        <a:rPr lang="en-CA" sz="2300" u="none" strike="noStrike" dirty="0">
                          <a:effectLst/>
                        </a:rPr>
                        <a:t>  7,961,000 </a:t>
                      </a:r>
                      <a:endParaRPr lang="en-CA" sz="2300" b="0" i="0" u="none" strike="noStrike" dirty="0">
                        <a:solidFill>
                          <a:schemeClr val="bg1"/>
                        </a:solidFill>
                        <a:effectLst/>
                        <a:latin typeface="Calibri" panose="020F0502020204030204" pitchFamily="34" charset="0"/>
                      </a:endParaRPr>
                    </a:p>
                  </a:txBody>
                  <a:tcPr marL="3810" marR="3810" marT="3810" marB="0"/>
                </a:tc>
                <a:extLst>
                  <a:ext uri="{0D108BD9-81ED-4DB2-BD59-A6C34878D82A}">
                    <a16:rowId xmlns:a16="http://schemas.microsoft.com/office/drawing/2014/main" val="10003"/>
                  </a:ext>
                </a:extLst>
              </a:tr>
              <a:tr h="367937">
                <a:tc>
                  <a:txBody>
                    <a:bodyPr/>
                    <a:lstStyle/>
                    <a:p>
                      <a:pPr marL="72000" algn="l" fontAlgn="b"/>
                      <a:r>
                        <a:rPr lang="en-CA" sz="2300" u="none" strike="noStrike" dirty="0">
                          <a:effectLst>
                            <a:outerShdw blurRad="38100" dist="38100" dir="2700000" algn="tl">
                              <a:srgbClr val="000000">
                                <a:alpha val="43137"/>
                              </a:srgbClr>
                            </a:outerShdw>
                          </a:effectLst>
                        </a:rPr>
                        <a:t>Russia</a:t>
                      </a:r>
                      <a:endParaRPr lang="en-CA" sz="2300" b="0"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3810" marR="3810" marT="3810" marB="0"/>
                </a:tc>
                <a:tc>
                  <a:txBody>
                    <a:bodyPr/>
                    <a:lstStyle/>
                    <a:p>
                      <a:pPr algn="r" fontAlgn="b"/>
                      <a:r>
                        <a:rPr lang="en-CA" sz="2300" u="none" strike="noStrike" dirty="0">
                          <a:effectLst/>
                        </a:rPr>
                        <a:t>     11,643,000 </a:t>
                      </a:r>
                      <a:endParaRPr lang="en-CA" sz="2300" b="0" i="0" u="none" strike="noStrike" dirty="0">
                        <a:solidFill>
                          <a:schemeClr val="bg1"/>
                        </a:solidFill>
                        <a:effectLst/>
                        <a:latin typeface="Calibri" panose="020F0502020204030204" pitchFamily="34" charset="0"/>
                      </a:endParaRPr>
                    </a:p>
                  </a:txBody>
                  <a:tcPr marL="3810" marR="3810" marT="3810" marB="0"/>
                </a:tc>
                <a:tc>
                  <a:txBody>
                    <a:bodyPr/>
                    <a:lstStyle/>
                    <a:p>
                      <a:pPr algn="ctr" fontAlgn="b"/>
                      <a:r>
                        <a:rPr lang="en-CA" sz="2300" u="none" strike="noStrike" dirty="0">
                          <a:effectLst/>
                        </a:rPr>
                        <a:t>3          </a:t>
                      </a:r>
                      <a:endParaRPr lang="en-CA" sz="2300" b="0" i="0" u="none" strike="noStrike" dirty="0">
                        <a:solidFill>
                          <a:schemeClr val="bg1"/>
                        </a:solidFill>
                        <a:effectLst/>
                        <a:latin typeface="Calibri" panose="020F0502020204030204" pitchFamily="34" charset="0"/>
                      </a:endParaRPr>
                    </a:p>
                  </a:txBody>
                  <a:tcPr marL="3810" marR="3810" marT="3810" marB="0"/>
                </a:tc>
                <a:tc>
                  <a:txBody>
                    <a:bodyPr/>
                    <a:lstStyle/>
                    <a:p>
                      <a:pPr algn="r" fontAlgn="b"/>
                      <a:r>
                        <a:rPr lang="en-CA" sz="2300" u="none" strike="noStrike" dirty="0">
                          <a:effectLst/>
                        </a:rPr>
                        <a:t> 10,577,000 </a:t>
                      </a:r>
                      <a:endParaRPr lang="en-CA" sz="2300" b="0" i="0" u="none" strike="noStrike" dirty="0">
                        <a:solidFill>
                          <a:schemeClr val="bg1"/>
                        </a:solidFill>
                        <a:effectLst/>
                        <a:latin typeface="Calibri" panose="020F0502020204030204" pitchFamily="34" charset="0"/>
                      </a:endParaRPr>
                    </a:p>
                  </a:txBody>
                  <a:tcPr marL="3810" marR="3810" marT="3810" marB="0"/>
                </a:tc>
                <a:tc>
                  <a:txBody>
                    <a:bodyPr/>
                    <a:lstStyle/>
                    <a:p>
                      <a:pPr algn="ctr" fontAlgn="b"/>
                      <a:r>
                        <a:rPr lang="en-CA" sz="2300" u="none" strike="noStrike" dirty="0">
                          <a:effectLst/>
                        </a:rPr>
                        <a:t>3 </a:t>
                      </a:r>
                      <a:endParaRPr lang="en-CA" sz="2300" b="0" i="0" u="none" strike="noStrike" dirty="0">
                        <a:solidFill>
                          <a:schemeClr val="bg1"/>
                        </a:solidFill>
                        <a:effectLst/>
                        <a:latin typeface="Calibri" panose="020F0502020204030204" pitchFamily="34" charset="0"/>
                      </a:endParaRPr>
                    </a:p>
                  </a:txBody>
                  <a:tcPr marL="3810" marR="3810" marT="3810" marB="0"/>
                </a:tc>
                <a:tc>
                  <a:txBody>
                    <a:bodyPr/>
                    <a:lstStyle/>
                    <a:p>
                      <a:pPr algn="r" fontAlgn="b"/>
                      <a:r>
                        <a:rPr lang="en-CA" sz="2300" u="none" strike="noStrike" dirty="0">
                          <a:effectLst/>
                        </a:rPr>
                        <a:t>  1,066,000 </a:t>
                      </a:r>
                      <a:endParaRPr lang="en-CA" sz="2300" b="0" i="0" u="none" strike="noStrike" dirty="0">
                        <a:solidFill>
                          <a:schemeClr val="bg1"/>
                        </a:solidFill>
                        <a:effectLst/>
                        <a:latin typeface="Calibri" panose="020F0502020204030204" pitchFamily="34" charset="0"/>
                      </a:endParaRPr>
                    </a:p>
                  </a:txBody>
                  <a:tcPr marL="3810" marR="3810" marT="3810" marB="0"/>
                </a:tc>
                <a:extLst>
                  <a:ext uri="{0D108BD9-81ED-4DB2-BD59-A6C34878D82A}">
                    <a16:rowId xmlns:a16="http://schemas.microsoft.com/office/drawing/2014/main" val="10004"/>
                  </a:ext>
                </a:extLst>
              </a:tr>
              <a:tr h="367937">
                <a:tc>
                  <a:txBody>
                    <a:bodyPr/>
                    <a:lstStyle/>
                    <a:p>
                      <a:pPr marL="72000" algn="l" fontAlgn="b"/>
                      <a:r>
                        <a:rPr lang="en-CA" sz="2300" u="none" strike="noStrike" dirty="0">
                          <a:effectLst>
                            <a:outerShdw blurRad="38100" dist="38100" dir="2700000" algn="tl">
                              <a:srgbClr val="000000">
                                <a:alpha val="43137"/>
                              </a:srgbClr>
                            </a:outerShdw>
                          </a:effectLst>
                        </a:rPr>
                        <a:t>Saudi Arabia</a:t>
                      </a:r>
                      <a:endParaRPr lang="en-CA" sz="2300" b="0"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3810" marR="3810" marT="3810" marB="0"/>
                </a:tc>
                <a:tc>
                  <a:txBody>
                    <a:bodyPr/>
                    <a:lstStyle/>
                    <a:p>
                      <a:pPr algn="r" fontAlgn="b"/>
                      <a:r>
                        <a:rPr lang="en-CA" sz="2300" u="none" strike="noStrike" dirty="0">
                          <a:effectLst/>
                        </a:rPr>
                        <a:t>     10,186,000 </a:t>
                      </a:r>
                      <a:endParaRPr lang="en-CA" sz="2300" b="0" i="0" u="none" strike="noStrike" dirty="0">
                        <a:solidFill>
                          <a:schemeClr val="bg1"/>
                        </a:solidFill>
                        <a:effectLst/>
                        <a:latin typeface="Calibri" panose="020F0502020204030204" pitchFamily="34" charset="0"/>
                      </a:endParaRPr>
                    </a:p>
                  </a:txBody>
                  <a:tcPr marL="3810" marR="3810" marT="3810" marB="0"/>
                </a:tc>
                <a:tc>
                  <a:txBody>
                    <a:bodyPr/>
                    <a:lstStyle/>
                    <a:p>
                      <a:pPr algn="ctr" fontAlgn="b"/>
                      <a:r>
                        <a:rPr lang="en-CA" sz="2300" u="none" strike="noStrike" dirty="0">
                          <a:effectLst/>
                        </a:rPr>
                        <a:t>4 </a:t>
                      </a:r>
                      <a:endParaRPr lang="en-CA" sz="2300" b="0" i="0" u="none" strike="noStrike" dirty="0">
                        <a:solidFill>
                          <a:schemeClr val="bg1"/>
                        </a:solidFill>
                        <a:effectLst/>
                        <a:latin typeface="Calibri" panose="020F0502020204030204" pitchFamily="34" charset="0"/>
                      </a:endParaRPr>
                    </a:p>
                  </a:txBody>
                  <a:tcPr marL="3810" marR="3810" marT="3810" marB="0"/>
                </a:tc>
                <a:tc>
                  <a:txBody>
                    <a:bodyPr/>
                    <a:lstStyle/>
                    <a:p>
                      <a:pPr algn="r" fontAlgn="b"/>
                      <a:r>
                        <a:rPr lang="en-CA" sz="2300" u="none" strike="noStrike" dirty="0">
                          <a:effectLst/>
                        </a:rPr>
                        <a:t>       270,000 </a:t>
                      </a:r>
                      <a:endParaRPr lang="en-CA" sz="2300" b="0" i="0" u="none" strike="noStrike" dirty="0">
                        <a:solidFill>
                          <a:schemeClr val="bg1"/>
                        </a:solidFill>
                        <a:effectLst/>
                        <a:latin typeface="Calibri" panose="020F0502020204030204" pitchFamily="34" charset="0"/>
                      </a:endParaRPr>
                    </a:p>
                  </a:txBody>
                  <a:tcPr marL="3810" marR="3810" marT="3810" marB="0"/>
                </a:tc>
                <a:tc>
                  <a:txBody>
                    <a:bodyPr/>
                    <a:lstStyle/>
                    <a:p>
                      <a:pPr algn="ctr" fontAlgn="b"/>
                      <a:r>
                        <a:rPr lang="en-CA" sz="2300" u="none" strike="noStrike" dirty="0">
                          <a:effectLst/>
                        </a:rPr>
                        <a:t>124 </a:t>
                      </a:r>
                      <a:endParaRPr lang="en-CA" sz="2300" b="0" i="0" u="none" strike="noStrike" dirty="0">
                        <a:solidFill>
                          <a:schemeClr val="bg1"/>
                        </a:solidFill>
                        <a:effectLst/>
                        <a:latin typeface="Calibri" panose="020F0502020204030204" pitchFamily="34" charset="0"/>
                      </a:endParaRPr>
                    </a:p>
                  </a:txBody>
                  <a:tcPr marL="3810" marR="3810" marT="3810" marB="0"/>
                </a:tc>
                <a:tc>
                  <a:txBody>
                    <a:bodyPr/>
                    <a:lstStyle/>
                    <a:p>
                      <a:pPr algn="r" fontAlgn="b"/>
                      <a:r>
                        <a:rPr lang="en-CA" sz="2300" u="none" strike="noStrike" dirty="0">
                          <a:effectLst/>
                        </a:rPr>
                        <a:t> 9,916,000 </a:t>
                      </a:r>
                      <a:endParaRPr lang="en-CA" sz="2300" b="0" i="0" u="none" strike="noStrike" dirty="0">
                        <a:solidFill>
                          <a:schemeClr val="bg1"/>
                        </a:solidFill>
                        <a:effectLst/>
                        <a:latin typeface="Calibri" panose="020F0502020204030204" pitchFamily="34" charset="0"/>
                      </a:endParaRPr>
                    </a:p>
                  </a:txBody>
                  <a:tcPr marL="3810" marR="3810" marT="3810" marB="0"/>
                </a:tc>
                <a:extLst>
                  <a:ext uri="{0D108BD9-81ED-4DB2-BD59-A6C34878D82A}">
                    <a16:rowId xmlns:a16="http://schemas.microsoft.com/office/drawing/2014/main" val="10005"/>
                  </a:ext>
                </a:extLst>
              </a:tr>
              <a:tr h="367937">
                <a:tc>
                  <a:txBody>
                    <a:bodyPr/>
                    <a:lstStyle/>
                    <a:p>
                      <a:pPr marL="72000" algn="l" fontAlgn="b"/>
                      <a:r>
                        <a:rPr lang="en-CA" sz="2300" u="none" strike="noStrike" dirty="0">
                          <a:effectLst>
                            <a:outerShdw blurRad="38100" dist="38100" dir="2700000" algn="tl">
                              <a:srgbClr val="000000">
                                <a:alpha val="43137"/>
                              </a:srgbClr>
                            </a:outerShdw>
                          </a:effectLst>
                        </a:rPr>
                        <a:t>U.K.</a:t>
                      </a:r>
                      <a:endParaRPr lang="en-CA" sz="2300" b="0"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3810" marR="3810" marT="3810" marB="0"/>
                </a:tc>
                <a:tc>
                  <a:txBody>
                    <a:bodyPr/>
                    <a:lstStyle/>
                    <a:p>
                      <a:pPr algn="r" fontAlgn="b"/>
                      <a:r>
                        <a:rPr lang="en-CA" sz="2300" u="none" strike="noStrike" dirty="0">
                          <a:effectLst/>
                        </a:rPr>
                        <a:t>       8,534,000 </a:t>
                      </a:r>
                      <a:endParaRPr lang="en-CA" sz="2300" b="0" i="0" u="none" strike="noStrike" dirty="0">
                        <a:solidFill>
                          <a:schemeClr val="bg1"/>
                        </a:solidFill>
                        <a:effectLst/>
                        <a:latin typeface="Calibri" panose="020F0502020204030204" pitchFamily="34" charset="0"/>
                      </a:endParaRPr>
                    </a:p>
                  </a:txBody>
                  <a:tcPr marL="3810" marR="3810" marT="3810" marB="0"/>
                </a:tc>
                <a:tc>
                  <a:txBody>
                    <a:bodyPr/>
                    <a:lstStyle/>
                    <a:p>
                      <a:pPr algn="ctr" fontAlgn="b"/>
                      <a:r>
                        <a:rPr lang="en-CA" sz="2300" u="none" strike="noStrike" dirty="0">
                          <a:effectLst/>
                        </a:rPr>
                        <a:t>5 </a:t>
                      </a:r>
                      <a:endParaRPr lang="en-CA" sz="2300" b="0" i="0" u="none" strike="noStrike" dirty="0">
                        <a:solidFill>
                          <a:schemeClr val="bg1"/>
                        </a:solidFill>
                        <a:effectLst/>
                        <a:latin typeface="Calibri" panose="020F0502020204030204" pitchFamily="34" charset="0"/>
                      </a:endParaRPr>
                    </a:p>
                  </a:txBody>
                  <a:tcPr marL="3810" marR="3810" marT="3810" marB="0"/>
                </a:tc>
                <a:tc>
                  <a:txBody>
                    <a:bodyPr/>
                    <a:lstStyle/>
                    <a:p>
                      <a:pPr algn="r" fontAlgn="b"/>
                      <a:r>
                        <a:rPr lang="en-CA" sz="2300" u="none" strike="noStrike" dirty="0">
                          <a:effectLst/>
                        </a:rPr>
                        <a:t>   4,917,000 </a:t>
                      </a:r>
                      <a:endParaRPr lang="en-CA" sz="2300" b="0" i="0" u="none" strike="noStrike" dirty="0">
                        <a:solidFill>
                          <a:schemeClr val="bg1"/>
                        </a:solidFill>
                        <a:effectLst/>
                        <a:latin typeface="Calibri" panose="020F0502020204030204" pitchFamily="34" charset="0"/>
                      </a:endParaRPr>
                    </a:p>
                  </a:txBody>
                  <a:tcPr marL="3810" marR="3810" marT="3810" marB="0"/>
                </a:tc>
                <a:tc>
                  <a:txBody>
                    <a:bodyPr/>
                    <a:lstStyle/>
                    <a:p>
                      <a:pPr algn="ctr" fontAlgn="b"/>
                      <a:r>
                        <a:rPr lang="en-CA" sz="2300" u="none" strike="noStrike" dirty="0">
                          <a:effectLst/>
                        </a:rPr>
                        <a:t>10 </a:t>
                      </a:r>
                      <a:endParaRPr lang="en-CA" sz="2300" b="0" i="0" u="none" strike="noStrike" dirty="0">
                        <a:solidFill>
                          <a:schemeClr val="bg1"/>
                        </a:solidFill>
                        <a:effectLst/>
                        <a:latin typeface="Calibri" panose="020F0502020204030204" pitchFamily="34" charset="0"/>
                      </a:endParaRPr>
                    </a:p>
                  </a:txBody>
                  <a:tcPr marL="3810" marR="3810" marT="3810" marB="0"/>
                </a:tc>
                <a:tc>
                  <a:txBody>
                    <a:bodyPr/>
                    <a:lstStyle/>
                    <a:p>
                      <a:pPr algn="r" fontAlgn="b"/>
                      <a:r>
                        <a:rPr lang="en-CA" sz="2300" u="none" strike="noStrike" dirty="0">
                          <a:effectLst/>
                        </a:rPr>
                        <a:t> 3,617,000 </a:t>
                      </a:r>
                      <a:endParaRPr lang="en-CA" sz="2300" b="0" i="0" u="none" strike="noStrike" dirty="0">
                        <a:solidFill>
                          <a:schemeClr val="bg1"/>
                        </a:solidFill>
                        <a:effectLst/>
                        <a:latin typeface="Calibri" panose="020F0502020204030204" pitchFamily="34" charset="0"/>
                      </a:endParaRPr>
                    </a:p>
                  </a:txBody>
                  <a:tcPr marL="3810" marR="3810" marT="3810" marB="0"/>
                </a:tc>
                <a:extLst>
                  <a:ext uri="{0D108BD9-81ED-4DB2-BD59-A6C34878D82A}">
                    <a16:rowId xmlns:a16="http://schemas.microsoft.com/office/drawing/2014/main" val="10006"/>
                  </a:ext>
                </a:extLst>
              </a:tr>
              <a:tr h="367937">
                <a:tc>
                  <a:txBody>
                    <a:bodyPr/>
                    <a:lstStyle/>
                    <a:p>
                      <a:pPr marL="72000" algn="l" fontAlgn="b"/>
                      <a:r>
                        <a:rPr lang="en-CA" sz="2300" u="none" strike="noStrike" dirty="0">
                          <a:effectLst>
                            <a:outerShdw blurRad="38100" dist="38100" dir="2700000" algn="tl">
                              <a:srgbClr val="000000">
                                <a:alpha val="43137"/>
                              </a:srgbClr>
                            </a:outerShdw>
                          </a:effectLst>
                        </a:rPr>
                        <a:t>UAE</a:t>
                      </a:r>
                      <a:endParaRPr lang="en-CA" sz="2300" b="0"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3810" marR="3810" marT="3810" marB="0"/>
                </a:tc>
                <a:tc>
                  <a:txBody>
                    <a:bodyPr/>
                    <a:lstStyle/>
                    <a:p>
                      <a:pPr algn="r" fontAlgn="b"/>
                      <a:r>
                        <a:rPr lang="en-CA" sz="2300" u="none" strike="noStrike" dirty="0">
                          <a:effectLst/>
                        </a:rPr>
                        <a:t>       8,095,000 </a:t>
                      </a:r>
                      <a:endParaRPr lang="en-CA" sz="2300" b="0" i="0" u="none" strike="noStrike" dirty="0">
                        <a:solidFill>
                          <a:schemeClr val="bg1"/>
                        </a:solidFill>
                        <a:effectLst/>
                        <a:latin typeface="Calibri" panose="020F0502020204030204" pitchFamily="34" charset="0"/>
                      </a:endParaRPr>
                    </a:p>
                  </a:txBody>
                  <a:tcPr marL="3810" marR="3810" marT="3810" marB="0"/>
                </a:tc>
                <a:tc>
                  <a:txBody>
                    <a:bodyPr/>
                    <a:lstStyle/>
                    <a:p>
                      <a:pPr algn="ctr" fontAlgn="b"/>
                      <a:r>
                        <a:rPr lang="en-CA" sz="2300" u="none" strike="noStrike" dirty="0">
                          <a:effectLst/>
                        </a:rPr>
                        <a:t>6 </a:t>
                      </a:r>
                      <a:endParaRPr lang="en-CA" sz="2300" b="0" i="0" u="none" strike="noStrike" dirty="0">
                        <a:solidFill>
                          <a:schemeClr val="bg1"/>
                        </a:solidFill>
                        <a:effectLst/>
                        <a:latin typeface="Calibri" panose="020F0502020204030204" pitchFamily="34" charset="0"/>
                      </a:endParaRPr>
                    </a:p>
                  </a:txBody>
                  <a:tcPr marL="3810" marR="3810" marT="3810" marB="0"/>
                </a:tc>
                <a:tc>
                  <a:txBody>
                    <a:bodyPr/>
                    <a:lstStyle/>
                    <a:p>
                      <a:pPr algn="r" fontAlgn="b"/>
                      <a:r>
                        <a:rPr lang="en-CA" sz="2300" u="none" strike="noStrike" dirty="0">
                          <a:effectLst/>
                        </a:rPr>
                        <a:t>       137,000 </a:t>
                      </a:r>
                      <a:endParaRPr lang="en-CA" sz="2300" b="0" i="0" u="none" strike="noStrike" dirty="0">
                        <a:solidFill>
                          <a:schemeClr val="bg1"/>
                        </a:solidFill>
                        <a:effectLst/>
                        <a:latin typeface="Calibri" panose="020F0502020204030204" pitchFamily="34" charset="0"/>
                      </a:endParaRPr>
                    </a:p>
                  </a:txBody>
                  <a:tcPr marL="3810" marR="3810" marT="3810" marB="0"/>
                </a:tc>
                <a:tc>
                  <a:txBody>
                    <a:bodyPr/>
                    <a:lstStyle/>
                    <a:p>
                      <a:pPr algn="ctr" fontAlgn="b"/>
                      <a:r>
                        <a:rPr lang="en-CA" sz="2300" u="none" strike="noStrike" dirty="0">
                          <a:effectLst/>
                        </a:rPr>
                        <a:t>146 </a:t>
                      </a:r>
                      <a:endParaRPr lang="en-CA" sz="2300" b="0" i="0" u="none" strike="noStrike" dirty="0">
                        <a:solidFill>
                          <a:schemeClr val="bg1"/>
                        </a:solidFill>
                        <a:effectLst/>
                        <a:latin typeface="Calibri" panose="020F0502020204030204" pitchFamily="34" charset="0"/>
                      </a:endParaRPr>
                    </a:p>
                  </a:txBody>
                  <a:tcPr marL="3810" marR="3810" marT="3810" marB="0"/>
                </a:tc>
                <a:tc>
                  <a:txBody>
                    <a:bodyPr/>
                    <a:lstStyle/>
                    <a:p>
                      <a:pPr algn="r" fontAlgn="b"/>
                      <a:r>
                        <a:rPr lang="en-CA" sz="2300" u="none" strike="noStrike" dirty="0">
                          <a:effectLst/>
                        </a:rPr>
                        <a:t> 7,958,000 </a:t>
                      </a:r>
                      <a:endParaRPr lang="en-CA" sz="2300" b="0" i="0" u="none" strike="noStrike" dirty="0">
                        <a:solidFill>
                          <a:schemeClr val="bg1"/>
                        </a:solidFill>
                        <a:effectLst/>
                        <a:latin typeface="Calibri" panose="020F0502020204030204" pitchFamily="34" charset="0"/>
                      </a:endParaRPr>
                    </a:p>
                  </a:txBody>
                  <a:tcPr marL="3810" marR="3810" marT="3810" marB="0"/>
                </a:tc>
                <a:extLst>
                  <a:ext uri="{0D108BD9-81ED-4DB2-BD59-A6C34878D82A}">
                    <a16:rowId xmlns:a16="http://schemas.microsoft.com/office/drawing/2014/main" val="10007"/>
                  </a:ext>
                </a:extLst>
              </a:tr>
              <a:tr h="367937">
                <a:tc>
                  <a:txBody>
                    <a:bodyPr/>
                    <a:lstStyle/>
                    <a:p>
                      <a:pPr marL="72000" algn="l" fontAlgn="b"/>
                      <a:r>
                        <a:rPr lang="en-CA" sz="2300" u="none" strike="noStrike" dirty="0">
                          <a:effectLst>
                            <a:outerShdw blurRad="38100" dist="38100" dir="2700000" algn="tl">
                              <a:srgbClr val="000000">
                                <a:alpha val="43137"/>
                              </a:srgbClr>
                            </a:outerShdw>
                          </a:effectLst>
                        </a:rPr>
                        <a:t>Canada</a:t>
                      </a:r>
                      <a:endParaRPr lang="en-CA" sz="2300" b="0"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3810" marR="3810" marT="3810" marB="0"/>
                </a:tc>
                <a:tc>
                  <a:txBody>
                    <a:bodyPr/>
                    <a:lstStyle/>
                    <a:p>
                      <a:pPr algn="r" fontAlgn="b"/>
                      <a:r>
                        <a:rPr lang="en-CA" sz="2300" u="none" strike="noStrike" dirty="0">
                          <a:effectLst/>
                        </a:rPr>
                        <a:t>       7,836,000 </a:t>
                      </a:r>
                      <a:endParaRPr lang="en-CA" sz="2300" b="0" i="0" u="none" strike="noStrike" dirty="0">
                        <a:solidFill>
                          <a:schemeClr val="bg1"/>
                        </a:solidFill>
                        <a:effectLst/>
                        <a:latin typeface="Calibri" panose="020F0502020204030204" pitchFamily="34" charset="0"/>
                      </a:endParaRPr>
                    </a:p>
                  </a:txBody>
                  <a:tcPr marL="3810" marR="3810" marT="3810" marB="0"/>
                </a:tc>
                <a:tc>
                  <a:txBody>
                    <a:bodyPr/>
                    <a:lstStyle/>
                    <a:p>
                      <a:pPr algn="ctr" fontAlgn="b"/>
                      <a:r>
                        <a:rPr lang="en-CA" sz="2300" u="none" strike="noStrike" dirty="0">
                          <a:effectLst/>
                        </a:rPr>
                        <a:t>7 </a:t>
                      </a:r>
                      <a:endParaRPr lang="en-CA" sz="2300" b="0" i="0" u="none" strike="noStrike" dirty="0">
                        <a:solidFill>
                          <a:schemeClr val="bg1"/>
                        </a:solidFill>
                        <a:effectLst/>
                        <a:latin typeface="Calibri" panose="020F0502020204030204" pitchFamily="34" charset="0"/>
                      </a:endParaRPr>
                    </a:p>
                  </a:txBody>
                  <a:tcPr marL="3810" marR="3810" marT="3810" marB="0"/>
                </a:tc>
                <a:tc>
                  <a:txBody>
                    <a:bodyPr/>
                    <a:lstStyle/>
                    <a:p>
                      <a:pPr algn="r" fontAlgn="b"/>
                      <a:r>
                        <a:rPr lang="en-CA" sz="2300" u="none" strike="noStrike" dirty="0">
                          <a:effectLst/>
                        </a:rPr>
                        <a:t>   1,286,000 </a:t>
                      </a:r>
                      <a:endParaRPr lang="en-CA" sz="2300" b="0" i="0" u="none" strike="noStrike" dirty="0">
                        <a:solidFill>
                          <a:schemeClr val="bg1"/>
                        </a:solidFill>
                        <a:effectLst/>
                        <a:latin typeface="Calibri" panose="020F0502020204030204" pitchFamily="34" charset="0"/>
                      </a:endParaRPr>
                    </a:p>
                  </a:txBody>
                  <a:tcPr marL="3810" marR="3810" marT="3810" marB="0"/>
                </a:tc>
                <a:tc>
                  <a:txBody>
                    <a:bodyPr/>
                    <a:lstStyle/>
                    <a:p>
                      <a:pPr algn="ctr" fontAlgn="b"/>
                      <a:r>
                        <a:rPr lang="en-CA" sz="2300" u="none" strike="noStrike" dirty="0">
                          <a:effectLst/>
                        </a:rPr>
                        <a:t>48 </a:t>
                      </a:r>
                      <a:endParaRPr lang="en-CA" sz="2300" b="0" i="0" u="none" strike="noStrike" dirty="0">
                        <a:solidFill>
                          <a:schemeClr val="bg1"/>
                        </a:solidFill>
                        <a:effectLst/>
                        <a:latin typeface="Calibri" panose="020F0502020204030204" pitchFamily="34" charset="0"/>
                      </a:endParaRPr>
                    </a:p>
                  </a:txBody>
                  <a:tcPr marL="3810" marR="3810" marT="3810" marB="0"/>
                </a:tc>
                <a:tc>
                  <a:txBody>
                    <a:bodyPr/>
                    <a:lstStyle/>
                    <a:p>
                      <a:pPr algn="r" fontAlgn="b"/>
                      <a:r>
                        <a:rPr lang="en-CA" sz="2300" u="none" strike="noStrike" dirty="0">
                          <a:effectLst/>
                        </a:rPr>
                        <a:t> 6,550,000 </a:t>
                      </a:r>
                      <a:endParaRPr lang="en-CA" sz="2300" b="0" i="0" u="none" strike="noStrike" dirty="0">
                        <a:solidFill>
                          <a:schemeClr val="bg1"/>
                        </a:solidFill>
                        <a:effectLst/>
                        <a:latin typeface="Calibri" panose="020F0502020204030204" pitchFamily="34" charset="0"/>
                      </a:endParaRPr>
                    </a:p>
                  </a:txBody>
                  <a:tcPr marL="3810" marR="3810" marT="3810" marB="0"/>
                </a:tc>
                <a:extLst>
                  <a:ext uri="{0D108BD9-81ED-4DB2-BD59-A6C34878D82A}">
                    <a16:rowId xmlns:a16="http://schemas.microsoft.com/office/drawing/2014/main" val="10008"/>
                  </a:ext>
                </a:extLst>
              </a:tr>
              <a:tr h="367937">
                <a:tc>
                  <a:txBody>
                    <a:bodyPr/>
                    <a:lstStyle/>
                    <a:p>
                      <a:pPr marL="72000" algn="l" fontAlgn="b"/>
                      <a:r>
                        <a:rPr lang="en-CA" sz="2300" u="none" strike="noStrike" dirty="0">
                          <a:effectLst>
                            <a:outerShdw blurRad="38100" dist="38100" dir="2700000" algn="tl">
                              <a:srgbClr val="000000">
                                <a:alpha val="43137"/>
                              </a:srgbClr>
                            </a:outerShdw>
                          </a:effectLst>
                        </a:rPr>
                        <a:t>France</a:t>
                      </a:r>
                      <a:endParaRPr lang="en-CA" sz="2300" b="0"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3810" marR="3810" marT="3810" marB="0"/>
                </a:tc>
                <a:tc>
                  <a:txBody>
                    <a:bodyPr/>
                    <a:lstStyle/>
                    <a:p>
                      <a:pPr algn="r" fontAlgn="b"/>
                      <a:r>
                        <a:rPr lang="en-CA" sz="2300" u="none" strike="noStrike" dirty="0">
                          <a:effectLst/>
                        </a:rPr>
                        <a:t>       7,784,000 </a:t>
                      </a:r>
                      <a:endParaRPr lang="en-CA" sz="2300" b="0" i="0" u="none" strike="noStrike" dirty="0">
                        <a:solidFill>
                          <a:schemeClr val="bg1"/>
                        </a:solidFill>
                        <a:effectLst/>
                        <a:latin typeface="Calibri" panose="020F0502020204030204" pitchFamily="34" charset="0"/>
                      </a:endParaRPr>
                    </a:p>
                  </a:txBody>
                  <a:tcPr marL="3810" marR="3810" marT="3810" marB="0"/>
                </a:tc>
                <a:tc>
                  <a:txBody>
                    <a:bodyPr/>
                    <a:lstStyle/>
                    <a:p>
                      <a:pPr algn="ctr" fontAlgn="b"/>
                      <a:r>
                        <a:rPr lang="en-CA" sz="2300" u="none" strike="noStrike" dirty="0">
                          <a:effectLst/>
                        </a:rPr>
                        <a:t>8 </a:t>
                      </a:r>
                      <a:endParaRPr lang="en-CA" sz="2300" b="0" i="0" u="none" strike="noStrike" dirty="0">
                        <a:solidFill>
                          <a:schemeClr val="bg1"/>
                        </a:solidFill>
                        <a:effectLst/>
                        <a:latin typeface="Calibri" panose="020F0502020204030204" pitchFamily="34" charset="0"/>
                      </a:endParaRPr>
                    </a:p>
                  </a:txBody>
                  <a:tcPr marL="3810" marR="3810" marT="3810" marB="0"/>
                </a:tc>
                <a:tc>
                  <a:txBody>
                    <a:bodyPr/>
                    <a:lstStyle/>
                    <a:p>
                      <a:pPr algn="r" fontAlgn="b"/>
                      <a:r>
                        <a:rPr lang="en-CA" sz="2300" u="none" strike="noStrike" dirty="0">
                          <a:effectLst/>
                        </a:rPr>
                        <a:t>   2,146,000 </a:t>
                      </a:r>
                      <a:endParaRPr lang="en-CA" sz="2300" b="0" i="0" u="none" strike="noStrike" dirty="0">
                        <a:solidFill>
                          <a:schemeClr val="bg1"/>
                        </a:solidFill>
                        <a:effectLst/>
                        <a:latin typeface="Calibri" panose="020F0502020204030204" pitchFamily="34" charset="0"/>
                      </a:endParaRPr>
                    </a:p>
                  </a:txBody>
                  <a:tcPr marL="3810" marR="3810" marT="3810" marB="0"/>
                </a:tc>
                <a:tc>
                  <a:txBody>
                    <a:bodyPr/>
                    <a:lstStyle/>
                    <a:p>
                      <a:pPr algn="ctr" fontAlgn="b"/>
                      <a:r>
                        <a:rPr lang="en-CA" sz="2300" u="none" strike="noStrike" dirty="0">
                          <a:effectLst/>
                        </a:rPr>
                        <a:t>28 </a:t>
                      </a:r>
                      <a:endParaRPr lang="en-CA" sz="2300" b="0" i="0" u="none" strike="noStrike" dirty="0">
                        <a:solidFill>
                          <a:schemeClr val="bg1"/>
                        </a:solidFill>
                        <a:effectLst/>
                        <a:latin typeface="Calibri" panose="020F0502020204030204" pitchFamily="34" charset="0"/>
                      </a:endParaRPr>
                    </a:p>
                  </a:txBody>
                  <a:tcPr marL="3810" marR="3810" marT="3810" marB="0"/>
                </a:tc>
                <a:tc>
                  <a:txBody>
                    <a:bodyPr/>
                    <a:lstStyle/>
                    <a:p>
                      <a:pPr algn="r" fontAlgn="b"/>
                      <a:r>
                        <a:rPr lang="en-CA" sz="2300" u="none" strike="noStrike" dirty="0">
                          <a:effectLst/>
                        </a:rPr>
                        <a:t> 5,638,000 </a:t>
                      </a:r>
                      <a:endParaRPr lang="en-CA" sz="2300" b="0" i="0" u="none" strike="noStrike" dirty="0">
                        <a:solidFill>
                          <a:schemeClr val="bg1"/>
                        </a:solidFill>
                        <a:effectLst/>
                        <a:latin typeface="Calibri" panose="020F0502020204030204" pitchFamily="34" charset="0"/>
                      </a:endParaRPr>
                    </a:p>
                  </a:txBody>
                  <a:tcPr marL="3810" marR="3810" marT="3810" marB="0"/>
                </a:tc>
                <a:extLst>
                  <a:ext uri="{0D108BD9-81ED-4DB2-BD59-A6C34878D82A}">
                    <a16:rowId xmlns:a16="http://schemas.microsoft.com/office/drawing/2014/main" val="10009"/>
                  </a:ext>
                </a:extLst>
              </a:tr>
              <a:tr h="340179">
                <a:tc>
                  <a:txBody>
                    <a:bodyPr/>
                    <a:lstStyle/>
                    <a:p>
                      <a:pPr marL="72000" algn="l" fontAlgn="b"/>
                      <a:r>
                        <a:rPr lang="en-CA" sz="2300" u="none" strike="noStrike" dirty="0">
                          <a:effectLst>
                            <a:outerShdw blurRad="38100" dist="38100" dir="2700000" algn="tl">
                              <a:srgbClr val="000000">
                                <a:alpha val="43137"/>
                              </a:srgbClr>
                            </a:outerShdw>
                          </a:effectLst>
                        </a:rPr>
                        <a:t>Australia</a:t>
                      </a:r>
                      <a:endParaRPr lang="en-CA" sz="2300" b="0"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3810" marR="3810" marT="3810" marB="0"/>
                </a:tc>
                <a:tc>
                  <a:txBody>
                    <a:bodyPr/>
                    <a:lstStyle/>
                    <a:p>
                      <a:pPr algn="r" fontAlgn="b"/>
                      <a:r>
                        <a:rPr lang="en-CA" sz="2300" u="none" strike="noStrike" dirty="0">
                          <a:effectLst/>
                        </a:rPr>
                        <a:t>       6,764,000 </a:t>
                      </a:r>
                      <a:endParaRPr lang="en-CA" sz="2300" b="0" i="0" u="none" strike="noStrike" dirty="0">
                        <a:solidFill>
                          <a:schemeClr val="bg1"/>
                        </a:solidFill>
                        <a:effectLst/>
                        <a:latin typeface="Calibri" panose="020F0502020204030204" pitchFamily="34" charset="0"/>
                      </a:endParaRPr>
                    </a:p>
                  </a:txBody>
                  <a:tcPr marL="3810" marR="3810" marT="3810" marB="0"/>
                </a:tc>
                <a:tc>
                  <a:txBody>
                    <a:bodyPr/>
                    <a:lstStyle/>
                    <a:p>
                      <a:pPr algn="ctr" fontAlgn="b"/>
                      <a:r>
                        <a:rPr lang="en-CA" sz="2300" u="none" strike="noStrike" dirty="0">
                          <a:effectLst/>
                        </a:rPr>
                        <a:t>9 </a:t>
                      </a:r>
                      <a:endParaRPr lang="en-CA" sz="2300" b="0" i="0" u="none" strike="noStrike" dirty="0">
                        <a:solidFill>
                          <a:schemeClr val="bg1"/>
                        </a:solidFill>
                        <a:effectLst/>
                        <a:latin typeface="Calibri" panose="020F0502020204030204" pitchFamily="34" charset="0"/>
                      </a:endParaRPr>
                    </a:p>
                  </a:txBody>
                  <a:tcPr marL="3810" marR="3810" marT="3810" marB="0"/>
                </a:tc>
                <a:tc>
                  <a:txBody>
                    <a:bodyPr/>
                    <a:lstStyle/>
                    <a:p>
                      <a:pPr algn="r" fontAlgn="b"/>
                      <a:r>
                        <a:rPr lang="en-CA" sz="2300" u="none" strike="noStrike" dirty="0">
                          <a:effectLst/>
                        </a:rPr>
                        <a:t>          20,000 </a:t>
                      </a:r>
                      <a:endParaRPr lang="en-CA" sz="2300" b="0" i="0" u="none" strike="noStrike" dirty="0">
                        <a:solidFill>
                          <a:schemeClr val="bg1"/>
                        </a:solidFill>
                        <a:effectLst/>
                        <a:latin typeface="Calibri" panose="020F0502020204030204" pitchFamily="34" charset="0"/>
                      </a:endParaRPr>
                    </a:p>
                  </a:txBody>
                  <a:tcPr marL="3810" marR="3810" marT="3810" marB="0"/>
                </a:tc>
                <a:tc>
                  <a:txBody>
                    <a:bodyPr/>
                    <a:lstStyle/>
                    <a:p>
                      <a:pPr algn="ctr" fontAlgn="b"/>
                      <a:r>
                        <a:rPr lang="en-CA" sz="2300" u="none" strike="noStrike" dirty="0">
                          <a:effectLst/>
                        </a:rPr>
                        <a:t>186 </a:t>
                      </a:r>
                      <a:endParaRPr lang="en-CA" sz="2300" b="0" i="0" u="none" strike="noStrike" dirty="0">
                        <a:solidFill>
                          <a:schemeClr val="bg1"/>
                        </a:solidFill>
                        <a:effectLst/>
                        <a:latin typeface="Calibri" panose="020F0502020204030204" pitchFamily="34" charset="0"/>
                      </a:endParaRPr>
                    </a:p>
                  </a:txBody>
                  <a:tcPr marL="3810" marR="3810" marT="3810" marB="0"/>
                </a:tc>
                <a:tc>
                  <a:txBody>
                    <a:bodyPr/>
                    <a:lstStyle/>
                    <a:p>
                      <a:pPr algn="r" fontAlgn="b"/>
                      <a:r>
                        <a:rPr lang="en-CA" sz="2300" u="none" strike="noStrike" dirty="0">
                          <a:effectLst/>
                        </a:rPr>
                        <a:t> 6,744,000 </a:t>
                      </a:r>
                      <a:endParaRPr lang="en-CA" sz="2300" b="0" i="0" u="none" strike="noStrike" dirty="0">
                        <a:solidFill>
                          <a:schemeClr val="bg1"/>
                        </a:solidFill>
                        <a:effectLst/>
                        <a:latin typeface="Calibri" panose="020F0502020204030204" pitchFamily="34" charset="0"/>
                      </a:endParaRPr>
                    </a:p>
                  </a:txBody>
                  <a:tcPr marL="3810" marR="3810" marT="3810" marB="0"/>
                </a:tc>
                <a:extLst>
                  <a:ext uri="{0D108BD9-81ED-4DB2-BD59-A6C34878D82A}">
                    <a16:rowId xmlns:a16="http://schemas.microsoft.com/office/drawing/2014/main" val="10010"/>
                  </a:ext>
                </a:extLst>
              </a:tr>
              <a:tr h="367937">
                <a:tc>
                  <a:txBody>
                    <a:bodyPr/>
                    <a:lstStyle/>
                    <a:p>
                      <a:pPr marL="72000" algn="l" fontAlgn="b"/>
                      <a:r>
                        <a:rPr lang="en-CA" sz="2300" u="none" strike="noStrike" dirty="0">
                          <a:effectLst>
                            <a:outerShdw blurRad="38100" dist="38100" dir="2700000" algn="tl">
                              <a:srgbClr val="000000">
                                <a:alpha val="43137"/>
                              </a:srgbClr>
                            </a:outerShdw>
                          </a:effectLst>
                        </a:rPr>
                        <a:t>Spain</a:t>
                      </a:r>
                      <a:endParaRPr lang="en-CA" sz="2300" b="0"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3810" marR="3810" marT="3810" marB="0"/>
                </a:tc>
                <a:tc>
                  <a:txBody>
                    <a:bodyPr/>
                    <a:lstStyle/>
                    <a:p>
                      <a:pPr algn="r" fontAlgn="b"/>
                      <a:r>
                        <a:rPr lang="en-CA" sz="2300" u="none" strike="noStrike" dirty="0">
                          <a:effectLst/>
                        </a:rPr>
                        <a:t>      5,853,000 </a:t>
                      </a:r>
                      <a:endParaRPr lang="en-CA" sz="2300" b="0" i="0" u="none" strike="noStrike" dirty="0">
                        <a:solidFill>
                          <a:schemeClr val="bg1"/>
                        </a:solidFill>
                        <a:effectLst/>
                        <a:latin typeface="Calibri" panose="020F0502020204030204" pitchFamily="34" charset="0"/>
                      </a:endParaRPr>
                    </a:p>
                  </a:txBody>
                  <a:tcPr marL="3810" marR="3810" marT="3810" marB="0"/>
                </a:tc>
                <a:tc>
                  <a:txBody>
                    <a:bodyPr/>
                    <a:lstStyle/>
                    <a:p>
                      <a:pPr algn="ctr" fontAlgn="b"/>
                      <a:r>
                        <a:rPr lang="en-CA" sz="2300" u="none" strike="noStrike" dirty="0">
                          <a:effectLst/>
                        </a:rPr>
                        <a:t>10 </a:t>
                      </a:r>
                      <a:endParaRPr lang="en-CA" sz="2300" b="0" i="0" u="none" strike="noStrike" dirty="0">
                        <a:solidFill>
                          <a:schemeClr val="bg1"/>
                        </a:solidFill>
                        <a:effectLst/>
                        <a:latin typeface="Calibri" panose="020F0502020204030204" pitchFamily="34" charset="0"/>
                      </a:endParaRPr>
                    </a:p>
                  </a:txBody>
                  <a:tcPr marL="3810" marR="3810" marT="3810" marB="0"/>
                </a:tc>
                <a:tc>
                  <a:txBody>
                    <a:bodyPr/>
                    <a:lstStyle/>
                    <a:p>
                      <a:pPr algn="r" fontAlgn="b"/>
                      <a:r>
                        <a:rPr lang="en-CA" sz="2300" u="none" strike="noStrike" dirty="0">
                          <a:effectLst/>
                        </a:rPr>
                        <a:t>    1,251,000 </a:t>
                      </a:r>
                      <a:endParaRPr lang="en-CA" sz="2300" b="0" i="0" u="none" strike="noStrike" dirty="0">
                        <a:solidFill>
                          <a:schemeClr val="bg1"/>
                        </a:solidFill>
                        <a:effectLst/>
                        <a:latin typeface="Calibri" panose="020F0502020204030204" pitchFamily="34" charset="0"/>
                      </a:endParaRPr>
                    </a:p>
                  </a:txBody>
                  <a:tcPr marL="3810" marR="3810" marT="3810" marB="0"/>
                </a:tc>
                <a:tc>
                  <a:txBody>
                    <a:bodyPr/>
                    <a:lstStyle/>
                    <a:p>
                      <a:pPr algn="ctr" fontAlgn="b"/>
                      <a:r>
                        <a:rPr lang="en-CA" sz="2300" u="none" strike="noStrike" dirty="0">
                          <a:effectLst/>
                        </a:rPr>
                        <a:t>49 </a:t>
                      </a:r>
                      <a:endParaRPr lang="en-CA" sz="2300" b="0" i="0" u="none" strike="noStrike" dirty="0">
                        <a:solidFill>
                          <a:schemeClr val="bg1"/>
                        </a:solidFill>
                        <a:effectLst/>
                        <a:latin typeface="Calibri" panose="020F0502020204030204" pitchFamily="34" charset="0"/>
                      </a:endParaRPr>
                    </a:p>
                  </a:txBody>
                  <a:tcPr marL="3810" marR="3810" marT="3810" marB="0"/>
                </a:tc>
                <a:tc>
                  <a:txBody>
                    <a:bodyPr/>
                    <a:lstStyle/>
                    <a:p>
                      <a:pPr algn="r" fontAlgn="b"/>
                      <a:r>
                        <a:rPr lang="en-CA" sz="2300" u="none" strike="noStrike" dirty="0">
                          <a:effectLst/>
                        </a:rPr>
                        <a:t>  4,602,000 </a:t>
                      </a:r>
                      <a:endParaRPr lang="en-CA" sz="2300" b="0" i="0" u="none" strike="noStrike" dirty="0">
                        <a:solidFill>
                          <a:schemeClr val="bg1"/>
                        </a:solidFill>
                        <a:effectLst/>
                        <a:latin typeface="Calibri" panose="020F0502020204030204" pitchFamily="34" charset="0"/>
                      </a:endParaRPr>
                    </a:p>
                  </a:txBody>
                  <a:tcPr marL="3810" marR="3810" marT="3810" marB="0"/>
                </a:tc>
                <a:extLst>
                  <a:ext uri="{0D108BD9-81ED-4DB2-BD59-A6C34878D82A}">
                    <a16:rowId xmlns:a16="http://schemas.microsoft.com/office/drawing/2014/main" val="10011"/>
                  </a:ext>
                </a:extLst>
              </a:tr>
            </a:tbl>
          </a:graphicData>
        </a:graphic>
      </p:graphicFrame>
      <p:sp>
        <p:nvSpPr>
          <p:cNvPr id="3" name="Rectangle 2"/>
          <p:cNvSpPr/>
          <p:nvPr/>
        </p:nvSpPr>
        <p:spPr>
          <a:xfrm>
            <a:off x="0" y="6581001"/>
            <a:ext cx="8763000" cy="276999"/>
          </a:xfrm>
          <a:prstGeom prst="rect">
            <a:avLst/>
          </a:prstGeom>
        </p:spPr>
        <p:txBody>
          <a:bodyPr wrap="square">
            <a:spAutoFit/>
          </a:bodyPr>
          <a:lstStyle/>
          <a:p>
            <a:pPr>
              <a:lnSpc>
                <a:spcPct val="100000"/>
              </a:lnSpc>
              <a:spcBef>
                <a:spcPct val="0"/>
              </a:spcBef>
              <a:buFontTx/>
              <a:buNone/>
            </a:pPr>
            <a:r>
              <a:rPr lang="en-CA" sz="1200" dirty="0">
                <a:solidFill>
                  <a:srgbClr val="000000"/>
                </a:solidFill>
                <a:latin typeface="Calibri"/>
              </a:rPr>
              <a:t>Source: www.un.org/en/development/desa/population/migration/data/estimates2/estimates15.shtml.</a:t>
            </a:r>
            <a:r>
              <a:rPr lang="en-CA" sz="1200" dirty="0">
                <a:solidFill>
                  <a:prstClr val="white"/>
                </a:solidFill>
                <a:latin typeface="Calibri"/>
              </a:rPr>
              <a:t> </a:t>
            </a:r>
          </a:p>
        </p:txBody>
      </p:sp>
      <p:sp>
        <p:nvSpPr>
          <p:cNvPr id="4" name="TextBox 3"/>
          <p:cNvSpPr txBox="1"/>
          <p:nvPr/>
        </p:nvSpPr>
        <p:spPr>
          <a:xfrm>
            <a:off x="0" y="0"/>
            <a:ext cx="9144000" cy="1200329"/>
          </a:xfrm>
          <a:prstGeom prst="rect">
            <a:avLst/>
          </a:prstGeom>
          <a:noFill/>
        </p:spPr>
        <p:txBody>
          <a:bodyPr wrap="square" rtlCol="0">
            <a:spAutoFit/>
          </a:bodyPr>
          <a:lstStyle/>
          <a:p>
            <a:pPr algn="ctr">
              <a:lnSpc>
                <a:spcPct val="100000"/>
              </a:lnSpc>
              <a:spcBef>
                <a:spcPct val="0"/>
              </a:spcBef>
              <a:buFontTx/>
              <a:buNone/>
            </a:pPr>
            <a:r>
              <a:rPr lang="en-CA" sz="2400" dirty="0">
                <a:solidFill>
                  <a:prstClr val="black"/>
                </a:solidFill>
                <a:latin typeface="Calibri"/>
              </a:rPr>
              <a:t>The U.S. has the largest level of migrant stock and the largest net migrant stock (people who came minus people who left). Russia has the 3</a:t>
            </a:r>
            <a:r>
              <a:rPr lang="en-CA" sz="2400" baseline="30000" dirty="0">
                <a:solidFill>
                  <a:prstClr val="black"/>
                </a:solidFill>
                <a:latin typeface="Calibri"/>
              </a:rPr>
              <a:t>rd</a:t>
            </a:r>
            <a:r>
              <a:rPr lang="en-CA" sz="2400" dirty="0">
                <a:solidFill>
                  <a:prstClr val="black"/>
                </a:solidFill>
                <a:latin typeface="Calibri"/>
              </a:rPr>
              <a:t> largest level of migrant stock but a very high outflow too.</a:t>
            </a:r>
          </a:p>
        </p:txBody>
      </p:sp>
      <p:sp>
        <p:nvSpPr>
          <p:cNvPr id="5" name="TextBox 1"/>
          <p:cNvSpPr txBox="1"/>
          <p:nvPr/>
        </p:nvSpPr>
        <p:spPr>
          <a:xfrm>
            <a:off x="8458200" y="45720"/>
            <a:ext cx="457200" cy="480131"/>
          </a:xfrm>
          <a:prstGeom prst="rect">
            <a:avLst/>
          </a:prstGeom>
          <a:noFill/>
        </p:spPr>
        <p:txBody>
          <a:bodyPr wrap="square" rtlCol="0">
            <a:spAutoFit/>
          </a:bodyPr>
          <a:lstStyle>
            <a:defPPr>
              <a:defRPr lang="en-US"/>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a:lstStyle>
          <a:p>
            <a:pPr algn="ctr">
              <a:buNone/>
            </a:pPr>
            <a:r>
              <a:rPr lang="en-US" sz="2800" dirty="0">
                <a:solidFill>
                  <a:srgbClr val="FF0000"/>
                </a:solidFill>
                <a:effectLst>
                  <a:outerShdw blurRad="38100" dist="38100" dir="2700000" algn="tl">
                    <a:srgbClr val="000000">
                      <a:alpha val="43137"/>
                    </a:srgbClr>
                  </a:outerShdw>
                </a:effectLst>
                <a:latin typeface="+mn-lt"/>
                <a:sym typeface="Wingdings" panose="05000000000000000000" pitchFamily="2" charset="2"/>
              </a:rPr>
              <a:t></a:t>
            </a:r>
            <a:endParaRPr lang="en-US" sz="2800" dirty="0">
              <a:solidFill>
                <a:srgbClr val="FF0000"/>
              </a:solidFill>
              <a:effectLst>
                <a:outerShdw blurRad="38100" dist="38100" dir="2700000" algn="tl">
                  <a:srgbClr val="000000">
                    <a:alpha val="43137"/>
                  </a:srgbClr>
                </a:outerShdw>
              </a:effectLst>
              <a:latin typeface="+mn-lt"/>
            </a:endParaRPr>
          </a:p>
        </p:txBody>
      </p:sp>
      <p:sp>
        <p:nvSpPr>
          <p:cNvPr id="6" name="Slide Number Placeholder 5">
            <a:extLst>
              <a:ext uri="{FF2B5EF4-FFF2-40B4-BE49-F238E27FC236}">
                <a16:creationId xmlns:a16="http://schemas.microsoft.com/office/drawing/2014/main" id="{E9705147-BD21-435B-B199-33054D499E83}"/>
              </a:ext>
            </a:extLst>
          </p:cNvPr>
          <p:cNvSpPr>
            <a:spLocks noGrp="1"/>
          </p:cNvSpPr>
          <p:nvPr>
            <p:ph type="sldNum" sz="quarter" idx="12"/>
          </p:nvPr>
        </p:nvSpPr>
        <p:spPr/>
        <p:txBody>
          <a:bodyPr/>
          <a:lstStyle/>
          <a:p>
            <a:pPr>
              <a:defRPr/>
            </a:pPr>
            <a:fld id="{D7862DBB-4001-4349-BD46-E6A729FB19CB}" type="slidenum">
              <a:rPr lang="en-US" smtClean="0">
                <a:solidFill>
                  <a:prstClr val="white">
                    <a:tint val="75000"/>
                  </a:prstClr>
                </a:solidFill>
              </a:rPr>
              <a:pPr>
                <a:defRPr/>
              </a:pPr>
              <a:t>62</a:t>
            </a:fld>
            <a:endParaRPr lang="en-US">
              <a:solidFill>
                <a:prstClr val="white">
                  <a:tint val="75000"/>
                </a:prstClr>
              </a:solidFill>
            </a:endParaRPr>
          </a:p>
        </p:txBody>
      </p:sp>
    </p:spTree>
    <p:extLst>
      <p:ext uri="{BB962C8B-B14F-4D97-AF65-F5344CB8AC3E}">
        <p14:creationId xmlns:p14="http://schemas.microsoft.com/office/powerpoint/2010/main" val="21042960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0" y="1124495"/>
          <a:ext cx="9113849" cy="5504905"/>
        </p:xfrm>
        <a:graphic>
          <a:graphicData uri="http://schemas.openxmlformats.org/drawingml/2006/table">
            <a:tbl>
              <a:tblPr>
                <a:tableStyleId>{3C2FFA5D-87B4-456A-9821-1D502468CF0F}</a:tableStyleId>
              </a:tblPr>
              <a:tblGrid>
                <a:gridCol w="14478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722449">
                  <a:extLst>
                    <a:ext uri="{9D8B030D-6E8A-4147-A177-3AD203B41FA5}">
                      <a16:colId xmlns:a16="http://schemas.microsoft.com/office/drawing/2014/main" val="20005"/>
                    </a:ext>
                  </a:extLst>
                </a:gridCol>
              </a:tblGrid>
              <a:tr h="64770">
                <a:tc gridSpan="6">
                  <a:txBody>
                    <a:bodyPr/>
                    <a:lstStyle/>
                    <a:p>
                      <a:pPr algn="ctr" fontAlgn="b"/>
                      <a:r>
                        <a:rPr lang="en-CA" sz="2400" b="1" u="none" strike="noStrike" dirty="0">
                          <a:effectLst/>
                        </a:rPr>
                        <a:t>Top Ten </a:t>
                      </a:r>
                      <a:r>
                        <a:rPr lang="en-CA" sz="2400" b="1" u="none" strike="noStrike" dirty="0">
                          <a:solidFill>
                            <a:srgbClr val="C00000"/>
                          </a:solidFill>
                          <a:effectLst/>
                        </a:rPr>
                        <a:t>Diaspora</a:t>
                      </a:r>
                      <a:r>
                        <a:rPr lang="en-CA" sz="2400" b="1" u="none" strike="noStrike" dirty="0">
                          <a:effectLst/>
                        </a:rPr>
                        <a:t> Nations as of 2015</a:t>
                      </a:r>
                      <a:endParaRPr lang="en-CA" sz="2400" b="1" i="0" u="none" strike="noStrike" dirty="0">
                        <a:solidFill>
                          <a:schemeClr val="bg1"/>
                        </a:solidFill>
                        <a:effectLst/>
                        <a:latin typeface="Calibri" panose="020F0502020204030204" pitchFamily="34" charset="0"/>
                      </a:endParaRPr>
                    </a:p>
                  </a:txBody>
                  <a:tcPr marL="3810" marR="3810" marT="3810" marB="0" anchor="b"/>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0000"/>
                  </a:ext>
                </a:extLst>
              </a:tr>
              <a:tr h="1378675">
                <a:tc>
                  <a:txBody>
                    <a:bodyPr/>
                    <a:lstStyle/>
                    <a:p>
                      <a:pPr algn="ctr" fontAlgn="ctr"/>
                      <a:r>
                        <a:rPr lang="en-CA" sz="2300" u="none" strike="noStrike" dirty="0">
                          <a:effectLst>
                            <a:outerShdw blurRad="38100" dist="38100" dir="2700000" algn="tl">
                              <a:srgbClr val="000000">
                                <a:alpha val="43137"/>
                              </a:srgbClr>
                            </a:outerShdw>
                          </a:effectLst>
                        </a:rPr>
                        <a:t>Country</a:t>
                      </a:r>
                      <a:endParaRPr lang="en-CA" sz="23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3810" marR="3810" marT="3810" marB="0" anchor="ctr"/>
                </a:tc>
                <a:tc>
                  <a:txBody>
                    <a:bodyPr/>
                    <a:lstStyle/>
                    <a:p>
                      <a:pPr algn="ctr" fontAlgn="ctr"/>
                      <a:r>
                        <a:rPr lang="en-CA" sz="2300" u="none" strike="noStrike" dirty="0">
                          <a:solidFill>
                            <a:srgbClr val="C00000"/>
                          </a:solidFill>
                          <a:effectLst>
                            <a:outerShdw blurRad="38100" dist="38100" dir="2700000" algn="tl">
                              <a:srgbClr val="000000">
                                <a:alpha val="43137"/>
                              </a:srgbClr>
                            </a:outerShdw>
                          </a:effectLst>
                        </a:rPr>
                        <a:t>Migrants Who Left The Country</a:t>
                      </a:r>
                      <a:endParaRPr lang="en-CA" sz="2300" b="1" i="0" u="none" strike="noStrike" dirty="0">
                        <a:solidFill>
                          <a:srgbClr val="C00000"/>
                        </a:solidFill>
                        <a:effectLst>
                          <a:outerShdw blurRad="38100" dist="38100" dir="2700000" algn="tl">
                            <a:srgbClr val="000000">
                              <a:alpha val="43137"/>
                            </a:srgbClr>
                          </a:outerShdw>
                        </a:effectLst>
                        <a:latin typeface="Calibri" panose="020F0502020204030204" pitchFamily="34" charset="0"/>
                      </a:endParaRPr>
                    </a:p>
                  </a:txBody>
                  <a:tcPr marL="3810" marR="3810" marT="3810" marB="0" anchor="ctr"/>
                </a:tc>
                <a:tc>
                  <a:txBody>
                    <a:bodyPr/>
                    <a:lstStyle/>
                    <a:p>
                      <a:pPr algn="ctr" fontAlgn="ctr"/>
                      <a:r>
                        <a:rPr lang="en-CA" sz="2300" u="none" strike="noStrike" dirty="0">
                          <a:effectLst>
                            <a:outerShdw blurRad="38100" dist="38100" dir="2700000" algn="tl">
                              <a:srgbClr val="000000">
                                <a:alpha val="43137"/>
                              </a:srgbClr>
                            </a:outerShdw>
                          </a:effectLst>
                        </a:rPr>
                        <a:t>Rank as a Diaspora Country</a:t>
                      </a:r>
                      <a:endParaRPr lang="en-CA" sz="23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3810" marR="3810" marT="3810" marB="0" anchor="ctr"/>
                </a:tc>
                <a:tc>
                  <a:txBody>
                    <a:bodyPr/>
                    <a:lstStyle/>
                    <a:p>
                      <a:pPr algn="ctr" fontAlgn="ctr"/>
                      <a:r>
                        <a:rPr lang="en-CA" sz="2300" u="none" strike="noStrike" dirty="0">
                          <a:effectLst>
                            <a:outerShdw blurRad="38100" dist="38100" dir="2700000" algn="tl">
                              <a:srgbClr val="000000">
                                <a:alpha val="43137"/>
                              </a:srgbClr>
                            </a:outerShdw>
                          </a:effectLst>
                        </a:rPr>
                        <a:t>Migrants Who Entered The Country</a:t>
                      </a:r>
                      <a:endParaRPr lang="en-CA" sz="23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3810" marR="3810" marT="3810" marB="0" anchor="ctr"/>
                </a:tc>
                <a:tc>
                  <a:txBody>
                    <a:bodyPr/>
                    <a:lstStyle/>
                    <a:p>
                      <a:pPr algn="ctr" fontAlgn="ctr"/>
                      <a:r>
                        <a:rPr lang="en-CA" sz="2300" u="none" strike="noStrike" dirty="0">
                          <a:effectLst>
                            <a:outerShdw blurRad="38100" dist="38100" dir="2700000" algn="tl">
                              <a:srgbClr val="000000">
                                <a:alpha val="43137"/>
                              </a:srgbClr>
                            </a:outerShdw>
                          </a:effectLst>
                        </a:rPr>
                        <a:t>Rank as a Destination Country</a:t>
                      </a:r>
                      <a:endParaRPr lang="en-CA" sz="23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3810" marR="3810" marT="3810" marB="0" anchor="ctr"/>
                </a:tc>
                <a:tc>
                  <a:txBody>
                    <a:bodyPr/>
                    <a:lstStyle/>
                    <a:p>
                      <a:pPr algn="ctr" fontAlgn="ctr"/>
                      <a:r>
                        <a:rPr lang="en-CA" sz="2300" u="none" strike="noStrike" dirty="0">
                          <a:effectLst>
                            <a:outerShdw blurRad="38100" dist="38100" dir="2700000" algn="tl">
                              <a:srgbClr val="000000">
                                <a:alpha val="43137"/>
                              </a:srgbClr>
                            </a:outerShdw>
                          </a:effectLst>
                        </a:rPr>
                        <a:t>Net Migration</a:t>
                      </a:r>
                      <a:endParaRPr lang="en-CA" sz="2300" b="1" i="0" u="none" strike="noStrike"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3810" marR="3810" marT="3810" marB="0" anchor="ctr"/>
                </a:tc>
                <a:extLst>
                  <a:ext uri="{0D108BD9-81ED-4DB2-BD59-A6C34878D82A}">
                    <a16:rowId xmlns:a16="http://schemas.microsoft.com/office/drawing/2014/main" val="10001"/>
                  </a:ext>
                </a:extLst>
              </a:tr>
              <a:tr h="431619">
                <a:tc>
                  <a:txBody>
                    <a:bodyPr/>
                    <a:lstStyle/>
                    <a:p>
                      <a:pPr marL="72000" algn="l" fontAlgn="b"/>
                      <a:r>
                        <a:rPr lang="en-CA" sz="2300" u="none" strike="noStrike" dirty="0">
                          <a:effectLst>
                            <a:outerShdw blurRad="38100" dist="38100" dir="2700000" algn="tl">
                              <a:srgbClr val="000000">
                                <a:alpha val="43137"/>
                              </a:srgbClr>
                            </a:outerShdw>
                          </a:effectLst>
                        </a:rPr>
                        <a:t>India</a:t>
                      </a:r>
                      <a:endParaRPr lang="en-CA" sz="23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810" marR="3810" marT="3810" marB="0"/>
                </a:tc>
                <a:tc>
                  <a:txBody>
                    <a:bodyPr/>
                    <a:lstStyle/>
                    <a:p>
                      <a:pPr algn="r" fontAlgn="b"/>
                      <a:r>
                        <a:rPr lang="en-CA" sz="2300" u="none" strike="noStrike" dirty="0">
                          <a:effectLst/>
                        </a:rPr>
                        <a:t>  15,576,000 </a:t>
                      </a:r>
                      <a:endParaRPr lang="en-CA" sz="2300" b="0" i="0" u="none" strike="noStrike" dirty="0">
                        <a:solidFill>
                          <a:srgbClr val="000000"/>
                        </a:solidFill>
                        <a:effectLst/>
                        <a:latin typeface="Calibri" panose="020F0502020204030204" pitchFamily="34" charset="0"/>
                      </a:endParaRPr>
                    </a:p>
                  </a:txBody>
                  <a:tcPr marL="3810" marR="3810" marT="3810" marB="0"/>
                </a:tc>
                <a:tc>
                  <a:txBody>
                    <a:bodyPr/>
                    <a:lstStyle/>
                    <a:p>
                      <a:pPr algn="ctr" fontAlgn="b"/>
                      <a:r>
                        <a:rPr lang="en-CA" sz="2300" u="none" strike="noStrike" dirty="0">
                          <a:effectLst/>
                        </a:rPr>
                        <a:t>1 </a:t>
                      </a:r>
                      <a:endParaRPr lang="en-CA" sz="2300" b="0" i="0" u="none" strike="noStrike" dirty="0">
                        <a:solidFill>
                          <a:srgbClr val="000000"/>
                        </a:solidFill>
                        <a:effectLst/>
                        <a:latin typeface="Calibri" panose="020F0502020204030204" pitchFamily="34" charset="0"/>
                      </a:endParaRPr>
                    </a:p>
                  </a:txBody>
                  <a:tcPr marL="3810" marR="3810" marT="3810" marB="0"/>
                </a:tc>
                <a:tc>
                  <a:txBody>
                    <a:bodyPr/>
                    <a:lstStyle/>
                    <a:p>
                      <a:pPr algn="r" fontAlgn="b"/>
                      <a:r>
                        <a:rPr lang="en-CA" sz="2300" u="none" strike="noStrike" dirty="0">
                          <a:effectLst/>
                        </a:rPr>
                        <a:t>5,241,000 </a:t>
                      </a:r>
                      <a:endParaRPr lang="en-CA" sz="2300" b="0" i="0" u="none" strike="noStrike" dirty="0">
                        <a:solidFill>
                          <a:srgbClr val="000000"/>
                        </a:solidFill>
                        <a:effectLst/>
                        <a:latin typeface="Calibri" panose="020F0502020204030204" pitchFamily="34" charset="0"/>
                      </a:endParaRPr>
                    </a:p>
                  </a:txBody>
                  <a:tcPr marL="3810" marR="3810" marT="3810" marB="0"/>
                </a:tc>
                <a:tc>
                  <a:txBody>
                    <a:bodyPr/>
                    <a:lstStyle/>
                    <a:p>
                      <a:pPr algn="ctr" fontAlgn="b"/>
                      <a:r>
                        <a:rPr lang="en-CA" sz="2300" u="none" strike="noStrike" dirty="0">
                          <a:effectLst/>
                        </a:rPr>
                        <a:t>12 </a:t>
                      </a:r>
                      <a:endParaRPr lang="en-CA" sz="2300" b="0" i="0" u="none" strike="noStrike" dirty="0">
                        <a:solidFill>
                          <a:srgbClr val="000000"/>
                        </a:solidFill>
                        <a:effectLst/>
                        <a:latin typeface="Calibri" panose="020F0502020204030204" pitchFamily="34" charset="0"/>
                      </a:endParaRPr>
                    </a:p>
                  </a:txBody>
                  <a:tcPr marL="3810" marR="3810" marT="3810" marB="0"/>
                </a:tc>
                <a:tc>
                  <a:txBody>
                    <a:bodyPr/>
                    <a:lstStyle/>
                    <a:p>
                      <a:pPr algn="r" fontAlgn="b"/>
                      <a:r>
                        <a:rPr lang="en-CA" sz="2300" b="0" i="0" u="none" strike="noStrike" dirty="0">
                          <a:solidFill>
                            <a:srgbClr val="000000"/>
                          </a:solidFill>
                          <a:effectLst/>
                          <a:latin typeface="Calibri" panose="020F0502020204030204" pitchFamily="34" charset="0"/>
                        </a:rPr>
                        <a:t>(10,335,000)</a:t>
                      </a:r>
                    </a:p>
                  </a:txBody>
                  <a:tcPr marL="3810" marR="3810" marT="3810" marB="0"/>
                </a:tc>
                <a:extLst>
                  <a:ext uri="{0D108BD9-81ED-4DB2-BD59-A6C34878D82A}">
                    <a16:rowId xmlns:a16="http://schemas.microsoft.com/office/drawing/2014/main" val="10002"/>
                  </a:ext>
                </a:extLst>
              </a:tr>
              <a:tr h="367937">
                <a:tc>
                  <a:txBody>
                    <a:bodyPr/>
                    <a:lstStyle/>
                    <a:p>
                      <a:pPr marL="72000" algn="l" fontAlgn="b"/>
                      <a:r>
                        <a:rPr lang="en-CA" sz="2300" u="none" strike="noStrike" dirty="0">
                          <a:effectLst>
                            <a:outerShdw blurRad="38100" dist="38100" dir="2700000" algn="tl">
                              <a:srgbClr val="000000">
                                <a:alpha val="43137"/>
                              </a:srgbClr>
                            </a:outerShdw>
                          </a:effectLst>
                        </a:rPr>
                        <a:t>Mexico</a:t>
                      </a:r>
                      <a:endParaRPr lang="en-CA" sz="23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810" marR="3810" marT="3810" marB="0"/>
                </a:tc>
                <a:tc>
                  <a:txBody>
                    <a:bodyPr/>
                    <a:lstStyle/>
                    <a:p>
                      <a:pPr algn="r" fontAlgn="b"/>
                      <a:r>
                        <a:rPr lang="en-CA" sz="2300" u="none" strike="noStrike" dirty="0">
                          <a:effectLst/>
                        </a:rPr>
                        <a:t> 12,339,000 </a:t>
                      </a:r>
                      <a:endParaRPr lang="en-CA" sz="2300" b="0" i="0" u="none" strike="noStrike" dirty="0">
                        <a:solidFill>
                          <a:srgbClr val="000000"/>
                        </a:solidFill>
                        <a:effectLst/>
                        <a:latin typeface="Calibri" panose="020F0502020204030204" pitchFamily="34" charset="0"/>
                      </a:endParaRPr>
                    </a:p>
                  </a:txBody>
                  <a:tcPr marL="3810" marR="3810" marT="3810" marB="0"/>
                </a:tc>
                <a:tc>
                  <a:txBody>
                    <a:bodyPr/>
                    <a:lstStyle/>
                    <a:p>
                      <a:pPr algn="ctr" fontAlgn="b"/>
                      <a:r>
                        <a:rPr lang="en-CA" sz="2300" u="none" strike="noStrike" dirty="0">
                          <a:effectLst/>
                        </a:rPr>
                        <a:t>2 </a:t>
                      </a:r>
                      <a:endParaRPr lang="en-CA" sz="2300" b="0" i="0" u="none" strike="noStrike" dirty="0">
                        <a:solidFill>
                          <a:srgbClr val="000000"/>
                        </a:solidFill>
                        <a:effectLst/>
                        <a:latin typeface="Calibri" panose="020F0502020204030204" pitchFamily="34" charset="0"/>
                      </a:endParaRPr>
                    </a:p>
                  </a:txBody>
                  <a:tcPr marL="3810" marR="3810" marT="3810" marB="0"/>
                </a:tc>
                <a:tc>
                  <a:txBody>
                    <a:bodyPr/>
                    <a:lstStyle/>
                    <a:p>
                      <a:pPr algn="r" fontAlgn="b"/>
                      <a:r>
                        <a:rPr lang="en-CA" sz="2300" u="none" strike="noStrike" dirty="0">
                          <a:effectLst/>
                        </a:rPr>
                        <a:t>    1,193,000 </a:t>
                      </a:r>
                      <a:endParaRPr lang="en-CA" sz="2300" b="0" i="0" u="none" strike="noStrike" dirty="0">
                        <a:solidFill>
                          <a:srgbClr val="000000"/>
                        </a:solidFill>
                        <a:effectLst/>
                        <a:latin typeface="Calibri" panose="020F0502020204030204" pitchFamily="34" charset="0"/>
                      </a:endParaRPr>
                    </a:p>
                  </a:txBody>
                  <a:tcPr marL="3810" marR="3810" marT="3810" marB="0"/>
                </a:tc>
                <a:tc>
                  <a:txBody>
                    <a:bodyPr/>
                    <a:lstStyle/>
                    <a:p>
                      <a:pPr algn="ctr" fontAlgn="b"/>
                      <a:r>
                        <a:rPr lang="en-CA" sz="2300" u="none" strike="noStrike" dirty="0">
                          <a:effectLst/>
                        </a:rPr>
                        <a:t>42 </a:t>
                      </a:r>
                      <a:endParaRPr lang="en-CA" sz="2300" b="0" i="0" u="none" strike="noStrike" dirty="0">
                        <a:solidFill>
                          <a:srgbClr val="000000"/>
                        </a:solidFill>
                        <a:effectLst/>
                        <a:latin typeface="Calibri" panose="020F0502020204030204" pitchFamily="34" charset="0"/>
                      </a:endParaRPr>
                    </a:p>
                  </a:txBody>
                  <a:tcPr marL="3810" marR="3810" marT="3810" marB="0"/>
                </a:tc>
                <a:tc>
                  <a:txBody>
                    <a:bodyPr/>
                    <a:lstStyle/>
                    <a:p>
                      <a:pPr algn="r" fontAlgn="b"/>
                      <a:r>
                        <a:rPr lang="en-CA" sz="2300" b="0" i="0" u="none" strike="noStrike" dirty="0">
                          <a:solidFill>
                            <a:srgbClr val="000000"/>
                          </a:solidFill>
                          <a:effectLst/>
                          <a:latin typeface="Calibri" panose="020F0502020204030204" pitchFamily="34" charset="0"/>
                        </a:rPr>
                        <a:t>(11,146,000)</a:t>
                      </a:r>
                    </a:p>
                  </a:txBody>
                  <a:tcPr marL="3810" marR="3810" marT="3810" marB="0"/>
                </a:tc>
                <a:extLst>
                  <a:ext uri="{0D108BD9-81ED-4DB2-BD59-A6C34878D82A}">
                    <a16:rowId xmlns:a16="http://schemas.microsoft.com/office/drawing/2014/main" val="10003"/>
                  </a:ext>
                </a:extLst>
              </a:tr>
              <a:tr h="367937">
                <a:tc>
                  <a:txBody>
                    <a:bodyPr/>
                    <a:lstStyle/>
                    <a:p>
                      <a:pPr marL="72000" algn="l" fontAlgn="b"/>
                      <a:r>
                        <a:rPr lang="en-CA" sz="2300" u="none" strike="noStrike" dirty="0">
                          <a:effectLst>
                            <a:outerShdw blurRad="38100" dist="38100" dir="2700000" algn="tl">
                              <a:srgbClr val="000000">
                                <a:alpha val="43137"/>
                              </a:srgbClr>
                            </a:outerShdw>
                          </a:effectLst>
                        </a:rPr>
                        <a:t>Russia</a:t>
                      </a:r>
                      <a:endParaRPr lang="en-CA" sz="23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810" marR="3810" marT="3810" marB="0"/>
                </a:tc>
                <a:tc>
                  <a:txBody>
                    <a:bodyPr/>
                    <a:lstStyle/>
                    <a:p>
                      <a:pPr algn="r" fontAlgn="b"/>
                      <a:r>
                        <a:rPr lang="en-CA" sz="2300" u="none" strike="noStrike" dirty="0">
                          <a:effectLst/>
                        </a:rPr>
                        <a:t>  10,577,000 </a:t>
                      </a:r>
                      <a:endParaRPr lang="en-CA" sz="2300" b="0" i="0" u="none" strike="noStrike" dirty="0">
                        <a:solidFill>
                          <a:srgbClr val="000000"/>
                        </a:solidFill>
                        <a:effectLst/>
                        <a:latin typeface="Calibri" panose="020F0502020204030204" pitchFamily="34" charset="0"/>
                      </a:endParaRPr>
                    </a:p>
                  </a:txBody>
                  <a:tcPr marL="3810" marR="3810" marT="3810" marB="0"/>
                </a:tc>
                <a:tc>
                  <a:txBody>
                    <a:bodyPr/>
                    <a:lstStyle/>
                    <a:p>
                      <a:pPr algn="ctr" fontAlgn="b"/>
                      <a:r>
                        <a:rPr lang="en-CA" sz="2300" u="none" strike="noStrike" dirty="0">
                          <a:effectLst/>
                        </a:rPr>
                        <a:t>3 </a:t>
                      </a:r>
                      <a:endParaRPr lang="en-CA" sz="2300" b="0" i="0" u="none" strike="noStrike" dirty="0">
                        <a:solidFill>
                          <a:srgbClr val="000000"/>
                        </a:solidFill>
                        <a:effectLst/>
                        <a:latin typeface="Calibri" panose="020F0502020204030204" pitchFamily="34" charset="0"/>
                      </a:endParaRPr>
                    </a:p>
                  </a:txBody>
                  <a:tcPr marL="3810" marR="3810" marT="3810" marB="0"/>
                </a:tc>
                <a:tc>
                  <a:txBody>
                    <a:bodyPr/>
                    <a:lstStyle/>
                    <a:p>
                      <a:pPr algn="r" fontAlgn="b"/>
                      <a:r>
                        <a:rPr lang="en-CA" sz="2300" u="none" strike="noStrike" dirty="0">
                          <a:effectLst/>
                        </a:rPr>
                        <a:t> 11,643,000 </a:t>
                      </a:r>
                      <a:endParaRPr lang="en-CA" sz="2300" b="0" i="0" u="none" strike="noStrike" dirty="0">
                        <a:solidFill>
                          <a:srgbClr val="000000"/>
                        </a:solidFill>
                        <a:effectLst/>
                        <a:latin typeface="Calibri" panose="020F0502020204030204" pitchFamily="34" charset="0"/>
                      </a:endParaRPr>
                    </a:p>
                  </a:txBody>
                  <a:tcPr marL="3810" marR="3810" marT="3810" marB="0"/>
                </a:tc>
                <a:tc>
                  <a:txBody>
                    <a:bodyPr/>
                    <a:lstStyle/>
                    <a:p>
                      <a:pPr algn="ctr" fontAlgn="b"/>
                      <a:r>
                        <a:rPr lang="en-CA" sz="2300" u="none" strike="noStrike" dirty="0">
                          <a:effectLst/>
                        </a:rPr>
                        <a:t>3</a:t>
                      </a:r>
                      <a:endParaRPr lang="en-CA" sz="2300" b="0" i="0" u="none" strike="noStrike" dirty="0">
                        <a:solidFill>
                          <a:srgbClr val="000000"/>
                        </a:solidFill>
                        <a:effectLst/>
                        <a:latin typeface="Calibri" panose="020F0502020204030204" pitchFamily="34" charset="0"/>
                      </a:endParaRPr>
                    </a:p>
                  </a:txBody>
                  <a:tcPr marL="3810" marR="3810" marT="3810" marB="0"/>
                </a:tc>
                <a:tc>
                  <a:txBody>
                    <a:bodyPr/>
                    <a:lstStyle/>
                    <a:p>
                      <a:pPr algn="r" fontAlgn="b"/>
                      <a:r>
                        <a:rPr lang="en-CA" sz="2300" b="0" i="0" u="none" strike="noStrike" dirty="0">
                          <a:solidFill>
                            <a:srgbClr val="000000"/>
                          </a:solidFill>
                          <a:effectLst/>
                          <a:latin typeface="Calibri" panose="020F0502020204030204" pitchFamily="34" charset="0"/>
                        </a:rPr>
                        <a:t>1,066,000</a:t>
                      </a:r>
                    </a:p>
                  </a:txBody>
                  <a:tcPr marL="3810" marR="3810" marT="3810" marB="0"/>
                </a:tc>
                <a:extLst>
                  <a:ext uri="{0D108BD9-81ED-4DB2-BD59-A6C34878D82A}">
                    <a16:rowId xmlns:a16="http://schemas.microsoft.com/office/drawing/2014/main" val="10004"/>
                  </a:ext>
                </a:extLst>
              </a:tr>
              <a:tr h="367937">
                <a:tc>
                  <a:txBody>
                    <a:bodyPr/>
                    <a:lstStyle/>
                    <a:p>
                      <a:pPr marL="72000" algn="l" fontAlgn="b"/>
                      <a:r>
                        <a:rPr lang="en-CA" sz="2300" u="none" strike="noStrike" dirty="0">
                          <a:effectLst>
                            <a:outerShdw blurRad="38100" dist="38100" dir="2700000" algn="tl">
                              <a:srgbClr val="000000">
                                <a:alpha val="43137"/>
                              </a:srgbClr>
                            </a:outerShdw>
                          </a:effectLst>
                        </a:rPr>
                        <a:t>China</a:t>
                      </a:r>
                      <a:endParaRPr lang="en-CA" sz="23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810" marR="3810" marT="3810" marB="0"/>
                </a:tc>
                <a:tc>
                  <a:txBody>
                    <a:bodyPr/>
                    <a:lstStyle/>
                    <a:p>
                      <a:pPr algn="r" fontAlgn="b"/>
                      <a:r>
                        <a:rPr lang="en-CA" sz="2300" u="none" strike="noStrike" dirty="0">
                          <a:effectLst/>
                        </a:rPr>
                        <a:t>   9,546,000 </a:t>
                      </a:r>
                      <a:endParaRPr lang="en-CA" sz="2300" b="0" i="0" u="none" strike="noStrike" dirty="0">
                        <a:solidFill>
                          <a:srgbClr val="000000"/>
                        </a:solidFill>
                        <a:effectLst/>
                        <a:latin typeface="Calibri" panose="020F0502020204030204" pitchFamily="34" charset="0"/>
                      </a:endParaRPr>
                    </a:p>
                  </a:txBody>
                  <a:tcPr marL="3810" marR="3810" marT="3810" marB="0"/>
                </a:tc>
                <a:tc>
                  <a:txBody>
                    <a:bodyPr/>
                    <a:lstStyle/>
                    <a:p>
                      <a:pPr algn="ctr" fontAlgn="b"/>
                      <a:r>
                        <a:rPr lang="en-CA" sz="2300" u="none" strike="noStrike" dirty="0">
                          <a:effectLst/>
                        </a:rPr>
                        <a:t>4 </a:t>
                      </a:r>
                      <a:endParaRPr lang="en-CA" sz="2300" b="0" i="0" u="none" strike="noStrike" dirty="0">
                        <a:solidFill>
                          <a:srgbClr val="000000"/>
                        </a:solidFill>
                        <a:effectLst/>
                        <a:latin typeface="Calibri" panose="020F0502020204030204" pitchFamily="34" charset="0"/>
                      </a:endParaRPr>
                    </a:p>
                  </a:txBody>
                  <a:tcPr marL="3810" marR="3810" marT="3810" marB="0"/>
                </a:tc>
                <a:tc>
                  <a:txBody>
                    <a:bodyPr/>
                    <a:lstStyle/>
                    <a:p>
                      <a:pPr algn="r" fontAlgn="b"/>
                      <a:r>
                        <a:rPr lang="en-CA" sz="2300" u="none" strike="noStrike" dirty="0">
                          <a:effectLst/>
                        </a:rPr>
                        <a:t>       978,000 </a:t>
                      </a:r>
                      <a:endParaRPr lang="en-CA" sz="2300" b="0" i="0" u="none" strike="noStrike" dirty="0">
                        <a:solidFill>
                          <a:srgbClr val="000000"/>
                        </a:solidFill>
                        <a:effectLst/>
                        <a:latin typeface="Calibri" panose="020F0502020204030204" pitchFamily="34" charset="0"/>
                      </a:endParaRPr>
                    </a:p>
                  </a:txBody>
                  <a:tcPr marL="3810" marR="3810" marT="3810" marB="0"/>
                </a:tc>
                <a:tc>
                  <a:txBody>
                    <a:bodyPr/>
                    <a:lstStyle/>
                    <a:p>
                      <a:pPr algn="ctr" fontAlgn="b"/>
                      <a:r>
                        <a:rPr lang="en-CA" sz="2300" u="none" strike="noStrike" dirty="0">
                          <a:effectLst/>
                        </a:rPr>
                        <a:t>48 </a:t>
                      </a:r>
                      <a:endParaRPr lang="en-CA" sz="2300" b="0" i="0" u="none" strike="noStrike" dirty="0">
                        <a:solidFill>
                          <a:srgbClr val="000000"/>
                        </a:solidFill>
                        <a:effectLst/>
                        <a:latin typeface="Calibri" panose="020F0502020204030204" pitchFamily="34" charset="0"/>
                      </a:endParaRPr>
                    </a:p>
                  </a:txBody>
                  <a:tcPr marL="3810" marR="3810" marT="3810" marB="0"/>
                </a:tc>
                <a:tc>
                  <a:txBody>
                    <a:bodyPr/>
                    <a:lstStyle/>
                    <a:p>
                      <a:pPr algn="r" fontAlgn="b"/>
                      <a:r>
                        <a:rPr lang="en-CA" sz="2300" b="0" i="0" u="none" strike="noStrike" dirty="0">
                          <a:solidFill>
                            <a:srgbClr val="000000"/>
                          </a:solidFill>
                          <a:effectLst/>
                          <a:latin typeface="Calibri" panose="020F0502020204030204" pitchFamily="34" charset="0"/>
                        </a:rPr>
                        <a:t>(8,568,000)</a:t>
                      </a:r>
                    </a:p>
                  </a:txBody>
                  <a:tcPr marL="3810" marR="3810" marT="3810" marB="0"/>
                </a:tc>
                <a:extLst>
                  <a:ext uri="{0D108BD9-81ED-4DB2-BD59-A6C34878D82A}">
                    <a16:rowId xmlns:a16="http://schemas.microsoft.com/office/drawing/2014/main" val="10005"/>
                  </a:ext>
                </a:extLst>
              </a:tr>
              <a:tr h="367937">
                <a:tc>
                  <a:txBody>
                    <a:bodyPr/>
                    <a:lstStyle/>
                    <a:p>
                      <a:pPr marL="72000" algn="l" fontAlgn="b"/>
                      <a:r>
                        <a:rPr lang="en-CA" sz="2300" u="none" strike="noStrike" dirty="0">
                          <a:effectLst>
                            <a:outerShdw blurRad="38100" dist="38100" dir="2700000" algn="tl">
                              <a:srgbClr val="000000">
                                <a:alpha val="43137"/>
                              </a:srgbClr>
                            </a:outerShdw>
                          </a:effectLst>
                        </a:rPr>
                        <a:t>Bangladesh</a:t>
                      </a:r>
                      <a:endParaRPr lang="en-CA" sz="23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810" marR="3810" marT="3810" marB="0"/>
                </a:tc>
                <a:tc>
                  <a:txBody>
                    <a:bodyPr/>
                    <a:lstStyle/>
                    <a:p>
                      <a:pPr algn="r" fontAlgn="b"/>
                      <a:r>
                        <a:rPr lang="en-CA" sz="2300" u="none" strike="noStrike" dirty="0">
                          <a:effectLst/>
                        </a:rPr>
                        <a:t>   7,205,000 </a:t>
                      </a:r>
                      <a:endParaRPr lang="en-CA" sz="2300" b="0" i="0" u="none" strike="noStrike" dirty="0">
                        <a:solidFill>
                          <a:srgbClr val="000000"/>
                        </a:solidFill>
                        <a:effectLst/>
                        <a:latin typeface="Calibri" panose="020F0502020204030204" pitchFamily="34" charset="0"/>
                      </a:endParaRPr>
                    </a:p>
                  </a:txBody>
                  <a:tcPr marL="3810" marR="3810" marT="3810" marB="0"/>
                </a:tc>
                <a:tc>
                  <a:txBody>
                    <a:bodyPr/>
                    <a:lstStyle/>
                    <a:p>
                      <a:pPr algn="ctr" fontAlgn="b"/>
                      <a:r>
                        <a:rPr lang="en-CA" sz="2300" u="none" strike="noStrike" dirty="0">
                          <a:effectLst/>
                        </a:rPr>
                        <a:t>5 </a:t>
                      </a:r>
                      <a:endParaRPr lang="en-CA" sz="2300" b="0" i="0" u="none" strike="noStrike" dirty="0">
                        <a:solidFill>
                          <a:srgbClr val="000000"/>
                        </a:solidFill>
                        <a:effectLst/>
                        <a:latin typeface="Calibri" panose="020F0502020204030204" pitchFamily="34" charset="0"/>
                      </a:endParaRPr>
                    </a:p>
                  </a:txBody>
                  <a:tcPr marL="3810" marR="3810" marT="3810" marB="0"/>
                </a:tc>
                <a:tc>
                  <a:txBody>
                    <a:bodyPr/>
                    <a:lstStyle/>
                    <a:p>
                      <a:pPr algn="r" fontAlgn="b"/>
                      <a:r>
                        <a:rPr lang="en-CA" sz="2300" u="none" strike="noStrike" dirty="0">
                          <a:effectLst/>
                        </a:rPr>
                        <a:t>    1,432,000 </a:t>
                      </a:r>
                      <a:endParaRPr lang="en-CA" sz="2300" b="0" i="0" u="none" strike="noStrike" dirty="0">
                        <a:solidFill>
                          <a:srgbClr val="000000"/>
                        </a:solidFill>
                        <a:effectLst/>
                        <a:latin typeface="Calibri" panose="020F0502020204030204" pitchFamily="34" charset="0"/>
                      </a:endParaRPr>
                    </a:p>
                  </a:txBody>
                  <a:tcPr marL="3810" marR="3810" marT="3810" marB="0"/>
                </a:tc>
                <a:tc>
                  <a:txBody>
                    <a:bodyPr/>
                    <a:lstStyle/>
                    <a:p>
                      <a:pPr algn="ctr" fontAlgn="b"/>
                      <a:r>
                        <a:rPr lang="en-CA" sz="2300" u="none" strike="noStrike" dirty="0">
                          <a:effectLst/>
                        </a:rPr>
                        <a:t>36 </a:t>
                      </a:r>
                      <a:endParaRPr lang="en-CA" sz="2300" b="0" i="0" u="none" strike="noStrike" dirty="0">
                        <a:solidFill>
                          <a:srgbClr val="000000"/>
                        </a:solidFill>
                        <a:effectLst/>
                        <a:latin typeface="Calibri" panose="020F0502020204030204" pitchFamily="34" charset="0"/>
                      </a:endParaRPr>
                    </a:p>
                  </a:txBody>
                  <a:tcPr marL="3810" marR="3810" marT="3810" marB="0"/>
                </a:tc>
                <a:tc>
                  <a:txBody>
                    <a:bodyPr/>
                    <a:lstStyle/>
                    <a:p>
                      <a:pPr algn="r" fontAlgn="b"/>
                      <a:r>
                        <a:rPr lang="en-CA" sz="2300" b="0" i="0" u="none" strike="noStrike" dirty="0">
                          <a:solidFill>
                            <a:srgbClr val="000000"/>
                          </a:solidFill>
                          <a:effectLst/>
                          <a:latin typeface="Calibri" panose="020F0502020204030204" pitchFamily="34" charset="0"/>
                        </a:rPr>
                        <a:t>(5,773,000)</a:t>
                      </a:r>
                    </a:p>
                  </a:txBody>
                  <a:tcPr marL="3810" marR="3810" marT="3810" marB="0"/>
                </a:tc>
                <a:extLst>
                  <a:ext uri="{0D108BD9-81ED-4DB2-BD59-A6C34878D82A}">
                    <a16:rowId xmlns:a16="http://schemas.microsoft.com/office/drawing/2014/main" val="10006"/>
                  </a:ext>
                </a:extLst>
              </a:tr>
              <a:tr h="367937">
                <a:tc>
                  <a:txBody>
                    <a:bodyPr/>
                    <a:lstStyle/>
                    <a:p>
                      <a:pPr marL="72000" algn="l" fontAlgn="b"/>
                      <a:r>
                        <a:rPr lang="en-CA" sz="2300" u="none" strike="noStrike" dirty="0">
                          <a:effectLst>
                            <a:outerShdw blurRad="38100" dist="38100" dir="2700000" algn="tl">
                              <a:srgbClr val="000000">
                                <a:alpha val="43137"/>
                              </a:srgbClr>
                            </a:outerShdw>
                          </a:effectLst>
                        </a:rPr>
                        <a:t>Pakistan</a:t>
                      </a:r>
                      <a:endParaRPr lang="en-CA" sz="23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810" marR="3810" marT="3810" marB="0"/>
                </a:tc>
                <a:tc>
                  <a:txBody>
                    <a:bodyPr/>
                    <a:lstStyle/>
                    <a:p>
                      <a:pPr algn="r" fontAlgn="b"/>
                      <a:r>
                        <a:rPr lang="en-CA" sz="2300" u="none" strike="noStrike" dirty="0">
                          <a:effectLst/>
                        </a:rPr>
                        <a:t>   5,935,000 </a:t>
                      </a:r>
                      <a:endParaRPr lang="en-CA" sz="2300" b="0" i="0" u="none" strike="noStrike" dirty="0">
                        <a:solidFill>
                          <a:srgbClr val="000000"/>
                        </a:solidFill>
                        <a:effectLst/>
                        <a:latin typeface="Calibri" panose="020F0502020204030204" pitchFamily="34" charset="0"/>
                      </a:endParaRPr>
                    </a:p>
                  </a:txBody>
                  <a:tcPr marL="3810" marR="3810" marT="3810" marB="0"/>
                </a:tc>
                <a:tc>
                  <a:txBody>
                    <a:bodyPr/>
                    <a:lstStyle/>
                    <a:p>
                      <a:pPr algn="ctr" fontAlgn="b"/>
                      <a:r>
                        <a:rPr lang="en-CA" sz="2300" u="none" strike="noStrike" dirty="0">
                          <a:effectLst/>
                        </a:rPr>
                        <a:t>6 </a:t>
                      </a:r>
                      <a:endParaRPr lang="en-CA" sz="2300" b="0" i="0" u="none" strike="noStrike" dirty="0">
                        <a:solidFill>
                          <a:srgbClr val="000000"/>
                        </a:solidFill>
                        <a:effectLst/>
                        <a:latin typeface="Calibri" panose="020F0502020204030204" pitchFamily="34" charset="0"/>
                      </a:endParaRPr>
                    </a:p>
                  </a:txBody>
                  <a:tcPr marL="3810" marR="3810" marT="3810" marB="0"/>
                </a:tc>
                <a:tc>
                  <a:txBody>
                    <a:bodyPr/>
                    <a:lstStyle/>
                    <a:p>
                      <a:pPr algn="r" fontAlgn="b"/>
                      <a:r>
                        <a:rPr lang="en-CA" sz="2300" u="none" strike="noStrike" dirty="0">
                          <a:effectLst/>
                        </a:rPr>
                        <a:t>    3,629,000 </a:t>
                      </a:r>
                      <a:endParaRPr lang="en-CA" sz="2300" b="0" i="0" u="none" strike="noStrike" dirty="0">
                        <a:solidFill>
                          <a:srgbClr val="000000"/>
                        </a:solidFill>
                        <a:effectLst/>
                        <a:latin typeface="Calibri" panose="020F0502020204030204" pitchFamily="34" charset="0"/>
                      </a:endParaRPr>
                    </a:p>
                  </a:txBody>
                  <a:tcPr marL="3810" marR="3810" marT="3810" marB="0"/>
                </a:tc>
                <a:tc>
                  <a:txBody>
                    <a:bodyPr/>
                    <a:lstStyle/>
                    <a:p>
                      <a:pPr algn="ctr" fontAlgn="b"/>
                      <a:r>
                        <a:rPr lang="en-CA" sz="2300" u="none" strike="noStrike" dirty="0">
                          <a:effectLst/>
                        </a:rPr>
                        <a:t>15 </a:t>
                      </a:r>
                      <a:endParaRPr lang="en-CA" sz="2300" b="0" i="0" u="none" strike="noStrike" dirty="0">
                        <a:solidFill>
                          <a:srgbClr val="000000"/>
                        </a:solidFill>
                        <a:effectLst/>
                        <a:latin typeface="Calibri" panose="020F0502020204030204" pitchFamily="34" charset="0"/>
                      </a:endParaRPr>
                    </a:p>
                  </a:txBody>
                  <a:tcPr marL="3810" marR="3810" marT="3810" marB="0"/>
                </a:tc>
                <a:tc>
                  <a:txBody>
                    <a:bodyPr/>
                    <a:lstStyle/>
                    <a:p>
                      <a:pPr algn="r" fontAlgn="b"/>
                      <a:r>
                        <a:rPr lang="en-CA" sz="2300" b="0" i="0" u="none" strike="noStrike" dirty="0">
                          <a:solidFill>
                            <a:srgbClr val="000000"/>
                          </a:solidFill>
                          <a:effectLst/>
                          <a:latin typeface="Calibri" panose="020F0502020204030204" pitchFamily="34" charset="0"/>
                        </a:rPr>
                        <a:t>(2,306,000)</a:t>
                      </a:r>
                    </a:p>
                  </a:txBody>
                  <a:tcPr marL="3810" marR="3810" marT="3810" marB="0"/>
                </a:tc>
                <a:extLst>
                  <a:ext uri="{0D108BD9-81ED-4DB2-BD59-A6C34878D82A}">
                    <a16:rowId xmlns:a16="http://schemas.microsoft.com/office/drawing/2014/main" val="10007"/>
                  </a:ext>
                </a:extLst>
              </a:tr>
              <a:tr h="367937">
                <a:tc>
                  <a:txBody>
                    <a:bodyPr/>
                    <a:lstStyle/>
                    <a:p>
                      <a:pPr marL="72000" algn="l" fontAlgn="b"/>
                      <a:r>
                        <a:rPr lang="en-CA" sz="2300" u="none" strike="noStrike" dirty="0">
                          <a:effectLst>
                            <a:outerShdw blurRad="38100" dist="38100" dir="2700000" algn="tl">
                              <a:srgbClr val="000000">
                                <a:alpha val="43137"/>
                              </a:srgbClr>
                            </a:outerShdw>
                          </a:effectLst>
                        </a:rPr>
                        <a:t>Ukraine</a:t>
                      </a:r>
                      <a:endParaRPr lang="en-CA" sz="23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810" marR="3810" marT="3810" marB="0"/>
                </a:tc>
                <a:tc>
                  <a:txBody>
                    <a:bodyPr/>
                    <a:lstStyle/>
                    <a:p>
                      <a:pPr algn="r" fontAlgn="b"/>
                      <a:r>
                        <a:rPr lang="en-CA" sz="2300" u="none" strike="noStrike" dirty="0">
                          <a:effectLst/>
                        </a:rPr>
                        <a:t>   5,826,000 </a:t>
                      </a:r>
                      <a:endParaRPr lang="en-CA" sz="2300" b="0" i="0" u="none" strike="noStrike" dirty="0">
                        <a:solidFill>
                          <a:srgbClr val="000000"/>
                        </a:solidFill>
                        <a:effectLst/>
                        <a:latin typeface="Calibri" panose="020F0502020204030204" pitchFamily="34" charset="0"/>
                      </a:endParaRPr>
                    </a:p>
                  </a:txBody>
                  <a:tcPr marL="3810" marR="3810" marT="3810" marB="0"/>
                </a:tc>
                <a:tc>
                  <a:txBody>
                    <a:bodyPr/>
                    <a:lstStyle/>
                    <a:p>
                      <a:pPr algn="ctr" fontAlgn="b"/>
                      <a:r>
                        <a:rPr lang="en-CA" sz="2300" u="none" strike="noStrike" dirty="0">
                          <a:effectLst/>
                        </a:rPr>
                        <a:t>7 </a:t>
                      </a:r>
                      <a:endParaRPr lang="en-CA" sz="2300" b="0" i="0" u="none" strike="noStrike" dirty="0">
                        <a:solidFill>
                          <a:srgbClr val="000000"/>
                        </a:solidFill>
                        <a:effectLst/>
                        <a:latin typeface="Calibri" panose="020F0502020204030204" pitchFamily="34" charset="0"/>
                      </a:endParaRPr>
                    </a:p>
                  </a:txBody>
                  <a:tcPr marL="3810" marR="3810" marT="3810" marB="0"/>
                </a:tc>
                <a:tc>
                  <a:txBody>
                    <a:bodyPr/>
                    <a:lstStyle/>
                    <a:p>
                      <a:pPr algn="r" fontAlgn="b"/>
                      <a:r>
                        <a:rPr lang="en-CA" sz="2300" u="none" strike="noStrike" dirty="0">
                          <a:effectLst/>
                        </a:rPr>
                        <a:t>    4,835,000 </a:t>
                      </a:r>
                      <a:endParaRPr lang="en-CA" sz="2300" b="0" i="0" u="none" strike="noStrike" dirty="0">
                        <a:solidFill>
                          <a:srgbClr val="000000"/>
                        </a:solidFill>
                        <a:effectLst/>
                        <a:latin typeface="Calibri" panose="020F0502020204030204" pitchFamily="34" charset="0"/>
                      </a:endParaRPr>
                    </a:p>
                  </a:txBody>
                  <a:tcPr marL="3810" marR="3810" marT="3810" marB="0"/>
                </a:tc>
                <a:tc>
                  <a:txBody>
                    <a:bodyPr/>
                    <a:lstStyle/>
                    <a:p>
                      <a:pPr algn="ctr" fontAlgn="b"/>
                      <a:r>
                        <a:rPr lang="en-CA" sz="2300" u="none" strike="noStrike" dirty="0">
                          <a:effectLst/>
                        </a:rPr>
                        <a:t>13 </a:t>
                      </a:r>
                      <a:endParaRPr lang="en-CA" sz="2300" b="0" i="0" u="none" strike="noStrike" dirty="0">
                        <a:solidFill>
                          <a:srgbClr val="000000"/>
                        </a:solidFill>
                        <a:effectLst/>
                        <a:latin typeface="Calibri" panose="020F0502020204030204" pitchFamily="34" charset="0"/>
                      </a:endParaRPr>
                    </a:p>
                  </a:txBody>
                  <a:tcPr marL="3810" marR="3810" marT="3810" marB="0"/>
                </a:tc>
                <a:tc>
                  <a:txBody>
                    <a:bodyPr/>
                    <a:lstStyle/>
                    <a:p>
                      <a:pPr algn="r" fontAlgn="b"/>
                      <a:r>
                        <a:rPr lang="en-CA" sz="2300" b="0" i="0" u="none" strike="noStrike" dirty="0">
                          <a:solidFill>
                            <a:srgbClr val="000000"/>
                          </a:solidFill>
                          <a:effectLst/>
                          <a:latin typeface="Calibri" panose="020F0502020204030204" pitchFamily="34" charset="0"/>
                        </a:rPr>
                        <a:t>(991,000)</a:t>
                      </a:r>
                    </a:p>
                  </a:txBody>
                  <a:tcPr marL="3810" marR="3810" marT="3810" marB="0"/>
                </a:tc>
                <a:extLst>
                  <a:ext uri="{0D108BD9-81ED-4DB2-BD59-A6C34878D82A}">
                    <a16:rowId xmlns:a16="http://schemas.microsoft.com/office/drawing/2014/main" val="10008"/>
                  </a:ext>
                </a:extLst>
              </a:tr>
              <a:tr h="367937">
                <a:tc>
                  <a:txBody>
                    <a:bodyPr/>
                    <a:lstStyle/>
                    <a:p>
                      <a:pPr marL="72000" algn="l" fontAlgn="b"/>
                      <a:r>
                        <a:rPr lang="en-CA" sz="2300" u="none" strike="noStrike" dirty="0">
                          <a:effectLst>
                            <a:outerShdw blurRad="38100" dist="38100" dir="2700000" algn="tl">
                              <a:srgbClr val="000000">
                                <a:alpha val="43137"/>
                              </a:srgbClr>
                            </a:outerShdw>
                          </a:effectLst>
                        </a:rPr>
                        <a:t>Philippines</a:t>
                      </a:r>
                      <a:endParaRPr lang="en-CA" sz="23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810" marR="3810" marT="3810" marB="0"/>
                </a:tc>
                <a:tc>
                  <a:txBody>
                    <a:bodyPr/>
                    <a:lstStyle/>
                    <a:p>
                      <a:pPr algn="r" fontAlgn="b"/>
                      <a:r>
                        <a:rPr lang="en-CA" sz="2300" u="none" strike="noStrike" dirty="0">
                          <a:effectLst/>
                        </a:rPr>
                        <a:t>   5,316,000 </a:t>
                      </a:r>
                      <a:endParaRPr lang="en-CA" sz="2300" b="0" i="0" u="none" strike="noStrike" dirty="0">
                        <a:solidFill>
                          <a:srgbClr val="000000"/>
                        </a:solidFill>
                        <a:effectLst/>
                        <a:latin typeface="Calibri" panose="020F0502020204030204" pitchFamily="34" charset="0"/>
                      </a:endParaRPr>
                    </a:p>
                  </a:txBody>
                  <a:tcPr marL="3810" marR="3810" marT="3810" marB="0"/>
                </a:tc>
                <a:tc>
                  <a:txBody>
                    <a:bodyPr/>
                    <a:lstStyle/>
                    <a:p>
                      <a:pPr algn="ctr" fontAlgn="b"/>
                      <a:r>
                        <a:rPr lang="en-CA" sz="2300" u="none" strike="noStrike" dirty="0">
                          <a:effectLst/>
                        </a:rPr>
                        <a:t>8 </a:t>
                      </a:r>
                      <a:endParaRPr lang="en-CA" sz="2300" b="0" i="0" u="none" strike="noStrike" dirty="0">
                        <a:solidFill>
                          <a:srgbClr val="000000"/>
                        </a:solidFill>
                        <a:effectLst/>
                        <a:latin typeface="Calibri" panose="020F0502020204030204" pitchFamily="34" charset="0"/>
                      </a:endParaRPr>
                    </a:p>
                  </a:txBody>
                  <a:tcPr marL="3810" marR="3810" marT="3810" marB="0"/>
                </a:tc>
                <a:tc>
                  <a:txBody>
                    <a:bodyPr/>
                    <a:lstStyle/>
                    <a:p>
                      <a:pPr algn="r" fontAlgn="b"/>
                      <a:r>
                        <a:rPr lang="en-CA" sz="2300" u="none" strike="noStrike" dirty="0">
                          <a:effectLst/>
                        </a:rPr>
                        <a:t>       212,000 </a:t>
                      </a:r>
                      <a:endParaRPr lang="en-CA" sz="2300" b="0" i="0" u="none" strike="noStrike" dirty="0">
                        <a:solidFill>
                          <a:srgbClr val="000000"/>
                        </a:solidFill>
                        <a:effectLst/>
                        <a:latin typeface="Calibri" panose="020F0502020204030204" pitchFamily="34" charset="0"/>
                      </a:endParaRPr>
                    </a:p>
                  </a:txBody>
                  <a:tcPr marL="3810" marR="3810" marT="3810" marB="0"/>
                </a:tc>
                <a:tc>
                  <a:txBody>
                    <a:bodyPr/>
                    <a:lstStyle/>
                    <a:p>
                      <a:pPr algn="ctr" fontAlgn="b"/>
                      <a:r>
                        <a:rPr lang="en-CA" sz="2300" u="none" strike="noStrike" dirty="0">
                          <a:effectLst/>
                        </a:rPr>
                        <a:t>104 </a:t>
                      </a:r>
                      <a:endParaRPr lang="en-CA" sz="2300" b="0" i="0" u="none" strike="noStrike" dirty="0">
                        <a:solidFill>
                          <a:srgbClr val="000000"/>
                        </a:solidFill>
                        <a:effectLst/>
                        <a:latin typeface="Calibri" panose="020F0502020204030204" pitchFamily="34" charset="0"/>
                      </a:endParaRPr>
                    </a:p>
                  </a:txBody>
                  <a:tcPr marL="3810" marR="3810" marT="3810" marB="0"/>
                </a:tc>
                <a:tc>
                  <a:txBody>
                    <a:bodyPr/>
                    <a:lstStyle/>
                    <a:p>
                      <a:pPr algn="r" fontAlgn="b"/>
                      <a:r>
                        <a:rPr lang="en-CA" sz="2300" b="0" i="0" u="none" strike="noStrike" dirty="0">
                          <a:solidFill>
                            <a:srgbClr val="000000"/>
                          </a:solidFill>
                          <a:effectLst/>
                          <a:latin typeface="Calibri" panose="020F0502020204030204" pitchFamily="34" charset="0"/>
                        </a:rPr>
                        <a:t>(5,104,000)</a:t>
                      </a:r>
                    </a:p>
                  </a:txBody>
                  <a:tcPr marL="3810" marR="3810" marT="3810" marB="0"/>
                </a:tc>
                <a:extLst>
                  <a:ext uri="{0D108BD9-81ED-4DB2-BD59-A6C34878D82A}">
                    <a16:rowId xmlns:a16="http://schemas.microsoft.com/office/drawing/2014/main" val="10009"/>
                  </a:ext>
                </a:extLst>
              </a:tr>
              <a:tr h="340179">
                <a:tc>
                  <a:txBody>
                    <a:bodyPr/>
                    <a:lstStyle/>
                    <a:p>
                      <a:pPr marL="72000" algn="l" fontAlgn="b"/>
                      <a:r>
                        <a:rPr lang="en-CA" sz="2300" u="none" strike="noStrike" dirty="0">
                          <a:effectLst>
                            <a:outerShdw blurRad="38100" dist="38100" dir="2700000" algn="tl">
                              <a:srgbClr val="000000">
                                <a:alpha val="43137"/>
                              </a:srgbClr>
                            </a:outerShdw>
                          </a:effectLst>
                        </a:rPr>
                        <a:t>Syria</a:t>
                      </a:r>
                      <a:endParaRPr lang="en-CA" sz="23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810" marR="3810" marT="3810" marB="0"/>
                </a:tc>
                <a:tc>
                  <a:txBody>
                    <a:bodyPr/>
                    <a:lstStyle/>
                    <a:p>
                      <a:pPr algn="r" fontAlgn="b"/>
                      <a:r>
                        <a:rPr lang="en-CA" sz="2300" u="none" strike="noStrike" dirty="0">
                          <a:effectLst/>
                        </a:rPr>
                        <a:t>   5,012,000 </a:t>
                      </a:r>
                      <a:endParaRPr lang="en-CA" sz="2300" b="0" i="0" u="none" strike="noStrike" dirty="0">
                        <a:solidFill>
                          <a:srgbClr val="000000"/>
                        </a:solidFill>
                        <a:effectLst/>
                        <a:latin typeface="Calibri" panose="020F0502020204030204" pitchFamily="34" charset="0"/>
                      </a:endParaRPr>
                    </a:p>
                  </a:txBody>
                  <a:tcPr marL="3810" marR="3810" marT="3810" marB="0"/>
                </a:tc>
                <a:tc>
                  <a:txBody>
                    <a:bodyPr/>
                    <a:lstStyle/>
                    <a:p>
                      <a:pPr algn="ctr" fontAlgn="b"/>
                      <a:r>
                        <a:rPr lang="en-CA" sz="2300" u="none" strike="noStrike" dirty="0">
                          <a:effectLst/>
                        </a:rPr>
                        <a:t>9 </a:t>
                      </a:r>
                      <a:endParaRPr lang="en-CA" sz="2300" b="0" i="0" u="none" strike="noStrike" dirty="0">
                        <a:solidFill>
                          <a:srgbClr val="000000"/>
                        </a:solidFill>
                        <a:effectLst/>
                        <a:latin typeface="Calibri" panose="020F0502020204030204" pitchFamily="34" charset="0"/>
                      </a:endParaRPr>
                    </a:p>
                  </a:txBody>
                  <a:tcPr marL="3810" marR="3810" marT="3810" marB="0"/>
                </a:tc>
                <a:tc>
                  <a:txBody>
                    <a:bodyPr/>
                    <a:lstStyle/>
                    <a:p>
                      <a:pPr algn="r" fontAlgn="b"/>
                      <a:r>
                        <a:rPr lang="en-CA" sz="2300" u="none" strike="noStrike" dirty="0">
                          <a:effectLst/>
                        </a:rPr>
                        <a:t>       875,000 </a:t>
                      </a:r>
                      <a:endParaRPr lang="en-CA" sz="2300" b="0" i="0" u="none" strike="noStrike" dirty="0">
                        <a:solidFill>
                          <a:srgbClr val="000000"/>
                        </a:solidFill>
                        <a:effectLst/>
                        <a:latin typeface="Calibri" panose="020F0502020204030204" pitchFamily="34" charset="0"/>
                      </a:endParaRPr>
                    </a:p>
                  </a:txBody>
                  <a:tcPr marL="3810" marR="3810" marT="3810" marB="0"/>
                </a:tc>
                <a:tc>
                  <a:txBody>
                    <a:bodyPr/>
                    <a:lstStyle/>
                    <a:p>
                      <a:pPr algn="ctr" fontAlgn="b"/>
                      <a:r>
                        <a:rPr lang="en-CA" sz="2300" u="none" strike="noStrike" dirty="0">
                          <a:effectLst/>
                        </a:rPr>
                        <a:t>49 </a:t>
                      </a:r>
                      <a:endParaRPr lang="en-CA" sz="2300" b="0" i="0" u="none" strike="noStrike" dirty="0">
                        <a:solidFill>
                          <a:srgbClr val="000000"/>
                        </a:solidFill>
                        <a:effectLst/>
                        <a:latin typeface="Calibri" panose="020F0502020204030204" pitchFamily="34" charset="0"/>
                      </a:endParaRPr>
                    </a:p>
                  </a:txBody>
                  <a:tcPr marL="3810" marR="3810" marT="3810" marB="0"/>
                </a:tc>
                <a:tc>
                  <a:txBody>
                    <a:bodyPr/>
                    <a:lstStyle/>
                    <a:p>
                      <a:pPr algn="r" fontAlgn="b"/>
                      <a:r>
                        <a:rPr lang="en-CA" sz="2300" b="0" i="0" u="none" strike="noStrike" dirty="0">
                          <a:solidFill>
                            <a:srgbClr val="000000"/>
                          </a:solidFill>
                          <a:effectLst/>
                          <a:latin typeface="Calibri" panose="020F0502020204030204" pitchFamily="34" charset="0"/>
                        </a:rPr>
                        <a:t>(4,137,000)</a:t>
                      </a:r>
                    </a:p>
                  </a:txBody>
                  <a:tcPr marL="3810" marR="3810" marT="3810" marB="0"/>
                </a:tc>
                <a:extLst>
                  <a:ext uri="{0D108BD9-81ED-4DB2-BD59-A6C34878D82A}">
                    <a16:rowId xmlns:a16="http://schemas.microsoft.com/office/drawing/2014/main" val="10010"/>
                  </a:ext>
                </a:extLst>
              </a:tr>
              <a:tr h="367937">
                <a:tc>
                  <a:txBody>
                    <a:bodyPr/>
                    <a:lstStyle/>
                    <a:p>
                      <a:pPr marL="72000" algn="l" fontAlgn="b"/>
                      <a:r>
                        <a:rPr lang="en-CA" sz="2300" u="none" strike="noStrike" dirty="0">
                          <a:effectLst>
                            <a:outerShdw blurRad="38100" dist="38100" dir="2700000" algn="tl">
                              <a:srgbClr val="000000">
                                <a:alpha val="43137"/>
                              </a:srgbClr>
                            </a:outerShdw>
                          </a:effectLst>
                        </a:rPr>
                        <a:t>UK</a:t>
                      </a:r>
                      <a:endParaRPr lang="en-CA" sz="2300" b="0"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3810" marR="3810" marT="3810" marB="0"/>
                </a:tc>
                <a:tc>
                  <a:txBody>
                    <a:bodyPr/>
                    <a:lstStyle/>
                    <a:p>
                      <a:pPr algn="r" fontAlgn="b"/>
                      <a:r>
                        <a:rPr lang="en-CA" sz="2300" u="none" strike="noStrike" dirty="0">
                          <a:effectLst/>
                        </a:rPr>
                        <a:t>   4,917,000 </a:t>
                      </a:r>
                      <a:endParaRPr lang="en-CA" sz="2300" b="0" i="0" u="none" strike="noStrike" dirty="0">
                        <a:solidFill>
                          <a:srgbClr val="000000"/>
                        </a:solidFill>
                        <a:effectLst/>
                        <a:latin typeface="Calibri" panose="020F0502020204030204" pitchFamily="34" charset="0"/>
                      </a:endParaRPr>
                    </a:p>
                  </a:txBody>
                  <a:tcPr marL="3810" marR="3810" marT="3810" marB="0"/>
                </a:tc>
                <a:tc>
                  <a:txBody>
                    <a:bodyPr/>
                    <a:lstStyle/>
                    <a:p>
                      <a:pPr algn="ctr" fontAlgn="b"/>
                      <a:r>
                        <a:rPr lang="en-CA" sz="2300" u="none" strike="noStrike" dirty="0">
                          <a:effectLst/>
                        </a:rPr>
                        <a:t>10 </a:t>
                      </a:r>
                      <a:endParaRPr lang="en-CA" sz="2300" b="0" i="0" u="none" strike="noStrike" dirty="0">
                        <a:solidFill>
                          <a:srgbClr val="000000"/>
                        </a:solidFill>
                        <a:effectLst/>
                        <a:latin typeface="Calibri" panose="020F0502020204030204" pitchFamily="34" charset="0"/>
                      </a:endParaRPr>
                    </a:p>
                  </a:txBody>
                  <a:tcPr marL="3810" marR="3810" marT="3810" marB="0"/>
                </a:tc>
                <a:tc>
                  <a:txBody>
                    <a:bodyPr/>
                    <a:lstStyle/>
                    <a:p>
                      <a:pPr algn="r" fontAlgn="b"/>
                      <a:r>
                        <a:rPr lang="en-CA" sz="2300" u="none" strike="noStrike" dirty="0">
                          <a:effectLst/>
                        </a:rPr>
                        <a:t>    8,534,000 </a:t>
                      </a:r>
                      <a:endParaRPr lang="en-CA" sz="2300" b="0" i="0" u="none" strike="noStrike" dirty="0">
                        <a:solidFill>
                          <a:srgbClr val="000000"/>
                        </a:solidFill>
                        <a:effectLst/>
                        <a:latin typeface="Calibri" panose="020F0502020204030204" pitchFamily="34" charset="0"/>
                      </a:endParaRPr>
                    </a:p>
                  </a:txBody>
                  <a:tcPr marL="3810" marR="3810" marT="3810" marB="0"/>
                </a:tc>
                <a:tc>
                  <a:txBody>
                    <a:bodyPr/>
                    <a:lstStyle/>
                    <a:p>
                      <a:pPr algn="ctr" fontAlgn="b"/>
                      <a:r>
                        <a:rPr lang="en-CA" sz="2300" u="none" strike="noStrike" dirty="0">
                          <a:effectLst/>
                        </a:rPr>
                        <a:t>5 </a:t>
                      </a:r>
                      <a:endParaRPr lang="en-CA" sz="2300" b="0" i="0" u="none" strike="noStrike" dirty="0">
                        <a:solidFill>
                          <a:srgbClr val="000000"/>
                        </a:solidFill>
                        <a:effectLst/>
                        <a:latin typeface="Calibri" panose="020F0502020204030204" pitchFamily="34" charset="0"/>
                      </a:endParaRPr>
                    </a:p>
                  </a:txBody>
                  <a:tcPr marL="3810" marR="3810" marT="3810" marB="0"/>
                </a:tc>
                <a:tc>
                  <a:txBody>
                    <a:bodyPr/>
                    <a:lstStyle/>
                    <a:p>
                      <a:pPr algn="r" fontAlgn="b"/>
                      <a:r>
                        <a:rPr lang="en-CA" sz="2300" b="0" i="0" u="none" strike="noStrike" dirty="0">
                          <a:solidFill>
                            <a:srgbClr val="000000"/>
                          </a:solidFill>
                          <a:effectLst/>
                          <a:latin typeface="Calibri" panose="020F0502020204030204" pitchFamily="34" charset="0"/>
                        </a:rPr>
                        <a:t>3,617,000</a:t>
                      </a:r>
                    </a:p>
                  </a:txBody>
                  <a:tcPr marL="3810" marR="3810" marT="3810" marB="0"/>
                </a:tc>
                <a:extLst>
                  <a:ext uri="{0D108BD9-81ED-4DB2-BD59-A6C34878D82A}">
                    <a16:rowId xmlns:a16="http://schemas.microsoft.com/office/drawing/2014/main" val="10011"/>
                  </a:ext>
                </a:extLst>
              </a:tr>
            </a:tbl>
          </a:graphicData>
        </a:graphic>
      </p:graphicFrame>
      <p:sp>
        <p:nvSpPr>
          <p:cNvPr id="3" name="Rectangle 2"/>
          <p:cNvSpPr/>
          <p:nvPr/>
        </p:nvSpPr>
        <p:spPr>
          <a:xfrm>
            <a:off x="0" y="6581001"/>
            <a:ext cx="8763000" cy="276999"/>
          </a:xfrm>
          <a:prstGeom prst="rect">
            <a:avLst/>
          </a:prstGeom>
        </p:spPr>
        <p:txBody>
          <a:bodyPr wrap="square">
            <a:spAutoFit/>
          </a:bodyPr>
          <a:lstStyle/>
          <a:p>
            <a:pPr>
              <a:lnSpc>
                <a:spcPct val="100000"/>
              </a:lnSpc>
              <a:spcBef>
                <a:spcPct val="0"/>
              </a:spcBef>
              <a:buFontTx/>
              <a:buNone/>
            </a:pPr>
            <a:r>
              <a:rPr lang="en-CA" sz="1200" dirty="0">
                <a:solidFill>
                  <a:srgbClr val="000000"/>
                </a:solidFill>
                <a:latin typeface="Calibri"/>
              </a:rPr>
              <a:t>Source: www.un.org/en/development/desa/population/migratio/data/estimates2/estimates15.shtml.</a:t>
            </a:r>
            <a:r>
              <a:rPr lang="en-CA" sz="1200" dirty="0">
                <a:solidFill>
                  <a:prstClr val="white"/>
                </a:solidFill>
                <a:latin typeface="Calibri"/>
              </a:rPr>
              <a:t> </a:t>
            </a:r>
          </a:p>
        </p:txBody>
      </p:sp>
      <p:sp>
        <p:nvSpPr>
          <p:cNvPr id="5" name="TextBox 4"/>
          <p:cNvSpPr txBox="1"/>
          <p:nvPr/>
        </p:nvSpPr>
        <p:spPr>
          <a:xfrm>
            <a:off x="0" y="0"/>
            <a:ext cx="9144000" cy="1200329"/>
          </a:xfrm>
          <a:prstGeom prst="rect">
            <a:avLst/>
          </a:prstGeom>
          <a:noFill/>
        </p:spPr>
        <p:txBody>
          <a:bodyPr wrap="square" rtlCol="0">
            <a:spAutoFit/>
          </a:bodyPr>
          <a:lstStyle/>
          <a:p>
            <a:pPr algn="ctr">
              <a:lnSpc>
                <a:spcPct val="100000"/>
              </a:lnSpc>
              <a:spcBef>
                <a:spcPct val="0"/>
              </a:spcBef>
              <a:buFontTx/>
              <a:buNone/>
            </a:pPr>
            <a:r>
              <a:rPr lang="en-CA" sz="2400" dirty="0">
                <a:solidFill>
                  <a:prstClr val="black"/>
                </a:solidFill>
                <a:latin typeface="Calibri"/>
              </a:rPr>
              <a:t>India has the largest level of </a:t>
            </a:r>
            <a:r>
              <a:rPr lang="en-CA" sz="2400" i="1" dirty="0">
                <a:solidFill>
                  <a:srgbClr val="C00000"/>
                </a:solidFill>
                <a:effectLst>
                  <a:outerShdw blurRad="38100" dist="38100" dir="2700000" algn="tl">
                    <a:srgbClr val="000000">
                      <a:alpha val="43137"/>
                    </a:srgbClr>
                  </a:outerShdw>
                </a:effectLst>
                <a:latin typeface="Calibri"/>
              </a:rPr>
              <a:t>out-migrant</a:t>
            </a:r>
            <a:r>
              <a:rPr lang="en-CA" sz="2400" dirty="0">
                <a:solidFill>
                  <a:prstClr val="black"/>
                </a:solidFill>
                <a:latin typeface="Calibri"/>
              </a:rPr>
              <a:t> stock making it the highest ranking diaspora country. Russia has the 3</a:t>
            </a:r>
            <a:r>
              <a:rPr lang="en-CA" sz="2400" baseline="30000" dirty="0">
                <a:solidFill>
                  <a:prstClr val="black"/>
                </a:solidFill>
                <a:latin typeface="Calibri"/>
              </a:rPr>
              <a:t>rd</a:t>
            </a:r>
            <a:r>
              <a:rPr lang="en-CA" sz="2400" dirty="0">
                <a:solidFill>
                  <a:prstClr val="black"/>
                </a:solidFill>
                <a:latin typeface="Calibri"/>
              </a:rPr>
              <a:t> largest level of out-migrant stock making it a large flow-through country.</a:t>
            </a:r>
          </a:p>
        </p:txBody>
      </p:sp>
      <p:sp>
        <p:nvSpPr>
          <p:cNvPr id="6" name="TextBox 1"/>
          <p:cNvSpPr txBox="1"/>
          <p:nvPr/>
        </p:nvSpPr>
        <p:spPr>
          <a:xfrm>
            <a:off x="8458200" y="45720"/>
            <a:ext cx="457200" cy="480131"/>
          </a:xfrm>
          <a:prstGeom prst="rect">
            <a:avLst/>
          </a:prstGeom>
          <a:noFill/>
        </p:spPr>
        <p:txBody>
          <a:bodyPr wrap="square" rtlCol="0">
            <a:spAutoFit/>
          </a:bodyPr>
          <a:lstStyle>
            <a:defPPr>
              <a:defRPr lang="en-US"/>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a:lstStyle>
          <a:p>
            <a:pPr algn="ctr">
              <a:buNone/>
            </a:pPr>
            <a:r>
              <a:rPr lang="en-US" sz="2800" dirty="0">
                <a:solidFill>
                  <a:srgbClr val="FF0000"/>
                </a:solidFill>
                <a:effectLst>
                  <a:outerShdw blurRad="38100" dist="38100" dir="2700000" algn="tl">
                    <a:srgbClr val="000000">
                      <a:alpha val="43137"/>
                    </a:srgbClr>
                  </a:outerShdw>
                </a:effectLst>
                <a:latin typeface="+mn-lt"/>
                <a:sym typeface="Wingdings" panose="05000000000000000000" pitchFamily="2" charset="2"/>
              </a:rPr>
              <a:t></a:t>
            </a:r>
            <a:endParaRPr lang="en-US" sz="2800" dirty="0">
              <a:solidFill>
                <a:srgbClr val="FF0000"/>
              </a:solidFill>
              <a:effectLst>
                <a:outerShdw blurRad="38100" dist="38100" dir="2700000" algn="tl">
                  <a:srgbClr val="000000">
                    <a:alpha val="43137"/>
                  </a:srgbClr>
                </a:outerShdw>
              </a:effectLst>
              <a:latin typeface="+mn-lt"/>
            </a:endParaRPr>
          </a:p>
        </p:txBody>
      </p:sp>
      <p:sp>
        <p:nvSpPr>
          <p:cNvPr id="4" name="Slide Number Placeholder 3">
            <a:extLst>
              <a:ext uri="{FF2B5EF4-FFF2-40B4-BE49-F238E27FC236}">
                <a16:creationId xmlns:a16="http://schemas.microsoft.com/office/drawing/2014/main" id="{2BC1C030-D4DF-4E30-945D-61765A0A5CE2}"/>
              </a:ext>
            </a:extLst>
          </p:cNvPr>
          <p:cNvSpPr>
            <a:spLocks noGrp="1"/>
          </p:cNvSpPr>
          <p:nvPr>
            <p:ph type="sldNum" sz="quarter" idx="12"/>
          </p:nvPr>
        </p:nvSpPr>
        <p:spPr/>
        <p:txBody>
          <a:bodyPr/>
          <a:lstStyle/>
          <a:p>
            <a:pPr>
              <a:defRPr/>
            </a:pPr>
            <a:fld id="{D7862DBB-4001-4349-BD46-E6A729FB19CB}" type="slidenum">
              <a:rPr lang="en-US" smtClean="0">
                <a:solidFill>
                  <a:prstClr val="white">
                    <a:tint val="75000"/>
                  </a:prstClr>
                </a:solidFill>
              </a:rPr>
              <a:pPr>
                <a:defRPr/>
              </a:pPr>
              <a:t>63</a:t>
            </a:fld>
            <a:endParaRPr lang="en-US">
              <a:solidFill>
                <a:prstClr val="white">
                  <a:tint val="75000"/>
                </a:prstClr>
              </a:solidFill>
            </a:endParaRPr>
          </a:p>
        </p:txBody>
      </p:sp>
    </p:spTree>
    <p:extLst>
      <p:ext uri="{BB962C8B-B14F-4D97-AF65-F5344CB8AC3E}">
        <p14:creationId xmlns:p14="http://schemas.microsoft.com/office/powerpoint/2010/main" val="30896217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9050" y="25400"/>
          <a:ext cx="4171950" cy="6800850"/>
        </p:xfrm>
        <a:graphic>
          <a:graphicData uri="http://schemas.openxmlformats.org/drawingml/2006/table">
            <a:tbl>
              <a:tblPr>
                <a:tableStyleId>{3C2FFA5D-87B4-456A-9821-1D502468CF0F}</a:tableStyleId>
              </a:tblPr>
              <a:tblGrid>
                <a:gridCol w="348615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tblGrid>
              <a:tr h="133350">
                <a:tc gridSpan="2">
                  <a:txBody>
                    <a:bodyPr/>
                    <a:lstStyle/>
                    <a:p>
                      <a:pPr algn="ctr" fontAlgn="b"/>
                      <a:r>
                        <a:rPr lang="en-CA" sz="2100" b="1" i="0" u="none" strike="noStrike" dirty="0">
                          <a:effectLst/>
                          <a:latin typeface="+mn-lt"/>
                        </a:rPr>
                        <a:t>Migrant Stock as a %</a:t>
                      </a:r>
                      <a:r>
                        <a:rPr lang="en-CA" sz="2100" b="1" i="0" u="none" strike="noStrike" baseline="0" dirty="0">
                          <a:effectLst/>
                          <a:latin typeface="+mn-lt"/>
                        </a:rPr>
                        <a:t> </a:t>
                      </a:r>
                      <a:r>
                        <a:rPr lang="en-CA" sz="2100" b="1" i="0" u="none" strike="noStrike" dirty="0">
                          <a:effectLst/>
                          <a:latin typeface="+mn-lt"/>
                        </a:rPr>
                        <a:t>of Population</a:t>
                      </a:r>
                    </a:p>
                  </a:txBody>
                  <a:tcPr marL="182880" marR="3810" marT="3810" marB="0" anchor="b"/>
                </a:tc>
                <a:tc hMerge="1">
                  <a:txBody>
                    <a:bodyPr/>
                    <a:lstStyle/>
                    <a:p>
                      <a:pPr algn="r" fontAlgn="b"/>
                      <a:endParaRPr lang="en-CA" sz="2000" b="0" i="0" u="none" strike="noStrike" dirty="0">
                        <a:effectLst/>
                        <a:latin typeface="+mn-lt"/>
                      </a:endParaRPr>
                    </a:p>
                  </a:txBody>
                  <a:tcPr marL="3810" marR="3810" marT="3810" marB="0" anchor="b"/>
                </a:tc>
                <a:extLst>
                  <a:ext uri="{0D108BD9-81ED-4DB2-BD59-A6C34878D82A}">
                    <a16:rowId xmlns:a16="http://schemas.microsoft.com/office/drawing/2014/main" val="10000"/>
                  </a:ext>
                </a:extLst>
              </a:tr>
              <a:tr h="133350">
                <a:tc>
                  <a:txBody>
                    <a:bodyPr/>
                    <a:lstStyle/>
                    <a:p>
                      <a:pPr algn="l" fontAlgn="b"/>
                      <a:r>
                        <a:rPr lang="en-CA" sz="2100" b="0" i="0" u="none" strike="noStrike" dirty="0">
                          <a:effectLst/>
                          <a:latin typeface="+mn-lt"/>
                        </a:rPr>
                        <a:t>Holy See</a:t>
                      </a:r>
                    </a:p>
                  </a:txBody>
                  <a:tcPr marL="182880" marR="3810" marT="3810" marB="0" anchor="b"/>
                </a:tc>
                <a:tc>
                  <a:txBody>
                    <a:bodyPr/>
                    <a:lstStyle/>
                    <a:p>
                      <a:pPr algn="r" fontAlgn="b"/>
                      <a:r>
                        <a:rPr lang="en-CA" sz="2100" b="0" i="0" u="none" strike="noStrike" dirty="0">
                          <a:effectLst/>
                          <a:latin typeface="+mn-lt"/>
                        </a:rPr>
                        <a:t>100.0</a:t>
                      </a:r>
                    </a:p>
                  </a:txBody>
                  <a:tcPr marL="3810" marR="3810" marT="3810" marB="0" anchor="b"/>
                </a:tc>
                <a:extLst>
                  <a:ext uri="{0D108BD9-81ED-4DB2-BD59-A6C34878D82A}">
                    <a16:rowId xmlns:a16="http://schemas.microsoft.com/office/drawing/2014/main" val="10001"/>
                  </a:ext>
                </a:extLst>
              </a:tr>
              <a:tr h="133350">
                <a:tc>
                  <a:txBody>
                    <a:bodyPr/>
                    <a:lstStyle/>
                    <a:p>
                      <a:pPr algn="l" fontAlgn="b"/>
                      <a:r>
                        <a:rPr lang="en-CA" sz="2100" u="none" strike="noStrike" dirty="0">
                          <a:effectLst/>
                          <a:latin typeface="+mn-lt"/>
                        </a:rPr>
                        <a:t>United Arab Emirates</a:t>
                      </a:r>
                      <a:endParaRPr lang="en-CA" sz="2100" b="0" i="0" u="none" strike="noStrike" dirty="0">
                        <a:effectLst/>
                        <a:latin typeface="+mn-lt"/>
                      </a:endParaRPr>
                    </a:p>
                  </a:txBody>
                  <a:tcPr marL="182880" marR="3810" marT="3810" marB="0" anchor="b"/>
                </a:tc>
                <a:tc>
                  <a:txBody>
                    <a:bodyPr/>
                    <a:lstStyle/>
                    <a:p>
                      <a:pPr algn="r" fontAlgn="b"/>
                      <a:r>
                        <a:rPr lang="en-CA" sz="2100" b="0" i="0" u="none" strike="noStrike" dirty="0">
                          <a:effectLst/>
                          <a:latin typeface="+mn-lt"/>
                        </a:rPr>
                        <a:t>88.4</a:t>
                      </a:r>
                    </a:p>
                  </a:txBody>
                  <a:tcPr marL="3810" marR="3810" marT="3810" marB="0" anchor="b"/>
                </a:tc>
                <a:extLst>
                  <a:ext uri="{0D108BD9-81ED-4DB2-BD59-A6C34878D82A}">
                    <a16:rowId xmlns:a16="http://schemas.microsoft.com/office/drawing/2014/main" val="10002"/>
                  </a:ext>
                </a:extLst>
              </a:tr>
              <a:tr h="133350">
                <a:tc>
                  <a:txBody>
                    <a:bodyPr/>
                    <a:lstStyle/>
                    <a:p>
                      <a:pPr algn="l" fontAlgn="b"/>
                      <a:r>
                        <a:rPr lang="en-CA" sz="2100" u="none" strike="noStrike" dirty="0">
                          <a:effectLst/>
                          <a:latin typeface="+mn-lt"/>
                        </a:rPr>
                        <a:t>Qatar</a:t>
                      </a:r>
                      <a:endParaRPr lang="en-CA" sz="2100" b="0" i="0" u="none" strike="noStrike" dirty="0">
                        <a:effectLst/>
                        <a:latin typeface="+mn-lt"/>
                      </a:endParaRPr>
                    </a:p>
                  </a:txBody>
                  <a:tcPr marL="182880" marR="3810" marT="3810" marB="0" anchor="b"/>
                </a:tc>
                <a:tc>
                  <a:txBody>
                    <a:bodyPr/>
                    <a:lstStyle/>
                    <a:p>
                      <a:pPr algn="r" fontAlgn="b"/>
                      <a:r>
                        <a:rPr lang="en-CA" sz="2100" b="0" i="0" u="none" strike="noStrike" dirty="0">
                          <a:effectLst/>
                          <a:latin typeface="+mn-lt"/>
                        </a:rPr>
                        <a:t>75.5</a:t>
                      </a:r>
                    </a:p>
                  </a:txBody>
                  <a:tcPr marL="3810" marR="3810" marT="3810" marB="0" anchor="b"/>
                </a:tc>
                <a:extLst>
                  <a:ext uri="{0D108BD9-81ED-4DB2-BD59-A6C34878D82A}">
                    <a16:rowId xmlns:a16="http://schemas.microsoft.com/office/drawing/2014/main" val="10003"/>
                  </a:ext>
                </a:extLst>
              </a:tr>
              <a:tr h="129540">
                <a:tc>
                  <a:txBody>
                    <a:bodyPr/>
                    <a:lstStyle/>
                    <a:p>
                      <a:pPr algn="l" fontAlgn="b"/>
                      <a:r>
                        <a:rPr lang="en-CA" sz="2100" u="none" strike="noStrike" dirty="0">
                          <a:effectLst/>
                          <a:latin typeface="+mn-lt"/>
                        </a:rPr>
                        <a:t>Kuwait</a:t>
                      </a:r>
                      <a:endParaRPr lang="en-CA" sz="2100" b="0" i="0" u="none" strike="noStrike" dirty="0">
                        <a:effectLst/>
                        <a:latin typeface="+mn-lt"/>
                      </a:endParaRPr>
                    </a:p>
                  </a:txBody>
                  <a:tcPr marL="182880" marR="3810" marT="3810" marB="0" anchor="b"/>
                </a:tc>
                <a:tc>
                  <a:txBody>
                    <a:bodyPr/>
                    <a:lstStyle/>
                    <a:p>
                      <a:pPr algn="r" fontAlgn="b"/>
                      <a:r>
                        <a:rPr lang="en-CA" sz="2100" b="0" i="0" u="none" strike="noStrike" dirty="0">
                          <a:effectLst/>
                          <a:latin typeface="+mn-lt"/>
                        </a:rPr>
                        <a:t>73.6</a:t>
                      </a:r>
                    </a:p>
                  </a:txBody>
                  <a:tcPr marL="3810" marR="3810" marT="3810" marB="0" anchor="b"/>
                </a:tc>
                <a:extLst>
                  <a:ext uri="{0D108BD9-81ED-4DB2-BD59-A6C34878D82A}">
                    <a16:rowId xmlns:a16="http://schemas.microsoft.com/office/drawing/2014/main" val="10004"/>
                  </a:ext>
                </a:extLst>
              </a:tr>
              <a:tr h="129540">
                <a:tc>
                  <a:txBody>
                    <a:bodyPr/>
                    <a:lstStyle/>
                    <a:p>
                      <a:pPr algn="l" fontAlgn="b"/>
                      <a:r>
                        <a:rPr lang="en-CA" sz="2100" u="none" strike="noStrike">
                          <a:effectLst/>
                          <a:latin typeface="+mn-lt"/>
                        </a:rPr>
                        <a:t>Sint Maarten (Dutch part)</a:t>
                      </a:r>
                      <a:endParaRPr lang="en-CA" sz="2100" b="0" i="0" u="none" strike="noStrike">
                        <a:effectLst/>
                        <a:latin typeface="+mn-lt"/>
                      </a:endParaRPr>
                    </a:p>
                  </a:txBody>
                  <a:tcPr marL="182880" marR="3810" marT="3810" marB="0" anchor="b"/>
                </a:tc>
                <a:tc>
                  <a:txBody>
                    <a:bodyPr/>
                    <a:lstStyle/>
                    <a:p>
                      <a:pPr algn="r" fontAlgn="b"/>
                      <a:r>
                        <a:rPr lang="en-CA" sz="2100" b="0" i="0" u="none" strike="noStrike">
                          <a:effectLst/>
                          <a:latin typeface="+mn-lt"/>
                        </a:rPr>
                        <a:t>70.4</a:t>
                      </a:r>
                    </a:p>
                  </a:txBody>
                  <a:tcPr marL="3810" marR="3810" marT="3810" marB="0" anchor="b"/>
                </a:tc>
                <a:extLst>
                  <a:ext uri="{0D108BD9-81ED-4DB2-BD59-A6C34878D82A}">
                    <a16:rowId xmlns:a16="http://schemas.microsoft.com/office/drawing/2014/main" val="10005"/>
                  </a:ext>
                </a:extLst>
              </a:tr>
              <a:tr h="133350">
                <a:tc>
                  <a:txBody>
                    <a:bodyPr/>
                    <a:lstStyle/>
                    <a:p>
                      <a:pPr algn="l" fontAlgn="b"/>
                      <a:r>
                        <a:rPr lang="en-CA" sz="2100" u="none" strike="noStrike">
                          <a:effectLst/>
                          <a:latin typeface="+mn-lt"/>
                        </a:rPr>
                        <a:t>Liechtenstein</a:t>
                      </a:r>
                      <a:endParaRPr lang="en-CA" sz="2100" b="0" i="0" u="none" strike="noStrike">
                        <a:effectLst/>
                        <a:latin typeface="+mn-lt"/>
                      </a:endParaRPr>
                    </a:p>
                  </a:txBody>
                  <a:tcPr marL="182880" marR="3810" marT="3810" marB="0" anchor="b"/>
                </a:tc>
                <a:tc>
                  <a:txBody>
                    <a:bodyPr/>
                    <a:lstStyle/>
                    <a:p>
                      <a:pPr algn="r" fontAlgn="b"/>
                      <a:r>
                        <a:rPr lang="en-CA" sz="2100" b="0" i="0" u="none" strike="noStrike">
                          <a:effectLst/>
                          <a:latin typeface="+mn-lt"/>
                        </a:rPr>
                        <a:t>62.6</a:t>
                      </a:r>
                    </a:p>
                  </a:txBody>
                  <a:tcPr marL="3810" marR="3810" marT="3810" marB="0" anchor="b"/>
                </a:tc>
                <a:extLst>
                  <a:ext uri="{0D108BD9-81ED-4DB2-BD59-A6C34878D82A}">
                    <a16:rowId xmlns:a16="http://schemas.microsoft.com/office/drawing/2014/main" val="10006"/>
                  </a:ext>
                </a:extLst>
              </a:tr>
              <a:tr h="133350">
                <a:tc>
                  <a:txBody>
                    <a:bodyPr/>
                    <a:lstStyle/>
                    <a:p>
                      <a:pPr algn="l" fontAlgn="b"/>
                      <a:r>
                        <a:rPr lang="en-CA" sz="2100" u="none" strike="noStrike" dirty="0">
                          <a:effectLst/>
                          <a:latin typeface="+mn-lt"/>
                        </a:rPr>
                        <a:t>Andorra</a:t>
                      </a:r>
                      <a:endParaRPr lang="en-CA" sz="2100" b="0" i="0" u="none" strike="noStrike" dirty="0">
                        <a:effectLst/>
                        <a:latin typeface="+mn-lt"/>
                      </a:endParaRPr>
                    </a:p>
                  </a:txBody>
                  <a:tcPr marL="182880" marR="3810" marT="3810" marB="0" anchor="b"/>
                </a:tc>
                <a:tc>
                  <a:txBody>
                    <a:bodyPr/>
                    <a:lstStyle/>
                    <a:p>
                      <a:pPr algn="r" fontAlgn="b"/>
                      <a:r>
                        <a:rPr lang="en-CA" sz="2100" b="0" i="0" u="none" strike="noStrike" dirty="0">
                          <a:effectLst/>
                          <a:latin typeface="+mn-lt"/>
                        </a:rPr>
                        <a:t>59.7</a:t>
                      </a:r>
                    </a:p>
                  </a:txBody>
                  <a:tcPr marL="3810" marR="3810" marT="3810" marB="0" anchor="b"/>
                </a:tc>
                <a:extLst>
                  <a:ext uri="{0D108BD9-81ED-4DB2-BD59-A6C34878D82A}">
                    <a16:rowId xmlns:a16="http://schemas.microsoft.com/office/drawing/2014/main" val="10007"/>
                  </a:ext>
                </a:extLst>
              </a:tr>
              <a:tr h="133350">
                <a:tc>
                  <a:txBody>
                    <a:bodyPr/>
                    <a:lstStyle/>
                    <a:p>
                      <a:pPr algn="l" fontAlgn="b"/>
                      <a:r>
                        <a:rPr lang="en-CA" sz="2100" u="none" strike="noStrike" dirty="0">
                          <a:effectLst/>
                          <a:latin typeface="+mn-lt"/>
                        </a:rPr>
                        <a:t>Macao, China</a:t>
                      </a:r>
                      <a:endParaRPr lang="en-CA" sz="2100" b="0" i="0" u="none" strike="noStrike" dirty="0">
                        <a:effectLst/>
                        <a:latin typeface="+mn-lt"/>
                      </a:endParaRPr>
                    </a:p>
                  </a:txBody>
                  <a:tcPr marL="182880" marR="3810" marT="3810" marB="0" anchor="b"/>
                </a:tc>
                <a:tc>
                  <a:txBody>
                    <a:bodyPr/>
                    <a:lstStyle/>
                    <a:p>
                      <a:pPr algn="r" fontAlgn="b"/>
                      <a:r>
                        <a:rPr lang="en-CA" sz="2100" b="0" i="0" u="none" strike="noStrike" dirty="0">
                          <a:effectLst/>
                          <a:latin typeface="+mn-lt"/>
                        </a:rPr>
                        <a:t>58.3</a:t>
                      </a:r>
                    </a:p>
                  </a:txBody>
                  <a:tcPr marL="3810" marR="3810" marT="3810" marB="0" anchor="b"/>
                </a:tc>
                <a:extLst>
                  <a:ext uri="{0D108BD9-81ED-4DB2-BD59-A6C34878D82A}">
                    <a16:rowId xmlns:a16="http://schemas.microsoft.com/office/drawing/2014/main" val="10008"/>
                  </a:ext>
                </a:extLst>
              </a:tr>
              <a:tr h="129540">
                <a:tc>
                  <a:txBody>
                    <a:bodyPr/>
                    <a:lstStyle/>
                    <a:p>
                      <a:pPr algn="l" fontAlgn="b"/>
                      <a:r>
                        <a:rPr lang="en-CA" sz="2100" u="none" strike="noStrike">
                          <a:effectLst/>
                          <a:latin typeface="+mn-lt"/>
                        </a:rPr>
                        <a:t>British Virgin Islands</a:t>
                      </a:r>
                      <a:endParaRPr lang="en-CA" sz="2100" b="0" i="0" u="none" strike="noStrike">
                        <a:effectLst/>
                        <a:latin typeface="+mn-lt"/>
                      </a:endParaRPr>
                    </a:p>
                  </a:txBody>
                  <a:tcPr marL="182880" marR="3810" marT="3810" marB="0" anchor="b"/>
                </a:tc>
                <a:tc>
                  <a:txBody>
                    <a:bodyPr/>
                    <a:lstStyle/>
                    <a:p>
                      <a:pPr algn="r" fontAlgn="b"/>
                      <a:r>
                        <a:rPr lang="en-CA" sz="2100" b="0" i="0" u="none" strike="noStrike" dirty="0">
                          <a:effectLst/>
                          <a:latin typeface="+mn-lt"/>
                        </a:rPr>
                        <a:t>57.5</a:t>
                      </a:r>
                    </a:p>
                  </a:txBody>
                  <a:tcPr marL="3810" marR="3810" marT="3810" marB="0" anchor="b"/>
                </a:tc>
                <a:extLst>
                  <a:ext uri="{0D108BD9-81ED-4DB2-BD59-A6C34878D82A}">
                    <a16:rowId xmlns:a16="http://schemas.microsoft.com/office/drawing/2014/main" val="10009"/>
                  </a:ext>
                </a:extLst>
              </a:tr>
              <a:tr h="129540">
                <a:tc>
                  <a:txBody>
                    <a:bodyPr/>
                    <a:lstStyle/>
                    <a:p>
                      <a:pPr algn="l" fontAlgn="b"/>
                      <a:r>
                        <a:rPr lang="en-CA" sz="2100" u="none" strike="noStrike">
                          <a:effectLst/>
                          <a:latin typeface="+mn-lt"/>
                        </a:rPr>
                        <a:t>Monaco</a:t>
                      </a:r>
                      <a:endParaRPr lang="en-CA" sz="2100" b="0" i="0" u="none" strike="noStrike">
                        <a:effectLst/>
                        <a:latin typeface="+mn-lt"/>
                      </a:endParaRPr>
                    </a:p>
                  </a:txBody>
                  <a:tcPr marL="182880" marR="3810" marT="3810" marB="0" anchor="b"/>
                </a:tc>
                <a:tc>
                  <a:txBody>
                    <a:bodyPr/>
                    <a:lstStyle/>
                    <a:p>
                      <a:pPr algn="r" fontAlgn="b"/>
                      <a:r>
                        <a:rPr lang="en-CA" sz="2100" b="0" i="0" u="none" strike="noStrike" dirty="0">
                          <a:effectLst/>
                          <a:latin typeface="+mn-lt"/>
                        </a:rPr>
                        <a:t>55.8</a:t>
                      </a:r>
                    </a:p>
                  </a:txBody>
                  <a:tcPr marL="3810" marR="3810" marT="3810" marB="0" anchor="b"/>
                </a:tc>
                <a:extLst>
                  <a:ext uri="{0D108BD9-81ED-4DB2-BD59-A6C34878D82A}">
                    <a16:rowId xmlns:a16="http://schemas.microsoft.com/office/drawing/2014/main" val="10010"/>
                  </a:ext>
                </a:extLst>
              </a:tr>
              <a:tr h="129540">
                <a:tc>
                  <a:txBody>
                    <a:bodyPr/>
                    <a:lstStyle/>
                    <a:p>
                      <a:pPr algn="l" fontAlgn="b"/>
                      <a:r>
                        <a:rPr lang="en-CA" sz="2100" u="none" strike="noStrike">
                          <a:effectLst/>
                          <a:latin typeface="+mn-lt"/>
                        </a:rPr>
                        <a:t>Falkland Islands (Malvinas)</a:t>
                      </a:r>
                      <a:endParaRPr lang="en-CA" sz="2100" b="0" i="0" u="none" strike="noStrike">
                        <a:effectLst/>
                        <a:latin typeface="+mn-lt"/>
                      </a:endParaRPr>
                    </a:p>
                  </a:txBody>
                  <a:tcPr marL="182880" marR="3810" marT="3810" marB="0" anchor="b"/>
                </a:tc>
                <a:tc>
                  <a:txBody>
                    <a:bodyPr/>
                    <a:lstStyle/>
                    <a:p>
                      <a:pPr algn="r" fontAlgn="b"/>
                      <a:r>
                        <a:rPr lang="en-CA" sz="2100" b="0" i="0" u="none" strike="noStrike" dirty="0">
                          <a:effectLst/>
                          <a:latin typeface="+mn-lt"/>
                        </a:rPr>
                        <a:t>54.1</a:t>
                      </a:r>
                    </a:p>
                  </a:txBody>
                  <a:tcPr marL="3810" marR="3810" marT="3810" marB="0" anchor="b"/>
                </a:tc>
                <a:extLst>
                  <a:ext uri="{0D108BD9-81ED-4DB2-BD59-A6C34878D82A}">
                    <a16:rowId xmlns:a16="http://schemas.microsoft.com/office/drawing/2014/main" val="10011"/>
                  </a:ext>
                </a:extLst>
              </a:tr>
              <a:tr h="129540">
                <a:tc>
                  <a:txBody>
                    <a:bodyPr/>
                    <a:lstStyle/>
                    <a:p>
                      <a:pPr algn="l" fontAlgn="b"/>
                      <a:r>
                        <a:rPr lang="en-CA" sz="2100" u="none" strike="noStrike" dirty="0">
                          <a:effectLst/>
                          <a:latin typeface="+mn-lt"/>
                        </a:rPr>
                        <a:t>United States Virgin Islands</a:t>
                      </a:r>
                      <a:endParaRPr lang="en-CA" sz="2100" b="0" i="0" u="none" strike="noStrike" dirty="0">
                        <a:effectLst/>
                        <a:latin typeface="+mn-lt"/>
                      </a:endParaRPr>
                    </a:p>
                  </a:txBody>
                  <a:tcPr marL="182880" marR="3810" marT="3810" marB="0" anchor="b"/>
                </a:tc>
                <a:tc>
                  <a:txBody>
                    <a:bodyPr/>
                    <a:lstStyle/>
                    <a:p>
                      <a:pPr algn="r" fontAlgn="b"/>
                      <a:r>
                        <a:rPr lang="en-CA" sz="2100" b="0" i="0" u="none" strike="noStrike" dirty="0">
                          <a:effectLst/>
                          <a:latin typeface="+mn-lt"/>
                        </a:rPr>
                        <a:t>53.4</a:t>
                      </a:r>
                    </a:p>
                  </a:txBody>
                  <a:tcPr marL="3810" marR="3810" marT="3810" marB="0" anchor="b"/>
                </a:tc>
                <a:extLst>
                  <a:ext uri="{0D108BD9-81ED-4DB2-BD59-A6C34878D82A}">
                    <a16:rowId xmlns:a16="http://schemas.microsoft.com/office/drawing/2014/main" val="10012"/>
                  </a:ext>
                </a:extLst>
              </a:tr>
              <a:tr h="129540">
                <a:tc>
                  <a:txBody>
                    <a:bodyPr/>
                    <a:lstStyle/>
                    <a:p>
                      <a:pPr algn="l" fontAlgn="b"/>
                      <a:r>
                        <a:rPr lang="fr-FR" sz="2100" u="none" strike="noStrike" dirty="0">
                          <a:effectLst/>
                          <a:latin typeface="+mn-lt"/>
                        </a:rPr>
                        <a:t>Bonaire, Sint </a:t>
                      </a:r>
                      <a:r>
                        <a:rPr lang="fr-FR" sz="2100" u="none" strike="noStrike" dirty="0" err="1">
                          <a:effectLst/>
                          <a:latin typeface="+mn-lt"/>
                        </a:rPr>
                        <a:t>Eustatius</a:t>
                      </a:r>
                      <a:r>
                        <a:rPr lang="fr-FR" sz="2100" u="none" strike="noStrike" dirty="0">
                          <a:effectLst/>
                          <a:latin typeface="+mn-lt"/>
                        </a:rPr>
                        <a:t> &amp; Saba</a:t>
                      </a:r>
                      <a:endParaRPr lang="fr-FR" sz="2100" b="0" i="0" u="none" strike="noStrike" dirty="0">
                        <a:effectLst/>
                        <a:latin typeface="+mn-lt"/>
                      </a:endParaRPr>
                    </a:p>
                  </a:txBody>
                  <a:tcPr marL="182880" marR="3810" marT="3810" marB="0" anchor="b"/>
                </a:tc>
                <a:tc>
                  <a:txBody>
                    <a:bodyPr/>
                    <a:lstStyle/>
                    <a:p>
                      <a:pPr algn="r" fontAlgn="b"/>
                      <a:r>
                        <a:rPr lang="en-CA" sz="2100" b="0" i="0" u="none" strike="noStrike" dirty="0">
                          <a:effectLst/>
                          <a:latin typeface="+mn-lt"/>
                        </a:rPr>
                        <a:t>52.3</a:t>
                      </a:r>
                    </a:p>
                  </a:txBody>
                  <a:tcPr marL="3810" marR="3810" marT="3810" marB="0" anchor="b"/>
                </a:tc>
                <a:extLst>
                  <a:ext uri="{0D108BD9-81ED-4DB2-BD59-A6C34878D82A}">
                    <a16:rowId xmlns:a16="http://schemas.microsoft.com/office/drawing/2014/main" val="10013"/>
                  </a:ext>
                </a:extLst>
              </a:tr>
              <a:tr h="129540">
                <a:tc>
                  <a:txBody>
                    <a:bodyPr/>
                    <a:lstStyle/>
                    <a:p>
                      <a:pPr algn="l" fontAlgn="b"/>
                      <a:r>
                        <a:rPr lang="en-CA" sz="2100" u="none" strike="noStrike">
                          <a:effectLst/>
                          <a:latin typeface="+mn-lt"/>
                        </a:rPr>
                        <a:t>Isle of Man</a:t>
                      </a:r>
                      <a:endParaRPr lang="en-CA" sz="2100" b="0" i="0" u="none" strike="noStrike">
                        <a:effectLst/>
                        <a:latin typeface="+mn-lt"/>
                      </a:endParaRPr>
                    </a:p>
                  </a:txBody>
                  <a:tcPr marL="182880" marR="3810" marT="3810" marB="0" anchor="b"/>
                </a:tc>
                <a:tc>
                  <a:txBody>
                    <a:bodyPr/>
                    <a:lstStyle/>
                    <a:p>
                      <a:pPr algn="r" fontAlgn="b"/>
                      <a:r>
                        <a:rPr lang="en-CA" sz="2100" b="0" i="0" u="none" strike="noStrike" dirty="0">
                          <a:effectLst/>
                          <a:latin typeface="+mn-lt"/>
                        </a:rPr>
                        <a:t>51.5</a:t>
                      </a:r>
                    </a:p>
                  </a:txBody>
                  <a:tcPr marL="3810" marR="3810" marT="3810" marB="0" anchor="b"/>
                </a:tc>
                <a:extLst>
                  <a:ext uri="{0D108BD9-81ED-4DB2-BD59-A6C34878D82A}">
                    <a16:rowId xmlns:a16="http://schemas.microsoft.com/office/drawing/2014/main" val="10014"/>
                  </a:ext>
                </a:extLst>
              </a:tr>
              <a:tr h="129540">
                <a:tc>
                  <a:txBody>
                    <a:bodyPr/>
                    <a:lstStyle/>
                    <a:p>
                      <a:pPr algn="l" fontAlgn="b"/>
                      <a:r>
                        <a:rPr lang="en-CA" sz="2100" u="none" strike="noStrike">
                          <a:effectLst/>
                          <a:latin typeface="+mn-lt"/>
                        </a:rPr>
                        <a:t>Bahrain</a:t>
                      </a:r>
                      <a:endParaRPr lang="en-CA" sz="2100" b="0" i="0" u="none" strike="noStrike">
                        <a:effectLst/>
                        <a:latin typeface="+mn-lt"/>
                      </a:endParaRPr>
                    </a:p>
                  </a:txBody>
                  <a:tcPr marL="182880" marR="3810" marT="3810" marB="0" anchor="b"/>
                </a:tc>
                <a:tc>
                  <a:txBody>
                    <a:bodyPr/>
                    <a:lstStyle/>
                    <a:p>
                      <a:pPr algn="r" fontAlgn="b"/>
                      <a:r>
                        <a:rPr lang="en-CA" sz="2100" b="0" i="0" u="none" strike="noStrike" dirty="0">
                          <a:effectLst/>
                          <a:latin typeface="+mn-lt"/>
                        </a:rPr>
                        <a:t>51.1</a:t>
                      </a:r>
                    </a:p>
                  </a:txBody>
                  <a:tcPr marL="3810" marR="3810" marT="3810" marB="0" anchor="b"/>
                </a:tc>
                <a:extLst>
                  <a:ext uri="{0D108BD9-81ED-4DB2-BD59-A6C34878D82A}">
                    <a16:rowId xmlns:a16="http://schemas.microsoft.com/office/drawing/2014/main" val="10015"/>
                  </a:ext>
                </a:extLst>
              </a:tr>
              <a:tr h="129540">
                <a:tc>
                  <a:txBody>
                    <a:bodyPr/>
                    <a:lstStyle/>
                    <a:p>
                      <a:pPr algn="l" fontAlgn="b"/>
                      <a:r>
                        <a:rPr lang="en-CA" sz="2100" b="0" i="0" u="none" strike="noStrike" dirty="0">
                          <a:solidFill>
                            <a:srgbClr val="C00000"/>
                          </a:solidFill>
                          <a:effectLst>
                            <a:outerShdw blurRad="38100" dist="38100" dir="2700000" algn="tl">
                              <a:srgbClr val="000000">
                                <a:alpha val="43137"/>
                              </a:srgbClr>
                            </a:outerShdw>
                          </a:effectLst>
                          <a:latin typeface="+mn-lt"/>
                        </a:rPr>
                        <a:t>Australia</a:t>
                      </a:r>
                    </a:p>
                  </a:txBody>
                  <a:tcPr marL="182880" marR="3810" marT="3810" marB="0" anchor="b"/>
                </a:tc>
                <a:tc>
                  <a:txBody>
                    <a:bodyPr/>
                    <a:lstStyle/>
                    <a:p>
                      <a:pPr algn="r" fontAlgn="b"/>
                      <a:r>
                        <a:rPr lang="en-CA" sz="2100" b="0" i="0" u="none" strike="noStrike" dirty="0">
                          <a:solidFill>
                            <a:srgbClr val="C00000"/>
                          </a:solidFill>
                          <a:effectLst>
                            <a:outerShdw blurRad="38100" dist="38100" dir="2700000" algn="tl">
                              <a:srgbClr val="000000">
                                <a:alpha val="43137"/>
                              </a:srgbClr>
                            </a:outerShdw>
                          </a:effectLst>
                          <a:latin typeface="+mn-lt"/>
                        </a:rPr>
                        <a:t>28.2</a:t>
                      </a:r>
                    </a:p>
                  </a:txBody>
                  <a:tcPr marL="3810" marR="3810" marT="3810" marB="0" anchor="b"/>
                </a:tc>
                <a:extLst>
                  <a:ext uri="{0D108BD9-81ED-4DB2-BD59-A6C34878D82A}">
                    <a16:rowId xmlns:a16="http://schemas.microsoft.com/office/drawing/2014/main" val="10016"/>
                  </a:ext>
                </a:extLst>
              </a:tr>
              <a:tr h="129540">
                <a:tc>
                  <a:txBody>
                    <a:bodyPr/>
                    <a:lstStyle/>
                    <a:p>
                      <a:pPr algn="l" fontAlgn="b"/>
                      <a:r>
                        <a:rPr lang="en-CA" sz="2100" b="0" i="0" u="none" strike="noStrike" dirty="0">
                          <a:solidFill>
                            <a:srgbClr val="C00000"/>
                          </a:solidFill>
                          <a:effectLst>
                            <a:outerShdw blurRad="38100" dist="38100" dir="2700000" algn="tl">
                              <a:srgbClr val="000000">
                                <a:alpha val="43137"/>
                              </a:srgbClr>
                            </a:outerShdw>
                          </a:effectLst>
                          <a:latin typeface="+mn-lt"/>
                        </a:rPr>
                        <a:t>Canada</a:t>
                      </a:r>
                    </a:p>
                  </a:txBody>
                  <a:tcPr marL="182880" marR="3810" marT="3810" marB="0" anchor="b"/>
                </a:tc>
                <a:tc>
                  <a:txBody>
                    <a:bodyPr/>
                    <a:lstStyle/>
                    <a:p>
                      <a:pPr algn="r" fontAlgn="b"/>
                      <a:r>
                        <a:rPr lang="en-CA" sz="2100" b="0" i="0" u="none" strike="noStrike" dirty="0">
                          <a:solidFill>
                            <a:srgbClr val="C00000"/>
                          </a:solidFill>
                          <a:effectLst>
                            <a:outerShdw blurRad="38100" dist="38100" dir="2700000" algn="tl">
                              <a:srgbClr val="000000">
                                <a:alpha val="43137"/>
                              </a:srgbClr>
                            </a:outerShdw>
                          </a:effectLst>
                          <a:latin typeface="+mn-lt"/>
                        </a:rPr>
                        <a:t>21.8</a:t>
                      </a:r>
                    </a:p>
                  </a:txBody>
                  <a:tcPr marL="3810" marR="3810" marT="3810" marB="0" anchor="b"/>
                </a:tc>
                <a:extLst>
                  <a:ext uri="{0D108BD9-81ED-4DB2-BD59-A6C34878D82A}">
                    <a16:rowId xmlns:a16="http://schemas.microsoft.com/office/drawing/2014/main" val="10017"/>
                  </a:ext>
                </a:extLst>
              </a:tr>
              <a:tr h="129540">
                <a:tc>
                  <a:txBody>
                    <a:bodyPr/>
                    <a:lstStyle/>
                    <a:p>
                      <a:pPr algn="l" fontAlgn="b"/>
                      <a:r>
                        <a:rPr lang="en-CA" sz="2100" b="0" i="0" u="none" strike="noStrike" dirty="0">
                          <a:solidFill>
                            <a:srgbClr val="C00000"/>
                          </a:solidFill>
                          <a:effectLst>
                            <a:outerShdw blurRad="38100" dist="38100" dir="2700000" algn="tl">
                              <a:srgbClr val="000000">
                                <a:alpha val="43137"/>
                              </a:srgbClr>
                            </a:outerShdw>
                          </a:effectLst>
                          <a:latin typeface="+mn-lt"/>
                        </a:rPr>
                        <a:t>United States</a:t>
                      </a:r>
                    </a:p>
                  </a:txBody>
                  <a:tcPr marL="182880" marR="3810" marT="3810" marB="0" anchor="b"/>
                </a:tc>
                <a:tc>
                  <a:txBody>
                    <a:bodyPr/>
                    <a:lstStyle/>
                    <a:p>
                      <a:pPr algn="r" fontAlgn="b"/>
                      <a:r>
                        <a:rPr lang="en-CA" sz="2100" b="0" i="0" u="none" strike="noStrike" dirty="0">
                          <a:solidFill>
                            <a:srgbClr val="C00000"/>
                          </a:solidFill>
                          <a:effectLst>
                            <a:outerShdw blurRad="38100" dist="38100" dir="2700000" algn="tl">
                              <a:srgbClr val="000000">
                                <a:alpha val="43137"/>
                              </a:srgbClr>
                            </a:outerShdw>
                          </a:effectLst>
                          <a:latin typeface="+mn-lt"/>
                        </a:rPr>
                        <a:t>14.5</a:t>
                      </a:r>
                    </a:p>
                  </a:txBody>
                  <a:tcPr marL="3810" marR="3810" marT="3810" marB="0" anchor="b"/>
                </a:tc>
                <a:extLst>
                  <a:ext uri="{0D108BD9-81ED-4DB2-BD59-A6C34878D82A}">
                    <a16:rowId xmlns:a16="http://schemas.microsoft.com/office/drawing/2014/main" val="10018"/>
                  </a:ext>
                </a:extLst>
              </a:tr>
              <a:tr h="129540">
                <a:tc>
                  <a:txBody>
                    <a:bodyPr/>
                    <a:lstStyle/>
                    <a:p>
                      <a:pPr algn="l" fontAlgn="b"/>
                      <a:r>
                        <a:rPr lang="en-CA" sz="2100" b="0" i="0" u="none" strike="noStrike" dirty="0">
                          <a:solidFill>
                            <a:srgbClr val="C00000"/>
                          </a:solidFill>
                          <a:effectLst>
                            <a:outerShdw blurRad="38100" dist="38100" dir="2700000" algn="tl">
                              <a:srgbClr val="000000">
                                <a:alpha val="43137"/>
                              </a:srgbClr>
                            </a:outerShdw>
                          </a:effectLst>
                          <a:latin typeface="+mn-lt"/>
                        </a:rPr>
                        <a:t>United Kingdom</a:t>
                      </a:r>
                    </a:p>
                  </a:txBody>
                  <a:tcPr marL="182880" marR="3810" marT="3810" marB="0" anchor="b"/>
                </a:tc>
                <a:tc>
                  <a:txBody>
                    <a:bodyPr/>
                    <a:lstStyle/>
                    <a:p>
                      <a:pPr algn="r" fontAlgn="b"/>
                      <a:r>
                        <a:rPr lang="en-CA" sz="2100" b="0" i="0" u="none" strike="noStrike" dirty="0">
                          <a:solidFill>
                            <a:srgbClr val="C00000"/>
                          </a:solidFill>
                          <a:effectLst>
                            <a:outerShdw blurRad="38100" dist="38100" dir="2700000" algn="tl">
                              <a:srgbClr val="000000">
                                <a:alpha val="43137"/>
                              </a:srgbClr>
                            </a:outerShdw>
                          </a:effectLst>
                          <a:latin typeface="+mn-lt"/>
                        </a:rPr>
                        <a:t>13.2</a:t>
                      </a:r>
                    </a:p>
                  </a:txBody>
                  <a:tcPr marL="3810" marR="3810" marT="3810" marB="0" anchor="b"/>
                </a:tc>
                <a:extLst>
                  <a:ext uri="{0D108BD9-81ED-4DB2-BD59-A6C34878D82A}">
                    <a16:rowId xmlns:a16="http://schemas.microsoft.com/office/drawing/2014/main" val="10019"/>
                  </a:ext>
                </a:extLst>
              </a:tr>
              <a:tr h="129540">
                <a:tc>
                  <a:txBody>
                    <a:bodyPr/>
                    <a:lstStyle/>
                    <a:p>
                      <a:pPr algn="l" fontAlgn="b"/>
                      <a:r>
                        <a:rPr lang="en-CA" sz="2100" b="0" i="0" u="none" strike="noStrike" dirty="0">
                          <a:solidFill>
                            <a:srgbClr val="C00000"/>
                          </a:solidFill>
                          <a:effectLst>
                            <a:outerShdw blurRad="38100" dist="38100" dir="2700000" algn="tl">
                              <a:srgbClr val="000000">
                                <a:alpha val="43137"/>
                              </a:srgbClr>
                            </a:outerShdw>
                          </a:effectLst>
                          <a:latin typeface="+mn-lt"/>
                        </a:rPr>
                        <a:t>Japan</a:t>
                      </a:r>
                    </a:p>
                  </a:txBody>
                  <a:tcPr marL="182880" marR="3810" marT="3810" marB="0" anchor="b"/>
                </a:tc>
                <a:tc>
                  <a:txBody>
                    <a:bodyPr/>
                    <a:lstStyle/>
                    <a:p>
                      <a:pPr algn="r" fontAlgn="b"/>
                      <a:r>
                        <a:rPr lang="en-CA" sz="2100" b="0" i="0" u="none" strike="noStrike" dirty="0">
                          <a:solidFill>
                            <a:srgbClr val="C00000"/>
                          </a:solidFill>
                          <a:effectLst>
                            <a:outerShdw blurRad="38100" dist="38100" dir="2700000" algn="tl">
                              <a:srgbClr val="000000">
                                <a:alpha val="43137"/>
                              </a:srgbClr>
                            </a:outerShdw>
                          </a:effectLst>
                          <a:latin typeface="+mn-lt"/>
                        </a:rPr>
                        <a:t>1.6</a:t>
                      </a:r>
                    </a:p>
                  </a:txBody>
                  <a:tcPr marL="3810" marR="3810" marT="3810" marB="0" anchor="b"/>
                </a:tc>
                <a:extLst>
                  <a:ext uri="{0D108BD9-81ED-4DB2-BD59-A6C34878D82A}">
                    <a16:rowId xmlns:a16="http://schemas.microsoft.com/office/drawing/2014/main" val="10020"/>
                  </a:ext>
                </a:extLst>
              </a:tr>
            </a:tbl>
          </a:graphicData>
        </a:graphic>
      </p:graphicFrame>
      <p:sp>
        <p:nvSpPr>
          <p:cNvPr id="4" name="TextBox 3"/>
          <p:cNvSpPr txBox="1"/>
          <p:nvPr/>
        </p:nvSpPr>
        <p:spPr>
          <a:xfrm>
            <a:off x="4191000" y="0"/>
            <a:ext cx="4953000" cy="6878806"/>
          </a:xfrm>
          <a:prstGeom prst="rect">
            <a:avLst/>
          </a:prstGeom>
          <a:noFill/>
        </p:spPr>
        <p:txBody>
          <a:bodyPr wrap="square" rtlCol="0">
            <a:spAutoFit/>
          </a:bodyPr>
          <a:lstStyle/>
          <a:p>
            <a:pPr algn="ctr">
              <a:lnSpc>
                <a:spcPct val="100000"/>
              </a:lnSpc>
              <a:spcBef>
                <a:spcPct val="0"/>
              </a:spcBef>
              <a:buFontTx/>
              <a:buNone/>
            </a:pPr>
            <a:r>
              <a:rPr lang="en-CA" sz="2100" dirty="0">
                <a:solidFill>
                  <a:prstClr val="black"/>
                </a:solidFill>
                <a:latin typeface="Calibri"/>
              </a:rPr>
              <a:t>Just for fun, here are the top 15 political units by migrant stock.</a:t>
            </a:r>
          </a:p>
          <a:p>
            <a:pPr algn="ctr">
              <a:lnSpc>
                <a:spcPct val="100000"/>
              </a:lnSpc>
              <a:spcBef>
                <a:spcPct val="0"/>
              </a:spcBef>
              <a:buFontTx/>
              <a:buNone/>
            </a:pPr>
            <a:endParaRPr lang="en-CA" sz="2100" dirty="0">
              <a:solidFill>
                <a:prstClr val="black"/>
              </a:solidFill>
              <a:latin typeface="Calibri"/>
            </a:endParaRPr>
          </a:p>
          <a:p>
            <a:pPr algn="ctr">
              <a:lnSpc>
                <a:spcPct val="100000"/>
              </a:lnSpc>
              <a:spcBef>
                <a:spcPct val="0"/>
              </a:spcBef>
              <a:buFontTx/>
              <a:buNone/>
            </a:pPr>
            <a:r>
              <a:rPr lang="en-CA" sz="2100" dirty="0">
                <a:solidFill>
                  <a:prstClr val="black"/>
                </a:solidFill>
                <a:latin typeface="Calibri"/>
              </a:rPr>
              <a:t>About 3.3% of the world’s population are migrants.</a:t>
            </a:r>
          </a:p>
          <a:p>
            <a:pPr algn="ctr">
              <a:lnSpc>
                <a:spcPct val="100000"/>
              </a:lnSpc>
              <a:spcBef>
                <a:spcPct val="0"/>
              </a:spcBef>
              <a:buFontTx/>
              <a:buNone/>
            </a:pPr>
            <a:endParaRPr lang="en-CA" sz="2100" dirty="0">
              <a:solidFill>
                <a:prstClr val="black"/>
              </a:solidFill>
              <a:latin typeface="Calibri"/>
            </a:endParaRPr>
          </a:p>
          <a:p>
            <a:pPr algn="ctr">
              <a:lnSpc>
                <a:spcPct val="100000"/>
              </a:lnSpc>
              <a:spcBef>
                <a:spcPct val="0"/>
              </a:spcBef>
              <a:buFontTx/>
              <a:buNone/>
            </a:pPr>
            <a:r>
              <a:rPr lang="en-CA" sz="2100" dirty="0">
                <a:solidFill>
                  <a:srgbClr val="FF0000"/>
                </a:solidFill>
                <a:effectLst>
                  <a:outerShdw blurRad="38100" dist="38100" dir="2700000" algn="tl">
                    <a:srgbClr val="000000">
                      <a:alpha val="43137"/>
                    </a:srgbClr>
                  </a:outerShdw>
                </a:effectLst>
                <a:latin typeface="Calibri"/>
              </a:rPr>
              <a:t>Canada and Australia, two high migration nations, have high comparative migrant stock levels.</a:t>
            </a:r>
          </a:p>
          <a:p>
            <a:pPr algn="ctr">
              <a:lnSpc>
                <a:spcPct val="100000"/>
              </a:lnSpc>
              <a:spcBef>
                <a:spcPct val="0"/>
              </a:spcBef>
              <a:buFontTx/>
              <a:buNone/>
            </a:pPr>
            <a:endParaRPr lang="en-CA" sz="2100" dirty="0">
              <a:solidFill>
                <a:srgbClr val="FF0000"/>
              </a:solidFill>
              <a:effectLst>
                <a:outerShdw blurRad="38100" dist="38100" dir="2700000" algn="tl">
                  <a:srgbClr val="000000">
                    <a:alpha val="43137"/>
                  </a:srgbClr>
                </a:outerShdw>
              </a:effectLst>
              <a:latin typeface="Calibri"/>
            </a:endParaRPr>
          </a:p>
          <a:p>
            <a:pPr algn="ctr">
              <a:lnSpc>
                <a:spcPct val="100000"/>
              </a:lnSpc>
              <a:spcBef>
                <a:spcPct val="0"/>
              </a:spcBef>
              <a:buFontTx/>
              <a:buNone/>
            </a:pPr>
            <a:r>
              <a:rPr lang="en-CA" sz="2100" dirty="0">
                <a:solidFill>
                  <a:srgbClr val="FF0000"/>
                </a:solidFill>
                <a:effectLst>
                  <a:outerShdw blurRad="38100" dist="38100" dir="2700000" algn="tl">
                    <a:srgbClr val="000000">
                      <a:alpha val="43137"/>
                    </a:srgbClr>
                  </a:outerShdw>
                </a:effectLst>
                <a:latin typeface="Calibri"/>
              </a:rPr>
              <a:t>The U.S. and U.K., quick to complain about immigrants, have less than 15% of their population as migrant stock.</a:t>
            </a:r>
          </a:p>
          <a:p>
            <a:pPr algn="ctr">
              <a:lnSpc>
                <a:spcPct val="100000"/>
              </a:lnSpc>
              <a:spcBef>
                <a:spcPct val="0"/>
              </a:spcBef>
              <a:buFontTx/>
              <a:buNone/>
            </a:pPr>
            <a:endParaRPr lang="en-CA" sz="2100" dirty="0">
              <a:solidFill>
                <a:srgbClr val="FF0000"/>
              </a:solidFill>
              <a:effectLst>
                <a:outerShdw blurRad="38100" dist="38100" dir="2700000" algn="tl">
                  <a:srgbClr val="000000">
                    <a:alpha val="43137"/>
                  </a:srgbClr>
                </a:outerShdw>
              </a:effectLst>
              <a:latin typeface="Calibri"/>
            </a:endParaRPr>
          </a:p>
          <a:p>
            <a:pPr algn="ctr">
              <a:lnSpc>
                <a:spcPct val="100000"/>
              </a:lnSpc>
              <a:spcBef>
                <a:spcPct val="0"/>
              </a:spcBef>
              <a:buFontTx/>
              <a:buNone/>
            </a:pPr>
            <a:r>
              <a:rPr lang="en-CA" sz="2100" dirty="0">
                <a:solidFill>
                  <a:srgbClr val="FF0000"/>
                </a:solidFill>
                <a:effectLst>
                  <a:outerShdw blurRad="38100" dist="38100" dir="2700000" algn="tl">
                    <a:srgbClr val="000000">
                      <a:alpha val="43137"/>
                    </a:srgbClr>
                  </a:outerShdw>
                </a:effectLst>
                <a:latin typeface="Calibri"/>
              </a:rPr>
              <a:t>Eastern Europe, where populations are declining rapidly, have migrant stock levels of only 6.7%.</a:t>
            </a:r>
          </a:p>
          <a:p>
            <a:pPr algn="ctr">
              <a:lnSpc>
                <a:spcPct val="100000"/>
              </a:lnSpc>
              <a:spcBef>
                <a:spcPct val="0"/>
              </a:spcBef>
              <a:buFontTx/>
              <a:buNone/>
            </a:pPr>
            <a:endParaRPr lang="en-CA" sz="2100" dirty="0">
              <a:solidFill>
                <a:srgbClr val="FF0000"/>
              </a:solidFill>
              <a:effectLst>
                <a:outerShdw blurRad="38100" dist="38100" dir="2700000" algn="tl">
                  <a:srgbClr val="000000">
                    <a:alpha val="43137"/>
                  </a:srgbClr>
                </a:outerShdw>
              </a:effectLst>
              <a:latin typeface="Calibri"/>
            </a:endParaRPr>
          </a:p>
          <a:p>
            <a:pPr algn="ctr">
              <a:lnSpc>
                <a:spcPct val="100000"/>
              </a:lnSpc>
              <a:spcBef>
                <a:spcPct val="0"/>
              </a:spcBef>
              <a:buFontTx/>
              <a:buNone/>
            </a:pPr>
            <a:r>
              <a:rPr lang="en-CA" sz="2100" dirty="0">
                <a:solidFill>
                  <a:srgbClr val="FF0000"/>
                </a:solidFill>
                <a:effectLst>
                  <a:outerShdw blurRad="38100" dist="38100" dir="2700000" algn="tl">
                    <a:srgbClr val="000000">
                      <a:alpha val="43137"/>
                    </a:srgbClr>
                  </a:outerShdw>
                </a:effectLst>
                <a:latin typeface="Calibri"/>
              </a:rPr>
              <a:t>But Japan is the poster place for the disappearing nation – only 1.6% of their population are immigrants.</a:t>
            </a:r>
          </a:p>
        </p:txBody>
      </p:sp>
      <p:sp>
        <p:nvSpPr>
          <p:cNvPr id="3" name="Rectangle 2"/>
          <p:cNvSpPr/>
          <p:nvPr/>
        </p:nvSpPr>
        <p:spPr>
          <a:xfrm>
            <a:off x="0" y="5234156"/>
            <a:ext cx="4171950" cy="1644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F0F997D-DEBE-4E39-A9D4-376522339E6A}"/>
              </a:ext>
            </a:extLst>
          </p:cNvPr>
          <p:cNvSpPr>
            <a:spLocks noGrp="1"/>
          </p:cNvSpPr>
          <p:nvPr>
            <p:ph type="sldNum" sz="quarter" idx="12"/>
          </p:nvPr>
        </p:nvSpPr>
        <p:spPr/>
        <p:txBody>
          <a:bodyPr/>
          <a:lstStyle/>
          <a:p>
            <a:pPr>
              <a:defRPr/>
            </a:pPr>
            <a:fld id="{D7862DBB-4001-4349-BD46-E6A729FB19CB}" type="slidenum">
              <a:rPr lang="en-US" smtClean="0">
                <a:solidFill>
                  <a:prstClr val="white">
                    <a:tint val="75000"/>
                  </a:prstClr>
                </a:solidFill>
              </a:rPr>
              <a:pPr>
                <a:defRPr/>
              </a:pPr>
              <a:t>64</a:t>
            </a:fld>
            <a:endParaRPr lang="en-US">
              <a:solidFill>
                <a:prstClr val="white">
                  <a:tint val="75000"/>
                </a:prstClr>
              </a:solidFill>
            </a:endParaRPr>
          </a:p>
        </p:txBody>
      </p:sp>
    </p:spTree>
    <p:extLst>
      <p:ext uri="{BB962C8B-B14F-4D97-AF65-F5344CB8AC3E}">
        <p14:creationId xmlns:p14="http://schemas.microsoft.com/office/powerpoint/2010/main" val="297852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Effect transition="in" filter="fade">
                                      <p:cBhvr>
                                        <p:cTn id="11" dur="500"/>
                                        <p:tgtEl>
                                          <p:spTgt spid="4">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fade">
                                      <p:cBhvr>
                                        <p:cTn id="16" dur="500"/>
                                        <p:tgtEl>
                                          <p:spTgt spid="4">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animEffect transition="in" filter="fade">
                                      <p:cBhvr>
                                        <p:cTn id="21" dur="500"/>
                                        <p:tgtEl>
                                          <p:spTgt spid="4">
                                            <p:txEl>
                                              <p:pRg st="8" end="8"/>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10" end="10"/>
                                            </p:txEl>
                                          </p:spTgt>
                                        </p:tgtEl>
                                        <p:attrNameLst>
                                          <p:attrName>style.visibility</p:attrName>
                                        </p:attrNameLst>
                                      </p:cBhvr>
                                      <p:to>
                                        <p:strVal val="visible"/>
                                      </p:to>
                                    </p:set>
                                    <p:animEffect transition="in" filter="fade">
                                      <p:cBhvr>
                                        <p:cTn id="26"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clrChange>
              <a:clrFrom>
                <a:srgbClr val="FFFFFF"/>
              </a:clrFrom>
              <a:clrTo>
                <a:srgbClr val="FFFFFF">
                  <a:alpha val="0"/>
                </a:srgbClr>
              </a:clrTo>
            </a:clrChange>
          </a:blip>
          <a:srcRect l="6591" t="17832" r="6076" b="23100"/>
          <a:stretch/>
        </p:blipFill>
        <p:spPr>
          <a:xfrm>
            <a:off x="0" y="-76200"/>
            <a:ext cx="9220200" cy="701040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0"/>
            <a:ext cx="6858000" cy="6858000"/>
          </a:xfrm>
          <a:prstGeom prst="rect">
            <a:avLst/>
          </a:prstGeom>
          <a:ln>
            <a:noFill/>
          </a:ln>
        </p:spPr>
      </p:pic>
      <p:sp>
        <p:nvSpPr>
          <p:cNvPr id="6" name="TextBox 5"/>
          <p:cNvSpPr txBox="1"/>
          <p:nvPr/>
        </p:nvSpPr>
        <p:spPr>
          <a:xfrm>
            <a:off x="1568852" y="2590800"/>
            <a:ext cx="6025752" cy="126188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rPr>
              <a:t>Oh Canada!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rPr>
              <a:t>Canadian Population Growth</a:t>
            </a:r>
          </a:p>
        </p:txBody>
      </p:sp>
      <p:sp>
        <p:nvSpPr>
          <p:cNvPr id="3" name="Slide Number Placeholder 2">
            <a:extLst>
              <a:ext uri="{FF2B5EF4-FFF2-40B4-BE49-F238E27FC236}">
                <a16:creationId xmlns:a16="http://schemas.microsoft.com/office/drawing/2014/main" id="{12A2CD81-B5AE-44CF-9080-1BAC5B853C4D}"/>
              </a:ext>
            </a:extLst>
          </p:cNvPr>
          <p:cNvSpPr>
            <a:spLocks noGrp="1"/>
          </p:cNvSpPr>
          <p:nvPr>
            <p:ph type="sldNum" sz="quarter" idx="12"/>
          </p:nvPr>
        </p:nvSpPr>
        <p:spPr/>
        <p:txBody>
          <a:bodyPr/>
          <a:lstStyle/>
          <a:p>
            <a:pPr>
              <a:defRPr/>
            </a:pPr>
            <a:fld id="{D7862DBB-4001-4349-BD46-E6A729FB19CB}" type="slidenum">
              <a:rPr lang="en-US" smtClean="0">
                <a:solidFill>
                  <a:prstClr val="white">
                    <a:tint val="75000"/>
                  </a:prstClr>
                </a:solidFill>
              </a:rPr>
              <a:pPr>
                <a:defRPr/>
              </a:pPr>
              <a:t>65</a:t>
            </a:fld>
            <a:endParaRPr lang="en-US">
              <a:solidFill>
                <a:prstClr val="white">
                  <a:tint val="75000"/>
                </a:prstClr>
              </a:solidFill>
            </a:endParaRPr>
          </a:p>
        </p:txBody>
      </p:sp>
    </p:spTree>
    <p:extLst>
      <p:ext uri="{BB962C8B-B14F-4D97-AF65-F5344CB8AC3E}">
        <p14:creationId xmlns:p14="http://schemas.microsoft.com/office/powerpoint/2010/main" val="32414273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1530" y="211455"/>
          <a:ext cx="9036272" cy="6518910"/>
        </p:xfrm>
        <a:graphic>
          <a:graphicData uri="http://schemas.openxmlformats.org/drawingml/2006/table">
            <a:tbl>
              <a:tblPr/>
              <a:tblGrid>
                <a:gridCol w="126387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371602">
                  <a:extLst>
                    <a:ext uri="{9D8B030D-6E8A-4147-A177-3AD203B41FA5}">
                      <a16:colId xmlns:a16="http://schemas.microsoft.com/office/drawing/2014/main" val="20005"/>
                    </a:ext>
                  </a:extLst>
                </a:gridCol>
              </a:tblGrid>
              <a:tr h="550545">
                <a:tc>
                  <a:txBody>
                    <a:bodyPr/>
                    <a:lstStyle/>
                    <a:p>
                      <a:pPr algn="ctr" rtl="0" fontAlgn="b"/>
                      <a:r>
                        <a:rPr lang="en-US" sz="1600" b="1" i="0" u="none" strike="noStrike" dirty="0">
                          <a:solidFill>
                            <a:srgbClr val="000000"/>
                          </a:solidFill>
                          <a:effectLst/>
                          <a:latin typeface="Calibri"/>
                        </a:rPr>
                        <a:t>PERIOD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effectLst/>
                          <a:latin typeface="Calibri"/>
                        </a:rPr>
                        <a:t>NATURAL INCREASE (NI)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effectLst/>
                          <a:latin typeface="Calibri"/>
                        </a:rPr>
                        <a:t>NET MIGRATION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effectLst/>
                          <a:latin typeface="Calibri"/>
                        </a:rPr>
                        <a:t>POP GROWTH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Calibri"/>
                        </a:rPr>
                        <a:t>NM as a % of Pop Growth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Calibri"/>
                        </a:rPr>
                        <a:t>NI as a % of Pop Growth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7389">
                <a:tc>
                  <a:txBody>
                    <a:bodyPr/>
                    <a:lstStyle/>
                    <a:p>
                      <a:pPr algn="ctr" fontAlgn="b"/>
                      <a:r>
                        <a:rPr lang="en-US" sz="1800" b="1" i="0" u="none" strike="noStrike" dirty="0">
                          <a:solidFill>
                            <a:srgbClr val="000000"/>
                          </a:solidFill>
                          <a:effectLst/>
                          <a:latin typeface="Calibri"/>
                        </a:rPr>
                        <a:t>1851-1861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611,000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182,000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793,000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dirty="0">
                          <a:solidFill>
                            <a:srgbClr val="000000"/>
                          </a:solidFill>
                          <a:effectLst/>
                          <a:latin typeface="Calibri"/>
                        </a:rPr>
                        <a:t>22.95%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dirty="0">
                          <a:solidFill>
                            <a:srgbClr val="000000"/>
                          </a:solidFill>
                          <a:effectLst/>
                          <a:latin typeface="Calibri"/>
                        </a:rPr>
                        <a:t>77.05%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7389">
                <a:tc>
                  <a:txBody>
                    <a:bodyPr/>
                    <a:lstStyle/>
                    <a:p>
                      <a:pPr algn="ctr" fontAlgn="b"/>
                      <a:r>
                        <a:rPr lang="en-US" sz="1800" b="1" i="0" u="none" strike="noStrike">
                          <a:solidFill>
                            <a:srgbClr val="000000"/>
                          </a:solidFill>
                          <a:effectLst/>
                          <a:latin typeface="Calibri"/>
                        </a:rPr>
                        <a:t>1861-1871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610,000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-150,000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460,000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a:solidFill>
                            <a:srgbClr val="000000"/>
                          </a:solidFill>
                          <a:effectLst/>
                          <a:latin typeface="Calibri"/>
                        </a:rPr>
                        <a:t>-32.61%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dirty="0">
                          <a:solidFill>
                            <a:srgbClr val="000000"/>
                          </a:solidFill>
                          <a:effectLst/>
                          <a:latin typeface="Calibri"/>
                        </a:rPr>
                        <a:t>132.61%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7389">
                <a:tc>
                  <a:txBody>
                    <a:bodyPr/>
                    <a:lstStyle/>
                    <a:p>
                      <a:pPr algn="ctr" fontAlgn="b"/>
                      <a:r>
                        <a:rPr lang="en-US" sz="1800" b="1" i="0" u="none" strike="noStrike">
                          <a:solidFill>
                            <a:srgbClr val="000000"/>
                          </a:solidFill>
                          <a:effectLst/>
                          <a:latin typeface="Calibri"/>
                        </a:rPr>
                        <a:t>1871-1881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690,000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-54,000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636,000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a:solidFill>
                            <a:srgbClr val="000000"/>
                          </a:solidFill>
                          <a:effectLst/>
                          <a:latin typeface="Calibri"/>
                        </a:rPr>
                        <a:t>-8.49%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dirty="0">
                          <a:solidFill>
                            <a:srgbClr val="000000"/>
                          </a:solidFill>
                          <a:effectLst/>
                          <a:latin typeface="Calibri"/>
                        </a:rPr>
                        <a:t>108.49%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7389">
                <a:tc>
                  <a:txBody>
                    <a:bodyPr/>
                    <a:lstStyle/>
                    <a:p>
                      <a:pPr algn="ctr" fontAlgn="b"/>
                      <a:r>
                        <a:rPr lang="en-US" sz="1800" b="1" i="0" u="none" strike="noStrike">
                          <a:solidFill>
                            <a:srgbClr val="000000"/>
                          </a:solidFill>
                          <a:effectLst/>
                          <a:latin typeface="Calibri"/>
                        </a:rPr>
                        <a:t>1881-1891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654,000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-146,000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508,000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a:solidFill>
                            <a:srgbClr val="000000"/>
                          </a:solidFill>
                          <a:effectLst/>
                          <a:latin typeface="Calibri"/>
                        </a:rPr>
                        <a:t>-28.74%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a:solidFill>
                            <a:srgbClr val="000000"/>
                          </a:solidFill>
                          <a:effectLst/>
                          <a:latin typeface="Calibri"/>
                        </a:rPr>
                        <a:t>128.74%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7389">
                <a:tc>
                  <a:txBody>
                    <a:bodyPr/>
                    <a:lstStyle/>
                    <a:p>
                      <a:pPr algn="ctr" fontAlgn="b"/>
                      <a:r>
                        <a:rPr lang="en-US" sz="1800" b="1" i="0" u="none" strike="noStrike" dirty="0">
                          <a:solidFill>
                            <a:srgbClr val="000000"/>
                          </a:solidFill>
                          <a:effectLst/>
                          <a:latin typeface="Calibri"/>
                        </a:rPr>
                        <a:t>1891-1901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668,000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-130,000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538,000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a:solidFill>
                            <a:srgbClr val="000000"/>
                          </a:solidFill>
                          <a:effectLst/>
                          <a:latin typeface="Calibri"/>
                        </a:rPr>
                        <a:t>-24.16%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dirty="0">
                          <a:solidFill>
                            <a:srgbClr val="000000"/>
                          </a:solidFill>
                          <a:effectLst/>
                          <a:latin typeface="Calibri"/>
                        </a:rPr>
                        <a:t>124.16%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7389">
                <a:tc>
                  <a:txBody>
                    <a:bodyPr/>
                    <a:lstStyle/>
                    <a:p>
                      <a:pPr algn="ctr" fontAlgn="b"/>
                      <a:r>
                        <a:rPr lang="en-US" sz="1800" b="1" i="0" u="none" strike="noStrike">
                          <a:solidFill>
                            <a:srgbClr val="000000"/>
                          </a:solidFill>
                          <a:effectLst/>
                          <a:latin typeface="Calibri"/>
                        </a:rPr>
                        <a:t>1901-1911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1,025,000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810,000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1,835,000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a:solidFill>
                            <a:srgbClr val="000000"/>
                          </a:solidFill>
                          <a:effectLst/>
                          <a:latin typeface="Calibri"/>
                        </a:rPr>
                        <a:t>44.14%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dirty="0">
                          <a:solidFill>
                            <a:srgbClr val="000000"/>
                          </a:solidFill>
                          <a:effectLst/>
                          <a:latin typeface="Calibri"/>
                        </a:rPr>
                        <a:t>55.86%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77389">
                <a:tc>
                  <a:txBody>
                    <a:bodyPr/>
                    <a:lstStyle/>
                    <a:p>
                      <a:pPr algn="ctr" fontAlgn="b"/>
                      <a:r>
                        <a:rPr lang="en-US" sz="1800" b="1" i="0" u="none" strike="noStrike" dirty="0">
                          <a:solidFill>
                            <a:srgbClr val="000000"/>
                          </a:solidFill>
                          <a:effectLst/>
                          <a:latin typeface="Calibri"/>
                        </a:rPr>
                        <a:t>1911-1921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1,270,000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311,000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1,581,000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a:solidFill>
                            <a:srgbClr val="000000"/>
                          </a:solidFill>
                          <a:effectLst/>
                          <a:latin typeface="Calibri"/>
                        </a:rPr>
                        <a:t>19.67%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a:solidFill>
                            <a:srgbClr val="000000"/>
                          </a:solidFill>
                          <a:effectLst/>
                          <a:latin typeface="Calibri"/>
                        </a:rPr>
                        <a:t>80.33%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77389">
                <a:tc>
                  <a:txBody>
                    <a:bodyPr/>
                    <a:lstStyle/>
                    <a:p>
                      <a:pPr algn="ctr" fontAlgn="b"/>
                      <a:r>
                        <a:rPr lang="en-US" sz="1800" b="1" i="0" u="none" strike="noStrike">
                          <a:solidFill>
                            <a:srgbClr val="000000"/>
                          </a:solidFill>
                          <a:effectLst/>
                          <a:latin typeface="Calibri"/>
                        </a:rPr>
                        <a:t>1921-1931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1,360,000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230,000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1,590,000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a:solidFill>
                            <a:srgbClr val="000000"/>
                          </a:solidFill>
                          <a:effectLst/>
                          <a:latin typeface="Calibri"/>
                        </a:rPr>
                        <a:t>14.47%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dirty="0">
                          <a:solidFill>
                            <a:srgbClr val="000000"/>
                          </a:solidFill>
                          <a:effectLst/>
                          <a:latin typeface="Calibri"/>
                        </a:rPr>
                        <a:t>85.53%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77389">
                <a:tc>
                  <a:txBody>
                    <a:bodyPr/>
                    <a:lstStyle/>
                    <a:p>
                      <a:pPr algn="ctr" fontAlgn="b"/>
                      <a:r>
                        <a:rPr lang="en-US" sz="1800" b="1" i="0" u="none" strike="noStrike">
                          <a:solidFill>
                            <a:srgbClr val="000000"/>
                          </a:solidFill>
                          <a:effectLst/>
                          <a:latin typeface="Calibri"/>
                        </a:rPr>
                        <a:t>1931-1941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1,222,000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-92,000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1,130,000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a:solidFill>
                            <a:srgbClr val="000000"/>
                          </a:solidFill>
                          <a:effectLst/>
                          <a:latin typeface="Calibri"/>
                        </a:rPr>
                        <a:t>-8.14%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a:solidFill>
                            <a:srgbClr val="000000"/>
                          </a:solidFill>
                          <a:effectLst/>
                          <a:latin typeface="Calibri"/>
                        </a:rPr>
                        <a:t>108.14%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77389">
                <a:tc>
                  <a:txBody>
                    <a:bodyPr/>
                    <a:lstStyle/>
                    <a:p>
                      <a:pPr algn="ctr" fontAlgn="b"/>
                      <a:r>
                        <a:rPr lang="en-US" sz="1800" b="1" i="0" u="none" strike="noStrike">
                          <a:solidFill>
                            <a:srgbClr val="000000"/>
                          </a:solidFill>
                          <a:effectLst/>
                          <a:latin typeface="Calibri"/>
                        </a:rPr>
                        <a:t>1941-1951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1,972,000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169,000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2,141,000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a:solidFill>
                            <a:srgbClr val="000000"/>
                          </a:solidFill>
                          <a:effectLst/>
                          <a:latin typeface="Calibri"/>
                        </a:rPr>
                        <a:t>7.89%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dirty="0">
                          <a:solidFill>
                            <a:srgbClr val="000000"/>
                          </a:solidFill>
                          <a:effectLst/>
                          <a:latin typeface="Calibri"/>
                        </a:rPr>
                        <a:t>92.11%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77389">
                <a:tc>
                  <a:txBody>
                    <a:bodyPr/>
                    <a:lstStyle/>
                    <a:p>
                      <a:pPr algn="ctr" fontAlgn="b"/>
                      <a:r>
                        <a:rPr lang="en-US" sz="1800" b="1" i="0" u="none" strike="noStrike">
                          <a:solidFill>
                            <a:srgbClr val="000000"/>
                          </a:solidFill>
                          <a:effectLst/>
                          <a:latin typeface="Calibri"/>
                        </a:rPr>
                        <a:t>1951-1956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1,473,000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598,000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2,071,000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a:solidFill>
                            <a:srgbClr val="000000"/>
                          </a:solidFill>
                          <a:effectLst/>
                          <a:latin typeface="Calibri"/>
                        </a:rPr>
                        <a:t>28.87%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dirty="0">
                          <a:solidFill>
                            <a:srgbClr val="000000"/>
                          </a:solidFill>
                          <a:effectLst/>
                          <a:latin typeface="Calibri"/>
                        </a:rPr>
                        <a:t>71.13%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77389">
                <a:tc>
                  <a:txBody>
                    <a:bodyPr/>
                    <a:lstStyle/>
                    <a:p>
                      <a:pPr algn="ctr" fontAlgn="b"/>
                      <a:r>
                        <a:rPr lang="en-US" sz="1800" b="1" i="0" u="none" strike="noStrike">
                          <a:solidFill>
                            <a:srgbClr val="000000"/>
                          </a:solidFill>
                          <a:effectLst/>
                          <a:latin typeface="Calibri"/>
                        </a:rPr>
                        <a:t>1956-1961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1,675,000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482,000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2,157,000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a:solidFill>
                            <a:srgbClr val="000000"/>
                          </a:solidFill>
                          <a:effectLst/>
                          <a:latin typeface="Calibri"/>
                        </a:rPr>
                        <a:t>22.35%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dirty="0">
                          <a:solidFill>
                            <a:srgbClr val="000000"/>
                          </a:solidFill>
                          <a:effectLst/>
                          <a:latin typeface="Calibri"/>
                        </a:rPr>
                        <a:t>77.65%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77389">
                <a:tc>
                  <a:txBody>
                    <a:bodyPr/>
                    <a:lstStyle/>
                    <a:p>
                      <a:pPr algn="ctr" fontAlgn="b"/>
                      <a:r>
                        <a:rPr lang="en-US" sz="1800" b="1" i="0" u="none" strike="noStrike">
                          <a:solidFill>
                            <a:srgbClr val="000000"/>
                          </a:solidFill>
                          <a:effectLst/>
                          <a:latin typeface="Calibri"/>
                        </a:rPr>
                        <a:t>1961-1966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1,518,000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259,000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1,777,000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a:solidFill>
                            <a:srgbClr val="000000"/>
                          </a:solidFill>
                          <a:effectLst/>
                          <a:latin typeface="Calibri"/>
                        </a:rPr>
                        <a:t>14.58%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dirty="0">
                          <a:solidFill>
                            <a:srgbClr val="000000"/>
                          </a:solidFill>
                          <a:effectLst/>
                          <a:latin typeface="Calibri"/>
                        </a:rPr>
                        <a:t>85.42%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77389">
                <a:tc>
                  <a:txBody>
                    <a:bodyPr/>
                    <a:lstStyle/>
                    <a:p>
                      <a:pPr algn="ctr" fontAlgn="b"/>
                      <a:r>
                        <a:rPr lang="en-US" sz="1800" b="1" i="0" u="none" strike="noStrike">
                          <a:solidFill>
                            <a:srgbClr val="000000"/>
                          </a:solidFill>
                          <a:effectLst/>
                          <a:latin typeface="Calibri"/>
                        </a:rPr>
                        <a:t>1966-1971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1,090,000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463,000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1,553,000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a:solidFill>
                            <a:srgbClr val="000000"/>
                          </a:solidFill>
                          <a:effectLst/>
                          <a:latin typeface="Calibri"/>
                        </a:rPr>
                        <a:t>29.81%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dirty="0">
                          <a:solidFill>
                            <a:srgbClr val="000000"/>
                          </a:solidFill>
                          <a:effectLst/>
                          <a:latin typeface="Calibri"/>
                        </a:rPr>
                        <a:t>70.19%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77389">
                <a:tc>
                  <a:txBody>
                    <a:bodyPr/>
                    <a:lstStyle/>
                    <a:p>
                      <a:pPr algn="ctr" fontAlgn="b"/>
                      <a:r>
                        <a:rPr lang="en-US" sz="1800" b="1" i="0" u="none" strike="noStrike">
                          <a:solidFill>
                            <a:srgbClr val="000000"/>
                          </a:solidFill>
                          <a:effectLst/>
                          <a:latin typeface="Calibri"/>
                        </a:rPr>
                        <a:t>1971-1976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936,000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695,000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1,631,000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a:solidFill>
                            <a:srgbClr val="000000"/>
                          </a:solidFill>
                          <a:effectLst/>
                          <a:latin typeface="Calibri"/>
                        </a:rPr>
                        <a:t>42.61%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dirty="0">
                          <a:solidFill>
                            <a:srgbClr val="000000"/>
                          </a:solidFill>
                          <a:effectLst/>
                          <a:latin typeface="Calibri"/>
                        </a:rPr>
                        <a:t>57.39%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77389">
                <a:tc>
                  <a:txBody>
                    <a:bodyPr/>
                    <a:lstStyle/>
                    <a:p>
                      <a:pPr algn="ctr" fontAlgn="b"/>
                      <a:r>
                        <a:rPr lang="en-US" sz="1800" b="1" i="0" u="none" strike="noStrike">
                          <a:solidFill>
                            <a:srgbClr val="000000"/>
                          </a:solidFill>
                          <a:effectLst/>
                          <a:latin typeface="Calibri"/>
                        </a:rPr>
                        <a:t>1976-1981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977,000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493,000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1,470,000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a:solidFill>
                            <a:srgbClr val="000000"/>
                          </a:solidFill>
                          <a:effectLst/>
                          <a:latin typeface="Calibri"/>
                        </a:rPr>
                        <a:t>33.54%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dirty="0">
                          <a:solidFill>
                            <a:srgbClr val="000000"/>
                          </a:solidFill>
                          <a:effectLst/>
                          <a:latin typeface="Calibri"/>
                        </a:rPr>
                        <a:t>66.46%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77389">
                <a:tc>
                  <a:txBody>
                    <a:bodyPr/>
                    <a:lstStyle/>
                    <a:p>
                      <a:pPr algn="ctr" fontAlgn="b"/>
                      <a:r>
                        <a:rPr lang="en-US" sz="1800" b="1" i="0" u="none" strike="noStrike">
                          <a:solidFill>
                            <a:srgbClr val="000000"/>
                          </a:solidFill>
                          <a:effectLst/>
                          <a:latin typeface="Calibri"/>
                        </a:rPr>
                        <a:t>1981-1986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987,000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400,000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1,387,000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a:solidFill>
                            <a:srgbClr val="000000"/>
                          </a:solidFill>
                          <a:effectLst/>
                          <a:latin typeface="Calibri"/>
                        </a:rPr>
                        <a:t>28.84%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dirty="0">
                          <a:solidFill>
                            <a:srgbClr val="000000"/>
                          </a:solidFill>
                          <a:effectLst/>
                          <a:latin typeface="Calibri"/>
                        </a:rPr>
                        <a:t>71.16%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77389">
                <a:tc>
                  <a:txBody>
                    <a:bodyPr/>
                    <a:lstStyle/>
                    <a:p>
                      <a:pPr algn="ctr" fontAlgn="b"/>
                      <a:r>
                        <a:rPr lang="en-US" sz="1800" b="1" i="0" u="none" strike="noStrike">
                          <a:solidFill>
                            <a:srgbClr val="000000"/>
                          </a:solidFill>
                          <a:effectLst/>
                          <a:latin typeface="Calibri"/>
                        </a:rPr>
                        <a:t>1986-1991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987,000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951,000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1,938,000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a:solidFill>
                            <a:srgbClr val="000000"/>
                          </a:solidFill>
                          <a:effectLst/>
                          <a:latin typeface="Calibri"/>
                        </a:rPr>
                        <a:t>49.07%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dirty="0">
                          <a:solidFill>
                            <a:srgbClr val="000000"/>
                          </a:solidFill>
                          <a:effectLst/>
                          <a:latin typeface="Calibri"/>
                        </a:rPr>
                        <a:t>50.93%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77389">
                <a:tc>
                  <a:txBody>
                    <a:bodyPr/>
                    <a:lstStyle/>
                    <a:p>
                      <a:pPr algn="ctr" fontAlgn="b"/>
                      <a:r>
                        <a:rPr lang="en-US" sz="1800" b="1" i="0" u="none" strike="noStrike">
                          <a:solidFill>
                            <a:srgbClr val="000000"/>
                          </a:solidFill>
                          <a:effectLst/>
                          <a:latin typeface="Calibri"/>
                        </a:rPr>
                        <a:t>1991-1996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912,000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780,000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1,692,000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a:solidFill>
                            <a:srgbClr val="000000"/>
                          </a:solidFill>
                          <a:effectLst/>
                          <a:latin typeface="Calibri"/>
                        </a:rPr>
                        <a:t>46.10%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dirty="0">
                          <a:solidFill>
                            <a:srgbClr val="000000"/>
                          </a:solidFill>
                          <a:effectLst/>
                          <a:latin typeface="Calibri"/>
                        </a:rPr>
                        <a:t>53.90%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77389">
                <a:tc>
                  <a:txBody>
                    <a:bodyPr/>
                    <a:lstStyle/>
                    <a:p>
                      <a:pPr algn="ctr" fontAlgn="b"/>
                      <a:r>
                        <a:rPr lang="en-US" sz="1800" b="1" i="0" u="none" strike="noStrike" dirty="0">
                          <a:solidFill>
                            <a:srgbClr val="000000"/>
                          </a:solidFill>
                          <a:effectLst/>
                          <a:latin typeface="Calibri"/>
                        </a:rPr>
                        <a:t>1996-2001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616,000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841,000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1,457,000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a:solidFill>
                            <a:srgbClr val="000000"/>
                          </a:solidFill>
                          <a:effectLst/>
                          <a:latin typeface="Calibri"/>
                        </a:rPr>
                        <a:t>57.72%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dirty="0">
                          <a:solidFill>
                            <a:srgbClr val="000000"/>
                          </a:solidFill>
                          <a:effectLst/>
                          <a:latin typeface="Calibri"/>
                        </a:rPr>
                        <a:t>42.28%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77389">
                <a:tc>
                  <a:txBody>
                    <a:bodyPr/>
                    <a:lstStyle/>
                    <a:p>
                      <a:pPr algn="ctr" fontAlgn="b"/>
                      <a:endParaRPr lang="en-US" sz="1800" b="1" i="0" u="none" strike="noStrike" dirty="0">
                        <a:solidFill>
                          <a:srgbClr val="000000"/>
                        </a:solidFill>
                        <a:effectLst/>
                        <a:latin typeface="Calibri"/>
                      </a:endParaRP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a:rPr>
                        <a:t>21,253,000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a:rPr>
                        <a:t>7,092,000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a:rPr>
                        <a:t>28,345,000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a:rPr>
                        <a:t>25.02%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a:rPr>
                        <a:t>74.98%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bl>
          </a:graphicData>
        </a:graphic>
      </p:graphicFrame>
      <p:sp>
        <p:nvSpPr>
          <p:cNvPr id="3" name="TextBox 2"/>
          <p:cNvSpPr txBox="1"/>
          <p:nvPr/>
        </p:nvSpPr>
        <p:spPr>
          <a:xfrm>
            <a:off x="762000" y="1074509"/>
            <a:ext cx="3578772" cy="4893647"/>
          </a:xfrm>
          <a:prstGeom prst="rect">
            <a:avLst/>
          </a:prstGeom>
          <a:solidFill>
            <a:schemeClr val="bg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rPr>
              <a:t>Since 1851 natural increase has provided about 75% of Canada’s population growth.</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rPr>
              <a:t>But migration has been providing an ever increasing share of population growth.</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rPr>
              <a:t>Between 2001 and 2016 migration share of total growth has averaged 61%.</a:t>
            </a:r>
          </a:p>
        </p:txBody>
      </p:sp>
      <p:sp>
        <p:nvSpPr>
          <p:cNvPr id="11" name="TextBox 10"/>
          <p:cNvSpPr txBox="1"/>
          <p:nvPr/>
        </p:nvSpPr>
        <p:spPr>
          <a:xfrm>
            <a:off x="-105851" y="-28611"/>
            <a:ext cx="9298956" cy="492443"/>
          </a:xfrm>
          <a:prstGeom prst="rect">
            <a:avLst/>
          </a:prstGeom>
          <a:solidFill>
            <a:schemeClr val="bg2">
              <a:lumMod val="20000"/>
              <a:lumOff val="80000"/>
              <a:alpha val="80000"/>
            </a:schemeClr>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COMPONENTS OF CANADIAN POPULATION GROWTH 1851 TO 2001</a:t>
            </a:r>
          </a:p>
        </p:txBody>
      </p:sp>
      <p:graphicFrame>
        <p:nvGraphicFramePr>
          <p:cNvPr id="4" name="Table 3"/>
          <p:cNvGraphicFramePr>
            <a:graphicFrameLocks noGrp="1"/>
          </p:cNvGraphicFramePr>
          <p:nvPr>
            <p:extLst/>
          </p:nvPr>
        </p:nvGraphicFramePr>
        <p:xfrm>
          <a:off x="4662127" y="454283"/>
          <a:ext cx="4114800" cy="5826760"/>
        </p:xfrm>
        <a:graphic>
          <a:graphicData uri="http://schemas.openxmlformats.org/drawingml/2006/table">
            <a:tbl>
              <a:tblPr firstRow="1" bandRow="1">
                <a:tableStyleId>{D7AC3CCA-C797-4891-BE02-D94E43425B78}</a:tableStyleId>
              </a:tblPr>
              <a:tblGrid>
                <a:gridCol w="18288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518041">
                <a:tc>
                  <a:txBody>
                    <a:bodyPr/>
                    <a:lstStyle/>
                    <a:p>
                      <a:pPr algn="ctr"/>
                      <a:r>
                        <a:rPr lang="en-US" sz="1800" b="1" dirty="0"/>
                        <a:t>Period</a:t>
                      </a:r>
                    </a:p>
                  </a:txBody>
                  <a:tcPr/>
                </a:tc>
                <a:tc>
                  <a:txBody>
                    <a:bodyPr/>
                    <a:lstStyle/>
                    <a:p>
                      <a:pPr algn="ctr"/>
                      <a:r>
                        <a:rPr lang="en-US" sz="1800" b="1" dirty="0"/>
                        <a:t>Average net migration share of </a:t>
                      </a:r>
                      <a:r>
                        <a:rPr lang="en-US" sz="1800" b="1" baseline="0" dirty="0"/>
                        <a:t>pop growth</a:t>
                      </a:r>
                      <a:endParaRPr lang="en-US" sz="1800" b="1" dirty="0"/>
                    </a:p>
                  </a:txBody>
                  <a:tcPr/>
                </a:tc>
                <a:extLst>
                  <a:ext uri="{0D108BD9-81ED-4DB2-BD59-A6C34878D82A}">
                    <a16:rowId xmlns:a16="http://schemas.microsoft.com/office/drawing/2014/main" val="10000"/>
                  </a:ext>
                </a:extLst>
              </a:tr>
              <a:tr h="370840">
                <a:tc>
                  <a:txBody>
                    <a:bodyPr/>
                    <a:lstStyle/>
                    <a:p>
                      <a:pPr algn="ctr"/>
                      <a:r>
                        <a:rPr lang="en-US" sz="1800" b="1" dirty="0"/>
                        <a:t>1931-2001</a:t>
                      </a:r>
                    </a:p>
                  </a:txBody>
                  <a:tcPr/>
                </a:tc>
                <a:tc>
                  <a:txBody>
                    <a:bodyPr/>
                    <a:lstStyle/>
                    <a:p>
                      <a:pPr algn="ctr"/>
                      <a:r>
                        <a:rPr lang="en-US" sz="1800" b="1" dirty="0"/>
                        <a:t>29.44%</a:t>
                      </a:r>
                    </a:p>
                  </a:txBody>
                  <a:tcPr/>
                </a:tc>
                <a:extLst>
                  <a:ext uri="{0D108BD9-81ED-4DB2-BD59-A6C34878D82A}">
                    <a16:rowId xmlns:a16="http://schemas.microsoft.com/office/drawing/2014/main" val="10001"/>
                  </a:ext>
                </a:extLst>
              </a:tr>
              <a:tr h="370840">
                <a:tc>
                  <a:txBody>
                    <a:bodyPr/>
                    <a:lstStyle/>
                    <a:p>
                      <a:pPr algn="ctr"/>
                      <a:r>
                        <a:rPr lang="en-US" sz="1800" b="1" dirty="0"/>
                        <a:t>1941-2001</a:t>
                      </a:r>
                    </a:p>
                  </a:txBody>
                  <a:tcPr/>
                </a:tc>
                <a:tc>
                  <a:txBody>
                    <a:bodyPr/>
                    <a:lstStyle/>
                    <a:p>
                      <a:pPr algn="ctr"/>
                      <a:r>
                        <a:rPr lang="en-US" sz="1800" b="1" dirty="0"/>
                        <a:t>32.85%</a:t>
                      </a:r>
                    </a:p>
                  </a:txBody>
                  <a:tcPr/>
                </a:tc>
                <a:extLst>
                  <a:ext uri="{0D108BD9-81ED-4DB2-BD59-A6C34878D82A}">
                    <a16:rowId xmlns:a16="http://schemas.microsoft.com/office/drawing/2014/main" val="10002"/>
                  </a:ext>
                </a:extLst>
              </a:tr>
              <a:tr h="370840">
                <a:tc>
                  <a:txBody>
                    <a:bodyPr/>
                    <a:lstStyle/>
                    <a:p>
                      <a:pPr algn="ctr"/>
                      <a:r>
                        <a:rPr lang="en-US" sz="1800" b="1" dirty="0"/>
                        <a:t>1951-2001</a:t>
                      </a:r>
                    </a:p>
                  </a:txBody>
                  <a:tcPr/>
                </a:tc>
                <a:tc>
                  <a:txBody>
                    <a:bodyPr/>
                    <a:lstStyle/>
                    <a:p>
                      <a:pPr algn="ctr"/>
                      <a:r>
                        <a:rPr lang="en-US" sz="1800" b="1" dirty="0"/>
                        <a:t>35.35%</a:t>
                      </a:r>
                    </a:p>
                  </a:txBody>
                  <a:tcPr/>
                </a:tc>
                <a:extLst>
                  <a:ext uri="{0D108BD9-81ED-4DB2-BD59-A6C34878D82A}">
                    <a16:rowId xmlns:a16="http://schemas.microsoft.com/office/drawing/2014/main" val="10003"/>
                  </a:ext>
                </a:extLst>
              </a:tr>
              <a:tr h="0">
                <a:tc>
                  <a:txBody>
                    <a:bodyPr/>
                    <a:lstStyle/>
                    <a:p>
                      <a:pPr algn="ctr"/>
                      <a:r>
                        <a:rPr lang="en-US" sz="1800" b="1" dirty="0"/>
                        <a:t>1961-2001</a:t>
                      </a:r>
                    </a:p>
                  </a:txBody>
                  <a:tcPr/>
                </a:tc>
                <a:tc>
                  <a:txBody>
                    <a:bodyPr/>
                    <a:lstStyle/>
                    <a:p>
                      <a:pPr algn="ctr"/>
                      <a:r>
                        <a:rPr lang="en-US" sz="1800" b="1" dirty="0"/>
                        <a:t>37.78%</a:t>
                      </a:r>
                    </a:p>
                  </a:txBody>
                  <a:tcPr/>
                </a:tc>
                <a:extLst>
                  <a:ext uri="{0D108BD9-81ED-4DB2-BD59-A6C34878D82A}">
                    <a16:rowId xmlns:a16="http://schemas.microsoft.com/office/drawing/2014/main" val="10004"/>
                  </a:ext>
                </a:extLst>
              </a:tr>
              <a:tr h="370840">
                <a:tc>
                  <a:txBody>
                    <a:bodyPr/>
                    <a:lstStyle/>
                    <a:p>
                      <a:pPr algn="ctr"/>
                      <a:r>
                        <a:rPr lang="en-US" sz="1800" b="1" dirty="0"/>
                        <a:t>1971-2001</a:t>
                      </a:r>
                    </a:p>
                  </a:txBody>
                  <a:tcPr/>
                </a:tc>
                <a:tc>
                  <a:txBody>
                    <a:bodyPr/>
                    <a:lstStyle/>
                    <a:p>
                      <a:pPr algn="ctr"/>
                      <a:r>
                        <a:rPr lang="en-US" sz="1800" b="1" dirty="0"/>
                        <a:t>42.98%</a:t>
                      </a:r>
                    </a:p>
                  </a:txBody>
                  <a:tcPr/>
                </a:tc>
                <a:extLst>
                  <a:ext uri="{0D108BD9-81ED-4DB2-BD59-A6C34878D82A}">
                    <a16:rowId xmlns:a16="http://schemas.microsoft.com/office/drawing/2014/main" val="10005"/>
                  </a:ext>
                </a:extLst>
              </a:tr>
              <a:tr h="370840">
                <a:tc>
                  <a:txBody>
                    <a:bodyPr/>
                    <a:lstStyle/>
                    <a:p>
                      <a:pPr algn="ctr"/>
                      <a:r>
                        <a:rPr lang="en-US" sz="1800" b="1" dirty="0"/>
                        <a:t>1981-2001</a:t>
                      </a:r>
                    </a:p>
                  </a:txBody>
                  <a:tcPr/>
                </a:tc>
                <a:tc>
                  <a:txBody>
                    <a:bodyPr/>
                    <a:lstStyle/>
                    <a:p>
                      <a:pPr algn="ctr"/>
                      <a:r>
                        <a:rPr lang="en-US" sz="1800" b="1" dirty="0"/>
                        <a:t>45.43%</a:t>
                      </a:r>
                    </a:p>
                  </a:txBody>
                  <a:tcPr/>
                </a:tc>
                <a:extLst>
                  <a:ext uri="{0D108BD9-81ED-4DB2-BD59-A6C34878D82A}">
                    <a16:rowId xmlns:a16="http://schemas.microsoft.com/office/drawing/2014/main" val="10006"/>
                  </a:ext>
                </a:extLst>
              </a:tr>
              <a:tr h="370840">
                <a:tc>
                  <a:txBody>
                    <a:bodyPr/>
                    <a:lstStyle/>
                    <a:p>
                      <a:pPr algn="ctr"/>
                      <a:r>
                        <a:rPr lang="en-US" sz="1800" b="1" dirty="0"/>
                        <a:t>1991-2001</a:t>
                      </a:r>
                    </a:p>
                  </a:txBody>
                  <a:tcPr/>
                </a:tc>
                <a:tc>
                  <a:txBody>
                    <a:bodyPr/>
                    <a:lstStyle/>
                    <a:p>
                      <a:pPr algn="ctr"/>
                      <a:r>
                        <a:rPr lang="en-US" sz="1800" b="1" dirty="0"/>
                        <a:t>51.91%</a:t>
                      </a:r>
                    </a:p>
                  </a:txBody>
                  <a:tcPr/>
                </a:tc>
                <a:extLst>
                  <a:ext uri="{0D108BD9-81ED-4DB2-BD59-A6C34878D82A}">
                    <a16:rowId xmlns:a16="http://schemas.microsoft.com/office/drawing/2014/main" val="10007"/>
                  </a:ext>
                </a:extLst>
              </a:tr>
              <a:tr h="370840">
                <a:tc>
                  <a:txBody>
                    <a:bodyPr/>
                    <a:lstStyle/>
                    <a:p>
                      <a:pPr algn="ctr"/>
                      <a:r>
                        <a:rPr lang="en-US" sz="1800" b="1" dirty="0"/>
                        <a:t>1996-2001</a:t>
                      </a:r>
                    </a:p>
                  </a:txBody>
                  <a:tcPr/>
                </a:tc>
                <a:tc>
                  <a:txBody>
                    <a:bodyPr/>
                    <a:lstStyle/>
                    <a:p>
                      <a:pPr algn="ctr"/>
                      <a:r>
                        <a:rPr lang="en-US" sz="1800" b="1" dirty="0"/>
                        <a:t>57.72%</a:t>
                      </a:r>
                    </a:p>
                  </a:txBody>
                  <a:tcPr/>
                </a:tc>
                <a:extLst>
                  <a:ext uri="{0D108BD9-81ED-4DB2-BD59-A6C34878D82A}">
                    <a16:rowId xmlns:a16="http://schemas.microsoft.com/office/drawing/2014/main" val="10008"/>
                  </a:ext>
                </a:extLst>
              </a:tr>
              <a:tr h="370840">
                <a:tc>
                  <a:txBody>
                    <a:bodyPr/>
                    <a:lstStyle/>
                    <a:p>
                      <a:pPr algn="ctr"/>
                      <a:r>
                        <a:rPr lang="en-US" sz="1800" b="1" dirty="0">
                          <a:solidFill>
                            <a:srgbClr val="C00000"/>
                          </a:solidFill>
                        </a:rPr>
                        <a:t>2010-2011</a:t>
                      </a:r>
                    </a:p>
                  </a:txBody>
                  <a:tcPr/>
                </a:tc>
                <a:tc>
                  <a:txBody>
                    <a:bodyPr/>
                    <a:lstStyle/>
                    <a:p>
                      <a:pPr algn="ctr" fontAlgn="b"/>
                      <a:r>
                        <a:rPr lang="en-CA" sz="1800" b="1" i="0" u="none" strike="noStrike">
                          <a:solidFill>
                            <a:srgbClr val="C00000"/>
                          </a:solidFill>
                          <a:effectLst/>
                          <a:latin typeface="Calibri" panose="020F0502020204030204" pitchFamily="34" charset="0"/>
                        </a:rPr>
                        <a:t>60.5%</a:t>
                      </a:r>
                    </a:p>
                  </a:txBody>
                  <a:tcPr marL="3810" marR="3810" marT="3810" marB="0" anchor="b"/>
                </a:tc>
                <a:extLst>
                  <a:ext uri="{0D108BD9-81ED-4DB2-BD59-A6C34878D82A}">
                    <a16:rowId xmlns:a16="http://schemas.microsoft.com/office/drawing/2014/main" val="10009"/>
                  </a:ext>
                </a:extLst>
              </a:tr>
              <a:tr h="370840">
                <a:tc>
                  <a:txBody>
                    <a:bodyPr/>
                    <a:lstStyle/>
                    <a:p>
                      <a:pPr algn="ctr"/>
                      <a:r>
                        <a:rPr lang="en-US" sz="1800" b="1" dirty="0">
                          <a:solidFill>
                            <a:srgbClr val="C00000"/>
                          </a:solidFill>
                        </a:rPr>
                        <a:t>2011-2012</a:t>
                      </a:r>
                    </a:p>
                  </a:txBody>
                  <a:tcPr/>
                </a:tc>
                <a:tc>
                  <a:txBody>
                    <a:bodyPr/>
                    <a:lstStyle/>
                    <a:p>
                      <a:pPr algn="ctr" fontAlgn="b"/>
                      <a:r>
                        <a:rPr lang="en-CA" sz="1800" b="1" i="0" u="none" strike="noStrike">
                          <a:solidFill>
                            <a:srgbClr val="C00000"/>
                          </a:solidFill>
                          <a:effectLst/>
                          <a:latin typeface="Calibri" panose="020F0502020204030204" pitchFamily="34" charset="0"/>
                        </a:rPr>
                        <a:t>59.1%</a:t>
                      </a:r>
                    </a:p>
                  </a:txBody>
                  <a:tcPr marL="3810" marR="3810" marT="3810" marB="0" anchor="b"/>
                </a:tc>
                <a:extLst>
                  <a:ext uri="{0D108BD9-81ED-4DB2-BD59-A6C34878D82A}">
                    <a16:rowId xmlns:a16="http://schemas.microsoft.com/office/drawing/2014/main" val="10010"/>
                  </a:ext>
                </a:extLst>
              </a:tr>
              <a:tr h="370840">
                <a:tc>
                  <a:txBody>
                    <a:bodyPr/>
                    <a:lstStyle/>
                    <a:p>
                      <a:pPr algn="ctr"/>
                      <a:r>
                        <a:rPr lang="en-US" sz="1800" b="1" dirty="0">
                          <a:solidFill>
                            <a:srgbClr val="C00000"/>
                          </a:solidFill>
                        </a:rPr>
                        <a:t>2012-2013</a:t>
                      </a:r>
                    </a:p>
                  </a:txBody>
                  <a:tcPr/>
                </a:tc>
                <a:tc>
                  <a:txBody>
                    <a:bodyPr/>
                    <a:lstStyle/>
                    <a:p>
                      <a:pPr algn="ctr" fontAlgn="b"/>
                      <a:r>
                        <a:rPr lang="en-CA" sz="1800" b="1" i="0" u="none" strike="noStrike" dirty="0">
                          <a:solidFill>
                            <a:srgbClr val="C00000"/>
                          </a:solidFill>
                          <a:effectLst/>
                          <a:latin typeface="Calibri" panose="020F0502020204030204" pitchFamily="34" charset="0"/>
                        </a:rPr>
                        <a:t>60.3%</a:t>
                      </a:r>
                    </a:p>
                  </a:txBody>
                  <a:tcPr marL="3810" marR="3810" marT="3810" marB="0" anchor="b"/>
                </a:tc>
                <a:extLst>
                  <a:ext uri="{0D108BD9-81ED-4DB2-BD59-A6C34878D82A}">
                    <a16:rowId xmlns:a16="http://schemas.microsoft.com/office/drawing/2014/main" val="10011"/>
                  </a:ext>
                </a:extLst>
              </a:tr>
              <a:tr h="370840">
                <a:tc>
                  <a:txBody>
                    <a:bodyPr/>
                    <a:lstStyle/>
                    <a:p>
                      <a:pPr algn="ctr"/>
                      <a:r>
                        <a:rPr lang="en-US" sz="1800" b="1" dirty="0">
                          <a:solidFill>
                            <a:srgbClr val="C00000"/>
                          </a:solidFill>
                        </a:rPr>
                        <a:t>2013-2014</a:t>
                      </a:r>
                    </a:p>
                  </a:txBody>
                  <a:tcPr/>
                </a:tc>
                <a:tc>
                  <a:txBody>
                    <a:bodyPr/>
                    <a:lstStyle/>
                    <a:p>
                      <a:pPr algn="ctr" fontAlgn="b"/>
                      <a:r>
                        <a:rPr lang="en-CA" sz="1800" b="1" i="0" u="none" strike="noStrike" dirty="0">
                          <a:solidFill>
                            <a:srgbClr val="C00000"/>
                          </a:solidFill>
                          <a:effectLst/>
                          <a:latin typeface="Calibri" panose="020F0502020204030204" pitchFamily="34" charset="0"/>
                        </a:rPr>
                        <a:t>60.7%</a:t>
                      </a:r>
                    </a:p>
                  </a:txBody>
                  <a:tcPr marL="3810" marR="3810" marT="3810" marB="0" anchor="b"/>
                </a:tc>
                <a:extLst>
                  <a:ext uri="{0D108BD9-81ED-4DB2-BD59-A6C34878D82A}">
                    <a16:rowId xmlns:a16="http://schemas.microsoft.com/office/drawing/2014/main" val="10012"/>
                  </a:ext>
                </a:extLst>
              </a:tr>
              <a:tr h="370840">
                <a:tc>
                  <a:txBody>
                    <a:bodyPr/>
                    <a:lstStyle/>
                    <a:p>
                      <a:pPr algn="ctr"/>
                      <a:r>
                        <a:rPr lang="en-US" sz="1800" b="1" dirty="0">
                          <a:solidFill>
                            <a:srgbClr val="C00000"/>
                          </a:solidFill>
                        </a:rPr>
                        <a:t>2014-2015</a:t>
                      </a:r>
                    </a:p>
                  </a:txBody>
                  <a:tcPr/>
                </a:tc>
                <a:tc>
                  <a:txBody>
                    <a:bodyPr/>
                    <a:lstStyle/>
                    <a:p>
                      <a:pPr algn="ctr" fontAlgn="b"/>
                      <a:r>
                        <a:rPr lang="en-CA" sz="1800" b="1" i="0" u="none" strike="noStrike" dirty="0">
                          <a:solidFill>
                            <a:srgbClr val="C00000"/>
                          </a:solidFill>
                          <a:effectLst/>
                          <a:latin typeface="Calibri" panose="020F0502020204030204" pitchFamily="34" charset="0"/>
                        </a:rPr>
                        <a:t>58.8%</a:t>
                      </a:r>
                    </a:p>
                  </a:txBody>
                  <a:tcPr marL="3810" marR="3810" marT="3810" marB="0" anchor="b"/>
                </a:tc>
                <a:extLst>
                  <a:ext uri="{0D108BD9-81ED-4DB2-BD59-A6C34878D82A}">
                    <a16:rowId xmlns:a16="http://schemas.microsoft.com/office/drawing/2014/main" val="10013"/>
                  </a:ext>
                </a:extLst>
              </a:tr>
              <a:tr h="370840">
                <a:tc>
                  <a:txBody>
                    <a:bodyPr/>
                    <a:lstStyle/>
                    <a:p>
                      <a:pPr algn="ctr"/>
                      <a:r>
                        <a:rPr lang="en-US" sz="1800" b="1" dirty="0">
                          <a:solidFill>
                            <a:srgbClr val="C00000"/>
                          </a:solidFill>
                        </a:rPr>
                        <a:t>2015-2016</a:t>
                      </a:r>
                    </a:p>
                  </a:txBody>
                  <a:tcPr/>
                </a:tc>
                <a:tc>
                  <a:txBody>
                    <a:bodyPr/>
                    <a:lstStyle/>
                    <a:p>
                      <a:pPr algn="ctr" fontAlgn="b"/>
                      <a:r>
                        <a:rPr lang="en-CA" sz="1800" b="1" i="0" u="none" strike="noStrike" dirty="0">
                          <a:solidFill>
                            <a:srgbClr val="C00000"/>
                          </a:solidFill>
                          <a:effectLst/>
                          <a:latin typeface="Calibri" panose="020F0502020204030204" pitchFamily="34" charset="0"/>
                        </a:rPr>
                        <a:t>67.4%</a:t>
                      </a:r>
                    </a:p>
                  </a:txBody>
                  <a:tcPr marL="3810" marR="3810" marT="3810" marB="0" anchor="b"/>
                </a:tc>
                <a:extLst>
                  <a:ext uri="{0D108BD9-81ED-4DB2-BD59-A6C34878D82A}">
                    <a16:rowId xmlns:a16="http://schemas.microsoft.com/office/drawing/2014/main" val="10014"/>
                  </a:ext>
                </a:extLst>
              </a:tr>
            </a:tbl>
          </a:graphicData>
        </a:graphic>
      </p:graphicFrame>
      <p:sp>
        <p:nvSpPr>
          <p:cNvPr id="5" name="Slide Number Placeholder 4">
            <a:extLst>
              <a:ext uri="{FF2B5EF4-FFF2-40B4-BE49-F238E27FC236}">
                <a16:creationId xmlns:a16="http://schemas.microsoft.com/office/drawing/2014/main" id="{BB7E82AA-69E5-4015-B50A-736435A42F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75413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nvPr>
        </p:nvGraphicFramePr>
        <p:xfrm>
          <a:off x="304800" y="914400"/>
          <a:ext cx="8839200" cy="59436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13714" y="50273"/>
            <a:ext cx="9357050" cy="615553"/>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Natural Increase and Migration Canada, 1851-2001</a:t>
            </a:r>
          </a:p>
        </p:txBody>
      </p:sp>
      <p:sp>
        <p:nvSpPr>
          <p:cNvPr id="5" name="TextBox 4"/>
          <p:cNvSpPr txBox="1"/>
          <p:nvPr/>
        </p:nvSpPr>
        <p:spPr>
          <a:xfrm>
            <a:off x="1378790" y="877588"/>
            <a:ext cx="3548809" cy="156966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a:ea typeface="+mn-ea"/>
                <a:cs typeface="Arial" charset="0"/>
              </a:rPr>
              <a:t>Natural increase  dominant growth component in pre-Confederation to pre-WW2 period.</a:t>
            </a:r>
          </a:p>
        </p:txBody>
      </p:sp>
      <p:sp>
        <p:nvSpPr>
          <p:cNvPr id="6" name="TextBox 5"/>
          <p:cNvSpPr txBox="1"/>
          <p:nvPr/>
        </p:nvSpPr>
        <p:spPr>
          <a:xfrm>
            <a:off x="5422988" y="959502"/>
            <a:ext cx="3650410" cy="120032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charset="0"/>
              </a:rPr>
              <a:t>Migration dominant as major growth component in post WW2 period.</a:t>
            </a:r>
          </a:p>
        </p:txBody>
      </p:sp>
      <p:cxnSp>
        <p:nvCxnSpPr>
          <p:cNvPr id="8" name="Straight Arrow Connector 7"/>
          <p:cNvCxnSpPr/>
          <p:nvPr/>
        </p:nvCxnSpPr>
        <p:spPr>
          <a:xfrm flipV="1">
            <a:off x="1601040" y="1905000"/>
            <a:ext cx="3548809" cy="1684332"/>
          </a:xfrm>
          <a:prstGeom prst="straightConnector1">
            <a:avLst/>
          </a:prstGeom>
          <a:ln w="50800">
            <a:solidFill>
              <a:schemeClr val="accent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896690" y="609600"/>
            <a:ext cx="5510" cy="460375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flipV="1">
            <a:off x="5098210" y="2971800"/>
            <a:ext cx="3621805" cy="1295400"/>
          </a:xfrm>
          <a:prstGeom prst="straightConnector1">
            <a:avLst/>
          </a:prstGeom>
          <a:ln w="38100">
            <a:solidFill>
              <a:srgbClr val="C0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0800" y="6676391"/>
            <a:ext cx="7010400" cy="27699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a:ea typeface="+mn-ea"/>
                <a:cs typeface="Arial" charset="0"/>
              </a:rPr>
              <a:t>http://www5.statcan.gc.ca/cansim/a26</a:t>
            </a:r>
          </a:p>
        </p:txBody>
      </p:sp>
      <p:sp>
        <p:nvSpPr>
          <p:cNvPr id="18" name="TextBox 17"/>
          <p:cNvSpPr txBox="1"/>
          <p:nvPr/>
        </p:nvSpPr>
        <p:spPr>
          <a:xfrm>
            <a:off x="8720015" y="96502"/>
            <a:ext cx="444352" cy="424732"/>
          </a:xfrm>
          <a:prstGeom prst="rect">
            <a:avLst/>
          </a:prstGeom>
          <a:no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sym typeface="Wingdings" panose="05000000000000000000" pitchFamily="2" charset="2"/>
              </a:rPr>
              <a:t></a:t>
            </a:r>
            <a:endPar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endParaRPr>
          </a:p>
        </p:txBody>
      </p:sp>
      <p:sp>
        <p:nvSpPr>
          <p:cNvPr id="2" name="Slide Number Placeholder 1">
            <a:extLst>
              <a:ext uri="{FF2B5EF4-FFF2-40B4-BE49-F238E27FC236}">
                <a16:creationId xmlns:a16="http://schemas.microsoft.com/office/drawing/2014/main" id="{9B21C6B8-34D4-4BFF-8A53-79CE99A058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2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5" grpId="0"/>
      <p:bldP spid="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0" y="609600"/>
          <a:ext cx="9144000" cy="592503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334000" y="891671"/>
            <a:ext cx="3733800" cy="1047979"/>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3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Migration increasingly dominant as population growth component.</a:t>
            </a:r>
          </a:p>
        </p:txBody>
      </p:sp>
      <p:sp>
        <p:nvSpPr>
          <p:cNvPr id="4" name="TextBox 3"/>
          <p:cNvSpPr txBox="1"/>
          <p:nvPr/>
        </p:nvSpPr>
        <p:spPr>
          <a:xfrm>
            <a:off x="5943600" y="3659860"/>
            <a:ext cx="2957420" cy="757130"/>
          </a:xfrm>
          <a:prstGeom prst="rect">
            <a:avLst/>
          </a:prstGeom>
          <a:solidFill>
            <a:srgbClr val="FF0000">
              <a:alpha val="50000"/>
            </a:srgbClr>
          </a:solid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Migration outstrips natural increase</a:t>
            </a:r>
          </a:p>
        </p:txBody>
      </p:sp>
      <p:sp>
        <p:nvSpPr>
          <p:cNvPr id="5" name="Oval 4"/>
          <p:cNvSpPr/>
          <p:nvPr/>
        </p:nvSpPr>
        <p:spPr>
          <a:xfrm>
            <a:off x="7509529" y="2205225"/>
            <a:ext cx="1447800" cy="1008818"/>
          </a:xfrm>
          <a:prstGeom prst="ellipse">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ct val="20000"/>
              </a:spcBef>
              <a:spcAft>
                <a:spcPct val="0"/>
              </a:spcAft>
              <a:buClrTx/>
              <a:buSzTx/>
              <a:buFont typeface="Arial" charset="0"/>
              <a:buChar char="•"/>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p:cNvSpPr txBox="1"/>
          <p:nvPr/>
        </p:nvSpPr>
        <p:spPr>
          <a:xfrm>
            <a:off x="0" y="6534632"/>
            <a:ext cx="4271106" cy="286232"/>
          </a:xfrm>
          <a:prstGeom prst="rect">
            <a:avLst/>
          </a:prstGeom>
          <a:no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charset="0"/>
              </a:rPr>
              <a:t>Source: Calculated from previous Statistics Canada data.</a:t>
            </a:r>
          </a:p>
        </p:txBody>
      </p:sp>
      <p:cxnSp>
        <p:nvCxnSpPr>
          <p:cNvPr id="7" name="Straight Arrow Connector 6"/>
          <p:cNvCxnSpPr/>
          <p:nvPr/>
        </p:nvCxnSpPr>
        <p:spPr>
          <a:xfrm flipV="1">
            <a:off x="7422310" y="2768226"/>
            <a:ext cx="811119" cy="8916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6752" y="50273"/>
            <a:ext cx="9036127" cy="892552"/>
          </a:xfrm>
          <a:prstGeom prst="rect">
            <a:avLst/>
          </a:prstGeom>
          <a:no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Natural Increase and Migration as a Share of Population Growth</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 Canada, 1851-2012</a:t>
            </a:r>
          </a:p>
        </p:txBody>
      </p:sp>
      <p:sp>
        <p:nvSpPr>
          <p:cNvPr id="9" name="TextBox 8"/>
          <p:cNvSpPr txBox="1"/>
          <p:nvPr/>
        </p:nvSpPr>
        <p:spPr>
          <a:xfrm>
            <a:off x="1870863" y="3198167"/>
            <a:ext cx="1355692" cy="44627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a:ea typeface="+mn-ea"/>
                <a:cs typeface="Arial" charset="0"/>
              </a:rPr>
              <a:t>Migration</a:t>
            </a:r>
            <a:endParaRPr kumimoji="0" lang="en-CA" sz="23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a:ea typeface="+mn-ea"/>
              <a:cs typeface="Arial" charset="0"/>
            </a:endParaRPr>
          </a:p>
        </p:txBody>
      </p:sp>
      <p:sp>
        <p:nvSpPr>
          <p:cNvPr id="11" name="TextBox 10"/>
          <p:cNvSpPr txBox="1"/>
          <p:nvPr/>
        </p:nvSpPr>
        <p:spPr>
          <a:xfrm>
            <a:off x="1828800" y="1676400"/>
            <a:ext cx="1371599"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3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charset="0"/>
              </a:rPr>
              <a:t>Natural increase</a:t>
            </a:r>
            <a:endParaRPr kumimoji="0" lang="en-CA" sz="23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charset="0"/>
            </a:endParaRPr>
          </a:p>
        </p:txBody>
      </p:sp>
      <p:sp>
        <p:nvSpPr>
          <p:cNvPr id="12" name="TextBox 11"/>
          <p:cNvSpPr txBox="1"/>
          <p:nvPr/>
        </p:nvSpPr>
        <p:spPr>
          <a:xfrm>
            <a:off x="8720015" y="96502"/>
            <a:ext cx="444352" cy="424732"/>
          </a:xfrm>
          <a:prstGeom prst="rect">
            <a:avLst/>
          </a:prstGeom>
          <a:no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sym typeface="Wingdings" panose="05000000000000000000" pitchFamily="2" charset="2"/>
              </a:rPr>
              <a:t></a:t>
            </a:r>
            <a:endPar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endParaRPr>
          </a:p>
        </p:txBody>
      </p:sp>
      <p:sp>
        <p:nvSpPr>
          <p:cNvPr id="8" name="Slide Number Placeholder 7">
            <a:extLst>
              <a:ext uri="{FF2B5EF4-FFF2-40B4-BE49-F238E27FC236}">
                <a16:creationId xmlns:a16="http://schemas.microsoft.com/office/drawing/2014/main" id="{8CEF5BE0-4A00-4343-9F7E-5A4FDBA626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83627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C22F3CF4-2F9D-4D7C-9410-9600F411411C}"/>
              </a:ext>
            </a:extLst>
          </p:cNvPr>
          <p:cNvGraphicFramePr>
            <a:graphicFrameLocks/>
          </p:cNvGraphicFramePr>
          <p:nvPr/>
        </p:nvGraphicFramePr>
        <p:xfrm>
          <a:off x="228600" y="838200"/>
          <a:ext cx="8686800" cy="5867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F0C9725-07F5-4EEF-9D3C-897C90A58BE7}"/>
              </a:ext>
            </a:extLst>
          </p:cNvPr>
          <p:cNvSpPr txBox="1"/>
          <p:nvPr/>
        </p:nvSpPr>
        <p:spPr>
          <a:xfrm>
            <a:off x="1752598" y="566748"/>
            <a:ext cx="5638801" cy="674031"/>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1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From about 2000, net migration outstrips natural increase as the engine of population growth.</a:t>
            </a:r>
          </a:p>
        </p:txBody>
      </p:sp>
      <p:sp>
        <p:nvSpPr>
          <p:cNvPr id="7" name="TextBox 6">
            <a:extLst>
              <a:ext uri="{FF2B5EF4-FFF2-40B4-BE49-F238E27FC236}">
                <a16:creationId xmlns:a16="http://schemas.microsoft.com/office/drawing/2014/main" id="{958A5663-40F6-4429-B487-73B9C08E038E}"/>
              </a:ext>
            </a:extLst>
          </p:cNvPr>
          <p:cNvSpPr txBox="1"/>
          <p:nvPr/>
        </p:nvSpPr>
        <p:spPr>
          <a:xfrm>
            <a:off x="3505199" y="3435350"/>
            <a:ext cx="4419601" cy="73866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1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mn-ea"/>
                <a:cs typeface="Arial" charset="0"/>
              </a:rPr>
              <a:t>By 2016 the ratio of migrants to births has increased from 0.27 to 2.07.</a:t>
            </a:r>
          </a:p>
        </p:txBody>
      </p:sp>
      <p:sp>
        <p:nvSpPr>
          <p:cNvPr id="8" name="TextBox 7">
            <a:extLst>
              <a:ext uri="{FF2B5EF4-FFF2-40B4-BE49-F238E27FC236}">
                <a16:creationId xmlns:a16="http://schemas.microsoft.com/office/drawing/2014/main" id="{4C94762D-64EE-44BD-85CF-8A9B24ADE6C3}"/>
              </a:ext>
            </a:extLst>
          </p:cNvPr>
          <p:cNvSpPr txBox="1"/>
          <p:nvPr/>
        </p:nvSpPr>
        <p:spPr>
          <a:xfrm>
            <a:off x="-215177" y="-78433"/>
            <a:ext cx="957435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1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Components of Canada's Population Growth, 1971-2016</a:t>
            </a:r>
          </a:p>
        </p:txBody>
      </p:sp>
      <p:sp>
        <p:nvSpPr>
          <p:cNvPr id="3" name="Slide Number Placeholder 2">
            <a:extLst>
              <a:ext uri="{FF2B5EF4-FFF2-40B4-BE49-F238E27FC236}">
                <a16:creationId xmlns:a16="http://schemas.microsoft.com/office/drawing/2014/main" id="{70EEED84-6C36-4F7E-B699-729F581D1543}"/>
              </a:ext>
            </a:extLst>
          </p:cNvPr>
          <p:cNvSpPr>
            <a:spLocks noGrp="1"/>
          </p:cNvSpPr>
          <p:nvPr>
            <p:ph type="sldNum" sz="quarter" idx="12"/>
          </p:nvPr>
        </p:nvSpPr>
        <p:spPr/>
        <p:txBody>
          <a:bodyPr/>
          <a:lstStyle/>
          <a:p>
            <a:pPr>
              <a:defRPr/>
            </a:pPr>
            <a:fld id="{D7862DBB-4001-4349-BD46-E6A729FB19CB}" type="slidenum">
              <a:rPr lang="en-US" smtClean="0">
                <a:solidFill>
                  <a:prstClr val="white">
                    <a:tint val="75000"/>
                  </a:prstClr>
                </a:solidFill>
              </a:rPr>
              <a:pPr>
                <a:defRPr/>
              </a:pPr>
              <a:t>69</a:t>
            </a:fld>
            <a:endParaRPr lang="en-US">
              <a:solidFill>
                <a:prstClr val="white">
                  <a:tint val="75000"/>
                </a:prstClr>
              </a:solidFill>
            </a:endParaRPr>
          </a:p>
        </p:txBody>
      </p:sp>
    </p:spTree>
    <p:extLst>
      <p:ext uri="{BB962C8B-B14F-4D97-AF65-F5344CB8AC3E}">
        <p14:creationId xmlns:p14="http://schemas.microsoft.com/office/powerpoint/2010/main" val="377798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 y="25400"/>
            <a:ext cx="9144000" cy="6858000"/>
          </a:xfrm>
          <a:prstGeom prst="rect">
            <a:avLst/>
          </a:prstGeom>
        </p:spPr>
      </p:pic>
      <p:sp>
        <p:nvSpPr>
          <p:cNvPr id="2" name="Rectangle 1"/>
          <p:cNvSpPr/>
          <p:nvPr/>
        </p:nvSpPr>
        <p:spPr>
          <a:xfrm>
            <a:off x="76200" y="1102614"/>
            <a:ext cx="9105900" cy="5133713"/>
          </a:xfrm>
          <a:prstGeom prst="rect">
            <a:avLst/>
          </a:prstGeom>
          <a:noFill/>
        </p:spPr>
        <p:txBody>
          <a:bodyPr wrap="square" lIns="91440" tIns="45720" rIns="91440" bIns="45720">
            <a:spAutoFit/>
          </a:bodyPr>
          <a:lstStyle/>
          <a:p>
            <a:pPr>
              <a:lnSpc>
                <a:spcPct val="90000"/>
              </a:lnSpc>
              <a:spcBef>
                <a:spcPct val="20000"/>
              </a:spcBef>
              <a:buFont typeface="Arial" charset="0"/>
              <a:buNone/>
            </a:pPr>
            <a:r>
              <a:rPr lang="en-US" sz="3600" dirty="0">
                <a:ln w="9000" cmpd="sng">
                  <a:solidFill>
                    <a:srgbClr val="8064A2">
                      <a:shade val="50000"/>
                      <a:satMod val="120000"/>
                    </a:srgbClr>
                  </a:solidFill>
                  <a:prstDash val="solid"/>
                </a:ln>
                <a:solidFill>
                  <a:schemeClr val="bg1"/>
                </a:solidFill>
                <a:effectLst>
                  <a:outerShdw blurRad="38100" dist="38100" dir="2700000" algn="tl">
                    <a:srgbClr val="000000">
                      <a:alpha val="43137"/>
                    </a:srgbClr>
                  </a:outerShdw>
                </a:effectLst>
                <a:latin typeface="Calibri"/>
              </a:rPr>
              <a:t>And standing shoulder to shoulder we would all fit into the 1,302 square </a:t>
            </a:r>
            <a:r>
              <a:rPr lang="en-US" sz="3600" dirty="0" err="1">
                <a:ln w="9000" cmpd="sng">
                  <a:solidFill>
                    <a:srgbClr val="8064A2">
                      <a:shade val="50000"/>
                      <a:satMod val="120000"/>
                    </a:srgbClr>
                  </a:solidFill>
                  <a:prstDash val="solid"/>
                </a:ln>
                <a:solidFill>
                  <a:schemeClr val="bg1"/>
                </a:solidFill>
                <a:effectLst>
                  <a:outerShdw blurRad="38100" dist="38100" dir="2700000" algn="tl">
                    <a:srgbClr val="000000">
                      <a:alpha val="43137"/>
                    </a:srgbClr>
                  </a:outerShdw>
                </a:effectLst>
                <a:latin typeface="Calibri"/>
              </a:rPr>
              <a:t>kilometres</a:t>
            </a:r>
            <a:r>
              <a:rPr lang="en-US" sz="3600" dirty="0">
                <a:ln w="9000" cmpd="sng">
                  <a:solidFill>
                    <a:srgbClr val="8064A2">
                      <a:shade val="50000"/>
                      <a:satMod val="120000"/>
                    </a:srgbClr>
                  </a:solidFill>
                  <a:prstDash val="solid"/>
                </a:ln>
                <a:solidFill>
                  <a:schemeClr val="bg1"/>
                </a:solidFill>
                <a:effectLst>
                  <a:outerShdw blurRad="38100" dist="38100" dir="2700000" algn="tl">
                    <a:srgbClr val="000000">
                      <a:alpha val="43137"/>
                    </a:srgbClr>
                  </a:outerShdw>
                </a:effectLst>
                <a:latin typeface="Calibri"/>
              </a:rPr>
              <a:t> of Metropolitan Los Angeles.</a:t>
            </a:r>
          </a:p>
          <a:p>
            <a:pPr>
              <a:lnSpc>
                <a:spcPct val="90000"/>
              </a:lnSpc>
              <a:spcBef>
                <a:spcPct val="20000"/>
              </a:spcBef>
              <a:buFont typeface="Arial" charset="0"/>
              <a:buNone/>
            </a:pPr>
            <a:endParaRPr lang="en-US" sz="3600" dirty="0">
              <a:ln w="9000" cmpd="sng">
                <a:solidFill>
                  <a:srgbClr val="8064A2">
                    <a:shade val="50000"/>
                    <a:satMod val="120000"/>
                  </a:srgbClr>
                </a:solidFill>
                <a:prstDash val="solid"/>
              </a:ln>
              <a:solidFill>
                <a:schemeClr val="bg1"/>
              </a:solidFill>
              <a:effectLst>
                <a:outerShdw blurRad="38100" dist="38100" dir="2700000" algn="tl">
                  <a:srgbClr val="000000">
                    <a:alpha val="43137"/>
                  </a:srgbClr>
                </a:outerShdw>
              </a:effectLst>
              <a:latin typeface="Calibri"/>
            </a:endParaRPr>
          </a:p>
          <a:p>
            <a:pPr>
              <a:lnSpc>
                <a:spcPct val="90000"/>
              </a:lnSpc>
              <a:spcBef>
                <a:spcPct val="20000"/>
              </a:spcBef>
              <a:buFont typeface="Arial" charset="0"/>
              <a:buNone/>
            </a:pPr>
            <a:r>
              <a:rPr lang="en-US" sz="3600" dirty="0">
                <a:ln w="9000" cmpd="sng">
                  <a:solidFill>
                    <a:srgbClr val="8064A2">
                      <a:shade val="50000"/>
                      <a:satMod val="120000"/>
                    </a:srgbClr>
                  </a:solidFill>
                  <a:prstDash val="solid"/>
                </a:ln>
                <a:solidFill>
                  <a:schemeClr val="bg1"/>
                </a:solidFill>
                <a:effectLst>
                  <a:outerShdw blurRad="38100" dist="38100" dir="2700000" algn="tl">
                    <a:srgbClr val="000000">
                      <a:alpha val="43137"/>
                    </a:srgbClr>
                  </a:outerShdw>
                </a:effectLst>
                <a:latin typeface="Calibri"/>
              </a:rPr>
              <a:t>But people are demand and supply and </a:t>
            </a:r>
            <a:r>
              <a:rPr lang="en-US" sz="3600" dirty="0" err="1">
                <a:ln w="9000" cmpd="sng">
                  <a:solidFill>
                    <a:srgbClr val="8064A2">
                      <a:shade val="50000"/>
                      <a:satMod val="120000"/>
                    </a:srgbClr>
                  </a:solidFill>
                  <a:prstDash val="solid"/>
                </a:ln>
                <a:solidFill>
                  <a:schemeClr val="bg1"/>
                </a:solidFill>
                <a:effectLst>
                  <a:outerShdw blurRad="38100" dist="38100" dir="2700000" algn="tl">
                    <a:srgbClr val="000000">
                      <a:alpha val="43137"/>
                    </a:srgbClr>
                  </a:outerShdw>
                </a:effectLst>
                <a:latin typeface="Calibri"/>
              </a:rPr>
              <a:t>labour</a:t>
            </a:r>
            <a:r>
              <a:rPr lang="en-US" sz="3600" dirty="0">
                <a:ln w="9000" cmpd="sng">
                  <a:solidFill>
                    <a:srgbClr val="8064A2">
                      <a:shade val="50000"/>
                      <a:satMod val="120000"/>
                    </a:srgbClr>
                  </a:solidFill>
                  <a:prstDash val="solid"/>
                </a:ln>
                <a:solidFill>
                  <a:schemeClr val="bg1"/>
                </a:solidFill>
                <a:effectLst>
                  <a:outerShdw blurRad="38100" dist="38100" dir="2700000" algn="tl">
                    <a:srgbClr val="000000">
                      <a:alpha val="43137"/>
                    </a:srgbClr>
                  </a:outerShdw>
                </a:effectLst>
                <a:latin typeface="Calibri"/>
              </a:rPr>
              <a:t> and innovation and</a:t>
            </a:r>
            <a:r>
              <a:rPr lang="en-US" sz="3600" cap="all" dirty="0">
                <a:ln w="9000" cmpd="sng">
                  <a:solidFill>
                    <a:srgbClr val="8064A2">
                      <a:shade val="50000"/>
                      <a:satMod val="120000"/>
                    </a:srgbClr>
                  </a:solidFill>
                  <a:prstDash val="solid"/>
                </a:ln>
                <a:solidFill>
                  <a:schemeClr val="bg1"/>
                </a:solidFill>
                <a:effectLst>
                  <a:outerShdw blurRad="38100" dist="38100" dir="2700000" algn="tl">
                    <a:srgbClr val="000000">
                      <a:alpha val="43137"/>
                    </a:srgbClr>
                  </a:outerShdw>
                </a:effectLst>
                <a:latin typeface="Calibri"/>
              </a:rPr>
              <a:t>…</a:t>
            </a:r>
          </a:p>
          <a:p>
            <a:pPr>
              <a:lnSpc>
                <a:spcPct val="90000"/>
              </a:lnSpc>
              <a:spcBef>
                <a:spcPct val="20000"/>
              </a:spcBef>
              <a:buFont typeface="Arial" charset="0"/>
              <a:buNone/>
            </a:pPr>
            <a:endParaRPr lang="en-US" sz="3600" cap="all" dirty="0">
              <a:ln w="9000" cmpd="sng">
                <a:solidFill>
                  <a:srgbClr val="8064A2">
                    <a:shade val="50000"/>
                    <a:satMod val="120000"/>
                  </a:srgbClr>
                </a:solidFill>
                <a:prstDash val="solid"/>
              </a:ln>
              <a:solidFill>
                <a:schemeClr val="bg1"/>
              </a:solidFill>
              <a:effectLst>
                <a:outerShdw blurRad="38100" dist="38100" dir="2700000" algn="tl">
                  <a:srgbClr val="000000">
                    <a:alpha val="43137"/>
                  </a:srgbClr>
                </a:outerShdw>
              </a:effectLst>
              <a:latin typeface="Calibri"/>
            </a:endParaRPr>
          </a:p>
          <a:p>
            <a:pPr>
              <a:lnSpc>
                <a:spcPct val="90000"/>
              </a:lnSpc>
              <a:spcBef>
                <a:spcPct val="20000"/>
              </a:spcBef>
              <a:buFont typeface="Arial" charset="0"/>
              <a:buNone/>
            </a:pPr>
            <a:r>
              <a:rPr lang="en-US" sz="3600" cap="all" dirty="0">
                <a:ln w="9000" cmpd="sng">
                  <a:solidFill>
                    <a:srgbClr val="8064A2">
                      <a:shade val="50000"/>
                      <a:satMod val="120000"/>
                    </a:srgbClr>
                  </a:solidFill>
                  <a:prstDash val="solid"/>
                </a:ln>
                <a:solidFill>
                  <a:schemeClr val="bg1"/>
                </a:solidFill>
                <a:effectLst>
                  <a:outerShdw blurRad="38100" dist="38100" dir="2700000" algn="tl">
                    <a:srgbClr val="000000">
                      <a:alpha val="43137"/>
                    </a:srgbClr>
                  </a:outerShdw>
                </a:effectLst>
                <a:latin typeface="Calibri"/>
              </a:rPr>
              <a:t>So from whence did we come?</a:t>
            </a:r>
          </a:p>
          <a:p>
            <a:pPr>
              <a:lnSpc>
                <a:spcPct val="90000"/>
              </a:lnSpc>
              <a:spcBef>
                <a:spcPct val="20000"/>
              </a:spcBef>
              <a:buFont typeface="Arial" charset="0"/>
              <a:buNone/>
            </a:pPr>
            <a:r>
              <a:rPr lang="en-US" sz="3600" cap="all" dirty="0">
                <a:ln w="9000" cmpd="sng">
                  <a:solidFill>
                    <a:srgbClr val="8064A2">
                      <a:shade val="50000"/>
                      <a:satMod val="120000"/>
                    </a:srgbClr>
                  </a:solidFill>
                  <a:prstDash val="solid"/>
                </a:ln>
                <a:solidFill>
                  <a:schemeClr val="bg1"/>
                </a:solidFill>
                <a:effectLst>
                  <a:outerShdw blurRad="38100" dist="38100" dir="2700000" algn="tl">
                    <a:srgbClr val="000000">
                      <a:alpha val="43137"/>
                    </a:srgbClr>
                  </a:outerShdw>
                </a:effectLst>
                <a:latin typeface="Calibri"/>
              </a:rPr>
              <a:t>And whither do we go?</a:t>
            </a:r>
          </a:p>
        </p:txBody>
      </p:sp>
      <p:sp>
        <p:nvSpPr>
          <p:cNvPr id="4" name="Rectangle 3"/>
          <p:cNvSpPr/>
          <p:nvPr/>
        </p:nvSpPr>
        <p:spPr>
          <a:xfrm>
            <a:off x="-38100" y="6236327"/>
            <a:ext cx="9220200" cy="369332"/>
          </a:xfrm>
          <a:prstGeom prst="rect">
            <a:avLst/>
          </a:prstGeom>
          <a:solidFill>
            <a:schemeClr val="tx1"/>
          </a:solidFill>
        </p:spPr>
        <p:txBody>
          <a:bodyPr wrap="square">
            <a:spAutoFit/>
          </a:bodyPr>
          <a:lstStyle/>
          <a:p>
            <a:r>
              <a:rPr lang="en-US" dirty="0">
                <a:solidFill>
                  <a:prstClr val="black"/>
                </a:solidFill>
              </a:rPr>
              <a:t>http://www.youtube.com/watch?v=sc4HxPxNrZ0</a:t>
            </a:r>
            <a:endParaRPr lang="en-CA" dirty="0"/>
          </a:p>
        </p:txBody>
      </p:sp>
      <p:pic>
        <p:nvPicPr>
          <p:cNvPr id="3" name="Picture 2"/>
          <p:cNvPicPr>
            <a:picLocks noChangeAspect="1"/>
          </p:cNvPicPr>
          <p:nvPr/>
        </p:nvPicPr>
        <p:blipFill rotWithShape="1">
          <a:blip r:embed="rId4">
            <a:clrChange>
              <a:clrFrom>
                <a:srgbClr val="FDFEF9"/>
              </a:clrFrom>
              <a:clrTo>
                <a:srgbClr val="FDFEF9">
                  <a:alpha val="0"/>
                </a:srgbClr>
              </a:clrTo>
            </a:clrChange>
            <a:extLst>
              <a:ext uri="{28A0092B-C50C-407E-A947-70E740481C1C}">
                <a14:useLocalDpi xmlns:a14="http://schemas.microsoft.com/office/drawing/2010/main" val="0"/>
              </a:ext>
            </a:extLst>
          </a:blip>
          <a:srcRect l="47200" t="3086" r="42000" b="83025"/>
          <a:stretch/>
        </p:blipFill>
        <p:spPr>
          <a:xfrm>
            <a:off x="1219200" y="4038601"/>
            <a:ext cx="228600" cy="380999"/>
          </a:xfrm>
          <a:prstGeom prst="rect">
            <a:avLst/>
          </a:prstGeom>
        </p:spPr>
      </p:pic>
      <p:pic>
        <p:nvPicPr>
          <p:cNvPr id="7" name="Picture 6"/>
          <p:cNvPicPr>
            <a:picLocks noChangeAspect="1"/>
          </p:cNvPicPr>
          <p:nvPr/>
        </p:nvPicPr>
        <p:blipFill rotWithShape="1">
          <a:blip r:embed="rId5" cstate="print">
            <a:clrChange>
              <a:clrFrom>
                <a:srgbClr val="FDFEF9"/>
              </a:clrFrom>
              <a:clrTo>
                <a:srgbClr val="FDFEF9">
                  <a:alpha val="0"/>
                </a:srgbClr>
              </a:clrTo>
            </a:clrChange>
            <a:extLst>
              <a:ext uri="{28A0092B-C50C-407E-A947-70E740481C1C}">
                <a14:useLocalDpi xmlns:a14="http://schemas.microsoft.com/office/drawing/2010/main" val="0"/>
              </a:ext>
            </a:extLst>
          </a:blip>
          <a:srcRect l="47200" t="3086" r="42000" b="83025"/>
          <a:stretch/>
        </p:blipFill>
        <p:spPr>
          <a:xfrm>
            <a:off x="8661400" y="867794"/>
            <a:ext cx="177800" cy="296333"/>
          </a:xfrm>
          <a:prstGeom prst="rect">
            <a:avLst/>
          </a:prstGeom>
        </p:spPr>
      </p:pic>
      <p:sp>
        <p:nvSpPr>
          <p:cNvPr id="8" name="Oval Callout 7"/>
          <p:cNvSpPr/>
          <p:nvPr/>
        </p:nvSpPr>
        <p:spPr>
          <a:xfrm rot="1652730">
            <a:off x="163756" y="4791503"/>
            <a:ext cx="3213328" cy="1166303"/>
          </a:xfrm>
          <a:prstGeom prst="wedgeEllipseCallout">
            <a:avLst>
              <a:gd name="adj1" fmla="val 3490"/>
              <a:gd name="adj2" fmla="val 86059"/>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CA" sz="2200" i="1" dirty="0">
                <a:solidFill>
                  <a:schemeClr val="tx1"/>
                </a:solidFill>
                <a:effectLst>
                  <a:outerShdw blurRad="38100" dist="38100" dir="2700000" algn="tl">
                    <a:srgbClr val="000000">
                      <a:alpha val="43137"/>
                    </a:srgbClr>
                  </a:outerShdw>
                </a:effectLst>
                <a:latin typeface="Comic Sans MS" panose="030F0702030302020204" pitchFamily="66" charset="0"/>
              </a:rPr>
              <a:t>And where’s Waldo?</a:t>
            </a:r>
          </a:p>
          <a:p>
            <a:pPr algn="ctr">
              <a:buNone/>
            </a:pPr>
            <a:r>
              <a:rPr lang="en-CA" sz="2200" i="1" dirty="0">
                <a:solidFill>
                  <a:schemeClr val="tx1"/>
                </a:solidFill>
                <a:effectLst>
                  <a:outerShdw blurRad="38100" dist="38100" dir="2700000" algn="tl">
                    <a:srgbClr val="000000">
                      <a:alpha val="43137"/>
                    </a:srgbClr>
                  </a:outerShdw>
                </a:effectLst>
                <a:latin typeface="Comic Sans MS" panose="030F0702030302020204" pitchFamily="66" charset="0"/>
              </a:rPr>
              <a:t>(yes, he’s here).</a:t>
            </a:r>
          </a:p>
        </p:txBody>
      </p:sp>
      <p:sp>
        <p:nvSpPr>
          <p:cNvPr id="5" name="Arrow: Down 4">
            <a:extLst>
              <a:ext uri="{FF2B5EF4-FFF2-40B4-BE49-F238E27FC236}">
                <a16:creationId xmlns:a16="http://schemas.microsoft.com/office/drawing/2014/main" id="{BF526BBE-7C58-45EC-A4DB-4DE62F2803A9}"/>
              </a:ext>
            </a:extLst>
          </p:cNvPr>
          <p:cNvSpPr/>
          <p:nvPr/>
        </p:nvSpPr>
        <p:spPr>
          <a:xfrm>
            <a:off x="5505450" y="1828800"/>
            <a:ext cx="302337" cy="2667000"/>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a:extLst>
              <a:ext uri="{FF2B5EF4-FFF2-40B4-BE49-F238E27FC236}">
                <a16:creationId xmlns:a16="http://schemas.microsoft.com/office/drawing/2014/main" id="{9C2515AC-7698-4D60-8DBB-421C950D41DD}"/>
              </a:ext>
            </a:extLst>
          </p:cNvPr>
          <p:cNvSpPr txBox="1"/>
          <p:nvPr/>
        </p:nvSpPr>
        <p:spPr>
          <a:xfrm>
            <a:off x="-38100" y="135809"/>
            <a:ext cx="9182100" cy="1200329"/>
          </a:xfrm>
          <a:prstGeom prst="rect">
            <a:avLst/>
          </a:prstGeom>
          <a:solidFill>
            <a:schemeClr val="bg1">
              <a:lumMod val="50000"/>
              <a:lumOff val="50000"/>
              <a:alpha val="30000"/>
            </a:schemeClr>
          </a:solidFill>
        </p:spPr>
        <p:txBody>
          <a:bodyPr wrap="square" rtlCol="0">
            <a:spAutoFit/>
          </a:bodyPr>
          <a:lstStyle/>
          <a:p>
            <a:pPr>
              <a:buNone/>
            </a:pPr>
            <a:r>
              <a:rPr lang="en-CA" sz="2400" dirty="0">
                <a:effectLst>
                  <a:outerShdw blurRad="38100" dist="38100" dir="2700000" algn="tl">
                    <a:srgbClr val="000000">
                      <a:alpha val="43137"/>
                    </a:srgbClr>
                  </a:outerShdw>
                </a:effectLst>
                <a:latin typeface="+mn-lt"/>
              </a:rPr>
              <a:t>Just for fun, how many people do you think are here?</a:t>
            </a:r>
          </a:p>
          <a:p>
            <a:pPr>
              <a:buNone/>
            </a:pPr>
            <a:r>
              <a:rPr lang="en-CA" sz="2400" dirty="0">
                <a:effectLst>
                  <a:outerShdw blurRad="38100" dist="38100" dir="2700000" algn="tl">
                    <a:srgbClr val="000000">
                      <a:alpha val="43137"/>
                    </a:srgbClr>
                  </a:outerShdw>
                </a:effectLst>
                <a:latin typeface="+mn-lt"/>
              </a:rPr>
              <a:t>About 5,760.</a:t>
            </a:r>
          </a:p>
          <a:p>
            <a:pPr>
              <a:buNone/>
            </a:pPr>
            <a:r>
              <a:rPr lang="en-CA" sz="2400" dirty="0">
                <a:effectLst>
                  <a:outerShdw blurRad="38100" dist="38100" dir="2700000" algn="tl">
                    <a:srgbClr val="000000">
                      <a:alpha val="43137"/>
                    </a:srgbClr>
                  </a:outerShdw>
                </a:effectLst>
                <a:latin typeface="+mn-lt"/>
              </a:rPr>
              <a:t>I know. A lot less than you thought eh?</a:t>
            </a:r>
          </a:p>
        </p:txBody>
      </p:sp>
      <p:sp>
        <p:nvSpPr>
          <p:cNvPr id="9" name="Slide Number Placeholder 8">
            <a:extLst>
              <a:ext uri="{FF2B5EF4-FFF2-40B4-BE49-F238E27FC236}">
                <a16:creationId xmlns:a16="http://schemas.microsoft.com/office/drawing/2014/main" id="{CCCD2E5E-1F60-4662-9E57-EEC3CBD5BBDA}"/>
              </a:ext>
            </a:extLst>
          </p:cNvPr>
          <p:cNvSpPr>
            <a:spLocks noGrp="1"/>
          </p:cNvSpPr>
          <p:nvPr>
            <p:ph type="sldNum" sz="quarter" idx="12"/>
          </p:nvPr>
        </p:nvSpPr>
        <p:spPr/>
        <p:txBody>
          <a:bodyPr/>
          <a:lstStyle/>
          <a:p>
            <a:pPr>
              <a:defRPr/>
            </a:pPr>
            <a:fld id="{D7862DBB-4001-4349-BD46-E6A729FB19CB}" type="slidenum">
              <a:rPr lang="en-US" smtClean="0">
                <a:solidFill>
                  <a:prstClr val="white">
                    <a:tint val="75000"/>
                  </a:prstClr>
                </a:solidFill>
              </a:rPr>
              <a:pPr>
                <a:defRPr/>
              </a:pPr>
              <a:t>7</a:t>
            </a:fld>
            <a:endParaRPr lang="en-US">
              <a:solidFill>
                <a:prstClr val="white">
                  <a:tint val="75000"/>
                </a:prstClr>
              </a:solidFill>
            </a:endParaRPr>
          </a:p>
        </p:txBody>
      </p:sp>
    </p:spTree>
    <p:extLst>
      <p:ext uri="{BB962C8B-B14F-4D97-AF65-F5344CB8AC3E}">
        <p14:creationId xmlns:p14="http://schemas.microsoft.com/office/powerpoint/2010/main" val="170659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0-#ppt_h/2"/>
                                          </p:val>
                                        </p:tav>
                                        <p:tav tm="100000">
                                          <p:val>
                                            <p:strVal val="#ppt_y"/>
                                          </p:val>
                                        </p:tav>
                                      </p:tavLst>
                                    </p:anim>
                                  </p:childTnLst>
                                </p:cTn>
                              </p:par>
                              <p:par>
                                <p:cTn id="24" presetID="10" presetClass="exit" presetSubtype="0" fill="hold" nodeType="withEffect">
                                  <p:stCondLst>
                                    <p:cond delay="0"/>
                                  </p:stCondLst>
                                  <p:childTnLst>
                                    <p:animEffect transition="out" filter="fade">
                                      <p:cBhvr>
                                        <p:cTn id="25" dur="500"/>
                                        <p:tgtEl>
                                          <p:spTgt spid="11">
                                            <p:txEl>
                                              <p:pRg st="0" end="0"/>
                                            </p:txEl>
                                          </p:spTgt>
                                        </p:tgtEl>
                                      </p:cBhvr>
                                    </p:animEffect>
                                    <p:set>
                                      <p:cBhvr>
                                        <p:cTn id="26" dur="1" fill="hold">
                                          <p:stCondLst>
                                            <p:cond delay="499"/>
                                          </p:stCondLst>
                                        </p:cTn>
                                        <p:tgtEl>
                                          <p:spTgt spid="11">
                                            <p:txEl>
                                              <p:pRg st="0" end="0"/>
                                            </p:txEl>
                                          </p:spTgt>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1">
                                            <p:txEl>
                                              <p:pRg st="1" end="1"/>
                                            </p:txEl>
                                          </p:spTgt>
                                        </p:tgtEl>
                                      </p:cBhvr>
                                    </p:animEffect>
                                    <p:set>
                                      <p:cBhvr>
                                        <p:cTn id="29" dur="1" fill="hold">
                                          <p:stCondLst>
                                            <p:cond delay="499"/>
                                          </p:stCondLst>
                                        </p:cTn>
                                        <p:tgtEl>
                                          <p:spTgt spid="11">
                                            <p:txEl>
                                              <p:pRg st="1" end="1"/>
                                            </p:txEl>
                                          </p:spTgt>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1">
                                            <p:txEl>
                                              <p:pRg st="2" end="2"/>
                                            </p:txEl>
                                          </p:spTgt>
                                        </p:tgtEl>
                                      </p:cBhvr>
                                    </p:animEffect>
                                    <p:set>
                                      <p:cBhvr>
                                        <p:cTn id="32" dur="1" fill="hold">
                                          <p:stCondLst>
                                            <p:cond delay="499"/>
                                          </p:stCondLst>
                                        </p:cTn>
                                        <p:tgtEl>
                                          <p:spTgt spid="11">
                                            <p:txEl>
                                              <p:pRg st="2" end="2"/>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xit" presetSubtype="0" fill="hold" grpId="1" nodeType="withEffect">
                                  <p:stCondLst>
                                    <p:cond delay="0"/>
                                  </p:stCondLst>
                                  <p:childTnLst>
                                    <p:animEffect transition="out" filter="fade">
                                      <p:cBhvr>
                                        <p:cTn id="39" dur="500"/>
                                        <p:tgtEl>
                                          <p:spTgt spid="5"/>
                                        </p:tgtEl>
                                      </p:cBhvr>
                                    </p:animEffect>
                                    <p:set>
                                      <p:cBhvr>
                                        <p:cTn id="40" dur="1" fill="hold">
                                          <p:stCondLst>
                                            <p:cond delay="499"/>
                                          </p:stCondLst>
                                        </p:cTn>
                                        <p:tgtEl>
                                          <p:spTgt spid="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3"/>
                                        </p:tgtEl>
                                      </p:cBhvr>
                                    </p:animEffect>
                                    <p:set>
                                      <p:cBhvr>
                                        <p:cTn id="48" dur="1" fill="hold">
                                          <p:stCondLst>
                                            <p:cond delay="499"/>
                                          </p:stCondLst>
                                        </p:cTn>
                                        <p:tgtEl>
                                          <p:spTgt spid="3"/>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8"/>
                                        </p:tgtEl>
                                      </p:cBhvr>
                                    </p:animEffect>
                                    <p:set>
                                      <p:cBhvr>
                                        <p:cTn id="51" dur="1" fill="hold">
                                          <p:stCondLst>
                                            <p:cond delay="499"/>
                                          </p:stCondLst>
                                        </p:cTn>
                                        <p:tgtEl>
                                          <p:spTgt spid="8"/>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2">
                                            <p:txEl>
                                              <p:pRg st="0" end="0"/>
                                            </p:txEl>
                                          </p:spTgt>
                                        </p:tgtEl>
                                        <p:attrNameLst>
                                          <p:attrName>style.visibility</p:attrName>
                                        </p:attrNameLst>
                                      </p:cBhvr>
                                      <p:to>
                                        <p:strVal val="visible"/>
                                      </p:to>
                                    </p:set>
                                    <p:animEffect transition="in" filter="fade">
                                      <p:cBhvr>
                                        <p:cTn id="54" dur="500"/>
                                        <p:tgtEl>
                                          <p:spTgt spid="2">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
                                            <p:txEl>
                                              <p:pRg st="2" end="2"/>
                                            </p:txEl>
                                          </p:spTgt>
                                        </p:tgtEl>
                                        <p:attrNameLst>
                                          <p:attrName>style.visibility</p:attrName>
                                        </p:attrNameLst>
                                      </p:cBhvr>
                                      <p:to>
                                        <p:strVal val="visible"/>
                                      </p:to>
                                    </p:set>
                                    <p:animEffect transition="in" filter="fade">
                                      <p:cBhvr>
                                        <p:cTn id="59" dur="500"/>
                                        <p:tgtEl>
                                          <p:spTgt spid="2">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
                                            <p:txEl>
                                              <p:pRg st="4" end="4"/>
                                            </p:txEl>
                                          </p:spTgt>
                                        </p:tgtEl>
                                        <p:attrNameLst>
                                          <p:attrName>style.visibility</p:attrName>
                                        </p:attrNameLst>
                                      </p:cBhvr>
                                      <p:to>
                                        <p:strVal val="visible"/>
                                      </p:to>
                                    </p:set>
                                    <p:animEffect transition="in" filter="fade">
                                      <p:cBhvr>
                                        <p:cTn id="64" dur="500"/>
                                        <p:tgtEl>
                                          <p:spTgt spid="2">
                                            <p:txEl>
                                              <p:pRg st="4" end="4"/>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
                                            <p:txEl>
                                              <p:pRg st="5" end="5"/>
                                            </p:txEl>
                                          </p:spTgt>
                                        </p:tgtEl>
                                        <p:attrNameLst>
                                          <p:attrName>style.visibility</p:attrName>
                                        </p:attrNameLst>
                                      </p:cBhvr>
                                      <p:to>
                                        <p:strVal val="visible"/>
                                      </p:to>
                                    </p:set>
                                    <p:animEffect transition="in" filter="fade">
                                      <p:cBhvr>
                                        <p:cTn id="69" dur="500"/>
                                        <p:tgtEl>
                                          <p:spTgt spid="2">
                                            <p:txEl>
                                              <p:pRg st="5" end="5"/>
                                            </p:txEl>
                                          </p:spTgt>
                                        </p:tgtEl>
                                      </p:cBhvr>
                                    </p:animEffec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fade">
                                      <p:cBhvr>
                                        <p:cTn id="7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8" grpId="1" animBg="1"/>
      <p:bldP spid="5" grpId="0" animBg="1"/>
      <p:bldP spid="5"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ure 3">
            <a:extLst>
              <a:ext uri="{FF2B5EF4-FFF2-40B4-BE49-F238E27FC236}">
                <a16:creationId xmlns:a16="http://schemas.microsoft.com/office/drawing/2014/main" id="{D1F350F4-64CB-4DE3-A821-5EBA699FAF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81100"/>
            <a:ext cx="9047380" cy="55816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049355B-E8C9-40C4-A8FD-4832B14449A3}"/>
              </a:ext>
            </a:extLst>
          </p:cNvPr>
          <p:cNvSpPr/>
          <p:nvPr/>
        </p:nvSpPr>
        <p:spPr>
          <a:xfrm>
            <a:off x="-63500" y="-152400"/>
            <a:ext cx="9286228" cy="61555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Births and Deaths Canada 1920 to 2060</a:t>
            </a:r>
          </a:p>
        </p:txBody>
      </p:sp>
      <p:sp>
        <p:nvSpPr>
          <p:cNvPr id="2" name="Rectangle 1">
            <a:extLst>
              <a:ext uri="{FF2B5EF4-FFF2-40B4-BE49-F238E27FC236}">
                <a16:creationId xmlns:a16="http://schemas.microsoft.com/office/drawing/2014/main" id="{6D1E500A-3AA8-4A2D-8BE8-6BB351D05837}"/>
              </a:ext>
            </a:extLst>
          </p:cNvPr>
          <p:cNvSpPr/>
          <p:nvPr/>
        </p:nvSpPr>
        <p:spPr>
          <a:xfrm>
            <a:off x="20420" y="6581001"/>
            <a:ext cx="910316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a:ea typeface="+mn-ea"/>
                <a:cs typeface="+mn-cs"/>
              </a:rPr>
              <a:t>https://www12.statcan.gc.ca/census-recensement/2011/as-sa/98-310-x/2011003/fig/fig3_1-3-eng.cfm</a:t>
            </a:r>
          </a:p>
        </p:txBody>
      </p:sp>
      <p:cxnSp>
        <p:nvCxnSpPr>
          <p:cNvPr id="5" name="Straight Connector 4">
            <a:extLst>
              <a:ext uri="{FF2B5EF4-FFF2-40B4-BE49-F238E27FC236}">
                <a16:creationId xmlns:a16="http://schemas.microsoft.com/office/drawing/2014/main" id="{4AFF659C-5A06-451E-A9CD-CDE9261C0281}"/>
              </a:ext>
            </a:extLst>
          </p:cNvPr>
          <p:cNvCxnSpPr>
            <a:cxnSpLocks/>
          </p:cNvCxnSpPr>
          <p:nvPr/>
        </p:nvCxnSpPr>
        <p:spPr>
          <a:xfrm flipV="1">
            <a:off x="850900" y="2895600"/>
            <a:ext cx="3035300" cy="1524001"/>
          </a:xfrm>
          <a:prstGeom prst="line">
            <a:avLst/>
          </a:prstGeom>
          <a:ln w="50800">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B85F948-37FD-472A-A7AE-C88B78365ED1}"/>
              </a:ext>
            </a:extLst>
          </p:cNvPr>
          <p:cNvCxnSpPr>
            <a:cxnSpLocks/>
          </p:cNvCxnSpPr>
          <p:nvPr/>
        </p:nvCxnSpPr>
        <p:spPr>
          <a:xfrm flipV="1">
            <a:off x="762000" y="4114800"/>
            <a:ext cx="5867400" cy="1219200"/>
          </a:xfrm>
          <a:prstGeom prst="line">
            <a:avLst/>
          </a:prstGeom>
          <a:ln w="508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3E26F47-96B0-41AA-B561-C804C401B3DE}"/>
              </a:ext>
            </a:extLst>
          </p:cNvPr>
          <p:cNvCxnSpPr>
            <a:cxnSpLocks/>
          </p:cNvCxnSpPr>
          <p:nvPr/>
        </p:nvCxnSpPr>
        <p:spPr>
          <a:xfrm flipV="1">
            <a:off x="5715000" y="2667000"/>
            <a:ext cx="3048000" cy="1600200"/>
          </a:xfrm>
          <a:prstGeom prst="line">
            <a:avLst/>
          </a:prstGeom>
          <a:ln w="508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CFFF1D3-C99D-4D18-809F-3DE0E8CB087E}"/>
              </a:ext>
            </a:extLst>
          </p:cNvPr>
          <p:cNvSpPr txBox="1"/>
          <p:nvPr/>
        </p:nvSpPr>
        <p:spPr>
          <a:xfrm>
            <a:off x="457200" y="540603"/>
            <a:ext cx="8534400" cy="120032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Births and deaths first diverge (population growth)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then converge (population decline), and after 2010 deaths increase exponentially.</a:t>
            </a:r>
          </a:p>
        </p:txBody>
      </p:sp>
      <p:cxnSp>
        <p:nvCxnSpPr>
          <p:cNvPr id="16" name="Straight Connector 15">
            <a:extLst>
              <a:ext uri="{FF2B5EF4-FFF2-40B4-BE49-F238E27FC236}">
                <a16:creationId xmlns:a16="http://schemas.microsoft.com/office/drawing/2014/main" id="{F44F73F7-9BEB-417F-9DB3-F2861D82FF42}"/>
              </a:ext>
            </a:extLst>
          </p:cNvPr>
          <p:cNvCxnSpPr>
            <a:cxnSpLocks/>
          </p:cNvCxnSpPr>
          <p:nvPr/>
        </p:nvCxnSpPr>
        <p:spPr>
          <a:xfrm flipV="1">
            <a:off x="3124200" y="2514600"/>
            <a:ext cx="5562600" cy="838200"/>
          </a:xfrm>
          <a:prstGeom prst="line">
            <a:avLst/>
          </a:prstGeom>
          <a:ln w="50800">
            <a:prstDash val="sysDash"/>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C875BE6-4B07-4407-860B-26EF01DFC6FE}"/>
              </a:ext>
            </a:extLst>
          </p:cNvPr>
          <p:cNvSpPr>
            <a:spLocks noGrp="1"/>
          </p:cNvSpPr>
          <p:nvPr>
            <p:ph type="sldNum" sz="quarter" idx="12"/>
          </p:nvPr>
        </p:nvSpPr>
        <p:spPr/>
        <p:txBody>
          <a:bodyPr/>
          <a:lstStyle/>
          <a:p>
            <a:pPr>
              <a:defRPr/>
            </a:pPr>
            <a:fld id="{D7862DBB-4001-4349-BD46-E6A729FB19CB}" type="slidenum">
              <a:rPr lang="en-US" smtClean="0">
                <a:solidFill>
                  <a:prstClr val="white">
                    <a:tint val="75000"/>
                  </a:prstClr>
                </a:solidFill>
              </a:rPr>
              <a:pPr>
                <a:defRPr/>
              </a:pPr>
              <a:t>70</a:t>
            </a:fld>
            <a:endParaRPr lang="en-US">
              <a:solidFill>
                <a:prstClr val="white">
                  <a:tint val="75000"/>
                </a:prstClr>
              </a:solidFill>
            </a:endParaRPr>
          </a:p>
        </p:txBody>
      </p:sp>
    </p:spTree>
    <p:extLst>
      <p:ext uri="{BB962C8B-B14F-4D97-AF65-F5344CB8AC3E}">
        <p14:creationId xmlns:p14="http://schemas.microsoft.com/office/powerpoint/2010/main" val="59817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Effect transition="in" filter="fade">
                                      <p:cBhvr>
                                        <p:cTn id="20" dur="500"/>
                                        <p:tgtEl>
                                          <p:spTgt spid="15">
                                            <p:txEl>
                                              <p:pRg st="1" end="1"/>
                                            </p:txEl>
                                          </p:spTgt>
                                        </p:tgtEl>
                                      </p:cBhvr>
                                    </p:animEffec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par>
                          <p:cTn id="25" fill="hold">
                            <p:stCondLst>
                              <p:cond delay="1000"/>
                            </p:stCondLst>
                            <p:childTnLst>
                              <p:par>
                                <p:cTn id="26" presetID="22" presetClass="entr" presetSubtype="4"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hart 1 – Annual average growth rate, natural increase and migratory increase per intercensal period, Canada, 1851 to 2061">
            <a:extLst>
              <a:ext uri="{FF2B5EF4-FFF2-40B4-BE49-F238E27FC236}">
                <a16:creationId xmlns:a16="http://schemas.microsoft.com/office/drawing/2014/main" id="{B38394D0-7CAA-4A7E-A9C9-AB19B7747F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221"/>
          <a:stretch/>
        </p:blipFill>
        <p:spPr bwMode="auto">
          <a:xfrm>
            <a:off x="-15240" y="1495216"/>
            <a:ext cx="9159240" cy="521038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DC3BC1C-005C-47B3-9C09-C2D343607BEE}"/>
              </a:ext>
            </a:extLst>
          </p:cNvPr>
          <p:cNvSpPr/>
          <p:nvPr/>
        </p:nvSpPr>
        <p:spPr>
          <a:xfrm>
            <a:off x="0" y="6657201"/>
            <a:ext cx="914400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a:ea typeface="+mn-ea"/>
                <a:cs typeface="+mn-cs"/>
              </a:rPr>
              <a:t>https://www150.statcan.gc.ca/n1/pub/11-630-x/11-630-x2014001-eng.htm</a:t>
            </a:r>
          </a:p>
        </p:txBody>
      </p:sp>
      <p:sp>
        <p:nvSpPr>
          <p:cNvPr id="4" name="Rectangle 3">
            <a:extLst>
              <a:ext uri="{FF2B5EF4-FFF2-40B4-BE49-F238E27FC236}">
                <a16:creationId xmlns:a16="http://schemas.microsoft.com/office/drawing/2014/main" id="{EF56AA4E-B01C-4EC7-A43A-F46CF8276E02}"/>
              </a:ext>
            </a:extLst>
          </p:cNvPr>
          <p:cNvSpPr/>
          <p:nvPr/>
        </p:nvSpPr>
        <p:spPr>
          <a:xfrm>
            <a:off x="-63500" y="-152400"/>
            <a:ext cx="9286228" cy="5693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1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Components of Population Change Canada 1851 to 2060</a:t>
            </a:r>
          </a:p>
        </p:txBody>
      </p:sp>
      <p:sp>
        <p:nvSpPr>
          <p:cNvPr id="5" name="TextBox 4">
            <a:extLst>
              <a:ext uri="{FF2B5EF4-FFF2-40B4-BE49-F238E27FC236}">
                <a16:creationId xmlns:a16="http://schemas.microsoft.com/office/drawing/2014/main" id="{E08D081E-A68D-4EEA-86D0-88BED8C43E0E}"/>
              </a:ext>
            </a:extLst>
          </p:cNvPr>
          <p:cNvSpPr txBox="1"/>
          <p:nvPr/>
        </p:nvSpPr>
        <p:spPr>
          <a:xfrm>
            <a:off x="457200" y="381000"/>
            <a:ext cx="8534400" cy="120032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Natural increase as a proportion of population growth declines rapidly after 1971, and migration increases to replace some of it, but population growth declines.</a:t>
            </a:r>
          </a:p>
        </p:txBody>
      </p:sp>
      <p:sp>
        <p:nvSpPr>
          <p:cNvPr id="3" name="Slide Number Placeholder 2">
            <a:extLst>
              <a:ext uri="{FF2B5EF4-FFF2-40B4-BE49-F238E27FC236}">
                <a16:creationId xmlns:a16="http://schemas.microsoft.com/office/drawing/2014/main" id="{77AFDA1A-4F8F-4CE9-B649-B54399753695}"/>
              </a:ext>
            </a:extLst>
          </p:cNvPr>
          <p:cNvSpPr>
            <a:spLocks noGrp="1"/>
          </p:cNvSpPr>
          <p:nvPr>
            <p:ph type="sldNum" sz="quarter" idx="12"/>
          </p:nvPr>
        </p:nvSpPr>
        <p:spPr/>
        <p:txBody>
          <a:bodyPr/>
          <a:lstStyle/>
          <a:p>
            <a:pPr>
              <a:defRPr/>
            </a:pPr>
            <a:fld id="{D7862DBB-4001-4349-BD46-E6A729FB19CB}" type="slidenum">
              <a:rPr lang="en-US" smtClean="0">
                <a:solidFill>
                  <a:prstClr val="white">
                    <a:tint val="75000"/>
                  </a:prstClr>
                </a:solidFill>
              </a:rPr>
              <a:pPr>
                <a:defRPr/>
              </a:pPr>
              <a:t>71</a:t>
            </a:fld>
            <a:endParaRPr lang="en-US">
              <a:solidFill>
                <a:prstClr val="white">
                  <a:tint val="75000"/>
                </a:prstClr>
              </a:solidFill>
            </a:endParaRPr>
          </a:p>
        </p:txBody>
      </p:sp>
    </p:spTree>
    <p:extLst>
      <p:ext uri="{BB962C8B-B14F-4D97-AF65-F5344CB8AC3E}">
        <p14:creationId xmlns:p14="http://schemas.microsoft.com/office/powerpoint/2010/main" val="239004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7D7810-0723-4E05-959D-F07DA8D9A1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pic>
        <p:nvPicPr>
          <p:cNvPr id="1026" name="Picture 2" descr="Figure 2-4 Migratory increase and natural increase, historic (1971/1972 to 2017/2018) and projected (2018/2019 to 2067/2068) according to the low-growth (LG), medium-growth (M1) and high-growth (HG) scenarios, Canada">
            <a:extLst>
              <a:ext uri="{FF2B5EF4-FFF2-40B4-BE49-F238E27FC236}">
                <a16:creationId xmlns:a16="http://schemas.microsoft.com/office/drawing/2014/main" id="{C8D26C13-22D1-4780-B76C-8113BFF402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3333"/>
          <a:stretch/>
        </p:blipFill>
        <p:spPr bwMode="auto">
          <a:xfrm>
            <a:off x="23718" y="0"/>
            <a:ext cx="7315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2F745C5-5480-40D4-9386-7351A89F3FB5}"/>
              </a:ext>
            </a:extLst>
          </p:cNvPr>
          <p:cNvSpPr txBox="1"/>
          <p:nvPr/>
        </p:nvSpPr>
        <p:spPr>
          <a:xfrm>
            <a:off x="381000" y="4405580"/>
            <a:ext cx="8547093" cy="707886"/>
          </a:xfrm>
          <a:prstGeom prst="rect">
            <a:avLst/>
          </a:prstGeom>
          <a:noFill/>
        </p:spPr>
        <p:txBody>
          <a:bodyPr wrap="square" rtlCol="0">
            <a:spAutoFit/>
          </a:bodyPr>
          <a:lstStyle/>
          <a:p>
            <a:pPr lvl="0">
              <a:defRPr/>
            </a:pPr>
            <a:r>
              <a:rPr lang="en-US" sz="2000" dirty="0">
                <a:solidFill>
                  <a:schemeClr val="bg1"/>
                </a:solidFill>
                <a:effectLst>
                  <a:outerShdw blurRad="38100" dist="38100" dir="2700000" algn="tl">
                    <a:srgbClr val="000000">
                      <a:alpha val="43137"/>
                    </a:srgbClr>
                  </a:outerShdw>
                </a:effectLst>
                <a:latin typeface="Calibri"/>
              </a:rPr>
              <a:t>In the medium growth scenario</a:t>
            </a:r>
            <a:r>
              <a:rPr lang="en-US" sz="2000" dirty="0">
                <a:solidFill>
                  <a:prstClr val="black">
                    <a:lumMod val="50000"/>
                    <a:lumOff val="50000"/>
                  </a:prstClr>
                </a:solidFill>
                <a:effectLst>
                  <a:outerShdw blurRad="38100" dist="38100" dir="2700000" algn="tl">
                    <a:srgbClr val="000000">
                      <a:alpha val="43137"/>
                    </a:srgbClr>
                  </a:outerShdw>
                </a:effectLst>
                <a:latin typeface="Calibri"/>
              </a:rPr>
              <a:t>, </a:t>
            </a:r>
            <a:r>
              <a:rPr lang="en-US" sz="2000" dirty="0">
                <a:solidFill>
                  <a:srgbClr val="2A14F8"/>
                </a:solidFill>
                <a:effectLst>
                  <a:outerShdw blurRad="38100" dist="38100" dir="2700000" algn="tl">
                    <a:srgbClr val="000000">
                      <a:alpha val="43137"/>
                    </a:srgbClr>
                  </a:outerShdw>
                </a:effectLst>
                <a:latin typeface="Calibri"/>
              </a:rPr>
              <a:t>natural increase will decrease to zero by about 2050 and </a:t>
            </a:r>
            <a:r>
              <a:rPr lang="en-US" sz="2000" dirty="0">
                <a:solidFill>
                  <a:schemeClr val="tx1">
                    <a:lumMod val="50000"/>
                  </a:schemeClr>
                </a:solidFill>
                <a:effectLst>
                  <a:outerShdw blurRad="38100" dist="38100" dir="2700000" algn="tl">
                    <a:srgbClr val="000000">
                      <a:alpha val="43137"/>
                    </a:srgbClr>
                  </a:outerShdw>
                </a:effectLst>
                <a:latin typeface="Calibri"/>
              </a:rPr>
              <a:t>any population growth Canada sees will come from migration alone</a:t>
            </a:r>
            <a:r>
              <a:rPr lang="en-US" sz="2000" dirty="0">
                <a:solidFill>
                  <a:srgbClr val="2A14F8"/>
                </a:solidFill>
                <a:effectLst>
                  <a:outerShdw blurRad="38100" dist="38100" dir="2700000" algn="tl">
                    <a:srgbClr val="000000">
                      <a:alpha val="43137"/>
                    </a:srgbClr>
                  </a:outerShdw>
                </a:effectLst>
                <a:latin typeface="Calibri"/>
              </a:rPr>
              <a:t>. </a:t>
            </a:r>
          </a:p>
        </p:txBody>
      </p:sp>
      <p:sp>
        <p:nvSpPr>
          <p:cNvPr id="5" name="TextBox 4">
            <a:extLst>
              <a:ext uri="{FF2B5EF4-FFF2-40B4-BE49-F238E27FC236}">
                <a16:creationId xmlns:a16="http://schemas.microsoft.com/office/drawing/2014/main" id="{27C6584D-C300-4A40-93C5-5528664F7F82}"/>
              </a:ext>
            </a:extLst>
          </p:cNvPr>
          <p:cNvSpPr txBox="1"/>
          <p:nvPr/>
        </p:nvSpPr>
        <p:spPr>
          <a:xfrm>
            <a:off x="528739" y="1187074"/>
            <a:ext cx="8547093" cy="1323439"/>
          </a:xfrm>
          <a:prstGeom prst="rect">
            <a:avLst/>
          </a:prstGeom>
          <a:noFill/>
        </p:spPr>
        <p:txBody>
          <a:bodyPr wrap="square" rtlCol="0">
            <a:spAutoFit/>
          </a:bodyPr>
          <a:lstStyle/>
          <a:p>
            <a:pPr lvl="0">
              <a:defRPr/>
            </a:pPr>
            <a:r>
              <a:rPr kumimoji="0" lang="en-US" sz="2000" b="0" i="0" u="none" strike="noStrike" kern="1200" cap="none" spc="0" normalizeH="0" baseline="0" noProof="0" dirty="0">
                <a:ln>
                  <a:noFill/>
                </a:ln>
                <a:solidFill>
                  <a:prstClr val="black">
                    <a:lumMod val="50000"/>
                    <a:lumOff val="50000"/>
                  </a:prstClr>
                </a:solidFill>
                <a:effectLst>
                  <a:outerShdw blurRad="38100" dist="38100" dir="2700000" algn="tl">
                    <a:srgbClr val="000000">
                      <a:alpha val="43137"/>
                    </a:srgbClr>
                  </a:outerShdw>
                </a:effectLst>
                <a:uLnTx/>
                <a:uFillTx/>
                <a:latin typeface="Calibri"/>
                <a:ea typeface="+mn-ea"/>
                <a:cs typeface="Arial" charset="0"/>
              </a:rPr>
              <a:t>Population growth has depended increasingly on migration since 1971, and</a:t>
            </a:r>
            <a:r>
              <a:rPr kumimoji="0" lang="en-US" sz="2000" b="0" i="0" u="none" strike="noStrike" kern="1200" cap="none" spc="0" normalizeH="0" noProof="0" dirty="0">
                <a:ln>
                  <a:noFill/>
                </a:ln>
                <a:solidFill>
                  <a:prstClr val="black">
                    <a:lumMod val="50000"/>
                    <a:lumOff val="50000"/>
                  </a:prstClr>
                </a:solidFill>
                <a:effectLst>
                  <a:outerShdw blurRad="38100" dist="38100" dir="2700000" algn="tl">
                    <a:srgbClr val="000000">
                      <a:alpha val="43137"/>
                    </a:srgbClr>
                  </a:outerShdw>
                </a:effectLst>
                <a:uLnTx/>
                <a:uFillTx/>
                <a:latin typeface="Calibri"/>
                <a:ea typeface="+mn-ea"/>
                <a:cs typeface="Arial" charset="0"/>
              </a:rPr>
              <a:t> in </a:t>
            </a:r>
            <a:r>
              <a:rPr lang="en-US" sz="2000" dirty="0">
                <a:solidFill>
                  <a:prstClr val="black">
                    <a:lumMod val="50000"/>
                    <a:lumOff val="50000"/>
                  </a:prstClr>
                </a:solidFill>
                <a:effectLst>
                  <a:outerShdw blurRad="38100" dist="38100" dir="2700000" algn="tl">
                    <a:srgbClr val="000000">
                      <a:alpha val="43137"/>
                    </a:srgbClr>
                  </a:outerShdw>
                </a:effectLst>
                <a:latin typeface="Calibri"/>
              </a:rPr>
              <a:t>In the low growth scenario,</a:t>
            </a:r>
            <a:r>
              <a:rPr kumimoji="0" lang="en-US" sz="2000" b="0" i="0" u="none" strike="noStrike" kern="1200" cap="none" spc="0" normalizeH="0" baseline="0" noProof="0" dirty="0">
                <a:ln>
                  <a:noFill/>
                </a:ln>
                <a:solidFill>
                  <a:prstClr val="black">
                    <a:lumMod val="50000"/>
                    <a:lumOff val="50000"/>
                  </a:prstClr>
                </a:solidFill>
                <a:effectLst>
                  <a:outerShdw blurRad="38100" dist="38100" dir="2700000" algn="tl">
                    <a:srgbClr val="000000">
                      <a:alpha val="43137"/>
                    </a:srgbClr>
                  </a:outerShdw>
                </a:effectLst>
                <a:uLnTx/>
                <a:uFillTx/>
                <a:latin typeface="Calibri"/>
                <a:ea typeface="+mn-ea"/>
                <a:cs typeface="Arial" charset="0"/>
              </a:rPr>
              <a:t> by 2030, will depend entirely on it. But overall population increase will decline. </a:t>
            </a:r>
            <a:r>
              <a:rPr lang="en-US" sz="2000" dirty="0">
                <a:solidFill>
                  <a:srgbClr val="2A14F8"/>
                </a:solidFill>
                <a:effectLst>
                  <a:outerShdw blurRad="38100" dist="38100" dir="2700000" algn="tl">
                    <a:srgbClr val="000000">
                      <a:alpha val="43137"/>
                    </a:srgbClr>
                  </a:outerShdw>
                </a:effectLst>
                <a:latin typeface="Calibri"/>
              </a:rPr>
              <a:t>Natural increase will decrease to zero by 2030 and thereafter become natural decrease. </a:t>
            </a:r>
          </a:p>
        </p:txBody>
      </p:sp>
      <p:cxnSp>
        <p:nvCxnSpPr>
          <p:cNvPr id="6" name="Straight Connector 5">
            <a:extLst>
              <a:ext uri="{FF2B5EF4-FFF2-40B4-BE49-F238E27FC236}">
                <a16:creationId xmlns:a16="http://schemas.microsoft.com/office/drawing/2014/main" id="{678A4A6C-F064-4361-AB92-D5238E8532F5}"/>
              </a:ext>
            </a:extLst>
          </p:cNvPr>
          <p:cNvCxnSpPr>
            <a:cxnSpLocks/>
          </p:cNvCxnSpPr>
          <p:nvPr/>
        </p:nvCxnSpPr>
        <p:spPr>
          <a:xfrm>
            <a:off x="4565650" y="1981200"/>
            <a:ext cx="0" cy="1524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1A3C31-B489-4FFC-A539-D30261FA0C89}"/>
              </a:ext>
            </a:extLst>
          </p:cNvPr>
          <p:cNvCxnSpPr>
            <a:cxnSpLocks/>
          </p:cNvCxnSpPr>
          <p:nvPr/>
        </p:nvCxnSpPr>
        <p:spPr>
          <a:xfrm>
            <a:off x="5715000" y="5120342"/>
            <a:ext cx="0" cy="1524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7225F0E-5EA1-4785-94A1-7F06A83FD7F5}"/>
              </a:ext>
            </a:extLst>
          </p:cNvPr>
          <p:cNvSpPr/>
          <p:nvPr/>
        </p:nvSpPr>
        <p:spPr>
          <a:xfrm>
            <a:off x="0" y="6629400"/>
            <a:ext cx="908050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a:ea typeface="+mn-ea"/>
                <a:cs typeface="+mn-cs"/>
              </a:rPr>
              <a:t>https://www150.statcan.gc.ca/n1/pub/91-520-x/2019001/sect02-eng.htm</a:t>
            </a:r>
          </a:p>
        </p:txBody>
      </p:sp>
    </p:spTree>
    <p:extLst>
      <p:ext uri="{BB962C8B-B14F-4D97-AF65-F5344CB8AC3E}">
        <p14:creationId xmlns:p14="http://schemas.microsoft.com/office/powerpoint/2010/main" val="45191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248775" cy="6837203"/>
          </a:xfrm>
          <a:prstGeom prst="rect">
            <a:avLst/>
          </a:prstGeom>
        </p:spPr>
      </p:pic>
      <p:sp>
        <p:nvSpPr>
          <p:cNvPr id="3" name="TextBox 2"/>
          <p:cNvSpPr txBox="1"/>
          <p:nvPr/>
        </p:nvSpPr>
        <p:spPr>
          <a:xfrm>
            <a:off x="381000" y="4267200"/>
            <a:ext cx="6400800"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2A14F8"/>
                </a:solidFill>
                <a:effectLst>
                  <a:outerShdw blurRad="38100" dist="38100" dir="2700000" algn="tl">
                    <a:srgbClr val="000000">
                      <a:alpha val="43137"/>
                    </a:srgbClr>
                  </a:outerShdw>
                </a:effectLst>
                <a:uLnTx/>
                <a:uFillTx/>
                <a:latin typeface="Calibri"/>
                <a:ea typeface="+mn-ea"/>
                <a:cs typeface="Arial" charset="0"/>
              </a:rPr>
              <a:t>Natural increase will decrease to zero by 2030 and thereafter become natural decrease. </a:t>
            </a:r>
          </a:p>
        </p:txBody>
      </p:sp>
      <p:sp>
        <p:nvSpPr>
          <p:cNvPr id="4" name="TextBox 3"/>
          <p:cNvSpPr txBox="1"/>
          <p:nvPr/>
        </p:nvSpPr>
        <p:spPr>
          <a:xfrm>
            <a:off x="4267200" y="1219200"/>
            <a:ext cx="4495800" cy="156966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1F497D">
                    <a:lumMod val="60000"/>
                    <a:lumOff val="40000"/>
                  </a:srgbClr>
                </a:solidFill>
                <a:effectLst>
                  <a:outerShdw blurRad="38100" dist="38100" dir="2700000" algn="tl">
                    <a:srgbClr val="000000">
                      <a:alpha val="43137"/>
                    </a:srgbClr>
                  </a:outerShdw>
                </a:effectLst>
                <a:uLnTx/>
                <a:uFillTx/>
                <a:latin typeface="Calibri"/>
                <a:ea typeface="+mn-ea"/>
                <a:cs typeface="Arial" charset="0"/>
              </a:rPr>
              <a:t>Population growth will depend increasingly on migration, and, by 2030, entirely on it. But overall population growth will decline.</a:t>
            </a:r>
          </a:p>
        </p:txBody>
      </p:sp>
      <p:cxnSp>
        <p:nvCxnSpPr>
          <p:cNvPr id="6" name="Straight Connector 5"/>
          <p:cNvCxnSpPr/>
          <p:nvPr/>
        </p:nvCxnSpPr>
        <p:spPr>
          <a:xfrm>
            <a:off x="6540500" y="2622550"/>
            <a:ext cx="12700" cy="301625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50273"/>
            <a:ext cx="9220200" cy="584775"/>
          </a:xfrm>
          <a:prstGeom prst="rect">
            <a:avLst/>
          </a:prstGeom>
          <a:solidFill>
            <a:schemeClr val="tx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Natural Increase and Migration Canada, 1956 to 2056</a:t>
            </a:r>
          </a:p>
        </p:txBody>
      </p:sp>
      <p:sp>
        <p:nvSpPr>
          <p:cNvPr id="5" name="Slide Number Placeholder 4">
            <a:extLst>
              <a:ext uri="{FF2B5EF4-FFF2-40B4-BE49-F238E27FC236}">
                <a16:creationId xmlns:a16="http://schemas.microsoft.com/office/drawing/2014/main" id="{E51DB4E3-3C0F-48B9-8E47-51C4DD536E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53104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44668" y="2209800"/>
          <a:ext cx="8991597" cy="4522470"/>
        </p:xfrm>
        <a:graphic>
          <a:graphicData uri="http://schemas.openxmlformats.org/drawingml/2006/table">
            <a:tbl>
              <a:tblPr>
                <a:tableStyleId>{5C22544A-7EE6-4342-B048-85BDC9FD1C3A}</a:tableStyleId>
              </a:tblPr>
              <a:tblGrid>
                <a:gridCol w="1382205">
                  <a:extLst>
                    <a:ext uri="{9D8B030D-6E8A-4147-A177-3AD203B41FA5}">
                      <a16:colId xmlns:a16="http://schemas.microsoft.com/office/drawing/2014/main" val="20000"/>
                    </a:ext>
                  </a:extLst>
                </a:gridCol>
                <a:gridCol w="931168">
                  <a:extLst>
                    <a:ext uri="{9D8B030D-6E8A-4147-A177-3AD203B41FA5}">
                      <a16:colId xmlns:a16="http://schemas.microsoft.com/office/drawing/2014/main" val="20001"/>
                    </a:ext>
                  </a:extLst>
                </a:gridCol>
                <a:gridCol w="1353105">
                  <a:extLst>
                    <a:ext uri="{9D8B030D-6E8A-4147-A177-3AD203B41FA5}">
                      <a16:colId xmlns:a16="http://schemas.microsoft.com/office/drawing/2014/main" val="20002"/>
                    </a:ext>
                  </a:extLst>
                </a:gridCol>
                <a:gridCol w="931168">
                  <a:extLst>
                    <a:ext uri="{9D8B030D-6E8A-4147-A177-3AD203B41FA5}">
                      <a16:colId xmlns:a16="http://schemas.microsoft.com/office/drawing/2014/main" val="20003"/>
                    </a:ext>
                  </a:extLst>
                </a:gridCol>
                <a:gridCol w="1324006">
                  <a:extLst>
                    <a:ext uri="{9D8B030D-6E8A-4147-A177-3AD203B41FA5}">
                      <a16:colId xmlns:a16="http://schemas.microsoft.com/office/drawing/2014/main" val="20004"/>
                    </a:ext>
                  </a:extLst>
                </a:gridCol>
                <a:gridCol w="931168">
                  <a:extLst>
                    <a:ext uri="{9D8B030D-6E8A-4147-A177-3AD203B41FA5}">
                      <a16:colId xmlns:a16="http://schemas.microsoft.com/office/drawing/2014/main" val="20005"/>
                    </a:ext>
                  </a:extLst>
                </a:gridCol>
                <a:gridCol w="1207609">
                  <a:extLst>
                    <a:ext uri="{9D8B030D-6E8A-4147-A177-3AD203B41FA5}">
                      <a16:colId xmlns:a16="http://schemas.microsoft.com/office/drawing/2014/main" val="20006"/>
                    </a:ext>
                  </a:extLst>
                </a:gridCol>
                <a:gridCol w="931168">
                  <a:extLst>
                    <a:ext uri="{9D8B030D-6E8A-4147-A177-3AD203B41FA5}">
                      <a16:colId xmlns:a16="http://schemas.microsoft.com/office/drawing/2014/main" val="20007"/>
                    </a:ext>
                  </a:extLst>
                </a:gridCol>
              </a:tblGrid>
              <a:tr h="190500">
                <a:tc gridSpan="8">
                  <a:txBody>
                    <a:bodyPr/>
                    <a:lstStyle/>
                    <a:p>
                      <a:pPr algn="ctr" fontAlgn="b"/>
                      <a:r>
                        <a:rPr lang="en-US" sz="2800" b="0" u="none" strike="noStrike" dirty="0">
                          <a:effectLst>
                            <a:outerShdw blurRad="38100" dist="38100" dir="2700000" algn="tl">
                              <a:srgbClr val="000000">
                                <a:alpha val="43137"/>
                              </a:srgbClr>
                            </a:outerShdw>
                          </a:effectLst>
                        </a:rPr>
                        <a:t>Immigration to Canada by Ethnicity, 1900 to 2010</a:t>
                      </a:r>
                      <a:endParaRPr lang="en-US" sz="2800" b="0"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0500">
                <a:tc gridSpan="2">
                  <a:txBody>
                    <a:bodyPr/>
                    <a:lstStyle/>
                    <a:p>
                      <a:pPr algn="ctr" fontAlgn="b"/>
                      <a:r>
                        <a:rPr lang="en-US" sz="2000" b="0" u="none" strike="noStrike" dirty="0">
                          <a:effectLst>
                            <a:outerShdw blurRad="38100" dist="38100" dir="2700000" algn="tl">
                              <a:srgbClr val="000000">
                                <a:alpha val="43137"/>
                              </a:srgbClr>
                            </a:outerShdw>
                          </a:effectLst>
                        </a:rPr>
                        <a:t>1900-1920</a:t>
                      </a:r>
                      <a:endParaRPr lang="en-US" sz="2000" b="0"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2000" b="0" u="none" strike="noStrike" dirty="0">
                          <a:effectLst>
                            <a:outerShdw blurRad="38100" dist="38100" dir="2700000" algn="tl">
                              <a:srgbClr val="000000">
                                <a:alpha val="43137"/>
                              </a:srgbClr>
                            </a:outerShdw>
                          </a:effectLst>
                        </a:rPr>
                        <a:t>1921-1945</a:t>
                      </a:r>
                      <a:endParaRPr lang="en-US" sz="2000" b="0"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2000" b="0" u="none" strike="noStrike" dirty="0">
                          <a:effectLst>
                            <a:outerShdw blurRad="38100" dist="38100" dir="2700000" algn="tl">
                              <a:srgbClr val="000000">
                                <a:alpha val="43137"/>
                              </a:srgbClr>
                            </a:outerShdw>
                          </a:effectLst>
                        </a:rPr>
                        <a:t>1946-1980</a:t>
                      </a:r>
                      <a:endParaRPr lang="en-US" sz="2000" b="0"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2000" b="0" u="none" strike="noStrike" dirty="0">
                          <a:effectLst>
                            <a:outerShdw blurRad="38100" dist="38100" dir="2700000" algn="tl">
                              <a:srgbClr val="000000">
                                <a:alpha val="43137"/>
                              </a:srgbClr>
                            </a:outerShdw>
                          </a:effectLst>
                        </a:rPr>
                        <a:t>2010</a:t>
                      </a:r>
                      <a:endParaRPr lang="en-US" sz="2000" b="0"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1"/>
                  </a:ext>
                </a:extLst>
              </a:tr>
              <a:tr h="190500">
                <a:tc>
                  <a:txBody>
                    <a:bodyPr/>
                    <a:lstStyle/>
                    <a:p>
                      <a:pPr algn="ctr" fontAlgn="b"/>
                      <a:r>
                        <a:rPr lang="en-US" sz="2000" b="0" u="none" strike="noStrike" dirty="0">
                          <a:effectLst>
                            <a:outerShdw blurRad="38100" dist="38100" dir="2700000" algn="tl">
                              <a:srgbClr val="000000">
                                <a:alpha val="43137"/>
                              </a:srgbClr>
                            </a:outerShdw>
                          </a:effectLst>
                        </a:rPr>
                        <a:t>Country</a:t>
                      </a:r>
                      <a:endParaRPr lang="en-US" sz="2000" b="0"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a:effectLst>
                            <a:outerShdw blurRad="38100" dist="38100" dir="2700000" algn="tl">
                              <a:srgbClr val="000000">
                                <a:alpha val="43137"/>
                              </a:srgbClr>
                            </a:outerShdw>
                          </a:effectLst>
                        </a:rPr>
                        <a:t>Percent</a:t>
                      </a:r>
                      <a:endParaRPr lang="en-US" sz="2000" b="0" i="0" u="none" strike="noStrike">
                        <a:solidFill>
                          <a:srgbClr val="000000"/>
                        </a:solidFill>
                        <a:effectLst>
                          <a:outerShdw blurRad="38100" dist="38100" dir="2700000" algn="tl">
                            <a:srgbClr val="000000">
                              <a:alpha val="43137"/>
                            </a:srgbClr>
                          </a:outerShdw>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a:effectLst>
                            <a:outerShdw blurRad="38100" dist="38100" dir="2700000" algn="tl">
                              <a:srgbClr val="000000">
                                <a:alpha val="43137"/>
                              </a:srgbClr>
                            </a:outerShdw>
                          </a:effectLst>
                        </a:rPr>
                        <a:t>Country</a:t>
                      </a:r>
                      <a:endParaRPr lang="en-US" sz="2000" b="0" i="0" u="none" strike="noStrike">
                        <a:solidFill>
                          <a:srgbClr val="000000"/>
                        </a:solidFill>
                        <a:effectLst>
                          <a:outerShdw blurRad="38100" dist="38100" dir="2700000" algn="tl">
                            <a:srgbClr val="000000">
                              <a:alpha val="43137"/>
                            </a:srgbClr>
                          </a:outerShdw>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a:effectLst>
                            <a:outerShdw blurRad="38100" dist="38100" dir="2700000" algn="tl">
                              <a:srgbClr val="000000">
                                <a:alpha val="43137"/>
                              </a:srgbClr>
                            </a:outerShdw>
                          </a:effectLst>
                        </a:rPr>
                        <a:t>Percent</a:t>
                      </a:r>
                      <a:endParaRPr lang="en-US" sz="2000" b="0" i="0" u="none" strike="noStrike">
                        <a:solidFill>
                          <a:srgbClr val="000000"/>
                        </a:solidFill>
                        <a:effectLst>
                          <a:outerShdw blurRad="38100" dist="38100" dir="2700000" algn="tl">
                            <a:srgbClr val="000000">
                              <a:alpha val="43137"/>
                            </a:srgbClr>
                          </a:outerShdw>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a:effectLst>
                            <a:outerShdw blurRad="38100" dist="38100" dir="2700000" algn="tl">
                              <a:srgbClr val="000000">
                                <a:alpha val="43137"/>
                              </a:srgbClr>
                            </a:outerShdw>
                          </a:effectLst>
                        </a:rPr>
                        <a:t>Country</a:t>
                      </a:r>
                      <a:endParaRPr lang="en-US" sz="2000" b="0" i="0" u="none" strike="noStrike">
                        <a:solidFill>
                          <a:srgbClr val="000000"/>
                        </a:solidFill>
                        <a:effectLst>
                          <a:outerShdw blurRad="38100" dist="38100" dir="2700000" algn="tl">
                            <a:srgbClr val="000000">
                              <a:alpha val="43137"/>
                            </a:srgbClr>
                          </a:outerShdw>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dirty="0">
                          <a:effectLst>
                            <a:outerShdw blurRad="38100" dist="38100" dir="2700000" algn="tl">
                              <a:srgbClr val="000000">
                                <a:alpha val="43137"/>
                              </a:srgbClr>
                            </a:outerShdw>
                          </a:effectLst>
                        </a:rPr>
                        <a:t>Percent</a:t>
                      </a:r>
                      <a:endParaRPr lang="en-US" sz="2000" b="0"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dirty="0">
                          <a:effectLst>
                            <a:outerShdw blurRad="38100" dist="38100" dir="2700000" algn="tl">
                              <a:srgbClr val="000000">
                                <a:alpha val="43137"/>
                              </a:srgbClr>
                            </a:outerShdw>
                          </a:effectLst>
                        </a:rPr>
                        <a:t>Country</a:t>
                      </a:r>
                      <a:endParaRPr lang="en-US" sz="2000" b="0"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dirty="0">
                          <a:effectLst>
                            <a:outerShdw blurRad="38100" dist="38100" dir="2700000" algn="tl">
                              <a:srgbClr val="000000">
                                <a:alpha val="43137"/>
                              </a:srgbClr>
                            </a:outerShdw>
                          </a:effectLst>
                        </a:rPr>
                        <a:t>Percent</a:t>
                      </a:r>
                      <a:endParaRPr lang="en-US" sz="2000" b="0"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l" fontAlgn="b"/>
                      <a:r>
                        <a:rPr lang="en-US" sz="2000" b="0" u="none" strike="noStrike" dirty="0">
                          <a:effectLst/>
                        </a:rPr>
                        <a:t>UK</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dirty="0">
                          <a:effectLst/>
                        </a:rPr>
                        <a:t>39.9</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u="none" strike="noStrike" dirty="0">
                          <a:effectLst/>
                        </a:rPr>
                        <a:t>UK</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dirty="0">
                          <a:effectLst/>
                        </a:rPr>
                        <a:t>39.1</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u="none" strike="noStrike" dirty="0">
                          <a:effectLst/>
                        </a:rPr>
                        <a:t>UK</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dirty="0">
                          <a:effectLst/>
                        </a:rPr>
                        <a:t>23.0</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u="none" strike="noStrike" dirty="0">
                          <a:effectLst/>
                        </a:rPr>
                        <a:t>Philippines</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dirty="0">
                          <a:effectLst/>
                        </a:rPr>
                        <a:t>13.0</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l" fontAlgn="b"/>
                      <a:r>
                        <a:rPr lang="en-US" sz="2000" b="0" u="none" strike="noStrike" dirty="0">
                          <a:effectLst/>
                        </a:rPr>
                        <a:t>US</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dirty="0">
                          <a:effectLst/>
                        </a:rPr>
                        <a:t>33.7</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u="none" strike="noStrike" dirty="0">
                          <a:effectLst/>
                        </a:rPr>
                        <a:t>US</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dirty="0">
                          <a:effectLst/>
                        </a:rPr>
                        <a:t>22.7</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u="none" strike="noStrike" dirty="0">
                          <a:effectLst/>
                        </a:rPr>
                        <a:t>Italy</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dirty="0">
                          <a:effectLst/>
                        </a:rPr>
                        <a:t>10.1</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u="none" strike="noStrike" dirty="0">
                          <a:effectLst/>
                        </a:rPr>
                        <a:t>India</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dirty="0">
                          <a:effectLst/>
                        </a:rPr>
                        <a:t>10.8</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algn="l" fontAlgn="b"/>
                      <a:r>
                        <a:rPr lang="en-US" sz="2000" b="0" u="none" strike="noStrike" dirty="0">
                          <a:effectLst/>
                        </a:rPr>
                        <a:t>Italy</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dirty="0">
                          <a:effectLst/>
                        </a:rPr>
                        <a:t>3.7</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u="none" strike="noStrike" dirty="0">
                          <a:effectLst/>
                        </a:rPr>
                        <a:t>Germany</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dirty="0">
                          <a:effectLst/>
                        </a:rPr>
                        <a:t>5.4</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u="none" strike="noStrike" dirty="0">
                          <a:effectLst/>
                        </a:rPr>
                        <a:t>US</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dirty="0">
                          <a:effectLst/>
                        </a:rPr>
                        <a:t>9.8</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u="none" strike="noStrike" dirty="0">
                          <a:effectLst/>
                        </a:rPr>
                        <a:t>China</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dirty="0">
                          <a:effectLst/>
                        </a:rPr>
                        <a:t>10.8</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90500">
                <a:tc>
                  <a:txBody>
                    <a:bodyPr/>
                    <a:lstStyle/>
                    <a:p>
                      <a:pPr algn="l" fontAlgn="b"/>
                      <a:r>
                        <a:rPr lang="en-US" sz="2000" b="0" u="none" strike="noStrike" dirty="0">
                          <a:effectLst/>
                        </a:rPr>
                        <a:t>Poland</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dirty="0">
                          <a:effectLst/>
                        </a:rPr>
                        <a:t>3.3</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u="none" strike="noStrike" dirty="0">
                          <a:effectLst/>
                        </a:rPr>
                        <a:t>Ukraine</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dirty="0">
                          <a:effectLst/>
                        </a:rPr>
                        <a:t>4.6</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u="none" strike="noStrike" dirty="0">
                          <a:effectLst/>
                        </a:rPr>
                        <a:t>W. Germany</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dirty="0">
                          <a:effectLst/>
                        </a:rPr>
                        <a:t>6.8</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u="none" strike="noStrike" dirty="0">
                          <a:effectLst/>
                        </a:rPr>
                        <a:t>UK</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dirty="0">
                          <a:effectLst/>
                        </a:rPr>
                        <a:t>3.4</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90500">
                <a:tc>
                  <a:txBody>
                    <a:bodyPr/>
                    <a:lstStyle/>
                    <a:p>
                      <a:pPr algn="l" fontAlgn="b"/>
                      <a:r>
                        <a:rPr lang="en-US" sz="2000" b="0" u="none" strike="noStrike" dirty="0">
                          <a:effectLst/>
                        </a:rPr>
                        <a:t>Russia</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dirty="0">
                          <a:effectLst/>
                        </a:rPr>
                        <a:t>2.9</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u="none" strike="noStrike" dirty="0">
                          <a:effectLst/>
                        </a:rPr>
                        <a:t>Jewish</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dirty="0">
                          <a:effectLst/>
                        </a:rPr>
                        <a:t>3.8</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u="none" strike="noStrike" dirty="0">
                          <a:effectLst/>
                        </a:rPr>
                        <a:t>Netherlands</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dirty="0">
                          <a:effectLst/>
                        </a:rPr>
                        <a:t>3.8</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u="none" strike="noStrike" dirty="0">
                          <a:effectLst/>
                        </a:rPr>
                        <a:t>US</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dirty="0">
                          <a:effectLst/>
                        </a:rPr>
                        <a:t>3.3</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90500">
                <a:tc>
                  <a:txBody>
                    <a:bodyPr/>
                    <a:lstStyle/>
                    <a:p>
                      <a:pPr algn="l" fontAlgn="b"/>
                      <a:r>
                        <a:rPr lang="en-US" sz="2000" b="0" u="none" strike="noStrike" dirty="0">
                          <a:effectLst/>
                        </a:rPr>
                        <a:t>Jewish</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dirty="0">
                          <a:effectLst/>
                        </a:rPr>
                        <a:t>2.2</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u="none" strike="noStrike" dirty="0">
                          <a:effectLst/>
                        </a:rPr>
                        <a:t>Poland</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dirty="0">
                          <a:effectLst/>
                        </a:rPr>
                        <a:t>3.6</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u="none" strike="noStrike" dirty="0">
                          <a:effectLst/>
                        </a:rPr>
                        <a:t>West Indies</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dirty="0">
                          <a:effectLst/>
                        </a:rPr>
                        <a:t>3.8</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u="none" strike="noStrike" dirty="0">
                          <a:effectLst/>
                        </a:rPr>
                        <a:t>France</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a:effectLst/>
                        </a:rPr>
                        <a:t>2.5</a:t>
                      </a:r>
                      <a:endParaRPr lang="en-US" sz="20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90500">
                <a:tc>
                  <a:txBody>
                    <a:bodyPr/>
                    <a:lstStyle/>
                    <a:p>
                      <a:pPr algn="l" fontAlgn="b"/>
                      <a:r>
                        <a:rPr lang="en-US" sz="2000" b="0" u="none" strike="noStrike" dirty="0">
                          <a:effectLst/>
                        </a:rPr>
                        <a:t>Ukraine</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dirty="0">
                          <a:effectLst/>
                        </a:rPr>
                        <a:t>1.8</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u="none" strike="noStrike" dirty="0">
                          <a:effectLst/>
                        </a:rPr>
                        <a:t>Czech</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dirty="0">
                          <a:effectLst/>
                        </a:rPr>
                        <a:t>2.4</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u="none" strike="noStrike" dirty="0">
                          <a:effectLst/>
                        </a:rPr>
                        <a:t>Portugal</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dirty="0">
                          <a:effectLst/>
                        </a:rPr>
                        <a:t>3.0</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u="none" strike="noStrike" dirty="0">
                          <a:effectLst/>
                        </a:rPr>
                        <a:t>Iran</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dirty="0">
                          <a:effectLst/>
                        </a:rPr>
                        <a:t>2.4</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190500">
                <a:tc>
                  <a:txBody>
                    <a:bodyPr/>
                    <a:lstStyle/>
                    <a:p>
                      <a:pPr algn="l" fontAlgn="b"/>
                      <a:r>
                        <a:rPr lang="en-US" sz="2000" b="0" u="none" strike="noStrike" dirty="0">
                          <a:effectLst/>
                        </a:rPr>
                        <a:t>China</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dirty="0">
                          <a:effectLst/>
                        </a:rPr>
                        <a:t>1.2</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u="none" strike="noStrike" dirty="0">
                          <a:effectLst/>
                        </a:rPr>
                        <a:t>Hungary</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dirty="0">
                          <a:effectLst/>
                        </a:rPr>
                        <a:t>2.3</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u="none" strike="noStrike" dirty="0">
                          <a:effectLst/>
                        </a:rPr>
                        <a:t>Greece</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dirty="0">
                          <a:effectLst/>
                        </a:rPr>
                        <a:t>2.7</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u="none" strike="noStrike" dirty="0">
                          <a:effectLst/>
                        </a:rPr>
                        <a:t>UAE</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dirty="0">
                          <a:effectLst/>
                        </a:rPr>
                        <a:t>2.4</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190500">
                <a:tc>
                  <a:txBody>
                    <a:bodyPr/>
                    <a:lstStyle/>
                    <a:p>
                      <a:pPr algn="l" fontAlgn="b"/>
                      <a:r>
                        <a:rPr lang="en-US" sz="2000" b="0" u="none" strike="noStrike" dirty="0">
                          <a:effectLst/>
                        </a:rPr>
                        <a:t>Germany</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dirty="0">
                          <a:effectLst/>
                        </a:rPr>
                        <a:t>1.1</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u="none" strike="noStrike" dirty="0">
                          <a:effectLst/>
                        </a:rPr>
                        <a:t>Finland</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dirty="0">
                          <a:effectLst/>
                        </a:rPr>
                        <a:t>2.1</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u="none" strike="noStrike" dirty="0">
                          <a:effectLst/>
                        </a:rPr>
                        <a:t>France</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dirty="0">
                          <a:effectLst/>
                        </a:rPr>
                        <a:t>2.6</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u="none" strike="noStrike" dirty="0">
                          <a:effectLst/>
                        </a:rPr>
                        <a:t>Morocco</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dirty="0">
                          <a:effectLst/>
                        </a:rPr>
                        <a:t>2.1</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190500">
                <a:tc>
                  <a:txBody>
                    <a:bodyPr/>
                    <a:lstStyle/>
                    <a:p>
                      <a:pPr algn="l" fontAlgn="b"/>
                      <a:r>
                        <a:rPr lang="en-US" sz="2000" b="0" u="none" strike="noStrike" dirty="0">
                          <a:effectLst/>
                        </a:rPr>
                        <a:t>Austria</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dirty="0">
                          <a:effectLst/>
                        </a:rPr>
                        <a:t>0.9</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u="none" strike="noStrike" dirty="0">
                          <a:effectLst/>
                        </a:rPr>
                        <a:t>Italy</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dirty="0">
                          <a:effectLst/>
                        </a:rPr>
                        <a:t>1.9</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u="none" strike="noStrike" dirty="0">
                          <a:effectLst/>
                        </a:rPr>
                        <a:t>Poland</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dirty="0">
                          <a:effectLst/>
                        </a:rPr>
                        <a:t>2.3</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u="none" strike="noStrike" dirty="0">
                          <a:effectLst/>
                        </a:rPr>
                        <a:t>S. Korea</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dirty="0">
                          <a:effectLst/>
                        </a:rPr>
                        <a:t>2.0</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190500">
                <a:tc>
                  <a:txBody>
                    <a:bodyPr/>
                    <a:lstStyle/>
                    <a:p>
                      <a:pPr algn="l" fontAlgn="b"/>
                      <a:r>
                        <a:rPr lang="en-US" sz="2000" b="0" u="none" strike="noStrike" dirty="0">
                          <a:effectLst/>
                        </a:rPr>
                        <a:t>TOTAL</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dirty="0">
                          <a:effectLst/>
                        </a:rPr>
                        <a:t>50.8</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u="none" strike="noStrike" dirty="0">
                          <a:effectLst/>
                        </a:rPr>
                        <a:t>TOTAL</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dirty="0">
                          <a:effectLst/>
                        </a:rPr>
                        <a:t>48.8</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u="none" strike="noStrike" dirty="0">
                          <a:effectLst/>
                        </a:rPr>
                        <a:t>TOTAL</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dirty="0">
                          <a:effectLst/>
                        </a:rPr>
                        <a:t>67.9</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u="none" strike="noStrike" dirty="0">
                          <a:effectLst/>
                        </a:rPr>
                        <a:t>TOTAL</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u="none" strike="noStrike" dirty="0">
                          <a:effectLst/>
                        </a:rPr>
                        <a:t>52.7</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3" name="TextBox 2"/>
          <p:cNvSpPr txBox="1"/>
          <p:nvPr/>
        </p:nvSpPr>
        <p:spPr>
          <a:xfrm>
            <a:off x="19268" y="416764"/>
            <a:ext cx="9144000" cy="1508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mn-cs"/>
              </a:rPr>
              <a:t>New immigrants have shifted significantly from Europeans to Asian and Latin American populations. Immigration as a % of population growth: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mn-cs"/>
              </a:rPr>
              <a:t>Canada = 57.7%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mn-cs"/>
              </a:rPr>
              <a:t>US = 59.7%</a:t>
            </a:r>
          </a:p>
        </p:txBody>
      </p:sp>
      <p:sp>
        <p:nvSpPr>
          <p:cNvPr id="4" name="Rectangle 3"/>
          <p:cNvSpPr/>
          <p:nvPr/>
        </p:nvSpPr>
        <p:spPr>
          <a:xfrm>
            <a:off x="0" y="3303270"/>
            <a:ext cx="2286000" cy="300038"/>
          </a:xfrm>
          <a:prstGeom prst="rect">
            <a:avLst/>
          </a:prstGeom>
          <a:gradFill flip="none" rotWithShape="1">
            <a:gsLst>
              <a:gs pos="0">
                <a:srgbClr val="FF0000">
                  <a:alpha val="40000"/>
                </a:srgbClr>
              </a:gs>
              <a:gs pos="50000">
                <a:schemeClr val="bg1"/>
              </a:gs>
              <a:gs pos="100000">
                <a:schemeClr val="tx2">
                  <a:alpha val="4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p:cNvSpPr/>
          <p:nvPr/>
        </p:nvSpPr>
        <p:spPr>
          <a:xfrm>
            <a:off x="47624" y="3917632"/>
            <a:ext cx="2286000" cy="300038"/>
          </a:xfrm>
          <a:prstGeom prst="rect">
            <a:avLst/>
          </a:prstGeom>
          <a:gradFill flip="none" rotWithShape="1">
            <a:gsLst>
              <a:gs pos="0">
                <a:srgbClr val="FF0000">
                  <a:alpha val="40000"/>
                </a:srgbClr>
              </a:gs>
              <a:gs pos="50000">
                <a:schemeClr val="bg1">
                  <a:alpha val="40000"/>
                </a:schemeClr>
              </a:gs>
              <a:gs pos="100000">
                <a:srgbClr val="00B05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2333624" y="3294281"/>
            <a:ext cx="2286000" cy="300038"/>
          </a:xfrm>
          <a:prstGeom prst="rect">
            <a:avLst/>
          </a:prstGeom>
          <a:gradFill flip="none" rotWithShape="1">
            <a:gsLst>
              <a:gs pos="0">
                <a:srgbClr val="FF0000">
                  <a:alpha val="40000"/>
                </a:srgbClr>
              </a:gs>
              <a:gs pos="50000">
                <a:schemeClr val="bg1"/>
              </a:gs>
              <a:gs pos="100000">
                <a:schemeClr val="tx2">
                  <a:alpha val="4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4667248" y="3303270"/>
            <a:ext cx="2286000" cy="300038"/>
          </a:xfrm>
          <a:prstGeom prst="rect">
            <a:avLst/>
          </a:prstGeom>
          <a:gradFill flip="none" rotWithShape="1">
            <a:gsLst>
              <a:gs pos="0">
                <a:srgbClr val="FF0000">
                  <a:alpha val="40000"/>
                </a:srgbClr>
              </a:gs>
              <a:gs pos="50000">
                <a:schemeClr val="bg1"/>
              </a:gs>
              <a:gs pos="100000">
                <a:schemeClr val="tx2">
                  <a:alpha val="4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2379689" y="6122670"/>
            <a:ext cx="2286000" cy="300038"/>
          </a:xfrm>
          <a:prstGeom prst="rect">
            <a:avLst/>
          </a:prstGeom>
          <a:gradFill flip="none" rotWithShape="1">
            <a:gsLst>
              <a:gs pos="0">
                <a:srgbClr val="FF0000">
                  <a:alpha val="40000"/>
                </a:srgbClr>
              </a:gs>
              <a:gs pos="50000">
                <a:schemeClr val="bg1">
                  <a:alpha val="40000"/>
                </a:schemeClr>
              </a:gs>
              <a:gs pos="100000">
                <a:srgbClr val="00B05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4667248" y="3617594"/>
            <a:ext cx="2286000" cy="300038"/>
          </a:xfrm>
          <a:prstGeom prst="rect">
            <a:avLst/>
          </a:prstGeom>
          <a:gradFill flip="none" rotWithShape="1">
            <a:gsLst>
              <a:gs pos="0">
                <a:srgbClr val="FF0000">
                  <a:alpha val="40000"/>
                </a:srgbClr>
              </a:gs>
              <a:gs pos="50000">
                <a:schemeClr val="bg1">
                  <a:alpha val="40000"/>
                </a:schemeClr>
              </a:gs>
              <a:gs pos="100000">
                <a:srgbClr val="00B05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p:nvSpPr>
        <p:spPr>
          <a:xfrm>
            <a:off x="2379689" y="3624202"/>
            <a:ext cx="2286000" cy="300038"/>
          </a:xfrm>
          <a:prstGeom prst="rect">
            <a:avLst/>
          </a:prstGeom>
          <a:gradFill flip="none" rotWithShape="1">
            <a:gsLst>
              <a:gs pos="0">
                <a:srgbClr val="FF0000">
                  <a:alpha val="40000"/>
                </a:srgbClr>
              </a:gs>
              <a:gs pos="68000">
                <a:schemeClr val="bg1">
                  <a:alpha val="40000"/>
                </a:schemeClr>
              </a:gs>
              <a:gs pos="100000">
                <a:srgbClr val="0070C0"/>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69877" y="3575744"/>
            <a:ext cx="2286000" cy="300038"/>
          </a:xfrm>
          <a:prstGeom prst="rect">
            <a:avLst/>
          </a:prstGeom>
          <a:gradFill flip="none" rotWithShape="1">
            <a:gsLst>
              <a:gs pos="0">
                <a:srgbClr val="FF0000">
                  <a:alpha val="40000"/>
                </a:srgbClr>
              </a:gs>
              <a:gs pos="68000">
                <a:schemeClr val="bg1">
                  <a:alpha val="40000"/>
                </a:schemeClr>
              </a:gs>
              <a:gs pos="100000">
                <a:srgbClr val="0070C0"/>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4644995" y="3916676"/>
            <a:ext cx="2286000" cy="300038"/>
          </a:xfrm>
          <a:prstGeom prst="rect">
            <a:avLst/>
          </a:prstGeom>
          <a:gradFill flip="none" rotWithShape="1">
            <a:gsLst>
              <a:gs pos="0">
                <a:srgbClr val="FF0000">
                  <a:alpha val="40000"/>
                </a:srgbClr>
              </a:gs>
              <a:gs pos="68000">
                <a:schemeClr val="bg1">
                  <a:alpha val="40000"/>
                </a:schemeClr>
              </a:gs>
              <a:gs pos="100000">
                <a:srgbClr val="0070C0"/>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6888480" y="3890010"/>
            <a:ext cx="2286000" cy="300038"/>
          </a:xfrm>
          <a:prstGeom prst="rect">
            <a:avLst/>
          </a:prstGeom>
          <a:gradFill flip="none" rotWithShape="1">
            <a:gsLst>
              <a:gs pos="60000">
                <a:srgbClr val="FF0000">
                  <a:alpha val="40000"/>
                </a:srgbClr>
              </a:gs>
              <a:gs pos="100000">
                <a:srgbClr val="FFFF00">
                  <a:alpha val="50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6899331" y="3563306"/>
            <a:ext cx="2286000" cy="300038"/>
          </a:xfrm>
          <a:prstGeom prst="rect">
            <a:avLst/>
          </a:prstGeom>
          <a:gradFill flip="none" rotWithShape="1">
            <a:gsLst>
              <a:gs pos="50500">
                <a:schemeClr val="bg2">
                  <a:alpha val="60000"/>
                </a:schemeClr>
              </a:gs>
              <a:gs pos="1000">
                <a:srgbClr val="FFC000">
                  <a:alpha val="50000"/>
                </a:srgbClr>
              </a:gs>
              <a:gs pos="100000">
                <a:srgbClr val="00B050">
                  <a:lumMod val="30000"/>
                  <a:lumOff val="70000"/>
                  <a:alpha val="60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6978012" y="3294757"/>
            <a:ext cx="2286000" cy="300038"/>
          </a:xfrm>
          <a:prstGeom prst="rect">
            <a:avLst/>
          </a:prstGeom>
          <a:gradFill flip="none" rotWithShape="1">
            <a:gsLst>
              <a:gs pos="0">
                <a:srgbClr val="FF0000">
                  <a:alpha val="40000"/>
                </a:srgbClr>
              </a:gs>
              <a:gs pos="51000">
                <a:schemeClr val="bg1">
                  <a:alpha val="40000"/>
                </a:schemeClr>
              </a:gs>
              <a:gs pos="100000">
                <a:srgbClr val="0070C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6E7B132E-7667-4C80-B810-776FD5FE7F8C}"/>
              </a:ext>
            </a:extLst>
          </p:cNvPr>
          <p:cNvSpPr/>
          <p:nvPr/>
        </p:nvSpPr>
        <p:spPr>
          <a:xfrm>
            <a:off x="-63500" y="-152400"/>
            <a:ext cx="9286228" cy="61555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Immigration Change in Canada 1820 to 2000</a:t>
            </a:r>
          </a:p>
        </p:txBody>
      </p:sp>
      <p:sp>
        <p:nvSpPr>
          <p:cNvPr id="5" name="Slide Number Placeholder 4">
            <a:extLst>
              <a:ext uri="{FF2B5EF4-FFF2-40B4-BE49-F238E27FC236}">
                <a16:creationId xmlns:a16="http://schemas.microsoft.com/office/drawing/2014/main" id="{0A1DF90E-6A38-4257-9A3A-2583FC5F8150}"/>
              </a:ext>
            </a:extLst>
          </p:cNvPr>
          <p:cNvSpPr>
            <a:spLocks noGrp="1"/>
          </p:cNvSpPr>
          <p:nvPr>
            <p:ph type="sldNum" sz="quarter" idx="12"/>
          </p:nvPr>
        </p:nvSpPr>
        <p:spPr/>
        <p:txBody>
          <a:bodyPr/>
          <a:lstStyle/>
          <a:p>
            <a:fld id="{510905FF-32B6-4E30-9792-8BD42CCC3D22}" type="slidenum">
              <a:rPr lang="en-US" smtClean="0"/>
              <a:t>74</a:t>
            </a:fld>
            <a:endParaRPr lang="en-US"/>
          </a:p>
        </p:txBody>
      </p:sp>
    </p:spTree>
    <p:extLst>
      <p:ext uri="{BB962C8B-B14F-4D97-AF65-F5344CB8AC3E}">
        <p14:creationId xmlns:p14="http://schemas.microsoft.com/office/powerpoint/2010/main" val="149127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6" grpId="0" animBg="1"/>
      <p:bldP spid="17" grpId="0" animBg="1"/>
      <p:bldP spid="19" grpId="0" animBg="1"/>
      <p:bldP spid="20" grpId="0" animBg="1"/>
      <p:bldP spid="12" grpId="0" animBg="1"/>
      <p:bldP spid="14" grpId="0" animBg="1"/>
      <p:bldP spid="15" grpId="0" animBg="1"/>
      <p:bldP spid="22" grpId="0" animBg="1"/>
      <p:bldP spid="23" grpId="0" animBg="1"/>
      <p:bldP spid="2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gure 2 Region of birth of immigrants by period of immigration, Canada, 2011"/>
          <p:cNvPicPr>
            <a:picLocks noChangeAspect="1" noChangeArrowheads="1"/>
          </p:cNvPicPr>
          <p:nvPr/>
        </p:nvPicPr>
        <p:blipFill rotWithShape="1">
          <a:blip r:embed="rId2">
            <a:extLst>
              <a:ext uri="{28A0092B-C50C-407E-A947-70E740481C1C}">
                <a14:useLocalDpi xmlns:a14="http://schemas.microsoft.com/office/drawing/2010/main" val="0"/>
              </a:ext>
            </a:extLst>
          </a:blip>
          <a:srcRect t="2176" b="1179"/>
          <a:stretch/>
        </p:blipFill>
        <p:spPr bwMode="auto">
          <a:xfrm>
            <a:off x="228600" y="488950"/>
            <a:ext cx="5474288" cy="6248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657201"/>
            <a:ext cx="914400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hlinkClick r:id="rId3"/>
              </a:rPr>
              <a:t>https://www12.statcan.gc.ca/nhs-enm/2011/as-sa/99-010-x/2011001/c-g/c-g02-eng.cfm</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p:cNvSpPr txBox="1"/>
          <p:nvPr/>
        </p:nvSpPr>
        <p:spPr>
          <a:xfrm>
            <a:off x="48448" y="-82153"/>
            <a:ext cx="9144000"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The Changing  Face of Immigration to Canada</a:t>
            </a:r>
          </a:p>
        </p:txBody>
      </p:sp>
      <p:sp>
        <p:nvSpPr>
          <p:cNvPr id="6" name="TextBox 5"/>
          <p:cNvSpPr txBox="1"/>
          <p:nvPr/>
        </p:nvSpPr>
        <p:spPr>
          <a:xfrm>
            <a:off x="6096000" y="1967061"/>
            <a:ext cx="2902832" cy="29238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Immigration origins have changed in the past 50 years from mainly Europe to mainly Asia and the Middle East, with a growing percentage from African nations.</a:t>
            </a:r>
            <a:endParaRPr kumimoji="0" lang="en-US" sz="23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78E8E60E-AD22-4AEA-A2A3-AF2C18238EF3}"/>
              </a:ext>
            </a:extLst>
          </p:cNvPr>
          <p:cNvSpPr txBox="1"/>
          <p:nvPr/>
        </p:nvSpPr>
        <p:spPr>
          <a:xfrm>
            <a:off x="762000" y="2438400"/>
            <a:ext cx="2442016" cy="446276"/>
          </a:xfrm>
          <a:prstGeom prst="rect">
            <a:avLst/>
          </a:prstGeom>
          <a:solidFill>
            <a:schemeClr val="tx2">
              <a:lumMod val="60000"/>
              <a:lumOff val="40000"/>
              <a:alpha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Mainly European</a:t>
            </a:r>
            <a:endParaRPr kumimoji="0" lang="en-US" sz="23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1DFE977D-E9EE-4634-8365-D98C89B2BAC8}"/>
              </a:ext>
            </a:extLst>
          </p:cNvPr>
          <p:cNvSpPr txBox="1"/>
          <p:nvPr/>
        </p:nvSpPr>
        <p:spPr>
          <a:xfrm>
            <a:off x="2743200" y="3750187"/>
            <a:ext cx="2442016" cy="446276"/>
          </a:xfrm>
          <a:prstGeom prst="rect">
            <a:avLst/>
          </a:prstGeom>
          <a:solidFill>
            <a:schemeClr val="tx2">
              <a:alpha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Mainly Asian</a:t>
            </a:r>
            <a:endParaRPr kumimoji="0" lang="en-US" sz="23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B6F5335B-FA93-4F60-BC81-D3AA423BE26D}"/>
              </a:ext>
            </a:extLst>
          </p:cNvPr>
          <p:cNvSpPr>
            <a:spLocks noGrp="1"/>
          </p:cNvSpPr>
          <p:nvPr>
            <p:ph type="sldNum" sz="quarter" idx="12"/>
          </p:nvPr>
        </p:nvSpPr>
        <p:spPr/>
        <p:txBody>
          <a:bodyPr/>
          <a:lstStyle/>
          <a:p>
            <a:fld id="{510905FF-32B6-4E30-9792-8BD42CCC3D22}" type="slidenum">
              <a:rPr lang="en-US" smtClean="0"/>
              <a:t>75</a:t>
            </a:fld>
            <a:endParaRPr lang="en-US"/>
          </a:p>
        </p:txBody>
      </p:sp>
    </p:spTree>
    <p:extLst>
      <p:ext uri="{BB962C8B-B14F-4D97-AF65-F5344CB8AC3E}">
        <p14:creationId xmlns:p14="http://schemas.microsoft.com/office/powerpoint/2010/main" val="1948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clrChange>
              <a:clrFrom>
                <a:srgbClr val="FFFFFF"/>
              </a:clrFrom>
              <a:clrTo>
                <a:srgbClr val="FFFFFF">
                  <a:alpha val="0"/>
                </a:srgbClr>
              </a:clrTo>
            </a:clrChange>
          </a:blip>
          <a:srcRect l="6591" t="17832" r="6076" b="23100"/>
          <a:stretch/>
        </p:blipFill>
        <p:spPr>
          <a:xfrm>
            <a:off x="0" y="-76200"/>
            <a:ext cx="9220200" cy="701040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0"/>
            <a:ext cx="6858000" cy="6858000"/>
          </a:xfrm>
          <a:prstGeom prst="rect">
            <a:avLst/>
          </a:prstGeom>
          <a:ln>
            <a:noFill/>
          </a:ln>
        </p:spPr>
      </p:pic>
      <p:sp>
        <p:nvSpPr>
          <p:cNvPr id="6" name="TextBox 5"/>
          <p:cNvSpPr txBox="1"/>
          <p:nvPr/>
        </p:nvSpPr>
        <p:spPr>
          <a:xfrm>
            <a:off x="1568852" y="2590800"/>
            <a:ext cx="6025752" cy="1261884"/>
          </a:xfrm>
          <a:prstGeom prst="rect">
            <a:avLst/>
          </a:prstGeom>
          <a:noFill/>
        </p:spPr>
        <p:txBody>
          <a:bodyPr wrap="none" rtlCol="0">
            <a:spAutoFit/>
          </a:bodyPr>
          <a:lstStyle/>
          <a:p>
            <a:pPr algn="ctr">
              <a:lnSpc>
                <a:spcPct val="100000"/>
              </a:lnSpc>
              <a:spcBef>
                <a:spcPct val="0"/>
              </a:spcBef>
              <a:buFontTx/>
              <a:buNone/>
            </a:pPr>
            <a:r>
              <a:rPr lang="en-US" sz="3800" b="1" dirty="0">
                <a:solidFill>
                  <a:prstClr val="white"/>
                </a:solidFill>
                <a:effectLst>
                  <a:outerShdw blurRad="38100" dist="38100" dir="2700000" algn="tl">
                    <a:srgbClr val="000000">
                      <a:alpha val="43137"/>
                    </a:srgbClr>
                  </a:outerShdw>
                </a:effectLst>
                <a:latin typeface="Calibri"/>
              </a:rPr>
              <a:t>Oh (no) Canada!</a:t>
            </a:r>
          </a:p>
          <a:p>
            <a:pPr algn="ctr">
              <a:lnSpc>
                <a:spcPct val="100000"/>
              </a:lnSpc>
              <a:spcBef>
                <a:spcPct val="0"/>
              </a:spcBef>
              <a:buFontTx/>
              <a:buNone/>
            </a:pPr>
            <a:r>
              <a:rPr lang="en-US" sz="3800" b="1" dirty="0">
                <a:solidFill>
                  <a:prstClr val="white"/>
                </a:solidFill>
                <a:effectLst>
                  <a:outerShdw blurRad="38100" dist="38100" dir="2700000" algn="tl">
                    <a:srgbClr val="000000">
                      <a:alpha val="43137"/>
                    </a:srgbClr>
                  </a:outerShdw>
                </a:effectLst>
                <a:latin typeface="Calibri"/>
              </a:rPr>
              <a:t>Canadian Population Growth</a:t>
            </a:r>
          </a:p>
        </p:txBody>
      </p:sp>
      <p:sp>
        <p:nvSpPr>
          <p:cNvPr id="3" name="Slide Number Placeholder 2">
            <a:extLst>
              <a:ext uri="{FF2B5EF4-FFF2-40B4-BE49-F238E27FC236}">
                <a16:creationId xmlns:a16="http://schemas.microsoft.com/office/drawing/2014/main" id="{D2495EF1-DB18-4F95-9719-C46C380B2854}"/>
              </a:ext>
            </a:extLst>
          </p:cNvPr>
          <p:cNvSpPr>
            <a:spLocks noGrp="1"/>
          </p:cNvSpPr>
          <p:nvPr>
            <p:ph type="sldNum" sz="quarter" idx="12"/>
          </p:nvPr>
        </p:nvSpPr>
        <p:spPr/>
        <p:txBody>
          <a:bodyPr/>
          <a:lstStyle/>
          <a:p>
            <a:pPr>
              <a:defRPr/>
            </a:pPr>
            <a:fld id="{D7862DBB-4001-4349-BD46-E6A729FB19CB}" type="slidenum">
              <a:rPr lang="en-US" smtClean="0">
                <a:solidFill>
                  <a:prstClr val="white">
                    <a:tint val="75000"/>
                  </a:prstClr>
                </a:solidFill>
              </a:rPr>
              <a:pPr>
                <a:defRPr/>
              </a:pPr>
              <a:t>76</a:t>
            </a:fld>
            <a:endParaRPr lang="en-US">
              <a:solidFill>
                <a:prstClr val="white">
                  <a:tint val="75000"/>
                </a:prstClr>
              </a:solidFill>
            </a:endParaRPr>
          </a:p>
        </p:txBody>
      </p:sp>
    </p:spTree>
    <p:extLst>
      <p:ext uri="{BB962C8B-B14F-4D97-AF65-F5344CB8AC3E}">
        <p14:creationId xmlns:p14="http://schemas.microsoft.com/office/powerpoint/2010/main" val="28145166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1530" y="211455"/>
          <a:ext cx="9036272" cy="6518910"/>
        </p:xfrm>
        <a:graphic>
          <a:graphicData uri="http://schemas.openxmlformats.org/drawingml/2006/table">
            <a:tbl>
              <a:tblPr/>
              <a:tblGrid>
                <a:gridCol w="126387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371602">
                  <a:extLst>
                    <a:ext uri="{9D8B030D-6E8A-4147-A177-3AD203B41FA5}">
                      <a16:colId xmlns:a16="http://schemas.microsoft.com/office/drawing/2014/main" val="20005"/>
                    </a:ext>
                  </a:extLst>
                </a:gridCol>
              </a:tblGrid>
              <a:tr h="550545">
                <a:tc>
                  <a:txBody>
                    <a:bodyPr/>
                    <a:lstStyle/>
                    <a:p>
                      <a:pPr algn="ctr" rtl="0" fontAlgn="b"/>
                      <a:r>
                        <a:rPr lang="en-US" sz="1600" b="1" i="0" u="none" strike="noStrike" dirty="0">
                          <a:solidFill>
                            <a:srgbClr val="000000"/>
                          </a:solidFill>
                          <a:effectLst/>
                          <a:latin typeface="Calibri"/>
                        </a:rPr>
                        <a:t>PERIOD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effectLst/>
                          <a:latin typeface="Calibri"/>
                        </a:rPr>
                        <a:t>NATURAL INCREASE (NI)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effectLst/>
                          <a:latin typeface="Calibri"/>
                        </a:rPr>
                        <a:t>NET MIGRATION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600" b="1" i="0" u="none" strike="noStrike" dirty="0">
                          <a:solidFill>
                            <a:srgbClr val="000000"/>
                          </a:solidFill>
                          <a:effectLst/>
                          <a:latin typeface="Calibri"/>
                        </a:rPr>
                        <a:t>POP GROWTH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Calibri"/>
                        </a:rPr>
                        <a:t>NM as a % of Pop Growth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Calibri"/>
                        </a:rPr>
                        <a:t>NI as a % of Pop Growth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7389">
                <a:tc>
                  <a:txBody>
                    <a:bodyPr/>
                    <a:lstStyle/>
                    <a:p>
                      <a:pPr algn="ctr" fontAlgn="b"/>
                      <a:r>
                        <a:rPr lang="en-US" sz="1800" b="1" i="0" u="none" strike="noStrike" dirty="0">
                          <a:solidFill>
                            <a:srgbClr val="000000"/>
                          </a:solidFill>
                          <a:effectLst/>
                          <a:latin typeface="Calibri"/>
                        </a:rPr>
                        <a:t>1851-1861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611,000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182,000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793,000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dirty="0">
                          <a:solidFill>
                            <a:srgbClr val="000000"/>
                          </a:solidFill>
                          <a:effectLst/>
                          <a:latin typeface="Calibri"/>
                        </a:rPr>
                        <a:t>22.95%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dirty="0">
                          <a:solidFill>
                            <a:srgbClr val="000000"/>
                          </a:solidFill>
                          <a:effectLst/>
                          <a:latin typeface="Calibri"/>
                        </a:rPr>
                        <a:t>77.05%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7389">
                <a:tc>
                  <a:txBody>
                    <a:bodyPr/>
                    <a:lstStyle/>
                    <a:p>
                      <a:pPr algn="ctr" fontAlgn="b"/>
                      <a:r>
                        <a:rPr lang="en-US" sz="1800" b="1" i="0" u="none" strike="noStrike">
                          <a:solidFill>
                            <a:srgbClr val="000000"/>
                          </a:solidFill>
                          <a:effectLst/>
                          <a:latin typeface="Calibri"/>
                        </a:rPr>
                        <a:t>1861-1871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610,000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-150,000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460,000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a:solidFill>
                            <a:srgbClr val="000000"/>
                          </a:solidFill>
                          <a:effectLst/>
                          <a:latin typeface="Calibri"/>
                        </a:rPr>
                        <a:t>-32.61%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dirty="0">
                          <a:solidFill>
                            <a:srgbClr val="000000"/>
                          </a:solidFill>
                          <a:effectLst/>
                          <a:latin typeface="Calibri"/>
                        </a:rPr>
                        <a:t>132.61%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7389">
                <a:tc>
                  <a:txBody>
                    <a:bodyPr/>
                    <a:lstStyle/>
                    <a:p>
                      <a:pPr algn="ctr" fontAlgn="b"/>
                      <a:r>
                        <a:rPr lang="en-US" sz="1800" b="1" i="0" u="none" strike="noStrike">
                          <a:solidFill>
                            <a:srgbClr val="000000"/>
                          </a:solidFill>
                          <a:effectLst/>
                          <a:latin typeface="Calibri"/>
                        </a:rPr>
                        <a:t>1871-1881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690,000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-54,000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636,000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a:solidFill>
                            <a:srgbClr val="000000"/>
                          </a:solidFill>
                          <a:effectLst/>
                          <a:latin typeface="Calibri"/>
                        </a:rPr>
                        <a:t>-8.49%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dirty="0">
                          <a:solidFill>
                            <a:srgbClr val="000000"/>
                          </a:solidFill>
                          <a:effectLst/>
                          <a:latin typeface="Calibri"/>
                        </a:rPr>
                        <a:t>108.49%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7389">
                <a:tc>
                  <a:txBody>
                    <a:bodyPr/>
                    <a:lstStyle/>
                    <a:p>
                      <a:pPr algn="ctr" fontAlgn="b"/>
                      <a:r>
                        <a:rPr lang="en-US" sz="1800" b="1" i="0" u="none" strike="noStrike">
                          <a:solidFill>
                            <a:srgbClr val="000000"/>
                          </a:solidFill>
                          <a:effectLst/>
                          <a:latin typeface="Calibri"/>
                        </a:rPr>
                        <a:t>1881-1891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654,000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-146,000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508,000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a:solidFill>
                            <a:srgbClr val="000000"/>
                          </a:solidFill>
                          <a:effectLst/>
                          <a:latin typeface="Calibri"/>
                        </a:rPr>
                        <a:t>-28.74%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a:solidFill>
                            <a:srgbClr val="000000"/>
                          </a:solidFill>
                          <a:effectLst/>
                          <a:latin typeface="Calibri"/>
                        </a:rPr>
                        <a:t>128.74%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7389">
                <a:tc>
                  <a:txBody>
                    <a:bodyPr/>
                    <a:lstStyle/>
                    <a:p>
                      <a:pPr algn="ctr" fontAlgn="b"/>
                      <a:r>
                        <a:rPr lang="en-US" sz="1800" b="1" i="0" u="none" strike="noStrike" dirty="0">
                          <a:solidFill>
                            <a:srgbClr val="000000"/>
                          </a:solidFill>
                          <a:effectLst/>
                          <a:latin typeface="Calibri"/>
                        </a:rPr>
                        <a:t>1891-1901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668,000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-130,000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538,000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a:solidFill>
                            <a:srgbClr val="000000"/>
                          </a:solidFill>
                          <a:effectLst/>
                          <a:latin typeface="Calibri"/>
                        </a:rPr>
                        <a:t>-24.16%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dirty="0">
                          <a:solidFill>
                            <a:srgbClr val="000000"/>
                          </a:solidFill>
                          <a:effectLst/>
                          <a:latin typeface="Calibri"/>
                        </a:rPr>
                        <a:t>124.16%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7389">
                <a:tc>
                  <a:txBody>
                    <a:bodyPr/>
                    <a:lstStyle/>
                    <a:p>
                      <a:pPr algn="ctr" fontAlgn="b"/>
                      <a:r>
                        <a:rPr lang="en-US" sz="1800" b="1" i="0" u="none" strike="noStrike">
                          <a:solidFill>
                            <a:srgbClr val="000000"/>
                          </a:solidFill>
                          <a:effectLst/>
                          <a:latin typeface="Calibri"/>
                        </a:rPr>
                        <a:t>1901-1911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1,025,000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810,000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1,835,000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a:solidFill>
                            <a:srgbClr val="000000"/>
                          </a:solidFill>
                          <a:effectLst/>
                          <a:latin typeface="Calibri"/>
                        </a:rPr>
                        <a:t>44.14%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dirty="0">
                          <a:solidFill>
                            <a:srgbClr val="000000"/>
                          </a:solidFill>
                          <a:effectLst/>
                          <a:latin typeface="Calibri"/>
                        </a:rPr>
                        <a:t>55.86%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77389">
                <a:tc>
                  <a:txBody>
                    <a:bodyPr/>
                    <a:lstStyle/>
                    <a:p>
                      <a:pPr algn="ctr" fontAlgn="b"/>
                      <a:r>
                        <a:rPr lang="en-US" sz="1800" b="1" i="0" u="none" strike="noStrike" dirty="0">
                          <a:solidFill>
                            <a:srgbClr val="000000"/>
                          </a:solidFill>
                          <a:effectLst/>
                          <a:latin typeface="Calibri"/>
                        </a:rPr>
                        <a:t>1911-1921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1,270,000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311,000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1,581,000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a:solidFill>
                            <a:srgbClr val="000000"/>
                          </a:solidFill>
                          <a:effectLst/>
                          <a:latin typeface="Calibri"/>
                        </a:rPr>
                        <a:t>19.67%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a:solidFill>
                            <a:srgbClr val="000000"/>
                          </a:solidFill>
                          <a:effectLst/>
                          <a:latin typeface="Calibri"/>
                        </a:rPr>
                        <a:t>80.33%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77389">
                <a:tc>
                  <a:txBody>
                    <a:bodyPr/>
                    <a:lstStyle/>
                    <a:p>
                      <a:pPr algn="ctr" fontAlgn="b"/>
                      <a:r>
                        <a:rPr lang="en-US" sz="1800" b="1" i="0" u="none" strike="noStrike">
                          <a:solidFill>
                            <a:srgbClr val="000000"/>
                          </a:solidFill>
                          <a:effectLst/>
                          <a:latin typeface="Calibri"/>
                        </a:rPr>
                        <a:t>1921-1931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1,360,000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230,000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1,590,000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a:solidFill>
                            <a:srgbClr val="000000"/>
                          </a:solidFill>
                          <a:effectLst/>
                          <a:latin typeface="Calibri"/>
                        </a:rPr>
                        <a:t>14.47%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dirty="0">
                          <a:solidFill>
                            <a:srgbClr val="000000"/>
                          </a:solidFill>
                          <a:effectLst/>
                          <a:latin typeface="Calibri"/>
                        </a:rPr>
                        <a:t>85.53%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77389">
                <a:tc>
                  <a:txBody>
                    <a:bodyPr/>
                    <a:lstStyle/>
                    <a:p>
                      <a:pPr algn="ctr" fontAlgn="b"/>
                      <a:r>
                        <a:rPr lang="en-US" sz="1800" b="1" i="0" u="none" strike="noStrike">
                          <a:solidFill>
                            <a:srgbClr val="000000"/>
                          </a:solidFill>
                          <a:effectLst/>
                          <a:latin typeface="Calibri"/>
                        </a:rPr>
                        <a:t>1931-1941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1,222,000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-92,000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1,130,000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a:solidFill>
                            <a:srgbClr val="000000"/>
                          </a:solidFill>
                          <a:effectLst/>
                          <a:latin typeface="Calibri"/>
                        </a:rPr>
                        <a:t>-8.14%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a:solidFill>
                            <a:srgbClr val="000000"/>
                          </a:solidFill>
                          <a:effectLst/>
                          <a:latin typeface="Calibri"/>
                        </a:rPr>
                        <a:t>108.14%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77389">
                <a:tc>
                  <a:txBody>
                    <a:bodyPr/>
                    <a:lstStyle/>
                    <a:p>
                      <a:pPr algn="ctr" fontAlgn="b"/>
                      <a:r>
                        <a:rPr lang="en-US" sz="1800" b="1" i="0" u="none" strike="noStrike">
                          <a:solidFill>
                            <a:srgbClr val="000000"/>
                          </a:solidFill>
                          <a:effectLst/>
                          <a:latin typeface="Calibri"/>
                        </a:rPr>
                        <a:t>1941-1951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1,972,000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169,000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2,141,000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a:solidFill>
                            <a:srgbClr val="000000"/>
                          </a:solidFill>
                          <a:effectLst/>
                          <a:latin typeface="Calibri"/>
                        </a:rPr>
                        <a:t>7.89%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dirty="0">
                          <a:solidFill>
                            <a:srgbClr val="000000"/>
                          </a:solidFill>
                          <a:effectLst/>
                          <a:latin typeface="Calibri"/>
                        </a:rPr>
                        <a:t>92.11%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77389">
                <a:tc>
                  <a:txBody>
                    <a:bodyPr/>
                    <a:lstStyle/>
                    <a:p>
                      <a:pPr algn="ctr" fontAlgn="b"/>
                      <a:r>
                        <a:rPr lang="en-US" sz="1800" b="1" i="0" u="none" strike="noStrike">
                          <a:solidFill>
                            <a:srgbClr val="000000"/>
                          </a:solidFill>
                          <a:effectLst/>
                          <a:latin typeface="Calibri"/>
                        </a:rPr>
                        <a:t>1951-1956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1,473,000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598,000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2,071,000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a:solidFill>
                            <a:srgbClr val="000000"/>
                          </a:solidFill>
                          <a:effectLst/>
                          <a:latin typeface="Calibri"/>
                        </a:rPr>
                        <a:t>28.87%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dirty="0">
                          <a:solidFill>
                            <a:srgbClr val="000000"/>
                          </a:solidFill>
                          <a:effectLst/>
                          <a:latin typeface="Calibri"/>
                        </a:rPr>
                        <a:t>71.13%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77389">
                <a:tc>
                  <a:txBody>
                    <a:bodyPr/>
                    <a:lstStyle/>
                    <a:p>
                      <a:pPr algn="ctr" fontAlgn="b"/>
                      <a:r>
                        <a:rPr lang="en-US" sz="1800" b="1" i="0" u="none" strike="noStrike">
                          <a:solidFill>
                            <a:srgbClr val="000000"/>
                          </a:solidFill>
                          <a:effectLst/>
                          <a:latin typeface="Calibri"/>
                        </a:rPr>
                        <a:t>1956-1961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1,675,000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482,000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2,157,000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a:solidFill>
                            <a:srgbClr val="000000"/>
                          </a:solidFill>
                          <a:effectLst/>
                          <a:latin typeface="Calibri"/>
                        </a:rPr>
                        <a:t>22.35%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dirty="0">
                          <a:solidFill>
                            <a:srgbClr val="000000"/>
                          </a:solidFill>
                          <a:effectLst/>
                          <a:latin typeface="Calibri"/>
                        </a:rPr>
                        <a:t>77.65%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77389">
                <a:tc>
                  <a:txBody>
                    <a:bodyPr/>
                    <a:lstStyle/>
                    <a:p>
                      <a:pPr algn="ctr" fontAlgn="b"/>
                      <a:r>
                        <a:rPr lang="en-US" sz="1800" b="1" i="0" u="none" strike="noStrike">
                          <a:solidFill>
                            <a:srgbClr val="000000"/>
                          </a:solidFill>
                          <a:effectLst/>
                          <a:latin typeface="Calibri"/>
                        </a:rPr>
                        <a:t>1961-1966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1,518,000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259,000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1,777,000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a:solidFill>
                            <a:srgbClr val="000000"/>
                          </a:solidFill>
                          <a:effectLst/>
                          <a:latin typeface="Calibri"/>
                        </a:rPr>
                        <a:t>14.58%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dirty="0">
                          <a:solidFill>
                            <a:srgbClr val="000000"/>
                          </a:solidFill>
                          <a:effectLst/>
                          <a:latin typeface="Calibri"/>
                        </a:rPr>
                        <a:t>85.42%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77389">
                <a:tc>
                  <a:txBody>
                    <a:bodyPr/>
                    <a:lstStyle/>
                    <a:p>
                      <a:pPr algn="ctr" fontAlgn="b"/>
                      <a:r>
                        <a:rPr lang="en-US" sz="1800" b="1" i="0" u="none" strike="noStrike">
                          <a:solidFill>
                            <a:srgbClr val="000000"/>
                          </a:solidFill>
                          <a:effectLst/>
                          <a:latin typeface="Calibri"/>
                        </a:rPr>
                        <a:t>1966-1971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1,090,000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463,000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1,553,000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a:solidFill>
                            <a:srgbClr val="000000"/>
                          </a:solidFill>
                          <a:effectLst/>
                          <a:latin typeface="Calibri"/>
                        </a:rPr>
                        <a:t>29.81%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dirty="0">
                          <a:solidFill>
                            <a:srgbClr val="000000"/>
                          </a:solidFill>
                          <a:effectLst/>
                          <a:latin typeface="Calibri"/>
                        </a:rPr>
                        <a:t>70.19%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77389">
                <a:tc>
                  <a:txBody>
                    <a:bodyPr/>
                    <a:lstStyle/>
                    <a:p>
                      <a:pPr algn="ctr" fontAlgn="b"/>
                      <a:r>
                        <a:rPr lang="en-US" sz="1800" b="1" i="0" u="none" strike="noStrike">
                          <a:solidFill>
                            <a:srgbClr val="000000"/>
                          </a:solidFill>
                          <a:effectLst/>
                          <a:latin typeface="Calibri"/>
                        </a:rPr>
                        <a:t>1971-1976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936,000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695,000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1,631,000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a:solidFill>
                            <a:srgbClr val="000000"/>
                          </a:solidFill>
                          <a:effectLst/>
                          <a:latin typeface="Calibri"/>
                        </a:rPr>
                        <a:t>42.61%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dirty="0">
                          <a:solidFill>
                            <a:srgbClr val="000000"/>
                          </a:solidFill>
                          <a:effectLst/>
                          <a:latin typeface="Calibri"/>
                        </a:rPr>
                        <a:t>57.39%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77389">
                <a:tc>
                  <a:txBody>
                    <a:bodyPr/>
                    <a:lstStyle/>
                    <a:p>
                      <a:pPr algn="ctr" fontAlgn="b"/>
                      <a:r>
                        <a:rPr lang="en-US" sz="1800" b="1" i="0" u="none" strike="noStrike">
                          <a:solidFill>
                            <a:srgbClr val="000000"/>
                          </a:solidFill>
                          <a:effectLst/>
                          <a:latin typeface="Calibri"/>
                        </a:rPr>
                        <a:t>1976-1981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977,000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493,000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a:rPr>
                        <a:t>1,470,000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a:solidFill>
                            <a:srgbClr val="000000"/>
                          </a:solidFill>
                          <a:effectLst/>
                          <a:latin typeface="Calibri"/>
                        </a:rPr>
                        <a:t>33.54%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dirty="0">
                          <a:solidFill>
                            <a:srgbClr val="000000"/>
                          </a:solidFill>
                          <a:effectLst/>
                          <a:latin typeface="Calibri"/>
                        </a:rPr>
                        <a:t>66.46%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77389">
                <a:tc>
                  <a:txBody>
                    <a:bodyPr/>
                    <a:lstStyle/>
                    <a:p>
                      <a:pPr algn="ctr" fontAlgn="b"/>
                      <a:r>
                        <a:rPr lang="en-US" sz="1800" b="1" i="0" u="none" strike="noStrike">
                          <a:solidFill>
                            <a:srgbClr val="000000"/>
                          </a:solidFill>
                          <a:effectLst/>
                          <a:latin typeface="Calibri"/>
                        </a:rPr>
                        <a:t>1981-1986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987,000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400,000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1,387,000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a:solidFill>
                            <a:srgbClr val="000000"/>
                          </a:solidFill>
                          <a:effectLst/>
                          <a:latin typeface="Calibri"/>
                        </a:rPr>
                        <a:t>28.84%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dirty="0">
                          <a:solidFill>
                            <a:srgbClr val="000000"/>
                          </a:solidFill>
                          <a:effectLst/>
                          <a:latin typeface="Calibri"/>
                        </a:rPr>
                        <a:t>71.16%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77389">
                <a:tc>
                  <a:txBody>
                    <a:bodyPr/>
                    <a:lstStyle/>
                    <a:p>
                      <a:pPr algn="ctr" fontAlgn="b"/>
                      <a:r>
                        <a:rPr lang="en-US" sz="1800" b="1" i="0" u="none" strike="noStrike">
                          <a:solidFill>
                            <a:srgbClr val="000000"/>
                          </a:solidFill>
                          <a:effectLst/>
                          <a:latin typeface="Calibri"/>
                        </a:rPr>
                        <a:t>1986-1991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987,000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951,000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1,938,000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a:solidFill>
                            <a:srgbClr val="000000"/>
                          </a:solidFill>
                          <a:effectLst/>
                          <a:latin typeface="Calibri"/>
                        </a:rPr>
                        <a:t>49.07%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dirty="0">
                          <a:solidFill>
                            <a:srgbClr val="000000"/>
                          </a:solidFill>
                          <a:effectLst/>
                          <a:latin typeface="Calibri"/>
                        </a:rPr>
                        <a:t>50.93%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77389">
                <a:tc>
                  <a:txBody>
                    <a:bodyPr/>
                    <a:lstStyle/>
                    <a:p>
                      <a:pPr algn="ctr" fontAlgn="b"/>
                      <a:r>
                        <a:rPr lang="en-US" sz="1800" b="1" i="0" u="none" strike="noStrike">
                          <a:solidFill>
                            <a:srgbClr val="000000"/>
                          </a:solidFill>
                          <a:effectLst/>
                          <a:latin typeface="Calibri"/>
                        </a:rPr>
                        <a:t>1991-1996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912,000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780,000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1,692,000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a:solidFill>
                            <a:srgbClr val="000000"/>
                          </a:solidFill>
                          <a:effectLst/>
                          <a:latin typeface="Calibri"/>
                        </a:rPr>
                        <a:t>46.10%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dirty="0">
                          <a:solidFill>
                            <a:srgbClr val="000000"/>
                          </a:solidFill>
                          <a:effectLst/>
                          <a:latin typeface="Calibri"/>
                        </a:rPr>
                        <a:t>53.90%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77389">
                <a:tc>
                  <a:txBody>
                    <a:bodyPr/>
                    <a:lstStyle/>
                    <a:p>
                      <a:pPr algn="ctr" fontAlgn="b"/>
                      <a:r>
                        <a:rPr lang="en-US" sz="1800" b="1" i="0" u="none" strike="noStrike" dirty="0">
                          <a:solidFill>
                            <a:srgbClr val="000000"/>
                          </a:solidFill>
                          <a:effectLst/>
                          <a:latin typeface="Calibri"/>
                        </a:rPr>
                        <a:t>1996-2001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616,000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841,000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1,457,000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a:solidFill>
                            <a:srgbClr val="000000"/>
                          </a:solidFill>
                          <a:effectLst/>
                          <a:latin typeface="Calibri"/>
                        </a:rPr>
                        <a:t>57.72%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1" u="none" strike="noStrike" dirty="0">
                          <a:solidFill>
                            <a:srgbClr val="000000"/>
                          </a:solidFill>
                          <a:effectLst/>
                          <a:latin typeface="Calibri"/>
                        </a:rPr>
                        <a:t>42.28%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77389">
                <a:tc>
                  <a:txBody>
                    <a:bodyPr/>
                    <a:lstStyle/>
                    <a:p>
                      <a:pPr algn="ctr" fontAlgn="b"/>
                      <a:endParaRPr lang="en-US" sz="1800" b="1" i="0" u="none" strike="noStrike" dirty="0">
                        <a:solidFill>
                          <a:srgbClr val="000000"/>
                        </a:solidFill>
                        <a:effectLst/>
                        <a:latin typeface="Calibri"/>
                      </a:endParaRP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a:rPr>
                        <a:t>21,253,000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a:rPr>
                        <a:t>7,092,000</a:t>
                      </a:r>
                    </a:p>
                  </a:txBody>
                  <a:tcPr marL="8329" marR="8329" marT="83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a:rPr>
                        <a:t>28,345,000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a:rPr>
                        <a:t>25.02%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a:rPr>
                        <a:t>74.98%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bl>
          </a:graphicData>
        </a:graphic>
      </p:graphicFrame>
      <p:sp>
        <p:nvSpPr>
          <p:cNvPr id="3" name="TextBox 2"/>
          <p:cNvSpPr txBox="1"/>
          <p:nvPr/>
        </p:nvSpPr>
        <p:spPr>
          <a:xfrm>
            <a:off x="762000" y="1074509"/>
            <a:ext cx="3578772" cy="4893647"/>
          </a:xfrm>
          <a:prstGeom prst="rect">
            <a:avLst/>
          </a:prstGeom>
          <a:solidFill>
            <a:schemeClr val="bg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rPr>
              <a:t>Since 1851 natural increase has provided about 75% of Canada’s population growth.</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rPr>
              <a:t>But migration has been providing an ever increasing share of population growth.</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Arial" charset="0"/>
              </a:rPr>
              <a:t>Between 2001 and 2016 migration share of total growth has averaged 61%.</a:t>
            </a:r>
          </a:p>
        </p:txBody>
      </p:sp>
      <p:sp>
        <p:nvSpPr>
          <p:cNvPr id="11" name="TextBox 10"/>
          <p:cNvSpPr txBox="1"/>
          <p:nvPr/>
        </p:nvSpPr>
        <p:spPr>
          <a:xfrm>
            <a:off x="-105851" y="-28611"/>
            <a:ext cx="9298956" cy="492443"/>
          </a:xfrm>
          <a:prstGeom prst="rect">
            <a:avLst/>
          </a:prstGeom>
          <a:solidFill>
            <a:schemeClr val="bg2">
              <a:lumMod val="20000"/>
              <a:lumOff val="80000"/>
              <a:alpha val="80000"/>
            </a:schemeClr>
          </a:solid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6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COMPONENTS OF CANADIAN POPULATION GROWTH 1851 TO 2001</a:t>
            </a:r>
          </a:p>
        </p:txBody>
      </p:sp>
      <p:graphicFrame>
        <p:nvGraphicFramePr>
          <p:cNvPr id="4" name="Table 3"/>
          <p:cNvGraphicFramePr>
            <a:graphicFrameLocks noGrp="1"/>
          </p:cNvGraphicFramePr>
          <p:nvPr>
            <p:extLst/>
          </p:nvPr>
        </p:nvGraphicFramePr>
        <p:xfrm>
          <a:off x="4662127" y="454283"/>
          <a:ext cx="4114800" cy="5826760"/>
        </p:xfrm>
        <a:graphic>
          <a:graphicData uri="http://schemas.openxmlformats.org/drawingml/2006/table">
            <a:tbl>
              <a:tblPr firstRow="1" bandRow="1">
                <a:tableStyleId>{D7AC3CCA-C797-4891-BE02-D94E43425B78}</a:tableStyleId>
              </a:tblPr>
              <a:tblGrid>
                <a:gridCol w="18288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518041">
                <a:tc>
                  <a:txBody>
                    <a:bodyPr/>
                    <a:lstStyle/>
                    <a:p>
                      <a:pPr algn="ctr"/>
                      <a:r>
                        <a:rPr lang="en-US" sz="1800" b="1" dirty="0"/>
                        <a:t>Period</a:t>
                      </a:r>
                    </a:p>
                  </a:txBody>
                  <a:tcPr/>
                </a:tc>
                <a:tc>
                  <a:txBody>
                    <a:bodyPr/>
                    <a:lstStyle/>
                    <a:p>
                      <a:pPr algn="ctr"/>
                      <a:r>
                        <a:rPr lang="en-US" sz="1800" b="1" dirty="0"/>
                        <a:t>Average net migration share of </a:t>
                      </a:r>
                      <a:r>
                        <a:rPr lang="en-US" sz="1800" b="1" baseline="0" dirty="0"/>
                        <a:t>pop growth</a:t>
                      </a:r>
                      <a:endParaRPr lang="en-US" sz="1800" b="1" dirty="0"/>
                    </a:p>
                  </a:txBody>
                  <a:tcPr/>
                </a:tc>
                <a:extLst>
                  <a:ext uri="{0D108BD9-81ED-4DB2-BD59-A6C34878D82A}">
                    <a16:rowId xmlns:a16="http://schemas.microsoft.com/office/drawing/2014/main" val="10000"/>
                  </a:ext>
                </a:extLst>
              </a:tr>
              <a:tr h="370840">
                <a:tc>
                  <a:txBody>
                    <a:bodyPr/>
                    <a:lstStyle/>
                    <a:p>
                      <a:pPr algn="ctr"/>
                      <a:r>
                        <a:rPr lang="en-US" sz="1800" b="1" dirty="0"/>
                        <a:t>1931-2001</a:t>
                      </a:r>
                    </a:p>
                  </a:txBody>
                  <a:tcPr/>
                </a:tc>
                <a:tc>
                  <a:txBody>
                    <a:bodyPr/>
                    <a:lstStyle/>
                    <a:p>
                      <a:pPr algn="ctr"/>
                      <a:r>
                        <a:rPr lang="en-US" sz="1800" b="1" dirty="0"/>
                        <a:t>29.44%</a:t>
                      </a:r>
                    </a:p>
                  </a:txBody>
                  <a:tcPr/>
                </a:tc>
                <a:extLst>
                  <a:ext uri="{0D108BD9-81ED-4DB2-BD59-A6C34878D82A}">
                    <a16:rowId xmlns:a16="http://schemas.microsoft.com/office/drawing/2014/main" val="10001"/>
                  </a:ext>
                </a:extLst>
              </a:tr>
              <a:tr h="370840">
                <a:tc>
                  <a:txBody>
                    <a:bodyPr/>
                    <a:lstStyle/>
                    <a:p>
                      <a:pPr algn="ctr"/>
                      <a:r>
                        <a:rPr lang="en-US" sz="1800" b="1" dirty="0"/>
                        <a:t>1941-2001</a:t>
                      </a:r>
                    </a:p>
                  </a:txBody>
                  <a:tcPr/>
                </a:tc>
                <a:tc>
                  <a:txBody>
                    <a:bodyPr/>
                    <a:lstStyle/>
                    <a:p>
                      <a:pPr algn="ctr"/>
                      <a:r>
                        <a:rPr lang="en-US" sz="1800" b="1" dirty="0"/>
                        <a:t>32.85%</a:t>
                      </a:r>
                    </a:p>
                  </a:txBody>
                  <a:tcPr/>
                </a:tc>
                <a:extLst>
                  <a:ext uri="{0D108BD9-81ED-4DB2-BD59-A6C34878D82A}">
                    <a16:rowId xmlns:a16="http://schemas.microsoft.com/office/drawing/2014/main" val="10002"/>
                  </a:ext>
                </a:extLst>
              </a:tr>
              <a:tr h="370840">
                <a:tc>
                  <a:txBody>
                    <a:bodyPr/>
                    <a:lstStyle/>
                    <a:p>
                      <a:pPr algn="ctr"/>
                      <a:r>
                        <a:rPr lang="en-US" sz="1800" b="1" dirty="0"/>
                        <a:t>1951-2001</a:t>
                      </a:r>
                    </a:p>
                  </a:txBody>
                  <a:tcPr/>
                </a:tc>
                <a:tc>
                  <a:txBody>
                    <a:bodyPr/>
                    <a:lstStyle/>
                    <a:p>
                      <a:pPr algn="ctr"/>
                      <a:r>
                        <a:rPr lang="en-US" sz="1800" b="1" dirty="0"/>
                        <a:t>35.35%</a:t>
                      </a:r>
                    </a:p>
                  </a:txBody>
                  <a:tcPr/>
                </a:tc>
                <a:extLst>
                  <a:ext uri="{0D108BD9-81ED-4DB2-BD59-A6C34878D82A}">
                    <a16:rowId xmlns:a16="http://schemas.microsoft.com/office/drawing/2014/main" val="10003"/>
                  </a:ext>
                </a:extLst>
              </a:tr>
              <a:tr h="0">
                <a:tc>
                  <a:txBody>
                    <a:bodyPr/>
                    <a:lstStyle/>
                    <a:p>
                      <a:pPr algn="ctr"/>
                      <a:r>
                        <a:rPr lang="en-US" sz="1800" b="1" dirty="0"/>
                        <a:t>1961-2001</a:t>
                      </a:r>
                    </a:p>
                  </a:txBody>
                  <a:tcPr/>
                </a:tc>
                <a:tc>
                  <a:txBody>
                    <a:bodyPr/>
                    <a:lstStyle/>
                    <a:p>
                      <a:pPr algn="ctr"/>
                      <a:r>
                        <a:rPr lang="en-US" sz="1800" b="1" dirty="0"/>
                        <a:t>37.78%</a:t>
                      </a:r>
                    </a:p>
                  </a:txBody>
                  <a:tcPr/>
                </a:tc>
                <a:extLst>
                  <a:ext uri="{0D108BD9-81ED-4DB2-BD59-A6C34878D82A}">
                    <a16:rowId xmlns:a16="http://schemas.microsoft.com/office/drawing/2014/main" val="10004"/>
                  </a:ext>
                </a:extLst>
              </a:tr>
              <a:tr h="370840">
                <a:tc>
                  <a:txBody>
                    <a:bodyPr/>
                    <a:lstStyle/>
                    <a:p>
                      <a:pPr algn="ctr"/>
                      <a:r>
                        <a:rPr lang="en-US" sz="1800" b="1" dirty="0"/>
                        <a:t>1971-2001</a:t>
                      </a:r>
                    </a:p>
                  </a:txBody>
                  <a:tcPr/>
                </a:tc>
                <a:tc>
                  <a:txBody>
                    <a:bodyPr/>
                    <a:lstStyle/>
                    <a:p>
                      <a:pPr algn="ctr"/>
                      <a:r>
                        <a:rPr lang="en-US" sz="1800" b="1" dirty="0"/>
                        <a:t>42.98%</a:t>
                      </a:r>
                    </a:p>
                  </a:txBody>
                  <a:tcPr/>
                </a:tc>
                <a:extLst>
                  <a:ext uri="{0D108BD9-81ED-4DB2-BD59-A6C34878D82A}">
                    <a16:rowId xmlns:a16="http://schemas.microsoft.com/office/drawing/2014/main" val="10005"/>
                  </a:ext>
                </a:extLst>
              </a:tr>
              <a:tr h="370840">
                <a:tc>
                  <a:txBody>
                    <a:bodyPr/>
                    <a:lstStyle/>
                    <a:p>
                      <a:pPr algn="ctr"/>
                      <a:r>
                        <a:rPr lang="en-US" sz="1800" b="1" dirty="0"/>
                        <a:t>1981-2001</a:t>
                      </a:r>
                    </a:p>
                  </a:txBody>
                  <a:tcPr/>
                </a:tc>
                <a:tc>
                  <a:txBody>
                    <a:bodyPr/>
                    <a:lstStyle/>
                    <a:p>
                      <a:pPr algn="ctr"/>
                      <a:r>
                        <a:rPr lang="en-US" sz="1800" b="1" dirty="0"/>
                        <a:t>45.43%</a:t>
                      </a:r>
                    </a:p>
                  </a:txBody>
                  <a:tcPr/>
                </a:tc>
                <a:extLst>
                  <a:ext uri="{0D108BD9-81ED-4DB2-BD59-A6C34878D82A}">
                    <a16:rowId xmlns:a16="http://schemas.microsoft.com/office/drawing/2014/main" val="10006"/>
                  </a:ext>
                </a:extLst>
              </a:tr>
              <a:tr h="370840">
                <a:tc>
                  <a:txBody>
                    <a:bodyPr/>
                    <a:lstStyle/>
                    <a:p>
                      <a:pPr algn="ctr"/>
                      <a:r>
                        <a:rPr lang="en-US" sz="1800" b="1" dirty="0"/>
                        <a:t>1991-2001</a:t>
                      </a:r>
                    </a:p>
                  </a:txBody>
                  <a:tcPr/>
                </a:tc>
                <a:tc>
                  <a:txBody>
                    <a:bodyPr/>
                    <a:lstStyle/>
                    <a:p>
                      <a:pPr algn="ctr"/>
                      <a:r>
                        <a:rPr lang="en-US" sz="1800" b="1" dirty="0"/>
                        <a:t>51.91%</a:t>
                      </a:r>
                    </a:p>
                  </a:txBody>
                  <a:tcPr/>
                </a:tc>
                <a:extLst>
                  <a:ext uri="{0D108BD9-81ED-4DB2-BD59-A6C34878D82A}">
                    <a16:rowId xmlns:a16="http://schemas.microsoft.com/office/drawing/2014/main" val="10007"/>
                  </a:ext>
                </a:extLst>
              </a:tr>
              <a:tr h="370840">
                <a:tc>
                  <a:txBody>
                    <a:bodyPr/>
                    <a:lstStyle/>
                    <a:p>
                      <a:pPr algn="ctr"/>
                      <a:r>
                        <a:rPr lang="en-US" sz="1800" b="1" dirty="0"/>
                        <a:t>1996-2001</a:t>
                      </a:r>
                    </a:p>
                  </a:txBody>
                  <a:tcPr/>
                </a:tc>
                <a:tc>
                  <a:txBody>
                    <a:bodyPr/>
                    <a:lstStyle/>
                    <a:p>
                      <a:pPr algn="ctr"/>
                      <a:r>
                        <a:rPr lang="en-US" sz="1800" b="1" dirty="0"/>
                        <a:t>57.72%</a:t>
                      </a:r>
                    </a:p>
                  </a:txBody>
                  <a:tcPr/>
                </a:tc>
                <a:extLst>
                  <a:ext uri="{0D108BD9-81ED-4DB2-BD59-A6C34878D82A}">
                    <a16:rowId xmlns:a16="http://schemas.microsoft.com/office/drawing/2014/main" val="10008"/>
                  </a:ext>
                </a:extLst>
              </a:tr>
              <a:tr h="370840">
                <a:tc>
                  <a:txBody>
                    <a:bodyPr/>
                    <a:lstStyle/>
                    <a:p>
                      <a:pPr algn="ctr"/>
                      <a:r>
                        <a:rPr lang="en-US" sz="1800" b="1" dirty="0">
                          <a:solidFill>
                            <a:srgbClr val="C00000"/>
                          </a:solidFill>
                        </a:rPr>
                        <a:t>2010-2011</a:t>
                      </a:r>
                    </a:p>
                  </a:txBody>
                  <a:tcPr/>
                </a:tc>
                <a:tc>
                  <a:txBody>
                    <a:bodyPr/>
                    <a:lstStyle/>
                    <a:p>
                      <a:pPr algn="ctr" fontAlgn="b"/>
                      <a:r>
                        <a:rPr lang="en-CA" sz="1800" b="1" i="0" u="none" strike="noStrike">
                          <a:solidFill>
                            <a:srgbClr val="C00000"/>
                          </a:solidFill>
                          <a:effectLst/>
                          <a:latin typeface="Calibri" panose="020F0502020204030204" pitchFamily="34" charset="0"/>
                        </a:rPr>
                        <a:t>60.5%</a:t>
                      </a:r>
                    </a:p>
                  </a:txBody>
                  <a:tcPr marL="3810" marR="3810" marT="3810" marB="0" anchor="b"/>
                </a:tc>
                <a:extLst>
                  <a:ext uri="{0D108BD9-81ED-4DB2-BD59-A6C34878D82A}">
                    <a16:rowId xmlns:a16="http://schemas.microsoft.com/office/drawing/2014/main" val="10009"/>
                  </a:ext>
                </a:extLst>
              </a:tr>
              <a:tr h="370840">
                <a:tc>
                  <a:txBody>
                    <a:bodyPr/>
                    <a:lstStyle/>
                    <a:p>
                      <a:pPr algn="ctr"/>
                      <a:r>
                        <a:rPr lang="en-US" sz="1800" b="1" dirty="0">
                          <a:solidFill>
                            <a:srgbClr val="C00000"/>
                          </a:solidFill>
                        </a:rPr>
                        <a:t>2011-2012</a:t>
                      </a:r>
                    </a:p>
                  </a:txBody>
                  <a:tcPr/>
                </a:tc>
                <a:tc>
                  <a:txBody>
                    <a:bodyPr/>
                    <a:lstStyle/>
                    <a:p>
                      <a:pPr algn="ctr" fontAlgn="b"/>
                      <a:r>
                        <a:rPr lang="en-CA" sz="1800" b="1" i="0" u="none" strike="noStrike">
                          <a:solidFill>
                            <a:srgbClr val="C00000"/>
                          </a:solidFill>
                          <a:effectLst/>
                          <a:latin typeface="Calibri" panose="020F0502020204030204" pitchFamily="34" charset="0"/>
                        </a:rPr>
                        <a:t>59.1%</a:t>
                      </a:r>
                    </a:p>
                  </a:txBody>
                  <a:tcPr marL="3810" marR="3810" marT="3810" marB="0" anchor="b"/>
                </a:tc>
                <a:extLst>
                  <a:ext uri="{0D108BD9-81ED-4DB2-BD59-A6C34878D82A}">
                    <a16:rowId xmlns:a16="http://schemas.microsoft.com/office/drawing/2014/main" val="10010"/>
                  </a:ext>
                </a:extLst>
              </a:tr>
              <a:tr h="370840">
                <a:tc>
                  <a:txBody>
                    <a:bodyPr/>
                    <a:lstStyle/>
                    <a:p>
                      <a:pPr algn="ctr"/>
                      <a:r>
                        <a:rPr lang="en-US" sz="1800" b="1" dirty="0">
                          <a:solidFill>
                            <a:srgbClr val="C00000"/>
                          </a:solidFill>
                        </a:rPr>
                        <a:t>2012-2013</a:t>
                      </a:r>
                    </a:p>
                  </a:txBody>
                  <a:tcPr/>
                </a:tc>
                <a:tc>
                  <a:txBody>
                    <a:bodyPr/>
                    <a:lstStyle/>
                    <a:p>
                      <a:pPr algn="ctr" fontAlgn="b"/>
                      <a:r>
                        <a:rPr lang="en-CA" sz="1800" b="1" i="0" u="none" strike="noStrike" dirty="0">
                          <a:solidFill>
                            <a:srgbClr val="C00000"/>
                          </a:solidFill>
                          <a:effectLst/>
                          <a:latin typeface="Calibri" panose="020F0502020204030204" pitchFamily="34" charset="0"/>
                        </a:rPr>
                        <a:t>60.3%</a:t>
                      </a:r>
                    </a:p>
                  </a:txBody>
                  <a:tcPr marL="3810" marR="3810" marT="3810" marB="0" anchor="b"/>
                </a:tc>
                <a:extLst>
                  <a:ext uri="{0D108BD9-81ED-4DB2-BD59-A6C34878D82A}">
                    <a16:rowId xmlns:a16="http://schemas.microsoft.com/office/drawing/2014/main" val="10011"/>
                  </a:ext>
                </a:extLst>
              </a:tr>
              <a:tr h="370840">
                <a:tc>
                  <a:txBody>
                    <a:bodyPr/>
                    <a:lstStyle/>
                    <a:p>
                      <a:pPr algn="ctr"/>
                      <a:r>
                        <a:rPr lang="en-US" sz="1800" b="1" dirty="0">
                          <a:solidFill>
                            <a:srgbClr val="C00000"/>
                          </a:solidFill>
                        </a:rPr>
                        <a:t>2013-2014</a:t>
                      </a:r>
                    </a:p>
                  </a:txBody>
                  <a:tcPr/>
                </a:tc>
                <a:tc>
                  <a:txBody>
                    <a:bodyPr/>
                    <a:lstStyle/>
                    <a:p>
                      <a:pPr algn="ctr" fontAlgn="b"/>
                      <a:r>
                        <a:rPr lang="en-CA" sz="1800" b="1" i="0" u="none" strike="noStrike" dirty="0">
                          <a:solidFill>
                            <a:srgbClr val="C00000"/>
                          </a:solidFill>
                          <a:effectLst/>
                          <a:latin typeface="Calibri" panose="020F0502020204030204" pitchFamily="34" charset="0"/>
                        </a:rPr>
                        <a:t>60.7%</a:t>
                      </a:r>
                    </a:p>
                  </a:txBody>
                  <a:tcPr marL="3810" marR="3810" marT="3810" marB="0" anchor="b"/>
                </a:tc>
                <a:extLst>
                  <a:ext uri="{0D108BD9-81ED-4DB2-BD59-A6C34878D82A}">
                    <a16:rowId xmlns:a16="http://schemas.microsoft.com/office/drawing/2014/main" val="10012"/>
                  </a:ext>
                </a:extLst>
              </a:tr>
              <a:tr h="370840">
                <a:tc>
                  <a:txBody>
                    <a:bodyPr/>
                    <a:lstStyle/>
                    <a:p>
                      <a:pPr algn="ctr"/>
                      <a:r>
                        <a:rPr lang="en-US" sz="1800" b="1" dirty="0">
                          <a:solidFill>
                            <a:srgbClr val="C00000"/>
                          </a:solidFill>
                        </a:rPr>
                        <a:t>2014-2015</a:t>
                      </a:r>
                    </a:p>
                  </a:txBody>
                  <a:tcPr/>
                </a:tc>
                <a:tc>
                  <a:txBody>
                    <a:bodyPr/>
                    <a:lstStyle/>
                    <a:p>
                      <a:pPr algn="ctr" fontAlgn="b"/>
                      <a:r>
                        <a:rPr lang="en-CA" sz="1800" b="1" i="0" u="none" strike="noStrike" dirty="0">
                          <a:solidFill>
                            <a:srgbClr val="C00000"/>
                          </a:solidFill>
                          <a:effectLst/>
                          <a:latin typeface="Calibri" panose="020F0502020204030204" pitchFamily="34" charset="0"/>
                        </a:rPr>
                        <a:t>58.8%</a:t>
                      </a:r>
                    </a:p>
                  </a:txBody>
                  <a:tcPr marL="3810" marR="3810" marT="3810" marB="0" anchor="b"/>
                </a:tc>
                <a:extLst>
                  <a:ext uri="{0D108BD9-81ED-4DB2-BD59-A6C34878D82A}">
                    <a16:rowId xmlns:a16="http://schemas.microsoft.com/office/drawing/2014/main" val="10013"/>
                  </a:ext>
                </a:extLst>
              </a:tr>
              <a:tr h="370840">
                <a:tc>
                  <a:txBody>
                    <a:bodyPr/>
                    <a:lstStyle/>
                    <a:p>
                      <a:pPr algn="ctr"/>
                      <a:r>
                        <a:rPr lang="en-US" sz="1800" b="1" dirty="0">
                          <a:solidFill>
                            <a:srgbClr val="C00000"/>
                          </a:solidFill>
                        </a:rPr>
                        <a:t>2015-2016</a:t>
                      </a:r>
                    </a:p>
                  </a:txBody>
                  <a:tcPr/>
                </a:tc>
                <a:tc>
                  <a:txBody>
                    <a:bodyPr/>
                    <a:lstStyle/>
                    <a:p>
                      <a:pPr algn="ctr" fontAlgn="b"/>
                      <a:r>
                        <a:rPr lang="en-CA" sz="1800" b="1" i="0" u="none" strike="noStrike" dirty="0">
                          <a:solidFill>
                            <a:srgbClr val="C00000"/>
                          </a:solidFill>
                          <a:effectLst/>
                          <a:latin typeface="Calibri" panose="020F0502020204030204" pitchFamily="34" charset="0"/>
                        </a:rPr>
                        <a:t>67.4%</a:t>
                      </a:r>
                    </a:p>
                  </a:txBody>
                  <a:tcPr marL="3810" marR="3810" marT="3810" marB="0" anchor="b"/>
                </a:tc>
                <a:extLst>
                  <a:ext uri="{0D108BD9-81ED-4DB2-BD59-A6C34878D82A}">
                    <a16:rowId xmlns:a16="http://schemas.microsoft.com/office/drawing/2014/main" val="10014"/>
                  </a:ext>
                </a:extLst>
              </a:tr>
            </a:tbl>
          </a:graphicData>
        </a:graphic>
      </p:graphicFrame>
      <p:sp>
        <p:nvSpPr>
          <p:cNvPr id="6" name="TextBox 5"/>
          <p:cNvSpPr txBox="1"/>
          <p:nvPr/>
        </p:nvSpPr>
        <p:spPr>
          <a:xfrm>
            <a:off x="8720015" y="96502"/>
            <a:ext cx="444352" cy="424732"/>
          </a:xfrm>
          <a:prstGeom prst="rect">
            <a:avLst/>
          </a:prstGeom>
          <a:no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sym typeface="Wingdings" panose="05000000000000000000" pitchFamily="2" charset="2"/>
              </a:rPr>
              <a:t></a:t>
            </a:r>
            <a:endPar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endParaRPr>
          </a:p>
        </p:txBody>
      </p:sp>
      <p:sp>
        <p:nvSpPr>
          <p:cNvPr id="5" name="Slide Number Placeholder 4">
            <a:extLst>
              <a:ext uri="{FF2B5EF4-FFF2-40B4-BE49-F238E27FC236}">
                <a16:creationId xmlns:a16="http://schemas.microsoft.com/office/drawing/2014/main" id="{30737737-E0E7-4C36-B807-88582FFA4E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75055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nvPr>
        </p:nvGraphicFramePr>
        <p:xfrm>
          <a:off x="0" y="914400"/>
          <a:ext cx="9144000" cy="59436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13714" y="50273"/>
            <a:ext cx="9357050" cy="615553"/>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Natural Increase and Migration Canada, 1851-2001</a:t>
            </a:r>
          </a:p>
        </p:txBody>
      </p:sp>
      <p:sp>
        <p:nvSpPr>
          <p:cNvPr id="5" name="TextBox 4"/>
          <p:cNvSpPr txBox="1"/>
          <p:nvPr/>
        </p:nvSpPr>
        <p:spPr>
          <a:xfrm>
            <a:off x="928780" y="877588"/>
            <a:ext cx="3414620" cy="156966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a:ea typeface="+mn-ea"/>
                <a:cs typeface="Arial" charset="0"/>
              </a:rPr>
              <a:t>Natural increase  dominant growth component in pre-war period.</a:t>
            </a:r>
          </a:p>
        </p:txBody>
      </p:sp>
      <p:sp>
        <p:nvSpPr>
          <p:cNvPr id="6" name="TextBox 5"/>
          <p:cNvSpPr txBox="1"/>
          <p:nvPr/>
        </p:nvSpPr>
        <p:spPr>
          <a:xfrm>
            <a:off x="5272180" y="1190124"/>
            <a:ext cx="3650410" cy="120032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charset="0"/>
              </a:rPr>
              <a:t>Migration dominant as major growth component in post war period.</a:t>
            </a:r>
          </a:p>
        </p:txBody>
      </p:sp>
      <p:cxnSp>
        <p:nvCxnSpPr>
          <p:cNvPr id="8" name="Straight Arrow Connector 7"/>
          <p:cNvCxnSpPr/>
          <p:nvPr/>
        </p:nvCxnSpPr>
        <p:spPr>
          <a:xfrm flipV="1">
            <a:off x="1151030" y="1905000"/>
            <a:ext cx="3548809" cy="1684332"/>
          </a:xfrm>
          <a:prstGeom prst="straightConnector1">
            <a:avLst/>
          </a:prstGeom>
          <a:ln w="50800">
            <a:solidFill>
              <a:schemeClr val="accent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711700" y="609600"/>
            <a:ext cx="5510" cy="460375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8418421" y="3161071"/>
            <a:ext cx="672260" cy="609600"/>
          </a:xfrm>
          <a:prstGeom prst="ellipse">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p:cNvSpPr txBox="1"/>
          <p:nvPr/>
        </p:nvSpPr>
        <p:spPr>
          <a:xfrm>
            <a:off x="5562600" y="4274403"/>
            <a:ext cx="3219450" cy="830997"/>
          </a:xfrm>
          <a:prstGeom prst="rect">
            <a:avLst/>
          </a:prstGeom>
          <a:solidFill>
            <a:srgbClr val="FF0000">
              <a:alpha val="20000"/>
            </a:srgbClr>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Net migration outstrips natural increase.</a:t>
            </a:r>
          </a:p>
        </p:txBody>
      </p:sp>
      <p:cxnSp>
        <p:nvCxnSpPr>
          <p:cNvPr id="15" name="Straight Arrow Connector 14"/>
          <p:cNvCxnSpPr>
            <a:stCxn id="13" idx="0"/>
          </p:cNvCxnSpPr>
          <p:nvPr/>
        </p:nvCxnSpPr>
        <p:spPr>
          <a:xfrm flipV="1">
            <a:off x="7172325" y="3664803"/>
            <a:ext cx="1228725" cy="609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648200" y="2971364"/>
            <a:ext cx="4133850" cy="1295836"/>
          </a:xfrm>
          <a:prstGeom prst="straightConnector1">
            <a:avLst/>
          </a:prstGeom>
          <a:ln w="38100">
            <a:solidFill>
              <a:srgbClr val="C0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0800" y="6676391"/>
            <a:ext cx="7010400" cy="27699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a:ea typeface="+mn-ea"/>
                <a:cs typeface="Arial" charset="0"/>
              </a:rPr>
              <a:t>http://www5.statcan.gc.ca/cansim/a26</a:t>
            </a:r>
          </a:p>
        </p:txBody>
      </p:sp>
      <p:sp>
        <p:nvSpPr>
          <p:cNvPr id="18" name="TextBox 17"/>
          <p:cNvSpPr txBox="1"/>
          <p:nvPr/>
        </p:nvSpPr>
        <p:spPr>
          <a:xfrm>
            <a:off x="8720015" y="96502"/>
            <a:ext cx="444352" cy="424732"/>
          </a:xfrm>
          <a:prstGeom prst="rect">
            <a:avLst/>
          </a:prstGeom>
          <a:no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sym typeface="Wingdings" panose="05000000000000000000" pitchFamily="2" charset="2"/>
              </a:rPr>
              <a:t></a:t>
            </a:r>
            <a:endPar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endParaRPr>
          </a:p>
        </p:txBody>
      </p:sp>
      <p:sp>
        <p:nvSpPr>
          <p:cNvPr id="2" name="Slide Number Placeholder 1">
            <a:extLst>
              <a:ext uri="{FF2B5EF4-FFF2-40B4-BE49-F238E27FC236}">
                <a16:creationId xmlns:a16="http://schemas.microsoft.com/office/drawing/2014/main" id="{7644D3DA-F5FB-4040-AF2C-273E3336CF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5266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5" grpId="0"/>
      <p:bldP spid="6" grpId="0"/>
      <p:bldP spid="12" grpId="0" animBg="1"/>
      <p:bldP spid="1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0" y="609600"/>
          <a:ext cx="9144000" cy="592503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334000" y="891671"/>
            <a:ext cx="3733800" cy="1089529"/>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Arial" charset="0"/>
              </a:rPr>
              <a:t>Migration increasingly dominant as growth component.</a:t>
            </a:r>
          </a:p>
        </p:txBody>
      </p:sp>
      <p:sp>
        <p:nvSpPr>
          <p:cNvPr id="4" name="TextBox 3"/>
          <p:cNvSpPr txBox="1"/>
          <p:nvPr/>
        </p:nvSpPr>
        <p:spPr>
          <a:xfrm>
            <a:off x="5943600" y="3659860"/>
            <a:ext cx="2957420" cy="757130"/>
          </a:xfrm>
          <a:prstGeom prst="rect">
            <a:avLst/>
          </a:prstGeom>
          <a:solidFill>
            <a:srgbClr val="FF0000">
              <a:alpha val="50000"/>
            </a:srgbClr>
          </a:solid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Arial" charset="0"/>
              </a:rPr>
              <a:t>Migration outstrips natural increase</a:t>
            </a:r>
          </a:p>
        </p:txBody>
      </p:sp>
      <p:sp>
        <p:nvSpPr>
          <p:cNvPr id="5" name="Oval 4"/>
          <p:cNvSpPr/>
          <p:nvPr/>
        </p:nvSpPr>
        <p:spPr>
          <a:xfrm>
            <a:off x="7509529" y="2205225"/>
            <a:ext cx="1447800" cy="1008818"/>
          </a:xfrm>
          <a:prstGeom prst="ellipse">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ct val="20000"/>
              </a:spcBef>
              <a:spcAft>
                <a:spcPct val="0"/>
              </a:spcAft>
              <a:buClrTx/>
              <a:buSzTx/>
              <a:buFont typeface="Arial" charset="0"/>
              <a:buChar char="•"/>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p:cNvSpPr txBox="1"/>
          <p:nvPr/>
        </p:nvSpPr>
        <p:spPr>
          <a:xfrm>
            <a:off x="0" y="6534632"/>
            <a:ext cx="4271106" cy="286232"/>
          </a:xfrm>
          <a:prstGeom prst="rect">
            <a:avLst/>
          </a:prstGeom>
          <a:no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Arial" charset="0"/>
              </a:rPr>
              <a:t>Source: Calculated from previous Statistics Canada data.</a:t>
            </a:r>
          </a:p>
        </p:txBody>
      </p:sp>
      <p:cxnSp>
        <p:nvCxnSpPr>
          <p:cNvPr id="7" name="Straight Arrow Connector 6"/>
          <p:cNvCxnSpPr/>
          <p:nvPr/>
        </p:nvCxnSpPr>
        <p:spPr>
          <a:xfrm flipV="1">
            <a:off x="7422310" y="2768226"/>
            <a:ext cx="811119" cy="8916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6752" y="50273"/>
            <a:ext cx="9036127" cy="892552"/>
          </a:xfrm>
          <a:prstGeom prst="rect">
            <a:avLst/>
          </a:prstGeom>
          <a:noFill/>
        </p:spPr>
        <p:txBody>
          <a:bodyPr wrap="non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Natural Increase and Migration as a Share of Population Growth</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 Canada, 1851-2012</a:t>
            </a:r>
          </a:p>
        </p:txBody>
      </p:sp>
      <p:sp>
        <p:nvSpPr>
          <p:cNvPr id="9" name="TextBox 8"/>
          <p:cNvSpPr txBox="1"/>
          <p:nvPr/>
        </p:nvSpPr>
        <p:spPr>
          <a:xfrm>
            <a:off x="1828800" y="3198167"/>
            <a:ext cx="1439818" cy="46166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a:ea typeface="+mn-ea"/>
                <a:cs typeface="Arial" charset="0"/>
              </a:rPr>
              <a:t>Migration</a:t>
            </a:r>
            <a:endParaRPr kumimoji="0" lang="en-CA" sz="2400" b="1" i="0" u="none" strike="noStrike" kern="1200" cap="none" spc="0" normalizeH="0" baseline="0" noProof="0" dirty="0">
              <a:ln>
                <a:noFill/>
              </a:ln>
              <a:solidFill>
                <a:srgbClr val="0070C0"/>
              </a:solidFill>
              <a:effectLst/>
              <a:uLnTx/>
              <a:uFillTx/>
              <a:latin typeface="Calibri"/>
              <a:ea typeface="+mn-ea"/>
              <a:cs typeface="Arial" charset="0"/>
            </a:endParaRPr>
          </a:p>
        </p:txBody>
      </p:sp>
      <p:sp>
        <p:nvSpPr>
          <p:cNvPr id="11" name="TextBox 10"/>
          <p:cNvSpPr txBox="1"/>
          <p:nvPr/>
        </p:nvSpPr>
        <p:spPr>
          <a:xfrm>
            <a:off x="1828800" y="1676400"/>
            <a:ext cx="1371599"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libri"/>
                <a:ea typeface="+mn-ea"/>
                <a:cs typeface="Arial" charset="0"/>
              </a:rPr>
              <a:t>Natural increase</a:t>
            </a:r>
            <a:endParaRPr kumimoji="0" lang="en-CA" sz="2400" b="1" i="0" u="none" strike="noStrike" kern="1200" cap="none" spc="0" normalizeH="0" baseline="0" noProof="0" dirty="0">
              <a:ln>
                <a:noFill/>
              </a:ln>
              <a:solidFill>
                <a:srgbClr val="C00000"/>
              </a:solidFill>
              <a:effectLst/>
              <a:uLnTx/>
              <a:uFillTx/>
              <a:latin typeface="Calibri"/>
              <a:ea typeface="+mn-ea"/>
              <a:cs typeface="Arial" charset="0"/>
            </a:endParaRPr>
          </a:p>
        </p:txBody>
      </p:sp>
      <p:sp>
        <p:nvSpPr>
          <p:cNvPr id="12" name="TextBox 11"/>
          <p:cNvSpPr txBox="1"/>
          <p:nvPr/>
        </p:nvSpPr>
        <p:spPr>
          <a:xfrm>
            <a:off x="8720015" y="96502"/>
            <a:ext cx="444352" cy="424732"/>
          </a:xfrm>
          <a:prstGeom prst="rect">
            <a:avLst/>
          </a:prstGeom>
          <a:no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sym typeface="Wingdings" panose="05000000000000000000" pitchFamily="2" charset="2"/>
              </a:rPr>
              <a:t></a:t>
            </a:r>
            <a:endPar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endParaRPr>
          </a:p>
        </p:txBody>
      </p:sp>
      <p:sp>
        <p:nvSpPr>
          <p:cNvPr id="8" name="Slide Number Placeholder 7">
            <a:extLst>
              <a:ext uri="{FF2B5EF4-FFF2-40B4-BE49-F238E27FC236}">
                <a16:creationId xmlns:a16="http://schemas.microsoft.com/office/drawing/2014/main" id="{17173A34-7CA3-47F8-97C3-BD4C0EDF73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93033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txBox="1">
            <a:spLocks noChangeArrowheads="1"/>
          </p:cNvSpPr>
          <p:nvPr/>
        </p:nvSpPr>
        <p:spPr>
          <a:xfrm>
            <a:off x="685800" y="-76200"/>
            <a:ext cx="7772400" cy="685800"/>
          </a:xfrm>
          <a:prstGeom prst="rect">
            <a:avLst/>
          </a:prstGeom>
        </p:spPr>
        <p:txBody>
          <a:bodyPr anchor="t"/>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buFont typeface="Arial" charset="0"/>
              <a:buNone/>
            </a:pPr>
            <a:r>
              <a:rPr lang="en-US" sz="3400" dirty="0">
                <a:solidFill>
                  <a:prstClr val="black"/>
                </a:solidFill>
                <a:effectLst>
                  <a:outerShdw blurRad="38100" dist="38100" dir="2700000" algn="tl">
                    <a:srgbClr val="000000">
                      <a:alpha val="43137"/>
                    </a:srgbClr>
                  </a:outerShdw>
                </a:effectLst>
              </a:rPr>
              <a:t>Today’s To Do List</a:t>
            </a:r>
          </a:p>
        </p:txBody>
      </p:sp>
      <p:sp>
        <p:nvSpPr>
          <p:cNvPr id="4" name="Text Box 8"/>
          <p:cNvSpPr txBox="1">
            <a:spLocks noChangeArrowheads="1"/>
          </p:cNvSpPr>
          <p:nvPr/>
        </p:nvSpPr>
        <p:spPr bwMode="auto">
          <a:xfrm>
            <a:off x="304800" y="844689"/>
            <a:ext cx="8534400" cy="5632311"/>
          </a:xfrm>
          <a:prstGeom prst="rect">
            <a:avLst/>
          </a:prstGeom>
          <a:noFill/>
          <a:ln w="9525" algn="ctr">
            <a:noFill/>
            <a:miter lim="800000"/>
            <a:headEnd/>
            <a:tailEnd/>
          </a:ln>
        </p:spPr>
        <p:txBody>
          <a:bodyPr wrap="square">
            <a:spAutoFit/>
          </a:bodyPr>
          <a:lstStyle/>
          <a:p>
            <a:pPr eaLnBrk="0" hangingPunct="0">
              <a:spcBef>
                <a:spcPts val="0"/>
              </a:spcBef>
              <a:buFont typeface="Arial" charset="0"/>
              <a:buNone/>
            </a:pPr>
            <a:r>
              <a:rPr lang="en-US" sz="2400" dirty="0">
                <a:solidFill>
                  <a:prstClr val="black"/>
                </a:solidFill>
                <a:effectLst>
                  <a:outerShdw blurRad="38100" dist="38100" dir="2700000" algn="tl">
                    <a:srgbClr val="000000">
                      <a:alpha val="43137"/>
                    </a:srgbClr>
                  </a:outerShdw>
                </a:effectLst>
                <a:latin typeface="Calibri"/>
              </a:rPr>
              <a:t>Today we’ll look at</a:t>
            </a:r>
            <a:endParaRPr lang="en-US" sz="2400" dirty="0">
              <a:solidFill>
                <a:prstClr val="black"/>
              </a:solidFill>
              <a:latin typeface="Calibri"/>
            </a:endParaRPr>
          </a:p>
          <a:p>
            <a:pPr eaLnBrk="0" hangingPunct="0">
              <a:spcBef>
                <a:spcPts val="0"/>
              </a:spcBef>
              <a:buFont typeface="Arial" charset="0"/>
              <a:buNone/>
            </a:pPr>
            <a:r>
              <a:rPr lang="en-US" sz="2400" dirty="0">
                <a:solidFill>
                  <a:srgbClr val="C00000"/>
                </a:solidFill>
                <a:effectLst>
                  <a:outerShdw blurRad="38100" dist="38100" dir="2700000" algn="tl">
                    <a:srgbClr val="000000">
                      <a:alpha val="43137"/>
                    </a:srgbClr>
                  </a:outerShdw>
                </a:effectLst>
                <a:latin typeface="Calibri"/>
              </a:rPr>
              <a:t>Why are people important?</a:t>
            </a:r>
          </a:p>
          <a:p>
            <a:pPr eaLnBrk="0" hangingPunct="0">
              <a:spcBef>
                <a:spcPts val="0"/>
              </a:spcBef>
              <a:buFont typeface="Arial" charset="0"/>
              <a:buNone/>
            </a:pPr>
            <a:r>
              <a:rPr lang="en-US" sz="2400" dirty="0">
                <a:solidFill>
                  <a:prstClr val="black"/>
                </a:solidFill>
                <a:latin typeface="Calibri"/>
              </a:rPr>
              <a:t>The concept of human capital.</a:t>
            </a:r>
          </a:p>
          <a:p>
            <a:pPr eaLnBrk="0" hangingPunct="0">
              <a:spcBef>
                <a:spcPts val="0"/>
              </a:spcBef>
              <a:buFont typeface="Arial" charset="0"/>
              <a:buNone/>
            </a:pPr>
            <a:endParaRPr lang="en-US" sz="2400" dirty="0">
              <a:solidFill>
                <a:prstClr val="black"/>
              </a:solidFill>
              <a:latin typeface="Calibri"/>
            </a:endParaRPr>
          </a:p>
          <a:p>
            <a:pPr eaLnBrk="0" hangingPunct="0">
              <a:spcBef>
                <a:spcPts val="0"/>
              </a:spcBef>
              <a:buFont typeface="Arial" charset="0"/>
              <a:buNone/>
            </a:pPr>
            <a:r>
              <a:rPr lang="en-US" sz="2400" dirty="0">
                <a:solidFill>
                  <a:srgbClr val="C00000"/>
                </a:solidFill>
                <a:effectLst>
                  <a:outerShdw blurRad="38100" dist="38100" dir="2700000" algn="tl">
                    <a:srgbClr val="000000">
                      <a:alpha val="43137"/>
                    </a:srgbClr>
                  </a:outerShdw>
                </a:effectLst>
                <a:latin typeface="Calibri"/>
              </a:rPr>
              <a:t>Where does population come from?</a:t>
            </a:r>
          </a:p>
          <a:p>
            <a:pPr eaLnBrk="0" hangingPunct="0">
              <a:spcBef>
                <a:spcPts val="0"/>
              </a:spcBef>
              <a:buFont typeface="Arial" charset="0"/>
              <a:buNone/>
            </a:pPr>
            <a:r>
              <a:rPr lang="en-US" sz="2400" dirty="0">
                <a:solidFill>
                  <a:prstClr val="black"/>
                </a:solidFill>
                <a:latin typeface="Calibri"/>
              </a:rPr>
              <a:t>The population model.</a:t>
            </a:r>
          </a:p>
          <a:p>
            <a:pPr eaLnBrk="0" hangingPunct="0">
              <a:spcBef>
                <a:spcPts val="0"/>
              </a:spcBef>
              <a:buFont typeface="Arial" charset="0"/>
              <a:buNone/>
            </a:pPr>
            <a:endParaRPr lang="en-US" sz="2400" dirty="0">
              <a:solidFill>
                <a:prstClr val="black"/>
              </a:solidFill>
              <a:latin typeface="Calibri"/>
            </a:endParaRPr>
          </a:p>
          <a:p>
            <a:pPr eaLnBrk="0" hangingPunct="0">
              <a:spcBef>
                <a:spcPts val="0"/>
              </a:spcBef>
              <a:buFont typeface="Arial" charset="0"/>
              <a:buNone/>
            </a:pPr>
            <a:r>
              <a:rPr lang="en-US" sz="2400" dirty="0">
                <a:solidFill>
                  <a:srgbClr val="C00000"/>
                </a:solidFill>
                <a:effectLst>
                  <a:outerShdw blurRad="38100" dist="38100" dir="2700000" algn="tl">
                    <a:srgbClr val="000000">
                      <a:alpha val="43137"/>
                    </a:srgbClr>
                  </a:outerShdw>
                </a:effectLst>
                <a:latin typeface="Calibri"/>
              </a:rPr>
              <a:t>Less growth, more people?</a:t>
            </a:r>
          </a:p>
          <a:p>
            <a:pPr eaLnBrk="0" hangingPunct="0">
              <a:spcBef>
                <a:spcPts val="0"/>
              </a:spcBef>
              <a:buFont typeface="Arial" charset="0"/>
              <a:buNone/>
            </a:pPr>
            <a:r>
              <a:rPr lang="en-US" sz="2400" dirty="0">
                <a:solidFill>
                  <a:prstClr val="black"/>
                </a:solidFill>
                <a:latin typeface="Calibri"/>
              </a:rPr>
              <a:t>Population dynamics, forecasts, doubling times.</a:t>
            </a:r>
          </a:p>
          <a:p>
            <a:pPr eaLnBrk="0" hangingPunct="0">
              <a:spcBef>
                <a:spcPts val="0"/>
              </a:spcBef>
              <a:buFont typeface="Arial" charset="0"/>
              <a:buNone/>
            </a:pPr>
            <a:endParaRPr lang="en-US" sz="2400" dirty="0">
              <a:solidFill>
                <a:srgbClr val="C00000"/>
              </a:solidFill>
              <a:effectLst>
                <a:outerShdw blurRad="38100" dist="38100" dir="2700000" algn="tl">
                  <a:srgbClr val="000000">
                    <a:alpha val="43137"/>
                  </a:srgbClr>
                </a:outerShdw>
              </a:effectLst>
              <a:latin typeface="Calibri"/>
            </a:endParaRPr>
          </a:p>
          <a:p>
            <a:pPr eaLnBrk="0" hangingPunct="0">
              <a:spcBef>
                <a:spcPts val="0"/>
              </a:spcBef>
              <a:buFont typeface="Arial" charset="0"/>
              <a:buNone/>
            </a:pPr>
            <a:r>
              <a:rPr lang="en-US" sz="2400" dirty="0">
                <a:solidFill>
                  <a:srgbClr val="C00000"/>
                </a:solidFill>
                <a:effectLst>
                  <a:outerShdw blurRad="38100" dist="38100" dir="2700000" algn="tl">
                    <a:srgbClr val="000000">
                      <a:alpha val="43137"/>
                    </a:srgbClr>
                  </a:outerShdw>
                </a:effectLst>
                <a:latin typeface="Calibri"/>
              </a:rPr>
              <a:t>Having babies.</a:t>
            </a:r>
          </a:p>
          <a:p>
            <a:pPr eaLnBrk="0" hangingPunct="0">
              <a:spcBef>
                <a:spcPts val="0"/>
              </a:spcBef>
              <a:buFont typeface="Arial" charset="0"/>
              <a:buNone/>
            </a:pPr>
            <a:r>
              <a:rPr lang="en-US" sz="2400" dirty="0">
                <a:solidFill>
                  <a:prstClr val="black"/>
                </a:solidFill>
                <a:latin typeface="Calibri"/>
              </a:rPr>
              <a:t>The interconnection of fertility rates, gender and age.</a:t>
            </a:r>
          </a:p>
          <a:p>
            <a:pPr eaLnBrk="0" hangingPunct="0">
              <a:spcBef>
                <a:spcPts val="0"/>
              </a:spcBef>
              <a:buFont typeface="Arial" charset="0"/>
              <a:buNone/>
            </a:pPr>
            <a:endParaRPr lang="en-US" sz="2400" dirty="0">
              <a:solidFill>
                <a:prstClr val="black"/>
              </a:solidFill>
              <a:latin typeface="Calibri"/>
            </a:endParaRPr>
          </a:p>
          <a:p>
            <a:pPr eaLnBrk="0" hangingPunct="0">
              <a:spcBef>
                <a:spcPts val="0"/>
              </a:spcBef>
              <a:buFont typeface="Arial" charset="0"/>
              <a:buNone/>
            </a:pPr>
            <a:r>
              <a:rPr lang="en-US" sz="2400" dirty="0">
                <a:solidFill>
                  <a:srgbClr val="C00000"/>
                </a:solidFill>
                <a:effectLst>
                  <a:outerShdw blurRad="38100" dist="38100" dir="2700000" algn="tl">
                    <a:srgbClr val="000000">
                      <a:alpha val="43137"/>
                    </a:srgbClr>
                  </a:outerShdw>
                </a:effectLst>
                <a:latin typeface="Calibri"/>
              </a:rPr>
              <a:t>Moving people.</a:t>
            </a:r>
          </a:p>
          <a:p>
            <a:pPr eaLnBrk="0" hangingPunct="0">
              <a:spcBef>
                <a:spcPts val="0"/>
              </a:spcBef>
              <a:buFont typeface="Arial" charset="0"/>
              <a:buNone/>
            </a:pPr>
            <a:r>
              <a:rPr lang="en-US" sz="2400" dirty="0">
                <a:solidFill>
                  <a:prstClr val="black"/>
                </a:solidFill>
                <a:latin typeface="Calibri"/>
              </a:rPr>
              <a:t>Migration, migrant stock, and how to save nations from extinction.</a:t>
            </a:r>
          </a:p>
        </p:txBody>
      </p:sp>
      <p:sp>
        <p:nvSpPr>
          <p:cNvPr id="2" name="Slide Number Placeholder 1">
            <a:extLst>
              <a:ext uri="{FF2B5EF4-FFF2-40B4-BE49-F238E27FC236}">
                <a16:creationId xmlns:a16="http://schemas.microsoft.com/office/drawing/2014/main" id="{808CBCBC-3F27-453F-8C20-8B01F3E3E0DB}"/>
              </a:ext>
            </a:extLst>
          </p:cNvPr>
          <p:cNvSpPr>
            <a:spLocks noGrp="1"/>
          </p:cNvSpPr>
          <p:nvPr>
            <p:ph type="sldNum" sz="quarter" idx="12"/>
          </p:nvPr>
        </p:nvSpPr>
        <p:spPr/>
        <p:txBody>
          <a:bodyPr/>
          <a:lstStyle/>
          <a:p>
            <a:pPr>
              <a:defRPr/>
            </a:pPr>
            <a:fld id="{A3FC2F83-CC78-47C6-987A-BA5F6D9E94CE}" type="slidenum">
              <a:rPr lang="en-US" smtClean="0"/>
              <a:pPr>
                <a:defRPr/>
              </a:pPr>
              <a:t>8</a:t>
            </a:fld>
            <a:endParaRPr lang="en-US"/>
          </a:p>
        </p:txBody>
      </p:sp>
    </p:spTree>
    <p:extLst>
      <p:ext uri="{BB962C8B-B14F-4D97-AF65-F5344CB8AC3E}">
        <p14:creationId xmlns:p14="http://schemas.microsoft.com/office/powerpoint/2010/main" val="395214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fade">
                                      <p:cBhvr>
                                        <p:cTn id="30" dur="500"/>
                                        <p:tgtEl>
                                          <p:spTgt spid="4">
                                            <p:txEl>
                                              <p:pRg st="7" end="7"/>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fade">
                                      <p:cBhvr>
                                        <p:cTn id="34" dur="500"/>
                                        <p:tgtEl>
                                          <p:spTgt spid="4">
                                            <p:txEl>
                                              <p:pRg st="8" end="8"/>
                                            </p:txEl>
                                          </p:spTgt>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4">
                                            <p:txEl>
                                              <p:pRg st="10" end="10"/>
                                            </p:txEl>
                                          </p:spTgt>
                                        </p:tgtEl>
                                        <p:attrNameLst>
                                          <p:attrName>style.visibility</p:attrName>
                                        </p:attrNameLst>
                                      </p:cBhvr>
                                      <p:to>
                                        <p:strVal val="visible"/>
                                      </p:to>
                                    </p:set>
                                    <p:animEffect transition="in" filter="fade">
                                      <p:cBhvr>
                                        <p:cTn id="38" dur="500"/>
                                        <p:tgtEl>
                                          <p:spTgt spid="4">
                                            <p:txEl>
                                              <p:pRg st="10" end="10"/>
                                            </p:txEl>
                                          </p:spTgt>
                                        </p:tgtEl>
                                      </p:cBhvr>
                                    </p:animEffect>
                                  </p:childTnLst>
                                </p:cTn>
                              </p:par>
                            </p:childTnLst>
                          </p:cTn>
                        </p:par>
                        <p:par>
                          <p:cTn id="39" fill="hold">
                            <p:stCondLst>
                              <p:cond delay="1500"/>
                            </p:stCondLst>
                            <p:childTnLst>
                              <p:par>
                                <p:cTn id="40" presetID="10" presetClass="entr" presetSubtype="0" fill="hold" nodeType="afterEffect">
                                  <p:stCondLst>
                                    <p:cond delay="0"/>
                                  </p:stCondLst>
                                  <p:childTnLst>
                                    <p:set>
                                      <p:cBhvr>
                                        <p:cTn id="41" dur="1" fill="hold">
                                          <p:stCondLst>
                                            <p:cond delay="0"/>
                                          </p:stCondLst>
                                        </p:cTn>
                                        <p:tgtEl>
                                          <p:spTgt spid="4">
                                            <p:txEl>
                                              <p:pRg st="11" end="11"/>
                                            </p:txEl>
                                          </p:spTgt>
                                        </p:tgtEl>
                                        <p:attrNameLst>
                                          <p:attrName>style.visibility</p:attrName>
                                        </p:attrNameLst>
                                      </p:cBhvr>
                                      <p:to>
                                        <p:strVal val="visible"/>
                                      </p:to>
                                    </p:set>
                                    <p:animEffect transition="in" filter="fade">
                                      <p:cBhvr>
                                        <p:cTn id="42" dur="500"/>
                                        <p:tgtEl>
                                          <p:spTgt spid="4">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13" end="13"/>
                                            </p:txEl>
                                          </p:spTgt>
                                        </p:tgtEl>
                                        <p:attrNameLst>
                                          <p:attrName>style.visibility</p:attrName>
                                        </p:attrNameLst>
                                      </p:cBhvr>
                                      <p:to>
                                        <p:strVal val="visible"/>
                                      </p:to>
                                    </p:set>
                                    <p:animEffect transition="in" filter="fade">
                                      <p:cBhvr>
                                        <p:cTn id="47" dur="500"/>
                                        <p:tgtEl>
                                          <p:spTgt spid="4">
                                            <p:txEl>
                                              <p:pRg st="13" end="13"/>
                                            </p:txEl>
                                          </p:spTgt>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4">
                                            <p:txEl>
                                              <p:pRg st="14" end="14"/>
                                            </p:txEl>
                                          </p:spTgt>
                                        </p:tgtEl>
                                        <p:attrNameLst>
                                          <p:attrName>style.visibility</p:attrName>
                                        </p:attrNameLst>
                                      </p:cBhvr>
                                      <p:to>
                                        <p:strVal val="visible"/>
                                      </p:to>
                                    </p:set>
                                    <p:animEffect transition="in" filter="fade">
                                      <p:cBhvr>
                                        <p:cTn id="51"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31750" y="0"/>
          <a:ext cx="9175750" cy="67818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676400" y="762000"/>
            <a:ext cx="7155610"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rial" charset="0"/>
              </a:rPr>
              <a:t>Migration exceeded natural increase in 1991, and by 2015 there are 2 net in-migrants for every birth.</a:t>
            </a:r>
          </a:p>
        </p:txBody>
      </p:sp>
      <p:cxnSp>
        <p:nvCxnSpPr>
          <p:cNvPr id="4" name="Straight Connector 3"/>
          <p:cNvCxnSpPr/>
          <p:nvPr/>
        </p:nvCxnSpPr>
        <p:spPr>
          <a:xfrm>
            <a:off x="5029200" y="1592997"/>
            <a:ext cx="0" cy="362035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720015" y="96502"/>
            <a:ext cx="444352" cy="424732"/>
          </a:xfrm>
          <a:prstGeom prst="rect">
            <a:avLst/>
          </a:prstGeom>
          <a:no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sym typeface="Wingdings" panose="05000000000000000000" pitchFamily="2" charset="2"/>
              </a:rPr>
              <a:t></a:t>
            </a:r>
            <a:endPar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endParaRPr>
          </a:p>
        </p:txBody>
      </p:sp>
      <p:sp>
        <p:nvSpPr>
          <p:cNvPr id="6" name="Slide Number Placeholder 5">
            <a:extLst>
              <a:ext uri="{FF2B5EF4-FFF2-40B4-BE49-F238E27FC236}">
                <a16:creationId xmlns:a16="http://schemas.microsoft.com/office/drawing/2014/main" id="{1EFEE671-5BFC-4140-80A2-7ABF0D307D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414025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535620951"/>
              </p:ext>
            </p:extLst>
          </p:nvPr>
        </p:nvGraphicFramePr>
        <p:xfrm>
          <a:off x="0" y="0"/>
          <a:ext cx="9144000" cy="68199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962400" y="647581"/>
            <a:ext cx="4038600" cy="800219"/>
          </a:xfrm>
          <a:prstGeom prst="rect">
            <a:avLst/>
          </a:prstGeom>
          <a:noFill/>
        </p:spPr>
        <p:txBody>
          <a:bodyPr wrap="square" rtlCol="0">
            <a:spAutoFit/>
          </a:bodyPr>
          <a:lstStyle/>
          <a:p>
            <a:r>
              <a:rPr lang="en-US" sz="2300" dirty="0">
                <a:solidFill>
                  <a:srgbClr val="FF0000"/>
                </a:solidFill>
                <a:effectLst>
                  <a:outerShdw blurRad="38100" dist="38100" dir="2700000" algn="tl">
                    <a:srgbClr val="000000">
                      <a:alpha val="43137"/>
                    </a:srgbClr>
                  </a:outerShdw>
                </a:effectLst>
                <a:latin typeface="Calibri"/>
              </a:rPr>
              <a:t>By 2016 there were over twice as many in-migrants as </a:t>
            </a:r>
            <a:r>
              <a:rPr lang="en-US" sz="2300" dirty="0">
                <a:solidFill>
                  <a:srgbClr val="0070C0"/>
                </a:solidFill>
                <a:effectLst>
                  <a:outerShdw blurRad="38100" dist="38100" dir="2700000" algn="tl">
                    <a:srgbClr val="000000">
                      <a:alpha val="43137"/>
                    </a:srgbClr>
                  </a:outerShdw>
                </a:effectLst>
                <a:latin typeface="Calibri"/>
              </a:rPr>
              <a:t>births</a:t>
            </a:r>
            <a:r>
              <a:rPr lang="en-US" sz="2300" dirty="0">
                <a:solidFill>
                  <a:srgbClr val="FF0000"/>
                </a:solidFill>
                <a:effectLst>
                  <a:outerShdw blurRad="38100" dist="38100" dir="2700000" algn="tl">
                    <a:srgbClr val="000000">
                      <a:alpha val="43137"/>
                    </a:srgbClr>
                  </a:outerShdw>
                </a:effectLst>
                <a:latin typeface="Calibri"/>
              </a:rPr>
              <a:t>.</a:t>
            </a:r>
          </a:p>
        </p:txBody>
      </p:sp>
      <p:sp>
        <p:nvSpPr>
          <p:cNvPr id="4" name="TextBox 3"/>
          <p:cNvSpPr txBox="1"/>
          <p:nvPr/>
        </p:nvSpPr>
        <p:spPr>
          <a:xfrm>
            <a:off x="3810000" y="3200400"/>
            <a:ext cx="4267199" cy="1089529"/>
          </a:xfrm>
          <a:prstGeom prst="rect">
            <a:avLst/>
          </a:prstGeom>
          <a:no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30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From about 2000, net migration outstrips natural increase</a:t>
            </a:r>
            <a:r>
              <a:rPr kumimoji="0" lang="en-US" sz="2300" i="0" u="none" strike="noStrike" kern="1200" cap="none" spc="0" normalizeH="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 as the engine of population growth.</a:t>
            </a:r>
            <a:endParaRPr kumimoji="0" lang="en-US" sz="230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endParaRPr>
          </a:p>
        </p:txBody>
      </p:sp>
      <p:sp>
        <p:nvSpPr>
          <p:cNvPr id="5" name="TextBox 4"/>
          <p:cNvSpPr txBox="1"/>
          <p:nvPr/>
        </p:nvSpPr>
        <p:spPr>
          <a:xfrm>
            <a:off x="8720015" y="96502"/>
            <a:ext cx="444352" cy="424732"/>
          </a:xfrm>
          <a:prstGeom prst="rect">
            <a:avLst/>
          </a:prstGeom>
          <a:no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sym typeface="Wingdings" panose="05000000000000000000" pitchFamily="2" charset="2"/>
              </a:rPr>
              <a:t></a:t>
            </a:r>
            <a:endPar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endParaRPr>
          </a:p>
        </p:txBody>
      </p:sp>
      <p:sp>
        <p:nvSpPr>
          <p:cNvPr id="6" name="Slide Number Placeholder 5">
            <a:extLst>
              <a:ext uri="{FF2B5EF4-FFF2-40B4-BE49-F238E27FC236}">
                <a16:creationId xmlns:a16="http://schemas.microsoft.com/office/drawing/2014/main" id="{DC47EA0A-D111-41CD-ACD7-416D3D280A7B}"/>
              </a:ext>
            </a:extLst>
          </p:cNvPr>
          <p:cNvSpPr>
            <a:spLocks noGrp="1"/>
          </p:cNvSpPr>
          <p:nvPr>
            <p:ph type="sldNum" sz="quarter" idx="12"/>
          </p:nvPr>
        </p:nvSpPr>
        <p:spPr/>
        <p:txBody>
          <a:bodyPr/>
          <a:lstStyle/>
          <a:p>
            <a:pPr>
              <a:defRPr/>
            </a:pPr>
            <a:fld id="{D7862DBB-4001-4349-BD46-E6A729FB19CB}" type="slidenum">
              <a:rPr lang="en-US" smtClean="0">
                <a:solidFill>
                  <a:prstClr val="white">
                    <a:tint val="75000"/>
                  </a:prstClr>
                </a:solidFill>
              </a:rPr>
              <a:pPr>
                <a:defRPr/>
              </a:pPr>
              <a:t>81</a:t>
            </a:fld>
            <a:endParaRPr lang="en-US">
              <a:solidFill>
                <a:prstClr val="white">
                  <a:tint val="75000"/>
                </a:prstClr>
              </a:solidFill>
            </a:endParaRPr>
          </a:p>
        </p:txBody>
      </p:sp>
    </p:spTree>
    <p:extLst>
      <p:ext uri="{BB962C8B-B14F-4D97-AF65-F5344CB8AC3E}">
        <p14:creationId xmlns:p14="http://schemas.microsoft.com/office/powerpoint/2010/main" val="425318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73320427"/>
              </p:ext>
            </p:extLst>
          </p:nvPr>
        </p:nvGraphicFramePr>
        <p:xfrm>
          <a:off x="0" y="0"/>
          <a:ext cx="9144000" cy="68199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676400" y="1219200"/>
            <a:ext cx="6172200" cy="446276"/>
          </a:xfrm>
          <a:prstGeom prst="rect">
            <a:avLst/>
          </a:prstGeom>
          <a:noFill/>
        </p:spPr>
        <p:txBody>
          <a:bodyPr wrap="square" rtlCol="0">
            <a:spAutoFit/>
          </a:bodyPr>
          <a:lstStyle/>
          <a:p>
            <a:r>
              <a:rPr lang="en-US" sz="2300" dirty="0">
                <a:solidFill>
                  <a:srgbClr val="FF0000"/>
                </a:solidFill>
                <a:effectLst>
                  <a:outerShdw blurRad="38100" dist="38100" dir="2700000" algn="tl">
                    <a:srgbClr val="000000">
                      <a:alpha val="43137"/>
                    </a:srgbClr>
                  </a:outerShdw>
                </a:effectLst>
                <a:latin typeface="Calibri"/>
              </a:rPr>
              <a:t>By 2015 there are two in-migrants for every birth.</a:t>
            </a:r>
          </a:p>
        </p:txBody>
      </p:sp>
      <p:sp>
        <p:nvSpPr>
          <p:cNvPr id="4" name="TextBox 3"/>
          <p:cNvSpPr txBox="1"/>
          <p:nvPr/>
        </p:nvSpPr>
        <p:spPr>
          <a:xfrm>
            <a:off x="1026930" y="5634335"/>
            <a:ext cx="8193270" cy="461665"/>
          </a:xfrm>
          <a:prstGeom prst="rect">
            <a:avLst/>
          </a:prstGeom>
          <a:solidFill>
            <a:schemeClr val="bg2">
              <a:lumMod val="20000"/>
              <a:lumOff val="80000"/>
            </a:schemeClr>
          </a:solidFill>
        </p:spPr>
        <p:txBody>
          <a:bodyPr wrap="none" rtlCol="0">
            <a:spAutoFit/>
          </a:bodyPr>
          <a:lstStyle/>
          <a:p>
            <a:pPr>
              <a:buNone/>
            </a:pPr>
            <a:r>
              <a:rPr lang="en-US" sz="2400" b="1" dirty="0">
                <a:solidFill>
                  <a:schemeClr val="bg1"/>
                </a:solidFill>
                <a:latin typeface="+mn-lt"/>
              </a:rPr>
              <a:t>1971								2015	</a:t>
            </a:r>
          </a:p>
        </p:txBody>
      </p:sp>
      <p:sp>
        <p:nvSpPr>
          <p:cNvPr id="5" name="TextBox 4"/>
          <p:cNvSpPr txBox="1"/>
          <p:nvPr/>
        </p:nvSpPr>
        <p:spPr>
          <a:xfrm>
            <a:off x="8720015" y="96502"/>
            <a:ext cx="444352" cy="424732"/>
          </a:xfrm>
          <a:prstGeom prst="rect">
            <a:avLst/>
          </a:prstGeom>
          <a:noFill/>
        </p:spPr>
        <p:txBody>
          <a:bodyPr wrap="none" rtlCol="0">
            <a:spAutoFit/>
          </a:bodyPr>
          <a:lstStyle/>
          <a:p>
            <a:pPr marL="0" marR="0" lvl="0" indent="0" algn="l"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sym typeface="Wingdings" panose="05000000000000000000" pitchFamily="2" charset="2"/>
              </a:rPr>
              <a:t></a:t>
            </a:r>
            <a:endPar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endParaRPr>
          </a:p>
        </p:txBody>
      </p:sp>
      <p:sp>
        <p:nvSpPr>
          <p:cNvPr id="6" name="Slide Number Placeholder 5">
            <a:extLst>
              <a:ext uri="{FF2B5EF4-FFF2-40B4-BE49-F238E27FC236}">
                <a16:creationId xmlns:a16="http://schemas.microsoft.com/office/drawing/2014/main" id="{EE282CBC-1816-4EEE-9D38-0EA5BC47FED2}"/>
              </a:ext>
            </a:extLst>
          </p:cNvPr>
          <p:cNvSpPr>
            <a:spLocks noGrp="1"/>
          </p:cNvSpPr>
          <p:nvPr>
            <p:ph type="sldNum" sz="quarter" idx="12"/>
          </p:nvPr>
        </p:nvSpPr>
        <p:spPr/>
        <p:txBody>
          <a:bodyPr/>
          <a:lstStyle/>
          <a:p>
            <a:pPr>
              <a:defRPr/>
            </a:pPr>
            <a:fld id="{D7862DBB-4001-4349-BD46-E6A729FB19CB}" type="slidenum">
              <a:rPr lang="en-US" smtClean="0">
                <a:solidFill>
                  <a:prstClr val="white">
                    <a:tint val="75000"/>
                  </a:prstClr>
                </a:solidFill>
              </a:rPr>
              <a:pPr>
                <a:defRPr/>
              </a:pPr>
              <a:t>82</a:t>
            </a:fld>
            <a:endParaRPr lang="en-US">
              <a:solidFill>
                <a:prstClr val="white">
                  <a:tint val="75000"/>
                </a:prstClr>
              </a:solidFill>
            </a:endParaRPr>
          </a:p>
        </p:txBody>
      </p:sp>
    </p:spTree>
    <p:extLst>
      <p:ext uri="{BB962C8B-B14F-4D97-AF65-F5344CB8AC3E}">
        <p14:creationId xmlns:p14="http://schemas.microsoft.com/office/powerpoint/2010/main" val="153455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248775" cy="6837203"/>
          </a:xfrm>
          <a:prstGeom prst="rect">
            <a:avLst/>
          </a:prstGeom>
        </p:spPr>
      </p:pic>
      <p:sp>
        <p:nvSpPr>
          <p:cNvPr id="3" name="TextBox 2"/>
          <p:cNvSpPr txBox="1"/>
          <p:nvPr/>
        </p:nvSpPr>
        <p:spPr>
          <a:xfrm>
            <a:off x="381000" y="4267200"/>
            <a:ext cx="6400800"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2A14F8"/>
                </a:solidFill>
                <a:effectLst>
                  <a:outerShdw blurRad="38100" dist="38100" dir="2700000" algn="tl">
                    <a:srgbClr val="000000">
                      <a:alpha val="43137"/>
                    </a:srgbClr>
                  </a:outerShdw>
                </a:effectLst>
                <a:uLnTx/>
                <a:uFillTx/>
                <a:latin typeface="Calibri"/>
                <a:ea typeface="+mn-ea"/>
                <a:cs typeface="Arial" charset="0"/>
              </a:rPr>
              <a:t>Natural increase will decrease to zero by 2030 and thereafter become natural decrease. </a:t>
            </a:r>
          </a:p>
        </p:txBody>
      </p:sp>
      <p:sp>
        <p:nvSpPr>
          <p:cNvPr id="4" name="TextBox 3"/>
          <p:cNvSpPr txBox="1"/>
          <p:nvPr/>
        </p:nvSpPr>
        <p:spPr>
          <a:xfrm>
            <a:off x="4267200" y="1219200"/>
            <a:ext cx="4495800" cy="156966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1F497D">
                    <a:lumMod val="60000"/>
                    <a:lumOff val="40000"/>
                  </a:srgbClr>
                </a:solidFill>
                <a:effectLst>
                  <a:outerShdw blurRad="38100" dist="38100" dir="2700000" algn="tl">
                    <a:srgbClr val="000000">
                      <a:alpha val="43137"/>
                    </a:srgbClr>
                  </a:outerShdw>
                </a:effectLst>
                <a:uLnTx/>
                <a:uFillTx/>
                <a:latin typeface="Calibri"/>
                <a:ea typeface="+mn-ea"/>
                <a:cs typeface="Arial" charset="0"/>
              </a:rPr>
              <a:t>Population growth will depend increasingly on migration, and, by 2030, entirely on it. But overall population growth will decline.</a:t>
            </a:r>
          </a:p>
        </p:txBody>
      </p:sp>
      <p:cxnSp>
        <p:nvCxnSpPr>
          <p:cNvPr id="6" name="Straight Connector 5"/>
          <p:cNvCxnSpPr/>
          <p:nvPr/>
        </p:nvCxnSpPr>
        <p:spPr>
          <a:xfrm>
            <a:off x="6540500" y="2622550"/>
            <a:ext cx="12700" cy="301625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50273"/>
            <a:ext cx="9220200" cy="584775"/>
          </a:xfrm>
          <a:prstGeom prst="rect">
            <a:avLst/>
          </a:prstGeom>
          <a:solidFill>
            <a:schemeClr val="tx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Natural Increase and Migration Canada, 1956 to 2056</a:t>
            </a:r>
          </a:p>
        </p:txBody>
      </p:sp>
      <p:sp>
        <p:nvSpPr>
          <p:cNvPr id="5" name="Slide Number Placeholder 4">
            <a:extLst>
              <a:ext uri="{FF2B5EF4-FFF2-40B4-BE49-F238E27FC236}">
                <a16:creationId xmlns:a16="http://schemas.microsoft.com/office/drawing/2014/main" id="{383C4F9E-DC86-424B-8B40-EF579A5DAF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862DBB-4001-4349-BD46-E6A729FB19CB}"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797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9414"/>
            <a:ext cx="9144000" cy="6897414"/>
          </a:xfrm>
          <a:prstGeom prst="rect">
            <a:avLst/>
          </a:prstGeom>
        </p:spPr>
      </p:pic>
      <p:cxnSp>
        <p:nvCxnSpPr>
          <p:cNvPr id="3" name="Straight Connector 2"/>
          <p:cNvCxnSpPr/>
          <p:nvPr/>
        </p:nvCxnSpPr>
        <p:spPr>
          <a:xfrm>
            <a:off x="304800" y="3583633"/>
            <a:ext cx="8610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28600" y="3124200"/>
            <a:ext cx="2590800" cy="461665"/>
          </a:xfrm>
          <a:prstGeom prst="rect">
            <a:avLst/>
          </a:prstGeom>
          <a:noFill/>
        </p:spPr>
        <p:txBody>
          <a:bodyPr wrap="square" rtlCol="0">
            <a:spAutoFit/>
          </a:bodyPr>
          <a:lstStyle/>
          <a:p>
            <a:r>
              <a:rPr lang="en-US" sz="2400" dirty="0">
                <a:solidFill>
                  <a:srgbClr val="FF0000"/>
                </a:solidFill>
                <a:effectLst>
                  <a:outerShdw blurRad="38100" dist="38100" dir="2700000" algn="tl">
                    <a:srgbClr val="000000">
                      <a:alpha val="43137"/>
                    </a:srgbClr>
                  </a:outerShdw>
                </a:effectLst>
                <a:latin typeface="Calibri"/>
              </a:rPr>
              <a:t>Replacement rate.</a:t>
            </a:r>
          </a:p>
        </p:txBody>
      </p:sp>
      <p:sp>
        <p:nvSpPr>
          <p:cNvPr id="7" name="TextBox 6"/>
          <p:cNvSpPr txBox="1"/>
          <p:nvPr/>
        </p:nvSpPr>
        <p:spPr>
          <a:xfrm>
            <a:off x="4800600" y="1390979"/>
            <a:ext cx="3810000" cy="1508105"/>
          </a:xfrm>
          <a:prstGeom prst="rect">
            <a:avLst/>
          </a:prstGeom>
          <a:noFill/>
        </p:spPr>
        <p:txBody>
          <a:bodyPr wrap="square" rtlCol="0">
            <a:spAutoFit/>
          </a:bodyPr>
          <a:lstStyle/>
          <a:p>
            <a:r>
              <a:rPr lang="en-US" sz="2300" dirty="0">
                <a:solidFill>
                  <a:srgbClr val="FF0000"/>
                </a:solidFill>
                <a:effectLst>
                  <a:outerShdw blurRad="38100" dist="38100" dir="2700000" algn="tl">
                    <a:srgbClr val="000000">
                      <a:alpha val="43137"/>
                    </a:srgbClr>
                  </a:outerShdw>
                </a:effectLst>
                <a:latin typeface="Calibri"/>
              </a:rPr>
              <a:t>Canadian TFR has decreased precipitously since its late 1950s high of almost 4 to the 1.6 it was in 2016. </a:t>
            </a:r>
          </a:p>
        </p:txBody>
      </p:sp>
      <p:sp>
        <p:nvSpPr>
          <p:cNvPr id="5" name="Slide Number Placeholder 4">
            <a:extLst>
              <a:ext uri="{FF2B5EF4-FFF2-40B4-BE49-F238E27FC236}">
                <a16:creationId xmlns:a16="http://schemas.microsoft.com/office/drawing/2014/main" id="{64864121-18AF-4627-B0C0-4152FA93920E}"/>
              </a:ext>
            </a:extLst>
          </p:cNvPr>
          <p:cNvSpPr>
            <a:spLocks noGrp="1"/>
          </p:cNvSpPr>
          <p:nvPr>
            <p:ph type="sldNum" sz="quarter" idx="12"/>
          </p:nvPr>
        </p:nvSpPr>
        <p:spPr/>
        <p:txBody>
          <a:bodyPr/>
          <a:lstStyle/>
          <a:p>
            <a:pPr>
              <a:defRPr/>
            </a:pPr>
            <a:fld id="{D7862DBB-4001-4349-BD46-E6A729FB19CB}" type="slidenum">
              <a:rPr lang="en-US" smtClean="0">
                <a:solidFill>
                  <a:prstClr val="white">
                    <a:tint val="75000"/>
                  </a:prstClr>
                </a:solidFill>
              </a:rPr>
              <a:pPr>
                <a:defRPr/>
              </a:pPr>
              <a:t>84</a:t>
            </a:fld>
            <a:endParaRPr lang="en-US">
              <a:solidFill>
                <a:prstClr val="white">
                  <a:tint val="75000"/>
                </a:prstClr>
              </a:solidFill>
            </a:endParaRPr>
          </a:p>
        </p:txBody>
      </p:sp>
    </p:spTree>
    <p:extLst>
      <p:ext uri="{BB962C8B-B14F-4D97-AF65-F5344CB8AC3E}">
        <p14:creationId xmlns:p14="http://schemas.microsoft.com/office/powerpoint/2010/main" val="114186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85018C-F33B-44A7-A056-95A3BA44C153}"/>
              </a:ext>
            </a:extLst>
          </p:cNvPr>
          <p:cNvSpPr>
            <a:spLocks noGrp="1"/>
          </p:cNvSpPr>
          <p:nvPr>
            <p:ph type="sldNum" sz="quarter" idx="12"/>
          </p:nvPr>
        </p:nvSpPr>
        <p:spPr/>
        <p:txBody>
          <a:bodyPr/>
          <a:lstStyle/>
          <a:p>
            <a:pPr>
              <a:defRPr/>
            </a:pPr>
            <a:fld id="{D7862DBB-4001-4349-BD46-E6A729FB19CB}" type="slidenum">
              <a:rPr lang="en-US" smtClean="0">
                <a:solidFill>
                  <a:prstClr val="white">
                    <a:tint val="75000"/>
                  </a:prstClr>
                </a:solidFill>
              </a:rPr>
              <a:pPr>
                <a:defRPr/>
              </a:pPr>
              <a:t>85</a:t>
            </a:fld>
            <a:endParaRPr lang="en-US">
              <a:solidFill>
                <a:prstClr val="white">
                  <a:tint val="75000"/>
                </a:prstClr>
              </a:solidFill>
            </a:endParaRPr>
          </a:p>
        </p:txBody>
      </p:sp>
      <p:pic>
        <p:nvPicPr>
          <p:cNvPr id="1026" name="Picture 2" descr="https://population.un.org/wpp/graphs/2_Probabilistic%20Projections/4_Fertility/Total%20Fertility/Canada.png">
            <a:extLst>
              <a:ext uri="{FF2B5EF4-FFF2-40B4-BE49-F238E27FC236}">
                <a16:creationId xmlns:a16="http://schemas.microsoft.com/office/drawing/2014/main" id="{CAED4D65-1550-45CA-9EDD-2A774BBC53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28"/>
            <a:ext cx="9144000" cy="68549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976799E-EA51-443E-B926-12CA2EDEDB47}"/>
              </a:ext>
            </a:extLst>
          </p:cNvPr>
          <p:cNvSpPr/>
          <p:nvPr/>
        </p:nvSpPr>
        <p:spPr>
          <a:xfrm>
            <a:off x="1828800" y="914400"/>
            <a:ext cx="6705600" cy="1508105"/>
          </a:xfrm>
          <a:prstGeom prst="rect">
            <a:avLst/>
          </a:prstGeom>
        </p:spPr>
        <p:txBody>
          <a:bodyPr wrap="square">
            <a:spAutoFit/>
          </a:bodyPr>
          <a:lstStyle/>
          <a:p>
            <a:r>
              <a:rPr lang="en-US" sz="2300" dirty="0">
                <a:solidFill>
                  <a:srgbClr val="FF0000"/>
                </a:solidFill>
                <a:effectLst>
                  <a:outerShdw blurRad="38100" dist="38100" dir="2700000" algn="tl">
                    <a:srgbClr val="000000">
                      <a:alpha val="43137"/>
                    </a:srgbClr>
                  </a:outerShdw>
                </a:effectLst>
                <a:latin typeface="Calibri"/>
              </a:rPr>
              <a:t>At its current TFR alone, and without in-migration, Canada’s population would decrease from its present 36.6 million to 19 million by 2100 – a 48% decline -  and get older faster.</a:t>
            </a:r>
            <a:r>
              <a:rPr lang="en-US" sz="2300" baseline="30000" dirty="0">
                <a:solidFill>
                  <a:srgbClr val="FF0000"/>
                </a:solidFill>
                <a:effectLst>
                  <a:outerShdw blurRad="38100" dist="38100" dir="2700000" algn="tl">
                    <a:srgbClr val="000000">
                      <a:alpha val="43137"/>
                    </a:srgbClr>
                  </a:outerShdw>
                </a:effectLst>
                <a:latin typeface="Calibri"/>
              </a:rPr>
              <a:t>1</a:t>
            </a:r>
          </a:p>
        </p:txBody>
      </p:sp>
      <p:sp>
        <p:nvSpPr>
          <p:cNvPr id="5" name="Rectangle 4">
            <a:extLst>
              <a:ext uri="{FF2B5EF4-FFF2-40B4-BE49-F238E27FC236}">
                <a16:creationId xmlns:a16="http://schemas.microsoft.com/office/drawing/2014/main" id="{741D6AA3-9C0B-4557-87DD-FB9176B2B638}"/>
              </a:ext>
            </a:extLst>
          </p:cNvPr>
          <p:cNvSpPr/>
          <p:nvPr/>
        </p:nvSpPr>
        <p:spPr>
          <a:xfrm>
            <a:off x="0" y="6606401"/>
            <a:ext cx="8763000" cy="276999"/>
          </a:xfrm>
          <a:prstGeom prst="rect">
            <a:avLst/>
          </a:prstGeom>
        </p:spPr>
        <p:txBody>
          <a:bodyPr wrap="square">
            <a:spAutoFit/>
          </a:bodyPr>
          <a:lstStyle/>
          <a:p>
            <a:pPr algn="l"/>
            <a:r>
              <a:rPr lang="en-US" sz="1200" dirty="0">
                <a:solidFill>
                  <a:schemeClr val="bg1"/>
                </a:solidFill>
                <a:latin typeface="+mn-lt"/>
              </a:rPr>
              <a:t>1:</a:t>
            </a:r>
            <a:r>
              <a:rPr lang="en-US" sz="1200" dirty="0">
                <a:latin typeface="+mn-lt"/>
                <a:hlinkClick r:id="rId3"/>
              </a:rPr>
              <a:t>https://www.centuryinitiative.ca/3scenarios/</a:t>
            </a:r>
            <a:endParaRPr lang="en-US" sz="1200" dirty="0">
              <a:latin typeface="+mn-lt"/>
            </a:endParaRPr>
          </a:p>
        </p:txBody>
      </p:sp>
    </p:spTree>
    <p:extLst>
      <p:ext uri="{BB962C8B-B14F-4D97-AF65-F5344CB8AC3E}">
        <p14:creationId xmlns:p14="http://schemas.microsoft.com/office/powerpoint/2010/main" val="351256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457200"/>
            <a:ext cx="8686800" cy="6109365"/>
          </a:xfrm>
          <a:prstGeom prst="rect">
            <a:avLst/>
          </a:prstGeom>
        </p:spPr>
        <p:txBody>
          <a:bodyPr wrap="square">
            <a:spAutoFit/>
          </a:bodyPr>
          <a:lstStyle/>
          <a:p>
            <a:r>
              <a:rPr lang="en-US" sz="2300" dirty="0">
                <a:solidFill>
                  <a:srgbClr val="35393B"/>
                </a:solidFill>
                <a:latin typeface="+mn-lt"/>
              </a:rPr>
              <a:t>By 2034, immigration will account for 100 per cent of population growth as the death rate in Canada exceeds the birth rate.</a:t>
            </a:r>
          </a:p>
          <a:p>
            <a:endParaRPr lang="en-US" sz="2300" dirty="0">
              <a:solidFill>
                <a:srgbClr val="35393B"/>
              </a:solidFill>
              <a:latin typeface="+mn-lt"/>
            </a:endParaRPr>
          </a:p>
          <a:p>
            <a:r>
              <a:rPr lang="en-US" sz="2300" dirty="0">
                <a:solidFill>
                  <a:schemeClr val="bg1"/>
                </a:solidFill>
                <a:latin typeface="+mn-lt"/>
              </a:rPr>
              <a:t>At its current TFR alone, and without in-migration, Canada’s population would decrease from its present 36.6 million to 19 million by 2100 – a 48% decline -  and get older faster.</a:t>
            </a:r>
            <a:r>
              <a:rPr lang="en-US" sz="2300" baseline="30000" dirty="0">
                <a:solidFill>
                  <a:schemeClr val="bg1"/>
                </a:solidFill>
                <a:latin typeface="+mn-lt"/>
              </a:rPr>
              <a:t>1</a:t>
            </a:r>
            <a:endParaRPr lang="en-US" sz="2300" dirty="0">
              <a:solidFill>
                <a:schemeClr val="bg1"/>
              </a:solidFill>
              <a:latin typeface="+mn-lt"/>
            </a:endParaRPr>
          </a:p>
          <a:p>
            <a:endParaRPr lang="en-US" sz="2300" dirty="0">
              <a:solidFill>
                <a:srgbClr val="35393B"/>
              </a:solidFill>
              <a:latin typeface="+mn-lt"/>
            </a:endParaRPr>
          </a:p>
          <a:p>
            <a:r>
              <a:rPr lang="en-US" sz="2300" dirty="0">
                <a:solidFill>
                  <a:srgbClr val="35393B"/>
                </a:solidFill>
                <a:latin typeface="+mn-lt"/>
              </a:rPr>
              <a:t>In a no-immigration world, 26.9% of the population would be 65 and over by 2040.</a:t>
            </a:r>
          </a:p>
          <a:p>
            <a:endParaRPr lang="en-US" sz="2300" dirty="0">
              <a:solidFill>
                <a:srgbClr val="35393B"/>
              </a:solidFill>
              <a:latin typeface="+mn-lt"/>
            </a:endParaRPr>
          </a:p>
          <a:p>
            <a:r>
              <a:rPr lang="en-US" sz="2300" dirty="0">
                <a:solidFill>
                  <a:srgbClr val="35393B"/>
                </a:solidFill>
                <a:latin typeface="+mn-lt"/>
              </a:rPr>
              <a:t>According to a recent Conference Board of Canada analysis, Canada’s potential economic growth would slow from 1.9% to an average of 1.3 per cent annually without immigration.</a:t>
            </a:r>
            <a:r>
              <a:rPr lang="en-US" sz="2300" baseline="30000" dirty="0">
                <a:solidFill>
                  <a:srgbClr val="35393B"/>
                </a:solidFill>
                <a:latin typeface="+mn-lt"/>
              </a:rPr>
              <a:t>2</a:t>
            </a:r>
          </a:p>
          <a:p>
            <a:endParaRPr lang="en-CA" sz="2300" b="0" i="0" dirty="0">
              <a:solidFill>
                <a:srgbClr val="35393B"/>
              </a:solidFill>
              <a:effectLst/>
              <a:latin typeface="+mn-lt"/>
            </a:endParaRPr>
          </a:p>
          <a:p>
            <a:r>
              <a:rPr lang="en-CA" sz="2300" dirty="0">
                <a:solidFill>
                  <a:srgbClr val="FF0000"/>
                </a:solidFill>
                <a:effectLst>
                  <a:outerShdw blurRad="38100" dist="38100" dir="2700000" algn="tl">
                    <a:srgbClr val="000000">
                      <a:alpha val="43137"/>
                    </a:srgbClr>
                  </a:outerShdw>
                </a:effectLst>
                <a:latin typeface="+mn-lt"/>
              </a:rPr>
              <a:t>The sobering reality is that any country will suffer the same fate, which begs the question: from where are the immigrants going to come?</a:t>
            </a:r>
          </a:p>
          <a:p>
            <a:r>
              <a:rPr lang="en-CA" sz="2300" b="0" i="0" dirty="0">
                <a:solidFill>
                  <a:srgbClr val="FF0000"/>
                </a:solidFill>
                <a:effectLst>
                  <a:outerShdw blurRad="38100" dist="38100" dir="2700000" algn="tl">
                    <a:srgbClr val="000000">
                      <a:alpha val="43137"/>
                    </a:srgbClr>
                  </a:outerShdw>
                </a:effectLst>
                <a:latin typeface="+mn-lt"/>
              </a:rPr>
              <a:t>There aren’t that many Norwegians.</a:t>
            </a:r>
          </a:p>
        </p:txBody>
      </p:sp>
      <p:sp>
        <p:nvSpPr>
          <p:cNvPr id="9" name="Rectangle 8"/>
          <p:cNvSpPr/>
          <p:nvPr/>
        </p:nvSpPr>
        <p:spPr>
          <a:xfrm>
            <a:off x="0" y="6606401"/>
            <a:ext cx="8763000" cy="276999"/>
          </a:xfrm>
          <a:prstGeom prst="rect">
            <a:avLst/>
          </a:prstGeom>
        </p:spPr>
        <p:txBody>
          <a:bodyPr wrap="square">
            <a:spAutoFit/>
          </a:bodyPr>
          <a:lstStyle/>
          <a:p>
            <a:pPr algn="l"/>
            <a:r>
              <a:rPr lang="en-US" sz="1200" dirty="0">
                <a:solidFill>
                  <a:schemeClr val="bg1"/>
                </a:solidFill>
                <a:latin typeface="+mn-lt"/>
              </a:rPr>
              <a:t>1:</a:t>
            </a:r>
            <a:r>
              <a:rPr lang="en-US" sz="1200" dirty="0">
                <a:latin typeface="+mn-lt"/>
                <a:hlinkClick r:id="rId2"/>
              </a:rPr>
              <a:t>https://www.centuryinitiative.ca/3scenarios/</a:t>
            </a:r>
            <a:r>
              <a:rPr lang="en-US" sz="1200" dirty="0">
                <a:latin typeface="+mn-lt"/>
              </a:rPr>
              <a:t>     </a:t>
            </a:r>
            <a:r>
              <a:rPr lang="en-US" sz="1200" dirty="0">
                <a:solidFill>
                  <a:schemeClr val="bg1"/>
                </a:solidFill>
                <a:latin typeface="+mn-lt"/>
              </a:rPr>
              <a:t>2: </a:t>
            </a:r>
            <a:r>
              <a:rPr lang="en-US" sz="1200" dirty="0">
                <a:latin typeface="+mn-lt"/>
                <a:hlinkClick r:id="rId3"/>
              </a:rPr>
              <a:t>https://www.conferenceboard.ca/e-library/abstract.aspx?did=9678</a:t>
            </a:r>
            <a:endParaRPr lang="en-US" sz="1200" dirty="0">
              <a:latin typeface="+mn-lt"/>
            </a:endParaRPr>
          </a:p>
        </p:txBody>
      </p:sp>
      <p:sp>
        <p:nvSpPr>
          <p:cNvPr id="10" name="TextBox 9"/>
          <p:cNvSpPr txBox="1"/>
          <p:nvPr/>
        </p:nvSpPr>
        <p:spPr>
          <a:xfrm>
            <a:off x="2125734" y="-152400"/>
            <a:ext cx="4892558" cy="615553"/>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CA" sz="3400" dirty="0">
                <a:solidFill>
                  <a:prstClr val="black"/>
                </a:solidFill>
                <a:effectLst>
                  <a:outerShdw blurRad="38100" dist="38100" dir="2700000" algn="tl">
                    <a:srgbClr val="000000">
                      <a:alpha val="43137"/>
                    </a:srgbClr>
                  </a:outerShdw>
                </a:effectLst>
                <a:latin typeface="Calibri"/>
                <a:cs typeface="Arial" charset="0"/>
              </a:rPr>
              <a:t>Canada Without Migration</a:t>
            </a:r>
            <a:endParaRPr kumimoji="0" lang="en-CA"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cs typeface="Arial" charset="0"/>
            </a:endParaRPr>
          </a:p>
        </p:txBody>
      </p:sp>
      <p:sp>
        <p:nvSpPr>
          <p:cNvPr id="2" name="Slide Number Placeholder 1">
            <a:extLst>
              <a:ext uri="{FF2B5EF4-FFF2-40B4-BE49-F238E27FC236}">
                <a16:creationId xmlns:a16="http://schemas.microsoft.com/office/drawing/2014/main" id="{FE08348A-CC97-4676-9465-18F80DB5C2E8}"/>
              </a:ext>
            </a:extLst>
          </p:cNvPr>
          <p:cNvSpPr>
            <a:spLocks noGrp="1"/>
          </p:cNvSpPr>
          <p:nvPr>
            <p:ph type="sldNum" sz="quarter" idx="12"/>
          </p:nvPr>
        </p:nvSpPr>
        <p:spPr/>
        <p:txBody>
          <a:bodyPr/>
          <a:lstStyle/>
          <a:p>
            <a:pPr>
              <a:defRPr/>
            </a:pPr>
            <a:fld id="{D7862DBB-4001-4349-BD46-E6A729FB19CB}" type="slidenum">
              <a:rPr lang="en-US" smtClean="0">
                <a:solidFill>
                  <a:prstClr val="white">
                    <a:tint val="75000"/>
                  </a:prstClr>
                </a:solidFill>
              </a:rPr>
              <a:pPr>
                <a:defRPr/>
              </a:pPr>
              <a:t>86</a:t>
            </a:fld>
            <a:endParaRPr lang="en-US">
              <a:solidFill>
                <a:prstClr val="white">
                  <a:tint val="75000"/>
                </a:prstClr>
              </a:solidFill>
            </a:endParaRPr>
          </a:p>
        </p:txBody>
      </p:sp>
    </p:spTree>
    <p:extLst>
      <p:ext uri="{BB962C8B-B14F-4D97-AF65-F5344CB8AC3E}">
        <p14:creationId xmlns:p14="http://schemas.microsoft.com/office/powerpoint/2010/main" val="210637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8" end="8"/>
                                            </p:txEl>
                                          </p:spTgt>
                                        </p:tgtEl>
                                        <p:attrNameLst>
                                          <p:attrName>style.visibility</p:attrName>
                                        </p:attrNameLst>
                                      </p:cBhvr>
                                      <p:to>
                                        <p:strVal val="visible"/>
                                      </p:to>
                                    </p:set>
                                    <p:animEffect transition="in" filter="fade">
                                      <p:cBhvr>
                                        <p:cTn id="30" dur="500"/>
                                        <p:tgtEl>
                                          <p:spTgt spid="5">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animEffect transition="in" filter="fade">
                                      <p:cBhvr>
                                        <p:cTn id="35"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541" y="136874"/>
            <a:ext cx="9163082" cy="6584251"/>
          </a:xfrm>
          <a:prstGeom prst="rect">
            <a:avLst/>
          </a:prstGeom>
        </p:spPr>
      </p:pic>
      <p:pic>
        <p:nvPicPr>
          <p:cNvPr id="3" name="Picture 2"/>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3" r="24622"/>
          <a:stretch/>
        </p:blipFill>
        <p:spPr>
          <a:xfrm>
            <a:off x="-1066800" y="-76200"/>
            <a:ext cx="9212580" cy="6865620"/>
          </a:xfrm>
          <a:prstGeom prst="rect">
            <a:avLst/>
          </a:prstGeom>
        </p:spPr>
      </p:pic>
      <p:sp>
        <p:nvSpPr>
          <p:cNvPr id="6" name="TextBox 5"/>
          <p:cNvSpPr txBox="1"/>
          <p:nvPr/>
        </p:nvSpPr>
        <p:spPr>
          <a:xfrm>
            <a:off x="947433" y="2590800"/>
            <a:ext cx="7268593" cy="1261884"/>
          </a:xfrm>
          <a:prstGeom prst="rect">
            <a:avLst/>
          </a:prstGeom>
          <a:solidFill>
            <a:schemeClr val="bg1">
              <a:lumMod val="75000"/>
              <a:lumOff val="25000"/>
              <a:alpha val="60000"/>
            </a:schemeClr>
          </a:solidFill>
        </p:spPr>
        <p:txBody>
          <a:bodyPr wrap="none" rtlCol="0">
            <a:spAutoFit/>
          </a:bodyPr>
          <a:lstStyle/>
          <a:p>
            <a:pPr algn="ctr">
              <a:buNone/>
            </a:pPr>
            <a:r>
              <a:rPr lang="en-US" sz="3800" dirty="0">
                <a:effectLst>
                  <a:outerShdw blurRad="38100" dist="38100" dir="2700000" algn="tl">
                    <a:srgbClr val="000000">
                      <a:alpha val="43137"/>
                    </a:srgbClr>
                  </a:outerShdw>
                </a:effectLst>
                <a:latin typeface="+mn-lt"/>
              </a:rPr>
              <a:t>I know. Let’s Build Walls!</a:t>
            </a:r>
          </a:p>
          <a:p>
            <a:pPr algn="ctr">
              <a:buNone/>
            </a:pPr>
            <a:r>
              <a:rPr lang="en-US" sz="3800" dirty="0">
                <a:effectLst>
                  <a:outerShdw blurRad="38100" dist="38100" dir="2700000" algn="tl">
                    <a:srgbClr val="000000">
                      <a:alpha val="43137"/>
                    </a:srgbClr>
                  </a:outerShdw>
                </a:effectLst>
                <a:latin typeface="+mn-lt"/>
              </a:rPr>
              <a:t>United States Population “Growth”</a:t>
            </a:r>
          </a:p>
        </p:txBody>
      </p:sp>
      <p:sp>
        <p:nvSpPr>
          <p:cNvPr id="2" name="Slide Number Placeholder 1">
            <a:extLst>
              <a:ext uri="{FF2B5EF4-FFF2-40B4-BE49-F238E27FC236}">
                <a16:creationId xmlns:a16="http://schemas.microsoft.com/office/drawing/2014/main" id="{E53C1BBE-0399-45FE-A856-38ACC63992C4}"/>
              </a:ext>
            </a:extLst>
          </p:cNvPr>
          <p:cNvSpPr>
            <a:spLocks noGrp="1"/>
          </p:cNvSpPr>
          <p:nvPr>
            <p:ph type="sldNum" sz="quarter" idx="12"/>
          </p:nvPr>
        </p:nvSpPr>
        <p:spPr/>
        <p:txBody>
          <a:bodyPr/>
          <a:lstStyle/>
          <a:p>
            <a:pPr>
              <a:defRPr/>
            </a:pPr>
            <a:fld id="{D7862DBB-4001-4349-BD46-E6A729FB19CB}" type="slidenum">
              <a:rPr lang="en-US" smtClean="0">
                <a:solidFill>
                  <a:prstClr val="white">
                    <a:tint val="75000"/>
                  </a:prstClr>
                </a:solidFill>
              </a:rPr>
              <a:pPr>
                <a:defRPr/>
              </a:pPr>
              <a:t>87</a:t>
            </a:fld>
            <a:endParaRPr lang="en-US">
              <a:solidFill>
                <a:prstClr val="white">
                  <a:tint val="75000"/>
                </a:prstClr>
              </a:solidFill>
            </a:endParaRPr>
          </a:p>
        </p:txBody>
      </p:sp>
    </p:spTree>
    <p:extLst>
      <p:ext uri="{BB962C8B-B14F-4D97-AF65-F5344CB8AC3E}">
        <p14:creationId xmlns:p14="http://schemas.microsoft.com/office/powerpoint/2010/main" val="42465637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2D76412-14FF-4F52-A58B-7F540D00FC18}"/>
              </a:ext>
            </a:extLst>
          </p:cNvPr>
          <p:cNvPicPr>
            <a:picLocks noChangeAspect="1"/>
          </p:cNvPicPr>
          <p:nvPr/>
        </p:nvPicPr>
        <p:blipFill rotWithShape="1">
          <a:blip r:embed="rId2"/>
          <a:srcRect t="15045"/>
          <a:stretch/>
        </p:blipFill>
        <p:spPr>
          <a:xfrm>
            <a:off x="0" y="914400"/>
            <a:ext cx="9144000" cy="5705276"/>
          </a:xfrm>
          <a:prstGeom prst="rect">
            <a:avLst/>
          </a:prstGeom>
        </p:spPr>
      </p:pic>
      <p:sp>
        <p:nvSpPr>
          <p:cNvPr id="4" name="Rectangle 3"/>
          <p:cNvSpPr/>
          <p:nvPr/>
        </p:nvSpPr>
        <p:spPr>
          <a:xfrm>
            <a:off x="0" y="6609576"/>
            <a:ext cx="9220200" cy="276999"/>
          </a:xfrm>
          <a:prstGeom prst="rect">
            <a:avLst/>
          </a:prstGeom>
        </p:spPr>
        <p:txBody>
          <a:bodyPr wrap="square">
            <a:spAutoFit/>
          </a:bodyPr>
          <a:lstStyle/>
          <a:p>
            <a:pPr algn="l"/>
            <a:r>
              <a:rPr lang="en-CA" sz="1200" dirty="0">
                <a:solidFill>
                  <a:prstClr val="black"/>
                </a:solidFill>
                <a:latin typeface="Calibri"/>
              </a:rPr>
              <a:t>http://data.worldbank.org/indicator/SP.DYN.TFRT.IN?locations=US</a:t>
            </a:r>
          </a:p>
        </p:txBody>
      </p:sp>
      <p:sp>
        <p:nvSpPr>
          <p:cNvPr id="5" name="Rectangle 4"/>
          <p:cNvSpPr/>
          <p:nvPr/>
        </p:nvSpPr>
        <p:spPr>
          <a:xfrm>
            <a:off x="31750" y="76200"/>
            <a:ext cx="9067800" cy="523220"/>
          </a:xfrm>
          <a:prstGeom prst="rect">
            <a:avLst/>
          </a:prstGeom>
        </p:spPr>
        <p:txBody>
          <a:bodyPr wrap="square">
            <a:spAutoFit/>
          </a:bodyPr>
          <a:lstStyle/>
          <a:p>
            <a:pPr>
              <a:defRPr sz="2800" b="0" i="0" u="none" strike="noStrike" kern="1200" spc="0" baseline="0">
                <a:solidFill>
                  <a:prstClr val="black"/>
                </a:solidFill>
                <a:effectLst>
                  <a:outerShdw blurRad="38100" dist="38100" dir="2700000" algn="tl">
                    <a:srgbClr val="000000">
                      <a:alpha val="43137"/>
                    </a:srgbClr>
                  </a:outerShdw>
                </a:effectLst>
                <a:latin typeface="+mn-lt"/>
                <a:ea typeface="+mn-ea"/>
                <a:cs typeface="+mn-cs"/>
              </a:defRPr>
            </a:pPr>
            <a:r>
              <a:rPr lang="en-CA" sz="2800" dirty="0">
                <a:solidFill>
                  <a:prstClr val="black"/>
                </a:solidFill>
                <a:effectLst>
                  <a:outerShdw blurRad="38100" dist="38100" dir="2700000" algn="tl">
                    <a:srgbClr val="000000">
                      <a:alpha val="43137"/>
                    </a:srgbClr>
                  </a:outerShdw>
                </a:effectLst>
                <a:latin typeface="Calibri"/>
              </a:rPr>
              <a:t>United States: Fertility Rate 1960 to 2018</a:t>
            </a:r>
          </a:p>
        </p:txBody>
      </p:sp>
      <p:sp>
        <p:nvSpPr>
          <p:cNvPr id="6" name="Rectangle 5"/>
          <p:cNvSpPr/>
          <p:nvPr/>
        </p:nvSpPr>
        <p:spPr>
          <a:xfrm>
            <a:off x="304800" y="1092696"/>
            <a:ext cx="2019300" cy="523220"/>
          </a:xfrm>
          <a:prstGeom prst="rect">
            <a:avLst/>
          </a:prstGeom>
        </p:spPr>
        <p:txBody>
          <a:bodyPr wrap="square">
            <a:spAutoFit/>
          </a:bodyPr>
          <a:lstStyle/>
          <a:p>
            <a:pPr>
              <a:defRPr sz="2800" b="0" i="0" u="none" strike="noStrike" kern="1200" spc="0" baseline="0">
                <a:solidFill>
                  <a:prstClr val="black"/>
                </a:solidFill>
                <a:effectLst>
                  <a:outerShdw blurRad="38100" dist="38100" dir="2700000" algn="tl">
                    <a:srgbClr val="000000">
                      <a:alpha val="43137"/>
                    </a:srgbClr>
                  </a:outerShdw>
                </a:effectLst>
                <a:latin typeface="+mn-lt"/>
                <a:ea typeface="+mn-ea"/>
                <a:cs typeface="+mn-cs"/>
              </a:defRPr>
            </a:pPr>
            <a:r>
              <a:rPr lang="en-CA" sz="2800" dirty="0">
                <a:solidFill>
                  <a:prstClr val="black"/>
                </a:solidFill>
                <a:effectLst>
                  <a:outerShdw blurRad="38100" dist="38100" dir="2700000" algn="tl">
                    <a:srgbClr val="000000">
                      <a:alpha val="43137"/>
                    </a:srgbClr>
                  </a:outerShdw>
                </a:effectLst>
                <a:latin typeface="Calibri"/>
              </a:rPr>
              <a:t>1960 = 3.6</a:t>
            </a:r>
          </a:p>
        </p:txBody>
      </p:sp>
      <p:sp>
        <p:nvSpPr>
          <p:cNvPr id="7" name="Rectangle 6"/>
          <p:cNvSpPr/>
          <p:nvPr/>
        </p:nvSpPr>
        <p:spPr>
          <a:xfrm>
            <a:off x="7239000" y="5237976"/>
            <a:ext cx="1905000" cy="523220"/>
          </a:xfrm>
          <a:prstGeom prst="rect">
            <a:avLst/>
          </a:prstGeom>
        </p:spPr>
        <p:txBody>
          <a:bodyPr wrap="square">
            <a:spAutoFit/>
          </a:bodyPr>
          <a:lstStyle/>
          <a:p>
            <a:pPr>
              <a:defRPr sz="2800" b="0" i="0" u="none" strike="noStrike" kern="1200" spc="0" baseline="0">
                <a:solidFill>
                  <a:prstClr val="black"/>
                </a:solidFill>
                <a:effectLst>
                  <a:outerShdw blurRad="38100" dist="38100" dir="2700000" algn="tl">
                    <a:srgbClr val="000000">
                      <a:alpha val="43137"/>
                    </a:srgbClr>
                  </a:outerShdw>
                </a:effectLst>
                <a:latin typeface="+mn-lt"/>
                <a:ea typeface="+mn-ea"/>
                <a:cs typeface="+mn-cs"/>
              </a:defRPr>
            </a:pPr>
            <a:r>
              <a:rPr lang="en-CA" sz="2800" dirty="0">
                <a:solidFill>
                  <a:prstClr val="black"/>
                </a:solidFill>
                <a:effectLst>
                  <a:outerShdw blurRad="38100" dist="38100" dir="2700000" algn="tl">
                    <a:srgbClr val="000000">
                      <a:alpha val="43137"/>
                    </a:srgbClr>
                  </a:outerShdw>
                </a:effectLst>
                <a:latin typeface="Calibri"/>
              </a:rPr>
              <a:t>2018 = 1.73</a:t>
            </a:r>
          </a:p>
        </p:txBody>
      </p:sp>
      <p:cxnSp>
        <p:nvCxnSpPr>
          <p:cNvPr id="8" name="Straight Connector 7"/>
          <p:cNvCxnSpPr/>
          <p:nvPr/>
        </p:nvCxnSpPr>
        <p:spPr>
          <a:xfrm>
            <a:off x="304800" y="4267200"/>
            <a:ext cx="8610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8600" y="4552176"/>
            <a:ext cx="2590800" cy="461665"/>
          </a:xfrm>
          <a:prstGeom prst="rect">
            <a:avLst/>
          </a:prstGeom>
          <a:noFill/>
        </p:spPr>
        <p:txBody>
          <a:bodyPr wrap="square" rtlCol="0">
            <a:spAutoFit/>
          </a:bodyPr>
          <a:lstStyle/>
          <a:p>
            <a:r>
              <a:rPr lang="en-US" sz="2400" dirty="0">
                <a:solidFill>
                  <a:srgbClr val="FF0000"/>
                </a:solidFill>
                <a:effectLst>
                  <a:outerShdw blurRad="38100" dist="38100" dir="2700000" algn="tl">
                    <a:srgbClr val="000000">
                      <a:alpha val="43137"/>
                    </a:srgbClr>
                  </a:outerShdw>
                </a:effectLst>
                <a:latin typeface="Calibri"/>
              </a:rPr>
              <a:t>Replacement rate.</a:t>
            </a:r>
          </a:p>
        </p:txBody>
      </p:sp>
      <p:sp>
        <p:nvSpPr>
          <p:cNvPr id="10" name="TextBox 9"/>
          <p:cNvSpPr txBox="1"/>
          <p:nvPr/>
        </p:nvSpPr>
        <p:spPr>
          <a:xfrm>
            <a:off x="1828800" y="1236012"/>
            <a:ext cx="7379065" cy="2853089"/>
          </a:xfrm>
          <a:prstGeom prst="rect">
            <a:avLst/>
          </a:prstGeom>
          <a:noFill/>
        </p:spPr>
        <p:txBody>
          <a:bodyPr wrap="square" rtlCol="0">
            <a:spAutoFit/>
          </a:bodyPr>
          <a:lstStyle/>
          <a:p>
            <a:pPr>
              <a:lnSpc>
                <a:spcPct val="90000"/>
              </a:lnSpc>
              <a:spcBef>
                <a:spcPct val="20000"/>
              </a:spcBef>
            </a:pPr>
            <a:r>
              <a:rPr lang="en-US" sz="2300" dirty="0">
                <a:solidFill>
                  <a:srgbClr val="FF0000"/>
                </a:solidFill>
                <a:effectLst>
                  <a:outerShdw blurRad="38100" dist="38100" dir="2700000" algn="tl">
                    <a:srgbClr val="000000">
                      <a:alpha val="43137"/>
                    </a:srgbClr>
                  </a:outerShdw>
                </a:effectLst>
                <a:latin typeface="Calibri"/>
              </a:rPr>
              <a:t>U.S. population is below replacement rate and has been since the early 1970s.</a:t>
            </a:r>
          </a:p>
          <a:p>
            <a:pPr>
              <a:lnSpc>
                <a:spcPct val="90000"/>
              </a:lnSpc>
              <a:spcBef>
                <a:spcPct val="20000"/>
              </a:spcBef>
            </a:pPr>
            <a:r>
              <a:rPr lang="en-US" sz="2300" dirty="0">
                <a:solidFill>
                  <a:srgbClr val="FF0000"/>
                </a:solidFill>
                <a:effectLst>
                  <a:outerShdw blurRad="38100" dist="38100" dir="2700000" algn="tl">
                    <a:srgbClr val="000000">
                      <a:alpha val="43137"/>
                    </a:srgbClr>
                  </a:outerShdw>
                </a:effectLst>
                <a:latin typeface="Calibri"/>
              </a:rPr>
              <a:t>Without immigration population would have declined.</a:t>
            </a:r>
          </a:p>
          <a:p>
            <a:pPr>
              <a:lnSpc>
                <a:spcPct val="90000"/>
              </a:lnSpc>
              <a:spcBef>
                <a:spcPct val="20000"/>
              </a:spcBef>
            </a:pPr>
            <a:endParaRPr lang="en-US" sz="2300" dirty="0">
              <a:solidFill>
                <a:srgbClr val="FF0000"/>
              </a:solidFill>
              <a:effectLst>
                <a:outerShdw blurRad="38100" dist="38100" dir="2700000" algn="tl">
                  <a:srgbClr val="000000">
                    <a:alpha val="43137"/>
                  </a:srgbClr>
                </a:outerShdw>
              </a:effectLst>
              <a:latin typeface="Calibri"/>
            </a:endParaRPr>
          </a:p>
          <a:p>
            <a:pPr>
              <a:lnSpc>
                <a:spcPct val="90000"/>
              </a:lnSpc>
              <a:spcBef>
                <a:spcPct val="20000"/>
              </a:spcBef>
            </a:pPr>
            <a:r>
              <a:rPr lang="en-US" sz="2300" dirty="0">
                <a:solidFill>
                  <a:srgbClr val="FF0000"/>
                </a:solidFill>
                <a:effectLst>
                  <a:outerShdw blurRad="38100" dist="38100" dir="2700000" algn="tl">
                    <a:srgbClr val="000000">
                      <a:alpha val="43137"/>
                    </a:srgbClr>
                  </a:outerShdw>
                </a:effectLst>
                <a:latin typeface="Calibri"/>
              </a:rPr>
              <a:t>At its current TFR alone, and without in-migration, the US population would decrease from its existing 327.2 million to 281.5 million by 2100 – a decrease of over 24% - and get older faster.</a:t>
            </a:r>
          </a:p>
        </p:txBody>
      </p:sp>
      <p:sp>
        <p:nvSpPr>
          <p:cNvPr id="2" name="Slide Number Placeholder 1">
            <a:extLst>
              <a:ext uri="{FF2B5EF4-FFF2-40B4-BE49-F238E27FC236}">
                <a16:creationId xmlns:a16="http://schemas.microsoft.com/office/drawing/2014/main" id="{61F3FB0F-C0A6-4CD9-8D39-516A27543D14}"/>
              </a:ext>
            </a:extLst>
          </p:cNvPr>
          <p:cNvSpPr>
            <a:spLocks noGrp="1"/>
          </p:cNvSpPr>
          <p:nvPr>
            <p:ph type="sldNum" sz="quarter" idx="12"/>
          </p:nvPr>
        </p:nvSpPr>
        <p:spPr/>
        <p:txBody>
          <a:bodyPr/>
          <a:lstStyle/>
          <a:p>
            <a:pPr>
              <a:defRPr/>
            </a:pPr>
            <a:fld id="{D7862DBB-4001-4349-BD46-E6A729FB19CB}" type="slidenum">
              <a:rPr lang="en-US" smtClean="0">
                <a:solidFill>
                  <a:prstClr val="white">
                    <a:tint val="75000"/>
                  </a:prstClr>
                </a:solidFill>
              </a:rPr>
              <a:pPr>
                <a:defRPr/>
              </a:pPr>
              <a:t>88</a:t>
            </a:fld>
            <a:endParaRPr lang="en-US">
              <a:solidFill>
                <a:prstClr val="white">
                  <a:tint val="75000"/>
                </a:prstClr>
              </a:solidFill>
            </a:endParaRPr>
          </a:p>
        </p:txBody>
      </p:sp>
    </p:spTree>
    <p:extLst>
      <p:ext uri="{BB962C8B-B14F-4D97-AF65-F5344CB8AC3E}">
        <p14:creationId xmlns:p14="http://schemas.microsoft.com/office/powerpoint/2010/main" val="164310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500"/>
                                        <p:tgtEl>
                                          <p:spTgt spid="1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500"/>
                                        <p:tgtEl>
                                          <p:spTgt spid="1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xEl>
                                              <p:pRg st="3" end="3"/>
                                            </p:txEl>
                                          </p:spTgt>
                                        </p:tgtEl>
                                        <p:attrNameLst>
                                          <p:attrName>style.visibility</p:attrName>
                                        </p:attrNameLst>
                                      </p:cBhvr>
                                      <p:to>
                                        <p:strVal val="visible"/>
                                      </p:to>
                                    </p:set>
                                    <p:animEffect transition="in" filter="fade">
                                      <p:cBhvr>
                                        <p:cTn id="26"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ewscientist.com/data/images/ns/cms/dn22283/dn22283-5_6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20" y="381000"/>
            <a:ext cx="9122979" cy="62738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2727" y="-76200"/>
            <a:ext cx="8347542" cy="615553"/>
          </a:xfrm>
          <a:prstGeom prst="rect">
            <a:avLst/>
          </a:prstGeom>
          <a:noFill/>
        </p:spPr>
        <p:txBody>
          <a:bodyPr wrap="none" rtlCol="0">
            <a:spAutoFit/>
          </a:bodyPr>
          <a:lstStyle/>
          <a:p>
            <a:pPr algn="ctr">
              <a:lnSpc>
                <a:spcPct val="100000"/>
              </a:lnSpc>
              <a:spcBef>
                <a:spcPct val="0"/>
              </a:spcBef>
              <a:buFontTx/>
              <a:buNone/>
            </a:pPr>
            <a:r>
              <a:rPr lang="en-US" sz="3400" dirty="0">
                <a:solidFill>
                  <a:prstClr val="black"/>
                </a:solidFill>
                <a:effectLst>
                  <a:outerShdw blurRad="38100" dist="38100" dir="2700000" algn="tl">
                    <a:srgbClr val="000000">
                      <a:alpha val="43137"/>
                    </a:srgbClr>
                  </a:outerShdw>
                </a:effectLst>
                <a:latin typeface="Calibri"/>
              </a:rPr>
              <a:t>US Ethnic Population Structure 2010 and 2050</a:t>
            </a:r>
          </a:p>
        </p:txBody>
      </p:sp>
      <p:sp>
        <p:nvSpPr>
          <p:cNvPr id="5" name="TextBox 4"/>
          <p:cNvSpPr txBox="1"/>
          <p:nvPr/>
        </p:nvSpPr>
        <p:spPr>
          <a:xfrm>
            <a:off x="21021" y="476071"/>
            <a:ext cx="9122979" cy="1200329"/>
          </a:xfrm>
          <a:prstGeom prst="rect">
            <a:avLst/>
          </a:prstGeom>
          <a:solidFill>
            <a:schemeClr val="tx1"/>
          </a:solidFill>
        </p:spPr>
        <p:txBody>
          <a:bodyPr wrap="square" rtlCol="0">
            <a:spAutoFit/>
          </a:bodyPr>
          <a:lstStyle/>
          <a:p>
            <a:pPr algn="ctr">
              <a:lnSpc>
                <a:spcPct val="100000"/>
              </a:lnSpc>
              <a:spcBef>
                <a:spcPct val="0"/>
              </a:spcBef>
              <a:buFontTx/>
              <a:buNone/>
            </a:pPr>
            <a:r>
              <a:rPr lang="en-US" sz="2400" dirty="0">
                <a:solidFill>
                  <a:prstClr val="black"/>
                </a:solidFill>
                <a:latin typeface="Calibri"/>
              </a:rPr>
              <a:t>Black and Asian populations are aging, with few young for future growth. Hispanic populations are growing and young with significant future growth potential.</a:t>
            </a:r>
          </a:p>
        </p:txBody>
      </p:sp>
      <p:sp>
        <p:nvSpPr>
          <p:cNvPr id="2" name="TextBox 1"/>
          <p:cNvSpPr txBox="1"/>
          <p:nvPr/>
        </p:nvSpPr>
        <p:spPr>
          <a:xfrm>
            <a:off x="0" y="6629400"/>
            <a:ext cx="2643159" cy="276999"/>
          </a:xfrm>
          <a:prstGeom prst="rect">
            <a:avLst/>
          </a:prstGeom>
          <a:noFill/>
        </p:spPr>
        <p:txBody>
          <a:bodyPr wrap="none" rtlCol="0">
            <a:spAutoFit/>
          </a:bodyPr>
          <a:lstStyle/>
          <a:p>
            <a:pPr algn="ctr">
              <a:lnSpc>
                <a:spcPct val="100000"/>
              </a:lnSpc>
              <a:spcBef>
                <a:spcPct val="0"/>
              </a:spcBef>
              <a:buFontTx/>
              <a:buNone/>
            </a:pPr>
            <a:r>
              <a:rPr lang="en-US" sz="1200" dirty="0">
                <a:solidFill>
                  <a:prstClr val="black"/>
                </a:solidFill>
                <a:latin typeface="Calibri"/>
              </a:rPr>
              <a:t>Source: New Scientist, September 2012</a:t>
            </a:r>
            <a:endParaRPr lang="en-CA" sz="1200" dirty="0">
              <a:solidFill>
                <a:prstClr val="black"/>
              </a:solidFill>
              <a:latin typeface="Calibri"/>
            </a:endParaRPr>
          </a:p>
        </p:txBody>
      </p:sp>
      <p:sp>
        <p:nvSpPr>
          <p:cNvPr id="3" name="Slide Number Placeholder 2">
            <a:extLst>
              <a:ext uri="{FF2B5EF4-FFF2-40B4-BE49-F238E27FC236}">
                <a16:creationId xmlns:a16="http://schemas.microsoft.com/office/drawing/2014/main" id="{D224203C-5B90-42D0-AA95-7DA9AAB1B581}"/>
              </a:ext>
            </a:extLst>
          </p:cNvPr>
          <p:cNvSpPr>
            <a:spLocks noGrp="1"/>
          </p:cNvSpPr>
          <p:nvPr>
            <p:ph type="sldNum" sz="quarter" idx="12"/>
          </p:nvPr>
        </p:nvSpPr>
        <p:spPr/>
        <p:txBody>
          <a:bodyPr/>
          <a:lstStyle/>
          <a:p>
            <a:pPr>
              <a:defRPr/>
            </a:pPr>
            <a:fld id="{D7862DBB-4001-4349-BD46-E6A729FB19CB}" type="slidenum">
              <a:rPr lang="en-US" smtClean="0">
                <a:solidFill>
                  <a:prstClr val="white">
                    <a:tint val="75000"/>
                  </a:prstClr>
                </a:solidFill>
              </a:rPr>
              <a:pPr>
                <a:defRPr/>
              </a:pPr>
              <a:t>89</a:t>
            </a:fld>
            <a:endParaRPr lang="en-US">
              <a:solidFill>
                <a:prstClr val="white">
                  <a:tint val="75000"/>
                </a:prstClr>
              </a:solidFill>
            </a:endParaRPr>
          </a:p>
        </p:txBody>
      </p:sp>
    </p:spTree>
    <p:extLst>
      <p:ext uri="{BB962C8B-B14F-4D97-AF65-F5344CB8AC3E}">
        <p14:creationId xmlns:p14="http://schemas.microsoft.com/office/powerpoint/2010/main" val="1800729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txBox="1">
            <a:spLocks noChangeArrowheads="1"/>
          </p:cNvSpPr>
          <p:nvPr/>
        </p:nvSpPr>
        <p:spPr>
          <a:xfrm>
            <a:off x="685800" y="-76200"/>
            <a:ext cx="7772400" cy="685800"/>
          </a:xfrm>
          <a:prstGeom prst="rect">
            <a:avLst/>
          </a:prstGeom>
        </p:spPr>
        <p:txBody>
          <a:bodyPr anchor="t"/>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Arial" charset="0"/>
              <a:buNone/>
              <a:tabLst/>
              <a:defRPr/>
            </a:pPr>
            <a:r>
              <a:rPr kumimoji="0" lang="en-US" sz="3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rPr>
              <a:t>Why Are People Important?</a:t>
            </a:r>
          </a:p>
        </p:txBody>
      </p:sp>
      <p:sp>
        <p:nvSpPr>
          <p:cNvPr id="4" name="Text Box 8"/>
          <p:cNvSpPr txBox="1">
            <a:spLocks noChangeArrowheads="1"/>
          </p:cNvSpPr>
          <p:nvPr/>
        </p:nvSpPr>
        <p:spPr bwMode="auto">
          <a:xfrm>
            <a:off x="515880" y="972264"/>
            <a:ext cx="8100776" cy="5047536"/>
          </a:xfrm>
          <a:prstGeom prst="rect">
            <a:avLst/>
          </a:prstGeom>
          <a:noFill/>
          <a:ln w="9525" algn="ctr">
            <a:noFill/>
            <a:miter lim="800000"/>
            <a:headEnd/>
            <a:tailEnd/>
          </a:ln>
        </p:spPr>
        <p:txBody>
          <a:bodyPr wrap="square">
            <a:spAutoFit/>
          </a:bodyPr>
          <a:lstStyle/>
          <a:p>
            <a:pPr marL="0" marR="0" lvl="0" indent="0" algn="ctr" defTabSz="914400" rtl="0" eaLnBrk="0" fontAlgn="base" latinLnBrk="0" hangingPunct="0">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Population is important as:</a:t>
            </a:r>
          </a:p>
          <a:p>
            <a:pPr marL="0" marR="0" lvl="0" indent="0" algn="ctr" defTabSz="914400" rtl="0" eaLnBrk="1" fontAlgn="base" latinLnBrk="0" hangingPunct="1">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Economic demand</a:t>
            </a:r>
          </a:p>
          <a:p>
            <a:pPr marL="0" marR="0" lvl="0" indent="0" algn="ctr" defTabSz="914400" rtl="0" eaLnBrk="1" fontAlgn="base" latinLnBrk="0" hangingPunct="1">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Human resource asset</a:t>
            </a:r>
          </a:p>
          <a:p>
            <a:pPr marL="0" marR="0" lvl="0" indent="0" algn="ctr" defTabSz="914400" rtl="0" eaLnBrk="1" fontAlgn="base" latinLnBrk="0" hangingPunct="1">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Territorial security</a:t>
            </a:r>
          </a:p>
          <a:p>
            <a:pPr marL="0" marR="0" lvl="0" indent="0" algn="ctr" defTabSz="914400" rtl="0" eaLnBrk="1" fontAlgn="base" latinLnBrk="0" hangingPunct="1">
              <a:spcBef>
                <a:spcPts val="0"/>
              </a:spcBef>
              <a:spcAft>
                <a:spcPct val="0"/>
              </a:spcAft>
              <a:buClrTx/>
              <a:buSzTx/>
              <a:buFont typeface="Arial" charset="0"/>
              <a:buNone/>
              <a:tabLst/>
              <a:defRPr/>
            </a:pP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Cultural identity</a:t>
            </a:r>
          </a:p>
          <a:p>
            <a:pPr marL="0" marR="0" lvl="0" indent="0" algn="ctr" defTabSz="914400" rtl="0" eaLnBrk="0" fontAlgn="base" latinLnBrk="0" hangingPunct="0">
              <a:spcBef>
                <a:spcPts val="0"/>
              </a:spcBef>
              <a:spcAft>
                <a:spcPct val="0"/>
              </a:spcAft>
              <a:buClrTx/>
              <a:buSzTx/>
              <a:buFont typeface="Arial" charset="0"/>
              <a:buNone/>
              <a:tabLst/>
              <a:defRPr/>
            </a:pPr>
            <a:endParaRPr kumimoji="0" lang="en-US" sz="23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a:p>
            <a:pPr marL="0" marR="0" lvl="0" indent="0" algn="ctr" defTabSz="914400" rtl="0" eaLnBrk="0" fontAlgn="base" latinLnBrk="0" hangingPunct="0">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Going to look at changing population size and structure in the world, which principally means exploring demographics such as:</a:t>
            </a:r>
          </a:p>
          <a:p>
            <a:pPr marL="0" marR="0" lvl="0" indent="0" algn="ctr" defTabSz="914400" rtl="0" eaLnBrk="0" fontAlgn="base" latinLnBrk="0" hangingPunct="0">
              <a:spcBef>
                <a:spcPts val="0"/>
              </a:spcBef>
              <a:spcAft>
                <a:spcPct val="0"/>
              </a:spcAft>
              <a:buClrTx/>
              <a:buSzTx/>
              <a:buFont typeface="Arial" charset="0"/>
              <a:buNone/>
              <a:tabLst/>
              <a:defRPr/>
            </a:pPr>
            <a:r>
              <a:rPr kumimoji="0" lang="en-US" sz="2300" b="0" i="0" u="sng" strike="noStrike" kern="1200" cap="none" spc="0" normalizeH="0" baseline="0" noProof="0" dirty="0">
                <a:ln>
                  <a:noFill/>
                </a:ln>
                <a:solidFill>
                  <a:prstClr val="black"/>
                </a:solidFill>
                <a:effectLst/>
                <a:uLnTx/>
                <a:uFillTx/>
                <a:latin typeface="Calibri"/>
                <a:ea typeface="+mn-ea"/>
                <a:cs typeface="Arial" charset="0"/>
              </a:rPr>
              <a:t>Population growth</a:t>
            </a:r>
          </a:p>
          <a:p>
            <a:pPr marL="0" marR="0" lvl="0" indent="0" algn="ctr" defTabSz="914400" rtl="0" eaLnBrk="0" fontAlgn="base" latinLnBrk="0" hangingPunct="0">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(numbers, growth/decline, fertility)</a:t>
            </a:r>
          </a:p>
          <a:p>
            <a:pPr marL="0" marR="0" lvl="0" indent="0" algn="ctr" defTabSz="914400" rtl="0" eaLnBrk="0" fontAlgn="base" latinLnBrk="0" hangingPunct="0">
              <a:spcBef>
                <a:spcPts val="0"/>
              </a:spcBef>
              <a:spcAft>
                <a:spcPct val="0"/>
              </a:spcAft>
              <a:buClrTx/>
              <a:buSzTx/>
              <a:buFont typeface="Arial" charset="0"/>
              <a:buNone/>
              <a:tabLst/>
              <a:defRPr/>
            </a:pPr>
            <a:r>
              <a:rPr kumimoji="0" lang="en-US" sz="2300" b="0" i="0" u="sng" strike="noStrike" kern="1200" cap="none" spc="0" normalizeH="0" baseline="0" noProof="0" dirty="0">
                <a:ln>
                  <a:noFill/>
                </a:ln>
                <a:solidFill>
                  <a:prstClr val="black"/>
                </a:solidFill>
                <a:effectLst/>
                <a:uLnTx/>
                <a:uFillTx/>
                <a:latin typeface="Calibri"/>
                <a:ea typeface="+mn-ea"/>
                <a:cs typeface="Arial" charset="0"/>
              </a:rPr>
              <a:t>Population structure</a:t>
            </a:r>
          </a:p>
          <a:p>
            <a:pPr marL="0" marR="0" lvl="0" indent="0" algn="ctr" defTabSz="914400" rtl="0" eaLnBrk="0" fontAlgn="base" latinLnBrk="0" hangingPunct="0">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(transitions, pyramids, components – B, D, M)</a:t>
            </a:r>
          </a:p>
          <a:p>
            <a:pPr marL="0" marR="0" lvl="0" indent="0" algn="ctr" defTabSz="914400" rtl="0" eaLnBrk="0" fontAlgn="base" latinLnBrk="0" hangingPunct="0">
              <a:spcBef>
                <a:spcPts val="0"/>
              </a:spcBef>
              <a:spcAft>
                <a:spcPct val="0"/>
              </a:spcAft>
              <a:buClrTx/>
              <a:buSzTx/>
              <a:buFont typeface="Arial" charset="0"/>
              <a:buNone/>
              <a:tabLst/>
              <a:defRPr/>
            </a:pPr>
            <a:endParaRPr kumimoji="0" lang="en-US"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0" fontAlgn="base" latinLnBrk="0" hangingPunct="0">
              <a:spcBef>
                <a:spcPts val="0"/>
              </a:spcBef>
              <a:spcAft>
                <a:spcPct val="0"/>
              </a:spcAft>
              <a:buClrTx/>
              <a:buSzTx/>
              <a:buFont typeface="Arial" charset="0"/>
              <a:buNone/>
              <a:tabLst/>
              <a:defRPr/>
            </a:pPr>
            <a:r>
              <a:rPr kumimoji="0" lang="en-US" sz="2300" b="0" i="0" u="none" strike="noStrike" kern="1200" cap="none" spc="0" normalizeH="0" baseline="0" noProof="0" dirty="0">
                <a:ln>
                  <a:noFill/>
                </a:ln>
                <a:solidFill>
                  <a:prstClr val="black"/>
                </a:solidFill>
                <a:effectLst/>
                <a:uLnTx/>
                <a:uFillTx/>
                <a:latin typeface="Calibri"/>
                <a:ea typeface="+mn-ea"/>
                <a:cs typeface="Arial" charset="0"/>
              </a:rPr>
              <a:t>Underlying economic principle is that of </a:t>
            </a:r>
            <a:r>
              <a:rPr kumimoji="0" lang="en-US" sz="23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human capital</a:t>
            </a:r>
            <a:r>
              <a:rPr kumimoji="0" lang="en-US" sz="2300" b="0" i="0" u="none" strike="noStrike" kern="1200" cap="none" spc="0" normalizeH="0" baseline="0" noProof="0" dirty="0">
                <a:ln>
                  <a:noFill/>
                </a:ln>
                <a:solidFill>
                  <a:srgbClr val="FF0000"/>
                </a:solidFill>
                <a:effectLst/>
                <a:uLnTx/>
                <a:uFillTx/>
                <a:latin typeface="Calibri"/>
                <a:ea typeface="+mn-ea"/>
                <a:cs typeface="Arial" charset="0"/>
              </a:rPr>
              <a:t>.</a:t>
            </a:r>
          </a:p>
        </p:txBody>
      </p:sp>
      <p:sp>
        <p:nvSpPr>
          <p:cNvPr id="5" name="TextBox 4"/>
          <p:cNvSpPr txBox="1"/>
          <p:nvPr/>
        </p:nvSpPr>
        <p:spPr>
          <a:xfrm>
            <a:off x="8687954" y="96502"/>
            <a:ext cx="508474" cy="553998"/>
          </a:xfrm>
          <a:prstGeom prst="rect">
            <a:avLst/>
          </a:prstGeom>
          <a:noFill/>
        </p:spPr>
        <p:txBody>
          <a:bodyPr wrap="none" rtlCol="0">
            <a:spAutoFit/>
          </a:bodyPr>
          <a:lstStyle/>
          <a:p>
            <a:pPr>
              <a:buNone/>
            </a:pPr>
            <a:r>
              <a:rPr lang="en-US" sz="3000" dirty="0">
                <a:solidFill>
                  <a:srgbClr val="FF0000"/>
                </a:solidFill>
                <a:effectLst>
                  <a:outerShdw blurRad="38100" dist="38100" dir="2700000" algn="tl">
                    <a:srgbClr val="000000">
                      <a:alpha val="43137"/>
                    </a:srgbClr>
                  </a:outerShdw>
                </a:effectLst>
                <a:latin typeface="+mn-lt"/>
                <a:sym typeface="Wingdings" panose="05000000000000000000" pitchFamily="2" charset="2"/>
              </a:rPr>
              <a:t></a:t>
            </a:r>
            <a:endParaRPr lang="en-US" sz="3000" dirty="0">
              <a:solidFill>
                <a:srgbClr val="FF0000"/>
              </a:solidFill>
              <a:effectLst>
                <a:outerShdw blurRad="38100" dist="38100" dir="2700000" algn="tl">
                  <a:srgbClr val="000000">
                    <a:alpha val="43137"/>
                  </a:srgbClr>
                </a:outerShdw>
              </a:effectLst>
              <a:latin typeface="+mn-lt"/>
            </a:endParaRPr>
          </a:p>
        </p:txBody>
      </p:sp>
      <p:sp>
        <p:nvSpPr>
          <p:cNvPr id="2" name="Slide Number Placeholder 1">
            <a:extLst>
              <a:ext uri="{FF2B5EF4-FFF2-40B4-BE49-F238E27FC236}">
                <a16:creationId xmlns:a16="http://schemas.microsoft.com/office/drawing/2014/main" id="{452817F3-626F-499E-B1F6-83FA716C1929}"/>
              </a:ext>
            </a:extLst>
          </p:cNvPr>
          <p:cNvSpPr>
            <a:spLocks noGrp="1"/>
          </p:cNvSpPr>
          <p:nvPr>
            <p:ph type="sldNum" sz="quarter" idx="12"/>
          </p:nvPr>
        </p:nvSpPr>
        <p:spPr/>
        <p:txBody>
          <a:bodyPr/>
          <a:lstStyle/>
          <a:p>
            <a:pPr>
              <a:defRPr/>
            </a:pPr>
            <a:fld id="{D7862DBB-4001-4349-BD46-E6A729FB19CB}" type="slidenum">
              <a:rPr lang="en-US" smtClean="0">
                <a:solidFill>
                  <a:prstClr val="white">
                    <a:tint val="75000"/>
                  </a:prstClr>
                </a:solidFill>
              </a:rPr>
              <a:pPr>
                <a:defRPr/>
              </a:pPr>
              <a:t>9</a:t>
            </a:fld>
            <a:endParaRPr lang="en-US">
              <a:solidFill>
                <a:prstClr val="white">
                  <a:tint val="75000"/>
                </a:prstClr>
              </a:solidFill>
            </a:endParaRPr>
          </a:p>
        </p:txBody>
      </p:sp>
    </p:spTree>
    <p:extLst>
      <p:ext uri="{BB962C8B-B14F-4D97-AF65-F5344CB8AC3E}">
        <p14:creationId xmlns:p14="http://schemas.microsoft.com/office/powerpoint/2010/main" val="156540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500"/>
                                        <p:tgtEl>
                                          <p:spTgt spid="4">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fade">
                                      <p:cBhvr>
                                        <p:cTn id="33" dur="500"/>
                                        <p:tgtEl>
                                          <p:spTgt spid="4">
                                            <p:txEl>
                                              <p:pRg st="7" end="7"/>
                                            </p:txEl>
                                          </p:spTgt>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fade">
                                      <p:cBhvr>
                                        <p:cTn id="42" dur="500"/>
                                        <p:tgtEl>
                                          <p:spTgt spid="4">
                                            <p:txEl>
                                              <p:pRg st="9" end="9"/>
                                            </p:txEl>
                                          </p:spTgt>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4">
                                            <p:txEl>
                                              <p:pRg st="10" end="10"/>
                                            </p:txEl>
                                          </p:spTgt>
                                        </p:tgtEl>
                                        <p:attrNameLst>
                                          <p:attrName>style.visibility</p:attrName>
                                        </p:attrNameLst>
                                      </p:cBhvr>
                                      <p:to>
                                        <p:strVal val="visible"/>
                                      </p:to>
                                    </p:set>
                                    <p:animEffect transition="in" filter="fade">
                                      <p:cBhvr>
                                        <p:cTn id="46" dur="500"/>
                                        <p:tgtEl>
                                          <p:spTgt spid="4">
                                            <p:txEl>
                                              <p:pRg st="10" end="1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
                                            <p:txEl>
                                              <p:pRg st="12" end="12"/>
                                            </p:txEl>
                                          </p:spTgt>
                                        </p:tgtEl>
                                        <p:attrNameLst>
                                          <p:attrName>style.visibility</p:attrName>
                                        </p:attrNameLst>
                                      </p:cBhvr>
                                      <p:to>
                                        <p:strVal val="visible"/>
                                      </p:to>
                                    </p:set>
                                    <p:animEffect transition="in" filter="fade">
                                      <p:cBhvr>
                                        <p:cTn id="51"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clrChange>
              <a:clrFrom>
                <a:srgbClr val="FFFFFF"/>
              </a:clrFrom>
              <a:clrTo>
                <a:srgbClr val="FFFFFF">
                  <a:alpha val="0"/>
                </a:srgbClr>
              </a:clrTo>
            </a:clrChange>
          </a:blip>
          <a:stretch>
            <a:fillRect/>
          </a:stretch>
        </p:blipFill>
        <p:spPr>
          <a:xfrm>
            <a:off x="-18686" y="-58214"/>
            <a:ext cx="9181372" cy="697442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1100" y="-7620"/>
            <a:ext cx="6781800" cy="6849618"/>
          </a:xfrm>
          <a:prstGeom prst="rect">
            <a:avLst/>
          </a:prstGeom>
        </p:spPr>
      </p:pic>
      <p:sp>
        <p:nvSpPr>
          <p:cNvPr id="6" name="TextBox 5"/>
          <p:cNvSpPr txBox="1"/>
          <p:nvPr/>
        </p:nvSpPr>
        <p:spPr>
          <a:xfrm>
            <a:off x="879318" y="838200"/>
            <a:ext cx="7409593" cy="1261884"/>
          </a:xfrm>
          <a:prstGeom prst="rect">
            <a:avLst/>
          </a:prstGeom>
          <a:noFill/>
        </p:spPr>
        <p:txBody>
          <a:bodyPr wrap="none" rtlCol="0">
            <a:spAutoFit/>
          </a:bodyPr>
          <a:lstStyle/>
          <a:p>
            <a:pPr algn="ctr">
              <a:lnSpc>
                <a:spcPct val="100000"/>
              </a:lnSpc>
              <a:spcBef>
                <a:spcPct val="0"/>
              </a:spcBef>
              <a:buFontTx/>
              <a:buNone/>
            </a:pPr>
            <a:r>
              <a:rPr lang="en-US" sz="3800" b="1" dirty="0">
                <a:solidFill>
                  <a:schemeClr val="accent6">
                    <a:lumMod val="75000"/>
                  </a:schemeClr>
                </a:solidFill>
                <a:effectLst>
                  <a:outerShdw blurRad="38100" dist="38100" dir="2700000" algn="tl">
                    <a:srgbClr val="000000">
                      <a:alpha val="43137"/>
                    </a:srgbClr>
                  </a:outerShdw>
                </a:effectLst>
                <a:latin typeface="Calibri"/>
              </a:rPr>
              <a:t>Decline and Fall</a:t>
            </a:r>
          </a:p>
          <a:p>
            <a:pPr algn="ctr">
              <a:lnSpc>
                <a:spcPct val="100000"/>
              </a:lnSpc>
              <a:spcBef>
                <a:spcPct val="0"/>
              </a:spcBef>
              <a:buFontTx/>
              <a:buNone/>
            </a:pPr>
            <a:r>
              <a:rPr lang="en-US" sz="3800" b="1" dirty="0">
                <a:solidFill>
                  <a:schemeClr val="accent6">
                    <a:lumMod val="75000"/>
                  </a:schemeClr>
                </a:solidFill>
                <a:effectLst>
                  <a:outerShdw blurRad="38100" dist="38100" dir="2700000" algn="tl">
                    <a:srgbClr val="000000">
                      <a:alpha val="43137"/>
                    </a:srgbClr>
                  </a:outerShdw>
                </a:effectLst>
                <a:latin typeface="Calibri"/>
              </a:rPr>
              <a:t>European Union Population Growth</a:t>
            </a:r>
          </a:p>
        </p:txBody>
      </p:sp>
      <p:sp>
        <p:nvSpPr>
          <p:cNvPr id="2" name="Slide Number Placeholder 1">
            <a:extLst>
              <a:ext uri="{FF2B5EF4-FFF2-40B4-BE49-F238E27FC236}">
                <a16:creationId xmlns:a16="http://schemas.microsoft.com/office/drawing/2014/main" id="{A93BD48D-B36B-4360-BE12-044140625B2E}"/>
              </a:ext>
            </a:extLst>
          </p:cNvPr>
          <p:cNvSpPr>
            <a:spLocks noGrp="1"/>
          </p:cNvSpPr>
          <p:nvPr>
            <p:ph type="sldNum" sz="quarter" idx="12"/>
          </p:nvPr>
        </p:nvSpPr>
        <p:spPr/>
        <p:txBody>
          <a:bodyPr/>
          <a:lstStyle/>
          <a:p>
            <a:pPr>
              <a:defRPr/>
            </a:pPr>
            <a:fld id="{D7862DBB-4001-4349-BD46-E6A729FB19CB}" type="slidenum">
              <a:rPr lang="en-US" smtClean="0">
                <a:solidFill>
                  <a:prstClr val="white">
                    <a:tint val="75000"/>
                  </a:prstClr>
                </a:solidFill>
              </a:rPr>
              <a:pPr>
                <a:defRPr/>
              </a:pPr>
              <a:t>90</a:t>
            </a:fld>
            <a:endParaRPr lang="en-US">
              <a:solidFill>
                <a:prstClr val="white">
                  <a:tint val="75000"/>
                </a:prstClr>
              </a:solidFill>
            </a:endParaRPr>
          </a:p>
        </p:txBody>
      </p:sp>
    </p:spTree>
    <p:extLst>
      <p:ext uri="{BB962C8B-B14F-4D97-AF65-F5344CB8AC3E}">
        <p14:creationId xmlns:p14="http://schemas.microsoft.com/office/powerpoint/2010/main" val="342728204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76F1EC1-74CF-40A8-AFEA-48A1D1C1D57B}"/>
              </a:ext>
            </a:extLst>
          </p:cNvPr>
          <p:cNvPicPr>
            <a:picLocks noChangeAspect="1"/>
          </p:cNvPicPr>
          <p:nvPr/>
        </p:nvPicPr>
        <p:blipFill>
          <a:blip r:embed="rId2"/>
          <a:stretch>
            <a:fillRect/>
          </a:stretch>
        </p:blipFill>
        <p:spPr>
          <a:xfrm>
            <a:off x="-38100" y="12184"/>
            <a:ext cx="9144000" cy="6905888"/>
          </a:xfrm>
          <a:prstGeom prst="rect">
            <a:avLst/>
          </a:prstGeom>
        </p:spPr>
      </p:pic>
      <p:sp>
        <p:nvSpPr>
          <p:cNvPr id="3" name="Rectangle 3"/>
          <p:cNvSpPr txBox="1">
            <a:spLocks noChangeArrowheads="1"/>
          </p:cNvSpPr>
          <p:nvPr/>
        </p:nvSpPr>
        <p:spPr>
          <a:xfrm>
            <a:off x="3886200" y="833737"/>
            <a:ext cx="4876800" cy="2057399"/>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buFont typeface="Arial" charset="0"/>
              <a:buNone/>
            </a:pPr>
            <a:r>
              <a:rPr lang="en-US" sz="2400" dirty="0">
                <a:solidFill>
                  <a:srgbClr val="FF0000"/>
                </a:solidFill>
                <a:effectLst>
                  <a:outerShdw blurRad="38100" dist="38100" dir="2700000" algn="tl">
                    <a:srgbClr val="000000">
                      <a:alpha val="43137"/>
                    </a:srgbClr>
                  </a:outerShdw>
                </a:effectLst>
              </a:rPr>
              <a:t>Fertility rates in the E.U. are some of the lowest in the world, and have been lower than ZPG since the mid 1970s. This, along with anti-migration sentiment, will result in declining populations.</a:t>
            </a:r>
          </a:p>
          <a:p>
            <a:pPr eaLnBrk="1" hangingPunct="1">
              <a:lnSpc>
                <a:spcPct val="90000"/>
              </a:lnSpc>
              <a:buFont typeface="Arial" charset="0"/>
              <a:buNone/>
            </a:pPr>
            <a:endParaRPr lang="en-US" sz="2400" dirty="0">
              <a:solidFill>
                <a:srgbClr val="FF0000"/>
              </a:solidFill>
              <a:effectLst>
                <a:outerShdw blurRad="38100" dist="38100" dir="2700000" algn="tl">
                  <a:srgbClr val="000000">
                    <a:alpha val="43137"/>
                  </a:srgbClr>
                </a:outerShdw>
              </a:effectLst>
            </a:endParaRPr>
          </a:p>
        </p:txBody>
      </p:sp>
      <p:sp>
        <p:nvSpPr>
          <p:cNvPr id="4" name="Rectangle 3"/>
          <p:cNvSpPr/>
          <p:nvPr/>
        </p:nvSpPr>
        <p:spPr>
          <a:xfrm>
            <a:off x="304800" y="762000"/>
            <a:ext cx="2019300" cy="461665"/>
          </a:xfrm>
          <a:prstGeom prst="rect">
            <a:avLst/>
          </a:prstGeom>
        </p:spPr>
        <p:txBody>
          <a:bodyPr wrap="square">
            <a:spAutoFit/>
          </a:bodyPr>
          <a:lstStyle/>
          <a:p>
            <a:pPr>
              <a:defRPr sz="2800" b="0" i="0" u="none" strike="noStrike" kern="1200" spc="0" baseline="0">
                <a:solidFill>
                  <a:prstClr val="black"/>
                </a:solidFill>
                <a:effectLst>
                  <a:outerShdw blurRad="38100" dist="38100" dir="2700000" algn="tl">
                    <a:srgbClr val="000000">
                      <a:alpha val="43137"/>
                    </a:srgbClr>
                  </a:outerShdw>
                </a:effectLst>
                <a:latin typeface="+mn-lt"/>
                <a:ea typeface="+mn-ea"/>
                <a:cs typeface="+mn-cs"/>
              </a:defRPr>
            </a:pPr>
            <a:r>
              <a:rPr lang="en-CA" sz="2400" dirty="0">
                <a:solidFill>
                  <a:prstClr val="black"/>
                </a:solidFill>
                <a:effectLst>
                  <a:outerShdw blurRad="38100" dist="38100" dir="2700000" algn="tl">
                    <a:srgbClr val="000000">
                      <a:alpha val="43137"/>
                    </a:srgbClr>
                  </a:outerShdw>
                </a:effectLst>
                <a:latin typeface="Calibri"/>
              </a:rPr>
              <a:t>1960 = 2.6</a:t>
            </a:r>
          </a:p>
        </p:txBody>
      </p:sp>
      <p:sp>
        <p:nvSpPr>
          <p:cNvPr id="5" name="Rectangle 4"/>
          <p:cNvSpPr/>
          <p:nvPr/>
        </p:nvSpPr>
        <p:spPr>
          <a:xfrm>
            <a:off x="7239000" y="4788416"/>
            <a:ext cx="1905000" cy="461665"/>
          </a:xfrm>
          <a:prstGeom prst="rect">
            <a:avLst/>
          </a:prstGeom>
        </p:spPr>
        <p:txBody>
          <a:bodyPr wrap="square">
            <a:spAutoFit/>
          </a:bodyPr>
          <a:lstStyle/>
          <a:p>
            <a:pPr>
              <a:defRPr sz="2800" b="0" i="0" u="none" strike="noStrike" kern="1200" spc="0" baseline="0">
                <a:solidFill>
                  <a:prstClr val="black"/>
                </a:solidFill>
                <a:effectLst>
                  <a:outerShdw blurRad="38100" dist="38100" dir="2700000" algn="tl">
                    <a:srgbClr val="000000">
                      <a:alpha val="43137"/>
                    </a:srgbClr>
                  </a:outerShdw>
                </a:effectLst>
                <a:latin typeface="+mn-lt"/>
                <a:ea typeface="+mn-ea"/>
                <a:cs typeface="+mn-cs"/>
              </a:defRPr>
            </a:pPr>
            <a:r>
              <a:rPr lang="en-CA" sz="2400" dirty="0">
                <a:solidFill>
                  <a:prstClr val="black"/>
                </a:solidFill>
                <a:effectLst>
                  <a:outerShdw blurRad="38100" dist="38100" dir="2700000" algn="tl">
                    <a:srgbClr val="000000">
                      <a:alpha val="43137"/>
                    </a:srgbClr>
                  </a:outerShdw>
                </a:effectLst>
                <a:latin typeface="Calibri"/>
              </a:rPr>
              <a:t>2018 = 1.5</a:t>
            </a:r>
          </a:p>
        </p:txBody>
      </p:sp>
      <p:sp>
        <p:nvSpPr>
          <p:cNvPr id="6" name="Rectangle 3"/>
          <p:cNvSpPr txBox="1">
            <a:spLocks noChangeArrowheads="1"/>
          </p:cNvSpPr>
          <p:nvPr/>
        </p:nvSpPr>
        <p:spPr>
          <a:xfrm>
            <a:off x="1371600" y="12184"/>
            <a:ext cx="7086600" cy="5334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buFont typeface="Arial" charset="0"/>
              <a:buNone/>
            </a:pPr>
            <a:r>
              <a:rPr lang="en-US" sz="3200" dirty="0">
                <a:solidFill>
                  <a:prstClr val="black"/>
                </a:solidFill>
                <a:effectLst>
                  <a:outerShdw blurRad="38100" dist="38100" dir="2700000" algn="tl">
                    <a:srgbClr val="000000">
                      <a:alpha val="43137"/>
                    </a:srgbClr>
                  </a:outerShdw>
                </a:effectLst>
              </a:rPr>
              <a:t>E.U. Total Fertility Rates 1960 to 2018</a:t>
            </a:r>
          </a:p>
        </p:txBody>
      </p:sp>
      <p:cxnSp>
        <p:nvCxnSpPr>
          <p:cNvPr id="7" name="Straight Connector 6"/>
          <p:cNvCxnSpPr/>
          <p:nvPr/>
        </p:nvCxnSpPr>
        <p:spPr>
          <a:xfrm>
            <a:off x="304800" y="2863850"/>
            <a:ext cx="8610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8600" y="2971800"/>
            <a:ext cx="2590800" cy="461665"/>
          </a:xfrm>
          <a:prstGeom prst="rect">
            <a:avLst/>
          </a:prstGeom>
          <a:noFill/>
        </p:spPr>
        <p:txBody>
          <a:bodyPr wrap="square" rtlCol="0">
            <a:spAutoFit/>
          </a:bodyPr>
          <a:lstStyle/>
          <a:p>
            <a:r>
              <a:rPr lang="en-US" sz="2400" dirty="0">
                <a:solidFill>
                  <a:srgbClr val="FF0000"/>
                </a:solidFill>
                <a:effectLst>
                  <a:outerShdw blurRad="38100" dist="38100" dir="2700000" algn="tl">
                    <a:srgbClr val="000000">
                      <a:alpha val="43137"/>
                    </a:srgbClr>
                  </a:outerShdw>
                </a:effectLst>
                <a:latin typeface="Calibri"/>
              </a:rPr>
              <a:t>Replacement rate.</a:t>
            </a:r>
          </a:p>
        </p:txBody>
      </p:sp>
      <p:sp>
        <p:nvSpPr>
          <p:cNvPr id="9" name="Rectangle 3"/>
          <p:cNvSpPr txBox="1">
            <a:spLocks noChangeArrowheads="1"/>
          </p:cNvSpPr>
          <p:nvPr/>
        </p:nvSpPr>
        <p:spPr>
          <a:xfrm>
            <a:off x="381000" y="3966865"/>
            <a:ext cx="3810000" cy="236992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pPr>
            <a:r>
              <a:rPr lang="en-US" sz="2400" dirty="0">
                <a:solidFill>
                  <a:srgbClr val="FF0000"/>
                </a:solidFill>
                <a:effectLst>
                  <a:outerShdw blurRad="38100" dist="38100" dir="2700000" algn="tl">
                    <a:srgbClr val="000000">
                      <a:alpha val="43137"/>
                    </a:srgbClr>
                  </a:outerShdw>
                </a:effectLst>
              </a:rPr>
              <a:t>At its current TFR alone, and without in-migration, Europe’s population would decrease from its existing 736.6 million to 375.5 million by 2100 – a decline of almost 50% - and get older faster.</a:t>
            </a:r>
          </a:p>
          <a:p>
            <a:pPr eaLnBrk="1" hangingPunct="1">
              <a:lnSpc>
                <a:spcPct val="90000"/>
              </a:lnSpc>
              <a:buFont typeface="Arial" charset="0"/>
              <a:buNone/>
            </a:pPr>
            <a:endParaRPr lang="en-US" sz="2400" dirty="0">
              <a:solidFill>
                <a:srgbClr val="FF0000"/>
              </a:solidFill>
              <a:effectLst>
                <a:outerShdw blurRad="38100" dist="38100" dir="2700000" algn="tl">
                  <a:srgbClr val="000000">
                    <a:alpha val="43137"/>
                  </a:srgbClr>
                </a:outerShdw>
              </a:effectLst>
            </a:endParaRPr>
          </a:p>
        </p:txBody>
      </p:sp>
      <p:sp>
        <p:nvSpPr>
          <p:cNvPr id="10" name="Slide Number Placeholder 9">
            <a:extLst>
              <a:ext uri="{FF2B5EF4-FFF2-40B4-BE49-F238E27FC236}">
                <a16:creationId xmlns:a16="http://schemas.microsoft.com/office/drawing/2014/main" id="{F7A257E6-521D-4A8B-A817-8D4999752FEC}"/>
              </a:ext>
            </a:extLst>
          </p:cNvPr>
          <p:cNvSpPr>
            <a:spLocks noGrp="1"/>
          </p:cNvSpPr>
          <p:nvPr>
            <p:ph type="sldNum" sz="quarter" idx="12"/>
          </p:nvPr>
        </p:nvSpPr>
        <p:spPr/>
        <p:txBody>
          <a:bodyPr/>
          <a:lstStyle/>
          <a:p>
            <a:pPr>
              <a:defRPr/>
            </a:pPr>
            <a:fld id="{D7862DBB-4001-4349-BD46-E6A729FB19CB}" type="slidenum">
              <a:rPr lang="en-US" smtClean="0">
                <a:solidFill>
                  <a:prstClr val="white">
                    <a:tint val="75000"/>
                  </a:prstClr>
                </a:solidFill>
              </a:rPr>
              <a:pPr>
                <a:defRPr/>
              </a:pPr>
              <a:t>91</a:t>
            </a:fld>
            <a:endParaRPr lang="en-US">
              <a:solidFill>
                <a:prstClr val="white">
                  <a:tint val="75000"/>
                </a:prstClr>
              </a:solidFill>
            </a:endParaRPr>
          </a:p>
        </p:txBody>
      </p:sp>
    </p:spTree>
    <p:extLst>
      <p:ext uri="{BB962C8B-B14F-4D97-AF65-F5344CB8AC3E}">
        <p14:creationId xmlns:p14="http://schemas.microsoft.com/office/powerpoint/2010/main" val="287705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4496"/>
            <a:ext cx="9125608" cy="6845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74544" y="24825"/>
            <a:ext cx="7010317" cy="563231"/>
          </a:xfrm>
          <a:prstGeom prst="rect">
            <a:avLst/>
          </a:prstGeom>
          <a:solidFill>
            <a:schemeClr val="bg2">
              <a:lumMod val="20000"/>
              <a:lumOff val="80000"/>
            </a:schemeClr>
          </a:solidFill>
        </p:spPr>
        <p:txBody>
          <a:bodyPr wrap="none" rtlCol="0">
            <a:spAutoFit/>
          </a:bodyPr>
          <a:lstStyle/>
          <a:p>
            <a:pPr marL="0" marR="0" lvl="0" indent="0" defTabSz="914400" rtl="0" eaLnBrk="1" fontAlgn="base" latinLnBrk="0" hangingPunct="1">
              <a:lnSpc>
                <a:spcPct val="90000"/>
              </a:lnSpc>
              <a:spcBef>
                <a:spcPct val="20000"/>
              </a:spcBef>
              <a:spcAft>
                <a:spcPct val="0"/>
              </a:spcAft>
              <a:buClrTx/>
              <a:buSzTx/>
              <a:buFont typeface="Arial" charset="0"/>
              <a:buNone/>
              <a:tabLst/>
              <a:defRPr/>
            </a:pPr>
            <a:r>
              <a:rPr kumimoji="0" lang="en-US" sz="3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E.U. 27 Migration and Natural Increase</a:t>
            </a:r>
            <a:endParaRPr kumimoji="0" lang="en-CA" sz="3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endParaRPr>
          </a:p>
        </p:txBody>
      </p:sp>
      <p:sp>
        <p:nvSpPr>
          <p:cNvPr id="5" name="TextBox 4"/>
          <p:cNvSpPr txBox="1"/>
          <p:nvPr/>
        </p:nvSpPr>
        <p:spPr>
          <a:xfrm>
            <a:off x="3429000" y="1524000"/>
            <a:ext cx="5105400" cy="1089529"/>
          </a:xfrm>
          <a:prstGeom prst="rect">
            <a:avLst/>
          </a:prstGeom>
          <a:solidFill>
            <a:schemeClr val="bg2">
              <a:lumMod val="20000"/>
              <a:lumOff val="80000"/>
            </a:schemeClr>
          </a:solidFill>
        </p:spPr>
        <p:txBody>
          <a:bodyPr wrap="square" rtlCol="0">
            <a:spAutoFit/>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Transformation of just who it is that is responsible for population growth in Europe since the 1990s - migrants.</a:t>
            </a:r>
          </a:p>
        </p:txBody>
      </p:sp>
      <p:cxnSp>
        <p:nvCxnSpPr>
          <p:cNvPr id="6" name="Straight Arrow Connector 5"/>
          <p:cNvCxnSpPr>
            <a:stCxn id="5" idx="2"/>
          </p:cNvCxnSpPr>
          <p:nvPr/>
        </p:nvCxnSpPr>
        <p:spPr>
          <a:xfrm>
            <a:off x="5981700" y="2613529"/>
            <a:ext cx="114300" cy="81547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BC38ACA5-DCCD-4668-857F-6CF40BE9F840}"/>
              </a:ext>
            </a:extLst>
          </p:cNvPr>
          <p:cNvSpPr>
            <a:spLocks noGrp="1"/>
          </p:cNvSpPr>
          <p:nvPr>
            <p:ph type="sldNum" sz="quarter" idx="12"/>
          </p:nvPr>
        </p:nvSpPr>
        <p:spPr/>
        <p:txBody>
          <a:bodyPr/>
          <a:lstStyle/>
          <a:p>
            <a:pPr>
              <a:defRPr/>
            </a:pPr>
            <a:fld id="{D7862DBB-4001-4349-BD46-E6A729FB19CB}" type="slidenum">
              <a:rPr lang="en-US" smtClean="0">
                <a:solidFill>
                  <a:prstClr val="white">
                    <a:tint val="75000"/>
                  </a:prstClr>
                </a:solidFill>
              </a:rPr>
              <a:pPr>
                <a:defRPr/>
              </a:pPr>
              <a:t>92</a:t>
            </a:fld>
            <a:endParaRPr lang="en-US">
              <a:solidFill>
                <a:prstClr val="white">
                  <a:tint val="75000"/>
                </a:prstClr>
              </a:solidFill>
            </a:endParaRPr>
          </a:p>
        </p:txBody>
      </p:sp>
    </p:spTree>
    <p:extLst>
      <p:ext uri="{BB962C8B-B14F-4D97-AF65-F5344CB8AC3E}">
        <p14:creationId xmlns:p14="http://schemas.microsoft.com/office/powerpoint/2010/main" val="182658526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338" name="Picture 2" descr=" EU25. population projections"/>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2894"/>
            <a:ext cx="9144000" cy="68551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txBox="1">
            <a:spLocks noChangeArrowheads="1"/>
          </p:cNvSpPr>
          <p:nvPr/>
        </p:nvSpPr>
        <p:spPr>
          <a:xfrm>
            <a:off x="1600200" y="762000"/>
            <a:ext cx="2743200" cy="1447800"/>
          </a:xfrm>
          <a:prstGeom prst="rect">
            <a:avLst/>
          </a:prstGeom>
          <a:solidFill>
            <a:schemeClr val="bg2">
              <a:lumMod val="20000"/>
              <a:lumOff val="80000"/>
            </a:schemeClr>
          </a:solid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Arial" charset="0"/>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j-ea"/>
                <a:cs typeface="+mj-cs"/>
              </a:rPr>
              <a:t>But population </a:t>
            </a:r>
            <a:r>
              <a:rPr kumimoji="0" lang="en-US" sz="2400" b="0" i="1"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j-ea"/>
                <a:cs typeface="+mj-cs"/>
              </a:rPr>
              <a:t>will</a:t>
            </a: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j-ea"/>
                <a:cs typeface="+mj-cs"/>
              </a:rPr>
              <a:t> decline by 2050 if baseline (current) trends hold.</a:t>
            </a:r>
          </a:p>
        </p:txBody>
      </p:sp>
      <p:sp>
        <p:nvSpPr>
          <p:cNvPr id="4" name="Rectangle 3"/>
          <p:cNvSpPr txBox="1">
            <a:spLocks noChangeArrowheads="1"/>
          </p:cNvSpPr>
          <p:nvPr/>
        </p:nvSpPr>
        <p:spPr>
          <a:xfrm>
            <a:off x="1447800" y="5990898"/>
            <a:ext cx="914400" cy="457200"/>
          </a:xfrm>
          <a:prstGeom prst="rect">
            <a:avLst/>
          </a:prstGeom>
          <a:solidFill>
            <a:schemeClr val="bg2">
              <a:lumMod val="20000"/>
              <a:lumOff val="80000"/>
            </a:schemeClr>
          </a:solid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Arial" charset="0"/>
              <a:buNone/>
              <a:tabLst/>
              <a:defRPr/>
            </a:pPr>
            <a:r>
              <a:rPr kumimoji="0" lang="en-US" sz="2800" b="1" i="0" u="none" strike="noStrike" kern="1200" cap="none" spc="0" normalizeH="0" baseline="0" noProof="0" dirty="0">
                <a:ln>
                  <a:noFill/>
                </a:ln>
                <a:solidFill>
                  <a:prstClr val="black"/>
                </a:solidFill>
                <a:effectLst/>
                <a:uLnTx/>
                <a:uFillTx/>
                <a:latin typeface="Calibri"/>
                <a:ea typeface="+mj-ea"/>
                <a:cs typeface="+mj-cs"/>
              </a:rPr>
              <a:t>2000</a:t>
            </a:r>
          </a:p>
        </p:txBody>
      </p:sp>
      <p:sp>
        <p:nvSpPr>
          <p:cNvPr id="5" name="Rectangle 3"/>
          <p:cNvSpPr txBox="1">
            <a:spLocks noChangeArrowheads="1"/>
          </p:cNvSpPr>
          <p:nvPr/>
        </p:nvSpPr>
        <p:spPr>
          <a:xfrm>
            <a:off x="8077200" y="5943600"/>
            <a:ext cx="1066800" cy="457200"/>
          </a:xfrm>
          <a:prstGeom prst="rect">
            <a:avLst/>
          </a:prstGeom>
          <a:solidFill>
            <a:schemeClr val="bg2">
              <a:lumMod val="20000"/>
              <a:lumOff val="80000"/>
            </a:schemeClr>
          </a:solid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Arial" charset="0"/>
              <a:buNone/>
              <a:tabLst/>
              <a:defRPr/>
            </a:pPr>
            <a:r>
              <a:rPr kumimoji="0" lang="en-US" sz="2800" b="1" i="0" u="none" strike="noStrike" kern="1200" cap="none" spc="0" normalizeH="0" baseline="0" noProof="0" dirty="0">
                <a:ln>
                  <a:noFill/>
                </a:ln>
                <a:solidFill>
                  <a:prstClr val="black"/>
                </a:solidFill>
                <a:effectLst/>
                <a:uLnTx/>
                <a:uFillTx/>
                <a:latin typeface="Calibri"/>
                <a:ea typeface="+mj-ea"/>
                <a:cs typeface="+mj-cs"/>
              </a:rPr>
              <a:t>2050</a:t>
            </a:r>
          </a:p>
        </p:txBody>
      </p:sp>
      <p:sp>
        <p:nvSpPr>
          <p:cNvPr id="6" name="Rectangle 3"/>
          <p:cNvSpPr txBox="1">
            <a:spLocks noChangeArrowheads="1"/>
          </p:cNvSpPr>
          <p:nvPr/>
        </p:nvSpPr>
        <p:spPr>
          <a:xfrm>
            <a:off x="5791200" y="1752600"/>
            <a:ext cx="3048000" cy="1143000"/>
          </a:xfrm>
          <a:prstGeom prst="rect">
            <a:avLst/>
          </a:prstGeom>
          <a:solidFill>
            <a:schemeClr val="bg2">
              <a:lumMod val="20000"/>
              <a:lumOff val="80000"/>
            </a:schemeClr>
          </a:solid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Arial" charset="0"/>
              <a:buNone/>
              <a:tabLst/>
              <a:defRPr/>
            </a:pPr>
            <a:r>
              <a:rPr kumimoji="0" lang="en-US" sz="2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j-ea"/>
                <a:cs typeface="+mj-cs"/>
              </a:rPr>
              <a:t>Without migration population will decline by over 20 million.</a:t>
            </a:r>
          </a:p>
        </p:txBody>
      </p:sp>
      <p:sp>
        <p:nvSpPr>
          <p:cNvPr id="7" name="Rectangle 3"/>
          <p:cNvSpPr txBox="1">
            <a:spLocks noChangeArrowheads="1"/>
          </p:cNvSpPr>
          <p:nvPr/>
        </p:nvSpPr>
        <p:spPr>
          <a:xfrm>
            <a:off x="6781800" y="3276600"/>
            <a:ext cx="1371600" cy="381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Arial" charset="0"/>
              <a:buNone/>
              <a:tabLst/>
              <a:defRPr/>
            </a:pPr>
            <a:r>
              <a:rPr kumimoji="0" lang="en-US" sz="2400" b="0" i="0" u="none" strike="noStrike" kern="1200" cap="none" spc="0" normalizeH="0" baseline="0" noProof="0" dirty="0">
                <a:ln>
                  <a:noFill/>
                </a:ln>
                <a:solidFill>
                  <a:srgbClr val="FF66CC"/>
                </a:solidFill>
                <a:effectLst>
                  <a:outerShdw blurRad="38100" dist="38100" dir="2700000" algn="tl">
                    <a:srgbClr val="000000">
                      <a:alpha val="43137"/>
                    </a:srgbClr>
                  </a:outerShdw>
                </a:effectLst>
                <a:uLnTx/>
                <a:uFillTx/>
                <a:latin typeface="Calibri"/>
                <a:ea typeface="+mj-ea"/>
                <a:cs typeface="+mj-cs"/>
              </a:rPr>
              <a:t>Baseline</a:t>
            </a:r>
          </a:p>
        </p:txBody>
      </p:sp>
      <p:sp>
        <p:nvSpPr>
          <p:cNvPr id="8" name="Rectangle 3"/>
          <p:cNvSpPr txBox="1">
            <a:spLocks noChangeArrowheads="1"/>
          </p:cNvSpPr>
          <p:nvPr/>
        </p:nvSpPr>
        <p:spPr>
          <a:xfrm>
            <a:off x="6972300" y="3956050"/>
            <a:ext cx="1879600" cy="38735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rPr>
              <a:t>No migration</a:t>
            </a:r>
          </a:p>
        </p:txBody>
      </p:sp>
      <p:sp>
        <p:nvSpPr>
          <p:cNvPr id="2" name="Slide Number Placeholder 1">
            <a:extLst>
              <a:ext uri="{FF2B5EF4-FFF2-40B4-BE49-F238E27FC236}">
                <a16:creationId xmlns:a16="http://schemas.microsoft.com/office/drawing/2014/main" id="{2125E2F1-D283-4997-B926-BD129C1C6E68}"/>
              </a:ext>
            </a:extLst>
          </p:cNvPr>
          <p:cNvSpPr>
            <a:spLocks noGrp="1"/>
          </p:cNvSpPr>
          <p:nvPr>
            <p:ph type="sldNum" sz="quarter" idx="12"/>
          </p:nvPr>
        </p:nvSpPr>
        <p:spPr/>
        <p:txBody>
          <a:bodyPr/>
          <a:lstStyle/>
          <a:p>
            <a:pPr>
              <a:defRPr/>
            </a:pPr>
            <a:fld id="{D7862DBB-4001-4349-BD46-E6A729FB19CB}" type="slidenum">
              <a:rPr lang="en-US" smtClean="0">
                <a:solidFill>
                  <a:prstClr val="white">
                    <a:tint val="75000"/>
                  </a:prstClr>
                </a:solidFill>
              </a:rPr>
              <a:pPr>
                <a:defRPr/>
              </a:pPr>
              <a:t>93</a:t>
            </a:fld>
            <a:endParaRPr lang="en-US">
              <a:solidFill>
                <a:prstClr val="white">
                  <a:tint val="75000"/>
                </a:prstClr>
              </a:solidFill>
            </a:endParaRPr>
          </a:p>
        </p:txBody>
      </p:sp>
    </p:spTree>
    <p:extLst>
      <p:ext uri="{BB962C8B-B14F-4D97-AF65-F5344CB8AC3E}">
        <p14:creationId xmlns:p14="http://schemas.microsoft.com/office/powerpoint/2010/main" val="185243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8745675-B179-452B-825C-89F06DFCC89F}"/>
              </a:ext>
            </a:extLst>
          </p:cNvPr>
          <p:cNvPicPr>
            <a:picLocks noChangeAspect="1"/>
          </p:cNvPicPr>
          <p:nvPr/>
        </p:nvPicPr>
        <p:blipFill>
          <a:blip r:embed="rId2"/>
          <a:stretch>
            <a:fillRect/>
          </a:stretch>
        </p:blipFill>
        <p:spPr>
          <a:xfrm>
            <a:off x="38100" y="6350"/>
            <a:ext cx="9144000" cy="6845299"/>
          </a:xfrm>
          <a:prstGeom prst="rect">
            <a:avLst/>
          </a:prstGeom>
        </p:spPr>
      </p:pic>
      <p:sp>
        <p:nvSpPr>
          <p:cNvPr id="3" name="Rectangle 2"/>
          <p:cNvSpPr/>
          <p:nvPr/>
        </p:nvSpPr>
        <p:spPr>
          <a:xfrm>
            <a:off x="76200" y="1367135"/>
            <a:ext cx="1981200" cy="461665"/>
          </a:xfrm>
          <a:prstGeom prst="rect">
            <a:avLst/>
          </a:prstGeom>
        </p:spPr>
        <p:txBody>
          <a:bodyPr wrap="square">
            <a:spAutoFit/>
          </a:bodyPr>
          <a:lstStyle/>
          <a:p>
            <a:pPr>
              <a:defRPr sz="2800" b="0" i="0" u="none" strike="noStrike" kern="1200" spc="0" baseline="0">
                <a:solidFill>
                  <a:prstClr val="black"/>
                </a:solidFill>
                <a:effectLst>
                  <a:outerShdw blurRad="38100" dist="38100" dir="2700000" algn="tl">
                    <a:srgbClr val="000000">
                      <a:alpha val="43137"/>
                    </a:srgbClr>
                  </a:outerShdw>
                </a:effectLst>
                <a:latin typeface="+mn-lt"/>
                <a:ea typeface="+mn-ea"/>
                <a:cs typeface="+mn-cs"/>
              </a:defRPr>
            </a:pPr>
            <a:r>
              <a:rPr lang="en-CA" sz="2400" dirty="0">
                <a:solidFill>
                  <a:prstClr val="black"/>
                </a:solidFill>
                <a:effectLst>
                  <a:outerShdw blurRad="38100" dist="38100" dir="2700000" algn="tl">
                    <a:srgbClr val="000000">
                      <a:alpha val="43137"/>
                    </a:srgbClr>
                  </a:outerShdw>
                </a:effectLst>
                <a:latin typeface="Calibri"/>
              </a:rPr>
              <a:t>EU: 1960 = 2.6</a:t>
            </a:r>
          </a:p>
        </p:txBody>
      </p:sp>
      <p:sp>
        <p:nvSpPr>
          <p:cNvPr id="4" name="Rectangle 3"/>
          <p:cNvSpPr/>
          <p:nvPr/>
        </p:nvSpPr>
        <p:spPr>
          <a:xfrm>
            <a:off x="5791200" y="4428443"/>
            <a:ext cx="2057400" cy="461665"/>
          </a:xfrm>
          <a:prstGeom prst="rect">
            <a:avLst/>
          </a:prstGeom>
        </p:spPr>
        <p:txBody>
          <a:bodyPr wrap="square">
            <a:spAutoFit/>
          </a:bodyPr>
          <a:lstStyle/>
          <a:p>
            <a:pPr>
              <a:defRPr sz="2800" b="0" i="0" u="none" strike="noStrike" kern="1200" spc="0" baseline="0">
                <a:solidFill>
                  <a:prstClr val="black"/>
                </a:solidFill>
                <a:effectLst>
                  <a:outerShdw blurRad="38100" dist="38100" dir="2700000" algn="tl">
                    <a:srgbClr val="000000">
                      <a:alpha val="43137"/>
                    </a:srgbClr>
                  </a:outerShdw>
                </a:effectLst>
                <a:latin typeface="+mn-lt"/>
                <a:ea typeface="+mn-ea"/>
                <a:cs typeface="+mn-cs"/>
              </a:defRPr>
            </a:pPr>
            <a:r>
              <a:rPr lang="en-CA" sz="2400" dirty="0">
                <a:solidFill>
                  <a:prstClr val="black"/>
                </a:solidFill>
                <a:effectLst>
                  <a:outerShdw blurRad="38100" dist="38100" dir="2700000" algn="tl">
                    <a:srgbClr val="000000">
                      <a:alpha val="43137"/>
                    </a:srgbClr>
                  </a:outerShdw>
                </a:effectLst>
                <a:latin typeface="Calibri"/>
              </a:rPr>
              <a:t>EU: 2018 = 1.5</a:t>
            </a:r>
          </a:p>
        </p:txBody>
      </p:sp>
      <p:sp>
        <p:nvSpPr>
          <p:cNvPr id="5" name="Rectangle 4"/>
          <p:cNvSpPr/>
          <p:nvPr/>
        </p:nvSpPr>
        <p:spPr>
          <a:xfrm>
            <a:off x="5410200" y="3657600"/>
            <a:ext cx="2438400" cy="461665"/>
          </a:xfrm>
          <a:prstGeom prst="rect">
            <a:avLst/>
          </a:prstGeom>
        </p:spPr>
        <p:txBody>
          <a:bodyPr wrap="square">
            <a:spAutoFit/>
          </a:bodyPr>
          <a:lstStyle/>
          <a:p>
            <a:pPr>
              <a:defRPr sz="2800" b="0" i="0" u="none" strike="noStrike" kern="1200" spc="0" baseline="0">
                <a:solidFill>
                  <a:prstClr val="black"/>
                </a:solidFill>
                <a:effectLst>
                  <a:outerShdw blurRad="38100" dist="38100" dir="2700000" algn="tl">
                    <a:srgbClr val="000000">
                      <a:alpha val="43137"/>
                    </a:srgbClr>
                  </a:outerShdw>
                </a:effectLst>
                <a:latin typeface="+mn-lt"/>
                <a:ea typeface="+mn-ea"/>
                <a:cs typeface="+mn-cs"/>
              </a:defRPr>
            </a:pPr>
            <a:r>
              <a:rPr lang="en-CA" sz="2400" dirty="0">
                <a:solidFill>
                  <a:prstClr val="black"/>
                </a:solidFill>
                <a:effectLst>
                  <a:outerShdw blurRad="38100" dist="38100" dir="2700000" algn="tl">
                    <a:srgbClr val="000000">
                      <a:alpha val="43137"/>
                    </a:srgbClr>
                  </a:outerShdw>
                </a:effectLst>
                <a:latin typeface="Calibri"/>
              </a:rPr>
              <a:t>UK: 2018 = 1.7</a:t>
            </a:r>
          </a:p>
        </p:txBody>
      </p:sp>
      <p:sp>
        <p:nvSpPr>
          <p:cNvPr id="6" name="Rectangle 5"/>
          <p:cNvSpPr/>
          <p:nvPr/>
        </p:nvSpPr>
        <p:spPr>
          <a:xfrm>
            <a:off x="0" y="833735"/>
            <a:ext cx="2209800" cy="461665"/>
          </a:xfrm>
          <a:prstGeom prst="rect">
            <a:avLst/>
          </a:prstGeom>
        </p:spPr>
        <p:txBody>
          <a:bodyPr wrap="square">
            <a:spAutoFit/>
          </a:bodyPr>
          <a:lstStyle/>
          <a:p>
            <a:pPr>
              <a:defRPr sz="2800" b="0" i="0" u="none" strike="noStrike" kern="1200" spc="0" baseline="0">
                <a:solidFill>
                  <a:prstClr val="black"/>
                </a:solidFill>
                <a:effectLst>
                  <a:outerShdw blurRad="38100" dist="38100" dir="2700000" algn="tl">
                    <a:srgbClr val="000000">
                      <a:alpha val="43137"/>
                    </a:srgbClr>
                  </a:outerShdw>
                </a:effectLst>
                <a:latin typeface="+mn-lt"/>
                <a:ea typeface="+mn-ea"/>
                <a:cs typeface="+mn-cs"/>
              </a:defRPr>
            </a:pPr>
            <a:r>
              <a:rPr lang="en-CA" sz="2400" dirty="0">
                <a:solidFill>
                  <a:prstClr val="black"/>
                </a:solidFill>
                <a:effectLst>
                  <a:outerShdw blurRad="38100" dist="38100" dir="2700000" algn="tl">
                    <a:srgbClr val="000000">
                      <a:alpha val="43137"/>
                    </a:srgbClr>
                  </a:outerShdw>
                </a:effectLst>
                <a:latin typeface="Calibri"/>
              </a:rPr>
              <a:t>UK: 1964 = 2.9</a:t>
            </a:r>
          </a:p>
        </p:txBody>
      </p:sp>
      <p:sp>
        <p:nvSpPr>
          <p:cNvPr id="7" name="Rectangle 3"/>
          <p:cNvSpPr txBox="1">
            <a:spLocks noChangeArrowheads="1"/>
          </p:cNvSpPr>
          <p:nvPr/>
        </p:nvSpPr>
        <p:spPr>
          <a:xfrm>
            <a:off x="2590800" y="543364"/>
            <a:ext cx="6477000" cy="2885636"/>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pPr>
            <a:r>
              <a:rPr lang="en-US" sz="2300" dirty="0">
                <a:solidFill>
                  <a:srgbClr val="FF0000"/>
                </a:solidFill>
                <a:effectLst>
                  <a:outerShdw blurRad="38100" dist="38100" dir="2700000" algn="tl">
                    <a:srgbClr val="000000">
                      <a:alpha val="43137"/>
                    </a:srgbClr>
                  </a:outerShdw>
                </a:effectLst>
              </a:rPr>
              <a:t>Fertility rates in the U.K., while slightly higher, are below replacement rate. At its current TFR alone, and without in-migration, the UK’s population would decrease 16% from its existing 65.6 million to 55.3 million by 2100 and get older faster.</a:t>
            </a:r>
          </a:p>
          <a:p>
            <a:pPr eaLnBrk="1" hangingPunct="1">
              <a:lnSpc>
                <a:spcPct val="90000"/>
              </a:lnSpc>
              <a:buFont typeface="Arial" charset="0"/>
              <a:buNone/>
            </a:pPr>
            <a:endParaRPr lang="en-CA" sz="2300" dirty="0">
              <a:solidFill>
                <a:srgbClr val="FF0000"/>
              </a:solidFill>
              <a:effectLst>
                <a:outerShdw blurRad="38100" dist="38100" dir="2700000" algn="tl">
                  <a:srgbClr val="000000">
                    <a:alpha val="43137"/>
                  </a:srgbClr>
                </a:outerShdw>
              </a:effectLst>
            </a:endParaRPr>
          </a:p>
          <a:p>
            <a:pPr eaLnBrk="1" hangingPunct="1">
              <a:lnSpc>
                <a:spcPct val="90000"/>
              </a:lnSpc>
            </a:pPr>
            <a:r>
              <a:rPr lang="en-US" sz="2300" dirty="0">
                <a:solidFill>
                  <a:srgbClr val="FF0000"/>
                </a:solidFill>
                <a:effectLst>
                  <a:outerShdw blurRad="38100" dist="38100" dir="2700000" algn="tl">
                    <a:srgbClr val="000000">
                      <a:alpha val="43137"/>
                    </a:srgbClr>
                  </a:outerShdw>
                </a:effectLst>
              </a:rPr>
              <a:t>Over the next 10 years, 27% of UK population growth will come from natural increase and 73% from net international migration. </a:t>
            </a:r>
          </a:p>
          <a:p>
            <a:pPr eaLnBrk="1" hangingPunct="1">
              <a:lnSpc>
                <a:spcPct val="90000"/>
              </a:lnSpc>
              <a:buFont typeface="Arial" charset="0"/>
              <a:buNone/>
            </a:pPr>
            <a:endParaRPr lang="en-US" sz="2300" dirty="0">
              <a:solidFill>
                <a:srgbClr val="FF0000"/>
              </a:solidFill>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0" y="-71735"/>
            <a:ext cx="9144000" cy="5334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buFont typeface="Arial" charset="0"/>
              <a:buNone/>
            </a:pPr>
            <a:r>
              <a:rPr lang="en-US" sz="3400" dirty="0">
                <a:solidFill>
                  <a:prstClr val="black"/>
                </a:solidFill>
                <a:effectLst>
                  <a:outerShdw blurRad="38100" dist="38100" dir="2700000" algn="tl">
                    <a:srgbClr val="000000">
                      <a:alpha val="43137"/>
                    </a:srgbClr>
                  </a:outerShdw>
                </a:effectLst>
              </a:rPr>
              <a:t>U.K. and E.U. Total Fertility Rates 1960 to 2018</a:t>
            </a:r>
          </a:p>
        </p:txBody>
      </p:sp>
      <p:cxnSp>
        <p:nvCxnSpPr>
          <p:cNvPr id="9" name="Straight Connector 8"/>
          <p:cNvCxnSpPr/>
          <p:nvPr/>
        </p:nvCxnSpPr>
        <p:spPr>
          <a:xfrm>
            <a:off x="304800" y="2819400"/>
            <a:ext cx="8610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0" y="2362200"/>
            <a:ext cx="2590800" cy="461665"/>
          </a:xfrm>
          <a:prstGeom prst="rect">
            <a:avLst/>
          </a:prstGeom>
          <a:noFill/>
        </p:spPr>
        <p:txBody>
          <a:bodyPr wrap="square" rtlCol="0">
            <a:spAutoFit/>
          </a:bodyPr>
          <a:lstStyle/>
          <a:p>
            <a:r>
              <a:rPr lang="en-US" sz="2400" dirty="0">
                <a:solidFill>
                  <a:srgbClr val="FF0000"/>
                </a:solidFill>
                <a:effectLst>
                  <a:outerShdw blurRad="38100" dist="38100" dir="2700000" algn="tl">
                    <a:srgbClr val="000000">
                      <a:alpha val="43137"/>
                    </a:srgbClr>
                  </a:outerShdw>
                </a:effectLst>
                <a:latin typeface="Calibri"/>
              </a:rPr>
              <a:t>Replacement rate.</a:t>
            </a:r>
          </a:p>
        </p:txBody>
      </p:sp>
      <p:sp>
        <p:nvSpPr>
          <p:cNvPr id="11" name="Rectangle 3"/>
          <p:cNvSpPr txBox="1">
            <a:spLocks noChangeArrowheads="1"/>
          </p:cNvSpPr>
          <p:nvPr/>
        </p:nvSpPr>
        <p:spPr>
          <a:xfrm>
            <a:off x="609601" y="5233266"/>
            <a:ext cx="8077199" cy="1091334"/>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buFont typeface="Arial" charset="0"/>
              <a:buNone/>
            </a:pPr>
            <a:r>
              <a:rPr lang="en-US" sz="2300" dirty="0">
                <a:solidFill>
                  <a:srgbClr val="FF0000"/>
                </a:solidFill>
                <a:effectLst>
                  <a:outerShdw blurRad="38100" dist="38100" dir="2700000" algn="tl">
                    <a:srgbClr val="000000">
                      <a:alpha val="43137"/>
                    </a:srgbClr>
                  </a:outerShdw>
                </a:effectLst>
              </a:rPr>
              <a:t>The UK’s anti-migration sentiment as reflected in the recent </a:t>
            </a:r>
            <a:r>
              <a:rPr lang="en-US" sz="2300" dirty="0" err="1">
                <a:solidFill>
                  <a:srgbClr val="FF0000"/>
                </a:solidFill>
                <a:effectLst>
                  <a:outerShdw blurRad="38100" dist="38100" dir="2700000" algn="tl">
                    <a:srgbClr val="000000">
                      <a:alpha val="43137"/>
                    </a:srgbClr>
                  </a:outerShdw>
                </a:effectLst>
              </a:rPr>
              <a:t>Brexit</a:t>
            </a:r>
            <a:r>
              <a:rPr lang="en-US" sz="2300" dirty="0">
                <a:solidFill>
                  <a:srgbClr val="FF0000"/>
                </a:solidFill>
                <a:effectLst>
                  <a:outerShdw blurRad="38100" dist="38100" dir="2700000" algn="tl">
                    <a:srgbClr val="000000">
                      <a:alpha val="43137"/>
                    </a:srgbClr>
                  </a:outerShdw>
                </a:effectLst>
              </a:rPr>
              <a:t> vote, and it’s relatively small migrant stock, will result in a declining and aging population.</a:t>
            </a:r>
          </a:p>
        </p:txBody>
      </p:sp>
      <p:sp>
        <p:nvSpPr>
          <p:cNvPr id="12" name="Slide Number Placeholder 11">
            <a:extLst>
              <a:ext uri="{FF2B5EF4-FFF2-40B4-BE49-F238E27FC236}">
                <a16:creationId xmlns:a16="http://schemas.microsoft.com/office/drawing/2014/main" id="{39F6200D-D1F1-4CAE-AEB4-6714DC3B52C0}"/>
              </a:ext>
            </a:extLst>
          </p:cNvPr>
          <p:cNvSpPr>
            <a:spLocks noGrp="1"/>
          </p:cNvSpPr>
          <p:nvPr>
            <p:ph type="sldNum" sz="quarter" idx="12"/>
          </p:nvPr>
        </p:nvSpPr>
        <p:spPr/>
        <p:txBody>
          <a:bodyPr/>
          <a:lstStyle/>
          <a:p>
            <a:pPr>
              <a:defRPr/>
            </a:pPr>
            <a:fld id="{D7862DBB-4001-4349-BD46-E6A729FB19CB}" type="slidenum">
              <a:rPr lang="en-US" smtClean="0">
                <a:solidFill>
                  <a:prstClr val="white">
                    <a:tint val="75000"/>
                  </a:prstClr>
                </a:solidFill>
              </a:rPr>
              <a:pPr>
                <a:defRPr/>
              </a:pPr>
              <a:t>94</a:t>
            </a:fld>
            <a:endParaRPr lang="en-US">
              <a:solidFill>
                <a:prstClr val="white">
                  <a:tint val="75000"/>
                </a:prstClr>
              </a:solidFill>
            </a:endParaRPr>
          </a:p>
        </p:txBody>
      </p:sp>
      <p:sp>
        <p:nvSpPr>
          <p:cNvPr id="14" name="Rectangle 13">
            <a:extLst>
              <a:ext uri="{FF2B5EF4-FFF2-40B4-BE49-F238E27FC236}">
                <a16:creationId xmlns:a16="http://schemas.microsoft.com/office/drawing/2014/main" id="{A005498D-FAEE-4E71-A024-5FEF7E5405F4}"/>
              </a:ext>
            </a:extLst>
          </p:cNvPr>
          <p:cNvSpPr/>
          <p:nvPr/>
        </p:nvSpPr>
        <p:spPr>
          <a:xfrm>
            <a:off x="38100" y="6581001"/>
            <a:ext cx="9105900" cy="276999"/>
          </a:xfrm>
          <a:prstGeom prst="rect">
            <a:avLst/>
          </a:prstGeom>
        </p:spPr>
        <p:txBody>
          <a:bodyPr wrap="square">
            <a:spAutoFit/>
          </a:bodyPr>
          <a:lstStyle/>
          <a:p>
            <a:pPr algn="l"/>
            <a:r>
              <a:rPr lang="en-CA" sz="1200" dirty="0">
                <a:solidFill>
                  <a:schemeClr val="bg1"/>
                </a:solidFill>
                <a:latin typeface="+mn-lt"/>
              </a:rPr>
              <a:t>https://data.worldbank.org/indicator/SP.DYN.TFRT.IN?view=chart&amp;locations=GB-EU</a:t>
            </a:r>
          </a:p>
        </p:txBody>
      </p:sp>
    </p:spTree>
    <p:extLst>
      <p:ext uri="{BB962C8B-B14F-4D97-AF65-F5344CB8AC3E}">
        <p14:creationId xmlns:p14="http://schemas.microsoft.com/office/powerpoint/2010/main" val="232898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fade">
                                      <p:cBhvr>
                                        <p:cTn id="26"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F01BEAC-D001-4398-88E6-2E973959FAC2}"/>
              </a:ext>
            </a:extLst>
          </p:cNvPr>
          <p:cNvPicPr>
            <a:picLocks noChangeAspect="1"/>
          </p:cNvPicPr>
          <p:nvPr/>
        </p:nvPicPr>
        <p:blipFill>
          <a:blip r:embed="rId3"/>
          <a:stretch>
            <a:fillRect/>
          </a:stretch>
        </p:blipFill>
        <p:spPr>
          <a:xfrm>
            <a:off x="0" y="0"/>
            <a:ext cx="9182100" cy="6858000"/>
          </a:xfrm>
          <a:prstGeom prst="rect">
            <a:avLst/>
          </a:prstGeom>
        </p:spPr>
      </p:pic>
      <p:sp>
        <p:nvSpPr>
          <p:cNvPr id="4" name="Rectangle 3"/>
          <p:cNvSpPr/>
          <p:nvPr/>
        </p:nvSpPr>
        <p:spPr>
          <a:xfrm>
            <a:off x="7391400" y="4572000"/>
            <a:ext cx="1676400" cy="461665"/>
          </a:xfrm>
          <a:prstGeom prst="rect">
            <a:avLst/>
          </a:prstGeom>
        </p:spPr>
        <p:txBody>
          <a:bodyPr wrap="square">
            <a:spAutoFit/>
          </a:bodyPr>
          <a:lstStyle/>
          <a:p>
            <a:pPr>
              <a:defRPr sz="2800" b="0" i="0" u="none" strike="noStrike" kern="1200" spc="0" baseline="0">
                <a:solidFill>
                  <a:prstClr val="black"/>
                </a:solidFill>
                <a:effectLst>
                  <a:outerShdw blurRad="38100" dist="38100" dir="2700000" algn="tl">
                    <a:srgbClr val="000000">
                      <a:alpha val="43137"/>
                    </a:srgbClr>
                  </a:outerShdw>
                </a:effectLst>
                <a:latin typeface="+mn-lt"/>
                <a:ea typeface="+mn-ea"/>
                <a:cs typeface="+mn-cs"/>
              </a:defRPr>
            </a:pPr>
            <a:r>
              <a:rPr lang="en-CA" sz="2400" dirty="0">
                <a:solidFill>
                  <a:prstClr val="black"/>
                </a:solidFill>
                <a:effectLst>
                  <a:outerShdw blurRad="38100" dist="38100" dir="2700000" algn="tl">
                    <a:srgbClr val="000000">
                      <a:alpha val="43137"/>
                    </a:srgbClr>
                  </a:outerShdw>
                </a:effectLst>
                <a:latin typeface="Calibri"/>
              </a:rPr>
              <a:t>2018 = 1.42</a:t>
            </a:r>
          </a:p>
        </p:txBody>
      </p:sp>
      <p:sp>
        <p:nvSpPr>
          <p:cNvPr id="5" name="Rectangle 4"/>
          <p:cNvSpPr/>
          <p:nvPr/>
        </p:nvSpPr>
        <p:spPr>
          <a:xfrm>
            <a:off x="304800" y="3124200"/>
            <a:ext cx="1600200" cy="461665"/>
          </a:xfrm>
          <a:prstGeom prst="rect">
            <a:avLst/>
          </a:prstGeom>
        </p:spPr>
        <p:txBody>
          <a:bodyPr wrap="square">
            <a:spAutoFit/>
          </a:bodyPr>
          <a:lstStyle/>
          <a:p>
            <a:pPr>
              <a:defRPr sz="2800" b="0" i="0" u="none" strike="noStrike" kern="1200" spc="0" baseline="0">
                <a:solidFill>
                  <a:prstClr val="black"/>
                </a:solidFill>
                <a:effectLst>
                  <a:outerShdw blurRad="38100" dist="38100" dir="2700000" algn="tl">
                    <a:srgbClr val="000000">
                      <a:alpha val="43137"/>
                    </a:srgbClr>
                  </a:outerShdw>
                </a:effectLst>
                <a:latin typeface="+mn-lt"/>
                <a:ea typeface="+mn-ea"/>
                <a:cs typeface="+mn-cs"/>
              </a:defRPr>
            </a:pPr>
            <a:r>
              <a:rPr lang="en-CA" sz="2400" dirty="0">
                <a:solidFill>
                  <a:prstClr val="black"/>
                </a:solidFill>
                <a:effectLst>
                  <a:outerShdw blurRad="38100" dist="38100" dir="2700000" algn="tl">
                    <a:srgbClr val="000000">
                      <a:alpha val="43137"/>
                    </a:srgbClr>
                  </a:outerShdw>
                </a:effectLst>
                <a:latin typeface="Calibri"/>
              </a:rPr>
              <a:t>1960 = 2.0</a:t>
            </a:r>
          </a:p>
        </p:txBody>
      </p:sp>
      <p:sp>
        <p:nvSpPr>
          <p:cNvPr id="6" name="Rectangle 3"/>
          <p:cNvSpPr txBox="1">
            <a:spLocks noChangeArrowheads="1"/>
          </p:cNvSpPr>
          <p:nvPr/>
        </p:nvSpPr>
        <p:spPr>
          <a:xfrm>
            <a:off x="4908550" y="525273"/>
            <a:ext cx="3949700" cy="2259624"/>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400" dirty="0">
                <a:solidFill>
                  <a:srgbClr val="FF0000"/>
                </a:solidFill>
                <a:effectLst>
                  <a:outerShdw blurRad="38100" dist="38100" dir="2700000" algn="tl">
                    <a:srgbClr val="000000">
                      <a:alpha val="43137"/>
                    </a:srgbClr>
                  </a:outerShdw>
                </a:effectLst>
              </a:rPr>
              <a:t>At its current TFR alone, and without in-migration, Japan’s population would decrease 62% from its existing 125.1 million to 48 million by 2100 and get older faster.</a:t>
            </a:r>
          </a:p>
        </p:txBody>
      </p:sp>
      <p:sp>
        <p:nvSpPr>
          <p:cNvPr id="7" name="Rectangle 3"/>
          <p:cNvSpPr txBox="1">
            <a:spLocks noChangeArrowheads="1"/>
          </p:cNvSpPr>
          <p:nvPr/>
        </p:nvSpPr>
        <p:spPr>
          <a:xfrm>
            <a:off x="0" y="-71735"/>
            <a:ext cx="9144000" cy="5334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buFont typeface="Arial" charset="0"/>
              <a:buNone/>
            </a:pPr>
            <a:r>
              <a:rPr lang="en-US" sz="3400" dirty="0">
                <a:solidFill>
                  <a:prstClr val="black"/>
                </a:solidFill>
                <a:effectLst>
                  <a:outerShdw blurRad="38100" dist="38100" dir="2700000" algn="tl">
                    <a:srgbClr val="000000">
                      <a:alpha val="43137"/>
                    </a:srgbClr>
                  </a:outerShdw>
                </a:effectLst>
              </a:rPr>
              <a:t>Japan Total Fertility Rates 1960 to 2018</a:t>
            </a:r>
          </a:p>
        </p:txBody>
      </p:sp>
      <p:cxnSp>
        <p:nvCxnSpPr>
          <p:cNvPr id="8" name="Straight Connector 7"/>
          <p:cNvCxnSpPr/>
          <p:nvPr/>
        </p:nvCxnSpPr>
        <p:spPr>
          <a:xfrm>
            <a:off x="304800" y="2831405"/>
            <a:ext cx="86106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7200" y="2357735"/>
            <a:ext cx="2590800" cy="461665"/>
          </a:xfrm>
          <a:prstGeom prst="rect">
            <a:avLst/>
          </a:prstGeom>
          <a:noFill/>
        </p:spPr>
        <p:txBody>
          <a:bodyPr wrap="square" rtlCol="0">
            <a:spAutoFit/>
          </a:bodyPr>
          <a:lstStyle/>
          <a:p>
            <a:r>
              <a:rPr lang="en-US" sz="2400" dirty="0">
                <a:solidFill>
                  <a:srgbClr val="FF0000"/>
                </a:solidFill>
                <a:effectLst>
                  <a:outerShdw blurRad="38100" dist="38100" dir="2700000" algn="tl">
                    <a:srgbClr val="000000">
                      <a:alpha val="43137"/>
                    </a:srgbClr>
                  </a:outerShdw>
                </a:effectLst>
                <a:latin typeface="Calibri"/>
              </a:rPr>
              <a:t>Replacement rate.</a:t>
            </a:r>
          </a:p>
        </p:txBody>
      </p:sp>
      <p:sp>
        <p:nvSpPr>
          <p:cNvPr id="11" name="Rectangle 10"/>
          <p:cNvSpPr/>
          <p:nvPr/>
        </p:nvSpPr>
        <p:spPr>
          <a:xfrm>
            <a:off x="381000" y="4726796"/>
            <a:ext cx="4648200" cy="830997"/>
          </a:xfrm>
          <a:prstGeom prst="rect">
            <a:avLst/>
          </a:prstGeom>
        </p:spPr>
        <p:txBody>
          <a:bodyPr wrap="square">
            <a:spAutoFit/>
          </a:bodyPr>
          <a:lstStyle/>
          <a:p>
            <a:pPr>
              <a:defRPr sz="2800" b="0" i="0" u="none" strike="noStrike" kern="1200" spc="0" baseline="0">
                <a:solidFill>
                  <a:prstClr val="black"/>
                </a:solidFill>
                <a:effectLst>
                  <a:outerShdw blurRad="38100" dist="38100" dir="2700000" algn="tl">
                    <a:srgbClr val="000000">
                      <a:alpha val="43137"/>
                    </a:srgbClr>
                  </a:outerShdw>
                </a:effectLst>
                <a:latin typeface="+mn-lt"/>
                <a:ea typeface="+mn-ea"/>
                <a:cs typeface="+mn-cs"/>
              </a:defRPr>
            </a:pPr>
            <a:r>
              <a:rPr lang="en-CA" sz="2400" dirty="0">
                <a:solidFill>
                  <a:prstClr val="black"/>
                </a:solidFill>
                <a:effectLst>
                  <a:outerShdw blurRad="38100" dist="38100" dir="2700000" algn="tl">
                    <a:srgbClr val="000000">
                      <a:alpha val="43137"/>
                    </a:srgbClr>
                  </a:outerShdw>
                </a:effectLst>
                <a:latin typeface="Calibri"/>
              </a:rPr>
              <a:t>1966 = 1.58</a:t>
            </a:r>
          </a:p>
          <a:p>
            <a:pPr>
              <a:defRPr sz="2800" b="0" i="0" u="none" strike="noStrike" kern="1200" spc="0" baseline="0">
                <a:solidFill>
                  <a:prstClr val="black"/>
                </a:solidFill>
                <a:effectLst>
                  <a:outerShdw blurRad="38100" dist="38100" dir="2700000" algn="tl">
                    <a:srgbClr val="000000">
                      <a:alpha val="43137"/>
                    </a:srgbClr>
                  </a:outerShdw>
                </a:effectLst>
                <a:latin typeface="+mn-lt"/>
                <a:ea typeface="+mn-ea"/>
                <a:cs typeface="+mn-cs"/>
              </a:defRPr>
            </a:pPr>
            <a:r>
              <a:rPr lang="en-CA" sz="2400" dirty="0" err="1">
                <a:solidFill>
                  <a:prstClr val="black"/>
                </a:solidFill>
                <a:effectLst>
                  <a:outerShdw blurRad="38100" dist="38100" dir="2700000" algn="tl">
                    <a:srgbClr val="000000">
                      <a:alpha val="43137"/>
                    </a:srgbClr>
                  </a:outerShdw>
                </a:effectLst>
                <a:latin typeface="Calibri"/>
              </a:rPr>
              <a:t>Hinoe</a:t>
            </a:r>
            <a:r>
              <a:rPr lang="en-CA" sz="2400" dirty="0">
                <a:solidFill>
                  <a:prstClr val="black"/>
                </a:solidFill>
                <a:effectLst>
                  <a:outerShdw blurRad="38100" dist="38100" dir="2700000" algn="tl">
                    <a:srgbClr val="000000">
                      <a:alpha val="43137"/>
                    </a:srgbClr>
                  </a:outerShdw>
                </a:effectLst>
                <a:latin typeface="Calibri"/>
              </a:rPr>
              <a:t>-Uma - Year of the Fire Horse.</a:t>
            </a:r>
          </a:p>
        </p:txBody>
      </p:sp>
      <p:cxnSp>
        <p:nvCxnSpPr>
          <p:cNvPr id="13" name="Straight Arrow Connector 12"/>
          <p:cNvCxnSpPr/>
          <p:nvPr/>
        </p:nvCxnSpPr>
        <p:spPr>
          <a:xfrm flipH="1" flipV="1">
            <a:off x="1447800" y="4352856"/>
            <a:ext cx="1295400" cy="3873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962400" y="2871156"/>
            <a:ext cx="3429000" cy="1569660"/>
          </a:xfrm>
          <a:prstGeom prst="rect">
            <a:avLst/>
          </a:prstGeom>
        </p:spPr>
        <p:txBody>
          <a:bodyPr wrap="square">
            <a:spAutoFit/>
          </a:bodyPr>
          <a:lstStyle/>
          <a:p>
            <a:pPr>
              <a:defRPr sz="2800" b="0" i="0" u="none" strike="noStrike" kern="1200" spc="0" baseline="0">
                <a:solidFill>
                  <a:prstClr val="black"/>
                </a:solidFill>
                <a:effectLst>
                  <a:outerShdw blurRad="38100" dist="38100" dir="2700000" algn="tl">
                    <a:srgbClr val="000000">
                      <a:alpha val="43137"/>
                    </a:srgbClr>
                  </a:outerShdw>
                </a:effectLst>
                <a:latin typeface="+mn-lt"/>
                <a:ea typeface="+mn-ea"/>
                <a:cs typeface="+mn-cs"/>
              </a:defRPr>
            </a:pPr>
            <a:r>
              <a:rPr lang="en-CA" sz="2400" dirty="0">
                <a:solidFill>
                  <a:prstClr val="black"/>
                </a:solidFill>
                <a:effectLst>
                  <a:outerShdw blurRad="38100" dist="38100" dir="2700000" algn="tl">
                    <a:srgbClr val="000000">
                      <a:alpha val="43137"/>
                    </a:srgbClr>
                  </a:outerShdw>
                </a:effectLst>
                <a:latin typeface="Calibri"/>
              </a:rPr>
              <a:t>In 2005 the Japanese government took action to raise the TFR.</a:t>
            </a:r>
          </a:p>
          <a:p>
            <a:pPr>
              <a:defRPr sz="2800" b="0" i="0" u="none" strike="noStrike" kern="1200" spc="0" baseline="0">
                <a:solidFill>
                  <a:prstClr val="black"/>
                </a:solidFill>
                <a:effectLst>
                  <a:outerShdw blurRad="38100" dist="38100" dir="2700000" algn="tl">
                    <a:srgbClr val="000000">
                      <a:alpha val="43137"/>
                    </a:srgbClr>
                  </a:outerShdw>
                </a:effectLst>
                <a:latin typeface="+mn-lt"/>
                <a:ea typeface="+mn-ea"/>
                <a:cs typeface="+mn-cs"/>
              </a:defRPr>
            </a:pPr>
            <a:r>
              <a:rPr lang="en-CA" sz="2400" dirty="0">
                <a:solidFill>
                  <a:prstClr val="black"/>
                </a:solidFill>
                <a:effectLst>
                  <a:outerShdw blurRad="38100" dist="38100" dir="2700000" algn="tl">
                    <a:srgbClr val="000000">
                      <a:alpha val="43137"/>
                    </a:srgbClr>
                  </a:outerShdw>
                </a:effectLst>
                <a:latin typeface="Calibri"/>
              </a:rPr>
              <a:t>2005 = 1.26</a:t>
            </a:r>
          </a:p>
        </p:txBody>
      </p:sp>
      <p:cxnSp>
        <p:nvCxnSpPr>
          <p:cNvPr id="14" name="Straight Arrow Connector 13"/>
          <p:cNvCxnSpPr>
            <a:cxnSpLocks/>
          </p:cNvCxnSpPr>
          <p:nvPr/>
        </p:nvCxnSpPr>
        <p:spPr>
          <a:xfrm>
            <a:off x="5791200" y="4440816"/>
            <a:ext cx="1219200" cy="1116977"/>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9C9365FE-437F-4EE1-9671-4F5228715006}"/>
              </a:ext>
            </a:extLst>
          </p:cNvPr>
          <p:cNvSpPr>
            <a:spLocks noGrp="1"/>
          </p:cNvSpPr>
          <p:nvPr>
            <p:ph type="sldNum" sz="quarter" idx="12"/>
          </p:nvPr>
        </p:nvSpPr>
        <p:spPr/>
        <p:txBody>
          <a:bodyPr/>
          <a:lstStyle/>
          <a:p>
            <a:pPr>
              <a:defRPr/>
            </a:pPr>
            <a:fld id="{D7862DBB-4001-4349-BD46-E6A729FB19CB}" type="slidenum">
              <a:rPr lang="en-US" smtClean="0">
                <a:solidFill>
                  <a:prstClr val="white">
                    <a:tint val="75000"/>
                  </a:prstClr>
                </a:solidFill>
              </a:rPr>
              <a:pPr>
                <a:defRPr/>
              </a:pPr>
              <a:t>95</a:t>
            </a:fld>
            <a:endParaRPr lang="en-US">
              <a:solidFill>
                <a:prstClr val="white">
                  <a:tint val="75000"/>
                </a:prstClr>
              </a:solidFill>
            </a:endParaRPr>
          </a:p>
        </p:txBody>
      </p:sp>
      <p:sp>
        <p:nvSpPr>
          <p:cNvPr id="18" name="Rectangle 3">
            <a:extLst>
              <a:ext uri="{FF2B5EF4-FFF2-40B4-BE49-F238E27FC236}">
                <a16:creationId xmlns:a16="http://schemas.microsoft.com/office/drawing/2014/main" id="{B6FA29F7-FD02-4524-BCCE-337532C11A63}"/>
              </a:ext>
            </a:extLst>
          </p:cNvPr>
          <p:cNvSpPr txBox="1">
            <a:spLocks noChangeArrowheads="1"/>
          </p:cNvSpPr>
          <p:nvPr/>
        </p:nvSpPr>
        <p:spPr>
          <a:xfrm>
            <a:off x="317500" y="500278"/>
            <a:ext cx="3949700" cy="1416728"/>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buFont typeface="Arial" charset="0"/>
              <a:buNone/>
            </a:pPr>
            <a:r>
              <a:rPr lang="en-US" sz="2400" dirty="0">
                <a:solidFill>
                  <a:srgbClr val="FF0000"/>
                </a:solidFill>
                <a:effectLst>
                  <a:outerShdw blurRad="38100" dist="38100" dir="2700000" algn="tl">
                    <a:srgbClr val="000000">
                      <a:alpha val="43137"/>
                    </a:srgbClr>
                  </a:outerShdw>
                </a:effectLst>
              </a:rPr>
              <a:t>Japan’s TFR rates are extremely low, but not the lowest. Korea, Portugal and Hong Kong are about 1.2.</a:t>
            </a:r>
          </a:p>
          <a:p>
            <a:pPr eaLnBrk="1" hangingPunct="1">
              <a:lnSpc>
                <a:spcPct val="90000"/>
              </a:lnSpc>
              <a:buFont typeface="Arial" charset="0"/>
              <a:buNone/>
            </a:pPr>
            <a:endParaRPr lang="en-US" sz="2400" dirty="0">
              <a:solidFill>
                <a:srgbClr val="FF0000"/>
              </a:solidFill>
              <a:effectLst>
                <a:outerShdw blurRad="38100" dist="38100" dir="2700000" algn="tl">
                  <a:srgbClr val="000000">
                    <a:alpha val="43137"/>
                  </a:srgbClr>
                </a:outerShdw>
              </a:effectLst>
            </a:endParaRPr>
          </a:p>
        </p:txBody>
      </p:sp>
      <p:sp>
        <p:nvSpPr>
          <p:cNvPr id="22" name="Rectangle 21">
            <a:extLst>
              <a:ext uri="{FF2B5EF4-FFF2-40B4-BE49-F238E27FC236}">
                <a16:creationId xmlns:a16="http://schemas.microsoft.com/office/drawing/2014/main" id="{D1BC488F-82D8-4D30-AD6C-88A0C726E721}"/>
              </a:ext>
            </a:extLst>
          </p:cNvPr>
          <p:cNvSpPr/>
          <p:nvPr/>
        </p:nvSpPr>
        <p:spPr>
          <a:xfrm>
            <a:off x="152400" y="6352401"/>
            <a:ext cx="8991600" cy="276999"/>
          </a:xfrm>
          <a:prstGeom prst="rect">
            <a:avLst/>
          </a:prstGeom>
        </p:spPr>
        <p:txBody>
          <a:bodyPr wrap="square">
            <a:spAutoFit/>
          </a:bodyPr>
          <a:lstStyle/>
          <a:p>
            <a:pPr algn="l"/>
            <a:r>
              <a:rPr lang="en-CA" sz="1200" dirty="0">
                <a:solidFill>
                  <a:schemeClr val="bg1"/>
                </a:solidFill>
                <a:latin typeface="+mn-lt"/>
              </a:rPr>
              <a:t>https://data.worldbank.org/indicator/SP.DYN.TFRT.IN?view=chart&amp;locations=JP</a:t>
            </a:r>
          </a:p>
        </p:txBody>
      </p:sp>
    </p:spTree>
    <p:extLst>
      <p:ext uri="{BB962C8B-B14F-4D97-AF65-F5344CB8AC3E}">
        <p14:creationId xmlns:p14="http://schemas.microsoft.com/office/powerpoint/2010/main" val="200995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animEffect transition="in" filter="fade">
                                      <p:cBhvr>
                                        <p:cTn id="3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6" descr="https://population.un.org/wpp/Graphs/2_Probabilistic%20Projections/1_Population/Age%2065%20and%20over/United%20States%20of%20America.png">
            <a:extLst>
              <a:ext uri="{FF2B5EF4-FFF2-40B4-BE49-F238E27FC236}">
                <a16:creationId xmlns:a16="http://schemas.microsoft.com/office/drawing/2014/main" id="{E2B61B6D-3638-49FF-B29D-D60C7DF51A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93" y="-8164"/>
            <a:ext cx="9119506" cy="683661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5"/>
          <p:cNvSpPr txBox="1">
            <a:spLocks noChangeArrowheads="1"/>
          </p:cNvSpPr>
          <p:nvPr/>
        </p:nvSpPr>
        <p:spPr>
          <a:xfrm>
            <a:off x="76200" y="-26988"/>
            <a:ext cx="9067800" cy="636588"/>
          </a:xfrm>
          <a:prstGeom prst="rect">
            <a:avLst/>
          </a:prstGeom>
          <a:solidFill>
            <a:schemeClr val="bg1"/>
          </a:solid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rPr>
              <a:t>World Population Forecasts to 2100, 15-59 Cohort</a:t>
            </a:r>
          </a:p>
        </p:txBody>
      </p:sp>
      <p:cxnSp>
        <p:nvCxnSpPr>
          <p:cNvPr id="4" name="Straight Connector 3"/>
          <p:cNvCxnSpPr/>
          <p:nvPr/>
        </p:nvCxnSpPr>
        <p:spPr>
          <a:xfrm>
            <a:off x="-990600" y="3505200"/>
            <a:ext cx="113538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962400" y="3962400"/>
            <a:ext cx="3505200" cy="120032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Median forecasts for working cohort are almost flat lined by 2100.</a:t>
            </a:r>
          </a:p>
        </p:txBody>
      </p:sp>
      <p:sp>
        <p:nvSpPr>
          <p:cNvPr id="6" name="TextBox 5"/>
          <p:cNvSpPr txBox="1"/>
          <p:nvPr/>
        </p:nvSpPr>
        <p:spPr>
          <a:xfrm>
            <a:off x="4114800" y="838200"/>
            <a:ext cx="3505200" cy="120032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This is the support cohort necessary for economic growth and the tax  base.</a:t>
            </a:r>
          </a:p>
        </p:txBody>
      </p:sp>
      <p:sp>
        <p:nvSpPr>
          <p:cNvPr id="7" name="Slide Number Placeholder 6">
            <a:extLst>
              <a:ext uri="{FF2B5EF4-FFF2-40B4-BE49-F238E27FC236}">
                <a16:creationId xmlns:a16="http://schemas.microsoft.com/office/drawing/2014/main" id="{7B7253B6-676E-490A-86E6-B9F44510053C}"/>
              </a:ext>
            </a:extLst>
          </p:cNvPr>
          <p:cNvSpPr>
            <a:spLocks noGrp="1"/>
          </p:cNvSpPr>
          <p:nvPr>
            <p:ph type="sldNum" sz="quarter" idx="12"/>
          </p:nvPr>
        </p:nvSpPr>
        <p:spPr/>
        <p:txBody>
          <a:bodyPr/>
          <a:lstStyle/>
          <a:p>
            <a:pPr>
              <a:defRPr/>
            </a:pPr>
            <a:fld id="{A3FC2F83-CC78-47C6-987A-BA5F6D9E94CE}" type="slidenum">
              <a:rPr lang="en-US" smtClean="0">
                <a:solidFill>
                  <a:prstClr val="black">
                    <a:tint val="75000"/>
                  </a:prstClr>
                </a:solidFill>
              </a:rPr>
              <a:pPr>
                <a:defRPr/>
              </a:pPr>
              <a:t>96</a:t>
            </a:fld>
            <a:endParaRPr lang="en-US">
              <a:solidFill>
                <a:prstClr val="black">
                  <a:tint val="75000"/>
                </a:prstClr>
              </a:solidFill>
            </a:endParaRPr>
          </a:p>
        </p:txBody>
      </p:sp>
    </p:spTree>
    <p:extLst>
      <p:ext uri="{BB962C8B-B14F-4D97-AF65-F5344CB8AC3E}">
        <p14:creationId xmlns:p14="http://schemas.microsoft.com/office/powerpoint/2010/main" val="236326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2" descr="https://population.un.org/wpp/Graphs/2_Probabilistic%20Projections/1_Population/Age%2065%20and%20over/Europe.png">
            <a:extLst>
              <a:ext uri="{FF2B5EF4-FFF2-40B4-BE49-F238E27FC236}">
                <a16:creationId xmlns:a16="http://schemas.microsoft.com/office/drawing/2014/main" id="{AB090536-E41B-4FDB-9E75-5FF7CB83D0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0" y="-1"/>
            <a:ext cx="9131300" cy="68454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5"/>
          <p:cNvSpPr txBox="1">
            <a:spLocks noChangeArrowheads="1"/>
          </p:cNvSpPr>
          <p:nvPr/>
        </p:nvSpPr>
        <p:spPr>
          <a:xfrm>
            <a:off x="12700" y="-26988"/>
            <a:ext cx="9131300" cy="560388"/>
          </a:xfrm>
          <a:prstGeom prst="rect">
            <a:avLst/>
          </a:prstGeom>
          <a:solidFill>
            <a:schemeClr val="bg1"/>
          </a:solid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rPr>
              <a:t>World Population Forecasts to 2100 65+ Cohort</a:t>
            </a:r>
          </a:p>
        </p:txBody>
      </p:sp>
      <p:sp>
        <p:nvSpPr>
          <p:cNvPr id="4" name="TextBox 3"/>
          <p:cNvSpPr txBox="1"/>
          <p:nvPr/>
        </p:nvSpPr>
        <p:spPr>
          <a:xfrm>
            <a:off x="3276600" y="4133348"/>
            <a:ext cx="3505200" cy="120032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Median forecasts for elderly cohort are increasing fast by 2100.</a:t>
            </a:r>
          </a:p>
        </p:txBody>
      </p:sp>
      <p:sp>
        <p:nvSpPr>
          <p:cNvPr id="5" name="TextBox 4"/>
          <p:cNvSpPr txBox="1"/>
          <p:nvPr/>
        </p:nvSpPr>
        <p:spPr>
          <a:xfrm>
            <a:off x="4953000" y="2279679"/>
            <a:ext cx="3505200"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Arial" charset="0"/>
              </a:rPr>
              <a:t>This is the elderly cohort who require support.</a:t>
            </a:r>
          </a:p>
        </p:txBody>
      </p:sp>
      <p:sp>
        <p:nvSpPr>
          <p:cNvPr id="6" name="Slide Number Placeholder 5">
            <a:extLst>
              <a:ext uri="{FF2B5EF4-FFF2-40B4-BE49-F238E27FC236}">
                <a16:creationId xmlns:a16="http://schemas.microsoft.com/office/drawing/2014/main" id="{66953827-58B4-4880-A9BF-CACE53A12E16}"/>
              </a:ext>
            </a:extLst>
          </p:cNvPr>
          <p:cNvSpPr>
            <a:spLocks noGrp="1"/>
          </p:cNvSpPr>
          <p:nvPr>
            <p:ph type="sldNum" sz="quarter" idx="12"/>
          </p:nvPr>
        </p:nvSpPr>
        <p:spPr/>
        <p:txBody>
          <a:bodyPr/>
          <a:lstStyle/>
          <a:p>
            <a:pPr>
              <a:defRPr/>
            </a:pPr>
            <a:fld id="{A3FC2F83-CC78-47C6-987A-BA5F6D9E94CE}" type="slidenum">
              <a:rPr lang="en-US" smtClean="0">
                <a:solidFill>
                  <a:prstClr val="black">
                    <a:tint val="75000"/>
                  </a:prstClr>
                </a:solidFill>
              </a:rPr>
              <a:pPr>
                <a:defRPr/>
              </a:pPr>
              <a:t>97</a:t>
            </a:fld>
            <a:endParaRPr lang="en-US">
              <a:solidFill>
                <a:prstClr val="black">
                  <a:tint val="75000"/>
                </a:prstClr>
              </a:solidFill>
            </a:endParaRPr>
          </a:p>
        </p:txBody>
      </p:sp>
    </p:spTree>
    <p:extLst>
      <p:ext uri="{BB962C8B-B14F-4D97-AF65-F5344CB8AC3E}">
        <p14:creationId xmlns:p14="http://schemas.microsoft.com/office/powerpoint/2010/main" val="149942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527050" y="-152400"/>
            <a:ext cx="8229600" cy="762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i="0" u="none" strike="noStrike" kern="7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rPr>
              <a:t>Fun with </a:t>
            </a:r>
            <a:r>
              <a:rPr kumimoji="0" lang="en-US" sz="3400" i="0" u="none" strike="noStrike" kern="7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mj-ea"/>
                <a:cs typeface="+mj-cs"/>
              </a:rPr>
              <a:t>E</a:t>
            </a:r>
            <a:r>
              <a:rPr kumimoji="0" lang="en-US" sz="3400" i="0" u="none" strike="noStrike" kern="7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mj-ea"/>
                <a:cs typeface="+mj-cs"/>
                <a:sym typeface="Wingdings" panose="05000000000000000000" pitchFamily="2" charset="2"/>
              </a:rPr>
              <a:t></a:t>
            </a:r>
            <a:r>
              <a:rPr kumimoji="0" lang="en-US" sz="3400" i="0" u="none" strike="noStrike" kern="7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mj-ea"/>
                <a:cs typeface="+mj-cs"/>
              </a:rPr>
              <a:t>tinction</a:t>
            </a:r>
            <a:endParaRPr kumimoji="0" lang="en-US" sz="3400" i="0" u="none" strike="noStrike" kern="7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1600" b="0" i="0" u="none" strike="noStrike" kern="700" cap="none" spc="0" normalizeH="0" baseline="0" noProof="0" dirty="0">
                <a:ln>
                  <a:noFill/>
                </a:ln>
                <a:solidFill>
                  <a:prstClr val="black"/>
                </a:solidFill>
                <a:effectLst/>
                <a:uLnTx/>
                <a:uFillTx/>
                <a:latin typeface="Calibri"/>
                <a:ea typeface="+mj-ea"/>
                <a:cs typeface="+mj-cs"/>
                <a:hlinkClick r:id="rId3"/>
              </a:rPr>
              <a:t>https://www.ined.fr/en/everything_about_population/population-games/tomorrow-population/</a:t>
            </a:r>
            <a:endParaRPr kumimoji="0" lang="en-CA" sz="1600" b="0" i="0" u="none" strike="noStrike" kern="700" cap="none" spc="0" normalizeH="0" baseline="0" noProof="0" dirty="0">
              <a:ln>
                <a:noFill/>
              </a:ln>
              <a:solidFill>
                <a:prstClr val="black"/>
              </a:solidFill>
              <a:effectLst/>
              <a:uLnTx/>
              <a:uFillTx/>
              <a:latin typeface="Calibri"/>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700" cap="none" spc="0" normalizeH="0" baseline="0" noProof="0" dirty="0">
              <a:ln>
                <a:noFill/>
              </a:ln>
              <a:solidFill>
                <a:prstClr val="black"/>
              </a:solidFill>
              <a:effectLst/>
              <a:uLnTx/>
              <a:uFillTx/>
              <a:latin typeface="Calibri"/>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700" cap="none" spc="0" normalizeH="0" baseline="0" noProof="0" dirty="0">
              <a:ln>
                <a:noFill/>
              </a:ln>
              <a:solidFill>
                <a:prstClr val="black"/>
              </a:solidFill>
              <a:effectLst/>
              <a:uLnTx/>
              <a:uFillTx/>
              <a:latin typeface="Calibri"/>
              <a:ea typeface="+mj-ea"/>
              <a:cs typeface="+mj-cs"/>
            </a:endParaRPr>
          </a:p>
        </p:txBody>
      </p:sp>
      <p:sp>
        <p:nvSpPr>
          <p:cNvPr id="3" name="TextBox 2"/>
          <p:cNvSpPr txBox="1"/>
          <p:nvPr/>
        </p:nvSpPr>
        <p:spPr>
          <a:xfrm>
            <a:off x="495300" y="609600"/>
            <a:ext cx="8153400" cy="624786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When playing with fertility rates, it’s fun to project them forward to see what year human populations could become extinct, and for your amusement here’s a few such projections run using the United Nations projection model (link above).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Projections are based on the current 2020 values for population levels, fertility rates, life expectancies and gender ratios, and also </a:t>
            </a:r>
            <a:r>
              <a:rPr kumimoji="0" lang="en-CA" sz="23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no net positive migration is </a:t>
            </a: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assumed for the countries on the list. “Extinction” means too few and too old to breed.</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6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South Korea: Year of Extinction 2562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Portugal: Year of Extinction 2410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Japan: Year of Extinction 2700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300" b="0" i="0" u="none" strike="noStrike" kern="1200" cap="none" spc="0" normalizeH="0" baseline="0" noProof="0" dirty="0">
                <a:ln>
                  <a:noFill/>
                </a:ln>
                <a:solidFill>
                  <a:prstClr val="black"/>
                </a:solidFill>
                <a:effectLst/>
                <a:uLnTx/>
                <a:uFillTx/>
                <a:latin typeface="Calibri"/>
                <a:ea typeface="+mn-ea"/>
                <a:cs typeface="Arial" charset="0"/>
              </a:rPr>
              <a:t>Canada: Year of Extinction 2700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23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23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a:ea typeface="+mn-ea"/>
                <a:cs typeface="Arial" charset="0"/>
              </a:rPr>
              <a:t>They would also get much older much faster as they approach extinction, thus speeding up the decline as TFR decreases at a faster rate.</a:t>
            </a:r>
          </a:p>
        </p:txBody>
      </p:sp>
      <p:sp>
        <p:nvSpPr>
          <p:cNvPr id="4" name="Slide Number Placeholder 3">
            <a:extLst>
              <a:ext uri="{FF2B5EF4-FFF2-40B4-BE49-F238E27FC236}">
                <a16:creationId xmlns:a16="http://schemas.microsoft.com/office/drawing/2014/main" id="{2F2A2DB3-08E5-431B-970C-008638AB128F}"/>
              </a:ext>
            </a:extLst>
          </p:cNvPr>
          <p:cNvSpPr>
            <a:spLocks noGrp="1"/>
          </p:cNvSpPr>
          <p:nvPr>
            <p:ph type="sldNum" sz="quarter" idx="12"/>
          </p:nvPr>
        </p:nvSpPr>
        <p:spPr/>
        <p:txBody>
          <a:bodyPr/>
          <a:lstStyle/>
          <a:p>
            <a:pPr>
              <a:defRPr/>
            </a:pPr>
            <a:fld id="{D7862DBB-4001-4349-BD46-E6A729FB19CB}" type="slidenum">
              <a:rPr lang="en-US" smtClean="0">
                <a:solidFill>
                  <a:prstClr val="white">
                    <a:tint val="75000"/>
                  </a:prstClr>
                </a:solidFill>
              </a:rPr>
              <a:pPr>
                <a:defRPr/>
              </a:pPr>
              <a:t>98</a:t>
            </a:fld>
            <a:endParaRPr lang="en-US">
              <a:solidFill>
                <a:prstClr val="white">
                  <a:tint val="75000"/>
                </a:prstClr>
              </a:solidFill>
            </a:endParaRPr>
          </a:p>
        </p:txBody>
      </p:sp>
    </p:spTree>
    <p:extLst>
      <p:ext uri="{BB962C8B-B14F-4D97-AF65-F5344CB8AC3E}">
        <p14:creationId xmlns:p14="http://schemas.microsoft.com/office/powerpoint/2010/main" val="20877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295400"/>
            <a:ext cx="9167990" cy="5562600"/>
          </a:xfrm>
          <a:prstGeom prst="rect">
            <a:avLst/>
          </a:prstGeom>
        </p:spPr>
      </p:pic>
      <p:pic>
        <p:nvPicPr>
          <p:cNvPr id="3" name="Picture 2">
            <a:hlinkClick r:id="rId4"/>
          </p:cNvPr>
          <p:cNvPicPr>
            <a:picLocks noChangeAspect="1"/>
          </p:cNvPicPr>
          <p:nvPr/>
        </p:nvPicPr>
        <p:blipFill>
          <a:blip r:embed="rId5"/>
          <a:stretch>
            <a:fillRect/>
          </a:stretch>
        </p:blipFill>
        <p:spPr>
          <a:xfrm>
            <a:off x="152400" y="6324600"/>
            <a:ext cx="8839200" cy="444500"/>
          </a:xfrm>
          <a:prstGeom prst="rect">
            <a:avLst/>
          </a:prstGeom>
          <a:ln w="19050">
            <a:solidFill>
              <a:schemeClr val="tx1"/>
            </a:solidFill>
          </a:ln>
        </p:spPr>
      </p:pic>
      <p:sp>
        <p:nvSpPr>
          <p:cNvPr id="4" name="Rectangle 5"/>
          <p:cNvSpPr txBox="1">
            <a:spLocks noChangeArrowheads="1"/>
          </p:cNvSpPr>
          <p:nvPr/>
        </p:nvSpPr>
        <p:spPr>
          <a:xfrm>
            <a:off x="457200" y="-103188"/>
            <a:ext cx="8229600" cy="636588"/>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100000"/>
              </a:lnSpc>
              <a:buFontTx/>
              <a:buNone/>
            </a:pPr>
            <a:r>
              <a:rPr lang="en-US" sz="3400" dirty="0">
                <a:solidFill>
                  <a:prstClr val="black"/>
                </a:solidFill>
                <a:effectLst>
                  <a:outerShdw blurRad="38100" dist="38100" dir="2700000" algn="tl">
                    <a:srgbClr val="000000">
                      <a:alpha val="43137"/>
                    </a:srgbClr>
                  </a:outerShdw>
                </a:effectLst>
              </a:rPr>
              <a:t>Population Forecasts to 2100</a:t>
            </a:r>
          </a:p>
        </p:txBody>
      </p:sp>
      <p:sp>
        <p:nvSpPr>
          <p:cNvPr id="5" name="TextBox 4"/>
          <p:cNvSpPr txBox="1"/>
          <p:nvPr/>
        </p:nvSpPr>
        <p:spPr>
          <a:xfrm>
            <a:off x="-52210" y="304800"/>
            <a:ext cx="9196210" cy="1107996"/>
          </a:xfrm>
          <a:prstGeom prst="rect">
            <a:avLst/>
          </a:prstGeom>
          <a:noFill/>
        </p:spPr>
        <p:txBody>
          <a:bodyPr wrap="square" rtlCol="0">
            <a:spAutoFit/>
          </a:bodyPr>
          <a:lstStyle/>
          <a:p>
            <a:pPr algn="ctr">
              <a:lnSpc>
                <a:spcPct val="100000"/>
              </a:lnSpc>
              <a:spcBef>
                <a:spcPct val="0"/>
              </a:spcBef>
              <a:buFontTx/>
              <a:buNone/>
            </a:pPr>
            <a:r>
              <a:rPr lang="en-CA" sz="2200" dirty="0">
                <a:solidFill>
                  <a:prstClr val="black"/>
                </a:solidFill>
                <a:latin typeface="Calibri"/>
              </a:rPr>
              <a:t>This simulation website allows you to see the effects of declining fertility rate, including population pyramids. UN simulation based on their projections.</a:t>
            </a:r>
          </a:p>
          <a:p>
            <a:pPr algn="ctr">
              <a:lnSpc>
                <a:spcPct val="100000"/>
              </a:lnSpc>
              <a:spcBef>
                <a:spcPct val="0"/>
              </a:spcBef>
              <a:buFontTx/>
              <a:buNone/>
            </a:pPr>
            <a:r>
              <a:rPr lang="en-CA" sz="2200" dirty="0">
                <a:solidFill>
                  <a:srgbClr val="FF0000"/>
                </a:solidFill>
                <a:effectLst>
                  <a:outerShdw blurRad="38100" dist="38100" dir="2700000" algn="tl">
                    <a:srgbClr val="000000">
                      <a:alpha val="43137"/>
                    </a:srgbClr>
                  </a:outerShdw>
                </a:effectLst>
                <a:latin typeface="Calibri"/>
              </a:rPr>
              <a:t>Click on the source box at the bottom to have even more fun with extinction.</a:t>
            </a:r>
          </a:p>
        </p:txBody>
      </p:sp>
      <p:cxnSp>
        <p:nvCxnSpPr>
          <p:cNvPr id="7" name="Straight Connector 6"/>
          <p:cNvCxnSpPr/>
          <p:nvPr/>
        </p:nvCxnSpPr>
        <p:spPr>
          <a:xfrm>
            <a:off x="3886200" y="1752600"/>
            <a:ext cx="0" cy="472440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3653135"/>
            <a:ext cx="2641084" cy="830997"/>
          </a:xfrm>
          <a:prstGeom prst="rect">
            <a:avLst/>
          </a:prstGeom>
          <a:noFill/>
        </p:spPr>
        <p:txBody>
          <a:bodyPr wrap="square" rtlCol="0">
            <a:spAutoFit/>
          </a:bodyPr>
          <a:lstStyle/>
          <a:p>
            <a:pPr algn="ctr">
              <a:lnSpc>
                <a:spcPct val="100000"/>
              </a:lnSpc>
              <a:spcBef>
                <a:spcPct val="0"/>
              </a:spcBef>
              <a:buFontTx/>
              <a:buNone/>
            </a:pPr>
            <a:r>
              <a:rPr lang="en-US" sz="2400" dirty="0">
                <a:solidFill>
                  <a:srgbClr val="FF0000"/>
                </a:solidFill>
                <a:effectLst>
                  <a:outerShdw blurRad="38100" dist="38100" dir="2700000" algn="tl">
                    <a:srgbClr val="000000">
                      <a:alpha val="43137"/>
                    </a:srgbClr>
                  </a:outerShdw>
                </a:effectLst>
                <a:latin typeface="Calibri"/>
              </a:rPr>
              <a:t>Actual population growth rates</a:t>
            </a:r>
          </a:p>
        </p:txBody>
      </p:sp>
      <p:sp>
        <p:nvSpPr>
          <p:cNvPr id="9" name="TextBox 8"/>
          <p:cNvSpPr txBox="1"/>
          <p:nvPr/>
        </p:nvSpPr>
        <p:spPr>
          <a:xfrm>
            <a:off x="5181600" y="2667000"/>
            <a:ext cx="3276600" cy="830997"/>
          </a:xfrm>
          <a:prstGeom prst="rect">
            <a:avLst/>
          </a:prstGeom>
          <a:noFill/>
        </p:spPr>
        <p:txBody>
          <a:bodyPr wrap="square" rtlCol="0">
            <a:spAutoFit/>
          </a:bodyPr>
          <a:lstStyle/>
          <a:p>
            <a:pPr algn="ctr">
              <a:lnSpc>
                <a:spcPct val="100000"/>
              </a:lnSpc>
              <a:spcBef>
                <a:spcPct val="0"/>
              </a:spcBef>
              <a:buFontTx/>
              <a:buNone/>
            </a:pPr>
            <a:r>
              <a:rPr lang="en-US" sz="2400" dirty="0">
                <a:solidFill>
                  <a:srgbClr val="FF0000"/>
                </a:solidFill>
                <a:effectLst>
                  <a:outerShdw blurRad="38100" dist="38100" dir="2700000" algn="tl">
                    <a:srgbClr val="000000">
                      <a:alpha val="43137"/>
                    </a:srgbClr>
                  </a:outerShdw>
                </a:effectLst>
                <a:latin typeface="Calibri"/>
              </a:rPr>
              <a:t>Projected population growth rates</a:t>
            </a:r>
          </a:p>
        </p:txBody>
      </p:sp>
      <p:cxnSp>
        <p:nvCxnSpPr>
          <p:cNvPr id="10" name="Straight Connector 9"/>
          <p:cNvCxnSpPr/>
          <p:nvPr/>
        </p:nvCxnSpPr>
        <p:spPr>
          <a:xfrm>
            <a:off x="152400" y="5953126"/>
            <a:ext cx="9067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 y="5867400"/>
            <a:ext cx="3352800" cy="400110"/>
          </a:xfrm>
          <a:prstGeom prst="rect">
            <a:avLst/>
          </a:prstGeom>
          <a:noFill/>
        </p:spPr>
        <p:txBody>
          <a:bodyPr wrap="square" rtlCol="0">
            <a:spAutoFit/>
          </a:bodyPr>
          <a:lstStyle/>
          <a:p>
            <a:pPr algn="ctr">
              <a:lnSpc>
                <a:spcPct val="100000"/>
              </a:lnSpc>
              <a:spcBef>
                <a:spcPct val="0"/>
              </a:spcBef>
              <a:buFontTx/>
              <a:buNone/>
            </a:pPr>
            <a:r>
              <a:rPr lang="en-US" sz="2000" dirty="0">
                <a:solidFill>
                  <a:srgbClr val="FF0000"/>
                </a:solidFill>
                <a:effectLst>
                  <a:outerShdw blurRad="38100" dist="38100" dir="2700000" algn="tl">
                    <a:srgbClr val="000000">
                      <a:alpha val="43137"/>
                    </a:srgbClr>
                  </a:outerShdw>
                </a:effectLst>
                <a:latin typeface="Calibri"/>
              </a:rPr>
              <a:t>Zero population growth rate</a:t>
            </a:r>
          </a:p>
        </p:txBody>
      </p:sp>
      <p:sp>
        <p:nvSpPr>
          <p:cNvPr id="6" name="Slide Number Placeholder 5">
            <a:extLst>
              <a:ext uri="{FF2B5EF4-FFF2-40B4-BE49-F238E27FC236}">
                <a16:creationId xmlns:a16="http://schemas.microsoft.com/office/drawing/2014/main" id="{6ECA84C8-6C8C-458A-A87F-0762F1F6952F}"/>
              </a:ext>
            </a:extLst>
          </p:cNvPr>
          <p:cNvSpPr>
            <a:spLocks noGrp="1"/>
          </p:cNvSpPr>
          <p:nvPr>
            <p:ph type="sldNum" sz="quarter" idx="12"/>
          </p:nvPr>
        </p:nvSpPr>
        <p:spPr/>
        <p:txBody>
          <a:bodyPr/>
          <a:lstStyle/>
          <a:p>
            <a:pPr>
              <a:defRPr/>
            </a:pPr>
            <a:fld id="{D7862DBB-4001-4349-BD46-E6A729FB19CB}" type="slidenum">
              <a:rPr lang="en-US" smtClean="0">
                <a:solidFill>
                  <a:prstClr val="white">
                    <a:tint val="75000"/>
                  </a:prstClr>
                </a:solidFill>
              </a:rPr>
              <a:pPr>
                <a:defRPr/>
              </a:pPr>
              <a:t>99</a:t>
            </a:fld>
            <a:endParaRPr lang="en-US">
              <a:solidFill>
                <a:prstClr val="white">
                  <a:tint val="75000"/>
                </a:prstClr>
              </a:solidFill>
            </a:endParaRPr>
          </a:p>
        </p:txBody>
      </p:sp>
    </p:spTree>
    <p:extLst>
      <p:ext uri="{BB962C8B-B14F-4D97-AF65-F5344CB8AC3E}">
        <p14:creationId xmlns:p14="http://schemas.microsoft.com/office/powerpoint/2010/main" val="106662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buNone/>
          <a:defRPr sz="2400" b="1" dirty="0">
            <a:latin typeface="+mn-lt"/>
          </a:defRPr>
        </a:defPPr>
      </a:lstStyle>
    </a:txDef>
  </a:objectDefaults>
  <a:extraClrSchemeLst/>
</a:theme>
</file>

<file path=ppt/theme/theme1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buNone/>
          <a:defRPr sz="2400" b="1" dirty="0">
            <a:latin typeface="+mn-lt"/>
          </a:defRPr>
        </a:defPPr>
      </a:lstStyle>
    </a:txDef>
  </a:objectDefaults>
  <a:extraClrSchemeLst/>
</a:theme>
</file>

<file path=ppt/theme/theme13.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buNone/>
          <a:defRPr sz="2400" b="1" dirty="0">
            <a:latin typeface="+mn-lt"/>
          </a:defRPr>
        </a:defPPr>
      </a:lstStyle>
    </a:txDef>
  </a:objectDefaults>
  <a:extraClrSchemeLst/>
</a:theme>
</file>

<file path=ppt/theme/theme14.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buNone/>
          <a:defRPr sz="2400" b="1" dirty="0">
            <a:latin typeface="+mn-lt"/>
          </a:defRPr>
        </a:defPPr>
      </a:lstStyle>
    </a:txDef>
  </a:objectDefaults>
  <a:extraClrSchemeLst/>
</a:theme>
</file>

<file path=ppt/theme/theme1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buNone/>
          <a:defRPr sz="2400" b="1" dirty="0">
            <a:latin typeface="+mn-lt"/>
          </a:defRPr>
        </a:defPPr>
      </a:lstStyle>
    </a:txDef>
  </a:objectDefaults>
  <a:extraClrSchemeLst/>
</a:theme>
</file>

<file path=ppt/theme/theme16.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buNone/>
          <a:defRPr sz="2400" b="1" dirty="0">
            <a:latin typeface="+mn-lt"/>
          </a:defRPr>
        </a:defPPr>
      </a:lstStyle>
    </a:txDef>
  </a:objectDefaults>
  <a:extraClrSchemeLst/>
</a:theme>
</file>

<file path=ppt/theme/theme17.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buNone/>
          <a:defRPr sz="2400" b="1" dirty="0">
            <a:latin typeface="+mn-lt"/>
          </a:defRPr>
        </a:defPPr>
      </a:lstStyle>
    </a:txDef>
  </a:objectDefaults>
  <a:extraClrSchemeLst/>
</a:theme>
</file>

<file path=ppt/theme/theme18.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buNone/>
          <a:defRPr sz="2400" b="1" dirty="0">
            <a:latin typeface="+mn-lt"/>
          </a:defRPr>
        </a:defPPr>
      </a:lstStyle>
    </a:txDef>
  </a:objectDefaults>
  <a:extraClrSchemeLst/>
</a:theme>
</file>

<file path=ppt/theme/theme19.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buNone/>
          <a:defRPr sz="2400" b="1" dirty="0">
            <a:latin typeface="+mn-lt"/>
          </a:defRPr>
        </a:defPPr>
      </a:lstStyle>
    </a:tx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buNone/>
          <a:defRPr sz="2400" b="1" dirty="0">
            <a:latin typeface="+mn-lt"/>
          </a:defRPr>
        </a:defPPr>
      </a:lstStyle>
    </a:txDef>
  </a:objectDefaults>
  <a:extraClrSchemeLst/>
</a:theme>
</file>

<file path=ppt/theme/theme20.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buNone/>
          <a:defRPr sz="2400" b="1" dirty="0">
            <a:latin typeface="+mn-lt"/>
          </a:defRPr>
        </a:defPPr>
      </a:lstStyle>
    </a:txDef>
  </a:objectDefaults>
  <a:extraClrSchemeLst/>
</a:theme>
</file>

<file path=ppt/theme/theme21.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buNone/>
          <a:defRPr sz="2400" b="1" dirty="0">
            <a:latin typeface="+mn-lt"/>
          </a:defRPr>
        </a:defPPr>
      </a:lstStyle>
    </a:txDef>
  </a:objectDefaults>
  <a:extraClrSchemeLst/>
</a:theme>
</file>

<file path=ppt/theme/theme22.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buNone/>
          <a:defRPr sz="2400" b="1" dirty="0">
            <a:latin typeface="+mn-lt"/>
          </a:defRPr>
        </a:defPPr>
      </a:lstStyle>
    </a:txDef>
  </a:objectDefaults>
  <a:extraClrSchemeLst/>
</a:theme>
</file>

<file path=ppt/theme/theme23.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buNone/>
          <a:defRPr sz="2400" b="1" dirty="0">
            <a:latin typeface="+mn-lt"/>
          </a:defRPr>
        </a:defPPr>
      </a:lstStyle>
    </a:txDef>
  </a:objectDefaults>
  <a:extraClrSchemeLst/>
</a:theme>
</file>

<file path=ppt/theme/theme2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buNone/>
          <a:defRPr sz="2400" b="1" dirty="0">
            <a:latin typeface="+mn-lt"/>
          </a:defRPr>
        </a:defPPr>
      </a:lstStyle>
    </a:txDef>
  </a:objectDefaults>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buNone/>
          <a:defRPr sz="2400" b="1" dirty="0">
            <a:latin typeface="+mn-lt"/>
          </a:defRPr>
        </a:defPPr>
      </a:lstStyle>
    </a:tx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buNone/>
          <a:defRPr sz="2400" b="1" dirty="0">
            <a:latin typeface="+mn-lt"/>
          </a:defRPr>
        </a:defPPr>
      </a:lstStyle>
    </a:txDef>
  </a:objectDefaults>
  <a:extraClrSchemeLst/>
</a:theme>
</file>

<file path=ppt/theme/theme8.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buNone/>
          <a:defRPr sz="2400" b="1" dirty="0">
            <a:latin typeface="+mn-lt"/>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54616</TotalTime>
  <Words>13982</Words>
  <Application>Microsoft Office PowerPoint</Application>
  <PresentationFormat>On-screen Show (4:3)</PresentationFormat>
  <Paragraphs>1768</Paragraphs>
  <Slides>111</Slides>
  <Notes>24</Notes>
  <HiddenSlides>12</HiddenSlides>
  <MMClips>0</MMClips>
  <ScaleCrop>false</ScaleCrop>
  <HeadingPairs>
    <vt:vector size="6" baseType="variant">
      <vt:variant>
        <vt:lpstr>Fonts Used</vt:lpstr>
      </vt:variant>
      <vt:variant>
        <vt:i4>11</vt:i4>
      </vt:variant>
      <vt:variant>
        <vt:lpstr>Theme</vt:lpstr>
      </vt:variant>
      <vt:variant>
        <vt:i4>25</vt:i4>
      </vt:variant>
      <vt:variant>
        <vt:lpstr>Slide Titles</vt:lpstr>
      </vt:variant>
      <vt:variant>
        <vt:i4>111</vt:i4>
      </vt:variant>
    </vt:vector>
  </HeadingPairs>
  <TitlesOfParts>
    <vt:vector size="147" baseType="lpstr">
      <vt:lpstr>Arial</vt:lpstr>
      <vt:lpstr>Calibri</vt:lpstr>
      <vt:lpstr>Comic Sans MS</vt:lpstr>
      <vt:lpstr>Georgia</vt:lpstr>
      <vt:lpstr>MiloSerifPro</vt:lpstr>
      <vt:lpstr>Tahoma</vt:lpstr>
      <vt:lpstr>Times New Roman</vt:lpstr>
      <vt:lpstr>Verdana</vt:lpstr>
      <vt:lpstr>Verlag-Light</vt:lpstr>
      <vt:lpstr>Verlag-LightItalic</vt:lpstr>
      <vt:lpstr>Wingdings</vt:lpstr>
      <vt:lpstr>Office Theme</vt:lpstr>
      <vt:lpstr>3_Office Theme</vt:lpstr>
      <vt:lpstr>7_Office Theme</vt:lpstr>
      <vt:lpstr>12_Office Theme</vt:lpstr>
      <vt:lpstr>2_Office Theme</vt:lpstr>
      <vt:lpstr>17_Office Theme</vt:lpstr>
      <vt:lpstr>1_Office Theme</vt:lpstr>
      <vt:lpstr>21_Office Theme</vt:lpstr>
      <vt:lpstr>10_Office Theme</vt:lpstr>
      <vt:lpstr>13_Office Theme</vt:lpstr>
      <vt:lpstr>18_Office Theme</vt:lpstr>
      <vt:lpstr>15_Office Theme</vt:lpstr>
      <vt:lpstr>20_Office Theme</vt:lpstr>
      <vt:lpstr>22_Office Theme</vt:lpstr>
      <vt:lpstr>5_Office Theme</vt:lpstr>
      <vt:lpstr>19_Office Theme</vt:lpstr>
      <vt:lpstr>23_Office Theme</vt:lpstr>
      <vt:lpstr>25_Office Theme</vt:lpstr>
      <vt:lpstr>26_Office Theme</vt:lpstr>
      <vt:lpstr>16_Office Theme</vt:lpstr>
      <vt:lpstr>24_Office Theme</vt:lpstr>
      <vt:lpstr>27_Office Theme</vt:lpstr>
      <vt:lpstr>28_Office Theme</vt:lpstr>
      <vt:lpstr>4_Office Theme</vt:lpstr>
      <vt:lpstr>29_Office Theme</vt:lpstr>
      <vt:lpstr>PowerPoint Presentation</vt:lpstr>
      <vt:lpstr>PowerPoint Presentation</vt:lpstr>
      <vt:lpstr>PowerPoint Presentation</vt:lpstr>
      <vt:lpstr>PowerPoint Presentation</vt:lpstr>
      <vt:lpstr>Population and Demographics</vt:lpstr>
      <vt:lpstr>Population and Demographics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Ryerson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 and Demographics</dc:title>
  <dc:creator>pcoppack</dc:creator>
  <cp:lastModifiedBy>Windows User</cp:lastModifiedBy>
  <cp:revision>1344</cp:revision>
  <cp:lastPrinted>2013-01-14T15:08:34Z</cp:lastPrinted>
  <dcterms:created xsi:type="dcterms:W3CDTF">2006-10-11T14:57:16Z</dcterms:created>
  <dcterms:modified xsi:type="dcterms:W3CDTF">2021-01-25T15:16:00Z</dcterms:modified>
</cp:coreProperties>
</file>