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318" r:id="rId2"/>
    <p:sldId id="320" r:id="rId3"/>
    <p:sldId id="321" r:id="rId4"/>
    <p:sldId id="322" r:id="rId5"/>
    <p:sldId id="430" r:id="rId6"/>
    <p:sldId id="366" r:id="rId7"/>
    <p:sldId id="325" r:id="rId8"/>
    <p:sldId id="427" r:id="rId9"/>
    <p:sldId id="326" r:id="rId10"/>
    <p:sldId id="327" r:id="rId11"/>
    <p:sldId id="367" r:id="rId12"/>
    <p:sldId id="329" r:id="rId13"/>
    <p:sldId id="330" r:id="rId14"/>
    <p:sldId id="431" r:id="rId15"/>
    <p:sldId id="407" r:id="rId16"/>
    <p:sldId id="402" r:id="rId17"/>
    <p:sldId id="403" r:id="rId18"/>
    <p:sldId id="404" r:id="rId19"/>
    <p:sldId id="332" r:id="rId20"/>
    <p:sldId id="432" r:id="rId21"/>
    <p:sldId id="333" r:id="rId22"/>
    <p:sldId id="334" r:id="rId23"/>
    <p:sldId id="335" r:id="rId24"/>
    <p:sldId id="365" r:id="rId25"/>
    <p:sldId id="368" r:id="rId26"/>
    <p:sldId id="338" r:id="rId27"/>
    <p:sldId id="339" r:id="rId28"/>
    <p:sldId id="340" r:id="rId29"/>
    <p:sldId id="369" r:id="rId30"/>
    <p:sldId id="349" r:id="rId31"/>
    <p:sldId id="350" r:id="rId32"/>
    <p:sldId id="370" r:id="rId33"/>
    <p:sldId id="352" r:id="rId34"/>
    <p:sldId id="353" r:id="rId35"/>
    <p:sldId id="371" r:id="rId36"/>
    <p:sldId id="355" r:id="rId37"/>
    <p:sldId id="356" r:id="rId38"/>
    <p:sldId id="357" r:id="rId39"/>
    <p:sldId id="358" r:id="rId40"/>
    <p:sldId id="359" r:id="rId41"/>
    <p:sldId id="388" r:id="rId42"/>
    <p:sldId id="363" r:id="rId43"/>
    <p:sldId id="426" r:id="rId44"/>
    <p:sldId id="437" r:id="rId45"/>
    <p:sldId id="435" r:id="rId46"/>
    <p:sldId id="386" r:id="rId47"/>
    <p:sldId id="389" r:id="rId48"/>
    <p:sldId id="390" r:id="rId49"/>
    <p:sldId id="391" r:id="rId50"/>
    <p:sldId id="392" r:id="rId51"/>
    <p:sldId id="393" r:id="rId52"/>
    <p:sldId id="394" r:id="rId53"/>
    <p:sldId id="428" r:id="rId54"/>
    <p:sldId id="429" r:id="rId55"/>
    <p:sldId id="395" r:id="rId56"/>
    <p:sldId id="436" r:id="rId57"/>
    <p:sldId id="397" r:id="rId58"/>
    <p:sldId id="398" r:id="rId59"/>
    <p:sldId id="399" r:id="rId60"/>
    <p:sldId id="400" r:id="rId61"/>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4660"/>
  </p:normalViewPr>
  <p:slideViewPr>
    <p:cSldViewPr showGuides="1">
      <p:cViewPr varScale="1">
        <p:scale>
          <a:sx n="63" d="100"/>
          <a:sy n="63" d="100"/>
        </p:scale>
        <p:origin x="1310" y="3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6926"/>
    </p:cViewPr>
  </p:sorterViewPr>
  <p:notesViewPr>
    <p:cSldViewPr showGuides="1">
      <p:cViewPr varScale="1">
        <p:scale>
          <a:sx n="85" d="100"/>
          <a:sy n="85" d="100"/>
        </p:scale>
        <p:origin x="-3786"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0"/>
    </mc:Choice>
    <mc:Fallback>
      <c:style val="40"/>
    </mc:Fallback>
  </mc:AlternateContent>
  <c:clrMapOvr bg1="dk2" tx1="lt1" bg2="dk1" tx2="lt2" accent1="accent1" accent2="accent2" accent3="accent3" accent4="accent4" accent5="accent5" accent6="accent6" hlink="hlink" folHlink="folHlink"/>
  <c:chart>
    <c:title>
      <c:tx>
        <c:rich>
          <a:bodyPr/>
          <a:lstStyle/>
          <a:p>
            <a:pPr>
              <a:defRPr lang="en-US"/>
            </a:pPr>
            <a:r>
              <a:rPr lang="en-US" sz="3600" dirty="0">
                <a:latin typeface="Calibri" pitchFamily="34" charset="0"/>
              </a:rPr>
              <a:t>Income (X) and IM (Y</a:t>
            </a:r>
            <a:r>
              <a:rPr lang="en-US" sz="3600" dirty="0" smtClean="0">
                <a:latin typeface="Calibri" pitchFamily="34" charset="0"/>
              </a:rPr>
              <a:t>),</a:t>
            </a:r>
            <a:r>
              <a:rPr lang="en-US" sz="3600" baseline="0" dirty="0" smtClean="0">
                <a:latin typeface="Calibri" pitchFamily="34" charset="0"/>
              </a:rPr>
              <a:t> Nations, 2006</a:t>
            </a:r>
            <a:endParaRPr lang="en-US" sz="3600" dirty="0">
              <a:latin typeface="Calibri" pitchFamily="34" charset="0"/>
            </a:endParaRPr>
          </a:p>
        </c:rich>
      </c:tx>
      <c:overlay val="0"/>
    </c:title>
    <c:autoTitleDeleted val="0"/>
    <c:plotArea>
      <c:layout/>
      <c:scatterChart>
        <c:scatterStyle val="lineMarker"/>
        <c:varyColors val="0"/>
        <c:ser>
          <c:idx val="0"/>
          <c:order val="0"/>
          <c:tx>
            <c:v>raw data</c:v>
          </c:tx>
          <c:spPr>
            <a:ln w="47625">
              <a:noFill/>
            </a:ln>
          </c:spPr>
          <c:marker>
            <c:symbol val="circle"/>
            <c:size val="7"/>
            <c:spPr>
              <a:solidFill>
                <a:srgbClr val="FF0000"/>
              </a:solidFill>
            </c:spPr>
          </c:marker>
          <c:trendline>
            <c:spPr>
              <a:ln w="38100"/>
            </c:spPr>
            <c:trendlineType val="log"/>
            <c:dispRSqr val="1"/>
            <c:dispEq val="1"/>
            <c:trendlineLbl>
              <c:layout>
                <c:manualLayout>
                  <c:x val="6.8544936649793428E-2"/>
                  <c:y val="-0.63669116360454947"/>
                </c:manualLayout>
              </c:layout>
              <c:numFmt formatCode="General" sourceLinked="0"/>
              <c:txPr>
                <a:bodyPr/>
                <a:lstStyle/>
                <a:p>
                  <a:pPr>
                    <a:defRPr sz="2400" b="1"/>
                  </a:pPr>
                  <a:endParaRPr lang="en-US"/>
                </a:p>
              </c:txPr>
            </c:trendlineLbl>
          </c:trendline>
          <c:xVal>
            <c:numRef>
              <c:f>Sheet3!$B$3:$B$165</c:f>
              <c:numCache>
                <c:formatCode>"$"#,##0.00</c:formatCode>
                <c:ptCount val="163"/>
                <c:pt idx="0">
                  <c:v>23730</c:v>
                </c:pt>
                <c:pt idx="1">
                  <c:v>27490</c:v>
                </c:pt>
                <c:pt idx="2">
                  <c:v>29240</c:v>
                </c:pt>
                <c:pt idx="3">
                  <c:v>25820</c:v>
                </c:pt>
                <c:pt idx="4">
                  <c:v>27380</c:v>
                </c:pt>
                <c:pt idx="5">
                  <c:v>26160</c:v>
                </c:pt>
                <c:pt idx="6">
                  <c:v>36690</c:v>
                </c:pt>
                <c:pt idx="7">
                  <c:v>21910</c:v>
                </c:pt>
                <c:pt idx="8">
                  <c:v>21210</c:v>
                </c:pt>
                <c:pt idx="9">
                  <c:v>18480</c:v>
                </c:pt>
                <c:pt idx="10">
                  <c:v>14920</c:v>
                </c:pt>
                <c:pt idx="11">
                  <c:v>26980</c:v>
                </c:pt>
                <c:pt idx="12">
                  <c:v>27040</c:v>
                </c:pt>
                <c:pt idx="13">
                  <c:v>28130</c:v>
                </c:pt>
                <c:pt idx="14">
                  <c:v>30600</c:v>
                </c:pt>
                <c:pt idx="15">
                  <c:v>31840</c:v>
                </c:pt>
                <c:pt idx="16">
                  <c:v>28910</c:v>
                </c:pt>
                <c:pt idx="17">
                  <c:v>27440</c:v>
                </c:pt>
                <c:pt idx="18">
                  <c:v>26170</c:v>
                </c:pt>
                <c:pt idx="19">
                  <c:v>28350</c:v>
                </c:pt>
                <c:pt idx="20">
                  <c:v>53290</c:v>
                </c:pt>
                <c:pt idx="21">
                  <c:v>17820</c:v>
                </c:pt>
                <c:pt idx="22">
                  <c:v>29570</c:v>
                </c:pt>
                <c:pt idx="23">
                  <c:v>28930</c:v>
                </c:pt>
                <c:pt idx="24">
                  <c:v>19000</c:v>
                </c:pt>
                <c:pt idx="25">
                  <c:v>26580</c:v>
                </c:pt>
                <c:pt idx="26">
                  <c:v>20550</c:v>
                </c:pt>
                <c:pt idx="27">
                  <c:v>11630</c:v>
                </c:pt>
                <c:pt idx="28">
                  <c:v>18770</c:v>
                </c:pt>
                <c:pt idx="29">
                  <c:v>18560</c:v>
                </c:pt>
                <c:pt idx="30">
                  <c:v>36110</c:v>
                </c:pt>
                <c:pt idx="31">
                  <c:v>10190</c:v>
                </c:pt>
                <c:pt idx="32">
                  <c:v>10000</c:v>
                </c:pt>
                <c:pt idx="33">
                  <c:v>16190</c:v>
                </c:pt>
                <c:pt idx="34">
                  <c:v>17710</c:v>
                </c:pt>
                <c:pt idx="35">
                  <c:v>13070</c:v>
                </c:pt>
                <c:pt idx="36">
                  <c:v>10450</c:v>
                </c:pt>
                <c:pt idx="37">
                  <c:v>12590</c:v>
                </c:pt>
                <c:pt idx="38">
                  <c:v>5500</c:v>
                </c:pt>
                <c:pt idx="39">
                  <c:v>24030</c:v>
                </c:pt>
                <c:pt idx="40">
                  <c:v>16960</c:v>
                </c:pt>
                <c:pt idx="41">
                  <c:v>9420</c:v>
                </c:pt>
                <c:pt idx="42">
                  <c:v>9190</c:v>
                </c:pt>
                <c:pt idx="43">
                  <c:v>4800</c:v>
                </c:pt>
                <c:pt idx="44">
                  <c:v>3510</c:v>
                </c:pt>
                <c:pt idx="45">
                  <c:v>8560</c:v>
                </c:pt>
                <c:pt idx="46">
                  <c:v>17780</c:v>
                </c:pt>
                <c:pt idx="47">
                  <c:v>8500</c:v>
                </c:pt>
                <c:pt idx="48">
                  <c:v>4960</c:v>
                </c:pt>
                <c:pt idx="49">
                  <c:v>6420</c:v>
                </c:pt>
                <c:pt idx="50">
                  <c:v>7030</c:v>
                </c:pt>
                <c:pt idx="51">
                  <c:v>3010</c:v>
                </c:pt>
                <c:pt idx="52">
                  <c:v>10820</c:v>
                </c:pt>
                <c:pt idx="53">
                  <c:v>14660</c:v>
                </c:pt>
                <c:pt idx="54">
                  <c:v>8080</c:v>
                </c:pt>
                <c:pt idx="55">
                  <c:v>7710</c:v>
                </c:pt>
                <c:pt idx="56">
                  <c:v>4950</c:v>
                </c:pt>
                <c:pt idx="57">
                  <c:v>1600</c:v>
                </c:pt>
                <c:pt idx="58">
                  <c:v>4920</c:v>
                </c:pt>
                <c:pt idx="59">
                  <c:v>13000</c:v>
                </c:pt>
                <c:pt idx="60">
                  <c:v>10190</c:v>
                </c:pt>
                <c:pt idx="61">
                  <c:v>6490</c:v>
                </c:pt>
                <c:pt idx="62">
                  <c:v>10390</c:v>
                </c:pt>
                <c:pt idx="63">
                  <c:v>6600</c:v>
                </c:pt>
                <c:pt idx="64">
                  <c:v>5570</c:v>
                </c:pt>
                <c:pt idx="65">
                  <c:v>3470</c:v>
                </c:pt>
                <c:pt idx="66">
                  <c:v>9000</c:v>
                </c:pt>
                <c:pt idx="67">
                  <c:v>5190</c:v>
                </c:pt>
                <c:pt idx="68">
                  <c:v>5220</c:v>
                </c:pt>
                <c:pt idx="69">
                  <c:v>5490</c:v>
                </c:pt>
                <c:pt idx="70">
                  <c:v>6890</c:v>
                </c:pt>
                <c:pt idx="71">
                  <c:v>6060</c:v>
                </c:pt>
                <c:pt idx="72">
                  <c:v>2300</c:v>
                </c:pt>
                <c:pt idx="73">
                  <c:v>5330</c:v>
                </c:pt>
                <c:pt idx="74">
                  <c:v>4180</c:v>
                </c:pt>
                <c:pt idx="75">
                  <c:v>6440</c:v>
                </c:pt>
                <c:pt idx="76">
                  <c:v>2270</c:v>
                </c:pt>
                <c:pt idx="77">
                  <c:v>3680</c:v>
                </c:pt>
                <c:pt idx="78">
                  <c:v>4790</c:v>
                </c:pt>
                <c:pt idx="79">
                  <c:v>8800</c:v>
                </c:pt>
                <c:pt idx="80">
                  <c:v>12660</c:v>
                </c:pt>
                <c:pt idx="81">
                  <c:v>6150</c:v>
                </c:pt>
                <c:pt idx="82">
                  <c:v>2850</c:v>
                </c:pt>
                <c:pt idx="83">
                  <c:v>4600</c:v>
                </c:pt>
                <c:pt idx="84">
                  <c:v>10750</c:v>
                </c:pt>
                <c:pt idx="85">
                  <c:v>4450</c:v>
                </c:pt>
                <c:pt idx="86">
                  <c:v>3340</c:v>
                </c:pt>
                <c:pt idx="87">
                  <c:v>1710</c:v>
                </c:pt>
                <c:pt idx="88">
                  <c:v>2350</c:v>
                </c:pt>
                <c:pt idx="89">
                  <c:v>4920</c:v>
                </c:pt>
                <c:pt idx="90">
                  <c:v>6270</c:v>
                </c:pt>
                <c:pt idx="91">
                  <c:v>6690</c:v>
                </c:pt>
                <c:pt idx="92">
                  <c:v>4520</c:v>
                </c:pt>
                <c:pt idx="93">
                  <c:v>7450</c:v>
                </c:pt>
                <c:pt idx="94">
                  <c:v>4880</c:v>
                </c:pt>
                <c:pt idx="95">
                  <c:v>2540</c:v>
                </c:pt>
                <c:pt idx="96">
                  <c:v>3230</c:v>
                </c:pt>
                <c:pt idx="97">
                  <c:v>4590</c:v>
                </c:pt>
                <c:pt idx="98">
                  <c:v>3810</c:v>
                </c:pt>
                <c:pt idx="99">
                  <c:v>6880</c:v>
                </c:pt>
                <c:pt idx="100">
                  <c:v>4030</c:v>
                </c:pt>
                <c:pt idx="101">
                  <c:v>6300</c:v>
                </c:pt>
                <c:pt idx="102">
                  <c:v>3730</c:v>
                </c:pt>
                <c:pt idx="103">
                  <c:v>1560</c:v>
                </c:pt>
                <c:pt idx="104">
                  <c:v>3070</c:v>
                </c:pt>
                <c:pt idx="105">
                  <c:v>9810</c:v>
                </c:pt>
                <c:pt idx="106">
                  <c:v>930</c:v>
                </c:pt>
                <c:pt idx="107">
                  <c:v>5630</c:v>
                </c:pt>
                <c:pt idx="108">
                  <c:v>3940</c:v>
                </c:pt>
                <c:pt idx="109">
                  <c:v>2390</c:v>
                </c:pt>
                <c:pt idx="110">
                  <c:v>5530</c:v>
                </c:pt>
                <c:pt idx="111">
                  <c:v>5530</c:v>
                </c:pt>
                <c:pt idx="112">
                  <c:v>2180</c:v>
                </c:pt>
                <c:pt idx="113">
                  <c:v>1640</c:v>
                </c:pt>
                <c:pt idx="114">
                  <c:v>7740</c:v>
                </c:pt>
                <c:pt idx="115">
                  <c:v>1540</c:v>
                </c:pt>
                <c:pt idx="116">
                  <c:v>2080</c:v>
                </c:pt>
                <c:pt idx="117">
                  <c:v>2650</c:v>
                </c:pt>
                <c:pt idx="118">
                  <c:v>1370</c:v>
                </c:pt>
                <c:pt idx="119">
                  <c:v>2180</c:v>
                </c:pt>
                <c:pt idx="120">
                  <c:v>1590</c:v>
                </c:pt>
                <c:pt idx="121">
                  <c:v>1770</c:v>
                </c:pt>
                <c:pt idx="122">
                  <c:v>1740</c:v>
                </c:pt>
                <c:pt idx="123">
                  <c:v>1450</c:v>
                </c:pt>
                <c:pt idx="124">
                  <c:v>630</c:v>
                </c:pt>
                <c:pt idx="125">
                  <c:v>4780</c:v>
                </c:pt>
                <c:pt idx="126">
                  <c:v>800</c:v>
                </c:pt>
                <c:pt idx="127">
                  <c:v>1040</c:v>
                </c:pt>
                <c:pt idx="128">
                  <c:v>1910</c:v>
                </c:pt>
                <c:pt idx="129">
                  <c:v>1660</c:v>
                </c:pt>
                <c:pt idx="130">
                  <c:v>1010</c:v>
                </c:pt>
                <c:pt idx="131">
                  <c:v>4730</c:v>
                </c:pt>
                <c:pt idx="132">
                  <c:v>1610</c:v>
                </c:pt>
                <c:pt idx="133">
                  <c:v>1090</c:v>
                </c:pt>
                <c:pt idx="134">
                  <c:v>730</c:v>
                </c:pt>
                <c:pt idx="135">
                  <c:v>710</c:v>
                </c:pt>
                <c:pt idx="136">
                  <c:v>1690</c:v>
                </c:pt>
                <c:pt idx="137">
                  <c:v>1960</c:v>
                </c:pt>
                <c:pt idx="138">
                  <c:v>1360</c:v>
                </c:pt>
                <c:pt idx="139">
                  <c:v>1060</c:v>
                </c:pt>
                <c:pt idx="140">
                  <c:v>2970</c:v>
                </c:pt>
                <c:pt idx="141">
                  <c:v>800</c:v>
                </c:pt>
                <c:pt idx="142">
                  <c:v>1970</c:v>
                </c:pt>
                <c:pt idx="143">
                  <c:v>1170</c:v>
                </c:pt>
                <c:pt idx="144">
                  <c:v>2060</c:v>
                </c:pt>
                <c:pt idx="145">
                  <c:v>800</c:v>
                </c:pt>
                <c:pt idx="146">
                  <c:v>630</c:v>
                </c:pt>
                <c:pt idx="147">
                  <c:v>1790</c:v>
                </c:pt>
                <c:pt idx="148">
                  <c:v>1450</c:v>
                </c:pt>
                <c:pt idx="149">
                  <c:v>1010</c:v>
                </c:pt>
                <c:pt idx="150">
                  <c:v>1660</c:v>
                </c:pt>
                <c:pt idx="151">
                  <c:v>780</c:v>
                </c:pt>
                <c:pt idx="152">
                  <c:v>9110</c:v>
                </c:pt>
                <c:pt idx="153">
                  <c:v>580</c:v>
                </c:pt>
                <c:pt idx="154">
                  <c:v>2040</c:v>
                </c:pt>
                <c:pt idx="155">
                  <c:v>1260</c:v>
                </c:pt>
                <c:pt idx="156">
                  <c:v>570</c:v>
                </c:pt>
                <c:pt idx="157">
                  <c:v>800</c:v>
                </c:pt>
                <c:pt idx="158">
                  <c:v>860</c:v>
                </c:pt>
                <c:pt idx="159">
                  <c:v>680</c:v>
                </c:pt>
                <c:pt idx="160">
                  <c:v>990</c:v>
                </c:pt>
                <c:pt idx="161">
                  <c:v>1840</c:v>
                </c:pt>
                <c:pt idx="162">
                  <c:v>500</c:v>
                </c:pt>
              </c:numCache>
            </c:numRef>
          </c:xVal>
          <c:yVal>
            <c:numRef>
              <c:f>Sheet3!$C$3:$C$165</c:f>
              <c:numCache>
                <c:formatCode>0.0;[Red]0.0</c:formatCode>
                <c:ptCount val="163"/>
                <c:pt idx="0">
                  <c:v>2.2000000000000002</c:v>
                </c:pt>
                <c:pt idx="1">
                  <c:v>2.4</c:v>
                </c:pt>
                <c:pt idx="2">
                  <c:v>2.4</c:v>
                </c:pt>
                <c:pt idx="3">
                  <c:v>2.8</c:v>
                </c:pt>
                <c:pt idx="4">
                  <c:v>3</c:v>
                </c:pt>
                <c:pt idx="5">
                  <c:v>3.2</c:v>
                </c:pt>
                <c:pt idx="6">
                  <c:v>3.4</c:v>
                </c:pt>
                <c:pt idx="7">
                  <c:v>3.5</c:v>
                </c:pt>
                <c:pt idx="8">
                  <c:v>3.7</c:v>
                </c:pt>
                <c:pt idx="9">
                  <c:v>3.8</c:v>
                </c:pt>
                <c:pt idx="10">
                  <c:v>3.9</c:v>
                </c:pt>
                <c:pt idx="11">
                  <c:v>4.0999999999999996</c:v>
                </c:pt>
                <c:pt idx="12">
                  <c:v>4.0999999999999996</c:v>
                </c:pt>
                <c:pt idx="13">
                  <c:v>4.4000000000000004</c:v>
                </c:pt>
                <c:pt idx="14">
                  <c:v>4.4000000000000004</c:v>
                </c:pt>
                <c:pt idx="15">
                  <c:v>4.4000000000000004</c:v>
                </c:pt>
                <c:pt idx="16">
                  <c:v>4.5</c:v>
                </c:pt>
                <c:pt idx="17">
                  <c:v>4.7</c:v>
                </c:pt>
                <c:pt idx="18">
                  <c:v>4.8</c:v>
                </c:pt>
                <c:pt idx="19">
                  <c:v>4.8</c:v>
                </c:pt>
                <c:pt idx="20">
                  <c:v>4.9000000000000004</c:v>
                </c:pt>
                <c:pt idx="21">
                  <c:v>5</c:v>
                </c:pt>
                <c:pt idx="22">
                  <c:v>5.0999999999999996</c:v>
                </c:pt>
                <c:pt idx="23">
                  <c:v>5.2</c:v>
                </c:pt>
                <c:pt idx="24">
                  <c:v>5.3</c:v>
                </c:pt>
                <c:pt idx="25">
                  <c:v>5.3</c:v>
                </c:pt>
                <c:pt idx="26">
                  <c:v>5.6</c:v>
                </c:pt>
                <c:pt idx="27">
                  <c:v>5.7</c:v>
                </c:pt>
                <c:pt idx="28">
                  <c:v>5.9</c:v>
                </c:pt>
                <c:pt idx="29">
                  <c:v>6.2</c:v>
                </c:pt>
                <c:pt idx="30">
                  <c:v>6.7</c:v>
                </c:pt>
                <c:pt idx="31">
                  <c:v>6.8</c:v>
                </c:pt>
                <c:pt idx="32">
                  <c:v>7</c:v>
                </c:pt>
                <c:pt idx="33">
                  <c:v>7.1</c:v>
                </c:pt>
                <c:pt idx="34">
                  <c:v>7.2</c:v>
                </c:pt>
                <c:pt idx="35">
                  <c:v>7.3</c:v>
                </c:pt>
                <c:pt idx="36">
                  <c:v>7.5</c:v>
                </c:pt>
                <c:pt idx="37">
                  <c:v>7.6</c:v>
                </c:pt>
                <c:pt idx="38">
                  <c:v>7.7</c:v>
                </c:pt>
                <c:pt idx="39">
                  <c:v>7.9</c:v>
                </c:pt>
                <c:pt idx="40">
                  <c:v>8.1</c:v>
                </c:pt>
                <c:pt idx="41">
                  <c:v>8.3000000000000007</c:v>
                </c:pt>
                <c:pt idx="42">
                  <c:v>9.4</c:v>
                </c:pt>
                <c:pt idx="43">
                  <c:v>9.5</c:v>
                </c:pt>
                <c:pt idx="44">
                  <c:v>10</c:v>
                </c:pt>
                <c:pt idx="45">
                  <c:v>10.1</c:v>
                </c:pt>
                <c:pt idx="46">
                  <c:v>10.200000000000001</c:v>
                </c:pt>
                <c:pt idx="47">
                  <c:v>10.9</c:v>
                </c:pt>
                <c:pt idx="48">
                  <c:v>11.4</c:v>
                </c:pt>
                <c:pt idx="49">
                  <c:v>11.9</c:v>
                </c:pt>
                <c:pt idx="50">
                  <c:v>12.3</c:v>
                </c:pt>
                <c:pt idx="51">
                  <c:v>12.8</c:v>
                </c:pt>
                <c:pt idx="52">
                  <c:v>13.2</c:v>
                </c:pt>
                <c:pt idx="53">
                  <c:v>13.2</c:v>
                </c:pt>
                <c:pt idx="54">
                  <c:v>13.3</c:v>
                </c:pt>
                <c:pt idx="55">
                  <c:v>13.5</c:v>
                </c:pt>
                <c:pt idx="56">
                  <c:v>13.6</c:v>
                </c:pt>
                <c:pt idx="57">
                  <c:v>14.7</c:v>
                </c:pt>
                <c:pt idx="58">
                  <c:v>16.100000000000001</c:v>
                </c:pt>
                <c:pt idx="59">
                  <c:v>16.2</c:v>
                </c:pt>
                <c:pt idx="60">
                  <c:v>16.3</c:v>
                </c:pt>
                <c:pt idx="61">
                  <c:v>16.7</c:v>
                </c:pt>
                <c:pt idx="62">
                  <c:v>17.100000000000001</c:v>
                </c:pt>
                <c:pt idx="63">
                  <c:v>17.399999999999999</c:v>
                </c:pt>
                <c:pt idx="64">
                  <c:v>17.8</c:v>
                </c:pt>
                <c:pt idx="65">
                  <c:v>18.100000000000001</c:v>
                </c:pt>
                <c:pt idx="66">
                  <c:v>18.600000000000001</c:v>
                </c:pt>
                <c:pt idx="67">
                  <c:v>19.3</c:v>
                </c:pt>
                <c:pt idx="68">
                  <c:v>19.600000000000001</c:v>
                </c:pt>
                <c:pt idx="69">
                  <c:v>19.7</c:v>
                </c:pt>
                <c:pt idx="70">
                  <c:v>20</c:v>
                </c:pt>
                <c:pt idx="71">
                  <c:v>20.6</c:v>
                </c:pt>
                <c:pt idx="72">
                  <c:v>21</c:v>
                </c:pt>
                <c:pt idx="73">
                  <c:v>22</c:v>
                </c:pt>
                <c:pt idx="74">
                  <c:v>22.1</c:v>
                </c:pt>
                <c:pt idx="75">
                  <c:v>22.1</c:v>
                </c:pt>
                <c:pt idx="76">
                  <c:v>23.8</c:v>
                </c:pt>
                <c:pt idx="77">
                  <c:v>24.4</c:v>
                </c:pt>
                <c:pt idx="78">
                  <c:v>24.6</c:v>
                </c:pt>
                <c:pt idx="79">
                  <c:v>24.9</c:v>
                </c:pt>
                <c:pt idx="80">
                  <c:v>25</c:v>
                </c:pt>
                <c:pt idx="81">
                  <c:v>26.4</c:v>
                </c:pt>
                <c:pt idx="82">
                  <c:v>27</c:v>
                </c:pt>
                <c:pt idx="83">
                  <c:v>27</c:v>
                </c:pt>
                <c:pt idx="84">
                  <c:v>27.7</c:v>
                </c:pt>
                <c:pt idx="85">
                  <c:v>29</c:v>
                </c:pt>
                <c:pt idx="86">
                  <c:v>30</c:v>
                </c:pt>
                <c:pt idx="87">
                  <c:v>30.4</c:v>
                </c:pt>
                <c:pt idx="88">
                  <c:v>31</c:v>
                </c:pt>
                <c:pt idx="89">
                  <c:v>31</c:v>
                </c:pt>
                <c:pt idx="90">
                  <c:v>31</c:v>
                </c:pt>
                <c:pt idx="91">
                  <c:v>32.1</c:v>
                </c:pt>
                <c:pt idx="92">
                  <c:v>32.200000000000003</c:v>
                </c:pt>
                <c:pt idx="93">
                  <c:v>32.700000000000003</c:v>
                </c:pt>
                <c:pt idx="94">
                  <c:v>33</c:v>
                </c:pt>
                <c:pt idx="95">
                  <c:v>34</c:v>
                </c:pt>
                <c:pt idx="96">
                  <c:v>36.1</c:v>
                </c:pt>
                <c:pt idx="97">
                  <c:v>37</c:v>
                </c:pt>
                <c:pt idx="98">
                  <c:v>38</c:v>
                </c:pt>
                <c:pt idx="99">
                  <c:v>38.1</c:v>
                </c:pt>
                <c:pt idx="100">
                  <c:v>39</c:v>
                </c:pt>
                <c:pt idx="101">
                  <c:v>39.4</c:v>
                </c:pt>
                <c:pt idx="102">
                  <c:v>40</c:v>
                </c:pt>
                <c:pt idx="103">
                  <c:v>42</c:v>
                </c:pt>
                <c:pt idx="104">
                  <c:v>45.7</c:v>
                </c:pt>
                <c:pt idx="105">
                  <c:v>48</c:v>
                </c:pt>
                <c:pt idx="106">
                  <c:v>50</c:v>
                </c:pt>
                <c:pt idx="107">
                  <c:v>52</c:v>
                </c:pt>
                <c:pt idx="108">
                  <c:v>53.4</c:v>
                </c:pt>
                <c:pt idx="109">
                  <c:v>54</c:v>
                </c:pt>
                <c:pt idx="110">
                  <c:v>54.2</c:v>
                </c:pt>
                <c:pt idx="111">
                  <c:v>57.3</c:v>
                </c:pt>
                <c:pt idx="112">
                  <c:v>59.9</c:v>
                </c:pt>
                <c:pt idx="113">
                  <c:v>61.7</c:v>
                </c:pt>
                <c:pt idx="114">
                  <c:v>62.3</c:v>
                </c:pt>
                <c:pt idx="115">
                  <c:v>63.5</c:v>
                </c:pt>
                <c:pt idx="116">
                  <c:v>64</c:v>
                </c:pt>
                <c:pt idx="117">
                  <c:v>64</c:v>
                </c:pt>
                <c:pt idx="118">
                  <c:v>64.400000000000006</c:v>
                </c:pt>
                <c:pt idx="119">
                  <c:v>65</c:v>
                </c:pt>
                <c:pt idx="120">
                  <c:v>66</c:v>
                </c:pt>
                <c:pt idx="121">
                  <c:v>66</c:v>
                </c:pt>
                <c:pt idx="122">
                  <c:v>68.7</c:v>
                </c:pt>
                <c:pt idx="123">
                  <c:v>72</c:v>
                </c:pt>
                <c:pt idx="124">
                  <c:v>73.900000000000006</c:v>
                </c:pt>
                <c:pt idx="125">
                  <c:v>73.900000000000006</c:v>
                </c:pt>
                <c:pt idx="126">
                  <c:v>75.3</c:v>
                </c:pt>
                <c:pt idx="127">
                  <c:v>76.3</c:v>
                </c:pt>
                <c:pt idx="128">
                  <c:v>77</c:v>
                </c:pt>
                <c:pt idx="129">
                  <c:v>77.8</c:v>
                </c:pt>
                <c:pt idx="130">
                  <c:v>78</c:v>
                </c:pt>
                <c:pt idx="131">
                  <c:v>78</c:v>
                </c:pt>
                <c:pt idx="132">
                  <c:v>80.3</c:v>
                </c:pt>
                <c:pt idx="133">
                  <c:v>83</c:v>
                </c:pt>
                <c:pt idx="134">
                  <c:v>83.6</c:v>
                </c:pt>
                <c:pt idx="135">
                  <c:v>84</c:v>
                </c:pt>
                <c:pt idx="136">
                  <c:v>84.1</c:v>
                </c:pt>
                <c:pt idx="137">
                  <c:v>85.1</c:v>
                </c:pt>
                <c:pt idx="138">
                  <c:v>88.4</c:v>
                </c:pt>
                <c:pt idx="139">
                  <c:v>89.1</c:v>
                </c:pt>
                <c:pt idx="140">
                  <c:v>90</c:v>
                </c:pt>
                <c:pt idx="141">
                  <c:v>95</c:v>
                </c:pt>
                <c:pt idx="142">
                  <c:v>95.1</c:v>
                </c:pt>
                <c:pt idx="143">
                  <c:v>95.6</c:v>
                </c:pt>
                <c:pt idx="144">
                  <c:v>97.8</c:v>
                </c:pt>
                <c:pt idx="145">
                  <c:v>100</c:v>
                </c:pt>
                <c:pt idx="146">
                  <c:v>100.4</c:v>
                </c:pt>
                <c:pt idx="147">
                  <c:v>101.5</c:v>
                </c:pt>
                <c:pt idx="148">
                  <c:v>102.1</c:v>
                </c:pt>
                <c:pt idx="149">
                  <c:v>102.6</c:v>
                </c:pt>
                <c:pt idx="150">
                  <c:v>104</c:v>
                </c:pt>
                <c:pt idx="151">
                  <c:v>104.5</c:v>
                </c:pt>
                <c:pt idx="152">
                  <c:v>105</c:v>
                </c:pt>
                <c:pt idx="153">
                  <c:v>105.2</c:v>
                </c:pt>
                <c:pt idx="154">
                  <c:v>106</c:v>
                </c:pt>
                <c:pt idx="155">
                  <c:v>107</c:v>
                </c:pt>
                <c:pt idx="156">
                  <c:v>121</c:v>
                </c:pt>
                <c:pt idx="157">
                  <c:v>123</c:v>
                </c:pt>
                <c:pt idx="158">
                  <c:v>123</c:v>
                </c:pt>
                <c:pt idx="159">
                  <c:v>125</c:v>
                </c:pt>
                <c:pt idx="160">
                  <c:v>127.1</c:v>
                </c:pt>
                <c:pt idx="161">
                  <c:v>145</c:v>
                </c:pt>
                <c:pt idx="162">
                  <c:v>179.5</c:v>
                </c:pt>
              </c:numCache>
            </c:numRef>
          </c:yVal>
          <c:smooth val="0"/>
          <c:extLst>
            <c:ext xmlns:c16="http://schemas.microsoft.com/office/drawing/2014/chart" uri="{C3380CC4-5D6E-409C-BE32-E72D297353CC}">
              <c16:uniqueId val="{00000000-EECE-4CE6-B329-491943499B85}"/>
            </c:ext>
          </c:extLst>
        </c:ser>
        <c:dLbls>
          <c:showLegendKey val="0"/>
          <c:showVal val="0"/>
          <c:showCatName val="0"/>
          <c:showSerName val="0"/>
          <c:showPercent val="0"/>
          <c:showBubbleSize val="0"/>
        </c:dLbls>
        <c:axId val="260039248"/>
        <c:axId val="260039808"/>
      </c:scatterChart>
      <c:valAx>
        <c:axId val="260039248"/>
        <c:scaling>
          <c:orientation val="minMax"/>
        </c:scaling>
        <c:delete val="0"/>
        <c:axPos val="b"/>
        <c:numFmt formatCode="&quot;$&quot;#,##0.00" sourceLinked="1"/>
        <c:majorTickMark val="out"/>
        <c:minorTickMark val="none"/>
        <c:tickLblPos val="nextTo"/>
        <c:txPr>
          <a:bodyPr rot="2700000"/>
          <a:lstStyle/>
          <a:p>
            <a:pPr>
              <a:defRPr lang="en-US" sz="2400">
                <a:latin typeface="Calibri" pitchFamily="34" charset="0"/>
              </a:defRPr>
            </a:pPr>
            <a:endParaRPr lang="en-US"/>
          </a:p>
        </c:txPr>
        <c:crossAx val="260039808"/>
        <c:crosses val="autoZero"/>
        <c:crossBetween val="midCat"/>
      </c:valAx>
      <c:valAx>
        <c:axId val="260039808"/>
        <c:scaling>
          <c:orientation val="minMax"/>
        </c:scaling>
        <c:delete val="0"/>
        <c:axPos val="l"/>
        <c:majorGridlines>
          <c:spPr>
            <a:ln>
              <a:solidFill>
                <a:srgbClr val="FFFFFF"/>
              </a:solidFill>
            </a:ln>
          </c:spPr>
        </c:majorGridlines>
        <c:numFmt formatCode="0.0;[Red]0.0" sourceLinked="1"/>
        <c:majorTickMark val="out"/>
        <c:minorTickMark val="none"/>
        <c:tickLblPos val="nextTo"/>
        <c:txPr>
          <a:bodyPr/>
          <a:lstStyle/>
          <a:p>
            <a:pPr>
              <a:defRPr lang="en-US" sz="2400">
                <a:latin typeface="Calibri" pitchFamily="34" charset="0"/>
              </a:defRPr>
            </a:pPr>
            <a:endParaRPr lang="en-US"/>
          </a:p>
        </c:txPr>
        <c:crossAx val="260039248"/>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r>
              <a:rPr lang="en-US" dirty="0" smtClean="0"/>
              <a:t>GEO 106 LECTURE 12</a:t>
            </a:r>
            <a:endParaRPr lang="en-CA" dirty="0"/>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DCB869CE-E105-438E-B35C-7AF86D82AAB6}" type="datetimeFigureOut">
              <a:rPr lang="en-CA" smtClean="0"/>
              <a:t>2019-11-26</a:t>
            </a:fld>
            <a:endParaRPr lang="en-CA"/>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r>
              <a:rPr lang="en-US" dirty="0" smtClean="0"/>
              <a:t>COPPACK/GEOGRAPHY</a:t>
            </a:r>
            <a:endParaRPr lang="en-CA" dirty="0"/>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3BF13B6A-01CC-4F1E-A10B-D5344C11C3C9}" type="slidenum">
              <a:rPr lang="en-CA" smtClean="0"/>
              <a:t>‹#›</a:t>
            </a:fld>
            <a:endParaRPr lang="en-CA"/>
          </a:p>
        </p:txBody>
      </p:sp>
    </p:spTree>
    <p:extLst>
      <p:ext uri="{BB962C8B-B14F-4D97-AF65-F5344CB8AC3E}">
        <p14:creationId xmlns:p14="http://schemas.microsoft.com/office/powerpoint/2010/main" val="2518209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827E11A2-2886-4BA7-B9EB-4F42AA28C7AA}" type="datetimeFigureOut">
              <a:rPr lang="en-US" smtClean="0"/>
              <a:t>11/26/2019</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A32E3202-FE81-4D21-A80D-E0C3FF7E4305}" type="slidenum">
              <a:rPr lang="en-US" smtClean="0"/>
              <a:t>‹#›</a:t>
            </a:fld>
            <a:endParaRPr lang="en-US"/>
          </a:p>
        </p:txBody>
      </p:sp>
    </p:spTree>
    <p:extLst>
      <p:ext uri="{BB962C8B-B14F-4D97-AF65-F5344CB8AC3E}">
        <p14:creationId xmlns:p14="http://schemas.microsoft.com/office/powerpoint/2010/main" val="2499461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u="sng" dirty="0"/>
              <a:t>Issues In Analysing Quality Of Life</a:t>
            </a:r>
            <a:r>
              <a:rPr lang="en-CA" u="sng" dirty="0"/>
              <a:t> </a:t>
            </a:r>
            <a:endParaRPr lang="en-US" dirty="0"/>
          </a:p>
          <a:p>
            <a:r>
              <a:rPr lang="en-CA" dirty="0"/>
              <a:t> </a:t>
            </a:r>
            <a:endParaRPr lang="en-US" dirty="0"/>
          </a:p>
          <a:p>
            <a:r>
              <a:rPr lang="en-CA" dirty="0"/>
              <a:t>Such a simple way of looking at QOL hides a great many problems for its analysis:</a:t>
            </a:r>
            <a:endParaRPr lang="en-US" dirty="0"/>
          </a:p>
          <a:p>
            <a:r>
              <a:rPr lang="en-CA" dirty="0"/>
              <a:t> </a:t>
            </a:r>
            <a:endParaRPr lang="en-US" dirty="0"/>
          </a:p>
          <a:p>
            <a:r>
              <a:rPr lang="en-CA" dirty="0"/>
              <a:t>●	Are all the attributes </a:t>
            </a:r>
            <a:r>
              <a:rPr lang="en-CA" u="sng" dirty="0"/>
              <a:t>equal</a:t>
            </a:r>
            <a:r>
              <a:rPr lang="en-CA" dirty="0"/>
              <a:t> in weight in contributing or constraining QOL? (Note that this is similar to the weighting question concerning social characteristics of areas.)</a:t>
            </a:r>
            <a:endParaRPr lang="en-US" dirty="0"/>
          </a:p>
          <a:p>
            <a:r>
              <a:rPr lang="en-CA" dirty="0"/>
              <a:t> </a:t>
            </a:r>
            <a:endParaRPr lang="en-US" dirty="0"/>
          </a:p>
          <a:p>
            <a:r>
              <a:rPr lang="en-CA" dirty="0"/>
              <a:t>●	What is the </a:t>
            </a:r>
            <a:r>
              <a:rPr lang="en-CA" u="sng" dirty="0"/>
              <a:t>function 'f'</a:t>
            </a:r>
            <a:r>
              <a:rPr lang="en-CA" dirty="0"/>
              <a:t>? Do we sum the attributes? Multiply? Power? Or are all of these meaningless in the face of the ambiguity and </a:t>
            </a:r>
            <a:r>
              <a:rPr lang="en-CA" dirty="0" err="1"/>
              <a:t>subjectiveness</a:t>
            </a:r>
            <a:r>
              <a:rPr lang="en-CA" dirty="0"/>
              <a:t> of the topic?</a:t>
            </a:r>
            <a:endParaRPr lang="en-US" dirty="0"/>
          </a:p>
          <a:p>
            <a:r>
              <a:rPr lang="en-CA" dirty="0"/>
              <a:t> </a:t>
            </a:r>
            <a:endParaRPr lang="en-US" dirty="0"/>
          </a:p>
          <a:p>
            <a:r>
              <a:rPr lang="en-CA" dirty="0"/>
              <a:t>●	What </a:t>
            </a:r>
            <a:r>
              <a:rPr lang="en-CA" u="sng" dirty="0"/>
              <a:t>variables</a:t>
            </a:r>
            <a:r>
              <a:rPr lang="en-CA" dirty="0"/>
              <a:t> could we use to measure the attributes? The range is enormous and oftentimes not directly measurable at all, or must be implied.</a:t>
            </a:r>
            <a:endParaRPr lang="en-US" dirty="0"/>
          </a:p>
          <a:p>
            <a:r>
              <a:rPr lang="en-CA" dirty="0"/>
              <a:t> </a:t>
            </a:r>
            <a:endParaRPr lang="en-US" dirty="0"/>
          </a:p>
          <a:p>
            <a:r>
              <a:rPr lang="en-CA" dirty="0"/>
              <a:t>●	What do people perceive to be </a:t>
            </a:r>
            <a:r>
              <a:rPr lang="en-CA" u="sng" dirty="0"/>
              <a:t>contributing or constraining factors</a:t>
            </a:r>
            <a:r>
              <a:rPr lang="en-CA" dirty="0"/>
              <a:t>? For example, isn't racism both, depending who's on the receiving end?</a:t>
            </a:r>
            <a:endParaRPr lang="en-US" dirty="0"/>
          </a:p>
          <a:p>
            <a:r>
              <a:rPr lang="en-CA" dirty="0"/>
              <a:t> </a:t>
            </a:r>
            <a:endParaRPr lang="en-US" dirty="0"/>
          </a:p>
          <a:p>
            <a:r>
              <a:rPr lang="en-CA" dirty="0"/>
              <a:t>●	Are the attributes consistent across all geographic </a:t>
            </a:r>
            <a:r>
              <a:rPr lang="en-CA" u="sng" dirty="0"/>
              <a:t>scales</a:t>
            </a:r>
            <a:r>
              <a:rPr lang="en-CA" dirty="0"/>
              <a:t>? For example, low crime rates for the whole city may hide very high pockets of crime.</a:t>
            </a:r>
            <a:endParaRPr lang="en-US" dirty="0"/>
          </a:p>
          <a:p>
            <a:r>
              <a:rPr lang="en-CA" dirty="0"/>
              <a:t> </a:t>
            </a:r>
            <a:endParaRPr lang="en-US" dirty="0"/>
          </a:p>
          <a:p>
            <a:r>
              <a:rPr lang="en-CA" dirty="0"/>
              <a:t>●	Do all </a:t>
            </a:r>
            <a:r>
              <a:rPr lang="en-CA" u="sng" dirty="0"/>
              <a:t>sub-groups of society </a:t>
            </a:r>
            <a:r>
              <a:rPr lang="en-CA" dirty="0"/>
              <a:t>value quality of life contributing attributes equally?   During the 1960s, US middle class college students ranked satisfaction of interpersonal and spiritual needs well ahead of material well being, while poorer non-college US youth ranked material wealth higher.</a:t>
            </a:r>
            <a:endParaRPr lang="en-US" dirty="0"/>
          </a:p>
          <a:p>
            <a:r>
              <a:rPr lang="en-CA" dirty="0"/>
              <a:t> </a:t>
            </a:r>
            <a:endParaRPr lang="en-US" dirty="0"/>
          </a:p>
          <a:p>
            <a:r>
              <a:rPr lang="en-CA" dirty="0"/>
              <a:t>●	Are the attributes consistent across </a:t>
            </a:r>
            <a:r>
              <a:rPr lang="en-CA" u="sng" dirty="0"/>
              <a:t>time</a:t>
            </a:r>
            <a:r>
              <a:rPr lang="en-CA" dirty="0"/>
              <a:t>? What you value now may not be what you value in a few years. Likewise, cultures (i.e. groups of people) may change their value systems over time.  In surveys mentioned above, in the 1960s, US middle class college students ranked satisfaction of interpersonal and spiritual needs well ahead of material well being, but the same surveys carried out during the 1990s among US college students showed that they ranked attainment of economic security via good careers and material gain higher than interpersonal and spiritual well being. On the other hand, the poorer non-college youth showed no </a:t>
            </a:r>
            <a:r>
              <a:rPr lang="en-CA" dirty="0" err="1"/>
              <a:t>discernable</a:t>
            </a:r>
            <a:r>
              <a:rPr lang="en-CA" dirty="0"/>
              <a:t> difference between the two periods (ranking material wealth higher both times). The bottom line is that some basic material well being is required before one can think about higher order satisfaction.</a:t>
            </a:r>
            <a:endParaRPr lang="en-US" dirty="0"/>
          </a:p>
          <a:p>
            <a:r>
              <a:rPr lang="en-CA" dirty="0"/>
              <a:t> </a:t>
            </a:r>
            <a:endParaRPr lang="en-US" dirty="0"/>
          </a:p>
          <a:p>
            <a:r>
              <a:rPr lang="en-CA" dirty="0"/>
              <a:t>●	Likewise, do all groups rank the quality of life </a:t>
            </a:r>
            <a:r>
              <a:rPr lang="en-CA" u="sng" dirty="0"/>
              <a:t>constraints</a:t>
            </a:r>
            <a:r>
              <a:rPr lang="en-CA" dirty="0"/>
              <a:t> equally? Depending on what you possess in terms of material things, you may value the constraints differently. Generally, surveys demonstrate that higher socio-economic status people place a higher value on environmental quality than do lower socio-economic status people. Complicating the matter, people who depend on resource extraction and processing for their livelihoods do not feel as strongly about protecting the environment as those who are in other occupations. Arguably, this may be because they believe that environmental protection enforcement might cause them to lose their job. </a:t>
            </a:r>
            <a:endParaRPr lang="en-US" dirty="0"/>
          </a:p>
          <a:p>
            <a:r>
              <a:rPr lang="en-CA" dirty="0"/>
              <a:t> </a:t>
            </a:r>
            <a:endParaRPr lang="en-US" dirty="0"/>
          </a:p>
          <a:p>
            <a:r>
              <a:rPr lang="en-CA" dirty="0"/>
              <a:t>●	Finally, what is quality of life? While the definitions of quality of life vary immensely between groups, some basic attributes can be agreed upon as contributing or constraining everyone's quality of life. We may not all agree that being very wealthy is important to us, but it is likely that we would agree that some basic level of income is necessary.</a:t>
            </a:r>
            <a:endParaRPr lang="en-US" dirty="0"/>
          </a:p>
          <a:p>
            <a:r>
              <a:rPr lang="en-CA" dirty="0"/>
              <a:t/>
            </a:r>
            <a:br>
              <a:rPr lang="en-CA" dirty="0"/>
            </a:br>
            <a:endParaRPr lang="en-US" dirty="0"/>
          </a:p>
        </p:txBody>
      </p:sp>
      <p:sp>
        <p:nvSpPr>
          <p:cNvPr id="4" name="Slide Number Placeholder 3"/>
          <p:cNvSpPr>
            <a:spLocks noGrp="1"/>
          </p:cNvSpPr>
          <p:nvPr>
            <p:ph type="sldNum" sz="quarter" idx="10"/>
          </p:nvPr>
        </p:nvSpPr>
        <p:spPr/>
        <p:txBody>
          <a:bodyPr/>
          <a:lstStyle/>
          <a:p>
            <a:fld id="{A32E3202-FE81-4D21-A80D-E0C3FF7E4305}" type="slidenum">
              <a:rPr lang="en-US" smtClean="0"/>
              <a:t>4</a:t>
            </a:fld>
            <a:endParaRPr lang="en-US"/>
          </a:p>
        </p:txBody>
      </p:sp>
    </p:spTree>
    <p:extLst>
      <p:ext uri="{BB962C8B-B14F-4D97-AF65-F5344CB8AC3E}">
        <p14:creationId xmlns:p14="http://schemas.microsoft.com/office/powerpoint/2010/main" val="2602241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http://map.toronto.ca/wellbeing/#eyJ0b3Itd2lkZ2V0LWNsYXNzYnJlYWsiOsSAcGVyY2VudE9wYWNpdHnElzcwfSwiaW5kaWNhxIJyc8SXxIDErsSwxLLEtElkc0HEr1dlaWdodMS2OlvEuGTElyI3MyLErHfFg8WFdMSXMX1dxKsiY3VzxIJtYcSTYcS3Im7FlGhib3VyaG9vxL7Et33Fm8S0xIXEh8SJxIt0YWLFiMSAxKN0aXZlVMW7xL3FjcW1xbpiLcS5xLHEs8SDxLbFm2Fnc01hcMWlesWvbcSXNMSseMSXLTg4Mzc3NjMuNcamNzI3xKzEpzo1NDEyOTMxLjI0xqUyODXFsw%3D%3D</a:t>
            </a:r>
          </a:p>
          <a:p>
            <a:endParaRPr lang="en-CA" dirty="0"/>
          </a:p>
        </p:txBody>
      </p:sp>
      <p:sp>
        <p:nvSpPr>
          <p:cNvPr id="4" name="Slide Number Placeholder 3"/>
          <p:cNvSpPr>
            <a:spLocks noGrp="1"/>
          </p:cNvSpPr>
          <p:nvPr>
            <p:ph type="sldNum" sz="quarter" idx="10"/>
          </p:nvPr>
        </p:nvSpPr>
        <p:spPr/>
        <p:txBody>
          <a:bodyPr/>
          <a:lstStyle/>
          <a:p>
            <a:fld id="{A32E3202-FE81-4D21-A80D-E0C3FF7E4305}" type="slidenum">
              <a:rPr lang="en-US" smtClean="0"/>
              <a:t>35</a:t>
            </a:fld>
            <a:endParaRPr lang="en-US"/>
          </a:p>
        </p:txBody>
      </p:sp>
    </p:spTree>
    <p:extLst>
      <p:ext uri="{BB962C8B-B14F-4D97-AF65-F5344CB8AC3E}">
        <p14:creationId xmlns:p14="http://schemas.microsoft.com/office/powerpoint/2010/main" val="1874719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http://creativeclassstruggle.files.wordpress.com/2009/05/handout.pdf</a:t>
            </a:r>
            <a:endParaRPr lang="en-US" dirty="0"/>
          </a:p>
        </p:txBody>
      </p:sp>
      <p:sp>
        <p:nvSpPr>
          <p:cNvPr id="4" name="Slide Number Placeholder 3"/>
          <p:cNvSpPr>
            <a:spLocks noGrp="1"/>
          </p:cNvSpPr>
          <p:nvPr>
            <p:ph type="sldNum" sz="quarter" idx="10"/>
          </p:nvPr>
        </p:nvSpPr>
        <p:spPr/>
        <p:txBody>
          <a:bodyPr/>
          <a:lstStyle/>
          <a:p>
            <a:fld id="{A32E3202-FE81-4D21-A80D-E0C3FF7E4305}" type="slidenum">
              <a:rPr lang="en-US" smtClean="0"/>
              <a:t>40</a:t>
            </a:fld>
            <a:endParaRPr lang="en-US"/>
          </a:p>
        </p:txBody>
      </p:sp>
    </p:spTree>
    <p:extLst>
      <p:ext uri="{BB962C8B-B14F-4D97-AF65-F5344CB8AC3E}">
        <p14:creationId xmlns:p14="http://schemas.microsoft.com/office/powerpoint/2010/main" val="2603014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I know that time is always time</a:t>
            </a:r>
          </a:p>
          <a:p>
            <a:r>
              <a:rPr lang="en-US" dirty="0"/>
              <a:t>And place is always and only place</a:t>
            </a:r>
          </a:p>
          <a:p>
            <a:r>
              <a:rPr lang="en-US" dirty="0"/>
              <a:t>And what is actual is actual only for one time</a:t>
            </a:r>
          </a:p>
          <a:p>
            <a:r>
              <a:rPr lang="en-US" dirty="0"/>
              <a:t>And only for one place.</a:t>
            </a:r>
          </a:p>
          <a:p>
            <a:endParaRPr lang="en-US" dirty="0"/>
          </a:p>
          <a:p>
            <a:r>
              <a:rPr lang="en-US" dirty="0"/>
              <a:t>T.S. Eliot, Ash Wednesday, (1930)</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0EE833F-0406-4B43-84D0-1F96E2F46E06}" type="slidenum">
              <a:rPr lang="en-US" smtClean="0"/>
              <a:t>45</a:t>
            </a:fld>
            <a:endParaRPr lang="en-US"/>
          </a:p>
        </p:txBody>
      </p:sp>
    </p:spTree>
    <p:extLst>
      <p:ext uri="{BB962C8B-B14F-4D97-AF65-F5344CB8AC3E}">
        <p14:creationId xmlns:p14="http://schemas.microsoft.com/office/powerpoint/2010/main" val="335775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u="sng" dirty="0"/>
              <a:t>Issues In Analysing Quality Of Life</a:t>
            </a:r>
            <a:r>
              <a:rPr lang="en-CA" u="sng" dirty="0"/>
              <a:t> </a:t>
            </a:r>
            <a:endParaRPr lang="en-US" dirty="0"/>
          </a:p>
          <a:p>
            <a:r>
              <a:rPr lang="en-CA" dirty="0"/>
              <a:t> </a:t>
            </a:r>
            <a:endParaRPr lang="en-US" dirty="0"/>
          </a:p>
          <a:p>
            <a:r>
              <a:rPr lang="en-CA" dirty="0"/>
              <a:t>Such a simple way of looking at QOL hides a great many problems for its analysis:</a:t>
            </a:r>
            <a:endParaRPr lang="en-US" dirty="0"/>
          </a:p>
          <a:p>
            <a:r>
              <a:rPr lang="en-CA" dirty="0"/>
              <a:t> </a:t>
            </a:r>
            <a:endParaRPr lang="en-US" dirty="0"/>
          </a:p>
          <a:p>
            <a:r>
              <a:rPr lang="en-CA" dirty="0"/>
              <a:t>●	Are all the attributes </a:t>
            </a:r>
            <a:r>
              <a:rPr lang="en-CA" u="sng" dirty="0"/>
              <a:t>equal</a:t>
            </a:r>
            <a:r>
              <a:rPr lang="en-CA" dirty="0"/>
              <a:t> in weight in contributing or constraining QOL? (Note that this is similar to the weighting question concerning social characteristics of areas.)</a:t>
            </a:r>
            <a:endParaRPr lang="en-US" dirty="0"/>
          </a:p>
          <a:p>
            <a:r>
              <a:rPr lang="en-CA" dirty="0"/>
              <a:t> </a:t>
            </a:r>
            <a:endParaRPr lang="en-US" dirty="0"/>
          </a:p>
          <a:p>
            <a:r>
              <a:rPr lang="en-CA" dirty="0"/>
              <a:t>●	What is the </a:t>
            </a:r>
            <a:r>
              <a:rPr lang="en-CA" u="sng" dirty="0"/>
              <a:t>function 'f'</a:t>
            </a:r>
            <a:r>
              <a:rPr lang="en-CA" dirty="0"/>
              <a:t>? Do we sum the attributes? Multiply? Power? Or are all of these meaningless in the face of the ambiguity and </a:t>
            </a:r>
            <a:r>
              <a:rPr lang="en-CA" dirty="0" err="1"/>
              <a:t>subjectiveness</a:t>
            </a:r>
            <a:r>
              <a:rPr lang="en-CA" dirty="0"/>
              <a:t> of the topic?</a:t>
            </a:r>
            <a:endParaRPr lang="en-US" dirty="0"/>
          </a:p>
          <a:p>
            <a:r>
              <a:rPr lang="en-CA" dirty="0"/>
              <a:t> </a:t>
            </a:r>
            <a:endParaRPr lang="en-US" dirty="0"/>
          </a:p>
          <a:p>
            <a:r>
              <a:rPr lang="en-CA" dirty="0"/>
              <a:t>●	What </a:t>
            </a:r>
            <a:r>
              <a:rPr lang="en-CA" u="sng" dirty="0"/>
              <a:t>variables</a:t>
            </a:r>
            <a:r>
              <a:rPr lang="en-CA" dirty="0"/>
              <a:t> could we use to measure the attributes? The range is enormous and oftentimes not directly measurable at all, or must be implied.</a:t>
            </a:r>
            <a:endParaRPr lang="en-US" dirty="0"/>
          </a:p>
          <a:p>
            <a:r>
              <a:rPr lang="en-CA" dirty="0"/>
              <a:t> </a:t>
            </a:r>
            <a:endParaRPr lang="en-US" dirty="0"/>
          </a:p>
          <a:p>
            <a:r>
              <a:rPr lang="en-CA" dirty="0"/>
              <a:t>●	What do people perceive to be </a:t>
            </a:r>
            <a:r>
              <a:rPr lang="en-CA" u="sng" dirty="0"/>
              <a:t>contributing or constraining factors</a:t>
            </a:r>
            <a:r>
              <a:rPr lang="en-CA" dirty="0"/>
              <a:t>? For example, isn't racism both, depending who's on the receiving end?</a:t>
            </a:r>
            <a:endParaRPr lang="en-US" dirty="0"/>
          </a:p>
          <a:p>
            <a:r>
              <a:rPr lang="en-CA" dirty="0"/>
              <a:t> </a:t>
            </a:r>
            <a:endParaRPr lang="en-US" dirty="0"/>
          </a:p>
          <a:p>
            <a:r>
              <a:rPr lang="en-CA" dirty="0"/>
              <a:t>●	Are the attributes consistent across all geographic </a:t>
            </a:r>
            <a:r>
              <a:rPr lang="en-CA" u="sng" dirty="0"/>
              <a:t>scales</a:t>
            </a:r>
            <a:r>
              <a:rPr lang="en-CA" dirty="0"/>
              <a:t>? For example, low crime rates for the whole city may hide very high pockets of crime.</a:t>
            </a:r>
            <a:endParaRPr lang="en-US" dirty="0"/>
          </a:p>
          <a:p>
            <a:r>
              <a:rPr lang="en-CA" dirty="0"/>
              <a:t> </a:t>
            </a:r>
            <a:endParaRPr lang="en-US" dirty="0"/>
          </a:p>
          <a:p>
            <a:r>
              <a:rPr lang="en-CA" dirty="0"/>
              <a:t>●	Do all </a:t>
            </a:r>
            <a:r>
              <a:rPr lang="en-CA" u="sng" dirty="0"/>
              <a:t>sub-groups of society </a:t>
            </a:r>
            <a:r>
              <a:rPr lang="en-CA" dirty="0"/>
              <a:t>value quality of life contributing attributes equally?   During the 1960s, US middle class college students ranked satisfaction of interpersonal and spiritual needs well ahead of material well being, while poorer non-college US youth ranked material wealth higher.</a:t>
            </a:r>
            <a:endParaRPr lang="en-US" dirty="0"/>
          </a:p>
          <a:p>
            <a:r>
              <a:rPr lang="en-CA" dirty="0"/>
              <a:t> </a:t>
            </a:r>
            <a:endParaRPr lang="en-US" dirty="0"/>
          </a:p>
          <a:p>
            <a:r>
              <a:rPr lang="en-CA" dirty="0"/>
              <a:t>●	Are the attributes consistent across </a:t>
            </a:r>
            <a:r>
              <a:rPr lang="en-CA" u="sng" dirty="0"/>
              <a:t>time</a:t>
            </a:r>
            <a:r>
              <a:rPr lang="en-CA" dirty="0"/>
              <a:t>? What you value now may not be what you value in a few years. Likewise, cultures (i.e. groups of people) may change their value systems over time.  In surveys mentioned above, in the 1960s, US middle class college students ranked satisfaction of interpersonal and spiritual needs well ahead of material well being, but the same surveys carried out during the 1990s among US college students showed that they ranked attainment of economic security via good careers and material gain higher than interpersonal and spiritual well being. On the other hand, the poorer non-college youth showed no </a:t>
            </a:r>
            <a:r>
              <a:rPr lang="en-CA" dirty="0" err="1"/>
              <a:t>discernable</a:t>
            </a:r>
            <a:r>
              <a:rPr lang="en-CA" dirty="0"/>
              <a:t> difference between the two periods (ranking material wealth higher both times). The bottom line is that some basic material well being is required before one can think about higher order satisfaction.</a:t>
            </a:r>
            <a:endParaRPr lang="en-US" dirty="0"/>
          </a:p>
          <a:p>
            <a:r>
              <a:rPr lang="en-CA" dirty="0"/>
              <a:t> </a:t>
            </a:r>
            <a:endParaRPr lang="en-US" dirty="0"/>
          </a:p>
          <a:p>
            <a:r>
              <a:rPr lang="en-CA" dirty="0"/>
              <a:t>●	Likewise, do all groups rank the quality of life </a:t>
            </a:r>
            <a:r>
              <a:rPr lang="en-CA" u="sng" dirty="0"/>
              <a:t>constraints</a:t>
            </a:r>
            <a:r>
              <a:rPr lang="en-CA" dirty="0"/>
              <a:t> equally? Depending on what you possess in terms of material things, you may value the constraints differently. Generally, surveys demonstrate that higher socio-economic status people place a higher value on environmental quality than do lower socio-economic status people. Complicating the matter, people who depend on resource extraction and processing for their livelihoods do not feel as strongly about protecting the environment as those who are in other occupations. Arguably, this may be because they believe that environmental protection enforcement might cause them to lose their job. </a:t>
            </a:r>
            <a:endParaRPr lang="en-US" dirty="0"/>
          </a:p>
          <a:p>
            <a:r>
              <a:rPr lang="en-CA" dirty="0"/>
              <a:t> </a:t>
            </a:r>
            <a:endParaRPr lang="en-US" dirty="0"/>
          </a:p>
          <a:p>
            <a:r>
              <a:rPr lang="en-CA" dirty="0"/>
              <a:t>●	Finally, what is quality of life? While the definitions of quality of life vary immensely between groups, some basic attributes can be agreed upon as contributing or constraining everyone's quality of life. We may not all agree that being very wealthy is important to us, but it is likely that we would agree that some basic level of income is necessary.</a:t>
            </a:r>
            <a:endParaRPr lang="en-US" dirty="0"/>
          </a:p>
          <a:p>
            <a:r>
              <a:rPr lang="en-CA" dirty="0"/>
              <a:t/>
            </a:r>
            <a:br>
              <a:rPr lang="en-CA" dirty="0"/>
            </a:br>
            <a:endParaRPr lang="en-US" dirty="0"/>
          </a:p>
        </p:txBody>
      </p:sp>
      <p:sp>
        <p:nvSpPr>
          <p:cNvPr id="4" name="Slide Number Placeholder 3"/>
          <p:cNvSpPr>
            <a:spLocks noGrp="1"/>
          </p:cNvSpPr>
          <p:nvPr>
            <p:ph type="sldNum" sz="quarter" idx="10"/>
          </p:nvPr>
        </p:nvSpPr>
        <p:spPr/>
        <p:txBody>
          <a:bodyPr/>
          <a:lstStyle/>
          <a:p>
            <a:fld id="{A32E3202-FE81-4D21-A80D-E0C3FF7E4305}" type="slidenum">
              <a:rPr lang="en-US" smtClean="0"/>
              <a:t>5</a:t>
            </a:fld>
            <a:endParaRPr lang="en-US"/>
          </a:p>
        </p:txBody>
      </p:sp>
    </p:spTree>
    <p:extLst>
      <p:ext uri="{BB962C8B-B14F-4D97-AF65-F5344CB8AC3E}">
        <p14:creationId xmlns:p14="http://schemas.microsoft.com/office/powerpoint/2010/main" val="462912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u="sng" dirty="0"/>
              <a:t>Issues In Analysing Quality Of Life</a:t>
            </a:r>
            <a:r>
              <a:rPr lang="en-CA" u="sng" dirty="0"/>
              <a:t> </a:t>
            </a:r>
            <a:endParaRPr lang="en-US" dirty="0"/>
          </a:p>
          <a:p>
            <a:r>
              <a:rPr lang="en-CA" dirty="0"/>
              <a:t> </a:t>
            </a:r>
            <a:endParaRPr lang="en-US" dirty="0"/>
          </a:p>
          <a:p>
            <a:r>
              <a:rPr lang="en-CA" dirty="0"/>
              <a:t>Such a simple way of looking at QOL hides a great many problems for its analysis:</a:t>
            </a:r>
            <a:endParaRPr lang="en-US" dirty="0"/>
          </a:p>
          <a:p>
            <a:r>
              <a:rPr lang="en-CA" dirty="0"/>
              <a:t> </a:t>
            </a:r>
            <a:endParaRPr lang="en-US" dirty="0"/>
          </a:p>
          <a:p>
            <a:r>
              <a:rPr lang="en-CA" dirty="0"/>
              <a:t>●	Are all the attributes </a:t>
            </a:r>
            <a:r>
              <a:rPr lang="en-CA" u="sng" dirty="0"/>
              <a:t>equal</a:t>
            </a:r>
            <a:r>
              <a:rPr lang="en-CA" dirty="0"/>
              <a:t> in weight in contributing or constraining QOL? (Note that this is similar to the weighting question concerning social characteristics of areas.)</a:t>
            </a:r>
            <a:endParaRPr lang="en-US" dirty="0"/>
          </a:p>
          <a:p>
            <a:r>
              <a:rPr lang="en-CA" dirty="0"/>
              <a:t> </a:t>
            </a:r>
            <a:endParaRPr lang="en-US" dirty="0"/>
          </a:p>
          <a:p>
            <a:r>
              <a:rPr lang="en-CA" dirty="0"/>
              <a:t>●	What is the </a:t>
            </a:r>
            <a:r>
              <a:rPr lang="en-CA" u="sng" dirty="0"/>
              <a:t>function 'f'</a:t>
            </a:r>
            <a:r>
              <a:rPr lang="en-CA" dirty="0"/>
              <a:t>? Do we sum the attributes? Multiply? Power? Or are all of these meaningless in the face of the ambiguity and </a:t>
            </a:r>
            <a:r>
              <a:rPr lang="en-CA" dirty="0" err="1"/>
              <a:t>subjectiveness</a:t>
            </a:r>
            <a:r>
              <a:rPr lang="en-CA" dirty="0"/>
              <a:t> of the topic?</a:t>
            </a:r>
            <a:endParaRPr lang="en-US" dirty="0"/>
          </a:p>
          <a:p>
            <a:r>
              <a:rPr lang="en-CA" dirty="0"/>
              <a:t> </a:t>
            </a:r>
            <a:endParaRPr lang="en-US" dirty="0"/>
          </a:p>
          <a:p>
            <a:r>
              <a:rPr lang="en-CA" dirty="0"/>
              <a:t>●	What </a:t>
            </a:r>
            <a:r>
              <a:rPr lang="en-CA" u="sng" dirty="0"/>
              <a:t>variables</a:t>
            </a:r>
            <a:r>
              <a:rPr lang="en-CA" dirty="0"/>
              <a:t> could we use to measure the attributes? The range is enormous and oftentimes not directly measurable at all, or must be implied.</a:t>
            </a:r>
            <a:endParaRPr lang="en-US" dirty="0"/>
          </a:p>
          <a:p>
            <a:r>
              <a:rPr lang="en-CA" dirty="0"/>
              <a:t> </a:t>
            </a:r>
            <a:endParaRPr lang="en-US" dirty="0"/>
          </a:p>
          <a:p>
            <a:r>
              <a:rPr lang="en-CA" dirty="0"/>
              <a:t>●	What do people perceive to be </a:t>
            </a:r>
            <a:r>
              <a:rPr lang="en-CA" u="sng" dirty="0"/>
              <a:t>contributing or constraining factors</a:t>
            </a:r>
            <a:r>
              <a:rPr lang="en-CA" dirty="0"/>
              <a:t>? For example, isn't racism both, depending who's on the receiving end?</a:t>
            </a:r>
            <a:endParaRPr lang="en-US" dirty="0"/>
          </a:p>
          <a:p>
            <a:r>
              <a:rPr lang="en-CA" dirty="0"/>
              <a:t> </a:t>
            </a:r>
            <a:endParaRPr lang="en-US" dirty="0"/>
          </a:p>
          <a:p>
            <a:r>
              <a:rPr lang="en-CA" dirty="0"/>
              <a:t>●	Are the attributes consistent across all geographic </a:t>
            </a:r>
            <a:r>
              <a:rPr lang="en-CA" u="sng" dirty="0"/>
              <a:t>scales</a:t>
            </a:r>
            <a:r>
              <a:rPr lang="en-CA" dirty="0"/>
              <a:t>? For example, low crime rates for the whole city may hide very high pockets of crime.</a:t>
            </a:r>
            <a:endParaRPr lang="en-US" dirty="0"/>
          </a:p>
          <a:p>
            <a:r>
              <a:rPr lang="en-CA" dirty="0"/>
              <a:t> </a:t>
            </a:r>
            <a:endParaRPr lang="en-US" dirty="0"/>
          </a:p>
          <a:p>
            <a:r>
              <a:rPr lang="en-CA" dirty="0"/>
              <a:t>●	Do all </a:t>
            </a:r>
            <a:r>
              <a:rPr lang="en-CA" u="sng" dirty="0"/>
              <a:t>sub-groups of society </a:t>
            </a:r>
            <a:r>
              <a:rPr lang="en-CA" dirty="0"/>
              <a:t>value quality of life contributing attributes equally?   During the 1960s, US middle class college students ranked satisfaction of interpersonal and spiritual needs well ahead of material well being, while poorer non-college US youth ranked material wealth higher.</a:t>
            </a:r>
            <a:endParaRPr lang="en-US" dirty="0"/>
          </a:p>
          <a:p>
            <a:r>
              <a:rPr lang="en-CA" dirty="0"/>
              <a:t> </a:t>
            </a:r>
            <a:endParaRPr lang="en-US" dirty="0"/>
          </a:p>
          <a:p>
            <a:r>
              <a:rPr lang="en-CA" dirty="0"/>
              <a:t>●	Are the attributes consistent across </a:t>
            </a:r>
            <a:r>
              <a:rPr lang="en-CA" u="sng" dirty="0"/>
              <a:t>time</a:t>
            </a:r>
            <a:r>
              <a:rPr lang="en-CA" dirty="0"/>
              <a:t>? What you value now may not be what you value in a few years. Likewise, cultures (i.e. groups of people) may change their value systems over time.  In surveys mentioned above, in the 1960s, US middle class college students ranked satisfaction of interpersonal and spiritual needs well ahead of material well being, but the same surveys carried out during the 1990s among US college students showed that they ranked attainment of economic security via good careers and material gain higher than interpersonal and spiritual well being. On the other hand, the poorer non-college youth showed no </a:t>
            </a:r>
            <a:r>
              <a:rPr lang="en-CA" dirty="0" err="1"/>
              <a:t>discernable</a:t>
            </a:r>
            <a:r>
              <a:rPr lang="en-CA" dirty="0"/>
              <a:t> difference between the two periods (ranking material wealth higher both times). The bottom line is that some basic material well being is required before one can think about higher order satisfaction.</a:t>
            </a:r>
            <a:endParaRPr lang="en-US" dirty="0"/>
          </a:p>
          <a:p>
            <a:r>
              <a:rPr lang="en-CA" dirty="0"/>
              <a:t> </a:t>
            </a:r>
            <a:endParaRPr lang="en-US" dirty="0"/>
          </a:p>
          <a:p>
            <a:r>
              <a:rPr lang="en-CA" dirty="0"/>
              <a:t>●	Likewise, do all groups rank the quality of life </a:t>
            </a:r>
            <a:r>
              <a:rPr lang="en-CA" u="sng" dirty="0"/>
              <a:t>constraints</a:t>
            </a:r>
            <a:r>
              <a:rPr lang="en-CA" dirty="0"/>
              <a:t> equally? Depending on what you possess in terms of material things, you may value the constraints differently. Generally, surveys demonstrate that higher socio-economic status people place a higher value on environmental quality than do lower socio-economic status people. Complicating the matter, people who depend on resource extraction and processing for their livelihoods do not feel as strongly about protecting the environment as those who are in other occupations. Arguably, this may be because they believe that environmental protection enforcement might cause them to lose their job. </a:t>
            </a:r>
            <a:endParaRPr lang="en-US" dirty="0"/>
          </a:p>
          <a:p>
            <a:r>
              <a:rPr lang="en-CA" dirty="0"/>
              <a:t> </a:t>
            </a:r>
            <a:endParaRPr lang="en-US" dirty="0"/>
          </a:p>
          <a:p>
            <a:r>
              <a:rPr lang="en-CA" dirty="0"/>
              <a:t>●	Finally, what is quality of life? While the definitions of quality of life vary immensely between groups, some basic attributes can be agreed upon as contributing or constraining everyone's quality of life. We may not all agree that being very wealthy is important to us, but it is likely that we would agree that some basic level of income is necessary.</a:t>
            </a:r>
            <a:endParaRPr lang="en-US" dirty="0"/>
          </a:p>
          <a:p>
            <a:r>
              <a:rPr lang="en-CA" dirty="0"/>
              <a:t/>
            </a:r>
            <a:br>
              <a:rPr lang="en-CA" dirty="0"/>
            </a:br>
            <a:endParaRPr lang="en-US" dirty="0"/>
          </a:p>
        </p:txBody>
      </p:sp>
      <p:sp>
        <p:nvSpPr>
          <p:cNvPr id="4" name="Slide Number Placeholder 3"/>
          <p:cNvSpPr>
            <a:spLocks noGrp="1"/>
          </p:cNvSpPr>
          <p:nvPr>
            <p:ph type="sldNum" sz="quarter" idx="10"/>
          </p:nvPr>
        </p:nvSpPr>
        <p:spPr/>
        <p:txBody>
          <a:bodyPr/>
          <a:lstStyle/>
          <a:p>
            <a:fld id="{A32E3202-FE81-4D21-A80D-E0C3FF7E4305}" type="slidenum">
              <a:rPr lang="en-US" smtClean="0"/>
              <a:t>6</a:t>
            </a:fld>
            <a:endParaRPr lang="en-US"/>
          </a:p>
        </p:txBody>
      </p:sp>
    </p:spTree>
    <p:extLst>
      <p:ext uri="{BB962C8B-B14F-4D97-AF65-F5344CB8AC3E}">
        <p14:creationId xmlns:p14="http://schemas.microsoft.com/office/powerpoint/2010/main" val="962809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u="sng" dirty="0"/>
              <a:t>Issues In Analysing Quality Of Life</a:t>
            </a:r>
            <a:r>
              <a:rPr lang="en-CA" u="sng" dirty="0"/>
              <a:t> </a:t>
            </a:r>
            <a:endParaRPr lang="en-US" dirty="0"/>
          </a:p>
          <a:p>
            <a:r>
              <a:rPr lang="en-CA" dirty="0"/>
              <a:t> </a:t>
            </a:r>
            <a:endParaRPr lang="en-US" dirty="0"/>
          </a:p>
          <a:p>
            <a:r>
              <a:rPr lang="en-CA" dirty="0"/>
              <a:t>Such a simple way of looking at QOL hides a great many problems for its analysis:</a:t>
            </a:r>
            <a:endParaRPr lang="en-US" dirty="0"/>
          </a:p>
          <a:p>
            <a:r>
              <a:rPr lang="en-CA" dirty="0"/>
              <a:t> </a:t>
            </a:r>
            <a:endParaRPr lang="en-US" dirty="0"/>
          </a:p>
          <a:p>
            <a:r>
              <a:rPr lang="en-CA" dirty="0"/>
              <a:t>●	Are all the attributes </a:t>
            </a:r>
            <a:r>
              <a:rPr lang="en-CA" u="sng" dirty="0"/>
              <a:t>equal</a:t>
            </a:r>
            <a:r>
              <a:rPr lang="en-CA" dirty="0"/>
              <a:t> in weight in contributing or constraining QOL? (Note that this is similar to the weighting question concerning social characteristics of areas.)</a:t>
            </a:r>
            <a:endParaRPr lang="en-US" dirty="0"/>
          </a:p>
          <a:p>
            <a:r>
              <a:rPr lang="en-CA" dirty="0"/>
              <a:t> </a:t>
            </a:r>
            <a:endParaRPr lang="en-US" dirty="0"/>
          </a:p>
          <a:p>
            <a:r>
              <a:rPr lang="en-CA" dirty="0"/>
              <a:t>●	What is the </a:t>
            </a:r>
            <a:r>
              <a:rPr lang="en-CA" u="sng" dirty="0"/>
              <a:t>function 'f'</a:t>
            </a:r>
            <a:r>
              <a:rPr lang="en-CA" dirty="0"/>
              <a:t>? Do we sum the attributes? Multiply? Power? Or are all of these meaningless in the face of the ambiguity and </a:t>
            </a:r>
            <a:r>
              <a:rPr lang="en-CA" dirty="0" err="1"/>
              <a:t>subjectiveness</a:t>
            </a:r>
            <a:r>
              <a:rPr lang="en-CA" dirty="0"/>
              <a:t> of the topic?</a:t>
            </a:r>
            <a:endParaRPr lang="en-US" dirty="0"/>
          </a:p>
          <a:p>
            <a:r>
              <a:rPr lang="en-CA" dirty="0"/>
              <a:t> </a:t>
            </a:r>
            <a:endParaRPr lang="en-US" dirty="0"/>
          </a:p>
          <a:p>
            <a:r>
              <a:rPr lang="en-CA" dirty="0"/>
              <a:t>●	What </a:t>
            </a:r>
            <a:r>
              <a:rPr lang="en-CA" u="sng" dirty="0"/>
              <a:t>variables</a:t>
            </a:r>
            <a:r>
              <a:rPr lang="en-CA" dirty="0"/>
              <a:t> could we use to measure the attributes? The range is enormous and oftentimes not directly measurable at all, or must be implied.</a:t>
            </a:r>
            <a:endParaRPr lang="en-US" dirty="0"/>
          </a:p>
          <a:p>
            <a:r>
              <a:rPr lang="en-CA" dirty="0"/>
              <a:t> </a:t>
            </a:r>
            <a:endParaRPr lang="en-US" dirty="0"/>
          </a:p>
          <a:p>
            <a:r>
              <a:rPr lang="en-CA" dirty="0"/>
              <a:t>●	What do people perceive to be </a:t>
            </a:r>
            <a:r>
              <a:rPr lang="en-CA" u="sng" dirty="0"/>
              <a:t>contributing or constraining factors</a:t>
            </a:r>
            <a:r>
              <a:rPr lang="en-CA" dirty="0"/>
              <a:t>? For example, isn't racism both, depending who's on the receiving end?</a:t>
            </a:r>
            <a:endParaRPr lang="en-US" dirty="0"/>
          </a:p>
          <a:p>
            <a:r>
              <a:rPr lang="en-CA" dirty="0"/>
              <a:t> </a:t>
            </a:r>
            <a:endParaRPr lang="en-US" dirty="0"/>
          </a:p>
          <a:p>
            <a:r>
              <a:rPr lang="en-CA" dirty="0"/>
              <a:t>●	Are the attributes consistent across all geographic </a:t>
            </a:r>
            <a:r>
              <a:rPr lang="en-CA" u="sng" dirty="0"/>
              <a:t>scales</a:t>
            </a:r>
            <a:r>
              <a:rPr lang="en-CA" dirty="0"/>
              <a:t>? For example, low crime rates for the whole city may hide very high pockets of crime.</a:t>
            </a:r>
            <a:endParaRPr lang="en-US" dirty="0"/>
          </a:p>
          <a:p>
            <a:r>
              <a:rPr lang="en-CA" dirty="0"/>
              <a:t> </a:t>
            </a:r>
            <a:endParaRPr lang="en-US" dirty="0"/>
          </a:p>
          <a:p>
            <a:r>
              <a:rPr lang="en-CA" dirty="0"/>
              <a:t>●	Do all </a:t>
            </a:r>
            <a:r>
              <a:rPr lang="en-CA" u="sng" dirty="0"/>
              <a:t>sub-groups of society </a:t>
            </a:r>
            <a:r>
              <a:rPr lang="en-CA" dirty="0"/>
              <a:t>value quality of life contributing attributes equally?   During the 1960s, US middle class college students ranked satisfaction of interpersonal and spiritual needs well ahead of material well being, while poorer non-college US youth ranked material wealth higher.</a:t>
            </a:r>
            <a:endParaRPr lang="en-US" dirty="0"/>
          </a:p>
          <a:p>
            <a:r>
              <a:rPr lang="en-CA" dirty="0"/>
              <a:t> </a:t>
            </a:r>
            <a:endParaRPr lang="en-US" dirty="0"/>
          </a:p>
          <a:p>
            <a:r>
              <a:rPr lang="en-CA" dirty="0"/>
              <a:t>●	Are the attributes consistent across </a:t>
            </a:r>
            <a:r>
              <a:rPr lang="en-CA" u="sng" dirty="0"/>
              <a:t>time</a:t>
            </a:r>
            <a:r>
              <a:rPr lang="en-CA" dirty="0"/>
              <a:t>? What you value now may not be what you value in a few years. Likewise, cultures (i.e. groups of people) may change their value systems over time.  In surveys mentioned above, in the 1960s, US middle class college students ranked satisfaction of interpersonal and spiritual needs well ahead of material well being, but the same surveys carried out during the 1990s among US college students showed that they ranked attainment of economic security via good careers and material gain higher than interpersonal and spiritual well being. On the other hand, the poorer non-college youth showed no </a:t>
            </a:r>
            <a:r>
              <a:rPr lang="en-CA" dirty="0" err="1"/>
              <a:t>discernable</a:t>
            </a:r>
            <a:r>
              <a:rPr lang="en-CA" dirty="0"/>
              <a:t> difference between the two periods (ranking material wealth higher both times). The bottom line is that some basic material well being is required before one can think about higher order satisfaction.</a:t>
            </a:r>
            <a:endParaRPr lang="en-US" dirty="0"/>
          </a:p>
          <a:p>
            <a:r>
              <a:rPr lang="en-CA" dirty="0"/>
              <a:t> </a:t>
            </a:r>
            <a:endParaRPr lang="en-US" dirty="0"/>
          </a:p>
          <a:p>
            <a:r>
              <a:rPr lang="en-CA" dirty="0"/>
              <a:t>●	Likewise, do all groups rank the quality of life </a:t>
            </a:r>
            <a:r>
              <a:rPr lang="en-CA" u="sng" dirty="0"/>
              <a:t>constraints</a:t>
            </a:r>
            <a:r>
              <a:rPr lang="en-CA" dirty="0"/>
              <a:t> equally? Depending on what you possess in terms of material things, you may value the constraints differently. Generally, surveys demonstrate that higher socio-economic status people place a higher value on environmental quality than do lower socio-economic status people. Complicating the matter, people who depend on resource extraction and processing for their livelihoods do not feel as strongly about protecting the environment as those who are in other occupations. Arguably, this may be because they believe that environmental protection enforcement might cause them to lose their job. </a:t>
            </a:r>
            <a:endParaRPr lang="en-US" dirty="0"/>
          </a:p>
          <a:p>
            <a:r>
              <a:rPr lang="en-CA" dirty="0"/>
              <a:t> </a:t>
            </a:r>
            <a:endParaRPr lang="en-US" dirty="0"/>
          </a:p>
          <a:p>
            <a:r>
              <a:rPr lang="en-CA" dirty="0"/>
              <a:t>●	Finally, what is quality of life? While the definitions of quality of life vary immensely between groups, some basic attributes can be agreed upon as contributing or constraining everyone's quality of life. We may not all agree that being very wealthy is important to us, but it is likely that we would agree that some basic level of income is necessary.</a:t>
            </a:r>
            <a:endParaRPr lang="en-US" dirty="0"/>
          </a:p>
          <a:p>
            <a:r>
              <a:rPr lang="en-CA" dirty="0"/>
              <a:t/>
            </a:r>
            <a:br>
              <a:rPr lang="en-CA" dirty="0"/>
            </a:br>
            <a:endParaRPr lang="en-US" dirty="0"/>
          </a:p>
        </p:txBody>
      </p:sp>
      <p:sp>
        <p:nvSpPr>
          <p:cNvPr id="4" name="Slide Number Placeholder 3"/>
          <p:cNvSpPr>
            <a:spLocks noGrp="1"/>
          </p:cNvSpPr>
          <p:nvPr>
            <p:ph type="sldNum" sz="quarter" idx="10"/>
          </p:nvPr>
        </p:nvSpPr>
        <p:spPr/>
        <p:txBody>
          <a:bodyPr/>
          <a:lstStyle/>
          <a:p>
            <a:fld id="{A32E3202-FE81-4D21-A80D-E0C3FF7E4305}" type="slidenum">
              <a:rPr lang="en-US" smtClean="0"/>
              <a:t>24</a:t>
            </a:fld>
            <a:endParaRPr lang="en-US"/>
          </a:p>
        </p:txBody>
      </p:sp>
    </p:spTree>
    <p:extLst>
      <p:ext uri="{BB962C8B-B14F-4D97-AF65-F5344CB8AC3E}">
        <p14:creationId xmlns:p14="http://schemas.microsoft.com/office/powerpoint/2010/main" val="160548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u="sng" dirty="0"/>
              <a:t>Issues In Analysing Quality Of Life</a:t>
            </a:r>
            <a:r>
              <a:rPr lang="en-CA" u="sng" dirty="0"/>
              <a:t> </a:t>
            </a:r>
            <a:endParaRPr lang="en-US" dirty="0"/>
          </a:p>
          <a:p>
            <a:r>
              <a:rPr lang="en-CA" dirty="0"/>
              <a:t> </a:t>
            </a:r>
            <a:endParaRPr lang="en-US" dirty="0"/>
          </a:p>
          <a:p>
            <a:r>
              <a:rPr lang="en-CA" dirty="0"/>
              <a:t>Such a simple way of looking at QOL hides a great many problems for its analysis:</a:t>
            </a:r>
            <a:endParaRPr lang="en-US" dirty="0"/>
          </a:p>
          <a:p>
            <a:r>
              <a:rPr lang="en-CA" dirty="0"/>
              <a:t> </a:t>
            </a:r>
            <a:endParaRPr lang="en-US" dirty="0"/>
          </a:p>
          <a:p>
            <a:r>
              <a:rPr lang="en-CA" dirty="0"/>
              <a:t>●	Are all the attributes </a:t>
            </a:r>
            <a:r>
              <a:rPr lang="en-CA" u="sng" dirty="0"/>
              <a:t>equal</a:t>
            </a:r>
            <a:r>
              <a:rPr lang="en-CA" dirty="0"/>
              <a:t> in weight in contributing or constraining QOL? (Note that this is similar to the weighting question concerning social characteristics of areas.)</a:t>
            </a:r>
            <a:endParaRPr lang="en-US" dirty="0"/>
          </a:p>
          <a:p>
            <a:r>
              <a:rPr lang="en-CA" dirty="0"/>
              <a:t> </a:t>
            </a:r>
            <a:endParaRPr lang="en-US" dirty="0"/>
          </a:p>
          <a:p>
            <a:r>
              <a:rPr lang="en-CA" dirty="0"/>
              <a:t>●	What is the </a:t>
            </a:r>
            <a:r>
              <a:rPr lang="en-CA" u="sng" dirty="0"/>
              <a:t>function 'f'</a:t>
            </a:r>
            <a:r>
              <a:rPr lang="en-CA" dirty="0"/>
              <a:t>? Do we sum the attributes? Multiply? Power? Or are all of these meaningless in the face of the ambiguity and </a:t>
            </a:r>
            <a:r>
              <a:rPr lang="en-CA" dirty="0" err="1"/>
              <a:t>subjectiveness</a:t>
            </a:r>
            <a:r>
              <a:rPr lang="en-CA" dirty="0"/>
              <a:t> of the topic?</a:t>
            </a:r>
            <a:endParaRPr lang="en-US" dirty="0"/>
          </a:p>
          <a:p>
            <a:r>
              <a:rPr lang="en-CA" dirty="0"/>
              <a:t> </a:t>
            </a:r>
            <a:endParaRPr lang="en-US" dirty="0"/>
          </a:p>
          <a:p>
            <a:r>
              <a:rPr lang="en-CA" dirty="0"/>
              <a:t>●	What </a:t>
            </a:r>
            <a:r>
              <a:rPr lang="en-CA" u="sng" dirty="0"/>
              <a:t>variables</a:t>
            </a:r>
            <a:r>
              <a:rPr lang="en-CA" dirty="0"/>
              <a:t> could we use to measure the attributes? The range is enormous and oftentimes not directly measurable at all, or must be implied.</a:t>
            </a:r>
            <a:endParaRPr lang="en-US" dirty="0"/>
          </a:p>
          <a:p>
            <a:r>
              <a:rPr lang="en-CA" dirty="0"/>
              <a:t> </a:t>
            </a:r>
            <a:endParaRPr lang="en-US" dirty="0"/>
          </a:p>
          <a:p>
            <a:r>
              <a:rPr lang="en-CA" dirty="0"/>
              <a:t>●	What do people perceive to be </a:t>
            </a:r>
            <a:r>
              <a:rPr lang="en-CA" u="sng" dirty="0"/>
              <a:t>contributing or constraining factors</a:t>
            </a:r>
            <a:r>
              <a:rPr lang="en-CA" dirty="0"/>
              <a:t>? For example, isn't racism both, depending who's on the receiving end?</a:t>
            </a:r>
            <a:endParaRPr lang="en-US" dirty="0"/>
          </a:p>
          <a:p>
            <a:r>
              <a:rPr lang="en-CA" dirty="0"/>
              <a:t> </a:t>
            </a:r>
            <a:endParaRPr lang="en-US" dirty="0"/>
          </a:p>
          <a:p>
            <a:r>
              <a:rPr lang="en-CA" dirty="0"/>
              <a:t>●	Are the attributes consistent across all geographic </a:t>
            </a:r>
            <a:r>
              <a:rPr lang="en-CA" u="sng" dirty="0"/>
              <a:t>scales</a:t>
            </a:r>
            <a:r>
              <a:rPr lang="en-CA" dirty="0"/>
              <a:t>? For example, low crime rates for the whole city may hide very high pockets of crime.</a:t>
            </a:r>
            <a:endParaRPr lang="en-US" dirty="0"/>
          </a:p>
          <a:p>
            <a:r>
              <a:rPr lang="en-CA" dirty="0"/>
              <a:t> </a:t>
            </a:r>
            <a:endParaRPr lang="en-US" dirty="0"/>
          </a:p>
          <a:p>
            <a:r>
              <a:rPr lang="en-CA" dirty="0"/>
              <a:t>●	Do all </a:t>
            </a:r>
            <a:r>
              <a:rPr lang="en-CA" u="sng" dirty="0"/>
              <a:t>sub-groups of society </a:t>
            </a:r>
            <a:r>
              <a:rPr lang="en-CA" dirty="0"/>
              <a:t>value quality of life contributing attributes equally?   During the 1960s, US middle class college students ranked satisfaction of interpersonal and spiritual needs well ahead of material well being, while poorer non-college US youth ranked material wealth higher.</a:t>
            </a:r>
            <a:endParaRPr lang="en-US" dirty="0"/>
          </a:p>
          <a:p>
            <a:r>
              <a:rPr lang="en-CA" dirty="0"/>
              <a:t> </a:t>
            </a:r>
            <a:endParaRPr lang="en-US" dirty="0"/>
          </a:p>
          <a:p>
            <a:r>
              <a:rPr lang="en-CA" dirty="0"/>
              <a:t>●	Are the attributes consistent across </a:t>
            </a:r>
            <a:r>
              <a:rPr lang="en-CA" u="sng" dirty="0"/>
              <a:t>time</a:t>
            </a:r>
            <a:r>
              <a:rPr lang="en-CA" dirty="0"/>
              <a:t>? What you value now may not be what you value in a few years. Likewise, cultures (i.e. groups of people) may change their value systems over time.  In surveys mentioned above, in the 1960s, US middle class college students ranked satisfaction of interpersonal and spiritual needs well ahead of material well being, but the same surveys carried out during the 1990s among US college students showed that they ranked attainment of economic security via good careers and material gain higher than interpersonal and spiritual well being. On the other hand, the poorer non-college youth showed no </a:t>
            </a:r>
            <a:r>
              <a:rPr lang="en-CA" dirty="0" err="1"/>
              <a:t>discernable</a:t>
            </a:r>
            <a:r>
              <a:rPr lang="en-CA" dirty="0"/>
              <a:t> difference between the two periods (ranking material wealth higher both times). The bottom line is that some basic material well being is required before one can think about higher order satisfaction.</a:t>
            </a:r>
            <a:endParaRPr lang="en-US" dirty="0"/>
          </a:p>
          <a:p>
            <a:r>
              <a:rPr lang="en-CA" dirty="0"/>
              <a:t> </a:t>
            </a:r>
            <a:endParaRPr lang="en-US" dirty="0"/>
          </a:p>
          <a:p>
            <a:r>
              <a:rPr lang="en-CA" dirty="0"/>
              <a:t>●	Likewise, do all groups rank the quality of life </a:t>
            </a:r>
            <a:r>
              <a:rPr lang="en-CA" u="sng" dirty="0"/>
              <a:t>constraints</a:t>
            </a:r>
            <a:r>
              <a:rPr lang="en-CA" dirty="0"/>
              <a:t> equally? Depending on what you possess in terms of material things, you may value the constraints differently. Generally, surveys demonstrate that higher socio-economic status people place a higher value on environmental quality than do lower socio-economic status people. Complicating the matter, people who depend on resource extraction and processing for their livelihoods do not feel as strongly about protecting the environment as those who are in other occupations. Arguably, this may be because they believe that environmental protection enforcement might cause them to lose their job. </a:t>
            </a:r>
            <a:endParaRPr lang="en-US" dirty="0"/>
          </a:p>
          <a:p>
            <a:r>
              <a:rPr lang="en-CA" dirty="0"/>
              <a:t> </a:t>
            </a:r>
            <a:endParaRPr lang="en-US" dirty="0"/>
          </a:p>
          <a:p>
            <a:r>
              <a:rPr lang="en-CA" dirty="0"/>
              <a:t>●	Finally, what is quality of life? While the definitions of quality of life vary immensely between groups, some basic attributes can be agreed upon as contributing or constraining everyone's quality of life. We may not all agree that being very wealthy is important to us, but it is likely that we would agree that some basic level of income is necessary.</a:t>
            </a:r>
            <a:endParaRPr lang="en-US" dirty="0"/>
          </a:p>
          <a:p>
            <a:r>
              <a:rPr lang="en-CA" dirty="0"/>
              <a:t/>
            </a:r>
            <a:br>
              <a:rPr lang="en-CA" dirty="0"/>
            </a:br>
            <a:endParaRPr lang="en-US" dirty="0"/>
          </a:p>
        </p:txBody>
      </p:sp>
      <p:sp>
        <p:nvSpPr>
          <p:cNvPr id="4" name="Slide Number Placeholder 3"/>
          <p:cNvSpPr>
            <a:spLocks noGrp="1"/>
          </p:cNvSpPr>
          <p:nvPr>
            <p:ph type="sldNum" sz="quarter" idx="10"/>
          </p:nvPr>
        </p:nvSpPr>
        <p:spPr/>
        <p:txBody>
          <a:bodyPr/>
          <a:lstStyle/>
          <a:p>
            <a:fld id="{A32E3202-FE81-4D21-A80D-E0C3FF7E4305}" type="slidenum">
              <a:rPr lang="en-US" smtClean="0"/>
              <a:t>25</a:t>
            </a:fld>
            <a:endParaRPr lang="en-US"/>
          </a:p>
        </p:txBody>
      </p:sp>
    </p:spTree>
    <p:extLst>
      <p:ext uri="{BB962C8B-B14F-4D97-AF65-F5344CB8AC3E}">
        <p14:creationId xmlns:p14="http://schemas.microsoft.com/office/powerpoint/2010/main" val="2821725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u="sng" dirty="0"/>
              <a:t>Issues In Analysing Quality Of Life</a:t>
            </a:r>
            <a:r>
              <a:rPr lang="en-CA" u="sng" dirty="0"/>
              <a:t> </a:t>
            </a:r>
            <a:endParaRPr lang="en-US" dirty="0"/>
          </a:p>
          <a:p>
            <a:r>
              <a:rPr lang="en-CA" dirty="0"/>
              <a:t> </a:t>
            </a:r>
            <a:endParaRPr lang="en-US" dirty="0"/>
          </a:p>
          <a:p>
            <a:r>
              <a:rPr lang="en-CA" dirty="0"/>
              <a:t>Such a simple way of looking at QOL hides a great many problems for its analysis:</a:t>
            </a:r>
            <a:endParaRPr lang="en-US" dirty="0"/>
          </a:p>
          <a:p>
            <a:r>
              <a:rPr lang="en-CA" dirty="0"/>
              <a:t> </a:t>
            </a:r>
            <a:endParaRPr lang="en-US" dirty="0"/>
          </a:p>
          <a:p>
            <a:r>
              <a:rPr lang="en-CA" dirty="0"/>
              <a:t>●	Are all the attributes </a:t>
            </a:r>
            <a:r>
              <a:rPr lang="en-CA" u="sng" dirty="0"/>
              <a:t>equal</a:t>
            </a:r>
            <a:r>
              <a:rPr lang="en-CA" dirty="0"/>
              <a:t> in weight in contributing or constraining QOL? (Note that this is similar to the weighting question concerning social characteristics of areas.)</a:t>
            </a:r>
            <a:endParaRPr lang="en-US" dirty="0"/>
          </a:p>
          <a:p>
            <a:r>
              <a:rPr lang="en-CA" dirty="0"/>
              <a:t> </a:t>
            </a:r>
            <a:endParaRPr lang="en-US" dirty="0"/>
          </a:p>
          <a:p>
            <a:r>
              <a:rPr lang="en-CA" dirty="0"/>
              <a:t>●	What is the </a:t>
            </a:r>
            <a:r>
              <a:rPr lang="en-CA" u="sng" dirty="0"/>
              <a:t>function 'f'</a:t>
            </a:r>
            <a:r>
              <a:rPr lang="en-CA" dirty="0"/>
              <a:t>? Do we sum the attributes? Multiply? Power? Or are all of these meaningless in the face of the ambiguity and </a:t>
            </a:r>
            <a:r>
              <a:rPr lang="en-CA" dirty="0" err="1"/>
              <a:t>subjectiveness</a:t>
            </a:r>
            <a:r>
              <a:rPr lang="en-CA" dirty="0"/>
              <a:t> of the topic?</a:t>
            </a:r>
            <a:endParaRPr lang="en-US" dirty="0"/>
          </a:p>
          <a:p>
            <a:r>
              <a:rPr lang="en-CA" dirty="0"/>
              <a:t> </a:t>
            </a:r>
            <a:endParaRPr lang="en-US" dirty="0"/>
          </a:p>
          <a:p>
            <a:r>
              <a:rPr lang="en-CA" dirty="0"/>
              <a:t>●	What </a:t>
            </a:r>
            <a:r>
              <a:rPr lang="en-CA" u="sng" dirty="0"/>
              <a:t>variables</a:t>
            </a:r>
            <a:r>
              <a:rPr lang="en-CA" dirty="0"/>
              <a:t> could we use to measure the attributes? The range is enormous and oftentimes not directly measurable at all, or must be implied.</a:t>
            </a:r>
            <a:endParaRPr lang="en-US" dirty="0"/>
          </a:p>
          <a:p>
            <a:r>
              <a:rPr lang="en-CA" dirty="0"/>
              <a:t> </a:t>
            </a:r>
            <a:endParaRPr lang="en-US" dirty="0"/>
          </a:p>
          <a:p>
            <a:r>
              <a:rPr lang="en-CA" dirty="0"/>
              <a:t>●	What do people perceive to be </a:t>
            </a:r>
            <a:r>
              <a:rPr lang="en-CA" u="sng" dirty="0"/>
              <a:t>contributing or constraining factors</a:t>
            </a:r>
            <a:r>
              <a:rPr lang="en-CA" dirty="0"/>
              <a:t>? For example, isn't racism both, depending who's on the receiving end?</a:t>
            </a:r>
            <a:endParaRPr lang="en-US" dirty="0"/>
          </a:p>
          <a:p>
            <a:r>
              <a:rPr lang="en-CA" dirty="0"/>
              <a:t> </a:t>
            </a:r>
            <a:endParaRPr lang="en-US" dirty="0"/>
          </a:p>
          <a:p>
            <a:r>
              <a:rPr lang="en-CA" dirty="0"/>
              <a:t>●	Are the attributes consistent across all geographic </a:t>
            </a:r>
            <a:r>
              <a:rPr lang="en-CA" u="sng" dirty="0"/>
              <a:t>scales</a:t>
            </a:r>
            <a:r>
              <a:rPr lang="en-CA" dirty="0"/>
              <a:t>? For example, low crime rates for the whole city may hide very high pockets of crime.</a:t>
            </a:r>
            <a:endParaRPr lang="en-US" dirty="0"/>
          </a:p>
          <a:p>
            <a:r>
              <a:rPr lang="en-CA" dirty="0"/>
              <a:t> </a:t>
            </a:r>
            <a:endParaRPr lang="en-US" dirty="0"/>
          </a:p>
          <a:p>
            <a:r>
              <a:rPr lang="en-CA" dirty="0"/>
              <a:t>●	Do all </a:t>
            </a:r>
            <a:r>
              <a:rPr lang="en-CA" u="sng" dirty="0"/>
              <a:t>sub-groups of society </a:t>
            </a:r>
            <a:r>
              <a:rPr lang="en-CA" dirty="0"/>
              <a:t>value quality of life contributing attributes equally?   During the 1960s, US middle class college students ranked satisfaction of interpersonal and spiritual needs well ahead of material well being, while poorer non-college US youth ranked material wealth higher.</a:t>
            </a:r>
            <a:endParaRPr lang="en-US" dirty="0"/>
          </a:p>
          <a:p>
            <a:r>
              <a:rPr lang="en-CA" dirty="0"/>
              <a:t> </a:t>
            </a:r>
            <a:endParaRPr lang="en-US" dirty="0"/>
          </a:p>
          <a:p>
            <a:r>
              <a:rPr lang="en-CA" dirty="0"/>
              <a:t>●	Are the attributes consistent across </a:t>
            </a:r>
            <a:r>
              <a:rPr lang="en-CA" u="sng" dirty="0"/>
              <a:t>time</a:t>
            </a:r>
            <a:r>
              <a:rPr lang="en-CA" dirty="0"/>
              <a:t>? What you value now may not be what you value in a few years. Likewise, cultures (i.e. groups of people) may change their value systems over time.  In surveys mentioned above, in the 1960s, US middle class college students ranked satisfaction of interpersonal and spiritual needs well ahead of material well being, but the same surveys carried out during the 1990s among US college students showed that they ranked attainment of economic security via good careers and material gain higher than interpersonal and spiritual well being. On the other hand, the poorer non-college youth showed no </a:t>
            </a:r>
            <a:r>
              <a:rPr lang="en-CA" dirty="0" err="1"/>
              <a:t>discernable</a:t>
            </a:r>
            <a:r>
              <a:rPr lang="en-CA" dirty="0"/>
              <a:t> difference between the two periods (ranking material wealth higher both times). The bottom line is that some basic material well being is required before one can think about higher order satisfaction.</a:t>
            </a:r>
            <a:endParaRPr lang="en-US" dirty="0"/>
          </a:p>
          <a:p>
            <a:r>
              <a:rPr lang="en-CA" dirty="0"/>
              <a:t> </a:t>
            </a:r>
            <a:endParaRPr lang="en-US" dirty="0"/>
          </a:p>
          <a:p>
            <a:r>
              <a:rPr lang="en-CA" dirty="0"/>
              <a:t>●	Likewise, do all groups rank the quality of life </a:t>
            </a:r>
            <a:r>
              <a:rPr lang="en-CA" u="sng" dirty="0"/>
              <a:t>constraints</a:t>
            </a:r>
            <a:r>
              <a:rPr lang="en-CA" dirty="0"/>
              <a:t> equally? Depending on what you possess in terms of material things, you may value the constraints differently. Generally, surveys demonstrate that higher socio-economic status people place a higher value on environmental quality than do lower socio-economic status people. Complicating the matter, people who depend on resource extraction and processing for their livelihoods do not feel as strongly about protecting the environment as those who are in other occupations. Arguably, this may be because they believe that environmental protection enforcement might cause them to lose their job. </a:t>
            </a:r>
            <a:endParaRPr lang="en-US" dirty="0"/>
          </a:p>
          <a:p>
            <a:r>
              <a:rPr lang="en-CA" dirty="0"/>
              <a:t> </a:t>
            </a:r>
            <a:endParaRPr lang="en-US" dirty="0"/>
          </a:p>
          <a:p>
            <a:r>
              <a:rPr lang="en-CA" dirty="0"/>
              <a:t>●	Finally, what is quality of life? While the definitions of quality of life vary immensely between groups, some basic attributes can be agreed upon as contributing or constraining everyone's quality of life. We may not all agree that being very wealthy is important to us, but it is likely that we would agree that some basic level of income is necessary.</a:t>
            </a:r>
            <a:endParaRPr lang="en-US" dirty="0"/>
          </a:p>
          <a:p>
            <a:r>
              <a:rPr lang="en-CA" dirty="0"/>
              <a:t/>
            </a:r>
            <a:br>
              <a:rPr lang="en-CA" dirty="0"/>
            </a:br>
            <a:endParaRPr lang="en-US" dirty="0"/>
          </a:p>
        </p:txBody>
      </p:sp>
      <p:sp>
        <p:nvSpPr>
          <p:cNvPr id="4" name="Slide Number Placeholder 3"/>
          <p:cNvSpPr>
            <a:spLocks noGrp="1"/>
          </p:cNvSpPr>
          <p:nvPr>
            <p:ph type="sldNum" sz="quarter" idx="10"/>
          </p:nvPr>
        </p:nvSpPr>
        <p:spPr/>
        <p:txBody>
          <a:bodyPr/>
          <a:lstStyle/>
          <a:p>
            <a:fld id="{A32E3202-FE81-4D21-A80D-E0C3FF7E4305}" type="slidenum">
              <a:rPr lang="en-US" smtClean="0"/>
              <a:t>26</a:t>
            </a:fld>
            <a:endParaRPr lang="en-US"/>
          </a:p>
        </p:txBody>
      </p:sp>
    </p:spTree>
    <p:extLst>
      <p:ext uri="{BB962C8B-B14F-4D97-AF65-F5344CB8AC3E}">
        <p14:creationId xmlns:p14="http://schemas.microsoft.com/office/powerpoint/2010/main" val="2602241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u="sng" dirty="0"/>
              <a:t>Issues In Analysing Quality Of Life</a:t>
            </a:r>
            <a:r>
              <a:rPr lang="en-CA" u="sng" dirty="0"/>
              <a:t> </a:t>
            </a:r>
            <a:endParaRPr lang="en-US" dirty="0"/>
          </a:p>
          <a:p>
            <a:r>
              <a:rPr lang="en-CA" dirty="0"/>
              <a:t> </a:t>
            </a:r>
            <a:endParaRPr lang="en-US" dirty="0"/>
          </a:p>
          <a:p>
            <a:r>
              <a:rPr lang="en-CA" dirty="0"/>
              <a:t>Such a simple way of looking at QOL hides a great many problems for its analysis:</a:t>
            </a:r>
            <a:endParaRPr lang="en-US" dirty="0"/>
          </a:p>
          <a:p>
            <a:r>
              <a:rPr lang="en-CA" dirty="0"/>
              <a:t> </a:t>
            </a:r>
            <a:endParaRPr lang="en-US" dirty="0"/>
          </a:p>
          <a:p>
            <a:r>
              <a:rPr lang="en-CA" dirty="0"/>
              <a:t>●	Are all the attributes </a:t>
            </a:r>
            <a:r>
              <a:rPr lang="en-CA" u="sng" dirty="0"/>
              <a:t>equal</a:t>
            </a:r>
            <a:r>
              <a:rPr lang="en-CA" dirty="0"/>
              <a:t> in weight in contributing or constraining QOL? (Note that this is similar to the weighting question concerning social characteristics of areas.)</a:t>
            </a:r>
            <a:endParaRPr lang="en-US" dirty="0"/>
          </a:p>
          <a:p>
            <a:r>
              <a:rPr lang="en-CA" dirty="0"/>
              <a:t> </a:t>
            </a:r>
            <a:endParaRPr lang="en-US" dirty="0"/>
          </a:p>
          <a:p>
            <a:r>
              <a:rPr lang="en-CA" dirty="0"/>
              <a:t>●	What is the </a:t>
            </a:r>
            <a:r>
              <a:rPr lang="en-CA" u="sng" dirty="0"/>
              <a:t>function 'f'</a:t>
            </a:r>
            <a:r>
              <a:rPr lang="en-CA" dirty="0"/>
              <a:t>? Do we sum the attributes? Multiply? Power? Or are all of these meaningless in the face of the ambiguity and </a:t>
            </a:r>
            <a:r>
              <a:rPr lang="en-CA" dirty="0" err="1"/>
              <a:t>subjectiveness</a:t>
            </a:r>
            <a:r>
              <a:rPr lang="en-CA" dirty="0"/>
              <a:t> of the topic?</a:t>
            </a:r>
            <a:endParaRPr lang="en-US" dirty="0"/>
          </a:p>
          <a:p>
            <a:r>
              <a:rPr lang="en-CA" dirty="0"/>
              <a:t> </a:t>
            </a:r>
            <a:endParaRPr lang="en-US" dirty="0"/>
          </a:p>
          <a:p>
            <a:r>
              <a:rPr lang="en-CA" dirty="0"/>
              <a:t>●	What </a:t>
            </a:r>
            <a:r>
              <a:rPr lang="en-CA" u="sng" dirty="0"/>
              <a:t>variables</a:t>
            </a:r>
            <a:r>
              <a:rPr lang="en-CA" dirty="0"/>
              <a:t> could we use to measure the attributes? The range is enormous and oftentimes not directly measurable at all, or must be implied.</a:t>
            </a:r>
            <a:endParaRPr lang="en-US" dirty="0"/>
          </a:p>
          <a:p>
            <a:r>
              <a:rPr lang="en-CA" dirty="0"/>
              <a:t> </a:t>
            </a:r>
            <a:endParaRPr lang="en-US" dirty="0"/>
          </a:p>
          <a:p>
            <a:r>
              <a:rPr lang="en-CA" dirty="0"/>
              <a:t>●	What do people perceive to be </a:t>
            </a:r>
            <a:r>
              <a:rPr lang="en-CA" u="sng" dirty="0"/>
              <a:t>contributing or constraining factors</a:t>
            </a:r>
            <a:r>
              <a:rPr lang="en-CA" dirty="0"/>
              <a:t>? For example, isn't racism both, depending who's on the receiving end?</a:t>
            </a:r>
            <a:endParaRPr lang="en-US" dirty="0"/>
          </a:p>
          <a:p>
            <a:r>
              <a:rPr lang="en-CA" dirty="0"/>
              <a:t> </a:t>
            </a:r>
            <a:endParaRPr lang="en-US" dirty="0"/>
          </a:p>
          <a:p>
            <a:r>
              <a:rPr lang="en-CA" dirty="0"/>
              <a:t>●	Are the attributes consistent across all geographic </a:t>
            </a:r>
            <a:r>
              <a:rPr lang="en-CA" u="sng" dirty="0"/>
              <a:t>scales</a:t>
            </a:r>
            <a:r>
              <a:rPr lang="en-CA" dirty="0"/>
              <a:t>? For example, low crime rates for the whole city may hide very high pockets of crime.</a:t>
            </a:r>
            <a:endParaRPr lang="en-US" dirty="0"/>
          </a:p>
          <a:p>
            <a:r>
              <a:rPr lang="en-CA" dirty="0"/>
              <a:t> </a:t>
            </a:r>
            <a:endParaRPr lang="en-US" dirty="0"/>
          </a:p>
          <a:p>
            <a:r>
              <a:rPr lang="en-CA" dirty="0"/>
              <a:t>●	Do all </a:t>
            </a:r>
            <a:r>
              <a:rPr lang="en-CA" u="sng" dirty="0"/>
              <a:t>sub-groups of society </a:t>
            </a:r>
            <a:r>
              <a:rPr lang="en-CA" dirty="0"/>
              <a:t>value quality of life contributing attributes equally?   During the 1960s, US middle class college students ranked satisfaction of interpersonal and spiritual needs well ahead of material well being, while poorer non-college US youth ranked material wealth higher.</a:t>
            </a:r>
            <a:endParaRPr lang="en-US" dirty="0"/>
          </a:p>
          <a:p>
            <a:r>
              <a:rPr lang="en-CA" dirty="0"/>
              <a:t> </a:t>
            </a:r>
            <a:endParaRPr lang="en-US" dirty="0"/>
          </a:p>
          <a:p>
            <a:r>
              <a:rPr lang="en-CA" dirty="0"/>
              <a:t>●	Are the attributes consistent across </a:t>
            </a:r>
            <a:r>
              <a:rPr lang="en-CA" u="sng" dirty="0"/>
              <a:t>time</a:t>
            </a:r>
            <a:r>
              <a:rPr lang="en-CA" dirty="0"/>
              <a:t>? What you value now may not be what you value in a few years. Likewise, cultures (i.e. groups of people) may change their value systems over time.  In surveys mentioned above, in the 1960s, US middle class college students ranked satisfaction of interpersonal and spiritual needs well ahead of material well being, but the same surveys carried out during the 1990s among US college students showed that they ranked attainment of economic security via good careers and material gain higher than interpersonal and spiritual well being. On the other hand, the poorer non-college youth showed no </a:t>
            </a:r>
            <a:r>
              <a:rPr lang="en-CA" dirty="0" err="1"/>
              <a:t>discernable</a:t>
            </a:r>
            <a:r>
              <a:rPr lang="en-CA" dirty="0"/>
              <a:t> difference between the two periods (ranking material wealth higher both times). The bottom line is that some basic material well being is required before one can think about higher order satisfaction.</a:t>
            </a:r>
            <a:endParaRPr lang="en-US" dirty="0"/>
          </a:p>
          <a:p>
            <a:r>
              <a:rPr lang="en-CA" dirty="0"/>
              <a:t> </a:t>
            </a:r>
            <a:endParaRPr lang="en-US" dirty="0"/>
          </a:p>
          <a:p>
            <a:r>
              <a:rPr lang="en-CA" dirty="0"/>
              <a:t>●	Likewise, do all groups rank the quality of life </a:t>
            </a:r>
            <a:r>
              <a:rPr lang="en-CA" u="sng" dirty="0"/>
              <a:t>constraints</a:t>
            </a:r>
            <a:r>
              <a:rPr lang="en-CA" dirty="0"/>
              <a:t> equally? Depending on what you possess in terms of material things, you may value the constraints differently. Generally, surveys demonstrate that higher socio-economic status people place a higher value on environmental quality than do lower socio-economic status people. Complicating the matter, people who depend on resource extraction and processing for their livelihoods do not feel as strongly about protecting the environment as those who are in other occupations. Arguably, this may be because they believe that environmental protection enforcement might cause them to lose their job. </a:t>
            </a:r>
            <a:endParaRPr lang="en-US" dirty="0"/>
          </a:p>
          <a:p>
            <a:r>
              <a:rPr lang="en-CA" dirty="0"/>
              <a:t> </a:t>
            </a:r>
            <a:endParaRPr lang="en-US" dirty="0"/>
          </a:p>
          <a:p>
            <a:r>
              <a:rPr lang="en-CA" dirty="0"/>
              <a:t>●	Finally, what is quality of life? While the definitions of quality of life vary immensely between groups, some basic attributes can be agreed upon as contributing or constraining everyone's quality of life. We may not all agree that being very wealthy is important to us, but it is likely that we would agree that some basic level of income is necessary.</a:t>
            </a:r>
            <a:endParaRPr lang="en-US" dirty="0"/>
          </a:p>
          <a:p>
            <a:r>
              <a:rPr lang="en-CA" dirty="0"/>
              <a:t/>
            </a:r>
            <a:br>
              <a:rPr lang="en-CA" dirty="0"/>
            </a:br>
            <a:endParaRPr lang="en-US" dirty="0"/>
          </a:p>
        </p:txBody>
      </p:sp>
      <p:sp>
        <p:nvSpPr>
          <p:cNvPr id="4" name="Slide Number Placeholder 3"/>
          <p:cNvSpPr>
            <a:spLocks noGrp="1"/>
          </p:cNvSpPr>
          <p:nvPr>
            <p:ph type="sldNum" sz="quarter" idx="10"/>
          </p:nvPr>
        </p:nvSpPr>
        <p:spPr/>
        <p:txBody>
          <a:bodyPr/>
          <a:lstStyle/>
          <a:p>
            <a:fld id="{A32E3202-FE81-4D21-A80D-E0C3FF7E4305}" type="slidenum">
              <a:rPr lang="en-US" smtClean="0"/>
              <a:t>27</a:t>
            </a:fld>
            <a:endParaRPr lang="en-US"/>
          </a:p>
        </p:txBody>
      </p:sp>
    </p:spTree>
    <p:extLst>
      <p:ext uri="{BB962C8B-B14F-4D97-AF65-F5344CB8AC3E}">
        <p14:creationId xmlns:p14="http://schemas.microsoft.com/office/powerpoint/2010/main" val="2602241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http://map.toronto.ca/wellbeing/#eyJ0b3Itd2lkZ2V0LWNsYXNzYnJlYWsiOsSAcGVyY2VudE9wYWNpdHnElzcwfSwiaW5kaWNhxIJyc8SXxIDErsSwxLLEtElkc0HEr1dlaWdodMS2OlvEuGTElyI3MyLErHfFg8WFdMSXMX1dxKsiY3VzxIJtYcSTYcS3Im7FlGhib3VyaG9vxL7Et33Fm8S0xIXEh8SJxIt0YWLFiMSAxKN0aXZlVMW7xL3FjcW1xbpiLcS5xLHEs8SDxLbFm2Fnc01hcMWlesWvbcSXNMSseMSXLTg4Mzc3NjMuNcamNzI3xKzEpzo1NDEyOTMxLjI0xqUyODXFsw%3D%3D</a:t>
            </a:r>
          </a:p>
          <a:p>
            <a:endParaRPr lang="en-CA" dirty="0"/>
          </a:p>
        </p:txBody>
      </p:sp>
      <p:sp>
        <p:nvSpPr>
          <p:cNvPr id="4" name="Slide Number Placeholder 3"/>
          <p:cNvSpPr>
            <a:spLocks noGrp="1"/>
          </p:cNvSpPr>
          <p:nvPr>
            <p:ph type="sldNum" sz="quarter" idx="10"/>
          </p:nvPr>
        </p:nvSpPr>
        <p:spPr/>
        <p:txBody>
          <a:bodyPr/>
          <a:lstStyle/>
          <a:p>
            <a:fld id="{A32E3202-FE81-4D21-A80D-E0C3FF7E4305}" type="slidenum">
              <a:rPr lang="en-US" smtClean="0"/>
              <a:t>31</a:t>
            </a:fld>
            <a:endParaRPr lang="en-US"/>
          </a:p>
        </p:txBody>
      </p:sp>
    </p:spTree>
    <p:extLst>
      <p:ext uri="{BB962C8B-B14F-4D97-AF65-F5344CB8AC3E}">
        <p14:creationId xmlns:p14="http://schemas.microsoft.com/office/powerpoint/2010/main" val="172963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mtClean="0"/>
              <a:t>http://www.torontocentrallhin.on.ca/uploadedFiles/Neighbourhood%20Wellbeing%20Indices%20PRESENTATION%20LHINS.pdf</a:t>
            </a:r>
            <a:endParaRPr lang="en-CA"/>
          </a:p>
        </p:txBody>
      </p:sp>
      <p:sp>
        <p:nvSpPr>
          <p:cNvPr id="4" name="Slide Number Placeholder 3"/>
          <p:cNvSpPr>
            <a:spLocks noGrp="1"/>
          </p:cNvSpPr>
          <p:nvPr>
            <p:ph type="sldNum" sz="quarter" idx="10"/>
          </p:nvPr>
        </p:nvSpPr>
        <p:spPr/>
        <p:txBody>
          <a:bodyPr/>
          <a:lstStyle/>
          <a:p>
            <a:fld id="{A32E3202-FE81-4D21-A80D-E0C3FF7E4305}" type="slidenum">
              <a:rPr lang="en-US" smtClean="0"/>
              <a:t>32</a:t>
            </a:fld>
            <a:endParaRPr lang="en-US"/>
          </a:p>
        </p:txBody>
      </p:sp>
    </p:spTree>
    <p:extLst>
      <p:ext uri="{BB962C8B-B14F-4D97-AF65-F5344CB8AC3E}">
        <p14:creationId xmlns:p14="http://schemas.microsoft.com/office/powerpoint/2010/main" val="757826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1D55E8-45A2-4629-9D46-8206CD11B165}" type="datetimeFigureOut">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F03EB-DD84-405E-8AE1-38A62750BB77}" type="slidenum">
              <a:rPr lang="en-US" smtClean="0"/>
              <a:t>‹#›</a:t>
            </a:fld>
            <a:endParaRPr lang="en-US"/>
          </a:p>
        </p:txBody>
      </p:sp>
    </p:spTree>
    <p:extLst>
      <p:ext uri="{BB962C8B-B14F-4D97-AF65-F5344CB8AC3E}">
        <p14:creationId xmlns:p14="http://schemas.microsoft.com/office/powerpoint/2010/main" val="3990294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1D55E8-45A2-4629-9D46-8206CD11B165}" type="datetimeFigureOut">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F03EB-DD84-405E-8AE1-38A62750BB77}" type="slidenum">
              <a:rPr lang="en-US" smtClean="0"/>
              <a:t>‹#›</a:t>
            </a:fld>
            <a:endParaRPr lang="en-US"/>
          </a:p>
        </p:txBody>
      </p:sp>
    </p:spTree>
    <p:extLst>
      <p:ext uri="{BB962C8B-B14F-4D97-AF65-F5344CB8AC3E}">
        <p14:creationId xmlns:p14="http://schemas.microsoft.com/office/powerpoint/2010/main" val="3707148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1D55E8-45A2-4629-9D46-8206CD11B165}" type="datetimeFigureOut">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F03EB-DD84-405E-8AE1-38A62750BB77}" type="slidenum">
              <a:rPr lang="en-US" smtClean="0"/>
              <a:t>‹#›</a:t>
            </a:fld>
            <a:endParaRPr lang="en-US"/>
          </a:p>
        </p:txBody>
      </p:sp>
    </p:spTree>
    <p:extLst>
      <p:ext uri="{BB962C8B-B14F-4D97-AF65-F5344CB8AC3E}">
        <p14:creationId xmlns:p14="http://schemas.microsoft.com/office/powerpoint/2010/main" val="341865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1D55E8-45A2-4629-9D46-8206CD11B165}" type="datetimeFigureOut">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F03EB-DD84-405E-8AE1-38A62750BB77}" type="slidenum">
              <a:rPr lang="en-US" smtClean="0"/>
              <a:t>‹#›</a:t>
            </a:fld>
            <a:endParaRPr lang="en-US"/>
          </a:p>
        </p:txBody>
      </p:sp>
    </p:spTree>
    <p:extLst>
      <p:ext uri="{BB962C8B-B14F-4D97-AF65-F5344CB8AC3E}">
        <p14:creationId xmlns:p14="http://schemas.microsoft.com/office/powerpoint/2010/main" val="1998664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1D55E8-45A2-4629-9D46-8206CD11B165}" type="datetimeFigureOut">
              <a:rPr lang="en-US" smtClean="0"/>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F03EB-DD84-405E-8AE1-38A62750BB77}" type="slidenum">
              <a:rPr lang="en-US" smtClean="0"/>
              <a:t>‹#›</a:t>
            </a:fld>
            <a:endParaRPr lang="en-US"/>
          </a:p>
        </p:txBody>
      </p:sp>
    </p:spTree>
    <p:extLst>
      <p:ext uri="{BB962C8B-B14F-4D97-AF65-F5344CB8AC3E}">
        <p14:creationId xmlns:p14="http://schemas.microsoft.com/office/powerpoint/2010/main" val="1048959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1D55E8-45A2-4629-9D46-8206CD11B165}" type="datetimeFigureOut">
              <a:rPr lang="en-US" smtClean="0"/>
              <a:t>11/26/2019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3F03EB-DD84-405E-8AE1-38A62750BB77}" type="slidenum">
              <a:rPr lang="en-US" smtClean="0"/>
              <a:t>‹#›</a:t>
            </a:fld>
            <a:endParaRPr lang="en-US"/>
          </a:p>
        </p:txBody>
      </p:sp>
    </p:spTree>
    <p:extLst>
      <p:ext uri="{BB962C8B-B14F-4D97-AF65-F5344CB8AC3E}">
        <p14:creationId xmlns:p14="http://schemas.microsoft.com/office/powerpoint/2010/main" val="969361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1D55E8-45A2-4629-9D46-8206CD11B165}" type="datetimeFigureOut">
              <a:rPr lang="en-US" smtClean="0"/>
              <a:t>11/26/2019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3F03EB-DD84-405E-8AE1-38A62750BB77}" type="slidenum">
              <a:rPr lang="en-US" smtClean="0"/>
              <a:t>‹#›</a:t>
            </a:fld>
            <a:endParaRPr lang="en-US"/>
          </a:p>
        </p:txBody>
      </p:sp>
    </p:spTree>
    <p:extLst>
      <p:ext uri="{BB962C8B-B14F-4D97-AF65-F5344CB8AC3E}">
        <p14:creationId xmlns:p14="http://schemas.microsoft.com/office/powerpoint/2010/main" val="422843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1D55E8-45A2-4629-9D46-8206CD11B165}" type="datetimeFigureOut">
              <a:rPr lang="en-US" smtClean="0"/>
              <a:t>11/26/2019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3F03EB-DD84-405E-8AE1-38A62750BB77}" type="slidenum">
              <a:rPr lang="en-US" smtClean="0"/>
              <a:t>‹#›</a:t>
            </a:fld>
            <a:endParaRPr lang="en-US"/>
          </a:p>
        </p:txBody>
      </p:sp>
    </p:spTree>
    <p:extLst>
      <p:ext uri="{BB962C8B-B14F-4D97-AF65-F5344CB8AC3E}">
        <p14:creationId xmlns:p14="http://schemas.microsoft.com/office/powerpoint/2010/main" val="2134972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1D55E8-45A2-4629-9D46-8206CD11B165}" type="datetimeFigureOut">
              <a:rPr lang="en-US" smtClean="0"/>
              <a:t>11/26/2019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3F03EB-DD84-405E-8AE1-38A62750BB77}" type="slidenum">
              <a:rPr lang="en-US" smtClean="0"/>
              <a:t>‹#›</a:t>
            </a:fld>
            <a:endParaRPr lang="en-US"/>
          </a:p>
        </p:txBody>
      </p:sp>
    </p:spTree>
    <p:extLst>
      <p:ext uri="{BB962C8B-B14F-4D97-AF65-F5344CB8AC3E}">
        <p14:creationId xmlns:p14="http://schemas.microsoft.com/office/powerpoint/2010/main" val="745182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1D55E8-45A2-4629-9D46-8206CD11B165}" type="datetimeFigureOut">
              <a:rPr lang="en-US" smtClean="0"/>
              <a:t>11/26/2019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3F03EB-DD84-405E-8AE1-38A62750BB77}" type="slidenum">
              <a:rPr lang="en-US" smtClean="0"/>
              <a:t>‹#›</a:t>
            </a:fld>
            <a:endParaRPr lang="en-US"/>
          </a:p>
        </p:txBody>
      </p:sp>
    </p:spTree>
    <p:extLst>
      <p:ext uri="{BB962C8B-B14F-4D97-AF65-F5344CB8AC3E}">
        <p14:creationId xmlns:p14="http://schemas.microsoft.com/office/powerpoint/2010/main" val="4034911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1D55E8-45A2-4629-9D46-8206CD11B165}" type="datetimeFigureOut">
              <a:rPr lang="en-US" smtClean="0"/>
              <a:t>11/26/2019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3F03EB-DD84-405E-8AE1-38A62750BB77}" type="slidenum">
              <a:rPr lang="en-US" smtClean="0"/>
              <a:t>‹#›</a:t>
            </a:fld>
            <a:endParaRPr lang="en-US"/>
          </a:p>
        </p:txBody>
      </p:sp>
    </p:spTree>
    <p:extLst>
      <p:ext uri="{BB962C8B-B14F-4D97-AF65-F5344CB8AC3E}">
        <p14:creationId xmlns:p14="http://schemas.microsoft.com/office/powerpoint/2010/main" val="3700964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1D55E8-45A2-4629-9D46-8206CD11B165}" type="datetimeFigureOut">
              <a:rPr lang="en-US" smtClean="0"/>
              <a:t>11/26/2019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3F03EB-DD84-405E-8AE1-38A62750BB77}" type="slidenum">
              <a:rPr lang="en-US" smtClean="0"/>
              <a:t>‹#›</a:t>
            </a:fld>
            <a:endParaRPr lang="en-US"/>
          </a:p>
        </p:txBody>
      </p:sp>
    </p:spTree>
    <p:extLst>
      <p:ext uri="{BB962C8B-B14F-4D97-AF65-F5344CB8AC3E}">
        <p14:creationId xmlns:p14="http://schemas.microsoft.com/office/powerpoint/2010/main" val="4139025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decipherproject.com/project/who-healthy-cities-indicators"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map.toronto.ca/wellbeing/#eyJ0b3Itd2lkZ2V0LWNsYXNzYnJlYWsiOsSAcGVyY2VudE9wYWNpdHnElzYwfSwiY3VzxIJtYcSTYcSXxIBuZWlnaGJvdXJob29kc8S2fcSrxIHEg8SFxIfEicSLdGFixYXEmCLEo3RpdmVUxZBJZMSXxYnEhMWPYi1pbmRpY2HEgnLFhcWIYWdzTWFwxLYiesWCbcSXMsSseMSXLTg4MzY0NDUuMDM3OTg5NMSsxKc6NTQyxpLGiS41MDc3xoc1xYjFpMWmxajFqsWSxIDFmMWraW9uxbnErHPFpGdsZcWGxKzFlm1lc8Sbaca0xrDErcS%2FxJPEn0nFpcWnxanEg03Fg8avOiLGq27GrcavxYc%3D"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3.tvo.org/video/162243/e2-design-melbourne-reborn" TargetMode="External"/><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39.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7.xml"/><Relationship Id="rId4" Type="http://schemas.microsoft.com/office/2007/relationships/hdphoto" Target="../media/hdphoto8.wdp"/></Relationships>
</file>

<file path=ppt/slides/_rels/slide4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booth.lse.ac.uk/map/14/-0.1174/51.5064/100/1"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04585" y="2106796"/>
            <a:ext cx="7334829" cy="1569660"/>
          </a:xfrm>
          <a:prstGeom prst="rect">
            <a:avLst/>
          </a:prstGeom>
          <a:noFill/>
        </p:spPr>
        <p:txBody>
          <a:bodyPr wrap="none" lIns="91440" tIns="45720" rIns="91440" bIns="45720">
            <a:spAutoFit/>
          </a:bodyPr>
          <a:lstStyle/>
          <a:p>
            <a:pPr algn="ctr"/>
            <a:r>
              <a:rPr lang="en-US" sz="9600" b="1" cap="none" spc="0" dirty="0" smtClean="0">
                <a:ln w="1905">
                  <a:solidFill>
                    <a:schemeClr val="tx1"/>
                  </a:solidFill>
                </a:ln>
                <a:solidFill>
                  <a:schemeClr val="bg1"/>
                </a:solidFill>
                <a:effectLst>
                  <a:innerShdw blurRad="69850" dist="43180" dir="5400000">
                    <a:srgbClr val="000000">
                      <a:alpha val="65000"/>
                    </a:srgbClr>
                  </a:innerShdw>
                </a:effectLst>
              </a:rPr>
              <a:t>Quality of Life</a:t>
            </a:r>
            <a:endParaRPr lang="en-US" sz="9600" b="1" cap="none" spc="0" dirty="0">
              <a:ln w="1905">
                <a:solidFill>
                  <a:schemeClr val="tx1"/>
                </a:solidFill>
              </a:ln>
              <a:solidFill>
                <a:schemeClr val="bg1"/>
              </a:solidFill>
              <a:effectLst>
                <a:innerShdw blurRad="69850" dist="43180" dir="5400000">
                  <a:srgbClr val="000000">
                    <a:alpha val="65000"/>
                  </a:srgbClr>
                </a:innerShdw>
              </a:effectLst>
            </a:endParaRPr>
          </a:p>
        </p:txBody>
      </p:sp>
      <p:sp>
        <p:nvSpPr>
          <p:cNvPr id="4" name="AutoShape 2" descr="data:image/jpeg;base64,/9j/4AAQSkZJRgABAQAAAQABAAD/2wCEAAkGBhQSERQUExQWFBUVFxgVFxQYFhQXFRcXFxgVFBQYFBgXHCYeFxkjGRUUIC8gIycpLCwsFh8xNTAqNSYrLCkBCQoKDgwOFw8PGikcHCQsLCwsLCwsLCwsLCwpLCwsLCksLCwsLCwsLCwsKSwsKSwpLCwsKSwpLCwsLCwsKSwsLP/AABEIAOIA3wMBIgACEQEDEQH/xAAcAAABBQEBAQAAAAAAAAAAAAAGAQIDBAUABwj/xAA/EAACAQIEAwYDBQYFBAMAAAABAhEAAwQSITEFQVEGEyJhcZEygaEHUrHB8BQjQpLR8SQzcoLhNUNishZTov/EABgBAQEBAQEAAAAAAAAAAAAAAAABAgME/8QAHxEBAQACAwEBAQEBAAAAAAAAAAECERIhMQNBUWEi/9oADAMBAAIRAxEAPwAIApSlPApwFRWdibVY2MtUS3rVZONsVANMKSrGKtwar1pF/gl7LdHnp+deq8IeVFePWbmVgehmvUuzuIlBryrp8/WchD3lRYziaWkzOQB05k9AOZqviL+VZJgedBl/Htdud4eWig7AdfU1vLLSSCZeNXXIIC215ZvE5+QgCkxvG2C6YjxD+EWbQ94H40Nku4JJ0AkiYHsKU2coBPPb51jda6bNvtbcB8aq4/8AEZGHoNQfpW1geIrdXMmo6cx6igbH3SrHLJXlO8eZGlW+znEv3nh0zaMOXkflUmVlNTQyxJ0mhm8NT60Q3z4Tryodu6knzNa+nhiYUpClLlpQtcG0WWuy1IRSMtURlabFTFaaRQR0manUhWga1QtVgpTDboIgKRlqYLSMKKnAp2WnZa4CjJpSqWLs1ogVFftTQCfELFZNFGPw9DuJtwaCGjrsVj5XLzGlAtaHBOJGzcB5HetS6rNel8XebLen5ifpQZcJILg6A+uxj9etb/F+KKcKxB+IQPU0IYe66gSYQn36mrnq0x6XsNjLgdktxqSCxEz8joKIL9g9yqn4goE/rpWd2T4a168oBVAWAzNMR1AGp0r3PD/ZTYC/vLr3DHIKi/IQT9a3j1O0fP8AicKyDV5HTU/jVdMdkUASGUyrDlzr1ft/2Aw2HtK6d6cw1BdesfdryrGcKK6oZ8jUuN9huDLCcW7zDLcO7CDH3tj6VUtrprQ7wC8wuZCTlIkLyDL+FEsVzt21IabdJlp4pCtZaRkUkVNlpCtURVwFPGhg1zJQQlK7LUsUkUEZXSoqssKhYUERFIRUrLTMtFW4pYpQKdFGTQKVwKctKRUGXjcPQxxSxFGmItzQ/wATw2lAMV1OuLBim1pGhg+IkAI3iUGQPyrYuYLOFYAQQCF8ok/IUMA0Y4dow9ojcpE/MzT9GlwQrbKsNww+Qr6O4FjBdw1txzUD5jSvm/hdhsw09Qdvnyr3X7P8R/h8gIMHXXQaDQQNfpXfKbxc56zPtETNZUeZH1/5rxvi1pQSBpXvXajA57b5yuUGdFObXoc1eNcZ4ECx7t58mH5it494pfWHwzDqXDH4gCNOfr8q18lUsJhshAJAaTI8vKtAaV5cpqu08RZa41LvTaypuSm1IKQ0ELJNSKK41xNAwpSKlOM1xoGMKjIqYU2KohK0hEU81xGlBNFOFJNKBUHCnUlIKIc1ZuPw0itCK5rU6fL30ooA4lh4aafwHgF7GXltWVzMfYDmWPICvUMP2Ew/d3L+Kc91aXMyp4SeQUE6kkwBA1JrU7H8Pt4bD3Lgti2brK7qCTks5wTbBOrAJOY8/FXTjr1n1W4J9hFgqDev3HY792FVPkWkkee1btz7IcP+zA2cS+RA0MVW6IBOYTb10M8uVO4/+1vavZcQi2XEZQhD5WMCbkkRLCSAJUH56HYm1jbNi2f2iwcMDn8QYutvNmcq4hYOp8UwDyq1dPPsbwVsO+Q6rPgddUYdR101o2+zfiBS7DSEddCZA6gid6EPtDxZbCLlDIqYm4uXUHKc5tgjl4Cp9DW92Y4l3nCsNJ+BWtb6+BmAj/bcT2rcy60xce3pPaRZtP5rPsa8hxKamjrsXdvX8BlILsuZc0gAmMp1PPMpOn3qxsX2LxAMsqqOpdfyNdfnqdOWbz/jNqGVt4MU1Lx9RvHP5US8d4Aq24zgsOWo58iRrQwLGXf9ev65VPpi1jVqzfB0gim3rqrqzBR5kD8aabURB5e1VrnDlc+LxT1k1wvzv46clm3eVvhIb0IP4VIRWYvBFVgySpH3fwI5irGIxhUEhHaN4gx6/rkaxcbGpVmm0PP2tOaBa9zr9BTH7Vt/9Y/mP1rK7EsaU1qq8M4mt1ZGjDdZmP6irZNBzLUZNPJqMtRTC1cWp4pCPaiJAacppAtLVR00k08CuyVAhFKWiCfvL/7Clisjj/Gxa8KiX38hzHz2qz0E/FOKBsSmFbS3aK3HmIa4QGQMdoUGY6t5UQ4bi9jQC/anoHU/hXjuAD37oLycxzHoZO8c69I4VgrVpRyjnzrrvd2k6glwd1EM23CDXwq0ofMLBUT0EU7ivaAbsfCNcgJ7sRse7X4tddjtQzxXjbI4vK5TD5RbkZZL/eAYRqW+YWsdO1VgXcmcu5Jlh4gTyE8+XlU2p/aTiq37VxFIcuy3BAuaGMpnMo2Cj+bSeTezOJdLJsFSSGa4DyIyjMPZJ/tWzguJ4fFBmuWraPC5TaARTr4gVUxMA8uVXsTwTB3DlS7HXN4CRPImRIqybZ2Jvs37QgWb9rco/eKDPwuBIOmniDe9S9ou2LqACpUNMaESAYO++tXsBZw4sp3T53FoWycwZjlErnI6DT50H9qgr21uKrDXKxYsQTGoUnSJHLrXXCau2MpuM3F8eDmDJBPz+ulLwrBrez5YUiGQsRBMwVjrvvG1Dd4dNaKuE3iqIwCqQpJkdNPeRNatZkNwnZnvJJRdCAcpYfkRU3Eez2Gw2Vb7PnZZCW3RmU8u8BXwj51s47tDcsMrXPDqvgG5OjED1n60Pcd7RIwvOlnvL73IDtmFtFA0zyNzGijzJjSc53TWM27jWJweAtA/vMSxUnRAqIWAIBZjqdKFuBdoxfzuiZHVpZdw1s7TAE6gz0qv2hD3cMM9+WBMp+6RQeWUTmPtQXw7ilzDOWtNlaMpMA6SJGvWI9CRsTXC10bnarD91ezoIDw3Lfz86yyZOp0Y/wBjpRJfxDYqwhvIFLSVYcidjHIGBQvirBQlGEFdukcjUqn4V2R5UwRMc5MbR5/nRTw7iy3RHwuPiX8x5UGHEE+u3ttUk5SrKSD9QfKsg7am1k8H4+LkK8B+R5N/Q+VbNRUQelImkIpZoqxkrstSxSZaMmqtOCU7JSxRTYrzzid3Pddp3ZvxgfSvRq8zxujv1DMPqasStfgeMDX00jTLAmNBAo6xLH9ncjcLPp1+lec8Envl9fSvSrF0DwtqCCD5g6V0niPOuLcbvYgqhJFtfgTYCP4j1bzqIW1TRZLc2PLrlrT4/wAIbDHqmuS5EEjo3RgD/cVkYTHIp8Sk+xrmCvszhiAXJiDoOh9KKMRdzorACdjA/GsbgWIW5bJXYk+48vatXCtuI35fSumHqZCbsZfy3ANp0NaXHNcHctZGbu3JDx4VUmQCzGAYIGVaHOD4kpcB6RRhZysbw1JdREECQwZDEgydBoOten/XF5bd0Mjl+VaF/iLGyzaLqYAHUEsR6trHn0qvi0hiI20qs9zYTpr71jNrFl3e0IhcxZiDLOdWUzplnyH6ir/D+1Fi4bq3WdbTahdTcuXNQGJXWfFMc+Z5UJ3MK5ZoRmAkCfpy86q4e5kKMBLag8gGDH8stcLlXTQmIgFTYI6S2Ug+aqpJ96F+J4CGJgLvzP5idaLLt5jkd8QwZ15MUj+HZfFEetZHE8GCTluZ/P8Ae6/zqKXxWq2PU4UPGb93OWQNhB9CCDA8qw+M4gM1vY5ramY11kx9adg0fKLR0Ynw+asd/kSfep+OYLwKyrouVJA/hCjJPsakgHsTZKkgj6V1pATB+nmP7Vp8UtJlR1JnLDKViCNNDzFZS9f+KlgNsL9njyLd9ltM6KbN7/tG4yd4lu43/kJAbqp6QYuC4kvbhvjQlGneR1/XKsbF9pL7WVw924zLZPhUmRyAgjfKBpJ0G3k3s/xL/EHMf83Q/wCrcH5mfel8UUlaXLTytJkrLS2q0/LXKtOijJjCo3vRVhlrOxa6UFTG8WA50D4ky7ebE+5mtvizb1g29SKsStrgODBMnSCBvA6+tej8K7OXMQBkB0kxlMaSNDz5e9AnArgDAb79RyMH8Pavoj7NsYjYVRoGgepED3/W21eiamO0BPar7PHtcPdnIMKC40085nfX6V4PeslSQRBBgg9a+tftEt3LmFWzbGt+6lpj0Uy34qB868m7YfY3fVXuW0By+KQxYkbZSI9Nfxrle+1CfYO7+7dejT7j+ootwy6mek+4BoK7Eyty6pkEBZHPQkGfejIeEgjn1I3qY+lXA8N60VcOvEm3Dm3IKlg6oPRiwIjTbWhQCSvpHt+Nb/CbxUoQQCrggyw30MldY1O1eueOF9Y/aXCBL90AADMSANoOog9NdPKh/FiCCDpO3p/c0edu8K3fB3iXWCVDASvhO5M6RseYoLxNkTrtOsRsY2+tZvm1i/2e4jgrVl+/thrgYgEkiVIBWOfIigDi2NsM2JVLZBN5btog6JbhxdWPObRGn8NavaG2kkoTlzeAn4o2E8piKDcU0XDqdZ18q4ZO0bmF4wltACuYzJMx8piSfWatYvjIKK9vDooM6k3m1WJ+J4O4O1CpQmK2xgbvdAEQu8GN4gmPlWd3wO4bcuYm6WCqotqx8IyjxCAB+PyNeldk+ydzFYQwk5tA52UpmHy0Cjbn0rzheL9xbS0EAJILuD8Ws/gBXvPYftNhsNwyySwDMbhyCMxi4wJMcvPyq427K8o412JvWwqlYOZtTAkf06T1+VAWJwxVyIjX2r3Htv8AaDZxCm2iEHUZ4nTUmD8501ryzF4HvGY6Ab5htOkTyjX9bV1yx3ED9+4SRI1AC6c4EAnziPalGHcQwEcwZA9CKs46wwYQB90HSNCdd/rV7hXB7l0hmMjcsRp/t61wvTUEmAu95bV9iRqOhGh+tTkU/D4cKAo0ArstZVYU0+mI2lPB0ojI4/x/ulyJq5H8o6nz6CsnhCu9jP3hnOwIZiZ0BGh5TO3nWTjLksxbUzJPnW/wbF4craDKE7u1dNx5JLOwuMmg1mSoA28InSa1jNpsP43FsykkD+8/0qhgvi12OnlWkvD2d2RJjc89AQJFWe1HZt8C6C6o8aEqpnTdZ05g6/rUE4VZOYBd5gTAOp0AnyNGnCcZftXBkPdwOTaGZ6c5/GgzgGNlycwQjXUEg9dKOcPxG26MYVnXUMFKgjoSYGuvOvThemaIsH20e1dzuwZRBhjpI9NQa27H2oFzrkEzoNgI5k15PiMYbhUiAoJgefPy5UlpjuZkjnPv571LZasaPFMOgx73rYAS8pkCNzDTHLUH6VfxGw8tRy3Ok+31rPsW2aJ822MCATI6DQ1oI+YA9f1+dc9f9F8WbB085+kf1rYwbmCOugPTpry5VkWrRAnccvqNPnWtgrmg9Z1/OvRg45CDtWofD2rgKgySVmW8QBJgsTBIn50A4u3IPMn9fOvQ/wBhR8EWCMTJkiTDD+M+KMuTTaaBsbb1/XOpPAPhUVlNxQ6hhmWTMQZ2PnPyisH/AOJPiLpWwGunNEgbDXVhy0H0NEGJs6nrqBVjE/aA9tZw+S0VAUqiqreE6EkCW11nzg1xzjtiCsRgP2e+bbSWUx8LKSYnRWAI3G9HnZ/sdjr9nvbSwp08ItA6bgM+vzEULcNe9xTiKl2Bu3nUM5AAGgXMQNNgK+ocHw9LGHW0hyrbTKD6bknqTJPrWJdeK+V+1fZq9Zug3M3xRLEnYid55a1tBO7tZScrb/6p8X4Hbyoh7e3FS+rhxcVScx3ExBBB28LNv+VBvHuIF2LDXMob5FVrdmquujC9sxBJcnUR8gFj9aVaucOtrDXA6cyAVOkz4QNem889dqw+H8S7pvhGvXpHLTpWpjeM97HdiNCFDGGnw69DudPX0NmSNi9wrDXLneWkbu/+2rgBo08TgTqTJ3MCBVginqoGnTSmMYrhbu7ahDTSKe61GTUVNFOd9Kd3etMvjT60Zeb8RueIjqda7CYefF00+cSPp+FVyc7k9Tp+VHmC+znEDDXL9lhcuWwHuYYqf3lhgHS7b18a7iBDAqYM1T/QnY4g9u4XV8jACI0nUGCPkNDINWO0HGcVjyLl0m73SBcwUSEXSWyj6nrVV8VaZicpUGfD8QHOAxIMeo96bjMBC5hEcuR58q1tlWwQ8cFgh1MsDEjkYBiaLMNg7jJGcMsmQHInbULz33oY4jh8rGDmI1Y8pOunyo+7Lfai62+6vql2AMtxltm6I1E3HUzsBLAx5xFaxv4qDC8Gv6fuhH3mEATA+IgTuNz+NbNrstczNDLp91WeefhIGwOn610LP2jsAcpuAkbrctAD/SBaUb/rWpsT9pDqfA1xxAMtduDUgFhFvKdGkTPKtqkfsbcXC32s3O8ud2Yt92yu0ETlk7wDpGp0oXsOe7UEbGIjUQSNaKrfb2+VJuvas2zpLviWY6clzsx9hWTj+NYS6T/iiGO5/ZnVfWVJf3FT92lJaxqok3Gy/wDs3+kc6o4ftaS8KkKPvasfbQfX1pcZY8AbOty2WEOrZl18MA6QROoIBE8qHsSwF0BddT+En5f0q8rE4wRYvjWJMEXAFOwCofTcVmW8ZirpYK4JUT8KajTyq3da33QAugEwxlTvsYyzy8+VQ8OHds1xblplghlJYMRroPDvPvtTeWjUY57QX5yuqEqdfDBOuskGsq5hXuuSABm5cp9TttVvHvN9jtmPt6kDz5UhuEBo3+GdI5k+vSsXv1ZBP2R4OuHIc4rDW7mYMM11c08hpIA1PPn6UW9p8dxA287XBesb57ZV7RO2pTQejV5fw3housqP4AWI7xRmYscgy5WYSZIjaJNWMHxVsMG7pnBJI1PhuLoGS5b1BGpMk1ccpOl431a4nxx3sPbY+EwQvLNoA0DSYze9DWKxBlZ5KoCiNgoA9xWnj7qOZUZQ+sfd6jzE1eucEti2pKmY6HX1pe6gV/aJBIFXezi5sTbB2ksR5qCw+oFV8YuVjHkNzpyjTcVt9k+Fw3fMCBsgO8Hc+kaCuVUUkUkfOpoqPLFRowmmEVLlpCtBZWBUd64I5VSxWJIFDfE+PldBVZUeL8DNpi1vxIdgD4l57cx50RdkOKYm4oS05bugXXKxF62CcrBNZZddQM3pQfd45caqy41g4cHKwMhhoZ9RVhtu8bUtcYuiZ5MsFNtyTzdRsfkKyL2aILHL0kkfWtwcXGNyrdGW/oouCAt0kiBcBMI2p8YgHSQNWrMxtvIcp3BIIPXUH0IP1FWz+JstywS2W34pCknkCRMfUU7h/BnNwJB8WzLJAM8ztH9RRJwLDICoKyQAGPnv9Nq9RsMqhSEWANsg+Z89q3h87lNs5ZaeRPZe2YbXlroRsRPlEwdqkS/l3jQE+3i/Ro97S9mVv+O34SBsFHh9FEZlM6r7eYhb4M7ygH71QT3caOv3rRAhhE6VvjomW2fg8Xce4NfExyyVBIDaNoZERvzA2rfw3Z11JCgpiLUsbiz4RbVi7D7rBlUAjrpFYvCf3VyHB8OhAGonTUR/cSJG9FWI+0LFXWhO7Rc0Jb0LAkROfcsCTEyB00rjcbXWWT0I28QVDKHJzCSOpGqk+e/vSWsG169bAcDOYJ1ARYGZmP3cpM+QNa2I4Mbd7VRbOypmzsDGYFsogE9IHLkKN8P2OtYTDKbgPfuqZzIKkM5KInQhbeYkb7c4rc71Gb0pYfg+CUgWrOJxxXQuoFtDp/DmB00mtdbdkD/pNtRt48QoiRMGNtqJuD4UvYgqDGwXp+v71jY7gt0E5UYx0E+u3zrvPnP2uF+n8gV4lwLDXr2a7h2wlsgjvLNwX1DCCGZYDBRzyzvy3oT7R9lzhLvd5w9twGS4uqsp+FlI6ivRLtljEqRGhgR9N6cMHbtl7T2jiMK50TKQ6sYg2SRMmfh2132FTP5a8ax+m/QVwjieDwtoC9Ye5cPeSpgJ4lQK4ZdWAIbw7eLc1kdoeOWcSlvKgR0QKVUSXuAmXMAAAyBG/hHSvUbXZXBhGS3j+6U74fEC3KnfxJdAg7cq8w7U8KSw8JiMOw1/yiuo/wBo9dvyrjMd9x2tYF0/AgMvI92Mx8p/GvU8EqlGgCOnMaAn6k0CcE4CUIu3FjN/lqdCQdC5nYbgedHHBxIy7nnpoBpJPtXT5yuOVDnFuG23fVdQdNtT5jp/WrljD6UnaBAraET5EevX8au4dsyqeon+tcvrjqumF2aUqLLVopTDbrk2hC6Vzp0qRlpQKDIx6zQNxoeKjniTnX8KBeMt4qMs2urq6tIcjkGRW+2KW9aU5fGGUEg8hA1Hp+FD1S2MQUMg/wDNAa9kb/eOSedxz5R4SJ8ta9lHCmZR3eV1jTK6MfI+Enzr584NicqHKSPFr7DTz2rUw/EWRgysVYEEEGCCNQQdwa7/ADzkjnljuvcDwu4gH7tpnXwt08xWNxjsp3wkKUuA5hAIM7Zkkb9eR59a83t8exElle5MySGfnrqQav2u3OJWP390eXev/Wt8pWeOhDh2tK4TiKvZcaJikUlGP/mB8Jjl69aK34Zh+4/6la7s6loWT00zb/LpXmnEO2l6+nd3rr3EJBysxYSNjrzrLXEJ0+pj6msWbdZdPQeH9nziLhXCEleeKcFEIB17qNzHJRHMmmce7QLZviyyG4tjwCXYZiRq2skQMoA10TnJrJsfaZi7aqq3SFUAABUjKNIHh6UNcT4wbtxrjsSzkkkxJPyqzpm9vScJ9r5SAbNtVAjwyW023IH99qiu/bXd5JaHnDn5fFXlj3c5nepf2N4zBHgbnI0D1MU3j/AdYr7X8SxJXKgO2VLcg9SWUz7Cs219od9r9t71x3RGDFNNwIBEAetD+C4JevKXt2yUG7mFTz8TkCrtjsfedHcPZhAS0XVaIE65MwBgdacv4moI+1n2j2MagVsGGC7M7sGB23Qgx5TQQmLVGzW7VtCNQYLkHqM5Otai9nkTCrib1xgHjLbRRmMkx4mMCQCdtquX+D4ZcGt3Iy3LpAt57kxmOjNAVYyy221Z3/isUY6/ef4muOdYjMfaKlv2cSqZnzIvmQp/l+L6Vs8QxSWVS3h7yW1CxcdPFcuE6GSv5sN/Kq3EMJdvLbCWWtWTqpaAXMRnbmRHPX1qXKz2rIx+H4I3XC7ydT5czRnasgAACABAHpVbhnClsrvLHc/kPKrmUVxt26SGOkc6YwqRors4ioqFhTJ86lY0wnrQZ2PwZYUF8a4Q0zFehk9aixOFVhRNPJHtEbimV6DxHs2CNtaEeI8IKEwKu2WZXUpFJVFvA4nLIOkkGfSR+dbGExYVgSuYbEHnOmlDlPS8RsSKsuk09X7Ldpu7w3dZ7IWWgG81i8ASdSQhUnzBrZwuLS5ObEm3A0JxGEvD/wDST714quPbyPyH5VPa4qeY9v8Amt84nF612VW2cPiWfu3Ju3YdkWD4RDKI0EmYAqj2R7Pot/M9yzeVVaUhzqYAJFxAOdAFjiaAic3LURI9B1rmxyyTJ33I1+dOUNPS+EW7TcRxRKW8iDKq5UygyqyARE+Fven9lr1nv8Xdfu1U3MqhsgAALE5QdBpl2rzBMchMZt+Z0HudKsMB95f5lP1BpyhxejcE7YZcPiLty6mfM5tW5RSABKgKADuY/wBtU8L2yC8PuB77XMQ4cAMXYjN4AJIgaS0edAjsqxLoJ1AzAnpqBMfOks8SsKQXLOJ1VAZ9ZaB7U5HEY43tVYGFtYe3b70IBmz51QkayArAt4iTBqje7Wf4ZrCWrdkP8RU5QddgDrqABJJoQ4hx7PoiLbERoBm9wB/XzrLznrUuVXUGfEu0bYnKjMoW2PCqKYGgG89ABqafYzXiM7O4G2ZjEdAOXyob4QMx11o04eggVi2tSL3D8EoMqAD7+01sIvU/OqmGUVc3rLRzJVdlipmXrUN1qBDUfrXZ6Vrmm1FIIpX95qMNTHaiHM1SZZiowtWF86Ia9qRWLxPh8g6VuFT0qpjLg50Hm/FuGFDIFZVGnF1BnQ0IYi3DGrGUVdXV1UdXV1dQdSzSV1AtJXV1B1dXV1B1dXUoWaC7wtvFRnw06UL8I4cxMxRlw/BnTSosamH/AAq8Ziq1q1AqUHzqNOMxTTNSQDTGoIitOdChIMefPfXcUg9aRxRTQ01Gy0qClNETLeAG1NViYpygcqfMeVEJ3U8z6VBicOIq2Hrik7xFAMcRs6UF8WtQ1ep4jAhhoJrHxnZRX5UR5pXUZ3+wuuhNUb3YtxsfpV2garq2H7MXhyqJuzt4fw02MyurTXs7e+7Ug7MXulNjIrqIcP2PuHetjCditNRTa6A4FWcPw532Feh2OyiLuPpWrh+EougA9qbNPPsL2VY71u8P7IqNSKLThgNh86dm5Af1qLpmYbhCrsKvrhwKfoN6eX0mKKiYaUgGlPNydhUW9AuWluHSuBFKwEUEVy4AsxtStryqPGqSjDyp63JRfQfhQMIqJhTw1N0k0E3KlnQ0tdRDulTV1dVQ0nT50orq6o05KVxrXV1EVrqDoKaqDTQV1dRHd2I2HtS20EbCurqKsYdRG1SE11dRSNtSJy9a6uoic7VVFLXVapBvUh5UldUHPUN/aurqqIwambYV1dUiob23yNV8J/lr6V1dT9UrU2urqD//2Q=="/>
          <p:cNvSpPr>
            <a:spLocks noChangeAspect="1" noChangeArrowheads="1"/>
          </p:cNvSpPr>
          <p:nvPr/>
        </p:nvSpPr>
        <p:spPr bwMode="auto">
          <a:xfrm>
            <a:off x="155575" y="-1820863"/>
            <a:ext cx="3743325" cy="3800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hQSERQUExQWFBUVFxgVFxQYFhQXFRcXFxgVFBQYFBgXHCYeFxkjGRUUIC8gIycpLCwsFh8xNTAqNSYrLCkBCQoKDgwOFw8PGikcHCQsLCwsLCwsLCwsLCwpLCwsLCksLCwsLCwsLCwsKSwsKSwpLCwsKSwpLCwsLCwsKSwsLP/AABEIAOIA3wMBIgACEQEDEQH/xAAcAAABBQEBAQAAAAAAAAAAAAAGAQIDBAUABwj/xAA/EAACAQIEAwYDBQYFBAMAAAABAhEAAwQSITEFQVEGEyJhcZEygaEHUrHB8BQjQpLR8SQzcoLhNUNishZTov/EABgBAQEBAQEAAAAAAAAAAAAAAAABAgME/8QAHxEBAQACAwEBAQEBAAAAAAAAAAECERIhMQNBUWEi/9oADAMBAAIRAxEAPwAIApSlPApwFRWdibVY2MtUS3rVZONsVANMKSrGKtwar1pF/gl7LdHnp+deq8IeVFePWbmVgehmvUuzuIlBryrp8/WchD3lRYziaWkzOQB05k9AOZqviL+VZJgedBl/Htdud4eWig7AdfU1vLLSSCZeNXXIIC215ZvE5+QgCkxvG2C6YjxD+EWbQ94H40Nku4JJ0AkiYHsKU2coBPPb51jda6bNvtbcB8aq4/8AEZGHoNQfpW1geIrdXMmo6cx6igbH3SrHLJXlO8eZGlW+znEv3nh0zaMOXkflUmVlNTQyxJ0mhm8NT60Q3z4Tryodu6knzNa+nhiYUpClLlpQtcG0WWuy1IRSMtURlabFTFaaRQR0manUhWga1QtVgpTDboIgKRlqYLSMKKnAp2WnZa4CjJpSqWLs1ogVFftTQCfELFZNFGPw9DuJtwaCGjrsVj5XLzGlAtaHBOJGzcB5HetS6rNel8XebLen5ifpQZcJILg6A+uxj9etb/F+KKcKxB+IQPU0IYe66gSYQn36mrnq0x6XsNjLgdktxqSCxEz8joKIL9g9yqn4goE/rpWd2T4a168oBVAWAzNMR1AGp0r3PD/ZTYC/vLr3DHIKi/IQT9a3j1O0fP8AicKyDV5HTU/jVdMdkUASGUyrDlzr1ft/2Aw2HtK6d6cw1BdesfdryrGcKK6oZ8jUuN9huDLCcW7zDLcO7CDH3tj6VUtrprQ7wC8wuZCTlIkLyDL+FEsVzt21IabdJlp4pCtZaRkUkVNlpCtURVwFPGhg1zJQQlK7LUsUkUEZXSoqssKhYUERFIRUrLTMtFW4pYpQKdFGTQKVwKctKRUGXjcPQxxSxFGmItzQ/wATw2lAMV1OuLBim1pGhg+IkAI3iUGQPyrYuYLOFYAQQCF8ok/IUMA0Y4dow9ojcpE/MzT9GlwQrbKsNww+Qr6O4FjBdw1txzUD5jSvm/hdhsw09Qdvnyr3X7P8R/h8gIMHXXQaDQQNfpXfKbxc56zPtETNZUeZH1/5rxvi1pQSBpXvXajA57b5yuUGdFObXoc1eNcZ4ECx7t58mH5it494pfWHwzDqXDH4gCNOfr8q18lUsJhshAJAaTI8vKtAaV5cpqu08RZa41LvTaypuSm1IKQ0ELJNSKK41xNAwpSKlOM1xoGMKjIqYU2KohK0hEU81xGlBNFOFJNKBUHCnUlIKIc1ZuPw0itCK5rU6fL30ooA4lh4aafwHgF7GXltWVzMfYDmWPICvUMP2Ew/d3L+Kc91aXMyp4SeQUE6kkwBA1JrU7H8Pt4bD3Lgti2brK7qCTks5wTbBOrAJOY8/FXTjr1n1W4J9hFgqDev3HY792FVPkWkkee1btz7IcP+zA2cS+RA0MVW6IBOYTb10M8uVO4/+1vavZcQi2XEZQhD5WMCbkkRLCSAJUH56HYm1jbNi2f2iwcMDn8QYutvNmcq4hYOp8UwDyq1dPPsbwVsO+Q6rPgddUYdR101o2+zfiBS7DSEddCZA6gid6EPtDxZbCLlDIqYm4uXUHKc5tgjl4Cp9DW92Y4l3nCsNJ+BWtb6+BmAj/bcT2rcy60xce3pPaRZtP5rPsa8hxKamjrsXdvX8BlILsuZc0gAmMp1PPMpOn3qxsX2LxAMsqqOpdfyNdfnqdOWbz/jNqGVt4MU1Lx9RvHP5US8d4Aq24zgsOWo58iRrQwLGXf9ev65VPpi1jVqzfB0gim3rqrqzBR5kD8aabURB5e1VrnDlc+LxT1k1wvzv46clm3eVvhIb0IP4VIRWYvBFVgySpH3fwI5irGIxhUEhHaN4gx6/rkaxcbGpVmm0PP2tOaBa9zr9BTH7Vt/9Y/mP1rK7EsaU1qq8M4mt1ZGjDdZmP6irZNBzLUZNPJqMtRTC1cWp4pCPaiJAacppAtLVR00k08CuyVAhFKWiCfvL/7Clisjj/Gxa8KiX38hzHz2qz0E/FOKBsSmFbS3aK3HmIa4QGQMdoUGY6t5UQ4bi9jQC/anoHU/hXjuAD37oLycxzHoZO8c69I4VgrVpRyjnzrrvd2k6glwd1EM23CDXwq0ofMLBUT0EU7ivaAbsfCNcgJ7sRse7X4tddjtQzxXjbI4vK5TD5RbkZZL/eAYRqW+YWsdO1VgXcmcu5Jlh4gTyE8+XlU2p/aTiq37VxFIcuy3BAuaGMpnMo2Cj+bSeTezOJdLJsFSSGa4DyIyjMPZJ/tWzguJ4fFBmuWraPC5TaARTr4gVUxMA8uVXsTwTB3DlS7HXN4CRPImRIqybZ2Jvs37QgWb9rco/eKDPwuBIOmniDe9S9ou2LqACpUNMaESAYO++tXsBZw4sp3T53FoWycwZjlErnI6DT50H9qgr21uKrDXKxYsQTGoUnSJHLrXXCau2MpuM3F8eDmDJBPz+ulLwrBrez5YUiGQsRBMwVjrvvG1Dd4dNaKuE3iqIwCqQpJkdNPeRNatZkNwnZnvJJRdCAcpYfkRU3Eez2Gw2Vb7PnZZCW3RmU8u8BXwj51s47tDcsMrXPDqvgG5OjED1n60Pcd7RIwvOlnvL73IDtmFtFA0zyNzGijzJjSc53TWM27jWJweAtA/vMSxUnRAqIWAIBZjqdKFuBdoxfzuiZHVpZdw1s7TAE6gz0qv2hD3cMM9+WBMp+6RQeWUTmPtQXw7ilzDOWtNlaMpMA6SJGvWI9CRsTXC10bnarD91ezoIDw3Lfz86yyZOp0Y/wBjpRJfxDYqwhvIFLSVYcidjHIGBQvirBQlGEFdukcjUqn4V2R5UwRMc5MbR5/nRTw7iy3RHwuPiX8x5UGHEE+u3ttUk5SrKSD9QfKsg7am1k8H4+LkK8B+R5N/Q+VbNRUQelImkIpZoqxkrstSxSZaMmqtOCU7JSxRTYrzzid3Pddp3ZvxgfSvRq8zxujv1DMPqasStfgeMDX00jTLAmNBAo6xLH9ncjcLPp1+lec8Envl9fSvSrF0DwtqCCD5g6V0niPOuLcbvYgqhJFtfgTYCP4j1bzqIW1TRZLc2PLrlrT4/wAIbDHqmuS5EEjo3RgD/cVkYTHIp8Sk+xrmCvszhiAXJiDoOh9KKMRdzorACdjA/GsbgWIW5bJXYk+48vatXCtuI35fSumHqZCbsZfy3ANp0NaXHNcHctZGbu3JDx4VUmQCzGAYIGVaHOD4kpcB6RRhZysbw1JdREECQwZDEgydBoOten/XF5bd0Mjl+VaF/iLGyzaLqYAHUEsR6trHn0qvi0hiI20qs9zYTpr71jNrFl3e0IhcxZiDLOdWUzplnyH6ir/D+1Fi4bq3WdbTahdTcuXNQGJXWfFMc+Z5UJ3MK5ZoRmAkCfpy86q4e5kKMBLag8gGDH8stcLlXTQmIgFTYI6S2Ug+aqpJ96F+J4CGJgLvzP5idaLLt5jkd8QwZ15MUj+HZfFEetZHE8GCTluZ/P8Ae6/zqKXxWq2PU4UPGb93OWQNhB9CCDA8qw+M4gM1vY5ramY11kx9adg0fKLR0Ynw+asd/kSfep+OYLwKyrouVJA/hCjJPsakgHsTZKkgj6V1pATB+nmP7Vp8UtJlR1JnLDKViCNNDzFZS9f+KlgNsL9njyLd9ltM6KbN7/tG4yd4lu43/kJAbqp6QYuC4kvbhvjQlGneR1/XKsbF9pL7WVw924zLZPhUmRyAgjfKBpJ0G3k3s/xL/EHMf83Q/wCrcH5mfel8UUlaXLTytJkrLS2q0/LXKtOijJjCo3vRVhlrOxa6UFTG8WA50D4ky7ebE+5mtvizb1g29SKsStrgODBMnSCBvA6+tej8K7OXMQBkB0kxlMaSNDz5e9AnArgDAb79RyMH8Pavoj7NsYjYVRoGgepED3/W21eiamO0BPar7PHtcPdnIMKC40085nfX6V4PeslSQRBBgg9a+tftEt3LmFWzbGt+6lpj0Uy34qB868m7YfY3fVXuW0By+KQxYkbZSI9Nfxrle+1CfYO7+7dejT7j+ootwy6mek+4BoK7Eyty6pkEBZHPQkGfejIeEgjn1I3qY+lXA8N60VcOvEm3Dm3IKlg6oPRiwIjTbWhQCSvpHt+Nb/CbxUoQQCrggyw30MldY1O1eueOF9Y/aXCBL90AADMSANoOog9NdPKh/FiCCDpO3p/c0edu8K3fB3iXWCVDASvhO5M6RseYoLxNkTrtOsRsY2+tZvm1i/2e4jgrVl+/thrgYgEkiVIBWOfIigDi2NsM2JVLZBN5btog6JbhxdWPObRGn8NavaG2kkoTlzeAn4o2E8piKDcU0XDqdZ18q4ZO0bmF4wltACuYzJMx8piSfWatYvjIKK9vDooM6k3m1WJ+J4O4O1CpQmK2xgbvdAEQu8GN4gmPlWd3wO4bcuYm6WCqotqx8IyjxCAB+PyNeldk+ydzFYQwk5tA52UpmHy0Cjbn0rzheL9xbS0EAJILuD8Ws/gBXvPYftNhsNwyySwDMbhyCMxi4wJMcvPyq427K8o412JvWwqlYOZtTAkf06T1+VAWJwxVyIjX2r3Htv8AaDZxCm2iEHUZ4nTUmD8501ryzF4HvGY6Ab5htOkTyjX9bV1yx3ED9+4SRI1AC6c4EAnziPalGHcQwEcwZA9CKs46wwYQB90HSNCdd/rV7hXB7l0hmMjcsRp/t61wvTUEmAu95bV9iRqOhGh+tTkU/D4cKAo0ArstZVYU0+mI2lPB0ojI4/x/ulyJq5H8o6nz6CsnhCu9jP3hnOwIZiZ0BGh5TO3nWTjLksxbUzJPnW/wbF4craDKE7u1dNx5JLOwuMmg1mSoA28InSa1jNpsP43FsykkD+8/0qhgvi12OnlWkvD2d2RJjc89AQJFWe1HZt8C6C6o8aEqpnTdZ05g6/rUE4VZOYBd5gTAOp0AnyNGnCcZftXBkPdwOTaGZ6c5/GgzgGNlycwQjXUEg9dKOcPxG26MYVnXUMFKgjoSYGuvOvThemaIsH20e1dzuwZRBhjpI9NQa27H2oFzrkEzoNgI5k15PiMYbhUiAoJgefPy5UlpjuZkjnPv571LZasaPFMOgx73rYAS8pkCNzDTHLUH6VfxGw8tRy3Ok+31rPsW2aJ822MCATI6DQ1oI+YA9f1+dc9f9F8WbB085+kf1rYwbmCOugPTpry5VkWrRAnccvqNPnWtgrmg9Z1/OvRg45CDtWofD2rgKgySVmW8QBJgsTBIn50A4u3IPMn9fOvQ/wBhR8EWCMTJkiTDD+M+KMuTTaaBsbb1/XOpPAPhUVlNxQ6hhmWTMQZ2PnPyisH/AOJPiLpWwGunNEgbDXVhy0H0NEGJs6nrqBVjE/aA9tZw+S0VAUqiqreE6EkCW11nzg1xzjtiCsRgP2e+bbSWUx8LKSYnRWAI3G9HnZ/sdjr9nvbSwp08ItA6bgM+vzEULcNe9xTiKl2Bu3nUM5AAGgXMQNNgK+ocHw9LGHW0hyrbTKD6bknqTJPrWJdeK+V+1fZq9Zug3M3xRLEnYid55a1tBO7tZScrb/6p8X4Hbyoh7e3FS+rhxcVScx3ExBBB28LNv+VBvHuIF2LDXMob5FVrdmquujC9sxBJcnUR8gFj9aVaucOtrDXA6cyAVOkz4QNem889dqw+H8S7pvhGvXpHLTpWpjeM97HdiNCFDGGnw69DudPX0NmSNi9wrDXLneWkbu/+2rgBo08TgTqTJ3MCBVginqoGnTSmMYrhbu7ahDTSKe61GTUVNFOd9Kd3etMvjT60Zeb8RueIjqda7CYefF00+cSPp+FVyc7k9Tp+VHmC+znEDDXL9lhcuWwHuYYqf3lhgHS7b18a7iBDAqYM1T/QnY4g9u4XV8jACI0nUGCPkNDINWO0HGcVjyLl0m73SBcwUSEXSWyj6nrVV8VaZicpUGfD8QHOAxIMeo96bjMBC5hEcuR58q1tlWwQ8cFgh1MsDEjkYBiaLMNg7jJGcMsmQHInbULz33oY4jh8rGDmI1Y8pOunyo+7Lfai62+6vql2AMtxltm6I1E3HUzsBLAx5xFaxv4qDC8Gv6fuhH3mEATA+IgTuNz+NbNrstczNDLp91WeefhIGwOn610LP2jsAcpuAkbrctAD/SBaUb/rWpsT9pDqfA1xxAMtduDUgFhFvKdGkTPKtqkfsbcXC32s3O8ud2Yt92yu0ETlk7wDpGp0oXsOe7UEbGIjUQSNaKrfb2+VJuvas2zpLviWY6clzsx9hWTj+NYS6T/iiGO5/ZnVfWVJf3FT92lJaxqok3Gy/wDs3+kc6o4ftaS8KkKPvasfbQfX1pcZY8AbOty2WEOrZl18MA6QROoIBE8qHsSwF0BddT+En5f0q8rE4wRYvjWJMEXAFOwCofTcVmW8ZirpYK4JUT8KajTyq3da33QAugEwxlTvsYyzy8+VQ8OHds1xblplghlJYMRroPDvPvtTeWjUY57QX5yuqEqdfDBOuskGsq5hXuuSABm5cp9TttVvHvN9jtmPt6kDz5UhuEBo3+GdI5k+vSsXv1ZBP2R4OuHIc4rDW7mYMM11c08hpIA1PPn6UW9p8dxA287XBesb57ZV7RO2pTQejV5fw3housqP4AWI7xRmYscgy5WYSZIjaJNWMHxVsMG7pnBJI1PhuLoGS5b1BGpMk1ccpOl431a4nxx3sPbY+EwQvLNoA0DSYze9DWKxBlZ5KoCiNgoA9xWnj7qOZUZQ+sfd6jzE1eucEti2pKmY6HX1pe6gV/aJBIFXezi5sTbB2ksR5qCw+oFV8YuVjHkNzpyjTcVt9k+Fw3fMCBsgO8Hc+kaCuVUUkUkfOpoqPLFRowmmEVLlpCtBZWBUd64I5VSxWJIFDfE+PldBVZUeL8DNpi1vxIdgD4l57cx50RdkOKYm4oS05bugXXKxF62CcrBNZZddQM3pQfd45caqy41g4cHKwMhhoZ9RVhtu8bUtcYuiZ5MsFNtyTzdRsfkKyL2aILHL0kkfWtwcXGNyrdGW/oouCAt0kiBcBMI2p8YgHSQNWrMxtvIcp3BIIPXUH0IP1FWz+JstywS2W34pCknkCRMfUU7h/BnNwJB8WzLJAM8ztH9RRJwLDICoKyQAGPnv9Nq9RsMqhSEWANsg+Z89q3h87lNs5ZaeRPZe2YbXlroRsRPlEwdqkS/l3jQE+3i/Ro97S9mVv+O34SBsFHh9FEZlM6r7eYhb4M7ygH71QT3caOv3rRAhhE6VvjomW2fg8Xce4NfExyyVBIDaNoZERvzA2rfw3Z11JCgpiLUsbiz4RbVi7D7rBlUAjrpFYvCf3VyHB8OhAGonTUR/cSJG9FWI+0LFXWhO7Rc0Jb0LAkROfcsCTEyB00rjcbXWWT0I28QVDKHJzCSOpGqk+e/vSWsG169bAcDOYJ1ARYGZmP3cpM+QNa2I4Mbd7VRbOypmzsDGYFsogE9IHLkKN8P2OtYTDKbgPfuqZzIKkM5KInQhbeYkb7c4rc71Gb0pYfg+CUgWrOJxxXQuoFtDp/DmB00mtdbdkD/pNtRt48QoiRMGNtqJuD4UvYgqDGwXp+v71jY7gt0E5UYx0E+u3zrvPnP2uF+n8gV4lwLDXr2a7h2wlsgjvLNwX1DCCGZYDBRzyzvy3oT7R9lzhLvd5w9twGS4uqsp+FlI6ivRLtljEqRGhgR9N6cMHbtl7T2jiMK50TKQ6sYg2SRMmfh2132FTP5a8ax+m/QVwjieDwtoC9Ye5cPeSpgJ4lQK4ZdWAIbw7eLc1kdoeOWcSlvKgR0QKVUSXuAmXMAAAyBG/hHSvUbXZXBhGS3j+6U74fEC3KnfxJdAg7cq8w7U8KSw8JiMOw1/yiuo/wBo9dvyrjMd9x2tYF0/AgMvI92Mx8p/GvU8EqlGgCOnMaAn6k0CcE4CUIu3FjN/lqdCQdC5nYbgedHHBxIy7nnpoBpJPtXT5yuOVDnFuG23fVdQdNtT5jp/WrljD6UnaBAraET5EevX8au4dsyqeon+tcvrjqumF2aUqLLVopTDbrk2hC6Vzp0qRlpQKDIx6zQNxoeKjniTnX8KBeMt4qMs2urq6tIcjkGRW+2KW9aU5fGGUEg8hA1Hp+FD1S2MQUMg/wDNAa9kb/eOSedxz5R4SJ8ta9lHCmZR3eV1jTK6MfI+Enzr584NicqHKSPFr7DTz2rUw/EWRgysVYEEEGCCNQQdwa7/ADzkjnljuvcDwu4gH7tpnXwt08xWNxjsp3wkKUuA5hAIM7Zkkb9eR59a83t8exElle5MySGfnrqQav2u3OJWP390eXev/Wt8pWeOhDh2tK4TiKvZcaJikUlGP/mB8Jjl69aK34Zh+4/6la7s6loWT00zb/LpXmnEO2l6+nd3rr3EJBysxYSNjrzrLXEJ0+pj6msWbdZdPQeH9nziLhXCEleeKcFEIB17qNzHJRHMmmce7QLZviyyG4tjwCXYZiRq2skQMoA10TnJrJsfaZi7aqq3SFUAABUjKNIHh6UNcT4wbtxrjsSzkkkxJPyqzpm9vScJ9r5SAbNtVAjwyW023IH99qiu/bXd5JaHnDn5fFXlj3c5nepf2N4zBHgbnI0D1MU3j/AdYr7X8SxJXKgO2VLcg9SWUz7Cs219od9r9t71x3RGDFNNwIBEAetD+C4JevKXt2yUG7mFTz8TkCrtjsfedHcPZhAS0XVaIE65MwBgdacv4moI+1n2j2MagVsGGC7M7sGB23Qgx5TQQmLVGzW7VtCNQYLkHqM5Otai9nkTCrib1xgHjLbRRmMkx4mMCQCdtquX+D4ZcGt3Iy3LpAt57kxmOjNAVYyy221Z3/isUY6/ef4muOdYjMfaKlv2cSqZnzIvmQp/l+L6Vs8QxSWVS3h7yW1CxcdPFcuE6GSv5sN/Kq3EMJdvLbCWWtWTqpaAXMRnbmRHPX1qXKz2rIx+H4I3XC7ydT5czRnasgAACABAHpVbhnClsrvLHc/kPKrmUVxt26SGOkc6YwqRors4ioqFhTJ86lY0wnrQZ2PwZYUF8a4Q0zFehk9aixOFVhRNPJHtEbimV6DxHs2CNtaEeI8IKEwKu2WZXUpFJVFvA4nLIOkkGfSR+dbGExYVgSuYbEHnOmlDlPS8RsSKsuk09X7Ldpu7w3dZ7IWWgG81i8ASdSQhUnzBrZwuLS5ObEm3A0JxGEvD/wDST714quPbyPyH5VPa4qeY9v8Amt84nF612VW2cPiWfu3Ju3YdkWD4RDKI0EmYAqj2R7Pot/M9yzeVVaUhzqYAJFxAOdAFjiaAic3LURI9B1rmxyyTJ33I1+dOUNPS+EW7TcRxRKW8iDKq5UygyqyARE+Fven9lr1nv8Xdfu1U3MqhsgAALE5QdBpl2rzBMchMZt+Z0HudKsMB95f5lP1BpyhxejcE7YZcPiLty6mfM5tW5RSABKgKADuY/wBtU8L2yC8PuB77XMQ4cAMXYjN4AJIgaS0edAjsqxLoJ1AzAnpqBMfOks8SsKQXLOJ1VAZ9ZaB7U5HEY43tVYGFtYe3b70IBmz51QkayArAt4iTBqje7Wf4ZrCWrdkP8RU5QddgDrqABJJoQ4hx7PoiLbERoBm9wB/XzrLznrUuVXUGfEu0bYnKjMoW2PCqKYGgG89ABqafYzXiM7O4G2ZjEdAOXyob4QMx11o04eggVi2tSL3D8EoMqAD7+01sIvU/OqmGUVc3rLRzJVdlipmXrUN1qBDUfrXZ6Vrmm1FIIpX95qMNTHaiHM1SZZiowtWF86Ia9qRWLxPh8g6VuFT0qpjLg50Hm/FuGFDIFZVGnF1BnQ0IYi3DGrGUVdXV1UdXV1dQdSzSV1AtJXV1B1dXV1B1dXUoWaC7wtvFRnw06UL8I4cxMxRlw/BnTSosamH/AAq8Ziq1q1AqUHzqNOMxTTNSQDTGoIitOdChIMefPfXcUg9aRxRTQ01Gy0qClNETLeAG1NViYpygcqfMeVEJ3U8z6VBicOIq2Hrik7xFAMcRs6UF8WtQ1ep4jAhhoJrHxnZRX5UR5pXUZ3+wuuhNUb3YtxsfpV2garq2H7MXhyqJuzt4fw02MyurTXs7e+7Ug7MXulNjIrqIcP2PuHetjCditNRTa6A4FWcPw532Feh2OyiLuPpWrh+EougA9qbNPPsL2VY71u8P7IqNSKLThgNh86dm5Af1qLpmYbhCrsKvrhwKfoN6eX0mKKiYaUgGlPNydhUW9AuWluHSuBFKwEUEVy4AsxtStryqPGqSjDyp63JRfQfhQMIqJhTw1N0k0E3KlnQ0tdRDulTV1dVQ0nT50orq6o05KVxrXV1EVrqDoKaqDTQV1dRHd2I2HtS20EbCurqKsYdRG1SE11dRSNtSJy9a6uoic7VVFLXVapBvUh5UldUHPUN/aurqqIwambYV1dUiob23yNV8J/lr6V1dT9UrU2urqD//2Q=="/>
          <p:cNvSpPr>
            <a:spLocks noChangeAspect="1" noChangeArrowheads="1"/>
          </p:cNvSpPr>
          <p:nvPr/>
        </p:nvSpPr>
        <p:spPr bwMode="auto">
          <a:xfrm>
            <a:off x="307975" y="-1668463"/>
            <a:ext cx="3743325" cy="3800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618010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8792" y="-51375"/>
            <a:ext cx="8415765" cy="615553"/>
          </a:xfrm>
          <a:prstGeom prst="rect">
            <a:avLst/>
          </a:prstGeom>
          <a:noFill/>
        </p:spPr>
        <p:txBody>
          <a:bodyPr wrap="none" rtlCol="0">
            <a:spAutoFit/>
          </a:bodyPr>
          <a:lstStyle/>
          <a:p>
            <a:pPr algn="ctr"/>
            <a:r>
              <a:rPr lang="en-US" sz="3400" dirty="0" smtClean="0">
                <a:effectLst>
                  <a:outerShdw blurRad="38100" dist="38100" dir="2700000" algn="tl">
                    <a:srgbClr val="000000">
                      <a:alpha val="43137"/>
                    </a:srgbClr>
                  </a:outerShdw>
                </a:effectLst>
              </a:rPr>
              <a:t>Charles Booth’s Poverty Maps of London, 1899</a:t>
            </a:r>
            <a:endParaRPr lang="en-US" sz="3400" dirty="0">
              <a:effectLst>
                <a:outerShdw blurRad="38100" dist="38100" dir="2700000" algn="tl">
                  <a:srgbClr val="000000">
                    <a:alpha val="43137"/>
                  </a:srgbClr>
                </a:outerShdw>
              </a:effectLst>
            </a:endParaRPr>
          </a:p>
        </p:txBody>
      </p:sp>
      <p:pic>
        <p:nvPicPr>
          <p:cNvPr id="12292" name="Picture 4" descr="http://mapdesign.icaci.org/wp-content/uploads/2012/04/LondonPoverty_Boo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7086600" cy="63122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86600" y="1219199"/>
            <a:ext cx="1752600" cy="2246769"/>
          </a:xfrm>
          <a:prstGeom prst="rect">
            <a:avLst/>
          </a:prstGeom>
          <a:noFill/>
        </p:spPr>
        <p:txBody>
          <a:bodyPr wrap="square" rtlCol="0">
            <a:spAutoFit/>
          </a:bodyPr>
          <a:lstStyle/>
          <a:p>
            <a:pPr algn="ctr"/>
            <a:r>
              <a:rPr lang="en-US" sz="2800" dirty="0" smtClean="0"/>
              <a:t>Detail from one of the poorest areas.</a:t>
            </a:r>
            <a:endParaRPr lang="en-US" sz="2800" dirty="0"/>
          </a:p>
        </p:txBody>
      </p:sp>
    </p:spTree>
    <p:extLst>
      <p:ext uri="{BB962C8B-B14F-4D97-AF65-F5344CB8AC3E}">
        <p14:creationId xmlns:p14="http://schemas.microsoft.com/office/powerpoint/2010/main" val="13250753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en and now: Charles Booth's Victorian map from 1889, right, highlights the most-poverty hit areas of East London, while the modern-day equivalent, left, shows that the exact same areas have the highest risk of diabe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5" y="1362074"/>
            <a:ext cx="4476750" cy="54959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en and now: Charles Booth's Victorian map from 1889, right, highlights the most-poverty hit areas of East London, while the modern-day equivalent, left, shows that the exact same areas have the highest risk of diabe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505" y="1357311"/>
            <a:ext cx="4476750" cy="5495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57626" y="-38237"/>
            <a:ext cx="7409015" cy="584775"/>
          </a:xfrm>
          <a:prstGeom prst="rect">
            <a:avLst/>
          </a:prstGeom>
          <a:noFill/>
        </p:spPr>
        <p:txBody>
          <a:bodyPr wrap="none" rtlCol="0">
            <a:spAutoFit/>
          </a:bodyPr>
          <a:lstStyle/>
          <a:p>
            <a:pPr algn="ctr"/>
            <a:r>
              <a:rPr lang="en-US" sz="3200" dirty="0" smtClean="0">
                <a:effectLst>
                  <a:outerShdw blurRad="38100" dist="38100" dir="2700000" algn="tl">
                    <a:srgbClr val="000000">
                      <a:alpha val="43137"/>
                    </a:srgbClr>
                  </a:outerShdw>
                </a:effectLst>
              </a:rPr>
              <a:t>London Poverty and Health 2012 and 1899</a:t>
            </a:r>
          </a:p>
        </p:txBody>
      </p:sp>
      <p:sp>
        <p:nvSpPr>
          <p:cNvPr id="5" name="TextBox 4"/>
          <p:cNvSpPr txBox="1"/>
          <p:nvPr/>
        </p:nvSpPr>
        <p:spPr>
          <a:xfrm>
            <a:off x="0" y="533400"/>
            <a:ext cx="4418615" cy="954107"/>
          </a:xfrm>
          <a:prstGeom prst="rect">
            <a:avLst/>
          </a:prstGeom>
          <a:noFill/>
        </p:spPr>
        <p:txBody>
          <a:bodyPr wrap="square" rtlCol="0">
            <a:spAutoFit/>
          </a:bodyPr>
          <a:lstStyle/>
          <a:p>
            <a:pPr algn="ctr"/>
            <a:r>
              <a:rPr lang="en-US" sz="2800" dirty="0" smtClean="0">
                <a:effectLst>
                  <a:outerShdw blurRad="38100" dist="38100" dir="2700000" algn="tl">
                    <a:srgbClr val="000000">
                      <a:alpha val="43137"/>
                    </a:srgbClr>
                  </a:outerShdw>
                </a:effectLst>
              </a:rPr>
              <a:t>Incidence of type 2 diabetes</a:t>
            </a:r>
          </a:p>
          <a:p>
            <a:pPr algn="ctr"/>
            <a:r>
              <a:rPr lang="en-US" sz="2800" dirty="0" smtClean="0">
                <a:effectLst>
                  <a:outerShdw blurRad="38100" dist="38100" dir="2700000" algn="tl">
                    <a:srgbClr val="000000">
                      <a:alpha val="43137"/>
                    </a:srgbClr>
                  </a:outerShdw>
                </a:effectLst>
              </a:rPr>
              <a:t>2012</a:t>
            </a:r>
            <a:endParaRPr lang="en-US" sz="2800" dirty="0">
              <a:effectLst>
                <a:outerShdw blurRad="38100" dist="38100" dir="2700000" algn="tl">
                  <a:srgbClr val="000000">
                    <a:alpha val="43137"/>
                  </a:srgbClr>
                </a:outerShdw>
              </a:effectLst>
            </a:endParaRPr>
          </a:p>
        </p:txBody>
      </p:sp>
      <p:sp>
        <p:nvSpPr>
          <p:cNvPr id="7" name="TextBox 6"/>
          <p:cNvSpPr txBox="1"/>
          <p:nvPr/>
        </p:nvSpPr>
        <p:spPr>
          <a:xfrm>
            <a:off x="4730640" y="533400"/>
            <a:ext cx="4418615" cy="954107"/>
          </a:xfrm>
          <a:prstGeom prst="rect">
            <a:avLst/>
          </a:prstGeom>
          <a:noFill/>
        </p:spPr>
        <p:txBody>
          <a:bodyPr wrap="square" rtlCol="0">
            <a:spAutoFit/>
          </a:bodyPr>
          <a:lstStyle/>
          <a:p>
            <a:pPr algn="ctr"/>
            <a:r>
              <a:rPr lang="en-US" sz="2800" dirty="0" smtClean="0">
                <a:effectLst>
                  <a:outerShdw blurRad="38100" dist="38100" dir="2700000" algn="tl">
                    <a:srgbClr val="000000">
                      <a:alpha val="43137"/>
                    </a:srgbClr>
                  </a:outerShdw>
                </a:effectLst>
              </a:rPr>
              <a:t>Incidence of malnutrition</a:t>
            </a:r>
          </a:p>
          <a:p>
            <a:pPr algn="ctr"/>
            <a:r>
              <a:rPr lang="en-US" sz="2800" dirty="0" smtClean="0">
                <a:effectLst>
                  <a:outerShdw blurRad="38100" dist="38100" dir="2700000" algn="tl">
                    <a:srgbClr val="000000">
                      <a:alpha val="43137"/>
                    </a:srgbClr>
                  </a:outerShdw>
                </a:effectLst>
              </a:rPr>
              <a:t>1899</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6195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fade">
                                      <p:cBhvr>
                                        <p:cTn id="11" dur="500"/>
                                        <p:tgtEl>
                                          <p:spTgt spid="717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172"/>
                                        </p:tgtEl>
                                        <p:attrNameLst>
                                          <p:attrName>style.visibility</p:attrName>
                                        </p:attrNameLst>
                                      </p:cBhvr>
                                      <p:to>
                                        <p:strVal val="visible"/>
                                      </p:to>
                                    </p:set>
                                    <p:animEffect transition="in" filter="fade">
                                      <p:cBhvr>
                                        <p:cTn id="19"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ard times: While many suffered ill-health due to starvation in Victorian Britain (like these children in 1860) modern youngsters are putting their health at risk by developing diabetes through addiction to junk foo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45414" t="45923"/>
          <a:stretch/>
        </p:blipFill>
        <p:spPr bwMode="auto">
          <a:xfrm>
            <a:off x="4706718" y="1676401"/>
            <a:ext cx="4437281" cy="51816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ard times: While many suffered ill-health due to starvation in Victorian Britain (like these children in 1860) modern youngsters are putting their health at risk by developing diabetes through addiction to junk fo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4873"/>
            <a:ext cx="4476750" cy="52768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72741" y="-38237"/>
            <a:ext cx="5378780" cy="584775"/>
          </a:xfrm>
          <a:prstGeom prst="rect">
            <a:avLst/>
          </a:prstGeom>
          <a:noFill/>
        </p:spPr>
        <p:txBody>
          <a:bodyPr wrap="none" rtlCol="0">
            <a:spAutoFit/>
          </a:bodyPr>
          <a:lstStyle/>
          <a:p>
            <a:pPr algn="ctr"/>
            <a:r>
              <a:rPr lang="en-US" sz="3200" dirty="0" smtClean="0">
                <a:effectLst>
                  <a:outerShdw blurRad="38100" dist="38100" dir="2700000" algn="tl">
                    <a:srgbClr val="000000">
                      <a:alpha val="43137"/>
                    </a:srgbClr>
                  </a:outerShdw>
                </a:effectLst>
              </a:rPr>
              <a:t>London Poverty 2012 and 1889</a:t>
            </a:r>
            <a:endParaRPr lang="en-US" sz="3200" dirty="0">
              <a:effectLst>
                <a:outerShdw blurRad="38100" dist="38100" dir="2700000" algn="tl">
                  <a:srgbClr val="000000">
                    <a:alpha val="43137"/>
                  </a:srgbClr>
                </a:outerShdw>
              </a:effectLst>
            </a:endParaRPr>
          </a:p>
        </p:txBody>
      </p:sp>
      <p:sp>
        <p:nvSpPr>
          <p:cNvPr id="5" name="TextBox 4"/>
          <p:cNvSpPr txBox="1"/>
          <p:nvPr/>
        </p:nvSpPr>
        <p:spPr>
          <a:xfrm>
            <a:off x="0" y="533400"/>
            <a:ext cx="4418615" cy="461665"/>
          </a:xfrm>
          <a:prstGeom prst="rect">
            <a:avLst/>
          </a:prstGeom>
          <a:noFill/>
        </p:spPr>
        <p:txBody>
          <a:bodyPr wrap="square" rtlCol="0">
            <a:spAutoFit/>
          </a:bodyPr>
          <a:lstStyle/>
          <a:p>
            <a:pPr algn="ctr"/>
            <a:r>
              <a:rPr lang="en-US" sz="2300" dirty="0" smtClean="0">
                <a:effectLst>
                  <a:outerShdw blurRad="38100" dist="38100" dir="2700000" algn="tl">
                    <a:srgbClr val="000000">
                      <a:alpha val="43137"/>
                    </a:srgbClr>
                  </a:outerShdw>
                </a:effectLst>
              </a:rPr>
              <a:t>And the reason why…</a:t>
            </a:r>
          </a:p>
        </p:txBody>
      </p:sp>
      <p:sp>
        <p:nvSpPr>
          <p:cNvPr id="6" name="TextBox 5"/>
          <p:cNvSpPr txBox="1"/>
          <p:nvPr/>
        </p:nvSpPr>
        <p:spPr>
          <a:xfrm>
            <a:off x="4730640" y="533400"/>
            <a:ext cx="4418615" cy="461665"/>
          </a:xfrm>
          <a:prstGeom prst="rect">
            <a:avLst/>
          </a:prstGeom>
          <a:noFill/>
        </p:spPr>
        <p:txBody>
          <a:bodyPr wrap="square" rtlCol="0">
            <a:spAutoFit/>
          </a:bodyPr>
          <a:lstStyle/>
          <a:p>
            <a:pPr algn="ctr"/>
            <a:r>
              <a:rPr lang="en-US" sz="2300" dirty="0" smtClean="0">
                <a:effectLst>
                  <a:outerShdw blurRad="38100" dist="38100" dir="2700000" algn="tl">
                    <a:srgbClr val="000000">
                      <a:alpha val="43137"/>
                    </a:srgbClr>
                  </a:outerShdw>
                </a:effectLst>
              </a:rPr>
              <a:t>And the reason why…</a:t>
            </a:r>
            <a:endParaRPr lang="en-US" sz="2300" dirty="0">
              <a:effectLst>
                <a:outerShdw blurRad="38100" dist="38100" dir="2700000" algn="tl">
                  <a:srgbClr val="000000">
                    <a:alpha val="43137"/>
                  </a:srgbClr>
                </a:outerShdw>
              </a:effectLst>
            </a:endParaRPr>
          </a:p>
        </p:txBody>
      </p:sp>
      <p:sp>
        <p:nvSpPr>
          <p:cNvPr id="7" name="TextBox 6"/>
          <p:cNvSpPr txBox="1"/>
          <p:nvPr/>
        </p:nvSpPr>
        <p:spPr>
          <a:xfrm>
            <a:off x="1828800" y="986135"/>
            <a:ext cx="5448300" cy="446276"/>
          </a:xfrm>
          <a:prstGeom prst="rect">
            <a:avLst/>
          </a:prstGeom>
          <a:noFill/>
        </p:spPr>
        <p:txBody>
          <a:bodyPr wrap="square" rtlCol="0">
            <a:spAutoFit/>
          </a:bodyPr>
          <a:lstStyle/>
          <a:p>
            <a:pPr algn="ctr"/>
            <a:r>
              <a:rPr lang="en-US" sz="2300" dirty="0" smtClean="0">
                <a:effectLst>
                  <a:outerShdw blurRad="38100" dist="38100" dir="2700000" algn="tl">
                    <a:srgbClr val="000000">
                      <a:alpha val="43137"/>
                    </a:srgbClr>
                  </a:outerShdw>
                </a:effectLst>
              </a:rPr>
              <a:t>The difference is choice of lifestyle … or not</a:t>
            </a:r>
          </a:p>
        </p:txBody>
      </p:sp>
    </p:spTree>
    <p:extLst>
      <p:ext uri="{BB962C8B-B14F-4D97-AF65-F5344CB8AC3E}">
        <p14:creationId xmlns:p14="http://schemas.microsoft.com/office/powerpoint/2010/main" val="251168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196"/>
                                        </p:tgtEl>
                                        <p:attrNameLst>
                                          <p:attrName>style.visibility</p:attrName>
                                        </p:attrNameLst>
                                      </p:cBhvr>
                                      <p:to>
                                        <p:strVal val="visible"/>
                                      </p:to>
                                    </p:set>
                                    <p:animEffect transition="in" filter="fade">
                                      <p:cBhvr>
                                        <p:cTn id="11" dur="500"/>
                                        <p:tgtEl>
                                          <p:spTgt spid="819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fade">
                                      <p:cBhvr>
                                        <p:cTn id="19" dur="500"/>
                                        <p:tgtEl>
                                          <p:spTgt spid="819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24198"/>
            <a:ext cx="9178159" cy="6859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90600" y="457200"/>
            <a:ext cx="7939033" cy="615553"/>
          </a:xfrm>
          <a:prstGeom prst="rect">
            <a:avLst/>
          </a:prstGeom>
          <a:solidFill>
            <a:schemeClr val="bg1">
              <a:alpha val="60000"/>
            </a:schemeClr>
          </a:solidFill>
        </p:spPr>
        <p:txBody>
          <a:bodyPr wrap="none" rtlCol="0">
            <a:spAutoFit/>
          </a:bodyPr>
          <a:lstStyle/>
          <a:p>
            <a:r>
              <a:rPr lang="en-US" sz="3400" dirty="0" smtClean="0">
                <a:effectLst>
                  <a:outerShdw blurRad="38100" dist="38100" dir="2700000" algn="tl">
                    <a:srgbClr val="000000">
                      <a:alpha val="43137"/>
                    </a:srgbClr>
                  </a:outerShdw>
                </a:effectLst>
              </a:rPr>
              <a:t>Manchester Riots and Index of Deprivation, </a:t>
            </a:r>
            <a:endParaRPr lang="en-US" sz="3400" dirty="0">
              <a:effectLst>
                <a:outerShdw blurRad="38100" dist="38100" dir="2700000" algn="tl">
                  <a:srgbClr val="000000">
                    <a:alpha val="43137"/>
                  </a:srgbClr>
                </a:outerShdw>
              </a:effectLst>
            </a:endParaRPr>
          </a:p>
        </p:txBody>
      </p:sp>
      <p:sp>
        <p:nvSpPr>
          <p:cNvPr id="2" name="Oval 1"/>
          <p:cNvSpPr/>
          <p:nvPr/>
        </p:nvSpPr>
        <p:spPr>
          <a:xfrm>
            <a:off x="3733800" y="3200400"/>
            <a:ext cx="914400" cy="12192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nut 3"/>
          <p:cNvSpPr/>
          <p:nvPr/>
        </p:nvSpPr>
        <p:spPr>
          <a:xfrm>
            <a:off x="1981200" y="1905000"/>
            <a:ext cx="4800600" cy="3429000"/>
          </a:xfrm>
          <a:prstGeom prst="donut">
            <a:avLst>
              <a:gd name="adj" fmla="val 23465"/>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914400" y="5796915"/>
            <a:ext cx="7239000" cy="800219"/>
          </a:xfrm>
          <a:prstGeom prst="rect">
            <a:avLst/>
          </a:prstGeom>
          <a:solidFill>
            <a:schemeClr val="bg1">
              <a:alpha val="60000"/>
            </a:schemeClr>
          </a:solidFill>
        </p:spPr>
        <p:txBody>
          <a:bodyPr wrap="square" rtlCol="0">
            <a:spAutoFit/>
          </a:bodyPr>
          <a:lstStyle/>
          <a:p>
            <a:pPr algn="ctr"/>
            <a:r>
              <a:rPr lang="en-US" sz="2300" dirty="0" smtClean="0">
                <a:effectLst>
                  <a:outerShdw blurRad="38100" dist="38100" dir="2700000" algn="tl">
                    <a:srgbClr val="000000">
                      <a:alpha val="43137"/>
                    </a:srgbClr>
                  </a:outerShdw>
                </a:effectLst>
              </a:rPr>
              <a:t>Correlation between poorer areas and perpetrators of rioting offences.</a:t>
            </a:r>
            <a:endParaRPr lang="en-US" sz="2300" dirty="0">
              <a:effectLst>
                <a:outerShdw blurRad="38100" dist="38100" dir="2700000" algn="tl">
                  <a:srgbClr val="000000">
                    <a:alpha val="43137"/>
                  </a:srgbClr>
                </a:outerShdw>
              </a:effectLst>
            </a:endParaRPr>
          </a:p>
        </p:txBody>
      </p:sp>
      <p:sp>
        <p:nvSpPr>
          <p:cNvPr id="7" name="TextBox 6"/>
          <p:cNvSpPr txBox="1"/>
          <p:nvPr/>
        </p:nvSpPr>
        <p:spPr>
          <a:xfrm>
            <a:off x="8602722" y="-152400"/>
            <a:ext cx="617478" cy="707886"/>
          </a:xfrm>
          <a:prstGeom prst="rect">
            <a:avLst/>
          </a:prstGeom>
          <a:noFill/>
        </p:spPr>
        <p:txBody>
          <a:bodyPr wrap="none" rtlCol="0">
            <a:spAutoFit/>
          </a:bodyPr>
          <a:lstStyle/>
          <a:p>
            <a:pPr algn="ctr"/>
            <a:r>
              <a:rPr lang="en-CA" sz="4000" kern="700" spc="-100" dirty="0" smtClean="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115707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 y="6581001"/>
            <a:ext cx="9105900"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rPr>
              <a:t>https://inequality.org/facts/income-inequality/</a:t>
            </a:r>
          </a:p>
        </p:txBody>
      </p:sp>
      <p:pic>
        <p:nvPicPr>
          <p:cNvPr id="13" name="Picture 4" descr="https://inequality.org/wp-content/uploads/2017/05/Share-of-total-us-income-1913-201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6188" y="400050"/>
            <a:ext cx="4520242" cy="30289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s://inequality.org/wp-content/uploads/2017/05/share-of-total-us-income-tippy-top-19193-20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9" y="3657600"/>
            <a:ext cx="4490249" cy="30289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s://inequality.org/wp-content/uploads/2017/05/top-400-earners-1992-2014-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6188" y="3676650"/>
            <a:ext cx="4520242" cy="3028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7426" y="-123170"/>
            <a:ext cx="776661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The New Gilded Age in the United States</a:t>
            </a:r>
            <a:endParaRPr kumimoji="0" lang="en-US"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7" name="Rectangle 16"/>
          <p:cNvSpPr/>
          <p:nvPr/>
        </p:nvSpPr>
        <p:spPr>
          <a:xfrm>
            <a:off x="4521200" y="2311400"/>
            <a:ext cx="12446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The Gilded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Age</a:t>
            </a:r>
            <a:endParaRPr kumimoji="0" lang="en-CA"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9" name="Rectangle 18"/>
          <p:cNvSpPr/>
          <p:nvPr/>
        </p:nvSpPr>
        <p:spPr>
          <a:xfrm>
            <a:off x="8579" y="533400"/>
            <a:ext cx="4607609" cy="28007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I</a:t>
            </a:r>
            <a:r>
              <a:rPr kumimoji="0" lang="en-CA" sz="2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ncome inequality had been declining since the “Gilded Age” of about 1890 to 1929, but began increasing again in the 1970s and has now reached the same levels.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We are living in another “Gilded Age” that is more gilded the higher we step up the income ladder.</a:t>
            </a:r>
            <a:endParaRPr kumimoji="0" lang="en-CA" sz="2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TextBox 8"/>
          <p:cNvSpPr txBox="1"/>
          <p:nvPr/>
        </p:nvSpPr>
        <p:spPr>
          <a:xfrm>
            <a:off x="5304756" y="676215"/>
            <a:ext cx="314310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Top 1% Share of U.S. Income</a:t>
            </a:r>
            <a:endParaRPr kumimoji="0" lang="en-US"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cxnSp>
        <p:nvCxnSpPr>
          <p:cNvPr id="6" name="Straight Arrow Connector 5"/>
          <p:cNvCxnSpPr/>
          <p:nvPr/>
        </p:nvCxnSpPr>
        <p:spPr>
          <a:xfrm flipV="1">
            <a:off x="4498828" y="3015703"/>
            <a:ext cx="1356965" cy="547"/>
          </a:xfrm>
          <a:prstGeom prst="straightConnector1">
            <a:avLst/>
          </a:prstGeom>
          <a:ln w="508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85169" y="4009965"/>
            <a:ext cx="333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Top 0.1% Share of U.S. Income</a:t>
            </a:r>
            <a:endParaRPr kumimoji="0" lang="en-US"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8" name="TextBox 17"/>
          <p:cNvSpPr txBox="1"/>
          <p:nvPr/>
        </p:nvSpPr>
        <p:spPr>
          <a:xfrm>
            <a:off x="5854824" y="3940115"/>
            <a:ext cx="230967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Top 400 U.S. Earners</a:t>
            </a:r>
            <a:endParaRPr kumimoji="0" lang="en-US"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0" name="TextBox 19"/>
          <p:cNvSpPr txBox="1"/>
          <p:nvPr/>
        </p:nvSpPr>
        <p:spPr>
          <a:xfrm>
            <a:off x="8554750" y="-76200"/>
            <a:ext cx="465192"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sym typeface="Wingdings" panose="05000000000000000000" pitchFamily="2" charset="2"/>
              </a:rPr>
              <a:t></a:t>
            </a:r>
            <a:endParaRPr kumimoji="0" lang="en-US" sz="2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98104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fade">
                                      <p:cBhvr>
                                        <p:cTn id="22" dur="500"/>
                                        <p:tgtEl>
                                          <p:spTgt spid="19">
                                            <p:txEl>
                                              <p:pRg st="1" end="1"/>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9" grpId="0"/>
      <p:bldP spid="16"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7068" y="678228"/>
            <a:ext cx="7169863" cy="5401479"/>
          </a:xfrm>
          <a:prstGeom prst="rect">
            <a:avLst/>
          </a:prstGeom>
          <a:noFill/>
        </p:spPr>
        <p:txBody>
          <a:bodyPr wrap="square" rtlCol="0">
            <a:spAutoFit/>
          </a:bodyPr>
          <a:lstStyle/>
          <a:p>
            <a:pPr algn="ctr"/>
            <a:r>
              <a:rPr lang="en-CA" sz="2300" dirty="0" smtClean="0"/>
              <a:t>The following analysis is from The Equality Trust organisation and is to be found on their website and in the book </a:t>
            </a:r>
            <a:r>
              <a:rPr lang="en-CA" sz="2300" i="1" dirty="0" smtClean="0"/>
              <a:t>The Spirit Level (2009) </a:t>
            </a:r>
            <a:r>
              <a:rPr lang="en-CA" sz="2300" dirty="0" smtClean="0"/>
              <a:t>by Richard Wilkinson and Kate Pickett.</a:t>
            </a:r>
          </a:p>
          <a:p>
            <a:pPr algn="ctr"/>
            <a:endParaRPr lang="en-CA" sz="2300" dirty="0"/>
          </a:p>
          <a:p>
            <a:pPr algn="ctr"/>
            <a:r>
              <a:rPr lang="en-CA" sz="2300" dirty="0" smtClean="0"/>
              <a:t>They show clearly that while higher incomes are for the most part correlated with better wellbeing, a far more important variable is income inequality.</a:t>
            </a:r>
          </a:p>
          <a:p>
            <a:pPr algn="ctr"/>
            <a:endParaRPr lang="en-CA" sz="2300" dirty="0"/>
          </a:p>
          <a:p>
            <a:pPr algn="ctr"/>
            <a:r>
              <a:rPr lang="en-CA" sz="2300" dirty="0" smtClean="0"/>
              <a:t>Put simply, how much richer are the richest in a society than the poorest and what is its effect?</a:t>
            </a:r>
          </a:p>
          <a:p>
            <a:pPr algn="ctr"/>
            <a:endParaRPr lang="en-CA" sz="2300" dirty="0"/>
          </a:p>
          <a:p>
            <a:pPr algn="ctr"/>
            <a:r>
              <a:rPr lang="en-CA" sz="2300" dirty="0" smtClean="0"/>
              <a:t>The story told in the following slides is that “wellbeing” is as much a matter of how we compare our income levels to others as it is how much money we actually have.</a:t>
            </a:r>
            <a:endParaRPr lang="en-CA" sz="2300" dirty="0"/>
          </a:p>
        </p:txBody>
      </p:sp>
      <p:sp>
        <p:nvSpPr>
          <p:cNvPr id="3" name="TextBox 2"/>
          <p:cNvSpPr txBox="1"/>
          <p:nvPr/>
        </p:nvSpPr>
        <p:spPr>
          <a:xfrm>
            <a:off x="1253283" y="-60556"/>
            <a:ext cx="6626750" cy="615553"/>
          </a:xfrm>
          <a:prstGeom prst="rect">
            <a:avLst/>
          </a:prstGeom>
          <a:noFill/>
        </p:spPr>
        <p:txBody>
          <a:bodyPr wrap="none" rtlCol="0">
            <a:spAutoFit/>
          </a:bodyPr>
          <a:lstStyle/>
          <a:p>
            <a:pPr algn="ctr"/>
            <a:r>
              <a:rPr lang="en-CA" sz="3400" dirty="0" smtClean="0">
                <a:effectLst>
                  <a:outerShdw blurRad="38100" dist="38100" dir="2700000" algn="tl">
                    <a:srgbClr val="000000">
                      <a:alpha val="43137"/>
                    </a:srgbClr>
                  </a:outerShdw>
                </a:effectLst>
              </a:rPr>
              <a:t>The Effect of The Rich Getting Richer</a:t>
            </a:r>
            <a:endParaRPr lang="en-CA" sz="3400" dirty="0">
              <a:effectLst>
                <a:outerShdw blurRad="38100" dist="38100" dir="2700000" algn="tl">
                  <a:srgbClr val="000000">
                    <a:alpha val="43137"/>
                  </a:srgbClr>
                </a:outerShdw>
              </a:effectLst>
            </a:endParaRPr>
          </a:p>
        </p:txBody>
      </p:sp>
      <p:sp>
        <p:nvSpPr>
          <p:cNvPr id="4" name="TextBox 3"/>
          <p:cNvSpPr txBox="1"/>
          <p:nvPr/>
        </p:nvSpPr>
        <p:spPr>
          <a:xfrm>
            <a:off x="8602722" y="-152400"/>
            <a:ext cx="617478" cy="707886"/>
          </a:xfrm>
          <a:prstGeom prst="rect">
            <a:avLst/>
          </a:prstGeom>
          <a:noFill/>
        </p:spPr>
        <p:txBody>
          <a:bodyPr wrap="none" rtlCol="0">
            <a:spAutoFit/>
          </a:bodyPr>
          <a:lstStyle/>
          <a:p>
            <a:pPr algn="ctr"/>
            <a:r>
              <a:rPr lang="en-CA" sz="4000" kern="700" spc="-100" dirty="0" smtClean="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2216353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0161" t="5771" r="10533" b="9219"/>
          <a:stretch/>
        </p:blipFill>
        <p:spPr>
          <a:xfrm>
            <a:off x="509980" y="43156"/>
            <a:ext cx="8145070" cy="6548144"/>
          </a:xfrm>
          <a:prstGeom prst="rect">
            <a:avLst/>
          </a:prstGeom>
        </p:spPr>
      </p:pic>
      <p:sp>
        <p:nvSpPr>
          <p:cNvPr id="3" name="TextBox 2"/>
          <p:cNvSpPr txBox="1"/>
          <p:nvPr/>
        </p:nvSpPr>
        <p:spPr>
          <a:xfrm>
            <a:off x="96806" y="488445"/>
            <a:ext cx="1043876"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Arial" charset="0"/>
              </a:rPr>
              <a:t>Japan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prstClr val="black"/>
                </a:solidFill>
                <a:effectLst/>
                <a:uLnTx/>
                <a:uFillTx/>
                <a:latin typeface="Calibri" panose="020F0502020204030204"/>
                <a:ea typeface="+mn-ea"/>
                <a:cs typeface="Arial" charset="0"/>
              </a:rPr>
              <a:t>Finland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prstClr val="black"/>
                </a:solidFill>
                <a:effectLst/>
                <a:uLnTx/>
                <a:uFillTx/>
                <a:latin typeface="Calibri" panose="020F0502020204030204"/>
                <a:ea typeface="+mn-ea"/>
                <a:cs typeface="Arial" charset="0"/>
              </a:rPr>
              <a:t>Norway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prstClr val="black"/>
                </a:solidFill>
                <a:effectLst/>
                <a:uLnTx/>
                <a:uFillTx/>
                <a:latin typeface="Calibri" panose="020F0502020204030204"/>
                <a:ea typeface="+mn-ea"/>
                <a:cs typeface="Arial" charset="0"/>
              </a:rPr>
              <a:t>Sweden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prstClr val="black"/>
                </a:solidFill>
                <a:effectLst/>
                <a:uLnTx/>
                <a:uFillTx/>
                <a:latin typeface="Calibri" panose="020F0502020204030204"/>
                <a:ea typeface="+mn-ea"/>
                <a:cs typeface="Arial" charset="0"/>
              </a:rPr>
              <a:t>Denmark</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4" name="TextBox 3"/>
          <p:cNvSpPr txBox="1"/>
          <p:nvPr/>
        </p:nvSpPr>
        <p:spPr>
          <a:xfrm>
            <a:off x="49370" y="4388649"/>
            <a:ext cx="1116716"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prstClr val="black"/>
                </a:solidFill>
                <a:effectLst/>
                <a:uLnTx/>
                <a:uFillTx/>
                <a:latin typeface="Calibri" panose="020F0502020204030204"/>
                <a:ea typeface="+mn-ea"/>
                <a:cs typeface="Arial" charset="0"/>
              </a:rPr>
              <a:t>Australia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prstClr val="black"/>
                </a:solidFill>
                <a:effectLst/>
                <a:uLnTx/>
                <a:uFillTx/>
                <a:latin typeface="Calibri" panose="020F0502020204030204"/>
                <a:ea typeface="+mn-ea"/>
                <a:cs typeface="Arial" charset="0"/>
              </a:rPr>
              <a:t>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prstClr val="black"/>
                </a:solidFill>
                <a:effectLst/>
                <a:uLnTx/>
                <a:uFillTx/>
                <a:latin typeface="Calibri" panose="020F0502020204030204"/>
                <a:ea typeface="+mn-ea"/>
                <a:cs typeface="Arial" charset="0"/>
              </a:rPr>
              <a:t>Portugal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prstClr val="black"/>
                </a:solidFill>
                <a:effectLst/>
                <a:uLnTx/>
                <a:uFillTx/>
                <a:latin typeface="Calibri" panose="020F0502020204030204"/>
                <a:ea typeface="+mn-ea"/>
                <a:cs typeface="Arial" charset="0"/>
              </a:rPr>
              <a:t>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Arial" charset="0"/>
              </a:rPr>
              <a:t>Singapore</a:t>
            </a:r>
            <a:endParaRPr kumimoji="0" lang="en-CA"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5" name="TextBox 4"/>
          <p:cNvSpPr txBox="1"/>
          <p:nvPr/>
        </p:nvSpPr>
        <p:spPr>
          <a:xfrm>
            <a:off x="3758943" y="588406"/>
            <a:ext cx="303286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Arial" charset="0"/>
              </a:rPr>
              <a:t>In Japan the richest 20% are about 3.2 times richer than the poorest 20%.</a:t>
            </a:r>
            <a:endParaRPr kumimoji="0" lang="en-CA"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6" name="TextBox 5"/>
          <p:cNvSpPr txBox="1"/>
          <p:nvPr/>
        </p:nvSpPr>
        <p:spPr>
          <a:xfrm>
            <a:off x="6813550" y="4402434"/>
            <a:ext cx="22352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Arial" charset="0"/>
              </a:rPr>
              <a:t>In Singapore the richest 20% are about 9.8 times richer than the poorest 20%.</a:t>
            </a:r>
            <a:endParaRPr kumimoji="0" lang="en-CA"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7" name="TextBox 6"/>
          <p:cNvSpPr txBox="1"/>
          <p:nvPr/>
        </p:nvSpPr>
        <p:spPr>
          <a:xfrm>
            <a:off x="5193583" y="1584404"/>
            <a:ext cx="3831444" cy="24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200" b="0"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Arial" charset="0"/>
              </a:rPr>
              <a:t>In comparative terms Singapore has an income gap that is about 3 times higher than Japan. Singapore has, in effect, 3 times more inequality than Japan.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2200" dirty="0" smtClean="0">
                <a:solidFill>
                  <a:srgbClr val="C00000"/>
                </a:solidFill>
                <a:effectLst>
                  <a:outerShdw blurRad="38100" dist="38100" dir="2700000" algn="tl">
                    <a:srgbClr val="000000">
                      <a:alpha val="43137"/>
                    </a:srgbClr>
                  </a:outerShdw>
                </a:effectLst>
                <a:latin typeface="Calibri" panose="020F0502020204030204"/>
                <a:cs typeface="Arial" charset="0"/>
              </a:rPr>
              <a:t>Yet they both have about the same gross HH PPP income.</a:t>
            </a:r>
            <a:endParaRPr kumimoji="0" lang="en-CA" sz="2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cs typeface="Arial" charset="0"/>
            </a:endParaRPr>
          </a:p>
        </p:txBody>
      </p:sp>
      <p:cxnSp>
        <p:nvCxnSpPr>
          <p:cNvPr id="9" name="Straight Connector 8"/>
          <p:cNvCxnSpPr/>
          <p:nvPr/>
        </p:nvCxnSpPr>
        <p:spPr>
          <a:xfrm>
            <a:off x="3716731" y="617669"/>
            <a:ext cx="0" cy="351227"/>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543800" y="5514750"/>
            <a:ext cx="0" cy="351227"/>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5088" y="3027986"/>
            <a:ext cx="9955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Arial" charset="0"/>
              </a:rPr>
              <a:t>CANADA</a:t>
            </a:r>
            <a:endParaRPr kumimoji="0" lang="en-CA"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cxnSp>
        <p:nvCxnSpPr>
          <p:cNvPr id="12" name="Straight Connector 11"/>
          <p:cNvCxnSpPr/>
          <p:nvPr/>
        </p:nvCxnSpPr>
        <p:spPr>
          <a:xfrm>
            <a:off x="3716731" y="1048505"/>
            <a:ext cx="67612" cy="5013180"/>
          </a:xfrm>
          <a:prstGeom prst="line">
            <a:avLst/>
          </a:prstGeom>
          <a:ln w="508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437" y="6581001"/>
            <a:ext cx="91624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smtClean="0">
                <a:ln>
                  <a:noFill/>
                </a:ln>
                <a:solidFill>
                  <a:prstClr val="black"/>
                </a:solidFill>
                <a:effectLst/>
                <a:uLnTx/>
                <a:uFillTx/>
                <a:latin typeface="Calibri" panose="020F0502020204030204"/>
                <a:ea typeface="+mn-ea"/>
                <a:cs typeface="Arial" charset="0"/>
              </a:rPr>
              <a:t>Source: Wilkinson and Picket, </a:t>
            </a:r>
            <a:r>
              <a:rPr kumimoji="0" lang="en-CA" sz="1200" b="0" i="1" u="none" strike="noStrike" kern="1200" cap="none" spc="0" normalizeH="0" baseline="0" noProof="0" dirty="0" smtClean="0">
                <a:ln>
                  <a:noFill/>
                </a:ln>
                <a:solidFill>
                  <a:prstClr val="black"/>
                </a:solidFill>
                <a:effectLst/>
                <a:uLnTx/>
                <a:uFillTx/>
                <a:latin typeface="Calibri" panose="020F0502020204030204"/>
                <a:ea typeface="+mn-ea"/>
                <a:cs typeface="Arial" charset="0"/>
              </a:rPr>
              <a:t>The Spirit Level </a:t>
            </a:r>
            <a:r>
              <a:rPr kumimoji="0" lang="en-CA" sz="1200" b="0" i="0" u="none" strike="noStrike" kern="1200" cap="none" spc="0" normalizeH="0" baseline="0" noProof="0" dirty="0" smtClean="0">
                <a:ln>
                  <a:noFill/>
                </a:ln>
                <a:solidFill>
                  <a:prstClr val="black"/>
                </a:solidFill>
                <a:effectLst/>
                <a:uLnTx/>
                <a:uFillTx/>
                <a:latin typeface="Calibri" panose="020F0502020204030204"/>
                <a:ea typeface="+mn-ea"/>
                <a:cs typeface="Arial" charset="0"/>
              </a:rPr>
              <a:t>(2009)	                               			  www.equalitytrust.org.uk</a:t>
            </a:r>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03112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p:stCondLst>
                              <p:cond delay="500"/>
                            </p:stCondLst>
                            <p:childTnLst>
                              <p:par>
                                <p:cTn id="37" presetID="2" presetClass="entr" presetSubtype="4"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62"/>
            <a:ext cx="9144000" cy="6858000"/>
          </a:xfrm>
          <a:prstGeom prst="rect">
            <a:avLst/>
          </a:prstGeom>
        </p:spPr>
      </p:pic>
      <p:sp>
        <p:nvSpPr>
          <p:cNvPr id="3" name="Rectangle 2"/>
          <p:cNvSpPr/>
          <p:nvPr/>
        </p:nvSpPr>
        <p:spPr>
          <a:xfrm>
            <a:off x="3358367" y="1233014"/>
            <a:ext cx="5785633"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charset="0"/>
              </a:rPr>
              <a:t>The relationship between </a:t>
            </a:r>
            <a:r>
              <a:rPr kumimoji="0" lang="en-CA" sz="2000" b="0" i="0" u="sng"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rPr>
              <a:t>income</a:t>
            </a:r>
            <a:r>
              <a:rPr kumimoji="0" lang="en-CA" sz="2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rPr>
              <a:t> </a:t>
            </a:r>
            <a:r>
              <a:rPr kumimoji="0" lang="en-CA" sz="2000" b="0" i="0" u="sng"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rPr>
              <a:t>alone</a:t>
            </a:r>
            <a:r>
              <a:rPr kumimoji="0" lang="en-CA" sz="2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rPr>
              <a:t> </a:t>
            </a:r>
            <a:r>
              <a:rPr kumimoji="0" lang="en-CA"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charset="0"/>
              </a:rPr>
              <a:t>and wellbeing is virtually non-existent. This shows that averaging incomes hides overall levels of wellbeing by diluting the effect of poverty.</a:t>
            </a:r>
            <a:endParaRPr kumimoji="0" lang="en-CA"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4" name="Rectangle 3"/>
          <p:cNvSpPr/>
          <p:nvPr/>
        </p:nvSpPr>
        <p:spPr>
          <a:xfrm>
            <a:off x="8056006" y="1077490"/>
            <a:ext cx="26745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sym typeface="Wingdings" panose="05000000000000000000" pitchFamily="2" charset="2"/>
              </a:rPr>
              <a:t></a:t>
            </a:r>
            <a:endParaRPr kumimoji="0" lang="en-CA"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5" name="Rectangle 4"/>
          <p:cNvSpPr/>
          <p:nvPr/>
        </p:nvSpPr>
        <p:spPr>
          <a:xfrm>
            <a:off x="3208081" y="1917353"/>
            <a:ext cx="26745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sym typeface="Wingdings" panose="05000000000000000000" pitchFamily="2" charset="2"/>
              </a:rPr>
              <a:t></a:t>
            </a:r>
            <a:endParaRPr kumimoji="0" lang="en-CA"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6" name="Rectangle 5"/>
          <p:cNvSpPr/>
          <p:nvPr/>
        </p:nvSpPr>
        <p:spPr>
          <a:xfrm>
            <a:off x="5610204" y="2333762"/>
            <a:ext cx="26745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sym typeface="Wingdings" panose="05000000000000000000" pitchFamily="2" charset="2"/>
              </a:rPr>
              <a:t></a:t>
            </a:r>
            <a:endParaRPr kumimoji="0" lang="en-CA"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7" name="Rectangle 6"/>
          <p:cNvSpPr/>
          <p:nvPr/>
        </p:nvSpPr>
        <p:spPr>
          <a:xfrm>
            <a:off x="5743933" y="3059668"/>
            <a:ext cx="26745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sym typeface="Wingdings" panose="05000000000000000000" pitchFamily="2" charset="2"/>
              </a:rPr>
              <a:t></a:t>
            </a:r>
            <a:endParaRPr kumimoji="0" lang="en-CA"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8" name="Rectangle 7"/>
          <p:cNvSpPr/>
          <p:nvPr/>
        </p:nvSpPr>
        <p:spPr>
          <a:xfrm>
            <a:off x="5342746" y="3996493"/>
            <a:ext cx="26745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Arial" charset="0"/>
                <a:sym typeface="Wingdings" panose="05000000000000000000" pitchFamily="2" charset="2"/>
              </a:rPr>
              <a:t></a:t>
            </a:r>
            <a:endParaRPr kumimoji="0" lang="en-CA" sz="1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9" name="Rectangle 8"/>
          <p:cNvSpPr/>
          <p:nvPr/>
        </p:nvSpPr>
        <p:spPr>
          <a:xfrm>
            <a:off x="5829886" y="4430167"/>
            <a:ext cx="26745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Arial" charset="0"/>
                <a:sym typeface="Wingdings" panose="05000000000000000000" pitchFamily="2" charset="2"/>
              </a:rPr>
              <a:t></a:t>
            </a:r>
            <a:endParaRPr kumimoji="0" lang="en-CA" sz="1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10" name="Rectangle 9"/>
          <p:cNvSpPr/>
          <p:nvPr/>
        </p:nvSpPr>
        <p:spPr>
          <a:xfrm>
            <a:off x="5476475" y="3600908"/>
            <a:ext cx="26745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Arial" charset="0"/>
                <a:sym typeface="Wingdings" panose="05000000000000000000" pitchFamily="2" charset="2"/>
              </a:rPr>
              <a:t></a:t>
            </a:r>
            <a:endParaRPr kumimoji="0" lang="en-CA" sz="1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11" name="Rectangle 10"/>
          <p:cNvSpPr/>
          <p:nvPr/>
        </p:nvSpPr>
        <p:spPr>
          <a:xfrm>
            <a:off x="6422949" y="3332170"/>
            <a:ext cx="26745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Arial" charset="0"/>
                <a:sym typeface="Wingdings" panose="05000000000000000000" pitchFamily="2" charset="2"/>
              </a:rPr>
              <a:t></a:t>
            </a:r>
            <a:endParaRPr kumimoji="0" lang="en-CA" sz="1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12" name="Rectangle 11"/>
          <p:cNvSpPr/>
          <p:nvPr/>
        </p:nvSpPr>
        <p:spPr>
          <a:xfrm>
            <a:off x="8020483" y="3810327"/>
            <a:ext cx="275026"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Arial" charset="0"/>
                <a:sym typeface="Wingdings" panose="05000000000000000000" pitchFamily="2" charset="2"/>
              </a:rPr>
              <a:t></a:t>
            </a:r>
            <a:endParaRPr kumimoji="0" lang="en-CA" sz="1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13" name="Rectangle 12"/>
          <p:cNvSpPr/>
          <p:nvPr/>
        </p:nvSpPr>
        <p:spPr>
          <a:xfrm>
            <a:off x="3358367" y="4799499"/>
            <a:ext cx="3703018" cy="64633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CA" sz="1800" b="0" i="0" u="none" strike="noStrike" kern="1200" cap="none" spc="0" normalizeH="0" baseline="0" noProof="0" dirty="0" smtClean="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Arial" charset="0"/>
                <a:sym typeface="Wingdings" panose="05000000000000000000" pitchFamily="2" charset="2"/>
              </a:rPr>
              <a:t>Nations with small income gaps.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CA" sz="1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sym typeface="Wingdings" panose="05000000000000000000" pitchFamily="2" charset="2"/>
              </a:rPr>
              <a:t>Nations with large income gaps.</a:t>
            </a:r>
            <a:endParaRPr kumimoji="0" lang="en-CA" sz="1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14" name="Rectangle 13"/>
          <p:cNvSpPr/>
          <p:nvPr/>
        </p:nvSpPr>
        <p:spPr>
          <a:xfrm>
            <a:off x="3941343" y="2875002"/>
            <a:ext cx="26745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sym typeface="Wingdings" panose="05000000000000000000" pitchFamily="2" charset="2"/>
              </a:rPr>
              <a:t></a:t>
            </a:r>
            <a:endParaRPr kumimoji="0" lang="en-CA"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5133611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70"/>
            <a:ext cx="9210612" cy="6907959"/>
          </a:xfrm>
          <a:prstGeom prst="rect">
            <a:avLst/>
          </a:prstGeom>
        </p:spPr>
      </p:pic>
      <p:sp>
        <p:nvSpPr>
          <p:cNvPr id="5" name="Rectangle 4"/>
          <p:cNvSpPr/>
          <p:nvPr/>
        </p:nvSpPr>
        <p:spPr>
          <a:xfrm>
            <a:off x="3439725" y="1243980"/>
            <a:ext cx="3726607"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dirty="0" smtClean="0">
                <a:solidFill>
                  <a:prstClr val="black"/>
                </a:solidFill>
                <a:effectLst>
                  <a:outerShdw blurRad="38100" dist="38100" dir="2700000" algn="tl">
                    <a:srgbClr val="000000">
                      <a:alpha val="43137"/>
                    </a:srgbClr>
                  </a:outerShdw>
                </a:effectLst>
                <a:latin typeface="Calibri" panose="020F0502020204030204"/>
                <a:cs typeface="Arial" charset="0"/>
              </a:rPr>
              <a:t>But t</a:t>
            </a:r>
            <a:r>
              <a:rPr kumimoji="0" lang="en-CA"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anose="020F0502020204030204"/>
                <a:cs typeface="Arial" charset="0"/>
              </a:rPr>
              <a:t>he relationship between </a:t>
            </a:r>
            <a:r>
              <a:rPr kumimoji="0" lang="en-CA" sz="2000" b="0"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cs typeface="Arial" charset="0"/>
              </a:rPr>
              <a:t>income inequality </a:t>
            </a:r>
            <a:r>
              <a:rPr kumimoji="0" lang="en-CA"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anose="020F0502020204030204"/>
                <a:cs typeface="Arial" charset="0"/>
              </a:rPr>
              <a:t>and wellbeing is very strong.</a:t>
            </a:r>
            <a:endParaRPr kumimoji="0" lang="en-CA"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cs typeface="Arial" charset="0"/>
            </a:endParaRPr>
          </a:p>
        </p:txBody>
      </p:sp>
      <p:sp>
        <p:nvSpPr>
          <p:cNvPr id="8" name="Rectangle 7"/>
          <p:cNvSpPr/>
          <p:nvPr/>
        </p:nvSpPr>
        <p:spPr>
          <a:xfrm>
            <a:off x="7166333" y="3094672"/>
            <a:ext cx="1815678"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rPr>
              <a:t>The worse the income inequality the worse the wellbeing score.</a:t>
            </a:r>
            <a:endParaRPr kumimoji="0" lang="en-CA"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12" name="Rectangle 11"/>
          <p:cNvSpPr/>
          <p:nvPr/>
        </p:nvSpPr>
        <p:spPr>
          <a:xfrm>
            <a:off x="8193266" y="1132523"/>
            <a:ext cx="26745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sym typeface="Wingdings" panose="05000000000000000000" pitchFamily="2" charset="2"/>
              </a:rPr>
              <a:t></a:t>
            </a:r>
            <a:endParaRPr kumimoji="0" lang="en-CA"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13" name="Rectangle 12"/>
          <p:cNvSpPr/>
          <p:nvPr/>
        </p:nvSpPr>
        <p:spPr>
          <a:xfrm>
            <a:off x="7788548" y="2000374"/>
            <a:ext cx="26745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sym typeface="Wingdings" panose="05000000000000000000" pitchFamily="2" charset="2"/>
              </a:rPr>
              <a:t></a:t>
            </a:r>
            <a:endParaRPr kumimoji="0" lang="en-CA"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14" name="Rectangle 13"/>
          <p:cNvSpPr/>
          <p:nvPr/>
        </p:nvSpPr>
        <p:spPr>
          <a:xfrm>
            <a:off x="7032604" y="2346462"/>
            <a:ext cx="26745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sym typeface="Wingdings" panose="05000000000000000000" pitchFamily="2" charset="2"/>
              </a:rPr>
              <a:t></a:t>
            </a:r>
            <a:endParaRPr kumimoji="0" lang="en-CA"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15" name="Rectangle 14"/>
          <p:cNvSpPr/>
          <p:nvPr/>
        </p:nvSpPr>
        <p:spPr>
          <a:xfrm>
            <a:off x="6898875" y="3178623"/>
            <a:ext cx="26745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sym typeface="Wingdings" panose="05000000000000000000" pitchFamily="2" charset="2"/>
              </a:rPr>
              <a:t></a:t>
            </a:r>
            <a:endParaRPr kumimoji="0" lang="en-CA"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18" name="Rectangle 17"/>
          <p:cNvSpPr/>
          <p:nvPr/>
        </p:nvSpPr>
        <p:spPr>
          <a:xfrm>
            <a:off x="4441198" y="3429000"/>
            <a:ext cx="26745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Arial" charset="0"/>
                <a:sym typeface="Wingdings" panose="05000000000000000000" pitchFamily="2" charset="2"/>
              </a:rPr>
              <a:t></a:t>
            </a:r>
            <a:endParaRPr kumimoji="0" lang="en-CA" sz="1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19" name="Rectangle 18"/>
          <p:cNvSpPr/>
          <p:nvPr/>
        </p:nvSpPr>
        <p:spPr>
          <a:xfrm>
            <a:off x="3874086" y="3651234"/>
            <a:ext cx="26745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Arial" charset="0"/>
                <a:sym typeface="Wingdings" panose="05000000000000000000" pitchFamily="2" charset="2"/>
              </a:rPr>
              <a:t></a:t>
            </a:r>
            <a:endParaRPr kumimoji="0" lang="en-CA" sz="1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20" name="Rectangle 19"/>
          <p:cNvSpPr/>
          <p:nvPr/>
        </p:nvSpPr>
        <p:spPr>
          <a:xfrm>
            <a:off x="4051215" y="3917329"/>
            <a:ext cx="26745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Arial" charset="0"/>
                <a:sym typeface="Wingdings" panose="05000000000000000000" pitchFamily="2" charset="2"/>
              </a:rPr>
              <a:t></a:t>
            </a:r>
            <a:endParaRPr kumimoji="0" lang="en-CA" sz="1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21" name="Rectangle 20"/>
          <p:cNvSpPr/>
          <p:nvPr/>
        </p:nvSpPr>
        <p:spPr>
          <a:xfrm>
            <a:off x="4094615" y="4123803"/>
            <a:ext cx="26745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Arial" charset="0"/>
                <a:sym typeface="Wingdings" panose="05000000000000000000" pitchFamily="2" charset="2"/>
              </a:rPr>
              <a:t></a:t>
            </a:r>
            <a:endParaRPr kumimoji="0" lang="en-CA" sz="1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22" name="Rectangle 21"/>
          <p:cNvSpPr/>
          <p:nvPr/>
        </p:nvSpPr>
        <p:spPr>
          <a:xfrm>
            <a:off x="3611174" y="4507878"/>
            <a:ext cx="26745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Arial" charset="0"/>
                <a:sym typeface="Wingdings" panose="05000000000000000000" pitchFamily="2" charset="2"/>
              </a:rPr>
              <a:t></a:t>
            </a:r>
            <a:endParaRPr kumimoji="0" lang="en-CA" sz="1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23" name="Rectangle 22"/>
          <p:cNvSpPr/>
          <p:nvPr/>
        </p:nvSpPr>
        <p:spPr>
          <a:xfrm>
            <a:off x="4317465" y="4933317"/>
            <a:ext cx="3703018" cy="64633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CA" sz="1800" b="0" i="0" u="none" strike="noStrike" kern="1200" cap="none" spc="0" normalizeH="0" baseline="0" noProof="0" dirty="0" smtClean="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Arial" charset="0"/>
                <a:sym typeface="Wingdings" panose="05000000000000000000" pitchFamily="2" charset="2"/>
              </a:rPr>
              <a:t>Nations with small income gaps.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CA" sz="1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sym typeface="Wingdings" panose="05000000000000000000" pitchFamily="2" charset="2"/>
              </a:rPr>
              <a:t>Nations with large income gaps.</a:t>
            </a:r>
            <a:endParaRPr kumimoji="0" lang="en-CA" sz="1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
        <p:nvSpPr>
          <p:cNvPr id="26" name="Rectangle 25"/>
          <p:cNvSpPr/>
          <p:nvPr/>
        </p:nvSpPr>
        <p:spPr>
          <a:xfrm>
            <a:off x="6655968" y="2921438"/>
            <a:ext cx="26745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sym typeface="Wingdings" panose="05000000000000000000" pitchFamily="2" charset="2"/>
              </a:rPr>
              <a:t></a:t>
            </a:r>
            <a:endParaRPr kumimoji="0" lang="en-CA"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62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087"/>
            <a:ext cx="9674772" cy="688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515438" y="-33898"/>
            <a:ext cx="617478" cy="70788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4000" kern="700" spc="-100" dirty="0" smtClean="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36531049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609600"/>
          </a:xfrm>
        </p:spPr>
        <p:txBody>
          <a:bodyPr>
            <a:normAutofit/>
          </a:bodyPr>
          <a:lstStyle/>
          <a:p>
            <a:pPr lvl="0"/>
            <a:r>
              <a:rPr kumimoji="0" lang="en-CA" sz="3400" i="0" u="none" strike="noStrike" cap="none" normalizeH="0" baseline="0" dirty="0" smtClean="0">
                <a:ln>
                  <a:noFill/>
                </a:ln>
                <a:solidFill>
                  <a:schemeClr val="tx1"/>
                </a:solidFill>
                <a:effectLst>
                  <a:outerShdw blurRad="38100" dist="38100" dir="2700000" algn="tl">
                    <a:srgbClr val="000000">
                      <a:alpha val="43137"/>
                    </a:srgbClr>
                  </a:outerShdw>
                </a:effectLst>
                <a:latin typeface="+mn-lt"/>
                <a:ea typeface="Times New Roman" pitchFamily="18" charset="0"/>
                <a:cs typeface="Arial" pitchFamily="34" charset="0"/>
              </a:rPr>
              <a:t>Quality of Life</a:t>
            </a:r>
            <a:endParaRPr lang="en-US" sz="3400" dirty="0">
              <a:effectLst>
                <a:outerShdw blurRad="38100" dist="38100" dir="2700000" algn="tl">
                  <a:srgbClr val="000000">
                    <a:alpha val="43137"/>
                  </a:srgbClr>
                </a:outerShdw>
              </a:effectLst>
              <a:latin typeface="+mn-lt"/>
            </a:endParaRPr>
          </a:p>
        </p:txBody>
      </p:sp>
      <p:sp>
        <p:nvSpPr>
          <p:cNvPr id="3" name="Subtitle 2"/>
          <p:cNvSpPr>
            <a:spLocks noGrp="1"/>
          </p:cNvSpPr>
          <p:nvPr>
            <p:ph type="subTitle" idx="1"/>
          </p:nvPr>
        </p:nvSpPr>
        <p:spPr>
          <a:xfrm>
            <a:off x="838200" y="1219200"/>
            <a:ext cx="7467600" cy="4724400"/>
          </a:xfrm>
        </p:spPr>
        <p:txBody>
          <a:bodyPr>
            <a:noAutofit/>
          </a:bodyPr>
          <a:lstStyle/>
          <a:p>
            <a:pPr marL="533400" marR="0" algn="l">
              <a:spcBef>
                <a:spcPts val="0"/>
              </a:spcBef>
              <a:spcAft>
                <a:spcPts val="0"/>
              </a:spcAft>
            </a:pPr>
            <a:r>
              <a:rPr lang="en-CA" sz="2400" dirty="0" smtClean="0">
                <a:solidFill>
                  <a:schemeClr val="tx1"/>
                </a:solidFill>
                <a:effectLst/>
              </a:rPr>
              <a:t>Defining a Quality of Life Model</a:t>
            </a:r>
            <a:endParaRPr lang="en-US" sz="2400" dirty="0" smtClean="0">
              <a:solidFill>
                <a:schemeClr val="tx1"/>
              </a:solidFill>
              <a:effectLst/>
            </a:endParaRPr>
          </a:p>
          <a:p>
            <a:pPr marL="533400" marR="0" algn="l">
              <a:spcBef>
                <a:spcPts val="0"/>
              </a:spcBef>
              <a:spcAft>
                <a:spcPts val="0"/>
              </a:spcAft>
            </a:pPr>
            <a:r>
              <a:rPr lang="en-CA" sz="2400" dirty="0" smtClean="0">
                <a:solidFill>
                  <a:schemeClr val="tx1"/>
                </a:solidFill>
                <a:effectLst/>
              </a:rPr>
              <a:t>Issues in Analysing Quality of Life</a:t>
            </a:r>
            <a:endParaRPr lang="en-US" sz="2400" dirty="0" smtClean="0">
              <a:solidFill>
                <a:schemeClr val="tx1"/>
              </a:solidFill>
              <a:effectLst/>
            </a:endParaRPr>
          </a:p>
          <a:p>
            <a:pPr marL="533400" marR="0" algn="l">
              <a:spcBef>
                <a:spcPts val="0"/>
              </a:spcBef>
              <a:spcAft>
                <a:spcPts val="0"/>
              </a:spcAft>
            </a:pPr>
            <a:r>
              <a:rPr lang="en-CA" sz="2400" dirty="0" smtClean="0">
                <a:solidFill>
                  <a:schemeClr val="tx1"/>
                </a:solidFill>
                <a:effectLst/>
              </a:rPr>
              <a:t>Social Accounting: The Roots of Quality of Life Analysis</a:t>
            </a:r>
            <a:endParaRPr lang="en-US" sz="2400" dirty="0" smtClean="0">
              <a:solidFill>
                <a:schemeClr val="tx1"/>
              </a:solidFill>
              <a:effectLst/>
            </a:endParaRPr>
          </a:p>
          <a:p>
            <a:pPr marL="533400" marR="0" algn="l">
              <a:spcBef>
                <a:spcPts val="0"/>
              </a:spcBef>
              <a:spcAft>
                <a:spcPts val="0"/>
              </a:spcAft>
            </a:pPr>
            <a:r>
              <a:rPr lang="en-CA" sz="2400" dirty="0" smtClean="0">
                <a:solidFill>
                  <a:schemeClr val="tx1"/>
                </a:solidFill>
                <a:effectLst/>
              </a:rPr>
              <a:t>Quality of Life: Indicators in the City</a:t>
            </a:r>
            <a:endParaRPr lang="en-US" sz="2400" dirty="0" smtClean="0">
              <a:solidFill>
                <a:schemeClr val="tx1"/>
              </a:solidFill>
              <a:effectLst/>
            </a:endParaRPr>
          </a:p>
          <a:p>
            <a:pPr marL="533400" marR="0" algn="l">
              <a:spcBef>
                <a:spcPts val="0"/>
              </a:spcBef>
              <a:spcAft>
                <a:spcPts val="0"/>
              </a:spcAft>
            </a:pPr>
            <a:r>
              <a:rPr lang="en-CA" sz="2400" dirty="0" smtClean="0">
                <a:solidFill>
                  <a:schemeClr val="tx1"/>
                </a:solidFill>
                <a:effectLst/>
              </a:rPr>
              <a:t>Patterns of Quality of Life in Cities</a:t>
            </a:r>
            <a:endParaRPr lang="en-US" sz="2400" dirty="0" smtClean="0">
              <a:solidFill>
                <a:schemeClr val="tx1"/>
              </a:solidFill>
              <a:effectLst/>
            </a:endParaRPr>
          </a:p>
          <a:p>
            <a:pPr marL="533400" marR="0" algn="l">
              <a:spcBef>
                <a:spcPts val="0"/>
              </a:spcBef>
              <a:spcAft>
                <a:spcPts val="0"/>
              </a:spcAft>
            </a:pPr>
            <a:r>
              <a:rPr lang="en-CA" sz="2400" dirty="0" smtClean="0">
                <a:solidFill>
                  <a:schemeClr val="tx1"/>
                </a:solidFill>
                <a:effectLst/>
              </a:rPr>
              <a:t>Conceptual Models of Quality of Life</a:t>
            </a:r>
            <a:endParaRPr lang="en-US" sz="2400" dirty="0" smtClean="0">
              <a:solidFill>
                <a:schemeClr val="tx1"/>
              </a:solidFill>
              <a:effectLst/>
            </a:endParaRPr>
          </a:p>
          <a:p>
            <a:pPr marL="990600" marR="0" algn="l">
              <a:spcBef>
                <a:spcPts val="0"/>
              </a:spcBef>
              <a:spcAft>
                <a:spcPts val="0"/>
              </a:spcAft>
            </a:pPr>
            <a:r>
              <a:rPr lang="en-CA" sz="2400" dirty="0" smtClean="0">
                <a:solidFill>
                  <a:schemeClr val="tx1"/>
                </a:solidFill>
                <a:effectLst/>
              </a:rPr>
              <a:t>- The Aggregate Satisfaction Model</a:t>
            </a:r>
            <a:endParaRPr lang="en-US" sz="2400" dirty="0" smtClean="0">
              <a:solidFill>
                <a:schemeClr val="tx1"/>
              </a:solidFill>
              <a:effectLst/>
            </a:endParaRPr>
          </a:p>
          <a:p>
            <a:pPr marL="990600" marR="0" algn="l">
              <a:spcBef>
                <a:spcPts val="0"/>
              </a:spcBef>
              <a:spcAft>
                <a:spcPts val="0"/>
              </a:spcAft>
            </a:pPr>
            <a:r>
              <a:rPr lang="en-CA" sz="2400" dirty="0" smtClean="0">
                <a:solidFill>
                  <a:schemeClr val="tx1"/>
                </a:solidFill>
                <a:effectLst/>
              </a:rPr>
              <a:t>- The Gap Theoretic Approach</a:t>
            </a:r>
            <a:endParaRPr lang="en-US" sz="2400" dirty="0" smtClean="0">
              <a:solidFill>
                <a:schemeClr val="tx1"/>
              </a:solidFill>
              <a:effectLst/>
            </a:endParaRPr>
          </a:p>
          <a:p>
            <a:pPr marL="533400" marR="0" algn="l">
              <a:spcBef>
                <a:spcPts val="0"/>
              </a:spcBef>
              <a:spcAft>
                <a:spcPts val="0"/>
              </a:spcAft>
            </a:pPr>
            <a:r>
              <a:rPr lang="en-CA" sz="2400" dirty="0" smtClean="0">
                <a:solidFill>
                  <a:schemeClr val="tx1"/>
                </a:solidFill>
                <a:effectLst/>
              </a:rPr>
              <a:t>In Summary</a:t>
            </a:r>
            <a:endParaRPr lang="en-US" sz="2400" dirty="0" smtClean="0">
              <a:solidFill>
                <a:schemeClr val="tx1"/>
              </a:solidFill>
              <a:effectLst/>
              <a:ea typeface="Times New Roman"/>
            </a:endParaRPr>
          </a:p>
        </p:txBody>
      </p:sp>
    </p:spTree>
    <p:extLst>
      <p:ext uri="{BB962C8B-B14F-4D97-AF65-F5344CB8AC3E}">
        <p14:creationId xmlns:p14="http://schemas.microsoft.com/office/powerpoint/2010/main" val="126932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7068" y="678228"/>
            <a:ext cx="7169863" cy="5755422"/>
          </a:xfrm>
          <a:prstGeom prst="rect">
            <a:avLst/>
          </a:prstGeom>
          <a:noFill/>
        </p:spPr>
        <p:txBody>
          <a:bodyPr wrap="square" rtlCol="0">
            <a:spAutoFit/>
          </a:bodyPr>
          <a:lstStyle/>
          <a:p>
            <a:pPr algn="ctr"/>
            <a:r>
              <a:rPr lang="en-CA" sz="2300" dirty="0" smtClean="0"/>
              <a:t>This research of Toronto from 1970 to 2005 divided the city based on income and whether a census tract was:</a:t>
            </a:r>
          </a:p>
          <a:p>
            <a:pPr algn="ctr"/>
            <a:endParaRPr lang="en-CA" sz="2300" dirty="0" smtClean="0"/>
          </a:p>
          <a:p>
            <a:pPr algn="ctr"/>
            <a:r>
              <a:rPr lang="en-CA" sz="2300" dirty="0" smtClean="0"/>
              <a:t>More than 20% above the median income.</a:t>
            </a:r>
          </a:p>
          <a:p>
            <a:pPr algn="ctr"/>
            <a:r>
              <a:rPr lang="en-CA" sz="2300" dirty="0" smtClean="0"/>
              <a:t>Less than  20% above the median income.</a:t>
            </a:r>
          </a:p>
          <a:p>
            <a:pPr algn="ctr"/>
            <a:r>
              <a:rPr lang="en-CA" sz="2300" dirty="0" smtClean="0"/>
              <a:t>Between 20% above or below the median income.</a:t>
            </a:r>
          </a:p>
          <a:p>
            <a:pPr algn="ctr"/>
            <a:endParaRPr lang="en-CA" sz="2300" dirty="0"/>
          </a:p>
          <a:p>
            <a:pPr algn="ctr"/>
            <a:r>
              <a:rPr lang="en-CA" sz="2300" dirty="0" smtClean="0"/>
              <a:t>This the authors called the “three cities” of Toronto, and this analysis was undertaken for 1970, 1980, 1990, 1995, 2000, and 2005.</a:t>
            </a:r>
          </a:p>
          <a:p>
            <a:pPr algn="ctr"/>
            <a:endParaRPr lang="en-CA" sz="2300" dirty="0"/>
          </a:p>
          <a:p>
            <a:pPr algn="ctr"/>
            <a:r>
              <a:rPr lang="en-CA" sz="2300" dirty="0" smtClean="0">
                <a:effectLst>
                  <a:outerShdw blurRad="38100" dist="38100" dir="2700000" algn="tl">
                    <a:srgbClr val="000000">
                      <a:alpha val="43137"/>
                    </a:srgbClr>
                  </a:outerShdw>
                </a:effectLst>
              </a:rPr>
              <a:t>The results show a distinct pattern of growth in the number of census tracts that are more than 20% above the median income and less than 20% below the median income, reflecting the growing spatial income inequality within Toronto.</a:t>
            </a:r>
            <a:endParaRPr lang="en-CA" sz="2300" dirty="0">
              <a:effectLst>
                <a:outerShdw blurRad="38100" dist="38100" dir="2700000" algn="tl">
                  <a:srgbClr val="000000">
                    <a:alpha val="43137"/>
                  </a:srgbClr>
                </a:outerShdw>
              </a:effectLst>
            </a:endParaRPr>
          </a:p>
        </p:txBody>
      </p:sp>
      <p:sp>
        <p:nvSpPr>
          <p:cNvPr id="3" name="TextBox 2"/>
          <p:cNvSpPr txBox="1"/>
          <p:nvPr/>
        </p:nvSpPr>
        <p:spPr>
          <a:xfrm>
            <a:off x="2570700" y="-60556"/>
            <a:ext cx="3991927" cy="615553"/>
          </a:xfrm>
          <a:prstGeom prst="rect">
            <a:avLst/>
          </a:prstGeom>
          <a:noFill/>
        </p:spPr>
        <p:txBody>
          <a:bodyPr wrap="none" rtlCol="0">
            <a:spAutoFit/>
          </a:bodyPr>
          <a:lstStyle/>
          <a:p>
            <a:pPr algn="ctr"/>
            <a:r>
              <a:rPr lang="en-CA" sz="3400" dirty="0" smtClean="0">
                <a:effectLst>
                  <a:outerShdw blurRad="38100" dist="38100" dir="2700000" algn="tl">
                    <a:srgbClr val="000000">
                      <a:alpha val="43137"/>
                    </a:srgbClr>
                  </a:outerShdw>
                </a:effectLst>
              </a:rPr>
              <a:t>Toronto’s Three Cities</a:t>
            </a:r>
            <a:endParaRPr lang="en-CA" sz="3400" dirty="0">
              <a:effectLst>
                <a:outerShdw blurRad="38100" dist="38100" dir="2700000" algn="tl">
                  <a:srgbClr val="000000">
                    <a:alpha val="43137"/>
                  </a:srgbClr>
                </a:outerShdw>
              </a:effectLst>
            </a:endParaRPr>
          </a:p>
        </p:txBody>
      </p:sp>
      <p:sp>
        <p:nvSpPr>
          <p:cNvPr id="4" name="TextBox 3"/>
          <p:cNvSpPr txBox="1"/>
          <p:nvPr/>
        </p:nvSpPr>
        <p:spPr>
          <a:xfrm>
            <a:off x="8602722" y="-152400"/>
            <a:ext cx="617478" cy="707886"/>
          </a:xfrm>
          <a:prstGeom prst="rect">
            <a:avLst/>
          </a:prstGeom>
          <a:noFill/>
        </p:spPr>
        <p:txBody>
          <a:bodyPr wrap="none" rtlCol="0">
            <a:spAutoFit/>
          </a:bodyPr>
          <a:lstStyle/>
          <a:p>
            <a:pPr algn="ctr"/>
            <a:r>
              <a:rPr lang="en-CA" sz="4000" kern="700" spc="-100" dirty="0" smtClean="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2687554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3cities.neighbourhoodchange.ca/wp-content/themes/3-Cities/images/3cities-home-bottom-graph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2" y="34697"/>
            <a:ext cx="9115097" cy="68233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02722" y="-152400"/>
            <a:ext cx="617478" cy="707886"/>
          </a:xfrm>
          <a:prstGeom prst="rect">
            <a:avLst/>
          </a:prstGeom>
          <a:noFill/>
        </p:spPr>
        <p:txBody>
          <a:bodyPr wrap="none" rtlCol="0">
            <a:spAutoFit/>
          </a:bodyPr>
          <a:lstStyle/>
          <a:p>
            <a:pPr algn="ctr"/>
            <a:r>
              <a:rPr lang="en-CA" sz="4000" kern="700" spc="-100" dirty="0" smtClean="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37021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bricoleurbanism.org/wp-content/uploads/2008/02/toronto-3cities_orig-sm-e.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138" y="1436973"/>
            <a:ext cx="9157138" cy="54210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46629" y="-76200"/>
            <a:ext cx="4475328" cy="615553"/>
          </a:xfrm>
          <a:prstGeom prst="rect">
            <a:avLst/>
          </a:prstGeom>
          <a:noFill/>
        </p:spPr>
        <p:txBody>
          <a:bodyPr wrap="none" rtlCol="0">
            <a:spAutoFit/>
          </a:bodyPr>
          <a:lstStyle/>
          <a:p>
            <a:r>
              <a:rPr lang="en-US" sz="3400" dirty="0" smtClean="0">
                <a:effectLst>
                  <a:outerShdw blurRad="38100" dist="38100" dir="2700000" algn="tl">
                    <a:srgbClr val="000000">
                      <a:alpha val="43137"/>
                    </a:srgbClr>
                  </a:outerShdw>
                </a:effectLst>
              </a:rPr>
              <a:t>Toronto’s “Three Cities”</a:t>
            </a:r>
            <a:endParaRPr lang="en-US" sz="3400" dirty="0">
              <a:effectLst>
                <a:outerShdw blurRad="38100" dist="38100" dir="2700000" algn="tl">
                  <a:srgbClr val="000000">
                    <a:alpha val="43137"/>
                  </a:srgbClr>
                </a:outerShdw>
              </a:effectLst>
            </a:endParaRPr>
          </a:p>
        </p:txBody>
      </p:sp>
      <p:sp>
        <p:nvSpPr>
          <p:cNvPr id="2" name="TextBox 1"/>
          <p:cNvSpPr txBox="1"/>
          <p:nvPr/>
        </p:nvSpPr>
        <p:spPr>
          <a:xfrm>
            <a:off x="-1" y="468124"/>
            <a:ext cx="9144001" cy="1154162"/>
          </a:xfrm>
          <a:prstGeom prst="rect">
            <a:avLst/>
          </a:prstGeom>
          <a:noFill/>
        </p:spPr>
        <p:txBody>
          <a:bodyPr wrap="square" rtlCol="0">
            <a:spAutoFit/>
          </a:bodyPr>
          <a:lstStyle/>
          <a:p>
            <a:pPr algn="ctr"/>
            <a:r>
              <a:rPr lang="en-US" sz="2300" dirty="0" smtClean="0">
                <a:solidFill>
                  <a:srgbClr val="FF0000"/>
                </a:solidFill>
                <a:effectLst>
                  <a:outerShdw blurRad="38100" dist="38100" dir="2700000" algn="tl">
                    <a:srgbClr val="000000">
                      <a:alpha val="43137"/>
                    </a:srgbClr>
                  </a:outerShdw>
                </a:effectLst>
              </a:rPr>
              <a:t>Change in census tract </a:t>
            </a:r>
            <a:r>
              <a:rPr lang="en-US" sz="2300" dirty="0">
                <a:solidFill>
                  <a:srgbClr val="FF0000"/>
                </a:solidFill>
                <a:effectLst>
                  <a:outerShdw blurRad="38100" dist="38100" dir="2700000" algn="tl">
                    <a:srgbClr val="000000">
                      <a:alpha val="43137"/>
                    </a:srgbClr>
                  </a:outerShdw>
                </a:effectLst>
              </a:rPr>
              <a:t>a</a:t>
            </a:r>
            <a:r>
              <a:rPr lang="en-US" sz="2300" dirty="0" smtClean="0">
                <a:solidFill>
                  <a:srgbClr val="FF0000"/>
                </a:solidFill>
                <a:effectLst>
                  <a:outerShdw blurRad="38100" dist="38100" dir="2700000" algn="tl">
                    <a:srgbClr val="000000">
                      <a:alpha val="43137"/>
                    </a:srgbClr>
                  </a:outerShdw>
                </a:effectLst>
              </a:rPr>
              <a:t>verage </a:t>
            </a:r>
            <a:r>
              <a:rPr lang="en-US" sz="2300" dirty="0">
                <a:solidFill>
                  <a:srgbClr val="FF0000"/>
                </a:solidFill>
                <a:effectLst>
                  <a:outerShdw blurRad="38100" dist="38100" dir="2700000" algn="tl">
                    <a:srgbClr val="000000">
                      <a:alpha val="43137"/>
                    </a:srgbClr>
                  </a:outerShdw>
                </a:effectLst>
              </a:rPr>
              <a:t>i</a:t>
            </a:r>
            <a:r>
              <a:rPr lang="en-US" sz="2300" dirty="0" smtClean="0">
                <a:solidFill>
                  <a:srgbClr val="FF0000"/>
                </a:solidFill>
                <a:effectLst>
                  <a:outerShdw blurRad="38100" dist="38100" dir="2700000" algn="tl">
                    <a:srgbClr val="000000">
                      <a:alpha val="43137"/>
                    </a:srgbClr>
                  </a:outerShdw>
                </a:effectLst>
              </a:rPr>
              <a:t>ncome 2000 compared to 1970 shows growth in the wealthier and poorer parts of the city, indicating growing spatial income inequality.</a:t>
            </a:r>
            <a:endParaRPr lang="en-US" sz="2300" dirty="0">
              <a:solidFill>
                <a:srgbClr val="FF0000"/>
              </a:solidFill>
              <a:effectLst>
                <a:outerShdw blurRad="38100" dist="38100" dir="2700000" algn="tl">
                  <a:srgbClr val="000000">
                    <a:alpha val="43137"/>
                  </a:srgbClr>
                </a:outerShdw>
              </a:effectLst>
            </a:endParaRPr>
          </a:p>
        </p:txBody>
      </p:sp>
      <p:sp>
        <p:nvSpPr>
          <p:cNvPr id="5" name="TextBox 4"/>
          <p:cNvSpPr txBox="1"/>
          <p:nvPr/>
        </p:nvSpPr>
        <p:spPr>
          <a:xfrm>
            <a:off x="8602722" y="-152400"/>
            <a:ext cx="617478" cy="707886"/>
          </a:xfrm>
          <a:prstGeom prst="rect">
            <a:avLst/>
          </a:prstGeom>
          <a:noFill/>
        </p:spPr>
        <p:txBody>
          <a:bodyPr wrap="none" rtlCol="0">
            <a:spAutoFit/>
          </a:bodyPr>
          <a:lstStyle/>
          <a:p>
            <a:pPr algn="ctr"/>
            <a:r>
              <a:rPr lang="en-CA" sz="4000" kern="700" spc="-100" dirty="0" smtClean="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221799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beta.images.theglobeandmail.com/archive/01069/income-map3_106956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416"/>
            <a:ext cx="7239000" cy="6842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99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76200"/>
            <a:ext cx="7772400" cy="6096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smtClean="0">
                <a:effectLst>
                  <a:outerShdw blurRad="38100" dist="38100" dir="2700000" algn="tl">
                    <a:srgbClr val="000000">
                      <a:alpha val="43137"/>
                    </a:srgbClr>
                  </a:outerShdw>
                </a:effectLst>
                <a:latin typeface="+mn-lt"/>
                <a:ea typeface="Times New Roman" pitchFamily="18" charset="0"/>
                <a:cs typeface="Arial" pitchFamily="34" charset="0"/>
              </a:rPr>
              <a:t>Increasing Awareness</a:t>
            </a:r>
            <a:endParaRPr lang="en-US" sz="3400" dirty="0">
              <a:effectLst>
                <a:outerShdw blurRad="38100" dist="38100" dir="2700000" algn="tl">
                  <a:srgbClr val="000000">
                    <a:alpha val="43137"/>
                  </a:srgbClr>
                </a:outerShdw>
              </a:effectLst>
              <a:latin typeface="+mn-lt"/>
            </a:endParaRPr>
          </a:p>
        </p:txBody>
      </p:sp>
      <p:sp>
        <p:nvSpPr>
          <p:cNvPr id="4" name="TextBox 3"/>
          <p:cNvSpPr txBox="1"/>
          <p:nvPr/>
        </p:nvSpPr>
        <p:spPr>
          <a:xfrm>
            <a:off x="990600" y="721578"/>
            <a:ext cx="7239000" cy="5755422"/>
          </a:xfrm>
          <a:prstGeom prst="rect">
            <a:avLst/>
          </a:prstGeom>
          <a:noFill/>
        </p:spPr>
        <p:txBody>
          <a:bodyPr wrap="square" rtlCol="0">
            <a:spAutoFit/>
          </a:bodyPr>
          <a:lstStyle/>
          <a:p>
            <a:pPr algn="ctr"/>
            <a:r>
              <a:rPr lang="en-US" sz="2300" dirty="0" smtClean="0">
                <a:effectLst>
                  <a:outerShdw blurRad="38100" dist="38100" dir="2700000" algn="tl">
                    <a:srgbClr val="000000">
                      <a:alpha val="43137"/>
                    </a:srgbClr>
                  </a:outerShdw>
                </a:effectLst>
              </a:rPr>
              <a:t>The decreasing scale of the global village means that we:</a:t>
            </a:r>
          </a:p>
          <a:p>
            <a:pPr algn="ctr"/>
            <a:r>
              <a:rPr lang="en-US" sz="2300" dirty="0" smtClean="0"/>
              <a:t>Know how well or poorly ‘the other ¾’ lives.</a:t>
            </a:r>
          </a:p>
          <a:p>
            <a:pPr algn="ctr"/>
            <a:r>
              <a:rPr lang="en-US" sz="2300" dirty="0" smtClean="0"/>
              <a:t>Are aware that disease, pollution and terror do not respect political boundaries.</a:t>
            </a:r>
          </a:p>
          <a:p>
            <a:pPr algn="ctr"/>
            <a:r>
              <a:rPr lang="en-US" sz="2300" dirty="0" smtClean="0"/>
              <a:t>Increasingly see that there is no such thing as “their” problem no matter how much we wish it were so.</a:t>
            </a:r>
          </a:p>
          <a:p>
            <a:pPr algn="ctr"/>
            <a:endParaRPr lang="en-US" sz="2300" dirty="0"/>
          </a:p>
          <a:p>
            <a:pPr algn="ctr"/>
            <a:r>
              <a:rPr lang="en-US" sz="2300" dirty="0" smtClean="0"/>
              <a:t>Our western world lives have improved to a point unheard of in the history of humankind.</a:t>
            </a:r>
          </a:p>
          <a:p>
            <a:pPr algn="ctr"/>
            <a:endParaRPr lang="en-US" sz="2300" dirty="0"/>
          </a:p>
          <a:p>
            <a:pPr algn="ctr"/>
            <a:r>
              <a:rPr lang="en-US" sz="2300" dirty="0" smtClean="0"/>
              <a:t>But while we have advanced technologically it is questionable whether we have done so sociologically.</a:t>
            </a:r>
          </a:p>
          <a:p>
            <a:pPr algn="ctr"/>
            <a:endParaRPr lang="en-US" sz="2300" dirty="0"/>
          </a:p>
          <a:p>
            <a:pPr algn="ctr"/>
            <a:r>
              <a:rPr lang="en-US" sz="2300" dirty="0" smtClean="0"/>
              <a:t>As animals go, we are very good short term reactors to change and not well adapted to plan for the long term problems facing us.</a:t>
            </a:r>
            <a:endParaRPr lang="en-US" sz="2300" dirty="0"/>
          </a:p>
        </p:txBody>
      </p:sp>
      <p:sp>
        <p:nvSpPr>
          <p:cNvPr id="5" name="TextBox 4"/>
          <p:cNvSpPr txBox="1"/>
          <p:nvPr/>
        </p:nvSpPr>
        <p:spPr>
          <a:xfrm>
            <a:off x="8602722" y="-152400"/>
            <a:ext cx="617478" cy="707886"/>
          </a:xfrm>
          <a:prstGeom prst="rect">
            <a:avLst/>
          </a:prstGeom>
          <a:noFill/>
        </p:spPr>
        <p:txBody>
          <a:bodyPr wrap="none" rtlCol="0">
            <a:spAutoFit/>
          </a:bodyPr>
          <a:lstStyle/>
          <a:p>
            <a:pPr algn="ctr"/>
            <a:r>
              <a:rPr lang="en-CA" sz="4000" kern="700" spc="-100" dirty="0" smtClean="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497761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fade">
                                      <p:cBhvr>
                                        <p:cTn id="37"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76200"/>
            <a:ext cx="7772400" cy="6096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smtClean="0">
                <a:effectLst>
                  <a:outerShdw blurRad="38100" dist="38100" dir="2700000" algn="tl">
                    <a:srgbClr val="000000">
                      <a:alpha val="43137"/>
                    </a:srgbClr>
                  </a:outerShdw>
                </a:effectLst>
                <a:latin typeface="+mn-lt"/>
                <a:ea typeface="Times New Roman" pitchFamily="18" charset="0"/>
                <a:cs typeface="Arial" pitchFamily="34" charset="0"/>
              </a:rPr>
              <a:t>Quality of Life Indicators</a:t>
            </a:r>
            <a:endParaRPr lang="en-US" sz="3400" dirty="0">
              <a:effectLst>
                <a:outerShdw blurRad="38100" dist="38100" dir="2700000" algn="tl">
                  <a:srgbClr val="000000">
                    <a:alpha val="43137"/>
                  </a:srgbClr>
                </a:outerShdw>
              </a:effectLst>
              <a:latin typeface="+mn-lt"/>
            </a:endParaRPr>
          </a:p>
        </p:txBody>
      </p:sp>
      <p:sp>
        <p:nvSpPr>
          <p:cNvPr id="4" name="TextBox 3"/>
          <p:cNvSpPr txBox="1"/>
          <p:nvPr/>
        </p:nvSpPr>
        <p:spPr>
          <a:xfrm>
            <a:off x="1136650" y="762000"/>
            <a:ext cx="6858000" cy="5632311"/>
          </a:xfrm>
          <a:prstGeom prst="rect">
            <a:avLst/>
          </a:prstGeom>
          <a:noFill/>
        </p:spPr>
        <p:txBody>
          <a:bodyPr wrap="square" rtlCol="0">
            <a:spAutoFit/>
          </a:bodyPr>
          <a:lstStyle/>
          <a:p>
            <a:pPr algn="ctr"/>
            <a:r>
              <a:rPr lang="en-US" sz="2400" u="sng" dirty="0" smtClean="0">
                <a:effectLst>
                  <a:outerShdw blurRad="38100" dist="38100" dir="2700000" algn="tl">
                    <a:srgbClr val="000000">
                      <a:alpha val="43137"/>
                    </a:srgbClr>
                  </a:outerShdw>
                </a:effectLst>
              </a:rPr>
              <a:t>Socio-economic:</a:t>
            </a:r>
          </a:p>
          <a:p>
            <a:pPr algn="ctr"/>
            <a:r>
              <a:rPr lang="en-US" sz="2400" dirty="0"/>
              <a:t>Socio-economic </a:t>
            </a:r>
            <a:r>
              <a:rPr lang="en-US" sz="2400" dirty="0" smtClean="0"/>
              <a:t>status.</a:t>
            </a:r>
            <a:endParaRPr lang="en-US" sz="2400" dirty="0"/>
          </a:p>
          <a:p>
            <a:pPr algn="ctr"/>
            <a:r>
              <a:rPr lang="en-US" sz="2400" dirty="0"/>
              <a:t>Demographic </a:t>
            </a:r>
            <a:r>
              <a:rPr lang="en-US" sz="2400" dirty="0" smtClean="0"/>
              <a:t>profiles.</a:t>
            </a:r>
            <a:endParaRPr lang="en-US" sz="2400" dirty="0"/>
          </a:p>
          <a:p>
            <a:pPr algn="ctr"/>
            <a:r>
              <a:rPr lang="en-US" sz="2400" dirty="0" smtClean="0"/>
              <a:t>Basic </a:t>
            </a:r>
            <a:r>
              <a:rPr lang="en-US" sz="2400" dirty="0"/>
              <a:t>health </a:t>
            </a:r>
            <a:r>
              <a:rPr lang="en-US" sz="2400" dirty="0" smtClean="0"/>
              <a:t>indicators.</a:t>
            </a:r>
          </a:p>
          <a:p>
            <a:pPr algn="ctr"/>
            <a:r>
              <a:rPr lang="en-US" sz="2400" dirty="0"/>
              <a:t>C</a:t>
            </a:r>
            <a:r>
              <a:rPr lang="en-US" sz="2400" dirty="0" smtClean="0"/>
              <a:t>rime rates.</a:t>
            </a:r>
          </a:p>
          <a:p>
            <a:pPr algn="ctr"/>
            <a:r>
              <a:rPr lang="en-US" sz="2400" dirty="0"/>
              <a:t>Availability of and access to public </a:t>
            </a:r>
            <a:r>
              <a:rPr lang="en-US" sz="2400" dirty="0" smtClean="0"/>
              <a:t>programs.</a:t>
            </a:r>
            <a:endParaRPr lang="en-US" sz="2400" dirty="0"/>
          </a:p>
          <a:p>
            <a:pPr algn="ctr"/>
            <a:r>
              <a:rPr lang="en-US" sz="2400" dirty="0" smtClean="0"/>
              <a:t>Etc.</a:t>
            </a:r>
            <a:endParaRPr lang="en-US" sz="2400" dirty="0"/>
          </a:p>
          <a:p>
            <a:pPr algn="ctr"/>
            <a:endParaRPr lang="en-US" sz="2400" dirty="0" smtClean="0"/>
          </a:p>
          <a:p>
            <a:pPr algn="ctr"/>
            <a:r>
              <a:rPr lang="en-US" sz="2400" u="sng" dirty="0" smtClean="0">
                <a:effectLst>
                  <a:outerShdw blurRad="38100" dist="38100" dir="2700000" algn="tl">
                    <a:srgbClr val="000000">
                      <a:alpha val="43137"/>
                    </a:srgbClr>
                  </a:outerShdw>
                </a:effectLst>
              </a:rPr>
              <a:t>Built and physical environments</a:t>
            </a:r>
          </a:p>
          <a:p>
            <a:pPr algn="ctr"/>
            <a:r>
              <a:rPr lang="en-US" sz="2400" dirty="0" smtClean="0"/>
              <a:t>Quality and quantity of housing stock.</a:t>
            </a:r>
          </a:p>
          <a:p>
            <a:pPr algn="ctr"/>
            <a:r>
              <a:rPr lang="en-US" sz="2400" dirty="0"/>
              <a:t>A</a:t>
            </a:r>
            <a:r>
              <a:rPr lang="en-US" sz="2400" dirty="0" smtClean="0"/>
              <a:t>vailability of and access to public facilities.</a:t>
            </a:r>
          </a:p>
          <a:p>
            <a:pPr algn="ctr"/>
            <a:r>
              <a:rPr lang="en-US" sz="2400" dirty="0" smtClean="0"/>
              <a:t>Transportation infrastructure</a:t>
            </a:r>
            <a:endParaRPr lang="en-US" sz="2400" dirty="0"/>
          </a:p>
          <a:p>
            <a:pPr algn="ctr"/>
            <a:r>
              <a:rPr lang="en-US" sz="2400" dirty="0" smtClean="0"/>
              <a:t>Etc.</a:t>
            </a:r>
          </a:p>
          <a:p>
            <a:pPr algn="ctr"/>
            <a:endParaRPr lang="en-US" sz="2400" dirty="0"/>
          </a:p>
          <a:p>
            <a:pPr algn="ctr"/>
            <a:r>
              <a:rPr lang="en-US" sz="2400" dirty="0" smtClean="0"/>
              <a:t>Such approaches have positive and negative aspects.</a:t>
            </a:r>
            <a:endParaRPr lang="en-US" sz="2400" dirty="0"/>
          </a:p>
        </p:txBody>
      </p:sp>
      <p:sp>
        <p:nvSpPr>
          <p:cNvPr id="5" name="TextBox 4"/>
          <p:cNvSpPr txBox="1"/>
          <p:nvPr/>
        </p:nvSpPr>
        <p:spPr>
          <a:xfrm>
            <a:off x="8602722" y="-152400"/>
            <a:ext cx="617478" cy="707886"/>
          </a:xfrm>
          <a:prstGeom prst="rect">
            <a:avLst/>
          </a:prstGeom>
          <a:noFill/>
        </p:spPr>
        <p:txBody>
          <a:bodyPr wrap="none" rtlCol="0">
            <a:spAutoFit/>
          </a:bodyPr>
          <a:lstStyle/>
          <a:p>
            <a:pPr algn="ctr"/>
            <a:r>
              <a:rPr lang="en-CA" sz="4000" kern="700" spc="-100" dirty="0" smtClean="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227994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500"/>
                                        <p:tgtEl>
                                          <p:spTgt spid="4">
                                            <p:txEl>
                                              <p:pRg st="5" end="5"/>
                                            </p:txEl>
                                          </p:spTgt>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500"/>
                                        <p:tgtEl>
                                          <p:spTgt spid="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500"/>
                                        <p:tgtEl>
                                          <p:spTgt spid="4">
                                            <p:txEl>
                                              <p:pRg st="9" end="9"/>
                                            </p:txEl>
                                          </p:spTgt>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4">
                                            <p:txEl>
                                              <p:pRg st="10" end="10"/>
                                            </p:txEl>
                                          </p:spTgt>
                                        </p:tgtEl>
                                        <p:attrNameLst>
                                          <p:attrName>style.visibility</p:attrName>
                                        </p:attrNameLst>
                                      </p:cBhvr>
                                      <p:to>
                                        <p:strVal val="visible"/>
                                      </p:to>
                                    </p:set>
                                    <p:animEffect transition="in" filter="fade">
                                      <p:cBhvr>
                                        <p:cTn id="46" dur="500"/>
                                        <p:tgtEl>
                                          <p:spTgt spid="4">
                                            <p:txEl>
                                              <p:pRg st="10" end="10"/>
                                            </p:txEl>
                                          </p:spTgt>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4">
                                            <p:txEl>
                                              <p:pRg st="11" end="11"/>
                                            </p:txEl>
                                          </p:spTgt>
                                        </p:tgtEl>
                                        <p:attrNameLst>
                                          <p:attrName>style.visibility</p:attrName>
                                        </p:attrNameLst>
                                      </p:cBhvr>
                                      <p:to>
                                        <p:strVal val="visible"/>
                                      </p:to>
                                    </p:set>
                                    <p:animEffect transition="in" filter="fade">
                                      <p:cBhvr>
                                        <p:cTn id="50" dur="500"/>
                                        <p:tgtEl>
                                          <p:spTgt spid="4">
                                            <p:txEl>
                                              <p:pRg st="11" end="11"/>
                                            </p:txEl>
                                          </p:spTgt>
                                        </p:tgtEl>
                                      </p:cBhvr>
                                    </p:animEffect>
                                  </p:childTnLst>
                                </p:cTn>
                              </p:par>
                            </p:childTnLst>
                          </p:cTn>
                        </p:par>
                        <p:par>
                          <p:cTn id="51" fill="hold">
                            <p:stCondLst>
                              <p:cond delay="1500"/>
                            </p:stCondLst>
                            <p:childTnLst>
                              <p:par>
                                <p:cTn id="52" presetID="10" presetClass="entr" presetSubtype="0" fill="hold" nodeType="afterEffect">
                                  <p:stCondLst>
                                    <p:cond delay="0"/>
                                  </p:stCondLst>
                                  <p:childTnLst>
                                    <p:set>
                                      <p:cBhvr>
                                        <p:cTn id="53" dur="1" fill="hold">
                                          <p:stCondLst>
                                            <p:cond delay="0"/>
                                          </p:stCondLst>
                                        </p:cTn>
                                        <p:tgtEl>
                                          <p:spTgt spid="4">
                                            <p:txEl>
                                              <p:pRg st="12" end="12"/>
                                            </p:txEl>
                                          </p:spTgt>
                                        </p:tgtEl>
                                        <p:attrNameLst>
                                          <p:attrName>style.visibility</p:attrName>
                                        </p:attrNameLst>
                                      </p:cBhvr>
                                      <p:to>
                                        <p:strVal val="visible"/>
                                      </p:to>
                                    </p:set>
                                    <p:animEffect transition="in" filter="fade">
                                      <p:cBhvr>
                                        <p:cTn id="54" dur="500"/>
                                        <p:tgtEl>
                                          <p:spTgt spid="4">
                                            <p:txEl>
                                              <p:pRg st="12" end="1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
                                            <p:txEl>
                                              <p:pRg st="14" end="14"/>
                                            </p:txEl>
                                          </p:spTgt>
                                        </p:tgtEl>
                                        <p:attrNameLst>
                                          <p:attrName>style.visibility</p:attrName>
                                        </p:attrNameLst>
                                      </p:cBhvr>
                                      <p:to>
                                        <p:strVal val="visible"/>
                                      </p:to>
                                    </p:set>
                                    <p:animEffect transition="in" filter="fade">
                                      <p:cBhvr>
                                        <p:cTn id="59" dur="500"/>
                                        <p:tgtEl>
                                          <p:spTgt spid="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76200"/>
            <a:ext cx="9144000" cy="48687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200" dirty="0" smtClean="0">
                <a:effectLst>
                  <a:outerShdw blurRad="38100" dist="38100" dir="2700000" algn="tl">
                    <a:srgbClr val="000000">
                      <a:alpha val="43137"/>
                    </a:srgbClr>
                  </a:outerShdw>
                </a:effectLst>
                <a:latin typeface="+mn-lt"/>
                <a:ea typeface="Times New Roman" pitchFamily="18" charset="0"/>
                <a:cs typeface="Arial" pitchFamily="34" charset="0"/>
              </a:rPr>
              <a:t>The Good, the Bad and the Ugly about QOL Indicators</a:t>
            </a:r>
            <a:endParaRPr lang="en-US" sz="3200" dirty="0">
              <a:effectLst>
                <a:outerShdw blurRad="38100" dist="38100" dir="2700000" algn="tl">
                  <a:srgbClr val="000000">
                    <a:alpha val="43137"/>
                  </a:srgbClr>
                </a:outerShdw>
              </a:effectLst>
              <a:latin typeface="+mn-lt"/>
            </a:endParaRPr>
          </a:p>
        </p:txBody>
      </p:sp>
      <p:sp>
        <p:nvSpPr>
          <p:cNvPr id="4" name="TextBox 3"/>
          <p:cNvSpPr txBox="1"/>
          <p:nvPr/>
        </p:nvSpPr>
        <p:spPr>
          <a:xfrm>
            <a:off x="381000" y="609600"/>
            <a:ext cx="8382000" cy="6109365"/>
          </a:xfrm>
          <a:prstGeom prst="rect">
            <a:avLst/>
          </a:prstGeom>
          <a:noFill/>
        </p:spPr>
        <p:txBody>
          <a:bodyPr wrap="square" rtlCol="0">
            <a:spAutoFit/>
          </a:bodyPr>
          <a:lstStyle/>
          <a:p>
            <a:pPr algn="ctr"/>
            <a:r>
              <a:rPr lang="en-US" sz="2300" dirty="0" smtClean="0">
                <a:effectLst>
                  <a:outerShdw blurRad="38100" dist="38100" dir="2700000" algn="tl">
                    <a:srgbClr val="000000">
                      <a:alpha val="43137"/>
                    </a:srgbClr>
                  </a:outerShdw>
                </a:effectLst>
              </a:rPr>
              <a:t>The Good</a:t>
            </a:r>
            <a:endParaRPr lang="en-US" sz="2300" dirty="0">
              <a:effectLst>
                <a:outerShdw blurRad="38100" dist="38100" dir="2700000" algn="tl">
                  <a:srgbClr val="000000">
                    <a:alpha val="43137"/>
                  </a:srgbClr>
                </a:outerShdw>
              </a:effectLst>
            </a:endParaRPr>
          </a:p>
          <a:p>
            <a:pPr algn="ctr"/>
            <a:r>
              <a:rPr lang="en-US" sz="2300" dirty="0" smtClean="0"/>
              <a:t>They identify gaps and needs in a community/nation.</a:t>
            </a:r>
          </a:p>
          <a:p>
            <a:pPr algn="ctr"/>
            <a:r>
              <a:rPr lang="en-US" sz="2300" dirty="0" smtClean="0"/>
              <a:t>They can provide measurable remedial action to improve people’s lives.</a:t>
            </a:r>
          </a:p>
          <a:p>
            <a:pPr algn="ctr"/>
            <a:r>
              <a:rPr lang="en-US" sz="2300" dirty="0" smtClean="0"/>
              <a:t>They can provide objective and comparable data with which to measure progress and change.</a:t>
            </a:r>
          </a:p>
          <a:p>
            <a:pPr algn="ctr"/>
            <a:endParaRPr lang="en-US" sz="2300" dirty="0" smtClean="0">
              <a:effectLst>
                <a:outerShdw blurRad="38100" dist="38100" dir="2700000" algn="tl">
                  <a:srgbClr val="000000">
                    <a:alpha val="43137"/>
                  </a:srgbClr>
                </a:outerShdw>
              </a:effectLst>
            </a:endParaRPr>
          </a:p>
          <a:p>
            <a:pPr algn="ctr"/>
            <a:r>
              <a:rPr lang="en-US" sz="2300" dirty="0" smtClean="0">
                <a:effectLst>
                  <a:outerShdw blurRad="38100" dist="38100" dir="2700000" algn="tl">
                    <a:srgbClr val="000000">
                      <a:alpha val="43137"/>
                    </a:srgbClr>
                  </a:outerShdw>
                </a:effectLst>
              </a:rPr>
              <a:t>The Bad</a:t>
            </a:r>
            <a:endParaRPr lang="en-US" sz="2300" dirty="0">
              <a:effectLst>
                <a:outerShdw blurRad="38100" dist="38100" dir="2700000" algn="tl">
                  <a:srgbClr val="000000">
                    <a:alpha val="43137"/>
                  </a:srgbClr>
                </a:outerShdw>
              </a:effectLst>
            </a:endParaRPr>
          </a:p>
          <a:p>
            <a:pPr algn="ctr"/>
            <a:r>
              <a:rPr lang="en-US" sz="2300" dirty="0" smtClean="0"/>
              <a:t>What is good for one group is not necessarily good for another, resulting in a decrease in their QOL.</a:t>
            </a:r>
          </a:p>
          <a:p>
            <a:pPr algn="ctr"/>
            <a:r>
              <a:rPr lang="en-US" sz="2300" dirty="0" smtClean="0"/>
              <a:t>Worse, what is necessary for the improved QOL of one group may require decreased QOL for others.</a:t>
            </a:r>
          </a:p>
          <a:p>
            <a:pPr algn="ctr"/>
            <a:endParaRPr lang="en-US" sz="2300" dirty="0" smtClean="0">
              <a:effectLst>
                <a:outerShdw blurRad="38100" dist="38100" dir="2700000" algn="tl">
                  <a:srgbClr val="000000">
                    <a:alpha val="43137"/>
                  </a:srgbClr>
                </a:outerShdw>
              </a:effectLst>
            </a:endParaRPr>
          </a:p>
          <a:p>
            <a:pPr algn="ctr"/>
            <a:r>
              <a:rPr lang="en-US" sz="2300" dirty="0" smtClean="0">
                <a:effectLst>
                  <a:outerShdw blurRad="38100" dist="38100" dir="2700000" algn="tl">
                    <a:srgbClr val="000000">
                      <a:alpha val="43137"/>
                    </a:srgbClr>
                  </a:outerShdw>
                </a:effectLst>
              </a:rPr>
              <a:t>The Ugly</a:t>
            </a:r>
          </a:p>
          <a:p>
            <a:pPr algn="ctr"/>
            <a:r>
              <a:rPr lang="en-US" sz="2300" dirty="0"/>
              <a:t>W</a:t>
            </a:r>
            <a:r>
              <a:rPr lang="en-US" sz="2300" dirty="0" smtClean="0"/>
              <a:t>hat variables measure QOL anyway? Do we have the right ones?</a:t>
            </a:r>
          </a:p>
          <a:p>
            <a:pPr algn="ctr"/>
            <a:r>
              <a:rPr lang="en-US" sz="2300" dirty="0" smtClean="0"/>
              <a:t>Are they independent or co-dependent such that changes are interrelated and possibly counter productive?</a:t>
            </a:r>
            <a:endParaRPr lang="en-US" sz="2300" dirty="0"/>
          </a:p>
        </p:txBody>
      </p:sp>
      <p:sp>
        <p:nvSpPr>
          <p:cNvPr id="5" name="TextBox 4"/>
          <p:cNvSpPr txBox="1"/>
          <p:nvPr/>
        </p:nvSpPr>
        <p:spPr>
          <a:xfrm>
            <a:off x="8602722" y="-152400"/>
            <a:ext cx="617478" cy="707886"/>
          </a:xfrm>
          <a:prstGeom prst="rect">
            <a:avLst/>
          </a:prstGeom>
          <a:noFill/>
        </p:spPr>
        <p:txBody>
          <a:bodyPr wrap="none" rtlCol="0">
            <a:spAutoFit/>
          </a:bodyPr>
          <a:lstStyle/>
          <a:p>
            <a:pPr algn="ctr"/>
            <a:r>
              <a:rPr lang="en-CA" sz="4000" kern="700" spc="-100" dirty="0" smtClean="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305875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500"/>
                                        <p:tgtEl>
                                          <p:spTgt spid="4">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fade">
                                      <p:cBhvr>
                                        <p:cTn id="47" dur="500"/>
                                        <p:tgtEl>
                                          <p:spTgt spid="4">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11" end="11"/>
                                            </p:txEl>
                                          </p:spTgt>
                                        </p:tgtEl>
                                        <p:attrNameLst>
                                          <p:attrName>style.visibility</p:attrName>
                                        </p:attrNameLst>
                                      </p:cBhvr>
                                      <p:to>
                                        <p:strVal val="visible"/>
                                      </p:to>
                                    </p:set>
                                    <p:animEffect transition="in" filter="fade">
                                      <p:cBhvr>
                                        <p:cTn id="52"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76200"/>
            <a:ext cx="9144000" cy="48687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smtClean="0">
                <a:effectLst>
                  <a:outerShdw blurRad="38100" dist="38100" dir="2700000" algn="tl">
                    <a:srgbClr val="000000">
                      <a:alpha val="43137"/>
                    </a:srgbClr>
                  </a:outerShdw>
                </a:effectLst>
                <a:latin typeface="+mn-lt"/>
                <a:ea typeface="Times New Roman" pitchFamily="18" charset="0"/>
                <a:cs typeface="Arial" pitchFamily="34" charset="0"/>
              </a:rPr>
              <a:t>What’s Been Used</a:t>
            </a:r>
            <a:endParaRPr lang="en-US" sz="3400" dirty="0">
              <a:effectLst>
                <a:outerShdw blurRad="38100" dist="38100" dir="2700000" algn="tl">
                  <a:srgbClr val="000000">
                    <a:alpha val="43137"/>
                  </a:srgbClr>
                </a:outerShdw>
              </a:effectLst>
              <a:latin typeface="+mn-lt"/>
            </a:endParaRPr>
          </a:p>
        </p:txBody>
      </p:sp>
      <p:sp>
        <p:nvSpPr>
          <p:cNvPr id="4" name="TextBox 3"/>
          <p:cNvSpPr txBox="1"/>
          <p:nvPr/>
        </p:nvSpPr>
        <p:spPr>
          <a:xfrm>
            <a:off x="762000" y="762000"/>
            <a:ext cx="7620000" cy="4693593"/>
          </a:xfrm>
          <a:prstGeom prst="rect">
            <a:avLst/>
          </a:prstGeom>
          <a:noFill/>
        </p:spPr>
        <p:txBody>
          <a:bodyPr wrap="square" rtlCol="0">
            <a:spAutoFit/>
          </a:bodyPr>
          <a:lstStyle/>
          <a:p>
            <a:pPr algn="ctr"/>
            <a:r>
              <a:rPr lang="en-US" sz="2300" dirty="0" smtClean="0"/>
              <a:t>Most QOL analyses and rankings have been based on multiple variables, and some on sophisticated factor analyses of these variables.</a:t>
            </a:r>
          </a:p>
          <a:p>
            <a:pPr algn="ctr"/>
            <a:endParaRPr lang="en-US" sz="2300" dirty="0"/>
          </a:p>
          <a:p>
            <a:pPr algn="ctr"/>
            <a:r>
              <a:rPr lang="en-US" sz="2300" dirty="0" smtClean="0"/>
              <a:t>But there are some very good single variables that are good indicators on their own due to the underlying attributes that give rise to them.</a:t>
            </a:r>
          </a:p>
          <a:p>
            <a:pPr algn="ctr"/>
            <a:endParaRPr lang="en-US" sz="2300" dirty="0"/>
          </a:p>
          <a:p>
            <a:pPr algn="ctr"/>
            <a:r>
              <a:rPr lang="en-US" sz="2300" dirty="0" smtClean="0"/>
              <a:t>One such variable is </a:t>
            </a:r>
            <a:r>
              <a:rPr lang="en-US" sz="2300" b="1" i="1" dirty="0" smtClean="0"/>
              <a:t>infant mortality</a:t>
            </a:r>
            <a:r>
              <a:rPr lang="en-US" sz="2300" dirty="0" smtClean="0"/>
              <a:t>, which is a very good correlate of levels of development due to the fact that high infant mortality rates are a product of significant problems in the basic needs for life – medical care and especially maternal </a:t>
            </a:r>
            <a:r>
              <a:rPr lang="en-US" sz="2300" dirty="0"/>
              <a:t>health</a:t>
            </a:r>
            <a:r>
              <a:rPr lang="en-US" sz="2300" dirty="0" smtClean="0"/>
              <a:t>, money, public health, transportation.</a:t>
            </a:r>
            <a:endParaRPr lang="en-US" sz="2300" dirty="0"/>
          </a:p>
        </p:txBody>
      </p:sp>
    </p:spTree>
    <p:extLst>
      <p:ext uri="{BB962C8B-B14F-4D97-AF65-F5344CB8AC3E}">
        <p14:creationId xmlns:p14="http://schemas.microsoft.com/office/powerpoint/2010/main" val="59065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085692166"/>
              </p:ext>
            </p:extLst>
          </p:nvPr>
        </p:nvGraphicFramePr>
        <p:xfrm>
          <a:off x="14748" y="0"/>
          <a:ext cx="9129252"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0222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f900275-06ae-4340-a6f8-97aca18cd147@arts"/>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9208" t="4843" r="14534" b="20921"/>
          <a:stretch/>
        </p:blipFill>
        <p:spPr bwMode="auto">
          <a:xfrm>
            <a:off x="-1" y="0"/>
            <a:ext cx="9134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800600" y="4711005"/>
            <a:ext cx="4114800" cy="1384995"/>
          </a:xfrm>
          <a:prstGeom prst="rect">
            <a:avLst/>
          </a:prstGeom>
          <a:solidFill>
            <a:schemeClr val="bg1"/>
          </a:solidFill>
        </p:spPr>
        <p:txBody>
          <a:bodyPr wrap="square" rtlCol="0">
            <a:spAutoFit/>
          </a:bodyPr>
          <a:lstStyle/>
          <a:p>
            <a:pPr algn="ctr"/>
            <a:r>
              <a:rPr lang="en-US" sz="2800" b="1" dirty="0" smtClean="0"/>
              <a:t>Infant Mortality Rates in Detroit, 1975, Compared to Foreign Countries.</a:t>
            </a:r>
            <a:endParaRPr lang="en-US" sz="2800" b="1" dirty="0"/>
          </a:p>
        </p:txBody>
      </p:sp>
      <p:sp>
        <p:nvSpPr>
          <p:cNvPr id="3" name="TextBox 2"/>
          <p:cNvSpPr txBox="1"/>
          <p:nvPr/>
        </p:nvSpPr>
        <p:spPr>
          <a:xfrm>
            <a:off x="-49388" y="6488668"/>
            <a:ext cx="3478388" cy="369332"/>
          </a:xfrm>
          <a:prstGeom prst="rect">
            <a:avLst/>
          </a:prstGeom>
          <a:noFill/>
        </p:spPr>
        <p:txBody>
          <a:bodyPr wrap="none" rtlCol="0">
            <a:spAutoFit/>
          </a:bodyPr>
          <a:lstStyle/>
          <a:p>
            <a:r>
              <a:rPr lang="en-US" dirty="0" smtClean="0"/>
              <a:t>Source: Bunge and </a:t>
            </a:r>
            <a:r>
              <a:rPr lang="en-US" dirty="0" err="1" smtClean="0"/>
              <a:t>Bordessa</a:t>
            </a:r>
            <a:r>
              <a:rPr lang="en-US" dirty="0" smtClean="0"/>
              <a:t>, 1975.</a:t>
            </a:r>
            <a:endParaRPr lang="en-US" dirty="0"/>
          </a:p>
        </p:txBody>
      </p:sp>
      <p:sp>
        <p:nvSpPr>
          <p:cNvPr id="4" name="Freeform 3"/>
          <p:cNvSpPr/>
          <p:nvPr/>
        </p:nvSpPr>
        <p:spPr>
          <a:xfrm>
            <a:off x="3326524" y="2490952"/>
            <a:ext cx="3231931" cy="2695903"/>
          </a:xfrm>
          <a:custGeom>
            <a:avLst/>
            <a:gdLst>
              <a:gd name="connsiteX0" fmla="*/ 0 w 3231931"/>
              <a:gd name="connsiteY0" fmla="*/ 945931 h 2695903"/>
              <a:gd name="connsiteX1" fmla="*/ 2144110 w 3231931"/>
              <a:gd name="connsiteY1" fmla="*/ 0 h 2695903"/>
              <a:gd name="connsiteX2" fmla="*/ 2333297 w 3231931"/>
              <a:gd name="connsiteY2" fmla="*/ 236482 h 2695903"/>
              <a:gd name="connsiteX3" fmla="*/ 2727435 w 3231931"/>
              <a:gd name="connsiteY3" fmla="*/ 94593 h 2695903"/>
              <a:gd name="connsiteX4" fmla="*/ 3231931 w 3231931"/>
              <a:gd name="connsiteY4" fmla="*/ 1355834 h 2695903"/>
              <a:gd name="connsiteX5" fmla="*/ 788276 w 3231931"/>
              <a:gd name="connsiteY5" fmla="*/ 2695903 h 2695903"/>
              <a:gd name="connsiteX6" fmla="*/ 0 w 3231931"/>
              <a:gd name="connsiteY6" fmla="*/ 945931 h 269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1931" h="2695903">
                <a:moveTo>
                  <a:pt x="0" y="945931"/>
                </a:moveTo>
                <a:lnTo>
                  <a:pt x="2144110" y="0"/>
                </a:lnTo>
                <a:lnTo>
                  <a:pt x="2333297" y="236482"/>
                </a:lnTo>
                <a:lnTo>
                  <a:pt x="2727435" y="94593"/>
                </a:lnTo>
                <a:lnTo>
                  <a:pt x="3231931" y="1355834"/>
                </a:lnTo>
                <a:lnTo>
                  <a:pt x="788276" y="2695903"/>
                </a:lnTo>
                <a:lnTo>
                  <a:pt x="0" y="945931"/>
                </a:lnTo>
                <a:close/>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Freeform 4"/>
          <p:cNvSpPr/>
          <p:nvPr/>
        </p:nvSpPr>
        <p:spPr>
          <a:xfrm>
            <a:off x="152400" y="152400"/>
            <a:ext cx="8553450" cy="3981450"/>
          </a:xfrm>
          <a:custGeom>
            <a:avLst/>
            <a:gdLst>
              <a:gd name="connsiteX0" fmla="*/ 44450 w 8553450"/>
              <a:gd name="connsiteY0" fmla="*/ 0 h 3981450"/>
              <a:gd name="connsiteX1" fmla="*/ 7842250 w 8553450"/>
              <a:gd name="connsiteY1" fmla="*/ 95250 h 3981450"/>
              <a:gd name="connsiteX2" fmla="*/ 7569200 w 8553450"/>
              <a:gd name="connsiteY2" fmla="*/ 577850 h 3981450"/>
              <a:gd name="connsiteX3" fmla="*/ 8553450 w 8553450"/>
              <a:gd name="connsiteY3" fmla="*/ 1244600 h 3981450"/>
              <a:gd name="connsiteX4" fmla="*/ 8280400 w 8553450"/>
              <a:gd name="connsiteY4" fmla="*/ 2095500 h 3981450"/>
              <a:gd name="connsiteX5" fmla="*/ 7715250 w 8553450"/>
              <a:gd name="connsiteY5" fmla="*/ 2235200 h 3981450"/>
              <a:gd name="connsiteX6" fmla="*/ 7315200 w 8553450"/>
              <a:gd name="connsiteY6" fmla="*/ 1022350 h 3981450"/>
              <a:gd name="connsiteX7" fmla="*/ 6642100 w 8553450"/>
              <a:gd name="connsiteY7" fmla="*/ 914400 h 3981450"/>
              <a:gd name="connsiteX8" fmla="*/ 3073400 w 8553450"/>
              <a:gd name="connsiteY8" fmla="*/ 1047750 h 3981450"/>
              <a:gd name="connsiteX9" fmla="*/ 3162300 w 8553450"/>
              <a:gd name="connsiteY9" fmla="*/ 3289300 h 3981450"/>
              <a:gd name="connsiteX10" fmla="*/ 1727200 w 8553450"/>
              <a:gd name="connsiteY10" fmla="*/ 3263900 h 3981450"/>
              <a:gd name="connsiteX11" fmla="*/ 1727200 w 8553450"/>
              <a:gd name="connsiteY11" fmla="*/ 3975100 h 3981450"/>
              <a:gd name="connsiteX12" fmla="*/ 0 w 8553450"/>
              <a:gd name="connsiteY12" fmla="*/ 3981450 h 3981450"/>
              <a:gd name="connsiteX13" fmla="*/ 44450 w 8553450"/>
              <a:gd name="connsiteY13" fmla="*/ 0 h 398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53450" h="3981450">
                <a:moveTo>
                  <a:pt x="44450" y="0"/>
                </a:moveTo>
                <a:lnTo>
                  <a:pt x="7842250" y="95250"/>
                </a:lnTo>
                <a:lnTo>
                  <a:pt x="7569200" y="577850"/>
                </a:lnTo>
                <a:lnTo>
                  <a:pt x="8553450" y="1244600"/>
                </a:lnTo>
                <a:lnTo>
                  <a:pt x="8280400" y="2095500"/>
                </a:lnTo>
                <a:lnTo>
                  <a:pt x="7715250" y="2235200"/>
                </a:lnTo>
                <a:lnTo>
                  <a:pt x="7315200" y="1022350"/>
                </a:lnTo>
                <a:lnTo>
                  <a:pt x="6642100" y="914400"/>
                </a:lnTo>
                <a:lnTo>
                  <a:pt x="3073400" y="1047750"/>
                </a:lnTo>
                <a:lnTo>
                  <a:pt x="3162300" y="3289300"/>
                </a:lnTo>
                <a:lnTo>
                  <a:pt x="1727200" y="3263900"/>
                </a:lnTo>
                <a:lnTo>
                  <a:pt x="1727200" y="3975100"/>
                </a:lnTo>
                <a:lnTo>
                  <a:pt x="0" y="3981450"/>
                </a:lnTo>
                <a:lnTo>
                  <a:pt x="44450" y="0"/>
                </a:lnTo>
                <a:close/>
              </a:path>
            </a:pathLst>
          </a:custGeom>
          <a:solidFill>
            <a:srgbClr val="00B05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Freeform 5"/>
          <p:cNvSpPr/>
          <p:nvPr/>
        </p:nvSpPr>
        <p:spPr>
          <a:xfrm>
            <a:off x="2400300" y="1035050"/>
            <a:ext cx="5867400" cy="5575300"/>
          </a:xfrm>
          <a:custGeom>
            <a:avLst/>
            <a:gdLst>
              <a:gd name="connsiteX0" fmla="*/ 1701800 w 5867400"/>
              <a:gd name="connsiteY0" fmla="*/ 4241800 h 5575300"/>
              <a:gd name="connsiteX1" fmla="*/ 222250 w 5867400"/>
              <a:gd name="connsiteY1" fmla="*/ 5575300 h 5575300"/>
              <a:gd name="connsiteX2" fmla="*/ 0 w 5867400"/>
              <a:gd name="connsiteY2" fmla="*/ 5092700 h 5575300"/>
              <a:gd name="connsiteX3" fmla="*/ 901700 w 5867400"/>
              <a:gd name="connsiteY3" fmla="*/ 2222500 h 5575300"/>
              <a:gd name="connsiteX4" fmla="*/ 844550 w 5867400"/>
              <a:gd name="connsiteY4" fmla="*/ 107950 h 5575300"/>
              <a:gd name="connsiteX5" fmla="*/ 4464050 w 5867400"/>
              <a:gd name="connsiteY5" fmla="*/ 0 h 5575300"/>
              <a:gd name="connsiteX6" fmla="*/ 5073650 w 5867400"/>
              <a:gd name="connsiteY6" fmla="*/ 133350 h 5575300"/>
              <a:gd name="connsiteX7" fmla="*/ 5867400 w 5867400"/>
              <a:gd name="connsiteY7" fmla="*/ 2374900 h 5575300"/>
              <a:gd name="connsiteX8" fmla="*/ 4692650 w 5867400"/>
              <a:gd name="connsiteY8" fmla="*/ 2330450 h 5575300"/>
              <a:gd name="connsiteX9" fmla="*/ 4184650 w 5867400"/>
              <a:gd name="connsiteY9" fmla="*/ 2679700 h 5575300"/>
              <a:gd name="connsiteX10" fmla="*/ 3625850 w 5867400"/>
              <a:gd name="connsiteY10" fmla="*/ 1377950 h 5575300"/>
              <a:gd name="connsiteX11" fmla="*/ 3238500 w 5867400"/>
              <a:gd name="connsiteY11" fmla="*/ 1644650 h 5575300"/>
              <a:gd name="connsiteX12" fmla="*/ 3073400 w 5867400"/>
              <a:gd name="connsiteY12" fmla="*/ 1358900 h 5575300"/>
              <a:gd name="connsiteX13" fmla="*/ 901700 w 5867400"/>
              <a:gd name="connsiteY13" fmla="*/ 2387600 h 557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7400" h="5575300">
                <a:moveTo>
                  <a:pt x="1701800" y="4241800"/>
                </a:moveTo>
                <a:lnTo>
                  <a:pt x="222250" y="5575300"/>
                </a:lnTo>
                <a:lnTo>
                  <a:pt x="0" y="5092700"/>
                </a:lnTo>
                <a:lnTo>
                  <a:pt x="901700" y="2222500"/>
                </a:lnTo>
                <a:lnTo>
                  <a:pt x="844550" y="107950"/>
                </a:lnTo>
                <a:lnTo>
                  <a:pt x="4464050" y="0"/>
                </a:lnTo>
                <a:lnTo>
                  <a:pt x="5073650" y="133350"/>
                </a:lnTo>
                <a:lnTo>
                  <a:pt x="5867400" y="2374900"/>
                </a:lnTo>
                <a:lnTo>
                  <a:pt x="4692650" y="2330450"/>
                </a:lnTo>
                <a:lnTo>
                  <a:pt x="4184650" y="2679700"/>
                </a:lnTo>
                <a:lnTo>
                  <a:pt x="3625850" y="1377950"/>
                </a:lnTo>
                <a:lnTo>
                  <a:pt x="3238500" y="1644650"/>
                </a:lnTo>
                <a:lnTo>
                  <a:pt x="3073400" y="1358900"/>
                </a:lnTo>
                <a:lnTo>
                  <a:pt x="901700" y="2387600"/>
                </a:lnTo>
              </a:path>
            </a:pathLst>
          </a:custGeom>
          <a:solidFill>
            <a:schemeClr val="accent6">
              <a:lumMod val="75000"/>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55481" y="4197234"/>
            <a:ext cx="2826543" cy="1200329"/>
          </a:xfrm>
          <a:prstGeom prst="rect">
            <a:avLst/>
          </a:prstGeom>
          <a:noFill/>
        </p:spPr>
        <p:txBody>
          <a:bodyPr wrap="none" rtlCol="0">
            <a:spAutoFit/>
          </a:bodyPr>
          <a:lstStyle/>
          <a:p>
            <a:r>
              <a:rPr lang="en-CA" sz="2400" dirty="0" smtClean="0">
                <a:solidFill>
                  <a:srgbClr val="00B050"/>
                </a:solidFill>
              </a:rPr>
              <a:t>Wealthy suburbs</a:t>
            </a:r>
          </a:p>
          <a:p>
            <a:r>
              <a:rPr lang="en-CA" sz="2400" dirty="0" smtClean="0">
                <a:solidFill>
                  <a:schemeClr val="accent6">
                    <a:lumMod val="75000"/>
                  </a:schemeClr>
                </a:solidFill>
              </a:rPr>
              <a:t>Middle income inner.</a:t>
            </a:r>
          </a:p>
          <a:p>
            <a:r>
              <a:rPr lang="en-CA" sz="2400" dirty="0" smtClean="0">
                <a:solidFill>
                  <a:srgbClr val="FF0000"/>
                </a:solidFill>
              </a:rPr>
              <a:t>Low income core.</a:t>
            </a:r>
            <a:endParaRPr lang="en-CA" sz="2400" dirty="0">
              <a:solidFill>
                <a:srgbClr val="FF0000"/>
              </a:solidFill>
            </a:endParaRPr>
          </a:p>
        </p:txBody>
      </p:sp>
    </p:spTree>
    <p:extLst>
      <p:ext uri="{BB962C8B-B14F-4D97-AF65-F5344CB8AC3E}">
        <p14:creationId xmlns:p14="http://schemas.microsoft.com/office/powerpoint/2010/main" val="323844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76200"/>
            <a:ext cx="7772400" cy="6096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smtClean="0">
                <a:effectLst>
                  <a:outerShdw blurRad="38100" dist="38100" dir="2700000" algn="tl">
                    <a:srgbClr val="000000">
                      <a:alpha val="43137"/>
                    </a:srgbClr>
                  </a:outerShdw>
                </a:effectLst>
                <a:latin typeface="+mn-lt"/>
                <a:ea typeface="Times New Roman" pitchFamily="18" charset="0"/>
                <a:cs typeface="Arial" pitchFamily="34" charset="0"/>
              </a:rPr>
              <a:t>Defining A Quality of Life Model</a:t>
            </a:r>
            <a:endParaRPr lang="en-US" sz="3400" dirty="0">
              <a:effectLst>
                <a:outerShdw blurRad="38100" dist="38100" dir="2700000" algn="tl">
                  <a:srgbClr val="000000">
                    <a:alpha val="43137"/>
                  </a:srgbClr>
                </a:outerShdw>
              </a:effectLst>
              <a:latin typeface="+mn-lt"/>
            </a:endParaRPr>
          </a:p>
        </p:txBody>
      </p:sp>
      <p:sp>
        <p:nvSpPr>
          <p:cNvPr id="3" name="TextBox 2"/>
          <p:cNvSpPr txBox="1"/>
          <p:nvPr/>
        </p:nvSpPr>
        <p:spPr>
          <a:xfrm>
            <a:off x="990601" y="592515"/>
            <a:ext cx="7162800" cy="5755422"/>
          </a:xfrm>
          <a:prstGeom prst="rect">
            <a:avLst/>
          </a:prstGeom>
          <a:noFill/>
        </p:spPr>
        <p:txBody>
          <a:bodyPr wrap="square" rtlCol="0">
            <a:spAutoFit/>
          </a:bodyPr>
          <a:lstStyle/>
          <a:p>
            <a:pPr algn="ctr"/>
            <a:r>
              <a:rPr lang="en-US" sz="2300" dirty="0" smtClean="0">
                <a:effectLst>
                  <a:outerShdw blurRad="38100" dist="38100" dir="2700000" algn="tl">
                    <a:srgbClr val="000000">
                      <a:alpha val="43137"/>
                    </a:srgbClr>
                  </a:outerShdw>
                </a:effectLst>
              </a:rPr>
              <a:t>Contributors to QOL:</a:t>
            </a:r>
          </a:p>
          <a:p>
            <a:pPr algn="ctr"/>
            <a:r>
              <a:rPr lang="en-US" sz="2300" dirty="0" smtClean="0"/>
              <a:t>Available resources.</a:t>
            </a:r>
          </a:p>
          <a:p>
            <a:pPr algn="ctr"/>
            <a:r>
              <a:rPr lang="en-US" sz="2300" dirty="0" smtClean="0"/>
              <a:t>Available opportunities.</a:t>
            </a:r>
          </a:p>
          <a:p>
            <a:pPr algn="ctr"/>
            <a:r>
              <a:rPr lang="en-US" sz="2300" dirty="0" smtClean="0"/>
              <a:t>Available environments.</a:t>
            </a:r>
          </a:p>
          <a:p>
            <a:pPr algn="ctr"/>
            <a:r>
              <a:rPr lang="en-US" sz="2300" dirty="0" smtClean="0"/>
              <a:t>Attitudes towards resources, opportunities and environments.</a:t>
            </a:r>
          </a:p>
          <a:p>
            <a:pPr algn="ctr"/>
            <a:endParaRPr lang="en-US" sz="2300" dirty="0"/>
          </a:p>
          <a:p>
            <a:pPr algn="ctr"/>
            <a:r>
              <a:rPr lang="en-US" sz="2300" dirty="0" smtClean="0">
                <a:effectLst>
                  <a:outerShdw blurRad="38100" dist="38100" dir="2700000" algn="tl">
                    <a:srgbClr val="000000">
                      <a:alpha val="43137"/>
                    </a:srgbClr>
                  </a:outerShdw>
                </a:effectLst>
              </a:rPr>
              <a:t>Constraints to QOL:</a:t>
            </a:r>
          </a:p>
          <a:p>
            <a:pPr algn="ctr"/>
            <a:r>
              <a:rPr lang="en-US" sz="2300" dirty="0" smtClean="0"/>
              <a:t>Socio-economic constraints.</a:t>
            </a:r>
          </a:p>
          <a:p>
            <a:pPr algn="ctr"/>
            <a:r>
              <a:rPr lang="en-US" sz="2300" dirty="0" smtClean="0"/>
              <a:t>Ethnic and racism constraints.</a:t>
            </a:r>
          </a:p>
          <a:p>
            <a:pPr algn="ctr"/>
            <a:r>
              <a:rPr lang="en-US" sz="2300" dirty="0" smtClean="0"/>
              <a:t>Lifestyle status constraints.</a:t>
            </a:r>
          </a:p>
          <a:p>
            <a:pPr algn="ctr"/>
            <a:r>
              <a:rPr lang="en-US" sz="2300" dirty="0" smtClean="0"/>
              <a:t>Access to political power constraints.</a:t>
            </a:r>
          </a:p>
          <a:p>
            <a:pPr algn="ctr"/>
            <a:r>
              <a:rPr lang="en-US" sz="2300" dirty="0" smtClean="0"/>
              <a:t>Environmental quality constraints.</a:t>
            </a:r>
          </a:p>
          <a:p>
            <a:pPr algn="ctr"/>
            <a:endParaRPr lang="en-US" sz="2300" dirty="0"/>
          </a:p>
          <a:p>
            <a:pPr algn="ctr"/>
            <a:r>
              <a:rPr lang="en-US" sz="2300" dirty="0" smtClean="0"/>
              <a:t>Quality of life is some function of these contributors and constraints.</a:t>
            </a:r>
            <a:endParaRPr lang="en-US" sz="2300" dirty="0"/>
          </a:p>
        </p:txBody>
      </p:sp>
      <p:sp>
        <p:nvSpPr>
          <p:cNvPr id="4" name="TextBox 3"/>
          <p:cNvSpPr txBox="1"/>
          <p:nvPr/>
        </p:nvSpPr>
        <p:spPr>
          <a:xfrm>
            <a:off x="8602722" y="-152400"/>
            <a:ext cx="617478" cy="707886"/>
          </a:xfrm>
          <a:prstGeom prst="rect">
            <a:avLst/>
          </a:prstGeom>
          <a:noFill/>
        </p:spPr>
        <p:txBody>
          <a:bodyPr wrap="none" rtlCol="0">
            <a:spAutoFit/>
          </a:bodyPr>
          <a:lstStyle/>
          <a:p>
            <a:pPr algn="ctr"/>
            <a:r>
              <a:rPr lang="en-CA" sz="4000" kern="700" spc="-100" dirty="0" smtClean="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379585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500"/>
                                        <p:tgtEl>
                                          <p:spTgt spid="3">
                                            <p:txEl>
                                              <p:pRg st="10" end="10"/>
                                            </p:txEl>
                                          </p:spTgt>
                                        </p:tgtEl>
                                      </p:cBhvr>
                                    </p:animEffect>
                                  </p:childTnLst>
                                </p:cTn>
                              </p:par>
                            </p:childTnLst>
                          </p:cTn>
                        </p:par>
                        <p:par>
                          <p:cTn id="45" fill="hold">
                            <p:stCondLst>
                              <p:cond delay="2500"/>
                            </p:stCondLst>
                            <p:childTnLst>
                              <p:par>
                                <p:cTn id="46" presetID="10" presetClass="entr" presetSubtype="0" fill="hold" nodeType="after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fade">
                                      <p:cBhvr>
                                        <p:cTn id="48" dur="500"/>
                                        <p:tgtEl>
                                          <p:spTgt spid="3">
                                            <p:txEl>
                                              <p:pRg st="11" end="11"/>
                                            </p:txEl>
                                          </p:spTgt>
                                        </p:tgtEl>
                                      </p:cBhvr>
                                    </p:animEffect>
                                  </p:childTnLst>
                                </p:cTn>
                              </p:par>
                            </p:childTnLst>
                          </p:cTn>
                        </p:par>
                        <p:par>
                          <p:cTn id="49" fill="hold">
                            <p:stCondLst>
                              <p:cond delay="3000"/>
                            </p:stCondLst>
                            <p:childTnLst>
                              <p:par>
                                <p:cTn id="50" presetID="10" presetClass="entr" presetSubtype="0" fill="hold" nodeType="after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fade">
                                      <p:cBhvr>
                                        <p:cTn id="5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24917" cy="5695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 y="0"/>
            <a:ext cx="9124916" cy="1138773"/>
          </a:xfrm>
          <a:prstGeom prst="rect">
            <a:avLst/>
          </a:prstGeom>
          <a:noFill/>
        </p:spPr>
        <p:txBody>
          <a:bodyPr wrap="square" rtlCol="0">
            <a:spAutoFit/>
          </a:bodyPr>
          <a:lstStyle/>
          <a:p>
            <a:pPr algn="ctr"/>
            <a:r>
              <a:rPr lang="en-US" sz="3400" dirty="0" smtClean="0">
                <a:effectLst>
                  <a:outerShdw blurRad="38100" dist="38100" dir="2700000" algn="tl">
                    <a:srgbClr val="000000">
                      <a:alpha val="43137"/>
                    </a:srgbClr>
                  </a:outerShdw>
                </a:effectLst>
              </a:rPr>
              <a:t>Most often sets of indicators are used, frequently with factor analysis methods.</a:t>
            </a:r>
            <a:endParaRPr lang="en-US" sz="3400" dirty="0">
              <a:effectLst>
                <a:outerShdw blurRad="38100" dist="38100" dir="2700000" algn="tl">
                  <a:srgbClr val="000000">
                    <a:alpha val="43137"/>
                  </a:srgbClr>
                </a:outerShdw>
              </a:effectLst>
            </a:endParaRPr>
          </a:p>
        </p:txBody>
      </p:sp>
      <p:sp>
        <p:nvSpPr>
          <p:cNvPr id="2" name="Rectangle 1">
            <a:hlinkClick r:id="rId3"/>
          </p:cNvPr>
          <p:cNvSpPr/>
          <p:nvPr/>
        </p:nvSpPr>
        <p:spPr>
          <a:xfrm>
            <a:off x="5181600" y="5257800"/>
            <a:ext cx="3571858" cy="646331"/>
          </a:xfrm>
          <a:prstGeom prst="rect">
            <a:avLst/>
          </a:prstGeom>
        </p:spPr>
        <p:txBody>
          <a:bodyPr wrap="square">
            <a:spAutoFit/>
          </a:bodyPr>
          <a:lstStyle/>
          <a:p>
            <a:r>
              <a:rPr lang="en-US" dirty="0"/>
              <a:t>http://decipherproject.com/project/who-healthy-cities-indicators</a:t>
            </a:r>
          </a:p>
        </p:txBody>
      </p:sp>
    </p:spTree>
    <p:extLst>
      <p:ext uri="{BB962C8B-B14F-4D97-AF65-F5344CB8AC3E}">
        <p14:creationId xmlns:p14="http://schemas.microsoft.com/office/powerpoint/2010/main" val="131785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8" y="-215998"/>
            <a:ext cx="9167648" cy="707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36555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1500" y="0"/>
            <a:ext cx="8001000" cy="6201698"/>
          </a:xfrm>
          <a:prstGeom prst="rect">
            <a:avLst/>
          </a:prstGeom>
        </p:spPr>
        <p:txBody>
          <a:bodyPr wrap="square" lIns="0" tIns="0" rIns="0" bIns="0">
            <a:spAutoFit/>
          </a:bodyPr>
          <a:lstStyle/>
          <a:p>
            <a:pPr algn="ctr"/>
            <a:r>
              <a:rPr lang="en-CA" sz="3400" dirty="0" smtClean="0">
                <a:effectLst>
                  <a:outerShdw blurRad="38100" dist="38100" dir="2700000" algn="tl">
                    <a:srgbClr val="000000">
                      <a:alpha val="43137"/>
                    </a:srgbClr>
                  </a:outerShdw>
                </a:effectLst>
              </a:rPr>
              <a:t>Wellbeing Toronto Indices</a:t>
            </a:r>
          </a:p>
          <a:p>
            <a:pPr algn="ctr"/>
            <a:r>
              <a:rPr lang="en-CA" sz="2400" dirty="0"/>
              <a:t>www.Toronto.ca/wellbeing</a:t>
            </a:r>
          </a:p>
          <a:p>
            <a:pPr algn="ctr"/>
            <a:endParaRPr lang="en-CA" sz="2300" dirty="0"/>
          </a:p>
          <a:p>
            <a:pPr algn="ctr"/>
            <a:r>
              <a:rPr lang="en-US" sz="2300" dirty="0" smtClean="0"/>
              <a:t>Web tool that measures </a:t>
            </a:r>
            <a:r>
              <a:rPr lang="en-US" sz="2300" dirty="0"/>
              <a:t>wellbeing across Toronto </a:t>
            </a:r>
            <a:r>
              <a:rPr lang="en-US" sz="2300" dirty="0" err="1" smtClean="0"/>
              <a:t>neighbourhoods</a:t>
            </a:r>
            <a:r>
              <a:rPr lang="en-US" sz="2300" dirty="0" smtClean="0"/>
              <a:t>, allowing users </a:t>
            </a:r>
            <a:r>
              <a:rPr lang="en-US" sz="2300" dirty="0"/>
              <a:t>to custom select, combine, and weight data, and see results instantly on a </a:t>
            </a:r>
            <a:r>
              <a:rPr lang="en-US" sz="2300" dirty="0" smtClean="0"/>
              <a:t>map.</a:t>
            </a:r>
          </a:p>
          <a:p>
            <a:pPr algn="ctr"/>
            <a:endParaRPr lang="en-US" sz="2300" dirty="0"/>
          </a:p>
          <a:p>
            <a:pPr algn="ctr"/>
            <a:r>
              <a:rPr lang="en-US" sz="2300" dirty="0" smtClean="0"/>
              <a:t>Based </a:t>
            </a:r>
            <a:r>
              <a:rPr lang="en-US" sz="2300" dirty="0"/>
              <a:t>on work for the Strong </a:t>
            </a:r>
            <a:r>
              <a:rPr lang="en-US" sz="2300" dirty="0" err="1"/>
              <a:t>Neighbourhoods</a:t>
            </a:r>
            <a:r>
              <a:rPr lang="en-US" sz="2300" dirty="0"/>
              <a:t> Task Force, </a:t>
            </a:r>
            <a:r>
              <a:rPr lang="en-US" sz="2300" dirty="0" smtClean="0"/>
              <a:t>Wellbeing </a:t>
            </a:r>
            <a:r>
              <a:rPr lang="en-US" sz="2300" dirty="0"/>
              <a:t>Toronto </a:t>
            </a:r>
            <a:r>
              <a:rPr lang="en-US" sz="2300" dirty="0" smtClean="0"/>
              <a:t>has </a:t>
            </a:r>
            <a:r>
              <a:rPr lang="en-US" sz="2300" dirty="0"/>
              <a:t>the ability to measure and monitor well-being across </a:t>
            </a:r>
            <a:r>
              <a:rPr lang="en-US" sz="2300" dirty="0" smtClean="0">
                <a:effectLst>
                  <a:outerShdw blurRad="38100" dist="38100" dir="2700000" algn="tl">
                    <a:srgbClr val="000000">
                      <a:alpha val="43137"/>
                    </a:srgbClr>
                  </a:outerShdw>
                </a:effectLst>
              </a:rPr>
              <a:t>all</a:t>
            </a:r>
            <a:r>
              <a:rPr lang="en-US" sz="2300" b="1" dirty="0" smtClean="0"/>
              <a:t> </a:t>
            </a:r>
            <a:r>
              <a:rPr lang="en-US" sz="2300" dirty="0" smtClean="0"/>
              <a:t>of </a:t>
            </a:r>
            <a:r>
              <a:rPr lang="en-US" sz="2300" dirty="0"/>
              <a:t>the City’s </a:t>
            </a:r>
            <a:r>
              <a:rPr lang="en-US" sz="2300" dirty="0">
                <a:effectLst>
                  <a:outerShdw blurRad="38100" dist="38100" dir="2700000" algn="tl">
                    <a:srgbClr val="000000">
                      <a:alpha val="43137"/>
                    </a:srgbClr>
                  </a:outerShdw>
                </a:effectLst>
              </a:rPr>
              <a:t>140 </a:t>
            </a:r>
            <a:r>
              <a:rPr lang="en-US" sz="2300" dirty="0" err="1">
                <a:effectLst>
                  <a:outerShdw blurRad="38100" dist="38100" dir="2700000" algn="tl">
                    <a:srgbClr val="000000">
                      <a:alpha val="43137"/>
                    </a:srgbClr>
                  </a:outerShdw>
                </a:effectLst>
              </a:rPr>
              <a:t>neighbourhoods</a:t>
            </a:r>
            <a:r>
              <a:rPr lang="en-US" sz="2300" dirty="0" smtClean="0"/>
              <a:t>.</a:t>
            </a:r>
          </a:p>
          <a:p>
            <a:pPr algn="ctr"/>
            <a:endParaRPr lang="en-US" sz="2300" dirty="0"/>
          </a:p>
          <a:p>
            <a:pPr algn="ctr"/>
            <a:r>
              <a:rPr lang="en-US" sz="2300" dirty="0"/>
              <a:t>A </a:t>
            </a:r>
            <a:r>
              <a:rPr lang="en-US" sz="2300" dirty="0">
                <a:effectLst>
                  <a:outerShdw blurRad="38100" dist="38100" dir="2700000" algn="tl">
                    <a:srgbClr val="000000">
                      <a:alpha val="43137"/>
                    </a:srgbClr>
                  </a:outerShdw>
                </a:effectLst>
              </a:rPr>
              <a:t>research based indicator </a:t>
            </a:r>
            <a:r>
              <a:rPr lang="en-US" sz="2300" dirty="0" smtClean="0">
                <a:effectLst>
                  <a:outerShdw blurRad="38100" dist="38100" dir="2700000" algn="tl">
                    <a:srgbClr val="000000">
                      <a:alpha val="43137"/>
                    </a:srgbClr>
                  </a:outerShdw>
                </a:effectLst>
              </a:rPr>
              <a:t>tool </a:t>
            </a:r>
            <a:r>
              <a:rPr lang="en-US" sz="2300" dirty="0" smtClean="0"/>
              <a:t>that </a:t>
            </a:r>
            <a:r>
              <a:rPr lang="en-US" sz="2300" dirty="0"/>
              <a:t>provides </a:t>
            </a:r>
            <a:r>
              <a:rPr lang="en-US" sz="2300" dirty="0">
                <a:effectLst>
                  <a:outerShdw blurRad="38100" dist="38100" dir="2700000" algn="tl">
                    <a:srgbClr val="000000">
                      <a:alpha val="43137"/>
                    </a:srgbClr>
                  </a:outerShdw>
                </a:effectLst>
              </a:rPr>
              <a:t>a common fact </a:t>
            </a:r>
            <a:r>
              <a:rPr lang="en-US" sz="2300" dirty="0"/>
              <a:t>base across both </a:t>
            </a:r>
            <a:r>
              <a:rPr lang="en-US" sz="2300" dirty="0" err="1"/>
              <a:t>neighbourhoods</a:t>
            </a:r>
            <a:r>
              <a:rPr lang="en-US" sz="2300" dirty="0"/>
              <a:t>, and </a:t>
            </a:r>
            <a:r>
              <a:rPr lang="en-US" sz="2300" dirty="0">
                <a:effectLst>
                  <a:outerShdw blurRad="38100" dist="38100" dir="2700000" algn="tl">
                    <a:srgbClr val="000000">
                      <a:alpha val="43137"/>
                    </a:srgbClr>
                  </a:outerShdw>
                </a:effectLst>
              </a:rPr>
              <a:t>over time</a:t>
            </a:r>
            <a:r>
              <a:rPr lang="en-US" sz="2300" dirty="0" smtClean="0"/>
              <a:t>.</a:t>
            </a:r>
          </a:p>
          <a:p>
            <a:pPr algn="ctr"/>
            <a:endParaRPr lang="en-US" sz="2300" dirty="0"/>
          </a:p>
          <a:p>
            <a:pPr algn="ctr"/>
            <a:r>
              <a:rPr lang="en-US" sz="2300" dirty="0"/>
              <a:t>Consolidates a variety of City (and now community) operational metrics, socio-demographics and infrastructure service data (a “system-level” lens at addressing </a:t>
            </a:r>
            <a:r>
              <a:rPr lang="en-US" sz="2300" dirty="0" err="1"/>
              <a:t>neighbourhood</a:t>
            </a:r>
            <a:r>
              <a:rPr lang="en-US" sz="2300" dirty="0"/>
              <a:t> wellness).</a:t>
            </a:r>
          </a:p>
        </p:txBody>
      </p:sp>
      <p:sp>
        <p:nvSpPr>
          <p:cNvPr id="4" name="TextBox 3"/>
          <p:cNvSpPr txBox="1"/>
          <p:nvPr/>
        </p:nvSpPr>
        <p:spPr>
          <a:xfrm>
            <a:off x="8602722" y="-152400"/>
            <a:ext cx="617478" cy="707886"/>
          </a:xfrm>
          <a:prstGeom prst="rect">
            <a:avLst/>
          </a:prstGeom>
          <a:noFill/>
        </p:spPr>
        <p:txBody>
          <a:bodyPr wrap="none" rtlCol="0">
            <a:spAutoFit/>
          </a:bodyPr>
          <a:lstStyle/>
          <a:p>
            <a:pPr algn="ctr"/>
            <a:r>
              <a:rPr lang="en-CA" sz="4000" kern="700" spc="-100" dirty="0" smtClean="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152405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fade">
                                      <p:cBhvr>
                                        <p:cTn id="17" dur="500"/>
                                        <p:tgtEl>
                                          <p:spTgt spid="2">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fade">
                                      <p:cBhvr>
                                        <p:cTn id="2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23"/>
            <a:ext cx="8686800" cy="6891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2937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0911"/>
            <a:ext cx="9144000" cy="6587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73714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520825"/>
            <a:ext cx="9162132" cy="532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hlinkClick r:id="rId4"/>
          </p:cNvPr>
          <p:cNvSpPr/>
          <p:nvPr/>
        </p:nvSpPr>
        <p:spPr>
          <a:xfrm>
            <a:off x="0" y="76200"/>
            <a:ext cx="9149432" cy="1754326"/>
          </a:xfrm>
          <a:prstGeom prst="rect">
            <a:avLst/>
          </a:prstGeom>
        </p:spPr>
        <p:txBody>
          <a:bodyPr wrap="square">
            <a:spAutoFit/>
          </a:bodyPr>
          <a:lstStyle/>
          <a:p>
            <a:pPr algn="ctr"/>
            <a:r>
              <a:rPr lang="en-CA" dirty="0"/>
              <a:t>http://map.toronto.ca/wellbeing/#eyJ0b3Itd2lkZ2V0LWNsYXNzYnJlYWsiOsSAcGVyY2VudE9wYWNpdHnElzYwfSwiY3VzxIJtYcSTYcSXxIBuZWlnaGJvdXJob29kc8S2fcSrxIHEg8SFxIfEicSLdGFixYXEmCLEo3RpdmVUxZBJZMSXxYnEhMWPYi1pbmRpY2HEgnLFhcWIYWdzTWFwxLYiesWCbcSXMsSseMSXLTg4MzY0NDUuMDM3OTg5NMSsxKc6NTQyxpLGiS41MDc3xoc1xYjFpMWmxajFqsWSxIDFmMWraW9uxbnErHPFpGdsZcWGxKzFlm1lc8Sbaca0xrDErcS%2FxJPEn0nFpcWnxanEg03Fg8avOiLGq27GrcavxYc%3D</a:t>
            </a:r>
          </a:p>
        </p:txBody>
      </p:sp>
    </p:spTree>
    <p:extLst>
      <p:ext uri="{BB962C8B-B14F-4D97-AF65-F5344CB8AC3E}">
        <p14:creationId xmlns:p14="http://schemas.microsoft.com/office/powerpoint/2010/main" val="41863875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7178" y="685800"/>
            <a:ext cx="5486400" cy="5410200"/>
          </a:xfrm>
          <a:prstGeom prst="rect">
            <a:avLst/>
          </a:prstGeom>
          <a:solidFill>
            <a:schemeClr val="accent6">
              <a:lumMod val="75000"/>
              <a:alpha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aphicFrame>
        <p:nvGraphicFramePr>
          <p:cNvPr id="3" name="Table 2"/>
          <p:cNvGraphicFramePr>
            <a:graphicFrameLocks noGrp="1"/>
          </p:cNvGraphicFramePr>
          <p:nvPr>
            <p:extLst>
              <p:ext uri="{D42A27DB-BD31-4B8C-83A1-F6EECF244321}">
                <p14:modId xmlns:p14="http://schemas.microsoft.com/office/powerpoint/2010/main" val="3827399975"/>
              </p:ext>
            </p:extLst>
          </p:nvPr>
        </p:nvGraphicFramePr>
        <p:xfrm>
          <a:off x="1157179" y="685798"/>
          <a:ext cx="5486397" cy="5410202"/>
        </p:xfrm>
        <a:graphic>
          <a:graphicData uri="http://schemas.openxmlformats.org/drawingml/2006/table">
            <a:tbl>
              <a:tblPr firstRow="1" bandRow="1">
                <a:tableStyleId>{5940675A-B579-460E-94D1-54222C63F5DA}</a:tableStyleId>
              </a:tblPr>
              <a:tblGrid>
                <a:gridCol w="783771">
                  <a:extLst>
                    <a:ext uri="{9D8B030D-6E8A-4147-A177-3AD203B41FA5}">
                      <a16:colId xmlns:a16="http://schemas.microsoft.com/office/drawing/2014/main" val="20000"/>
                    </a:ext>
                  </a:extLst>
                </a:gridCol>
                <a:gridCol w="783771">
                  <a:extLst>
                    <a:ext uri="{9D8B030D-6E8A-4147-A177-3AD203B41FA5}">
                      <a16:colId xmlns:a16="http://schemas.microsoft.com/office/drawing/2014/main" val="20001"/>
                    </a:ext>
                  </a:extLst>
                </a:gridCol>
                <a:gridCol w="783771">
                  <a:extLst>
                    <a:ext uri="{9D8B030D-6E8A-4147-A177-3AD203B41FA5}">
                      <a16:colId xmlns:a16="http://schemas.microsoft.com/office/drawing/2014/main" val="20002"/>
                    </a:ext>
                  </a:extLst>
                </a:gridCol>
                <a:gridCol w="783771">
                  <a:extLst>
                    <a:ext uri="{9D8B030D-6E8A-4147-A177-3AD203B41FA5}">
                      <a16:colId xmlns:a16="http://schemas.microsoft.com/office/drawing/2014/main" val="20003"/>
                    </a:ext>
                  </a:extLst>
                </a:gridCol>
                <a:gridCol w="783771">
                  <a:extLst>
                    <a:ext uri="{9D8B030D-6E8A-4147-A177-3AD203B41FA5}">
                      <a16:colId xmlns:a16="http://schemas.microsoft.com/office/drawing/2014/main" val="20004"/>
                    </a:ext>
                  </a:extLst>
                </a:gridCol>
                <a:gridCol w="783771">
                  <a:extLst>
                    <a:ext uri="{9D8B030D-6E8A-4147-A177-3AD203B41FA5}">
                      <a16:colId xmlns:a16="http://schemas.microsoft.com/office/drawing/2014/main" val="20005"/>
                    </a:ext>
                  </a:extLst>
                </a:gridCol>
                <a:gridCol w="783771">
                  <a:extLst>
                    <a:ext uri="{9D8B030D-6E8A-4147-A177-3AD203B41FA5}">
                      <a16:colId xmlns:a16="http://schemas.microsoft.com/office/drawing/2014/main" val="20006"/>
                    </a:ext>
                  </a:extLst>
                </a:gridCol>
              </a:tblGrid>
              <a:tr h="772886">
                <a:tc>
                  <a:txBody>
                    <a:bodyPr/>
                    <a:lstStyle/>
                    <a:p>
                      <a:endParaRPr lang="en-US" sz="2400" spc="-150" dirty="0"/>
                    </a:p>
                  </a:txBody>
                  <a:tcPr marL="0" marR="0" marT="0" marB="0" anchor="ctr" anchorCtr="1"/>
                </a:tc>
                <a:tc>
                  <a:txBody>
                    <a:bodyPr/>
                    <a:lstStyle/>
                    <a:p>
                      <a:endParaRPr lang="en-US" sz="2400" spc="-150"/>
                    </a:p>
                  </a:txBody>
                  <a:tcPr marL="0" marR="0" marT="0" marB="0" anchor="ctr" anchorCtr="1"/>
                </a:tc>
                <a:tc>
                  <a:txBody>
                    <a:bodyPr/>
                    <a:lstStyle/>
                    <a:p>
                      <a:r>
                        <a:rPr lang="en-US" sz="2400" spc="-150" dirty="0" smtClean="0"/>
                        <a:t>xx</a:t>
                      </a:r>
                      <a:endParaRPr lang="en-US" sz="2400" spc="-150" dirty="0"/>
                    </a:p>
                  </a:txBody>
                  <a:tcPr marL="0" marR="0" marT="0" marB="0" anchor="ctr" anchorCtr="1"/>
                </a:tc>
                <a:tc>
                  <a:txBody>
                    <a:bodyPr/>
                    <a:lstStyle/>
                    <a:p>
                      <a:r>
                        <a:rPr lang="en-US" sz="2400" spc="-150" dirty="0" smtClean="0"/>
                        <a:t>xx</a:t>
                      </a:r>
                      <a:endParaRPr lang="en-US" sz="2400" spc="-150" dirty="0"/>
                    </a:p>
                  </a:txBody>
                  <a:tcPr marL="0" marR="0" marT="0" marB="0" anchor="ctr" anchorCtr="1"/>
                </a:tc>
                <a:tc>
                  <a:txBody>
                    <a:bodyPr/>
                    <a:lstStyle/>
                    <a:p>
                      <a:r>
                        <a:rPr lang="en-US" sz="2400" spc="-150" dirty="0" smtClean="0"/>
                        <a:t>xx</a:t>
                      </a:r>
                      <a:endParaRPr lang="en-US" sz="2400" spc="-150" dirty="0"/>
                    </a:p>
                  </a:txBody>
                  <a:tcPr marL="0" marR="0" marT="0" marB="0" anchor="ctr" anchorCtr="1"/>
                </a:tc>
                <a:tc>
                  <a:txBody>
                    <a:bodyPr/>
                    <a:lstStyle/>
                    <a:p>
                      <a:r>
                        <a:rPr lang="en-US" sz="2400" spc="-150" dirty="0" smtClean="0"/>
                        <a:t>xxx</a:t>
                      </a:r>
                      <a:endParaRPr lang="en-US" sz="2400" spc="-150" dirty="0"/>
                    </a:p>
                  </a:txBody>
                  <a:tcPr marL="0" marR="0" marT="0" marB="0" anchor="ctr" anchorCtr="1"/>
                </a:tc>
                <a:tc>
                  <a:txBody>
                    <a:bodyPr/>
                    <a:lstStyle/>
                    <a:p>
                      <a:r>
                        <a:rPr lang="en-US" sz="2400" spc="-150" dirty="0" err="1" smtClean="0"/>
                        <a:t>xxxxxxxxxxxx</a:t>
                      </a:r>
                      <a:endParaRPr lang="en-US" sz="2400" spc="-150" dirty="0"/>
                    </a:p>
                  </a:txBody>
                  <a:tcPr marL="0" marR="0" marT="0" marB="0" anchor="ctr" anchorCtr="1"/>
                </a:tc>
                <a:extLst>
                  <a:ext uri="{0D108BD9-81ED-4DB2-BD59-A6C34878D82A}">
                    <a16:rowId xmlns:a16="http://schemas.microsoft.com/office/drawing/2014/main" val="10000"/>
                  </a:ext>
                </a:extLst>
              </a:tr>
              <a:tr h="772886">
                <a:tc>
                  <a:txBody>
                    <a:bodyPr/>
                    <a:lstStyle/>
                    <a:p>
                      <a:r>
                        <a:rPr lang="en-US" sz="2400" spc="-150" dirty="0" smtClean="0"/>
                        <a:t>x</a:t>
                      </a:r>
                      <a:endParaRPr lang="en-US" sz="2400" spc="-150" dirty="0"/>
                    </a:p>
                  </a:txBody>
                  <a:tcPr marL="0" marR="0" marT="0" marB="0" anchor="ctr" anchorCtr="1"/>
                </a:tc>
                <a:tc>
                  <a:txBody>
                    <a:bodyPr/>
                    <a:lstStyle/>
                    <a:p>
                      <a:r>
                        <a:rPr lang="en-US" sz="2400" spc="-150" dirty="0" smtClean="0"/>
                        <a:t>x</a:t>
                      </a:r>
                      <a:endParaRPr lang="en-US" sz="2400" spc="-150" dirty="0"/>
                    </a:p>
                  </a:txBody>
                  <a:tcPr marL="0" marR="0" marT="0" marB="0" anchor="ctr" anchorCtr="1"/>
                </a:tc>
                <a:tc>
                  <a:txBody>
                    <a:bodyPr/>
                    <a:lstStyle/>
                    <a:p>
                      <a:r>
                        <a:rPr lang="en-US" sz="2400" spc="-150" dirty="0" smtClean="0"/>
                        <a:t>x</a:t>
                      </a:r>
                      <a:endParaRPr lang="en-US" sz="2400" spc="-150" dirty="0"/>
                    </a:p>
                  </a:txBody>
                  <a:tcPr marL="0" marR="0" marT="0" marB="0" anchor="ctr" anchorCtr="1"/>
                </a:tc>
                <a:tc>
                  <a:txBody>
                    <a:bodyPr/>
                    <a:lstStyle/>
                    <a:p>
                      <a:r>
                        <a:rPr lang="en-US" sz="2400" spc="-150" dirty="0" smtClean="0"/>
                        <a:t>xx</a:t>
                      </a:r>
                      <a:endParaRPr lang="en-US" sz="2400" spc="-150" dirty="0"/>
                    </a:p>
                  </a:txBody>
                  <a:tcPr marL="0" marR="0" marT="0" marB="0" anchor="ctr" anchorCtr="1"/>
                </a:tc>
                <a:tc>
                  <a:txBody>
                    <a:bodyPr/>
                    <a:lstStyle/>
                    <a:p>
                      <a:r>
                        <a:rPr lang="en-US" sz="2400" spc="-150" dirty="0" err="1" smtClean="0"/>
                        <a:t>xxxxx</a:t>
                      </a:r>
                      <a:endParaRPr lang="en-US" sz="2400" spc="-150" dirty="0"/>
                    </a:p>
                  </a:txBody>
                  <a:tcPr marL="0" marR="0" marT="0" marB="0" anchor="ctr" anchorCtr="1"/>
                </a:tc>
                <a:tc>
                  <a:txBody>
                    <a:bodyPr/>
                    <a:lstStyle/>
                    <a:p>
                      <a:r>
                        <a:rPr lang="en-US" sz="2400" spc="-150" dirty="0" err="1" smtClean="0"/>
                        <a:t>xxxx</a:t>
                      </a:r>
                      <a:endParaRPr lang="en-US" sz="2400" spc="-150" dirty="0"/>
                    </a:p>
                  </a:txBody>
                  <a:tcPr marL="0" marR="0" marT="0" marB="0" anchor="ctr" anchorCtr="1"/>
                </a:tc>
                <a:tc>
                  <a:txBody>
                    <a:bodyPr/>
                    <a:lstStyle/>
                    <a:p>
                      <a:r>
                        <a:rPr lang="en-US" sz="2400" spc="-150" dirty="0" smtClean="0"/>
                        <a:t>xx</a:t>
                      </a:r>
                      <a:endParaRPr lang="en-US" sz="2400" spc="-150" dirty="0"/>
                    </a:p>
                  </a:txBody>
                  <a:tcPr marL="0" marR="0" marT="0" marB="0" anchor="ctr" anchorCtr="1"/>
                </a:tc>
                <a:extLst>
                  <a:ext uri="{0D108BD9-81ED-4DB2-BD59-A6C34878D82A}">
                    <a16:rowId xmlns:a16="http://schemas.microsoft.com/office/drawing/2014/main" val="10001"/>
                  </a:ext>
                </a:extLst>
              </a:tr>
              <a:tr h="772886">
                <a:tc>
                  <a:txBody>
                    <a:bodyPr/>
                    <a:lstStyle/>
                    <a:p>
                      <a:r>
                        <a:rPr lang="en-US" sz="2400" spc="-150" dirty="0" smtClean="0"/>
                        <a:t>x</a:t>
                      </a:r>
                      <a:endParaRPr lang="en-US" sz="2400" spc="-150" dirty="0"/>
                    </a:p>
                  </a:txBody>
                  <a:tcPr marL="0" marR="0" marT="0" marB="0" anchor="ctr" anchorCtr="1"/>
                </a:tc>
                <a:tc>
                  <a:txBody>
                    <a:bodyPr/>
                    <a:lstStyle/>
                    <a:p>
                      <a:r>
                        <a:rPr lang="en-US" sz="2400" spc="-150" dirty="0" smtClean="0"/>
                        <a:t>x</a:t>
                      </a:r>
                      <a:endParaRPr lang="en-US" sz="2400" spc="-150" dirty="0"/>
                    </a:p>
                  </a:txBody>
                  <a:tcPr marL="0" marR="0" marT="0" marB="0" anchor="ctr" anchorCtr="1"/>
                </a:tc>
                <a:tc>
                  <a:txBody>
                    <a:bodyPr/>
                    <a:lstStyle/>
                    <a:p>
                      <a:endParaRPr lang="en-US" sz="2400" spc="-150" dirty="0"/>
                    </a:p>
                  </a:txBody>
                  <a:tcPr marL="0" marR="0" marT="0" marB="0" anchor="ctr" anchorCtr="1"/>
                </a:tc>
                <a:tc>
                  <a:txBody>
                    <a:bodyPr/>
                    <a:lstStyle/>
                    <a:p>
                      <a:r>
                        <a:rPr lang="en-US" sz="2400" spc="-150" dirty="0" err="1" smtClean="0"/>
                        <a:t>xxxxx</a:t>
                      </a:r>
                      <a:endParaRPr lang="en-US" sz="2400" spc="-150" dirty="0"/>
                    </a:p>
                  </a:txBody>
                  <a:tcPr marL="0" marR="0" marT="0" marB="0" anchor="ctr" anchorCtr="1"/>
                </a:tc>
                <a:tc>
                  <a:txBody>
                    <a:bodyPr/>
                    <a:lstStyle/>
                    <a:p>
                      <a:r>
                        <a:rPr lang="en-US" sz="2400" spc="-150" dirty="0" err="1" smtClean="0"/>
                        <a:t>xxxxx</a:t>
                      </a:r>
                      <a:endParaRPr lang="en-US" sz="2400" spc="-150" dirty="0"/>
                    </a:p>
                  </a:txBody>
                  <a:tcPr marL="0" marR="0" marT="0" marB="0" anchor="ctr" anchorCtr="1"/>
                </a:tc>
                <a:tc>
                  <a:txBody>
                    <a:bodyPr/>
                    <a:lstStyle/>
                    <a:p>
                      <a:r>
                        <a:rPr lang="en-US" sz="2400" spc="-150" dirty="0" err="1" smtClean="0"/>
                        <a:t>xxxxx</a:t>
                      </a:r>
                      <a:endParaRPr lang="en-US" sz="2400" spc="-150" dirty="0"/>
                    </a:p>
                  </a:txBody>
                  <a:tcPr marL="0" marR="0" marT="0" marB="0" anchor="ctr" anchorCtr="1"/>
                </a:tc>
                <a:tc>
                  <a:txBody>
                    <a:bodyPr/>
                    <a:lstStyle/>
                    <a:p>
                      <a:r>
                        <a:rPr lang="en-US" sz="2400" spc="-150" dirty="0" smtClean="0"/>
                        <a:t>x</a:t>
                      </a:r>
                      <a:endParaRPr lang="en-US" sz="2400" spc="-150" dirty="0"/>
                    </a:p>
                  </a:txBody>
                  <a:tcPr marL="0" marR="0" marT="0" marB="0" anchor="ctr" anchorCtr="1"/>
                </a:tc>
                <a:extLst>
                  <a:ext uri="{0D108BD9-81ED-4DB2-BD59-A6C34878D82A}">
                    <a16:rowId xmlns:a16="http://schemas.microsoft.com/office/drawing/2014/main" val="10002"/>
                  </a:ext>
                </a:extLst>
              </a:tr>
              <a:tr h="772886">
                <a:tc>
                  <a:txBody>
                    <a:bodyPr/>
                    <a:lstStyle/>
                    <a:p>
                      <a:r>
                        <a:rPr lang="en-US" sz="2400" spc="-150" dirty="0" smtClean="0"/>
                        <a:t>x</a:t>
                      </a:r>
                      <a:endParaRPr lang="en-US" sz="2400" spc="-150" dirty="0"/>
                    </a:p>
                  </a:txBody>
                  <a:tcPr marL="0" marR="0" marT="0" marB="0" anchor="ctr" anchorCtr="1"/>
                </a:tc>
                <a:tc>
                  <a:txBody>
                    <a:bodyPr/>
                    <a:lstStyle/>
                    <a:p>
                      <a:r>
                        <a:rPr lang="en-US" sz="2400" spc="-150" dirty="0" smtClean="0"/>
                        <a:t>xx</a:t>
                      </a:r>
                      <a:endParaRPr lang="en-US" sz="2400" spc="-150" dirty="0"/>
                    </a:p>
                  </a:txBody>
                  <a:tcPr marL="0" marR="0" marT="0" marB="0" anchor="ctr" anchorCtr="1"/>
                </a:tc>
                <a:tc>
                  <a:txBody>
                    <a:bodyPr/>
                    <a:lstStyle/>
                    <a:p>
                      <a:r>
                        <a:rPr lang="en-US" sz="2400" spc="-150" dirty="0" smtClean="0"/>
                        <a:t>x</a:t>
                      </a:r>
                      <a:endParaRPr lang="en-US" sz="2400" spc="-150" dirty="0"/>
                    </a:p>
                  </a:txBody>
                  <a:tcPr marL="0" marR="0" marT="0" marB="0" anchor="ctr" anchorCtr="1"/>
                </a:tc>
                <a:tc>
                  <a:txBody>
                    <a:bodyPr/>
                    <a:lstStyle/>
                    <a:p>
                      <a:r>
                        <a:rPr lang="en-US" sz="2400" spc="-150" dirty="0" err="1" smtClean="0"/>
                        <a:t>xxxxxx</a:t>
                      </a:r>
                      <a:endParaRPr lang="en-US" sz="2400" spc="-150" dirty="0"/>
                    </a:p>
                  </a:txBody>
                  <a:tcPr marL="0" marR="0" marT="0" marB="0" anchor="ctr" anchorCtr="1"/>
                </a:tc>
                <a:tc>
                  <a:txBody>
                    <a:bodyPr/>
                    <a:lstStyle/>
                    <a:p>
                      <a:r>
                        <a:rPr lang="en-US" sz="2400" spc="-150" dirty="0" smtClean="0"/>
                        <a:t>xxx</a:t>
                      </a:r>
                      <a:endParaRPr lang="en-US" sz="2400" spc="-150" dirty="0"/>
                    </a:p>
                  </a:txBody>
                  <a:tcPr marL="0" marR="0" marT="0" marB="0" anchor="ctr" anchorCtr="1"/>
                </a:tc>
                <a:tc>
                  <a:txBody>
                    <a:bodyPr/>
                    <a:lstStyle/>
                    <a:p>
                      <a:r>
                        <a:rPr lang="en-US" sz="2400" spc="-150" dirty="0" err="1" smtClean="0"/>
                        <a:t>xxxxxx</a:t>
                      </a:r>
                      <a:endParaRPr lang="en-US" sz="2400" spc="-150" dirty="0"/>
                    </a:p>
                  </a:txBody>
                  <a:tcPr marL="0" marR="0" marT="0" marB="0" anchor="ctr" anchorCtr="1"/>
                </a:tc>
                <a:tc>
                  <a:txBody>
                    <a:bodyPr/>
                    <a:lstStyle/>
                    <a:p>
                      <a:endParaRPr lang="en-US" sz="2400" spc="-150"/>
                    </a:p>
                  </a:txBody>
                  <a:tcPr marL="0" marR="0" marT="0" marB="0" anchor="ctr" anchorCtr="1"/>
                </a:tc>
                <a:extLst>
                  <a:ext uri="{0D108BD9-81ED-4DB2-BD59-A6C34878D82A}">
                    <a16:rowId xmlns:a16="http://schemas.microsoft.com/office/drawing/2014/main" val="10003"/>
                  </a:ext>
                </a:extLst>
              </a:tr>
              <a:tr h="772886">
                <a:tc>
                  <a:txBody>
                    <a:bodyPr/>
                    <a:lstStyle/>
                    <a:p>
                      <a:r>
                        <a:rPr lang="en-US" sz="2400" spc="-150" dirty="0" smtClean="0"/>
                        <a:t>xxx</a:t>
                      </a:r>
                      <a:endParaRPr lang="en-US" sz="2400" spc="-150" dirty="0"/>
                    </a:p>
                  </a:txBody>
                  <a:tcPr marL="0" marR="0" marT="0" marB="0" anchor="ctr" anchorCtr="1"/>
                </a:tc>
                <a:tc>
                  <a:txBody>
                    <a:bodyPr/>
                    <a:lstStyle/>
                    <a:p>
                      <a:r>
                        <a:rPr lang="en-US" sz="2400" spc="-150" dirty="0" err="1" smtClean="0"/>
                        <a:t>xxxx</a:t>
                      </a:r>
                      <a:endParaRPr lang="en-US" sz="2400" spc="-150" dirty="0"/>
                    </a:p>
                  </a:txBody>
                  <a:tcPr marL="0" marR="0" marT="0" marB="0" anchor="ctr" anchorCtr="1"/>
                </a:tc>
                <a:tc>
                  <a:txBody>
                    <a:bodyPr/>
                    <a:lstStyle/>
                    <a:p>
                      <a:r>
                        <a:rPr lang="en-US" sz="2400" spc="-150" dirty="0" err="1" smtClean="0"/>
                        <a:t>xxxxxxx</a:t>
                      </a:r>
                      <a:endParaRPr lang="en-US" sz="2400" spc="-150" dirty="0"/>
                    </a:p>
                  </a:txBody>
                  <a:tcPr marL="0" marR="0" marT="0" marB="0" anchor="ctr" anchorCtr="1"/>
                </a:tc>
                <a:tc>
                  <a:txBody>
                    <a:bodyPr/>
                    <a:lstStyle/>
                    <a:p>
                      <a:r>
                        <a:rPr lang="en-US" sz="2400" spc="-150" dirty="0" smtClean="0"/>
                        <a:t>x</a:t>
                      </a:r>
                      <a:endParaRPr lang="en-US" sz="2400" spc="-150" dirty="0"/>
                    </a:p>
                  </a:txBody>
                  <a:tcPr marL="0" marR="0" marT="0" marB="0" anchor="ctr" anchorCtr="1"/>
                </a:tc>
                <a:tc>
                  <a:txBody>
                    <a:bodyPr/>
                    <a:lstStyle/>
                    <a:p>
                      <a:endParaRPr lang="en-US" sz="2400" spc="-150" dirty="0"/>
                    </a:p>
                  </a:txBody>
                  <a:tcPr marL="0" marR="0" marT="0" marB="0" anchor="ctr" anchorCtr="1"/>
                </a:tc>
                <a:tc>
                  <a:txBody>
                    <a:bodyPr/>
                    <a:lstStyle/>
                    <a:p>
                      <a:endParaRPr lang="en-US" sz="2400" spc="-150" dirty="0"/>
                    </a:p>
                  </a:txBody>
                  <a:tcPr marL="0" marR="0" marT="0" marB="0" anchor="ctr" anchorCtr="1"/>
                </a:tc>
                <a:tc>
                  <a:txBody>
                    <a:bodyPr/>
                    <a:lstStyle/>
                    <a:p>
                      <a:r>
                        <a:rPr lang="en-US" sz="2400" spc="-150" dirty="0" err="1" smtClean="0"/>
                        <a:t>xxxx</a:t>
                      </a:r>
                      <a:endParaRPr lang="en-US" sz="2400" spc="-150" dirty="0"/>
                    </a:p>
                  </a:txBody>
                  <a:tcPr marL="0" marR="0" marT="0" marB="0" anchor="ctr" anchorCtr="1"/>
                </a:tc>
                <a:extLst>
                  <a:ext uri="{0D108BD9-81ED-4DB2-BD59-A6C34878D82A}">
                    <a16:rowId xmlns:a16="http://schemas.microsoft.com/office/drawing/2014/main" val="10004"/>
                  </a:ext>
                </a:extLst>
              </a:tr>
              <a:tr h="772886">
                <a:tc>
                  <a:txBody>
                    <a:bodyPr/>
                    <a:lstStyle/>
                    <a:p>
                      <a:r>
                        <a:rPr lang="en-US" sz="2400" spc="-150" dirty="0" err="1" smtClean="0"/>
                        <a:t>xxxxx</a:t>
                      </a:r>
                      <a:endParaRPr lang="en-US" sz="2400" spc="-150" dirty="0"/>
                    </a:p>
                  </a:txBody>
                  <a:tcPr marL="0" marR="0" marT="0" marB="0" anchor="ctr" anchorCtr="1"/>
                </a:tc>
                <a:tc>
                  <a:txBody>
                    <a:bodyPr/>
                    <a:lstStyle/>
                    <a:p>
                      <a:r>
                        <a:rPr lang="en-US" sz="2400" spc="-150" dirty="0" err="1" smtClean="0"/>
                        <a:t>xxxxxxxxx</a:t>
                      </a:r>
                      <a:endParaRPr lang="en-US" sz="2400" spc="-150" dirty="0"/>
                    </a:p>
                  </a:txBody>
                  <a:tcPr marL="0" marR="0" marT="0" marB="0" anchor="ctr" anchorCtr="1"/>
                </a:tc>
                <a:tc>
                  <a:txBody>
                    <a:bodyPr/>
                    <a:lstStyle/>
                    <a:p>
                      <a:r>
                        <a:rPr lang="en-US" sz="2400" spc="-150" dirty="0" smtClean="0"/>
                        <a:t>x</a:t>
                      </a:r>
                      <a:endParaRPr lang="en-US" sz="2400" spc="-150" dirty="0"/>
                    </a:p>
                  </a:txBody>
                  <a:tcPr marL="0" marR="0" marT="0" marB="0" anchor="ctr" anchorCtr="1"/>
                </a:tc>
                <a:tc>
                  <a:txBody>
                    <a:bodyPr/>
                    <a:lstStyle/>
                    <a:p>
                      <a:r>
                        <a:rPr lang="en-US" sz="2400" spc="-150" dirty="0" smtClean="0"/>
                        <a:t>xx</a:t>
                      </a:r>
                      <a:endParaRPr lang="en-US" sz="2400" spc="-150" dirty="0"/>
                    </a:p>
                  </a:txBody>
                  <a:tcPr marL="0" marR="0" marT="0" marB="0" anchor="ctr" anchorCtr="1"/>
                </a:tc>
                <a:tc>
                  <a:txBody>
                    <a:bodyPr/>
                    <a:lstStyle/>
                    <a:p>
                      <a:r>
                        <a:rPr lang="en-US" sz="2400" spc="-150" dirty="0" smtClean="0"/>
                        <a:t>x</a:t>
                      </a:r>
                      <a:endParaRPr lang="en-US" sz="2400" spc="-150" dirty="0"/>
                    </a:p>
                  </a:txBody>
                  <a:tcPr marL="0" marR="0" marT="0" marB="0" anchor="ctr" anchorCtr="1"/>
                </a:tc>
                <a:tc>
                  <a:txBody>
                    <a:bodyPr/>
                    <a:lstStyle/>
                    <a:p>
                      <a:r>
                        <a:rPr lang="en-US" sz="2400" spc="-150" dirty="0" smtClean="0"/>
                        <a:t>x</a:t>
                      </a:r>
                      <a:endParaRPr lang="en-US" sz="2400" spc="-150" dirty="0"/>
                    </a:p>
                  </a:txBody>
                  <a:tcPr marL="0" marR="0" marT="0" marB="0" anchor="ctr" anchorCtr="1"/>
                </a:tc>
                <a:tc>
                  <a:txBody>
                    <a:bodyPr/>
                    <a:lstStyle/>
                    <a:p>
                      <a:endParaRPr lang="en-US" sz="2400" spc="-150"/>
                    </a:p>
                  </a:txBody>
                  <a:tcPr marL="0" marR="0" marT="0" marB="0" anchor="ctr" anchorCtr="1"/>
                </a:tc>
                <a:extLst>
                  <a:ext uri="{0D108BD9-81ED-4DB2-BD59-A6C34878D82A}">
                    <a16:rowId xmlns:a16="http://schemas.microsoft.com/office/drawing/2014/main" val="10005"/>
                  </a:ext>
                </a:extLst>
              </a:tr>
              <a:tr h="772886">
                <a:tc>
                  <a:txBody>
                    <a:bodyPr/>
                    <a:lstStyle/>
                    <a:p>
                      <a:r>
                        <a:rPr lang="en-US" sz="2400" spc="-150" dirty="0" err="1" smtClean="0"/>
                        <a:t>xxxxxxx</a:t>
                      </a:r>
                      <a:endParaRPr lang="en-US" sz="2400" spc="-150" dirty="0"/>
                    </a:p>
                  </a:txBody>
                  <a:tcPr marL="0" marR="0" marT="0" marB="0" anchor="ctr" anchorCtr="1"/>
                </a:tc>
                <a:tc>
                  <a:txBody>
                    <a:bodyPr/>
                    <a:lstStyle/>
                    <a:p>
                      <a:r>
                        <a:rPr lang="en-US" sz="2400" spc="-150" dirty="0" smtClean="0"/>
                        <a:t>xx</a:t>
                      </a:r>
                      <a:endParaRPr lang="en-US" sz="2400" spc="-150" dirty="0"/>
                    </a:p>
                  </a:txBody>
                  <a:tcPr marL="0" marR="0" marT="0" marB="0" anchor="ctr" anchorCtr="1"/>
                </a:tc>
                <a:tc>
                  <a:txBody>
                    <a:bodyPr/>
                    <a:lstStyle/>
                    <a:p>
                      <a:r>
                        <a:rPr lang="en-US" sz="2400" spc="-150" dirty="0" err="1" smtClean="0"/>
                        <a:t>xxxxxxx</a:t>
                      </a:r>
                      <a:endParaRPr lang="en-US" sz="2400" spc="-150" dirty="0"/>
                    </a:p>
                  </a:txBody>
                  <a:tcPr marL="0" marR="0" marT="0" marB="0" anchor="ctr" anchorCtr="1"/>
                </a:tc>
                <a:tc>
                  <a:txBody>
                    <a:bodyPr/>
                    <a:lstStyle/>
                    <a:p>
                      <a:r>
                        <a:rPr lang="en-US" sz="2400" spc="-150" dirty="0" smtClean="0"/>
                        <a:t>x</a:t>
                      </a:r>
                      <a:endParaRPr lang="en-US" sz="2400" spc="-150" dirty="0"/>
                    </a:p>
                  </a:txBody>
                  <a:tcPr marL="0" marR="0" marT="0" marB="0" anchor="ctr" anchorCtr="1"/>
                </a:tc>
                <a:tc>
                  <a:txBody>
                    <a:bodyPr/>
                    <a:lstStyle/>
                    <a:p>
                      <a:r>
                        <a:rPr lang="en-US" sz="2400" spc="-150" dirty="0" smtClean="0"/>
                        <a:t>x</a:t>
                      </a:r>
                      <a:endParaRPr lang="en-US" sz="2400" spc="-150" dirty="0"/>
                    </a:p>
                  </a:txBody>
                  <a:tcPr marL="0" marR="0" marT="0" marB="0" anchor="ctr" anchorCtr="1"/>
                </a:tc>
                <a:tc>
                  <a:txBody>
                    <a:bodyPr/>
                    <a:lstStyle/>
                    <a:p>
                      <a:endParaRPr lang="en-US" sz="2400" spc="-150"/>
                    </a:p>
                  </a:txBody>
                  <a:tcPr marL="0" marR="0" marT="0" marB="0" anchor="ctr" anchorCtr="1"/>
                </a:tc>
                <a:tc>
                  <a:txBody>
                    <a:bodyPr/>
                    <a:lstStyle/>
                    <a:p>
                      <a:endParaRPr lang="en-US" sz="2400" spc="-150" dirty="0"/>
                    </a:p>
                  </a:txBody>
                  <a:tcPr marL="0" marR="0" marT="0" marB="0" anchor="ctr" anchorCtr="1"/>
                </a:tc>
                <a:extLst>
                  <a:ext uri="{0D108BD9-81ED-4DB2-BD59-A6C34878D82A}">
                    <a16:rowId xmlns:a16="http://schemas.microsoft.com/office/drawing/2014/main" val="10006"/>
                  </a:ext>
                </a:extLst>
              </a:tr>
            </a:tbl>
          </a:graphicData>
        </a:graphic>
      </p:graphicFrame>
      <p:sp>
        <p:nvSpPr>
          <p:cNvPr id="4" name="TextBox 3"/>
          <p:cNvSpPr txBox="1"/>
          <p:nvPr/>
        </p:nvSpPr>
        <p:spPr>
          <a:xfrm>
            <a:off x="1766778" y="6216134"/>
            <a:ext cx="4292714" cy="523220"/>
          </a:xfrm>
          <a:prstGeom prst="rect">
            <a:avLst/>
          </a:prstGeom>
          <a:noFill/>
        </p:spPr>
        <p:txBody>
          <a:bodyPr wrap="none" rtlCol="0">
            <a:spAutoFit/>
          </a:bodyPr>
          <a:lstStyle/>
          <a:p>
            <a:r>
              <a:rPr lang="en-US" sz="2800" dirty="0" smtClean="0">
                <a:effectLst>
                  <a:outerShdw blurRad="38100" dist="38100" dir="2700000" algn="tl">
                    <a:srgbClr val="000000">
                      <a:alpha val="43137"/>
                    </a:srgbClr>
                  </a:outerShdw>
                </a:effectLst>
              </a:rPr>
              <a:t>Neighborhood Social Status</a:t>
            </a:r>
            <a:endParaRPr lang="en-US" sz="2800" dirty="0">
              <a:effectLst>
                <a:outerShdw blurRad="38100" dist="38100" dir="2700000" algn="tl">
                  <a:srgbClr val="000000">
                    <a:alpha val="43137"/>
                  </a:srgbClr>
                </a:outerShdw>
              </a:effectLst>
            </a:endParaRPr>
          </a:p>
        </p:txBody>
      </p:sp>
      <p:sp>
        <p:nvSpPr>
          <p:cNvPr id="5" name="TextBox 4"/>
          <p:cNvSpPr txBox="1"/>
          <p:nvPr/>
        </p:nvSpPr>
        <p:spPr>
          <a:xfrm>
            <a:off x="318978" y="2367863"/>
            <a:ext cx="615553" cy="2112822"/>
          </a:xfrm>
          <a:prstGeom prst="rect">
            <a:avLst/>
          </a:prstGeom>
          <a:noFill/>
        </p:spPr>
        <p:txBody>
          <a:bodyPr vert="vert270" wrap="none" rtlCol="0">
            <a:spAutoFit/>
          </a:bodyPr>
          <a:lstStyle/>
          <a:p>
            <a:r>
              <a:rPr lang="en-US" sz="2800" dirty="0" smtClean="0">
                <a:effectLst>
                  <a:outerShdw blurRad="38100" dist="38100" dir="2700000" algn="tl">
                    <a:srgbClr val="000000">
                      <a:alpha val="43137"/>
                    </a:srgbClr>
                  </a:outerShdw>
                </a:effectLst>
              </a:rPr>
              <a:t>Quality of Life</a:t>
            </a:r>
            <a:endParaRPr lang="en-US" sz="2800" dirty="0">
              <a:effectLst>
                <a:outerShdw blurRad="38100" dist="38100" dir="2700000" algn="tl">
                  <a:srgbClr val="000000">
                    <a:alpha val="43137"/>
                  </a:srgbClr>
                </a:outerShdw>
              </a:effectLst>
            </a:endParaRPr>
          </a:p>
        </p:txBody>
      </p:sp>
      <p:sp>
        <p:nvSpPr>
          <p:cNvPr id="6" name="TextBox 5"/>
          <p:cNvSpPr txBox="1"/>
          <p:nvPr/>
        </p:nvSpPr>
        <p:spPr>
          <a:xfrm>
            <a:off x="922021" y="6096000"/>
            <a:ext cx="796308" cy="523220"/>
          </a:xfrm>
          <a:prstGeom prst="rect">
            <a:avLst/>
          </a:prstGeom>
          <a:noFill/>
        </p:spPr>
        <p:txBody>
          <a:bodyPr wrap="none" rtlCol="0">
            <a:spAutoFit/>
          </a:bodyPr>
          <a:lstStyle/>
          <a:p>
            <a:r>
              <a:rPr lang="en-US" sz="2800" dirty="0" smtClean="0">
                <a:effectLst>
                  <a:outerShdw blurRad="38100" dist="38100" dir="2700000" algn="tl">
                    <a:srgbClr val="000000">
                      <a:alpha val="43137"/>
                    </a:srgbClr>
                  </a:outerShdw>
                </a:effectLst>
              </a:rPr>
              <a:t>Low</a:t>
            </a:r>
            <a:endParaRPr lang="en-US" sz="2800" dirty="0">
              <a:effectLst>
                <a:outerShdw blurRad="38100" dist="38100" dir="2700000" algn="tl">
                  <a:srgbClr val="000000">
                    <a:alpha val="43137"/>
                  </a:srgbClr>
                </a:outerShdw>
              </a:effectLst>
            </a:endParaRPr>
          </a:p>
        </p:txBody>
      </p:sp>
      <p:sp>
        <p:nvSpPr>
          <p:cNvPr id="7" name="TextBox 6"/>
          <p:cNvSpPr txBox="1"/>
          <p:nvPr/>
        </p:nvSpPr>
        <p:spPr>
          <a:xfrm>
            <a:off x="228600" y="5572780"/>
            <a:ext cx="796308" cy="523220"/>
          </a:xfrm>
          <a:prstGeom prst="rect">
            <a:avLst/>
          </a:prstGeom>
          <a:noFill/>
        </p:spPr>
        <p:txBody>
          <a:bodyPr wrap="none" rtlCol="0">
            <a:spAutoFit/>
          </a:bodyPr>
          <a:lstStyle/>
          <a:p>
            <a:r>
              <a:rPr lang="en-US" sz="2800" dirty="0" smtClean="0">
                <a:effectLst>
                  <a:outerShdw blurRad="38100" dist="38100" dir="2700000" algn="tl">
                    <a:srgbClr val="000000">
                      <a:alpha val="43137"/>
                    </a:srgbClr>
                  </a:outerShdw>
                </a:effectLst>
              </a:rPr>
              <a:t>Low</a:t>
            </a:r>
            <a:endParaRPr lang="en-US" sz="2800" dirty="0">
              <a:effectLst>
                <a:outerShdw blurRad="38100" dist="38100" dir="2700000" algn="tl">
                  <a:srgbClr val="000000">
                    <a:alpha val="43137"/>
                  </a:srgbClr>
                </a:outerShdw>
              </a:effectLst>
            </a:endParaRPr>
          </a:p>
        </p:txBody>
      </p:sp>
      <p:sp>
        <p:nvSpPr>
          <p:cNvPr id="8" name="TextBox 7"/>
          <p:cNvSpPr txBox="1"/>
          <p:nvPr/>
        </p:nvSpPr>
        <p:spPr>
          <a:xfrm>
            <a:off x="228600" y="838200"/>
            <a:ext cx="861133" cy="523220"/>
          </a:xfrm>
          <a:prstGeom prst="rect">
            <a:avLst/>
          </a:prstGeom>
          <a:noFill/>
        </p:spPr>
        <p:txBody>
          <a:bodyPr wrap="none" rtlCol="0">
            <a:spAutoFit/>
          </a:bodyPr>
          <a:lstStyle/>
          <a:p>
            <a:r>
              <a:rPr lang="en-US" sz="2800" dirty="0">
                <a:effectLst>
                  <a:outerShdw blurRad="38100" dist="38100" dir="2700000" algn="tl">
                    <a:srgbClr val="000000">
                      <a:alpha val="43137"/>
                    </a:srgbClr>
                  </a:outerShdw>
                </a:effectLst>
              </a:rPr>
              <a:t>H</a:t>
            </a:r>
            <a:r>
              <a:rPr lang="en-US" sz="2800" dirty="0" smtClean="0">
                <a:effectLst>
                  <a:outerShdw blurRad="38100" dist="38100" dir="2700000" algn="tl">
                    <a:srgbClr val="000000">
                      <a:alpha val="43137"/>
                    </a:srgbClr>
                  </a:outerShdw>
                </a:effectLst>
              </a:rPr>
              <a:t>igh</a:t>
            </a:r>
            <a:endParaRPr lang="en-US" sz="2800" dirty="0">
              <a:effectLst>
                <a:outerShdw blurRad="38100" dist="38100" dir="2700000" algn="tl">
                  <a:srgbClr val="000000">
                    <a:alpha val="43137"/>
                  </a:srgbClr>
                </a:outerShdw>
              </a:effectLst>
            </a:endParaRPr>
          </a:p>
        </p:txBody>
      </p:sp>
      <p:sp>
        <p:nvSpPr>
          <p:cNvPr id="9" name="TextBox 8"/>
          <p:cNvSpPr txBox="1"/>
          <p:nvPr/>
        </p:nvSpPr>
        <p:spPr>
          <a:xfrm>
            <a:off x="6110178" y="6019800"/>
            <a:ext cx="861133" cy="523220"/>
          </a:xfrm>
          <a:prstGeom prst="rect">
            <a:avLst/>
          </a:prstGeom>
          <a:noFill/>
        </p:spPr>
        <p:txBody>
          <a:bodyPr wrap="none" rtlCol="0">
            <a:spAutoFit/>
          </a:bodyPr>
          <a:lstStyle/>
          <a:p>
            <a:r>
              <a:rPr lang="en-US" sz="2800" dirty="0">
                <a:effectLst>
                  <a:outerShdw blurRad="38100" dist="38100" dir="2700000" algn="tl">
                    <a:srgbClr val="000000">
                      <a:alpha val="43137"/>
                    </a:srgbClr>
                  </a:outerShdw>
                </a:effectLst>
              </a:rPr>
              <a:t>H</a:t>
            </a:r>
            <a:r>
              <a:rPr lang="en-US" sz="2800" dirty="0" smtClean="0">
                <a:effectLst>
                  <a:outerShdw blurRad="38100" dist="38100" dir="2700000" algn="tl">
                    <a:srgbClr val="000000">
                      <a:alpha val="43137"/>
                    </a:srgbClr>
                  </a:outerShdw>
                </a:effectLst>
              </a:rPr>
              <a:t>igh</a:t>
            </a:r>
            <a:endParaRPr lang="en-US" sz="2800" dirty="0">
              <a:effectLst>
                <a:outerShdw blurRad="38100" dist="38100" dir="2700000" algn="tl">
                  <a:srgbClr val="000000">
                    <a:alpha val="43137"/>
                  </a:srgbClr>
                </a:outerShdw>
              </a:effectLst>
            </a:endParaRPr>
          </a:p>
        </p:txBody>
      </p:sp>
      <p:cxnSp>
        <p:nvCxnSpPr>
          <p:cNvPr id="11" name="Straight Arrow Connector 10"/>
          <p:cNvCxnSpPr/>
          <p:nvPr/>
        </p:nvCxnSpPr>
        <p:spPr>
          <a:xfrm flipV="1">
            <a:off x="1538178" y="990600"/>
            <a:ext cx="4724400" cy="4843790"/>
          </a:xfrm>
          <a:prstGeom prst="straightConnector1">
            <a:avLst/>
          </a:prstGeom>
          <a:ln w="50800">
            <a:solidFill>
              <a:schemeClr val="tx1">
                <a:alpha val="6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4953" y="0"/>
            <a:ext cx="8826647" cy="523220"/>
          </a:xfrm>
          <a:prstGeom prst="rect">
            <a:avLst/>
          </a:prstGeom>
          <a:noFill/>
        </p:spPr>
        <p:txBody>
          <a:bodyPr wrap="none" rtlCol="0">
            <a:spAutoFit/>
          </a:bodyPr>
          <a:lstStyle/>
          <a:p>
            <a:r>
              <a:rPr lang="en-US" sz="2800" dirty="0" smtClean="0">
                <a:effectLst>
                  <a:outerShdw blurRad="38100" dist="38100" dir="2700000" algn="tl">
                    <a:srgbClr val="000000">
                      <a:alpha val="43137"/>
                    </a:srgbClr>
                  </a:outerShdw>
                </a:effectLst>
              </a:rPr>
              <a:t>Correlation of QOL and Socio-Economic Status, Trondheim</a:t>
            </a:r>
            <a:endParaRPr lang="en-US" sz="2800" dirty="0">
              <a:effectLst>
                <a:outerShdw blurRad="38100" dist="38100" dir="2700000" algn="tl">
                  <a:srgbClr val="000000">
                    <a:alpha val="43137"/>
                  </a:srgbClr>
                </a:outerShdw>
              </a:effectLst>
            </a:endParaRPr>
          </a:p>
        </p:txBody>
      </p:sp>
      <p:sp>
        <p:nvSpPr>
          <p:cNvPr id="13" name="TextBox 12"/>
          <p:cNvSpPr txBox="1"/>
          <p:nvPr/>
        </p:nvSpPr>
        <p:spPr>
          <a:xfrm>
            <a:off x="6781800" y="2895600"/>
            <a:ext cx="2351926" cy="461665"/>
          </a:xfrm>
          <a:prstGeom prst="rect">
            <a:avLst/>
          </a:prstGeom>
          <a:noFill/>
        </p:spPr>
        <p:txBody>
          <a:bodyPr wrap="none" rtlCol="0">
            <a:spAutoFit/>
          </a:bodyPr>
          <a:lstStyle/>
          <a:p>
            <a:r>
              <a:rPr lang="en-US" sz="2400" dirty="0" smtClean="0">
                <a:effectLst>
                  <a:outerShdw blurRad="38100" dist="38100" dir="2700000" algn="tl">
                    <a:srgbClr val="000000">
                      <a:alpha val="43137"/>
                    </a:srgbClr>
                  </a:outerShdw>
                </a:effectLst>
              </a:rPr>
              <a:t>X: Neighborhood</a:t>
            </a:r>
            <a:endParaRPr lang="en-US" sz="2400" dirty="0">
              <a:effectLst>
                <a:outerShdw blurRad="38100" dist="38100" dir="2700000" algn="tl">
                  <a:srgbClr val="000000">
                    <a:alpha val="43137"/>
                  </a:srgbClr>
                </a:outerShdw>
              </a:effectLst>
            </a:endParaRPr>
          </a:p>
        </p:txBody>
      </p:sp>
      <p:cxnSp>
        <p:nvCxnSpPr>
          <p:cNvPr id="15" name="Straight Arrow Connector 14"/>
          <p:cNvCxnSpPr/>
          <p:nvPr/>
        </p:nvCxnSpPr>
        <p:spPr>
          <a:xfrm>
            <a:off x="6705600" y="3733800"/>
            <a:ext cx="968017" cy="0"/>
          </a:xfrm>
          <a:prstGeom prst="straightConnector1">
            <a:avLst/>
          </a:prstGeom>
          <a:ln w="508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41293" y="3429000"/>
            <a:ext cx="1438407" cy="830997"/>
          </a:xfrm>
          <a:prstGeom prst="rect">
            <a:avLst/>
          </a:prstGeom>
          <a:noFill/>
        </p:spPr>
        <p:txBody>
          <a:bodyPr wrap="none" rtlCol="0">
            <a:spAutoFit/>
          </a:bodyPr>
          <a:lstStyle/>
          <a:p>
            <a:r>
              <a:rPr lang="en-US" sz="2400" dirty="0" smtClean="0">
                <a:effectLst>
                  <a:outerShdw blurRad="38100" dist="38100" dir="2700000" algn="tl">
                    <a:srgbClr val="000000">
                      <a:alpha val="43137"/>
                    </a:srgbClr>
                  </a:outerShdw>
                </a:effectLst>
              </a:rPr>
              <a:t>Prevailing</a:t>
            </a:r>
          </a:p>
          <a:p>
            <a:r>
              <a:rPr lang="en-US" sz="2400" dirty="0" smtClean="0">
                <a:effectLst>
                  <a:outerShdw blurRad="38100" dist="38100" dir="2700000" algn="tl">
                    <a:srgbClr val="000000">
                      <a:alpha val="43137"/>
                    </a:srgbClr>
                  </a:outerShdw>
                </a:effectLst>
              </a:rPr>
              <a:t>trend</a:t>
            </a:r>
            <a:endParaRPr lang="en-US" sz="2400" dirty="0">
              <a:effectLst>
                <a:outerShdw blurRad="38100" dist="38100" dir="2700000" algn="tl">
                  <a:srgbClr val="000000">
                    <a:alpha val="43137"/>
                  </a:srgbClr>
                </a:outerShdw>
              </a:effectLst>
            </a:endParaRPr>
          </a:p>
        </p:txBody>
      </p:sp>
      <p:sp>
        <p:nvSpPr>
          <p:cNvPr id="17" name="TextBox 16"/>
          <p:cNvSpPr txBox="1"/>
          <p:nvPr/>
        </p:nvSpPr>
        <p:spPr>
          <a:xfrm>
            <a:off x="8602722" y="-152400"/>
            <a:ext cx="617478" cy="707886"/>
          </a:xfrm>
          <a:prstGeom prst="rect">
            <a:avLst/>
          </a:prstGeom>
          <a:noFill/>
        </p:spPr>
        <p:txBody>
          <a:bodyPr wrap="none" rtlCol="0">
            <a:spAutoFit/>
          </a:bodyPr>
          <a:lstStyle/>
          <a:p>
            <a:pPr algn="ctr"/>
            <a:r>
              <a:rPr lang="en-CA" sz="4000" kern="700" spc="-100" dirty="0" smtClean="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68710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txBox="1">
            <a:spLocks/>
          </p:cNvSpPr>
          <p:nvPr/>
        </p:nvSpPr>
        <p:spPr>
          <a:xfrm>
            <a:off x="0" y="76200"/>
            <a:ext cx="9144000" cy="48687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100" b="1" dirty="0" smtClean="0">
                <a:latin typeface="+mn-lt"/>
                <a:ea typeface="Times New Roman" pitchFamily="18" charset="0"/>
                <a:cs typeface="Arial" pitchFamily="34" charset="0"/>
              </a:rPr>
              <a:t>The Economist’s Liveable Cities Ranking</a:t>
            </a:r>
            <a:endParaRPr lang="en-US" sz="3100" dirty="0">
              <a:latin typeface="+mn-lt"/>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63076"/>
            <a:ext cx="8810625" cy="2536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362200"/>
            <a:ext cx="6296025"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743200"/>
            <a:ext cx="6372225"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0493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76200"/>
            <a:ext cx="9144000" cy="48687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100" b="1" dirty="0" smtClean="0">
                <a:latin typeface="+mn-lt"/>
                <a:ea typeface="Times New Roman" pitchFamily="18" charset="0"/>
                <a:cs typeface="Arial" pitchFamily="34" charset="0"/>
              </a:rPr>
              <a:t>The Economist’s Liveable Cities Ranking</a:t>
            </a:r>
            <a:endParaRPr lang="en-US" sz="3100" dirty="0">
              <a:latin typeface="+mn-lt"/>
            </a:endParaRPr>
          </a:p>
        </p:txBody>
      </p:sp>
      <p:sp>
        <p:nvSpPr>
          <p:cNvPr id="3" name="TextBox 2"/>
          <p:cNvSpPr txBox="1"/>
          <p:nvPr/>
        </p:nvSpPr>
        <p:spPr>
          <a:xfrm>
            <a:off x="521462" y="609600"/>
            <a:ext cx="8068427" cy="954107"/>
          </a:xfrm>
          <a:prstGeom prst="rect">
            <a:avLst/>
          </a:prstGeom>
          <a:noFill/>
        </p:spPr>
        <p:txBody>
          <a:bodyPr wrap="none" rtlCol="0">
            <a:spAutoFit/>
          </a:bodyPr>
          <a:lstStyle/>
          <a:p>
            <a:pPr algn="ctr"/>
            <a:r>
              <a:rPr lang="en-US" sz="2800" dirty="0" smtClean="0"/>
              <a:t>Rank world’s cities with 5 categories and  31 variables.</a:t>
            </a:r>
          </a:p>
          <a:p>
            <a:pPr algn="ctr"/>
            <a:r>
              <a:rPr lang="en-US" sz="2800" dirty="0" smtClean="0"/>
              <a:t>Highest ten cities</a:t>
            </a:r>
            <a:endParaRPr lang="en-US" sz="2800"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43" r="1222" b="4983"/>
          <a:stretch/>
        </p:blipFill>
        <p:spPr bwMode="auto">
          <a:xfrm>
            <a:off x="0" y="2188191"/>
            <a:ext cx="9138334" cy="3222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373" y="1447800"/>
            <a:ext cx="6946147"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2933131" y="3887337"/>
            <a:ext cx="1066800"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930856" y="4349088"/>
            <a:ext cx="1066800"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083256" y="3429000"/>
            <a:ext cx="1066800"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09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fade">
                                      <p:cBhvr>
                                        <p:cTn id="12" dur="500"/>
                                        <p:tgtEl>
                                          <p:spTgt spid="1024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76200"/>
            <a:ext cx="9144000" cy="48687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smtClean="0">
                <a:effectLst>
                  <a:outerShdw blurRad="38100" dist="38100" dir="2700000" algn="tl">
                    <a:srgbClr val="000000">
                      <a:alpha val="43137"/>
                    </a:srgbClr>
                  </a:outerShdw>
                </a:effectLst>
                <a:latin typeface="+mn-lt"/>
                <a:ea typeface="Times New Roman" pitchFamily="18" charset="0"/>
                <a:cs typeface="Arial" pitchFamily="34" charset="0"/>
              </a:rPr>
              <a:t>The Economist’s </a:t>
            </a:r>
            <a:r>
              <a:rPr lang="en-CA" sz="3400" dirty="0" smtClean="0">
                <a:effectLst>
                  <a:outerShdw blurRad="38100" dist="38100" dir="2700000" algn="tl">
                    <a:srgbClr val="000000">
                      <a:alpha val="43137"/>
                    </a:srgbClr>
                  </a:outerShdw>
                </a:effectLst>
                <a:latin typeface="+mn-lt"/>
                <a:ea typeface="Times New Roman" pitchFamily="18" charset="0"/>
                <a:cs typeface="Arial" pitchFamily="34" charset="0"/>
              </a:rPr>
              <a:t>(Un)Liveable </a:t>
            </a:r>
            <a:r>
              <a:rPr lang="en-CA" sz="3400" dirty="0" smtClean="0">
                <a:effectLst>
                  <a:outerShdw blurRad="38100" dist="38100" dir="2700000" algn="tl">
                    <a:srgbClr val="000000">
                      <a:alpha val="43137"/>
                    </a:srgbClr>
                  </a:outerShdw>
                </a:effectLst>
                <a:latin typeface="+mn-lt"/>
                <a:ea typeface="Times New Roman" pitchFamily="18" charset="0"/>
                <a:cs typeface="Arial" pitchFamily="34" charset="0"/>
              </a:rPr>
              <a:t>Cities Ranking</a:t>
            </a:r>
            <a:endParaRPr lang="en-US" sz="3400" dirty="0">
              <a:effectLst>
                <a:outerShdw blurRad="38100" dist="38100" dir="2700000" algn="tl">
                  <a:srgbClr val="000000">
                    <a:alpha val="43137"/>
                  </a:srgbClr>
                </a:outerShdw>
              </a:effectLst>
              <a:latin typeface="+mn-lt"/>
            </a:endParaRPr>
          </a:p>
        </p:txBody>
      </p:sp>
      <p:sp>
        <p:nvSpPr>
          <p:cNvPr id="3" name="TextBox 2"/>
          <p:cNvSpPr txBox="1"/>
          <p:nvPr/>
        </p:nvSpPr>
        <p:spPr>
          <a:xfrm>
            <a:off x="1221333" y="495181"/>
            <a:ext cx="6668685" cy="800219"/>
          </a:xfrm>
          <a:prstGeom prst="rect">
            <a:avLst/>
          </a:prstGeom>
          <a:noFill/>
        </p:spPr>
        <p:txBody>
          <a:bodyPr wrap="none" rtlCol="0">
            <a:spAutoFit/>
          </a:bodyPr>
          <a:lstStyle/>
          <a:p>
            <a:pPr algn="ctr"/>
            <a:r>
              <a:rPr lang="en-US" sz="2300" dirty="0" smtClean="0"/>
              <a:t>Rank world’s cities with 5 categories and  31 variables.</a:t>
            </a:r>
          </a:p>
          <a:p>
            <a:pPr algn="ctr"/>
            <a:r>
              <a:rPr lang="en-US" sz="2300" dirty="0" smtClean="0"/>
              <a:t>Lowest  ten cities</a:t>
            </a:r>
            <a:endParaRPr lang="en-US" sz="2300" dirty="0"/>
          </a:p>
        </p:txBody>
      </p:sp>
      <p:pic>
        <p:nvPicPr>
          <p:cNvPr id="1024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411" b="4643"/>
          <a:stretch/>
        </p:blipFill>
        <p:spPr bwMode="auto">
          <a:xfrm>
            <a:off x="3412" y="2167268"/>
            <a:ext cx="9140588" cy="3166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237" y="1557668"/>
            <a:ext cx="7194184" cy="526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767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500"/>
                                        <p:tgtEl>
                                          <p:spTgt spid="10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76200"/>
            <a:ext cx="7772400" cy="6096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smtClean="0">
                <a:effectLst>
                  <a:outerShdw blurRad="38100" dist="38100" dir="2700000" algn="tl">
                    <a:srgbClr val="000000">
                      <a:alpha val="43137"/>
                    </a:srgbClr>
                  </a:outerShdw>
                </a:effectLst>
                <a:latin typeface="+mn-lt"/>
                <a:ea typeface="Times New Roman" pitchFamily="18" charset="0"/>
                <a:cs typeface="Arial" pitchFamily="34" charset="0"/>
              </a:rPr>
              <a:t>Issues in Analysing Quality of Life</a:t>
            </a:r>
            <a:endParaRPr lang="en-US" sz="3400" dirty="0">
              <a:effectLst>
                <a:outerShdw blurRad="38100" dist="38100" dir="2700000" algn="tl">
                  <a:srgbClr val="000000">
                    <a:alpha val="43137"/>
                  </a:srgbClr>
                </a:outerShdw>
              </a:effectLst>
              <a:latin typeface="+mn-lt"/>
            </a:endParaRPr>
          </a:p>
        </p:txBody>
      </p:sp>
      <p:sp>
        <p:nvSpPr>
          <p:cNvPr id="3" name="TextBox 2"/>
          <p:cNvSpPr txBox="1"/>
          <p:nvPr/>
        </p:nvSpPr>
        <p:spPr>
          <a:xfrm>
            <a:off x="1066801" y="990600"/>
            <a:ext cx="6934200" cy="4339650"/>
          </a:xfrm>
          <a:prstGeom prst="rect">
            <a:avLst/>
          </a:prstGeom>
          <a:noFill/>
        </p:spPr>
        <p:txBody>
          <a:bodyPr wrap="square" rtlCol="0">
            <a:spAutoFit/>
          </a:bodyPr>
          <a:lstStyle/>
          <a:p>
            <a:pPr marL="514350" indent="-514350">
              <a:buAutoNum type="arabicPeriod"/>
            </a:pPr>
            <a:r>
              <a:rPr lang="en-US" sz="2300" dirty="0" smtClean="0"/>
              <a:t>Are all attributes equal in weight?</a:t>
            </a:r>
            <a:endParaRPr lang="en-US" sz="2300" dirty="0"/>
          </a:p>
          <a:p>
            <a:pPr marL="514350" indent="-514350">
              <a:buAutoNum type="arabicPeriod"/>
            </a:pPr>
            <a:r>
              <a:rPr lang="en-US" sz="2300" dirty="0" smtClean="0"/>
              <a:t>What is the function? Do the attributes sum, multiply? Both?</a:t>
            </a:r>
          </a:p>
          <a:p>
            <a:pPr marL="514350" indent="-514350">
              <a:buAutoNum type="arabicPeriod"/>
            </a:pPr>
            <a:r>
              <a:rPr lang="en-US" sz="2300" dirty="0" smtClean="0"/>
              <a:t>What variables could we use to measure the attributes?</a:t>
            </a:r>
          </a:p>
          <a:p>
            <a:pPr marL="514350" indent="-514350">
              <a:buAutoNum type="arabicPeriod"/>
            </a:pPr>
            <a:r>
              <a:rPr lang="en-US" sz="2300" dirty="0" smtClean="0"/>
              <a:t>What do people perceive as being a constraint or contributor?</a:t>
            </a:r>
          </a:p>
          <a:p>
            <a:pPr marL="514350" indent="-514350">
              <a:buAutoNum type="arabicPeriod"/>
            </a:pPr>
            <a:r>
              <a:rPr lang="en-US" sz="2300" dirty="0" smtClean="0"/>
              <a:t>Are the attributes consistent across all geographic scales?</a:t>
            </a:r>
          </a:p>
          <a:p>
            <a:pPr marL="514350" indent="-514350">
              <a:buAutoNum type="arabicPeriod"/>
            </a:pPr>
            <a:r>
              <a:rPr lang="en-US" sz="2300" dirty="0" smtClean="0"/>
              <a:t>Are the attributes consistent across time?</a:t>
            </a:r>
          </a:p>
          <a:p>
            <a:pPr marL="514350" indent="-514350">
              <a:buAutoNum type="arabicPeriod"/>
            </a:pPr>
            <a:r>
              <a:rPr lang="en-US" sz="2300" dirty="0" smtClean="0"/>
              <a:t>Do people value attributes equally?</a:t>
            </a:r>
          </a:p>
          <a:p>
            <a:pPr marL="514350" indent="-514350">
              <a:buAutoNum type="arabicPeriod"/>
            </a:pPr>
            <a:r>
              <a:rPr lang="en-US" sz="2300" dirty="0" smtClean="0"/>
              <a:t>What exactly is quality of life?</a:t>
            </a:r>
          </a:p>
        </p:txBody>
      </p:sp>
      <p:sp>
        <p:nvSpPr>
          <p:cNvPr id="4" name="TextBox 3"/>
          <p:cNvSpPr txBox="1"/>
          <p:nvPr/>
        </p:nvSpPr>
        <p:spPr>
          <a:xfrm>
            <a:off x="8602722" y="-152400"/>
            <a:ext cx="617478" cy="707886"/>
          </a:xfrm>
          <a:prstGeom prst="rect">
            <a:avLst/>
          </a:prstGeom>
          <a:noFill/>
        </p:spPr>
        <p:txBody>
          <a:bodyPr wrap="none" rtlCol="0">
            <a:spAutoFit/>
          </a:bodyPr>
          <a:lstStyle/>
          <a:p>
            <a:pPr algn="ctr"/>
            <a:r>
              <a:rPr lang="en-CA" sz="4000" kern="700" spc="-100" dirty="0" smtClean="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235455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creativeclassstruggle.files.wordpress.com/2009/05/handout-1.jpg?w=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 y="790575"/>
            <a:ext cx="9141542" cy="6067425"/>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57407"/>
            <a:ext cx="9182835" cy="261964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0" y="0"/>
            <a:ext cx="9144000" cy="1066800"/>
          </a:xfrm>
          <a:prstGeom prst="rect">
            <a:avLst/>
          </a:prstGeom>
          <a:solidFill>
            <a:schemeClr val="bg1"/>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smtClean="0">
                <a:effectLst>
                  <a:outerShdw blurRad="38100" dist="38100" dir="2700000" algn="tl">
                    <a:srgbClr val="000000">
                      <a:alpha val="43137"/>
                    </a:srgbClr>
                  </a:outerShdw>
                </a:effectLst>
                <a:latin typeface="+mn-lt"/>
                <a:ea typeface="Times New Roman" pitchFamily="18" charset="0"/>
                <a:cs typeface="Arial" pitchFamily="34" charset="0"/>
              </a:rPr>
              <a:t>Alternate Views – A Response to Toronto’s Creative City Planning Framework</a:t>
            </a:r>
            <a:endParaRPr lang="en-US" sz="3400" dirty="0">
              <a:effectLst>
                <a:outerShdw blurRad="38100" dist="38100" dir="2700000" algn="tl">
                  <a:srgbClr val="000000">
                    <a:alpha val="43137"/>
                  </a:srgbClr>
                </a:outerShdw>
              </a:effectLst>
              <a:latin typeface="+mn-lt"/>
            </a:endParaRPr>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57" y="990600"/>
            <a:ext cx="9171278" cy="28956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873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290"/>
                                        </p:tgtEl>
                                      </p:cBhvr>
                                    </p:animEffect>
                                    <p:set>
                                      <p:cBhvr>
                                        <p:cTn id="7" dur="1" fill="hold">
                                          <p:stCondLst>
                                            <p:cond delay="499"/>
                                          </p:stCondLst>
                                        </p:cTn>
                                        <p:tgtEl>
                                          <p:spTgt spid="1229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291"/>
                                        </p:tgtEl>
                                      </p:cBhvr>
                                    </p:animEffect>
                                    <p:set>
                                      <p:cBhvr>
                                        <p:cTn id="12" dur="1" fill="hold">
                                          <p:stCondLst>
                                            <p:cond delay="499"/>
                                          </p:stCondLst>
                                        </p:cTn>
                                        <p:tgtEl>
                                          <p:spTgt spid="122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0"/>
            <a:ext cx="3581400" cy="1524000"/>
          </a:xfrm>
          <a:prstGeom prst="rect">
            <a:avLst/>
          </a:prstGeom>
          <a:solidFill>
            <a:schemeClr val="accent4">
              <a:lumMod val="20000"/>
              <a:lumOff val="80000"/>
              <a:alpha val="60000"/>
            </a:schemeClr>
          </a:solidFill>
          <a:ln w="9525">
            <a:solidFill>
              <a:schemeClr val="tx1"/>
            </a:solidFill>
            <a:miter lim="800000"/>
            <a:headEnd/>
            <a:tailEnd/>
          </a:ln>
        </p:spPr>
        <p:txBody>
          <a:bodyPr wrap="none" anchor="ctr"/>
          <a:lstStyle/>
          <a:p>
            <a:pPr algn="ctr"/>
            <a:r>
              <a:rPr lang="en-US" sz="2400" dirty="0" smtClean="0">
                <a:effectLst>
                  <a:outerShdw blurRad="38100" dist="38100" dir="2700000" algn="tl">
                    <a:srgbClr val="000000">
                      <a:alpha val="43137"/>
                    </a:srgbClr>
                  </a:outerShdw>
                </a:effectLst>
              </a:rPr>
              <a:t>The Best Experience Gap</a:t>
            </a:r>
          </a:p>
          <a:p>
            <a:pPr algn="ctr"/>
            <a:r>
              <a:rPr lang="en-US" sz="2400" dirty="0" smtClean="0"/>
              <a:t>(compared to</a:t>
            </a:r>
          </a:p>
          <a:p>
            <a:pPr algn="ctr"/>
            <a:r>
              <a:rPr lang="en-US" sz="2400" dirty="0" smtClean="0"/>
              <a:t>past experience,</a:t>
            </a:r>
          </a:p>
          <a:p>
            <a:pPr algn="ctr"/>
            <a:r>
              <a:rPr lang="en-US" sz="2400" dirty="0" smtClean="0"/>
              <a:t>theirs and others)</a:t>
            </a:r>
            <a:endParaRPr lang="en-US" sz="2400" dirty="0"/>
          </a:p>
        </p:txBody>
      </p:sp>
      <p:sp>
        <p:nvSpPr>
          <p:cNvPr id="11267" name="Rectangle 3"/>
          <p:cNvSpPr>
            <a:spLocks noChangeArrowheads="1"/>
          </p:cNvSpPr>
          <p:nvPr/>
        </p:nvSpPr>
        <p:spPr bwMode="auto">
          <a:xfrm>
            <a:off x="0" y="2590800"/>
            <a:ext cx="3581400" cy="1524000"/>
          </a:xfrm>
          <a:prstGeom prst="rect">
            <a:avLst/>
          </a:prstGeom>
          <a:solidFill>
            <a:schemeClr val="accent4">
              <a:lumMod val="20000"/>
              <a:lumOff val="80000"/>
              <a:alpha val="60000"/>
            </a:schemeClr>
          </a:solidFill>
          <a:ln w="9525">
            <a:solidFill>
              <a:schemeClr val="tx1"/>
            </a:solidFill>
            <a:miter lim="800000"/>
            <a:headEnd/>
            <a:tailEnd/>
          </a:ln>
        </p:spPr>
        <p:txBody>
          <a:bodyPr wrap="none" anchor="ctr"/>
          <a:lstStyle/>
          <a:p>
            <a:pPr algn="ctr"/>
            <a:r>
              <a:rPr lang="en-US" sz="2400" dirty="0" smtClean="0">
                <a:effectLst>
                  <a:outerShdw blurRad="38100" dist="38100" dir="2700000" algn="tl">
                    <a:srgbClr val="000000">
                      <a:alpha val="43137"/>
                    </a:srgbClr>
                  </a:outerShdw>
                </a:effectLst>
              </a:rPr>
              <a:t>The Social Comparisons Gap</a:t>
            </a:r>
            <a:endParaRPr lang="en-US" sz="2400" dirty="0">
              <a:effectLst>
                <a:outerShdw blurRad="38100" dist="38100" dir="2700000" algn="tl">
                  <a:srgbClr val="000000">
                    <a:alpha val="43137"/>
                  </a:srgbClr>
                </a:outerShdw>
              </a:effectLst>
            </a:endParaRPr>
          </a:p>
          <a:p>
            <a:pPr algn="ctr"/>
            <a:r>
              <a:rPr lang="en-US" sz="2400" dirty="0" smtClean="0"/>
              <a:t>(compared to</a:t>
            </a:r>
          </a:p>
          <a:p>
            <a:pPr algn="ctr"/>
            <a:r>
              <a:rPr lang="en-US" sz="2400" dirty="0"/>
              <a:t>w</a:t>
            </a:r>
            <a:r>
              <a:rPr lang="en-US" sz="2400" dirty="0" smtClean="0"/>
              <a:t>hat others have)</a:t>
            </a:r>
            <a:endParaRPr lang="en-US" sz="2400" dirty="0"/>
          </a:p>
        </p:txBody>
      </p:sp>
      <p:sp>
        <p:nvSpPr>
          <p:cNvPr id="11268" name="Rectangle 4"/>
          <p:cNvSpPr>
            <a:spLocks noChangeArrowheads="1"/>
          </p:cNvSpPr>
          <p:nvPr/>
        </p:nvSpPr>
        <p:spPr bwMode="auto">
          <a:xfrm>
            <a:off x="0" y="5410200"/>
            <a:ext cx="3505200" cy="1447800"/>
          </a:xfrm>
          <a:prstGeom prst="rect">
            <a:avLst/>
          </a:prstGeom>
          <a:solidFill>
            <a:schemeClr val="accent4">
              <a:lumMod val="20000"/>
              <a:lumOff val="80000"/>
              <a:alpha val="60000"/>
            </a:schemeClr>
          </a:solidFill>
          <a:ln w="9525">
            <a:solidFill>
              <a:schemeClr val="tx1"/>
            </a:solidFill>
            <a:miter lim="800000"/>
            <a:headEnd/>
            <a:tailEnd/>
          </a:ln>
        </p:spPr>
        <p:txBody>
          <a:bodyPr wrap="none" anchor="ctr"/>
          <a:lstStyle/>
          <a:p>
            <a:pPr algn="ctr"/>
            <a:r>
              <a:rPr lang="en-US" sz="2400" dirty="0" smtClean="0">
                <a:effectLst>
                  <a:outerShdw blurRad="38100" dist="38100" dir="2700000" algn="tl">
                    <a:srgbClr val="000000">
                      <a:alpha val="43137"/>
                    </a:srgbClr>
                  </a:outerShdw>
                </a:effectLst>
              </a:rPr>
              <a:t>Short-term Expectations Gap</a:t>
            </a:r>
          </a:p>
          <a:p>
            <a:pPr algn="ctr"/>
            <a:r>
              <a:rPr lang="en-US" sz="2400" dirty="0" smtClean="0"/>
              <a:t>(compared to</a:t>
            </a:r>
          </a:p>
          <a:p>
            <a:pPr algn="ctr"/>
            <a:r>
              <a:rPr lang="en-US" sz="2400" dirty="0" smtClean="0"/>
              <a:t>a given year)</a:t>
            </a:r>
            <a:endParaRPr lang="en-US" sz="2400" dirty="0"/>
          </a:p>
        </p:txBody>
      </p:sp>
      <p:sp>
        <p:nvSpPr>
          <p:cNvPr id="11269" name="Rectangle 5"/>
          <p:cNvSpPr>
            <a:spLocks noChangeArrowheads="1"/>
          </p:cNvSpPr>
          <p:nvPr/>
        </p:nvSpPr>
        <p:spPr bwMode="auto">
          <a:xfrm>
            <a:off x="4640580" y="2590800"/>
            <a:ext cx="1988820" cy="1524000"/>
          </a:xfrm>
          <a:prstGeom prst="rect">
            <a:avLst/>
          </a:prstGeom>
          <a:solidFill>
            <a:schemeClr val="accent4">
              <a:lumMod val="60000"/>
              <a:lumOff val="40000"/>
              <a:alpha val="60000"/>
            </a:schemeClr>
          </a:solidFill>
          <a:ln w="9525">
            <a:solidFill>
              <a:schemeClr val="tx1"/>
            </a:solidFill>
            <a:miter lim="800000"/>
            <a:headEnd/>
            <a:tailEnd/>
          </a:ln>
        </p:spPr>
        <p:txBody>
          <a:bodyPr wrap="none" anchor="ctr"/>
          <a:lstStyle/>
          <a:p>
            <a:pPr algn="ctr"/>
            <a:r>
              <a:rPr lang="en-US" sz="2400" dirty="0">
                <a:effectLst>
                  <a:outerShdw blurRad="38100" dist="38100" dir="2700000" algn="tl">
                    <a:srgbClr val="000000">
                      <a:alpha val="43137"/>
                    </a:srgbClr>
                  </a:outerShdw>
                </a:effectLst>
              </a:rPr>
              <a:t>#1</a:t>
            </a:r>
          </a:p>
          <a:p>
            <a:pPr algn="ctr"/>
            <a:r>
              <a:rPr lang="en-US" sz="2400" b="1" dirty="0" smtClean="0"/>
              <a:t>Aspirations</a:t>
            </a:r>
          </a:p>
          <a:p>
            <a:pPr algn="ctr"/>
            <a:r>
              <a:rPr lang="en-US" sz="2400" b="1" dirty="0" smtClean="0"/>
              <a:t>Achievement</a:t>
            </a:r>
            <a:endParaRPr lang="en-US" sz="2400" b="1" dirty="0"/>
          </a:p>
          <a:p>
            <a:pPr algn="ctr"/>
            <a:r>
              <a:rPr lang="en-US" sz="2400" b="1" dirty="0" smtClean="0"/>
              <a:t>Gap</a:t>
            </a:r>
            <a:endParaRPr lang="en-US" sz="2400" b="1" dirty="0"/>
          </a:p>
        </p:txBody>
      </p:sp>
      <p:sp>
        <p:nvSpPr>
          <p:cNvPr id="11270" name="Rectangle 6"/>
          <p:cNvSpPr>
            <a:spLocks noChangeArrowheads="1"/>
          </p:cNvSpPr>
          <p:nvPr/>
        </p:nvSpPr>
        <p:spPr bwMode="auto">
          <a:xfrm>
            <a:off x="7429500" y="2590800"/>
            <a:ext cx="1714500" cy="1524000"/>
          </a:xfrm>
          <a:prstGeom prst="rect">
            <a:avLst/>
          </a:prstGeom>
          <a:solidFill>
            <a:schemeClr val="accent4">
              <a:lumMod val="75000"/>
              <a:alpha val="60000"/>
            </a:schemeClr>
          </a:solidFill>
          <a:ln w="9525">
            <a:solidFill>
              <a:schemeClr val="tx1"/>
            </a:solidFill>
            <a:miter lim="800000"/>
            <a:headEnd/>
            <a:tailEnd/>
          </a:ln>
        </p:spPr>
        <p:txBody>
          <a:bodyPr wrap="none" anchor="ctr"/>
          <a:lstStyle/>
          <a:p>
            <a:pPr algn="ctr"/>
            <a:r>
              <a:rPr lang="en-US" sz="2400" b="1" dirty="0" smtClean="0">
                <a:effectLst>
                  <a:outerShdw blurRad="38100" dist="38100" dir="2700000" algn="tl">
                    <a:srgbClr val="000000">
                      <a:alpha val="43137"/>
                    </a:srgbClr>
                  </a:outerShdw>
                </a:effectLst>
              </a:rPr>
              <a:t>Satisfaction</a:t>
            </a:r>
          </a:p>
          <a:p>
            <a:pPr algn="ctr"/>
            <a:r>
              <a:rPr lang="en-US" sz="2400" b="1" dirty="0" smtClean="0">
                <a:effectLst>
                  <a:outerShdw blurRad="38100" dist="38100" dir="2700000" algn="tl">
                    <a:srgbClr val="000000">
                      <a:alpha val="43137"/>
                    </a:srgbClr>
                  </a:outerShdw>
                </a:effectLst>
              </a:rPr>
              <a:t>With </a:t>
            </a:r>
          </a:p>
          <a:p>
            <a:pPr algn="ctr"/>
            <a:r>
              <a:rPr lang="en-US" sz="2400" b="1" dirty="0" smtClean="0">
                <a:effectLst>
                  <a:outerShdw blurRad="38100" dist="38100" dir="2700000" algn="tl">
                    <a:srgbClr val="000000">
                      <a:alpha val="43137"/>
                    </a:srgbClr>
                  </a:outerShdw>
                </a:effectLst>
              </a:rPr>
              <a:t>Life</a:t>
            </a:r>
            <a:endParaRPr lang="en-US" sz="2400" b="1" dirty="0">
              <a:effectLst>
                <a:outerShdw blurRad="38100" dist="38100" dir="2700000" algn="tl">
                  <a:srgbClr val="000000">
                    <a:alpha val="43137"/>
                  </a:srgbClr>
                </a:outerShdw>
              </a:effectLst>
            </a:endParaRPr>
          </a:p>
        </p:txBody>
      </p:sp>
      <p:sp>
        <p:nvSpPr>
          <p:cNvPr id="11271" name="Line 7"/>
          <p:cNvSpPr>
            <a:spLocks noChangeShapeType="1"/>
          </p:cNvSpPr>
          <p:nvPr/>
        </p:nvSpPr>
        <p:spPr bwMode="auto">
          <a:xfrm flipV="1">
            <a:off x="3352800" y="3350071"/>
            <a:ext cx="1501140" cy="2729"/>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11272" name="Line 8"/>
          <p:cNvSpPr>
            <a:spLocks noChangeShapeType="1"/>
          </p:cNvSpPr>
          <p:nvPr/>
        </p:nvSpPr>
        <p:spPr bwMode="auto">
          <a:xfrm>
            <a:off x="6263640" y="3352800"/>
            <a:ext cx="147066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11273" name="Line 10"/>
          <p:cNvSpPr>
            <a:spLocks noChangeShapeType="1"/>
          </p:cNvSpPr>
          <p:nvPr/>
        </p:nvSpPr>
        <p:spPr bwMode="auto">
          <a:xfrm flipV="1">
            <a:off x="3352800" y="3834129"/>
            <a:ext cx="1501140" cy="1576071"/>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11274" name="Line 11"/>
          <p:cNvSpPr>
            <a:spLocks noChangeShapeType="1"/>
          </p:cNvSpPr>
          <p:nvPr/>
        </p:nvSpPr>
        <p:spPr bwMode="auto">
          <a:xfrm>
            <a:off x="3162300" y="1524000"/>
            <a:ext cx="1790700" cy="1318239"/>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11275" name="Text Box 12"/>
          <p:cNvSpPr txBox="1">
            <a:spLocks noChangeArrowheads="1"/>
          </p:cNvSpPr>
          <p:nvPr/>
        </p:nvSpPr>
        <p:spPr bwMode="auto">
          <a:xfrm>
            <a:off x="6603239" y="3121967"/>
            <a:ext cx="720070" cy="461665"/>
          </a:xfrm>
          <a:prstGeom prst="rect">
            <a:avLst/>
          </a:prstGeom>
          <a:solidFill>
            <a:schemeClr val="bg1"/>
          </a:solidFill>
          <a:ln>
            <a:noFill/>
          </a:ln>
          <a:extLst/>
        </p:spPr>
        <p:txBody>
          <a:bodyPr wrap="non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eaLnBrk="1" hangingPunct="1"/>
            <a:r>
              <a:rPr lang="en-US" sz="2400" b="1" dirty="0" smtClean="0">
                <a:latin typeface="+mn-lt"/>
              </a:rPr>
              <a:t>62%</a:t>
            </a:r>
            <a:endParaRPr lang="en-US" sz="2400" b="1" dirty="0">
              <a:latin typeface="+mn-lt"/>
            </a:endParaRPr>
          </a:p>
        </p:txBody>
      </p:sp>
      <p:sp>
        <p:nvSpPr>
          <p:cNvPr id="11276" name="Text Box 13"/>
          <p:cNvSpPr txBox="1">
            <a:spLocks noChangeArrowheads="1"/>
          </p:cNvSpPr>
          <p:nvPr/>
        </p:nvSpPr>
        <p:spPr bwMode="auto">
          <a:xfrm>
            <a:off x="3347235" y="1875219"/>
            <a:ext cx="1066800" cy="461665"/>
          </a:xfrm>
          <a:prstGeom prst="rect">
            <a:avLst/>
          </a:prstGeom>
          <a:solidFill>
            <a:schemeClr val="bg1"/>
          </a:solidFill>
          <a:ln>
            <a:noFill/>
          </a:ln>
          <a:extLst/>
        </p:spPr>
        <p:txBody>
          <a:bodyPr wrap="squar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eaLnBrk="1" hangingPunct="1"/>
            <a:r>
              <a:rPr lang="en-US" sz="2400" dirty="0" smtClean="0">
                <a:latin typeface="+mn-lt"/>
              </a:rPr>
              <a:t> 26%</a:t>
            </a:r>
            <a:endParaRPr lang="en-US" sz="2400" dirty="0">
              <a:latin typeface="+mn-lt"/>
            </a:endParaRPr>
          </a:p>
        </p:txBody>
      </p:sp>
      <p:sp>
        <p:nvSpPr>
          <p:cNvPr id="11277" name="Text Box 14"/>
          <p:cNvSpPr txBox="1">
            <a:spLocks noChangeArrowheads="1"/>
          </p:cNvSpPr>
          <p:nvPr/>
        </p:nvSpPr>
        <p:spPr bwMode="auto">
          <a:xfrm>
            <a:off x="3714750" y="3114277"/>
            <a:ext cx="715259" cy="461665"/>
          </a:xfrm>
          <a:prstGeom prst="rect">
            <a:avLst/>
          </a:prstGeom>
          <a:solidFill>
            <a:schemeClr val="bg1"/>
          </a:solidFill>
          <a:ln>
            <a:noFill/>
          </a:ln>
          <a:extLst/>
        </p:spPr>
        <p:txBody>
          <a:bodyPr wrap="non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eaLnBrk="1" hangingPunct="1"/>
            <a:r>
              <a:rPr lang="en-US" sz="2400" dirty="0" smtClean="0">
                <a:latin typeface="+mn-lt"/>
              </a:rPr>
              <a:t>25%</a:t>
            </a:r>
            <a:endParaRPr lang="en-US" sz="2400" dirty="0">
              <a:latin typeface="+mn-lt"/>
            </a:endParaRPr>
          </a:p>
        </p:txBody>
      </p:sp>
      <p:sp>
        <p:nvSpPr>
          <p:cNvPr id="11278" name="Text Box 15"/>
          <p:cNvSpPr txBox="1">
            <a:spLocks noChangeArrowheads="1"/>
          </p:cNvSpPr>
          <p:nvPr/>
        </p:nvSpPr>
        <p:spPr bwMode="auto">
          <a:xfrm>
            <a:off x="3751095" y="4440703"/>
            <a:ext cx="559769" cy="461665"/>
          </a:xfrm>
          <a:prstGeom prst="rect">
            <a:avLst/>
          </a:prstGeom>
          <a:solidFill>
            <a:schemeClr val="bg1"/>
          </a:solidFill>
          <a:ln>
            <a:noFill/>
          </a:ln>
          <a:extLst/>
        </p:spPr>
        <p:txBody>
          <a:bodyPr wrap="non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eaLnBrk="1" hangingPunct="1"/>
            <a:r>
              <a:rPr lang="en-US" sz="2400" dirty="0" smtClean="0">
                <a:latin typeface="+mn-lt"/>
              </a:rPr>
              <a:t>6%</a:t>
            </a:r>
            <a:endParaRPr lang="en-US" sz="2400" dirty="0">
              <a:latin typeface="+mn-lt"/>
            </a:endParaRPr>
          </a:p>
        </p:txBody>
      </p:sp>
      <p:sp>
        <p:nvSpPr>
          <p:cNvPr id="2" name="TextBox 1"/>
          <p:cNvSpPr txBox="1"/>
          <p:nvPr/>
        </p:nvSpPr>
        <p:spPr>
          <a:xfrm>
            <a:off x="4072379" y="669740"/>
            <a:ext cx="4910959" cy="1200329"/>
          </a:xfrm>
          <a:prstGeom prst="rect">
            <a:avLst/>
          </a:prstGeom>
          <a:noFill/>
        </p:spPr>
        <p:txBody>
          <a:bodyPr wrap="square" rtlCol="0">
            <a:spAutoFit/>
          </a:bodyPr>
          <a:lstStyle/>
          <a:p>
            <a:pPr algn="ctr"/>
            <a:r>
              <a:rPr lang="en-US" sz="2400" dirty="0" smtClean="0">
                <a:solidFill>
                  <a:srgbClr val="C00000"/>
                </a:solidFill>
                <a:effectLst>
                  <a:outerShdw blurRad="38100" dist="38100" dir="2700000" algn="tl">
                    <a:srgbClr val="000000">
                      <a:alpha val="43137"/>
                    </a:srgbClr>
                  </a:outerShdw>
                </a:effectLst>
              </a:rPr>
              <a:t>People judge their satisfaction with life by comparing their life to the lives of others.</a:t>
            </a:r>
            <a:endParaRPr lang="en-US" sz="2400" dirty="0">
              <a:solidFill>
                <a:srgbClr val="C00000"/>
              </a:solidFill>
              <a:effectLst>
                <a:outerShdw blurRad="38100" dist="38100" dir="2700000" algn="tl">
                  <a:srgbClr val="000000">
                    <a:alpha val="43137"/>
                  </a:srgbClr>
                </a:outerShdw>
              </a:effectLst>
            </a:endParaRPr>
          </a:p>
        </p:txBody>
      </p:sp>
      <p:sp>
        <p:nvSpPr>
          <p:cNvPr id="17" name="TextBox 16"/>
          <p:cNvSpPr txBox="1"/>
          <p:nvPr/>
        </p:nvSpPr>
        <p:spPr>
          <a:xfrm>
            <a:off x="4038600" y="0"/>
            <a:ext cx="4910959" cy="615553"/>
          </a:xfrm>
          <a:prstGeom prst="rect">
            <a:avLst/>
          </a:prstGeom>
          <a:noFill/>
        </p:spPr>
        <p:txBody>
          <a:bodyPr wrap="square" rtlCol="0">
            <a:spAutoFit/>
          </a:bodyPr>
          <a:lstStyle/>
          <a:p>
            <a:pPr algn="ctr"/>
            <a:r>
              <a:rPr lang="en-US" sz="3400" dirty="0" smtClean="0">
                <a:effectLst>
                  <a:outerShdw blurRad="38100" dist="38100" dir="2700000" algn="tl">
                    <a:srgbClr val="000000">
                      <a:alpha val="43137"/>
                    </a:srgbClr>
                  </a:outerShdw>
                </a:effectLst>
              </a:rPr>
              <a:t>The Gap Theoretic Model</a:t>
            </a:r>
            <a:endParaRPr lang="en-US" sz="3400" dirty="0">
              <a:effectLst>
                <a:outerShdw blurRad="38100" dist="38100" dir="2700000" algn="tl">
                  <a:srgbClr val="000000">
                    <a:alpha val="43137"/>
                  </a:srgbClr>
                </a:outerShdw>
              </a:effectLst>
            </a:endParaRPr>
          </a:p>
        </p:txBody>
      </p:sp>
      <p:sp>
        <p:nvSpPr>
          <p:cNvPr id="19" name="TextBox 18"/>
          <p:cNvSpPr txBox="1"/>
          <p:nvPr/>
        </p:nvSpPr>
        <p:spPr>
          <a:xfrm>
            <a:off x="3988777" y="4443369"/>
            <a:ext cx="5155223" cy="2308324"/>
          </a:xfrm>
          <a:prstGeom prst="rect">
            <a:avLst/>
          </a:prstGeom>
          <a:noFill/>
        </p:spPr>
        <p:txBody>
          <a:bodyPr wrap="square" rtlCol="0">
            <a:spAutoFit/>
          </a:bodyPr>
          <a:lstStyle/>
          <a:p>
            <a:pPr algn="ctr"/>
            <a:r>
              <a:rPr lang="en-US" sz="2400" dirty="0" smtClean="0">
                <a:solidFill>
                  <a:srgbClr val="C00000"/>
                </a:solidFill>
                <a:effectLst>
                  <a:outerShdw blurRad="38100" dist="38100" dir="2700000" algn="tl">
                    <a:srgbClr val="000000">
                      <a:alpha val="43137"/>
                    </a:srgbClr>
                  </a:outerShdw>
                </a:effectLst>
              </a:rPr>
              <a:t>Multivariate analysis identified three major “gaps” and their contributions to overall satisfaction. Each of the three gaps contributes to the overall Aspirations Achievements Gap in the proportions given.</a:t>
            </a:r>
            <a:endParaRPr lang="en-US" sz="2400" dirty="0">
              <a:solidFill>
                <a:srgbClr val="C00000"/>
              </a:solidFill>
              <a:effectLst>
                <a:outerShdw blurRad="38100" dist="38100" dir="2700000" algn="tl">
                  <a:srgbClr val="000000">
                    <a:alpha val="43137"/>
                  </a:srgbClr>
                </a:outerShdw>
              </a:effectLst>
            </a:endParaRPr>
          </a:p>
        </p:txBody>
      </p:sp>
      <p:sp>
        <p:nvSpPr>
          <p:cNvPr id="18" name="TextBox 17"/>
          <p:cNvSpPr txBox="1"/>
          <p:nvPr/>
        </p:nvSpPr>
        <p:spPr>
          <a:xfrm>
            <a:off x="8602722" y="-152400"/>
            <a:ext cx="617478" cy="707886"/>
          </a:xfrm>
          <a:prstGeom prst="rect">
            <a:avLst/>
          </a:prstGeom>
          <a:noFill/>
        </p:spPr>
        <p:txBody>
          <a:bodyPr wrap="none" rtlCol="0">
            <a:spAutoFit/>
          </a:bodyPr>
          <a:lstStyle/>
          <a:p>
            <a:pPr algn="ctr"/>
            <a:r>
              <a:rPr lang="en-CA" sz="4000" kern="700" spc="-100" dirty="0" smtClean="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296428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500"/>
                                        <p:tgtEl>
                                          <p:spTgt spid="112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67"/>
                                        </p:tgtEl>
                                        <p:attrNameLst>
                                          <p:attrName>style.visibility</p:attrName>
                                        </p:attrNameLst>
                                      </p:cBhvr>
                                      <p:to>
                                        <p:strVal val="visible"/>
                                      </p:to>
                                    </p:set>
                                    <p:animEffect transition="in" filter="fade">
                                      <p:cBhvr>
                                        <p:cTn id="17" dur="500"/>
                                        <p:tgtEl>
                                          <p:spTgt spid="112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268"/>
                                        </p:tgtEl>
                                        <p:attrNameLst>
                                          <p:attrName>style.visibility</p:attrName>
                                        </p:attrNameLst>
                                      </p:cBhvr>
                                      <p:to>
                                        <p:strVal val="visible"/>
                                      </p:to>
                                    </p:set>
                                    <p:animEffect transition="in" filter="fade">
                                      <p:cBhvr>
                                        <p:cTn id="22" dur="500"/>
                                        <p:tgtEl>
                                          <p:spTgt spid="11268"/>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274"/>
                                        </p:tgtEl>
                                        <p:attrNameLst>
                                          <p:attrName>style.visibility</p:attrName>
                                        </p:attrNameLst>
                                      </p:cBhvr>
                                      <p:to>
                                        <p:strVal val="visible"/>
                                      </p:to>
                                    </p:set>
                                    <p:animEffect transition="in" filter="fade">
                                      <p:cBhvr>
                                        <p:cTn id="31" dur="500"/>
                                        <p:tgtEl>
                                          <p:spTgt spid="11274"/>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1276"/>
                                        </p:tgtEl>
                                        <p:attrNameLst>
                                          <p:attrName>style.visibility</p:attrName>
                                        </p:attrNameLst>
                                      </p:cBhvr>
                                      <p:to>
                                        <p:strVal val="visible"/>
                                      </p:to>
                                    </p:set>
                                    <p:animEffect transition="in" filter="fade">
                                      <p:cBhvr>
                                        <p:cTn id="35" dur="500"/>
                                        <p:tgtEl>
                                          <p:spTgt spid="11276"/>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1277"/>
                                        </p:tgtEl>
                                        <p:attrNameLst>
                                          <p:attrName>style.visibility</p:attrName>
                                        </p:attrNameLst>
                                      </p:cBhvr>
                                      <p:to>
                                        <p:strVal val="visible"/>
                                      </p:to>
                                    </p:set>
                                    <p:animEffect transition="in" filter="fade">
                                      <p:cBhvr>
                                        <p:cTn id="39" dur="500"/>
                                        <p:tgtEl>
                                          <p:spTgt spid="11277"/>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11271"/>
                                        </p:tgtEl>
                                        <p:attrNameLst>
                                          <p:attrName>style.visibility</p:attrName>
                                        </p:attrNameLst>
                                      </p:cBhvr>
                                      <p:to>
                                        <p:strVal val="visible"/>
                                      </p:to>
                                    </p:set>
                                    <p:animEffect transition="in" filter="fade">
                                      <p:cBhvr>
                                        <p:cTn id="43" dur="500"/>
                                        <p:tgtEl>
                                          <p:spTgt spid="11271"/>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11278"/>
                                        </p:tgtEl>
                                        <p:attrNameLst>
                                          <p:attrName>style.visibility</p:attrName>
                                        </p:attrNameLst>
                                      </p:cBhvr>
                                      <p:to>
                                        <p:strVal val="visible"/>
                                      </p:to>
                                    </p:set>
                                    <p:animEffect transition="in" filter="fade">
                                      <p:cBhvr>
                                        <p:cTn id="47" dur="500"/>
                                        <p:tgtEl>
                                          <p:spTgt spid="11278"/>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11273"/>
                                        </p:tgtEl>
                                        <p:attrNameLst>
                                          <p:attrName>style.visibility</p:attrName>
                                        </p:attrNameLst>
                                      </p:cBhvr>
                                      <p:to>
                                        <p:strVal val="visible"/>
                                      </p:to>
                                    </p:set>
                                    <p:animEffect transition="in" filter="fade">
                                      <p:cBhvr>
                                        <p:cTn id="51" dur="500"/>
                                        <p:tgtEl>
                                          <p:spTgt spid="11273"/>
                                        </p:tgtEl>
                                      </p:cBhvr>
                                    </p:animEffect>
                                  </p:childTnLst>
                                </p:cTn>
                              </p:par>
                            </p:childTnLst>
                          </p:cTn>
                        </p:par>
                        <p:par>
                          <p:cTn id="52" fill="hold">
                            <p:stCondLst>
                              <p:cond delay="3000"/>
                            </p:stCondLst>
                            <p:childTnLst>
                              <p:par>
                                <p:cTn id="53" presetID="10" presetClass="entr" presetSubtype="0" fill="hold" grpId="0" nodeType="afterEffect">
                                  <p:stCondLst>
                                    <p:cond delay="0"/>
                                  </p:stCondLst>
                                  <p:childTnLst>
                                    <p:set>
                                      <p:cBhvr>
                                        <p:cTn id="54" dur="1" fill="hold">
                                          <p:stCondLst>
                                            <p:cond delay="0"/>
                                          </p:stCondLst>
                                        </p:cTn>
                                        <p:tgtEl>
                                          <p:spTgt spid="11269"/>
                                        </p:tgtEl>
                                        <p:attrNameLst>
                                          <p:attrName>style.visibility</p:attrName>
                                        </p:attrNameLst>
                                      </p:cBhvr>
                                      <p:to>
                                        <p:strVal val="visible"/>
                                      </p:to>
                                    </p:set>
                                    <p:animEffect transition="in" filter="fade">
                                      <p:cBhvr>
                                        <p:cTn id="55" dur="500"/>
                                        <p:tgtEl>
                                          <p:spTgt spid="1126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1272"/>
                                        </p:tgtEl>
                                        <p:attrNameLst>
                                          <p:attrName>style.visibility</p:attrName>
                                        </p:attrNameLst>
                                      </p:cBhvr>
                                      <p:to>
                                        <p:strVal val="visible"/>
                                      </p:to>
                                    </p:set>
                                    <p:animEffect transition="in" filter="fade">
                                      <p:cBhvr>
                                        <p:cTn id="60" dur="500"/>
                                        <p:tgtEl>
                                          <p:spTgt spid="1127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275"/>
                                        </p:tgtEl>
                                        <p:attrNameLst>
                                          <p:attrName>style.visibility</p:attrName>
                                        </p:attrNameLst>
                                      </p:cBhvr>
                                      <p:to>
                                        <p:strVal val="visible"/>
                                      </p:to>
                                    </p:set>
                                    <p:animEffect transition="in" filter="fade">
                                      <p:cBhvr>
                                        <p:cTn id="63" dur="500"/>
                                        <p:tgtEl>
                                          <p:spTgt spid="1127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270"/>
                                        </p:tgtEl>
                                        <p:attrNameLst>
                                          <p:attrName>style.visibility</p:attrName>
                                        </p:attrNameLst>
                                      </p:cBhvr>
                                      <p:to>
                                        <p:strVal val="visible"/>
                                      </p:to>
                                    </p:set>
                                    <p:animEffect transition="in" filter="fade">
                                      <p:cBhvr>
                                        <p:cTn id="66"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P spid="11267" grpId="0" animBg="1"/>
      <p:bldP spid="11268" grpId="0" animBg="1"/>
      <p:bldP spid="11269" grpId="0" animBg="1"/>
      <p:bldP spid="11270" grpId="0" animBg="1"/>
      <p:bldP spid="11271" grpId="0" animBg="1"/>
      <p:bldP spid="11272" grpId="0" animBg="1"/>
      <p:bldP spid="11273" grpId="0" animBg="1"/>
      <p:bldP spid="11274" grpId="0" animBg="1"/>
      <p:bldP spid="11275" grpId="0" animBg="1"/>
      <p:bldP spid="11276" grpId="0" animBg="1"/>
      <p:bldP spid="11277" grpId="0" animBg="1"/>
      <p:bldP spid="11278" grpId="0" animBg="1"/>
      <p:bldP spid="2"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abourmobility.com/wp-content/uploads/2011/04/melbourne.jpg"/>
          <p:cNvPicPr>
            <a:picLocks noChangeAspect="1" noChangeArrowheads="1"/>
          </p:cNvPicPr>
          <p:nvPr/>
        </p:nvPicPr>
        <p:blipFill rotWithShape="1">
          <a:blip r:embed="rId2">
            <a:extLst>
              <a:ext uri="{28A0092B-C50C-407E-A947-70E740481C1C}">
                <a14:useLocalDpi xmlns:a14="http://schemas.microsoft.com/office/drawing/2010/main" val="0"/>
              </a:ext>
            </a:extLst>
          </a:blip>
          <a:srcRect l="3577" r="1055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hlinkClick r:id="rId3"/>
          </p:cNvPr>
          <p:cNvSpPr/>
          <p:nvPr/>
        </p:nvSpPr>
        <p:spPr>
          <a:xfrm>
            <a:off x="1181099" y="38101"/>
            <a:ext cx="6781800" cy="2031325"/>
          </a:xfrm>
          <a:prstGeom prst="rect">
            <a:avLst/>
          </a:prstGeom>
        </p:spPr>
        <p:txBody>
          <a:bodyPr wrap="square">
            <a:spAutoFit/>
          </a:bodyPr>
          <a:lstStyle/>
          <a:p>
            <a:pPr algn="ctr"/>
            <a:r>
              <a:rPr lang="en-US" sz="3600" b="1" dirty="0" smtClean="0"/>
              <a:t>Melbourne, Australia</a:t>
            </a:r>
          </a:p>
          <a:p>
            <a:pPr algn="ctr"/>
            <a:r>
              <a:rPr lang="en-US" sz="3600" b="1" dirty="0" smtClean="0"/>
              <a:t>The World’s Most Livable City</a:t>
            </a:r>
          </a:p>
          <a:p>
            <a:pPr algn="ctr"/>
            <a:endParaRPr lang="en-US" sz="3600" b="1" dirty="0" smtClean="0"/>
          </a:p>
          <a:p>
            <a:pPr algn="ctr"/>
            <a:r>
              <a:rPr lang="en-US" dirty="0" smtClean="0"/>
              <a:t>http</a:t>
            </a:r>
            <a:r>
              <a:rPr lang="en-US" dirty="0"/>
              <a:t>://ww3.tvo.org/video/162243/e2-design-melbourne-reborn</a:t>
            </a:r>
          </a:p>
        </p:txBody>
      </p:sp>
    </p:spTree>
    <p:extLst>
      <p:ext uri="{BB962C8B-B14F-4D97-AF65-F5344CB8AC3E}">
        <p14:creationId xmlns:p14="http://schemas.microsoft.com/office/powerpoint/2010/main" val="39117946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440798" y="990600"/>
            <a:ext cx="8246002" cy="5486400"/>
            <a:chOff x="228600" y="990600"/>
            <a:chExt cx="8246002" cy="5486400"/>
          </a:xfrm>
        </p:grpSpPr>
        <p:sp>
          <p:nvSpPr>
            <p:cNvPr id="2" name="TextBox 1"/>
            <p:cNvSpPr txBox="1"/>
            <p:nvPr/>
          </p:nvSpPr>
          <p:spPr>
            <a:xfrm>
              <a:off x="4790750" y="2850616"/>
              <a:ext cx="891591" cy="584775"/>
            </a:xfrm>
            <a:prstGeom prst="rect">
              <a:avLst/>
            </a:prstGeom>
            <a:noFill/>
            <a:ln w="63500">
              <a:solidFill>
                <a:schemeClr val="tx1"/>
              </a:solidFill>
            </a:ln>
            <a:scene3d>
              <a:camera prst="isometricTopUp"/>
              <a:lightRig rig="threePt" dir="t"/>
            </a:scene3d>
          </p:spPr>
          <p:txBody>
            <a:bodyPr wrap="none" rtlCol="0">
              <a:spAutoFit/>
            </a:bodyPr>
            <a:lstStyle/>
            <a:p>
              <a:r>
                <a:rPr lang="en-US" sz="3200" b="1" dirty="0" smtClean="0">
                  <a:solidFill>
                    <a:schemeClr val="accent6">
                      <a:lumMod val="75000"/>
                    </a:schemeClr>
                  </a:solidFill>
                </a:rPr>
                <a:t>CBD</a:t>
              </a:r>
              <a:endParaRPr lang="en-US" sz="3200" b="1" dirty="0">
                <a:solidFill>
                  <a:schemeClr val="accent6">
                    <a:lumMod val="75000"/>
                  </a:schemeClr>
                </a:solidFill>
              </a:endParaRPr>
            </a:p>
          </p:txBody>
        </p:sp>
        <p:sp>
          <p:nvSpPr>
            <p:cNvPr id="3" name="TextBox 2"/>
            <p:cNvSpPr txBox="1"/>
            <p:nvPr/>
          </p:nvSpPr>
          <p:spPr>
            <a:xfrm>
              <a:off x="3370295" y="2546959"/>
              <a:ext cx="3074047" cy="584775"/>
            </a:xfrm>
            <a:prstGeom prst="rect">
              <a:avLst/>
            </a:prstGeom>
            <a:noFill/>
            <a:ln w="38100">
              <a:solidFill>
                <a:schemeClr val="tx1"/>
              </a:solidFill>
            </a:ln>
            <a:scene3d>
              <a:camera prst="isometricTopUp"/>
              <a:lightRig rig="threePt" dir="t"/>
            </a:scene3d>
          </p:spPr>
          <p:txBody>
            <a:bodyPr wrap="none" rtlCol="0">
              <a:spAutoFit/>
            </a:bodyPr>
            <a:lstStyle/>
            <a:p>
              <a:r>
                <a:rPr lang="en-US" sz="3200" b="1" dirty="0" smtClean="0">
                  <a:solidFill>
                    <a:schemeClr val="tx2">
                      <a:lumMod val="60000"/>
                      <a:lumOff val="40000"/>
                    </a:schemeClr>
                  </a:solidFill>
                </a:rPr>
                <a:t>Commercial strip</a:t>
              </a:r>
              <a:endParaRPr lang="en-US" sz="3200" b="1" dirty="0">
                <a:solidFill>
                  <a:schemeClr val="tx2">
                    <a:lumMod val="60000"/>
                    <a:lumOff val="40000"/>
                  </a:schemeClr>
                </a:solidFill>
              </a:endParaRPr>
            </a:p>
          </p:txBody>
        </p:sp>
        <p:sp>
          <p:nvSpPr>
            <p:cNvPr id="4" name="TextBox 3"/>
            <p:cNvSpPr txBox="1"/>
            <p:nvPr/>
          </p:nvSpPr>
          <p:spPr>
            <a:xfrm>
              <a:off x="2062845" y="2190121"/>
              <a:ext cx="3660361" cy="584775"/>
            </a:xfrm>
            <a:prstGeom prst="rect">
              <a:avLst/>
            </a:prstGeom>
            <a:noFill/>
            <a:ln w="38100">
              <a:solidFill>
                <a:schemeClr val="tx1"/>
              </a:solidFill>
            </a:ln>
            <a:scene3d>
              <a:camera prst="isometricTopUp"/>
              <a:lightRig rig="threePt" dir="t"/>
            </a:scene3d>
          </p:spPr>
          <p:txBody>
            <a:bodyPr wrap="none" rtlCol="0">
              <a:spAutoFit/>
            </a:bodyPr>
            <a:lstStyle/>
            <a:p>
              <a:r>
                <a:rPr lang="en-US" sz="3200" b="1" dirty="0" smtClean="0">
                  <a:solidFill>
                    <a:srgbClr val="FF0000"/>
                  </a:solidFill>
                </a:rPr>
                <a:t>Low income housing</a:t>
              </a:r>
              <a:endParaRPr lang="en-US" sz="3200" b="1" dirty="0">
                <a:solidFill>
                  <a:srgbClr val="FF0000"/>
                </a:solidFill>
              </a:endParaRPr>
            </a:p>
          </p:txBody>
        </p:sp>
        <p:sp>
          <p:nvSpPr>
            <p:cNvPr id="5" name="TextBox 4"/>
            <p:cNvSpPr txBox="1"/>
            <p:nvPr/>
          </p:nvSpPr>
          <p:spPr>
            <a:xfrm>
              <a:off x="4247063" y="2008114"/>
              <a:ext cx="1595693" cy="584775"/>
            </a:xfrm>
            <a:prstGeom prst="rect">
              <a:avLst/>
            </a:prstGeom>
            <a:noFill/>
            <a:ln w="38100">
              <a:solidFill>
                <a:schemeClr val="tx1"/>
              </a:solidFill>
            </a:ln>
            <a:scene3d>
              <a:camera prst="isometricTopUp"/>
              <a:lightRig rig="threePt" dir="t"/>
            </a:scene3d>
          </p:spPr>
          <p:txBody>
            <a:bodyPr wrap="none" rtlCol="0">
              <a:spAutoFit/>
            </a:bodyPr>
            <a:lstStyle/>
            <a:p>
              <a:r>
                <a:rPr lang="en-US" sz="3200" b="1" dirty="0">
                  <a:solidFill>
                    <a:schemeClr val="bg2">
                      <a:lumMod val="50000"/>
                    </a:schemeClr>
                  </a:solidFill>
                </a:rPr>
                <a:t>I</a:t>
              </a:r>
              <a:r>
                <a:rPr lang="en-US" sz="3200" b="1" dirty="0" smtClean="0">
                  <a:solidFill>
                    <a:schemeClr val="bg2">
                      <a:lumMod val="50000"/>
                    </a:schemeClr>
                  </a:solidFill>
                </a:rPr>
                <a:t>ndustry</a:t>
              </a:r>
              <a:endParaRPr lang="en-US" sz="3200" b="1" dirty="0">
                <a:solidFill>
                  <a:schemeClr val="bg2">
                    <a:lumMod val="50000"/>
                  </a:schemeClr>
                </a:solidFill>
              </a:endParaRPr>
            </a:p>
          </p:txBody>
        </p:sp>
        <p:sp>
          <p:nvSpPr>
            <p:cNvPr id="6" name="TextBox 5"/>
            <p:cNvSpPr txBox="1"/>
            <p:nvPr/>
          </p:nvSpPr>
          <p:spPr>
            <a:xfrm>
              <a:off x="3320142" y="3539947"/>
              <a:ext cx="3074047" cy="584775"/>
            </a:xfrm>
            <a:prstGeom prst="rect">
              <a:avLst/>
            </a:prstGeom>
            <a:noFill/>
            <a:ln w="38100">
              <a:solidFill>
                <a:schemeClr val="tx1"/>
              </a:solidFill>
            </a:ln>
            <a:scene3d>
              <a:camera prst="isometricTopUp"/>
              <a:lightRig rig="threePt" dir="t"/>
            </a:scene3d>
          </p:spPr>
          <p:txBody>
            <a:bodyPr wrap="none" rtlCol="0">
              <a:spAutoFit/>
            </a:bodyPr>
            <a:lstStyle/>
            <a:p>
              <a:r>
                <a:rPr lang="en-US" sz="3200" b="1" dirty="0" smtClean="0">
                  <a:solidFill>
                    <a:schemeClr val="tx2">
                      <a:lumMod val="60000"/>
                      <a:lumOff val="40000"/>
                    </a:schemeClr>
                  </a:solidFill>
                </a:rPr>
                <a:t>Commercial strip</a:t>
              </a:r>
              <a:endParaRPr lang="en-US" sz="3200" b="1" dirty="0">
                <a:solidFill>
                  <a:schemeClr val="tx2">
                    <a:lumMod val="60000"/>
                    <a:lumOff val="40000"/>
                  </a:schemeClr>
                </a:solidFill>
              </a:endParaRPr>
            </a:p>
          </p:txBody>
        </p:sp>
        <p:sp>
          <p:nvSpPr>
            <p:cNvPr id="7" name="TextBox 6"/>
            <p:cNvSpPr txBox="1"/>
            <p:nvPr/>
          </p:nvSpPr>
          <p:spPr>
            <a:xfrm>
              <a:off x="5649684" y="2002945"/>
              <a:ext cx="1828799" cy="1569660"/>
            </a:xfrm>
            <a:prstGeom prst="rect">
              <a:avLst/>
            </a:prstGeom>
            <a:noFill/>
            <a:ln w="38100">
              <a:solidFill>
                <a:schemeClr val="tx1"/>
              </a:solidFill>
            </a:ln>
            <a:scene3d>
              <a:camera prst="isometricTopUp"/>
              <a:lightRig rig="threePt" dir="t"/>
            </a:scene3d>
          </p:spPr>
          <p:txBody>
            <a:bodyPr wrap="square" rtlCol="0">
              <a:spAutoFit/>
            </a:bodyPr>
            <a:lstStyle/>
            <a:p>
              <a:pPr algn="ctr"/>
              <a:r>
                <a:rPr lang="en-US" sz="3200" b="1" dirty="0" smtClean="0">
                  <a:solidFill>
                    <a:srgbClr val="FF0000"/>
                  </a:solidFill>
                </a:rPr>
                <a:t>High Income Housing</a:t>
              </a:r>
              <a:endParaRPr lang="en-US" sz="3200" b="1" dirty="0">
                <a:solidFill>
                  <a:srgbClr val="FF0000"/>
                </a:solidFill>
              </a:endParaRPr>
            </a:p>
          </p:txBody>
        </p:sp>
        <p:sp>
          <p:nvSpPr>
            <p:cNvPr id="8" name="TextBox 7"/>
            <p:cNvSpPr txBox="1"/>
            <p:nvPr/>
          </p:nvSpPr>
          <p:spPr>
            <a:xfrm>
              <a:off x="1262742" y="3377129"/>
              <a:ext cx="2743200" cy="1077218"/>
            </a:xfrm>
            <a:prstGeom prst="rect">
              <a:avLst/>
            </a:prstGeom>
            <a:noFill/>
            <a:ln w="38100">
              <a:solidFill>
                <a:schemeClr val="tx1"/>
              </a:solidFill>
            </a:ln>
            <a:scene3d>
              <a:camera prst="isometricTopUp"/>
              <a:lightRig rig="threePt" dir="t"/>
            </a:scene3d>
          </p:spPr>
          <p:txBody>
            <a:bodyPr wrap="square" rtlCol="0">
              <a:spAutoFit/>
            </a:bodyPr>
            <a:lstStyle/>
            <a:p>
              <a:pPr algn="ctr"/>
              <a:r>
                <a:rPr lang="en-US" sz="3200" b="1" dirty="0" smtClean="0">
                  <a:solidFill>
                    <a:srgbClr val="FF0000"/>
                  </a:solidFill>
                </a:rPr>
                <a:t>Middle income</a:t>
              </a:r>
            </a:p>
            <a:p>
              <a:pPr algn="ctr"/>
              <a:r>
                <a:rPr lang="en-US" sz="3200" b="1" dirty="0" smtClean="0">
                  <a:solidFill>
                    <a:srgbClr val="FF0000"/>
                  </a:solidFill>
                </a:rPr>
                <a:t>housing</a:t>
              </a:r>
              <a:endParaRPr lang="en-US" sz="3200" b="1" dirty="0">
                <a:solidFill>
                  <a:srgbClr val="FF0000"/>
                </a:solidFill>
              </a:endParaRPr>
            </a:p>
          </p:txBody>
        </p:sp>
        <p:sp>
          <p:nvSpPr>
            <p:cNvPr id="9" name="TextBox 8"/>
            <p:cNvSpPr txBox="1"/>
            <p:nvPr/>
          </p:nvSpPr>
          <p:spPr>
            <a:xfrm>
              <a:off x="3216729" y="2662940"/>
              <a:ext cx="1447800" cy="523220"/>
            </a:xfrm>
            <a:prstGeom prst="rect">
              <a:avLst/>
            </a:prstGeom>
            <a:noFill/>
            <a:ln w="38100">
              <a:solidFill>
                <a:schemeClr val="tx1"/>
              </a:solidFill>
            </a:ln>
            <a:scene3d>
              <a:camera prst="isometricTopUp"/>
              <a:lightRig rig="threePt" dir="t"/>
            </a:scene3d>
          </p:spPr>
          <p:txBody>
            <a:bodyPr wrap="square" rtlCol="0">
              <a:spAutoFit/>
            </a:bodyPr>
            <a:lstStyle/>
            <a:p>
              <a:pPr algn="ctr"/>
              <a:r>
                <a:rPr lang="en-US" sz="2800" b="1" dirty="0" smtClean="0">
                  <a:solidFill>
                    <a:srgbClr val="00B050"/>
                  </a:solidFill>
                </a:rPr>
                <a:t>Hospital</a:t>
              </a:r>
              <a:endParaRPr lang="en-US" sz="2800" b="1" dirty="0">
                <a:solidFill>
                  <a:srgbClr val="00B050"/>
                </a:solidFill>
              </a:endParaRPr>
            </a:p>
          </p:txBody>
        </p:sp>
        <p:sp>
          <p:nvSpPr>
            <p:cNvPr id="10" name="TextBox 9"/>
            <p:cNvSpPr txBox="1"/>
            <p:nvPr/>
          </p:nvSpPr>
          <p:spPr>
            <a:xfrm>
              <a:off x="3548742" y="3387547"/>
              <a:ext cx="1595693" cy="584775"/>
            </a:xfrm>
            <a:prstGeom prst="rect">
              <a:avLst/>
            </a:prstGeom>
            <a:noFill/>
            <a:ln w="38100">
              <a:solidFill>
                <a:schemeClr val="tx1"/>
              </a:solidFill>
            </a:ln>
            <a:scene3d>
              <a:camera prst="isometricTopUp"/>
              <a:lightRig rig="threePt" dir="t"/>
            </a:scene3d>
          </p:spPr>
          <p:txBody>
            <a:bodyPr wrap="none" rtlCol="0">
              <a:spAutoFit/>
            </a:bodyPr>
            <a:lstStyle/>
            <a:p>
              <a:r>
                <a:rPr lang="en-US" sz="3200" b="1" dirty="0">
                  <a:solidFill>
                    <a:schemeClr val="bg2">
                      <a:lumMod val="50000"/>
                    </a:schemeClr>
                  </a:solidFill>
                </a:rPr>
                <a:t>I</a:t>
              </a:r>
              <a:r>
                <a:rPr lang="en-US" sz="3200" b="1" dirty="0" smtClean="0">
                  <a:solidFill>
                    <a:schemeClr val="bg2">
                      <a:lumMod val="50000"/>
                    </a:schemeClr>
                  </a:solidFill>
                </a:rPr>
                <a:t>ndustry</a:t>
              </a:r>
              <a:endParaRPr lang="en-US" sz="3200" b="1" dirty="0">
                <a:solidFill>
                  <a:schemeClr val="bg2">
                    <a:lumMod val="50000"/>
                  </a:schemeClr>
                </a:solidFill>
              </a:endParaRPr>
            </a:p>
          </p:txBody>
        </p:sp>
        <p:sp>
          <p:nvSpPr>
            <p:cNvPr id="11" name="TextBox 10"/>
            <p:cNvSpPr txBox="1"/>
            <p:nvPr/>
          </p:nvSpPr>
          <p:spPr>
            <a:xfrm>
              <a:off x="4185555" y="3556276"/>
              <a:ext cx="2743200" cy="1077218"/>
            </a:xfrm>
            <a:prstGeom prst="rect">
              <a:avLst/>
            </a:prstGeom>
            <a:noFill/>
            <a:ln w="38100">
              <a:solidFill>
                <a:schemeClr val="tx1"/>
              </a:solidFill>
            </a:ln>
            <a:scene3d>
              <a:camera prst="isometricTopUp"/>
              <a:lightRig rig="threePt" dir="t"/>
            </a:scene3d>
          </p:spPr>
          <p:txBody>
            <a:bodyPr wrap="square" rtlCol="0">
              <a:spAutoFit/>
            </a:bodyPr>
            <a:lstStyle/>
            <a:p>
              <a:pPr algn="ctr"/>
              <a:r>
                <a:rPr lang="en-US" sz="3200" b="1" dirty="0" smtClean="0">
                  <a:solidFill>
                    <a:srgbClr val="FF0000"/>
                  </a:solidFill>
                </a:rPr>
                <a:t>Middle income</a:t>
              </a:r>
            </a:p>
            <a:p>
              <a:pPr algn="ctr"/>
              <a:r>
                <a:rPr lang="en-US" sz="3200" b="1" dirty="0" smtClean="0">
                  <a:solidFill>
                    <a:srgbClr val="FF0000"/>
                  </a:solidFill>
                </a:rPr>
                <a:t>housing</a:t>
              </a:r>
              <a:endParaRPr lang="en-US" sz="3200" b="1" dirty="0">
                <a:solidFill>
                  <a:srgbClr val="FF0000"/>
                </a:solidFill>
              </a:endParaRPr>
            </a:p>
          </p:txBody>
        </p:sp>
        <p:sp>
          <p:nvSpPr>
            <p:cNvPr id="12" name="Rectangle 11"/>
            <p:cNvSpPr/>
            <p:nvPr/>
          </p:nvSpPr>
          <p:spPr>
            <a:xfrm>
              <a:off x="2690661" y="4791670"/>
              <a:ext cx="3470309" cy="923330"/>
            </a:xfrm>
            <a:prstGeom prst="rect">
              <a:avLst/>
            </a:prstGeom>
            <a:noFill/>
          </p:spPr>
          <p:txBody>
            <a:bodyPr wrap="none" lIns="91440" tIns="45720" rIns="91440" bIns="45720">
              <a:spAutoFit/>
            </a:bodyPr>
            <a:lstStyle/>
            <a:p>
              <a:pPr algn="ctr"/>
              <a:r>
                <a:rPr lang="en-US" sz="5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Rural Areas</a:t>
              </a:r>
              <a:endPar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3" name="Rectangle 12"/>
            <p:cNvSpPr/>
            <p:nvPr/>
          </p:nvSpPr>
          <p:spPr>
            <a:xfrm>
              <a:off x="1860088" y="990600"/>
              <a:ext cx="6140912" cy="923330"/>
            </a:xfrm>
            <a:prstGeom prst="rect">
              <a:avLst/>
            </a:prstGeom>
            <a:noFill/>
          </p:spPr>
          <p:txBody>
            <a:bodyPr wrap="none" lIns="91440" tIns="45720" rIns="91440" bIns="45720">
              <a:spAutoFit/>
            </a:bodyPr>
            <a:lstStyle/>
            <a:p>
              <a:pPr algn="ctr"/>
              <a:r>
                <a:rPr lang="en-US" sz="5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Rural                 Areas</a:t>
              </a:r>
              <a:endPar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4" name="TextBox 13"/>
            <p:cNvSpPr txBox="1"/>
            <p:nvPr/>
          </p:nvSpPr>
          <p:spPr>
            <a:xfrm>
              <a:off x="3429000" y="5707559"/>
              <a:ext cx="2313454" cy="769441"/>
            </a:xfrm>
            <a:prstGeom prst="rect">
              <a:avLst/>
            </a:prstGeom>
            <a:noFill/>
          </p:spPr>
          <p:txBody>
            <a:bodyPr wrap="none" rtlCol="0">
              <a:spAutoFit/>
            </a:bodyPr>
            <a:lstStyle/>
            <a:p>
              <a:r>
                <a:rPr lang="en-US" sz="4400" b="1" dirty="0" smtClean="0"/>
                <a:t>Land Use</a:t>
              </a:r>
              <a:endParaRPr lang="en-US" sz="4400" b="1" dirty="0"/>
            </a:p>
          </p:txBody>
        </p:sp>
        <p:sp>
          <p:nvSpPr>
            <p:cNvPr id="15" name="TextBox 14"/>
            <p:cNvSpPr txBox="1"/>
            <p:nvPr/>
          </p:nvSpPr>
          <p:spPr>
            <a:xfrm>
              <a:off x="228600" y="4520625"/>
              <a:ext cx="4082140" cy="584775"/>
            </a:xfrm>
            <a:prstGeom prst="rect">
              <a:avLst/>
            </a:prstGeom>
            <a:noFill/>
            <a:ln w="38100">
              <a:solidFill>
                <a:schemeClr val="tx1"/>
              </a:solidFill>
            </a:ln>
            <a:scene3d>
              <a:camera prst="isometricTopUp"/>
              <a:lightRig rig="threePt" dir="t"/>
            </a:scene3d>
          </p:spPr>
          <p:txBody>
            <a:bodyPr wrap="square" rtlCol="0">
              <a:spAutoFit/>
            </a:bodyPr>
            <a:lstStyle/>
            <a:p>
              <a:pPr algn="ctr"/>
              <a:r>
                <a:rPr lang="en-US" sz="3200" b="1" dirty="0" smtClean="0">
                  <a:solidFill>
                    <a:srgbClr val="FF0000"/>
                  </a:solidFill>
                </a:rPr>
                <a:t>Low income housing</a:t>
              </a:r>
              <a:endParaRPr lang="en-US" sz="3200" b="1" dirty="0">
                <a:solidFill>
                  <a:srgbClr val="FF0000"/>
                </a:solidFill>
              </a:endParaRPr>
            </a:p>
          </p:txBody>
        </p:sp>
        <p:sp>
          <p:nvSpPr>
            <p:cNvPr id="16" name="TextBox 15"/>
            <p:cNvSpPr txBox="1"/>
            <p:nvPr/>
          </p:nvSpPr>
          <p:spPr>
            <a:xfrm>
              <a:off x="6588752" y="2771446"/>
              <a:ext cx="1885850" cy="1077218"/>
            </a:xfrm>
            <a:prstGeom prst="rect">
              <a:avLst/>
            </a:prstGeom>
            <a:noFill/>
            <a:ln w="38100">
              <a:solidFill>
                <a:schemeClr val="tx1"/>
              </a:solidFill>
            </a:ln>
            <a:scene3d>
              <a:camera prst="isometricTopUp"/>
              <a:lightRig rig="threePt" dir="t"/>
            </a:scene3d>
          </p:spPr>
          <p:txBody>
            <a:bodyPr wrap="square" rtlCol="0">
              <a:spAutoFit/>
            </a:bodyPr>
            <a:lstStyle/>
            <a:p>
              <a:pPr algn="ctr"/>
              <a:r>
                <a:rPr lang="en-US" sz="3200" b="1" dirty="0" smtClean="0">
                  <a:solidFill>
                    <a:srgbClr val="00B050"/>
                  </a:solidFill>
                </a:rPr>
                <a:t>Green</a:t>
              </a:r>
            </a:p>
            <a:p>
              <a:pPr algn="ctr"/>
              <a:r>
                <a:rPr lang="en-US" sz="3200" b="1" dirty="0" smtClean="0">
                  <a:solidFill>
                    <a:srgbClr val="00B050"/>
                  </a:solidFill>
                </a:rPr>
                <a:t>space</a:t>
              </a:r>
              <a:endParaRPr lang="en-US" sz="3200" b="1" dirty="0">
                <a:solidFill>
                  <a:srgbClr val="00B050"/>
                </a:solidFill>
              </a:endParaRPr>
            </a:p>
          </p:txBody>
        </p:sp>
      </p:grpSp>
      <p:grpSp>
        <p:nvGrpSpPr>
          <p:cNvPr id="33" name="Group 32"/>
          <p:cNvGrpSpPr/>
          <p:nvPr/>
        </p:nvGrpSpPr>
        <p:grpSpPr>
          <a:xfrm>
            <a:off x="533400" y="533400"/>
            <a:ext cx="8058807" cy="5943600"/>
            <a:chOff x="533400" y="533400"/>
            <a:chExt cx="8058807" cy="5943600"/>
          </a:xfrm>
        </p:grpSpPr>
        <p:sp>
          <p:nvSpPr>
            <p:cNvPr id="18" name="TextBox 17"/>
            <p:cNvSpPr txBox="1"/>
            <p:nvPr/>
          </p:nvSpPr>
          <p:spPr>
            <a:xfrm>
              <a:off x="2743200" y="5707559"/>
              <a:ext cx="3638368" cy="769441"/>
            </a:xfrm>
            <a:prstGeom prst="rect">
              <a:avLst/>
            </a:prstGeom>
            <a:noFill/>
          </p:spPr>
          <p:txBody>
            <a:bodyPr wrap="none" rtlCol="0">
              <a:spAutoFit/>
            </a:bodyPr>
            <a:lstStyle/>
            <a:p>
              <a:r>
                <a:rPr lang="en-US" sz="4400" b="1" dirty="0" smtClean="0"/>
                <a:t>Transportation</a:t>
              </a:r>
              <a:endParaRPr lang="en-US" sz="4400" b="1" dirty="0"/>
            </a:p>
          </p:txBody>
        </p:sp>
        <p:sp>
          <p:nvSpPr>
            <p:cNvPr id="19" name="Rectangle 18"/>
            <p:cNvSpPr/>
            <p:nvPr/>
          </p:nvSpPr>
          <p:spPr>
            <a:xfrm rot="19905573">
              <a:off x="1974283" y="4435290"/>
              <a:ext cx="1676400" cy="998317"/>
            </a:xfrm>
            <a:prstGeom prst="rect">
              <a:avLst/>
            </a:prstGeom>
            <a:pattFill prst="lgGrid">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20491535">
              <a:off x="1490245" y="1762580"/>
              <a:ext cx="5810845" cy="2813426"/>
            </a:xfrm>
            <a:prstGeom prst="ellipse">
              <a:avLst/>
            </a:prstGeom>
            <a:noFill/>
            <a:ln w="1143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533400" y="1066800"/>
              <a:ext cx="7772400" cy="2905522"/>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062845" y="533400"/>
              <a:ext cx="6014355" cy="5174159"/>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124200" y="1219201"/>
              <a:ext cx="3729669" cy="3235146"/>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1905000" y="1717854"/>
              <a:ext cx="3729669" cy="3235146"/>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438400" y="914401"/>
              <a:ext cx="3722570" cy="5177878"/>
            </a:xfrm>
            <a:prstGeom prst="line">
              <a:avLst/>
            </a:prstGeom>
            <a:ln w="50800" cmpd="sng">
              <a:solidFill>
                <a:srgbClr val="FF0000"/>
              </a:solidFill>
              <a:prstDash val="lgDashDot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838200" y="1861967"/>
              <a:ext cx="7239000" cy="33958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769834" y="914401"/>
              <a:ext cx="2072922" cy="47931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rot="18661576">
              <a:off x="1927161" y="2165067"/>
              <a:ext cx="609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18661576">
              <a:off x="2418126" y="1766693"/>
              <a:ext cx="609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497525">
              <a:off x="804041" y="2207172"/>
              <a:ext cx="7788166" cy="1623849"/>
            </a:xfrm>
            <a:custGeom>
              <a:avLst/>
              <a:gdLst>
                <a:gd name="connsiteX0" fmla="*/ 0 w 7788166"/>
                <a:gd name="connsiteY0" fmla="*/ 504497 h 1623849"/>
                <a:gd name="connsiteX1" fmla="*/ 709449 w 7788166"/>
                <a:gd name="connsiteY1" fmla="*/ 567559 h 1623849"/>
                <a:gd name="connsiteX2" fmla="*/ 961697 w 7788166"/>
                <a:gd name="connsiteY2" fmla="*/ 646387 h 1623849"/>
                <a:gd name="connsiteX3" fmla="*/ 1150883 w 7788166"/>
                <a:gd name="connsiteY3" fmla="*/ 772511 h 1623849"/>
                <a:gd name="connsiteX4" fmla="*/ 1245476 w 7788166"/>
                <a:gd name="connsiteY4" fmla="*/ 835573 h 1623849"/>
                <a:gd name="connsiteX5" fmla="*/ 1450428 w 7788166"/>
                <a:gd name="connsiteY5" fmla="*/ 930166 h 1623849"/>
                <a:gd name="connsiteX6" fmla="*/ 1497725 w 7788166"/>
                <a:gd name="connsiteY6" fmla="*/ 977462 h 1623849"/>
                <a:gd name="connsiteX7" fmla="*/ 1608083 w 7788166"/>
                <a:gd name="connsiteY7" fmla="*/ 1024759 h 1623849"/>
                <a:gd name="connsiteX8" fmla="*/ 1686911 w 7788166"/>
                <a:gd name="connsiteY8" fmla="*/ 1072056 h 1623849"/>
                <a:gd name="connsiteX9" fmla="*/ 1749973 w 7788166"/>
                <a:gd name="connsiteY9" fmla="*/ 1103587 h 1623849"/>
                <a:gd name="connsiteX10" fmla="*/ 1813035 w 7788166"/>
                <a:gd name="connsiteY10" fmla="*/ 1150883 h 1623849"/>
                <a:gd name="connsiteX11" fmla="*/ 2017987 w 7788166"/>
                <a:gd name="connsiteY11" fmla="*/ 1245476 h 1623849"/>
                <a:gd name="connsiteX12" fmla="*/ 2144111 w 7788166"/>
                <a:gd name="connsiteY12" fmla="*/ 1308538 h 1623849"/>
                <a:gd name="connsiteX13" fmla="*/ 2317531 w 7788166"/>
                <a:gd name="connsiteY13" fmla="*/ 1371600 h 1623849"/>
                <a:gd name="connsiteX14" fmla="*/ 2490952 w 7788166"/>
                <a:gd name="connsiteY14" fmla="*/ 1450428 h 1623849"/>
                <a:gd name="connsiteX15" fmla="*/ 2554014 w 7788166"/>
                <a:gd name="connsiteY15" fmla="*/ 1466194 h 1623849"/>
                <a:gd name="connsiteX16" fmla="*/ 2711669 w 7788166"/>
                <a:gd name="connsiteY16" fmla="*/ 1497725 h 1623849"/>
                <a:gd name="connsiteX17" fmla="*/ 2869325 w 7788166"/>
                <a:gd name="connsiteY17" fmla="*/ 1545021 h 1623849"/>
                <a:gd name="connsiteX18" fmla="*/ 3058511 w 7788166"/>
                <a:gd name="connsiteY18" fmla="*/ 1576552 h 1623849"/>
                <a:gd name="connsiteX19" fmla="*/ 3153104 w 7788166"/>
                <a:gd name="connsiteY19" fmla="*/ 1592318 h 1623849"/>
                <a:gd name="connsiteX20" fmla="*/ 3231931 w 7788166"/>
                <a:gd name="connsiteY20" fmla="*/ 1608083 h 1623849"/>
                <a:gd name="connsiteX21" fmla="*/ 3358056 w 7788166"/>
                <a:gd name="connsiteY21" fmla="*/ 1623849 h 1623849"/>
                <a:gd name="connsiteX22" fmla="*/ 3988676 w 7788166"/>
                <a:gd name="connsiteY22" fmla="*/ 1592318 h 1623849"/>
                <a:gd name="connsiteX23" fmla="*/ 4146331 w 7788166"/>
                <a:gd name="connsiteY23" fmla="*/ 1545021 h 1623849"/>
                <a:gd name="connsiteX24" fmla="*/ 4303987 w 7788166"/>
                <a:gd name="connsiteY24" fmla="*/ 1497725 h 1623849"/>
                <a:gd name="connsiteX25" fmla="*/ 4414345 w 7788166"/>
                <a:gd name="connsiteY25" fmla="*/ 1466194 h 1623849"/>
                <a:gd name="connsiteX26" fmla="*/ 4461642 w 7788166"/>
                <a:gd name="connsiteY26" fmla="*/ 1434662 h 1623849"/>
                <a:gd name="connsiteX27" fmla="*/ 4524704 w 7788166"/>
                <a:gd name="connsiteY27" fmla="*/ 1418897 h 1623849"/>
                <a:gd name="connsiteX28" fmla="*/ 4650828 w 7788166"/>
                <a:gd name="connsiteY28" fmla="*/ 1308538 h 1623849"/>
                <a:gd name="connsiteX29" fmla="*/ 4682359 w 7788166"/>
                <a:gd name="connsiteY29" fmla="*/ 1261242 h 1623849"/>
                <a:gd name="connsiteX30" fmla="*/ 4761187 w 7788166"/>
                <a:gd name="connsiteY30" fmla="*/ 1229711 h 1623849"/>
                <a:gd name="connsiteX31" fmla="*/ 4808483 w 7788166"/>
                <a:gd name="connsiteY31" fmla="*/ 1182414 h 1623849"/>
                <a:gd name="connsiteX32" fmla="*/ 4966138 w 7788166"/>
                <a:gd name="connsiteY32" fmla="*/ 1072056 h 1623849"/>
                <a:gd name="connsiteX33" fmla="*/ 5186856 w 7788166"/>
                <a:gd name="connsiteY33" fmla="*/ 945931 h 1623849"/>
                <a:gd name="connsiteX34" fmla="*/ 5265683 w 7788166"/>
                <a:gd name="connsiteY34" fmla="*/ 898635 h 1623849"/>
                <a:gd name="connsiteX35" fmla="*/ 5376042 w 7788166"/>
                <a:gd name="connsiteY35" fmla="*/ 804042 h 1623849"/>
                <a:gd name="connsiteX36" fmla="*/ 5565228 w 7788166"/>
                <a:gd name="connsiteY36" fmla="*/ 646387 h 1623849"/>
                <a:gd name="connsiteX37" fmla="*/ 5659821 w 7788166"/>
                <a:gd name="connsiteY37" fmla="*/ 583325 h 1623849"/>
                <a:gd name="connsiteX38" fmla="*/ 5738649 w 7788166"/>
                <a:gd name="connsiteY38" fmla="*/ 504497 h 1623849"/>
                <a:gd name="connsiteX39" fmla="*/ 5833242 w 7788166"/>
                <a:gd name="connsiteY39" fmla="*/ 441435 h 1623849"/>
                <a:gd name="connsiteX40" fmla="*/ 5975131 w 7788166"/>
                <a:gd name="connsiteY40" fmla="*/ 299545 h 1623849"/>
                <a:gd name="connsiteX41" fmla="*/ 6038193 w 7788166"/>
                <a:gd name="connsiteY41" fmla="*/ 268014 h 1623849"/>
                <a:gd name="connsiteX42" fmla="*/ 6069725 w 7788166"/>
                <a:gd name="connsiteY42" fmla="*/ 236483 h 1623849"/>
                <a:gd name="connsiteX43" fmla="*/ 6195849 w 7788166"/>
                <a:gd name="connsiteY43" fmla="*/ 157656 h 1623849"/>
                <a:gd name="connsiteX44" fmla="*/ 6321973 w 7788166"/>
                <a:gd name="connsiteY44" fmla="*/ 141890 h 1623849"/>
                <a:gd name="connsiteX45" fmla="*/ 6574221 w 7788166"/>
                <a:gd name="connsiteY45" fmla="*/ 110359 h 1623849"/>
                <a:gd name="connsiteX46" fmla="*/ 6653049 w 7788166"/>
                <a:gd name="connsiteY46" fmla="*/ 94594 h 1623849"/>
                <a:gd name="connsiteX47" fmla="*/ 6700345 w 7788166"/>
                <a:gd name="connsiteY47" fmla="*/ 63062 h 1623849"/>
                <a:gd name="connsiteX48" fmla="*/ 6763407 w 7788166"/>
                <a:gd name="connsiteY48" fmla="*/ 31531 h 1623849"/>
                <a:gd name="connsiteX49" fmla="*/ 6858000 w 7788166"/>
                <a:gd name="connsiteY49" fmla="*/ 0 h 1623849"/>
                <a:gd name="connsiteX50" fmla="*/ 7031421 w 7788166"/>
                <a:gd name="connsiteY50" fmla="*/ 63062 h 1623849"/>
                <a:gd name="connsiteX51" fmla="*/ 7078718 w 7788166"/>
                <a:gd name="connsiteY51" fmla="*/ 110359 h 1623849"/>
                <a:gd name="connsiteX52" fmla="*/ 7173311 w 7788166"/>
                <a:gd name="connsiteY52" fmla="*/ 157656 h 1623849"/>
                <a:gd name="connsiteX53" fmla="*/ 7220607 w 7788166"/>
                <a:gd name="connsiteY53" fmla="*/ 204952 h 1623849"/>
                <a:gd name="connsiteX54" fmla="*/ 7267904 w 7788166"/>
                <a:gd name="connsiteY54" fmla="*/ 236483 h 1623849"/>
                <a:gd name="connsiteX55" fmla="*/ 7346731 w 7788166"/>
                <a:gd name="connsiteY55" fmla="*/ 362607 h 1623849"/>
                <a:gd name="connsiteX56" fmla="*/ 7394028 w 7788166"/>
                <a:gd name="connsiteY56" fmla="*/ 409904 h 1623849"/>
                <a:gd name="connsiteX57" fmla="*/ 7425559 w 7788166"/>
                <a:gd name="connsiteY57" fmla="*/ 472966 h 1623849"/>
                <a:gd name="connsiteX58" fmla="*/ 7504387 w 7788166"/>
                <a:gd name="connsiteY58" fmla="*/ 583325 h 1623849"/>
                <a:gd name="connsiteX59" fmla="*/ 7583214 w 7788166"/>
                <a:gd name="connsiteY59" fmla="*/ 709449 h 1623849"/>
                <a:gd name="connsiteX60" fmla="*/ 7598980 w 7788166"/>
                <a:gd name="connsiteY60" fmla="*/ 756745 h 1623849"/>
                <a:gd name="connsiteX61" fmla="*/ 7662042 w 7788166"/>
                <a:gd name="connsiteY61" fmla="*/ 867104 h 1623849"/>
                <a:gd name="connsiteX62" fmla="*/ 7677807 w 7788166"/>
                <a:gd name="connsiteY62" fmla="*/ 914400 h 1623849"/>
                <a:gd name="connsiteX63" fmla="*/ 7740869 w 7788166"/>
                <a:gd name="connsiteY63" fmla="*/ 1008994 h 1623849"/>
                <a:gd name="connsiteX64" fmla="*/ 7788166 w 7788166"/>
                <a:gd name="connsiteY64" fmla="*/ 1103587 h 162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788166" h="1623849">
                  <a:moveTo>
                    <a:pt x="0" y="504497"/>
                  </a:moveTo>
                  <a:cubicBezTo>
                    <a:pt x="636135" y="554719"/>
                    <a:pt x="400785" y="523466"/>
                    <a:pt x="709449" y="567559"/>
                  </a:cubicBezTo>
                  <a:cubicBezTo>
                    <a:pt x="793532" y="593835"/>
                    <a:pt x="891223" y="593531"/>
                    <a:pt x="961697" y="646387"/>
                  </a:cubicBezTo>
                  <a:cubicBezTo>
                    <a:pt x="1270699" y="878138"/>
                    <a:pt x="967440" y="662445"/>
                    <a:pt x="1150883" y="772511"/>
                  </a:cubicBezTo>
                  <a:cubicBezTo>
                    <a:pt x="1183378" y="792008"/>
                    <a:pt x="1210291" y="821499"/>
                    <a:pt x="1245476" y="835573"/>
                  </a:cubicBezTo>
                  <a:cubicBezTo>
                    <a:pt x="1312279" y="862294"/>
                    <a:pt x="1392341" y="881761"/>
                    <a:pt x="1450428" y="930166"/>
                  </a:cubicBezTo>
                  <a:cubicBezTo>
                    <a:pt x="1467556" y="944439"/>
                    <a:pt x="1479582" y="964503"/>
                    <a:pt x="1497725" y="977462"/>
                  </a:cubicBezTo>
                  <a:cubicBezTo>
                    <a:pt x="1574282" y="1032146"/>
                    <a:pt x="1539459" y="990447"/>
                    <a:pt x="1608083" y="1024759"/>
                  </a:cubicBezTo>
                  <a:cubicBezTo>
                    <a:pt x="1635491" y="1038463"/>
                    <a:pt x="1660124" y="1057174"/>
                    <a:pt x="1686911" y="1072056"/>
                  </a:cubicBezTo>
                  <a:cubicBezTo>
                    <a:pt x="1707455" y="1083470"/>
                    <a:pt x="1730043" y="1091131"/>
                    <a:pt x="1749973" y="1103587"/>
                  </a:cubicBezTo>
                  <a:cubicBezTo>
                    <a:pt x="1772255" y="1117513"/>
                    <a:pt x="1790066" y="1138122"/>
                    <a:pt x="1813035" y="1150883"/>
                  </a:cubicBezTo>
                  <a:cubicBezTo>
                    <a:pt x="1970180" y="1238186"/>
                    <a:pt x="1808955" y="1106120"/>
                    <a:pt x="2017987" y="1245476"/>
                  </a:cubicBezTo>
                  <a:cubicBezTo>
                    <a:pt x="2105431" y="1303773"/>
                    <a:pt x="2022895" y="1253440"/>
                    <a:pt x="2144111" y="1308538"/>
                  </a:cubicBezTo>
                  <a:cubicBezTo>
                    <a:pt x="2283844" y="1372053"/>
                    <a:pt x="2188042" y="1345703"/>
                    <a:pt x="2317531" y="1371600"/>
                  </a:cubicBezTo>
                  <a:cubicBezTo>
                    <a:pt x="2379490" y="1402580"/>
                    <a:pt x="2421830" y="1425292"/>
                    <a:pt x="2490952" y="1450428"/>
                  </a:cubicBezTo>
                  <a:cubicBezTo>
                    <a:pt x="2511315" y="1457833"/>
                    <a:pt x="2532827" y="1461654"/>
                    <a:pt x="2554014" y="1466194"/>
                  </a:cubicBezTo>
                  <a:cubicBezTo>
                    <a:pt x="2606417" y="1477423"/>
                    <a:pt x="2660337" y="1482326"/>
                    <a:pt x="2711669" y="1497725"/>
                  </a:cubicBezTo>
                  <a:cubicBezTo>
                    <a:pt x="2764221" y="1513490"/>
                    <a:pt x="2815824" y="1532862"/>
                    <a:pt x="2869325" y="1545021"/>
                  </a:cubicBezTo>
                  <a:cubicBezTo>
                    <a:pt x="2931667" y="1559190"/>
                    <a:pt x="2995449" y="1566042"/>
                    <a:pt x="3058511" y="1576552"/>
                  </a:cubicBezTo>
                  <a:cubicBezTo>
                    <a:pt x="3090042" y="1581807"/>
                    <a:pt x="3121759" y="1586049"/>
                    <a:pt x="3153104" y="1592318"/>
                  </a:cubicBezTo>
                  <a:cubicBezTo>
                    <a:pt x="3179380" y="1597573"/>
                    <a:pt x="3205447" y="1604008"/>
                    <a:pt x="3231931" y="1608083"/>
                  </a:cubicBezTo>
                  <a:cubicBezTo>
                    <a:pt x="3273807" y="1614525"/>
                    <a:pt x="3316014" y="1618594"/>
                    <a:pt x="3358056" y="1623849"/>
                  </a:cubicBezTo>
                  <a:cubicBezTo>
                    <a:pt x="3570547" y="1616766"/>
                    <a:pt x="3778943" y="1620282"/>
                    <a:pt x="3988676" y="1592318"/>
                  </a:cubicBezTo>
                  <a:cubicBezTo>
                    <a:pt x="4079906" y="1580154"/>
                    <a:pt x="4058833" y="1576838"/>
                    <a:pt x="4146331" y="1545021"/>
                  </a:cubicBezTo>
                  <a:cubicBezTo>
                    <a:pt x="4259653" y="1503813"/>
                    <a:pt x="4209872" y="1523392"/>
                    <a:pt x="4303987" y="1497725"/>
                  </a:cubicBezTo>
                  <a:cubicBezTo>
                    <a:pt x="4340897" y="1487659"/>
                    <a:pt x="4377559" y="1476704"/>
                    <a:pt x="4414345" y="1466194"/>
                  </a:cubicBezTo>
                  <a:cubicBezTo>
                    <a:pt x="4430111" y="1455683"/>
                    <a:pt x="4444226" y="1442126"/>
                    <a:pt x="4461642" y="1434662"/>
                  </a:cubicBezTo>
                  <a:cubicBezTo>
                    <a:pt x="4481558" y="1426127"/>
                    <a:pt x="4505763" y="1429420"/>
                    <a:pt x="4524704" y="1418897"/>
                  </a:cubicBezTo>
                  <a:cubicBezTo>
                    <a:pt x="4551140" y="1404210"/>
                    <a:pt x="4625988" y="1338346"/>
                    <a:pt x="4650828" y="1308538"/>
                  </a:cubicBezTo>
                  <a:cubicBezTo>
                    <a:pt x="4662958" y="1293982"/>
                    <a:pt x="4666941" y="1272255"/>
                    <a:pt x="4682359" y="1261242"/>
                  </a:cubicBezTo>
                  <a:cubicBezTo>
                    <a:pt x="4705388" y="1244793"/>
                    <a:pt x="4734911" y="1240221"/>
                    <a:pt x="4761187" y="1229711"/>
                  </a:cubicBezTo>
                  <a:cubicBezTo>
                    <a:pt x="4776952" y="1213945"/>
                    <a:pt x="4791555" y="1196924"/>
                    <a:pt x="4808483" y="1182414"/>
                  </a:cubicBezTo>
                  <a:cubicBezTo>
                    <a:pt x="4842016" y="1153671"/>
                    <a:pt x="4935993" y="1090143"/>
                    <a:pt x="4966138" y="1072056"/>
                  </a:cubicBezTo>
                  <a:cubicBezTo>
                    <a:pt x="5038800" y="1028459"/>
                    <a:pt x="5113522" y="988388"/>
                    <a:pt x="5186856" y="945931"/>
                  </a:cubicBezTo>
                  <a:cubicBezTo>
                    <a:pt x="5213375" y="930578"/>
                    <a:pt x="5244016" y="920302"/>
                    <a:pt x="5265683" y="898635"/>
                  </a:cubicBezTo>
                  <a:cubicBezTo>
                    <a:pt x="5455167" y="709151"/>
                    <a:pt x="5231970" y="924102"/>
                    <a:pt x="5376042" y="804042"/>
                  </a:cubicBezTo>
                  <a:cubicBezTo>
                    <a:pt x="5515815" y="687564"/>
                    <a:pt x="5271075" y="842489"/>
                    <a:pt x="5565228" y="646387"/>
                  </a:cubicBezTo>
                  <a:cubicBezTo>
                    <a:pt x="5596759" y="625366"/>
                    <a:pt x="5630491" y="607322"/>
                    <a:pt x="5659821" y="583325"/>
                  </a:cubicBezTo>
                  <a:cubicBezTo>
                    <a:pt x="5688581" y="559794"/>
                    <a:pt x="5709889" y="528028"/>
                    <a:pt x="5738649" y="504497"/>
                  </a:cubicBezTo>
                  <a:cubicBezTo>
                    <a:pt x="5767979" y="480500"/>
                    <a:pt x="5804605" y="466254"/>
                    <a:pt x="5833242" y="441435"/>
                  </a:cubicBezTo>
                  <a:cubicBezTo>
                    <a:pt x="5883788" y="397628"/>
                    <a:pt x="5915305" y="329458"/>
                    <a:pt x="5975131" y="299545"/>
                  </a:cubicBezTo>
                  <a:cubicBezTo>
                    <a:pt x="5996152" y="289035"/>
                    <a:pt x="6018638" y="281050"/>
                    <a:pt x="6038193" y="268014"/>
                  </a:cubicBezTo>
                  <a:cubicBezTo>
                    <a:pt x="6050561" y="259769"/>
                    <a:pt x="6058306" y="245999"/>
                    <a:pt x="6069725" y="236483"/>
                  </a:cubicBezTo>
                  <a:cubicBezTo>
                    <a:pt x="6098416" y="212574"/>
                    <a:pt x="6156844" y="167407"/>
                    <a:pt x="6195849" y="157656"/>
                  </a:cubicBezTo>
                  <a:cubicBezTo>
                    <a:pt x="6236952" y="147380"/>
                    <a:pt x="6280097" y="148332"/>
                    <a:pt x="6321973" y="141890"/>
                  </a:cubicBezTo>
                  <a:cubicBezTo>
                    <a:pt x="6557257" y="105692"/>
                    <a:pt x="6158495" y="148153"/>
                    <a:pt x="6574221" y="110359"/>
                  </a:cubicBezTo>
                  <a:cubicBezTo>
                    <a:pt x="6600497" y="105104"/>
                    <a:pt x="6627959" y="104003"/>
                    <a:pt x="6653049" y="94594"/>
                  </a:cubicBezTo>
                  <a:cubicBezTo>
                    <a:pt x="6670790" y="87941"/>
                    <a:pt x="6683894" y="72463"/>
                    <a:pt x="6700345" y="63062"/>
                  </a:cubicBezTo>
                  <a:cubicBezTo>
                    <a:pt x="6720750" y="51402"/>
                    <a:pt x="6741586" y="40259"/>
                    <a:pt x="6763407" y="31531"/>
                  </a:cubicBezTo>
                  <a:cubicBezTo>
                    <a:pt x="6794266" y="19187"/>
                    <a:pt x="6858000" y="0"/>
                    <a:pt x="6858000" y="0"/>
                  </a:cubicBezTo>
                  <a:cubicBezTo>
                    <a:pt x="6939209" y="16242"/>
                    <a:pt x="6955205" y="12251"/>
                    <a:pt x="7031421" y="63062"/>
                  </a:cubicBezTo>
                  <a:cubicBezTo>
                    <a:pt x="7049972" y="75430"/>
                    <a:pt x="7060167" y="97991"/>
                    <a:pt x="7078718" y="110359"/>
                  </a:cubicBezTo>
                  <a:cubicBezTo>
                    <a:pt x="7108050" y="129914"/>
                    <a:pt x="7143979" y="138101"/>
                    <a:pt x="7173311" y="157656"/>
                  </a:cubicBezTo>
                  <a:cubicBezTo>
                    <a:pt x="7191862" y="170023"/>
                    <a:pt x="7203479" y="190679"/>
                    <a:pt x="7220607" y="204952"/>
                  </a:cubicBezTo>
                  <a:cubicBezTo>
                    <a:pt x="7235163" y="217082"/>
                    <a:pt x="7252138" y="225973"/>
                    <a:pt x="7267904" y="236483"/>
                  </a:cubicBezTo>
                  <a:cubicBezTo>
                    <a:pt x="7274501" y="247478"/>
                    <a:pt x="7329396" y="341805"/>
                    <a:pt x="7346731" y="362607"/>
                  </a:cubicBezTo>
                  <a:cubicBezTo>
                    <a:pt x="7361005" y="379735"/>
                    <a:pt x="7381069" y="391761"/>
                    <a:pt x="7394028" y="409904"/>
                  </a:cubicBezTo>
                  <a:cubicBezTo>
                    <a:pt x="7407688" y="429028"/>
                    <a:pt x="7413103" y="453037"/>
                    <a:pt x="7425559" y="472966"/>
                  </a:cubicBezTo>
                  <a:cubicBezTo>
                    <a:pt x="7481962" y="563211"/>
                    <a:pt x="7459912" y="505494"/>
                    <a:pt x="7504387" y="583325"/>
                  </a:cubicBezTo>
                  <a:cubicBezTo>
                    <a:pt x="7573638" y="704514"/>
                    <a:pt x="7492783" y="588873"/>
                    <a:pt x="7583214" y="709449"/>
                  </a:cubicBezTo>
                  <a:cubicBezTo>
                    <a:pt x="7588469" y="725214"/>
                    <a:pt x="7591548" y="741881"/>
                    <a:pt x="7598980" y="756745"/>
                  </a:cubicBezTo>
                  <a:cubicBezTo>
                    <a:pt x="7678135" y="915054"/>
                    <a:pt x="7579136" y="673657"/>
                    <a:pt x="7662042" y="867104"/>
                  </a:cubicBezTo>
                  <a:cubicBezTo>
                    <a:pt x="7668588" y="882378"/>
                    <a:pt x="7669737" y="899873"/>
                    <a:pt x="7677807" y="914400"/>
                  </a:cubicBezTo>
                  <a:cubicBezTo>
                    <a:pt x="7696211" y="947527"/>
                    <a:pt x="7740869" y="1008994"/>
                    <a:pt x="7740869" y="1008994"/>
                  </a:cubicBezTo>
                  <a:cubicBezTo>
                    <a:pt x="7760240" y="1086476"/>
                    <a:pt x="7741314" y="1056735"/>
                    <a:pt x="7788166" y="110358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18661576">
              <a:off x="6294229" y="1190259"/>
              <a:ext cx="609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18661576">
              <a:off x="6695503" y="1581136"/>
              <a:ext cx="609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941613" y="352981"/>
            <a:ext cx="7059387" cy="6124019"/>
            <a:chOff x="941613" y="352981"/>
            <a:chExt cx="7059387" cy="6124019"/>
          </a:xfrm>
        </p:grpSpPr>
        <p:sp>
          <p:nvSpPr>
            <p:cNvPr id="34" name="Lightning Bolt 33"/>
            <p:cNvSpPr/>
            <p:nvPr/>
          </p:nvSpPr>
          <p:spPr>
            <a:xfrm rot="8666932">
              <a:off x="3420679" y="362168"/>
              <a:ext cx="810430" cy="3196686"/>
            </a:xfrm>
            <a:prstGeom prst="lightningBolt">
              <a:avLst/>
            </a:prstGeom>
            <a:pattFill prst="zigZ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ightning Bolt 34"/>
            <p:cNvSpPr/>
            <p:nvPr/>
          </p:nvSpPr>
          <p:spPr>
            <a:xfrm rot="12984738">
              <a:off x="5326846" y="352981"/>
              <a:ext cx="810430" cy="3196686"/>
            </a:xfrm>
            <a:prstGeom prst="lightningBolt">
              <a:avLst/>
            </a:prstGeom>
            <a:pattFill prst="zigZ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ightning Bolt 35"/>
            <p:cNvSpPr/>
            <p:nvPr/>
          </p:nvSpPr>
          <p:spPr>
            <a:xfrm>
              <a:off x="4689022" y="2839347"/>
              <a:ext cx="810430" cy="3477160"/>
            </a:xfrm>
            <a:prstGeom prst="lightningBolt">
              <a:avLst/>
            </a:prstGeom>
            <a:pattFill prst="zigZ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3809095" y="5707559"/>
              <a:ext cx="1524905" cy="769441"/>
            </a:xfrm>
            <a:prstGeom prst="rect">
              <a:avLst/>
            </a:prstGeom>
            <a:noFill/>
          </p:spPr>
          <p:txBody>
            <a:bodyPr wrap="none" rtlCol="0">
              <a:spAutoFit/>
            </a:bodyPr>
            <a:lstStyle/>
            <a:p>
              <a:r>
                <a:rPr lang="en-US" sz="4400" b="1" dirty="0" smtClean="0"/>
                <a:t>Flows</a:t>
              </a:r>
              <a:endParaRPr lang="en-US" sz="4400" b="1" dirty="0"/>
            </a:p>
          </p:txBody>
        </p:sp>
        <p:cxnSp>
          <p:nvCxnSpPr>
            <p:cNvPr id="38" name="Straight Arrow Connector 37"/>
            <p:cNvCxnSpPr/>
            <p:nvPr/>
          </p:nvCxnSpPr>
          <p:spPr>
            <a:xfrm flipV="1">
              <a:off x="990600" y="2251897"/>
              <a:ext cx="6487883" cy="220245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941613" y="3678366"/>
              <a:ext cx="7059387" cy="237372"/>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2498512" y="1600200"/>
              <a:ext cx="3945830" cy="378841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5144435" y="1328567"/>
              <a:ext cx="578771" cy="343058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a:off x="2062845" y="2592889"/>
              <a:ext cx="5252355" cy="979716"/>
            </a:xfrm>
            <a:prstGeom prst="curvedConnector3">
              <a:avLst/>
            </a:prstGeom>
            <a:ln w="508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5400000" flipH="1" flipV="1">
              <a:off x="6142436" y="3260994"/>
              <a:ext cx="1919801" cy="1076507"/>
            </a:xfrm>
            <a:prstGeom prst="curvedConnector3">
              <a:avLst/>
            </a:prstGeom>
            <a:ln w="508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4" name="Curved Connector 43"/>
            <p:cNvCxnSpPr/>
            <p:nvPr/>
          </p:nvCxnSpPr>
          <p:spPr>
            <a:xfrm flipV="1">
              <a:off x="2690661" y="1328567"/>
              <a:ext cx="4238094" cy="3304927"/>
            </a:xfrm>
            <a:prstGeom prst="curvedConnector3">
              <a:avLst/>
            </a:prstGeom>
            <a:ln w="508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rot="16200000" flipH="1">
              <a:off x="2511473" y="3058660"/>
              <a:ext cx="2338521" cy="2321377"/>
            </a:xfrm>
            <a:prstGeom prst="curvedConnector3">
              <a:avLst/>
            </a:prstGeom>
            <a:ln w="50800">
              <a:prstDash val="sysDash"/>
              <a:tailEnd type="arrow"/>
            </a:ln>
          </p:spPr>
          <p:style>
            <a:lnRef idx="1">
              <a:schemeClr val="accent1"/>
            </a:lnRef>
            <a:fillRef idx="0">
              <a:schemeClr val="accent1"/>
            </a:fillRef>
            <a:effectRef idx="0">
              <a:schemeClr val="accent1"/>
            </a:effectRef>
            <a:fontRef idx="minor">
              <a:schemeClr val="tx1"/>
            </a:fontRef>
          </p:style>
        </p:cxnSp>
        <p:sp>
          <p:nvSpPr>
            <p:cNvPr id="46" name="Quad Arrow 45"/>
            <p:cNvSpPr/>
            <p:nvPr/>
          </p:nvSpPr>
          <p:spPr>
            <a:xfrm rot="20340193">
              <a:off x="3548742" y="2477575"/>
              <a:ext cx="2417992" cy="1379433"/>
            </a:xfrm>
            <a:prstGeom prst="quad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rved Left Arrow 46"/>
            <p:cNvSpPr/>
            <p:nvPr/>
          </p:nvSpPr>
          <p:spPr>
            <a:xfrm rot="10800000">
              <a:off x="1752600" y="2546959"/>
              <a:ext cx="1219200" cy="2548200"/>
            </a:xfrm>
            <a:prstGeom prst="curvedLeftArrow">
              <a:avLst/>
            </a:prstGeom>
            <a:pattFill prst="zigZ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 name="Group 68"/>
          <p:cNvGrpSpPr/>
          <p:nvPr/>
        </p:nvGrpSpPr>
        <p:grpSpPr>
          <a:xfrm>
            <a:off x="1545666" y="1449770"/>
            <a:ext cx="5769534" cy="5027230"/>
            <a:chOff x="1545666" y="1449770"/>
            <a:chExt cx="5769534" cy="5027230"/>
          </a:xfrm>
        </p:grpSpPr>
        <p:sp>
          <p:nvSpPr>
            <p:cNvPr id="49" name="TextBox 48"/>
            <p:cNvSpPr txBox="1"/>
            <p:nvPr/>
          </p:nvSpPr>
          <p:spPr>
            <a:xfrm>
              <a:off x="2565377" y="5707559"/>
              <a:ext cx="3987823" cy="769441"/>
            </a:xfrm>
            <a:prstGeom prst="rect">
              <a:avLst/>
            </a:prstGeom>
            <a:noFill/>
          </p:spPr>
          <p:txBody>
            <a:bodyPr wrap="none" rtlCol="0">
              <a:spAutoFit/>
            </a:bodyPr>
            <a:lstStyle/>
            <a:p>
              <a:r>
                <a:rPr lang="en-US" sz="4400" b="1" dirty="0" smtClean="0"/>
                <a:t>Activity Systems</a:t>
              </a:r>
              <a:endParaRPr lang="en-US" sz="4400" b="1" dirty="0"/>
            </a:p>
          </p:txBody>
        </p:sp>
        <p:grpSp>
          <p:nvGrpSpPr>
            <p:cNvPr id="50" name="Group 49"/>
            <p:cNvGrpSpPr/>
            <p:nvPr/>
          </p:nvGrpSpPr>
          <p:grpSpPr>
            <a:xfrm>
              <a:off x="3573256" y="1476398"/>
              <a:ext cx="3599425" cy="2774731"/>
              <a:chOff x="3153103" y="1403131"/>
              <a:chExt cx="2853559" cy="2774731"/>
            </a:xfrm>
          </p:grpSpPr>
          <p:sp>
            <p:nvSpPr>
              <p:cNvPr id="51" name="Freeform 50"/>
              <p:cNvSpPr/>
              <p:nvPr/>
            </p:nvSpPr>
            <p:spPr>
              <a:xfrm>
                <a:off x="3153103" y="1403131"/>
                <a:ext cx="2853559" cy="2774731"/>
              </a:xfrm>
              <a:custGeom>
                <a:avLst/>
                <a:gdLst>
                  <a:gd name="connsiteX0" fmla="*/ 425669 w 2853559"/>
                  <a:gd name="connsiteY0" fmla="*/ 945931 h 2774731"/>
                  <a:gd name="connsiteX1" fmla="*/ 94594 w 2853559"/>
                  <a:gd name="connsiteY1" fmla="*/ 882869 h 2774731"/>
                  <a:gd name="connsiteX2" fmla="*/ 0 w 2853559"/>
                  <a:gd name="connsiteY2" fmla="*/ 551793 h 2774731"/>
                  <a:gd name="connsiteX3" fmla="*/ 157656 w 2853559"/>
                  <a:gd name="connsiteY3" fmla="*/ 141890 h 2774731"/>
                  <a:gd name="connsiteX4" fmla="*/ 551794 w 2853559"/>
                  <a:gd name="connsiteY4" fmla="*/ 0 h 2774731"/>
                  <a:gd name="connsiteX5" fmla="*/ 930166 w 2853559"/>
                  <a:gd name="connsiteY5" fmla="*/ 63062 h 2774731"/>
                  <a:gd name="connsiteX6" fmla="*/ 1103587 w 2853559"/>
                  <a:gd name="connsiteY6" fmla="*/ 394138 h 2774731"/>
                  <a:gd name="connsiteX7" fmla="*/ 945931 w 2853559"/>
                  <a:gd name="connsiteY7" fmla="*/ 740979 h 2774731"/>
                  <a:gd name="connsiteX8" fmla="*/ 1986456 w 2853559"/>
                  <a:gd name="connsiteY8" fmla="*/ 1844566 h 2774731"/>
                  <a:gd name="connsiteX9" fmla="*/ 2522483 w 2853559"/>
                  <a:gd name="connsiteY9" fmla="*/ 1860331 h 2774731"/>
                  <a:gd name="connsiteX10" fmla="*/ 2853559 w 2853559"/>
                  <a:gd name="connsiteY10" fmla="*/ 2191407 h 2774731"/>
                  <a:gd name="connsiteX11" fmla="*/ 2506718 w 2853559"/>
                  <a:gd name="connsiteY11" fmla="*/ 2774731 h 2774731"/>
                  <a:gd name="connsiteX12" fmla="*/ 1860331 w 2853559"/>
                  <a:gd name="connsiteY12" fmla="*/ 2758966 h 2774731"/>
                  <a:gd name="connsiteX13" fmla="*/ 1671145 w 2853559"/>
                  <a:gd name="connsiteY13" fmla="*/ 2364828 h 2774731"/>
                  <a:gd name="connsiteX14" fmla="*/ 1702676 w 2853559"/>
                  <a:gd name="connsiteY14" fmla="*/ 2065283 h 2774731"/>
                  <a:gd name="connsiteX15" fmla="*/ 488731 w 2853559"/>
                  <a:gd name="connsiteY15" fmla="*/ 945931 h 2774731"/>
                  <a:gd name="connsiteX0" fmla="*/ 425669 w 2853559"/>
                  <a:gd name="connsiteY0" fmla="*/ 945931 h 2774731"/>
                  <a:gd name="connsiteX1" fmla="*/ 94594 w 2853559"/>
                  <a:gd name="connsiteY1" fmla="*/ 882869 h 2774731"/>
                  <a:gd name="connsiteX2" fmla="*/ 0 w 2853559"/>
                  <a:gd name="connsiteY2" fmla="*/ 551793 h 2774731"/>
                  <a:gd name="connsiteX3" fmla="*/ 157656 w 2853559"/>
                  <a:gd name="connsiteY3" fmla="*/ 141890 h 2774731"/>
                  <a:gd name="connsiteX4" fmla="*/ 551794 w 2853559"/>
                  <a:gd name="connsiteY4" fmla="*/ 0 h 2774731"/>
                  <a:gd name="connsiteX5" fmla="*/ 930166 w 2853559"/>
                  <a:gd name="connsiteY5" fmla="*/ 63062 h 2774731"/>
                  <a:gd name="connsiteX6" fmla="*/ 1103587 w 2853559"/>
                  <a:gd name="connsiteY6" fmla="*/ 394138 h 2774731"/>
                  <a:gd name="connsiteX7" fmla="*/ 945931 w 2853559"/>
                  <a:gd name="connsiteY7" fmla="*/ 740979 h 2774731"/>
                  <a:gd name="connsiteX8" fmla="*/ 1986456 w 2853559"/>
                  <a:gd name="connsiteY8" fmla="*/ 1844566 h 2774731"/>
                  <a:gd name="connsiteX9" fmla="*/ 2522483 w 2853559"/>
                  <a:gd name="connsiteY9" fmla="*/ 1860331 h 2774731"/>
                  <a:gd name="connsiteX10" fmla="*/ 2853559 w 2853559"/>
                  <a:gd name="connsiteY10" fmla="*/ 2191407 h 2774731"/>
                  <a:gd name="connsiteX11" fmla="*/ 2506718 w 2853559"/>
                  <a:gd name="connsiteY11" fmla="*/ 2774731 h 2774731"/>
                  <a:gd name="connsiteX12" fmla="*/ 1860331 w 2853559"/>
                  <a:gd name="connsiteY12" fmla="*/ 2758966 h 2774731"/>
                  <a:gd name="connsiteX13" fmla="*/ 1671145 w 2853559"/>
                  <a:gd name="connsiteY13" fmla="*/ 2364828 h 2774731"/>
                  <a:gd name="connsiteX14" fmla="*/ 1702676 w 2853559"/>
                  <a:gd name="connsiteY14" fmla="*/ 2065283 h 2774731"/>
                  <a:gd name="connsiteX15" fmla="*/ 362607 w 2853559"/>
                  <a:gd name="connsiteY15" fmla="*/ 930165 h 277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3559" h="2774731">
                    <a:moveTo>
                      <a:pt x="425669" y="945931"/>
                    </a:moveTo>
                    <a:lnTo>
                      <a:pt x="94594" y="882869"/>
                    </a:lnTo>
                    <a:lnTo>
                      <a:pt x="0" y="551793"/>
                    </a:lnTo>
                    <a:lnTo>
                      <a:pt x="157656" y="141890"/>
                    </a:lnTo>
                    <a:lnTo>
                      <a:pt x="551794" y="0"/>
                    </a:lnTo>
                    <a:lnTo>
                      <a:pt x="930166" y="63062"/>
                    </a:lnTo>
                    <a:lnTo>
                      <a:pt x="1103587" y="394138"/>
                    </a:lnTo>
                    <a:lnTo>
                      <a:pt x="945931" y="740979"/>
                    </a:lnTo>
                    <a:lnTo>
                      <a:pt x="1986456" y="1844566"/>
                    </a:lnTo>
                    <a:lnTo>
                      <a:pt x="2522483" y="1860331"/>
                    </a:lnTo>
                    <a:lnTo>
                      <a:pt x="2853559" y="2191407"/>
                    </a:lnTo>
                    <a:lnTo>
                      <a:pt x="2506718" y="2774731"/>
                    </a:lnTo>
                    <a:lnTo>
                      <a:pt x="1860331" y="2758966"/>
                    </a:lnTo>
                    <a:lnTo>
                      <a:pt x="1671145" y="2364828"/>
                    </a:lnTo>
                    <a:lnTo>
                      <a:pt x="1702676" y="2065283"/>
                    </a:lnTo>
                    <a:lnTo>
                      <a:pt x="362607" y="930165"/>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7-Point Star 51"/>
              <p:cNvSpPr/>
              <p:nvPr/>
            </p:nvSpPr>
            <p:spPr>
              <a:xfrm>
                <a:off x="3581400" y="1828800"/>
                <a:ext cx="228600" cy="228600"/>
              </a:xfrm>
              <a:prstGeom prst="star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53" name="7-Point Star 52"/>
              <p:cNvSpPr/>
              <p:nvPr/>
            </p:nvSpPr>
            <p:spPr>
              <a:xfrm>
                <a:off x="5257800" y="3581400"/>
                <a:ext cx="228600" cy="228600"/>
              </a:xfrm>
              <a:prstGeom prst="star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cxnSp>
            <p:nvCxnSpPr>
              <p:cNvPr id="54" name="Straight Connector 53"/>
              <p:cNvCxnSpPr>
                <a:endCxn id="53" idx="2"/>
              </p:cNvCxnSpPr>
              <p:nvPr/>
            </p:nvCxnSpPr>
            <p:spPr>
              <a:xfrm>
                <a:off x="3695700" y="1943100"/>
                <a:ext cx="1727268" cy="1866901"/>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5" name="Freeform 54"/>
            <p:cNvSpPr/>
            <p:nvPr/>
          </p:nvSpPr>
          <p:spPr>
            <a:xfrm rot="5155543">
              <a:off x="4138424" y="1192900"/>
              <a:ext cx="2853559" cy="3499993"/>
            </a:xfrm>
            <a:custGeom>
              <a:avLst/>
              <a:gdLst>
                <a:gd name="connsiteX0" fmla="*/ 425669 w 2853559"/>
                <a:gd name="connsiteY0" fmla="*/ 945931 h 2774731"/>
                <a:gd name="connsiteX1" fmla="*/ 94594 w 2853559"/>
                <a:gd name="connsiteY1" fmla="*/ 882869 h 2774731"/>
                <a:gd name="connsiteX2" fmla="*/ 0 w 2853559"/>
                <a:gd name="connsiteY2" fmla="*/ 551793 h 2774731"/>
                <a:gd name="connsiteX3" fmla="*/ 157656 w 2853559"/>
                <a:gd name="connsiteY3" fmla="*/ 141890 h 2774731"/>
                <a:gd name="connsiteX4" fmla="*/ 551794 w 2853559"/>
                <a:gd name="connsiteY4" fmla="*/ 0 h 2774731"/>
                <a:gd name="connsiteX5" fmla="*/ 930166 w 2853559"/>
                <a:gd name="connsiteY5" fmla="*/ 63062 h 2774731"/>
                <a:gd name="connsiteX6" fmla="*/ 1103587 w 2853559"/>
                <a:gd name="connsiteY6" fmla="*/ 394138 h 2774731"/>
                <a:gd name="connsiteX7" fmla="*/ 945931 w 2853559"/>
                <a:gd name="connsiteY7" fmla="*/ 740979 h 2774731"/>
                <a:gd name="connsiteX8" fmla="*/ 1986456 w 2853559"/>
                <a:gd name="connsiteY8" fmla="*/ 1844566 h 2774731"/>
                <a:gd name="connsiteX9" fmla="*/ 2522483 w 2853559"/>
                <a:gd name="connsiteY9" fmla="*/ 1860331 h 2774731"/>
                <a:gd name="connsiteX10" fmla="*/ 2853559 w 2853559"/>
                <a:gd name="connsiteY10" fmla="*/ 2191407 h 2774731"/>
                <a:gd name="connsiteX11" fmla="*/ 2506718 w 2853559"/>
                <a:gd name="connsiteY11" fmla="*/ 2774731 h 2774731"/>
                <a:gd name="connsiteX12" fmla="*/ 1860331 w 2853559"/>
                <a:gd name="connsiteY12" fmla="*/ 2758966 h 2774731"/>
                <a:gd name="connsiteX13" fmla="*/ 1671145 w 2853559"/>
                <a:gd name="connsiteY13" fmla="*/ 2364828 h 2774731"/>
                <a:gd name="connsiteX14" fmla="*/ 1702676 w 2853559"/>
                <a:gd name="connsiteY14" fmla="*/ 2065283 h 2774731"/>
                <a:gd name="connsiteX15" fmla="*/ 488731 w 2853559"/>
                <a:gd name="connsiteY15" fmla="*/ 945931 h 2774731"/>
                <a:gd name="connsiteX0" fmla="*/ 425669 w 2853559"/>
                <a:gd name="connsiteY0" fmla="*/ 945931 h 2774731"/>
                <a:gd name="connsiteX1" fmla="*/ 94594 w 2853559"/>
                <a:gd name="connsiteY1" fmla="*/ 882869 h 2774731"/>
                <a:gd name="connsiteX2" fmla="*/ 0 w 2853559"/>
                <a:gd name="connsiteY2" fmla="*/ 551793 h 2774731"/>
                <a:gd name="connsiteX3" fmla="*/ 157656 w 2853559"/>
                <a:gd name="connsiteY3" fmla="*/ 141890 h 2774731"/>
                <a:gd name="connsiteX4" fmla="*/ 551794 w 2853559"/>
                <a:gd name="connsiteY4" fmla="*/ 0 h 2774731"/>
                <a:gd name="connsiteX5" fmla="*/ 930166 w 2853559"/>
                <a:gd name="connsiteY5" fmla="*/ 63062 h 2774731"/>
                <a:gd name="connsiteX6" fmla="*/ 1103587 w 2853559"/>
                <a:gd name="connsiteY6" fmla="*/ 394138 h 2774731"/>
                <a:gd name="connsiteX7" fmla="*/ 945931 w 2853559"/>
                <a:gd name="connsiteY7" fmla="*/ 740979 h 2774731"/>
                <a:gd name="connsiteX8" fmla="*/ 1986456 w 2853559"/>
                <a:gd name="connsiteY8" fmla="*/ 1844566 h 2774731"/>
                <a:gd name="connsiteX9" fmla="*/ 2522483 w 2853559"/>
                <a:gd name="connsiteY9" fmla="*/ 1860331 h 2774731"/>
                <a:gd name="connsiteX10" fmla="*/ 2853559 w 2853559"/>
                <a:gd name="connsiteY10" fmla="*/ 2191407 h 2774731"/>
                <a:gd name="connsiteX11" fmla="*/ 2506718 w 2853559"/>
                <a:gd name="connsiteY11" fmla="*/ 2774731 h 2774731"/>
                <a:gd name="connsiteX12" fmla="*/ 1860331 w 2853559"/>
                <a:gd name="connsiteY12" fmla="*/ 2758966 h 2774731"/>
                <a:gd name="connsiteX13" fmla="*/ 1671145 w 2853559"/>
                <a:gd name="connsiteY13" fmla="*/ 2364828 h 2774731"/>
                <a:gd name="connsiteX14" fmla="*/ 1702676 w 2853559"/>
                <a:gd name="connsiteY14" fmla="*/ 2065283 h 2774731"/>
                <a:gd name="connsiteX15" fmla="*/ 362607 w 2853559"/>
                <a:gd name="connsiteY15" fmla="*/ 930165 h 277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3559" h="2774731">
                  <a:moveTo>
                    <a:pt x="425669" y="945931"/>
                  </a:moveTo>
                  <a:lnTo>
                    <a:pt x="94594" y="882869"/>
                  </a:lnTo>
                  <a:lnTo>
                    <a:pt x="0" y="551793"/>
                  </a:lnTo>
                  <a:lnTo>
                    <a:pt x="157656" y="141890"/>
                  </a:lnTo>
                  <a:lnTo>
                    <a:pt x="551794" y="0"/>
                  </a:lnTo>
                  <a:lnTo>
                    <a:pt x="930166" y="63062"/>
                  </a:lnTo>
                  <a:lnTo>
                    <a:pt x="1103587" y="394138"/>
                  </a:lnTo>
                  <a:lnTo>
                    <a:pt x="945931" y="740979"/>
                  </a:lnTo>
                  <a:lnTo>
                    <a:pt x="1986456" y="1844566"/>
                  </a:lnTo>
                  <a:lnTo>
                    <a:pt x="2522483" y="1860331"/>
                  </a:lnTo>
                  <a:lnTo>
                    <a:pt x="2853559" y="2191407"/>
                  </a:lnTo>
                  <a:lnTo>
                    <a:pt x="2506718" y="2774731"/>
                  </a:lnTo>
                  <a:lnTo>
                    <a:pt x="1860331" y="2758966"/>
                  </a:lnTo>
                  <a:lnTo>
                    <a:pt x="1671145" y="2364828"/>
                  </a:lnTo>
                  <a:lnTo>
                    <a:pt x="1702676" y="2065283"/>
                  </a:lnTo>
                  <a:lnTo>
                    <a:pt x="362607" y="930165"/>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7-Point Star 55"/>
            <p:cNvSpPr/>
            <p:nvPr/>
          </p:nvSpPr>
          <p:spPr>
            <a:xfrm rot="5155543">
              <a:off x="6454271" y="1840828"/>
              <a:ext cx="228600" cy="288352"/>
            </a:xfrm>
            <a:prstGeom prst="star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57" name="7-Point Star 56"/>
            <p:cNvSpPr/>
            <p:nvPr/>
          </p:nvSpPr>
          <p:spPr>
            <a:xfrm rot="5155543">
              <a:off x="4368269" y="3670061"/>
              <a:ext cx="228600" cy="288352"/>
            </a:xfrm>
            <a:prstGeom prst="star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cxnSp>
          <p:nvCxnSpPr>
            <p:cNvPr id="58" name="Straight Connector 57"/>
            <p:cNvCxnSpPr>
              <a:endCxn id="57" idx="2"/>
            </p:cNvCxnSpPr>
            <p:nvPr/>
          </p:nvCxnSpPr>
          <p:spPr>
            <a:xfrm rot="5155543">
              <a:off x="4591837" y="1752675"/>
              <a:ext cx="1727268" cy="2354873"/>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rot="5155543">
              <a:off x="1868883" y="1126553"/>
              <a:ext cx="2853559" cy="3499993"/>
              <a:chOff x="3153103" y="1403131"/>
              <a:chExt cx="2853559" cy="2774731"/>
            </a:xfrm>
          </p:grpSpPr>
          <p:sp>
            <p:nvSpPr>
              <p:cNvPr id="60" name="Freeform 59"/>
              <p:cNvSpPr/>
              <p:nvPr/>
            </p:nvSpPr>
            <p:spPr>
              <a:xfrm>
                <a:off x="3153103" y="1403131"/>
                <a:ext cx="2853559" cy="2774731"/>
              </a:xfrm>
              <a:custGeom>
                <a:avLst/>
                <a:gdLst>
                  <a:gd name="connsiteX0" fmla="*/ 425669 w 2853559"/>
                  <a:gd name="connsiteY0" fmla="*/ 945931 h 2774731"/>
                  <a:gd name="connsiteX1" fmla="*/ 94594 w 2853559"/>
                  <a:gd name="connsiteY1" fmla="*/ 882869 h 2774731"/>
                  <a:gd name="connsiteX2" fmla="*/ 0 w 2853559"/>
                  <a:gd name="connsiteY2" fmla="*/ 551793 h 2774731"/>
                  <a:gd name="connsiteX3" fmla="*/ 157656 w 2853559"/>
                  <a:gd name="connsiteY3" fmla="*/ 141890 h 2774731"/>
                  <a:gd name="connsiteX4" fmla="*/ 551794 w 2853559"/>
                  <a:gd name="connsiteY4" fmla="*/ 0 h 2774731"/>
                  <a:gd name="connsiteX5" fmla="*/ 930166 w 2853559"/>
                  <a:gd name="connsiteY5" fmla="*/ 63062 h 2774731"/>
                  <a:gd name="connsiteX6" fmla="*/ 1103587 w 2853559"/>
                  <a:gd name="connsiteY6" fmla="*/ 394138 h 2774731"/>
                  <a:gd name="connsiteX7" fmla="*/ 945931 w 2853559"/>
                  <a:gd name="connsiteY7" fmla="*/ 740979 h 2774731"/>
                  <a:gd name="connsiteX8" fmla="*/ 1986456 w 2853559"/>
                  <a:gd name="connsiteY8" fmla="*/ 1844566 h 2774731"/>
                  <a:gd name="connsiteX9" fmla="*/ 2522483 w 2853559"/>
                  <a:gd name="connsiteY9" fmla="*/ 1860331 h 2774731"/>
                  <a:gd name="connsiteX10" fmla="*/ 2853559 w 2853559"/>
                  <a:gd name="connsiteY10" fmla="*/ 2191407 h 2774731"/>
                  <a:gd name="connsiteX11" fmla="*/ 2506718 w 2853559"/>
                  <a:gd name="connsiteY11" fmla="*/ 2774731 h 2774731"/>
                  <a:gd name="connsiteX12" fmla="*/ 1860331 w 2853559"/>
                  <a:gd name="connsiteY12" fmla="*/ 2758966 h 2774731"/>
                  <a:gd name="connsiteX13" fmla="*/ 1671145 w 2853559"/>
                  <a:gd name="connsiteY13" fmla="*/ 2364828 h 2774731"/>
                  <a:gd name="connsiteX14" fmla="*/ 1702676 w 2853559"/>
                  <a:gd name="connsiteY14" fmla="*/ 2065283 h 2774731"/>
                  <a:gd name="connsiteX15" fmla="*/ 488731 w 2853559"/>
                  <a:gd name="connsiteY15" fmla="*/ 945931 h 2774731"/>
                  <a:gd name="connsiteX0" fmla="*/ 425669 w 2853559"/>
                  <a:gd name="connsiteY0" fmla="*/ 945931 h 2774731"/>
                  <a:gd name="connsiteX1" fmla="*/ 94594 w 2853559"/>
                  <a:gd name="connsiteY1" fmla="*/ 882869 h 2774731"/>
                  <a:gd name="connsiteX2" fmla="*/ 0 w 2853559"/>
                  <a:gd name="connsiteY2" fmla="*/ 551793 h 2774731"/>
                  <a:gd name="connsiteX3" fmla="*/ 157656 w 2853559"/>
                  <a:gd name="connsiteY3" fmla="*/ 141890 h 2774731"/>
                  <a:gd name="connsiteX4" fmla="*/ 551794 w 2853559"/>
                  <a:gd name="connsiteY4" fmla="*/ 0 h 2774731"/>
                  <a:gd name="connsiteX5" fmla="*/ 930166 w 2853559"/>
                  <a:gd name="connsiteY5" fmla="*/ 63062 h 2774731"/>
                  <a:gd name="connsiteX6" fmla="*/ 1103587 w 2853559"/>
                  <a:gd name="connsiteY6" fmla="*/ 394138 h 2774731"/>
                  <a:gd name="connsiteX7" fmla="*/ 945931 w 2853559"/>
                  <a:gd name="connsiteY7" fmla="*/ 740979 h 2774731"/>
                  <a:gd name="connsiteX8" fmla="*/ 1986456 w 2853559"/>
                  <a:gd name="connsiteY8" fmla="*/ 1844566 h 2774731"/>
                  <a:gd name="connsiteX9" fmla="*/ 2522483 w 2853559"/>
                  <a:gd name="connsiteY9" fmla="*/ 1860331 h 2774731"/>
                  <a:gd name="connsiteX10" fmla="*/ 2853559 w 2853559"/>
                  <a:gd name="connsiteY10" fmla="*/ 2191407 h 2774731"/>
                  <a:gd name="connsiteX11" fmla="*/ 2506718 w 2853559"/>
                  <a:gd name="connsiteY11" fmla="*/ 2774731 h 2774731"/>
                  <a:gd name="connsiteX12" fmla="*/ 1860331 w 2853559"/>
                  <a:gd name="connsiteY12" fmla="*/ 2758966 h 2774731"/>
                  <a:gd name="connsiteX13" fmla="*/ 1671145 w 2853559"/>
                  <a:gd name="connsiteY13" fmla="*/ 2364828 h 2774731"/>
                  <a:gd name="connsiteX14" fmla="*/ 1702676 w 2853559"/>
                  <a:gd name="connsiteY14" fmla="*/ 2065283 h 2774731"/>
                  <a:gd name="connsiteX15" fmla="*/ 362607 w 2853559"/>
                  <a:gd name="connsiteY15" fmla="*/ 930165 h 277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3559" h="2774731">
                    <a:moveTo>
                      <a:pt x="425669" y="945931"/>
                    </a:moveTo>
                    <a:lnTo>
                      <a:pt x="94594" y="882869"/>
                    </a:lnTo>
                    <a:lnTo>
                      <a:pt x="0" y="551793"/>
                    </a:lnTo>
                    <a:lnTo>
                      <a:pt x="157656" y="141890"/>
                    </a:lnTo>
                    <a:lnTo>
                      <a:pt x="551794" y="0"/>
                    </a:lnTo>
                    <a:lnTo>
                      <a:pt x="930166" y="63062"/>
                    </a:lnTo>
                    <a:lnTo>
                      <a:pt x="1103587" y="394138"/>
                    </a:lnTo>
                    <a:lnTo>
                      <a:pt x="945931" y="740979"/>
                    </a:lnTo>
                    <a:lnTo>
                      <a:pt x="1986456" y="1844566"/>
                    </a:lnTo>
                    <a:lnTo>
                      <a:pt x="2522483" y="1860331"/>
                    </a:lnTo>
                    <a:lnTo>
                      <a:pt x="2853559" y="2191407"/>
                    </a:lnTo>
                    <a:lnTo>
                      <a:pt x="2506718" y="2774731"/>
                    </a:lnTo>
                    <a:lnTo>
                      <a:pt x="1860331" y="2758966"/>
                    </a:lnTo>
                    <a:lnTo>
                      <a:pt x="1671145" y="2364828"/>
                    </a:lnTo>
                    <a:lnTo>
                      <a:pt x="1702676" y="2065283"/>
                    </a:lnTo>
                    <a:lnTo>
                      <a:pt x="362607" y="930165"/>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7-Point Star 60"/>
              <p:cNvSpPr/>
              <p:nvPr/>
            </p:nvSpPr>
            <p:spPr>
              <a:xfrm>
                <a:off x="3581400" y="1828800"/>
                <a:ext cx="228600" cy="228600"/>
              </a:xfrm>
              <a:prstGeom prst="star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62" name="7-Point Star 61"/>
              <p:cNvSpPr/>
              <p:nvPr/>
            </p:nvSpPr>
            <p:spPr>
              <a:xfrm>
                <a:off x="5257800" y="3581400"/>
                <a:ext cx="228600" cy="228600"/>
              </a:xfrm>
              <a:prstGeom prst="star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cxnSp>
            <p:nvCxnSpPr>
              <p:cNvPr id="63" name="Straight Connector 62"/>
              <p:cNvCxnSpPr>
                <a:endCxn id="62" idx="2"/>
              </p:cNvCxnSpPr>
              <p:nvPr/>
            </p:nvCxnSpPr>
            <p:spPr>
              <a:xfrm>
                <a:off x="3695700" y="1943100"/>
                <a:ext cx="1727268" cy="1866901"/>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rot="20937652">
              <a:off x="1773543" y="3010930"/>
              <a:ext cx="3599425" cy="2774731"/>
              <a:chOff x="3153103" y="1403131"/>
              <a:chExt cx="2853559" cy="2774731"/>
            </a:xfrm>
          </p:grpSpPr>
          <p:sp>
            <p:nvSpPr>
              <p:cNvPr id="65" name="Freeform 64"/>
              <p:cNvSpPr/>
              <p:nvPr/>
            </p:nvSpPr>
            <p:spPr>
              <a:xfrm>
                <a:off x="3153103" y="1403131"/>
                <a:ext cx="2853559" cy="2774731"/>
              </a:xfrm>
              <a:custGeom>
                <a:avLst/>
                <a:gdLst>
                  <a:gd name="connsiteX0" fmla="*/ 425669 w 2853559"/>
                  <a:gd name="connsiteY0" fmla="*/ 945931 h 2774731"/>
                  <a:gd name="connsiteX1" fmla="*/ 94594 w 2853559"/>
                  <a:gd name="connsiteY1" fmla="*/ 882869 h 2774731"/>
                  <a:gd name="connsiteX2" fmla="*/ 0 w 2853559"/>
                  <a:gd name="connsiteY2" fmla="*/ 551793 h 2774731"/>
                  <a:gd name="connsiteX3" fmla="*/ 157656 w 2853559"/>
                  <a:gd name="connsiteY3" fmla="*/ 141890 h 2774731"/>
                  <a:gd name="connsiteX4" fmla="*/ 551794 w 2853559"/>
                  <a:gd name="connsiteY4" fmla="*/ 0 h 2774731"/>
                  <a:gd name="connsiteX5" fmla="*/ 930166 w 2853559"/>
                  <a:gd name="connsiteY5" fmla="*/ 63062 h 2774731"/>
                  <a:gd name="connsiteX6" fmla="*/ 1103587 w 2853559"/>
                  <a:gd name="connsiteY6" fmla="*/ 394138 h 2774731"/>
                  <a:gd name="connsiteX7" fmla="*/ 945931 w 2853559"/>
                  <a:gd name="connsiteY7" fmla="*/ 740979 h 2774731"/>
                  <a:gd name="connsiteX8" fmla="*/ 1986456 w 2853559"/>
                  <a:gd name="connsiteY8" fmla="*/ 1844566 h 2774731"/>
                  <a:gd name="connsiteX9" fmla="*/ 2522483 w 2853559"/>
                  <a:gd name="connsiteY9" fmla="*/ 1860331 h 2774731"/>
                  <a:gd name="connsiteX10" fmla="*/ 2853559 w 2853559"/>
                  <a:gd name="connsiteY10" fmla="*/ 2191407 h 2774731"/>
                  <a:gd name="connsiteX11" fmla="*/ 2506718 w 2853559"/>
                  <a:gd name="connsiteY11" fmla="*/ 2774731 h 2774731"/>
                  <a:gd name="connsiteX12" fmla="*/ 1860331 w 2853559"/>
                  <a:gd name="connsiteY12" fmla="*/ 2758966 h 2774731"/>
                  <a:gd name="connsiteX13" fmla="*/ 1671145 w 2853559"/>
                  <a:gd name="connsiteY13" fmla="*/ 2364828 h 2774731"/>
                  <a:gd name="connsiteX14" fmla="*/ 1702676 w 2853559"/>
                  <a:gd name="connsiteY14" fmla="*/ 2065283 h 2774731"/>
                  <a:gd name="connsiteX15" fmla="*/ 488731 w 2853559"/>
                  <a:gd name="connsiteY15" fmla="*/ 945931 h 2774731"/>
                  <a:gd name="connsiteX0" fmla="*/ 425669 w 2853559"/>
                  <a:gd name="connsiteY0" fmla="*/ 945931 h 2774731"/>
                  <a:gd name="connsiteX1" fmla="*/ 94594 w 2853559"/>
                  <a:gd name="connsiteY1" fmla="*/ 882869 h 2774731"/>
                  <a:gd name="connsiteX2" fmla="*/ 0 w 2853559"/>
                  <a:gd name="connsiteY2" fmla="*/ 551793 h 2774731"/>
                  <a:gd name="connsiteX3" fmla="*/ 157656 w 2853559"/>
                  <a:gd name="connsiteY3" fmla="*/ 141890 h 2774731"/>
                  <a:gd name="connsiteX4" fmla="*/ 551794 w 2853559"/>
                  <a:gd name="connsiteY4" fmla="*/ 0 h 2774731"/>
                  <a:gd name="connsiteX5" fmla="*/ 930166 w 2853559"/>
                  <a:gd name="connsiteY5" fmla="*/ 63062 h 2774731"/>
                  <a:gd name="connsiteX6" fmla="*/ 1103587 w 2853559"/>
                  <a:gd name="connsiteY6" fmla="*/ 394138 h 2774731"/>
                  <a:gd name="connsiteX7" fmla="*/ 945931 w 2853559"/>
                  <a:gd name="connsiteY7" fmla="*/ 740979 h 2774731"/>
                  <a:gd name="connsiteX8" fmla="*/ 1986456 w 2853559"/>
                  <a:gd name="connsiteY8" fmla="*/ 1844566 h 2774731"/>
                  <a:gd name="connsiteX9" fmla="*/ 2522483 w 2853559"/>
                  <a:gd name="connsiteY9" fmla="*/ 1860331 h 2774731"/>
                  <a:gd name="connsiteX10" fmla="*/ 2853559 w 2853559"/>
                  <a:gd name="connsiteY10" fmla="*/ 2191407 h 2774731"/>
                  <a:gd name="connsiteX11" fmla="*/ 2506718 w 2853559"/>
                  <a:gd name="connsiteY11" fmla="*/ 2774731 h 2774731"/>
                  <a:gd name="connsiteX12" fmla="*/ 1860331 w 2853559"/>
                  <a:gd name="connsiteY12" fmla="*/ 2758966 h 2774731"/>
                  <a:gd name="connsiteX13" fmla="*/ 1671145 w 2853559"/>
                  <a:gd name="connsiteY13" fmla="*/ 2364828 h 2774731"/>
                  <a:gd name="connsiteX14" fmla="*/ 1702676 w 2853559"/>
                  <a:gd name="connsiteY14" fmla="*/ 2065283 h 2774731"/>
                  <a:gd name="connsiteX15" fmla="*/ 362607 w 2853559"/>
                  <a:gd name="connsiteY15" fmla="*/ 930165 h 277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3559" h="2774731">
                    <a:moveTo>
                      <a:pt x="425669" y="945931"/>
                    </a:moveTo>
                    <a:lnTo>
                      <a:pt x="94594" y="882869"/>
                    </a:lnTo>
                    <a:lnTo>
                      <a:pt x="0" y="551793"/>
                    </a:lnTo>
                    <a:lnTo>
                      <a:pt x="157656" y="141890"/>
                    </a:lnTo>
                    <a:lnTo>
                      <a:pt x="551794" y="0"/>
                    </a:lnTo>
                    <a:lnTo>
                      <a:pt x="930166" y="63062"/>
                    </a:lnTo>
                    <a:lnTo>
                      <a:pt x="1103587" y="394138"/>
                    </a:lnTo>
                    <a:lnTo>
                      <a:pt x="945931" y="740979"/>
                    </a:lnTo>
                    <a:lnTo>
                      <a:pt x="1986456" y="1844566"/>
                    </a:lnTo>
                    <a:lnTo>
                      <a:pt x="2522483" y="1860331"/>
                    </a:lnTo>
                    <a:lnTo>
                      <a:pt x="2853559" y="2191407"/>
                    </a:lnTo>
                    <a:lnTo>
                      <a:pt x="2506718" y="2774731"/>
                    </a:lnTo>
                    <a:lnTo>
                      <a:pt x="1860331" y="2758966"/>
                    </a:lnTo>
                    <a:lnTo>
                      <a:pt x="1671145" y="2364828"/>
                    </a:lnTo>
                    <a:lnTo>
                      <a:pt x="1702676" y="2065283"/>
                    </a:lnTo>
                    <a:lnTo>
                      <a:pt x="362607" y="930165"/>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7-Point Star 65"/>
              <p:cNvSpPr/>
              <p:nvPr/>
            </p:nvSpPr>
            <p:spPr>
              <a:xfrm>
                <a:off x="3581400" y="1828800"/>
                <a:ext cx="228600" cy="228600"/>
              </a:xfrm>
              <a:prstGeom prst="star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67" name="7-Point Star 66"/>
              <p:cNvSpPr/>
              <p:nvPr/>
            </p:nvSpPr>
            <p:spPr>
              <a:xfrm>
                <a:off x="5257800" y="3581400"/>
                <a:ext cx="228600" cy="228600"/>
              </a:xfrm>
              <a:prstGeom prst="star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cxnSp>
            <p:nvCxnSpPr>
              <p:cNvPr id="68" name="Straight Connector 67"/>
              <p:cNvCxnSpPr>
                <a:endCxn id="67" idx="2"/>
              </p:cNvCxnSpPr>
              <p:nvPr/>
            </p:nvCxnSpPr>
            <p:spPr>
              <a:xfrm>
                <a:off x="3695700" y="1943100"/>
                <a:ext cx="1727268" cy="1866901"/>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85" name="Group 84"/>
          <p:cNvGrpSpPr/>
          <p:nvPr/>
        </p:nvGrpSpPr>
        <p:grpSpPr>
          <a:xfrm>
            <a:off x="1295400" y="1384878"/>
            <a:ext cx="6496665" cy="5092122"/>
            <a:chOff x="1295400" y="1384878"/>
            <a:chExt cx="6496665" cy="5092122"/>
          </a:xfrm>
        </p:grpSpPr>
        <p:sp>
          <p:nvSpPr>
            <p:cNvPr id="70" name="TextBox 69"/>
            <p:cNvSpPr txBox="1"/>
            <p:nvPr/>
          </p:nvSpPr>
          <p:spPr>
            <a:xfrm>
              <a:off x="2667000" y="5707559"/>
              <a:ext cx="3724353" cy="769441"/>
            </a:xfrm>
            <a:prstGeom prst="rect">
              <a:avLst/>
            </a:prstGeom>
            <a:noFill/>
          </p:spPr>
          <p:txBody>
            <a:bodyPr wrap="none" rtlCol="0">
              <a:spAutoFit/>
            </a:bodyPr>
            <a:lstStyle/>
            <a:p>
              <a:r>
                <a:rPr lang="en-US" sz="4400" b="1" dirty="0" smtClean="0"/>
                <a:t>Distance Decay</a:t>
              </a:r>
              <a:endParaRPr lang="en-US" sz="4400" b="1" dirty="0"/>
            </a:p>
          </p:txBody>
        </p:sp>
        <mc:AlternateContent xmlns:mc="http://schemas.openxmlformats.org/markup-compatibility/2006" xmlns:a14="http://schemas.microsoft.com/office/drawing/2010/main">
          <mc:Choice Requires="a14">
            <p:sp>
              <p:nvSpPr>
                <p:cNvPr id="71" name="Rectangle 70"/>
                <p:cNvSpPr/>
                <p:nvPr/>
              </p:nvSpPr>
              <p:spPr>
                <a:xfrm>
                  <a:off x="5276667" y="2163548"/>
                  <a:ext cx="1912703" cy="1200329"/>
                </a:xfrm>
                <a:prstGeom prst="rect">
                  <a:avLst/>
                </a:prstGeom>
                <a:noFill/>
              </p:spPr>
              <p:txBody>
                <a:bodyPr wrap="none" lIns="91440" tIns="45720" rIns="91440" bIns="45720">
                  <a:spAutoFit/>
                </a:bodyPr>
                <a:lstStyle/>
                <a:p>
                  <a:pPr algn="ctr"/>
                  <a14:m>
                    <m:oMath xmlns:m="http://schemas.openxmlformats.org/officeDocument/2006/math">
                      <m:r>
                        <a:rPr lang="en-US" sz="3600" b="1" i="1" cap="none" spc="0" smtClean="0">
                          <a:ln w="17780" cmpd="sng">
                            <a:noFill/>
                            <a:prstDash val="solid"/>
                            <a:miter lim="800000"/>
                          </a:ln>
                          <a:solidFill>
                            <a:schemeClr val="tx1"/>
                          </a:solidFill>
                          <a:effectLst/>
                          <a:latin typeface="Cambria Math"/>
                        </a:rPr>
                        <m:t>𝑰</m:t>
                      </m:r>
                      <m:r>
                        <a:rPr lang="en-US" sz="3600" b="1" i="1" cap="none" spc="0" baseline="-25000" smtClean="0">
                          <a:ln w="17780" cmpd="sng">
                            <a:noFill/>
                            <a:prstDash val="solid"/>
                            <a:miter lim="800000"/>
                          </a:ln>
                          <a:solidFill>
                            <a:schemeClr val="tx1"/>
                          </a:solidFill>
                          <a:effectLst/>
                          <a:latin typeface="Cambria Math"/>
                        </a:rPr>
                        <m:t>𝒊𝒋</m:t>
                      </m:r>
                      <m:r>
                        <a:rPr lang="en-US" sz="3600" b="1" i="1" cap="none" spc="0" smtClean="0">
                          <a:ln w="17780" cmpd="sng">
                            <a:noFill/>
                            <a:prstDash val="solid"/>
                            <a:miter lim="800000"/>
                          </a:ln>
                          <a:solidFill>
                            <a:schemeClr val="tx1"/>
                          </a:solidFill>
                          <a:effectLst/>
                          <a:latin typeface="Cambria Math"/>
                        </a:rPr>
                        <m:t>=</m:t>
                      </m:r>
                    </m:oMath>
                  </a14:m>
                  <a:r>
                    <a:rPr lang="en-US" sz="3600" b="1" i="1" u="sng" cap="none" spc="0" dirty="0" smtClean="0">
                      <a:ln w="17780" cmpd="sng">
                        <a:noFill/>
                        <a:prstDash val="solid"/>
                        <a:miter lim="800000"/>
                      </a:ln>
                      <a:solidFill>
                        <a:schemeClr val="tx1"/>
                      </a:solidFill>
                      <a:effectLst/>
                      <a:latin typeface="Times New Roman" pitchFamily="18" charset="0"/>
                      <a:cs typeface="Times New Roman" pitchFamily="18" charset="0"/>
                    </a:rPr>
                    <a:t>PiPj</a:t>
                  </a:r>
                </a:p>
                <a:p>
                  <a:pPr algn="ctr"/>
                  <a:r>
                    <a:rPr lang="en-US" sz="3600" b="1" dirty="0">
                      <a:ln w="17780" cmpd="sng">
                        <a:noFill/>
                        <a:prstDash val="solid"/>
                        <a:miter lim="800000"/>
                      </a:ln>
                      <a:solidFill>
                        <a:schemeClr val="tx1"/>
                      </a:solidFill>
                      <a:effectLst/>
                      <a:latin typeface="Times New Roman" pitchFamily="18" charset="0"/>
                      <a:cs typeface="Times New Roman" pitchFamily="18" charset="0"/>
                    </a:rPr>
                    <a:t> </a:t>
                  </a:r>
                  <a:r>
                    <a:rPr lang="en-US" sz="3600" b="1" dirty="0" smtClean="0">
                      <a:ln w="17780" cmpd="sng">
                        <a:noFill/>
                        <a:prstDash val="solid"/>
                        <a:miter lim="800000"/>
                      </a:ln>
                      <a:solidFill>
                        <a:schemeClr val="tx1"/>
                      </a:solidFill>
                      <a:effectLst/>
                      <a:latin typeface="Times New Roman" pitchFamily="18" charset="0"/>
                      <a:cs typeface="Times New Roman" pitchFamily="18" charset="0"/>
                    </a:rPr>
                    <a:t>       </a:t>
                  </a:r>
                  <a:r>
                    <a:rPr lang="en-US" sz="3600" b="1" i="1" dirty="0" smtClean="0">
                      <a:ln w="17780" cmpd="sng">
                        <a:noFill/>
                        <a:prstDash val="solid"/>
                        <a:miter lim="800000"/>
                      </a:ln>
                      <a:solidFill>
                        <a:schemeClr val="tx1"/>
                      </a:solidFill>
                      <a:effectLst/>
                      <a:latin typeface="Times New Roman" pitchFamily="18" charset="0"/>
                      <a:cs typeface="Times New Roman" pitchFamily="18" charset="0"/>
                    </a:rPr>
                    <a:t>dij</a:t>
                  </a:r>
                  <a:r>
                    <a:rPr lang="en-US" sz="3600" b="1" i="1" baseline="30000" dirty="0" smtClean="0">
                      <a:ln w="17780" cmpd="sng">
                        <a:noFill/>
                        <a:prstDash val="solid"/>
                        <a:miter lim="800000"/>
                      </a:ln>
                      <a:solidFill>
                        <a:schemeClr val="tx1"/>
                      </a:solidFill>
                      <a:effectLst/>
                      <a:latin typeface="Times New Roman" pitchFamily="18" charset="0"/>
                      <a:cs typeface="Times New Roman" pitchFamily="18" charset="0"/>
                    </a:rPr>
                    <a:t>2</a:t>
                  </a:r>
                  <a:endParaRPr lang="en-US" sz="3600" b="1" i="1" cap="none" spc="0" baseline="30000" dirty="0">
                    <a:ln w="17780" cmpd="sng">
                      <a:noFill/>
                      <a:prstDash val="solid"/>
                      <a:miter lim="800000"/>
                    </a:ln>
                    <a:solidFill>
                      <a:schemeClr val="tx1"/>
                    </a:solidFill>
                    <a:effectLst/>
                    <a:latin typeface="Times New Roman" pitchFamily="18" charset="0"/>
                    <a:cs typeface="Times New Roman" pitchFamily="18" charset="0"/>
                  </a:endParaRPr>
                </a:p>
              </p:txBody>
            </p:sp>
          </mc:Choice>
          <mc:Fallback xmlns="">
            <p:sp>
              <p:nvSpPr>
                <p:cNvPr id="71" name="Rectangle 70"/>
                <p:cNvSpPr>
                  <a:spLocks noRot="1" noChangeAspect="1" noMove="1" noResize="1" noEditPoints="1" noAdjustHandles="1" noChangeArrowheads="1" noChangeShapeType="1" noTextEdit="1"/>
                </p:cNvSpPr>
                <p:nvPr/>
              </p:nvSpPr>
              <p:spPr>
                <a:xfrm>
                  <a:off x="5276667" y="2163548"/>
                  <a:ext cx="1912703" cy="1200329"/>
                </a:xfrm>
                <a:prstGeom prst="rect">
                  <a:avLst/>
                </a:prstGeom>
                <a:blipFill>
                  <a:blip r:embed="rId2"/>
                  <a:stretch>
                    <a:fillRect t="-8629" r="-9265" b="-17766"/>
                  </a:stretch>
                </a:blipFill>
              </p:spPr>
              <p:txBody>
                <a:bodyPr/>
                <a:lstStyle/>
                <a:p>
                  <a:r>
                    <a:rPr lang="en-US">
                      <a:noFill/>
                    </a:rPr>
                    <a:t> </a:t>
                  </a:r>
                </a:p>
              </p:txBody>
            </p:sp>
          </mc:Fallback>
        </mc:AlternateContent>
        <p:cxnSp>
          <p:nvCxnSpPr>
            <p:cNvPr id="72" name="Straight Connector 71"/>
            <p:cNvCxnSpPr/>
            <p:nvPr/>
          </p:nvCxnSpPr>
          <p:spPr>
            <a:xfrm>
              <a:off x="3074955" y="4545508"/>
              <a:ext cx="471711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3103702" y="1641763"/>
              <a:ext cx="0" cy="2903745"/>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1295400" y="2609677"/>
              <a:ext cx="1650225" cy="1089067"/>
            </a:xfrm>
            <a:prstGeom prst="rect">
              <a:avLst/>
            </a:prstGeom>
            <a:noFill/>
          </p:spPr>
          <p:txBody>
            <a:bodyPr wrap="square" rtlCol="0">
              <a:spAutoFit/>
            </a:bodyPr>
            <a:lstStyle/>
            <a:p>
              <a:pPr algn="ctr"/>
              <a:r>
                <a:rPr lang="en-US" sz="2400" i="1" dirty="0" smtClean="0">
                  <a:latin typeface="Times New Roman" pitchFamily="18" charset="0"/>
                  <a:cs typeface="Times New Roman" pitchFamily="18" charset="0"/>
                </a:rPr>
                <a:t>Degree of interaction</a:t>
              </a:r>
            </a:p>
            <a:p>
              <a:pPr algn="ctr"/>
              <a:r>
                <a:rPr lang="en-US" sz="2400" i="1" dirty="0" smtClean="0">
                  <a:latin typeface="Times New Roman" pitchFamily="18" charset="0"/>
                  <a:cs typeface="Times New Roman" pitchFamily="18" charset="0"/>
                </a:rPr>
                <a:t>(I)</a:t>
              </a:r>
              <a:endParaRPr lang="en-US" sz="2400" i="1" dirty="0">
                <a:latin typeface="Times New Roman" pitchFamily="18" charset="0"/>
                <a:cs typeface="Times New Roman" pitchFamily="18" charset="0"/>
              </a:endParaRPr>
            </a:p>
          </p:txBody>
        </p:sp>
        <p:sp>
          <p:nvSpPr>
            <p:cNvPr id="75" name="TextBox 74"/>
            <p:cNvSpPr txBox="1"/>
            <p:nvPr/>
          </p:nvSpPr>
          <p:spPr>
            <a:xfrm>
              <a:off x="5082904" y="4697933"/>
              <a:ext cx="1340820" cy="753969"/>
            </a:xfrm>
            <a:prstGeom prst="rect">
              <a:avLst/>
            </a:prstGeom>
            <a:noFill/>
          </p:spPr>
          <p:txBody>
            <a:bodyPr wrap="none" rtlCol="0">
              <a:spAutoFit/>
            </a:bodyPr>
            <a:lstStyle/>
            <a:p>
              <a:pPr algn="ctr"/>
              <a:r>
                <a:rPr lang="en-US" sz="2400" i="1" dirty="0" smtClean="0">
                  <a:latin typeface="Times New Roman" pitchFamily="18" charset="0"/>
                  <a:cs typeface="Times New Roman" pitchFamily="18" charset="0"/>
                </a:rPr>
                <a:t>Distance</a:t>
              </a:r>
            </a:p>
            <a:p>
              <a:pPr algn="ctr"/>
              <a:r>
                <a:rPr lang="en-US" sz="2400" i="1" dirty="0" smtClean="0">
                  <a:latin typeface="Times New Roman" pitchFamily="18" charset="0"/>
                  <a:cs typeface="Times New Roman" pitchFamily="18" charset="0"/>
                </a:rPr>
                <a:t>(d)</a:t>
              </a:r>
              <a:endParaRPr lang="en-US" sz="2400" i="1" dirty="0">
                <a:latin typeface="Times New Roman" pitchFamily="18" charset="0"/>
                <a:cs typeface="Times New Roman" pitchFamily="18" charset="0"/>
              </a:endParaRPr>
            </a:p>
          </p:txBody>
        </p:sp>
        <p:cxnSp>
          <p:nvCxnSpPr>
            <p:cNvPr id="76" name="Straight Connector 75"/>
            <p:cNvCxnSpPr/>
            <p:nvPr/>
          </p:nvCxnSpPr>
          <p:spPr>
            <a:xfrm flipH="1" flipV="1">
              <a:off x="4514073" y="3962400"/>
              <a:ext cx="1" cy="583111"/>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074955" y="3962400"/>
              <a:ext cx="1439118" cy="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1986212" y="1384878"/>
              <a:ext cx="959412" cy="418872"/>
            </a:xfrm>
            <a:prstGeom prst="rect">
              <a:avLst/>
            </a:prstGeom>
            <a:noFill/>
          </p:spPr>
          <p:txBody>
            <a:bodyPr wrap="square" rtlCol="0">
              <a:spAutoFit/>
            </a:bodyPr>
            <a:lstStyle/>
            <a:p>
              <a:pPr algn="ctr"/>
              <a:r>
                <a:rPr lang="en-US" sz="2400" i="1" dirty="0" smtClean="0">
                  <a:latin typeface="Times New Roman" pitchFamily="18" charset="0"/>
                  <a:cs typeface="Times New Roman" pitchFamily="18" charset="0"/>
                </a:rPr>
                <a:t>High</a:t>
              </a:r>
              <a:endParaRPr lang="en-US" sz="2400" i="1" dirty="0">
                <a:latin typeface="Times New Roman" pitchFamily="18" charset="0"/>
                <a:cs typeface="Times New Roman" pitchFamily="18" charset="0"/>
              </a:endParaRPr>
            </a:p>
          </p:txBody>
        </p:sp>
        <p:sp>
          <p:nvSpPr>
            <p:cNvPr id="79" name="TextBox 78"/>
            <p:cNvSpPr txBox="1"/>
            <p:nvPr/>
          </p:nvSpPr>
          <p:spPr>
            <a:xfrm>
              <a:off x="2035592" y="4199824"/>
              <a:ext cx="959412" cy="418872"/>
            </a:xfrm>
            <a:prstGeom prst="rect">
              <a:avLst/>
            </a:prstGeom>
            <a:noFill/>
          </p:spPr>
          <p:txBody>
            <a:bodyPr wrap="square" rtlCol="0">
              <a:spAutoFit/>
            </a:bodyPr>
            <a:lstStyle/>
            <a:p>
              <a:pPr algn="ctr"/>
              <a:r>
                <a:rPr lang="en-US" sz="2400" i="1" dirty="0" smtClean="0">
                  <a:latin typeface="Times New Roman" pitchFamily="18" charset="0"/>
                  <a:cs typeface="Times New Roman" pitchFamily="18" charset="0"/>
                </a:rPr>
                <a:t>Low</a:t>
              </a:r>
              <a:endParaRPr lang="en-US" sz="2400" i="1" dirty="0">
                <a:latin typeface="Times New Roman" pitchFamily="18" charset="0"/>
                <a:cs typeface="Times New Roman" pitchFamily="18" charset="0"/>
              </a:endParaRPr>
            </a:p>
          </p:txBody>
        </p:sp>
        <p:sp>
          <p:nvSpPr>
            <p:cNvPr id="80" name="TextBox 79"/>
            <p:cNvSpPr txBox="1"/>
            <p:nvPr/>
          </p:nvSpPr>
          <p:spPr>
            <a:xfrm>
              <a:off x="2755151" y="4679730"/>
              <a:ext cx="959412" cy="753969"/>
            </a:xfrm>
            <a:prstGeom prst="rect">
              <a:avLst/>
            </a:prstGeom>
            <a:noFill/>
          </p:spPr>
          <p:txBody>
            <a:bodyPr wrap="square" rtlCol="0">
              <a:spAutoFit/>
            </a:bodyPr>
            <a:lstStyle/>
            <a:p>
              <a:pPr algn="ctr"/>
              <a:r>
                <a:rPr lang="en-US" sz="2400" i="1" dirty="0" smtClean="0">
                  <a:latin typeface="Times New Roman" pitchFamily="18" charset="0"/>
                  <a:cs typeface="Times New Roman" pitchFamily="18" charset="0"/>
                </a:rPr>
                <a:t>Place</a:t>
              </a:r>
            </a:p>
            <a:p>
              <a:pPr algn="ctr"/>
              <a:r>
                <a:rPr lang="en-US" sz="2400" i="1" dirty="0" smtClean="0">
                  <a:latin typeface="Times New Roman" pitchFamily="18" charset="0"/>
                  <a:cs typeface="Times New Roman" pitchFamily="18" charset="0"/>
                </a:rPr>
                <a:t>(i)</a:t>
              </a:r>
              <a:endParaRPr lang="en-US" sz="2400" i="1" dirty="0">
                <a:latin typeface="Times New Roman" pitchFamily="18" charset="0"/>
                <a:cs typeface="Times New Roman" pitchFamily="18" charset="0"/>
              </a:endParaRPr>
            </a:p>
          </p:txBody>
        </p:sp>
        <p:cxnSp>
          <p:nvCxnSpPr>
            <p:cNvPr id="81" name="Straight Arrow Connector 80"/>
            <p:cNvCxnSpPr>
              <a:stCxn id="80" idx="3"/>
            </p:cNvCxnSpPr>
            <p:nvPr/>
          </p:nvCxnSpPr>
          <p:spPr>
            <a:xfrm>
              <a:off x="3714563" y="5056715"/>
              <a:ext cx="4077502"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034367" y="4690317"/>
              <a:ext cx="959412" cy="753969"/>
            </a:xfrm>
            <a:prstGeom prst="rect">
              <a:avLst/>
            </a:prstGeom>
            <a:noFill/>
          </p:spPr>
          <p:txBody>
            <a:bodyPr wrap="square" rtlCol="0">
              <a:spAutoFit/>
            </a:bodyPr>
            <a:lstStyle/>
            <a:p>
              <a:pPr algn="ctr"/>
              <a:r>
                <a:rPr lang="en-US" sz="2400" i="1" dirty="0" smtClean="0">
                  <a:latin typeface="Times New Roman" pitchFamily="18" charset="0"/>
                  <a:cs typeface="Times New Roman" pitchFamily="18" charset="0"/>
                </a:rPr>
                <a:t>Place</a:t>
              </a:r>
            </a:p>
            <a:p>
              <a:pPr algn="ctr"/>
              <a:r>
                <a:rPr lang="en-US" sz="2400" i="1" dirty="0" smtClean="0">
                  <a:latin typeface="Times New Roman" pitchFamily="18" charset="0"/>
                  <a:cs typeface="Times New Roman" pitchFamily="18" charset="0"/>
                </a:rPr>
                <a:t>(j)</a:t>
              </a:r>
              <a:endParaRPr lang="en-US" sz="2400" i="1" dirty="0">
                <a:latin typeface="Times New Roman" pitchFamily="18" charset="0"/>
                <a:cs typeface="Times New Roman" pitchFamily="18" charset="0"/>
              </a:endParaRPr>
            </a:p>
          </p:txBody>
        </p:sp>
        <p:cxnSp>
          <p:nvCxnSpPr>
            <p:cNvPr id="83" name="Straight Connector 82"/>
            <p:cNvCxnSpPr/>
            <p:nvPr/>
          </p:nvCxnSpPr>
          <p:spPr>
            <a:xfrm>
              <a:off x="3103702" y="2895600"/>
              <a:ext cx="2329808" cy="16468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2808147" y="4343400"/>
              <a:ext cx="392253" cy="584775"/>
            </a:xfrm>
            <a:prstGeom prst="rect">
              <a:avLst/>
            </a:prstGeom>
            <a:noFill/>
          </p:spPr>
          <p:txBody>
            <a:bodyPr wrap="square" rtlCol="0">
              <a:spAutoFit/>
            </a:bodyPr>
            <a:lstStyle/>
            <a:p>
              <a:pPr algn="ctr"/>
              <a:r>
                <a:rPr lang="en-US" sz="3200" b="1" i="1" dirty="0">
                  <a:latin typeface="Times New Roman" pitchFamily="18" charset="0"/>
                  <a:cs typeface="Times New Roman" pitchFamily="18" charset="0"/>
                </a:rPr>
                <a:t>X</a:t>
              </a:r>
            </a:p>
          </p:txBody>
        </p:sp>
      </p:grpSp>
      <p:grpSp>
        <p:nvGrpSpPr>
          <p:cNvPr id="103" name="Group 102"/>
          <p:cNvGrpSpPr/>
          <p:nvPr/>
        </p:nvGrpSpPr>
        <p:grpSpPr>
          <a:xfrm>
            <a:off x="1138727" y="1236171"/>
            <a:ext cx="6866545" cy="5240829"/>
            <a:chOff x="1138727" y="1236171"/>
            <a:chExt cx="6866545" cy="5240829"/>
          </a:xfrm>
        </p:grpSpPr>
        <p:sp>
          <p:nvSpPr>
            <p:cNvPr id="95" name="TextBox 94"/>
            <p:cNvSpPr txBox="1"/>
            <p:nvPr/>
          </p:nvSpPr>
          <p:spPr>
            <a:xfrm>
              <a:off x="2133600" y="5707559"/>
              <a:ext cx="4906408" cy="769441"/>
            </a:xfrm>
            <a:prstGeom prst="rect">
              <a:avLst/>
            </a:prstGeom>
            <a:noFill/>
            <a:ln>
              <a:noFill/>
            </a:ln>
          </p:spPr>
          <p:txBody>
            <a:bodyPr wrap="none" rtlCol="0">
              <a:spAutoFit/>
            </a:bodyPr>
            <a:lstStyle/>
            <a:p>
              <a:r>
                <a:rPr lang="en-US" sz="4400" b="1" dirty="0" smtClean="0"/>
                <a:t>Economics: Bid Rent</a:t>
              </a:r>
              <a:endParaRPr lang="en-US" sz="4400" b="1" dirty="0"/>
            </a:p>
          </p:txBody>
        </p:sp>
        <p:sp>
          <p:nvSpPr>
            <p:cNvPr id="96" name="Oval 95"/>
            <p:cNvSpPr/>
            <p:nvPr/>
          </p:nvSpPr>
          <p:spPr>
            <a:xfrm rot="20232086">
              <a:off x="2001174" y="2005623"/>
              <a:ext cx="5730563" cy="2438400"/>
            </a:xfrm>
            <a:prstGeom prst="ellipse">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rot="20232086">
              <a:off x="2968445" y="2356708"/>
              <a:ext cx="3568415" cy="1736230"/>
            </a:xfrm>
            <a:prstGeom prst="ellipse">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7-Point Star 97"/>
            <p:cNvSpPr/>
            <p:nvPr/>
          </p:nvSpPr>
          <p:spPr>
            <a:xfrm rot="19465233">
              <a:off x="4282003" y="3099407"/>
              <a:ext cx="609601" cy="607405"/>
            </a:xfrm>
            <a:prstGeom prst="star7">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p:cNvCxnSpPr/>
            <p:nvPr/>
          </p:nvCxnSpPr>
          <p:spPr>
            <a:xfrm flipV="1">
              <a:off x="1138727" y="1959997"/>
              <a:ext cx="6866545" cy="2886228"/>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flipV="1">
              <a:off x="3890473" y="1781708"/>
              <a:ext cx="1363054" cy="3242805"/>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2626222" y="1236171"/>
              <a:ext cx="3891555" cy="4333879"/>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1662397" y="3277042"/>
              <a:ext cx="5819205" cy="252137"/>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11" name="Group 110"/>
          <p:cNvGrpSpPr/>
          <p:nvPr/>
        </p:nvGrpSpPr>
        <p:grpSpPr>
          <a:xfrm>
            <a:off x="1143000" y="2005623"/>
            <a:ext cx="6798143" cy="4471377"/>
            <a:chOff x="1143000" y="2005623"/>
            <a:chExt cx="6798143" cy="4471377"/>
          </a:xfrm>
        </p:grpSpPr>
        <p:sp>
          <p:nvSpPr>
            <p:cNvPr id="104" name="TextBox 103"/>
            <p:cNvSpPr txBox="1"/>
            <p:nvPr/>
          </p:nvSpPr>
          <p:spPr>
            <a:xfrm>
              <a:off x="1143000" y="5707559"/>
              <a:ext cx="6798143" cy="769441"/>
            </a:xfrm>
            <a:prstGeom prst="rect">
              <a:avLst/>
            </a:prstGeom>
            <a:noFill/>
          </p:spPr>
          <p:txBody>
            <a:bodyPr wrap="none" rtlCol="0">
              <a:spAutoFit/>
            </a:bodyPr>
            <a:lstStyle/>
            <a:p>
              <a:r>
                <a:rPr lang="en-US" sz="4400" b="1" dirty="0" smtClean="0"/>
                <a:t>Social Areas 1: Family Status</a:t>
              </a:r>
              <a:endParaRPr lang="en-US" sz="4400" b="1" dirty="0"/>
            </a:p>
          </p:txBody>
        </p:sp>
        <p:sp>
          <p:nvSpPr>
            <p:cNvPr id="105" name="Oval 104"/>
            <p:cNvSpPr/>
            <p:nvPr/>
          </p:nvSpPr>
          <p:spPr>
            <a:xfrm rot="20232086">
              <a:off x="2001174" y="2005623"/>
              <a:ext cx="5730563" cy="2438400"/>
            </a:xfrm>
            <a:prstGeom prst="ellipse">
              <a:avLst/>
            </a:prstGeom>
            <a:noFill/>
            <a:ln w="508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rot="20232086">
              <a:off x="2968445" y="2356708"/>
              <a:ext cx="3568415" cy="1736230"/>
            </a:xfrm>
            <a:prstGeom prst="ellipse">
              <a:avLst/>
            </a:prstGeom>
            <a:noFill/>
            <a:ln w="508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7-Point Star 106"/>
            <p:cNvSpPr/>
            <p:nvPr/>
          </p:nvSpPr>
          <p:spPr>
            <a:xfrm rot="19465233">
              <a:off x="4307649" y="3099406"/>
              <a:ext cx="609601" cy="607405"/>
            </a:xfrm>
            <a:prstGeom prst="star7">
              <a:avLst/>
            </a:prstGeom>
            <a:solidFill>
              <a:srgbClr val="FFFF0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p:cNvSpPr txBox="1"/>
            <p:nvPr/>
          </p:nvSpPr>
          <p:spPr>
            <a:xfrm rot="19294143">
              <a:off x="1381894" y="4540947"/>
              <a:ext cx="849913" cy="461665"/>
            </a:xfrm>
            <a:prstGeom prst="rect">
              <a:avLst/>
            </a:prstGeom>
            <a:noFill/>
          </p:spPr>
          <p:txBody>
            <a:bodyPr wrap="none" rtlCol="0">
              <a:spAutoFit/>
            </a:bodyPr>
            <a:lstStyle/>
            <a:p>
              <a:r>
                <a:rPr lang="en-US" sz="2400" b="1" dirty="0" smtClean="0"/>
                <a:t>HIGH</a:t>
              </a:r>
              <a:endParaRPr lang="en-US" sz="2400" b="1" dirty="0"/>
            </a:p>
          </p:txBody>
        </p:sp>
        <p:sp>
          <p:nvSpPr>
            <p:cNvPr id="109" name="TextBox 108"/>
            <p:cNvSpPr txBox="1"/>
            <p:nvPr/>
          </p:nvSpPr>
          <p:spPr>
            <a:xfrm rot="19294143">
              <a:off x="2306036" y="4040684"/>
              <a:ext cx="798617" cy="461665"/>
            </a:xfrm>
            <a:prstGeom prst="rect">
              <a:avLst/>
            </a:prstGeom>
            <a:noFill/>
          </p:spPr>
          <p:txBody>
            <a:bodyPr wrap="none" rtlCol="0">
              <a:spAutoFit/>
            </a:bodyPr>
            <a:lstStyle/>
            <a:p>
              <a:r>
                <a:rPr lang="en-US" sz="2400" b="1" dirty="0" smtClean="0"/>
                <a:t>MED</a:t>
              </a:r>
              <a:endParaRPr lang="en-US" sz="2400" b="1" dirty="0"/>
            </a:p>
          </p:txBody>
        </p:sp>
        <p:sp>
          <p:nvSpPr>
            <p:cNvPr id="110" name="TextBox 109"/>
            <p:cNvSpPr txBox="1"/>
            <p:nvPr/>
          </p:nvSpPr>
          <p:spPr>
            <a:xfrm rot="19294143">
              <a:off x="3337578" y="3304174"/>
              <a:ext cx="792653" cy="461665"/>
            </a:xfrm>
            <a:prstGeom prst="rect">
              <a:avLst/>
            </a:prstGeom>
            <a:noFill/>
          </p:spPr>
          <p:txBody>
            <a:bodyPr wrap="none" rtlCol="0">
              <a:spAutoFit/>
            </a:bodyPr>
            <a:lstStyle/>
            <a:p>
              <a:r>
                <a:rPr lang="en-US" sz="2400" b="1" dirty="0" smtClean="0"/>
                <a:t>LOW</a:t>
              </a:r>
              <a:endParaRPr lang="en-US" sz="2400" b="1" dirty="0"/>
            </a:p>
          </p:txBody>
        </p:sp>
      </p:grpSp>
      <p:grpSp>
        <p:nvGrpSpPr>
          <p:cNvPr id="124" name="Group 123"/>
          <p:cNvGrpSpPr/>
          <p:nvPr/>
        </p:nvGrpSpPr>
        <p:grpSpPr>
          <a:xfrm>
            <a:off x="762000" y="1236171"/>
            <a:ext cx="7577780" cy="5240829"/>
            <a:chOff x="762000" y="1236171"/>
            <a:chExt cx="7577780" cy="5240829"/>
          </a:xfrm>
        </p:grpSpPr>
        <p:sp>
          <p:nvSpPr>
            <p:cNvPr id="112" name="TextBox 111"/>
            <p:cNvSpPr txBox="1"/>
            <p:nvPr/>
          </p:nvSpPr>
          <p:spPr>
            <a:xfrm>
              <a:off x="762000" y="5707559"/>
              <a:ext cx="7577780" cy="769441"/>
            </a:xfrm>
            <a:prstGeom prst="rect">
              <a:avLst/>
            </a:prstGeom>
            <a:noFill/>
          </p:spPr>
          <p:txBody>
            <a:bodyPr wrap="none" rtlCol="0">
              <a:spAutoFit/>
            </a:bodyPr>
            <a:lstStyle/>
            <a:p>
              <a:r>
                <a:rPr lang="en-US" sz="4400" b="1" dirty="0" smtClean="0"/>
                <a:t>Social Areas 2: Socio-Economics</a:t>
              </a:r>
              <a:endParaRPr lang="en-US" sz="4400" b="1" dirty="0"/>
            </a:p>
          </p:txBody>
        </p:sp>
        <p:sp>
          <p:nvSpPr>
            <p:cNvPr id="113" name="7-Point Star 112"/>
            <p:cNvSpPr/>
            <p:nvPr/>
          </p:nvSpPr>
          <p:spPr>
            <a:xfrm rot="19465233">
              <a:off x="4282003" y="3099407"/>
              <a:ext cx="609601" cy="607405"/>
            </a:xfrm>
            <a:prstGeom prst="star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p:cNvCxnSpPr/>
            <p:nvPr/>
          </p:nvCxnSpPr>
          <p:spPr>
            <a:xfrm flipV="1">
              <a:off x="1138727" y="1959997"/>
              <a:ext cx="6866545" cy="288622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flipV="1">
              <a:off x="3890473" y="1781708"/>
              <a:ext cx="1363054" cy="3242805"/>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2626222" y="1236171"/>
              <a:ext cx="3891555" cy="4333879"/>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1662397" y="3277042"/>
              <a:ext cx="5819205" cy="252137"/>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1858784" y="3529179"/>
              <a:ext cx="792653" cy="461665"/>
            </a:xfrm>
            <a:prstGeom prst="rect">
              <a:avLst/>
            </a:prstGeom>
            <a:noFill/>
          </p:spPr>
          <p:txBody>
            <a:bodyPr wrap="none" rtlCol="0">
              <a:spAutoFit/>
            </a:bodyPr>
            <a:lstStyle/>
            <a:p>
              <a:r>
                <a:rPr lang="en-US" sz="2400" b="1" dirty="0" smtClean="0"/>
                <a:t>LOW</a:t>
              </a:r>
              <a:endParaRPr lang="en-US" sz="2400" b="1" dirty="0"/>
            </a:p>
          </p:txBody>
        </p:sp>
        <p:sp>
          <p:nvSpPr>
            <p:cNvPr id="119" name="TextBox 118"/>
            <p:cNvSpPr txBox="1"/>
            <p:nvPr/>
          </p:nvSpPr>
          <p:spPr>
            <a:xfrm>
              <a:off x="2626222" y="4213858"/>
              <a:ext cx="798617" cy="461665"/>
            </a:xfrm>
            <a:prstGeom prst="rect">
              <a:avLst/>
            </a:prstGeom>
            <a:noFill/>
          </p:spPr>
          <p:txBody>
            <a:bodyPr wrap="none" rtlCol="0">
              <a:spAutoFit/>
            </a:bodyPr>
            <a:lstStyle/>
            <a:p>
              <a:r>
                <a:rPr lang="en-US" sz="2400" b="1" dirty="0" smtClean="0"/>
                <a:t>MED</a:t>
              </a:r>
              <a:endParaRPr lang="en-US" sz="2400" b="1" dirty="0"/>
            </a:p>
          </p:txBody>
        </p:sp>
        <p:sp>
          <p:nvSpPr>
            <p:cNvPr id="120" name="TextBox 119"/>
            <p:cNvSpPr txBox="1"/>
            <p:nvPr/>
          </p:nvSpPr>
          <p:spPr>
            <a:xfrm>
              <a:off x="3902740" y="4191000"/>
              <a:ext cx="849913" cy="461665"/>
            </a:xfrm>
            <a:prstGeom prst="rect">
              <a:avLst/>
            </a:prstGeom>
            <a:noFill/>
          </p:spPr>
          <p:txBody>
            <a:bodyPr wrap="none" rtlCol="0">
              <a:spAutoFit/>
            </a:bodyPr>
            <a:lstStyle/>
            <a:p>
              <a:r>
                <a:rPr lang="en-US" sz="2400" b="1" dirty="0" smtClean="0"/>
                <a:t>HIGH</a:t>
              </a:r>
              <a:endParaRPr lang="en-US" sz="2400" b="1" dirty="0"/>
            </a:p>
          </p:txBody>
        </p:sp>
        <p:sp>
          <p:nvSpPr>
            <p:cNvPr id="121" name="TextBox 120"/>
            <p:cNvSpPr txBox="1"/>
            <p:nvPr/>
          </p:nvSpPr>
          <p:spPr>
            <a:xfrm>
              <a:off x="6124919" y="2815377"/>
              <a:ext cx="792653" cy="461665"/>
            </a:xfrm>
            <a:prstGeom prst="rect">
              <a:avLst/>
            </a:prstGeom>
            <a:noFill/>
          </p:spPr>
          <p:txBody>
            <a:bodyPr wrap="none" rtlCol="0">
              <a:spAutoFit/>
            </a:bodyPr>
            <a:lstStyle/>
            <a:p>
              <a:r>
                <a:rPr lang="en-US" sz="2400" b="1" dirty="0" smtClean="0"/>
                <a:t>LOW</a:t>
              </a:r>
              <a:endParaRPr lang="en-US" sz="2400" b="1" dirty="0"/>
            </a:p>
          </p:txBody>
        </p:sp>
        <p:sp>
          <p:nvSpPr>
            <p:cNvPr id="122" name="TextBox 121"/>
            <p:cNvSpPr txBox="1"/>
            <p:nvPr/>
          </p:nvSpPr>
          <p:spPr>
            <a:xfrm>
              <a:off x="5377320" y="3908268"/>
              <a:ext cx="798617" cy="461665"/>
            </a:xfrm>
            <a:prstGeom prst="rect">
              <a:avLst/>
            </a:prstGeom>
            <a:noFill/>
          </p:spPr>
          <p:txBody>
            <a:bodyPr wrap="none" rtlCol="0">
              <a:spAutoFit/>
            </a:bodyPr>
            <a:lstStyle/>
            <a:p>
              <a:r>
                <a:rPr lang="en-US" sz="2400" b="1" dirty="0" smtClean="0"/>
                <a:t>MED</a:t>
              </a:r>
              <a:endParaRPr lang="en-US" sz="2400" b="1" dirty="0"/>
            </a:p>
          </p:txBody>
        </p:sp>
        <p:sp>
          <p:nvSpPr>
            <p:cNvPr id="123" name="TextBox 122"/>
            <p:cNvSpPr txBox="1"/>
            <p:nvPr/>
          </p:nvSpPr>
          <p:spPr>
            <a:xfrm>
              <a:off x="4237740" y="3195935"/>
              <a:ext cx="715260" cy="461665"/>
            </a:xfrm>
            <a:prstGeom prst="rect">
              <a:avLst/>
            </a:prstGeom>
            <a:noFill/>
          </p:spPr>
          <p:txBody>
            <a:bodyPr wrap="none" rtlCol="0">
              <a:spAutoFit/>
            </a:bodyPr>
            <a:lstStyle/>
            <a:p>
              <a:r>
                <a:rPr lang="en-US" sz="2400" b="1" dirty="0" smtClean="0"/>
                <a:t>CBD</a:t>
              </a:r>
              <a:endParaRPr lang="en-US" sz="2400" b="1" dirty="0"/>
            </a:p>
          </p:txBody>
        </p:sp>
      </p:grpSp>
      <p:grpSp>
        <p:nvGrpSpPr>
          <p:cNvPr id="134" name="Group 133"/>
          <p:cNvGrpSpPr/>
          <p:nvPr/>
        </p:nvGrpSpPr>
        <p:grpSpPr>
          <a:xfrm>
            <a:off x="1676400" y="1600200"/>
            <a:ext cx="5735673" cy="4876800"/>
            <a:chOff x="1676400" y="1600200"/>
            <a:chExt cx="5735673" cy="4876800"/>
          </a:xfrm>
        </p:grpSpPr>
        <p:sp>
          <p:nvSpPr>
            <p:cNvPr id="125" name="TextBox 124"/>
            <p:cNvSpPr txBox="1"/>
            <p:nvPr/>
          </p:nvSpPr>
          <p:spPr>
            <a:xfrm>
              <a:off x="1676400" y="5707559"/>
              <a:ext cx="5735673" cy="769441"/>
            </a:xfrm>
            <a:prstGeom prst="rect">
              <a:avLst/>
            </a:prstGeom>
            <a:noFill/>
          </p:spPr>
          <p:txBody>
            <a:bodyPr wrap="none" rtlCol="0">
              <a:spAutoFit/>
            </a:bodyPr>
            <a:lstStyle/>
            <a:p>
              <a:r>
                <a:rPr lang="en-US" sz="4400" b="1" dirty="0" smtClean="0"/>
                <a:t>Social Areas 3: Ethnicity</a:t>
              </a:r>
              <a:endParaRPr lang="en-US" sz="4400" b="1" dirty="0"/>
            </a:p>
          </p:txBody>
        </p:sp>
        <p:sp>
          <p:nvSpPr>
            <p:cNvPr id="126" name="Isosceles Triangle 125"/>
            <p:cNvSpPr/>
            <p:nvPr/>
          </p:nvSpPr>
          <p:spPr>
            <a:xfrm rot="1232698">
              <a:off x="3373821" y="2057400"/>
              <a:ext cx="1219200" cy="1828800"/>
            </a:xfrm>
            <a:prstGeom prst="triangle">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gular Pentagon 126"/>
            <p:cNvSpPr/>
            <p:nvPr/>
          </p:nvSpPr>
          <p:spPr>
            <a:xfrm rot="19667150">
              <a:off x="1676400" y="1600200"/>
              <a:ext cx="1295400" cy="1676400"/>
            </a:xfrm>
            <a:prstGeom prst="pentagon">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5410200" y="2667000"/>
              <a:ext cx="1828800" cy="762000"/>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L-Shape 128"/>
            <p:cNvSpPr/>
            <p:nvPr/>
          </p:nvSpPr>
          <p:spPr>
            <a:xfrm>
              <a:off x="4599829" y="2625812"/>
              <a:ext cx="1572371" cy="1606376"/>
            </a:xfrm>
            <a:prstGeom prst="corner">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p:cNvSpPr txBox="1"/>
            <p:nvPr/>
          </p:nvSpPr>
          <p:spPr>
            <a:xfrm>
              <a:off x="5757396" y="2817167"/>
              <a:ext cx="1007135" cy="461665"/>
            </a:xfrm>
            <a:prstGeom prst="rect">
              <a:avLst/>
            </a:prstGeom>
            <a:solidFill>
              <a:schemeClr val="accent1">
                <a:alpha val="40000"/>
              </a:schemeClr>
            </a:solidFill>
          </p:spPr>
          <p:txBody>
            <a:bodyPr wrap="none" rtlCol="0">
              <a:spAutoFit/>
            </a:bodyPr>
            <a:lstStyle/>
            <a:p>
              <a:pPr algn="ctr"/>
              <a:r>
                <a:rPr lang="en-US" sz="2400" dirty="0" smtClean="0"/>
                <a:t>Jewish</a:t>
              </a:r>
              <a:endParaRPr lang="en-US" sz="2400" dirty="0"/>
            </a:p>
          </p:txBody>
        </p:sp>
        <p:sp>
          <p:nvSpPr>
            <p:cNvPr id="131" name="TextBox 130"/>
            <p:cNvSpPr txBox="1"/>
            <p:nvPr/>
          </p:nvSpPr>
          <p:spPr>
            <a:xfrm>
              <a:off x="1780751" y="2210985"/>
              <a:ext cx="958339" cy="461665"/>
            </a:xfrm>
            <a:prstGeom prst="rect">
              <a:avLst/>
            </a:prstGeom>
            <a:solidFill>
              <a:schemeClr val="accent1">
                <a:alpha val="50000"/>
              </a:schemeClr>
            </a:solidFill>
          </p:spPr>
          <p:txBody>
            <a:bodyPr wrap="none" rtlCol="0">
              <a:spAutoFit/>
            </a:bodyPr>
            <a:lstStyle/>
            <a:p>
              <a:pPr algn="ctr"/>
              <a:r>
                <a:rPr lang="en-US" sz="2400" dirty="0" smtClean="0"/>
                <a:t>Italian</a:t>
              </a:r>
              <a:endParaRPr lang="en-US" sz="2400" dirty="0"/>
            </a:p>
          </p:txBody>
        </p:sp>
        <p:sp>
          <p:nvSpPr>
            <p:cNvPr id="132" name="TextBox 131"/>
            <p:cNvSpPr txBox="1"/>
            <p:nvPr/>
          </p:nvSpPr>
          <p:spPr>
            <a:xfrm rot="17536215">
              <a:off x="3279156" y="3026287"/>
              <a:ext cx="1170513" cy="461665"/>
            </a:xfrm>
            <a:prstGeom prst="rect">
              <a:avLst/>
            </a:prstGeom>
            <a:solidFill>
              <a:schemeClr val="accent1">
                <a:alpha val="50000"/>
              </a:schemeClr>
            </a:solidFill>
          </p:spPr>
          <p:txBody>
            <a:bodyPr wrap="none" rtlCol="0">
              <a:spAutoFit/>
            </a:bodyPr>
            <a:lstStyle/>
            <a:p>
              <a:pPr algn="ctr"/>
              <a:r>
                <a:rPr lang="en-US" sz="2400" dirty="0" smtClean="0"/>
                <a:t>Chinese</a:t>
              </a:r>
              <a:endParaRPr lang="en-US" sz="2400" dirty="0"/>
            </a:p>
          </p:txBody>
        </p:sp>
        <p:sp>
          <p:nvSpPr>
            <p:cNvPr id="133" name="TextBox 132"/>
            <p:cNvSpPr txBox="1"/>
            <p:nvPr/>
          </p:nvSpPr>
          <p:spPr>
            <a:xfrm>
              <a:off x="4903349" y="3587404"/>
              <a:ext cx="965329" cy="461665"/>
            </a:xfrm>
            <a:prstGeom prst="rect">
              <a:avLst/>
            </a:prstGeom>
            <a:solidFill>
              <a:schemeClr val="accent1">
                <a:alpha val="50000"/>
              </a:schemeClr>
            </a:solidFill>
          </p:spPr>
          <p:txBody>
            <a:bodyPr wrap="none" rtlCol="0">
              <a:spAutoFit/>
            </a:bodyPr>
            <a:lstStyle/>
            <a:p>
              <a:pPr algn="ctr"/>
              <a:r>
                <a:rPr lang="en-US" sz="2400" dirty="0" smtClean="0"/>
                <a:t>Indian</a:t>
              </a:r>
              <a:endParaRPr lang="en-US" sz="2400" dirty="0"/>
            </a:p>
          </p:txBody>
        </p:sp>
      </p:grpSp>
      <p:grpSp>
        <p:nvGrpSpPr>
          <p:cNvPr id="428" name="Group 427"/>
          <p:cNvGrpSpPr/>
          <p:nvPr/>
        </p:nvGrpSpPr>
        <p:grpSpPr>
          <a:xfrm>
            <a:off x="446684" y="903569"/>
            <a:ext cx="8469356" cy="5591099"/>
            <a:chOff x="446684" y="903569"/>
            <a:chExt cx="8469356" cy="5591099"/>
          </a:xfrm>
        </p:grpSpPr>
        <p:sp>
          <p:nvSpPr>
            <p:cNvPr id="135" name="TextBox 134"/>
            <p:cNvSpPr txBox="1"/>
            <p:nvPr/>
          </p:nvSpPr>
          <p:spPr>
            <a:xfrm>
              <a:off x="3037033" y="5725227"/>
              <a:ext cx="3292183" cy="769441"/>
            </a:xfrm>
            <a:prstGeom prst="rect">
              <a:avLst/>
            </a:prstGeom>
            <a:noFill/>
          </p:spPr>
          <p:txBody>
            <a:bodyPr wrap="none" rtlCol="0">
              <a:spAutoFit/>
            </a:bodyPr>
            <a:lstStyle/>
            <a:p>
              <a:r>
                <a:rPr lang="en-US" sz="4400" b="1" dirty="0" smtClean="0"/>
                <a:t>Mental Maps</a:t>
              </a:r>
              <a:endParaRPr lang="en-US" sz="4400" b="1" dirty="0"/>
            </a:p>
          </p:txBody>
        </p:sp>
        <p:grpSp>
          <p:nvGrpSpPr>
            <p:cNvPr id="136" name="Group 135"/>
            <p:cNvGrpSpPr/>
            <p:nvPr/>
          </p:nvGrpSpPr>
          <p:grpSpPr>
            <a:xfrm>
              <a:off x="2784475" y="1205118"/>
              <a:ext cx="3540125" cy="4146550"/>
              <a:chOff x="2621108" y="1177132"/>
              <a:chExt cx="3540125" cy="4146550"/>
            </a:xfrm>
            <a:scene3d>
              <a:camera prst="orthographicFront">
                <a:rot lat="10800000" lon="0" rev="10800000"/>
              </a:camera>
              <a:lightRig rig="threePt" dir="t"/>
            </a:scene3d>
          </p:grpSpPr>
          <p:sp>
            <p:nvSpPr>
              <p:cNvPr id="137" name="Freeform 7"/>
              <p:cNvSpPr>
                <a:spLocks/>
              </p:cNvSpPr>
              <p:nvPr/>
            </p:nvSpPr>
            <p:spPr bwMode="auto">
              <a:xfrm>
                <a:off x="2621108" y="1177132"/>
                <a:ext cx="3224213" cy="4146550"/>
              </a:xfrm>
              <a:custGeom>
                <a:avLst/>
                <a:gdLst>
                  <a:gd name="T0" fmla="*/ 1777 w 2031"/>
                  <a:gd name="T1" fmla="*/ 1863 h 2612"/>
                  <a:gd name="T2" fmla="*/ 1819 w 2031"/>
                  <a:gd name="T3" fmla="*/ 1740 h 2612"/>
                  <a:gd name="T4" fmla="*/ 1876 w 2031"/>
                  <a:gd name="T5" fmla="*/ 1554 h 2612"/>
                  <a:gd name="T6" fmla="*/ 1937 w 2031"/>
                  <a:gd name="T7" fmla="*/ 1324 h 2612"/>
                  <a:gd name="T8" fmla="*/ 1991 w 2031"/>
                  <a:gd name="T9" fmla="*/ 1068 h 2612"/>
                  <a:gd name="T10" fmla="*/ 2026 w 2031"/>
                  <a:gd name="T11" fmla="*/ 803 h 2612"/>
                  <a:gd name="T12" fmla="*/ 2028 w 2031"/>
                  <a:gd name="T13" fmla="*/ 549 h 2612"/>
                  <a:gd name="T14" fmla="*/ 1989 w 2031"/>
                  <a:gd name="T15" fmla="*/ 324 h 2612"/>
                  <a:gd name="T16" fmla="*/ 1940 w 2031"/>
                  <a:gd name="T17" fmla="*/ 209 h 2612"/>
                  <a:gd name="T18" fmla="*/ 1915 w 2031"/>
                  <a:gd name="T19" fmla="*/ 172 h 2612"/>
                  <a:gd name="T20" fmla="*/ 1889 w 2031"/>
                  <a:gd name="T21" fmla="*/ 139 h 2612"/>
                  <a:gd name="T22" fmla="*/ 1861 w 2031"/>
                  <a:gd name="T23" fmla="*/ 109 h 2612"/>
                  <a:gd name="T24" fmla="*/ 1828 w 2031"/>
                  <a:gd name="T25" fmla="*/ 85 h 2612"/>
                  <a:gd name="T26" fmla="*/ 1793 w 2031"/>
                  <a:gd name="T27" fmla="*/ 62 h 2612"/>
                  <a:gd name="T28" fmla="*/ 1756 w 2031"/>
                  <a:gd name="T29" fmla="*/ 44 h 2612"/>
                  <a:gd name="T30" fmla="*/ 1716 w 2031"/>
                  <a:gd name="T31" fmla="*/ 29 h 2612"/>
                  <a:gd name="T32" fmla="*/ 1646 w 2031"/>
                  <a:gd name="T33" fmla="*/ 13 h 2612"/>
                  <a:gd name="T34" fmla="*/ 1542 w 2031"/>
                  <a:gd name="T35" fmla="*/ 1 h 2612"/>
                  <a:gd name="T36" fmla="*/ 1435 w 2031"/>
                  <a:gd name="T37" fmla="*/ 1 h 2612"/>
                  <a:gd name="T38" fmla="*/ 1323 w 2031"/>
                  <a:gd name="T39" fmla="*/ 14 h 2612"/>
                  <a:gd name="T40" fmla="*/ 1211 w 2031"/>
                  <a:gd name="T41" fmla="*/ 36 h 2612"/>
                  <a:gd name="T42" fmla="*/ 1097 w 2031"/>
                  <a:gd name="T43" fmla="*/ 66 h 2612"/>
                  <a:gd name="T44" fmla="*/ 984 w 2031"/>
                  <a:gd name="T45" fmla="*/ 107 h 2612"/>
                  <a:gd name="T46" fmla="*/ 870 w 2031"/>
                  <a:gd name="T47" fmla="*/ 153 h 2612"/>
                  <a:gd name="T48" fmla="*/ 760 w 2031"/>
                  <a:gd name="T49" fmla="*/ 205 h 2612"/>
                  <a:gd name="T50" fmla="*/ 653 w 2031"/>
                  <a:gd name="T51" fmla="*/ 264 h 2612"/>
                  <a:gd name="T52" fmla="*/ 550 w 2031"/>
                  <a:gd name="T53" fmla="*/ 326 h 2612"/>
                  <a:gd name="T54" fmla="*/ 454 w 2031"/>
                  <a:gd name="T55" fmla="*/ 392 h 2612"/>
                  <a:gd name="T56" fmla="*/ 363 w 2031"/>
                  <a:gd name="T57" fmla="*/ 459 h 2612"/>
                  <a:gd name="T58" fmla="*/ 281 w 2031"/>
                  <a:gd name="T59" fmla="*/ 528 h 2612"/>
                  <a:gd name="T60" fmla="*/ 207 w 2031"/>
                  <a:gd name="T61" fmla="*/ 597 h 2612"/>
                  <a:gd name="T62" fmla="*/ 143 w 2031"/>
                  <a:gd name="T63" fmla="*/ 666 h 2612"/>
                  <a:gd name="T64" fmla="*/ 78 w 2031"/>
                  <a:gd name="T65" fmla="*/ 751 h 2612"/>
                  <a:gd name="T66" fmla="*/ 25 w 2031"/>
                  <a:gd name="T67" fmla="*/ 844 h 2612"/>
                  <a:gd name="T68" fmla="*/ 1 w 2031"/>
                  <a:gd name="T69" fmla="*/ 930 h 2612"/>
                  <a:gd name="T70" fmla="*/ 5 w 2031"/>
                  <a:gd name="T71" fmla="*/ 1005 h 2612"/>
                  <a:gd name="T72" fmla="*/ 48 w 2031"/>
                  <a:gd name="T73" fmla="*/ 1090 h 2612"/>
                  <a:gd name="T74" fmla="*/ 116 w 2031"/>
                  <a:gd name="T75" fmla="*/ 1172 h 2612"/>
                  <a:gd name="T76" fmla="*/ 193 w 2031"/>
                  <a:gd name="T77" fmla="*/ 1234 h 2612"/>
                  <a:gd name="T78" fmla="*/ 273 w 2031"/>
                  <a:gd name="T79" fmla="*/ 1280 h 2612"/>
                  <a:gd name="T80" fmla="*/ 357 w 2031"/>
                  <a:gd name="T81" fmla="*/ 1310 h 2612"/>
                  <a:gd name="T82" fmla="*/ 435 w 2031"/>
                  <a:gd name="T83" fmla="*/ 1327 h 2612"/>
                  <a:gd name="T84" fmla="*/ 506 w 2031"/>
                  <a:gd name="T85" fmla="*/ 1336 h 2612"/>
                  <a:gd name="T86" fmla="*/ 566 w 2031"/>
                  <a:gd name="T87" fmla="*/ 1337 h 2612"/>
                  <a:gd name="T88" fmla="*/ 449 w 2031"/>
                  <a:gd name="T89" fmla="*/ 2204 h 2612"/>
                  <a:gd name="T90" fmla="*/ 570 w 2031"/>
                  <a:gd name="T91" fmla="*/ 2352 h 2612"/>
                  <a:gd name="T92" fmla="*/ 1779 w 2031"/>
                  <a:gd name="T93" fmla="*/ 2122 h 2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31" h="2612">
                    <a:moveTo>
                      <a:pt x="1766" y="1894"/>
                    </a:moveTo>
                    <a:lnTo>
                      <a:pt x="1777" y="1863"/>
                    </a:lnTo>
                    <a:lnTo>
                      <a:pt x="1795" y="1811"/>
                    </a:lnTo>
                    <a:lnTo>
                      <a:pt x="1819" y="1740"/>
                    </a:lnTo>
                    <a:lnTo>
                      <a:pt x="1846" y="1655"/>
                    </a:lnTo>
                    <a:lnTo>
                      <a:pt x="1876" y="1554"/>
                    </a:lnTo>
                    <a:lnTo>
                      <a:pt x="1907" y="1444"/>
                    </a:lnTo>
                    <a:lnTo>
                      <a:pt x="1937" y="1324"/>
                    </a:lnTo>
                    <a:lnTo>
                      <a:pt x="1966" y="1198"/>
                    </a:lnTo>
                    <a:lnTo>
                      <a:pt x="1991" y="1068"/>
                    </a:lnTo>
                    <a:lnTo>
                      <a:pt x="2011" y="935"/>
                    </a:lnTo>
                    <a:lnTo>
                      <a:pt x="2026" y="803"/>
                    </a:lnTo>
                    <a:lnTo>
                      <a:pt x="2031" y="672"/>
                    </a:lnTo>
                    <a:lnTo>
                      <a:pt x="2028" y="549"/>
                    </a:lnTo>
                    <a:lnTo>
                      <a:pt x="2015" y="432"/>
                    </a:lnTo>
                    <a:lnTo>
                      <a:pt x="1989" y="324"/>
                    </a:lnTo>
                    <a:lnTo>
                      <a:pt x="1950" y="229"/>
                    </a:lnTo>
                    <a:lnTo>
                      <a:pt x="1940" y="209"/>
                    </a:lnTo>
                    <a:lnTo>
                      <a:pt x="1928" y="190"/>
                    </a:lnTo>
                    <a:lnTo>
                      <a:pt x="1915" y="172"/>
                    </a:lnTo>
                    <a:lnTo>
                      <a:pt x="1902" y="155"/>
                    </a:lnTo>
                    <a:lnTo>
                      <a:pt x="1889" y="139"/>
                    </a:lnTo>
                    <a:lnTo>
                      <a:pt x="1875" y="124"/>
                    </a:lnTo>
                    <a:lnTo>
                      <a:pt x="1861" y="109"/>
                    </a:lnTo>
                    <a:lnTo>
                      <a:pt x="1845" y="96"/>
                    </a:lnTo>
                    <a:lnTo>
                      <a:pt x="1828" y="85"/>
                    </a:lnTo>
                    <a:lnTo>
                      <a:pt x="1811" y="73"/>
                    </a:lnTo>
                    <a:lnTo>
                      <a:pt x="1793" y="62"/>
                    </a:lnTo>
                    <a:lnTo>
                      <a:pt x="1775" y="52"/>
                    </a:lnTo>
                    <a:lnTo>
                      <a:pt x="1756" y="44"/>
                    </a:lnTo>
                    <a:lnTo>
                      <a:pt x="1737" y="36"/>
                    </a:lnTo>
                    <a:lnTo>
                      <a:pt x="1716" y="29"/>
                    </a:lnTo>
                    <a:lnTo>
                      <a:pt x="1695" y="23"/>
                    </a:lnTo>
                    <a:lnTo>
                      <a:pt x="1646" y="13"/>
                    </a:lnTo>
                    <a:lnTo>
                      <a:pt x="1595" y="5"/>
                    </a:lnTo>
                    <a:lnTo>
                      <a:pt x="1542" y="1"/>
                    </a:lnTo>
                    <a:lnTo>
                      <a:pt x="1488" y="0"/>
                    </a:lnTo>
                    <a:lnTo>
                      <a:pt x="1435" y="1"/>
                    </a:lnTo>
                    <a:lnTo>
                      <a:pt x="1379" y="6"/>
                    </a:lnTo>
                    <a:lnTo>
                      <a:pt x="1323" y="14"/>
                    </a:lnTo>
                    <a:lnTo>
                      <a:pt x="1267" y="23"/>
                    </a:lnTo>
                    <a:lnTo>
                      <a:pt x="1211" y="36"/>
                    </a:lnTo>
                    <a:lnTo>
                      <a:pt x="1154" y="51"/>
                    </a:lnTo>
                    <a:lnTo>
                      <a:pt x="1097" y="66"/>
                    </a:lnTo>
                    <a:lnTo>
                      <a:pt x="1040" y="86"/>
                    </a:lnTo>
                    <a:lnTo>
                      <a:pt x="984" y="107"/>
                    </a:lnTo>
                    <a:lnTo>
                      <a:pt x="926" y="129"/>
                    </a:lnTo>
                    <a:lnTo>
                      <a:pt x="870" y="153"/>
                    </a:lnTo>
                    <a:lnTo>
                      <a:pt x="816" y="178"/>
                    </a:lnTo>
                    <a:lnTo>
                      <a:pt x="760" y="205"/>
                    </a:lnTo>
                    <a:lnTo>
                      <a:pt x="706" y="234"/>
                    </a:lnTo>
                    <a:lnTo>
                      <a:pt x="653" y="264"/>
                    </a:lnTo>
                    <a:lnTo>
                      <a:pt x="601" y="294"/>
                    </a:lnTo>
                    <a:lnTo>
                      <a:pt x="550" y="326"/>
                    </a:lnTo>
                    <a:lnTo>
                      <a:pt x="501" y="359"/>
                    </a:lnTo>
                    <a:lnTo>
                      <a:pt x="454" y="392"/>
                    </a:lnTo>
                    <a:lnTo>
                      <a:pt x="407" y="425"/>
                    </a:lnTo>
                    <a:lnTo>
                      <a:pt x="363" y="459"/>
                    </a:lnTo>
                    <a:lnTo>
                      <a:pt x="321" y="494"/>
                    </a:lnTo>
                    <a:lnTo>
                      <a:pt x="281" y="528"/>
                    </a:lnTo>
                    <a:lnTo>
                      <a:pt x="242" y="563"/>
                    </a:lnTo>
                    <a:lnTo>
                      <a:pt x="207" y="597"/>
                    </a:lnTo>
                    <a:lnTo>
                      <a:pt x="173" y="632"/>
                    </a:lnTo>
                    <a:lnTo>
                      <a:pt x="143" y="666"/>
                    </a:lnTo>
                    <a:lnTo>
                      <a:pt x="115" y="700"/>
                    </a:lnTo>
                    <a:lnTo>
                      <a:pt x="78" y="751"/>
                    </a:lnTo>
                    <a:lnTo>
                      <a:pt x="48" y="799"/>
                    </a:lnTo>
                    <a:lnTo>
                      <a:pt x="25" y="844"/>
                    </a:lnTo>
                    <a:lnTo>
                      <a:pt x="9" y="888"/>
                    </a:lnTo>
                    <a:lnTo>
                      <a:pt x="1" y="930"/>
                    </a:lnTo>
                    <a:lnTo>
                      <a:pt x="0" y="969"/>
                    </a:lnTo>
                    <a:lnTo>
                      <a:pt x="5" y="1005"/>
                    </a:lnTo>
                    <a:lnTo>
                      <a:pt x="18" y="1039"/>
                    </a:lnTo>
                    <a:lnTo>
                      <a:pt x="48" y="1090"/>
                    </a:lnTo>
                    <a:lnTo>
                      <a:pt x="81" y="1134"/>
                    </a:lnTo>
                    <a:lnTo>
                      <a:pt x="116" y="1172"/>
                    </a:lnTo>
                    <a:lnTo>
                      <a:pt x="154" y="1206"/>
                    </a:lnTo>
                    <a:lnTo>
                      <a:pt x="193" y="1234"/>
                    </a:lnTo>
                    <a:lnTo>
                      <a:pt x="233" y="1259"/>
                    </a:lnTo>
                    <a:lnTo>
                      <a:pt x="273" y="1280"/>
                    </a:lnTo>
                    <a:lnTo>
                      <a:pt x="315" y="1296"/>
                    </a:lnTo>
                    <a:lnTo>
                      <a:pt x="357" y="1310"/>
                    </a:lnTo>
                    <a:lnTo>
                      <a:pt x="397" y="1319"/>
                    </a:lnTo>
                    <a:lnTo>
                      <a:pt x="435" y="1327"/>
                    </a:lnTo>
                    <a:lnTo>
                      <a:pt x="472" y="1332"/>
                    </a:lnTo>
                    <a:lnTo>
                      <a:pt x="506" y="1336"/>
                    </a:lnTo>
                    <a:lnTo>
                      <a:pt x="539" y="1337"/>
                    </a:lnTo>
                    <a:lnTo>
                      <a:pt x="566" y="1337"/>
                    </a:lnTo>
                    <a:lnTo>
                      <a:pt x="591" y="1337"/>
                    </a:lnTo>
                    <a:lnTo>
                      <a:pt x="449" y="2204"/>
                    </a:lnTo>
                    <a:lnTo>
                      <a:pt x="332" y="2490"/>
                    </a:lnTo>
                    <a:lnTo>
                      <a:pt x="570" y="2352"/>
                    </a:lnTo>
                    <a:lnTo>
                      <a:pt x="647" y="2612"/>
                    </a:lnTo>
                    <a:lnTo>
                      <a:pt x="1779" y="2122"/>
                    </a:lnTo>
                    <a:lnTo>
                      <a:pt x="1766" y="189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8"/>
              <p:cNvSpPr>
                <a:spLocks/>
              </p:cNvSpPr>
              <p:nvPr/>
            </p:nvSpPr>
            <p:spPr bwMode="auto">
              <a:xfrm>
                <a:off x="2735408" y="1293020"/>
                <a:ext cx="2994025" cy="3321050"/>
              </a:xfrm>
              <a:custGeom>
                <a:avLst/>
                <a:gdLst>
                  <a:gd name="T0" fmla="*/ 606 w 1886"/>
                  <a:gd name="T1" fmla="*/ 1184 h 2092"/>
                  <a:gd name="T2" fmla="*/ 536 w 1886"/>
                  <a:gd name="T3" fmla="*/ 1193 h 2092"/>
                  <a:gd name="T4" fmla="*/ 455 w 1886"/>
                  <a:gd name="T5" fmla="*/ 1194 h 2092"/>
                  <a:gd name="T6" fmla="*/ 338 w 1886"/>
                  <a:gd name="T7" fmla="*/ 1178 h 2092"/>
                  <a:gd name="T8" fmla="*/ 204 w 1886"/>
                  <a:gd name="T9" fmla="*/ 1129 h 2092"/>
                  <a:gd name="T10" fmla="*/ 79 w 1886"/>
                  <a:gd name="T11" fmla="*/ 1033 h 2092"/>
                  <a:gd name="T12" fmla="*/ 2 w 1886"/>
                  <a:gd name="T13" fmla="*/ 909 h 2092"/>
                  <a:gd name="T14" fmla="*/ 11 w 1886"/>
                  <a:gd name="T15" fmla="*/ 822 h 2092"/>
                  <a:gd name="T16" fmla="*/ 70 w 1886"/>
                  <a:gd name="T17" fmla="*/ 713 h 2092"/>
                  <a:gd name="T18" fmla="*/ 141 w 1886"/>
                  <a:gd name="T19" fmla="*/ 623 h 2092"/>
                  <a:gd name="T20" fmla="*/ 214 w 1886"/>
                  <a:gd name="T21" fmla="*/ 549 h 2092"/>
                  <a:gd name="T22" fmla="*/ 299 w 1886"/>
                  <a:gd name="T23" fmla="*/ 473 h 2092"/>
                  <a:gd name="T24" fmla="*/ 394 w 1886"/>
                  <a:gd name="T25" fmla="*/ 399 h 2092"/>
                  <a:gd name="T26" fmla="*/ 497 w 1886"/>
                  <a:gd name="T27" fmla="*/ 328 h 2092"/>
                  <a:gd name="T28" fmla="*/ 569 w 1886"/>
                  <a:gd name="T29" fmla="*/ 307 h 2092"/>
                  <a:gd name="T30" fmla="*/ 612 w 1886"/>
                  <a:gd name="T31" fmla="*/ 259 h 2092"/>
                  <a:gd name="T32" fmla="*/ 676 w 1886"/>
                  <a:gd name="T33" fmla="*/ 222 h 2092"/>
                  <a:gd name="T34" fmla="*/ 741 w 1886"/>
                  <a:gd name="T35" fmla="*/ 188 h 2092"/>
                  <a:gd name="T36" fmla="*/ 784 w 1886"/>
                  <a:gd name="T37" fmla="*/ 214 h 2092"/>
                  <a:gd name="T38" fmla="*/ 871 w 1886"/>
                  <a:gd name="T39" fmla="*/ 129 h 2092"/>
                  <a:gd name="T40" fmla="*/ 1003 w 1886"/>
                  <a:gd name="T41" fmla="*/ 78 h 2092"/>
                  <a:gd name="T42" fmla="*/ 1134 w 1886"/>
                  <a:gd name="T43" fmla="*/ 39 h 2092"/>
                  <a:gd name="T44" fmla="*/ 1265 w 1886"/>
                  <a:gd name="T45" fmla="*/ 13 h 2092"/>
                  <a:gd name="T46" fmla="*/ 1392 w 1886"/>
                  <a:gd name="T47" fmla="*/ 0 h 2092"/>
                  <a:gd name="T48" fmla="*/ 1452 w 1886"/>
                  <a:gd name="T49" fmla="*/ 12 h 2092"/>
                  <a:gd name="T50" fmla="*/ 1524 w 1886"/>
                  <a:gd name="T51" fmla="*/ 5 h 2092"/>
                  <a:gd name="T52" fmla="*/ 1561 w 1886"/>
                  <a:gd name="T53" fmla="*/ 10 h 2092"/>
                  <a:gd name="T54" fmla="*/ 1595 w 1886"/>
                  <a:gd name="T55" fmla="*/ 18 h 2092"/>
                  <a:gd name="T56" fmla="*/ 1640 w 1886"/>
                  <a:gd name="T57" fmla="*/ 31 h 2092"/>
                  <a:gd name="T58" fmla="*/ 1686 w 1886"/>
                  <a:gd name="T59" fmla="*/ 52 h 2092"/>
                  <a:gd name="T60" fmla="*/ 1727 w 1886"/>
                  <a:gd name="T61" fmla="*/ 79 h 2092"/>
                  <a:gd name="T62" fmla="*/ 1764 w 1886"/>
                  <a:gd name="T63" fmla="*/ 114 h 2092"/>
                  <a:gd name="T64" fmla="*/ 1796 w 1886"/>
                  <a:gd name="T65" fmla="*/ 157 h 2092"/>
                  <a:gd name="T66" fmla="*/ 1824 w 1886"/>
                  <a:gd name="T67" fmla="*/ 209 h 2092"/>
                  <a:gd name="T68" fmla="*/ 1848 w 1886"/>
                  <a:gd name="T69" fmla="*/ 270 h 2092"/>
                  <a:gd name="T70" fmla="*/ 1865 w 1886"/>
                  <a:gd name="T71" fmla="*/ 339 h 2092"/>
                  <a:gd name="T72" fmla="*/ 1863 w 1886"/>
                  <a:gd name="T73" fmla="*/ 419 h 2092"/>
                  <a:gd name="T74" fmla="*/ 1886 w 1886"/>
                  <a:gd name="T75" fmla="*/ 620 h 2092"/>
                  <a:gd name="T76" fmla="*/ 1835 w 1886"/>
                  <a:gd name="T77" fmla="*/ 843 h 2092"/>
                  <a:gd name="T78" fmla="*/ 1854 w 1886"/>
                  <a:gd name="T79" fmla="*/ 938 h 2092"/>
                  <a:gd name="T80" fmla="*/ 1828 w 1886"/>
                  <a:gd name="T81" fmla="*/ 1085 h 2092"/>
                  <a:gd name="T82" fmla="*/ 1796 w 1886"/>
                  <a:gd name="T83" fmla="*/ 1226 h 2092"/>
                  <a:gd name="T84" fmla="*/ 1714 w 1886"/>
                  <a:gd name="T85" fmla="*/ 1299 h 2092"/>
                  <a:gd name="T86" fmla="*/ 1733 w 1886"/>
                  <a:gd name="T87" fmla="*/ 1467 h 2092"/>
                  <a:gd name="T88" fmla="*/ 1670 w 1886"/>
                  <a:gd name="T89" fmla="*/ 1669 h 2092"/>
                  <a:gd name="T90" fmla="*/ 1630 w 1886"/>
                  <a:gd name="T91" fmla="*/ 1785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86" h="2092">
                    <a:moveTo>
                      <a:pt x="1630" y="1785"/>
                    </a:moveTo>
                    <a:lnTo>
                      <a:pt x="456" y="2092"/>
                    </a:lnTo>
                    <a:lnTo>
                      <a:pt x="606" y="1184"/>
                    </a:lnTo>
                    <a:lnTo>
                      <a:pt x="556" y="1190"/>
                    </a:lnTo>
                    <a:lnTo>
                      <a:pt x="550" y="1191"/>
                    </a:lnTo>
                    <a:lnTo>
                      <a:pt x="536" y="1193"/>
                    </a:lnTo>
                    <a:lnTo>
                      <a:pt x="513" y="1194"/>
                    </a:lnTo>
                    <a:lnTo>
                      <a:pt x="487" y="1194"/>
                    </a:lnTo>
                    <a:lnTo>
                      <a:pt x="455" y="1194"/>
                    </a:lnTo>
                    <a:lnTo>
                      <a:pt x="419" y="1191"/>
                    </a:lnTo>
                    <a:lnTo>
                      <a:pt x="379" y="1186"/>
                    </a:lnTo>
                    <a:lnTo>
                      <a:pt x="338" y="1178"/>
                    </a:lnTo>
                    <a:lnTo>
                      <a:pt x="294" y="1167"/>
                    </a:lnTo>
                    <a:lnTo>
                      <a:pt x="249" y="1150"/>
                    </a:lnTo>
                    <a:lnTo>
                      <a:pt x="204" y="1129"/>
                    </a:lnTo>
                    <a:lnTo>
                      <a:pt x="161" y="1103"/>
                    </a:lnTo>
                    <a:lnTo>
                      <a:pt x="118" y="1070"/>
                    </a:lnTo>
                    <a:lnTo>
                      <a:pt x="79" y="1033"/>
                    </a:lnTo>
                    <a:lnTo>
                      <a:pt x="43" y="986"/>
                    </a:lnTo>
                    <a:lnTo>
                      <a:pt x="10" y="932"/>
                    </a:lnTo>
                    <a:lnTo>
                      <a:pt x="2" y="909"/>
                    </a:lnTo>
                    <a:lnTo>
                      <a:pt x="0" y="883"/>
                    </a:lnTo>
                    <a:lnTo>
                      <a:pt x="2" y="854"/>
                    </a:lnTo>
                    <a:lnTo>
                      <a:pt x="11" y="822"/>
                    </a:lnTo>
                    <a:lnTo>
                      <a:pt x="26" y="788"/>
                    </a:lnTo>
                    <a:lnTo>
                      <a:pt x="45" y="752"/>
                    </a:lnTo>
                    <a:lnTo>
                      <a:pt x="70" y="713"/>
                    </a:lnTo>
                    <a:lnTo>
                      <a:pt x="100" y="672"/>
                    </a:lnTo>
                    <a:lnTo>
                      <a:pt x="119" y="648"/>
                    </a:lnTo>
                    <a:lnTo>
                      <a:pt x="141" y="623"/>
                    </a:lnTo>
                    <a:lnTo>
                      <a:pt x="165" y="598"/>
                    </a:lnTo>
                    <a:lnTo>
                      <a:pt x="188" y="573"/>
                    </a:lnTo>
                    <a:lnTo>
                      <a:pt x="214" y="549"/>
                    </a:lnTo>
                    <a:lnTo>
                      <a:pt x="242" y="523"/>
                    </a:lnTo>
                    <a:lnTo>
                      <a:pt x="270" y="498"/>
                    </a:lnTo>
                    <a:lnTo>
                      <a:pt x="299" y="473"/>
                    </a:lnTo>
                    <a:lnTo>
                      <a:pt x="330" y="449"/>
                    </a:lnTo>
                    <a:lnTo>
                      <a:pt x="361" y="424"/>
                    </a:lnTo>
                    <a:lnTo>
                      <a:pt x="394" y="399"/>
                    </a:lnTo>
                    <a:lnTo>
                      <a:pt x="428" y="376"/>
                    </a:lnTo>
                    <a:lnTo>
                      <a:pt x="461" y="351"/>
                    </a:lnTo>
                    <a:lnTo>
                      <a:pt x="497" y="328"/>
                    </a:lnTo>
                    <a:lnTo>
                      <a:pt x="533" y="304"/>
                    </a:lnTo>
                    <a:lnTo>
                      <a:pt x="569" y="282"/>
                    </a:lnTo>
                    <a:lnTo>
                      <a:pt x="569" y="307"/>
                    </a:lnTo>
                    <a:lnTo>
                      <a:pt x="592" y="307"/>
                    </a:lnTo>
                    <a:lnTo>
                      <a:pt x="592" y="270"/>
                    </a:lnTo>
                    <a:lnTo>
                      <a:pt x="612" y="259"/>
                    </a:lnTo>
                    <a:lnTo>
                      <a:pt x="633" y="246"/>
                    </a:lnTo>
                    <a:lnTo>
                      <a:pt x="654" y="234"/>
                    </a:lnTo>
                    <a:lnTo>
                      <a:pt x="676" y="222"/>
                    </a:lnTo>
                    <a:lnTo>
                      <a:pt x="698" y="212"/>
                    </a:lnTo>
                    <a:lnTo>
                      <a:pt x="719" y="200"/>
                    </a:lnTo>
                    <a:lnTo>
                      <a:pt x="741" y="188"/>
                    </a:lnTo>
                    <a:lnTo>
                      <a:pt x="763" y="178"/>
                    </a:lnTo>
                    <a:lnTo>
                      <a:pt x="763" y="214"/>
                    </a:lnTo>
                    <a:lnTo>
                      <a:pt x="784" y="214"/>
                    </a:lnTo>
                    <a:lnTo>
                      <a:pt x="784" y="168"/>
                    </a:lnTo>
                    <a:lnTo>
                      <a:pt x="827" y="148"/>
                    </a:lnTo>
                    <a:lnTo>
                      <a:pt x="871" y="129"/>
                    </a:lnTo>
                    <a:lnTo>
                      <a:pt x="914" y="110"/>
                    </a:lnTo>
                    <a:lnTo>
                      <a:pt x="958" y="93"/>
                    </a:lnTo>
                    <a:lnTo>
                      <a:pt x="1003" y="78"/>
                    </a:lnTo>
                    <a:lnTo>
                      <a:pt x="1047" y="64"/>
                    </a:lnTo>
                    <a:lnTo>
                      <a:pt x="1091" y="51"/>
                    </a:lnTo>
                    <a:lnTo>
                      <a:pt x="1134" y="39"/>
                    </a:lnTo>
                    <a:lnTo>
                      <a:pt x="1178" y="28"/>
                    </a:lnTo>
                    <a:lnTo>
                      <a:pt x="1221" y="19"/>
                    </a:lnTo>
                    <a:lnTo>
                      <a:pt x="1265" y="13"/>
                    </a:lnTo>
                    <a:lnTo>
                      <a:pt x="1307" y="6"/>
                    </a:lnTo>
                    <a:lnTo>
                      <a:pt x="1350" y="2"/>
                    </a:lnTo>
                    <a:lnTo>
                      <a:pt x="1392" y="0"/>
                    </a:lnTo>
                    <a:lnTo>
                      <a:pt x="1432" y="0"/>
                    </a:lnTo>
                    <a:lnTo>
                      <a:pt x="1472" y="1"/>
                    </a:lnTo>
                    <a:lnTo>
                      <a:pt x="1452" y="12"/>
                    </a:lnTo>
                    <a:lnTo>
                      <a:pt x="1462" y="31"/>
                    </a:lnTo>
                    <a:lnTo>
                      <a:pt x="1513" y="4"/>
                    </a:lnTo>
                    <a:lnTo>
                      <a:pt x="1524" y="5"/>
                    </a:lnTo>
                    <a:lnTo>
                      <a:pt x="1537" y="6"/>
                    </a:lnTo>
                    <a:lnTo>
                      <a:pt x="1549" y="9"/>
                    </a:lnTo>
                    <a:lnTo>
                      <a:pt x="1561" y="10"/>
                    </a:lnTo>
                    <a:lnTo>
                      <a:pt x="1573" y="13"/>
                    </a:lnTo>
                    <a:lnTo>
                      <a:pt x="1584" y="15"/>
                    </a:lnTo>
                    <a:lnTo>
                      <a:pt x="1595" y="18"/>
                    </a:lnTo>
                    <a:lnTo>
                      <a:pt x="1606" y="21"/>
                    </a:lnTo>
                    <a:lnTo>
                      <a:pt x="1623" y="26"/>
                    </a:lnTo>
                    <a:lnTo>
                      <a:pt x="1640" y="31"/>
                    </a:lnTo>
                    <a:lnTo>
                      <a:pt x="1656" y="38"/>
                    </a:lnTo>
                    <a:lnTo>
                      <a:pt x="1671" y="44"/>
                    </a:lnTo>
                    <a:lnTo>
                      <a:pt x="1686" y="52"/>
                    </a:lnTo>
                    <a:lnTo>
                      <a:pt x="1700" y="61"/>
                    </a:lnTo>
                    <a:lnTo>
                      <a:pt x="1714" y="70"/>
                    </a:lnTo>
                    <a:lnTo>
                      <a:pt x="1727" y="79"/>
                    </a:lnTo>
                    <a:lnTo>
                      <a:pt x="1740" y="91"/>
                    </a:lnTo>
                    <a:lnTo>
                      <a:pt x="1752" y="103"/>
                    </a:lnTo>
                    <a:lnTo>
                      <a:pt x="1764" y="114"/>
                    </a:lnTo>
                    <a:lnTo>
                      <a:pt x="1775" y="129"/>
                    </a:lnTo>
                    <a:lnTo>
                      <a:pt x="1786" y="143"/>
                    </a:lnTo>
                    <a:lnTo>
                      <a:pt x="1796" y="157"/>
                    </a:lnTo>
                    <a:lnTo>
                      <a:pt x="1805" y="173"/>
                    </a:lnTo>
                    <a:lnTo>
                      <a:pt x="1815" y="190"/>
                    </a:lnTo>
                    <a:lnTo>
                      <a:pt x="1824" y="209"/>
                    </a:lnTo>
                    <a:lnTo>
                      <a:pt x="1833" y="229"/>
                    </a:lnTo>
                    <a:lnTo>
                      <a:pt x="1841" y="250"/>
                    </a:lnTo>
                    <a:lnTo>
                      <a:pt x="1848" y="270"/>
                    </a:lnTo>
                    <a:lnTo>
                      <a:pt x="1855" y="292"/>
                    </a:lnTo>
                    <a:lnTo>
                      <a:pt x="1860" y="316"/>
                    </a:lnTo>
                    <a:lnTo>
                      <a:pt x="1865" y="339"/>
                    </a:lnTo>
                    <a:lnTo>
                      <a:pt x="1870" y="363"/>
                    </a:lnTo>
                    <a:lnTo>
                      <a:pt x="1844" y="407"/>
                    </a:lnTo>
                    <a:lnTo>
                      <a:pt x="1863" y="419"/>
                    </a:lnTo>
                    <a:lnTo>
                      <a:pt x="1876" y="397"/>
                    </a:lnTo>
                    <a:lnTo>
                      <a:pt x="1886" y="505"/>
                    </a:lnTo>
                    <a:lnTo>
                      <a:pt x="1886" y="620"/>
                    </a:lnTo>
                    <a:lnTo>
                      <a:pt x="1880" y="740"/>
                    </a:lnTo>
                    <a:lnTo>
                      <a:pt x="1865" y="864"/>
                    </a:lnTo>
                    <a:lnTo>
                      <a:pt x="1835" y="843"/>
                    </a:lnTo>
                    <a:lnTo>
                      <a:pt x="1822" y="861"/>
                    </a:lnTo>
                    <a:lnTo>
                      <a:pt x="1861" y="888"/>
                    </a:lnTo>
                    <a:lnTo>
                      <a:pt x="1854" y="938"/>
                    </a:lnTo>
                    <a:lnTo>
                      <a:pt x="1846" y="987"/>
                    </a:lnTo>
                    <a:lnTo>
                      <a:pt x="1837" y="1035"/>
                    </a:lnTo>
                    <a:lnTo>
                      <a:pt x="1828" y="1085"/>
                    </a:lnTo>
                    <a:lnTo>
                      <a:pt x="1817" y="1133"/>
                    </a:lnTo>
                    <a:lnTo>
                      <a:pt x="1807" y="1180"/>
                    </a:lnTo>
                    <a:lnTo>
                      <a:pt x="1796" y="1226"/>
                    </a:lnTo>
                    <a:lnTo>
                      <a:pt x="1785" y="1272"/>
                    </a:lnTo>
                    <a:lnTo>
                      <a:pt x="1714" y="1272"/>
                    </a:lnTo>
                    <a:lnTo>
                      <a:pt x="1714" y="1299"/>
                    </a:lnTo>
                    <a:lnTo>
                      <a:pt x="1778" y="1299"/>
                    </a:lnTo>
                    <a:lnTo>
                      <a:pt x="1755" y="1385"/>
                    </a:lnTo>
                    <a:lnTo>
                      <a:pt x="1733" y="1467"/>
                    </a:lnTo>
                    <a:lnTo>
                      <a:pt x="1709" y="1541"/>
                    </a:lnTo>
                    <a:lnTo>
                      <a:pt x="1688" y="1609"/>
                    </a:lnTo>
                    <a:lnTo>
                      <a:pt x="1670" y="1669"/>
                    </a:lnTo>
                    <a:lnTo>
                      <a:pt x="1653" y="1718"/>
                    </a:lnTo>
                    <a:lnTo>
                      <a:pt x="1640" y="1757"/>
                    </a:lnTo>
                    <a:lnTo>
                      <a:pt x="1630" y="178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9"/>
              <p:cNvSpPr>
                <a:spLocks/>
              </p:cNvSpPr>
              <p:nvPr/>
            </p:nvSpPr>
            <p:spPr bwMode="auto">
              <a:xfrm>
                <a:off x="3381521" y="4247357"/>
                <a:ext cx="1943100" cy="919163"/>
              </a:xfrm>
              <a:custGeom>
                <a:avLst/>
                <a:gdLst>
                  <a:gd name="T0" fmla="*/ 214 w 1224"/>
                  <a:gd name="T1" fmla="*/ 579 h 579"/>
                  <a:gd name="T2" fmla="*/ 135 w 1224"/>
                  <a:gd name="T3" fmla="*/ 310 h 579"/>
                  <a:gd name="T4" fmla="*/ 0 w 1224"/>
                  <a:gd name="T5" fmla="*/ 388 h 579"/>
                  <a:gd name="T6" fmla="*/ 31 w 1224"/>
                  <a:gd name="T7" fmla="*/ 310 h 579"/>
                  <a:gd name="T8" fmla="*/ 1216 w 1224"/>
                  <a:gd name="T9" fmla="*/ 0 h 579"/>
                  <a:gd name="T10" fmla="*/ 1224 w 1224"/>
                  <a:gd name="T11" fmla="*/ 142 h 579"/>
                  <a:gd name="T12" fmla="*/ 214 w 1224"/>
                  <a:gd name="T13" fmla="*/ 579 h 579"/>
                </a:gdLst>
                <a:ahLst/>
                <a:cxnLst>
                  <a:cxn ang="0">
                    <a:pos x="T0" y="T1"/>
                  </a:cxn>
                  <a:cxn ang="0">
                    <a:pos x="T2" y="T3"/>
                  </a:cxn>
                  <a:cxn ang="0">
                    <a:pos x="T4" y="T5"/>
                  </a:cxn>
                  <a:cxn ang="0">
                    <a:pos x="T6" y="T7"/>
                  </a:cxn>
                  <a:cxn ang="0">
                    <a:pos x="T8" y="T9"/>
                  </a:cxn>
                  <a:cxn ang="0">
                    <a:pos x="T10" y="T11"/>
                  </a:cxn>
                  <a:cxn ang="0">
                    <a:pos x="T12" y="T13"/>
                  </a:cxn>
                </a:cxnLst>
                <a:rect l="0" t="0" r="r" b="b"/>
                <a:pathLst>
                  <a:path w="1224" h="579">
                    <a:moveTo>
                      <a:pt x="214" y="579"/>
                    </a:moveTo>
                    <a:lnTo>
                      <a:pt x="135" y="310"/>
                    </a:lnTo>
                    <a:lnTo>
                      <a:pt x="0" y="388"/>
                    </a:lnTo>
                    <a:lnTo>
                      <a:pt x="31" y="310"/>
                    </a:lnTo>
                    <a:lnTo>
                      <a:pt x="1216" y="0"/>
                    </a:lnTo>
                    <a:lnTo>
                      <a:pt x="1224" y="142"/>
                    </a:lnTo>
                    <a:lnTo>
                      <a:pt x="214" y="57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10"/>
              <p:cNvSpPr>
                <a:spLocks/>
              </p:cNvSpPr>
              <p:nvPr/>
            </p:nvSpPr>
            <p:spPr bwMode="auto">
              <a:xfrm>
                <a:off x="3951433" y="1670845"/>
                <a:ext cx="46038" cy="96838"/>
              </a:xfrm>
              <a:custGeom>
                <a:avLst/>
                <a:gdLst>
                  <a:gd name="T0" fmla="*/ 29 w 29"/>
                  <a:gd name="T1" fmla="*/ 57 h 61"/>
                  <a:gd name="T2" fmla="*/ 22 w 29"/>
                  <a:gd name="T3" fmla="*/ 0 h 61"/>
                  <a:gd name="T4" fmla="*/ 0 w 29"/>
                  <a:gd name="T5" fmla="*/ 4 h 61"/>
                  <a:gd name="T6" fmla="*/ 8 w 29"/>
                  <a:gd name="T7" fmla="*/ 61 h 61"/>
                  <a:gd name="T8" fmla="*/ 29 w 29"/>
                  <a:gd name="T9" fmla="*/ 57 h 61"/>
                </a:gdLst>
                <a:ahLst/>
                <a:cxnLst>
                  <a:cxn ang="0">
                    <a:pos x="T0" y="T1"/>
                  </a:cxn>
                  <a:cxn ang="0">
                    <a:pos x="T2" y="T3"/>
                  </a:cxn>
                  <a:cxn ang="0">
                    <a:pos x="T4" y="T5"/>
                  </a:cxn>
                  <a:cxn ang="0">
                    <a:pos x="T6" y="T7"/>
                  </a:cxn>
                  <a:cxn ang="0">
                    <a:pos x="T8" y="T9"/>
                  </a:cxn>
                </a:cxnLst>
                <a:rect l="0" t="0" r="r" b="b"/>
                <a:pathLst>
                  <a:path w="29" h="61">
                    <a:moveTo>
                      <a:pt x="29" y="57"/>
                    </a:moveTo>
                    <a:lnTo>
                      <a:pt x="22" y="0"/>
                    </a:lnTo>
                    <a:lnTo>
                      <a:pt x="0" y="4"/>
                    </a:lnTo>
                    <a:lnTo>
                      <a:pt x="8" y="61"/>
                    </a:lnTo>
                    <a:lnTo>
                      <a:pt x="29" y="5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140"/>
              <p:cNvSpPr>
                <a:spLocks/>
              </p:cNvSpPr>
              <p:nvPr/>
            </p:nvSpPr>
            <p:spPr bwMode="auto">
              <a:xfrm>
                <a:off x="3973658" y="1799432"/>
                <a:ext cx="55563" cy="96838"/>
              </a:xfrm>
              <a:custGeom>
                <a:avLst/>
                <a:gdLst>
                  <a:gd name="T0" fmla="*/ 15 w 35"/>
                  <a:gd name="T1" fmla="*/ 61 h 61"/>
                  <a:gd name="T2" fmla="*/ 35 w 35"/>
                  <a:gd name="T3" fmla="*/ 55 h 61"/>
                  <a:gd name="T4" fmla="*/ 21 w 35"/>
                  <a:gd name="T5" fmla="*/ 0 h 61"/>
                  <a:gd name="T6" fmla="*/ 0 w 35"/>
                  <a:gd name="T7" fmla="*/ 5 h 61"/>
                  <a:gd name="T8" fmla="*/ 15 w 35"/>
                  <a:gd name="T9" fmla="*/ 61 h 61"/>
                </a:gdLst>
                <a:ahLst/>
                <a:cxnLst>
                  <a:cxn ang="0">
                    <a:pos x="T0" y="T1"/>
                  </a:cxn>
                  <a:cxn ang="0">
                    <a:pos x="T2" y="T3"/>
                  </a:cxn>
                  <a:cxn ang="0">
                    <a:pos x="T4" y="T5"/>
                  </a:cxn>
                  <a:cxn ang="0">
                    <a:pos x="T6" y="T7"/>
                  </a:cxn>
                  <a:cxn ang="0">
                    <a:pos x="T8" y="T9"/>
                  </a:cxn>
                </a:cxnLst>
                <a:rect l="0" t="0" r="r" b="b"/>
                <a:pathLst>
                  <a:path w="35" h="61">
                    <a:moveTo>
                      <a:pt x="15" y="61"/>
                    </a:moveTo>
                    <a:lnTo>
                      <a:pt x="35" y="55"/>
                    </a:lnTo>
                    <a:lnTo>
                      <a:pt x="21" y="0"/>
                    </a:lnTo>
                    <a:lnTo>
                      <a:pt x="0" y="5"/>
                    </a:lnTo>
                    <a:lnTo>
                      <a:pt x="15"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141"/>
              <p:cNvSpPr>
                <a:spLocks/>
              </p:cNvSpPr>
              <p:nvPr/>
            </p:nvSpPr>
            <p:spPr bwMode="auto">
              <a:xfrm>
                <a:off x="4011758" y="1924845"/>
                <a:ext cx="65088" cy="96838"/>
              </a:xfrm>
              <a:custGeom>
                <a:avLst/>
                <a:gdLst>
                  <a:gd name="T0" fmla="*/ 22 w 41"/>
                  <a:gd name="T1" fmla="*/ 61 h 61"/>
                  <a:gd name="T2" fmla="*/ 41 w 41"/>
                  <a:gd name="T3" fmla="*/ 53 h 61"/>
                  <a:gd name="T4" fmla="*/ 20 w 41"/>
                  <a:gd name="T5" fmla="*/ 0 h 61"/>
                  <a:gd name="T6" fmla="*/ 0 w 41"/>
                  <a:gd name="T7" fmla="*/ 8 h 61"/>
                  <a:gd name="T8" fmla="*/ 22 w 41"/>
                  <a:gd name="T9" fmla="*/ 61 h 61"/>
                </a:gdLst>
                <a:ahLst/>
                <a:cxnLst>
                  <a:cxn ang="0">
                    <a:pos x="T0" y="T1"/>
                  </a:cxn>
                  <a:cxn ang="0">
                    <a:pos x="T2" y="T3"/>
                  </a:cxn>
                  <a:cxn ang="0">
                    <a:pos x="T4" y="T5"/>
                  </a:cxn>
                  <a:cxn ang="0">
                    <a:pos x="T6" y="T7"/>
                  </a:cxn>
                  <a:cxn ang="0">
                    <a:pos x="T8" y="T9"/>
                  </a:cxn>
                </a:cxnLst>
                <a:rect l="0" t="0" r="r" b="b"/>
                <a:pathLst>
                  <a:path w="41" h="61">
                    <a:moveTo>
                      <a:pt x="22" y="61"/>
                    </a:moveTo>
                    <a:lnTo>
                      <a:pt x="41" y="53"/>
                    </a:lnTo>
                    <a:lnTo>
                      <a:pt x="20" y="0"/>
                    </a:lnTo>
                    <a:lnTo>
                      <a:pt x="0" y="8"/>
                    </a:lnTo>
                    <a:lnTo>
                      <a:pt x="22"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13"/>
              <p:cNvSpPr>
                <a:spLocks/>
              </p:cNvSpPr>
              <p:nvPr/>
            </p:nvSpPr>
            <p:spPr bwMode="auto">
              <a:xfrm>
                <a:off x="4064146" y="2042320"/>
                <a:ext cx="74613" cy="96838"/>
              </a:xfrm>
              <a:custGeom>
                <a:avLst/>
                <a:gdLst>
                  <a:gd name="T0" fmla="*/ 29 w 47"/>
                  <a:gd name="T1" fmla="*/ 61 h 61"/>
                  <a:gd name="T2" fmla="*/ 47 w 47"/>
                  <a:gd name="T3" fmla="*/ 51 h 61"/>
                  <a:gd name="T4" fmla="*/ 20 w 47"/>
                  <a:gd name="T5" fmla="*/ 0 h 61"/>
                  <a:gd name="T6" fmla="*/ 0 w 47"/>
                  <a:gd name="T7" fmla="*/ 10 h 61"/>
                  <a:gd name="T8" fmla="*/ 29 w 47"/>
                  <a:gd name="T9" fmla="*/ 61 h 61"/>
                </a:gdLst>
                <a:ahLst/>
                <a:cxnLst>
                  <a:cxn ang="0">
                    <a:pos x="T0" y="T1"/>
                  </a:cxn>
                  <a:cxn ang="0">
                    <a:pos x="T2" y="T3"/>
                  </a:cxn>
                  <a:cxn ang="0">
                    <a:pos x="T4" y="T5"/>
                  </a:cxn>
                  <a:cxn ang="0">
                    <a:pos x="T6" y="T7"/>
                  </a:cxn>
                  <a:cxn ang="0">
                    <a:pos x="T8" y="T9"/>
                  </a:cxn>
                </a:cxnLst>
                <a:rect l="0" t="0" r="r" b="b"/>
                <a:pathLst>
                  <a:path w="47" h="61">
                    <a:moveTo>
                      <a:pt x="29" y="61"/>
                    </a:moveTo>
                    <a:lnTo>
                      <a:pt x="47" y="51"/>
                    </a:lnTo>
                    <a:lnTo>
                      <a:pt x="20" y="0"/>
                    </a:lnTo>
                    <a:lnTo>
                      <a:pt x="0" y="10"/>
                    </a:lnTo>
                    <a:lnTo>
                      <a:pt x="29"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14"/>
              <p:cNvSpPr>
                <a:spLocks/>
              </p:cNvSpPr>
              <p:nvPr/>
            </p:nvSpPr>
            <p:spPr bwMode="auto">
              <a:xfrm>
                <a:off x="4122883" y="2623345"/>
                <a:ext cx="82550" cy="93663"/>
              </a:xfrm>
              <a:custGeom>
                <a:avLst/>
                <a:gdLst>
                  <a:gd name="T0" fmla="*/ 0 w 52"/>
                  <a:gd name="T1" fmla="*/ 13 h 59"/>
                  <a:gd name="T2" fmla="*/ 34 w 52"/>
                  <a:gd name="T3" fmla="*/ 59 h 59"/>
                  <a:gd name="T4" fmla="*/ 52 w 52"/>
                  <a:gd name="T5" fmla="*/ 46 h 59"/>
                  <a:gd name="T6" fmla="*/ 18 w 52"/>
                  <a:gd name="T7" fmla="*/ 0 h 59"/>
                  <a:gd name="T8" fmla="*/ 0 w 52"/>
                  <a:gd name="T9" fmla="*/ 13 h 59"/>
                </a:gdLst>
                <a:ahLst/>
                <a:cxnLst>
                  <a:cxn ang="0">
                    <a:pos x="T0" y="T1"/>
                  </a:cxn>
                  <a:cxn ang="0">
                    <a:pos x="T2" y="T3"/>
                  </a:cxn>
                  <a:cxn ang="0">
                    <a:pos x="T4" y="T5"/>
                  </a:cxn>
                  <a:cxn ang="0">
                    <a:pos x="T6" y="T7"/>
                  </a:cxn>
                  <a:cxn ang="0">
                    <a:pos x="T8" y="T9"/>
                  </a:cxn>
                </a:cxnLst>
                <a:rect l="0" t="0" r="r" b="b"/>
                <a:pathLst>
                  <a:path w="52" h="59">
                    <a:moveTo>
                      <a:pt x="0" y="13"/>
                    </a:moveTo>
                    <a:lnTo>
                      <a:pt x="34" y="59"/>
                    </a:lnTo>
                    <a:lnTo>
                      <a:pt x="52" y="46"/>
                    </a:lnTo>
                    <a:lnTo>
                      <a:pt x="18" y="0"/>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15"/>
              <p:cNvSpPr>
                <a:spLocks/>
              </p:cNvSpPr>
              <p:nvPr/>
            </p:nvSpPr>
            <p:spPr bwMode="auto">
              <a:xfrm>
                <a:off x="4205433" y="2726532"/>
                <a:ext cx="87313" cy="90488"/>
              </a:xfrm>
              <a:custGeom>
                <a:avLst/>
                <a:gdLst>
                  <a:gd name="T0" fmla="*/ 0 w 55"/>
                  <a:gd name="T1" fmla="*/ 14 h 57"/>
                  <a:gd name="T2" fmla="*/ 39 w 55"/>
                  <a:gd name="T3" fmla="*/ 57 h 57"/>
                  <a:gd name="T4" fmla="*/ 55 w 55"/>
                  <a:gd name="T5" fmla="*/ 41 h 57"/>
                  <a:gd name="T6" fmla="*/ 16 w 55"/>
                  <a:gd name="T7" fmla="*/ 0 h 57"/>
                  <a:gd name="T8" fmla="*/ 0 w 55"/>
                  <a:gd name="T9" fmla="*/ 14 h 57"/>
                </a:gdLst>
                <a:ahLst/>
                <a:cxnLst>
                  <a:cxn ang="0">
                    <a:pos x="T0" y="T1"/>
                  </a:cxn>
                  <a:cxn ang="0">
                    <a:pos x="T2" y="T3"/>
                  </a:cxn>
                  <a:cxn ang="0">
                    <a:pos x="T4" y="T5"/>
                  </a:cxn>
                  <a:cxn ang="0">
                    <a:pos x="T6" y="T7"/>
                  </a:cxn>
                  <a:cxn ang="0">
                    <a:pos x="T8" y="T9"/>
                  </a:cxn>
                </a:cxnLst>
                <a:rect l="0" t="0" r="r" b="b"/>
                <a:pathLst>
                  <a:path w="55" h="57">
                    <a:moveTo>
                      <a:pt x="0" y="14"/>
                    </a:moveTo>
                    <a:lnTo>
                      <a:pt x="39" y="57"/>
                    </a:lnTo>
                    <a:lnTo>
                      <a:pt x="55" y="41"/>
                    </a:lnTo>
                    <a:lnTo>
                      <a:pt x="16" y="0"/>
                    </a:lnTo>
                    <a:lnTo>
                      <a:pt x="0"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16"/>
              <p:cNvSpPr>
                <a:spLocks/>
              </p:cNvSpPr>
              <p:nvPr/>
            </p:nvSpPr>
            <p:spPr bwMode="auto">
              <a:xfrm>
                <a:off x="4300683" y="2817020"/>
                <a:ext cx="88900" cy="85725"/>
              </a:xfrm>
              <a:custGeom>
                <a:avLst/>
                <a:gdLst>
                  <a:gd name="T0" fmla="*/ 0 w 56"/>
                  <a:gd name="T1" fmla="*/ 17 h 54"/>
                  <a:gd name="T2" fmla="*/ 43 w 56"/>
                  <a:gd name="T3" fmla="*/ 54 h 54"/>
                  <a:gd name="T4" fmla="*/ 56 w 56"/>
                  <a:gd name="T5" fmla="*/ 38 h 54"/>
                  <a:gd name="T6" fmla="*/ 14 w 56"/>
                  <a:gd name="T7" fmla="*/ 0 h 54"/>
                  <a:gd name="T8" fmla="*/ 0 w 56"/>
                  <a:gd name="T9" fmla="*/ 17 h 54"/>
                </a:gdLst>
                <a:ahLst/>
                <a:cxnLst>
                  <a:cxn ang="0">
                    <a:pos x="T0" y="T1"/>
                  </a:cxn>
                  <a:cxn ang="0">
                    <a:pos x="T2" y="T3"/>
                  </a:cxn>
                  <a:cxn ang="0">
                    <a:pos x="T4" y="T5"/>
                  </a:cxn>
                  <a:cxn ang="0">
                    <a:pos x="T6" y="T7"/>
                  </a:cxn>
                  <a:cxn ang="0">
                    <a:pos x="T8" y="T9"/>
                  </a:cxn>
                </a:cxnLst>
                <a:rect l="0" t="0" r="r" b="b"/>
                <a:pathLst>
                  <a:path w="56" h="54">
                    <a:moveTo>
                      <a:pt x="0" y="17"/>
                    </a:moveTo>
                    <a:lnTo>
                      <a:pt x="43" y="54"/>
                    </a:lnTo>
                    <a:lnTo>
                      <a:pt x="56" y="38"/>
                    </a:lnTo>
                    <a:lnTo>
                      <a:pt x="14" y="0"/>
                    </a:lnTo>
                    <a:lnTo>
                      <a:pt x="0" y="1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17"/>
              <p:cNvSpPr>
                <a:spLocks/>
              </p:cNvSpPr>
              <p:nvPr/>
            </p:nvSpPr>
            <p:spPr bwMode="auto">
              <a:xfrm>
                <a:off x="4403871" y="2897982"/>
                <a:ext cx="95250" cy="77788"/>
              </a:xfrm>
              <a:custGeom>
                <a:avLst/>
                <a:gdLst>
                  <a:gd name="T0" fmla="*/ 0 w 60"/>
                  <a:gd name="T1" fmla="*/ 18 h 49"/>
                  <a:gd name="T2" fmla="*/ 48 w 60"/>
                  <a:gd name="T3" fmla="*/ 49 h 49"/>
                  <a:gd name="T4" fmla="*/ 60 w 60"/>
                  <a:gd name="T5" fmla="*/ 31 h 49"/>
                  <a:gd name="T6" fmla="*/ 12 w 60"/>
                  <a:gd name="T7" fmla="*/ 0 h 49"/>
                  <a:gd name="T8" fmla="*/ 0 w 60"/>
                  <a:gd name="T9" fmla="*/ 18 h 49"/>
                </a:gdLst>
                <a:ahLst/>
                <a:cxnLst>
                  <a:cxn ang="0">
                    <a:pos x="T0" y="T1"/>
                  </a:cxn>
                  <a:cxn ang="0">
                    <a:pos x="T2" y="T3"/>
                  </a:cxn>
                  <a:cxn ang="0">
                    <a:pos x="T4" y="T5"/>
                  </a:cxn>
                  <a:cxn ang="0">
                    <a:pos x="T6" y="T7"/>
                  </a:cxn>
                  <a:cxn ang="0">
                    <a:pos x="T8" y="T9"/>
                  </a:cxn>
                </a:cxnLst>
                <a:rect l="0" t="0" r="r" b="b"/>
                <a:pathLst>
                  <a:path w="60" h="49">
                    <a:moveTo>
                      <a:pt x="0" y="18"/>
                    </a:moveTo>
                    <a:lnTo>
                      <a:pt x="48" y="49"/>
                    </a:lnTo>
                    <a:lnTo>
                      <a:pt x="60" y="31"/>
                    </a:lnTo>
                    <a:lnTo>
                      <a:pt x="12" y="0"/>
                    </a:lnTo>
                    <a:lnTo>
                      <a:pt x="0"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18"/>
              <p:cNvSpPr>
                <a:spLocks/>
              </p:cNvSpPr>
              <p:nvPr/>
            </p:nvSpPr>
            <p:spPr bwMode="auto">
              <a:xfrm>
                <a:off x="4519758" y="2963070"/>
                <a:ext cx="96838" cy="73025"/>
              </a:xfrm>
              <a:custGeom>
                <a:avLst/>
                <a:gdLst>
                  <a:gd name="T0" fmla="*/ 0 w 61"/>
                  <a:gd name="T1" fmla="*/ 20 h 46"/>
                  <a:gd name="T2" fmla="*/ 50 w 61"/>
                  <a:gd name="T3" fmla="*/ 46 h 46"/>
                  <a:gd name="T4" fmla="*/ 61 w 61"/>
                  <a:gd name="T5" fmla="*/ 26 h 46"/>
                  <a:gd name="T6" fmla="*/ 9 w 61"/>
                  <a:gd name="T7" fmla="*/ 0 h 46"/>
                  <a:gd name="T8" fmla="*/ 0 w 61"/>
                  <a:gd name="T9" fmla="*/ 20 h 46"/>
                </a:gdLst>
                <a:ahLst/>
                <a:cxnLst>
                  <a:cxn ang="0">
                    <a:pos x="T0" y="T1"/>
                  </a:cxn>
                  <a:cxn ang="0">
                    <a:pos x="T2" y="T3"/>
                  </a:cxn>
                  <a:cxn ang="0">
                    <a:pos x="T4" y="T5"/>
                  </a:cxn>
                  <a:cxn ang="0">
                    <a:pos x="T6" y="T7"/>
                  </a:cxn>
                  <a:cxn ang="0">
                    <a:pos x="T8" y="T9"/>
                  </a:cxn>
                </a:cxnLst>
                <a:rect l="0" t="0" r="r" b="b"/>
                <a:pathLst>
                  <a:path w="61" h="46">
                    <a:moveTo>
                      <a:pt x="0" y="20"/>
                    </a:moveTo>
                    <a:lnTo>
                      <a:pt x="50" y="46"/>
                    </a:lnTo>
                    <a:lnTo>
                      <a:pt x="61" y="26"/>
                    </a:lnTo>
                    <a:lnTo>
                      <a:pt x="9" y="0"/>
                    </a:lnTo>
                    <a:lnTo>
                      <a:pt x="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19"/>
              <p:cNvSpPr>
                <a:spLocks/>
              </p:cNvSpPr>
              <p:nvPr/>
            </p:nvSpPr>
            <p:spPr bwMode="auto">
              <a:xfrm>
                <a:off x="4640408" y="3017045"/>
                <a:ext cx="98425" cy="61913"/>
              </a:xfrm>
              <a:custGeom>
                <a:avLst/>
                <a:gdLst>
                  <a:gd name="T0" fmla="*/ 0 w 62"/>
                  <a:gd name="T1" fmla="*/ 20 h 39"/>
                  <a:gd name="T2" fmla="*/ 55 w 62"/>
                  <a:gd name="T3" fmla="*/ 39 h 39"/>
                  <a:gd name="T4" fmla="*/ 62 w 62"/>
                  <a:gd name="T5" fmla="*/ 18 h 39"/>
                  <a:gd name="T6" fmla="*/ 7 w 62"/>
                  <a:gd name="T7" fmla="*/ 0 h 39"/>
                  <a:gd name="T8" fmla="*/ 0 w 62"/>
                  <a:gd name="T9" fmla="*/ 20 h 39"/>
                </a:gdLst>
                <a:ahLst/>
                <a:cxnLst>
                  <a:cxn ang="0">
                    <a:pos x="T0" y="T1"/>
                  </a:cxn>
                  <a:cxn ang="0">
                    <a:pos x="T2" y="T3"/>
                  </a:cxn>
                  <a:cxn ang="0">
                    <a:pos x="T4" y="T5"/>
                  </a:cxn>
                  <a:cxn ang="0">
                    <a:pos x="T6" y="T7"/>
                  </a:cxn>
                  <a:cxn ang="0">
                    <a:pos x="T8" y="T9"/>
                  </a:cxn>
                </a:cxnLst>
                <a:rect l="0" t="0" r="r" b="b"/>
                <a:pathLst>
                  <a:path w="62" h="39">
                    <a:moveTo>
                      <a:pt x="0" y="20"/>
                    </a:moveTo>
                    <a:lnTo>
                      <a:pt x="55" y="39"/>
                    </a:lnTo>
                    <a:lnTo>
                      <a:pt x="62" y="18"/>
                    </a:lnTo>
                    <a:lnTo>
                      <a:pt x="7" y="0"/>
                    </a:lnTo>
                    <a:lnTo>
                      <a:pt x="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20"/>
              <p:cNvSpPr>
                <a:spLocks/>
              </p:cNvSpPr>
              <p:nvPr/>
            </p:nvSpPr>
            <p:spPr bwMode="auto">
              <a:xfrm>
                <a:off x="4768996" y="3053557"/>
                <a:ext cx="96838" cy="52388"/>
              </a:xfrm>
              <a:custGeom>
                <a:avLst/>
                <a:gdLst>
                  <a:gd name="T0" fmla="*/ 61 w 61"/>
                  <a:gd name="T1" fmla="*/ 12 h 33"/>
                  <a:gd name="T2" fmla="*/ 4 w 61"/>
                  <a:gd name="T3" fmla="*/ 0 h 33"/>
                  <a:gd name="T4" fmla="*/ 0 w 61"/>
                  <a:gd name="T5" fmla="*/ 21 h 33"/>
                  <a:gd name="T6" fmla="*/ 56 w 61"/>
                  <a:gd name="T7" fmla="*/ 33 h 33"/>
                  <a:gd name="T8" fmla="*/ 61 w 61"/>
                  <a:gd name="T9" fmla="*/ 12 h 33"/>
                </a:gdLst>
                <a:ahLst/>
                <a:cxnLst>
                  <a:cxn ang="0">
                    <a:pos x="T0" y="T1"/>
                  </a:cxn>
                  <a:cxn ang="0">
                    <a:pos x="T2" y="T3"/>
                  </a:cxn>
                  <a:cxn ang="0">
                    <a:pos x="T4" y="T5"/>
                  </a:cxn>
                  <a:cxn ang="0">
                    <a:pos x="T6" y="T7"/>
                  </a:cxn>
                  <a:cxn ang="0">
                    <a:pos x="T8" y="T9"/>
                  </a:cxn>
                </a:cxnLst>
                <a:rect l="0" t="0" r="r" b="b"/>
                <a:pathLst>
                  <a:path w="61" h="33">
                    <a:moveTo>
                      <a:pt x="61" y="12"/>
                    </a:moveTo>
                    <a:lnTo>
                      <a:pt x="4" y="0"/>
                    </a:lnTo>
                    <a:lnTo>
                      <a:pt x="0" y="21"/>
                    </a:lnTo>
                    <a:lnTo>
                      <a:pt x="56" y="33"/>
                    </a:lnTo>
                    <a:lnTo>
                      <a:pt x="61"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21"/>
              <p:cNvSpPr>
                <a:spLocks/>
              </p:cNvSpPr>
              <p:nvPr/>
            </p:nvSpPr>
            <p:spPr bwMode="auto">
              <a:xfrm>
                <a:off x="4924571" y="2404270"/>
                <a:ext cx="95250" cy="47625"/>
              </a:xfrm>
              <a:custGeom>
                <a:avLst/>
                <a:gdLst>
                  <a:gd name="T0" fmla="*/ 60 w 60"/>
                  <a:gd name="T1" fmla="*/ 20 h 30"/>
                  <a:gd name="T2" fmla="*/ 57 w 60"/>
                  <a:gd name="T3" fmla="*/ 0 h 30"/>
                  <a:gd name="T4" fmla="*/ 0 w 60"/>
                  <a:gd name="T5" fmla="*/ 9 h 30"/>
                  <a:gd name="T6" fmla="*/ 2 w 60"/>
                  <a:gd name="T7" fmla="*/ 30 h 30"/>
                  <a:gd name="T8" fmla="*/ 60 w 60"/>
                  <a:gd name="T9" fmla="*/ 20 h 30"/>
                </a:gdLst>
                <a:ahLst/>
                <a:cxnLst>
                  <a:cxn ang="0">
                    <a:pos x="T0" y="T1"/>
                  </a:cxn>
                  <a:cxn ang="0">
                    <a:pos x="T2" y="T3"/>
                  </a:cxn>
                  <a:cxn ang="0">
                    <a:pos x="T4" y="T5"/>
                  </a:cxn>
                  <a:cxn ang="0">
                    <a:pos x="T6" y="T7"/>
                  </a:cxn>
                  <a:cxn ang="0">
                    <a:pos x="T8" y="T9"/>
                  </a:cxn>
                </a:cxnLst>
                <a:rect l="0" t="0" r="r" b="b"/>
                <a:pathLst>
                  <a:path w="60" h="30">
                    <a:moveTo>
                      <a:pt x="60" y="20"/>
                    </a:moveTo>
                    <a:lnTo>
                      <a:pt x="57" y="0"/>
                    </a:lnTo>
                    <a:lnTo>
                      <a:pt x="0" y="9"/>
                    </a:lnTo>
                    <a:lnTo>
                      <a:pt x="2" y="30"/>
                    </a:lnTo>
                    <a:lnTo>
                      <a:pt x="6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22"/>
              <p:cNvSpPr>
                <a:spLocks/>
              </p:cNvSpPr>
              <p:nvPr/>
            </p:nvSpPr>
            <p:spPr bwMode="auto">
              <a:xfrm>
                <a:off x="5049983" y="2366170"/>
                <a:ext cx="98425" cy="58738"/>
              </a:xfrm>
              <a:custGeom>
                <a:avLst/>
                <a:gdLst>
                  <a:gd name="T0" fmla="*/ 62 w 62"/>
                  <a:gd name="T1" fmla="*/ 21 h 37"/>
                  <a:gd name="T2" fmla="*/ 56 w 62"/>
                  <a:gd name="T3" fmla="*/ 0 h 37"/>
                  <a:gd name="T4" fmla="*/ 0 w 62"/>
                  <a:gd name="T5" fmla="*/ 16 h 37"/>
                  <a:gd name="T6" fmla="*/ 7 w 62"/>
                  <a:gd name="T7" fmla="*/ 37 h 37"/>
                  <a:gd name="T8" fmla="*/ 62 w 62"/>
                  <a:gd name="T9" fmla="*/ 21 h 37"/>
                </a:gdLst>
                <a:ahLst/>
                <a:cxnLst>
                  <a:cxn ang="0">
                    <a:pos x="T0" y="T1"/>
                  </a:cxn>
                  <a:cxn ang="0">
                    <a:pos x="T2" y="T3"/>
                  </a:cxn>
                  <a:cxn ang="0">
                    <a:pos x="T4" y="T5"/>
                  </a:cxn>
                  <a:cxn ang="0">
                    <a:pos x="T6" y="T7"/>
                  </a:cxn>
                  <a:cxn ang="0">
                    <a:pos x="T8" y="T9"/>
                  </a:cxn>
                </a:cxnLst>
                <a:rect l="0" t="0" r="r" b="b"/>
                <a:pathLst>
                  <a:path w="62" h="37">
                    <a:moveTo>
                      <a:pt x="62" y="21"/>
                    </a:moveTo>
                    <a:lnTo>
                      <a:pt x="56" y="0"/>
                    </a:lnTo>
                    <a:lnTo>
                      <a:pt x="0" y="16"/>
                    </a:lnTo>
                    <a:lnTo>
                      <a:pt x="7" y="37"/>
                    </a:lnTo>
                    <a:lnTo>
                      <a:pt x="62"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23"/>
              <p:cNvSpPr>
                <a:spLocks/>
              </p:cNvSpPr>
              <p:nvPr/>
            </p:nvSpPr>
            <p:spPr bwMode="auto">
              <a:xfrm>
                <a:off x="5173808" y="2312195"/>
                <a:ext cx="96838" cy="68263"/>
              </a:xfrm>
              <a:custGeom>
                <a:avLst/>
                <a:gdLst>
                  <a:gd name="T0" fmla="*/ 61 w 61"/>
                  <a:gd name="T1" fmla="*/ 21 h 43"/>
                  <a:gd name="T2" fmla="*/ 52 w 61"/>
                  <a:gd name="T3" fmla="*/ 0 h 43"/>
                  <a:gd name="T4" fmla="*/ 0 w 61"/>
                  <a:gd name="T5" fmla="*/ 24 h 43"/>
                  <a:gd name="T6" fmla="*/ 8 w 61"/>
                  <a:gd name="T7" fmla="*/ 43 h 43"/>
                  <a:gd name="T8" fmla="*/ 61 w 61"/>
                  <a:gd name="T9" fmla="*/ 21 h 43"/>
                </a:gdLst>
                <a:ahLst/>
                <a:cxnLst>
                  <a:cxn ang="0">
                    <a:pos x="T0" y="T1"/>
                  </a:cxn>
                  <a:cxn ang="0">
                    <a:pos x="T2" y="T3"/>
                  </a:cxn>
                  <a:cxn ang="0">
                    <a:pos x="T4" y="T5"/>
                  </a:cxn>
                  <a:cxn ang="0">
                    <a:pos x="T6" y="T7"/>
                  </a:cxn>
                  <a:cxn ang="0">
                    <a:pos x="T8" y="T9"/>
                  </a:cxn>
                </a:cxnLst>
                <a:rect l="0" t="0" r="r" b="b"/>
                <a:pathLst>
                  <a:path w="61" h="43">
                    <a:moveTo>
                      <a:pt x="61" y="21"/>
                    </a:moveTo>
                    <a:lnTo>
                      <a:pt x="52" y="0"/>
                    </a:lnTo>
                    <a:lnTo>
                      <a:pt x="0" y="24"/>
                    </a:lnTo>
                    <a:lnTo>
                      <a:pt x="8" y="43"/>
                    </a:lnTo>
                    <a:lnTo>
                      <a:pt x="61"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24"/>
              <p:cNvSpPr>
                <a:spLocks/>
              </p:cNvSpPr>
              <p:nvPr/>
            </p:nvSpPr>
            <p:spPr bwMode="auto">
              <a:xfrm>
                <a:off x="5289696" y="2247107"/>
                <a:ext cx="96838" cy="76200"/>
              </a:xfrm>
              <a:custGeom>
                <a:avLst/>
                <a:gdLst>
                  <a:gd name="T0" fmla="*/ 61 w 61"/>
                  <a:gd name="T1" fmla="*/ 18 h 48"/>
                  <a:gd name="T2" fmla="*/ 49 w 61"/>
                  <a:gd name="T3" fmla="*/ 0 h 48"/>
                  <a:gd name="T4" fmla="*/ 0 w 61"/>
                  <a:gd name="T5" fmla="*/ 30 h 48"/>
                  <a:gd name="T6" fmla="*/ 12 w 61"/>
                  <a:gd name="T7" fmla="*/ 48 h 48"/>
                  <a:gd name="T8" fmla="*/ 61 w 61"/>
                  <a:gd name="T9" fmla="*/ 18 h 48"/>
                </a:gdLst>
                <a:ahLst/>
                <a:cxnLst>
                  <a:cxn ang="0">
                    <a:pos x="T0" y="T1"/>
                  </a:cxn>
                  <a:cxn ang="0">
                    <a:pos x="T2" y="T3"/>
                  </a:cxn>
                  <a:cxn ang="0">
                    <a:pos x="T4" y="T5"/>
                  </a:cxn>
                  <a:cxn ang="0">
                    <a:pos x="T6" y="T7"/>
                  </a:cxn>
                  <a:cxn ang="0">
                    <a:pos x="T8" y="T9"/>
                  </a:cxn>
                </a:cxnLst>
                <a:rect l="0" t="0" r="r" b="b"/>
                <a:pathLst>
                  <a:path w="61" h="48">
                    <a:moveTo>
                      <a:pt x="61" y="18"/>
                    </a:moveTo>
                    <a:lnTo>
                      <a:pt x="49" y="0"/>
                    </a:lnTo>
                    <a:lnTo>
                      <a:pt x="0" y="30"/>
                    </a:lnTo>
                    <a:lnTo>
                      <a:pt x="12" y="48"/>
                    </a:lnTo>
                    <a:lnTo>
                      <a:pt x="61"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25"/>
              <p:cNvSpPr>
                <a:spLocks/>
              </p:cNvSpPr>
              <p:nvPr/>
            </p:nvSpPr>
            <p:spPr bwMode="auto">
              <a:xfrm>
                <a:off x="5399233" y="2166145"/>
                <a:ext cx="92075" cy="84138"/>
              </a:xfrm>
              <a:custGeom>
                <a:avLst/>
                <a:gdLst>
                  <a:gd name="T0" fmla="*/ 58 w 58"/>
                  <a:gd name="T1" fmla="*/ 18 h 53"/>
                  <a:gd name="T2" fmla="*/ 45 w 58"/>
                  <a:gd name="T3" fmla="*/ 0 h 53"/>
                  <a:gd name="T4" fmla="*/ 0 w 58"/>
                  <a:gd name="T5" fmla="*/ 36 h 53"/>
                  <a:gd name="T6" fmla="*/ 13 w 58"/>
                  <a:gd name="T7" fmla="*/ 53 h 53"/>
                  <a:gd name="T8" fmla="*/ 58 w 58"/>
                  <a:gd name="T9" fmla="*/ 18 h 53"/>
                </a:gdLst>
                <a:ahLst/>
                <a:cxnLst>
                  <a:cxn ang="0">
                    <a:pos x="T0" y="T1"/>
                  </a:cxn>
                  <a:cxn ang="0">
                    <a:pos x="T2" y="T3"/>
                  </a:cxn>
                  <a:cxn ang="0">
                    <a:pos x="T4" y="T5"/>
                  </a:cxn>
                  <a:cxn ang="0">
                    <a:pos x="T6" y="T7"/>
                  </a:cxn>
                  <a:cxn ang="0">
                    <a:pos x="T8" y="T9"/>
                  </a:cxn>
                </a:cxnLst>
                <a:rect l="0" t="0" r="r" b="b"/>
                <a:pathLst>
                  <a:path w="58" h="53">
                    <a:moveTo>
                      <a:pt x="58" y="18"/>
                    </a:moveTo>
                    <a:lnTo>
                      <a:pt x="45" y="0"/>
                    </a:lnTo>
                    <a:lnTo>
                      <a:pt x="0" y="36"/>
                    </a:lnTo>
                    <a:lnTo>
                      <a:pt x="13" y="53"/>
                    </a:lnTo>
                    <a:lnTo>
                      <a:pt x="58"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26"/>
              <p:cNvSpPr>
                <a:spLocks/>
              </p:cNvSpPr>
              <p:nvPr/>
            </p:nvSpPr>
            <p:spPr bwMode="auto">
              <a:xfrm>
                <a:off x="5497658" y="2075657"/>
                <a:ext cx="88900" cy="88900"/>
              </a:xfrm>
              <a:custGeom>
                <a:avLst/>
                <a:gdLst>
                  <a:gd name="T0" fmla="*/ 56 w 56"/>
                  <a:gd name="T1" fmla="*/ 15 h 56"/>
                  <a:gd name="T2" fmla="*/ 42 w 56"/>
                  <a:gd name="T3" fmla="*/ 0 h 56"/>
                  <a:gd name="T4" fmla="*/ 0 w 56"/>
                  <a:gd name="T5" fmla="*/ 40 h 56"/>
                  <a:gd name="T6" fmla="*/ 16 w 56"/>
                  <a:gd name="T7" fmla="*/ 56 h 56"/>
                  <a:gd name="T8" fmla="*/ 56 w 56"/>
                  <a:gd name="T9" fmla="*/ 15 h 56"/>
                </a:gdLst>
                <a:ahLst/>
                <a:cxnLst>
                  <a:cxn ang="0">
                    <a:pos x="T0" y="T1"/>
                  </a:cxn>
                  <a:cxn ang="0">
                    <a:pos x="T2" y="T3"/>
                  </a:cxn>
                  <a:cxn ang="0">
                    <a:pos x="T4" y="T5"/>
                  </a:cxn>
                  <a:cxn ang="0">
                    <a:pos x="T6" y="T7"/>
                  </a:cxn>
                  <a:cxn ang="0">
                    <a:pos x="T8" y="T9"/>
                  </a:cxn>
                </a:cxnLst>
                <a:rect l="0" t="0" r="r" b="b"/>
                <a:pathLst>
                  <a:path w="56" h="56">
                    <a:moveTo>
                      <a:pt x="56" y="15"/>
                    </a:moveTo>
                    <a:lnTo>
                      <a:pt x="42" y="0"/>
                    </a:lnTo>
                    <a:lnTo>
                      <a:pt x="0" y="40"/>
                    </a:lnTo>
                    <a:lnTo>
                      <a:pt x="16" y="56"/>
                    </a:lnTo>
                    <a:lnTo>
                      <a:pt x="56" y="1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27"/>
              <p:cNvSpPr>
                <a:spLocks/>
              </p:cNvSpPr>
              <p:nvPr/>
            </p:nvSpPr>
            <p:spPr bwMode="auto">
              <a:xfrm>
                <a:off x="5586558" y="1972470"/>
                <a:ext cx="82550" cy="95250"/>
              </a:xfrm>
              <a:custGeom>
                <a:avLst/>
                <a:gdLst>
                  <a:gd name="T0" fmla="*/ 52 w 52"/>
                  <a:gd name="T1" fmla="*/ 14 h 60"/>
                  <a:gd name="T2" fmla="*/ 35 w 52"/>
                  <a:gd name="T3" fmla="*/ 0 h 60"/>
                  <a:gd name="T4" fmla="*/ 0 w 52"/>
                  <a:gd name="T5" fmla="*/ 45 h 60"/>
                  <a:gd name="T6" fmla="*/ 17 w 52"/>
                  <a:gd name="T7" fmla="*/ 60 h 60"/>
                  <a:gd name="T8" fmla="*/ 52 w 52"/>
                  <a:gd name="T9" fmla="*/ 14 h 60"/>
                </a:gdLst>
                <a:ahLst/>
                <a:cxnLst>
                  <a:cxn ang="0">
                    <a:pos x="T0" y="T1"/>
                  </a:cxn>
                  <a:cxn ang="0">
                    <a:pos x="T2" y="T3"/>
                  </a:cxn>
                  <a:cxn ang="0">
                    <a:pos x="T4" y="T5"/>
                  </a:cxn>
                  <a:cxn ang="0">
                    <a:pos x="T6" y="T7"/>
                  </a:cxn>
                  <a:cxn ang="0">
                    <a:pos x="T8" y="T9"/>
                  </a:cxn>
                </a:cxnLst>
                <a:rect l="0" t="0" r="r" b="b"/>
                <a:pathLst>
                  <a:path w="52" h="60">
                    <a:moveTo>
                      <a:pt x="52" y="14"/>
                    </a:moveTo>
                    <a:lnTo>
                      <a:pt x="35" y="0"/>
                    </a:lnTo>
                    <a:lnTo>
                      <a:pt x="0" y="45"/>
                    </a:lnTo>
                    <a:lnTo>
                      <a:pt x="17" y="60"/>
                    </a:lnTo>
                    <a:lnTo>
                      <a:pt x="52"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28"/>
              <p:cNvSpPr>
                <a:spLocks/>
              </p:cNvSpPr>
              <p:nvPr/>
            </p:nvSpPr>
            <p:spPr bwMode="auto">
              <a:xfrm>
                <a:off x="5356371" y="2348707"/>
                <a:ext cx="77788" cy="96838"/>
              </a:xfrm>
              <a:custGeom>
                <a:avLst/>
                <a:gdLst>
                  <a:gd name="T0" fmla="*/ 0 w 49"/>
                  <a:gd name="T1" fmla="*/ 13 h 61"/>
                  <a:gd name="T2" fmla="*/ 31 w 49"/>
                  <a:gd name="T3" fmla="*/ 61 h 61"/>
                  <a:gd name="T4" fmla="*/ 49 w 49"/>
                  <a:gd name="T5" fmla="*/ 48 h 61"/>
                  <a:gd name="T6" fmla="*/ 18 w 49"/>
                  <a:gd name="T7" fmla="*/ 0 h 61"/>
                  <a:gd name="T8" fmla="*/ 0 w 49"/>
                  <a:gd name="T9" fmla="*/ 13 h 61"/>
                </a:gdLst>
                <a:ahLst/>
                <a:cxnLst>
                  <a:cxn ang="0">
                    <a:pos x="T0" y="T1"/>
                  </a:cxn>
                  <a:cxn ang="0">
                    <a:pos x="T2" y="T3"/>
                  </a:cxn>
                  <a:cxn ang="0">
                    <a:pos x="T4" y="T5"/>
                  </a:cxn>
                  <a:cxn ang="0">
                    <a:pos x="T6" y="T7"/>
                  </a:cxn>
                  <a:cxn ang="0">
                    <a:pos x="T8" y="T9"/>
                  </a:cxn>
                </a:cxnLst>
                <a:rect l="0" t="0" r="r" b="b"/>
                <a:pathLst>
                  <a:path w="49" h="61">
                    <a:moveTo>
                      <a:pt x="0" y="13"/>
                    </a:moveTo>
                    <a:lnTo>
                      <a:pt x="31" y="61"/>
                    </a:lnTo>
                    <a:lnTo>
                      <a:pt x="49" y="48"/>
                    </a:lnTo>
                    <a:lnTo>
                      <a:pt x="18" y="0"/>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29"/>
              <p:cNvSpPr>
                <a:spLocks/>
              </p:cNvSpPr>
              <p:nvPr/>
            </p:nvSpPr>
            <p:spPr bwMode="auto">
              <a:xfrm>
                <a:off x="5434158" y="2453482"/>
                <a:ext cx="87313" cy="92075"/>
              </a:xfrm>
              <a:custGeom>
                <a:avLst/>
                <a:gdLst>
                  <a:gd name="T0" fmla="*/ 0 w 55"/>
                  <a:gd name="T1" fmla="*/ 14 h 58"/>
                  <a:gd name="T2" fmla="*/ 38 w 55"/>
                  <a:gd name="T3" fmla="*/ 58 h 58"/>
                  <a:gd name="T4" fmla="*/ 55 w 55"/>
                  <a:gd name="T5" fmla="*/ 44 h 58"/>
                  <a:gd name="T6" fmla="*/ 17 w 55"/>
                  <a:gd name="T7" fmla="*/ 0 h 58"/>
                  <a:gd name="T8" fmla="*/ 0 w 55"/>
                  <a:gd name="T9" fmla="*/ 14 h 58"/>
                </a:gdLst>
                <a:ahLst/>
                <a:cxnLst>
                  <a:cxn ang="0">
                    <a:pos x="T0" y="T1"/>
                  </a:cxn>
                  <a:cxn ang="0">
                    <a:pos x="T2" y="T3"/>
                  </a:cxn>
                  <a:cxn ang="0">
                    <a:pos x="T4" y="T5"/>
                  </a:cxn>
                  <a:cxn ang="0">
                    <a:pos x="T6" y="T7"/>
                  </a:cxn>
                  <a:cxn ang="0">
                    <a:pos x="T8" y="T9"/>
                  </a:cxn>
                </a:cxnLst>
                <a:rect l="0" t="0" r="r" b="b"/>
                <a:pathLst>
                  <a:path w="55" h="58">
                    <a:moveTo>
                      <a:pt x="0" y="14"/>
                    </a:moveTo>
                    <a:lnTo>
                      <a:pt x="38" y="58"/>
                    </a:lnTo>
                    <a:lnTo>
                      <a:pt x="55" y="44"/>
                    </a:lnTo>
                    <a:lnTo>
                      <a:pt x="17" y="0"/>
                    </a:lnTo>
                    <a:lnTo>
                      <a:pt x="0"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30"/>
              <p:cNvSpPr>
                <a:spLocks/>
              </p:cNvSpPr>
              <p:nvPr/>
            </p:nvSpPr>
            <p:spPr bwMode="auto">
              <a:xfrm>
                <a:off x="5524646" y="2548732"/>
                <a:ext cx="92075" cy="85725"/>
              </a:xfrm>
              <a:custGeom>
                <a:avLst/>
                <a:gdLst>
                  <a:gd name="T0" fmla="*/ 0 w 58"/>
                  <a:gd name="T1" fmla="*/ 15 h 54"/>
                  <a:gd name="T2" fmla="*/ 43 w 58"/>
                  <a:gd name="T3" fmla="*/ 54 h 54"/>
                  <a:gd name="T4" fmla="*/ 58 w 58"/>
                  <a:gd name="T5" fmla="*/ 39 h 54"/>
                  <a:gd name="T6" fmla="*/ 16 w 58"/>
                  <a:gd name="T7" fmla="*/ 0 h 54"/>
                  <a:gd name="T8" fmla="*/ 0 w 58"/>
                  <a:gd name="T9" fmla="*/ 15 h 54"/>
                </a:gdLst>
                <a:ahLst/>
                <a:cxnLst>
                  <a:cxn ang="0">
                    <a:pos x="T0" y="T1"/>
                  </a:cxn>
                  <a:cxn ang="0">
                    <a:pos x="T2" y="T3"/>
                  </a:cxn>
                  <a:cxn ang="0">
                    <a:pos x="T4" y="T5"/>
                  </a:cxn>
                  <a:cxn ang="0">
                    <a:pos x="T6" y="T7"/>
                  </a:cxn>
                  <a:cxn ang="0">
                    <a:pos x="T8" y="T9"/>
                  </a:cxn>
                </a:cxnLst>
                <a:rect l="0" t="0" r="r" b="b"/>
                <a:pathLst>
                  <a:path w="58" h="54">
                    <a:moveTo>
                      <a:pt x="0" y="15"/>
                    </a:moveTo>
                    <a:lnTo>
                      <a:pt x="43" y="54"/>
                    </a:lnTo>
                    <a:lnTo>
                      <a:pt x="58" y="39"/>
                    </a:lnTo>
                    <a:lnTo>
                      <a:pt x="16" y="0"/>
                    </a:lnTo>
                    <a:lnTo>
                      <a:pt x="0" y="1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31"/>
              <p:cNvSpPr>
                <a:spLocks/>
              </p:cNvSpPr>
              <p:nvPr/>
            </p:nvSpPr>
            <p:spPr bwMode="auto">
              <a:xfrm>
                <a:off x="4129233" y="2161382"/>
                <a:ext cx="80963" cy="95250"/>
              </a:xfrm>
              <a:custGeom>
                <a:avLst/>
                <a:gdLst>
                  <a:gd name="T0" fmla="*/ 32 w 51"/>
                  <a:gd name="T1" fmla="*/ 60 h 60"/>
                  <a:gd name="T2" fmla="*/ 51 w 51"/>
                  <a:gd name="T3" fmla="*/ 49 h 60"/>
                  <a:gd name="T4" fmla="*/ 18 w 51"/>
                  <a:gd name="T5" fmla="*/ 0 h 60"/>
                  <a:gd name="T6" fmla="*/ 0 w 51"/>
                  <a:gd name="T7" fmla="*/ 13 h 60"/>
                  <a:gd name="T8" fmla="*/ 32 w 51"/>
                  <a:gd name="T9" fmla="*/ 60 h 60"/>
                </a:gdLst>
                <a:ahLst/>
                <a:cxnLst>
                  <a:cxn ang="0">
                    <a:pos x="T0" y="T1"/>
                  </a:cxn>
                  <a:cxn ang="0">
                    <a:pos x="T2" y="T3"/>
                  </a:cxn>
                  <a:cxn ang="0">
                    <a:pos x="T4" y="T5"/>
                  </a:cxn>
                  <a:cxn ang="0">
                    <a:pos x="T6" y="T7"/>
                  </a:cxn>
                  <a:cxn ang="0">
                    <a:pos x="T8" y="T9"/>
                  </a:cxn>
                </a:cxnLst>
                <a:rect l="0" t="0" r="r" b="b"/>
                <a:pathLst>
                  <a:path w="51" h="60">
                    <a:moveTo>
                      <a:pt x="32" y="60"/>
                    </a:moveTo>
                    <a:lnTo>
                      <a:pt x="51" y="49"/>
                    </a:lnTo>
                    <a:lnTo>
                      <a:pt x="18" y="0"/>
                    </a:lnTo>
                    <a:lnTo>
                      <a:pt x="0" y="13"/>
                    </a:lnTo>
                    <a:lnTo>
                      <a:pt x="32" y="6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32"/>
              <p:cNvSpPr>
                <a:spLocks/>
              </p:cNvSpPr>
              <p:nvPr/>
            </p:nvSpPr>
            <p:spPr bwMode="auto">
              <a:xfrm>
                <a:off x="4210196" y="2264570"/>
                <a:ext cx="85725" cy="93663"/>
              </a:xfrm>
              <a:custGeom>
                <a:avLst/>
                <a:gdLst>
                  <a:gd name="T0" fmla="*/ 37 w 54"/>
                  <a:gd name="T1" fmla="*/ 59 h 59"/>
                  <a:gd name="T2" fmla="*/ 54 w 54"/>
                  <a:gd name="T3" fmla="*/ 45 h 59"/>
                  <a:gd name="T4" fmla="*/ 15 w 54"/>
                  <a:gd name="T5" fmla="*/ 0 h 59"/>
                  <a:gd name="T6" fmla="*/ 0 w 54"/>
                  <a:gd name="T7" fmla="*/ 15 h 59"/>
                  <a:gd name="T8" fmla="*/ 37 w 54"/>
                  <a:gd name="T9" fmla="*/ 59 h 59"/>
                </a:gdLst>
                <a:ahLst/>
                <a:cxnLst>
                  <a:cxn ang="0">
                    <a:pos x="T0" y="T1"/>
                  </a:cxn>
                  <a:cxn ang="0">
                    <a:pos x="T2" y="T3"/>
                  </a:cxn>
                  <a:cxn ang="0">
                    <a:pos x="T4" y="T5"/>
                  </a:cxn>
                  <a:cxn ang="0">
                    <a:pos x="T6" y="T7"/>
                  </a:cxn>
                  <a:cxn ang="0">
                    <a:pos x="T8" y="T9"/>
                  </a:cxn>
                </a:cxnLst>
                <a:rect l="0" t="0" r="r" b="b"/>
                <a:pathLst>
                  <a:path w="54" h="59">
                    <a:moveTo>
                      <a:pt x="37" y="59"/>
                    </a:moveTo>
                    <a:lnTo>
                      <a:pt x="54" y="45"/>
                    </a:lnTo>
                    <a:lnTo>
                      <a:pt x="15" y="0"/>
                    </a:lnTo>
                    <a:lnTo>
                      <a:pt x="0" y="15"/>
                    </a:lnTo>
                    <a:lnTo>
                      <a:pt x="37" y="5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33"/>
              <p:cNvSpPr>
                <a:spLocks/>
              </p:cNvSpPr>
              <p:nvPr/>
            </p:nvSpPr>
            <p:spPr bwMode="auto">
              <a:xfrm>
                <a:off x="3645046" y="1816895"/>
                <a:ext cx="46038" cy="95250"/>
              </a:xfrm>
              <a:custGeom>
                <a:avLst/>
                <a:gdLst>
                  <a:gd name="T0" fmla="*/ 21 w 29"/>
                  <a:gd name="T1" fmla="*/ 0 h 60"/>
                  <a:gd name="T2" fmla="*/ 0 w 29"/>
                  <a:gd name="T3" fmla="*/ 3 h 60"/>
                  <a:gd name="T4" fmla="*/ 7 w 29"/>
                  <a:gd name="T5" fmla="*/ 60 h 60"/>
                  <a:gd name="T6" fmla="*/ 29 w 29"/>
                  <a:gd name="T7" fmla="*/ 57 h 60"/>
                  <a:gd name="T8" fmla="*/ 21 w 29"/>
                  <a:gd name="T9" fmla="*/ 0 h 60"/>
                </a:gdLst>
                <a:ahLst/>
                <a:cxnLst>
                  <a:cxn ang="0">
                    <a:pos x="T0" y="T1"/>
                  </a:cxn>
                  <a:cxn ang="0">
                    <a:pos x="T2" y="T3"/>
                  </a:cxn>
                  <a:cxn ang="0">
                    <a:pos x="T4" y="T5"/>
                  </a:cxn>
                  <a:cxn ang="0">
                    <a:pos x="T6" y="T7"/>
                  </a:cxn>
                  <a:cxn ang="0">
                    <a:pos x="T8" y="T9"/>
                  </a:cxn>
                </a:cxnLst>
                <a:rect l="0" t="0" r="r" b="b"/>
                <a:pathLst>
                  <a:path w="29" h="60">
                    <a:moveTo>
                      <a:pt x="21" y="0"/>
                    </a:moveTo>
                    <a:lnTo>
                      <a:pt x="0" y="3"/>
                    </a:lnTo>
                    <a:lnTo>
                      <a:pt x="7" y="60"/>
                    </a:lnTo>
                    <a:lnTo>
                      <a:pt x="29" y="57"/>
                    </a:lnTo>
                    <a:lnTo>
                      <a:pt x="2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34"/>
              <p:cNvSpPr>
                <a:spLocks/>
              </p:cNvSpPr>
              <p:nvPr/>
            </p:nvSpPr>
            <p:spPr bwMode="auto">
              <a:xfrm>
                <a:off x="3665683" y="1945482"/>
                <a:ext cx="55563" cy="96838"/>
              </a:xfrm>
              <a:custGeom>
                <a:avLst/>
                <a:gdLst>
                  <a:gd name="T0" fmla="*/ 21 w 35"/>
                  <a:gd name="T1" fmla="*/ 0 h 61"/>
                  <a:gd name="T2" fmla="*/ 0 w 35"/>
                  <a:gd name="T3" fmla="*/ 5 h 61"/>
                  <a:gd name="T4" fmla="*/ 15 w 35"/>
                  <a:gd name="T5" fmla="*/ 61 h 61"/>
                  <a:gd name="T6" fmla="*/ 35 w 35"/>
                  <a:gd name="T7" fmla="*/ 56 h 61"/>
                  <a:gd name="T8" fmla="*/ 21 w 35"/>
                  <a:gd name="T9" fmla="*/ 0 h 61"/>
                </a:gdLst>
                <a:ahLst/>
                <a:cxnLst>
                  <a:cxn ang="0">
                    <a:pos x="T0" y="T1"/>
                  </a:cxn>
                  <a:cxn ang="0">
                    <a:pos x="T2" y="T3"/>
                  </a:cxn>
                  <a:cxn ang="0">
                    <a:pos x="T4" y="T5"/>
                  </a:cxn>
                  <a:cxn ang="0">
                    <a:pos x="T6" y="T7"/>
                  </a:cxn>
                  <a:cxn ang="0">
                    <a:pos x="T8" y="T9"/>
                  </a:cxn>
                </a:cxnLst>
                <a:rect l="0" t="0" r="r" b="b"/>
                <a:pathLst>
                  <a:path w="35" h="61">
                    <a:moveTo>
                      <a:pt x="21" y="0"/>
                    </a:moveTo>
                    <a:lnTo>
                      <a:pt x="0" y="5"/>
                    </a:lnTo>
                    <a:lnTo>
                      <a:pt x="15" y="61"/>
                    </a:lnTo>
                    <a:lnTo>
                      <a:pt x="35" y="56"/>
                    </a:lnTo>
                    <a:lnTo>
                      <a:pt x="2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35"/>
              <p:cNvSpPr>
                <a:spLocks/>
              </p:cNvSpPr>
              <p:nvPr/>
            </p:nvSpPr>
            <p:spPr bwMode="auto">
              <a:xfrm>
                <a:off x="3705371" y="2070895"/>
                <a:ext cx="63500" cy="96838"/>
              </a:xfrm>
              <a:custGeom>
                <a:avLst/>
                <a:gdLst>
                  <a:gd name="T0" fmla="*/ 20 w 40"/>
                  <a:gd name="T1" fmla="*/ 0 h 61"/>
                  <a:gd name="T2" fmla="*/ 0 w 40"/>
                  <a:gd name="T3" fmla="*/ 8 h 61"/>
                  <a:gd name="T4" fmla="*/ 21 w 40"/>
                  <a:gd name="T5" fmla="*/ 61 h 61"/>
                  <a:gd name="T6" fmla="*/ 40 w 40"/>
                  <a:gd name="T7" fmla="*/ 54 h 61"/>
                  <a:gd name="T8" fmla="*/ 20 w 40"/>
                  <a:gd name="T9" fmla="*/ 0 h 61"/>
                </a:gdLst>
                <a:ahLst/>
                <a:cxnLst>
                  <a:cxn ang="0">
                    <a:pos x="T0" y="T1"/>
                  </a:cxn>
                  <a:cxn ang="0">
                    <a:pos x="T2" y="T3"/>
                  </a:cxn>
                  <a:cxn ang="0">
                    <a:pos x="T4" y="T5"/>
                  </a:cxn>
                  <a:cxn ang="0">
                    <a:pos x="T6" y="T7"/>
                  </a:cxn>
                  <a:cxn ang="0">
                    <a:pos x="T8" y="T9"/>
                  </a:cxn>
                </a:cxnLst>
                <a:rect l="0" t="0" r="r" b="b"/>
                <a:pathLst>
                  <a:path w="40" h="61">
                    <a:moveTo>
                      <a:pt x="20" y="0"/>
                    </a:moveTo>
                    <a:lnTo>
                      <a:pt x="0" y="8"/>
                    </a:lnTo>
                    <a:lnTo>
                      <a:pt x="21" y="61"/>
                    </a:lnTo>
                    <a:lnTo>
                      <a:pt x="40" y="54"/>
                    </a:lnTo>
                    <a:lnTo>
                      <a:pt x="20"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36"/>
              <p:cNvSpPr>
                <a:spLocks/>
              </p:cNvSpPr>
              <p:nvPr/>
            </p:nvSpPr>
            <p:spPr bwMode="auto">
              <a:xfrm>
                <a:off x="3759346" y="2188370"/>
                <a:ext cx="71438" cy="98425"/>
              </a:xfrm>
              <a:custGeom>
                <a:avLst/>
                <a:gdLst>
                  <a:gd name="T0" fmla="*/ 18 w 45"/>
                  <a:gd name="T1" fmla="*/ 0 h 62"/>
                  <a:gd name="T2" fmla="*/ 0 w 45"/>
                  <a:gd name="T3" fmla="*/ 11 h 62"/>
                  <a:gd name="T4" fmla="*/ 27 w 45"/>
                  <a:gd name="T5" fmla="*/ 62 h 62"/>
                  <a:gd name="T6" fmla="*/ 45 w 45"/>
                  <a:gd name="T7" fmla="*/ 51 h 62"/>
                  <a:gd name="T8" fmla="*/ 18 w 45"/>
                  <a:gd name="T9" fmla="*/ 0 h 62"/>
                </a:gdLst>
                <a:ahLst/>
                <a:cxnLst>
                  <a:cxn ang="0">
                    <a:pos x="T0" y="T1"/>
                  </a:cxn>
                  <a:cxn ang="0">
                    <a:pos x="T2" y="T3"/>
                  </a:cxn>
                  <a:cxn ang="0">
                    <a:pos x="T4" y="T5"/>
                  </a:cxn>
                  <a:cxn ang="0">
                    <a:pos x="T6" y="T7"/>
                  </a:cxn>
                  <a:cxn ang="0">
                    <a:pos x="T8" y="T9"/>
                  </a:cxn>
                </a:cxnLst>
                <a:rect l="0" t="0" r="r" b="b"/>
                <a:pathLst>
                  <a:path w="45" h="62">
                    <a:moveTo>
                      <a:pt x="18" y="0"/>
                    </a:moveTo>
                    <a:lnTo>
                      <a:pt x="0" y="11"/>
                    </a:lnTo>
                    <a:lnTo>
                      <a:pt x="27" y="62"/>
                    </a:lnTo>
                    <a:lnTo>
                      <a:pt x="45" y="51"/>
                    </a:lnTo>
                    <a:lnTo>
                      <a:pt x="18"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37"/>
              <p:cNvSpPr>
                <a:spLocks/>
              </p:cNvSpPr>
              <p:nvPr/>
            </p:nvSpPr>
            <p:spPr bwMode="auto">
              <a:xfrm>
                <a:off x="3821258" y="2309020"/>
                <a:ext cx="80963" cy="95250"/>
              </a:xfrm>
              <a:custGeom>
                <a:avLst/>
                <a:gdLst>
                  <a:gd name="T0" fmla="*/ 0 w 51"/>
                  <a:gd name="T1" fmla="*/ 12 h 60"/>
                  <a:gd name="T2" fmla="*/ 32 w 51"/>
                  <a:gd name="T3" fmla="*/ 60 h 60"/>
                  <a:gd name="T4" fmla="*/ 51 w 51"/>
                  <a:gd name="T5" fmla="*/ 48 h 60"/>
                  <a:gd name="T6" fmla="*/ 18 w 51"/>
                  <a:gd name="T7" fmla="*/ 0 h 60"/>
                  <a:gd name="T8" fmla="*/ 0 w 51"/>
                  <a:gd name="T9" fmla="*/ 12 h 60"/>
                </a:gdLst>
                <a:ahLst/>
                <a:cxnLst>
                  <a:cxn ang="0">
                    <a:pos x="T0" y="T1"/>
                  </a:cxn>
                  <a:cxn ang="0">
                    <a:pos x="T2" y="T3"/>
                  </a:cxn>
                  <a:cxn ang="0">
                    <a:pos x="T4" y="T5"/>
                  </a:cxn>
                  <a:cxn ang="0">
                    <a:pos x="T6" y="T7"/>
                  </a:cxn>
                  <a:cxn ang="0">
                    <a:pos x="T8" y="T9"/>
                  </a:cxn>
                </a:cxnLst>
                <a:rect l="0" t="0" r="r" b="b"/>
                <a:pathLst>
                  <a:path w="51" h="60">
                    <a:moveTo>
                      <a:pt x="0" y="12"/>
                    </a:moveTo>
                    <a:lnTo>
                      <a:pt x="32" y="60"/>
                    </a:lnTo>
                    <a:lnTo>
                      <a:pt x="51" y="48"/>
                    </a:lnTo>
                    <a:lnTo>
                      <a:pt x="18" y="0"/>
                    </a:lnTo>
                    <a:lnTo>
                      <a:pt x="0"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38"/>
              <p:cNvSpPr>
                <a:spLocks/>
              </p:cNvSpPr>
              <p:nvPr/>
            </p:nvSpPr>
            <p:spPr bwMode="auto">
              <a:xfrm>
                <a:off x="4302271" y="2359820"/>
                <a:ext cx="88900" cy="85725"/>
              </a:xfrm>
              <a:custGeom>
                <a:avLst/>
                <a:gdLst>
                  <a:gd name="T0" fmla="*/ 56 w 56"/>
                  <a:gd name="T1" fmla="*/ 38 h 54"/>
                  <a:gd name="T2" fmla="*/ 14 w 56"/>
                  <a:gd name="T3" fmla="*/ 0 h 54"/>
                  <a:gd name="T4" fmla="*/ 0 w 56"/>
                  <a:gd name="T5" fmla="*/ 16 h 54"/>
                  <a:gd name="T6" fmla="*/ 42 w 56"/>
                  <a:gd name="T7" fmla="*/ 54 h 54"/>
                  <a:gd name="T8" fmla="*/ 56 w 56"/>
                  <a:gd name="T9" fmla="*/ 38 h 54"/>
                </a:gdLst>
                <a:ahLst/>
                <a:cxnLst>
                  <a:cxn ang="0">
                    <a:pos x="T0" y="T1"/>
                  </a:cxn>
                  <a:cxn ang="0">
                    <a:pos x="T2" y="T3"/>
                  </a:cxn>
                  <a:cxn ang="0">
                    <a:pos x="T4" y="T5"/>
                  </a:cxn>
                  <a:cxn ang="0">
                    <a:pos x="T6" y="T7"/>
                  </a:cxn>
                  <a:cxn ang="0">
                    <a:pos x="T8" y="T9"/>
                  </a:cxn>
                </a:cxnLst>
                <a:rect l="0" t="0" r="r" b="b"/>
                <a:pathLst>
                  <a:path w="56" h="54">
                    <a:moveTo>
                      <a:pt x="56" y="38"/>
                    </a:moveTo>
                    <a:lnTo>
                      <a:pt x="14" y="0"/>
                    </a:lnTo>
                    <a:lnTo>
                      <a:pt x="0" y="16"/>
                    </a:lnTo>
                    <a:lnTo>
                      <a:pt x="42" y="54"/>
                    </a:lnTo>
                    <a:lnTo>
                      <a:pt x="56" y="3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39"/>
              <p:cNvSpPr>
                <a:spLocks/>
              </p:cNvSpPr>
              <p:nvPr/>
            </p:nvSpPr>
            <p:spPr bwMode="auto">
              <a:xfrm>
                <a:off x="4835671" y="2486820"/>
                <a:ext cx="71438" cy="96838"/>
              </a:xfrm>
              <a:custGeom>
                <a:avLst/>
                <a:gdLst>
                  <a:gd name="T0" fmla="*/ 0 w 45"/>
                  <a:gd name="T1" fmla="*/ 9 h 61"/>
                  <a:gd name="T2" fmla="*/ 26 w 45"/>
                  <a:gd name="T3" fmla="*/ 61 h 61"/>
                  <a:gd name="T4" fmla="*/ 45 w 45"/>
                  <a:gd name="T5" fmla="*/ 52 h 61"/>
                  <a:gd name="T6" fmla="*/ 19 w 45"/>
                  <a:gd name="T7" fmla="*/ 0 h 61"/>
                  <a:gd name="T8" fmla="*/ 0 w 45"/>
                  <a:gd name="T9" fmla="*/ 9 h 61"/>
                </a:gdLst>
                <a:ahLst/>
                <a:cxnLst>
                  <a:cxn ang="0">
                    <a:pos x="T0" y="T1"/>
                  </a:cxn>
                  <a:cxn ang="0">
                    <a:pos x="T2" y="T3"/>
                  </a:cxn>
                  <a:cxn ang="0">
                    <a:pos x="T4" y="T5"/>
                  </a:cxn>
                  <a:cxn ang="0">
                    <a:pos x="T6" y="T7"/>
                  </a:cxn>
                  <a:cxn ang="0">
                    <a:pos x="T8" y="T9"/>
                  </a:cxn>
                </a:cxnLst>
                <a:rect l="0" t="0" r="r" b="b"/>
                <a:pathLst>
                  <a:path w="45" h="61">
                    <a:moveTo>
                      <a:pt x="0" y="9"/>
                    </a:moveTo>
                    <a:lnTo>
                      <a:pt x="26" y="61"/>
                    </a:lnTo>
                    <a:lnTo>
                      <a:pt x="45" y="52"/>
                    </a:lnTo>
                    <a:lnTo>
                      <a:pt x="19" y="0"/>
                    </a:lnTo>
                    <a:lnTo>
                      <a:pt x="0" y="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40"/>
              <p:cNvSpPr>
                <a:spLocks/>
              </p:cNvSpPr>
              <p:nvPr/>
            </p:nvSpPr>
            <p:spPr bwMode="auto">
              <a:xfrm>
                <a:off x="4894408" y="2624932"/>
                <a:ext cx="71438" cy="96838"/>
              </a:xfrm>
              <a:custGeom>
                <a:avLst/>
                <a:gdLst>
                  <a:gd name="T0" fmla="*/ 45 w 45"/>
                  <a:gd name="T1" fmla="*/ 52 h 61"/>
                  <a:gd name="T2" fmla="*/ 20 w 45"/>
                  <a:gd name="T3" fmla="*/ 0 h 61"/>
                  <a:gd name="T4" fmla="*/ 0 w 45"/>
                  <a:gd name="T5" fmla="*/ 9 h 61"/>
                  <a:gd name="T6" fmla="*/ 25 w 45"/>
                  <a:gd name="T7" fmla="*/ 61 h 61"/>
                  <a:gd name="T8" fmla="*/ 45 w 45"/>
                  <a:gd name="T9" fmla="*/ 52 h 61"/>
                </a:gdLst>
                <a:ahLst/>
                <a:cxnLst>
                  <a:cxn ang="0">
                    <a:pos x="T0" y="T1"/>
                  </a:cxn>
                  <a:cxn ang="0">
                    <a:pos x="T2" y="T3"/>
                  </a:cxn>
                  <a:cxn ang="0">
                    <a:pos x="T4" y="T5"/>
                  </a:cxn>
                  <a:cxn ang="0">
                    <a:pos x="T6" y="T7"/>
                  </a:cxn>
                  <a:cxn ang="0">
                    <a:pos x="T8" y="T9"/>
                  </a:cxn>
                </a:cxnLst>
                <a:rect l="0" t="0" r="r" b="b"/>
                <a:pathLst>
                  <a:path w="45" h="61">
                    <a:moveTo>
                      <a:pt x="45" y="52"/>
                    </a:moveTo>
                    <a:lnTo>
                      <a:pt x="20" y="0"/>
                    </a:lnTo>
                    <a:lnTo>
                      <a:pt x="0" y="9"/>
                    </a:lnTo>
                    <a:lnTo>
                      <a:pt x="25" y="61"/>
                    </a:lnTo>
                    <a:lnTo>
                      <a:pt x="45" y="5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41"/>
              <p:cNvSpPr>
                <a:spLocks/>
              </p:cNvSpPr>
              <p:nvPr/>
            </p:nvSpPr>
            <p:spPr bwMode="auto">
              <a:xfrm>
                <a:off x="4940446" y="2761457"/>
                <a:ext cx="73025" cy="96838"/>
              </a:xfrm>
              <a:custGeom>
                <a:avLst/>
                <a:gdLst>
                  <a:gd name="T0" fmla="*/ 46 w 46"/>
                  <a:gd name="T1" fmla="*/ 52 h 61"/>
                  <a:gd name="T2" fmla="*/ 20 w 46"/>
                  <a:gd name="T3" fmla="*/ 0 h 61"/>
                  <a:gd name="T4" fmla="*/ 0 w 46"/>
                  <a:gd name="T5" fmla="*/ 9 h 61"/>
                  <a:gd name="T6" fmla="*/ 26 w 46"/>
                  <a:gd name="T7" fmla="*/ 61 h 61"/>
                  <a:gd name="T8" fmla="*/ 46 w 46"/>
                  <a:gd name="T9" fmla="*/ 52 h 61"/>
                </a:gdLst>
                <a:ahLst/>
                <a:cxnLst>
                  <a:cxn ang="0">
                    <a:pos x="T0" y="T1"/>
                  </a:cxn>
                  <a:cxn ang="0">
                    <a:pos x="T2" y="T3"/>
                  </a:cxn>
                  <a:cxn ang="0">
                    <a:pos x="T4" y="T5"/>
                  </a:cxn>
                  <a:cxn ang="0">
                    <a:pos x="T6" y="T7"/>
                  </a:cxn>
                  <a:cxn ang="0">
                    <a:pos x="T8" y="T9"/>
                  </a:cxn>
                </a:cxnLst>
                <a:rect l="0" t="0" r="r" b="b"/>
                <a:pathLst>
                  <a:path w="46" h="61">
                    <a:moveTo>
                      <a:pt x="46" y="52"/>
                    </a:moveTo>
                    <a:lnTo>
                      <a:pt x="20" y="0"/>
                    </a:lnTo>
                    <a:lnTo>
                      <a:pt x="0" y="9"/>
                    </a:lnTo>
                    <a:lnTo>
                      <a:pt x="26" y="61"/>
                    </a:lnTo>
                    <a:lnTo>
                      <a:pt x="46" y="5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42"/>
              <p:cNvSpPr>
                <a:spLocks/>
              </p:cNvSpPr>
              <p:nvPr/>
            </p:nvSpPr>
            <p:spPr bwMode="auto">
              <a:xfrm>
                <a:off x="4764233" y="2374107"/>
                <a:ext cx="79375" cy="95250"/>
              </a:xfrm>
              <a:custGeom>
                <a:avLst/>
                <a:gdLst>
                  <a:gd name="T0" fmla="*/ 50 w 50"/>
                  <a:gd name="T1" fmla="*/ 49 h 60"/>
                  <a:gd name="T2" fmla="*/ 19 w 50"/>
                  <a:gd name="T3" fmla="*/ 0 h 60"/>
                  <a:gd name="T4" fmla="*/ 0 w 50"/>
                  <a:gd name="T5" fmla="*/ 12 h 60"/>
                  <a:gd name="T6" fmla="*/ 32 w 50"/>
                  <a:gd name="T7" fmla="*/ 60 h 60"/>
                  <a:gd name="T8" fmla="*/ 50 w 50"/>
                  <a:gd name="T9" fmla="*/ 49 h 60"/>
                </a:gdLst>
                <a:ahLst/>
                <a:cxnLst>
                  <a:cxn ang="0">
                    <a:pos x="T0" y="T1"/>
                  </a:cxn>
                  <a:cxn ang="0">
                    <a:pos x="T2" y="T3"/>
                  </a:cxn>
                  <a:cxn ang="0">
                    <a:pos x="T4" y="T5"/>
                  </a:cxn>
                  <a:cxn ang="0">
                    <a:pos x="T6" y="T7"/>
                  </a:cxn>
                  <a:cxn ang="0">
                    <a:pos x="T8" y="T9"/>
                  </a:cxn>
                </a:cxnLst>
                <a:rect l="0" t="0" r="r" b="b"/>
                <a:pathLst>
                  <a:path w="50" h="60">
                    <a:moveTo>
                      <a:pt x="50" y="49"/>
                    </a:moveTo>
                    <a:lnTo>
                      <a:pt x="19" y="0"/>
                    </a:lnTo>
                    <a:lnTo>
                      <a:pt x="0" y="12"/>
                    </a:lnTo>
                    <a:lnTo>
                      <a:pt x="32" y="60"/>
                    </a:lnTo>
                    <a:lnTo>
                      <a:pt x="50" y="4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43"/>
              <p:cNvSpPr>
                <a:spLocks/>
              </p:cNvSpPr>
              <p:nvPr/>
            </p:nvSpPr>
            <p:spPr bwMode="auto">
              <a:xfrm>
                <a:off x="4680096" y="2270920"/>
                <a:ext cx="87313" cy="93663"/>
              </a:xfrm>
              <a:custGeom>
                <a:avLst/>
                <a:gdLst>
                  <a:gd name="T0" fmla="*/ 17 w 55"/>
                  <a:gd name="T1" fmla="*/ 0 h 59"/>
                  <a:gd name="T2" fmla="*/ 0 w 55"/>
                  <a:gd name="T3" fmla="*/ 15 h 59"/>
                  <a:gd name="T4" fmla="*/ 38 w 55"/>
                  <a:gd name="T5" fmla="*/ 59 h 59"/>
                  <a:gd name="T6" fmla="*/ 55 w 55"/>
                  <a:gd name="T7" fmla="*/ 45 h 59"/>
                  <a:gd name="T8" fmla="*/ 17 w 55"/>
                  <a:gd name="T9" fmla="*/ 0 h 59"/>
                </a:gdLst>
                <a:ahLst/>
                <a:cxnLst>
                  <a:cxn ang="0">
                    <a:pos x="T0" y="T1"/>
                  </a:cxn>
                  <a:cxn ang="0">
                    <a:pos x="T2" y="T3"/>
                  </a:cxn>
                  <a:cxn ang="0">
                    <a:pos x="T4" y="T5"/>
                  </a:cxn>
                  <a:cxn ang="0">
                    <a:pos x="T6" y="T7"/>
                  </a:cxn>
                  <a:cxn ang="0">
                    <a:pos x="T8" y="T9"/>
                  </a:cxn>
                </a:cxnLst>
                <a:rect l="0" t="0" r="r" b="b"/>
                <a:pathLst>
                  <a:path w="55" h="59">
                    <a:moveTo>
                      <a:pt x="17" y="0"/>
                    </a:moveTo>
                    <a:lnTo>
                      <a:pt x="0" y="15"/>
                    </a:lnTo>
                    <a:lnTo>
                      <a:pt x="38" y="59"/>
                    </a:lnTo>
                    <a:lnTo>
                      <a:pt x="55" y="45"/>
                    </a:lnTo>
                    <a:lnTo>
                      <a:pt x="17"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44"/>
              <p:cNvSpPr>
                <a:spLocks/>
              </p:cNvSpPr>
              <p:nvPr/>
            </p:nvSpPr>
            <p:spPr bwMode="auto">
              <a:xfrm>
                <a:off x="4584846" y="2180432"/>
                <a:ext cx="92075" cy="87313"/>
              </a:xfrm>
              <a:custGeom>
                <a:avLst/>
                <a:gdLst>
                  <a:gd name="T0" fmla="*/ 0 w 58"/>
                  <a:gd name="T1" fmla="*/ 16 h 55"/>
                  <a:gd name="T2" fmla="*/ 43 w 58"/>
                  <a:gd name="T3" fmla="*/ 55 h 55"/>
                  <a:gd name="T4" fmla="*/ 58 w 58"/>
                  <a:gd name="T5" fmla="*/ 39 h 55"/>
                  <a:gd name="T6" fmla="*/ 16 w 58"/>
                  <a:gd name="T7" fmla="*/ 0 h 55"/>
                  <a:gd name="T8" fmla="*/ 0 w 58"/>
                  <a:gd name="T9" fmla="*/ 16 h 55"/>
                </a:gdLst>
                <a:ahLst/>
                <a:cxnLst>
                  <a:cxn ang="0">
                    <a:pos x="T0" y="T1"/>
                  </a:cxn>
                  <a:cxn ang="0">
                    <a:pos x="T2" y="T3"/>
                  </a:cxn>
                  <a:cxn ang="0">
                    <a:pos x="T4" y="T5"/>
                  </a:cxn>
                  <a:cxn ang="0">
                    <a:pos x="T6" y="T7"/>
                  </a:cxn>
                  <a:cxn ang="0">
                    <a:pos x="T8" y="T9"/>
                  </a:cxn>
                </a:cxnLst>
                <a:rect l="0" t="0" r="r" b="b"/>
                <a:pathLst>
                  <a:path w="58" h="55">
                    <a:moveTo>
                      <a:pt x="0" y="16"/>
                    </a:moveTo>
                    <a:lnTo>
                      <a:pt x="43" y="55"/>
                    </a:lnTo>
                    <a:lnTo>
                      <a:pt x="58" y="39"/>
                    </a:lnTo>
                    <a:lnTo>
                      <a:pt x="16" y="0"/>
                    </a:lnTo>
                    <a:lnTo>
                      <a:pt x="0" y="16"/>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45"/>
              <p:cNvSpPr>
                <a:spLocks/>
              </p:cNvSpPr>
              <p:nvPr/>
            </p:nvSpPr>
            <p:spPr bwMode="auto">
              <a:xfrm>
                <a:off x="4480071" y="2102645"/>
                <a:ext cx="95250" cy="79375"/>
              </a:xfrm>
              <a:custGeom>
                <a:avLst/>
                <a:gdLst>
                  <a:gd name="T0" fmla="*/ 60 w 60"/>
                  <a:gd name="T1" fmla="*/ 34 h 50"/>
                  <a:gd name="T2" fmla="*/ 13 w 60"/>
                  <a:gd name="T3" fmla="*/ 0 h 50"/>
                  <a:gd name="T4" fmla="*/ 0 w 60"/>
                  <a:gd name="T5" fmla="*/ 17 h 50"/>
                  <a:gd name="T6" fmla="*/ 47 w 60"/>
                  <a:gd name="T7" fmla="*/ 50 h 50"/>
                  <a:gd name="T8" fmla="*/ 60 w 60"/>
                  <a:gd name="T9" fmla="*/ 34 h 50"/>
                </a:gdLst>
                <a:ahLst/>
                <a:cxnLst>
                  <a:cxn ang="0">
                    <a:pos x="T0" y="T1"/>
                  </a:cxn>
                  <a:cxn ang="0">
                    <a:pos x="T2" y="T3"/>
                  </a:cxn>
                  <a:cxn ang="0">
                    <a:pos x="T4" y="T5"/>
                  </a:cxn>
                  <a:cxn ang="0">
                    <a:pos x="T6" y="T7"/>
                  </a:cxn>
                  <a:cxn ang="0">
                    <a:pos x="T8" y="T9"/>
                  </a:cxn>
                </a:cxnLst>
                <a:rect l="0" t="0" r="r" b="b"/>
                <a:pathLst>
                  <a:path w="60" h="50">
                    <a:moveTo>
                      <a:pt x="60" y="34"/>
                    </a:moveTo>
                    <a:lnTo>
                      <a:pt x="13" y="0"/>
                    </a:lnTo>
                    <a:lnTo>
                      <a:pt x="0" y="17"/>
                    </a:lnTo>
                    <a:lnTo>
                      <a:pt x="47" y="50"/>
                    </a:lnTo>
                    <a:lnTo>
                      <a:pt x="60" y="3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46"/>
              <p:cNvSpPr>
                <a:spLocks/>
              </p:cNvSpPr>
              <p:nvPr/>
            </p:nvSpPr>
            <p:spPr bwMode="auto">
              <a:xfrm>
                <a:off x="4365771" y="2035970"/>
                <a:ext cx="98425" cy="74613"/>
              </a:xfrm>
              <a:custGeom>
                <a:avLst/>
                <a:gdLst>
                  <a:gd name="T0" fmla="*/ 62 w 62"/>
                  <a:gd name="T1" fmla="*/ 29 h 47"/>
                  <a:gd name="T2" fmla="*/ 11 w 62"/>
                  <a:gd name="T3" fmla="*/ 0 h 47"/>
                  <a:gd name="T4" fmla="*/ 0 w 62"/>
                  <a:gd name="T5" fmla="*/ 20 h 47"/>
                  <a:gd name="T6" fmla="*/ 51 w 62"/>
                  <a:gd name="T7" fmla="*/ 47 h 47"/>
                  <a:gd name="T8" fmla="*/ 62 w 62"/>
                  <a:gd name="T9" fmla="*/ 29 h 47"/>
                </a:gdLst>
                <a:ahLst/>
                <a:cxnLst>
                  <a:cxn ang="0">
                    <a:pos x="T0" y="T1"/>
                  </a:cxn>
                  <a:cxn ang="0">
                    <a:pos x="T2" y="T3"/>
                  </a:cxn>
                  <a:cxn ang="0">
                    <a:pos x="T4" y="T5"/>
                  </a:cxn>
                  <a:cxn ang="0">
                    <a:pos x="T6" y="T7"/>
                  </a:cxn>
                  <a:cxn ang="0">
                    <a:pos x="T8" y="T9"/>
                  </a:cxn>
                </a:cxnLst>
                <a:rect l="0" t="0" r="r" b="b"/>
                <a:pathLst>
                  <a:path w="62" h="47">
                    <a:moveTo>
                      <a:pt x="62" y="29"/>
                    </a:moveTo>
                    <a:lnTo>
                      <a:pt x="11" y="0"/>
                    </a:lnTo>
                    <a:lnTo>
                      <a:pt x="0" y="20"/>
                    </a:lnTo>
                    <a:lnTo>
                      <a:pt x="51" y="47"/>
                    </a:lnTo>
                    <a:lnTo>
                      <a:pt x="62" y="2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47"/>
              <p:cNvSpPr>
                <a:spLocks/>
              </p:cNvSpPr>
              <p:nvPr/>
            </p:nvSpPr>
            <p:spPr bwMode="auto">
              <a:xfrm>
                <a:off x="4248296" y="1986757"/>
                <a:ext cx="95250" cy="66675"/>
              </a:xfrm>
              <a:custGeom>
                <a:avLst/>
                <a:gdLst>
                  <a:gd name="T0" fmla="*/ 60 w 60"/>
                  <a:gd name="T1" fmla="*/ 22 h 42"/>
                  <a:gd name="T2" fmla="*/ 8 w 60"/>
                  <a:gd name="T3" fmla="*/ 0 h 42"/>
                  <a:gd name="T4" fmla="*/ 0 w 60"/>
                  <a:gd name="T5" fmla="*/ 21 h 42"/>
                  <a:gd name="T6" fmla="*/ 54 w 60"/>
                  <a:gd name="T7" fmla="*/ 42 h 42"/>
                  <a:gd name="T8" fmla="*/ 60 w 60"/>
                  <a:gd name="T9" fmla="*/ 22 h 42"/>
                </a:gdLst>
                <a:ahLst/>
                <a:cxnLst>
                  <a:cxn ang="0">
                    <a:pos x="T0" y="T1"/>
                  </a:cxn>
                  <a:cxn ang="0">
                    <a:pos x="T2" y="T3"/>
                  </a:cxn>
                  <a:cxn ang="0">
                    <a:pos x="T4" y="T5"/>
                  </a:cxn>
                  <a:cxn ang="0">
                    <a:pos x="T6" y="T7"/>
                  </a:cxn>
                  <a:cxn ang="0">
                    <a:pos x="T8" y="T9"/>
                  </a:cxn>
                </a:cxnLst>
                <a:rect l="0" t="0" r="r" b="b"/>
                <a:pathLst>
                  <a:path w="60" h="42">
                    <a:moveTo>
                      <a:pt x="60" y="22"/>
                    </a:moveTo>
                    <a:lnTo>
                      <a:pt x="8" y="0"/>
                    </a:lnTo>
                    <a:lnTo>
                      <a:pt x="0" y="21"/>
                    </a:lnTo>
                    <a:lnTo>
                      <a:pt x="54" y="42"/>
                    </a:lnTo>
                    <a:lnTo>
                      <a:pt x="60" y="2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48"/>
              <p:cNvSpPr>
                <a:spLocks/>
              </p:cNvSpPr>
              <p:nvPr/>
            </p:nvSpPr>
            <p:spPr bwMode="auto">
              <a:xfrm>
                <a:off x="4122883" y="1953420"/>
                <a:ext cx="96838" cy="55563"/>
              </a:xfrm>
              <a:custGeom>
                <a:avLst/>
                <a:gdLst>
                  <a:gd name="T0" fmla="*/ 61 w 61"/>
                  <a:gd name="T1" fmla="*/ 14 h 35"/>
                  <a:gd name="T2" fmla="*/ 5 w 61"/>
                  <a:gd name="T3" fmla="*/ 0 h 35"/>
                  <a:gd name="T4" fmla="*/ 0 w 61"/>
                  <a:gd name="T5" fmla="*/ 21 h 35"/>
                  <a:gd name="T6" fmla="*/ 56 w 61"/>
                  <a:gd name="T7" fmla="*/ 35 h 35"/>
                  <a:gd name="T8" fmla="*/ 61 w 61"/>
                  <a:gd name="T9" fmla="*/ 14 h 35"/>
                </a:gdLst>
                <a:ahLst/>
                <a:cxnLst>
                  <a:cxn ang="0">
                    <a:pos x="T0" y="T1"/>
                  </a:cxn>
                  <a:cxn ang="0">
                    <a:pos x="T2" y="T3"/>
                  </a:cxn>
                  <a:cxn ang="0">
                    <a:pos x="T4" y="T5"/>
                  </a:cxn>
                  <a:cxn ang="0">
                    <a:pos x="T6" y="T7"/>
                  </a:cxn>
                  <a:cxn ang="0">
                    <a:pos x="T8" y="T9"/>
                  </a:cxn>
                </a:cxnLst>
                <a:rect l="0" t="0" r="r" b="b"/>
                <a:pathLst>
                  <a:path w="61" h="35">
                    <a:moveTo>
                      <a:pt x="61" y="14"/>
                    </a:moveTo>
                    <a:lnTo>
                      <a:pt x="5" y="0"/>
                    </a:lnTo>
                    <a:lnTo>
                      <a:pt x="0" y="21"/>
                    </a:lnTo>
                    <a:lnTo>
                      <a:pt x="56" y="35"/>
                    </a:lnTo>
                    <a:lnTo>
                      <a:pt x="61"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49"/>
              <p:cNvSpPr>
                <a:spLocks/>
              </p:cNvSpPr>
              <p:nvPr/>
            </p:nvSpPr>
            <p:spPr bwMode="auto">
              <a:xfrm>
                <a:off x="3902221" y="2332832"/>
                <a:ext cx="292100" cy="271463"/>
              </a:xfrm>
              <a:custGeom>
                <a:avLst/>
                <a:gdLst>
                  <a:gd name="T0" fmla="*/ 184 w 184"/>
                  <a:gd name="T1" fmla="*/ 144 h 171"/>
                  <a:gd name="T2" fmla="*/ 183 w 184"/>
                  <a:gd name="T3" fmla="*/ 123 h 171"/>
                  <a:gd name="T4" fmla="*/ 154 w 184"/>
                  <a:gd name="T5" fmla="*/ 123 h 171"/>
                  <a:gd name="T6" fmla="*/ 157 w 184"/>
                  <a:gd name="T7" fmla="*/ 115 h 171"/>
                  <a:gd name="T8" fmla="*/ 160 w 184"/>
                  <a:gd name="T9" fmla="*/ 106 h 171"/>
                  <a:gd name="T10" fmla="*/ 161 w 184"/>
                  <a:gd name="T11" fmla="*/ 95 h 171"/>
                  <a:gd name="T12" fmla="*/ 161 w 184"/>
                  <a:gd name="T13" fmla="*/ 85 h 171"/>
                  <a:gd name="T14" fmla="*/ 160 w 184"/>
                  <a:gd name="T15" fmla="*/ 68 h 171"/>
                  <a:gd name="T16" fmla="*/ 156 w 184"/>
                  <a:gd name="T17" fmla="*/ 52 h 171"/>
                  <a:gd name="T18" fmla="*/ 151 w 184"/>
                  <a:gd name="T19" fmla="*/ 38 h 171"/>
                  <a:gd name="T20" fmla="*/ 144 w 184"/>
                  <a:gd name="T21" fmla="*/ 25 h 171"/>
                  <a:gd name="T22" fmla="*/ 135 w 184"/>
                  <a:gd name="T23" fmla="*/ 15 h 171"/>
                  <a:gd name="T24" fmla="*/ 125 w 184"/>
                  <a:gd name="T25" fmla="*/ 7 h 171"/>
                  <a:gd name="T26" fmla="*/ 113 w 184"/>
                  <a:gd name="T27" fmla="*/ 2 h 171"/>
                  <a:gd name="T28" fmla="*/ 101 w 184"/>
                  <a:gd name="T29" fmla="*/ 0 h 171"/>
                  <a:gd name="T30" fmla="*/ 89 w 184"/>
                  <a:gd name="T31" fmla="*/ 2 h 171"/>
                  <a:gd name="T32" fmla="*/ 79 w 184"/>
                  <a:gd name="T33" fmla="*/ 7 h 171"/>
                  <a:gd name="T34" fmla="*/ 69 w 184"/>
                  <a:gd name="T35" fmla="*/ 13 h 171"/>
                  <a:gd name="T36" fmla="*/ 61 w 184"/>
                  <a:gd name="T37" fmla="*/ 24 h 171"/>
                  <a:gd name="T38" fmla="*/ 53 w 184"/>
                  <a:gd name="T39" fmla="*/ 36 h 171"/>
                  <a:gd name="T40" fmla="*/ 48 w 184"/>
                  <a:gd name="T41" fmla="*/ 49 h 171"/>
                  <a:gd name="T42" fmla="*/ 44 w 184"/>
                  <a:gd name="T43" fmla="*/ 64 h 171"/>
                  <a:gd name="T44" fmla="*/ 43 w 184"/>
                  <a:gd name="T45" fmla="*/ 80 h 171"/>
                  <a:gd name="T46" fmla="*/ 17 w 184"/>
                  <a:gd name="T47" fmla="*/ 50 h 171"/>
                  <a:gd name="T48" fmla="*/ 0 w 184"/>
                  <a:gd name="T49" fmla="*/ 64 h 171"/>
                  <a:gd name="T50" fmla="*/ 39 w 184"/>
                  <a:gd name="T51" fmla="*/ 108 h 171"/>
                  <a:gd name="T52" fmla="*/ 43 w 184"/>
                  <a:gd name="T53" fmla="*/ 103 h 171"/>
                  <a:gd name="T54" fmla="*/ 45 w 184"/>
                  <a:gd name="T55" fmla="*/ 117 h 171"/>
                  <a:gd name="T56" fmla="*/ 50 w 184"/>
                  <a:gd name="T57" fmla="*/ 131 h 171"/>
                  <a:gd name="T58" fmla="*/ 57 w 184"/>
                  <a:gd name="T59" fmla="*/ 142 h 171"/>
                  <a:gd name="T60" fmla="*/ 63 w 184"/>
                  <a:gd name="T61" fmla="*/ 151 h 171"/>
                  <a:gd name="T62" fmla="*/ 71 w 184"/>
                  <a:gd name="T63" fmla="*/ 159 h 171"/>
                  <a:gd name="T64" fmla="*/ 80 w 184"/>
                  <a:gd name="T65" fmla="*/ 166 h 171"/>
                  <a:gd name="T66" fmla="*/ 91 w 184"/>
                  <a:gd name="T67" fmla="*/ 170 h 171"/>
                  <a:gd name="T68" fmla="*/ 101 w 184"/>
                  <a:gd name="T69" fmla="*/ 171 h 171"/>
                  <a:gd name="T70" fmla="*/ 108 w 184"/>
                  <a:gd name="T71" fmla="*/ 171 h 171"/>
                  <a:gd name="T72" fmla="*/ 114 w 184"/>
                  <a:gd name="T73" fmla="*/ 170 h 171"/>
                  <a:gd name="T74" fmla="*/ 119 w 184"/>
                  <a:gd name="T75" fmla="*/ 167 h 171"/>
                  <a:gd name="T76" fmla="*/ 125 w 184"/>
                  <a:gd name="T77" fmla="*/ 163 h 171"/>
                  <a:gd name="T78" fmla="*/ 130 w 184"/>
                  <a:gd name="T79" fmla="*/ 160 h 171"/>
                  <a:gd name="T80" fmla="*/ 135 w 184"/>
                  <a:gd name="T81" fmla="*/ 155 h 171"/>
                  <a:gd name="T82" fmla="*/ 140 w 184"/>
                  <a:gd name="T83" fmla="*/ 150 h 171"/>
                  <a:gd name="T84" fmla="*/ 144 w 184"/>
                  <a:gd name="T85" fmla="*/ 145 h 171"/>
                  <a:gd name="T86" fmla="*/ 184 w 184"/>
                  <a:gd name="T87" fmla="*/ 14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4" h="171">
                    <a:moveTo>
                      <a:pt x="184" y="144"/>
                    </a:moveTo>
                    <a:lnTo>
                      <a:pt x="183" y="123"/>
                    </a:lnTo>
                    <a:lnTo>
                      <a:pt x="154" y="123"/>
                    </a:lnTo>
                    <a:lnTo>
                      <a:pt x="157" y="115"/>
                    </a:lnTo>
                    <a:lnTo>
                      <a:pt x="160" y="106"/>
                    </a:lnTo>
                    <a:lnTo>
                      <a:pt x="161" y="95"/>
                    </a:lnTo>
                    <a:lnTo>
                      <a:pt x="161" y="85"/>
                    </a:lnTo>
                    <a:lnTo>
                      <a:pt x="160" y="68"/>
                    </a:lnTo>
                    <a:lnTo>
                      <a:pt x="156" y="52"/>
                    </a:lnTo>
                    <a:lnTo>
                      <a:pt x="151" y="38"/>
                    </a:lnTo>
                    <a:lnTo>
                      <a:pt x="144" y="25"/>
                    </a:lnTo>
                    <a:lnTo>
                      <a:pt x="135" y="15"/>
                    </a:lnTo>
                    <a:lnTo>
                      <a:pt x="125" y="7"/>
                    </a:lnTo>
                    <a:lnTo>
                      <a:pt x="113" y="2"/>
                    </a:lnTo>
                    <a:lnTo>
                      <a:pt x="101" y="0"/>
                    </a:lnTo>
                    <a:lnTo>
                      <a:pt x="89" y="2"/>
                    </a:lnTo>
                    <a:lnTo>
                      <a:pt x="79" y="7"/>
                    </a:lnTo>
                    <a:lnTo>
                      <a:pt x="69" y="13"/>
                    </a:lnTo>
                    <a:lnTo>
                      <a:pt x="61" y="24"/>
                    </a:lnTo>
                    <a:lnTo>
                      <a:pt x="53" y="36"/>
                    </a:lnTo>
                    <a:lnTo>
                      <a:pt x="48" y="49"/>
                    </a:lnTo>
                    <a:lnTo>
                      <a:pt x="44" y="64"/>
                    </a:lnTo>
                    <a:lnTo>
                      <a:pt x="43" y="80"/>
                    </a:lnTo>
                    <a:lnTo>
                      <a:pt x="17" y="50"/>
                    </a:lnTo>
                    <a:lnTo>
                      <a:pt x="0" y="64"/>
                    </a:lnTo>
                    <a:lnTo>
                      <a:pt x="39" y="108"/>
                    </a:lnTo>
                    <a:lnTo>
                      <a:pt x="43" y="103"/>
                    </a:lnTo>
                    <a:lnTo>
                      <a:pt x="45" y="117"/>
                    </a:lnTo>
                    <a:lnTo>
                      <a:pt x="50" y="131"/>
                    </a:lnTo>
                    <a:lnTo>
                      <a:pt x="57" y="142"/>
                    </a:lnTo>
                    <a:lnTo>
                      <a:pt x="63" y="151"/>
                    </a:lnTo>
                    <a:lnTo>
                      <a:pt x="71" y="159"/>
                    </a:lnTo>
                    <a:lnTo>
                      <a:pt x="80" y="166"/>
                    </a:lnTo>
                    <a:lnTo>
                      <a:pt x="91" y="170"/>
                    </a:lnTo>
                    <a:lnTo>
                      <a:pt x="101" y="171"/>
                    </a:lnTo>
                    <a:lnTo>
                      <a:pt x="108" y="171"/>
                    </a:lnTo>
                    <a:lnTo>
                      <a:pt x="114" y="170"/>
                    </a:lnTo>
                    <a:lnTo>
                      <a:pt x="119" y="167"/>
                    </a:lnTo>
                    <a:lnTo>
                      <a:pt x="125" y="163"/>
                    </a:lnTo>
                    <a:lnTo>
                      <a:pt x="130" y="160"/>
                    </a:lnTo>
                    <a:lnTo>
                      <a:pt x="135" y="155"/>
                    </a:lnTo>
                    <a:lnTo>
                      <a:pt x="140" y="150"/>
                    </a:lnTo>
                    <a:lnTo>
                      <a:pt x="144" y="145"/>
                    </a:lnTo>
                    <a:lnTo>
                      <a:pt x="184" y="14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50"/>
              <p:cNvSpPr>
                <a:spLocks/>
              </p:cNvSpPr>
              <p:nvPr/>
            </p:nvSpPr>
            <p:spPr bwMode="auto">
              <a:xfrm>
                <a:off x="4230833" y="2507457"/>
                <a:ext cx="96838" cy="47625"/>
              </a:xfrm>
              <a:custGeom>
                <a:avLst/>
                <a:gdLst>
                  <a:gd name="T0" fmla="*/ 3 w 61"/>
                  <a:gd name="T1" fmla="*/ 30 h 30"/>
                  <a:gd name="T2" fmla="*/ 61 w 61"/>
                  <a:gd name="T3" fmla="*/ 21 h 30"/>
                  <a:gd name="T4" fmla="*/ 57 w 61"/>
                  <a:gd name="T5" fmla="*/ 0 h 30"/>
                  <a:gd name="T6" fmla="*/ 0 w 61"/>
                  <a:gd name="T7" fmla="*/ 9 h 30"/>
                  <a:gd name="T8" fmla="*/ 3 w 61"/>
                  <a:gd name="T9" fmla="*/ 30 h 30"/>
                </a:gdLst>
                <a:ahLst/>
                <a:cxnLst>
                  <a:cxn ang="0">
                    <a:pos x="T0" y="T1"/>
                  </a:cxn>
                  <a:cxn ang="0">
                    <a:pos x="T2" y="T3"/>
                  </a:cxn>
                  <a:cxn ang="0">
                    <a:pos x="T4" y="T5"/>
                  </a:cxn>
                  <a:cxn ang="0">
                    <a:pos x="T6" y="T7"/>
                  </a:cxn>
                  <a:cxn ang="0">
                    <a:pos x="T8" y="T9"/>
                  </a:cxn>
                </a:cxnLst>
                <a:rect l="0" t="0" r="r" b="b"/>
                <a:pathLst>
                  <a:path w="61" h="30">
                    <a:moveTo>
                      <a:pt x="3" y="30"/>
                    </a:moveTo>
                    <a:lnTo>
                      <a:pt x="61" y="21"/>
                    </a:lnTo>
                    <a:lnTo>
                      <a:pt x="57" y="0"/>
                    </a:lnTo>
                    <a:lnTo>
                      <a:pt x="0" y="9"/>
                    </a:lnTo>
                    <a:lnTo>
                      <a:pt x="3" y="3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51"/>
              <p:cNvSpPr>
                <a:spLocks/>
              </p:cNvSpPr>
              <p:nvPr/>
            </p:nvSpPr>
            <p:spPr bwMode="auto">
              <a:xfrm>
                <a:off x="4356246" y="2469357"/>
                <a:ext cx="96838" cy="60325"/>
              </a:xfrm>
              <a:custGeom>
                <a:avLst/>
                <a:gdLst>
                  <a:gd name="T0" fmla="*/ 61 w 61"/>
                  <a:gd name="T1" fmla="*/ 21 h 38"/>
                  <a:gd name="T2" fmla="*/ 56 w 61"/>
                  <a:gd name="T3" fmla="*/ 0 h 38"/>
                  <a:gd name="T4" fmla="*/ 0 w 61"/>
                  <a:gd name="T5" fmla="*/ 17 h 38"/>
                  <a:gd name="T6" fmla="*/ 5 w 61"/>
                  <a:gd name="T7" fmla="*/ 38 h 38"/>
                  <a:gd name="T8" fmla="*/ 61 w 61"/>
                  <a:gd name="T9" fmla="*/ 21 h 38"/>
                </a:gdLst>
                <a:ahLst/>
                <a:cxnLst>
                  <a:cxn ang="0">
                    <a:pos x="T0" y="T1"/>
                  </a:cxn>
                  <a:cxn ang="0">
                    <a:pos x="T2" y="T3"/>
                  </a:cxn>
                  <a:cxn ang="0">
                    <a:pos x="T4" y="T5"/>
                  </a:cxn>
                  <a:cxn ang="0">
                    <a:pos x="T6" y="T7"/>
                  </a:cxn>
                  <a:cxn ang="0">
                    <a:pos x="T8" y="T9"/>
                  </a:cxn>
                </a:cxnLst>
                <a:rect l="0" t="0" r="r" b="b"/>
                <a:pathLst>
                  <a:path w="61" h="38">
                    <a:moveTo>
                      <a:pt x="61" y="21"/>
                    </a:moveTo>
                    <a:lnTo>
                      <a:pt x="56" y="0"/>
                    </a:lnTo>
                    <a:lnTo>
                      <a:pt x="0" y="17"/>
                    </a:lnTo>
                    <a:lnTo>
                      <a:pt x="5" y="38"/>
                    </a:lnTo>
                    <a:lnTo>
                      <a:pt x="61"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52"/>
              <p:cNvSpPr>
                <a:spLocks/>
              </p:cNvSpPr>
              <p:nvPr/>
            </p:nvSpPr>
            <p:spPr bwMode="auto">
              <a:xfrm>
                <a:off x="4480071" y="2420145"/>
                <a:ext cx="96838" cy="66675"/>
              </a:xfrm>
              <a:custGeom>
                <a:avLst/>
                <a:gdLst>
                  <a:gd name="T0" fmla="*/ 61 w 61"/>
                  <a:gd name="T1" fmla="*/ 20 h 42"/>
                  <a:gd name="T2" fmla="*/ 52 w 61"/>
                  <a:gd name="T3" fmla="*/ 0 h 42"/>
                  <a:gd name="T4" fmla="*/ 0 w 61"/>
                  <a:gd name="T5" fmla="*/ 22 h 42"/>
                  <a:gd name="T6" fmla="*/ 8 w 61"/>
                  <a:gd name="T7" fmla="*/ 42 h 42"/>
                  <a:gd name="T8" fmla="*/ 61 w 61"/>
                  <a:gd name="T9" fmla="*/ 20 h 42"/>
                </a:gdLst>
                <a:ahLst/>
                <a:cxnLst>
                  <a:cxn ang="0">
                    <a:pos x="T0" y="T1"/>
                  </a:cxn>
                  <a:cxn ang="0">
                    <a:pos x="T2" y="T3"/>
                  </a:cxn>
                  <a:cxn ang="0">
                    <a:pos x="T4" y="T5"/>
                  </a:cxn>
                  <a:cxn ang="0">
                    <a:pos x="T6" y="T7"/>
                  </a:cxn>
                  <a:cxn ang="0">
                    <a:pos x="T8" y="T9"/>
                  </a:cxn>
                </a:cxnLst>
                <a:rect l="0" t="0" r="r" b="b"/>
                <a:pathLst>
                  <a:path w="61" h="42">
                    <a:moveTo>
                      <a:pt x="61" y="20"/>
                    </a:moveTo>
                    <a:lnTo>
                      <a:pt x="52" y="0"/>
                    </a:lnTo>
                    <a:lnTo>
                      <a:pt x="0" y="22"/>
                    </a:lnTo>
                    <a:lnTo>
                      <a:pt x="8" y="42"/>
                    </a:lnTo>
                    <a:lnTo>
                      <a:pt x="61"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53"/>
              <p:cNvSpPr>
                <a:spLocks/>
              </p:cNvSpPr>
              <p:nvPr/>
            </p:nvSpPr>
            <p:spPr bwMode="auto">
              <a:xfrm>
                <a:off x="4595958" y="2353470"/>
                <a:ext cx="96838" cy="77788"/>
              </a:xfrm>
              <a:custGeom>
                <a:avLst/>
                <a:gdLst>
                  <a:gd name="T0" fmla="*/ 12 w 61"/>
                  <a:gd name="T1" fmla="*/ 49 h 49"/>
                  <a:gd name="T2" fmla="*/ 61 w 61"/>
                  <a:gd name="T3" fmla="*/ 19 h 49"/>
                  <a:gd name="T4" fmla="*/ 51 w 61"/>
                  <a:gd name="T5" fmla="*/ 0 h 49"/>
                  <a:gd name="T6" fmla="*/ 0 w 61"/>
                  <a:gd name="T7" fmla="*/ 29 h 49"/>
                  <a:gd name="T8" fmla="*/ 12 w 61"/>
                  <a:gd name="T9" fmla="*/ 49 h 49"/>
                </a:gdLst>
                <a:ahLst/>
                <a:cxnLst>
                  <a:cxn ang="0">
                    <a:pos x="T0" y="T1"/>
                  </a:cxn>
                  <a:cxn ang="0">
                    <a:pos x="T2" y="T3"/>
                  </a:cxn>
                  <a:cxn ang="0">
                    <a:pos x="T4" y="T5"/>
                  </a:cxn>
                  <a:cxn ang="0">
                    <a:pos x="T6" y="T7"/>
                  </a:cxn>
                  <a:cxn ang="0">
                    <a:pos x="T8" y="T9"/>
                  </a:cxn>
                </a:cxnLst>
                <a:rect l="0" t="0" r="r" b="b"/>
                <a:pathLst>
                  <a:path w="61" h="49">
                    <a:moveTo>
                      <a:pt x="12" y="49"/>
                    </a:moveTo>
                    <a:lnTo>
                      <a:pt x="61" y="19"/>
                    </a:lnTo>
                    <a:lnTo>
                      <a:pt x="51" y="0"/>
                    </a:lnTo>
                    <a:lnTo>
                      <a:pt x="0" y="29"/>
                    </a:lnTo>
                    <a:lnTo>
                      <a:pt x="12" y="4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54"/>
              <p:cNvSpPr>
                <a:spLocks/>
              </p:cNvSpPr>
              <p:nvPr/>
            </p:nvSpPr>
            <p:spPr bwMode="auto">
              <a:xfrm>
                <a:off x="4930921" y="1335882"/>
                <a:ext cx="93663" cy="80963"/>
              </a:xfrm>
              <a:custGeom>
                <a:avLst/>
                <a:gdLst>
                  <a:gd name="T0" fmla="*/ 59 w 59"/>
                  <a:gd name="T1" fmla="*/ 18 h 51"/>
                  <a:gd name="T2" fmla="*/ 48 w 59"/>
                  <a:gd name="T3" fmla="*/ 0 h 51"/>
                  <a:gd name="T4" fmla="*/ 0 w 59"/>
                  <a:gd name="T5" fmla="*/ 34 h 51"/>
                  <a:gd name="T6" fmla="*/ 13 w 59"/>
                  <a:gd name="T7" fmla="*/ 51 h 51"/>
                  <a:gd name="T8" fmla="*/ 59 w 59"/>
                  <a:gd name="T9" fmla="*/ 18 h 51"/>
                </a:gdLst>
                <a:ahLst/>
                <a:cxnLst>
                  <a:cxn ang="0">
                    <a:pos x="T0" y="T1"/>
                  </a:cxn>
                  <a:cxn ang="0">
                    <a:pos x="T2" y="T3"/>
                  </a:cxn>
                  <a:cxn ang="0">
                    <a:pos x="T4" y="T5"/>
                  </a:cxn>
                  <a:cxn ang="0">
                    <a:pos x="T6" y="T7"/>
                  </a:cxn>
                  <a:cxn ang="0">
                    <a:pos x="T8" y="T9"/>
                  </a:cxn>
                </a:cxnLst>
                <a:rect l="0" t="0" r="r" b="b"/>
                <a:pathLst>
                  <a:path w="59" h="51">
                    <a:moveTo>
                      <a:pt x="59" y="18"/>
                    </a:moveTo>
                    <a:lnTo>
                      <a:pt x="48" y="0"/>
                    </a:lnTo>
                    <a:lnTo>
                      <a:pt x="0" y="34"/>
                    </a:lnTo>
                    <a:lnTo>
                      <a:pt x="13" y="51"/>
                    </a:lnTo>
                    <a:lnTo>
                      <a:pt x="59"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55"/>
              <p:cNvSpPr>
                <a:spLocks/>
              </p:cNvSpPr>
              <p:nvPr/>
            </p:nvSpPr>
            <p:spPr bwMode="auto">
              <a:xfrm>
                <a:off x="4830908" y="1418432"/>
                <a:ext cx="90488" cy="87313"/>
              </a:xfrm>
              <a:custGeom>
                <a:avLst/>
                <a:gdLst>
                  <a:gd name="T0" fmla="*/ 57 w 57"/>
                  <a:gd name="T1" fmla="*/ 16 h 55"/>
                  <a:gd name="T2" fmla="*/ 43 w 57"/>
                  <a:gd name="T3" fmla="*/ 0 h 55"/>
                  <a:gd name="T4" fmla="*/ 0 w 57"/>
                  <a:gd name="T5" fmla="*/ 38 h 55"/>
                  <a:gd name="T6" fmla="*/ 14 w 57"/>
                  <a:gd name="T7" fmla="*/ 55 h 55"/>
                  <a:gd name="T8" fmla="*/ 57 w 57"/>
                  <a:gd name="T9" fmla="*/ 16 h 55"/>
                </a:gdLst>
                <a:ahLst/>
                <a:cxnLst>
                  <a:cxn ang="0">
                    <a:pos x="T0" y="T1"/>
                  </a:cxn>
                  <a:cxn ang="0">
                    <a:pos x="T2" y="T3"/>
                  </a:cxn>
                  <a:cxn ang="0">
                    <a:pos x="T4" y="T5"/>
                  </a:cxn>
                  <a:cxn ang="0">
                    <a:pos x="T6" y="T7"/>
                  </a:cxn>
                  <a:cxn ang="0">
                    <a:pos x="T8" y="T9"/>
                  </a:cxn>
                </a:cxnLst>
                <a:rect l="0" t="0" r="r" b="b"/>
                <a:pathLst>
                  <a:path w="57" h="55">
                    <a:moveTo>
                      <a:pt x="57" y="16"/>
                    </a:moveTo>
                    <a:lnTo>
                      <a:pt x="43" y="0"/>
                    </a:lnTo>
                    <a:lnTo>
                      <a:pt x="0" y="38"/>
                    </a:lnTo>
                    <a:lnTo>
                      <a:pt x="14" y="55"/>
                    </a:lnTo>
                    <a:lnTo>
                      <a:pt x="57" y="16"/>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56"/>
              <p:cNvSpPr>
                <a:spLocks/>
              </p:cNvSpPr>
              <p:nvPr/>
            </p:nvSpPr>
            <p:spPr bwMode="auto">
              <a:xfrm>
                <a:off x="4743596" y="1512095"/>
                <a:ext cx="85725" cy="90488"/>
              </a:xfrm>
              <a:custGeom>
                <a:avLst/>
                <a:gdLst>
                  <a:gd name="T0" fmla="*/ 54 w 54"/>
                  <a:gd name="T1" fmla="*/ 14 h 57"/>
                  <a:gd name="T2" fmla="*/ 38 w 54"/>
                  <a:gd name="T3" fmla="*/ 0 h 57"/>
                  <a:gd name="T4" fmla="*/ 0 w 54"/>
                  <a:gd name="T5" fmla="*/ 43 h 57"/>
                  <a:gd name="T6" fmla="*/ 16 w 54"/>
                  <a:gd name="T7" fmla="*/ 57 h 57"/>
                  <a:gd name="T8" fmla="*/ 54 w 54"/>
                  <a:gd name="T9" fmla="*/ 14 h 57"/>
                </a:gdLst>
                <a:ahLst/>
                <a:cxnLst>
                  <a:cxn ang="0">
                    <a:pos x="T0" y="T1"/>
                  </a:cxn>
                  <a:cxn ang="0">
                    <a:pos x="T2" y="T3"/>
                  </a:cxn>
                  <a:cxn ang="0">
                    <a:pos x="T4" y="T5"/>
                  </a:cxn>
                  <a:cxn ang="0">
                    <a:pos x="T6" y="T7"/>
                  </a:cxn>
                  <a:cxn ang="0">
                    <a:pos x="T8" y="T9"/>
                  </a:cxn>
                </a:cxnLst>
                <a:rect l="0" t="0" r="r" b="b"/>
                <a:pathLst>
                  <a:path w="54" h="57">
                    <a:moveTo>
                      <a:pt x="54" y="14"/>
                    </a:moveTo>
                    <a:lnTo>
                      <a:pt x="38" y="0"/>
                    </a:lnTo>
                    <a:lnTo>
                      <a:pt x="0" y="43"/>
                    </a:lnTo>
                    <a:lnTo>
                      <a:pt x="16" y="57"/>
                    </a:lnTo>
                    <a:lnTo>
                      <a:pt x="54"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57"/>
              <p:cNvSpPr>
                <a:spLocks/>
              </p:cNvSpPr>
              <p:nvPr/>
            </p:nvSpPr>
            <p:spPr bwMode="auto">
              <a:xfrm>
                <a:off x="4670571" y="1616870"/>
                <a:ext cx="77788" cy="95250"/>
              </a:xfrm>
              <a:custGeom>
                <a:avLst/>
                <a:gdLst>
                  <a:gd name="T0" fmla="*/ 49 w 49"/>
                  <a:gd name="T1" fmla="*/ 12 h 60"/>
                  <a:gd name="T2" fmla="*/ 31 w 49"/>
                  <a:gd name="T3" fmla="*/ 0 h 60"/>
                  <a:gd name="T4" fmla="*/ 0 w 49"/>
                  <a:gd name="T5" fmla="*/ 48 h 60"/>
                  <a:gd name="T6" fmla="*/ 18 w 49"/>
                  <a:gd name="T7" fmla="*/ 60 h 60"/>
                  <a:gd name="T8" fmla="*/ 49 w 49"/>
                  <a:gd name="T9" fmla="*/ 12 h 60"/>
                </a:gdLst>
                <a:ahLst/>
                <a:cxnLst>
                  <a:cxn ang="0">
                    <a:pos x="T0" y="T1"/>
                  </a:cxn>
                  <a:cxn ang="0">
                    <a:pos x="T2" y="T3"/>
                  </a:cxn>
                  <a:cxn ang="0">
                    <a:pos x="T4" y="T5"/>
                  </a:cxn>
                  <a:cxn ang="0">
                    <a:pos x="T6" y="T7"/>
                  </a:cxn>
                  <a:cxn ang="0">
                    <a:pos x="T8" y="T9"/>
                  </a:cxn>
                </a:cxnLst>
                <a:rect l="0" t="0" r="r" b="b"/>
                <a:pathLst>
                  <a:path w="49" h="60">
                    <a:moveTo>
                      <a:pt x="49" y="12"/>
                    </a:moveTo>
                    <a:lnTo>
                      <a:pt x="31" y="0"/>
                    </a:lnTo>
                    <a:lnTo>
                      <a:pt x="0" y="48"/>
                    </a:lnTo>
                    <a:lnTo>
                      <a:pt x="18" y="60"/>
                    </a:lnTo>
                    <a:lnTo>
                      <a:pt x="49"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58"/>
              <p:cNvSpPr>
                <a:spLocks/>
              </p:cNvSpPr>
              <p:nvPr/>
            </p:nvSpPr>
            <p:spPr bwMode="auto">
              <a:xfrm>
                <a:off x="4610246" y="1731170"/>
                <a:ext cx="71438" cy="96838"/>
              </a:xfrm>
              <a:custGeom>
                <a:avLst/>
                <a:gdLst>
                  <a:gd name="T0" fmla="*/ 45 w 45"/>
                  <a:gd name="T1" fmla="*/ 9 h 61"/>
                  <a:gd name="T2" fmla="*/ 26 w 45"/>
                  <a:gd name="T3" fmla="*/ 0 h 61"/>
                  <a:gd name="T4" fmla="*/ 0 w 45"/>
                  <a:gd name="T5" fmla="*/ 52 h 61"/>
                  <a:gd name="T6" fmla="*/ 19 w 45"/>
                  <a:gd name="T7" fmla="*/ 61 h 61"/>
                  <a:gd name="T8" fmla="*/ 45 w 45"/>
                  <a:gd name="T9" fmla="*/ 9 h 61"/>
                </a:gdLst>
                <a:ahLst/>
                <a:cxnLst>
                  <a:cxn ang="0">
                    <a:pos x="T0" y="T1"/>
                  </a:cxn>
                  <a:cxn ang="0">
                    <a:pos x="T2" y="T3"/>
                  </a:cxn>
                  <a:cxn ang="0">
                    <a:pos x="T4" y="T5"/>
                  </a:cxn>
                  <a:cxn ang="0">
                    <a:pos x="T6" y="T7"/>
                  </a:cxn>
                  <a:cxn ang="0">
                    <a:pos x="T8" y="T9"/>
                  </a:cxn>
                </a:cxnLst>
                <a:rect l="0" t="0" r="r" b="b"/>
                <a:pathLst>
                  <a:path w="45" h="61">
                    <a:moveTo>
                      <a:pt x="45" y="9"/>
                    </a:moveTo>
                    <a:lnTo>
                      <a:pt x="26" y="0"/>
                    </a:lnTo>
                    <a:lnTo>
                      <a:pt x="0" y="52"/>
                    </a:lnTo>
                    <a:lnTo>
                      <a:pt x="19" y="61"/>
                    </a:lnTo>
                    <a:lnTo>
                      <a:pt x="45" y="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59"/>
              <p:cNvSpPr>
                <a:spLocks/>
              </p:cNvSpPr>
              <p:nvPr/>
            </p:nvSpPr>
            <p:spPr bwMode="auto">
              <a:xfrm>
                <a:off x="4564208" y="1851820"/>
                <a:ext cx="65088" cy="96838"/>
              </a:xfrm>
              <a:custGeom>
                <a:avLst/>
                <a:gdLst>
                  <a:gd name="T0" fmla="*/ 41 w 41"/>
                  <a:gd name="T1" fmla="*/ 8 h 61"/>
                  <a:gd name="T2" fmla="*/ 20 w 41"/>
                  <a:gd name="T3" fmla="*/ 0 h 61"/>
                  <a:gd name="T4" fmla="*/ 0 w 41"/>
                  <a:gd name="T5" fmla="*/ 55 h 61"/>
                  <a:gd name="T6" fmla="*/ 21 w 41"/>
                  <a:gd name="T7" fmla="*/ 61 h 61"/>
                  <a:gd name="T8" fmla="*/ 41 w 41"/>
                  <a:gd name="T9" fmla="*/ 8 h 61"/>
                </a:gdLst>
                <a:ahLst/>
                <a:cxnLst>
                  <a:cxn ang="0">
                    <a:pos x="T0" y="T1"/>
                  </a:cxn>
                  <a:cxn ang="0">
                    <a:pos x="T2" y="T3"/>
                  </a:cxn>
                  <a:cxn ang="0">
                    <a:pos x="T4" y="T5"/>
                  </a:cxn>
                  <a:cxn ang="0">
                    <a:pos x="T6" y="T7"/>
                  </a:cxn>
                  <a:cxn ang="0">
                    <a:pos x="T8" y="T9"/>
                  </a:cxn>
                </a:cxnLst>
                <a:rect l="0" t="0" r="r" b="b"/>
                <a:pathLst>
                  <a:path w="41" h="61">
                    <a:moveTo>
                      <a:pt x="41" y="8"/>
                    </a:moveTo>
                    <a:lnTo>
                      <a:pt x="20" y="0"/>
                    </a:lnTo>
                    <a:lnTo>
                      <a:pt x="0" y="55"/>
                    </a:lnTo>
                    <a:lnTo>
                      <a:pt x="21" y="61"/>
                    </a:lnTo>
                    <a:lnTo>
                      <a:pt x="41" y="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60"/>
              <p:cNvSpPr>
                <a:spLocks/>
              </p:cNvSpPr>
              <p:nvPr/>
            </p:nvSpPr>
            <p:spPr bwMode="auto">
              <a:xfrm>
                <a:off x="4535633" y="1980407"/>
                <a:ext cx="53975" cy="96838"/>
              </a:xfrm>
              <a:custGeom>
                <a:avLst/>
                <a:gdLst>
                  <a:gd name="T0" fmla="*/ 34 w 34"/>
                  <a:gd name="T1" fmla="*/ 5 h 61"/>
                  <a:gd name="T2" fmla="*/ 13 w 34"/>
                  <a:gd name="T3" fmla="*/ 0 h 61"/>
                  <a:gd name="T4" fmla="*/ 0 w 34"/>
                  <a:gd name="T5" fmla="*/ 56 h 61"/>
                  <a:gd name="T6" fmla="*/ 22 w 34"/>
                  <a:gd name="T7" fmla="*/ 61 h 61"/>
                  <a:gd name="T8" fmla="*/ 34 w 34"/>
                  <a:gd name="T9" fmla="*/ 5 h 61"/>
                </a:gdLst>
                <a:ahLst/>
                <a:cxnLst>
                  <a:cxn ang="0">
                    <a:pos x="T0" y="T1"/>
                  </a:cxn>
                  <a:cxn ang="0">
                    <a:pos x="T2" y="T3"/>
                  </a:cxn>
                  <a:cxn ang="0">
                    <a:pos x="T4" y="T5"/>
                  </a:cxn>
                  <a:cxn ang="0">
                    <a:pos x="T6" y="T7"/>
                  </a:cxn>
                  <a:cxn ang="0">
                    <a:pos x="T8" y="T9"/>
                  </a:cxn>
                </a:cxnLst>
                <a:rect l="0" t="0" r="r" b="b"/>
                <a:pathLst>
                  <a:path w="34" h="61">
                    <a:moveTo>
                      <a:pt x="34" y="5"/>
                    </a:moveTo>
                    <a:lnTo>
                      <a:pt x="13" y="0"/>
                    </a:lnTo>
                    <a:lnTo>
                      <a:pt x="0" y="56"/>
                    </a:lnTo>
                    <a:lnTo>
                      <a:pt x="22" y="61"/>
                    </a:lnTo>
                    <a:lnTo>
                      <a:pt x="34" y="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61"/>
              <p:cNvSpPr>
                <a:spLocks/>
              </p:cNvSpPr>
              <p:nvPr/>
            </p:nvSpPr>
            <p:spPr bwMode="auto">
              <a:xfrm>
                <a:off x="5356371" y="2545557"/>
                <a:ext cx="96838" cy="73025"/>
              </a:xfrm>
              <a:custGeom>
                <a:avLst/>
                <a:gdLst>
                  <a:gd name="T0" fmla="*/ 0 w 61"/>
                  <a:gd name="T1" fmla="*/ 28 h 46"/>
                  <a:gd name="T2" fmla="*/ 10 w 61"/>
                  <a:gd name="T3" fmla="*/ 46 h 46"/>
                  <a:gd name="T4" fmla="*/ 61 w 61"/>
                  <a:gd name="T5" fmla="*/ 20 h 46"/>
                  <a:gd name="T6" fmla="*/ 50 w 61"/>
                  <a:gd name="T7" fmla="*/ 0 h 46"/>
                  <a:gd name="T8" fmla="*/ 0 w 61"/>
                  <a:gd name="T9" fmla="*/ 28 h 46"/>
                </a:gdLst>
                <a:ahLst/>
                <a:cxnLst>
                  <a:cxn ang="0">
                    <a:pos x="T0" y="T1"/>
                  </a:cxn>
                  <a:cxn ang="0">
                    <a:pos x="T2" y="T3"/>
                  </a:cxn>
                  <a:cxn ang="0">
                    <a:pos x="T4" y="T5"/>
                  </a:cxn>
                  <a:cxn ang="0">
                    <a:pos x="T6" y="T7"/>
                  </a:cxn>
                  <a:cxn ang="0">
                    <a:pos x="T8" y="T9"/>
                  </a:cxn>
                </a:cxnLst>
                <a:rect l="0" t="0" r="r" b="b"/>
                <a:pathLst>
                  <a:path w="61" h="46">
                    <a:moveTo>
                      <a:pt x="0" y="28"/>
                    </a:moveTo>
                    <a:lnTo>
                      <a:pt x="10" y="46"/>
                    </a:lnTo>
                    <a:lnTo>
                      <a:pt x="61" y="20"/>
                    </a:lnTo>
                    <a:lnTo>
                      <a:pt x="50" y="0"/>
                    </a:lnTo>
                    <a:lnTo>
                      <a:pt x="0" y="2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62"/>
              <p:cNvSpPr>
                <a:spLocks/>
              </p:cNvSpPr>
              <p:nvPr/>
            </p:nvSpPr>
            <p:spPr bwMode="auto">
              <a:xfrm>
                <a:off x="3827608" y="1740695"/>
                <a:ext cx="96838" cy="73025"/>
              </a:xfrm>
              <a:custGeom>
                <a:avLst/>
                <a:gdLst>
                  <a:gd name="T0" fmla="*/ 61 w 61"/>
                  <a:gd name="T1" fmla="*/ 18 h 46"/>
                  <a:gd name="T2" fmla="*/ 51 w 61"/>
                  <a:gd name="T3" fmla="*/ 0 h 46"/>
                  <a:gd name="T4" fmla="*/ 0 w 61"/>
                  <a:gd name="T5" fmla="*/ 26 h 46"/>
                  <a:gd name="T6" fmla="*/ 10 w 61"/>
                  <a:gd name="T7" fmla="*/ 46 h 46"/>
                  <a:gd name="T8" fmla="*/ 61 w 61"/>
                  <a:gd name="T9" fmla="*/ 18 h 46"/>
                </a:gdLst>
                <a:ahLst/>
                <a:cxnLst>
                  <a:cxn ang="0">
                    <a:pos x="T0" y="T1"/>
                  </a:cxn>
                  <a:cxn ang="0">
                    <a:pos x="T2" y="T3"/>
                  </a:cxn>
                  <a:cxn ang="0">
                    <a:pos x="T4" y="T5"/>
                  </a:cxn>
                  <a:cxn ang="0">
                    <a:pos x="T6" y="T7"/>
                  </a:cxn>
                  <a:cxn ang="0">
                    <a:pos x="T8" y="T9"/>
                  </a:cxn>
                </a:cxnLst>
                <a:rect l="0" t="0" r="r" b="b"/>
                <a:pathLst>
                  <a:path w="61" h="46">
                    <a:moveTo>
                      <a:pt x="61" y="18"/>
                    </a:moveTo>
                    <a:lnTo>
                      <a:pt x="51" y="0"/>
                    </a:lnTo>
                    <a:lnTo>
                      <a:pt x="0" y="26"/>
                    </a:lnTo>
                    <a:lnTo>
                      <a:pt x="10" y="46"/>
                    </a:lnTo>
                    <a:lnTo>
                      <a:pt x="61"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63"/>
              <p:cNvSpPr>
                <a:spLocks/>
              </p:cNvSpPr>
              <p:nvPr/>
            </p:nvSpPr>
            <p:spPr bwMode="auto">
              <a:xfrm>
                <a:off x="3719658" y="1796257"/>
                <a:ext cx="96838" cy="74613"/>
              </a:xfrm>
              <a:custGeom>
                <a:avLst/>
                <a:gdLst>
                  <a:gd name="T0" fmla="*/ 61 w 61"/>
                  <a:gd name="T1" fmla="*/ 20 h 47"/>
                  <a:gd name="T2" fmla="*/ 51 w 61"/>
                  <a:gd name="T3" fmla="*/ 0 h 47"/>
                  <a:gd name="T4" fmla="*/ 0 w 61"/>
                  <a:gd name="T5" fmla="*/ 28 h 47"/>
                  <a:gd name="T6" fmla="*/ 11 w 61"/>
                  <a:gd name="T7" fmla="*/ 47 h 47"/>
                  <a:gd name="T8" fmla="*/ 61 w 61"/>
                  <a:gd name="T9" fmla="*/ 20 h 47"/>
                </a:gdLst>
                <a:ahLst/>
                <a:cxnLst>
                  <a:cxn ang="0">
                    <a:pos x="T0" y="T1"/>
                  </a:cxn>
                  <a:cxn ang="0">
                    <a:pos x="T2" y="T3"/>
                  </a:cxn>
                  <a:cxn ang="0">
                    <a:pos x="T4" y="T5"/>
                  </a:cxn>
                  <a:cxn ang="0">
                    <a:pos x="T6" y="T7"/>
                  </a:cxn>
                  <a:cxn ang="0">
                    <a:pos x="T8" y="T9"/>
                  </a:cxn>
                </a:cxnLst>
                <a:rect l="0" t="0" r="r" b="b"/>
                <a:pathLst>
                  <a:path w="61" h="47">
                    <a:moveTo>
                      <a:pt x="61" y="20"/>
                    </a:moveTo>
                    <a:lnTo>
                      <a:pt x="51" y="0"/>
                    </a:lnTo>
                    <a:lnTo>
                      <a:pt x="0" y="28"/>
                    </a:lnTo>
                    <a:lnTo>
                      <a:pt x="11" y="47"/>
                    </a:lnTo>
                    <a:lnTo>
                      <a:pt x="61"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64"/>
              <p:cNvSpPr>
                <a:spLocks/>
              </p:cNvSpPr>
              <p:nvPr/>
            </p:nvSpPr>
            <p:spPr bwMode="auto">
              <a:xfrm>
                <a:off x="5246833" y="2613820"/>
                <a:ext cx="92075" cy="80963"/>
              </a:xfrm>
              <a:custGeom>
                <a:avLst/>
                <a:gdLst>
                  <a:gd name="T0" fmla="*/ 46 w 58"/>
                  <a:gd name="T1" fmla="*/ 0 h 51"/>
                  <a:gd name="T2" fmla="*/ 0 w 58"/>
                  <a:gd name="T3" fmla="*/ 33 h 51"/>
                  <a:gd name="T4" fmla="*/ 11 w 58"/>
                  <a:gd name="T5" fmla="*/ 51 h 51"/>
                  <a:gd name="T6" fmla="*/ 58 w 58"/>
                  <a:gd name="T7" fmla="*/ 17 h 51"/>
                  <a:gd name="T8" fmla="*/ 46 w 58"/>
                  <a:gd name="T9" fmla="*/ 0 h 51"/>
                </a:gdLst>
                <a:ahLst/>
                <a:cxnLst>
                  <a:cxn ang="0">
                    <a:pos x="T0" y="T1"/>
                  </a:cxn>
                  <a:cxn ang="0">
                    <a:pos x="T2" y="T3"/>
                  </a:cxn>
                  <a:cxn ang="0">
                    <a:pos x="T4" y="T5"/>
                  </a:cxn>
                  <a:cxn ang="0">
                    <a:pos x="T6" y="T7"/>
                  </a:cxn>
                  <a:cxn ang="0">
                    <a:pos x="T8" y="T9"/>
                  </a:cxn>
                </a:cxnLst>
                <a:rect l="0" t="0" r="r" b="b"/>
                <a:pathLst>
                  <a:path w="58" h="51">
                    <a:moveTo>
                      <a:pt x="46" y="0"/>
                    </a:moveTo>
                    <a:lnTo>
                      <a:pt x="0" y="33"/>
                    </a:lnTo>
                    <a:lnTo>
                      <a:pt x="11" y="51"/>
                    </a:lnTo>
                    <a:lnTo>
                      <a:pt x="58" y="17"/>
                    </a:lnTo>
                    <a:lnTo>
                      <a:pt x="46"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65"/>
              <p:cNvSpPr>
                <a:spLocks/>
              </p:cNvSpPr>
              <p:nvPr/>
            </p:nvSpPr>
            <p:spPr bwMode="auto">
              <a:xfrm>
                <a:off x="5145233" y="2694782"/>
                <a:ext cx="92075" cy="87313"/>
              </a:xfrm>
              <a:custGeom>
                <a:avLst/>
                <a:gdLst>
                  <a:gd name="T0" fmla="*/ 16 w 58"/>
                  <a:gd name="T1" fmla="*/ 55 h 55"/>
                  <a:gd name="T2" fmla="*/ 58 w 58"/>
                  <a:gd name="T3" fmla="*/ 16 h 55"/>
                  <a:gd name="T4" fmla="*/ 43 w 58"/>
                  <a:gd name="T5" fmla="*/ 0 h 55"/>
                  <a:gd name="T6" fmla="*/ 0 w 58"/>
                  <a:gd name="T7" fmla="*/ 39 h 55"/>
                  <a:gd name="T8" fmla="*/ 16 w 58"/>
                  <a:gd name="T9" fmla="*/ 55 h 55"/>
                </a:gdLst>
                <a:ahLst/>
                <a:cxnLst>
                  <a:cxn ang="0">
                    <a:pos x="T0" y="T1"/>
                  </a:cxn>
                  <a:cxn ang="0">
                    <a:pos x="T2" y="T3"/>
                  </a:cxn>
                  <a:cxn ang="0">
                    <a:pos x="T4" y="T5"/>
                  </a:cxn>
                  <a:cxn ang="0">
                    <a:pos x="T6" y="T7"/>
                  </a:cxn>
                  <a:cxn ang="0">
                    <a:pos x="T8" y="T9"/>
                  </a:cxn>
                </a:cxnLst>
                <a:rect l="0" t="0" r="r" b="b"/>
                <a:pathLst>
                  <a:path w="58" h="55">
                    <a:moveTo>
                      <a:pt x="16" y="55"/>
                    </a:moveTo>
                    <a:lnTo>
                      <a:pt x="58" y="16"/>
                    </a:lnTo>
                    <a:lnTo>
                      <a:pt x="43" y="0"/>
                    </a:lnTo>
                    <a:lnTo>
                      <a:pt x="0" y="39"/>
                    </a:lnTo>
                    <a:lnTo>
                      <a:pt x="16" y="5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66"/>
              <p:cNvSpPr>
                <a:spLocks/>
              </p:cNvSpPr>
              <p:nvPr/>
            </p:nvSpPr>
            <p:spPr bwMode="auto">
              <a:xfrm>
                <a:off x="5057921" y="2788445"/>
                <a:ext cx="87313" cy="92075"/>
              </a:xfrm>
              <a:custGeom>
                <a:avLst/>
                <a:gdLst>
                  <a:gd name="T0" fmla="*/ 38 w 55"/>
                  <a:gd name="T1" fmla="*/ 0 h 58"/>
                  <a:gd name="T2" fmla="*/ 0 w 55"/>
                  <a:gd name="T3" fmla="*/ 44 h 58"/>
                  <a:gd name="T4" fmla="*/ 17 w 55"/>
                  <a:gd name="T5" fmla="*/ 58 h 58"/>
                  <a:gd name="T6" fmla="*/ 55 w 55"/>
                  <a:gd name="T7" fmla="*/ 14 h 58"/>
                  <a:gd name="T8" fmla="*/ 38 w 55"/>
                  <a:gd name="T9" fmla="*/ 0 h 58"/>
                </a:gdLst>
                <a:ahLst/>
                <a:cxnLst>
                  <a:cxn ang="0">
                    <a:pos x="T0" y="T1"/>
                  </a:cxn>
                  <a:cxn ang="0">
                    <a:pos x="T2" y="T3"/>
                  </a:cxn>
                  <a:cxn ang="0">
                    <a:pos x="T4" y="T5"/>
                  </a:cxn>
                  <a:cxn ang="0">
                    <a:pos x="T6" y="T7"/>
                  </a:cxn>
                  <a:cxn ang="0">
                    <a:pos x="T8" y="T9"/>
                  </a:cxn>
                </a:cxnLst>
                <a:rect l="0" t="0" r="r" b="b"/>
                <a:pathLst>
                  <a:path w="55" h="58">
                    <a:moveTo>
                      <a:pt x="38" y="0"/>
                    </a:moveTo>
                    <a:lnTo>
                      <a:pt x="0" y="44"/>
                    </a:lnTo>
                    <a:lnTo>
                      <a:pt x="17" y="58"/>
                    </a:lnTo>
                    <a:lnTo>
                      <a:pt x="55" y="14"/>
                    </a:lnTo>
                    <a:lnTo>
                      <a:pt x="38"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67"/>
              <p:cNvSpPr>
                <a:spLocks/>
              </p:cNvSpPr>
              <p:nvPr/>
            </p:nvSpPr>
            <p:spPr bwMode="auto">
              <a:xfrm>
                <a:off x="4983308" y="2893220"/>
                <a:ext cx="80963" cy="95250"/>
              </a:xfrm>
              <a:custGeom>
                <a:avLst/>
                <a:gdLst>
                  <a:gd name="T0" fmla="*/ 19 w 51"/>
                  <a:gd name="T1" fmla="*/ 60 h 60"/>
                  <a:gd name="T2" fmla="*/ 51 w 51"/>
                  <a:gd name="T3" fmla="*/ 12 h 60"/>
                  <a:gd name="T4" fmla="*/ 33 w 51"/>
                  <a:gd name="T5" fmla="*/ 0 h 60"/>
                  <a:gd name="T6" fmla="*/ 0 w 51"/>
                  <a:gd name="T7" fmla="*/ 48 h 60"/>
                  <a:gd name="T8" fmla="*/ 19 w 51"/>
                  <a:gd name="T9" fmla="*/ 60 h 60"/>
                </a:gdLst>
                <a:ahLst/>
                <a:cxnLst>
                  <a:cxn ang="0">
                    <a:pos x="T0" y="T1"/>
                  </a:cxn>
                  <a:cxn ang="0">
                    <a:pos x="T2" y="T3"/>
                  </a:cxn>
                  <a:cxn ang="0">
                    <a:pos x="T4" y="T5"/>
                  </a:cxn>
                  <a:cxn ang="0">
                    <a:pos x="T6" y="T7"/>
                  </a:cxn>
                  <a:cxn ang="0">
                    <a:pos x="T8" y="T9"/>
                  </a:cxn>
                </a:cxnLst>
                <a:rect l="0" t="0" r="r" b="b"/>
                <a:pathLst>
                  <a:path w="51" h="60">
                    <a:moveTo>
                      <a:pt x="19" y="60"/>
                    </a:moveTo>
                    <a:lnTo>
                      <a:pt x="51" y="12"/>
                    </a:lnTo>
                    <a:lnTo>
                      <a:pt x="33" y="0"/>
                    </a:lnTo>
                    <a:lnTo>
                      <a:pt x="0" y="48"/>
                    </a:lnTo>
                    <a:lnTo>
                      <a:pt x="19" y="6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68"/>
              <p:cNvSpPr>
                <a:spLocks/>
              </p:cNvSpPr>
              <p:nvPr/>
            </p:nvSpPr>
            <p:spPr bwMode="auto">
              <a:xfrm>
                <a:off x="4924571" y="3005932"/>
                <a:ext cx="71438" cy="100013"/>
              </a:xfrm>
              <a:custGeom>
                <a:avLst/>
                <a:gdLst>
                  <a:gd name="T0" fmla="*/ 45 w 45"/>
                  <a:gd name="T1" fmla="*/ 11 h 63"/>
                  <a:gd name="T2" fmla="*/ 26 w 45"/>
                  <a:gd name="T3" fmla="*/ 0 h 63"/>
                  <a:gd name="T4" fmla="*/ 0 w 45"/>
                  <a:gd name="T5" fmla="*/ 53 h 63"/>
                  <a:gd name="T6" fmla="*/ 19 w 45"/>
                  <a:gd name="T7" fmla="*/ 63 h 63"/>
                  <a:gd name="T8" fmla="*/ 45 w 45"/>
                  <a:gd name="T9" fmla="*/ 11 h 63"/>
                </a:gdLst>
                <a:ahLst/>
                <a:cxnLst>
                  <a:cxn ang="0">
                    <a:pos x="T0" y="T1"/>
                  </a:cxn>
                  <a:cxn ang="0">
                    <a:pos x="T2" y="T3"/>
                  </a:cxn>
                  <a:cxn ang="0">
                    <a:pos x="T4" y="T5"/>
                  </a:cxn>
                  <a:cxn ang="0">
                    <a:pos x="T6" y="T7"/>
                  </a:cxn>
                  <a:cxn ang="0">
                    <a:pos x="T8" y="T9"/>
                  </a:cxn>
                </a:cxnLst>
                <a:rect l="0" t="0" r="r" b="b"/>
                <a:pathLst>
                  <a:path w="45" h="63">
                    <a:moveTo>
                      <a:pt x="45" y="11"/>
                    </a:moveTo>
                    <a:lnTo>
                      <a:pt x="26" y="0"/>
                    </a:lnTo>
                    <a:lnTo>
                      <a:pt x="0" y="53"/>
                    </a:lnTo>
                    <a:lnTo>
                      <a:pt x="19" y="63"/>
                    </a:lnTo>
                    <a:lnTo>
                      <a:pt x="45" y="1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69"/>
              <p:cNvSpPr>
                <a:spLocks/>
              </p:cNvSpPr>
              <p:nvPr/>
            </p:nvSpPr>
            <p:spPr bwMode="auto">
              <a:xfrm>
                <a:off x="4880121" y="3131345"/>
                <a:ext cx="61913" cy="96838"/>
              </a:xfrm>
              <a:custGeom>
                <a:avLst/>
                <a:gdLst>
                  <a:gd name="T0" fmla="*/ 19 w 39"/>
                  <a:gd name="T1" fmla="*/ 0 h 61"/>
                  <a:gd name="T2" fmla="*/ 0 w 39"/>
                  <a:gd name="T3" fmla="*/ 53 h 61"/>
                  <a:gd name="T4" fmla="*/ 20 w 39"/>
                  <a:gd name="T5" fmla="*/ 61 h 61"/>
                  <a:gd name="T6" fmla="*/ 39 w 39"/>
                  <a:gd name="T7" fmla="*/ 6 h 61"/>
                  <a:gd name="T8" fmla="*/ 19 w 39"/>
                  <a:gd name="T9" fmla="*/ 0 h 61"/>
                </a:gdLst>
                <a:ahLst/>
                <a:cxnLst>
                  <a:cxn ang="0">
                    <a:pos x="T0" y="T1"/>
                  </a:cxn>
                  <a:cxn ang="0">
                    <a:pos x="T2" y="T3"/>
                  </a:cxn>
                  <a:cxn ang="0">
                    <a:pos x="T4" y="T5"/>
                  </a:cxn>
                  <a:cxn ang="0">
                    <a:pos x="T6" y="T7"/>
                  </a:cxn>
                  <a:cxn ang="0">
                    <a:pos x="T8" y="T9"/>
                  </a:cxn>
                </a:cxnLst>
                <a:rect l="0" t="0" r="r" b="b"/>
                <a:pathLst>
                  <a:path w="39" h="61">
                    <a:moveTo>
                      <a:pt x="19" y="0"/>
                    </a:moveTo>
                    <a:lnTo>
                      <a:pt x="0" y="53"/>
                    </a:lnTo>
                    <a:lnTo>
                      <a:pt x="20" y="61"/>
                    </a:lnTo>
                    <a:lnTo>
                      <a:pt x="39" y="6"/>
                    </a:lnTo>
                    <a:lnTo>
                      <a:pt x="19"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70"/>
              <p:cNvSpPr>
                <a:spLocks/>
              </p:cNvSpPr>
              <p:nvPr/>
            </p:nvSpPr>
            <p:spPr bwMode="auto">
              <a:xfrm>
                <a:off x="4851546" y="3255170"/>
                <a:ext cx="53975" cy="96838"/>
              </a:xfrm>
              <a:custGeom>
                <a:avLst/>
                <a:gdLst>
                  <a:gd name="T0" fmla="*/ 0 w 34"/>
                  <a:gd name="T1" fmla="*/ 57 h 61"/>
                  <a:gd name="T2" fmla="*/ 21 w 34"/>
                  <a:gd name="T3" fmla="*/ 61 h 61"/>
                  <a:gd name="T4" fmla="*/ 34 w 34"/>
                  <a:gd name="T5" fmla="*/ 5 h 61"/>
                  <a:gd name="T6" fmla="*/ 12 w 34"/>
                  <a:gd name="T7" fmla="*/ 0 h 61"/>
                  <a:gd name="T8" fmla="*/ 0 w 34"/>
                  <a:gd name="T9" fmla="*/ 57 h 61"/>
                </a:gdLst>
                <a:ahLst/>
                <a:cxnLst>
                  <a:cxn ang="0">
                    <a:pos x="T0" y="T1"/>
                  </a:cxn>
                  <a:cxn ang="0">
                    <a:pos x="T2" y="T3"/>
                  </a:cxn>
                  <a:cxn ang="0">
                    <a:pos x="T4" y="T5"/>
                  </a:cxn>
                  <a:cxn ang="0">
                    <a:pos x="T6" y="T7"/>
                  </a:cxn>
                  <a:cxn ang="0">
                    <a:pos x="T8" y="T9"/>
                  </a:cxn>
                </a:cxnLst>
                <a:rect l="0" t="0" r="r" b="b"/>
                <a:pathLst>
                  <a:path w="34" h="61">
                    <a:moveTo>
                      <a:pt x="0" y="57"/>
                    </a:moveTo>
                    <a:lnTo>
                      <a:pt x="21" y="61"/>
                    </a:lnTo>
                    <a:lnTo>
                      <a:pt x="34" y="5"/>
                    </a:lnTo>
                    <a:lnTo>
                      <a:pt x="12" y="0"/>
                    </a:lnTo>
                    <a:lnTo>
                      <a:pt x="0" y="5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Rectangle 71"/>
              <p:cNvSpPr>
                <a:spLocks noChangeArrowheads="1"/>
              </p:cNvSpPr>
              <p:nvPr/>
            </p:nvSpPr>
            <p:spPr bwMode="auto">
              <a:xfrm>
                <a:off x="4940446" y="3312320"/>
                <a:ext cx="130175"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Rectangle 72"/>
              <p:cNvSpPr>
                <a:spLocks noChangeArrowheads="1"/>
              </p:cNvSpPr>
              <p:nvPr/>
            </p:nvSpPr>
            <p:spPr bwMode="auto">
              <a:xfrm>
                <a:off x="5113483" y="3312320"/>
                <a:ext cx="128588"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Rectangle 73"/>
              <p:cNvSpPr>
                <a:spLocks noChangeArrowheads="1"/>
              </p:cNvSpPr>
              <p:nvPr/>
            </p:nvSpPr>
            <p:spPr bwMode="auto">
              <a:xfrm>
                <a:off x="5284933" y="3312320"/>
                <a:ext cx="128588"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74"/>
              <p:cNvSpPr>
                <a:spLocks/>
              </p:cNvSpPr>
              <p:nvPr/>
            </p:nvSpPr>
            <p:spPr bwMode="auto">
              <a:xfrm>
                <a:off x="3232296" y="2332832"/>
                <a:ext cx="190500" cy="271463"/>
              </a:xfrm>
              <a:custGeom>
                <a:avLst/>
                <a:gdLst>
                  <a:gd name="T0" fmla="*/ 60 w 120"/>
                  <a:gd name="T1" fmla="*/ 0 h 171"/>
                  <a:gd name="T2" fmla="*/ 48 w 120"/>
                  <a:gd name="T3" fmla="*/ 2 h 171"/>
                  <a:gd name="T4" fmla="*/ 37 w 120"/>
                  <a:gd name="T5" fmla="*/ 7 h 171"/>
                  <a:gd name="T6" fmla="*/ 26 w 120"/>
                  <a:gd name="T7" fmla="*/ 15 h 171"/>
                  <a:gd name="T8" fmla="*/ 17 w 120"/>
                  <a:gd name="T9" fmla="*/ 25 h 171"/>
                  <a:gd name="T10" fmla="*/ 11 w 120"/>
                  <a:gd name="T11" fmla="*/ 38 h 171"/>
                  <a:gd name="T12" fmla="*/ 5 w 120"/>
                  <a:gd name="T13" fmla="*/ 52 h 171"/>
                  <a:gd name="T14" fmla="*/ 1 w 120"/>
                  <a:gd name="T15" fmla="*/ 68 h 171"/>
                  <a:gd name="T16" fmla="*/ 0 w 120"/>
                  <a:gd name="T17" fmla="*/ 85 h 171"/>
                  <a:gd name="T18" fmla="*/ 1 w 120"/>
                  <a:gd name="T19" fmla="*/ 102 h 171"/>
                  <a:gd name="T20" fmla="*/ 5 w 120"/>
                  <a:gd name="T21" fmla="*/ 119 h 171"/>
                  <a:gd name="T22" fmla="*/ 11 w 120"/>
                  <a:gd name="T23" fmla="*/ 133 h 171"/>
                  <a:gd name="T24" fmla="*/ 17 w 120"/>
                  <a:gd name="T25" fmla="*/ 146 h 171"/>
                  <a:gd name="T26" fmla="*/ 26 w 120"/>
                  <a:gd name="T27" fmla="*/ 157 h 171"/>
                  <a:gd name="T28" fmla="*/ 37 w 120"/>
                  <a:gd name="T29" fmla="*/ 164 h 171"/>
                  <a:gd name="T30" fmla="*/ 48 w 120"/>
                  <a:gd name="T31" fmla="*/ 170 h 171"/>
                  <a:gd name="T32" fmla="*/ 60 w 120"/>
                  <a:gd name="T33" fmla="*/ 171 h 171"/>
                  <a:gd name="T34" fmla="*/ 72 w 120"/>
                  <a:gd name="T35" fmla="*/ 170 h 171"/>
                  <a:gd name="T36" fmla="*/ 83 w 120"/>
                  <a:gd name="T37" fmla="*/ 164 h 171"/>
                  <a:gd name="T38" fmla="*/ 94 w 120"/>
                  <a:gd name="T39" fmla="*/ 157 h 171"/>
                  <a:gd name="T40" fmla="*/ 102 w 120"/>
                  <a:gd name="T41" fmla="*/ 146 h 171"/>
                  <a:gd name="T42" fmla="*/ 109 w 120"/>
                  <a:gd name="T43" fmla="*/ 133 h 171"/>
                  <a:gd name="T44" fmla="*/ 115 w 120"/>
                  <a:gd name="T45" fmla="*/ 119 h 171"/>
                  <a:gd name="T46" fmla="*/ 119 w 120"/>
                  <a:gd name="T47" fmla="*/ 102 h 171"/>
                  <a:gd name="T48" fmla="*/ 120 w 120"/>
                  <a:gd name="T49" fmla="*/ 85 h 171"/>
                  <a:gd name="T50" fmla="*/ 119 w 120"/>
                  <a:gd name="T51" fmla="*/ 68 h 171"/>
                  <a:gd name="T52" fmla="*/ 115 w 120"/>
                  <a:gd name="T53" fmla="*/ 52 h 171"/>
                  <a:gd name="T54" fmla="*/ 109 w 120"/>
                  <a:gd name="T55" fmla="*/ 38 h 171"/>
                  <a:gd name="T56" fmla="*/ 102 w 120"/>
                  <a:gd name="T57" fmla="*/ 25 h 171"/>
                  <a:gd name="T58" fmla="*/ 94 w 120"/>
                  <a:gd name="T59" fmla="*/ 15 h 171"/>
                  <a:gd name="T60" fmla="*/ 83 w 120"/>
                  <a:gd name="T61" fmla="*/ 7 h 171"/>
                  <a:gd name="T62" fmla="*/ 72 w 120"/>
                  <a:gd name="T63" fmla="*/ 2 h 171"/>
                  <a:gd name="T64" fmla="*/ 60 w 120"/>
                  <a:gd name="T6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171">
                    <a:moveTo>
                      <a:pt x="60" y="0"/>
                    </a:moveTo>
                    <a:lnTo>
                      <a:pt x="48" y="2"/>
                    </a:lnTo>
                    <a:lnTo>
                      <a:pt x="37" y="7"/>
                    </a:lnTo>
                    <a:lnTo>
                      <a:pt x="26" y="15"/>
                    </a:lnTo>
                    <a:lnTo>
                      <a:pt x="17" y="25"/>
                    </a:lnTo>
                    <a:lnTo>
                      <a:pt x="11" y="38"/>
                    </a:lnTo>
                    <a:lnTo>
                      <a:pt x="5" y="52"/>
                    </a:lnTo>
                    <a:lnTo>
                      <a:pt x="1" y="68"/>
                    </a:lnTo>
                    <a:lnTo>
                      <a:pt x="0" y="85"/>
                    </a:lnTo>
                    <a:lnTo>
                      <a:pt x="1" y="102"/>
                    </a:lnTo>
                    <a:lnTo>
                      <a:pt x="5" y="119"/>
                    </a:lnTo>
                    <a:lnTo>
                      <a:pt x="11" y="133"/>
                    </a:lnTo>
                    <a:lnTo>
                      <a:pt x="17" y="146"/>
                    </a:lnTo>
                    <a:lnTo>
                      <a:pt x="26" y="157"/>
                    </a:lnTo>
                    <a:lnTo>
                      <a:pt x="37" y="164"/>
                    </a:lnTo>
                    <a:lnTo>
                      <a:pt x="48" y="170"/>
                    </a:lnTo>
                    <a:lnTo>
                      <a:pt x="60" y="171"/>
                    </a:lnTo>
                    <a:lnTo>
                      <a:pt x="72" y="170"/>
                    </a:lnTo>
                    <a:lnTo>
                      <a:pt x="83" y="164"/>
                    </a:lnTo>
                    <a:lnTo>
                      <a:pt x="94" y="157"/>
                    </a:lnTo>
                    <a:lnTo>
                      <a:pt x="102" y="146"/>
                    </a:lnTo>
                    <a:lnTo>
                      <a:pt x="109" y="133"/>
                    </a:lnTo>
                    <a:lnTo>
                      <a:pt x="115" y="119"/>
                    </a:lnTo>
                    <a:lnTo>
                      <a:pt x="119" y="102"/>
                    </a:lnTo>
                    <a:lnTo>
                      <a:pt x="120" y="85"/>
                    </a:lnTo>
                    <a:lnTo>
                      <a:pt x="119" y="68"/>
                    </a:lnTo>
                    <a:lnTo>
                      <a:pt x="115" y="52"/>
                    </a:lnTo>
                    <a:lnTo>
                      <a:pt x="109" y="38"/>
                    </a:lnTo>
                    <a:lnTo>
                      <a:pt x="102" y="25"/>
                    </a:lnTo>
                    <a:lnTo>
                      <a:pt x="94" y="15"/>
                    </a:lnTo>
                    <a:lnTo>
                      <a:pt x="83" y="7"/>
                    </a:lnTo>
                    <a:lnTo>
                      <a:pt x="72" y="2"/>
                    </a:lnTo>
                    <a:lnTo>
                      <a:pt x="60"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75"/>
              <p:cNvSpPr>
                <a:spLocks/>
              </p:cNvSpPr>
              <p:nvPr/>
            </p:nvSpPr>
            <p:spPr bwMode="auto">
              <a:xfrm>
                <a:off x="5399233" y="1313657"/>
                <a:ext cx="762000" cy="563563"/>
              </a:xfrm>
              <a:custGeom>
                <a:avLst/>
                <a:gdLst>
                  <a:gd name="T0" fmla="*/ 480 w 480"/>
                  <a:gd name="T1" fmla="*/ 100 h 355"/>
                  <a:gd name="T2" fmla="*/ 415 w 480"/>
                  <a:gd name="T3" fmla="*/ 0 h 355"/>
                  <a:gd name="T4" fmla="*/ 252 w 480"/>
                  <a:gd name="T5" fmla="*/ 101 h 355"/>
                  <a:gd name="T6" fmla="*/ 213 w 480"/>
                  <a:gd name="T7" fmla="*/ 49 h 355"/>
                  <a:gd name="T8" fmla="*/ 0 w 480"/>
                  <a:gd name="T9" fmla="*/ 355 h 355"/>
                  <a:gd name="T10" fmla="*/ 368 w 480"/>
                  <a:gd name="T11" fmla="*/ 259 h 355"/>
                  <a:gd name="T12" fmla="*/ 330 w 480"/>
                  <a:gd name="T13" fmla="*/ 207 h 355"/>
                  <a:gd name="T14" fmla="*/ 480 w 480"/>
                  <a:gd name="T15" fmla="*/ 100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0" h="355">
                    <a:moveTo>
                      <a:pt x="480" y="100"/>
                    </a:moveTo>
                    <a:lnTo>
                      <a:pt x="415" y="0"/>
                    </a:lnTo>
                    <a:lnTo>
                      <a:pt x="252" y="101"/>
                    </a:lnTo>
                    <a:lnTo>
                      <a:pt x="213" y="49"/>
                    </a:lnTo>
                    <a:lnTo>
                      <a:pt x="0" y="355"/>
                    </a:lnTo>
                    <a:lnTo>
                      <a:pt x="368" y="259"/>
                    </a:lnTo>
                    <a:lnTo>
                      <a:pt x="330" y="207"/>
                    </a:lnTo>
                    <a:lnTo>
                      <a:pt x="480" y="10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76"/>
              <p:cNvSpPr>
                <a:spLocks/>
              </p:cNvSpPr>
              <p:nvPr/>
            </p:nvSpPr>
            <p:spPr bwMode="auto">
              <a:xfrm>
                <a:off x="2973533" y="1280320"/>
                <a:ext cx="827088" cy="433388"/>
              </a:xfrm>
              <a:custGeom>
                <a:avLst/>
                <a:gdLst>
                  <a:gd name="T0" fmla="*/ 51 w 521"/>
                  <a:gd name="T1" fmla="*/ 0 h 273"/>
                  <a:gd name="T2" fmla="*/ 0 w 521"/>
                  <a:gd name="T3" fmla="*/ 109 h 273"/>
                  <a:gd name="T4" fmla="*/ 174 w 521"/>
                  <a:gd name="T5" fmla="*/ 194 h 273"/>
                  <a:gd name="T6" fmla="*/ 150 w 521"/>
                  <a:gd name="T7" fmla="*/ 254 h 273"/>
                  <a:gd name="T8" fmla="*/ 521 w 521"/>
                  <a:gd name="T9" fmla="*/ 273 h 273"/>
                  <a:gd name="T10" fmla="*/ 244 w 521"/>
                  <a:gd name="T11" fmla="*/ 12 h 273"/>
                  <a:gd name="T12" fmla="*/ 220 w 521"/>
                  <a:gd name="T13" fmla="*/ 70 h 273"/>
                  <a:gd name="T14" fmla="*/ 51 w 521"/>
                  <a:gd name="T15" fmla="*/ 0 h 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1" h="273">
                    <a:moveTo>
                      <a:pt x="51" y="0"/>
                    </a:moveTo>
                    <a:lnTo>
                      <a:pt x="0" y="109"/>
                    </a:lnTo>
                    <a:lnTo>
                      <a:pt x="174" y="194"/>
                    </a:lnTo>
                    <a:lnTo>
                      <a:pt x="150" y="254"/>
                    </a:lnTo>
                    <a:lnTo>
                      <a:pt x="521" y="273"/>
                    </a:lnTo>
                    <a:lnTo>
                      <a:pt x="244" y="12"/>
                    </a:lnTo>
                    <a:lnTo>
                      <a:pt x="220" y="70"/>
                    </a:lnTo>
                    <a:lnTo>
                      <a:pt x="5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77"/>
              <p:cNvSpPr>
                <a:spLocks/>
              </p:cNvSpPr>
              <p:nvPr/>
            </p:nvSpPr>
            <p:spPr bwMode="auto">
              <a:xfrm>
                <a:off x="5351608" y="3140870"/>
                <a:ext cx="473075" cy="808038"/>
              </a:xfrm>
              <a:custGeom>
                <a:avLst/>
                <a:gdLst>
                  <a:gd name="T0" fmla="*/ 191 w 298"/>
                  <a:gd name="T1" fmla="*/ 509 h 509"/>
                  <a:gd name="T2" fmla="*/ 298 w 298"/>
                  <a:gd name="T3" fmla="*/ 457 h 509"/>
                  <a:gd name="T4" fmla="*/ 219 w 298"/>
                  <a:gd name="T5" fmla="*/ 281 h 509"/>
                  <a:gd name="T6" fmla="*/ 275 w 298"/>
                  <a:gd name="T7" fmla="*/ 250 h 509"/>
                  <a:gd name="T8" fmla="*/ 0 w 298"/>
                  <a:gd name="T9" fmla="*/ 0 h 509"/>
                  <a:gd name="T10" fmla="*/ 48 w 298"/>
                  <a:gd name="T11" fmla="*/ 377 h 509"/>
                  <a:gd name="T12" fmla="*/ 104 w 298"/>
                  <a:gd name="T13" fmla="*/ 346 h 509"/>
                  <a:gd name="T14" fmla="*/ 191 w 298"/>
                  <a:gd name="T15" fmla="*/ 509 h 5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509">
                    <a:moveTo>
                      <a:pt x="191" y="509"/>
                    </a:moveTo>
                    <a:lnTo>
                      <a:pt x="298" y="457"/>
                    </a:lnTo>
                    <a:lnTo>
                      <a:pt x="219" y="281"/>
                    </a:lnTo>
                    <a:lnTo>
                      <a:pt x="275" y="250"/>
                    </a:lnTo>
                    <a:lnTo>
                      <a:pt x="0" y="0"/>
                    </a:lnTo>
                    <a:lnTo>
                      <a:pt x="48" y="377"/>
                    </a:lnTo>
                    <a:lnTo>
                      <a:pt x="104" y="346"/>
                    </a:lnTo>
                    <a:lnTo>
                      <a:pt x="191" y="50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78"/>
              <p:cNvSpPr>
                <a:spLocks/>
              </p:cNvSpPr>
              <p:nvPr/>
            </p:nvSpPr>
            <p:spPr bwMode="auto">
              <a:xfrm>
                <a:off x="3710133" y="3785395"/>
                <a:ext cx="544513" cy="257175"/>
              </a:xfrm>
              <a:custGeom>
                <a:avLst/>
                <a:gdLst>
                  <a:gd name="T0" fmla="*/ 0 w 343"/>
                  <a:gd name="T1" fmla="*/ 13 h 162"/>
                  <a:gd name="T2" fmla="*/ 2 w 343"/>
                  <a:gd name="T3" fmla="*/ 16 h 162"/>
                  <a:gd name="T4" fmla="*/ 10 w 343"/>
                  <a:gd name="T5" fmla="*/ 23 h 162"/>
                  <a:gd name="T6" fmla="*/ 22 w 343"/>
                  <a:gd name="T7" fmla="*/ 34 h 162"/>
                  <a:gd name="T8" fmla="*/ 39 w 343"/>
                  <a:gd name="T9" fmla="*/ 45 h 162"/>
                  <a:gd name="T10" fmla="*/ 61 w 343"/>
                  <a:gd name="T11" fmla="*/ 57 h 162"/>
                  <a:gd name="T12" fmla="*/ 87 w 343"/>
                  <a:gd name="T13" fmla="*/ 66 h 162"/>
                  <a:gd name="T14" fmla="*/ 117 w 343"/>
                  <a:gd name="T15" fmla="*/ 71 h 162"/>
                  <a:gd name="T16" fmla="*/ 151 w 343"/>
                  <a:gd name="T17" fmla="*/ 73 h 162"/>
                  <a:gd name="T18" fmla="*/ 187 w 343"/>
                  <a:gd name="T19" fmla="*/ 68 h 162"/>
                  <a:gd name="T20" fmla="*/ 221 w 343"/>
                  <a:gd name="T21" fmla="*/ 58 h 162"/>
                  <a:gd name="T22" fmla="*/ 253 w 343"/>
                  <a:gd name="T23" fmla="*/ 47 h 162"/>
                  <a:gd name="T24" fmla="*/ 283 w 343"/>
                  <a:gd name="T25" fmla="*/ 34 h 162"/>
                  <a:gd name="T26" fmla="*/ 308 w 343"/>
                  <a:gd name="T27" fmla="*/ 21 h 162"/>
                  <a:gd name="T28" fmla="*/ 326 w 343"/>
                  <a:gd name="T29" fmla="*/ 10 h 162"/>
                  <a:gd name="T30" fmla="*/ 339 w 343"/>
                  <a:gd name="T31" fmla="*/ 2 h 162"/>
                  <a:gd name="T32" fmla="*/ 343 w 343"/>
                  <a:gd name="T33" fmla="*/ 0 h 162"/>
                  <a:gd name="T34" fmla="*/ 339 w 343"/>
                  <a:gd name="T35" fmla="*/ 8 h 162"/>
                  <a:gd name="T36" fmla="*/ 329 w 343"/>
                  <a:gd name="T37" fmla="*/ 27 h 162"/>
                  <a:gd name="T38" fmla="*/ 312 w 343"/>
                  <a:gd name="T39" fmla="*/ 56 h 162"/>
                  <a:gd name="T40" fmla="*/ 290 w 343"/>
                  <a:gd name="T41" fmla="*/ 88 h 162"/>
                  <a:gd name="T42" fmla="*/ 262 w 343"/>
                  <a:gd name="T43" fmla="*/ 120 h 162"/>
                  <a:gd name="T44" fmla="*/ 229 w 343"/>
                  <a:gd name="T45" fmla="*/ 144 h 162"/>
                  <a:gd name="T46" fmla="*/ 192 w 343"/>
                  <a:gd name="T47" fmla="*/ 161 h 162"/>
                  <a:gd name="T48" fmla="*/ 151 w 343"/>
                  <a:gd name="T49" fmla="*/ 162 h 162"/>
                  <a:gd name="T50" fmla="*/ 112 w 343"/>
                  <a:gd name="T51" fmla="*/ 151 h 162"/>
                  <a:gd name="T52" fmla="*/ 79 w 343"/>
                  <a:gd name="T53" fmla="*/ 133 h 162"/>
                  <a:gd name="T54" fmla="*/ 53 w 343"/>
                  <a:gd name="T55" fmla="*/ 108 h 162"/>
                  <a:gd name="T56" fmla="*/ 32 w 343"/>
                  <a:gd name="T57" fmla="*/ 82 h 162"/>
                  <a:gd name="T58" fmla="*/ 18 w 343"/>
                  <a:gd name="T59" fmla="*/ 56 h 162"/>
                  <a:gd name="T60" fmla="*/ 7 w 343"/>
                  <a:gd name="T61" fmla="*/ 34 h 162"/>
                  <a:gd name="T62" fmla="*/ 1 w 343"/>
                  <a:gd name="T63" fmla="*/ 18 h 162"/>
                  <a:gd name="T64" fmla="*/ 0 w 343"/>
                  <a:gd name="T65" fmla="*/ 1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3" h="162">
                    <a:moveTo>
                      <a:pt x="0" y="13"/>
                    </a:moveTo>
                    <a:lnTo>
                      <a:pt x="2" y="16"/>
                    </a:lnTo>
                    <a:lnTo>
                      <a:pt x="10" y="23"/>
                    </a:lnTo>
                    <a:lnTo>
                      <a:pt x="22" y="34"/>
                    </a:lnTo>
                    <a:lnTo>
                      <a:pt x="39" y="45"/>
                    </a:lnTo>
                    <a:lnTo>
                      <a:pt x="61" y="57"/>
                    </a:lnTo>
                    <a:lnTo>
                      <a:pt x="87" y="66"/>
                    </a:lnTo>
                    <a:lnTo>
                      <a:pt x="117" y="71"/>
                    </a:lnTo>
                    <a:lnTo>
                      <a:pt x="151" y="73"/>
                    </a:lnTo>
                    <a:lnTo>
                      <a:pt x="187" y="68"/>
                    </a:lnTo>
                    <a:lnTo>
                      <a:pt x="221" y="58"/>
                    </a:lnTo>
                    <a:lnTo>
                      <a:pt x="253" y="47"/>
                    </a:lnTo>
                    <a:lnTo>
                      <a:pt x="283" y="34"/>
                    </a:lnTo>
                    <a:lnTo>
                      <a:pt x="308" y="21"/>
                    </a:lnTo>
                    <a:lnTo>
                      <a:pt x="326" y="10"/>
                    </a:lnTo>
                    <a:lnTo>
                      <a:pt x="339" y="2"/>
                    </a:lnTo>
                    <a:lnTo>
                      <a:pt x="343" y="0"/>
                    </a:lnTo>
                    <a:lnTo>
                      <a:pt x="339" y="8"/>
                    </a:lnTo>
                    <a:lnTo>
                      <a:pt x="329" y="27"/>
                    </a:lnTo>
                    <a:lnTo>
                      <a:pt x="312" y="56"/>
                    </a:lnTo>
                    <a:lnTo>
                      <a:pt x="290" y="88"/>
                    </a:lnTo>
                    <a:lnTo>
                      <a:pt x="262" y="120"/>
                    </a:lnTo>
                    <a:lnTo>
                      <a:pt x="229" y="144"/>
                    </a:lnTo>
                    <a:lnTo>
                      <a:pt x="192" y="161"/>
                    </a:lnTo>
                    <a:lnTo>
                      <a:pt x="151" y="162"/>
                    </a:lnTo>
                    <a:lnTo>
                      <a:pt x="112" y="151"/>
                    </a:lnTo>
                    <a:lnTo>
                      <a:pt x="79" y="133"/>
                    </a:lnTo>
                    <a:lnTo>
                      <a:pt x="53" y="108"/>
                    </a:lnTo>
                    <a:lnTo>
                      <a:pt x="32" y="82"/>
                    </a:lnTo>
                    <a:lnTo>
                      <a:pt x="18" y="56"/>
                    </a:lnTo>
                    <a:lnTo>
                      <a:pt x="7" y="34"/>
                    </a:lnTo>
                    <a:lnTo>
                      <a:pt x="1" y="18"/>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9" name="Group 208"/>
            <p:cNvGrpSpPr/>
            <p:nvPr/>
          </p:nvGrpSpPr>
          <p:grpSpPr>
            <a:xfrm rot="2220728">
              <a:off x="4864849" y="989132"/>
              <a:ext cx="3540125" cy="4146550"/>
              <a:chOff x="2621108" y="1177132"/>
              <a:chExt cx="3540125" cy="4146550"/>
            </a:xfrm>
          </p:grpSpPr>
          <p:sp>
            <p:nvSpPr>
              <p:cNvPr id="210" name="Freeform 7"/>
              <p:cNvSpPr>
                <a:spLocks/>
              </p:cNvSpPr>
              <p:nvPr/>
            </p:nvSpPr>
            <p:spPr bwMode="auto">
              <a:xfrm>
                <a:off x="2621108" y="1177132"/>
                <a:ext cx="3224213" cy="4146550"/>
              </a:xfrm>
              <a:custGeom>
                <a:avLst/>
                <a:gdLst>
                  <a:gd name="T0" fmla="*/ 1777 w 2031"/>
                  <a:gd name="T1" fmla="*/ 1863 h 2612"/>
                  <a:gd name="T2" fmla="*/ 1819 w 2031"/>
                  <a:gd name="T3" fmla="*/ 1740 h 2612"/>
                  <a:gd name="T4" fmla="*/ 1876 w 2031"/>
                  <a:gd name="T5" fmla="*/ 1554 h 2612"/>
                  <a:gd name="T6" fmla="*/ 1937 w 2031"/>
                  <a:gd name="T7" fmla="*/ 1324 h 2612"/>
                  <a:gd name="T8" fmla="*/ 1991 w 2031"/>
                  <a:gd name="T9" fmla="*/ 1068 h 2612"/>
                  <a:gd name="T10" fmla="*/ 2026 w 2031"/>
                  <a:gd name="T11" fmla="*/ 803 h 2612"/>
                  <a:gd name="T12" fmla="*/ 2028 w 2031"/>
                  <a:gd name="T13" fmla="*/ 549 h 2612"/>
                  <a:gd name="T14" fmla="*/ 1989 w 2031"/>
                  <a:gd name="T15" fmla="*/ 324 h 2612"/>
                  <a:gd name="T16" fmla="*/ 1940 w 2031"/>
                  <a:gd name="T17" fmla="*/ 209 h 2612"/>
                  <a:gd name="T18" fmla="*/ 1915 w 2031"/>
                  <a:gd name="T19" fmla="*/ 172 h 2612"/>
                  <a:gd name="T20" fmla="*/ 1889 w 2031"/>
                  <a:gd name="T21" fmla="*/ 139 h 2612"/>
                  <a:gd name="T22" fmla="*/ 1861 w 2031"/>
                  <a:gd name="T23" fmla="*/ 109 h 2612"/>
                  <a:gd name="T24" fmla="*/ 1828 w 2031"/>
                  <a:gd name="T25" fmla="*/ 85 h 2612"/>
                  <a:gd name="T26" fmla="*/ 1793 w 2031"/>
                  <a:gd name="T27" fmla="*/ 62 h 2612"/>
                  <a:gd name="T28" fmla="*/ 1756 w 2031"/>
                  <a:gd name="T29" fmla="*/ 44 h 2612"/>
                  <a:gd name="T30" fmla="*/ 1716 w 2031"/>
                  <a:gd name="T31" fmla="*/ 29 h 2612"/>
                  <a:gd name="T32" fmla="*/ 1646 w 2031"/>
                  <a:gd name="T33" fmla="*/ 13 h 2612"/>
                  <a:gd name="T34" fmla="*/ 1542 w 2031"/>
                  <a:gd name="T35" fmla="*/ 1 h 2612"/>
                  <a:gd name="T36" fmla="*/ 1435 w 2031"/>
                  <a:gd name="T37" fmla="*/ 1 h 2612"/>
                  <a:gd name="T38" fmla="*/ 1323 w 2031"/>
                  <a:gd name="T39" fmla="*/ 14 h 2612"/>
                  <a:gd name="T40" fmla="*/ 1211 w 2031"/>
                  <a:gd name="T41" fmla="*/ 36 h 2612"/>
                  <a:gd name="T42" fmla="*/ 1097 w 2031"/>
                  <a:gd name="T43" fmla="*/ 66 h 2612"/>
                  <a:gd name="T44" fmla="*/ 984 w 2031"/>
                  <a:gd name="T45" fmla="*/ 107 h 2612"/>
                  <a:gd name="T46" fmla="*/ 870 w 2031"/>
                  <a:gd name="T47" fmla="*/ 153 h 2612"/>
                  <a:gd name="T48" fmla="*/ 760 w 2031"/>
                  <a:gd name="T49" fmla="*/ 205 h 2612"/>
                  <a:gd name="T50" fmla="*/ 653 w 2031"/>
                  <a:gd name="T51" fmla="*/ 264 h 2612"/>
                  <a:gd name="T52" fmla="*/ 550 w 2031"/>
                  <a:gd name="T53" fmla="*/ 326 h 2612"/>
                  <a:gd name="T54" fmla="*/ 454 w 2031"/>
                  <a:gd name="T55" fmla="*/ 392 h 2612"/>
                  <a:gd name="T56" fmla="*/ 363 w 2031"/>
                  <a:gd name="T57" fmla="*/ 459 h 2612"/>
                  <a:gd name="T58" fmla="*/ 281 w 2031"/>
                  <a:gd name="T59" fmla="*/ 528 h 2612"/>
                  <a:gd name="T60" fmla="*/ 207 w 2031"/>
                  <a:gd name="T61" fmla="*/ 597 h 2612"/>
                  <a:gd name="T62" fmla="*/ 143 w 2031"/>
                  <a:gd name="T63" fmla="*/ 666 h 2612"/>
                  <a:gd name="T64" fmla="*/ 78 w 2031"/>
                  <a:gd name="T65" fmla="*/ 751 h 2612"/>
                  <a:gd name="T66" fmla="*/ 25 w 2031"/>
                  <a:gd name="T67" fmla="*/ 844 h 2612"/>
                  <a:gd name="T68" fmla="*/ 1 w 2031"/>
                  <a:gd name="T69" fmla="*/ 930 h 2612"/>
                  <a:gd name="T70" fmla="*/ 5 w 2031"/>
                  <a:gd name="T71" fmla="*/ 1005 h 2612"/>
                  <a:gd name="T72" fmla="*/ 48 w 2031"/>
                  <a:gd name="T73" fmla="*/ 1090 h 2612"/>
                  <a:gd name="T74" fmla="*/ 116 w 2031"/>
                  <a:gd name="T75" fmla="*/ 1172 h 2612"/>
                  <a:gd name="T76" fmla="*/ 193 w 2031"/>
                  <a:gd name="T77" fmla="*/ 1234 h 2612"/>
                  <a:gd name="T78" fmla="*/ 273 w 2031"/>
                  <a:gd name="T79" fmla="*/ 1280 h 2612"/>
                  <a:gd name="T80" fmla="*/ 357 w 2031"/>
                  <a:gd name="T81" fmla="*/ 1310 h 2612"/>
                  <a:gd name="T82" fmla="*/ 435 w 2031"/>
                  <a:gd name="T83" fmla="*/ 1327 h 2612"/>
                  <a:gd name="T84" fmla="*/ 506 w 2031"/>
                  <a:gd name="T85" fmla="*/ 1336 h 2612"/>
                  <a:gd name="T86" fmla="*/ 566 w 2031"/>
                  <a:gd name="T87" fmla="*/ 1337 h 2612"/>
                  <a:gd name="T88" fmla="*/ 449 w 2031"/>
                  <a:gd name="T89" fmla="*/ 2204 h 2612"/>
                  <a:gd name="T90" fmla="*/ 570 w 2031"/>
                  <a:gd name="T91" fmla="*/ 2352 h 2612"/>
                  <a:gd name="T92" fmla="*/ 1779 w 2031"/>
                  <a:gd name="T93" fmla="*/ 2122 h 2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31" h="2612">
                    <a:moveTo>
                      <a:pt x="1766" y="1894"/>
                    </a:moveTo>
                    <a:lnTo>
                      <a:pt x="1777" y="1863"/>
                    </a:lnTo>
                    <a:lnTo>
                      <a:pt x="1795" y="1811"/>
                    </a:lnTo>
                    <a:lnTo>
                      <a:pt x="1819" y="1740"/>
                    </a:lnTo>
                    <a:lnTo>
                      <a:pt x="1846" y="1655"/>
                    </a:lnTo>
                    <a:lnTo>
                      <a:pt x="1876" y="1554"/>
                    </a:lnTo>
                    <a:lnTo>
                      <a:pt x="1907" y="1444"/>
                    </a:lnTo>
                    <a:lnTo>
                      <a:pt x="1937" y="1324"/>
                    </a:lnTo>
                    <a:lnTo>
                      <a:pt x="1966" y="1198"/>
                    </a:lnTo>
                    <a:lnTo>
                      <a:pt x="1991" y="1068"/>
                    </a:lnTo>
                    <a:lnTo>
                      <a:pt x="2011" y="935"/>
                    </a:lnTo>
                    <a:lnTo>
                      <a:pt x="2026" y="803"/>
                    </a:lnTo>
                    <a:lnTo>
                      <a:pt x="2031" y="672"/>
                    </a:lnTo>
                    <a:lnTo>
                      <a:pt x="2028" y="549"/>
                    </a:lnTo>
                    <a:lnTo>
                      <a:pt x="2015" y="432"/>
                    </a:lnTo>
                    <a:lnTo>
                      <a:pt x="1989" y="324"/>
                    </a:lnTo>
                    <a:lnTo>
                      <a:pt x="1950" y="229"/>
                    </a:lnTo>
                    <a:lnTo>
                      <a:pt x="1940" y="209"/>
                    </a:lnTo>
                    <a:lnTo>
                      <a:pt x="1928" y="190"/>
                    </a:lnTo>
                    <a:lnTo>
                      <a:pt x="1915" y="172"/>
                    </a:lnTo>
                    <a:lnTo>
                      <a:pt x="1902" y="155"/>
                    </a:lnTo>
                    <a:lnTo>
                      <a:pt x="1889" y="139"/>
                    </a:lnTo>
                    <a:lnTo>
                      <a:pt x="1875" y="124"/>
                    </a:lnTo>
                    <a:lnTo>
                      <a:pt x="1861" y="109"/>
                    </a:lnTo>
                    <a:lnTo>
                      <a:pt x="1845" y="96"/>
                    </a:lnTo>
                    <a:lnTo>
                      <a:pt x="1828" y="85"/>
                    </a:lnTo>
                    <a:lnTo>
                      <a:pt x="1811" y="73"/>
                    </a:lnTo>
                    <a:lnTo>
                      <a:pt x="1793" y="62"/>
                    </a:lnTo>
                    <a:lnTo>
                      <a:pt x="1775" y="52"/>
                    </a:lnTo>
                    <a:lnTo>
                      <a:pt x="1756" y="44"/>
                    </a:lnTo>
                    <a:lnTo>
                      <a:pt x="1737" y="36"/>
                    </a:lnTo>
                    <a:lnTo>
                      <a:pt x="1716" y="29"/>
                    </a:lnTo>
                    <a:lnTo>
                      <a:pt x="1695" y="23"/>
                    </a:lnTo>
                    <a:lnTo>
                      <a:pt x="1646" y="13"/>
                    </a:lnTo>
                    <a:lnTo>
                      <a:pt x="1595" y="5"/>
                    </a:lnTo>
                    <a:lnTo>
                      <a:pt x="1542" y="1"/>
                    </a:lnTo>
                    <a:lnTo>
                      <a:pt x="1488" y="0"/>
                    </a:lnTo>
                    <a:lnTo>
                      <a:pt x="1435" y="1"/>
                    </a:lnTo>
                    <a:lnTo>
                      <a:pt x="1379" y="6"/>
                    </a:lnTo>
                    <a:lnTo>
                      <a:pt x="1323" y="14"/>
                    </a:lnTo>
                    <a:lnTo>
                      <a:pt x="1267" y="23"/>
                    </a:lnTo>
                    <a:lnTo>
                      <a:pt x="1211" y="36"/>
                    </a:lnTo>
                    <a:lnTo>
                      <a:pt x="1154" y="51"/>
                    </a:lnTo>
                    <a:lnTo>
                      <a:pt x="1097" y="66"/>
                    </a:lnTo>
                    <a:lnTo>
                      <a:pt x="1040" y="86"/>
                    </a:lnTo>
                    <a:lnTo>
                      <a:pt x="984" y="107"/>
                    </a:lnTo>
                    <a:lnTo>
                      <a:pt x="926" y="129"/>
                    </a:lnTo>
                    <a:lnTo>
                      <a:pt x="870" y="153"/>
                    </a:lnTo>
                    <a:lnTo>
                      <a:pt x="816" y="178"/>
                    </a:lnTo>
                    <a:lnTo>
                      <a:pt x="760" y="205"/>
                    </a:lnTo>
                    <a:lnTo>
                      <a:pt x="706" y="234"/>
                    </a:lnTo>
                    <a:lnTo>
                      <a:pt x="653" y="264"/>
                    </a:lnTo>
                    <a:lnTo>
                      <a:pt x="601" y="294"/>
                    </a:lnTo>
                    <a:lnTo>
                      <a:pt x="550" y="326"/>
                    </a:lnTo>
                    <a:lnTo>
                      <a:pt x="501" y="359"/>
                    </a:lnTo>
                    <a:lnTo>
                      <a:pt x="454" y="392"/>
                    </a:lnTo>
                    <a:lnTo>
                      <a:pt x="407" y="425"/>
                    </a:lnTo>
                    <a:lnTo>
                      <a:pt x="363" y="459"/>
                    </a:lnTo>
                    <a:lnTo>
                      <a:pt x="321" y="494"/>
                    </a:lnTo>
                    <a:lnTo>
                      <a:pt x="281" y="528"/>
                    </a:lnTo>
                    <a:lnTo>
                      <a:pt x="242" y="563"/>
                    </a:lnTo>
                    <a:lnTo>
                      <a:pt x="207" y="597"/>
                    </a:lnTo>
                    <a:lnTo>
                      <a:pt x="173" y="632"/>
                    </a:lnTo>
                    <a:lnTo>
                      <a:pt x="143" y="666"/>
                    </a:lnTo>
                    <a:lnTo>
                      <a:pt x="115" y="700"/>
                    </a:lnTo>
                    <a:lnTo>
                      <a:pt x="78" y="751"/>
                    </a:lnTo>
                    <a:lnTo>
                      <a:pt x="48" y="799"/>
                    </a:lnTo>
                    <a:lnTo>
                      <a:pt x="25" y="844"/>
                    </a:lnTo>
                    <a:lnTo>
                      <a:pt x="9" y="888"/>
                    </a:lnTo>
                    <a:lnTo>
                      <a:pt x="1" y="930"/>
                    </a:lnTo>
                    <a:lnTo>
                      <a:pt x="0" y="969"/>
                    </a:lnTo>
                    <a:lnTo>
                      <a:pt x="5" y="1005"/>
                    </a:lnTo>
                    <a:lnTo>
                      <a:pt x="18" y="1039"/>
                    </a:lnTo>
                    <a:lnTo>
                      <a:pt x="48" y="1090"/>
                    </a:lnTo>
                    <a:lnTo>
                      <a:pt x="81" y="1134"/>
                    </a:lnTo>
                    <a:lnTo>
                      <a:pt x="116" y="1172"/>
                    </a:lnTo>
                    <a:lnTo>
                      <a:pt x="154" y="1206"/>
                    </a:lnTo>
                    <a:lnTo>
                      <a:pt x="193" y="1234"/>
                    </a:lnTo>
                    <a:lnTo>
                      <a:pt x="233" y="1259"/>
                    </a:lnTo>
                    <a:lnTo>
                      <a:pt x="273" y="1280"/>
                    </a:lnTo>
                    <a:lnTo>
                      <a:pt x="315" y="1296"/>
                    </a:lnTo>
                    <a:lnTo>
                      <a:pt x="357" y="1310"/>
                    </a:lnTo>
                    <a:lnTo>
                      <a:pt x="397" y="1319"/>
                    </a:lnTo>
                    <a:lnTo>
                      <a:pt x="435" y="1327"/>
                    </a:lnTo>
                    <a:lnTo>
                      <a:pt x="472" y="1332"/>
                    </a:lnTo>
                    <a:lnTo>
                      <a:pt x="506" y="1336"/>
                    </a:lnTo>
                    <a:lnTo>
                      <a:pt x="539" y="1337"/>
                    </a:lnTo>
                    <a:lnTo>
                      <a:pt x="566" y="1337"/>
                    </a:lnTo>
                    <a:lnTo>
                      <a:pt x="591" y="1337"/>
                    </a:lnTo>
                    <a:lnTo>
                      <a:pt x="449" y="2204"/>
                    </a:lnTo>
                    <a:lnTo>
                      <a:pt x="332" y="2490"/>
                    </a:lnTo>
                    <a:lnTo>
                      <a:pt x="570" y="2352"/>
                    </a:lnTo>
                    <a:lnTo>
                      <a:pt x="647" y="2612"/>
                    </a:lnTo>
                    <a:lnTo>
                      <a:pt x="1779" y="2122"/>
                    </a:lnTo>
                    <a:lnTo>
                      <a:pt x="1766" y="189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8"/>
              <p:cNvSpPr>
                <a:spLocks/>
              </p:cNvSpPr>
              <p:nvPr/>
            </p:nvSpPr>
            <p:spPr bwMode="auto">
              <a:xfrm>
                <a:off x="2735408" y="1293020"/>
                <a:ext cx="2994025" cy="3321050"/>
              </a:xfrm>
              <a:custGeom>
                <a:avLst/>
                <a:gdLst>
                  <a:gd name="T0" fmla="*/ 606 w 1886"/>
                  <a:gd name="T1" fmla="*/ 1184 h 2092"/>
                  <a:gd name="T2" fmla="*/ 536 w 1886"/>
                  <a:gd name="T3" fmla="*/ 1193 h 2092"/>
                  <a:gd name="T4" fmla="*/ 455 w 1886"/>
                  <a:gd name="T5" fmla="*/ 1194 h 2092"/>
                  <a:gd name="T6" fmla="*/ 338 w 1886"/>
                  <a:gd name="T7" fmla="*/ 1178 h 2092"/>
                  <a:gd name="T8" fmla="*/ 204 w 1886"/>
                  <a:gd name="T9" fmla="*/ 1129 h 2092"/>
                  <a:gd name="T10" fmla="*/ 79 w 1886"/>
                  <a:gd name="T11" fmla="*/ 1033 h 2092"/>
                  <a:gd name="T12" fmla="*/ 2 w 1886"/>
                  <a:gd name="T13" fmla="*/ 909 h 2092"/>
                  <a:gd name="T14" fmla="*/ 11 w 1886"/>
                  <a:gd name="T15" fmla="*/ 822 h 2092"/>
                  <a:gd name="T16" fmla="*/ 70 w 1886"/>
                  <a:gd name="T17" fmla="*/ 713 h 2092"/>
                  <a:gd name="T18" fmla="*/ 141 w 1886"/>
                  <a:gd name="T19" fmla="*/ 623 h 2092"/>
                  <a:gd name="T20" fmla="*/ 214 w 1886"/>
                  <a:gd name="T21" fmla="*/ 549 h 2092"/>
                  <a:gd name="T22" fmla="*/ 299 w 1886"/>
                  <a:gd name="T23" fmla="*/ 473 h 2092"/>
                  <a:gd name="T24" fmla="*/ 394 w 1886"/>
                  <a:gd name="T25" fmla="*/ 399 h 2092"/>
                  <a:gd name="T26" fmla="*/ 497 w 1886"/>
                  <a:gd name="T27" fmla="*/ 328 h 2092"/>
                  <a:gd name="T28" fmla="*/ 569 w 1886"/>
                  <a:gd name="T29" fmla="*/ 307 h 2092"/>
                  <a:gd name="T30" fmla="*/ 612 w 1886"/>
                  <a:gd name="T31" fmla="*/ 259 h 2092"/>
                  <a:gd name="T32" fmla="*/ 676 w 1886"/>
                  <a:gd name="T33" fmla="*/ 222 h 2092"/>
                  <a:gd name="T34" fmla="*/ 741 w 1886"/>
                  <a:gd name="T35" fmla="*/ 188 h 2092"/>
                  <a:gd name="T36" fmla="*/ 784 w 1886"/>
                  <a:gd name="T37" fmla="*/ 214 h 2092"/>
                  <a:gd name="T38" fmla="*/ 871 w 1886"/>
                  <a:gd name="T39" fmla="*/ 129 h 2092"/>
                  <a:gd name="T40" fmla="*/ 1003 w 1886"/>
                  <a:gd name="T41" fmla="*/ 78 h 2092"/>
                  <a:gd name="T42" fmla="*/ 1134 w 1886"/>
                  <a:gd name="T43" fmla="*/ 39 h 2092"/>
                  <a:gd name="T44" fmla="*/ 1265 w 1886"/>
                  <a:gd name="T45" fmla="*/ 13 h 2092"/>
                  <a:gd name="T46" fmla="*/ 1392 w 1886"/>
                  <a:gd name="T47" fmla="*/ 0 h 2092"/>
                  <a:gd name="T48" fmla="*/ 1452 w 1886"/>
                  <a:gd name="T49" fmla="*/ 12 h 2092"/>
                  <a:gd name="T50" fmla="*/ 1524 w 1886"/>
                  <a:gd name="T51" fmla="*/ 5 h 2092"/>
                  <a:gd name="T52" fmla="*/ 1561 w 1886"/>
                  <a:gd name="T53" fmla="*/ 10 h 2092"/>
                  <a:gd name="T54" fmla="*/ 1595 w 1886"/>
                  <a:gd name="T55" fmla="*/ 18 h 2092"/>
                  <a:gd name="T56" fmla="*/ 1640 w 1886"/>
                  <a:gd name="T57" fmla="*/ 31 h 2092"/>
                  <a:gd name="T58" fmla="*/ 1686 w 1886"/>
                  <a:gd name="T59" fmla="*/ 52 h 2092"/>
                  <a:gd name="T60" fmla="*/ 1727 w 1886"/>
                  <a:gd name="T61" fmla="*/ 79 h 2092"/>
                  <a:gd name="T62" fmla="*/ 1764 w 1886"/>
                  <a:gd name="T63" fmla="*/ 114 h 2092"/>
                  <a:gd name="T64" fmla="*/ 1796 w 1886"/>
                  <a:gd name="T65" fmla="*/ 157 h 2092"/>
                  <a:gd name="T66" fmla="*/ 1824 w 1886"/>
                  <a:gd name="T67" fmla="*/ 209 h 2092"/>
                  <a:gd name="T68" fmla="*/ 1848 w 1886"/>
                  <a:gd name="T69" fmla="*/ 270 h 2092"/>
                  <a:gd name="T70" fmla="*/ 1865 w 1886"/>
                  <a:gd name="T71" fmla="*/ 339 h 2092"/>
                  <a:gd name="T72" fmla="*/ 1863 w 1886"/>
                  <a:gd name="T73" fmla="*/ 419 h 2092"/>
                  <a:gd name="T74" fmla="*/ 1886 w 1886"/>
                  <a:gd name="T75" fmla="*/ 620 h 2092"/>
                  <a:gd name="T76" fmla="*/ 1835 w 1886"/>
                  <a:gd name="T77" fmla="*/ 843 h 2092"/>
                  <a:gd name="T78" fmla="*/ 1854 w 1886"/>
                  <a:gd name="T79" fmla="*/ 938 h 2092"/>
                  <a:gd name="T80" fmla="*/ 1828 w 1886"/>
                  <a:gd name="T81" fmla="*/ 1085 h 2092"/>
                  <a:gd name="T82" fmla="*/ 1796 w 1886"/>
                  <a:gd name="T83" fmla="*/ 1226 h 2092"/>
                  <a:gd name="T84" fmla="*/ 1714 w 1886"/>
                  <a:gd name="T85" fmla="*/ 1299 h 2092"/>
                  <a:gd name="T86" fmla="*/ 1733 w 1886"/>
                  <a:gd name="T87" fmla="*/ 1467 h 2092"/>
                  <a:gd name="T88" fmla="*/ 1670 w 1886"/>
                  <a:gd name="T89" fmla="*/ 1669 h 2092"/>
                  <a:gd name="T90" fmla="*/ 1630 w 1886"/>
                  <a:gd name="T91" fmla="*/ 1785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86" h="2092">
                    <a:moveTo>
                      <a:pt x="1630" y="1785"/>
                    </a:moveTo>
                    <a:lnTo>
                      <a:pt x="456" y="2092"/>
                    </a:lnTo>
                    <a:lnTo>
                      <a:pt x="606" y="1184"/>
                    </a:lnTo>
                    <a:lnTo>
                      <a:pt x="556" y="1190"/>
                    </a:lnTo>
                    <a:lnTo>
                      <a:pt x="550" y="1191"/>
                    </a:lnTo>
                    <a:lnTo>
                      <a:pt x="536" y="1193"/>
                    </a:lnTo>
                    <a:lnTo>
                      <a:pt x="513" y="1194"/>
                    </a:lnTo>
                    <a:lnTo>
                      <a:pt x="487" y="1194"/>
                    </a:lnTo>
                    <a:lnTo>
                      <a:pt x="455" y="1194"/>
                    </a:lnTo>
                    <a:lnTo>
                      <a:pt x="419" y="1191"/>
                    </a:lnTo>
                    <a:lnTo>
                      <a:pt x="379" y="1186"/>
                    </a:lnTo>
                    <a:lnTo>
                      <a:pt x="338" y="1178"/>
                    </a:lnTo>
                    <a:lnTo>
                      <a:pt x="294" y="1167"/>
                    </a:lnTo>
                    <a:lnTo>
                      <a:pt x="249" y="1150"/>
                    </a:lnTo>
                    <a:lnTo>
                      <a:pt x="204" y="1129"/>
                    </a:lnTo>
                    <a:lnTo>
                      <a:pt x="161" y="1103"/>
                    </a:lnTo>
                    <a:lnTo>
                      <a:pt x="118" y="1070"/>
                    </a:lnTo>
                    <a:lnTo>
                      <a:pt x="79" y="1033"/>
                    </a:lnTo>
                    <a:lnTo>
                      <a:pt x="43" y="986"/>
                    </a:lnTo>
                    <a:lnTo>
                      <a:pt x="10" y="932"/>
                    </a:lnTo>
                    <a:lnTo>
                      <a:pt x="2" y="909"/>
                    </a:lnTo>
                    <a:lnTo>
                      <a:pt x="0" y="883"/>
                    </a:lnTo>
                    <a:lnTo>
                      <a:pt x="2" y="854"/>
                    </a:lnTo>
                    <a:lnTo>
                      <a:pt x="11" y="822"/>
                    </a:lnTo>
                    <a:lnTo>
                      <a:pt x="26" y="788"/>
                    </a:lnTo>
                    <a:lnTo>
                      <a:pt x="45" y="752"/>
                    </a:lnTo>
                    <a:lnTo>
                      <a:pt x="70" y="713"/>
                    </a:lnTo>
                    <a:lnTo>
                      <a:pt x="100" y="672"/>
                    </a:lnTo>
                    <a:lnTo>
                      <a:pt x="119" y="648"/>
                    </a:lnTo>
                    <a:lnTo>
                      <a:pt x="141" y="623"/>
                    </a:lnTo>
                    <a:lnTo>
                      <a:pt x="165" y="598"/>
                    </a:lnTo>
                    <a:lnTo>
                      <a:pt x="188" y="573"/>
                    </a:lnTo>
                    <a:lnTo>
                      <a:pt x="214" y="549"/>
                    </a:lnTo>
                    <a:lnTo>
                      <a:pt x="242" y="523"/>
                    </a:lnTo>
                    <a:lnTo>
                      <a:pt x="270" y="498"/>
                    </a:lnTo>
                    <a:lnTo>
                      <a:pt x="299" y="473"/>
                    </a:lnTo>
                    <a:lnTo>
                      <a:pt x="330" y="449"/>
                    </a:lnTo>
                    <a:lnTo>
                      <a:pt x="361" y="424"/>
                    </a:lnTo>
                    <a:lnTo>
                      <a:pt x="394" y="399"/>
                    </a:lnTo>
                    <a:lnTo>
                      <a:pt x="428" y="376"/>
                    </a:lnTo>
                    <a:lnTo>
                      <a:pt x="461" y="351"/>
                    </a:lnTo>
                    <a:lnTo>
                      <a:pt x="497" y="328"/>
                    </a:lnTo>
                    <a:lnTo>
                      <a:pt x="533" y="304"/>
                    </a:lnTo>
                    <a:lnTo>
                      <a:pt x="569" y="282"/>
                    </a:lnTo>
                    <a:lnTo>
                      <a:pt x="569" y="307"/>
                    </a:lnTo>
                    <a:lnTo>
                      <a:pt x="592" y="307"/>
                    </a:lnTo>
                    <a:lnTo>
                      <a:pt x="592" y="270"/>
                    </a:lnTo>
                    <a:lnTo>
                      <a:pt x="612" y="259"/>
                    </a:lnTo>
                    <a:lnTo>
                      <a:pt x="633" y="246"/>
                    </a:lnTo>
                    <a:lnTo>
                      <a:pt x="654" y="234"/>
                    </a:lnTo>
                    <a:lnTo>
                      <a:pt x="676" y="222"/>
                    </a:lnTo>
                    <a:lnTo>
                      <a:pt x="698" y="212"/>
                    </a:lnTo>
                    <a:lnTo>
                      <a:pt x="719" y="200"/>
                    </a:lnTo>
                    <a:lnTo>
                      <a:pt x="741" y="188"/>
                    </a:lnTo>
                    <a:lnTo>
                      <a:pt x="763" y="178"/>
                    </a:lnTo>
                    <a:lnTo>
                      <a:pt x="763" y="214"/>
                    </a:lnTo>
                    <a:lnTo>
                      <a:pt x="784" y="214"/>
                    </a:lnTo>
                    <a:lnTo>
                      <a:pt x="784" y="168"/>
                    </a:lnTo>
                    <a:lnTo>
                      <a:pt x="827" y="148"/>
                    </a:lnTo>
                    <a:lnTo>
                      <a:pt x="871" y="129"/>
                    </a:lnTo>
                    <a:lnTo>
                      <a:pt x="914" y="110"/>
                    </a:lnTo>
                    <a:lnTo>
                      <a:pt x="958" y="93"/>
                    </a:lnTo>
                    <a:lnTo>
                      <a:pt x="1003" y="78"/>
                    </a:lnTo>
                    <a:lnTo>
                      <a:pt x="1047" y="64"/>
                    </a:lnTo>
                    <a:lnTo>
                      <a:pt x="1091" y="51"/>
                    </a:lnTo>
                    <a:lnTo>
                      <a:pt x="1134" y="39"/>
                    </a:lnTo>
                    <a:lnTo>
                      <a:pt x="1178" y="28"/>
                    </a:lnTo>
                    <a:lnTo>
                      <a:pt x="1221" y="19"/>
                    </a:lnTo>
                    <a:lnTo>
                      <a:pt x="1265" y="13"/>
                    </a:lnTo>
                    <a:lnTo>
                      <a:pt x="1307" y="6"/>
                    </a:lnTo>
                    <a:lnTo>
                      <a:pt x="1350" y="2"/>
                    </a:lnTo>
                    <a:lnTo>
                      <a:pt x="1392" y="0"/>
                    </a:lnTo>
                    <a:lnTo>
                      <a:pt x="1432" y="0"/>
                    </a:lnTo>
                    <a:lnTo>
                      <a:pt x="1472" y="1"/>
                    </a:lnTo>
                    <a:lnTo>
                      <a:pt x="1452" y="12"/>
                    </a:lnTo>
                    <a:lnTo>
                      <a:pt x="1462" y="31"/>
                    </a:lnTo>
                    <a:lnTo>
                      <a:pt x="1513" y="4"/>
                    </a:lnTo>
                    <a:lnTo>
                      <a:pt x="1524" y="5"/>
                    </a:lnTo>
                    <a:lnTo>
                      <a:pt x="1537" y="6"/>
                    </a:lnTo>
                    <a:lnTo>
                      <a:pt x="1549" y="9"/>
                    </a:lnTo>
                    <a:lnTo>
                      <a:pt x="1561" y="10"/>
                    </a:lnTo>
                    <a:lnTo>
                      <a:pt x="1573" y="13"/>
                    </a:lnTo>
                    <a:lnTo>
                      <a:pt x="1584" y="15"/>
                    </a:lnTo>
                    <a:lnTo>
                      <a:pt x="1595" y="18"/>
                    </a:lnTo>
                    <a:lnTo>
                      <a:pt x="1606" y="21"/>
                    </a:lnTo>
                    <a:lnTo>
                      <a:pt x="1623" y="26"/>
                    </a:lnTo>
                    <a:lnTo>
                      <a:pt x="1640" y="31"/>
                    </a:lnTo>
                    <a:lnTo>
                      <a:pt x="1656" y="38"/>
                    </a:lnTo>
                    <a:lnTo>
                      <a:pt x="1671" y="44"/>
                    </a:lnTo>
                    <a:lnTo>
                      <a:pt x="1686" y="52"/>
                    </a:lnTo>
                    <a:lnTo>
                      <a:pt x="1700" y="61"/>
                    </a:lnTo>
                    <a:lnTo>
                      <a:pt x="1714" y="70"/>
                    </a:lnTo>
                    <a:lnTo>
                      <a:pt x="1727" y="79"/>
                    </a:lnTo>
                    <a:lnTo>
                      <a:pt x="1740" y="91"/>
                    </a:lnTo>
                    <a:lnTo>
                      <a:pt x="1752" y="103"/>
                    </a:lnTo>
                    <a:lnTo>
                      <a:pt x="1764" y="114"/>
                    </a:lnTo>
                    <a:lnTo>
                      <a:pt x="1775" y="129"/>
                    </a:lnTo>
                    <a:lnTo>
                      <a:pt x="1786" y="143"/>
                    </a:lnTo>
                    <a:lnTo>
                      <a:pt x="1796" y="157"/>
                    </a:lnTo>
                    <a:lnTo>
                      <a:pt x="1805" y="173"/>
                    </a:lnTo>
                    <a:lnTo>
                      <a:pt x="1815" y="190"/>
                    </a:lnTo>
                    <a:lnTo>
                      <a:pt x="1824" y="209"/>
                    </a:lnTo>
                    <a:lnTo>
                      <a:pt x="1833" y="229"/>
                    </a:lnTo>
                    <a:lnTo>
                      <a:pt x="1841" y="250"/>
                    </a:lnTo>
                    <a:lnTo>
                      <a:pt x="1848" y="270"/>
                    </a:lnTo>
                    <a:lnTo>
                      <a:pt x="1855" y="292"/>
                    </a:lnTo>
                    <a:lnTo>
                      <a:pt x="1860" y="316"/>
                    </a:lnTo>
                    <a:lnTo>
                      <a:pt x="1865" y="339"/>
                    </a:lnTo>
                    <a:lnTo>
                      <a:pt x="1870" y="363"/>
                    </a:lnTo>
                    <a:lnTo>
                      <a:pt x="1844" y="407"/>
                    </a:lnTo>
                    <a:lnTo>
                      <a:pt x="1863" y="419"/>
                    </a:lnTo>
                    <a:lnTo>
                      <a:pt x="1876" y="397"/>
                    </a:lnTo>
                    <a:lnTo>
                      <a:pt x="1886" y="505"/>
                    </a:lnTo>
                    <a:lnTo>
                      <a:pt x="1886" y="620"/>
                    </a:lnTo>
                    <a:lnTo>
                      <a:pt x="1880" y="740"/>
                    </a:lnTo>
                    <a:lnTo>
                      <a:pt x="1865" y="864"/>
                    </a:lnTo>
                    <a:lnTo>
                      <a:pt x="1835" y="843"/>
                    </a:lnTo>
                    <a:lnTo>
                      <a:pt x="1822" y="861"/>
                    </a:lnTo>
                    <a:lnTo>
                      <a:pt x="1861" y="888"/>
                    </a:lnTo>
                    <a:lnTo>
                      <a:pt x="1854" y="938"/>
                    </a:lnTo>
                    <a:lnTo>
                      <a:pt x="1846" y="987"/>
                    </a:lnTo>
                    <a:lnTo>
                      <a:pt x="1837" y="1035"/>
                    </a:lnTo>
                    <a:lnTo>
                      <a:pt x="1828" y="1085"/>
                    </a:lnTo>
                    <a:lnTo>
                      <a:pt x="1817" y="1133"/>
                    </a:lnTo>
                    <a:lnTo>
                      <a:pt x="1807" y="1180"/>
                    </a:lnTo>
                    <a:lnTo>
                      <a:pt x="1796" y="1226"/>
                    </a:lnTo>
                    <a:lnTo>
                      <a:pt x="1785" y="1272"/>
                    </a:lnTo>
                    <a:lnTo>
                      <a:pt x="1714" y="1272"/>
                    </a:lnTo>
                    <a:lnTo>
                      <a:pt x="1714" y="1299"/>
                    </a:lnTo>
                    <a:lnTo>
                      <a:pt x="1778" y="1299"/>
                    </a:lnTo>
                    <a:lnTo>
                      <a:pt x="1755" y="1385"/>
                    </a:lnTo>
                    <a:lnTo>
                      <a:pt x="1733" y="1467"/>
                    </a:lnTo>
                    <a:lnTo>
                      <a:pt x="1709" y="1541"/>
                    </a:lnTo>
                    <a:lnTo>
                      <a:pt x="1688" y="1609"/>
                    </a:lnTo>
                    <a:lnTo>
                      <a:pt x="1670" y="1669"/>
                    </a:lnTo>
                    <a:lnTo>
                      <a:pt x="1653" y="1718"/>
                    </a:lnTo>
                    <a:lnTo>
                      <a:pt x="1640" y="1757"/>
                    </a:lnTo>
                    <a:lnTo>
                      <a:pt x="1630" y="178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9"/>
              <p:cNvSpPr>
                <a:spLocks/>
              </p:cNvSpPr>
              <p:nvPr/>
            </p:nvSpPr>
            <p:spPr bwMode="auto">
              <a:xfrm>
                <a:off x="3381521" y="4247357"/>
                <a:ext cx="1943100" cy="919163"/>
              </a:xfrm>
              <a:custGeom>
                <a:avLst/>
                <a:gdLst>
                  <a:gd name="T0" fmla="*/ 214 w 1224"/>
                  <a:gd name="T1" fmla="*/ 579 h 579"/>
                  <a:gd name="T2" fmla="*/ 135 w 1224"/>
                  <a:gd name="T3" fmla="*/ 310 h 579"/>
                  <a:gd name="T4" fmla="*/ 0 w 1224"/>
                  <a:gd name="T5" fmla="*/ 388 h 579"/>
                  <a:gd name="T6" fmla="*/ 31 w 1224"/>
                  <a:gd name="T7" fmla="*/ 310 h 579"/>
                  <a:gd name="T8" fmla="*/ 1216 w 1224"/>
                  <a:gd name="T9" fmla="*/ 0 h 579"/>
                  <a:gd name="T10" fmla="*/ 1224 w 1224"/>
                  <a:gd name="T11" fmla="*/ 142 h 579"/>
                  <a:gd name="T12" fmla="*/ 214 w 1224"/>
                  <a:gd name="T13" fmla="*/ 579 h 579"/>
                </a:gdLst>
                <a:ahLst/>
                <a:cxnLst>
                  <a:cxn ang="0">
                    <a:pos x="T0" y="T1"/>
                  </a:cxn>
                  <a:cxn ang="0">
                    <a:pos x="T2" y="T3"/>
                  </a:cxn>
                  <a:cxn ang="0">
                    <a:pos x="T4" y="T5"/>
                  </a:cxn>
                  <a:cxn ang="0">
                    <a:pos x="T6" y="T7"/>
                  </a:cxn>
                  <a:cxn ang="0">
                    <a:pos x="T8" y="T9"/>
                  </a:cxn>
                  <a:cxn ang="0">
                    <a:pos x="T10" y="T11"/>
                  </a:cxn>
                  <a:cxn ang="0">
                    <a:pos x="T12" y="T13"/>
                  </a:cxn>
                </a:cxnLst>
                <a:rect l="0" t="0" r="r" b="b"/>
                <a:pathLst>
                  <a:path w="1224" h="579">
                    <a:moveTo>
                      <a:pt x="214" y="579"/>
                    </a:moveTo>
                    <a:lnTo>
                      <a:pt x="135" y="310"/>
                    </a:lnTo>
                    <a:lnTo>
                      <a:pt x="0" y="388"/>
                    </a:lnTo>
                    <a:lnTo>
                      <a:pt x="31" y="310"/>
                    </a:lnTo>
                    <a:lnTo>
                      <a:pt x="1216" y="0"/>
                    </a:lnTo>
                    <a:lnTo>
                      <a:pt x="1224" y="142"/>
                    </a:lnTo>
                    <a:lnTo>
                      <a:pt x="214" y="57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10"/>
              <p:cNvSpPr>
                <a:spLocks/>
              </p:cNvSpPr>
              <p:nvPr/>
            </p:nvSpPr>
            <p:spPr bwMode="auto">
              <a:xfrm>
                <a:off x="3951433" y="1670845"/>
                <a:ext cx="46038" cy="96838"/>
              </a:xfrm>
              <a:custGeom>
                <a:avLst/>
                <a:gdLst>
                  <a:gd name="T0" fmla="*/ 29 w 29"/>
                  <a:gd name="T1" fmla="*/ 57 h 61"/>
                  <a:gd name="T2" fmla="*/ 22 w 29"/>
                  <a:gd name="T3" fmla="*/ 0 h 61"/>
                  <a:gd name="T4" fmla="*/ 0 w 29"/>
                  <a:gd name="T5" fmla="*/ 4 h 61"/>
                  <a:gd name="T6" fmla="*/ 8 w 29"/>
                  <a:gd name="T7" fmla="*/ 61 h 61"/>
                  <a:gd name="T8" fmla="*/ 29 w 29"/>
                  <a:gd name="T9" fmla="*/ 57 h 61"/>
                </a:gdLst>
                <a:ahLst/>
                <a:cxnLst>
                  <a:cxn ang="0">
                    <a:pos x="T0" y="T1"/>
                  </a:cxn>
                  <a:cxn ang="0">
                    <a:pos x="T2" y="T3"/>
                  </a:cxn>
                  <a:cxn ang="0">
                    <a:pos x="T4" y="T5"/>
                  </a:cxn>
                  <a:cxn ang="0">
                    <a:pos x="T6" y="T7"/>
                  </a:cxn>
                  <a:cxn ang="0">
                    <a:pos x="T8" y="T9"/>
                  </a:cxn>
                </a:cxnLst>
                <a:rect l="0" t="0" r="r" b="b"/>
                <a:pathLst>
                  <a:path w="29" h="61">
                    <a:moveTo>
                      <a:pt x="29" y="57"/>
                    </a:moveTo>
                    <a:lnTo>
                      <a:pt x="22" y="0"/>
                    </a:lnTo>
                    <a:lnTo>
                      <a:pt x="0" y="4"/>
                    </a:lnTo>
                    <a:lnTo>
                      <a:pt x="8" y="61"/>
                    </a:lnTo>
                    <a:lnTo>
                      <a:pt x="29" y="5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213"/>
              <p:cNvSpPr>
                <a:spLocks/>
              </p:cNvSpPr>
              <p:nvPr/>
            </p:nvSpPr>
            <p:spPr bwMode="auto">
              <a:xfrm>
                <a:off x="3973658" y="1799432"/>
                <a:ext cx="55563" cy="96838"/>
              </a:xfrm>
              <a:custGeom>
                <a:avLst/>
                <a:gdLst>
                  <a:gd name="T0" fmla="*/ 15 w 35"/>
                  <a:gd name="T1" fmla="*/ 61 h 61"/>
                  <a:gd name="T2" fmla="*/ 35 w 35"/>
                  <a:gd name="T3" fmla="*/ 55 h 61"/>
                  <a:gd name="T4" fmla="*/ 21 w 35"/>
                  <a:gd name="T5" fmla="*/ 0 h 61"/>
                  <a:gd name="T6" fmla="*/ 0 w 35"/>
                  <a:gd name="T7" fmla="*/ 5 h 61"/>
                  <a:gd name="T8" fmla="*/ 15 w 35"/>
                  <a:gd name="T9" fmla="*/ 61 h 61"/>
                </a:gdLst>
                <a:ahLst/>
                <a:cxnLst>
                  <a:cxn ang="0">
                    <a:pos x="T0" y="T1"/>
                  </a:cxn>
                  <a:cxn ang="0">
                    <a:pos x="T2" y="T3"/>
                  </a:cxn>
                  <a:cxn ang="0">
                    <a:pos x="T4" y="T5"/>
                  </a:cxn>
                  <a:cxn ang="0">
                    <a:pos x="T6" y="T7"/>
                  </a:cxn>
                  <a:cxn ang="0">
                    <a:pos x="T8" y="T9"/>
                  </a:cxn>
                </a:cxnLst>
                <a:rect l="0" t="0" r="r" b="b"/>
                <a:pathLst>
                  <a:path w="35" h="61">
                    <a:moveTo>
                      <a:pt x="15" y="61"/>
                    </a:moveTo>
                    <a:lnTo>
                      <a:pt x="35" y="55"/>
                    </a:lnTo>
                    <a:lnTo>
                      <a:pt x="21" y="0"/>
                    </a:lnTo>
                    <a:lnTo>
                      <a:pt x="0" y="5"/>
                    </a:lnTo>
                    <a:lnTo>
                      <a:pt x="15"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214"/>
              <p:cNvSpPr>
                <a:spLocks/>
              </p:cNvSpPr>
              <p:nvPr/>
            </p:nvSpPr>
            <p:spPr bwMode="auto">
              <a:xfrm>
                <a:off x="4011758" y="1924845"/>
                <a:ext cx="65088" cy="96838"/>
              </a:xfrm>
              <a:custGeom>
                <a:avLst/>
                <a:gdLst>
                  <a:gd name="T0" fmla="*/ 22 w 41"/>
                  <a:gd name="T1" fmla="*/ 61 h 61"/>
                  <a:gd name="T2" fmla="*/ 41 w 41"/>
                  <a:gd name="T3" fmla="*/ 53 h 61"/>
                  <a:gd name="T4" fmla="*/ 20 w 41"/>
                  <a:gd name="T5" fmla="*/ 0 h 61"/>
                  <a:gd name="T6" fmla="*/ 0 w 41"/>
                  <a:gd name="T7" fmla="*/ 8 h 61"/>
                  <a:gd name="T8" fmla="*/ 22 w 41"/>
                  <a:gd name="T9" fmla="*/ 61 h 61"/>
                </a:gdLst>
                <a:ahLst/>
                <a:cxnLst>
                  <a:cxn ang="0">
                    <a:pos x="T0" y="T1"/>
                  </a:cxn>
                  <a:cxn ang="0">
                    <a:pos x="T2" y="T3"/>
                  </a:cxn>
                  <a:cxn ang="0">
                    <a:pos x="T4" y="T5"/>
                  </a:cxn>
                  <a:cxn ang="0">
                    <a:pos x="T6" y="T7"/>
                  </a:cxn>
                  <a:cxn ang="0">
                    <a:pos x="T8" y="T9"/>
                  </a:cxn>
                </a:cxnLst>
                <a:rect l="0" t="0" r="r" b="b"/>
                <a:pathLst>
                  <a:path w="41" h="61">
                    <a:moveTo>
                      <a:pt x="22" y="61"/>
                    </a:moveTo>
                    <a:lnTo>
                      <a:pt x="41" y="53"/>
                    </a:lnTo>
                    <a:lnTo>
                      <a:pt x="20" y="0"/>
                    </a:lnTo>
                    <a:lnTo>
                      <a:pt x="0" y="8"/>
                    </a:lnTo>
                    <a:lnTo>
                      <a:pt x="22"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13"/>
              <p:cNvSpPr>
                <a:spLocks/>
              </p:cNvSpPr>
              <p:nvPr/>
            </p:nvSpPr>
            <p:spPr bwMode="auto">
              <a:xfrm>
                <a:off x="4064146" y="2042320"/>
                <a:ext cx="74613" cy="96838"/>
              </a:xfrm>
              <a:custGeom>
                <a:avLst/>
                <a:gdLst>
                  <a:gd name="T0" fmla="*/ 29 w 47"/>
                  <a:gd name="T1" fmla="*/ 61 h 61"/>
                  <a:gd name="T2" fmla="*/ 47 w 47"/>
                  <a:gd name="T3" fmla="*/ 51 h 61"/>
                  <a:gd name="T4" fmla="*/ 20 w 47"/>
                  <a:gd name="T5" fmla="*/ 0 h 61"/>
                  <a:gd name="T6" fmla="*/ 0 w 47"/>
                  <a:gd name="T7" fmla="*/ 10 h 61"/>
                  <a:gd name="T8" fmla="*/ 29 w 47"/>
                  <a:gd name="T9" fmla="*/ 61 h 61"/>
                </a:gdLst>
                <a:ahLst/>
                <a:cxnLst>
                  <a:cxn ang="0">
                    <a:pos x="T0" y="T1"/>
                  </a:cxn>
                  <a:cxn ang="0">
                    <a:pos x="T2" y="T3"/>
                  </a:cxn>
                  <a:cxn ang="0">
                    <a:pos x="T4" y="T5"/>
                  </a:cxn>
                  <a:cxn ang="0">
                    <a:pos x="T6" y="T7"/>
                  </a:cxn>
                  <a:cxn ang="0">
                    <a:pos x="T8" y="T9"/>
                  </a:cxn>
                </a:cxnLst>
                <a:rect l="0" t="0" r="r" b="b"/>
                <a:pathLst>
                  <a:path w="47" h="61">
                    <a:moveTo>
                      <a:pt x="29" y="61"/>
                    </a:moveTo>
                    <a:lnTo>
                      <a:pt x="47" y="51"/>
                    </a:lnTo>
                    <a:lnTo>
                      <a:pt x="20" y="0"/>
                    </a:lnTo>
                    <a:lnTo>
                      <a:pt x="0" y="10"/>
                    </a:lnTo>
                    <a:lnTo>
                      <a:pt x="29"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14"/>
              <p:cNvSpPr>
                <a:spLocks/>
              </p:cNvSpPr>
              <p:nvPr/>
            </p:nvSpPr>
            <p:spPr bwMode="auto">
              <a:xfrm>
                <a:off x="4122883" y="2623345"/>
                <a:ext cx="82550" cy="93663"/>
              </a:xfrm>
              <a:custGeom>
                <a:avLst/>
                <a:gdLst>
                  <a:gd name="T0" fmla="*/ 0 w 52"/>
                  <a:gd name="T1" fmla="*/ 13 h 59"/>
                  <a:gd name="T2" fmla="*/ 34 w 52"/>
                  <a:gd name="T3" fmla="*/ 59 h 59"/>
                  <a:gd name="T4" fmla="*/ 52 w 52"/>
                  <a:gd name="T5" fmla="*/ 46 h 59"/>
                  <a:gd name="T6" fmla="*/ 18 w 52"/>
                  <a:gd name="T7" fmla="*/ 0 h 59"/>
                  <a:gd name="T8" fmla="*/ 0 w 52"/>
                  <a:gd name="T9" fmla="*/ 13 h 59"/>
                </a:gdLst>
                <a:ahLst/>
                <a:cxnLst>
                  <a:cxn ang="0">
                    <a:pos x="T0" y="T1"/>
                  </a:cxn>
                  <a:cxn ang="0">
                    <a:pos x="T2" y="T3"/>
                  </a:cxn>
                  <a:cxn ang="0">
                    <a:pos x="T4" y="T5"/>
                  </a:cxn>
                  <a:cxn ang="0">
                    <a:pos x="T6" y="T7"/>
                  </a:cxn>
                  <a:cxn ang="0">
                    <a:pos x="T8" y="T9"/>
                  </a:cxn>
                </a:cxnLst>
                <a:rect l="0" t="0" r="r" b="b"/>
                <a:pathLst>
                  <a:path w="52" h="59">
                    <a:moveTo>
                      <a:pt x="0" y="13"/>
                    </a:moveTo>
                    <a:lnTo>
                      <a:pt x="34" y="59"/>
                    </a:lnTo>
                    <a:lnTo>
                      <a:pt x="52" y="46"/>
                    </a:lnTo>
                    <a:lnTo>
                      <a:pt x="18" y="0"/>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15"/>
              <p:cNvSpPr>
                <a:spLocks/>
              </p:cNvSpPr>
              <p:nvPr/>
            </p:nvSpPr>
            <p:spPr bwMode="auto">
              <a:xfrm>
                <a:off x="4205433" y="2726532"/>
                <a:ext cx="87313" cy="90488"/>
              </a:xfrm>
              <a:custGeom>
                <a:avLst/>
                <a:gdLst>
                  <a:gd name="T0" fmla="*/ 0 w 55"/>
                  <a:gd name="T1" fmla="*/ 14 h 57"/>
                  <a:gd name="T2" fmla="*/ 39 w 55"/>
                  <a:gd name="T3" fmla="*/ 57 h 57"/>
                  <a:gd name="T4" fmla="*/ 55 w 55"/>
                  <a:gd name="T5" fmla="*/ 41 h 57"/>
                  <a:gd name="T6" fmla="*/ 16 w 55"/>
                  <a:gd name="T7" fmla="*/ 0 h 57"/>
                  <a:gd name="T8" fmla="*/ 0 w 55"/>
                  <a:gd name="T9" fmla="*/ 14 h 57"/>
                </a:gdLst>
                <a:ahLst/>
                <a:cxnLst>
                  <a:cxn ang="0">
                    <a:pos x="T0" y="T1"/>
                  </a:cxn>
                  <a:cxn ang="0">
                    <a:pos x="T2" y="T3"/>
                  </a:cxn>
                  <a:cxn ang="0">
                    <a:pos x="T4" y="T5"/>
                  </a:cxn>
                  <a:cxn ang="0">
                    <a:pos x="T6" y="T7"/>
                  </a:cxn>
                  <a:cxn ang="0">
                    <a:pos x="T8" y="T9"/>
                  </a:cxn>
                </a:cxnLst>
                <a:rect l="0" t="0" r="r" b="b"/>
                <a:pathLst>
                  <a:path w="55" h="57">
                    <a:moveTo>
                      <a:pt x="0" y="14"/>
                    </a:moveTo>
                    <a:lnTo>
                      <a:pt x="39" y="57"/>
                    </a:lnTo>
                    <a:lnTo>
                      <a:pt x="55" y="41"/>
                    </a:lnTo>
                    <a:lnTo>
                      <a:pt x="16" y="0"/>
                    </a:lnTo>
                    <a:lnTo>
                      <a:pt x="0"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16"/>
              <p:cNvSpPr>
                <a:spLocks/>
              </p:cNvSpPr>
              <p:nvPr/>
            </p:nvSpPr>
            <p:spPr bwMode="auto">
              <a:xfrm>
                <a:off x="4300683" y="2817020"/>
                <a:ext cx="88900" cy="85725"/>
              </a:xfrm>
              <a:custGeom>
                <a:avLst/>
                <a:gdLst>
                  <a:gd name="T0" fmla="*/ 0 w 56"/>
                  <a:gd name="T1" fmla="*/ 17 h 54"/>
                  <a:gd name="T2" fmla="*/ 43 w 56"/>
                  <a:gd name="T3" fmla="*/ 54 h 54"/>
                  <a:gd name="T4" fmla="*/ 56 w 56"/>
                  <a:gd name="T5" fmla="*/ 38 h 54"/>
                  <a:gd name="T6" fmla="*/ 14 w 56"/>
                  <a:gd name="T7" fmla="*/ 0 h 54"/>
                  <a:gd name="T8" fmla="*/ 0 w 56"/>
                  <a:gd name="T9" fmla="*/ 17 h 54"/>
                </a:gdLst>
                <a:ahLst/>
                <a:cxnLst>
                  <a:cxn ang="0">
                    <a:pos x="T0" y="T1"/>
                  </a:cxn>
                  <a:cxn ang="0">
                    <a:pos x="T2" y="T3"/>
                  </a:cxn>
                  <a:cxn ang="0">
                    <a:pos x="T4" y="T5"/>
                  </a:cxn>
                  <a:cxn ang="0">
                    <a:pos x="T6" y="T7"/>
                  </a:cxn>
                  <a:cxn ang="0">
                    <a:pos x="T8" y="T9"/>
                  </a:cxn>
                </a:cxnLst>
                <a:rect l="0" t="0" r="r" b="b"/>
                <a:pathLst>
                  <a:path w="56" h="54">
                    <a:moveTo>
                      <a:pt x="0" y="17"/>
                    </a:moveTo>
                    <a:lnTo>
                      <a:pt x="43" y="54"/>
                    </a:lnTo>
                    <a:lnTo>
                      <a:pt x="56" y="38"/>
                    </a:lnTo>
                    <a:lnTo>
                      <a:pt x="14" y="0"/>
                    </a:lnTo>
                    <a:lnTo>
                      <a:pt x="0" y="1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17"/>
              <p:cNvSpPr>
                <a:spLocks/>
              </p:cNvSpPr>
              <p:nvPr/>
            </p:nvSpPr>
            <p:spPr bwMode="auto">
              <a:xfrm>
                <a:off x="4403871" y="2897982"/>
                <a:ext cx="95250" cy="77788"/>
              </a:xfrm>
              <a:custGeom>
                <a:avLst/>
                <a:gdLst>
                  <a:gd name="T0" fmla="*/ 0 w 60"/>
                  <a:gd name="T1" fmla="*/ 18 h 49"/>
                  <a:gd name="T2" fmla="*/ 48 w 60"/>
                  <a:gd name="T3" fmla="*/ 49 h 49"/>
                  <a:gd name="T4" fmla="*/ 60 w 60"/>
                  <a:gd name="T5" fmla="*/ 31 h 49"/>
                  <a:gd name="T6" fmla="*/ 12 w 60"/>
                  <a:gd name="T7" fmla="*/ 0 h 49"/>
                  <a:gd name="T8" fmla="*/ 0 w 60"/>
                  <a:gd name="T9" fmla="*/ 18 h 49"/>
                </a:gdLst>
                <a:ahLst/>
                <a:cxnLst>
                  <a:cxn ang="0">
                    <a:pos x="T0" y="T1"/>
                  </a:cxn>
                  <a:cxn ang="0">
                    <a:pos x="T2" y="T3"/>
                  </a:cxn>
                  <a:cxn ang="0">
                    <a:pos x="T4" y="T5"/>
                  </a:cxn>
                  <a:cxn ang="0">
                    <a:pos x="T6" y="T7"/>
                  </a:cxn>
                  <a:cxn ang="0">
                    <a:pos x="T8" y="T9"/>
                  </a:cxn>
                </a:cxnLst>
                <a:rect l="0" t="0" r="r" b="b"/>
                <a:pathLst>
                  <a:path w="60" h="49">
                    <a:moveTo>
                      <a:pt x="0" y="18"/>
                    </a:moveTo>
                    <a:lnTo>
                      <a:pt x="48" y="49"/>
                    </a:lnTo>
                    <a:lnTo>
                      <a:pt x="60" y="31"/>
                    </a:lnTo>
                    <a:lnTo>
                      <a:pt x="12" y="0"/>
                    </a:lnTo>
                    <a:lnTo>
                      <a:pt x="0"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18"/>
              <p:cNvSpPr>
                <a:spLocks/>
              </p:cNvSpPr>
              <p:nvPr/>
            </p:nvSpPr>
            <p:spPr bwMode="auto">
              <a:xfrm>
                <a:off x="4519758" y="2963070"/>
                <a:ext cx="96838" cy="73025"/>
              </a:xfrm>
              <a:custGeom>
                <a:avLst/>
                <a:gdLst>
                  <a:gd name="T0" fmla="*/ 0 w 61"/>
                  <a:gd name="T1" fmla="*/ 20 h 46"/>
                  <a:gd name="T2" fmla="*/ 50 w 61"/>
                  <a:gd name="T3" fmla="*/ 46 h 46"/>
                  <a:gd name="T4" fmla="*/ 61 w 61"/>
                  <a:gd name="T5" fmla="*/ 26 h 46"/>
                  <a:gd name="T6" fmla="*/ 9 w 61"/>
                  <a:gd name="T7" fmla="*/ 0 h 46"/>
                  <a:gd name="T8" fmla="*/ 0 w 61"/>
                  <a:gd name="T9" fmla="*/ 20 h 46"/>
                </a:gdLst>
                <a:ahLst/>
                <a:cxnLst>
                  <a:cxn ang="0">
                    <a:pos x="T0" y="T1"/>
                  </a:cxn>
                  <a:cxn ang="0">
                    <a:pos x="T2" y="T3"/>
                  </a:cxn>
                  <a:cxn ang="0">
                    <a:pos x="T4" y="T5"/>
                  </a:cxn>
                  <a:cxn ang="0">
                    <a:pos x="T6" y="T7"/>
                  </a:cxn>
                  <a:cxn ang="0">
                    <a:pos x="T8" y="T9"/>
                  </a:cxn>
                </a:cxnLst>
                <a:rect l="0" t="0" r="r" b="b"/>
                <a:pathLst>
                  <a:path w="61" h="46">
                    <a:moveTo>
                      <a:pt x="0" y="20"/>
                    </a:moveTo>
                    <a:lnTo>
                      <a:pt x="50" y="46"/>
                    </a:lnTo>
                    <a:lnTo>
                      <a:pt x="61" y="26"/>
                    </a:lnTo>
                    <a:lnTo>
                      <a:pt x="9" y="0"/>
                    </a:lnTo>
                    <a:lnTo>
                      <a:pt x="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19"/>
              <p:cNvSpPr>
                <a:spLocks/>
              </p:cNvSpPr>
              <p:nvPr/>
            </p:nvSpPr>
            <p:spPr bwMode="auto">
              <a:xfrm>
                <a:off x="4640408" y="3017045"/>
                <a:ext cx="98425" cy="61913"/>
              </a:xfrm>
              <a:custGeom>
                <a:avLst/>
                <a:gdLst>
                  <a:gd name="T0" fmla="*/ 0 w 62"/>
                  <a:gd name="T1" fmla="*/ 20 h 39"/>
                  <a:gd name="T2" fmla="*/ 55 w 62"/>
                  <a:gd name="T3" fmla="*/ 39 h 39"/>
                  <a:gd name="T4" fmla="*/ 62 w 62"/>
                  <a:gd name="T5" fmla="*/ 18 h 39"/>
                  <a:gd name="T6" fmla="*/ 7 w 62"/>
                  <a:gd name="T7" fmla="*/ 0 h 39"/>
                  <a:gd name="T8" fmla="*/ 0 w 62"/>
                  <a:gd name="T9" fmla="*/ 20 h 39"/>
                </a:gdLst>
                <a:ahLst/>
                <a:cxnLst>
                  <a:cxn ang="0">
                    <a:pos x="T0" y="T1"/>
                  </a:cxn>
                  <a:cxn ang="0">
                    <a:pos x="T2" y="T3"/>
                  </a:cxn>
                  <a:cxn ang="0">
                    <a:pos x="T4" y="T5"/>
                  </a:cxn>
                  <a:cxn ang="0">
                    <a:pos x="T6" y="T7"/>
                  </a:cxn>
                  <a:cxn ang="0">
                    <a:pos x="T8" y="T9"/>
                  </a:cxn>
                </a:cxnLst>
                <a:rect l="0" t="0" r="r" b="b"/>
                <a:pathLst>
                  <a:path w="62" h="39">
                    <a:moveTo>
                      <a:pt x="0" y="20"/>
                    </a:moveTo>
                    <a:lnTo>
                      <a:pt x="55" y="39"/>
                    </a:lnTo>
                    <a:lnTo>
                      <a:pt x="62" y="18"/>
                    </a:lnTo>
                    <a:lnTo>
                      <a:pt x="7" y="0"/>
                    </a:lnTo>
                    <a:lnTo>
                      <a:pt x="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Freeform 20"/>
              <p:cNvSpPr>
                <a:spLocks/>
              </p:cNvSpPr>
              <p:nvPr/>
            </p:nvSpPr>
            <p:spPr bwMode="auto">
              <a:xfrm>
                <a:off x="4768996" y="3053557"/>
                <a:ext cx="96838" cy="52388"/>
              </a:xfrm>
              <a:custGeom>
                <a:avLst/>
                <a:gdLst>
                  <a:gd name="T0" fmla="*/ 61 w 61"/>
                  <a:gd name="T1" fmla="*/ 12 h 33"/>
                  <a:gd name="T2" fmla="*/ 4 w 61"/>
                  <a:gd name="T3" fmla="*/ 0 h 33"/>
                  <a:gd name="T4" fmla="*/ 0 w 61"/>
                  <a:gd name="T5" fmla="*/ 21 h 33"/>
                  <a:gd name="T6" fmla="*/ 56 w 61"/>
                  <a:gd name="T7" fmla="*/ 33 h 33"/>
                  <a:gd name="T8" fmla="*/ 61 w 61"/>
                  <a:gd name="T9" fmla="*/ 12 h 33"/>
                </a:gdLst>
                <a:ahLst/>
                <a:cxnLst>
                  <a:cxn ang="0">
                    <a:pos x="T0" y="T1"/>
                  </a:cxn>
                  <a:cxn ang="0">
                    <a:pos x="T2" y="T3"/>
                  </a:cxn>
                  <a:cxn ang="0">
                    <a:pos x="T4" y="T5"/>
                  </a:cxn>
                  <a:cxn ang="0">
                    <a:pos x="T6" y="T7"/>
                  </a:cxn>
                  <a:cxn ang="0">
                    <a:pos x="T8" y="T9"/>
                  </a:cxn>
                </a:cxnLst>
                <a:rect l="0" t="0" r="r" b="b"/>
                <a:pathLst>
                  <a:path w="61" h="33">
                    <a:moveTo>
                      <a:pt x="61" y="12"/>
                    </a:moveTo>
                    <a:lnTo>
                      <a:pt x="4" y="0"/>
                    </a:lnTo>
                    <a:lnTo>
                      <a:pt x="0" y="21"/>
                    </a:lnTo>
                    <a:lnTo>
                      <a:pt x="56" y="33"/>
                    </a:lnTo>
                    <a:lnTo>
                      <a:pt x="61"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21"/>
              <p:cNvSpPr>
                <a:spLocks/>
              </p:cNvSpPr>
              <p:nvPr/>
            </p:nvSpPr>
            <p:spPr bwMode="auto">
              <a:xfrm>
                <a:off x="4924571" y="2404270"/>
                <a:ext cx="95250" cy="47625"/>
              </a:xfrm>
              <a:custGeom>
                <a:avLst/>
                <a:gdLst>
                  <a:gd name="T0" fmla="*/ 60 w 60"/>
                  <a:gd name="T1" fmla="*/ 20 h 30"/>
                  <a:gd name="T2" fmla="*/ 57 w 60"/>
                  <a:gd name="T3" fmla="*/ 0 h 30"/>
                  <a:gd name="T4" fmla="*/ 0 w 60"/>
                  <a:gd name="T5" fmla="*/ 9 h 30"/>
                  <a:gd name="T6" fmla="*/ 2 w 60"/>
                  <a:gd name="T7" fmla="*/ 30 h 30"/>
                  <a:gd name="T8" fmla="*/ 60 w 60"/>
                  <a:gd name="T9" fmla="*/ 20 h 30"/>
                </a:gdLst>
                <a:ahLst/>
                <a:cxnLst>
                  <a:cxn ang="0">
                    <a:pos x="T0" y="T1"/>
                  </a:cxn>
                  <a:cxn ang="0">
                    <a:pos x="T2" y="T3"/>
                  </a:cxn>
                  <a:cxn ang="0">
                    <a:pos x="T4" y="T5"/>
                  </a:cxn>
                  <a:cxn ang="0">
                    <a:pos x="T6" y="T7"/>
                  </a:cxn>
                  <a:cxn ang="0">
                    <a:pos x="T8" y="T9"/>
                  </a:cxn>
                </a:cxnLst>
                <a:rect l="0" t="0" r="r" b="b"/>
                <a:pathLst>
                  <a:path w="60" h="30">
                    <a:moveTo>
                      <a:pt x="60" y="20"/>
                    </a:moveTo>
                    <a:lnTo>
                      <a:pt x="57" y="0"/>
                    </a:lnTo>
                    <a:lnTo>
                      <a:pt x="0" y="9"/>
                    </a:lnTo>
                    <a:lnTo>
                      <a:pt x="2" y="30"/>
                    </a:lnTo>
                    <a:lnTo>
                      <a:pt x="6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22"/>
              <p:cNvSpPr>
                <a:spLocks/>
              </p:cNvSpPr>
              <p:nvPr/>
            </p:nvSpPr>
            <p:spPr bwMode="auto">
              <a:xfrm>
                <a:off x="5049983" y="2366170"/>
                <a:ext cx="98425" cy="58738"/>
              </a:xfrm>
              <a:custGeom>
                <a:avLst/>
                <a:gdLst>
                  <a:gd name="T0" fmla="*/ 62 w 62"/>
                  <a:gd name="T1" fmla="*/ 21 h 37"/>
                  <a:gd name="T2" fmla="*/ 56 w 62"/>
                  <a:gd name="T3" fmla="*/ 0 h 37"/>
                  <a:gd name="T4" fmla="*/ 0 w 62"/>
                  <a:gd name="T5" fmla="*/ 16 h 37"/>
                  <a:gd name="T6" fmla="*/ 7 w 62"/>
                  <a:gd name="T7" fmla="*/ 37 h 37"/>
                  <a:gd name="T8" fmla="*/ 62 w 62"/>
                  <a:gd name="T9" fmla="*/ 21 h 37"/>
                </a:gdLst>
                <a:ahLst/>
                <a:cxnLst>
                  <a:cxn ang="0">
                    <a:pos x="T0" y="T1"/>
                  </a:cxn>
                  <a:cxn ang="0">
                    <a:pos x="T2" y="T3"/>
                  </a:cxn>
                  <a:cxn ang="0">
                    <a:pos x="T4" y="T5"/>
                  </a:cxn>
                  <a:cxn ang="0">
                    <a:pos x="T6" y="T7"/>
                  </a:cxn>
                  <a:cxn ang="0">
                    <a:pos x="T8" y="T9"/>
                  </a:cxn>
                </a:cxnLst>
                <a:rect l="0" t="0" r="r" b="b"/>
                <a:pathLst>
                  <a:path w="62" h="37">
                    <a:moveTo>
                      <a:pt x="62" y="21"/>
                    </a:moveTo>
                    <a:lnTo>
                      <a:pt x="56" y="0"/>
                    </a:lnTo>
                    <a:lnTo>
                      <a:pt x="0" y="16"/>
                    </a:lnTo>
                    <a:lnTo>
                      <a:pt x="7" y="37"/>
                    </a:lnTo>
                    <a:lnTo>
                      <a:pt x="62"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23"/>
              <p:cNvSpPr>
                <a:spLocks/>
              </p:cNvSpPr>
              <p:nvPr/>
            </p:nvSpPr>
            <p:spPr bwMode="auto">
              <a:xfrm>
                <a:off x="5173808" y="2312195"/>
                <a:ext cx="96838" cy="68263"/>
              </a:xfrm>
              <a:custGeom>
                <a:avLst/>
                <a:gdLst>
                  <a:gd name="T0" fmla="*/ 61 w 61"/>
                  <a:gd name="T1" fmla="*/ 21 h 43"/>
                  <a:gd name="T2" fmla="*/ 52 w 61"/>
                  <a:gd name="T3" fmla="*/ 0 h 43"/>
                  <a:gd name="T4" fmla="*/ 0 w 61"/>
                  <a:gd name="T5" fmla="*/ 24 h 43"/>
                  <a:gd name="T6" fmla="*/ 8 w 61"/>
                  <a:gd name="T7" fmla="*/ 43 h 43"/>
                  <a:gd name="T8" fmla="*/ 61 w 61"/>
                  <a:gd name="T9" fmla="*/ 21 h 43"/>
                </a:gdLst>
                <a:ahLst/>
                <a:cxnLst>
                  <a:cxn ang="0">
                    <a:pos x="T0" y="T1"/>
                  </a:cxn>
                  <a:cxn ang="0">
                    <a:pos x="T2" y="T3"/>
                  </a:cxn>
                  <a:cxn ang="0">
                    <a:pos x="T4" y="T5"/>
                  </a:cxn>
                  <a:cxn ang="0">
                    <a:pos x="T6" y="T7"/>
                  </a:cxn>
                  <a:cxn ang="0">
                    <a:pos x="T8" y="T9"/>
                  </a:cxn>
                </a:cxnLst>
                <a:rect l="0" t="0" r="r" b="b"/>
                <a:pathLst>
                  <a:path w="61" h="43">
                    <a:moveTo>
                      <a:pt x="61" y="21"/>
                    </a:moveTo>
                    <a:lnTo>
                      <a:pt x="52" y="0"/>
                    </a:lnTo>
                    <a:lnTo>
                      <a:pt x="0" y="24"/>
                    </a:lnTo>
                    <a:lnTo>
                      <a:pt x="8" y="43"/>
                    </a:lnTo>
                    <a:lnTo>
                      <a:pt x="61"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Freeform 24"/>
              <p:cNvSpPr>
                <a:spLocks/>
              </p:cNvSpPr>
              <p:nvPr/>
            </p:nvSpPr>
            <p:spPr bwMode="auto">
              <a:xfrm>
                <a:off x="5289696" y="2247107"/>
                <a:ext cx="96838" cy="76200"/>
              </a:xfrm>
              <a:custGeom>
                <a:avLst/>
                <a:gdLst>
                  <a:gd name="T0" fmla="*/ 61 w 61"/>
                  <a:gd name="T1" fmla="*/ 18 h 48"/>
                  <a:gd name="T2" fmla="*/ 49 w 61"/>
                  <a:gd name="T3" fmla="*/ 0 h 48"/>
                  <a:gd name="T4" fmla="*/ 0 w 61"/>
                  <a:gd name="T5" fmla="*/ 30 h 48"/>
                  <a:gd name="T6" fmla="*/ 12 w 61"/>
                  <a:gd name="T7" fmla="*/ 48 h 48"/>
                  <a:gd name="T8" fmla="*/ 61 w 61"/>
                  <a:gd name="T9" fmla="*/ 18 h 48"/>
                </a:gdLst>
                <a:ahLst/>
                <a:cxnLst>
                  <a:cxn ang="0">
                    <a:pos x="T0" y="T1"/>
                  </a:cxn>
                  <a:cxn ang="0">
                    <a:pos x="T2" y="T3"/>
                  </a:cxn>
                  <a:cxn ang="0">
                    <a:pos x="T4" y="T5"/>
                  </a:cxn>
                  <a:cxn ang="0">
                    <a:pos x="T6" y="T7"/>
                  </a:cxn>
                  <a:cxn ang="0">
                    <a:pos x="T8" y="T9"/>
                  </a:cxn>
                </a:cxnLst>
                <a:rect l="0" t="0" r="r" b="b"/>
                <a:pathLst>
                  <a:path w="61" h="48">
                    <a:moveTo>
                      <a:pt x="61" y="18"/>
                    </a:moveTo>
                    <a:lnTo>
                      <a:pt x="49" y="0"/>
                    </a:lnTo>
                    <a:lnTo>
                      <a:pt x="0" y="30"/>
                    </a:lnTo>
                    <a:lnTo>
                      <a:pt x="12" y="48"/>
                    </a:lnTo>
                    <a:lnTo>
                      <a:pt x="61"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25"/>
              <p:cNvSpPr>
                <a:spLocks/>
              </p:cNvSpPr>
              <p:nvPr/>
            </p:nvSpPr>
            <p:spPr bwMode="auto">
              <a:xfrm>
                <a:off x="5399233" y="2166145"/>
                <a:ext cx="92075" cy="84138"/>
              </a:xfrm>
              <a:custGeom>
                <a:avLst/>
                <a:gdLst>
                  <a:gd name="T0" fmla="*/ 58 w 58"/>
                  <a:gd name="T1" fmla="*/ 18 h 53"/>
                  <a:gd name="T2" fmla="*/ 45 w 58"/>
                  <a:gd name="T3" fmla="*/ 0 h 53"/>
                  <a:gd name="T4" fmla="*/ 0 w 58"/>
                  <a:gd name="T5" fmla="*/ 36 h 53"/>
                  <a:gd name="T6" fmla="*/ 13 w 58"/>
                  <a:gd name="T7" fmla="*/ 53 h 53"/>
                  <a:gd name="T8" fmla="*/ 58 w 58"/>
                  <a:gd name="T9" fmla="*/ 18 h 53"/>
                </a:gdLst>
                <a:ahLst/>
                <a:cxnLst>
                  <a:cxn ang="0">
                    <a:pos x="T0" y="T1"/>
                  </a:cxn>
                  <a:cxn ang="0">
                    <a:pos x="T2" y="T3"/>
                  </a:cxn>
                  <a:cxn ang="0">
                    <a:pos x="T4" y="T5"/>
                  </a:cxn>
                  <a:cxn ang="0">
                    <a:pos x="T6" y="T7"/>
                  </a:cxn>
                  <a:cxn ang="0">
                    <a:pos x="T8" y="T9"/>
                  </a:cxn>
                </a:cxnLst>
                <a:rect l="0" t="0" r="r" b="b"/>
                <a:pathLst>
                  <a:path w="58" h="53">
                    <a:moveTo>
                      <a:pt x="58" y="18"/>
                    </a:moveTo>
                    <a:lnTo>
                      <a:pt x="45" y="0"/>
                    </a:lnTo>
                    <a:lnTo>
                      <a:pt x="0" y="36"/>
                    </a:lnTo>
                    <a:lnTo>
                      <a:pt x="13" y="53"/>
                    </a:lnTo>
                    <a:lnTo>
                      <a:pt x="58"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26"/>
              <p:cNvSpPr>
                <a:spLocks/>
              </p:cNvSpPr>
              <p:nvPr/>
            </p:nvSpPr>
            <p:spPr bwMode="auto">
              <a:xfrm>
                <a:off x="5497658" y="2075657"/>
                <a:ext cx="88900" cy="88900"/>
              </a:xfrm>
              <a:custGeom>
                <a:avLst/>
                <a:gdLst>
                  <a:gd name="T0" fmla="*/ 56 w 56"/>
                  <a:gd name="T1" fmla="*/ 15 h 56"/>
                  <a:gd name="T2" fmla="*/ 42 w 56"/>
                  <a:gd name="T3" fmla="*/ 0 h 56"/>
                  <a:gd name="T4" fmla="*/ 0 w 56"/>
                  <a:gd name="T5" fmla="*/ 40 h 56"/>
                  <a:gd name="T6" fmla="*/ 16 w 56"/>
                  <a:gd name="T7" fmla="*/ 56 h 56"/>
                  <a:gd name="T8" fmla="*/ 56 w 56"/>
                  <a:gd name="T9" fmla="*/ 15 h 56"/>
                </a:gdLst>
                <a:ahLst/>
                <a:cxnLst>
                  <a:cxn ang="0">
                    <a:pos x="T0" y="T1"/>
                  </a:cxn>
                  <a:cxn ang="0">
                    <a:pos x="T2" y="T3"/>
                  </a:cxn>
                  <a:cxn ang="0">
                    <a:pos x="T4" y="T5"/>
                  </a:cxn>
                  <a:cxn ang="0">
                    <a:pos x="T6" y="T7"/>
                  </a:cxn>
                  <a:cxn ang="0">
                    <a:pos x="T8" y="T9"/>
                  </a:cxn>
                </a:cxnLst>
                <a:rect l="0" t="0" r="r" b="b"/>
                <a:pathLst>
                  <a:path w="56" h="56">
                    <a:moveTo>
                      <a:pt x="56" y="15"/>
                    </a:moveTo>
                    <a:lnTo>
                      <a:pt x="42" y="0"/>
                    </a:lnTo>
                    <a:lnTo>
                      <a:pt x="0" y="40"/>
                    </a:lnTo>
                    <a:lnTo>
                      <a:pt x="16" y="56"/>
                    </a:lnTo>
                    <a:lnTo>
                      <a:pt x="56" y="1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27"/>
              <p:cNvSpPr>
                <a:spLocks/>
              </p:cNvSpPr>
              <p:nvPr/>
            </p:nvSpPr>
            <p:spPr bwMode="auto">
              <a:xfrm>
                <a:off x="5586558" y="1972470"/>
                <a:ext cx="82550" cy="95250"/>
              </a:xfrm>
              <a:custGeom>
                <a:avLst/>
                <a:gdLst>
                  <a:gd name="T0" fmla="*/ 52 w 52"/>
                  <a:gd name="T1" fmla="*/ 14 h 60"/>
                  <a:gd name="T2" fmla="*/ 35 w 52"/>
                  <a:gd name="T3" fmla="*/ 0 h 60"/>
                  <a:gd name="T4" fmla="*/ 0 w 52"/>
                  <a:gd name="T5" fmla="*/ 45 h 60"/>
                  <a:gd name="T6" fmla="*/ 17 w 52"/>
                  <a:gd name="T7" fmla="*/ 60 h 60"/>
                  <a:gd name="T8" fmla="*/ 52 w 52"/>
                  <a:gd name="T9" fmla="*/ 14 h 60"/>
                </a:gdLst>
                <a:ahLst/>
                <a:cxnLst>
                  <a:cxn ang="0">
                    <a:pos x="T0" y="T1"/>
                  </a:cxn>
                  <a:cxn ang="0">
                    <a:pos x="T2" y="T3"/>
                  </a:cxn>
                  <a:cxn ang="0">
                    <a:pos x="T4" y="T5"/>
                  </a:cxn>
                  <a:cxn ang="0">
                    <a:pos x="T6" y="T7"/>
                  </a:cxn>
                  <a:cxn ang="0">
                    <a:pos x="T8" y="T9"/>
                  </a:cxn>
                </a:cxnLst>
                <a:rect l="0" t="0" r="r" b="b"/>
                <a:pathLst>
                  <a:path w="52" h="60">
                    <a:moveTo>
                      <a:pt x="52" y="14"/>
                    </a:moveTo>
                    <a:lnTo>
                      <a:pt x="35" y="0"/>
                    </a:lnTo>
                    <a:lnTo>
                      <a:pt x="0" y="45"/>
                    </a:lnTo>
                    <a:lnTo>
                      <a:pt x="17" y="60"/>
                    </a:lnTo>
                    <a:lnTo>
                      <a:pt x="52"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Freeform 28"/>
              <p:cNvSpPr>
                <a:spLocks/>
              </p:cNvSpPr>
              <p:nvPr/>
            </p:nvSpPr>
            <p:spPr bwMode="auto">
              <a:xfrm>
                <a:off x="5356371" y="2348707"/>
                <a:ext cx="77788" cy="96838"/>
              </a:xfrm>
              <a:custGeom>
                <a:avLst/>
                <a:gdLst>
                  <a:gd name="T0" fmla="*/ 0 w 49"/>
                  <a:gd name="T1" fmla="*/ 13 h 61"/>
                  <a:gd name="T2" fmla="*/ 31 w 49"/>
                  <a:gd name="T3" fmla="*/ 61 h 61"/>
                  <a:gd name="T4" fmla="*/ 49 w 49"/>
                  <a:gd name="T5" fmla="*/ 48 h 61"/>
                  <a:gd name="T6" fmla="*/ 18 w 49"/>
                  <a:gd name="T7" fmla="*/ 0 h 61"/>
                  <a:gd name="T8" fmla="*/ 0 w 49"/>
                  <a:gd name="T9" fmla="*/ 13 h 61"/>
                </a:gdLst>
                <a:ahLst/>
                <a:cxnLst>
                  <a:cxn ang="0">
                    <a:pos x="T0" y="T1"/>
                  </a:cxn>
                  <a:cxn ang="0">
                    <a:pos x="T2" y="T3"/>
                  </a:cxn>
                  <a:cxn ang="0">
                    <a:pos x="T4" y="T5"/>
                  </a:cxn>
                  <a:cxn ang="0">
                    <a:pos x="T6" y="T7"/>
                  </a:cxn>
                  <a:cxn ang="0">
                    <a:pos x="T8" y="T9"/>
                  </a:cxn>
                </a:cxnLst>
                <a:rect l="0" t="0" r="r" b="b"/>
                <a:pathLst>
                  <a:path w="49" h="61">
                    <a:moveTo>
                      <a:pt x="0" y="13"/>
                    </a:moveTo>
                    <a:lnTo>
                      <a:pt x="31" y="61"/>
                    </a:lnTo>
                    <a:lnTo>
                      <a:pt x="49" y="48"/>
                    </a:lnTo>
                    <a:lnTo>
                      <a:pt x="18" y="0"/>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29"/>
              <p:cNvSpPr>
                <a:spLocks/>
              </p:cNvSpPr>
              <p:nvPr/>
            </p:nvSpPr>
            <p:spPr bwMode="auto">
              <a:xfrm>
                <a:off x="5434158" y="2453482"/>
                <a:ext cx="87313" cy="92075"/>
              </a:xfrm>
              <a:custGeom>
                <a:avLst/>
                <a:gdLst>
                  <a:gd name="T0" fmla="*/ 0 w 55"/>
                  <a:gd name="T1" fmla="*/ 14 h 58"/>
                  <a:gd name="T2" fmla="*/ 38 w 55"/>
                  <a:gd name="T3" fmla="*/ 58 h 58"/>
                  <a:gd name="T4" fmla="*/ 55 w 55"/>
                  <a:gd name="T5" fmla="*/ 44 h 58"/>
                  <a:gd name="T6" fmla="*/ 17 w 55"/>
                  <a:gd name="T7" fmla="*/ 0 h 58"/>
                  <a:gd name="T8" fmla="*/ 0 w 55"/>
                  <a:gd name="T9" fmla="*/ 14 h 58"/>
                </a:gdLst>
                <a:ahLst/>
                <a:cxnLst>
                  <a:cxn ang="0">
                    <a:pos x="T0" y="T1"/>
                  </a:cxn>
                  <a:cxn ang="0">
                    <a:pos x="T2" y="T3"/>
                  </a:cxn>
                  <a:cxn ang="0">
                    <a:pos x="T4" y="T5"/>
                  </a:cxn>
                  <a:cxn ang="0">
                    <a:pos x="T6" y="T7"/>
                  </a:cxn>
                  <a:cxn ang="0">
                    <a:pos x="T8" y="T9"/>
                  </a:cxn>
                </a:cxnLst>
                <a:rect l="0" t="0" r="r" b="b"/>
                <a:pathLst>
                  <a:path w="55" h="58">
                    <a:moveTo>
                      <a:pt x="0" y="14"/>
                    </a:moveTo>
                    <a:lnTo>
                      <a:pt x="38" y="58"/>
                    </a:lnTo>
                    <a:lnTo>
                      <a:pt x="55" y="44"/>
                    </a:lnTo>
                    <a:lnTo>
                      <a:pt x="17" y="0"/>
                    </a:lnTo>
                    <a:lnTo>
                      <a:pt x="0"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Freeform 30"/>
              <p:cNvSpPr>
                <a:spLocks/>
              </p:cNvSpPr>
              <p:nvPr/>
            </p:nvSpPr>
            <p:spPr bwMode="auto">
              <a:xfrm>
                <a:off x="5524646" y="2548732"/>
                <a:ext cx="92075" cy="85725"/>
              </a:xfrm>
              <a:custGeom>
                <a:avLst/>
                <a:gdLst>
                  <a:gd name="T0" fmla="*/ 0 w 58"/>
                  <a:gd name="T1" fmla="*/ 15 h 54"/>
                  <a:gd name="T2" fmla="*/ 43 w 58"/>
                  <a:gd name="T3" fmla="*/ 54 h 54"/>
                  <a:gd name="T4" fmla="*/ 58 w 58"/>
                  <a:gd name="T5" fmla="*/ 39 h 54"/>
                  <a:gd name="T6" fmla="*/ 16 w 58"/>
                  <a:gd name="T7" fmla="*/ 0 h 54"/>
                  <a:gd name="T8" fmla="*/ 0 w 58"/>
                  <a:gd name="T9" fmla="*/ 15 h 54"/>
                </a:gdLst>
                <a:ahLst/>
                <a:cxnLst>
                  <a:cxn ang="0">
                    <a:pos x="T0" y="T1"/>
                  </a:cxn>
                  <a:cxn ang="0">
                    <a:pos x="T2" y="T3"/>
                  </a:cxn>
                  <a:cxn ang="0">
                    <a:pos x="T4" y="T5"/>
                  </a:cxn>
                  <a:cxn ang="0">
                    <a:pos x="T6" y="T7"/>
                  </a:cxn>
                  <a:cxn ang="0">
                    <a:pos x="T8" y="T9"/>
                  </a:cxn>
                </a:cxnLst>
                <a:rect l="0" t="0" r="r" b="b"/>
                <a:pathLst>
                  <a:path w="58" h="54">
                    <a:moveTo>
                      <a:pt x="0" y="15"/>
                    </a:moveTo>
                    <a:lnTo>
                      <a:pt x="43" y="54"/>
                    </a:lnTo>
                    <a:lnTo>
                      <a:pt x="58" y="39"/>
                    </a:lnTo>
                    <a:lnTo>
                      <a:pt x="16" y="0"/>
                    </a:lnTo>
                    <a:lnTo>
                      <a:pt x="0" y="1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31"/>
              <p:cNvSpPr>
                <a:spLocks/>
              </p:cNvSpPr>
              <p:nvPr/>
            </p:nvSpPr>
            <p:spPr bwMode="auto">
              <a:xfrm>
                <a:off x="4129233" y="2161382"/>
                <a:ext cx="80963" cy="95250"/>
              </a:xfrm>
              <a:custGeom>
                <a:avLst/>
                <a:gdLst>
                  <a:gd name="T0" fmla="*/ 32 w 51"/>
                  <a:gd name="T1" fmla="*/ 60 h 60"/>
                  <a:gd name="T2" fmla="*/ 51 w 51"/>
                  <a:gd name="T3" fmla="*/ 49 h 60"/>
                  <a:gd name="T4" fmla="*/ 18 w 51"/>
                  <a:gd name="T5" fmla="*/ 0 h 60"/>
                  <a:gd name="T6" fmla="*/ 0 w 51"/>
                  <a:gd name="T7" fmla="*/ 13 h 60"/>
                  <a:gd name="T8" fmla="*/ 32 w 51"/>
                  <a:gd name="T9" fmla="*/ 60 h 60"/>
                </a:gdLst>
                <a:ahLst/>
                <a:cxnLst>
                  <a:cxn ang="0">
                    <a:pos x="T0" y="T1"/>
                  </a:cxn>
                  <a:cxn ang="0">
                    <a:pos x="T2" y="T3"/>
                  </a:cxn>
                  <a:cxn ang="0">
                    <a:pos x="T4" y="T5"/>
                  </a:cxn>
                  <a:cxn ang="0">
                    <a:pos x="T6" y="T7"/>
                  </a:cxn>
                  <a:cxn ang="0">
                    <a:pos x="T8" y="T9"/>
                  </a:cxn>
                </a:cxnLst>
                <a:rect l="0" t="0" r="r" b="b"/>
                <a:pathLst>
                  <a:path w="51" h="60">
                    <a:moveTo>
                      <a:pt x="32" y="60"/>
                    </a:moveTo>
                    <a:lnTo>
                      <a:pt x="51" y="49"/>
                    </a:lnTo>
                    <a:lnTo>
                      <a:pt x="18" y="0"/>
                    </a:lnTo>
                    <a:lnTo>
                      <a:pt x="0" y="13"/>
                    </a:lnTo>
                    <a:lnTo>
                      <a:pt x="32" y="6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Freeform 32"/>
              <p:cNvSpPr>
                <a:spLocks/>
              </p:cNvSpPr>
              <p:nvPr/>
            </p:nvSpPr>
            <p:spPr bwMode="auto">
              <a:xfrm>
                <a:off x="4210196" y="2264570"/>
                <a:ext cx="85725" cy="93663"/>
              </a:xfrm>
              <a:custGeom>
                <a:avLst/>
                <a:gdLst>
                  <a:gd name="T0" fmla="*/ 37 w 54"/>
                  <a:gd name="T1" fmla="*/ 59 h 59"/>
                  <a:gd name="T2" fmla="*/ 54 w 54"/>
                  <a:gd name="T3" fmla="*/ 45 h 59"/>
                  <a:gd name="T4" fmla="*/ 15 w 54"/>
                  <a:gd name="T5" fmla="*/ 0 h 59"/>
                  <a:gd name="T6" fmla="*/ 0 w 54"/>
                  <a:gd name="T7" fmla="*/ 15 h 59"/>
                  <a:gd name="T8" fmla="*/ 37 w 54"/>
                  <a:gd name="T9" fmla="*/ 59 h 59"/>
                </a:gdLst>
                <a:ahLst/>
                <a:cxnLst>
                  <a:cxn ang="0">
                    <a:pos x="T0" y="T1"/>
                  </a:cxn>
                  <a:cxn ang="0">
                    <a:pos x="T2" y="T3"/>
                  </a:cxn>
                  <a:cxn ang="0">
                    <a:pos x="T4" y="T5"/>
                  </a:cxn>
                  <a:cxn ang="0">
                    <a:pos x="T6" y="T7"/>
                  </a:cxn>
                  <a:cxn ang="0">
                    <a:pos x="T8" y="T9"/>
                  </a:cxn>
                </a:cxnLst>
                <a:rect l="0" t="0" r="r" b="b"/>
                <a:pathLst>
                  <a:path w="54" h="59">
                    <a:moveTo>
                      <a:pt x="37" y="59"/>
                    </a:moveTo>
                    <a:lnTo>
                      <a:pt x="54" y="45"/>
                    </a:lnTo>
                    <a:lnTo>
                      <a:pt x="15" y="0"/>
                    </a:lnTo>
                    <a:lnTo>
                      <a:pt x="0" y="15"/>
                    </a:lnTo>
                    <a:lnTo>
                      <a:pt x="37" y="5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Freeform 33"/>
              <p:cNvSpPr>
                <a:spLocks/>
              </p:cNvSpPr>
              <p:nvPr/>
            </p:nvSpPr>
            <p:spPr bwMode="auto">
              <a:xfrm>
                <a:off x="3645046" y="1816895"/>
                <a:ext cx="46038" cy="95250"/>
              </a:xfrm>
              <a:custGeom>
                <a:avLst/>
                <a:gdLst>
                  <a:gd name="T0" fmla="*/ 21 w 29"/>
                  <a:gd name="T1" fmla="*/ 0 h 60"/>
                  <a:gd name="T2" fmla="*/ 0 w 29"/>
                  <a:gd name="T3" fmla="*/ 3 h 60"/>
                  <a:gd name="T4" fmla="*/ 7 w 29"/>
                  <a:gd name="T5" fmla="*/ 60 h 60"/>
                  <a:gd name="T6" fmla="*/ 29 w 29"/>
                  <a:gd name="T7" fmla="*/ 57 h 60"/>
                  <a:gd name="T8" fmla="*/ 21 w 29"/>
                  <a:gd name="T9" fmla="*/ 0 h 60"/>
                </a:gdLst>
                <a:ahLst/>
                <a:cxnLst>
                  <a:cxn ang="0">
                    <a:pos x="T0" y="T1"/>
                  </a:cxn>
                  <a:cxn ang="0">
                    <a:pos x="T2" y="T3"/>
                  </a:cxn>
                  <a:cxn ang="0">
                    <a:pos x="T4" y="T5"/>
                  </a:cxn>
                  <a:cxn ang="0">
                    <a:pos x="T6" y="T7"/>
                  </a:cxn>
                  <a:cxn ang="0">
                    <a:pos x="T8" y="T9"/>
                  </a:cxn>
                </a:cxnLst>
                <a:rect l="0" t="0" r="r" b="b"/>
                <a:pathLst>
                  <a:path w="29" h="60">
                    <a:moveTo>
                      <a:pt x="21" y="0"/>
                    </a:moveTo>
                    <a:lnTo>
                      <a:pt x="0" y="3"/>
                    </a:lnTo>
                    <a:lnTo>
                      <a:pt x="7" y="60"/>
                    </a:lnTo>
                    <a:lnTo>
                      <a:pt x="29" y="57"/>
                    </a:lnTo>
                    <a:lnTo>
                      <a:pt x="2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34"/>
              <p:cNvSpPr>
                <a:spLocks/>
              </p:cNvSpPr>
              <p:nvPr/>
            </p:nvSpPr>
            <p:spPr bwMode="auto">
              <a:xfrm>
                <a:off x="3665683" y="1945482"/>
                <a:ext cx="55563" cy="96838"/>
              </a:xfrm>
              <a:custGeom>
                <a:avLst/>
                <a:gdLst>
                  <a:gd name="T0" fmla="*/ 21 w 35"/>
                  <a:gd name="T1" fmla="*/ 0 h 61"/>
                  <a:gd name="T2" fmla="*/ 0 w 35"/>
                  <a:gd name="T3" fmla="*/ 5 h 61"/>
                  <a:gd name="T4" fmla="*/ 15 w 35"/>
                  <a:gd name="T5" fmla="*/ 61 h 61"/>
                  <a:gd name="T6" fmla="*/ 35 w 35"/>
                  <a:gd name="T7" fmla="*/ 56 h 61"/>
                  <a:gd name="T8" fmla="*/ 21 w 35"/>
                  <a:gd name="T9" fmla="*/ 0 h 61"/>
                </a:gdLst>
                <a:ahLst/>
                <a:cxnLst>
                  <a:cxn ang="0">
                    <a:pos x="T0" y="T1"/>
                  </a:cxn>
                  <a:cxn ang="0">
                    <a:pos x="T2" y="T3"/>
                  </a:cxn>
                  <a:cxn ang="0">
                    <a:pos x="T4" y="T5"/>
                  </a:cxn>
                  <a:cxn ang="0">
                    <a:pos x="T6" y="T7"/>
                  </a:cxn>
                  <a:cxn ang="0">
                    <a:pos x="T8" y="T9"/>
                  </a:cxn>
                </a:cxnLst>
                <a:rect l="0" t="0" r="r" b="b"/>
                <a:pathLst>
                  <a:path w="35" h="61">
                    <a:moveTo>
                      <a:pt x="21" y="0"/>
                    </a:moveTo>
                    <a:lnTo>
                      <a:pt x="0" y="5"/>
                    </a:lnTo>
                    <a:lnTo>
                      <a:pt x="15" y="61"/>
                    </a:lnTo>
                    <a:lnTo>
                      <a:pt x="35" y="56"/>
                    </a:lnTo>
                    <a:lnTo>
                      <a:pt x="2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Freeform 35"/>
              <p:cNvSpPr>
                <a:spLocks/>
              </p:cNvSpPr>
              <p:nvPr/>
            </p:nvSpPr>
            <p:spPr bwMode="auto">
              <a:xfrm>
                <a:off x="3705371" y="2070895"/>
                <a:ext cx="63500" cy="96838"/>
              </a:xfrm>
              <a:custGeom>
                <a:avLst/>
                <a:gdLst>
                  <a:gd name="T0" fmla="*/ 20 w 40"/>
                  <a:gd name="T1" fmla="*/ 0 h 61"/>
                  <a:gd name="T2" fmla="*/ 0 w 40"/>
                  <a:gd name="T3" fmla="*/ 8 h 61"/>
                  <a:gd name="T4" fmla="*/ 21 w 40"/>
                  <a:gd name="T5" fmla="*/ 61 h 61"/>
                  <a:gd name="T6" fmla="*/ 40 w 40"/>
                  <a:gd name="T7" fmla="*/ 54 h 61"/>
                  <a:gd name="T8" fmla="*/ 20 w 40"/>
                  <a:gd name="T9" fmla="*/ 0 h 61"/>
                </a:gdLst>
                <a:ahLst/>
                <a:cxnLst>
                  <a:cxn ang="0">
                    <a:pos x="T0" y="T1"/>
                  </a:cxn>
                  <a:cxn ang="0">
                    <a:pos x="T2" y="T3"/>
                  </a:cxn>
                  <a:cxn ang="0">
                    <a:pos x="T4" y="T5"/>
                  </a:cxn>
                  <a:cxn ang="0">
                    <a:pos x="T6" y="T7"/>
                  </a:cxn>
                  <a:cxn ang="0">
                    <a:pos x="T8" y="T9"/>
                  </a:cxn>
                </a:cxnLst>
                <a:rect l="0" t="0" r="r" b="b"/>
                <a:pathLst>
                  <a:path w="40" h="61">
                    <a:moveTo>
                      <a:pt x="20" y="0"/>
                    </a:moveTo>
                    <a:lnTo>
                      <a:pt x="0" y="8"/>
                    </a:lnTo>
                    <a:lnTo>
                      <a:pt x="21" y="61"/>
                    </a:lnTo>
                    <a:lnTo>
                      <a:pt x="40" y="54"/>
                    </a:lnTo>
                    <a:lnTo>
                      <a:pt x="20"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Freeform 36"/>
              <p:cNvSpPr>
                <a:spLocks/>
              </p:cNvSpPr>
              <p:nvPr/>
            </p:nvSpPr>
            <p:spPr bwMode="auto">
              <a:xfrm>
                <a:off x="3759346" y="2188370"/>
                <a:ext cx="71438" cy="98425"/>
              </a:xfrm>
              <a:custGeom>
                <a:avLst/>
                <a:gdLst>
                  <a:gd name="T0" fmla="*/ 18 w 45"/>
                  <a:gd name="T1" fmla="*/ 0 h 62"/>
                  <a:gd name="T2" fmla="*/ 0 w 45"/>
                  <a:gd name="T3" fmla="*/ 11 h 62"/>
                  <a:gd name="T4" fmla="*/ 27 w 45"/>
                  <a:gd name="T5" fmla="*/ 62 h 62"/>
                  <a:gd name="T6" fmla="*/ 45 w 45"/>
                  <a:gd name="T7" fmla="*/ 51 h 62"/>
                  <a:gd name="T8" fmla="*/ 18 w 45"/>
                  <a:gd name="T9" fmla="*/ 0 h 62"/>
                </a:gdLst>
                <a:ahLst/>
                <a:cxnLst>
                  <a:cxn ang="0">
                    <a:pos x="T0" y="T1"/>
                  </a:cxn>
                  <a:cxn ang="0">
                    <a:pos x="T2" y="T3"/>
                  </a:cxn>
                  <a:cxn ang="0">
                    <a:pos x="T4" y="T5"/>
                  </a:cxn>
                  <a:cxn ang="0">
                    <a:pos x="T6" y="T7"/>
                  </a:cxn>
                  <a:cxn ang="0">
                    <a:pos x="T8" y="T9"/>
                  </a:cxn>
                </a:cxnLst>
                <a:rect l="0" t="0" r="r" b="b"/>
                <a:pathLst>
                  <a:path w="45" h="62">
                    <a:moveTo>
                      <a:pt x="18" y="0"/>
                    </a:moveTo>
                    <a:lnTo>
                      <a:pt x="0" y="11"/>
                    </a:lnTo>
                    <a:lnTo>
                      <a:pt x="27" y="62"/>
                    </a:lnTo>
                    <a:lnTo>
                      <a:pt x="45" y="51"/>
                    </a:lnTo>
                    <a:lnTo>
                      <a:pt x="18"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Freeform 37"/>
              <p:cNvSpPr>
                <a:spLocks/>
              </p:cNvSpPr>
              <p:nvPr/>
            </p:nvSpPr>
            <p:spPr bwMode="auto">
              <a:xfrm>
                <a:off x="3821258" y="2309020"/>
                <a:ext cx="80963" cy="95250"/>
              </a:xfrm>
              <a:custGeom>
                <a:avLst/>
                <a:gdLst>
                  <a:gd name="T0" fmla="*/ 0 w 51"/>
                  <a:gd name="T1" fmla="*/ 12 h 60"/>
                  <a:gd name="T2" fmla="*/ 32 w 51"/>
                  <a:gd name="T3" fmla="*/ 60 h 60"/>
                  <a:gd name="T4" fmla="*/ 51 w 51"/>
                  <a:gd name="T5" fmla="*/ 48 h 60"/>
                  <a:gd name="T6" fmla="*/ 18 w 51"/>
                  <a:gd name="T7" fmla="*/ 0 h 60"/>
                  <a:gd name="T8" fmla="*/ 0 w 51"/>
                  <a:gd name="T9" fmla="*/ 12 h 60"/>
                </a:gdLst>
                <a:ahLst/>
                <a:cxnLst>
                  <a:cxn ang="0">
                    <a:pos x="T0" y="T1"/>
                  </a:cxn>
                  <a:cxn ang="0">
                    <a:pos x="T2" y="T3"/>
                  </a:cxn>
                  <a:cxn ang="0">
                    <a:pos x="T4" y="T5"/>
                  </a:cxn>
                  <a:cxn ang="0">
                    <a:pos x="T6" y="T7"/>
                  </a:cxn>
                  <a:cxn ang="0">
                    <a:pos x="T8" y="T9"/>
                  </a:cxn>
                </a:cxnLst>
                <a:rect l="0" t="0" r="r" b="b"/>
                <a:pathLst>
                  <a:path w="51" h="60">
                    <a:moveTo>
                      <a:pt x="0" y="12"/>
                    </a:moveTo>
                    <a:lnTo>
                      <a:pt x="32" y="60"/>
                    </a:lnTo>
                    <a:lnTo>
                      <a:pt x="51" y="48"/>
                    </a:lnTo>
                    <a:lnTo>
                      <a:pt x="18" y="0"/>
                    </a:lnTo>
                    <a:lnTo>
                      <a:pt x="0"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Freeform 38"/>
              <p:cNvSpPr>
                <a:spLocks/>
              </p:cNvSpPr>
              <p:nvPr/>
            </p:nvSpPr>
            <p:spPr bwMode="auto">
              <a:xfrm>
                <a:off x="4302271" y="2359820"/>
                <a:ext cx="88900" cy="85725"/>
              </a:xfrm>
              <a:custGeom>
                <a:avLst/>
                <a:gdLst>
                  <a:gd name="T0" fmla="*/ 56 w 56"/>
                  <a:gd name="T1" fmla="*/ 38 h 54"/>
                  <a:gd name="T2" fmla="*/ 14 w 56"/>
                  <a:gd name="T3" fmla="*/ 0 h 54"/>
                  <a:gd name="T4" fmla="*/ 0 w 56"/>
                  <a:gd name="T5" fmla="*/ 16 h 54"/>
                  <a:gd name="T6" fmla="*/ 42 w 56"/>
                  <a:gd name="T7" fmla="*/ 54 h 54"/>
                  <a:gd name="T8" fmla="*/ 56 w 56"/>
                  <a:gd name="T9" fmla="*/ 38 h 54"/>
                </a:gdLst>
                <a:ahLst/>
                <a:cxnLst>
                  <a:cxn ang="0">
                    <a:pos x="T0" y="T1"/>
                  </a:cxn>
                  <a:cxn ang="0">
                    <a:pos x="T2" y="T3"/>
                  </a:cxn>
                  <a:cxn ang="0">
                    <a:pos x="T4" y="T5"/>
                  </a:cxn>
                  <a:cxn ang="0">
                    <a:pos x="T6" y="T7"/>
                  </a:cxn>
                  <a:cxn ang="0">
                    <a:pos x="T8" y="T9"/>
                  </a:cxn>
                </a:cxnLst>
                <a:rect l="0" t="0" r="r" b="b"/>
                <a:pathLst>
                  <a:path w="56" h="54">
                    <a:moveTo>
                      <a:pt x="56" y="38"/>
                    </a:moveTo>
                    <a:lnTo>
                      <a:pt x="14" y="0"/>
                    </a:lnTo>
                    <a:lnTo>
                      <a:pt x="0" y="16"/>
                    </a:lnTo>
                    <a:lnTo>
                      <a:pt x="42" y="54"/>
                    </a:lnTo>
                    <a:lnTo>
                      <a:pt x="56" y="3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39"/>
              <p:cNvSpPr>
                <a:spLocks/>
              </p:cNvSpPr>
              <p:nvPr/>
            </p:nvSpPr>
            <p:spPr bwMode="auto">
              <a:xfrm>
                <a:off x="4835671" y="2486820"/>
                <a:ext cx="71438" cy="96838"/>
              </a:xfrm>
              <a:custGeom>
                <a:avLst/>
                <a:gdLst>
                  <a:gd name="T0" fmla="*/ 0 w 45"/>
                  <a:gd name="T1" fmla="*/ 9 h 61"/>
                  <a:gd name="T2" fmla="*/ 26 w 45"/>
                  <a:gd name="T3" fmla="*/ 61 h 61"/>
                  <a:gd name="T4" fmla="*/ 45 w 45"/>
                  <a:gd name="T5" fmla="*/ 52 h 61"/>
                  <a:gd name="T6" fmla="*/ 19 w 45"/>
                  <a:gd name="T7" fmla="*/ 0 h 61"/>
                  <a:gd name="T8" fmla="*/ 0 w 45"/>
                  <a:gd name="T9" fmla="*/ 9 h 61"/>
                </a:gdLst>
                <a:ahLst/>
                <a:cxnLst>
                  <a:cxn ang="0">
                    <a:pos x="T0" y="T1"/>
                  </a:cxn>
                  <a:cxn ang="0">
                    <a:pos x="T2" y="T3"/>
                  </a:cxn>
                  <a:cxn ang="0">
                    <a:pos x="T4" y="T5"/>
                  </a:cxn>
                  <a:cxn ang="0">
                    <a:pos x="T6" y="T7"/>
                  </a:cxn>
                  <a:cxn ang="0">
                    <a:pos x="T8" y="T9"/>
                  </a:cxn>
                </a:cxnLst>
                <a:rect l="0" t="0" r="r" b="b"/>
                <a:pathLst>
                  <a:path w="45" h="61">
                    <a:moveTo>
                      <a:pt x="0" y="9"/>
                    </a:moveTo>
                    <a:lnTo>
                      <a:pt x="26" y="61"/>
                    </a:lnTo>
                    <a:lnTo>
                      <a:pt x="45" y="52"/>
                    </a:lnTo>
                    <a:lnTo>
                      <a:pt x="19" y="0"/>
                    </a:lnTo>
                    <a:lnTo>
                      <a:pt x="0" y="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Freeform 40"/>
              <p:cNvSpPr>
                <a:spLocks/>
              </p:cNvSpPr>
              <p:nvPr/>
            </p:nvSpPr>
            <p:spPr bwMode="auto">
              <a:xfrm>
                <a:off x="4894408" y="2624932"/>
                <a:ext cx="71438" cy="96838"/>
              </a:xfrm>
              <a:custGeom>
                <a:avLst/>
                <a:gdLst>
                  <a:gd name="T0" fmla="*/ 45 w 45"/>
                  <a:gd name="T1" fmla="*/ 52 h 61"/>
                  <a:gd name="T2" fmla="*/ 20 w 45"/>
                  <a:gd name="T3" fmla="*/ 0 h 61"/>
                  <a:gd name="T4" fmla="*/ 0 w 45"/>
                  <a:gd name="T5" fmla="*/ 9 h 61"/>
                  <a:gd name="T6" fmla="*/ 25 w 45"/>
                  <a:gd name="T7" fmla="*/ 61 h 61"/>
                  <a:gd name="T8" fmla="*/ 45 w 45"/>
                  <a:gd name="T9" fmla="*/ 52 h 61"/>
                </a:gdLst>
                <a:ahLst/>
                <a:cxnLst>
                  <a:cxn ang="0">
                    <a:pos x="T0" y="T1"/>
                  </a:cxn>
                  <a:cxn ang="0">
                    <a:pos x="T2" y="T3"/>
                  </a:cxn>
                  <a:cxn ang="0">
                    <a:pos x="T4" y="T5"/>
                  </a:cxn>
                  <a:cxn ang="0">
                    <a:pos x="T6" y="T7"/>
                  </a:cxn>
                  <a:cxn ang="0">
                    <a:pos x="T8" y="T9"/>
                  </a:cxn>
                </a:cxnLst>
                <a:rect l="0" t="0" r="r" b="b"/>
                <a:pathLst>
                  <a:path w="45" h="61">
                    <a:moveTo>
                      <a:pt x="45" y="52"/>
                    </a:moveTo>
                    <a:lnTo>
                      <a:pt x="20" y="0"/>
                    </a:lnTo>
                    <a:lnTo>
                      <a:pt x="0" y="9"/>
                    </a:lnTo>
                    <a:lnTo>
                      <a:pt x="25" y="61"/>
                    </a:lnTo>
                    <a:lnTo>
                      <a:pt x="45" y="5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Freeform 41"/>
              <p:cNvSpPr>
                <a:spLocks/>
              </p:cNvSpPr>
              <p:nvPr/>
            </p:nvSpPr>
            <p:spPr bwMode="auto">
              <a:xfrm>
                <a:off x="4940446" y="2761457"/>
                <a:ext cx="73025" cy="96838"/>
              </a:xfrm>
              <a:custGeom>
                <a:avLst/>
                <a:gdLst>
                  <a:gd name="T0" fmla="*/ 46 w 46"/>
                  <a:gd name="T1" fmla="*/ 52 h 61"/>
                  <a:gd name="T2" fmla="*/ 20 w 46"/>
                  <a:gd name="T3" fmla="*/ 0 h 61"/>
                  <a:gd name="T4" fmla="*/ 0 w 46"/>
                  <a:gd name="T5" fmla="*/ 9 h 61"/>
                  <a:gd name="T6" fmla="*/ 26 w 46"/>
                  <a:gd name="T7" fmla="*/ 61 h 61"/>
                  <a:gd name="T8" fmla="*/ 46 w 46"/>
                  <a:gd name="T9" fmla="*/ 52 h 61"/>
                </a:gdLst>
                <a:ahLst/>
                <a:cxnLst>
                  <a:cxn ang="0">
                    <a:pos x="T0" y="T1"/>
                  </a:cxn>
                  <a:cxn ang="0">
                    <a:pos x="T2" y="T3"/>
                  </a:cxn>
                  <a:cxn ang="0">
                    <a:pos x="T4" y="T5"/>
                  </a:cxn>
                  <a:cxn ang="0">
                    <a:pos x="T6" y="T7"/>
                  </a:cxn>
                  <a:cxn ang="0">
                    <a:pos x="T8" y="T9"/>
                  </a:cxn>
                </a:cxnLst>
                <a:rect l="0" t="0" r="r" b="b"/>
                <a:pathLst>
                  <a:path w="46" h="61">
                    <a:moveTo>
                      <a:pt x="46" y="52"/>
                    </a:moveTo>
                    <a:lnTo>
                      <a:pt x="20" y="0"/>
                    </a:lnTo>
                    <a:lnTo>
                      <a:pt x="0" y="9"/>
                    </a:lnTo>
                    <a:lnTo>
                      <a:pt x="26" y="61"/>
                    </a:lnTo>
                    <a:lnTo>
                      <a:pt x="46" y="5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Freeform 42"/>
              <p:cNvSpPr>
                <a:spLocks/>
              </p:cNvSpPr>
              <p:nvPr/>
            </p:nvSpPr>
            <p:spPr bwMode="auto">
              <a:xfrm>
                <a:off x="4764233" y="2374107"/>
                <a:ext cx="79375" cy="95250"/>
              </a:xfrm>
              <a:custGeom>
                <a:avLst/>
                <a:gdLst>
                  <a:gd name="T0" fmla="*/ 50 w 50"/>
                  <a:gd name="T1" fmla="*/ 49 h 60"/>
                  <a:gd name="T2" fmla="*/ 19 w 50"/>
                  <a:gd name="T3" fmla="*/ 0 h 60"/>
                  <a:gd name="T4" fmla="*/ 0 w 50"/>
                  <a:gd name="T5" fmla="*/ 12 h 60"/>
                  <a:gd name="T6" fmla="*/ 32 w 50"/>
                  <a:gd name="T7" fmla="*/ 60 h 60"/>
                  <a:gd name="T8" fmla="*/ 50 w 50"/>
                  <a:gd name="T9" fmla="*/ 49 h 60"/>
                </a:gdLst>
                <a:ahLst/>
                <a:cxnLst>
                  <a:cxn ang="0">
                    <a:pos x="T0" y="T1"/>
                  </a:cxn>
                  <a:cxn ang="0">
                    <a:pos x="T2" y="T3"/>
                  </a:cxn>
                  <a:cxn ang="0">
                    <a:pos x="T4" y="T5"/>
                  </a:cxn>
                  <a:cxn ang="0">
                    <a:pos x="T6" y="T7"/>
                  </a:cxn>
                  <a:cxn ang="0">
                    <a:pos x="T8" y="T9"/>
                  </a:cxn>
                </a:cxnLst>
                <a:rect l="0" t="0" r="r" b="b"/>
                <a:pathLst>
                  <a:path w="50" h="60">
                    <a:moveTo>
                      <a:pt x="50" y="49"/>
                    </a:moveTo>
                    <a:lnTo>
                      <a:pt x="19" y="0"/>
                    </a:lnTo>
                    <a:lnTo>
                      <a:pt x="0" y="12"/>
                    </a:lnTo>
                    <a:lnTo>
                      <a:pt x="32" y="60"/>
                    </a:lnTo>
                    <a:lnTo>
                      <a:pt x="50" y="4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Freeform 43"/>
              <p:cNvSpPr>
                <a:spLocks/>
              </p:cNvSpPr>
              <p:nvPr/>
            </p:nvSpPr>
            <p:spPr bwMode="auto">
              <a:xfrm>
                <a:off x="4680096" y="2270920"/>
                <a:ext cx="87313" cy="93663"/>
              </a:xfrm>
              <a:custGeom>
                <a:avLst/>
                <a:gdLst>
                  <a:gd name="T0" fmla="*/ 17 w 55"/>
                  <a:gd name="T1" fmla="*/ 0 h 59"/>
                  <a:gd name="T2" fmla="*/ 0 w 55"/>
                  <a:gd name="T3" fmla="*/ 15 h 59"/>
                  <a:gd name="T4" fmla="*/ 38 w 55"/>
                  <a:gd name="T5" fmla="*/ 59 h 59"/>
                  <a:gd name="T6" fmla="*/ 55 w 55"/>
                  <a:gd name="T7" fmla="*/ 45 h 59"/>
                  <a:gd name="T8" fmla="*/ 17 w 55"/>
                  <a:gd name="T9" fmla="*/ 0 h 59"/>
                </a:gdLst>
                <a:ahLst/>
                <a:cxnLst>
                  <a:cxn ang="0">
                    <a:pos x="T0" y="T1"/>
                  </a:cxn>
                  <a:cxn ang="0">
                    <a:pos x="T2" y="T3"/>
                  </a:cxn>
                  <a:cxn ang="0">
                    <a:pos x="T4" y="T5"/>
                  </a:cxn>
                  <a:cxn ang="0">
                    <a:pos x="T6" y="T7"/>
                  </a:cxn>
                  <a:cxn ang="0">
                    <a:pos x="T8" y="T9"/>
                  </a:cxn>
                </a:cxnLst>
                <a:rect l="0" t="0" r="r" b="b"/>
                <a:pathLst>
                  <a:path w="55" h="59">
                    <a:moveTo>
                      <a:pt x="17" y="0"/>
                    </a:moveTo>
                    <a:lnTo>
                      <a:pt x="0" y="15"/>
                    </a:lnTo>
                    <a:lnTo>
                      <a:pt x="38" y="59"/>
                    </a:lnTo>
                    <a:lnTo>
                      <a:pt x="55" y="45"/>
                    </a:lnTo>
                    <a:lnTo>
                      <a:pt x="17"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Freeform 44"/>
              <p:cNvSpPr>
                <a:spLocks/>
              </p:cNvSpPr>
              <p:nvPr/>
            </p:nvSpPr>
            <p:spPr bwMode="auto">
              <a:xfrm>
                <a:off x="4584846" y="2180432"/>
                <a:ext cx="92075" cy="87313"/>
              </a:xfrm>
              <a:custGeom>
                <a:avLst/>
                <a:gdLst>
                  <a:gd name="T0" fmla="*/ 0 w 58"/>
                  <a:gd name="T1" fmla="*/ 16 h 55"/>
                  <a:gd name="T2" fmla="*/ 43 w 58"/>
                  <a:gd name="T3" fmla="*/ 55 h 55"/>
                  <a:gd name="T4" fmla="*/ 58 w 58"/>
                  <a:gd name="T5" fmla="*/ 39 h 55"/>
                  <a:gd name="T6" fmla="*/ 16 w 58"/>
                  <a:gd name="T7" fmla="*/ 0 h 55"/>
                  <a:gd name="T8" fmla="*/ 0 w 58"/>
                  <a:gd name="T9" fmla="*/ 16 h 55"/>
                </a:gdLst>
                <a:ahLst/>
                <a:cxnLst>
                  <a:cxn ang="0">
                    <a:pos x="T0" y="T1"/>
                  </a:cxn>
                  <a:cxn ang="0">
                    <a:pos x="T2" y="T3"/>
                  </a:cxn>
                  <a:cxn ang="0">
                    <a:pos x="T4" y="T5"/>
                  </a:cxn>
                  <a:cxn ang="0">
                    <a:pos x="T6" y="T7"/>
                  </a:cxn>
                  <a:cxn ang="0">
                    <a:pos x="T8" y="T9"/>
                  </a:cxn>
                </a:cxnLst>
                <a:rect l="0" t="0" r="r" b="b"/>
                <a:pathLst>
                  <a:path w="58" h="55">
                    <a:moveTo>
                      <a:pt x="0" y="16"/>
                    </a:moveTo>
                    <a:lnTo>
                      <a:pt x="43" y="55"/>
                    </a:lnTo>
                    <a:lnTo>
                      <a:pt x="58" y="39"/>
                    </a:lnTo>
                    <a:lnTo>
                      <a:pt x="16" y="0"/>
                    </a:lnTo>
                    <a:lnTo>
                      <a:pt x="0" y="16"/>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Freeform 45"/>
              <p:cNvSpPr>
                <a:spLocks/>
              </p:cNvSpPr>
              <p:nvPr/>
            </p:nvSpPr>
            <p:spPr bwMode="auto">
              <a:xfrm>
                <a:off x="4480071" y="2102645"/>
                <a:ext cx="95250" cy="79375"/>
              </a:xfrm>
              <a:custGeom>
                <a:avLst/>
                <a:gdLst>
                  <a:gd name="T0" fmla="*/ 60 w 60"/>
                  <a:gd name="T1" fmla="*/ 34 h 50"/>
                  <a:gd name="T2" fmla="*/ 13 w 60"/>
                  <a:gd name="T3" fmla="*/ 0 h 50"/>
                  <a:gd name="T4" fmla="*/ 0 w 60"/>
                  <a:gd name="T5" fmla="*/ 17 h 50"/>
                  <a:gd name="T6" fmla="*/ 47 w 60"/>
                  <a:gd name="T7" fmla="*/ 50 h 50"/>
                  <a:gd name="T8" fmla="*/ 60 w 60"/>
                  <a:gd name="T9" fmla="*/ 34 h 50"/>
                </a:gdLst>
                <a:ahLst/>
                <a:cxnLst>
                  <a:cxn ang="0">
                    <a:pos x="T0" y="T1"/>
                  </a:cxn>
                  <a:cxn ang="0">
                    <a:pos x="T2" y="T3"/>
                  </a:cxn>
                  <a:cxn ang="0">
                    <a:pos x="T4" y="T5"/>
                  </a:cxn>
                  <a:cxn ang="0">
                    <a:pos x="T6" y="T7"/>
                  </a:cxn>
                  <a:cxn ang="0">
                    <a:pos x="T8" y="T9"/>
                  </a:cxn>
                </a:cxnLst>
                <a:rect l="0" t="0" r="r" b="b"/>
                <a:pathLst>
                  <a:path w="60" h="50">
                    <a:moveTo>
                      <a:pt x="60" y="34"/>
                    </a:moveTo>
                    <a:lnTo>
                      <a:pt x="13" y="0"/>
                    </a:lnTo>
                    <a:lnTo>
                      <a:pt x="0" y="17"/>
                    </a:lnTo>
                    <a:lnTo>
                      <a:pt x="47" y="50"/>
                    </a:lnTo>
                    <a:lnTo>
                      <a:pt x="60" y="3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Freeform 46"/>
              <p:cNvSpPr>
                <a:spLocks/>
              </p:cNvSpPr>
              <p:nvPr/>
            </p:nvSpPr>
            <p:spPr bwMode="auto">
              <a:xfrm>
                <a:off x="4365771" y="2035970"/>
                <a:ext cx="98425" cy="74613"/>
              </a:xfrm>
              <a:custGeom>
                <a:avLst/>
                <a:gdLst>
                  <a:gd name="T0" fmla="*/ 62 w 62"/>
                  <a:gd name="T1" fmla="*/ 29 h 47"/>
                  <a:gd name="T2" fmla="*/ 11 w 62"/>
                  <a:gd name="T3" fmla="*/ 0 h 47"/>
                  <a:gd name="T4" fmla="*/ 0 w 62"/>
                  <a:gd name="T5" fmla="*/ 20 h 47"/>
                  <a:gd name="T6" fmla="*/ 51 w 62"/>
                  <a:gd name="T7" fmla="*/ 47 h 47"/>
                  <a:gd name="T8" fmla="*/ 62 w 62"/>
                  <a:gd name="T9" fmla="*/ 29 h 47"/>
                </a:gdLst>
                <a:ahLst/>
                <a:cxnLst>
                  <a:cxn ang="0">
                    <a:pos x="T0" y="T1"/>
                  </a:cxn>
                  <a:cxn ang="0">
                    <a:pos x="T2" y="T3"/>
                  </a:cxn>
                  <a:cxn ang="0">
                    <a:pos x="T4" y="T5"/>
                  </a:cxn>
                  <a:cxn ang="0">
                    <a:pos x="T6" y="T7"/>
                  </a:cxn>
                  <a:cxn ang="0">
                    <a:pos x="T8" y="T9"/>
                  </a:cxn>
                </a:cxnLst>
                <a:rect l="0" t="0" r="r" b="b"/>
                <a:pathLst>
                  <a:path w="62" h="47">
                    <a:moveTo>
                      <a:pt x="62" y="29"/>
                    </a:moveTo>
                    <a:lnTo>
                      <a:pt x="11" y="0"/>
                    </a:lnTo>
                    <a:lnTo>
                      <a:pt x="0" y="20"/>
                    </a:lnTo>
                    <a:lnTo>
                      <a:pt x="51" y="47"/>
                    </a:lnTo>
                    <a:lnTo>
                      <a:pt x="62" y="2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Freeform 47"/>
              <p:cNvSpPr>
                <a:spLocks/>
              </p:cNvSpPr>
              <p:nvPr/>
            </p:nvSpPr>
            <p:spPr bwMode="auto">
              <a:xfrm>
                <a:off x="4248296" y="1986757"/>
                <a:ext cx="95250" cy="66675"/>
              </a:xfrm>
              <a:custGeom>
                <a:avLst/>
                <a:gdLst>
                  <a:gd name="T0" fmla="*/ 60 w 60"/>
                  <a:gd name="T1" fmla="*/ 22 h 42"/>
                  <a:gd name="T2" fmla="*/ 8 w 60"/>
                  <a:gd name="T3" fmla="*/ 0 h 42"/>
                  <a:gd name="T4" fmla="*/ 0 w 60"/>
                  <a:gd name="T5" fmla="*/ 21 h 42"/>
                  <a:gd name="T6" fmla="*/ 54 w 60"/>
                  <a:gd name="T7" fmla="*/ 42 h 42"/>
                  <a:gd name="T8" fmla="*/ 60 w 60"/>
                  <a:gd name="T9" fmla="*/ 22 h 42"/>
                </a:gdLst>
                <a:ahLst/>
                <a:cxnLst>
                  <a:cxn ang="0">
                    <a:pos x="T0" y="T1"/>
                  </a:cxn>
                  <a:cxn ang="0">
                    <a:pos x="T2" y="T3"/>
                  </a:cxn>
                  <a:cxn ang="0">
                    <a:pos x="T4" y="T5"/>
                  </a:cxn>
                  <a:cxn ang="0">
                    <a:pos x="T6" y="T7"/>
                  </a:cxn>
                  <a:cxn ang="0">
                    <a:pos x="T8" y="T9"/>
                  </a:cxn>
                </a:cxnLst>
                <a:rect l="0" t="0" r="r" b="b"/>
                <a:pathLst>
                  <a:path w="60" h="42">
                    <a:moveTo>
                      <a:pt x="60" y="22"/>
                    </a:moveTo>
                    <a:lnTo>
                      <a:pt x="8" y="0"/>
                    </a:lnTo>
                    <a:lnTo>
                      <a:pt x="0" y="21"/>
                    </a:lnTo>
                    <a:lnTo>
                      <a:pt x="54" y="42"/>
                    </a:lnTo>
                    <a:lnTo>
                      <a:pt x="60" y="2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Freeform 48"/>
              <p:cNvSpPr>
                <a:spLocks/>
              </p:cNvSpPr>
              <p:nvPr/>
            </p:nvSpPr>
            <p:spPr bwMode="auto">
              <a:xfrm>
                <a:off x="4122883" y="1953420"/>
                <a:ext cx="96838" cy="55563"/>
              </a:xfrm>
              <a:custGeom>
                <a:avLst/>
                <a:gdLst>
                  <a:gd name="T0" fmla="*/ 61 w 61"/>
                  <a:gd name="T1" fmla="*/ 14 h 35"/>
                  <a:gd name="T2" fmla="*/ 5 w 61"/>
                  <a:gd name="T3" fmla="*/ 0 h 35"/>
                  <a:gd name="T4" fmla="*/ 0 w 61"/>
                  <a:gd name="T5" fmla="*/ 21 h 35"/>
                  <a:gd name="T6" fmla="*/ 56 w 61"/>
                  <a:gd name="T7" fmla="*/ 35 h 35"/>
                  <a:gd name="T8" fmla="*/ 61 w 61"/>
                  <a:gd name="T9" fmla="*/ 14 h 35"/>
                </a:gdLst>
                <a:ahLst/>
                <a:cxnLst>
                  <a:cxn ang="0">
                    <a:pos x="T0" y="T1"/>
                  </a:cxn>
                  <a:cxn ang="0">
                    <a:pos x="T2" y="T3"/>
                  </a:cxn>
                  <a:cxn ang="0">
                    <a:pos x="T4" y="T5"/>
                  </a:cxn>
                  <a:cxn ang="0">
                    <a:pos x="T6" y="T7"/>
                  </a:cxn>
                  <a:cxn ang="0">
                    <a:pos x="T8" y="T9"/>
                  </a:cxn>
                </a:cxnLst>
                <a:rect l="0" t="0" r="r" b="b"/>
                <a:pathLst>
                  <a:path w="61" h="35">
                    <a:moveTo>
                      <a:pt x="61" y="14"/>
                    </a:moveTo>
                    <a:lnTo>
                      <a:pt x="5" y="0"/>
                    </a:lnTo>
                    <a:lnTo>
                      <a:pt x="0" y="21"/>
                    </a:lnTo>
                    <a:lnTo>
                      <a:pt x="56" y="35"/>
                    </a:lnTo>
                    <a:lnTo>
                      <a:pt x="61"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Freeform 49"/>
              <p:cNvSpPr>
                <a:spLocks/>
              </p:cNvSpPr>
              <p:nvPr/>
            </p:nvSpPr>
            <p:spPr bwMode="auto">
              <a:xfrm>
                <a:off x="3902221" y="2332832"/>
                <a:ext cx="292100" cy="271463"/>
              </a:xfrm>
              <a:custGeom>
                <a:avLst/>
                <a:gdLst>
                  <a:gd name="T0" fmla="*/ 184 w 184"/>
                  <a:gd name="T1" fmla="*/ 144 h 171"/>
                  <a:gd name="T2" fmla="*/ 183 w 184"/>
                  <a:gd name="T3" fmla="*/ 123 h 171"/>
                  <a:gd name="T4" fmla="*/ 154 w 184"/>
                  <a:gd name="T5" fmla="*/ 123 h 171"/>
                  <a:gd name="T6" fmla="*/ 157 w 184"/>
                  <a:gd name="T7" fmla="*/ 115 h 171"/>
                  <a:gd name="T8" fmla="*/ 160 w 184"/>
                  <a:gd name="T9" fmla="*/ 106 h 171"/>
                  <a:gd name="T10" fmla="*/ 161 w 184"/>
                  <a:gd name="T11" fmla="*/ 95 h 171"/>
                  <a:gd name="T12" fmla="*/ 161 w 184"/>
                  <a:gd name="T13" fmla="*/ 85 h 171"/>
                  <a:gd name="T14" fmla="*/ 160 w 184"/>
                  <a:gd name="T15" fmla="*/ 68 h 171"/>
                  <a:gd name="T16" fmla="*/ 156 w 184"/>
                  <a:gd name="T17" fmla="*/ 52 h 171"/>
                  <a:gd name="T18" fmla="*/ 151 w 184"/>
                  <a:gd name="T19" fmla="*/ 38 h 171"/>
                  <a:gd name="T20" fmla="*/ 144 w 184"/>
                  <a:gd name="T21" fmla="*/ 25 h 171"/>
                  <a:gd name="T22" fmla="*/ 135 w 184"/>
                  <a:gd name="T23" fmla="*/ 15 h 171"/>
                  <a:gd name="T24" fmla="*/ 125 w 184"/>
                  <a:gd name="T25" fmla="*/ 7 h 171"/>
                  <a:gd name="T26" fmla="*/ 113 w 184"/>
                  <a:gd name="T27" fmla="*/ 2 h 171"/>
                  <a:gd name="T28" fmla="*/ 101 w 184"/>
                  <a:gd name="T29" fmla="*/ 0 h 171"/>
                  <a:gd name="T30" fmla="*/ 89 w 184"/>
                  <a:gd name="T31" fmla="*/ 2 h 171"/>
                  <a:gd name="T32" fmla="*/ 79 w 184"/>
                  <a:gd name="T33" fmla="*/ 7 h 171"/>
                  <a:gd name="T34" fmla="*/ 69 w 184"/>
                  <a:gd name="T35" fmla="*/ 13 h 171"/>
                  <a:gd name="T36" fmla="*/ 61 w 184"/>
                  <a:gd name="T37" fmla="*/ 24 h 171"/>
                  <a:gd name="T38" fmla="*/ 53 w 184"/>
                  <a:gd name="T39" fmla="*/ 36 h 171"/>
                  <a:gd name="T40" fmla="*/ 48 w 184"/>
                  <a:gd name="T41" fmla="*/ 49 h 171"/>
                  <a:gd name="T42" fmla="*/ 44 w 184"/>
                  <a:gd name="T43" fmla="*/ 64 h 171"/>
                  <a:gd name="T44" fmla="*/ 43 w 184"/>
                  <a:gd name="T45" fmla="*/ 80 h 171"/>
                  <a:gd name="T46" fmla="*/ 17 w 184"/>
                  <a:gd name="T47" fmla="*/ 50 h 171"/>
                  <a:gd name="T48" fmla="*/ 0 w 184"/>
                  <a:gd name="T49" fmla="*/ 64 h 171"/>
                  <a:gd name="T50" fmla="*/ 39 w 184"/>
                  <a:gd name="T51" fmla="*/ 108 h 171"/>
                  <a:gd name="T52" fmla="*/ 43 w 184"/>
                  <a:gd name="T53" fmla="*/ 103 h 171"/>
                  <a:gd name="T54" fmla="*/ 45 w 184"/>
                  <a:gd name="T55" fmla="*/ 117 h 171"/>
                  <a:gd name="T56" fmla="*/ 50 w 184"/>
                  <a:gd name="T57" fmla="*/ 131 h 171"/>
                  <a:gd name="T58" fmla="*/ 57 w 184"/>
                  <a:gd name="T59" fmla="*/ 142 h 171"/>
                  <a:gd name="T60" fmla="*/ 63 w 184"/>
                  <a:gd name="T61" fmla="*/ 151 h 171"/>
                  <a:gd name="T62" fmla="*/ 71 w 184"/>
                  <a:gd name="T63" fmla="*/ 159 h 171"/>
                  <a:gd name="T64" fmla="*/ 80 w 184"/>
                  <a:gd name="T65" fmla="*/ 166 h 171"/>
                  <a:gd name="T66" fmla="*/ 91 w 184"/>
                  <a:gd name="T67" fmla="*/ 170 h 171"/>
                  <a:gd name="T68" fmla="*/ 101 w 184"/>
                  <a:gd name="T69" fmla="*/ 171 h 171"/>
                  <a:gd name="T70" fmla="*/ 108 w 184"/>
                  <a:gd name="T71" fmla="*/ 171 h 171"/>
                  <a:gd name="T72" fmla="*/ 114 w 184"/>
                  <a:gd name="T73" fmla="*/ 170 h 171"/>
                  <a:gd name="T74" fmla="*/ 119 w 184"/>
                  <a:gd name="T75" fmla="*/ 167 h 171"/>
                  <a:gd name="T76" fmla="*/ 125 w 184"/>
                  <a:gd name="T77" fmla="*/ 163 h 171"/>
                  <a:gd name="T78" fmla="*/ 130 w 184"/>
                  <a:gd name="T79" fmla="*/ 160 h 171"/>
                  <a:gd name="T80" fmla="*/ 135 w 184"/>
                  <a:gd name="T81" fmla="*/ 155 h 171"/>
                  <a:gd name="T82" fmla="*/ 140 w 184"/>
                  <a:gd name="T83" fmla="*/ 150 h 171"/>
                  <a:gd name="T84" fmla="*/ 144 w 184"/>
                  <a:gd name="T85" fmla="*/ 145 h 171"/>
                  <a:gd name="T86" fmla="*/ 184 w 184"/>
                  <a:gd name="T87" fmla="*/ 14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4" h="171">
                    <a:moveTo>
                      <a:pt x="184" y="144"/>
                    </a:moveTo>
                    <a:lnTo>
                      <a:pt x="183" y="123"/>
                    </a:lnTo>
                    <a:lnTo>
                      <a:pt x="154" y="123"/>
                    </a:lnTo>
                    <a:lnTo>
                      <a:pt x="157" y="115"/>
                    </a:lnTo>
                    <a:lnTo>
                      <a:pt x="160" y="106"/>
                    </a:lnTo>
                    <a:lnTo>
                      <a:pt x="161" y="95"/>
                    </a:lnTo>
                    <a:lnTo>
                      <a:pt x="161" y="85"/>
                    </a:lnTo>
                    <a:lnTo>
                      <a:pt x="160" y="68"/>
                    </a:lnTo>
                    <a:lnTo>
                      <a:pt x="156" y="52"/>
                    </a:lnTo>
                    <a:lnTo>
                      <a:pt x="151" y="38"/>
                    </a:lnTo>
                    <a:lnTo>
                      <a:pt x="144" y="25"/>
                    </a:lnTo>
                    <a:lnTo>
                      <a:pt x="135" y="15"/>
                    </a:lnTo>
                    <a:lnTo>
                      <a:pt x="125" y="7"/>
                    </a:lnTo>
                    <a:lnTo>
                      <a:pt x="113" y="2"/>
                    </a:lnTo>
                    <a:lnTo>
                      <a:pt x="101" y="0"/>
                    </a:lnTo>
                    <a:lnTo>
                      <a:pt x="89" y="2"/>
                    </a:lnTo>
                    <a:lnTo>
                      <a:pt x="79" y="7"/>
                    </a:lnTo>
                    <a:lnTo>
                      <a:pt x="69" y="13"/>
                    </a:lnTo>
                    <a:lnTo>
                      <a:pt x="61" y="24"/>
                    </a:lnTo>
                    <a:lnTo>
                      <a:pt x="53" y="36"/>
                    </a:lnTo>
                    <a:lnTo>
                      <a:pt x="48" y="49"/>
                    </a:lnTo>
                    <a:lnTo>
                      <a:pt x="44" y="64"/>
                    </a:lnTo>
                    <a:lnTo>
                      <a:pt x="43" y="80"/>
                    </a:lnTo>
                    <a:lnTo>
                      <a:pt x="17" y="50"/>
                    </a:lnTo>
                    <a:lnTo>
                      <a:pt x="0" y="64"/>
                    </a:lnTo>
                    <a:lnTo>
                      <a:pt x="39" y="108"/>
                    </a:lnTo>
                    <a:lnTo>
                      <a:pt x="43" y="103"/>
                    </a:lnTo>
                    <a:lnTo>
                      <a:pt x="45" y="117"/>
                    </a:lnTo>
                    <a:lnTo>
                      <a:pt x="50" y="131"/>
                    </a:lnTo>
                    <a:lnTo>
                      <a:pt x="57" y="142"/>
                    </a:lnTo>
                    <a:lnTo>
                      <a:pt x="63" y="151"/>
                    </a:lnTo>
                    <a:lnTo>
                      <a:pt x="71" y="159"/>
                    </a:lnTo>
                    <a:lnTo>
                      <a:pt x="80" y="166"/>
                    </a:lnTo>
                    <a:lnTo>
                      <a:pt x="91" y="170"/>
                    </a:lnTo>
                    <a:lnTo>
                      <a:pt x="101" y="171"/>
                    </a:lnTo>
                    <a:lnTo>
                      <a:pt x="108" y="171"/>
                    </a:lnTo>
                    <a:lnTo>
                      <a:pt x="114" y="170"/>
                    </a:lnTo>
                    <a:lnTo>
                      <a:pt x="119" y="167"/>
                    </a:lnTo>
                    <a:lnTo>
                      <a:pt x="125" y="163"/>
                    </a:lnTo>
                    <a:lnTo>
                      <a:pt x="130" y="160"/>
                    </a:lnTo>
                    <a:lnTo>
                      <a:pt x="135" y="155"/>
                    </a:lnTo>
                    <a:lnTo>
                      <a:pt x="140" y="150"/>
                    </a:lnTo>
                    <a:lnTo>
                      <a:pt x="144" y="145"/>
                    </a:lnTo>
                    <a:lnTo>
                      <a:pt x="184" y="14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Freeform 50"/>
              <p:cNvSpPr>
                <a:spLocks/>
              </p:cNvSpPr>
              <p:nvPr/>
            </p:nvSpPr>
            <p:spPr bwMode="auto">
              <a:xfrm>
                <a:off x="4230833" y="2507457"/>
                <a:ext cx="96838" cy="47625"/>
              </a:xfrm>
              <a:custGeom>
                <a:avLst/>
                <a:gdLst>
                  <a:gd name="T0" fmla="*/ 3 w 61"/>
                  <a:gd name="T1" fmla="*/ 30 h 30"/>
                  <a:gd name="T2" fmla="*/ 61 w 61"/>
                  <a:gd name="T3" fmla="*/ 21 h 30"/>
                  <a:gd name="T4" fmla="*/ 57 w 61"/>
                  <a:gd name="T5" fmla="*/ 0 h 30"/>
                  <a:gd name="T6" fmla="*/ 0 w 61"/>
                  <a:gd name="T7" fmla="*/ 9 h 30"/>
                  <a:gd name="T8" fmla="*/ 3 w 61"/>
                  <a:gd name="T9" fmla="*/ 30 h 30"/>
                </a:gdLst>
                <a:ahLst/>
                <a:cxnLst>
                  <a:cxn ang="0">
                    <a:pos x="T0" y="T1"/>
                  </a:cxn>
                  <a:cxn ang="0">
                    <a:pos x="T2" y="T3"/>
                  </a:cxn>
                  <a:cxn ang="0">
                    <a:pos x="T4" y="T5"/>
                  </a:cxn>
                  <a:cxn ang="0">
                    <a:pos x="T6" y="T7"/>
                  </a:cxn>
                  <a:cxn ang="0">
                    <a:pos x="T8" y="T9"/>
                  </a:cxn>
                </a:cxnLst>
                <a:rect l="0" t="0" r="r" b="b"/>
                <a:pathLst>
                  <a:path w="61" h="30">
                    <a:moveTo>
                      <a:pt x="3" y="30"/>
                    </a:moveTo>
                    <a:lnTo>
                      <a:pt x="61" y="21"/>
                    </a:lnTo>
                    <a:lnTo>
                      <a:pt x="57" y="0"/>
                    </a:lnTo>
                    <a:lnTo>
                      <a:pt x="0" y="9"/>
                    </a:lnTo>
                    <a:lnTo>
                      <a:pt x="3" y="3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Freeform 51"/>
              <p:cNvSpPr>
                <a:spLocks/>
              </p:cNvSpPr>
              <p:nvPr/>
            </p:nvSpPr>
            <p:spPr bwMode="auto">
              <a:xfrm>
                <a:off x="4356246" y="2469357"/>
                <a:ext cx="96838" cy="60325"/>
              </a:xfrm>
              <a:custGeom>
                <a:avLst/>
                <a:gdLst>
                  <a:gd name="T0" fmla="*/ 61 w 61"/>
                  <a:gd name="T1" fmla="*/ 21 h 38"/>
                  <a:gd name="T2" fmla="*/ 56 w 61"/>
                  <a:gd name="T3" fmla="*/ 0 h 38"/>
                  <a:gd name="T4" fmla="*/ 0 w 61"/>
                  <a:gd name="T5" fmla="*/ 17 h 38"/>
                  <a:gd name="T6" fmla="*/ 5 w 61"/>
                  <a:gd name="T7" fmla="*/ 38 h 38"/>
                  <a:gd name="T8" fmla="*/ 61 w 61"/>
                  <a:gd name="T9" fmla="*/ 21 h 38"/>
                </a:gdLst>
                <a:ahLst/>
                <a:cxnLst>
                  <a:cxn ang="0">
                    <a:pos x="T0" y="T1"/>
                  </a:cxn>
                  <a:cxn ang="0">
                    <a:pos x="T2" y="T3"/>
                  </a:cxn>
                  <a:cxn ang="0">
                    <a:pos x="T4" y="T5"/>
                  </a:cxn>
                  <a:cxn ang="0">
                    <a:pos x="T6" y="T7"/>
                  </a:cxn>
                  <a:cxn ang="0">
                    <a:pos x="T8" y="T9"/>
                  </a:cxn>
                </a:cxnLst>
                <a:rect l="0" t="0" r="r" b="b"/>
                <a:pathLst>
                  <a:path w="61" h="38">
                    <a:moveTo>
                      <a:pt x="61" y="21"/>
                    </a:moveTo>
                    <a:lnTo>
                      <a:pt x="56" y="0"/>
                    </a:lnTo>
                    <a:lnTo>
                      <a:pt x="0" y="17"/>
                    </a:lnTo>
                    <a:lnTo>
                      <a:pt x="5" y="38"/>
                    </a:lnTo>
                    <a:lnTo>
                      <a:pt x="61"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Freeform 52"/>
              <p:cNvSpPr>
                <a:spLocks/>
              </p:cNvSpPr>
              <p:nvPr/>
            </p:nvSpPr>
            <p:spPr bwMode="auto">
              <a:xfrm>
                <a:off x="4480071" y="2420145"/>
                <a:ext cx="96838" cy="66675"/>
              </a:xfrm>
              <a:custGeom>
                <a:avLst/>
                <a:gdLst>
                  <a:gd name="T0" fmla="*/ 61 w 61"/>
                  <a:gd name="T1" fmla="*/ 20 h 42"/>
                  <a:gd name="T2" fmla="*/ 52 w 61"/>
                  <a:gd name="T3" fmla="*/ 0 h 42"/>
                  <a:gd name="T4" fmla="*/ 0 w 61"/>
                  <a:gd name="T5" fmla="*/ 22 h 42"/>
                  <a:gd name="T6" fmla="*/ 8 w 61"/>
                  <a:gd name="T7" fmla="*/ 42 h 42"/>
                  <a:gd name="T8" fmla="*/ 61 w 61"/>
                  <a:gd name="T9" fmla="*/ 20 h 42"/>
                </a:gdLst>
                <a:ahLst/>
                <a:cxnLst>
                  <a:cxn ang="0">
                    <a:pos x="T0" y="T1"/>
                  </a:cxn>
                  <a:cxn ang="0">
                    <a:pos x="T2" y="T3"/>
                  </a:cxn>
                  <a:cxn ang="0">
                    <a:pos x="T4" y="T5"/>
                  </a:cxn>
                  <a:cxn ang="0">
                    <a:pos x="T6" y="T7"/>
                  </a:cxn>
                  <a:cxn ang="0">
                    <a:pos x="T8" y="T9"/>
                  </a:cxn>
                </a:cxnLst>
                <a:rect l="0" t="0" r="r" b="b"/>
                <a:pathLst>
                  <a:path w="61" h="42">
                    <a:moveTo>
                      <a:pt x="61" y="20"/>
                    </a:moveTo>
                    <a:lnTo>
                      <a:pt x="52" y="0"/>
                    </a:lnTo>
                    <a:lnTo>
                      <a:pt x="0" y="22"/>
                    </a:lnTo>
                    <a:lnTo>
                      <a:pt x="8" y="42"/>
                    </a:lnTo>
                    <a:lnTo>
                      <a:pt x="61"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Freeform 53"/>
              <p:cNvSpPr>
                <a:spLocks/>
              </p:cNvSpPr>
              <p:nvPr/>
            </p:nvSpPr>
            <p:spPr bwMode="auto">
              <a:xfrm>
                <a:off x="4595958" y="2353470"/>
                <a:ext cx="96838" cy="77788"/>
              </a:xfrm>
              <a:custGeom>
                <a:avLst/>
                <a:gdLst>
                  <a:gd name="T0" fmla="*/ 12 w 61"/>
                  <a:gd name="T1" fmla="*/ 49 h 49"/>
                  <a:gd name="T2" fmla="*/ 61 w 61"/>
                  <a:gd name="T3" fmla="*/ 19 h 49"/>
                  <a:gd name="T4" fmla="*/ 51 w 61"/>
                  <a:gd name="T5" fmla="*/ 0 h 49"/>
                  <a:gd name="T6" fmla="*/ 0 w 61"/>
                  <a:gd name="T7" fmla="*/ 29 h 49"/>
                  <a:gd name="T8" fmla="*/ 12 w 61"/>
                  <a:gd name="T9" fmla="*/ 49 h 49"/>
                </a:gdLst>
                <a:ahLst/>
                <a:cxnLst>
                  <a:cxn ang="0">
                    <a:pos x="T0" y="T1"/>
                  </a:cxn>
                  <a:cxn ang="0">
                    <a:pos x="T2" y="T3"/>
                  </a:cxn>
                  <a:cxn ang="0">
                    <a:pos x="T4" y="T5"/>
                  </a:cxn>
                  <a:cxn ang="0">
                    <a:pos x="T6" y="T7"/>
                  </a:cxn>
                  <a:cxn ang="0">
                    <a:pos x="T8" y="T9"/>
                  </a:cxn>
                </a:cxnLst>
                <a:rect l="0" t="0" r="r" b="b"/>
                <a:pathLst>
                  <a:path w="61" h="49">
                    <a:moveTo>
                      <a:pt x="12" y="49"/>
                    </a:moveTo>
                    <a:lnTo>
                      <a:pt x="61" y="19"/>
                    </a:lnTo>
                    <a:lnTo>
                      <a:pt x="51" y="0"/>
                    </a:lnTo>
                    <a:lnTo>
                      <a:pt x="0" y="29"/>
                    </a:lnTo>
                    <a:lnTo>
                      <a:pt x="12" y="4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Freeform 54"/>
              <p:cNvSpPr>
                <a:spLocks/>
              </p:cNvSpPr>
              <p:nvPr/>
            </p:nvSpPr>
            <p:spPr bwMode="auto">
              <a:xfrm>
                <a:off x="4930921" y="1335882"/>
                <a:ext cx="93663" cy="80963"/>
              </a:xfrm>
              <a:custGeom>
                <a:avLst/>
                <a:gdLst>
                  <a:gd name="T0" fmla="*/ 59 w 59"/>
                  <a:gd name="T1" fmla="*/ 18 h 51"/>
                  <a:gd name="T2" fmla="*/ 48 w 59"/>
                  <a:gd name="T3" fmla="*/ 0 h 51"/>
                  <a:gd name="T4" fmla="*/ 0 w 59"/>
                  <a:gd name="T5" fmla="*/ 34 h 51"/>
                  <a:gd name="T6" fmla="*/ 13 w 59"/>
                  <a:gd name="T7" fmla="*/ 51 h 51"/>
                  <a:gd name="T8" fmla="*/ 59 w 59"/>
                  <a:gd name="T9" fmla="*/ 18 h 51"/>
                </a:gdLst>
                <a:ahLst/>
                <a:cxnLst>
                  <a:cxn ang="0">
                    <a:pos x="T0" y="T1"/>
                  </a:cxn>
                  <a:cxn ang="0">
                    <a:pos x="T2" y="T3"/>
                  </a:cxn>
                  <a:cxn ang="0">
                    <a:pos x="T4" y="T5"/>
                  </a:cxn>
                  <a:cxn ang="0">
                    <a:pos x="T6" y="T7"/>
                  </a:cxn>
                  <a:cxn ang="0">
                    <a:pos x="T8" y="T9"/>
                  </a:cxn>
                </a:cxnLst>
                <a:rect l="0" t="0" r="r" b="b"/>
                <a:pathLst>
                  <a:path w="59" h="51">
                    <a:moveTo>
                      <a:pt x="59" y="18"/>
                    </a:moveTo>
                    <a:lnTo>
                      <a:pt x="48" y="0"/>
                    </a:lnTo>
                    <a:lnTo>
                      <a:pt x="0" y="34"/>
                    </a:lnTo>
                    <a:lnTo>
                      <a:pt x="13" y="51"/>
                    </a:lnTo>
                    <a:lnTo>
                      <a:pt x="59"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Freeform 55"/>
              <p:cNvSpPr>
                <a:spLocks/>
              </p:cNvSpPr>
              <p:nvPr/>
            </p:nvSpPr>
            <p:spPr bwMode="auto">
              <a:xfrm>
                <a:off x="4830908" y="1418432"/>
                <a:ext cx="90488" cy="87313"/>
              </a:xfrm>
              <a:custGeom>
                <a:avLst/>
                <a:gdLst>
                  <a:gd name="T0" fmla="*/ 57 w 57"/>
                  <a:gd name="T1" fmla="*/ 16 h 55"/>
                  <a:gd name="T2" fmla="*/ 43 w 57"/>
                  <a:gd name="T3" fmla="*/ 0 h 55"/>
                  <a:gd name="T4" fmla="*/ 0 w 57"/>
                  <a:gd name="T5" fmla="*/ 38 h 55"/>
                  <a:gd name="T6" fmla="*/ 14 w 57"/>
                  <a:gd name="T7" fmla="*/ 55 h 55"/>
                  <a:gd name="T8" fmla="*/ 57 w 57"/>
                  <a:gd name="T9" fmla="*/ 16 h 55"/>
                </a:gdLst>
                <a:ahLst/>
                <a:cxnLst>
                  <a:cxn ang="0">
                    <a:pos x="T0" y="T1"/>
                  </a:cxn>
                  <a:cxn ang="0">
                    <a:pos x="T2" y="T3"/>
                  </a:cxn>
                  <a:cxn ang="0">
                    <a:pos x="T4" y="T5"/>
                  </a:cxn>
                  <a:cxn ang="0">
                    <a:pos x="T6" y="T7"/>
                  </a:cxn>
                  <a:cxn ang="0">
                    <a:pos x="T8" y="T9"/>
                  </a:cxn>
                </a:cxnLst>
                <a:rect l="0" t="0" r="r" b="b"/>
                <a:pathLst>
                  <a:path w="57" h="55">
                    <a:moveTo>
                      <a:pt x="57" y="16"/>
                    </a:moveTo>
                    <a:lnTo>
                      <a:pt x="43" y="0"/>
                    </a:lnTo>
                    <a:lnTo>
                      <a:pt x="0" y="38"/>
                    </a:lnTo>
                    <a:lnTo>
                      <a:pt x="14" y="55"/>
                    </a:lnTo>
                    <a:lnTo>
                      <a:pt x="57" y="16"/>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Freeform 56"/>
              <p:cNvSpPr>
                <a:spLocks/>
              </p:cNvSpPr>
              <p:nvPr/>
            </p:nvSpPr>
            <p:spPr bwMode="auto">
              <a:xfrm>
                <a:off x="4743596" y="1512095"/>
                <a:ext cx="85725" cy="90488"/>
              </a:xfrm>
              <a:custGeom>
                <a:avLst/>
                <a:gdLst>
                  <a:gd name="T0" fmla="*/ 54 w 54"/>
                  <a:gd name="T1" fmla="*/ 14 h 57"/>
                  <a:gd name="T2" fmla="*/ 38 w 54"/>
                  <a:gd name="T3" fmla="*/ 0 h 57"/>
                  <a:gd name="T4" fmla="*/ 0 w 54"/>
                  <a:gd name="T5" fmla="*/ 43 h 57"/>
                  <a:gd name="T6" fmla="*/ 16 w 54"/>
                  <a:gd name="T7" fmla="*/ 57 h 57"/>
                  <a:gd name="T8" fmla="*/ 54 w 54"/>
                  <a:gd name="T9" fmla="*/ 14 h 57"/>
                </a:gdLst>
                <a:ahLst/>
                <a:cxnLst>
                  <a:cxn ang="0">
                    <a:pos x="T0" y="T1"/>
                  </a:cxn>
                  <a:cxn ang="0">
                    <a:pos x="T2" y="T3"/>
                  </a:cxn>
                  <a:cxn ang="0">
                    <a:pos x="T4" y="T5"/>
                  </a:cxn>
                  <a:cxn ang="0">
                    <a:pos x="T6" y="T7"/>
                  </a:cxn>
                  <a:cxn ang="0">
                    <a:pos x="T8" y="T9"/>
                  </a:cxn>
                </a:cxnLst>
                <a:rect l="0" t="0" r="r" b="b"/>
                <a:pathLst>
                  <a:path w="54" h="57">
                    <a:moveTo>
                      <a:pt x="54" y="14"/>
                    </a:moveTo>
                    <a:lnTo>
                      <a:pt x="38" y="0"/>
                    </a:lnTo>
                    <a:lnTo>
                      <a:pt x="0" y="43"/>
                    </a:lnTo>
                    <a:lnTo>
                      <a:pt x="16" y="57"/>
                    </a:lnTo>
                    <a:lnTo>
                      <a:pt x="54"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Freeform 57"/>
              <p:cNvSpPr>
                <a:spLocks/>
              </p:cNvSpPr>
              <p:nvPr/>
            </p:nvSpPr>
            <p:spPr bwMode="auto">
              <a:xfrm>
                <a:off x="4670571" y="1616870"/>
                <a:ext cx="77788" cy="95250"/>
              </a:xfrm>
              <a:custGeom>
                <a:avLst/>
                <a:gdLst>
                  <a:gd name="T0" fmla="*/ 49 w 49"/>
                  <a:gd name="T1" fmla="*/ 12 h 60"/>
                  <a:gd name="T2" fmla="*/ 31 w 49"/>
                  <a:gd name="T3" fmla="*/ 0 h 60"/>
                  <a:gd name="T4" fmla="*/ 0 w 49"/>
                  <a:gd name="T5" fmla="*/ 48 h 60"/>
                  <a:gd name="T6" fmla="*/ 18 w 49"/>
                  <a:gd name="T7" fmla="*/ 60 h 60"/>
                  <a:gd name="T8" fmla="*/ 49 w 49"/>
                  <a:gd name="T9" fmla="*/ 12 h 60"/>
                </a:gdLst>
                <a:ahLst/>
                <a:cxnLst>
                  <a:cxn ang="0">
                    <a:pos x="T0" y="T1"/>
                  </a:cxn>
                  <a:cxn ang="0">
                    <a:pos x="T2" y="T3"/>
                  </a:cxn>
                  <a:cxn ang="0">
                    <a:pos x="T4" y="T5"/>
                  </a:cxn>
                  <a:cxn ang="0">
                    <a:pos x="T6" y="T7"/>
                  </a:cxn>
                  <a:cxn ang="0">
                    <a:pos x="T8" y="T9"/>
                  </a:cxn>
                </a:cxnLst>
                <a:rect l="0" t="0" r="r" b="b"/>
                <a:pathLst>
                  <a:path w="49" h="60">
                    <a:moveTo>
                      <a:pt x="49" y="12"/>
                    </a:moveTo>
                    <a:lnTo>
                      <a:pt x="31" y="0"/>
                    </a:lnTo>
                    <a:lnTo>
                      <a:pt x="0" y="48"/>
                    </a:lnTo>
                    <a:lnTo>
                      <a:pt x="18" y="60"/>
                    </a:lnTo>
                    <a:lnTo>
                      <a:pt x="49"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Freeform 58"/>
              <p:cNvSpPr>
                <a:spLocks/>
              </p:cNvSpPr>
              <p:nvPr/>
            </p:nvSpPr>
            <p:spPr bwMode="auto">
              <a:xfrm>
                <a:off x="4610246" y="1731170"/>
                <a:ext cx="71438" cy="96838"/>
              </a:xfrm>
              <a:custGeom>
                <a:avLst/>
                <a:gdLst>
                  <a:gd name="T0" fmla="*/ 45 w 45"/>
                  <a:gd name="T1" fmla="*/ 9 h 61"/>
                  <a:gd name="T2" fmla="*/ 26 w 45"/>
                  <a:gd name="T3" fmla="*/ 0 h 61"/>
                  <a:gd name="T4" fmla="*/ 0 w 45"/>
                  <a:gd name="T5" fmla="*/ 52 h 61"/>
                  <a:gd name="T6" fmla="*/ 19 w 45"/>
                  <a:gd name="T7" fmla="*/ 61 h 61"/>
                  <a:gd name="T8" fmla="*/ 45 w 45"/>
                  <a:gd name="T9" fmla="*/ 9 h 61"/>
                </a:gdLst>
                <a:ahLst/>
                <a:cxnLst>
                  <a:cxn ang="0">
                    <a:pos x="T0" y="T1"/>
                  </a:cxn>
                  <a:cxn ang="0">
                    <a:pos x="T2" y="T3"/>
                  </a:cxn>
                  <a:cxn ang="0">
                    <a:pos x="T4" y="T5"/>
                  </a:cxn>
                  <a:cxn ang="0">
                    <a:pos x="T6" y="T7"/>
                  </a:cxn>
                  <a:cxn ang="0">
                    <a:pos x="T8" y="T9"/>
                  </a:cxn>
                </a:cxnLst>
                <a:rect l="0" t="0" r="r" b="b"/>
                <a:pathLst>
                  <a:path w="45" h="61">
                    <a:moveTo>
                      <a:pt x="45" y="9"/>
                    </a:moveTo>
                    <a:lnTo>
                      <a:pt x="26" y="0"/>
                    </a:lnTo>
                    <a:lnTo>
                      <a:pt x="0" y="52"/>
                    </a:lnTo>
                    <a:lnTo>
                      <a:pt x="19" y="61"/>
                    </a:lnTo>
                    <a:lnTo>
                      <a:pt x="45" y="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Freeform 59"/>
              <p:cNvSpPr>
                <a:spLocks/>
              </p:cNvSpPr>
              <p:nvPr/>
            </p:nvSpPr>
            <p:spPr bwMode="auto">
              <a:xfrm>
                <a:off x="4564208" y="1851820"/>
                <a:ext cx="65088" cy="96838"/>
              </a:xfrm>
              <a:custGeom>
                <a:avLst/>
                <a:gdLst>
                  <a:gd name="T0" fmla="*/ 41 w 41"/>
                  <a:gd name="T1" fmla="*/ 8 h 61"/>
                  <a:gd name="T2" fmla="*/ 20 w 41"/>
                  <a:gd name="T3" fmla="*/ 0 h 61"/>
                  <a:gd name="T4" fmla="*/ 0 w 41"/>
                  <a:gd name="T5" fmla="*/ 55 h 61"/>
                  <a:gd name="T6" fmla="*/ 21 w 41"/>
                  <a:gd name="T7" fmla="*/ 61 h 61"/>
                  <a:gd name="T8" fmla="*/ 41 w 41"/>
                  <a:gd name="T9" fmla="*/ 8 h 61"/>
                </a:gdLst>
                <a:ahLst/>
                <a:cxnLst>
                  <a:cxn ang="0">
                    <a:pos x="T0" y="T1"/>
                  </a:cxn>
                  <a:cxn ang="0">
                    <a:pos x="T2" y="T3"/>
                  </a:cxn>
                  <a:cxn ang="0">
                    <a:pos x="T4" y="T5"/>
                  </a:cxn>
                  <a:cxn ang="0">
                    <a:pos x="T6" y="T7"/>
                  </a:cxn>
                  <a:cxn ang="0">
                    <a:pos x="T8" y="T9"/>
                  </a:cxn>
                </a:cxnLst>
                <a:rect l="0" t="0" r="r" b="b"/>
                <a:pathLst>
                  <a:path w="41" h="61">
                    <a:moveTo>
                      <a:pt x="41" y="8"/>
                    </a:moveTo>
                    <a:lnTo>
                      <a:pt x="20" y="0"/>
                    </a:lnTo>
                    <a:lnTo>
                      <a:pt x="0" y="55"/>
                    </a:lnTo>
                    <a:lnTo>
                      <a:pt x="21" y="61"/>
                    </a:lnTo>
                    <a:lnTo>
                      <a:pt x="41" y="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Freeform 60"/>
              <p:cNvSpPr>
                <a:spLocks/>
              </p:cNvSpPr>
              <p:nvPr/>
            </p:nvSpPr>
            <p:spPr bwMode="auto">
              <a:xfrm>
                <a:off x="4535633" y="1980407"/>
                <a:ext cx="53975" cy="96838"/>
              </a:xfrm>
              <a:custGeom>
                <a:avLst/>
                <a:gdLst>
                  <a:gd name="T0" fmla="*/ 34 w 34"/>
                  <a:gd name="T1" fmla="*/ 5 h 61"/>
                  <a:gd name="T2" fmla="*/ 13 w 34"/>
                  <a:gd name="T3" fmla="*/ 0 h 61"/>
                  <a:gd name="T4" fmla="*/ 0 w 34"/>
                  <a:gd name="T5" fmla="*/ 56 h 61"/>
                  <a:gd name="T6" fmla="*/ 22 w 34"/>
                  <a:gd name="T7" fmla="*/ 61 h 61"/>
                  <a:gd name="T8" fmla="*/ 34 w 34"/>
                  <a:gd name="T9" fmla="*/ 5 h 61"/>
                </a:gdLst>
                <a:ahLst/>
                <a:cxnLst>
                  <a:cxn ang="0">
                    <a:pos x="T0" y="T1"/>
                  </a:cxn>
                  <a:cxn ang="0">
                    <a:pos x="T2" y="T3"/>
                  </a:cxn>
                  <a:cxn ang="0">
                    <a:pos x="T4" y="T5"/>
                  </a:cxn>
                  <a:cxn ang="0">
                    <a:pos x="T6" y="T7"/>
                  </a:cxn>
                  <a:cxn ang="0">
                    <a:pos x="T8" y="T9"/>
                  </a:cxn>
                </a:cxnLst>
                <a:rect l="0" t="0" r="r" b="b"/>
                <a:pathLst>
                  <a:path w="34" h="61">
                    <a:moveTo>
                      <a:pt x="34" y="5"/>
                    </a:moveTo>
                    <a:lnTo>
                      <a:pt x="13" y="0"/>
                    </a:lnTo>
                    <a:lnTo>
                      <a:pt x="0" y="56"/>
                    </a:lnTo>
                    <a:lnTo>
                      <a:pt x="22" y="61"/>
                    </a:lnTo>
                    <a:lnTo>
                      <a:pt x="34" y="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Freeform 61"/>
              <p:cNvSpPr>
                <a:spLocks/>
              </p:cNvSpPr>
              <p:nvPr/>
            </p:nvSpPr>
            <p:spPr bwMode="auto">
              <a:xfrm>
                <a:off x="5356371" y="2545557"/>
                <a:ext cx="96838" cy="73025"/>
              </a:xfrm>
              <a:custGeom>
                <a:avLst/>
                <a:gdLst>
                  <a:gd name="T0" fmla="*/ 0 w 61"/>
                  <a:gd name="T1" fmla="*/ 28 h 46"/>
                  <a:gd name="T2" fmla="*/ 10 w 61"/>
                  <a:gd name="T3" fmla="*/ 46 h 46"/>
                  <a:gd name="T4" fmla="*/ 61 w 61"/>
                  <a:gd name="T5" fmla="*/ 20 h 46"/>
                  <a:gd name="T6" fmla="*/ 50 w 61"/>
                  <a:gd name="T7" fmla="*/ 0 h 46"/>
                  <a:gd name="T8" fmla="*/ 0 w 61"/>
                  <a:gd name="T9" fmla="*/ 28 h 46"/>
                </a:gdLst>
                <a:ahLst/>
                <a:cxnLst>
                  <a:cxn ang="0">
                    <a:pos x="T0" y="T1"/>
                  </a:cxn>
                  <a:cxn ang="0">
                    <a:pos x="T2" y="T3"/>
                  </a:cxn>
                  <a:cxn ang="0">
                    <a:pos x="T4" y="T5"/>
                  </a:cxn>
                  <a:cxn ang="0">
                    <a:pos x="T6" y="T7"/>
                  </a:cxn>
                  <a:cxn ang="0">
                    <a:pos x="T8" y="T9"/>
                  </a:cxn>
                </a:cxnLst>
                <a:rect l="0" t="0" r="r" b="b"/>
                <a:pathLst>
                  <a:path w="61" h="46">
                    <a:moveTo>
                      <a:pt x="0" y="28"/>
                    </a:moveTo>
                    <a:lnTo>
                      <a:pt x="10" y="46"/>
                    </a:lnTo>
                    <a:lnTo>
                      <a:pt x="61" y="20"/>
                    </a:lnTo>
                    <a:lnTo>
                      <a:pt x="50" y="0"/>
                    </a:lnTo>
                    <a:lnTo>
                      <a:pt x="0" y="2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Freeform 62"/>
              <p:cNvSpPr>
                <a:spLocks/>
              </p:cNvSpPr>
              <p:nvPr/>
            </p:nvSpPr>
            <p:spPr bwMode="auto">
              <a:xfrm>
                <a:off x="3827608" y="1740695"/>
                <a:ext cx="96838" cy="73025"/>
              </a:xfrm>
              <a:custGeom>
                <a:avLst/>
                <a:gdLst>
                  <a:gd name="T0" fmla="*/ 61 w 61"/>
                  <a:gd name="T1" fmla="*/ 18 h 46"/>
                  <a:gd name="T2" fmla="*/ 51 w 61"/>
                  <a:gd name="T3" fmla="*/ 0 h 46"/>
                  <a:gd name="T4" fmla="*/ 0 w 61"/>
                  <a:gd name="T5" fmla="*/ 26 h 46"/>
                  <a:gd name="T6" fmla="*/ 10 w 61"/>
                  <a:gd name="T7" fmla="*/ 46 h 46"/>
                  <a:gd name="T8" fmla="*/ 61 w 61"/>
                  <a:gd name="T9" fmla="*/ 18 h 46"/>
                </a:gdLst>
                <a:ahLst/>
                <a:cxnLst>
                  <a:cxn ang="0">
                    <a:pos x="T0" y="T1"/>
                  </a:cxn>
                  <a:cxn ang="0">
                    <a:pos x="T2" y="T3"/>
                  </a:cxn>
                  <a:cxn ang="0">
                    <a:pos x="T4" y="T5"/>
                  </a:cxn>
                  <a:cxn ang="0">
                    <a:pos x="T6" y="T7"/>
                  </a:cxn>
                  <a:cxn ang="0">
                    <a:pos x="T8" y="T9"/>
                  </a:cxn>
                </a:cxnLst>
                <a:rect l="0" t="0" r="r" b="b"/>
                <a:pathLst>
                  <a:path w="61" h="46">
                    <a:moveTo>
                      <a:pt x="61" y="18"/>
                    </a:moveTo>
                    <a:lnTo>
                      <a:pt x="51" y="0"/>
                    </a:lnTo>
                    <a:lnTo>
                      <a:pt x="0" y="26"/>
                    </a:lnTo>
                    <a:lnTo>
                      <a:pt x="10" y="46"/>
                    </a:lnTo>
                    <a:lnTo>
                      <a:pt x="61"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Freeform 63"/>
              <p:cNvSpPr>
                <a:spLocks/>
              </p:cNvSpPr>
              <p:nvPr/>
            </p:nvSpPr>
            <p:spPr bwMode="auto">
              <a:xfrm>
                <a:off x="3719658" y="1796257"/>
                <a:ext cx="96838" cy="74613"/>
              </a:xfrm>
              <a:custGeom>
                <a:avLst/>
                <a:gdLst>
                  <a:gd name="T0" fmla="*/ 61 w 61"/>
                  <a:gd name="T1" fmla="*/ 20 h 47"/>
                  <a:gd name="T2" fmla="*/ 51 w 61"/>
                  <a:gd name="T3" fmla="*/ 0 h 47"/>
                  <a:gd name="T4" fmla="*/ 0 w 61"/>
                  <a:gd name="T5" fmla="*/ 28 h 47"/>
                  <a:gd name="T6" fmla="*/ 11 w 61"/>
                  <a:gd name="T7" fmla="*/ 47 h 47"/>
                  <a:gd name="T8" fmla="*/ 61 w 61"/>
                  <a:gd name="T9" fmla="*/ 20 h 47"/>
                </a:gdLst>
                <a:ahLst/>
                <a:cxnLst>
                  <a:cxn ang="0">
                    <a:pos x="T0" y="T1"/>
                  </a:cxn>
                  <a:cxn ang="0">
                    <a:pos x="T2" y="T3"/>
                  </a:cxn>
                  <a:cxn ang="0">
                    <a:pos x="T4" y="T5"/>
                  </a:cxn>
                  <a:cxn ang="0">
                    <a:pos x="T6" y="T7"/>
                  </a:cxn>
                  <a:cxn ang="0">
                    <a:pos x="T8" y="T9"/>
                  </a:cxn>
                </a:cxnLst>
                <a:rect l="0" t="0" r="r" b="b"/>
                <a:pathLst>
                  <a:path w="61" h="47">
                    <a:moveTo>
                      <a:pt x="61" y="20"/>
                    </a:moveTo>
                    <a:lnTo>
                      <a:pt x="51" y="0"/>
                    </a:lnTo>
                    <a:lnTo>
                      <a:pt x="0" y="28"/>
                    </a:lnTo>
                    <a:lnTo>
                      <a:pt x="11" y="47"/>
                    </a:lnTo>
                    <a:lnTo>
                      <a:pt x="61"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Freeform 64"/>
              <p:cNvSpPr>
                <a:spLocks/>
              </p:cNvSpPr>
              <p:nvPr/>
            </p:nvSpPr>
            <p:spPr bwMode="auto">
              <a:xfrm>
                <a:off x="5246833" y="2613820"/>
                <a:ext cx="92075" cy="80963"/>
              </a:xfrm>
              <a:custGeom>
                <a:avLst/>
                <a:gdLst>
                  <a:gd name="T0" fmla="*/ 46 w 58"/>
                  <a:gd name="T1" fmla="*/ 0 h 51"/>
                  <a:gd name="T2" fmla="*/ 0 w 58"/>
                  <a:gd name="T3" fmla="*/ 33 h 51"/>
                  <a:gd name="T4" fmla="*/ 11 w 58"/>
                  <a:gd name="T5" fmla="*/ 51 h 51"/>
                  <a:gd name="T6" fmla="*/ 58 w 58"/>
                  <a:gd name="T7" fmla="*/ 17 h 51"/>
                  <a:gd name="T8" fmla="*/ 46 w 58"/>
                  <a:gd name="T9" fmla="*/ 0 h 51"/>
                </a:gdLst>
                <a:ahLst/>
                <a:cxnLst>
                  <a:cxn ang="0">
                    <a:pos x="T0" y="T1"/>
                  </a:cxn>
                  <a:cxn ang="0">
                    <a:pos x="T2" y="T3"/>
                  </a:cxn>
                  <a:cxn ang="0">
                    <a:pos x="T4" y="T5"/>
                  </a:cxn>
                  <a:cxn ang="0">
                    <a:pos x="T6" y="T7"/>
                  </a:cxn>
                  <a:cxn ang="0">
                    <a:pos x="T8" y="T9"/>
                  </a:cxn>
                </a:cxnLst>
                <a:rect l="0" t="0" r="r" b="b"/>
                <a:pathLst>
                  <a:path w="58" h="51">
                    <a:moveTo>
                      <a:pt x="46" y="0"/>
                    </a:moveTo>
                    <a:lnTo>
                      <a:pt x="0" y="33"/>
                    </a:lnTo>
                    <a:lnTo>
                      <a:pt x="11" y="51"/>
                    </a:lnTo>
                    <a:lnTo>
                      <a:pt x="58" y="17"/>
                    </a:lnTo>
                    <a:lnTo>
                      <a:pt x="46"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Freeform 65"/>
              <p:cNvSpPr>
                <a:spLocks/>
              </p:cNvSpPr>
              <p:nvPr/>
            </p:nvSpPr>
            <p:spPr bwMode="auto">
              <a:xfrm>
                <a:off x="5145233" y="2694782"/>
                <a:ext cx="92075" cy="87313"/>
              </a:xfrm>
              <a:custGeom>
                <a:avLst/>
                <a:gdLst>
                  <a:gd name="T0" fmla="*/ 16 w 58"/>
                  <a:gd name="T1" fmla="*/ 55 h 55"/>
                  <a:gd name="T2" fmla="*/ 58 w 58"/>
                  <a:gd name="T3" fmla="*/ 16 h 55"/>
                  <a:gd name="T4" fmla="*/ 43 w 58"/>
                  <a:gd name="T5" fmla="*/ 0 h 55"/>
                  <a:gd name="T6" fmla="*/ 0 w 58"/>
                  <a:gd name="T7" fmla="*/ 39 h 55"/>
                  <a:gd name="T8" fmla="*/ 16 w 58"/>
                  <a:gd name="T9" fmla="*/ 55 h 55"/>
                </a:gdLst>
                <a:ahLst/>
                <a:cxnLst>
                  <a:cxn ang="0">
                    <a:pos x="T0" y="T1"/>
                  </a:cxn>
                  <a:cxn ang="0">
                    <a:pos x="T2" y="T3"/>
                  </a:cxn>
                  <a:cxn ang="0">
                    <a:pos x="T4" y="T5"/>
                  </a:cxn>
                  <a:cxn ang="0">
                    <a:pos x="T6" y="T7"/>
                  </a:cxn>
                  <a:cxn ang="0">
                    <a:pos x="T8" y="T9"/>
                  </a:cxn>
                </a:cxnLst>
                <a:rect l="0" t="0" r="r" b="b"/>
                <a:pathLst>
                  <a:path w="58" h="55">
                    <a:moveTo>
                      <a:pt x="16" y="55"/>
                    </a:moveTo>
                    <a:lnTo>
                      <a:pt x="58" y="16"/>
                    </a:lnTo>
                    <a:lnTo>
                      <a:pt x="43" y="0"/>
                    </a:lnTo>
                    <a:lnTo>
                      <a:pt x="0" y="39"/>
                    </a:lnTo>
                    <a:lnTo>
                      <a:pt x="16" y="5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Freeform 66"/>
              <p:cNvSpPr>
                <a:spLocks/>
              </p:cNvSpPr>
              <p:nvPr/>
            </p:nvSpPr>
            <p:spPr bwMode="auto">
              <a:xfrm>
                <a:off x="5057921" y="2788445"/>
                <a:ext cx="87313" cy="92075"/>
              </a:xfrm>
              <a:custGeom>
                <a:avLst/>
                <a:gdLst>
                  <a:gd name="T0" fmla="*/ 38 w 55"/>
                  <a:gd name="T1" fmla="*/ 0 h 58"/>
                  <a:gd name="T2" fmla="*/ 0 w 55"/>
                  <a:gd name="T3" fmla="*/ 44 h 58"/>
                  <a:gd name="T4" fmla="*/ 17 w 55"/>
                  <a:gd name="T5" fmla="*/ 58 h 58"/>
                  <a:gd name="T6" fmla="*/ 55 w 55"/>
                  <a:gd name="T7" fmla="*/ 14 h 58"/>
                  <a:gd name="T8" fmla="*/ 38 w 55"/>
                  <a:gd name="T9" fmla="*/ 0 h 58"/>
                </a:gdLst>
                <a:ahLst/>
                <a:cxnLst>
                  <a:cxn ang="0">
                    <a:pos x="T0" y="T1"/>
                  </a:cxn>
                  <a:cxn ang="0">
                    <a:pos x="T2" y="T3"/>
                  </a:cxn>
                  <a:cxn ang="0">
                    <a:pos x="T4" y="T5"/>
                  </a:cxn>
                  <a:cxn ang="0">
                    <a:pos x="T6" y="T7"/>
                  </a:cxn>
                  <a:cxn ang="0">
                    <a:pos x="T8" y="T9"/>
                  </a:cxn>
                </a:cxnLst>
                <a:rect l="0" t="0" r="r" b="b"/>
                <a:pathLst>
                  <a:path w="55" h="58">
                    <a:moveTo>
                      <a:pt x="38" y="0"/>
                    </a:moveTo>
                    <a:lnTo>
                      <a:pt x="0" y="44"/>
                    </a:lnTo>
                    <a:lnTo>
                      <a:pt x="17" y="58"/>
                    </a:lnTo>
                    <a:lnTo>
                      <a:pt x="55" y="14"/>
                    </a:lnTo>
                    <a:lnTo>
                      <a:pt x="38"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Freeform 67"/>
              <p:cNvSpPr>
                <a:spLocks/>
              </p:cNvSpPr>
              <p:nvPr/>
            </p:nvSpPr>
            <p:spPr bwMode="auto">
              <a:xfrm>
                <a:off x="4983308" y="2893220"/>
                <a:ext cx="80963" cy="95250"/>
              </a:xfrm>
              <a:custGeom>
                <a:avLst/>
                <a:gdLst>
                  <a:gd name="T0" fmla="*/ 19 w 51"/>
                  <a:gd name="T1" fmla="*/ 60 h 60"/>
                  <a:gd name="T2" fmla="*/ 51 w 51"/>
                  <a:gd name="T3" fmla="*/ 12 h 60"/>
                  <a:gd name="T4" fmla="*/ 33 w 51"/>
                  <a:gd name="T5" fmla="*/ 0 h 60"/>
                  <a:gd name="T6" fmla="*/ 0 w 51"/>
                  <a:gd name="T7" fmla="*/ 48 h 60"/>
                  <a:gd name="T8" fmla="*/ 19 w 51"/>
                  <a:gd name="T9" fmla="*/ 60 h 60"/>
                </a:gdLst>
                <a:ahLst/>
                <a:cxnLst>
                  <a:cxn ang="0">
                    <a:pos x="T0" y="T1"/>
                  </a:cxn>
                  <a:cxn ang="0">
                    <a:pos x="T2" y="T3"/>
                  </a:cxn>
                  <a:cxn ang="0">
                    <a:pos x="T4" y="T5"/>
                  </a:cxn>
                  <a:cxn ang="0">
                    <a:pos x="T6" y="T7"/>
                  </a:cxn>
                  <a:cxn ang="0">
                    <a:pos x="T8" y="T9"/>
                  </a:cxn>
                </a:cxnLst>
                <a:rect l="0" t="0" r="r" b="b"/>
                <a:pathLst>
                  <a:path w="51" h="60">
                    <a:moveTo>
                      <a:pt x="19" y="60"/>
                    </a:moveTo>
                    <a:lnTo>
                      <a:pt x="51" y="12"/>
                    </a:lnTo>
                    <a:lnTo>
                      <a:pt x="33" y="0"/>
                    </a:lnTo>
                    <a:lnTo>
                      <a:pt x="0" y="48"/>
                    </a:lnTo>
                    <a:lnTo>
                      <a:pt x="19" y="6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Freeform 68"/>
              <p:cNvSpPr>
                <a:spLocks/>
              </p:cNvSpPr>
              <p:nvPr/>
            </p:nvSpPr>
            <p:spPr bwMode="auto">
              <a:xfrm>
                <a:off x="4924571" y="3005932"/>
                <a:ext cx="71438" cy="100013"/>
              </a:xfrm>
              <a:custGeom>
                <a:avLst/>
                <a:gdLst>
                  <a:gd name="T0" fmla="*/ 45 w 45"/>
                  <a:gd name="T1" fmla="*/ 11 h 63"/>
                  <a:gd name="T2" fmla="*/ 26 w 45"/>
                  <a:gd name="T3" fmla="*/ 0 h 63"/>
                  <a:gd name="T4" fmla="*/ 0 w 45"/>
                  <a:gd name="T5" fmla="*/ 53 h 63"/>
                  <a:gd name="T6" fmla="*/ 19 w 45"/>
                  <a:gd name="T7" fmla="*/ 63 h 63"/>
                  <a:gd name="T8" fmla="*/ 45 w 45"/>
                  <a:gd name="T9" fmla="*/ 11 h 63"/>
                </a:gdLst>
                <a:ahLst/>
                <a:cxnLst>
                  <a:cxn ang="0">
                    <a:pos x="T0" y="T1"/>
                  </a:cxn>
                  <a:cxn ang="0">
                    <a:pos x="T2" y="T3"/>
                  </a:cxn>
                  <a:cxn ang="0">
                    <a:pos x="T4" y="T5"/>
                  </a:cxn>
                  <a:cxn ang="0">
                    <a:pos x="T6" y="T7"/>
                  </a:cxn>
                  <a:cxn ang="0">
                    <a:pos x="T8" y="T9"/>
                  </a:cxn>
                </a:cxnLst>
                <a:rect l="0" t="0" r="r" b="b"/>
                <a:pathLst>
                  <a:path w="45" h="63">
                    <a:moveTo>
                      <a:pt x="45" y="11"/>
                    </a:moveTo>
                    <a:lnTo>
                      <a:pt x="26" y="0"/>
                    </a:lnTo>
                    <a:lnTo>
                      <a:pt x="0" y="53"/>
                    </a:lnTo>
                    <a:lnTo>
                      <a:pt x="19" y="63"/>
                    </a:lnTo>
                    <a:lnTo>
                      <a:pt x="45" y="1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Freeform 69"/>
              <p:cNvSpPr>
                <a:spLocks/>
              </p:cNvSpPr>
              <p:nvPr/>
            </p:nvSpPr>
            <p:spPr bwMode="auto">
              <a:xfrm>
                <a:off x="4880121" y="3131345"/>
                <a:ext cx="61913" cy="96838"/>
              </a:xfrm>
              <a:custGeom>
                <a:avLst/>
                <a:gdLst>
                  <a:gd name="T0" fmla="*/ 19 w 39"/>
                  <a:gd name="T1" fmla="*/ 0 h 61"/>
                  <a:gd name="T2" fmla="*/ 0 w 39"/>
                  <a:gd name="T3" fmla="*/ 53 h 61"/>
                  <a:gd name="T4" fmla="*/ 20 w 39"/>
                  <a:gd name="T5" fmla="*/ 61 h 61"/>
                  <a:gd name="T6" fmla="*/ 39 w 39"/>
                  <a:gd name="T7" fmla="*/ 6 h 61"/>
                  <a:gd name="T8" fmla="*/ 19 w 39"/>
                  <a:gd name="T9" fmla="*/ 0 h 61"/>
                </a:gdLst>
                <a:ahLst/>
                <a:cxnLst>
                  <a:cxn ang="0">
                    <a:pos x="T0" y="T1"/>
                  </a:cxn>
                  <a:cxn ang="0">
                    <a:pos x="T2" y="T3"/>
                  </a:cxn>
                  <a:cxn ang="0">
                    <a:pos x="T4" y="T5"/>
                  </a:cxn>
                  <a:cxn ang="0">
                    <a:pos x="T6" y="T7"/>
                  </a:cxn>
                  <a:cxn ang="0">
                    <a:pos x="T8" y="T9"/>
                  </a:cxn>
                </a:cxnLst>
                <a:rect l="0" t="0" r="r" b="b"/>
                <a:pathLst>
                  <a:path w="39" h="61">
                    <a:moveTo>
                      <a:pt x="19" y="0"/>
                    </a:moveTo>
                    <a:lnTo>
                      <a:pt x="0" y="53"/>
                    </a:lnTo>
                    <a:lnTo>
                      <a:pt x="20" y="61"/>
                    </a:lnTo>
                    <a:lnTo>
                      <a:pt x="39" y="6"/>
                    </a:lnTo>
                    <a:lnTo>
                      <a:pt x="19"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Freeform 70"/>
              <p:cNvSpPr>
                <a:spLocks/>
              </p:cNvSpPr>
              <p:nvPr/>
            </p:nvSpPr>
            <p:spPr bwMode="auto">
              <a:xfrm>
                <a:off x="4851546" y="3255170"/>
                <a:ext cx="53975" cy="96838"/>
              </a:xfrm>
              <a:custGeom>
                <a:avLst/>
                <a:gdLst>
                  <a:gd name="T0" fmla="*/ 0 w 34"/>
                  <a:gd name="T1" fmla="*/ 57 h 61"/>
                  <a:gd name="T2" fmla="*/ 21 w 34"/>
                  <a:gd name="T3" fmla="*/ 61 h 61"/>
                  <a:gd name="T4" fmla="*/ 34 w 34"/>
                  <a:gd name="T5" fmla="*/ 5 h 61"/>
                  <a:gd name="T6" fmla="*/ 12 w 34"/>
                  <a:gd name="T7" fmla="*/ 0 h 61"/>
                  <a:gd name="T8" fmla="*/ 0 w 34"/>
                  <a:gd name="T9" fmla="*/ 57 h 61"/>
                </a:gdLst>
                <a:ahLst/>
                <a:cxnLst>
                  <a:cxn ang="0">
                    <a:pos x="T0" y="T1"/>
                  </a:cxn>
                  <a:cxn ang="0">
                    <a:pos x="T2" y="T3"/>
                  </a:cxn>
                  <a:cxn ang="0">
                    <a:pos x="T4" y="T5"/>
                  </a:cxn>
                  <a:cxn ang="0">
                    <a:pos x="T6" y="T7"/>
                  </a:cxn>
                  <a:cxn ang="0">
                    <a:pos x="T8" y="T9"/>
                  </a:cxn>
                </a:cxnLst>
                <a:rect l="0" t="0" r="r" b="b"/>
                <a:pathLst>
                  <a:path w="34" h="61">
                    <a:moveTo>
                      <a:pt x="0" y="57"/>
                    </a:moveTo>
                    <a:lnTo>
                      <a:pt x="21" y="61"/>
                    </a:lnTo>
                    <a:lnTo>
                      <a:pt x="34" y="5"/>
                    </a:lnTo>
                    <a:lnTo>
                      <a:pt x="12" y="0"/>
                    </a:lnTo>
                    <a:lnTo>
                      <a:pt x="0" y="5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Rectangle 71"/>
              <p:cNvSpPr>
                <a:spLocks noChangeArrowheads="1"/>
              </p:cNvSpPr>
              <p:nvPr/>
            </p:nvSpPr>
            <p:spPr bwMode="auto">
              <a:xfrm>
                <a:off x="4940446" y="3312320"/>
                <a:ext cx="130175"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Rectangle 72"/>
              <p:cNvSpPr>
                <a:spLocks noChangeArrowheads="1"/>
              </p:cNvSpPr>
              <p:nvPr/>
            </p:nvSpPr>
            <p:spPr bwMode="auto">
              <a:xfrm>
                <a:off x="5113483" y="3312320"/>
                <a:ext cx="128588"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Rectangle 73"/>
              <p:cNvSpPr>
                <a:spLocks noChangeArrowheads="1"/>
              </p:cNvSpPr>
              <p:nvPr/>
            </p:nvSpPr>
            <p:spPr bwMode="auto">
              <a:xfrm>
                <a:off x="5284933" y="3312320"/>
                <a:ext cx="128588"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Freeform 74"/>
              <p:cNvSpPr>
                <a:spLocks/>
              </p:cNvSpPr>
              <p:nvPr/>
            </p:nvSpPr>
            <p:spPr bwMode="auto">
              <a:xfrm>
                <a:off x="3232296" y="2332832"/>
                <a:ext cx="190500" cy="271463"/>
              </a:xfrm>
              <a:custGeom>
                <a:avLst/>
                <a:gdLst>
                  <a:gd name="T0" fmla="*/ 60 w 120"/>
                  <a:gd name="T1" fmla="*/ 0 h 171"/>
                  <a:gd name="T2" fmla="*/ 48 w 120"/>
                  <a:gd name="T3" fmla="*/ 2 h 171"/>
                  <a:gd name="T4" fmla="*/ 37 w 120"/>
                  <a:gd name="T5" fmla="*/ 7 h 171"/>
                  <a:gd name="T6" fmla="*/ 26 w 120"/>
                  <a:gd name="T7" fmla="*/ 15 h 171"/>
                  <a:gd name="T8" fmla="*/ 17 w 120"/>
                  <a:gd name="T9" fmla="*/ 25 h 171"/>
                  <a:gd name="T10" fmla="*/ 11 w 120"/>
                  <a:gd name="T11" fmla="*/ 38 h 171"/>
                  <a:gd name="T12" fmla="*/ 5 w 120"/>
                  <a:gd name="T13" fmla="*/ 52 h 171"/>
                  <a:gd name="T14" fmla="*/ 1 w 120"/>
                  <a:gd name="T15" fmla="*/ 68 h 171"/>
                  <a:gd name="T16" fmla="*/ 0 w 120"/>
                  <a:gd name="T17" fmla="*/ 85 h 171"/>
                  <a:gd name="T18" fmla="*/ 1 w 120"/>
                  <a:gd name="T19" fmla="*/ 102 h 171"/>
                  <a:gd name="T20" fmla="*/ 5 w 120"/>
                  <a:gd name="T21" fmla="*/ 119 h 171"/>
                  <a:gd name="T22" fmla="*/ 11 w 120"/>
                  <a:gd name="T23" fmla="*/ 133 h 171"/>
                  <a:gd name="T24" fmla="*/ 17 w 120"/>
                  <a:gd name="T25" fmla="*/ 146 h 171"/>
                  <a:gd name="T26" fmla="*/ 26 w 120"/>
                  <a:gd name="T27" fmla="*/ 157 h 171"/>
                  <a:gd name="T28" fmla="*/ 37 w 120"/>
                  <a:gd name="T29" fmla="*/ 164 h 171"/>
                  <a:gd name="T30" fmla="*/ 48 w 120"/>
                  <a:gd name="T31" fmla="*/ 170 h 171"/>
                  <a:gd name="T32" fmla="*/ 60 w 120"/>
                  <a:gd name="T33" fmla="*/ 171 h 171"/>
                  <a:gd name="T34" fmla="*/ 72 w 120"/>
                  <a:gd name="T35" fmla="*/ 170 h 171"/>
                  <a:gd name="T36" fmla="*/ 83 w 120"/>
                  <a:gd name="T37" fmla="*/ 164 h 171"/>
                  <a:gd name="T38" fmla="*/ 94 w 120"/>
                  <a:gd name="T39" fmla="*/ 157 h 171"/>
                  <a:gd name="T40" fmla="*/ 102 w 120"/>
                  <a:gd name="T41" fmla="*/ 146 h 171"/>
                  <a:gd name="T42" fmla="*/ 109 w 120"/>
                  <a:gd name="T43" fmla="*/ 133 h 171"/>
                  <a:gd name="T44" fmla="*/ 115 w 120"/>
                  <a:gd name="T45" fmla="*/ 119 h 171"/>
                  <a:gd name="T46" fmla="*/ 119 w 120"/>
                  <a:gd name="T47" fmla="*/ 102 h 171"/>
                  <a:gd name="T48" fmla="*/ 120 w 120"/>
                  <a:gd name="T49" fmla="*/ 85 h 171"/>
                  <a:gd name="T50" fmla="*/ 119 w 120"/>
                  <a:gd name="T51" fmla="*/ 68 h 171"/>
                  <a:gd name="T52" fmla="*/ 115 w 120"/>
                  <a:gd name="T53" fmla="*/ 52 h 171"/>
                  <a:gd name="T54" fmla="*/ 109 w 120"/>
                  <a:gd name="T55" fmla="*/ 38 h 171"/>
                  <a:gd name="T56" fmla="*/ 102 w 120"/>
                  <a:gd name="T57" fmla="*/ 25 h 171"/>
                  <a:gd name="T58" fmla="*/ 94 w 120"/>
                  <a:gd name="T59" fmla="*/ 15 h 171"/>
                  <a:gd name="T60" fmla="*/ 83 w 120"/>
                  <a:gd name="T61" fmla="*/ 7 h 171"/>
                  <a:gd name="T62" fmla="*/ 72 w 120"/>
                  <a:gd name="T63" fmla="*/ 2 h 171"/>
                  <a:gd name="T64" fmla="*/ 60 w 120"/>
                  <a:gd name="T6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171">
                    <a:moveTo>
                      <a:pt x="60" y="0"/>
                    </a:moveTo>
                    <a:lnTo>
                      <a:pt x="48" y="2"/>
                    </a:lnTo>
                    <a:lnTo>
                      <a:pt x="37" y="7"/>
                    </a:lnTo>
                    <a:lnTo>
                      <a:pt x="26" y="15"/>
                    </a:lnTo>
                    <a:lnTo>
                      <a:pt x="17" y="25"/>
                    </a:lnTo>
                    <a:lnTo>
                      <a:pt x="11" y="38"/>
                    </a:lnTo>
                    <a:lnTo>
                      <a:pt x="5" y="52"/>
                    </a:lnTo>
                    <a:lnTo>
                      <a:pt x="1" y="68"/>
                    </a:lnTo>
                    <a:lnTo>
                      <a:pt x="0" y="85"/>
                    </a:lnTo>
                    <a:lnTo>
                      <a:pt x="1" y="102"/>
                    </a:lnTo>
                    <a:lnTo>
                      <a:pt x="5" y="119"/>
                    </a:lnTo>
                    <a:lnTo>
                      <a:pt x="11" y="133"/>
                    </a:lnTo>
                    <a:lnTo>
                      <a:pt x="17" y="146"/>
                    </a:lnTo>
                    <a:lnTo>
                      <a:pt x="26" y="157"/>
                    </a:lnTo>
                    <a:lnTo>
                      <a:pt x="37" y="164"/>
                    </a:lnTo>
                    <a:lnTo>
                      <a:pt x="48" y="170"/>
                    </a:lnTo>
                    <a:lnTo>
                      <a:pt x="60" y="171"/>
                    </a:lnTo>
                    <a:lnTo>
                      <a:pt x="72" y="170"/>
                    </a:lnTo>
                    <a:lnTo>
                      <a:pt x="83" y="164"/>
                    </a:lnTo>
                    <a:lnTo>
                      <a:pt x="94" y="157"/>
                    </a:lnTo>
                    <a:lnTo>
                      <a:pt x="102" y="146"/>
                    </a:lnTo>
                    <a:lnTo>
                      <a:pt x="109" y="133"/>
                    </a:lnTo>
                    <a:lnTo>
                      <a:pt x="115" y="119"/>
                    </a:lnTo>
                    <a:lnTo>
                      <a:pt x="119" y="102"/>
                    </a:lnTo>
                    <a:lnTo>
                      <a:pt x="120" y="85"/>
                    </a:lnTo>
                    <a:lnTo>
                      <a:pt x="119" y="68"/>
                    </a:lnTo>
                    <a:lnTo>
                      <a:pt x="115" y="52"/>
                    </a:lnTo>
                    <a:lnTo>
                      <a:pt x="109" y="38"/>
                    </a:lnTo>
                    <a:lnTo>
                      <a:pt x="102" y="25"/>
                    </a:lnTo>
                    <a:lnTo>
                      <a:pt x="94" y="15"/>
                    </a:lnTo>
                    <a:lnTo>
                      <a:pt x="83" y="7"/>
                    </a:lnTo>
                    <a:lnTo>
                      <a:pt x="72" y="2"/>
                    </a:lnTo>
                    <a:lnTo>
                      <a:pt x="60"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Freeform 75"/>
              <p:cNvSpPr>
                <a:spLocks/>
              </p:cNvSpPr>
              <p:nvPr/>
            </p:nvSpPr>
            <p:spPr bwMode="auto">
              <a:xfrm>
                <a:off x="5399233" y="1313657"/>
                <a:ext cx="762000" cy="563563"/>
              </a:xfrm>
              <a:custGeom>
                <a:avLst/>
                <a:gdLst>
                  <a:gd name="T0" fmla="*/ 480 w 480"/>
                  <a:gd name="T1" fmla="*/ 100 h 355"/>
                  <a:gd name="T2" fmla="*/ 415 w 480"/>
                  <a:gd name="T3" fmla="*/ 0 h 355"/>
                  <a:gd name="T4" fmla="*/ 252 w 480"/>
                  <a:gd name="T5" fmla="*/ 101 h 355"/>
                  <a:gd name="T6" fmla="*/ 213 w 480"/>
                  <a:gd name="T7" fmla="*/ 49 h 355"/>
                  <a:gd name="T8" fmla="*/ 0 w 480"/>
                  <a:gd name="T9" fmla="*/ 355 h 355"/>
                  <a:gd name="T10" fmla="*/ 368 w 480"/>
                  <a:gd name="T11" fmla="*/ 259 h 355"/>
                  <a:gd name="T12" fmla="*/ 330 w 480"/>
                  <a:gd name="T13" fmla="*/ 207 h 355"/>
                  <a:gd name="T14" fmla="*/ 480 w 480"/>
                  <a:gd name="T15" fmla="*/ 100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0" h="355">
                    <a:moveTo>
                      <a:pt x="480" y="100"/>
                    </a:moveTo>
                    <a:lnTo>
                      <a:pt x="415" y="0"/>
                    </a:lnTo>
                    <a:lnTo>
                      <a:pt x="252" y="101"/>
                    </a:lnTo>
                    <a:lnTo>
                      <a:pt x="213" y="49"/>
                    </a:lnTo>
                    <a:lnTo>
                      <a:pt x="0" y="355"/>
                    </a:lnTo>
                    <a:lnTo>
                      <a:pt x="368" y="259"/>
                    </a:lnTo>
                    <a:lnTo>
                      <a:pt x="330" y="207"/>
                    </a:lnTo>
                    <a:lnTo>
                      <a:pt x="480" y="10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Freeform 76"/>
              <p:cNvSpPr>
                <a:spLocks/>
              </p:cNvSpPr>
              <p:nvPr/>
            </p:nvSpPr>
            <p:spPr bwMode="auto">
              <a:xfrm>
                <a:off x="2973533" y="1280320"/>
                <a:ext cx="827088" cy="433388"/>
              </a:xfrm>
              <a:custGeom>
                <a:avLst/>
                <a:gdLst>
                  <a:gd name="T0" fmla="*/ 51 w 521"/>
                  <a:gd name="T1" fmla="*/ 0 h 273"/>
                  <a:gd name="T2" fmla="*/ 0 w 521"/>
                  <a:gd name="T3" fmla="*/ 109 h 273"/>
                  <a:gd name="T4" fmla="*/ 174 w 521"/>
                  <a:gd name="T5" fmla="*/ 194 h 273"/>
                  <a:gd name="T6" fmla="*/ 150 w 521"/>
                  <a:gd name="T7" fmla="*/ 254 h 273"/>
                  <a:gd name="T8" fmla="*/ 521 w 521"/>
                  <a:gd name="T9" fmla="*/ 273 h 273"/>
                  <a:gd name="T10" fmla="*/ 244 w 521"/>
                  <a:gd name="T11" fmla="*/ 12 h 273"/>
                  <a:gd name="T12" fmla="*/ 220 w 521"/>
                  <a:gd name="T13" fmla="*/ 70 h 273"/>
                  <a:gd name="T14" fmla="*/ 51 w 521"/>
                  <a:gd name="T15" fmla="*/ 0 h 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1" h="273">
                    <a:moveTo>
                      <a:pt x="51" y="0"/>
                    </a:moveTo>
                    <a:lnTo>
                      <a:pt x="0" y="109"/>
                    </a:lnTo>
                    <a:lnTo>
                      <a:pt x="174" y="194"/>
                    </a:lnTo>
                    <a:lnTo>
                      <a:pt x="150" y="254"/>
                    </a:lnTo>
                    <a:lnTo>
                      <a:pt x="521" y="273"/>
                    </a:lnTo>
                    <a:lnTo>
                      <a:pt x="244" y="12"/>
                    </a:lnTo>
                    <a:lnTo>
                      <a:pt x="220" y="70"/>
                    </a:lnTo>
                    <a:lnTo>
                      <a:pt x="5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Freeform 77"/>
              <p:cNvSpPr>
                <a:spLocks/>
              </p:cNvSpPr>
              <p:nvPr/>
            </p:nvSpPr>
            <p:spPr bwMode="auto">
              <a:xfrm>
                <a:off x="5351608" y="3140870"/>
                <a:ext cx="473075" cy="808038"/>
              </a:xfrm>
              <a:custGeom>
                <a:avLst/>
                <a:gdLst>
                  <a:gd name="T0" fmla="*/ 191 w 298"/>
                  <a:gd name="T1" fmla="*/ 509 h 509"/>
                  <a:gd name="T2" fmla="*/ 298 w 298"/>
                  <a:gd name="T3" fmla="*/ 457 h 509"/>
                  <a:gd name="T4" fmla="*/ 219 w 298"/>
                  <a:gd name="T5" fmla="*/ 281 h 509"/>
                  <a:gd name="T6" fmla="*/ 275 w 298"/>
                  <a:gd name="T7" fmla="*/ 250 h 509"/>
                  <a:gd name="T8" fmla="*/ 0 w 298"/>
                  <a:gd name="T9" fmla="*/ 0 h 509"/>
                  <a:gd name="T10" fmla="*/ 48 w 298"/>
                  <a:gd name="T11" fmla="*/ 377 h 509"/>
                  <a:gd name="T12" fmla="*/ 104 w 298"/>
                  <a:gd name="T13" fmla="*/ 346 h 509"/>
                  <a:gd name="T14" fmla="*/ 191 w 298"/>
                  <a:gd name="T15" fmla="*/ 509 h 5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509">
                    <a:moveTo>
                      <a:pt x="191" y="509"/>
                    </a:moveTo>
                    <a:lnTo>
                      <a:pt x="298" y="457"/>
                    </a:lnTo>
                    <a:lnTo>
                      <a:pt x="219" y="281"/>
                    </a:lnTo>
                    <a:lnTo>
                      <a:pt x="275" y="250"/>
                    </a:lnTo>
                    <a:lnTo>
                      <a:pt x="0" y="0"/>
                    </a:lnTo>
                    <a:lnTo>
                      <a:pt x="48" y="377"/>
                    </a:lnTo>
                    <a:lnTo>
                      <a:pt x="104" y="346"/>
                    </a:lnTo>
                    <a:lnTo>
                      <a:pt x="191" y="50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Freeform 78"/>
              <p:cNvSpPr>
                <a:spLocks/>
              </p:cNvSpPr>
              <p:nvPr/>
            </p:nvSpPr>
            <p:spPr bwMode="auto">
              <a:xfrm>
                <a:off x="3710133" y="3785395"/>
                <a:ext cx="544513" cy="257175"/>
              </a:xfrm>
              <a:custGeom>
                <a:avLst/>
                <a:gdLst>
                  <a:gd name="T0" fmla="*/ 0 w 343"/>
                  <a:gd name="T1" fmla="*/ 13 h 162"/>
                  <a:gd name="T2" fmla="*/ 2 w 343"/>
                  <a:gd name="T3" fmla="*/ 16 h 162"/>
                  <a:gd name="T4" fmla="*/ 10 w 343"/>
                  <a:gd name="T5" fmla="*/ 23 h 162"/>
                  <a:gd name="T6" fmla="*/ 22 w 343"/>
                  <a:gd name="T7" fmla="*/ 34 h 162"/>
                  <a:gd name="T8" fmla="*/ 39 w 343"/>
                  <a:gd name="T9" fmla="*/ 45 h 162"/>
                  <a:gd name="T10" fmla="*/ 61 w 343"/>
                  <a:gd name="T11" fmla="*/ 57 h 162"/>
                  <a:gd name="T12" fmla="*/ 87 w 343"/>
                  <a:gd name="T13" fmla="*/ 66 h 162"/>
                  <a:gd name="T14" fmla="*/ 117 w 343"/>
                  <a:gd name="T15" fmla="*/ 71 h 162"/>
                  <a:gd name="T16" fmla="*/ 151 w 343"/>
                  <a:gd name="T17" fmla="*/ 73 h 162"/>
                  <a:gd name="T18" fmla="*/ 187 w 343"/>
                  <a:gd name="T19" fmla="*/ 68 h 162"/>
                  <a:gd name="T20" fmla="*/ 221 w 343"/>
                  <a:gd name="T21" fmla="*/ 58 h 162"/>
                  <a:gd name="T22" fmla="*/ 253 w 343"/>
                  <a:gd name="T23" fmla="*/ 47 h 162"/>
                  <a:gd name="T24" fmla="*/ 283 w 343"/>
                  <a:gd name="T25" fmla="*/ 34 h 162"/>
                  <a:gd name="T26" fmla="*/ 308 w 343"/>
                  <a:gd name="T27" fmla="*/ 21 h 162"/>
                  <a:gd name="T28" fmla="*/ 326 w 343"/>
                  <a:gd name="T29" fmla="*/ 10 h 162"/>
                  <a:gd name="T30" fmla="*/ 339 w 343"/>
                  <a:gd name="T31" fmla="*/ 2 h 162"/>
                  <a:gd name="T32" fmla="*/ 343 w 343"/>
                  <a:gd name="T33" fmla="*/ 0 h 162"/>
                  <a:gd name="T34" fmla="*/ 339 w 343"/>
                  <a:gd name="T35" fmla="*/ 8 h 162"/>
                  <a:gd name="T36" fmla="*/ 329 w 343"/>
                  <a:gd name="T37" fmla="*/ 27 h 162"/>
                  <a:gd name="T38" fmla="*/ 312 w 343"/>
                  <a:gd name="T39" fmla="*/ 56 h 162"/>
                  <a:gd name="T40" fmla="*/ 290 w 343"/>
                  <a:gd name="T41" fmla="*/ 88 h 162"/>
                  <a:gd name="T42" fmla="*/ 262 w 343"/>
                  <a:gd name="T43" fmla="*/ 120 h 162"/>
                  <a:gd name="T44" fmla="*/ 229 w 343"/>
                  <a:gd name="T45" fmla="*/ 144 h 162"/>
                  <a:gd name="T46" fmla="*/ 192 w 343"/>
                  <a:gd name="T47" fmla="*/ 161 h 162"/>
                  <a:gd name="T48" fmla="*/ 151 w 343"/>
                  <a:gd name="T49" fmla="*/ 162 h 162"/>
                  <a:gd name="T50" fmla="*/ 112 w 343"/>
                  <a:gd name="T51" fmla="*/ 151 h 162"/>
                  <a:gd name="T52" fmla="*/ 79 w 343"/>
                  <a:gd name="T53" fmla="*/ 133 h 162"/>
                  <a:gd name="T54" fmla="*/ 53 w 343"/>
                  <a:gd name="T55" fmla="*/ 108 h 162"/>
                  <a:gd name="T56" fmla="*/ 32 w 343"/>
                  <a:gd name="T57" fmla="*/ 82 h 162"/>
                  <a:gd name="T58" fmla="*/ 18 w 343"/>
                  <a:gd name="T59" fmla="*/ 56 h 162"/>
                  <a:gd name="T60" fmla="*/ 7 w 343"/>
                  <a:gd name="T61" fmla="*/ 34 h 162"/>
                  <a:gd name="T62" fmla="*/ 1 w 343"/>
                  <a:gd name="T63" fmla="*/ 18 h 162"/>
                  <a:gd name="T64" fmla="*/ 0 w 343"/>
                  <a:gd name="T65" fmla="*/ 1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3" h="162">
                    <a:moveTo>
                      <a:pt x="0" y="13"/>
                    </a:moveTo>
                    <a:lnTo>
                      <a:pt x="2" y="16"/>
                    </a:lnTo>
                    <a:lnTo>
                      <a:pt x="10" y="23"/>
                    </a:lnTo>
                    <a:lnTo>
                      <a:pt x="22" y="34"/>
                    </a:lnTo>
                    <a:lnTo>
                      <a:pt x="39" y="45"/>
                    </a:lnTo>
                    <a:lnTo>
                      <a:pt x="61" y="57"/>
                    </a:lnTo>
                    <a:lnTo>
                      <a:pt x="87" y="66"/>
                    </a:lnTo>
                    <a:lnTo>
                      <a:pt x="117" y="71"/>
                    </a:lnTo>
                    <a:lnTo>
                      <a:pt x="151" y="73"/>
                    </a:lnTo>
                    <a:lnTo>
                      <a:pt x="187" y="68"/>
                    </a:lnTo>
                    <a:lnTo>
                      <a:pt x="221" y="58"/>
                    </a:lnTo>
                    <a:lnTo>
                      <a:pt x="253" y="47"/>
                    </a:lnTo>
                    <a:lnTo>
                      <a:pt x="283" y="34"/>
                    </a:lnTo>
                    <a:lnTo>
                      <a:pt x="308" y="21"/>
                    </a:lnTo>
                    <a:lnTo>
                      <a:pt x="326" y="10"/>
                    </a:lnTo>
                    <a:lnTo>
                      <a:pt x="339" y="2"/>
                    </a:lnTo>
                    <a:lnTo>
                      <a:pt x="343" y="0"/>
                    </a:lnTo>
                    <a:lnTo>
                      <a:pt x="339" y="8"/>
                    </a:lnTo>
                    <a:lnTo>
                      <a:pt x="329" y="27"/>
                    </a:lnTo>
                    <a:lnTo>
                      <a:pt x="312" y="56"/>
                    </a:lnTo>
                    <a:lnTo>
                      <a:pt x="290" y="88"/>
                    </a:lnTo>
                    <a:lnTo>
                      <a:pt x="262" y="120"/>
                    </a:lnTo>
                    <a:lnTo>
                      <a:pt x="229" y="144"/>
                    </a:lnTo>
                    <a:lnTo>
                      <a:pt x="192" y="161"/>
                    </a:lnTo>
                    <a:lnTo>
                      <a:pt x="151" y="162"/>
                    </a:lnTo>
                    <a:lnTo>
                      <a:pt x="112" y="151"/>
                    </a:lnTo>
                    <a:lnTo>
                      <a:pt x="79" y="133"/>
                    </a:lnTo>
                    <a:lnTo>
                      <a:pt x="53" y="108"/>
                    </a:lnTo>
                    <a:lnTo>
                      <a:pt x="32" y="82"/>
                    </a:lnTo>
                    <a:lnTo>
                      <a:pt x="18" y="56"/>
                    </a:lnTo>
                    <a:lnTo>
                      <a:pt x="7" y="34"/>
                    </a:lnTo>
                    <a:lnTo>
                      <a:pt x="1" y="18"/>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2" name="Group 281"/>
            <p:cNvGrpSpPr/>
            <p:nvPr/>
          </p:nvGrpSpPr>
          <p:grpSpPr>
            <a:xfrm rot="19688434">
              <a:off x="446684" y="903569"/>
              <a:ext cx="3540125" cy="4146550"/>
              <a:chOff x="2621108" y="1177132"/>
              <a:chExt cx="3540125" cy="4146550"/>
            </a:xfrm>
          </p:grpSpPr>
          <p:sp>
            <p:nvSpPr>
              <p:cNvPr id="283" name="Freeform 7"/>
              <p:cNvSpPr>
                <a:spLocks/>
              </p:cNvSpPr>
              <p:nvPr/>
            </p:nvSpPr>
            <p:spPr bwMode="auto">
              <a:xfrm>
                <a:off x="2621108" y="1177132"/>
                <a:ext cx="3224213" cy="4146550"/>
              </a:xfrm>
              <a:custGeom>
                <a:avLst/>
                <a:gdLst>
                  <a:gd name="T0" fmla="*/ 1777 w 2031"/>
                  <a:gd name="T1" fmla="*/ 1863 h 2612"/>
                  <a:gd name="T2" fmla="*/ 1819 w 2031"/>
                  <a:gd name="T3" fmla="*/ 1740 h 2612"/>
                  <a:gd name="T4" fmla="*/ 1876 w 2031"/>
                  <a:gd name="T5" fmla="*/ 1554 h 2612"/>
                  <a:gd name="T6" fmla="*/ 1937 w 2031"/>
                  <a:gd name="T7" fmla="*/ 1324 h 2612"/>
                  <a:gd name="T8" fmla="*/ 1991 w 2031"/>
                  <a:gd name="T9" fmla="*/ 1068 h 2612"/>
                  <a:gd name="T10" fmla="*/ 2026 w 2031"/>
                  <a:gd name="T11" fmla="*/ 803 h 2612"/>
                  <a:gd name="T12" fmla="*/ 2028 w 2031"/>
                  <a:gd name="T13" fmla="*/ 549 h 2612"/>
                  <a:gd name="T14" fmla="*/ 1989 w 2031"/>
                  <a:gd name="T15" fmla="*/ 324 h 2612"/>
                  <a:gd name="T16" fmla="*/ 1940 w 2031"/>
                  <a:gd name="T17" fmla="*/ 209 h 2612"/>
                  <a:gd name="T18" fmla="*/ 1915 w 2031"/>
                  <a:gd name="T19" fmla="*/ 172 h 2612"/>
                  <a:gd name="T20" fmla="*/ 1889 w 2031"/>
                  <a:gd name="T21" fmla="*/ 139 h 2612"/>
                  <a:gd name="T22" fmla="*/ 1861 w 2031"/>
                  <a:gd name="T23" fmla="*/ 109 h 2612"/>
                  <a:gd name="T24" fmla="*/ 1828 w 2031"/>
                  <a:gd name="T25" fmla="*/ 85 h 2612"/>
                  <a:gd name="T26" fmla="*/ 1793 w 2031"/>
                  <a:gd name="T27" fmla="*/ 62 h 2612"/>
                  <a:gd name="T28" fmla="*/ 1756 w 2031"/>
                  <a:gd name="T29" fmla="*/ 44 h 2612"/>
                  <a:gd name="T30" fmla="*/ 1716 w 2031"/>
                  <a:gd name="T31" fmla="*/ 29 h 2612"/>
                  <a:gd name="T32" fmla="*/ 1646 w 2031"/>
                  <a:gd name="T33" fmla="*/ 13 h 2612"/>
                  <a:gd name="T34" fmla="*/ 1542 w 2031"/>
                  <a:gd name="T35" fmla="*/ 1 h 2612"/>
                  <a:gd name="T36" fmla="*/ 1435 w 2031"/>
                  <a:gd name="T37" fmla="*/ 1 h 2612"/>
                  <a:gd name="T38" fmla="*/ 1323 w 2031"/>
                  <a:gd name="T39" fmla="*/ 14 h 2612"/>
                  <a:gd name="T40" fmla="*/ 1211 w 2031"/>
                  <a:gd name="T41" fmla="*/ 36 h 2612"/>
                  <a:gd name="T42" fmla="*/ 1097 w 2031"/>
                  <a:gd name="T43" fmla="*/ 66 h 2612"/>
                  <a:gd name="T44" fmla="*/ 984 w 2031"/>
                  <a:gd name="T45" fmla="*/ 107 h 2612"/>
                  <a:gd name="T46" fmla="*/ 870 w 2031"/>
                  <a:gd name="T47" fmla="*/ 153 h 2612"/>
                  <a:gd name="T48" fmla="*/ 760 w 2031"/>
                  <a:gd name="T49" fmla="*/ 205 h 2612"/>
                  <a:gd name="T50" fmla="*/ 653 w 2031"/>
                  <a:gd name="T51" fmla="*/ 264 h 2612"/>
                  <a:gd name="T52" fmla="*/ 550 w 2031"/>
                  <a:gd name="T53" fmla="*/ 326 h 2612"/>
                  <a:gd name="T54" fmla="*/ 454 w 2031"/>
                  <a:gd name="T55" fmla="*/ 392 h 2612"/>
                  <a:gd name="T56" fmla="*/ 363 w 2031"/>
                  <a:gd name="T57" fmla="*/ 459 h 2612"/>
                  <a:gd name="T58" fmla="*/ 281 w 2031"/>
                  <a:gd name="T59" fmla="*/ 528 h 2612"/>
                  <a:gd name="T60" fmla="*/ 207 w 2031"/>
                  <a:gd name="T61" fmla="*/ 597 h 2612"/>
                  <a:gd name="T62" fmla="*/ 143 w 2031"/>
                  <a:gd name="T63" fmla="*/ 666 h 2612"/>
                  <a:gd name="T64" fmla="*/ 78 w 2031"/>
                  <a:gd name="T65" fmla="*/ 751 h 2612"/>
                  <a:gd name="T66" fmla="*/ 25 w 2031"/>
                  <a:gd name="T67" fmla="*/ 844 h 2612"/>
                  <a:gd name="T68" fmla="*/ 1 w 2031"/>
                  <a:gd name="T69" fmla="*/ 930 h 2612"/>
                  <a:gd name="T70" fmla="*/ 5 w 2031"/>
                  <a:gd name="T71" fmla="*/ 1005 h 2612"/>
                  <a:gd name="T72" fmla="*/ 48 w 2031"/>
                  <a:gd name="T73" fmla="*/ 1090 h 2612"/>
                  <a:gd name="T74" fmla="*/ 116 w 2031"/>
                  <a:gd name="T75" fmla="*/ 1172 h 2612"/>
                  <a:gd name="T76" fmla="*/ 193 w 2031"/>
                  <a:gd name="T77" fmla="*/ 1234 h 2612"/>
                  <a:gd name="T78" fmla="*/ 273 w 2031"/>
                  <a:gd name="T79" fmla="*/ 1280 h 2612"/>
                  <a:gd name="T80" fmla="*/ 357 w 2031"/>
                  <a:gd name="T81" fmla="*/ 1310 h 2612"/>
                  <a:gd name="T82" fmla="*/ 435 w 2031"/>
                  <a:gd name="T83" fmla="*/ 1327 h 2612"/>
                  <a:gd name="T84" fmla="*/ 506 w 2031"/>
                  <a:gd name="T85" fmla="*/ 1336 h 2612"/>
                  <a:gd name="T86" fmla="*/ 566 w 2031"/>
                  <a:gd name="T87" fmla="*/ 1337 h 2612"/>
                  <a:gd name="T88" fmla="*/ 449 w 2031"/>
                  <a:gd name="T89" fmla="*/ 2204 h 2612"/>
                  <a:gd name="T90" fmla="*/ 570 w 2031"/>
                  <a:gd name="T91" fmla="*/ 2352 h 2612"/>
                  <a:gd name="T92" fmla="*/ 1779 w 2031"/>
                  <a:gd name="T93" fmla="*/ 2122 h 2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31" h="2612">
                    <a:moveTo>
                      <a:pt x="1766" y="1894"/>
                    </a:moveTo>
                    <a:lnTo>
                      <a:pt x="1777" y="1863"/>
                    </a:lnTo>
                    <a:lnTo>
                      <a:pt x="1795" y="1811"/>
                    </a:lnTo>
                    <a:lnTo>
                      <a:pt x="1819" y="1740"/>
                    </a:lnTo>
                    <a:lnTo>
                      <a:pt x="1846" y="1655"/>
                    </a:lnTo>
                    <a:lnTo>
                      <a:pt x="1876" y="1554"/>
                    </a:lnTo>
                    <a:lnTo>
                      <a:pt x="1907" y="1444"/>
                    </a:lnTo>
                    <a:lnTo>
                      <a:pt x="1937" y="1324"/>
                    </a:lnTo>
                    <a:lnTo>
                      <a:pt x="1966" y="1198"/>
                    </a:lnTo>
                    <a:lnTo>
                      <a:pt x="1991" y="1068"/>
                    </a:lnTo>
                    <a:lnTo>
                      <a:pt x="2011" y="935"/>
                    </a:lnTo>
                    <a:lnTo>
                      <a:pt x="2026" y="803"/>
                    </a:lnTo>
                    <a:lnTo>
                      <a:pt x="2031" y="672"/>
                    </a:lnTo>
                    <a:lnTo>
                      <a:pt x="2028" y="549"/>
                    </a:lnTo>
                    <a:lnTo>
                      <a:pt x="2015" y="432"/>
                    </a:lnTo>
                    <a:lnTo>
                      <a:pt x="1989" y="324"/>
                    </a:lnTo>
                    <a:lnTo>
                      <a:pt x="1950" y="229"/>
                    </a:lnTo>
                    <a:lnTo>
                      <a:pt x="1940" y="209"/>
                    </a:lnTo>
                    <a:lnTo>
                      <a:pt x="1928" y="190"/>
                    </a:lnTo>
                    <a:lnTo>
                      <a:pt x="1915" y="172"/>
                    </a:lnTo>
                    <a:lnTo>
                      <a:pt x="1902" y="155"/>
                    </a:lnTo>
                    <a:lnTo>
                      <a:pt x="1889" y="139"/>
                    </a:lnTo>
                    <a:lnTo>
                      <a:pt x="1875" y="124"/>
                    </a:lnTo>
                    <a:lnTo>
                      <a:pt x="1861" y="109"/>
                    </a:lnTo>
                    <a:lnTo>
                      <a:pt x="1845" y="96"/>
                    </a:lnTo>
                    <a:lnTo>
                      <a:pt x="1828" y="85"/>
                    </a:lnTo>
                    <a:lnTo>
                      <a:pt x="1811" y="73"/>
                    </a:lnTo>
                    <a:lnTo>
                      <a:pt x="1793" y="62"/>
                    </a:lnTo>
                    <a:lnTo>
                      <a:pt x="1775" y="52"/>
                    </a:lnTo>
                    <a:lnTo>
                      <a:pt x="1756" y="44"/>
                    </a:lnTo>
                    <a:lnTo>
                      <a:pt x="1737" y="36"/>
                    </a:lnTo>
                    <a:lnTo>
                      <a:pt x="1716" y="29"/>
                    </a:lnTo>
                    <a:lnTo>
                      <a:pt x="1695" y="23"/>
                    </a:lnTo>
                    <a:lnTo>
                      <a:pt x="1646" y="13"/>
                    </a:lnTo>
                    <a:lnTo>
                      <a:pt x="1595" y="5"/>
                    </a:lnTo>
                    <a:lnTo>
                      <a:pt x="1542" y="1"/>
                    </a:lnTo>
                    <a:lnTo>
                      <a:pt x="1488" y="0"/>
                    </a:lnTo>
                    <a:lnTo>
                      <a:pt x="1435" y="1"/>
                    </a:lnTo>
                    <a:lnTo>
                      <a:pt x="1379" y="6"/>
                    </a:lnTo>
                    <a:lnTo>
                      <a:pt x="1323" y="14"/>
                    </a:lnTo>
                    <a:lnTo>
                      <a:pt x="1267" y="23"/>
                    </a:lnTo>
                    <a:lnTo>
                      <a:pt x="1211" y="36"/>
                    </a:lnTo>
                    <a:lnTo>
                      <a:pt x="1154" y="51"/>
                    </a:lnTo>
                    <a:lnTo>
                      <a:pt x="1097" y="66"/>
                    </a:lnTo>
                    <a:lnTo>
                      <a:pt x="1040" y="86"/>
                    </a:lnTo>
                    <a:lnTo>
                      <a:pt x="984" y="107"/>
                    </a:lnTo>
                    <a:lnTo>
                      <a:pt x="926" y="129"/>
                    </a:lnTo>
                    <a:lnTo>
                      <a:pt x="870" y="153"/>
                    </a:lnTo>
                    <a:lnTo>
                      <a:pt x="816" y="178"/>
                    </a:lnTo>
                    <a:lnTo>
                      <a:pt x="760" y="205"/>
                    </a:lnTo>
                    <a:lnTo>
                      <a:pt x="706" y="234"/>
                    </a:lnTo>
                    <a:lnTo>
                      <a:pt x="653" y="264"/>
                    </a:lnTo>
                    <a:lnTo>
                      <a:pt x="601" y="294"/>
                    </a:lnTo>
                    <a:lnTo>
                      <a:pt x="550" y="326"/>
                    </a:lnTo>
                    <a:lnTo>
                      <a:pt x="501" y="359"/>
                    </a:lnTo>
                    <a:lnTo>
                      <a:pt x="454" y="392"/>
                    </a:lnTo>
                    <a:lnTo>
                      <a:pt x="407" y="425"/>
                    </a:lnTo>
                    <a:lnTo>
                      <a:pt x="363" y="459"/>
                    </a:lnTo>
                    <a:lnTo>
                      <a:pt x="321" y="494"/>
                    </a:lnTo>
                    <a:lnTo>
                      <a:pt x="281" y="528"/>
                    </a:lnTo>
                    <a:lnTo>
                      <a:pt x="242" y="563"/>
                    </a:lnTo>
                    <a:lnTo>
                      <a:pt x="207" y="597"/>
                    </a:lnTo>
                    <a:lnTo>
                      <a:pt x="173" y="632"/>
                    </a:lnTo>
                    <a:lnTo>
                      <a:pt x="143" y="666"/>
                    </a:lnTo>
                    <a:lnTo>
                      <a:pt x="115" y="700"/>
                    </a:lnTo>
                    <a:lnTo>
                      <a:pt x="78" y="751"/>
                    </a:lnTo>
                    <a:lnTo>
                      <a:pt x="48" y="799"/>
                    </a:lnTo>
                    <a:lnTo>
                      <a:pt x="25" y="844"/>
                    </a:lnTo>
                    <a:lnTo>
                      <a:pt x="9" y="888"/>
                    </a:lnTo>
                    <a:lnTo>
                      <a:pt x="1" y="930"/>
                    </a:lnTo>
                    <a:lnTo>
                      <a:pt x="0" y="969"/>
                    </a:lnTo>
                    <a:lnTo>
                      <a:pt x="5" y="1005"/>
                    </a:lnTo>
                    <a:lnTo>
                      <a:pt x="18" y="1039"/>
                    </a:lnTo>
                    <a:lnTo>
                      <a:pt x="48" y="1090"/>
                    </a:lnTo>
                    <a:lnTo>
                      <a:pt x="81" y="1134"/>
                    </a:lnTo>
                    <a:lnTo>
                      <a:pt x="116" y="1172"/>
                    </a:lnTo>
                    <a:lnTo>
                      <a:pt x="154" y="1206"/>
                    </a:lnTo>
                    <a:lnTo>
                      <a:pt x="193" y="1234"/>
                    </a:lnTo>
                    <a:lnTo>
                      <a:pt x="233" y="1259"/>
                    </a:lnTo>
                    <a:lnTo>
                      <a:pt x="273" y="1280"/>
                    </a:lnTo>
                    <a:lnTo>
                      <a:pt x="315" y="1296"/>
                    </a:lnTo>
                    <a:lnTo>
                      <a:pt x="357" y="1310"/>
                    </a:lnTo>
                    <a:lnTo>
                      <a:pt x="397" y="1319"/>
                    </a:lnTo>
                    <a:lnTo>
                      <a:pt x="435" y="1327"/>
                    </a:lnTo>
                    <a:lnTo>
                      <a:pt x="472" y="1332"/>
                    </a:lnTo>
                    <a:lnTo>
                      <a:pt x="506" y="1336"/>
                    </a:lnTo>
                    <a:lnTo>
                      <a:pt x="539" y="1337"/>
                    </a:lnTo>
                    <a:lnTo>
                      <a:pt x="566" y="1337"/>
                    </a:lnTo>
                    <a:lnTo>
                      <a:pt x="591" y="1337"/>
                    </a:lnTo>
                    <a:lnTo>
                      <a:pt x="449" y="2204"/>
                    </a:lnTo>
                    <a:lnTo>
                      <a:pt x="332" y="2490"/>
                    </a:lnTo>
                    <a:lnTo>
                      <a:pt x="570" y="2352"/>
                    </a:lnTo>
                    <a:lnTo>
                      <a:pt x="647" y="2612"/>
                    </a:lnTo>
                    <a:lnTo>
                      <a:pt x="1779" y="2122"/>
                    </a:lnTo>
                    <a:lnTo>
                      <a:pt x="1766" y="189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Freeform 8"/>
              <p:cNvSpPr>
                <a:spLocks/>
              </p:cNvSpPr>
              <p:nvPr/>
            </p:nvSpPr>
            <p:spPr bwMode="auto">
              <a:xfrm>
                <a:off x="2735408" y="1293020"/>
                <a:ext cx="2994025" cy="3321050"/>
              </a:xfrm>
              <a:custGeom>
                <a:avLst/>
                <a:gdLst>
                  <a:gd name="T0" fmla="*/ 606 w 1886"/>
                  <a:gd name="T1" fmla="*/ 1184 h 2092"/>
                  <a:gd name="T2" fmla="*/ 536 w 1886"/>
                  <a:gd name="T3" fmla="*/ 1193 h 2092"/>
                  <a:gd name="T4" fmla="*/ 455 w 1886"/>
                  <a:gd name="T5" fmla="*/ 1194 h 2092"/>
                  <a:gd name="T6" fmla="*/ 338 w 1886"/>
                  <a:gd name="T7" fmla="*/ 1178 h 2092"/>
                  <a:gd name="T8" fmla="*/ 204 w 1886"/>
                  <a:gd name="T9" fmla="*/ 1129 h 2092"/>
                  <a:gd name="T10" fmla="*/ 79 w 1886"/>
                  <a:gd name="T11" fmla="*/ 1033 h 2092"/>
                  <a:gd name="T12" fmla="*/ 2 w 1886"/>
                  <a:gd name="T13" fmla="*/ 909 h 2092"/>
                  <a:gd name="T14" fmla="*/ 11 w 1886"/>
                  <a:gd name="T15" fmla="*/ 822 h 2092"/>
                  <a:gd name="T16" fmla="*/ 70 w 1886"/>
                  <a:gd name="T17" fmla="*/ 713 h 2092"/>
                  <a:gd name="T18" fmla="*/ 141 w 1886"/>
                  <a:gd name="T19" fmla="*/ 623 h 2092"/>
                  <a:gd name="T20" fmla="*/ 214 w 1886"/>
                  <a:gd name="T21" fmla="*/ 549 h 2092"/>
                  <a:gd name="T22" fmla="*/ 299 w 1886"/>
                  <a:gd name="T23" fmla="*/ 473 h 2092"/>
                  <a:gd name="T24" fmla="*/ 394 w 1886"/>
                  <a:gd name="T25" fmla="*/ 399 h 2092"/>
                  <a:gd name="T26" fmla="*/ 497 w 1886"/>
                  <a:gd name="T27" fmla="*/ 328 h 2092"/>
                  <a:gd name="T28" fmla="*/ 569 w 1886"/>
                  <a:gd name="T29" fmla="*/ 307 h 2092"/>
                  <a:gd name="T30" fmla="*/ 612 w 1886"/>
                  <a:gd name="T31" fmla="*/ 259 h 2092"/>
                  <a:gd name="T32" fmla="*/ 676 w 1886"/>
                  <a:gd name="T33" fmla="*/ 222 h 2092"/>
                  <a:gd name="T34" fmla="*/ 741 w 1886"/>
                  <a:gd name="T35" fmla="*/ 188 h 2092"/>
                  <a:gd name="T36" fmla="*/ 784 w 1886"/>
                  <a:gd name="T37" fmla="*/ 214 h 2092"/>
                  <a:gd name="T38" fmla="*/ 871 w 1886"/>
                  <a:gd name="T39" fmla="*/ 129 h 2092"/>
                  <a:gd name="T40" fmla="*/ 1003 w 1886"/>
                  <a:gd name="T41" fmla="*/ 78 h 2092"/>
                  <a:gd name="T42" fmla="*/ 1134 w 1886"/>
                  <a:gd name="T43" fmla="*/ 39 h 2092"/>
                  <a:gd name="T44" fmla="*/ 1265 w 1886"/>
                  <a:gd name="T45" fmla="*/ 13 h 2092"/>
                  <a:gd name="T46" fmla="*/ 1392 w 1886"/>
                  <a:gd name="T47" fmla="*/ 0 h 2092"/>
                  <a:gd name="T48" fmla="*/ 1452 w 1886"/>
                  <a:gd name="T49" fmla="*/ 12 h 2092"/>
                  <a:gd name="T50" fmla="*/ 1524 w 1886"/>
                  <a:gd name="T51" fmla="*/ 5 h 2092"/>
                  <a:gd name="T52" fmla="*/ 1561 w 1886"/>
                  <a:gd name="T53" fmla="*/ 10 h 2092"/>
                  <a:gd name="T54" fmla="*/ 1595 w 1886"/>
                  <a:gd name="T55" fmla="*/ 18 h 2092"/>
                  <a:gd name="T56" fmla="*/ 1640 w 1886"/>
                  <a:gd name="T57" fmla="*/ 31 h 2092"/>
                  <a:gd name="T58" fmla="*/ 1686 w 1886"/>
                  <a:gd name="T59" fmla="*/ 52 h 2092"/>
                  <a:gd name="T60" fmla="*/ 1727 w 1886"/>
                  <a:gd name="T61" fmla="*/ 79 h 2092"/>
                  <a:gd name="T62" fmla="*/ 1764 w 1886"/>
                  <a:gd name="T63" fmla="*/ 114 h 2092"/>
                  <a:gd name="T64" fmla="*/ 1796 w 1886"/>
                  <a:gd name="T65" fmla="*/ 157 h 2092"/>
                  <a:gd name="T66" fmla="*/ 1824 w 1886"/>
                  <a:gd name="T67" fmla="*/ 209 h 2092"/>
                  <a:gd name="T68" fmla="*/ 1848 w 1886"/>
                  <a:gd name="T69" fmla="*/ 270 h 2092"/>
                  <a:gd name="T70" fmla="*/ 1865 w 1886"/>
                  <a:gd name="T71" fmla="*/ 339 h 2092"/>
                  <a:gd name="T72" fmla="*/ 1863 w 1886"/>
                  <a:gd name="T73" fmla="*/ 419 h 2092"/>
                  <a:gd name="T74" fmla="*/ 1886 w 1886"/>
                  <a:gd name="T75" fmla="*/ 620 h 2092"/>
                  <a:gd name="T76" fmla="*/ 1835 w 1886"/>
                  <a:gd name="T77" fmla="*/ 843 h 2092"/>
                  <a:gd name="T78" fmla="*/ 1854 w 1886"/>
                  <a:gd name="T79" fmla="*/ 938 h 2092"/>
                  <a:gd name="T80" fmla="*/ 1828 w 1886"/>
                  <a:gd name="T81" fmla="*/ 1085 h 2092"/>
                  <a:gd name="T82" fmla="*/ 1796 w 1886"/>
                  <a:gd name="T83" fmla="*/ 1226 h 2092"/>
                  <a:gd name="T84" fmla="*/ 1714 w 1886"/>
                  <a:gd name="T85" fmla="*/ 1299 h 2092"/>
                  <a:gd name="T86" fmla="*/ 1733 w 1886"/>
                  <a:gd name="T87" fmla="*/ 1467 h 2092"/>
                  <a:gd name="T88" fmla="*/ 1670 w 1886"/>
                  <a:gd name="T89" fmla="*/ 1669 h 2092"/>
                  <a:gd name="T90" fmla="*/ 1630 w 1886"/>
                  <a:gd name="T91" fmla="*/ 1785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86" h="2092">
                    <a:moveTo>
                      <a:pt x="1630" y="1785"/>
                    </a:moveTo>
                    <a:lnTo>
                      <a:pt x="456" y="2092"/>
                    </a:lnTo>
                    <a:lnTo>
                      <a:pt x="606" y="1184"/>
                    </a:lnTo>
                    <a:lnTo>
                      <a:pt x="556" y="1190"/>
                    </a:lnTo>
                    <a:lnTo>
                      <a:pt x="550" y="1191"/>
                    </a:lnTo>
                    <a:lnTo>
                      <a:pt x="536" y="1193"/>
                    </a:lnTo>
                    <a:lnTo>
                      <a:pt x="513" y="1194"/>
                    </a:lnTo>
                    <a:lnTo>
                      <a:pt x="487" y="1194"/>
                    </a:lnTo>
                    <a:lnTo>
                      <a:pt x="455" y="1194"/>
                    </a:lnTo>
                    <a:lnTo>
                      <a:pt x="419" y="1191"/>
                    </a:lnTo>
                    <a:lnTo>
                      <a:pt x="379" y="1186"/>
                    </a:lnTo>
                    <a:lnTo>
                      <a:pt x="338" y="1178"/>
                    </a:lnTo>
                    <a:lnTo>
                      <a:pt x="294" y="1167"/>
                    </a:lnTo>
                    <a:lnTo>
                      <a:pt x="249" y="1150"/>
                    </a:lnTo>
                    <a:lnTo>
                      <a:pt x="204" y="1129"/>
                    </a:lnTo>
                    <a:lnTo>
                      <a:pt x="161" y="1103"/>
                    </a:lnTo>
                    <a:lnTo>
                      <a:pt x="118" y="1070"/>
                    </a:lnTo>
                    <a:lnTo>
                      <a:pt x="79" y="1033"/>
                    </a:lnTo>
                    <a:lnTo>
                      <a:pt x="43" y="986"/>
                    </a:lnTo>
                    <a:lnTo>
                      <a:pt x="10" y="932"/>
                    </a:lnTo>
                    <a:lnTo>
                      <a:pt x="2" y="909"/>
                    </a:lnTo>
                    <a:lnTo>
                      <a:pt x="0" y="883"/>
                    </a:lnTo>
                    <a:lnTo>
                      <a:pt x="2" y="854"/>
                    </a:lnTo>
                    <a:lnTo>
                      <a:pt x="11" y="822"/>
                    </a:lnTo>
                    <a:lnTo>
                      <a:pt x="26" y="788"/>
                    </a:lnTo>
                    <a:lnTo>
                      <a:pt x="45" y="752"/>
                    </a:lnTo>
                    <a:lnTo>
                      <a:pt x="70" y="713"/>
                    </a:lnTo>
                    <a:lnTo>
                      <a:pt x="100" y="672"/>
                    </a:lnTo>
                    <a:lnTo>
                      <a:pt x="119" y="648"/>
                    </a:lnTo>
                    <a:lnTo>
                      <a:pt x="141" y="623"/>
                    </a:lnTo>
                    <a:lnTo>
                      <a:pt x="165" y="598"/>
                    </a:lnTo>
                    <a:lnTo>
                      <a:pt x="188" y="573"/>
                    </a:lnTo>
                    <a:lnTo>
                      <a:pt x="214" y="549"/>
                    </a:lnTo>
                    <a:lnTo>
                      <a:pt x="242" y="523"/>
                    </a:lnTo>
                    <a:lnTo>
                      <a:pt x="270" y="498"/>
                    </a:lnTo>
                    <a:lnTo>
                      <a:pt x="299" y="473"/>
                    </a:lnTo>
                    <a:lnTo>
                      <a:pt x="330" y="449"/>
                    </a:lnTo>
                    <a:lnTo>
                      <a:pt x="361" y="424"/>
                    </a:lnTo>
                    <a:lnTo>
                      <a:pt x="394" y="399"/>
                    </a:lnTo>
                    <a:lnTo>
                      <a:pt x="428" y="376"/>
                    </a:lnTo>
                    <a:lnTo>
                      <a:pt x="461" y="351"/>
                    </a:lnTo>
                    <a:lnTo>
                      <a:pt x="497" y="328"/>
                    </a:lnTo>
                    <a:lnTo>
                      <a:pt x="533" y="304"/>
                    </a:lnTo>
                    <a:lnTo>
                      <a:pt x="569" y="282"/>
                    </a:lnTo>
                    <a:lnTo>
                      <a:pt x="569" y="307"/>
                    </a:lnTo>
                    <a:lnTo>
                      <a:pt x="592" y="307"/>
                    </a:lnTo>
                    <a:lnTo>
                      <a:pt x="592" y="270"/>
                    </a:lnTo>
                    <a:lnTo>
                      <a:pt x="612" y="259"/>
                    </a:lnTo>
                    <a:lnTo>
                      <a:pt x="633" y="246"/>
                    </a:lnTo>
                    <a:lnTo>
                      <a:pt x="654" y="234"/>
                    </a:lnTo>
                    <a:lnTo>
                      <a:pt x="676" y="222"/>
                    </a:lnTo>
                    <a:lnTo>
                      <a:pt x="698" y="212"/>
                    </a:lnTo>
                    <a:lnTo>
                      <a:pt x="719" y="200"/>
                    </a:lnTo>
                    <a:lnTo>
                      <a:pt x="741" y="188"/>
                    </a:lnTo>
                    <a:lnTo>
                      <a:pt x="763" y="178"/>
                    </a:lnTo>
                    <a:lnTo>
                      <a:pt x="763" y="214"/>
                    </a:lnTo>
                    <a:lnTo>
                      <a:pt x="784" y="214"/>
                    </a:lnTo>
                    <a:lnTo>
                      <a:pt x="784" y="168"/>
                    </a:lnTo>
                    <a:lnTo>
                      <a:pt x="827" y="148"/>
                    </a:lnTo>
                    <a:lnTo>
                      <a:pt x="871" y="129"/>
                    </a:lnTo>
                    <a:lnTo>
                      <a:pt x="914" y="110"/>
                    </a:lnTo>
                    <a:lnTo>
                      <a:pt x="958" y="93"/>
                    </a:lnTo>
                    <a:lnTo>
                      <a:pt x="1003" y="78"/>
                    </a:lnTo>
                    <a:lnTo>
                      <a:pt x="1047" y="64"/>
                    </a:lnTo>
                    <a:lnTo>
                      <a:pt x="1091" y="51"/>
                    </a:lnTo>
                    <a:lnTo>
                      <a:pt x="1134" y="39"/>
                    </a:lnTo>
                    <a:lnTo>
                      <a:pt x="1178" y="28"/>
                    </a:lnTo>
                    <a:lnTo>
                      <a:pt x="1221" y="19"/>
                    </a:lnTo>
                    <a:lnTo>
                      <a:pt x="1265" y="13"/>
                    </a:lnTo>
                    <a:lnTo>
                      <a:pt x="1307" y="6"/>
                    </a:lnTo>
                    <a:lnTo>
                      <a:pt x="1350" y="2"/>
                    </a:lnTo>
                    <a:lnTo>
                      <a:pt x="1392" y="0"/>
                    </a:lnTo>
                    <a:lnTo>
                      <a:pt x="1432" y="0"/>
                    </a:lnTo>
                    <a:lnTo>
                      <a:pt x="1472" y="1"/>
                    </a:lnTo>
                    <a:lnTo>
                      <a:pt x="1452" y="12"/>
                    </a:lnTo>
                    <a:lnTo>
                      <a:pt x="1462" y="31"/>
                    </a:lnTo>
                    <a:lnTo>
                      <a:pt x="1513" y="4"/>
                    </a:lnTo>
                    <a:lnTo>
                      <a:pt x="1524" y="5"/>
                    </a:lnTo>
                    <a:lnTo>
                      <a:pt x="1537" y="6"/>
                    </a:lnTo>
                    <a:lnTo>
                      <a:pt x="1549" y="9"/>
                    </a:lnTo>
                    <a:lnTo>
                      <a:pt x="1561" y="10"/>
                    </a:lnTo>
                    <a:lnTo>
                      <a:pt x="1573" y="13"/>
                    </a:lnTo>
                    <a:lnTo>
                      <a:pt x="1584" y="15"/>
                    </a:lnTo>
                    <a:lnTo>
                      <a:pt x="1595" y="18"/>
                    </a:lnTo>
                    <a:lnTo>
                      <a:pt x="1606" y="21"/>
                    </a:lnTo>
                    <a:lnTo>
                      <a:pt x="1623" y="26"/>
                    </a:lnTo>
                    <a:lnTo>
                      <a:pt x="1640" y="31"/>
                    </a:lnTo>
                    <a:lnTo>
                      <a:pt x="1656" y="38"/>
                    </a:lnTo>
                    <a:lnTo>
                      <a:pt x="1671" y="44"/>
                    </a:lnTo>
                    <a:lnTo>
                      <a:pt x="1686" y="52"/>
                    </a:lnTo>
                    <a:lnTo>
                      <a:pt x="1700" y="61"/>
                    </a:lnTo>
                    <a:lnTo>
                      <a:pt x="1714" y="70"/>
                    </a:lnTo>
                    <a:lnTo>
                      <a:pt x="1727" y="79"/>
                    </a:lnTo>
                    <a:lnTo>
                      <a:pt x="1740" y="91"/>
                    </a:lnTo>
                    <a:lnTo>
                      <a:pt x="1752" y="103"/>
                    </a:lnTo>
                    <a:lnTo>
                      <a:pt x="1764" y="114"/>
                    </a:lnTo>
                    <a:lnTo>
                      <a:pt x="1775" y="129"/>
                    </a:lnTo>
                    <a:lnTo>
                      <a:pt x="1786" y="143"/>
                    </a:lnTo>
                    <a:lnTo>
                      <a:pt x="1796" y="157"/>
                    </a:lnTo>
                    <a:lnTo>
                      <a:pt x="1805" y="173"/>
                    </a:lnTo>
                    <a:lnTo>
                      <a:pt x="1815" y="190"/>
                    </a:lnTo>
                    <a:lnTo>
                      <a:pt x="1824" y="209"/>
                    </a:lnTo>
                    <a:lnTo>
                      <a:pt x="1833" y="229"/>
                    </a:lnTo>
                    <a:lnTo>
                      <a:pt x="1841" y="250"/>
                    </a:lnTo>
                    <a:lnTo>
                      <a:pt x="1848" y="270"/>
                    </a:lnTo>
                    <a:lnTo>
                      <a:pt x="1855" y="292"/>
                    </a:lnTo>
                    <a:lnTo>
                      <a:pt x="1860" y="316"/>
                    </a:lnTo>
                    <a:lnTo>
                      <a:pt x="1865" y="339"/>
                    </a:lnTo>
                    <a:lnTo>
                      <a:pt x="1870" y="363"/>
                    </a:lnTo>
                    <a:lnTo>
                      <a:pt x="1844" y="407"/>
                    </a:lnTo>
                    <a:lnTo>
                      <a:pt x="1863" y="419"/>
                    </a:lnTo>
                    <a:lnTo>
                      <a:pt x="1876" y="397"/>
                    </a:lnTo>
                    <a:lnTo>
                      <a:pt x="1886" y="505"/>
                    </a:lnTo>
                    <a:lnTo>
                      <a:pt x="1886" y="620"/>
                    </a:lnTo>
                    <a:lnTo>
                      <a:pt x="1880" y="740"/>
                    </a:lnTo>
                    <a:lnTo>
                      <a:pt x="1865" y="864"/>
                    </a:lnTo>
                    <a:lnTo>
                      <a:pt x="1835" y="843"/>
                    </a:lnTo>
                    <a:lnTo>
                      <a:pt x="1822" y="861"/>
                    </a:lnTo>
                    <a:lnTo>
                      <a:pt x="1861" y="888"/>
                    </a:lnTo>
                    <a:lnTo>
                      <a:pt x="1854" y="938"/>
                    </a:lnTo>
                    <a:lnTo>
                      <a:pt x="1846" y="987"/>
                    </a:lnTo>
                    <a:lnTo>
                      <a:pt x="1837" y="1035"/>
                    </a:lnTo>
                    <a:lnTo>
                      <a:pt x="1828" y="1085"/>
                    </a:lnTo>
                    <a:lnTo>
                      <a:pt x="1817" y="1133"/>
                    </a:lnTo>
                    <a:lnTo>
                      <a:pt x="1807" y="1180"/>
                    </a:lnTo>
                    <a:lnTo>
                      <a:pt x="1796" y="1226"/>
                    </a:lnTo>
                    <a:lnTo>
                      <a:pt x="1785" y="1272"/>
                    </a:lnTo>
                    <a:lnTo>
                      <a:pt x="1714" y="1272"/>
                    </a:lnTo>
                    <a:lnTo>
                      <a:pt x="1714" y="1299"/>
                    </a:lnTo>
                    <a:lnTo>
                      <a:pt x="1778" y="1299"/>
                    </a:lnTo>
                    <a:lnTo>
                      <a:pt x="1755" y="1385"/>
                    </a:lnTo>
                    <a:lnTo>
                      <a:pt x="1733" y="1467"/>
                    </a:lnTo>
                    <a:lnTo>
                      <a:pt x="1709" y="1541"/>
                    </a:lnTo>
                    <a:lnTo>
                      <a:pt x="1688" y="1609"/>
                    </a:lnTo>
                    <a:lnTo>
                      <a:pt x="1670" y="1669"/>
                    </a:lnTo>
                    <a:lnTo>
                      <a:pt x="1653" y="1718"/>
                    </a:lnTo>
                    <a:lnTo>
                      <a:pt x="1640" y="1757"/>
                    </a:lnTo>
                    <a:lnTo>
                      <a:pt x="1630" y="178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Freeform 9"/>
              <p:cNvSpPr>
                <a:spLocks/>
              </p:cNvSpPr>
              <p:nvPr/>
            </p:nvSpPr>
            <p:spPr bwMode="auto">
              <a:xfrm>
                <a:off x="3381521" y="4247357"/>
                <a:ext cx="1943100" cy="919163"/>
              </a:xfrm>
              <a:custGeom>
                <a:avLst/>
                <a:gdLst>
                  <a:gd name="T0" fmla="*/ 214 w 1224"/>
                  <a:gd name="T1" fmla="*/ 579 h 579"/>
                  <a:gd name="T2" fmla="*/ 135 w 1224"/>
                  <a:gd name="T3" fmla="*/ 310 h 579"/>
                  <a:gd name="T4" fmla="*/ 0 w 1224"/>
                  <a:gd name="T5" fmla="*/ 388 h 579"/>
                  <a:gd name="T6" fmla="*/ 31 w 1224"/>
                  <a:gd name="T7" fmla="*/ 310 h 579"/>
                  <a:gd name="T8" fmla="*/ 1216 w 1224"/>
                  <a:gd name="T9" fmla="*/ 0 h 579"/>
                  <a:gd name="T10" fmla="*/ 1224 w 1224"/>
                  <a:gd name="T11" fmla="*/ 142 h 579"/>
                  <a:gd name="T12" fmla="*/ 214 w 1224"/>
                  <a:gd name="T13" fmla="*/ 579 h 579"/>
                </a:gdLst>
                <a:ahLst/>
                <a:cxnLst>
                  <a:cxn ang="0">
                    <a:pos x="T0" y="T1"/>
                  </a:cxn>
                  <a:cxn ang="0">
                    <a:pos x="T2" y="T3"/>
                  </a:cxn>
                  <a:cxn ang="0">
                    <a:pos x="T4" y="T5"/>
                  </a:cxn>
                  <a:cxn ang="0">
                    <a:pos x="T6" y="T7"/>
                  </a:cxn>
                  <a:cxn ang="0">
                    <a:pos x="T8" y="T9"/>
                  </a:cxn>
                  <a:cxn ang="0">
                    <a:pos x="T10" y="T11"/>
                  </a:cxn>
                  <a:cxn ang="0">
                    <a:pos x="T12" y="T13"/>
                  </a:cxn>
                </a:cxnLst>
                <a:rect l="0" t="0" r="r" b="b"/>
                <a:pathLst>
                  <a:path w="1224" h="579">
                    <a:moveTo>
                      <a:pt x="214" y="579"/>
                    </a:moveTo>
                    <a:lnTo>
                      <a:pt x="135" y="310"/>
                    </a:lnTo>
                    <a:lnTo>
                      <a:pt x="0" y="388"/>
                    </a:lnTo>
                    <a:lnTo>
                      <a:pt x="31" y="310"/>
                    </a:lnTo>
                    <a:lnTo>
                      <a:pt x="1216" y="0"/>
                    </a:lnTo>
                    <a:lnTo>
                      <a:pt x="1224" y="142"/>
                    </a:lnTo>
                    <a:lnTo>
                      <a:pt x="214" y="57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Freeform 10"/>
              <p:cNvSpPr>
                <a:spLocks/>
              </p:cNvSpPr>
              <p:nvPr/>
            </p:nvSpPr>
            <p:spPr bwMode="auto">
              <a:xfrm>
                <a:off x="3951433" y="1670845"/>
                <a:ext cx="46038" cy="96838"/>
              </a:xfrm>
              <a:custGeom>
                <a:avLst/>
                <a:gdLst>
                  <a:gd name="T0" fmla="*/ 29 w 29"/>
                  <a:gd name="T1" fmla="*/ 57 h 61"/>
                  <a:gd name="T2" fmla="*/ 22 w 29"/>
                  <a:gd name="T3" fmla="*/ 0 h 61"/>
                  <a:gd name="T4" fmla="*/ 0 w 29"/>
                  <a:gd name="T5" fmla="*/ 4 h 61"/>
                  <a:gd name="T6" fmla="*/ 8 w 29"/>
                  <a:gd name="T7" fmla="*/ 61 h 61"/>
                  <a:gd name="T8" fmla="*/ 29 w 29"/>
                  <a:gd name="T9" fmla="*/ 57 h 61"/>
                </a:gdLst>
                <a:ahLst/>
                <a:cxnLst>
                  <a:cxn ang="0">
                    <a:pos x="T0" y="T1"/>
                  </a:cxn>
                  <a:cxn ang="0">
                    <a:pos x="T2" y="T3"/>
                  </a:cxn>
                  <a:cxn ang="0">
                    <a:pos x="T4" y="T5"/>
                  </a:cxn>
                  <a:cxn ang="0">
                    <a:pos x="T6" y="T7"/>
                  </a:cxn>
                  <a:cxn ang="0">
                    <a:pos x="T8" y="T9"/>
                  </a:cxn>
                </a:cxnLst>
                <a:rect l="0" t="0" r="r" b="b"/>
                <a:pathLst>
                  <a:path w="29" h="61">
                    <a:moveTo>
                      <a:pt x="29" y="57"/>
                    </a:moveTo>
                    <a:lnTo>
                      <a:pt x="22" y="0"/>
                    </a:lnTo>
                    <a:lnTo>
                      <a:pt x="0" y="4"/>
                    </a:lnTo>
                    <a:lnTo>
                      <a:pt x="8" y="61"/>
                    </a:lnTo>
                    <a:lnTo>
                      <a:pt x="29" y="5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Freeform 286"/>
              <p:cNvSpPr>
                <a:spLocks/>
              </p:cNvSpPr>
              <p:nvPr/>
            </p:nvSpPr>
            <p:spPr bwMode="auto">
              <a:xfrm>
                <a:off x="3973658" y="1799432"/>
                <a:ext cx="55563" cy="96838"/>
              </a:xfrm>
              <a:custGeom>
                <a:avLst/>
                <a:gdLst>
                  <a:gd name="T0" fmla="*/ 15 w 35"/>
                  <a:gd name="T1" fmla="*/ 61 h 61"/>
                  <a:gd name="T2" fmla="*/ 35 w 35"/>
                  <a:gd name="T3" fmla="*/ 55 h 61"/>
                  <a:gd name="T4" fmla="*/ 21 w 35"/>
                  <a:gd name="T5" fmla="*/ 0 h 61"/>
                  <a:gd name="T6" fmla="*/ 0 w 35"/>
                  <a:gd name="T7" fmla="*/ 5 h 61"/>
                  <a:gd name="T8" fmla="*/ 15 w 35"/>
                  <a:gd name="T9" fmla="*/ 61 h 61"/>
                </a:gdLst>
                <a:ahLst/>
                <a:cxnLst>
                  <a:cxn ang="0">
                    <a:pos x="T0" y="T1"/>
                  </a:cxn>
                  <a:cxn ang="0">
                    <a:pos x="T2" y="T3"/>
                  </a:cxn>
                  <a:cxn ang="0">
                    <a:pos x="T4" y="T5"/>
                  </a:cxn>
                  <a:cxn ang="0">
                    <a:pos x="T6" y="T7"/>
                  </a:cxn>
                  <a:cxn ang="0">
                    <a:pos x="T8" y="T9"/>
                  </a:cxn>
                </a:cxnLst>
                <a:rect l="0" t="0" r="r" b="b"/>
                <a:pathLst>
                  <a:path w="35" h="61">
                    <a:moveTo>
                      <a:pt x="15" y="61"/>
                    </a:moveTo>
                    <a:lnTo>
                      <a:pt x="35" y="55"/>
                    </a:lnTo>
                    <a:lnTo>
                      <a:pt x="21" y="0"/>
                    </a:lnTo>
                    <a:lnTo>
                      <a:pt x="0" y="5"/>
                    </a:lnTo>
                    <a:lnTo>
                      <a:pt x="15"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Freeform 287"/>
              <p:cNvSpPr>
                <a:spLocks/>
              </p:cNvSpPr>
              <p:nvPr/>
            </p:nvSpPr>
            <p:spPr bwMode="auto">
              <a:xfrm>
                <a:off x="4011758" y="1924845"/>
                <a:ext cx="65088" cy="96838"/>
              </a:xfrm>
              <a:custGeom>
                <a:avLst/>
                <a:gdLst>
                  <a:gd name="T0" fmla="*/ 22 w 41"/>
                  <a:gd name="T1" fmla="*/ 61 h 61"/>
                  <a:gd name="T2" fmla="*/ 41 w 41"/>
                  <a:gd name="T3" fmla="*/ 53 h 61"/>
                  <a:gd name="T4" fmla="*/ 20 w 41"/>
                  <a:gd name="T5" fmla="*/ 0 h 61"/>
                  <a:gd name="T6" fmla="*/ 0 w 41"/>
                  <a:gd name="T7" fmla="*/ 8 h 61"/>
                  <a:gd name="T8" fmla="*/ 22 w 41"/>
                  <a:gd name="T9" fmla="*/ 61 h 61"/>
                </a:gdLst>
                <a:ahLst/>
                <a:cxnLst>
                  <a:cxn ang="0">
                    <a:pos x="T0" y="T1"/>
                  </a:cxn>
                  <a:cxn ang="0">
                    <a:pos x="T2" y="T3"/>
                  </a:cxn>
                  <a:cxn ang="0">
                    <a:pos x="T4" y="T5"/>
                  </a:cxn>
                  <a:cxn ang="0">
                    <a:pos x="T6" y="T7"/>
                  </a:cxn>
                  <a:cxn ang="0">
                    <a:pos x="T8" y="T9"/>
                  </a:cxn>
                </a:cxnLst>
                <a:rect l="0" t="0" r="r" b="b"/>
                <a:pathLst>
                  <a:path w="41" h="61">
                    <a:moveTo>
                      <a:pt x="22" y="61"/>
                    </a:moveTo>
                    <a:lnTo>
                      <a:pt x="41" y="53"/>
                    </a:lnTo>
                    <a:lnTo>
                      <a:pt x="20" y="0"/>
                    </a:lnTo>
                    <a:lnTo>
                      <a:pt x="0" y="8"/>
                    </a:lnTo>
                    <a:lnTo>
                      <a:pt x="22"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Freeform 13"/>
              <p:cNvSpPr>
                <a:spLocks/>
              </p:cNvSpPr>
              <p:nvPr/>
            </p:nvSpPr>
            <p:spPr bwMode="auto">
              <a:xfrm>
                <a:off x="4064146" y="2042320"/>
                <a:ext cx="74613" cy="96838"/>
              </a:xfrm>
              <a:custGeom>
                <a:avLst/>
                <a:gdLst>
                  <a:gd name="T0" fmla="*/ 29 w 47"/>
                  <a:gd name="T1" fmla="*/ 61 h 61"/>
                  <a:gd name="T2" fmla="*/ 47 w 47"/>
                  <a:gd name="T3" fmla="*/ 51 h 61"/>
                  <a:gd name="T4" fmla="*/ 20 w 47"/>
                  <a:gd name="T5" fmla="*/ 0 h 61"/>
                  <a:gd name="T6" fmla="*/ 0 w 47"/>
                  <a:gd name="T7" fmla="*/ 10 h 61"/>
                  <a:gd name="T8" fmla="*/ 29 w 47"/>
                  <a:gd name="T9" fmla="*/ 61 h 61"/>
                </a:gdLst>
                <a:ahLst/>
                <a:cxnLst>
                  <a:cxn ang="0">
                    <a:pos x="T0" y="T1"/>
                  </a:cxn>
                  <a:cxn ang="0">
                    <a:pos x="T2" y="T3"/>
                  </a:cxn>
                  <a:cxn ang="0">
                    <a:pos x="T4" y="T5"/>
                  </a:cxn>
                  <a:cxn ang="0">
                    <a:pos x="T6" y="T7"/>
                  </a:cxn>
                  <a:cxn ang="0">
                    <a:pos x="T8" y="T9"/>
                  </a:cxn>
                </a:cxnLst>
                <a:rect l="0" t="0" r="r" b="b"/>
                <a:pathLst>
                  <a:path w="47" h="61">
                    <a:moveTo>
                      <a:pt x="29" y="61"/>
                    </a:moveTo>
                    <a:lnTo>
                      <a:pt x="47" y="51"/>
                    </a:lnTo>
                    <a:lnTo>
                      <a:pt x="20" y="0"/>
                    </a:lnTo>
                    <a:lnTo>
                      <a:pt x="0" y="10"/>
                    </a:lnTo>
                    <a:lnTo>
                      <a:pt x="29"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Freeform 14"/>
              <p:cNvSpPr>
                <a:spLocks/>
              </p:cNvSpPr>
              <p:nvPr/>
            </p:nvSpPr>
            <p:spPr bwMode="auto">
              <a:xfrm>
                <a:off x="4122883" y="2623345"/>
                <a:ext cx="82550" cy="93663"/>
              </a:xfrm>
              <a:custGeom>
                <a:avLst/>
                <a:gdLst>
                  <a:gd name="T0" fmla="*/ 0 w 52"/>
                  <a:gd name="T1" fmla="*/ 13 h 59"/>
                  <a:gd name="T2" fmla="*/ 34 w 52"/>
                  <a:gd name="T3" fmla="*/ 59 h 59"/>
                  <a:gd name="T4" fmla="*/ 52 w 52"/>
                  <a:gd name="T5" fmla="*/ 46 h 59"/>
                  <a:gd name="T6" fmla="*/ 18 w 52"/>
                  <a:gd name="T7" fmla="*/ 0 h 59"/>
                  <a:gd name="T8" fmla="*/ 0 w 52"/>
                  <a:gd name="T9" fmla="*/ 13 h 59"/>
                </a:gdLst>
                <a:ahLst/>
                <a:cxnLst>
                  <a:cxn ang="0">
                    <a:pos x="T0" y="T1"/>
                  </a:cxn>
                  <a:cxn ang="0">
                    <a:pos x="T2" y="T3"/>
                  </a:cxn>
                  <a:cxn ang="0">
                    <a:pos x="T4" y="T5"/>
                  </a:cxn>
                  <a:cxn ang="0">
                    <a:pos x="T6" y="T7"/>
                  </a:cxn>
                  <a:cxn ang="0">
                    <a:pos x="T8" y="T9"/>
                  </a:cxn>
                </a:cxnLst>
                <a:rect l="0" t="0" r="r" b="b"/>
                <a:pathLst>
                  <a:path w="52" h="59">
                    <a:moveTo>
                      <a:pt x="0" y="13"/>
                    </a:moveTo>
                    <a:lnTo>
                      <a:pt x="34" y="59"/>
                    </a:lnTo>
                    <a:lnTo>
                      <a:pt x="52" y="46"/>
                    </a:lnTo>
                    <a:lnTo>
                      <a:pt x="18" y="0"/>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Freeform 15"/>
              <p:cNvSpPr>
                <a:spLocks/>
              </p:cNvSpPr>
              <p:nvPr/>
            </p:nvSpPr>
            <p:spPr bwMode="auto">
              <a:xfrm>
                <a:off x="4205433" y="2726532"/>
                <a:ext cx="87313" cy="90488"/>
              </a:xfrm>
              <a:custGeom>
                <a:avLst/>
                <a:gdLst>
                  <a:gd name="T0" fmla="*/ 0 w 55"/>
                  <a:gd name="T1" fmla="*/ 14 h 57"/>
                  <a:gd name="T2" fmla="*/ 39 w 55"/>
                  <a:gd name="T3" fmla="*/ 57 h 57"/>
                  <a:gd name="T4" fmla="*/ 55 w 55"/>
                  <a:gd name="T5" fmla="*/ 41 h 57"/>
                  <a:gd name="T6" fmla="*/ 16 w 55"/>
                  <a:gd name="T7" fmla="*/ 0 h 57"/>
                  <a:gd name="T8" fmla="*/ 0 w 55"/>
                  <a:gd name="T9" fmla="*/ 14 h 57"/>
                </a:gdLst>
                <a:ahLst/>
                <a:cxnLst>
                  <a:cxn ang="0">
                    <a:pos x="T0" y="T1"/>
                  </a:cxn>
                  <a:cxn ang="0">
                    <a:pos x="T2" y="T3"/>
                  </a:cxn>
                  <a:cxn ang="0">
                    <a:pos x="T4" y="T5"/>
                  </a:cxn>
                  <a:cxn ang="0">
                    <a:pos x="T6" y="T7"/>
                  </a:cxn>
                  <a:cxn ang="0">
                    <a:pos x="T8" y="T9"/>
                  </a:cxn>
                </a:cxnLst>
                <a:rect l="0" t="0" r="r" b="b"/>
                <a:pathLst>
                  <a:path w="55" h="57">
                    <a:moveTo>
                      <a:pt x="0" y="14"/>
                    </a:moveTo>
                    <a:lnTo>
                      <a:pt x="39" y="57"/>
                    </a:lnTo>
                    <a:lnTo>
                      <a:pt x="55" y="41"/>
                    </a:lnTo>
                    <a:lnTo>
                      <a:pt x="16" y="0"/>
                    </a:lnTo>
                    <a:lnTo>
                      <a:pt x="0"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Freeform 16"/>
              <p:cNvSpPr>
                <a:spLocks/>
              </p:cNvSpPr>
              <p:nvPr/>
            </p:nvSpPr>
            <p:spPr bwMode="auto">
              <a:xfrm>
                <a:off x="4300683" y="2817020"/>
                <a:ext cx="88900" cy="85725"/>
              </a:xfrm>
              <a:custGeom>
                <a:avLst/>
                <a:gdLst>
                  <a:gd name="T0" fmla="*/ 0 w 56"/>
                  <a:gd name="T1" fmla="*/ 17 h 54"/>
                  <a:gd name="T2" fmla="*/ 43 w 56"/>
                  <a:gd name="T3" fmla="*/ 54 h 54"/>
                  <a:gd name="T4" fmla="*/ 56 w 56"/>
                  <a:gd name="T5" fmla="*/ 38 h 54"/>
                  <a:gd name="T6" fmla="*/ 14 w 56"/>
                  <a:gd name="T7" fmla="*/ 0 h 54"/>
                  <a:gd name="T8" fmla="*/ 0 w 56"/>
                  <a:gd name="T9" fmla="*/ 17 h 54"/>
                </a:gdLst>
                <a:ahLst/>
                <a:cxnLst>
                  <a:cxn ang="0">
                    <a:pos x="T0" y="T1"/>
                  </a:cxn>
                  <a:cxn ang="0">
                    <a:pos x="T2" y="T3"/>
                  </a:cxn>
                  <a:cxn ang="0">
                    <a:pos x="T4" y="T5"/>
                  </a:cxn>
                  <a:cxn ang="0">
                    <a:pos x="T6" y="T7"/>
                  </a:cxn>
                  <a:cxn ang="0">
                    <a:pos x="T8" y="T9"/>
                  </a:cxn>
                </a:cxnLst>
                <a:rect l="0" t="0" r="r" b="b"/>
                <a:pathLst>
                  <a:path w="56" h="54">
                    <a:moveTo>
                      <a:pt x="0" y="17"/>
                    </a:moveTo>
                    <a:lnTo>
                      <a:pt x="43" y="54"/>
                    </a:lnTo>
                    <a:lnTo>
                      <a:pt x="56" y="38"/>
                    </a:lnTo>
                    <a:lnTo>
                      <a:pt x="14" y="0"/>
                    </a:lnTo>
                    <a:lnTo>
                      <a:pt x="0" y="1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Freeform 17"/>
              <p:cNvSpPr>
                <a:spLocks/>
              </p:cNvSpPr>
              <p:nvPr/>
            </p:nvSpPr>
            <p:spPr bwMode="auto">
              <a:xfrm>
                <a:off x="4403871" y="2897982"/>
                <a:ext cx="95250" cy="77788"/>
              </a:xfrm>
              <a:custGeom>
                <a:avLst/>
                <a:gdLst>
                  <a:gd name="T0" fmla="*/ 0 w 60"/>
                  <a:gd name="T1" fmla="*/ 18 h 49"/>
                  <a:gd name="T2" fmla="*/ 48 w 60"/>
                  <a:gd name="T3" fmla="*/ 49 h 49"/>
                  <a:gd name="T4" fmla="*/ 60 w 60"/>
                  <a:gd name="T5" fmla="*/ 31 h 49"/>
                  <a:gd name="T6" fmla="*/ 12 w 60"/>
                  <a:gd name="T7" fmla="*/ 0 h 49"/>
                  <a:gd name="T8" fmla="*/ 0 w 60"/>
                  <a:gd name="T9" fmla="*/ 18 h 49"/>
                </a:gdLst>
                <a:ahLst/>
                <a:cxnLst>
                  <a:cxn ang="0">
                    <a:pos x="T0" y="T1"/>
                  </a:cxn>
                  <a:cxn ang="0">
                    <a:pos x="T2" y="T3"/>
                  </a:cxn>
                  <a:cxn ang="0">
                    <a:pos x="T4" y="T5"/>
                  </a:cxn>
                  <a:cxn ang="0">
                    <a:pos x="T6" y="T7"/>
                  </a:cxn>
                  <a:cxn ang="0">
                    <a:pos x="T8" y="T9"/>
                  </a:cxn>
                </a:cxnLst>
                <a:rect l="0" t="0" r="r" b="b"/>
                <a:pathLst>
                  <a:path w="60" h="49">
                    <a:moveTo>
                      <a:pt x="0" y="18"/>
                    </a:moveTo>
                    <a:lnTo>
                      <a:pt x="48" y="49"/>
                    </a:lnTo>
                    <a:lnTo>
                      <a:pt x="60" y="31"/>
                    </a:lnTo>
                    <a:lnTo>
                      <a:pt x="12" y="0"/>
                    </a:lnTo>
                    <a:lnTo>
                      <a:pt x="0"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Freeform 18"/>
              <p:cNvSpPr>
                <a:spLocks/>
              </p:cNvSpPr>
              <p:nvPr/>
            </p:nvSpPr>
            <p:spPr bwMode="auto">
              <a:xfrm>
                <a:off x="4519758" y="2963070"/>
                <a:ext cx="96838" cy="73025"/>
              </a:xfrm>
              <a:custGeom>
                <a:avLst/>
                <a:gdLst>
                  <a:gd name="T0" fmla="*/ 0 w 61"/>
                  <a:gd name="T1" fmla="*/ 20 h 46"/>
                  <a:gd name="T2" fmla="*/ 50 w 61"/>
                  <a:gd name="T3" fmla="*/ 46 h 46"/>
                  <a:gd name="T4" fmla="*/ 61 w 61"/>
                  <a:gd name="T5" fmla="*/ 26 h 46"/>
                  <a:gd name="T6" fmla="*/ 9 w 61"/>
                  <a:gd name="T7" fmla="*/ 0 h 46"/>
                  <a:gd name="T8" fmla="*/ 0 w 61"/>
                  <a:gd name="T9" fmla="*/ 20 h 46"/>
                </a:gdLst>
                <a:ahLst/>
                <a:cxnLst>
                  <a:cxn ang="0">
                    <a:pos x="T0" y="T1"/>
                  </a:cxn>
                  <a:cxn ang="0">
                    <a:pos x="T2" y="T3"/>
                  </a:cxn>
                  <a:cxn ang="0">
                    <a:pos x="T4" y="T5"/>
                  </a:cxn>
                  <a:cxn ang="0">
                    <a:pos x="T6" y="T7"/>
                  </a:cxn>
                  <a:cxn ang="0">
                    <a:pos x="T8" y="T9"/>
                  </a:cxn>
                </a:cxnLst>
                <a:rect l="0" t="0" r="r" b="b"/>
                <a:pathLst>
                  <a:path w="61" h="46">
                    <a:moveTo>
                      <a:pt x="0" y="20"/>
                    </a:moveTo>
                    <a:lnTo>
                      <a:pt x="50" y="46"/>
                    </a:lnTo>
                    <a:lnTo>
                      <a:pt x="61" y="26"/>
                    </a:lnTo>
                    <a:lnTo>
                      <a:pt x="9" y="0"/>
                    </a:lnTo>
                    <a:lnTo>
                      <a:pt x="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Freeform 19"/>
              <p:cNvSpPr>
                <a:spLocks/>
              </p:cNvSpPr>
              <p:nvPr/>
            </p:nvSpPr>
            <p:spPr bwMode="auto">
              <a:xfrm>
                <a:off x="4640408" y="3017045"/>
                <a:ext cx="98425" cy="61913"/>
              </a:xfrm>
              <a:custGeom>
                <a:avLst/>
                <a:gdLst>
                  <a:gd name="T0" fmla="*/ 0 w 62"/>
                  <a:gd name="T1" fmla="*/ 20 h 39"/>
                  <a:gd name="T2" fmla="*/ 55 w 62"/>
                  <a:gd name="T3" fmla="*/ 39 h 39"/>
                  <a:gd name="T4" fmla="*/ 62 w 62"/>
                  <a:gd name="T5" fmla="*/ 18 h 39"/>
                  <a:gd name="T6" fmla="*/ 7 w 62"/>
                  <a:gd name="T7" fmla="*/ 0 h 39"/>
                  <a:gd name="T8" fmla="*/ 0 w 62"/>
                  <a:gd name="T9" fmla="*/ 20 h 39"/>
                </a:gdLst>
                <a:ahLst/>
                <a:cxnLst>
                  <a:cxn ang="0">
                    <a:pos x="T0" y="T1"/>
                  </a:cxn>
                  <a:cxn ang="0">
                    <a:pos x="T2" y="T3"/>
                  </a:cxn>
                  <a:cxn ang="0">
                    <a:pos x="T4" y="T5"/>
                  </a:cxn>
                  <a:cxn ang="0">
                    <a:pos x="T6" y="T7"/>
                  </a:cxn>
                  <a:cxn ang="0">
                    <a:pos x="T8" y="T9"/>
                  </a:cxn>
                </a:cxnLst>
                <a:rect l="0" t="0" r="r" b="b"/>
                <a:pathLst>
                  <a:path w="62" h="39">
                    <a:moveTo>
                      <a:pt x="0" y="20"/>
                    </a:moveTo>
                    <a:lnTo>
                      <a:pt x="55" y="39"/>
                    </a:lnTo>
                    <a:lnTo>
                      <a:pt x="62" y="18"/>
                    </a:lnTo>
                    <a:lnTo>
                      <a:pt x="7" y="0"/>
                    </a:lnTo>
                    <a:lnTo>
                      <a:pt x="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Freeform 20"/>
              <p:cNvSpPr>
                <a:spLocks/>
              </p:cNvSpPr>
              <p:nvPr/>
            </p:nvSpPr>
            <p:spPr bwMode="auto">
              <a:xfrm>
                <a:off x="4768996" y="3053557"/>
                <a:ext cx="96838" cy="52388"/>
              </a:xfrm>
              <a:custGeom>
                <a:avLst/>
                <a:gdLst>
                  <a:gd name="T0" fmla="*/ 61 w 61"/>
                  <a:gd name="T1" fmla="*/ 12 h 33"/>
                  <a:gd name="T2" fmla="*/ 4 w 61"/>
                  <a:gd name="T3" fmla="*/ 0 h 33"/>
                  <a:gd name="T4" fmla="*/ 0 w 61"/>
                  <a:gd name="T5" fmla="*/ 21 h 33"/>
                  <a:gd name="T6" fmla="*/ 56 w 61"/>
                  <a:gd name="T7" fmla="*/ 33 h 33"/>
                  <a:gd name="T8" fmla="*/ 61 w 61"/>
                  <a:gd name="T9" fmla="*/ 12 h 33"/>
                </a:gdLst>
                <a:ahLst/>
                <a:cxnLst>
                  <a:cxn ang="0">
                    <a:pos x="T0" y="T1"/>
                  </a:cxn>
                  <a:cxn ang="0">
                    <a:pos x="T2" y="T3"/>
                  </a:cxn>
                  <a:cxn ang="0">
                    <a:pos x="T4" y="T5"/>
                  </a:cxn>
                  <a:cxn ang="0">
                    <a:pos x="T6" y="T7"/>
                  </a:cxn>
                  <a:cxn ang="0">
                    <a:pos x="T8" y="T9"/>
                  </a:cxn>
                </a:cxnLst>
                <a:rect l="0" t="0" r="r" b="b"/>
                <a:pathLst>
                  <a:path w="61" h="33">
                    <a:moveTo>
                      <a:pt x="61" y="12"/>
                    </a:moveTo>
                    <a:lnTo>
                      <a:pt x="4" y="0"/>
                    </a:lnTo>
                    <a:lnTo>
                      <a:pt x="0" y="21"/>
                    </a:lnTo>
                    <a:lnTo>
                      <a:pt x="56" y="33"/>
                    </a:lnTo>
                    <a:lnTo>
                      <a:pt x="61"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Freeform 21"/>
              <p:cNvSpPr>
                <a:spLocks/>
              </p:cNvSpPr>
              <p:nvPr/>
            </p:nvSpPr>
            <p:spPr bwMode="auto">
              <a:xfrm>
                <a:off x="4924571" y="2404270"/>
                <a:ext cx="95250" cy="47625"/>
              </a:xfrm>
              <a:custGeom>
                <a:avLst/>
                <a:gdLst>
                  <a:gd name="T0" fmla="*/ 60 w 60"/>
                  <a:gd name="T1" fmla="*/ 20 h 30"/>
                  <a:gd name="T2" fmla="*/ 57 w 60"/>
                  <a:gd name="T3" fmla="*/ 0 h 30"/>
                  <a:gd name="T4" fmla="*/ 0 w 60"/>
                  <a:gd name="T5" fmla="*/ 9 h 30"/>
                  <a:gd name="T6" fmla="*/ 2 w 60"/>
                  <a:gd name="T7" fmla="*/ 30 h 30"/>
                  <a:gd name="T8" fmla="*/ 60 w 60"/>
                  <a:gd name="T9" fmla="*/ 20 h 30"/>
                </a:gdLst>
                <a:ahLst/>
                <a:cxnLst>
                  <a:cxn ang="0">
                    <a:pos x="T0" y="T1"/>
                  </a:cxn>
                  <a:cxn ang="0">
                    <a:pos x="T2" y="T3"/>
                  </a:cxn>
                  <a:cxn ang="0">
                    <a:pos x="T4" y="T5"/>
                  </a:cxn>
                  <a:cxn ang="0">
                    <a:pos x="T6" y="T7"/>
                  </a:cxn>
                  <a:cxn ang="0">
                    <a:pos x="T8" y="T9"/>
                  </a:cxn>
                </a:cxnLst>
                <a:rect l="0" t="0" r="r" b="b"/>
                <a:pathLst>
                  <a:path w="60" h="30">
                    <a:moveTo>
                      <a:pt x="60" y="20"/>
                    </a:moveTo>
                    <a:lnTo>
                      <a:pt x="57" y="0"/>
                    </a:lnTo>
                    <a:lnTo>
                      <a:pt x="0" y="9"/>
                    </a:lnTo>
                    <a:lnTo>
                      <a:pt x="2" y="30"/>
                    </a:lnTo>
                    <a:lnTo>
                      <a:pt x="6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Freeform 22"/>
              <p:cNvSpPr>
                <a:spLocks/>
              </p:cNvSpPr>
              <p:nvPr/>
            </p:nvSpPr>
            <p:spPr bwMode="auto">
              <a:xfrm>
                <a:off x="5049983" y="2366170"/>
                <a:ext cx="98425" cy="58738"/>
              </a:xfrm>
              <a:custGeom>
                <a:avLst/>
                <a:gdLst>
                  <a:gd name="T0" fmla="*/ 62 w 62"/>
                  <a:gd name="T1" fmla="*/ 21 h 37"/>
                  <a:gd name="T2" fmla="*/ 56 w 62"/>
                  <a:gd name="T3" fmla="*/ 0 h 37"/>
                  <a:gd name="T4" fmla="*/ 0 w 62"/>
                  <a:gd name="T5" fmla="*/ 16 h 37"/>
                  <a:gd name="T6" fmla="*/ 7 w 62"/>
                  <a:gd name="T7" fmla="*/ 37 h 37"/>
                  <a:gd name="T8" fmla="*/ 62 w 62"/>
                  <a:gd name="T9" fmla="*/ 21 h 37"/>
                </a:gdLst>
                <a:ahLst/>
                <a:cxnLst>
                  <a:cxn ang="0">
                    <a:pos x="T0" y="T1"/>
                  </a:cxn>
                  <a:cxn ang="0">
                    <a:pos x="T2" y="T3"/>
                  </a:cxn>
                  <a:cxn ang="0">
                    <a:pos x="T4" y="T5"/>
                  </a:cxn>
                  <a:cxn ang="0">
                    <a:pos x="T6" y="T7"/>
                  </a:cxn>
                  <a:cxn ang="0">
                    <a:pos x="T8" y="T9"/>
                  </a:cxn>
                </a:cxnLst>
                <a:rect l="0" t="0" r="r" b="b"/>
                <a:pathLst>
                  <a:path w="62" h="37">
                    <a:moveTo>
                      <a:pt x="62" y="21"/>
                    </a:moveTo>
                    <a:lnTo>
                      <a:pt x="56" y="0"/>
                    </a:lnTo>
                    <a:lnTo>
                      <a:pt x="0" y="16"/>
                    </a:lnTo>
                    <a:lnTo>
                      <a:pt x="7" y="37"/>
                    </a:lnTo>
                    <a:lnTo>
                      <a:pt x="62"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Freeform 23"/>
              <p:cNvSpPr>
                <a:spLocks/>
              </p:cNvSpPr>
              <p:nvPr/>
            </p:nvSpPr>
            <p:spPr bwMode="auto">
              <a:xfrm>
                <a:off x="5173808" y="2312195"/>
                <a:ext cx="96838" cy="68263"/>
              </a:xfrm>
              <a:custGeom>
                <a:avLst/>
                <a:gdLst>
                  <a:gd name="T0" fmla="*/ 61 w 61"/>
                  <a:gd name="T1" fmla="*/ 21 h 43"/>
                  <a:gd name="T2" fmla="*/ 52 w 61"/>
                  <a:gd name="T3" fmla="*/ 0 h 43"/>
                  <a:gd name="T4" fmla="*/ 0 w 61"/>
                  <a:gd name="T5" fmla="*/ 24 h 43"/>
                  <a:gd name="T6" fmla="*/ 8 w 61"/>
                  <a:gd name="T7" fmla="*/ 43 h 43"/>
                  <a:gd name="T8" fmla="*/ 61 w 61"/>
                  <a:gd name="T9" fmla="*/ 21 h 43"/>
                </a:gdLst>
                <a:ahLst/>
                <a:cxnLst>
                  <a:cxn ang="0">
                    <a:pos x="T0" y="T1"/>
                  </a:cxn>
                  <a:cxn ang="0">
                    <a:pos x="T2" y="T3"/>
                  </a:cxn>
                  <a:cxn ang="0">
                    <a:pos x="T4" y="T5"/>
                  </a:cxn>
                  <a:cxn ang="0">
                    <a:pos x="T6" y="T7"/>
                  </a:cxn>
                  <a:cxn ang="0">
                    <a:pos x="T8" y="T9"/>
                  </a:cxn>
                </a:cxnLst>
                <a:rect l="0" t="0" r="r" b="b"/>
                <a:pathLst>
                  <a:path w="61" h="43">
                    <a:moveTo>
                      <a:pt x="61" y="21"/>
                    </a:moveTo>
                    <a:lnTo>
                      <a:pt x="52" y="0"/>
                    </a:lnTo>
                    <a:lnTo>
                      <a:pt x="0" y="24"/>
                    </a:lnTo>
                    <a:lnTo>
                      <a:pt x="8" y="43"/>
                    </a:lnTo>
                    <a:lnTo>
                      <a:pt x="61"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Freeform 24"/>
              <p:cNvSpPr>
                <a:spLocks/>
              </p:cNvSpPr>
              <p:nvPr/>
            </p:nvSpPr>
            <p:spPr bwMode="auto">
              <a:xfrm>
                <a:off x="5289696" y="2247107"/>
                <a:ext cx="96838" cy="76200"/>
              </a:xfrm>
              <a:custGeom>
                <a:avLst/>
                <a:gdLst>
                  <a:gd name="T0" fmla="*/ 61 w 61"/>
                  <a:gd name="T1" fmla="*/ 18 h 48"/>
                  <a:gd name="T2" fmla="*/ 49 w 61"/>
                  <a:gd name="T3" fmla="*/ 0 h 48"/>
                  <a:gd name="T4" fmla="*/ 0 w 61"/>
                  <a:gd name="T5" fmla="*/ 30 h 48"/>
                  <a:gd name="T6" fmla="*/ 12 w 61"/>
                  <a:gd name="T7" fmla="*/ 48 h 48"/>
                  <a:gd name="T8" fmla="*/ 61 w 61"/>
                  <a:gd name="T9" fmla="*/ 18 h 48"/>
                </a:gdLst>
                <a:ahLst/>
                <a:cxnLst>
                  <a:cxn ang="0">
                    <a:pos x="T0" y="T1"/>
                  </a:cxn>
                  <a:cxn ang="0">
                    <a:pos x="T2" y="T3"/>
                  </a:cxn>
                  <a:cxn ang="0">
                    <a:pos x="T4" y="T5"/>
                  </a:cxn>
                  <a:cxn ang="0">
                    <a:pos x="T6" y="T7"/>
                  </a:cxn>
                  <a:cxn ang="0">
                    <a:pos x="T8" y="T9"/>
                  </a:cxn>
                </a:cxnLst>
                <a:rect l="0" t="0" r="r" b="b"/>
                <a:pathLst>
                  <a:path w="61" h="48">
                    <a:moveTo>
                      <a:pt x="61" y="18"/>
                    </a:moveTo>
                    <a:lnTo>
                      <a:pt x="49" y="0"/>
                    </a:lnTo>
                    <a:lnTo>
                      <a:pt x="0" y="30"/>
                    </a:lnTo>
                    <a:lnTo>
                      <a:pt x="12" y="48"/>
                    </a:lnTo>
                    <a:lnTo>
                      <a:pt x="61"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Freeform 25"/>
              <p:cNvSpPr>
                <a:spLocks/>
              </p:cNvSpPr>
              <p:nvPr/>
            </p:nvSpPr>
            <p:spPr bwMode="auto">
              <a:xfrm>
                <a:off x="5399233" y="2166145"/>
                <a:ext cx="92075" cy="84138"/>
              </a:xfrm>
              <a:custGeom>
                <a:avLst/>
                <a:gdLst>
                  <a:gd name="T0" fmla="*/ 58 w 58"/>
                  <a:gd name="T1" fmla="*/ 18 h 53"/>
                  <a:gd name="T2" fmla="*/ 45 w 58"/>
                  <a:gd name="T3" fmla="*/ 0 h 53"/>
                  <a:gd name="T4" fmla="*/ 0 w 58"/>
                  <a:gd name="T5" fmla="*/ 36 h 53"/>
                  <a:gd name="T6" fmla="*/ 13 w 58"/>
                  <a:gd name="T7" fmla="*/ 53 h 53"/>
                  <a:gd name="T8" fmla="*/ 58 w 58"/>
                  <a:gd name="T9" fmla="*/ 18 h 53"/>
                </a:gdLst>
                <a:ahLst/>
                <a:cxnLst>
                  <a:cxn ang="0">
                    <a:pos x="T0" y="T1"/>
                  </a:cxn>
                  <a:cxn ang="0">
                    <a:pos x="T2" y="T3"/>
                  </a:cxn>
                  <a:cxn ang="0">
                    <a:pos x="T4" y="T5"/>
                  </a:cxn>
                  <a:cxn ang="0">
                    <a:pos x="T6" y="T7"/>
                  </a:cxn>
                  <a:cxn ang="0">
                    <a:pos x="T8" y="T9"/>
                  </a:cxn>
                </a:cxnLst>
                <a:rect l="0" t="0" r="r" b="b"/>
                <a:pathLst>
                  <a:path w="58" h="53">
                    <a:moveTo>
                      <a:pt x="58" y="18"/>
                    </a:moveTo>
                    <a:lnTo>
                      <a:pt x="45" y="0"/>
                    </a:lnTo>
                    <a:lnTo>
                      <a:pt x="0" y="36"/>
                    </a:lnTo>
                    <a:lnTo>
                      <a:pt x="13" y="53"/>
                    </a:lnTo>
                    <a:lnTo>
                      <a:pt x="58"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Freeform 26"/>
              <p:cNvSpPr>
                <a:spLocks/>
              </p:cNvSpPr>
              <p:nvPr/>
            </p:nvSpPr>
            <p:spPr bwMode="auto">
              <a:xfrm>
                <a:off x="5497658" y="2075657"/>
                <a:ext cx="88900" cy="88900"/>
              </a:xfrm>
              <a:custGeom>
                <a:avLst/>
                <a:gdLst>
                  <a:gd name="T0" fmla="*/ 56 w 56"/>
                  <a:gd name="T1" fmla="*/ 15 h 56"/>
                  <a:gd name="T2" fmla="*/ 42 w 56"/>
                  <a:gd name="T3" fmla="*/ 0 h 56"/>
                  <a:gd name="T4" fmla="*/ 0 w 56"/>
                  <a:gd name="T5" fmla="*/ 40 h 56"/>
                  <a:gd name="T6" fmla="*/ 16 w 56"/>
                  <a:gd name="T7" fmla="*/ 56 h 56"/>
                  <a:gd name="T8" fmla="*/ 56 w 56"/>
                  <a:gd name="T9" fmla="*/ 15 h 56"/>
                </a:gdLst>
                <a:ahLst/>
                <a:cxnLst>
                  <a:cxn ang="0">
                    <a:pos x="T0" y="T1"/>
                  </a:cxn>
                  <a:cxn ang="0">
                    <a:pos x="T2" y="T3"/>
                  </a:cxn>
                  <a:cxn ang="0">
                    <a:pos x="T4" y="T5"/>
                  </a:cxn>
                  <a:cxn ang="0">
                    <a:pos x="T6" y="T7"/>
                  </a:cxn>
                  <a:cxn ang="0">
                    <a:pos x="T8" y="T9"/>
                  </a:cxn>
                </a:cxnLst>
                <a:rect l="0" t="0" r="r" b="b"/>
                <a:pathLst>
                  <a:path w="56" h="56">
                    <a:moveTo>
                      <a:pt x="56" y="15"/>
                    </a:moveTo>
                    <a:lnTo>
                      <a:pt x="42" y="0"/>
                    </a:lnTo>
                    <a:lnTo>
                      <a:pt x="0" y="40"/>
                    </a:lnTo>
                    <a:lnTo>
                      <a:pt x="16" y="56"/>
                    </a:lnTo>
                    <a:lnTo>
                      <a:pt x="56" y="1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Freeform 27"/>
              <p:cNvSpPr>
                <a:spLocks/>
              </p:cNvSpPr>
              <p:nvPr/>
            </p:nvSpPr>
            <p:spPr bwMode="auto">
              <a:xfrm>
                <a:off x="5586558" y="1972470"/>
                <a:ext cx="82550" cy="95250"/>
              </a:xfrm>
              <a:custGeom>
                <a:avLst/>
                <a:gdLst>
                  <a:gd name="T0" fmla="*/ 52 w 52"/>
                  <a:gd name="T1" fmla="*/ 14 h 60"/>
                  <a:gd name="T2" fmla="*/ 35 w 52"/>
                  <a:gd name="T3" fmla="*/ 0 h 60"/>
                  <a:gd name="T4" fmla="*/ 0 w 52"/>
                  <a:gd name="T5" fmla="*/ 45 h 60"/>
                  <a:gd name="T6" fmla="*/ 17 w 52"/>
                  <a:gd name="T7" fmla="*/ 60 h 60"/>
                  <a:gd name="T8" fmla="*/ 52 w 52"/>
                  <a:gd name="T9" fmla="*/ 14 h 60"/>
                </a:gdLst>
                <a:ahLst/>
                <a:cxnLst>
                  <a:cxn ang="0">
                    <a:pos x="T0" y="T1"/>
                  </a:cxn>
                  <a:cxn ang="0">
                    <a:pos x="T2" y="T3"/>
                  </a:cxn>
                  <a:cxn ang="0">
                    <a:pos x="T4" y="T5"/>
                  </a:cxn>
                  <a:cxn ang="0">
                    <a:pos x="T6" y="T7"/>
                  </a:cxn>
                  <a:cxn ang="0">
                    <a:pos x="T8" y="T9"/>
                  </a:cxn>
                </a:cxnLst>
                <a:rect l="0" t="0" r="r" b="b"/>
                <a:pathLst>
                  <a:path w="52" h="60">
                    <a:moveTo>
                      <a:pt x="52" y="14"/>
                    </a:moveTo>
                    <a:lnTo>
                      <a:pt x="35" y="0"/>
                    </a:lnTo>
                    <a:lnTo>
                      <a:pt x="0" y="45"/>
                    </a:lnTo>
                    <a:lnTo>
                      <a:pt x="17" y="60"/>
                    </a:lnTo>
                    <a:lnTo>
                      <a:pt x="52"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Freeform 28"/>
              <p:cNvSpPr>
                <a:spLocks/>
              </p:cNvSpPr>
              <p:nvPr/>
            </p:nvSpPr>
            <p:spPr bwMode="auto">
              <a:xfrm>
                <a:off x="5356371" y="2348707"/>
                <a:ext cx="77788" cy="96838"/>
              </a:xfrm>
              <a:custGeom>
                <a:avLst/>
                <a:gdLst>
                  <a:gd name="T0" fmla="*/ 0 w 49"/>
                  <a:gd name="T1" fmla="*/ 13 h 61"/>
                  <a:gd name="T2" fmla="*/ 31 w 49"/>
                  <a:gd name="T3" fmla="*/ 61 h 61"/>
                  <a:gd name="T4" fmla="*/ 49 w 49"/>
                  <a:gd name="T5" fmla="*/ 48 h 61"/>
                  <a:gd name="T6" fmla="*/ 18 w 49"/>
                  <a:gd name="T7" fmla="*/ 0 h 61"/>
                  <a:gd name="T8" fmla="*/ 0 w 49"/>
                  <a:gd name="T9" fmla="*/ 13 h 61"/>
                </a:gdLst>
                <a:ahLst/>
                <a:cxnLst>
                  <a:cxn ang="0">
                    <a:pos x="T0" y="T1"/>
                  </a:cxn>
                  <a:cxn ang="0">
                    <a:pos x="T2" y="T3"/>
                  </a:cxn>
                  <a:cxn ang="0">
                    <a:pos x="T4" y="T5"/>
                  </a:cxn>
                  <a:cxn ang="0">
                    <a:pos x="T6" y="T7"/>
                  </a:cxn>
                  <a:cxn ang="0">
                    <a:pos x="T8" y="T9"/>
                  </a:cxn>
                </a:cxnLst>
                <a:rect l="0" t="0" r="r" b="b"/>
                <a:pathLst>
                  <a:path w="49" h="61">
                    <a:moveTo>
                      <a:pt x="0" y="13"/>
                    </a:moveTo>
                    <a:lnTo>
                      <a:pt x="31" y="61"/>
                    </a:lnTo>
                    <a:lnTo>
                      <a:pt x="49" y="48"/>
                    </a:lnTo>
                    <a:lnTo>
                      <a:pt x="18" y="0"/>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Freeform 29"/>
              <p:cNvSpPr>
                <a:spLocks/>
              </p:cNvSpPr>
              <p:nvPr/>
            </p:nvSpPr>
            <p:spPr bwMode="auto">
              <a:xfrm>
                <a:off x="5434158" y="2453482"/>
                <a:ext cx="87313" cy="92075"/>
              </a:xfrm>
              <a:custGeom>
                <a:avLst/>
                <a:gdLst>
                  <a:gd name="T0" fmla="*/ 0 w 55"/>
                  <a:gd name="T1" fmla="*/ 14 h 58"/>
                  <a:gd name="T2" fmla="*/ 38 w 55"/>
                  <a:gd name="T3" fmla="*/ 58 h 58"/>
                  <a:gd name="T4" fmla="*/ 55 w 55"/>
                  <a:gd name="T5" fmla="*/ 44 h 58"/>
                  <a:gd name="T6" fmla="*/ 17 w 55"/>
                  <a:gd name="T7" fmla="*/ 0 h 58"/>
                  <a:gd name="T8" fmla="*/ 0 w 55"/>
                  <a:gd name="T9" fmla="*/ 14 h 58"/>
                </a:gdLst>
                <a:ahLst/>
                <a:cxnLst>
                  <a:cxn ang="0">
                    <a:pos x="T0" y="T1"/>
                  </a:cxn>
                  <a:cxn ang="0">
                    <a:pos x="T2" y="T3"/>
                  </a:cxn>
                  <a:cxn ang="0">
                    <a:pos x="T4" y="T5"/>
                  </a:cxn>
                  <a:cxn ang="0">
                    <a:pos x="T6" y="T7"/>
                  </a:cxn>
                  <a:cxn ang="0">
                    <a:pos x="T8" y="T9"/>
                  </a:cxn>
                </a:cxnLst>
                <a:rect l="0" t="0" r="r" b="b"/>
                <a:pathLst>
                  <a:path w="55" h="58">
                    <a:moveTo>
                      <a:pt x="0" y="14"/>
                    </a:moveTo>
                    <a:lnTo>
                      <a:pt x="38" y="58"/>
                    </a:lnTo>
                    <a:lnTo>
                      <a:pt x="55" y="44"/>
                    </a:lnTo>
                    <a:lnTo>
                      <a:pt x="17" y="0"/>
                    </a:lnTo>
                    <a:lnTo>
                      <a:pt x="0"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Freeform 30"/>
              <p:cNvSpPr>
                <a:spLocks/>
              </p:cNvSpPr>
              <p:nvPr/>
            </p:nvSpPr>
            <p:spPr bwMode="auto">
              <a:xfrm>
                <a:off x="5524646" y="2548732"/>
                <a:ext cx="92075" cy="85725"/>
              </a:xfrm>
              <a:custGeom>
                <a:avLst/>
                <a:gdLst>
                  <a:gd name="T0" fmla="*/ 0 w 58"/>
                  <a:gd name="T1" fmla="*/ 15 h 54"/>
                  <a:gd name="T2" fmla="*/ 43 w 58"/>
                  <a:gd name="T3" fmla="*/ 54 h 54"/>
                  <a:gd name="T4" fmla="*/ 58 w 58"/>
                  <a:gd name="T5" fmla="*/ 39 h 54"/>
                  <a:gd name="T6" fmla="*/ 16 w 58"/>
                  <a:gd name="T7" fmla="*/ 0 h 54"/>
                  <a:gd name="T8" fmla="*/ 0 w 58"/>
                  <a:gd name="T9" fmla="*/ 15 h 54"/>
                </a:gdLst>
                <a:ahLst/>
                <a:cxnLst>
                  <a:cxn ang="0">
                    <a:pos x="T0" y="T1"/>
                  </a:cxn>
                  <a:cxn ang="0">
                    <a:pos x="T2" y="T3"/>
                  </a:cxn>
                  <a:cxn ang="0">
                    <a:pos x="T4" y="T5"/>
                  </a:cxn>
                  <a:cxn ang="0">
                    <a:pos x="T6" y="T7"/>
                  </a:cxn>
                  <a:cxn ang="0">
                    <a:pos x="T8" y="T9"/>
                  </a:cxn>
                </a:cxnLst>
                <a:rect l="0" t="0" r="r" b="b"/>
                <a:pathLst>
                  <a:path w="58" h="54">
                    <a:moveTo>
                      <a:pt x="0" y="15"/>
                    </a:moveTo>
                    <a:lnTo>
                      <a:pt x="43" y="54"/>
                    </a:lnTo>
                    <a:lnTo>
                      <a:pt x="58" y="39"/>
                    </a:lnTo>
                    <a:lnTo>
                      <a:pt x="16" y="0"/>
                    </a:lnTo>
                    <a:lnTo>
                      <a:pt x="0" y="1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Freeform 31"/>
              <p:cNvSpPr>
                <a:spLocks/>
              </p:cNvSpPr>
              <p:nvPr/>
            </p:nvSpPr>
            <p:spPr bwMode="auto">
              <a:xfrm>
                <a:off x="4129233" y="2161382"/>
                <a:ext cx="80963" cy="95250"/>
              </a:xfrm>
              <a:custGeom>
                <a:avLst/>
                <a:gdLst>
                  <a:gd name="T0" fmla="*/ 32 w 51"/>
                  <a:gd name="T1" fmla="*/ 60 h 60"/>
                  <a:gd name="T2" fmla="*/ 51 w 51"/>
                  <a:gd name="T3" fmla="*/ 49 h 60"/>
                  <a:gd name="T4" fmla="*/ 18 w 51"/>
                  <a:gd name="T5" fmla="*/ 0 h 60"/>
                  <a:gd name="T6" fmla="*/ 0 w 51"/>
                  <a:gd name="T7" fmla="*/ 13 h 60"/>
                  <a:gd name="T8" fmla="*/ 32 w 51"/>
                  <a:gd name="T9" fmla="*/ 60 h 60"/>
                </a:gdLst>
                <a:ahLst/>
                <a:cxnLst>
                  <a:cxn ang="0">
                    <a:pos x="T0" y="T1"/>
                  </a:cxn>
                  <a:cxn ang="0">
                    <a:pos x="T2" y="T3"/>
                  </a:cxn>
                  <a:cxn ang="0">
                    <a:pos x="T4" y="T5"/>
                  </a:cxn>
                  <a:cxn ang="0">
                    <a:pos x="T6" y="T7"/>
                  </a:cxn>
                  <a:cxn ang="0">
                    <a:pos x="T8" y="T9"/>
                  </a:cxn>
                </a:cxnLst>
                <a:rect l="0" t="0" r="r" b="b"/>
                <a:pathLst>
                  <a:path w="51" h="60">
                    <a:moveTo>
                      <a:pt x="32" y="60"/>
                    </a:moveTo>
                    <a:lnTo>
                      <a:pt x="51" y="49"/>
                    </a:lnTo>
                    <a:lnTo>
                      <a:pt x="18" y="0"/>
                    </a:lnTo>
                    <a:lnTo>
                      <a:pt x="0" y="13"/>
                    </a:lnTo>
                    <a:lnTo>
                      <a:pt x="32" y="6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Freeform 32"/>
              <p:cNvSpPr>
                <a:spLocks/>
              </p:cNvSpPr>
              <p:nvPr/>
            </p:nvSpPr>
            <p:spPr bwMode="auto">
              <a:xfrm>
                <a:off x="4210196" y="2264570"/>
                <a:ext cx="85725" cy="93663"/>
              </a:xfrm>
              <a:custGeom>
                <a:avLst/>
                <a:gdLst>
                  <a:gd name="T0" fmla="*/ 37 w 54"/>
                  <a:gd name="T1" fmla="*/ 59 h 59"/>
                  <a:gd name="T2" fmla="*/ 54 w 54"/>
                  <a:gd name="T3" fmla="*/ 45 h 59"/>
                  <a:gd name="T4" fmla="*/ 15 w 54"/>
                  <a:gd name="T5" fmla="*/ 0 h 59"/>
                  <a:gd name="T6" fmla="*/ 0 w 54"/>
                  <a:gd name="T7" fmla="*/ 15 h 59"/>
                  <a:gd name="T8" fmla="*/ 37 w 54"/>
                  <a:gd name="T9" fmla="*/ 59 h 59"/>
                </a:gdLst>
                <a:ahLst/>
                <a:cxnLst>
                  <a:cxn ang="0">
                    <a:pos x="T0" y="T1"/>
                  </a:cxn>
                  <a:cxn ang="0">
                    <a:pos x="T2" y="T3"/>
                  </a:cxn>
                  <a:cxn ang="0">
                    <a:pos x="T4" y="T5"/>
                  </a:cxn>
                  <a:cxn ang="0">
                    <a:pos x="T6" y="T7"/>
                  </a:cxn>
                  <a:cxn ang="0">
                    <a:pos x="T8" y="T9"/>
                  </a:cxn>
                </a:cxnLst>
                <a:rect l="0" t="0" r="r" b="b"/>
                <a:pathLst>
                  <a:path w="54" h="59">
                    <a:moveTo>
                      <a:pt x="37" y="59"/>
                    </a:moveTo>
                    <a:lnTo>
                      <a:pt x="54" y="45"/>
                    </a:lnTo>
                    <a:lnTo>
                      <a:pt x="15" y="0"/>
                    </a:lnTo>
                    <a:lnTo>
                      <a:pt x="0" y="15"/>
                    </a:lnTo>
                    <a:lnTo>
                      <a:pt x="37" y="5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Freeform 33"/>
              <p:cNvSpPr>
                <a:spLocks/>
              </p:cNvSpPr>
              <p:nvPr/>
            </p:nvSpPr>
            <p:spPr bwMode="auto">
              <a:xfrm>
                <a:off x="3645046" y="1816895"/>
                <a:ext cx="46038" cy="95250"/>
              </a:xfrm>
              <a:custGeom>
                <a:avLst/>
                <a:gdLst>
                  <a:gd name="T0" fmla="*/ 21 w 29"/>
                  <a:gd name="T1" fmla="*/ 0 h 60"/>
                  <a:gd name="T2" fmla="*/ 0 w 29"/>
                  <a:gd name="T3" fmla="*/ 3 h 60"/>
                  <a:gd name="T4" fmla="*/ 7 w 29"/>
                  <a:gd name="T5" fmla="*/ 60 h 60"/>
                  <a:gd name="T6" fmla="*/ 29 w 29"/>
                  <a:gd name="T7" fmla="*/ 57 h 60"/>
                  <a:gd name="T8" fmla="*/ 21 w 29"/>
                  <a:gd name="T9" fmla="*/ 0 h 60"/>
                </a:gdLst>
                <a:ahLst/>
                <a:cxnLst>
                  <a:cxn ang="0">
                    <a:pos x="T0" y="T1"/>
                  </a:cxn>
                  <a:cxn ang="0">
                    <a:pos x="T2" y="T3"/>
                  </a:cxn>
                  <a:cxn ang="0">
                    <a:pos x="T4" y="T5"/>
                  </a:cxn>
                  <a:cxn ang="0">
                    <a:pos x="T6" y="T7"/>
                  </a:cxn>
                  <a:cxn ang="0">
                    <a:pos x="T8" y="T9"/>
                  </a:cxn>
                </a:cxnLst>
                <a:rect l="0" t="0" r="r" b="b"/>
                <a:pathLst>
                  <a:path w="29" h="60">
                    <a:moveTo>
                      <a:pt x="21" y="0"/>
                    </a:moveTo>
                    <a:lnTo>
                      <a:pt x="0" y="3"/>
                    </a:lnTo>
                    <a:lnTo>
                      <a:pt x="7" y="60"/>
                    </a:lnTo>
                    <a:lnTo>
                      <a:pt x="29" y="57"/>
                    </a:lnTo>
                    <a:lnTo>
                      <a:pt x="2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Freeform 34"/>
              <p:cNvSpPr>
                <a:spLocks/>
              </p:cNvSpPr>
              <p:nvPr/>
            </p:nvSpPr>
            <p:spPr bwMode="auto">
              <a:xfrm>
                <a:off x="3665683" y="1945482"/>
                <a:ext cx="55563" cy="96838"/>
              </a:xfrm>
              <a:custGeom>
                <a:avLst/>
                <a:gdLst>
                  <a:gd name="T0" fmla="*/ 21 w 35"/>
                  <a:gd name="T1" fmla="*/ 0 h 61"/>
                  <a:gd name="T2" fmla="*/ 0 w 35"/>
                  <a:gd name="T3" fmla="*/ 5 h 61"/>
                  <a:gd name="T4" fmla="*/ 15 w 35"/>
                  <a:gd name="T5" fmla="*/ 61 h 61"/>
                  <a:gd name="T6" fmla="*/ 35 w 35"/>
                  <a:gd name="T7" fmla="*/ 56 h 61"/>
                  <a:gd name="T8" fmla="*/ 21 w 35"/>
                  <a:gd name="T9" fmla="*/ 0 h 61"/>
                </a:gdLst>
                <a:ahLst/>
                <a:cxnLst>
                  <a:cxn ang="0">
                    <a:pos x="T0" y="T1"/>
                  </a:cxn>
                  <a:cxn ang="0">
                    <a:pos x="T2" y="T3"/>
                  </a:cxn>
                  <a:cxn ang="0">
                    <a:pos x="T4" y="T5"/>
                  </a:cxn>
                  <a:cxn ang="0">
                    <a:pos x="T6" y="T7"/>
                  </a:cxn>
                  <a:cxn ang="0">
                    <a:pos x="T8" y="T9"/>
                  </a:cxn>
                </a:cxnLst>
                <a:rect l="0" t="0" r="r" b="b"/>
                <a:pathLst>
                  <a:path w="35" h="61">
                    <a:moveTo>
                      <a:pt x="21" y="0"/>
                    </a:moveTo>
                    <a:lnTo>
                      <a:pt x="0" y="5"/>
                    </a:lnTo>
                    <a:lnTo>
                      <a:pt x="15" y="61"/>
                    </a:lnTo>
                    <a:lnTo>
                      <a:pt x="35" y="56"/>
                    </a:lnTo>
                    <a:lnTo>
                      <a:pt x="2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Freeform 35"/>
              <p:cNvSpPr>
                <a:spLocks/>
              </p:cNvSpPr>
              <p:nvPr/>
            </p:nvSpPr>
            <p:spPr bwMode="auto">
              <a:xfrm>
                <a:off x="3705371" y="2070895"/>
                <a:ext cx="63500" cy="96838"/>
              </a:xfrm>
              <a:custGeom>
                <a:avLst/>
                <a:gdLst>
                  <a:gd name="T0" fmla="*/ 20 w 40"/>
                  <a:gd name="T1" fmla="*/ 0 h 61"/>
                  <a:gd name="T2" fmla="*/ 0 w 40"/>
                  <a:gd name="T3" fmla="*/ 8 h 61"/>
                  <a:gd name="T4" fmla="*/ 21 w 40"/>
                  <a:gd name="T5" fmla="*/ 61 h 61"/>
                  <a:gd name="T6" fmla="*/ 40 w 40"/>
                  <a:gd name="T7" fmla="*/ 54 h 61"/>
                  <a:gd name="T8" fmla="*/ 20 w 40"/>
                  <a:gd name="T9" fmla="*/ 0 h 61"/>
                </a:gdLst>
                <a:ahLst/>
                <a:cxnLst>
                  <a:cxn ang="0">
                    <a:pos x="T0" y="T1"/>
                  </a:cxn>
                  <a:cxn ang="0">
                    <a:pos x="T2" y="T3"/>
                  </a:cxn>
                  <a:cxn ang="0">
                    <a:pos x="T4" y="T5"/>
                  </a:cxn>
                  <a:cxn ang="0">
                    <a:pos x="T6" y="T7"/>
                  </a:cxn>
                  <a:cxn ang="0">
                    <a:pos x="T8" y="T9"/>
                  </a:cxn>
                </a:cxnLst>
                <a:rect l="0" t="0" r="r" b="b"/>
                <a:pathLst>
                  <a:path w="40" h="61">
                    <a:moveTo>
                      <a:pt x="20" y="0"/>
                    </a:moveTo>
                    <a:lnTo>
                      <a:pt x="0" y="8"/>
                    </a:lnTo>
                    <a:lnTo>
                      <a:pt x="21" y="61"/>
                    </a:lnTo>
                    <a:lnTo>
                      <a:pt x="40" y="54"/>
                    </a:lnTo>
                    <a:lnTo>
                      <a:pt x="20"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Freeform 36"/>
              <p:cNvSpPr>
                <a:spLocks/>
              </p:cNvSpPr>
              <p:nvPr/>
            </p:nvSpPr>
            <p:spPr bwMode="auto">
              <a:xfrm>
                <a:off x="3759346" y="2188370"/>
                <a:ext cx="71438" cy="98425"/>
              </a:xfrm>
              <a:custGeom>
                <a:avLst/>
                <a:gdLst>
                  <a:gd name="T0" fmla="*/ 18 w 45"/>
                  <a:gd name="T1" fmla="*/ 0 h 62"/>
                  <a:gd name="T2" fmla="*/ 0 w 45"/>
                  <a:gd name="T3" fmla="*/ 11 h 62"/>
                  <a:gd name="T4" fmla="*/ 27 w 45"/>
                  <a:gd name="T5" fmla="*/ 62 h 62"/>
                  <a:gd name="T6" fmla="*/ 45 w 45"/>
                  <a:gd name="T7" fmla="*/ 51 h 62"/>
                  <a:gd name="T8" fmla="*/ 18 w 45"/>
                  <a:gd name="T9" fmla="*/ 0 h 62"/>
                </a:gdLst>
                <a:ahLst/>
                <a:cxnLst>
                  <a:cxn ang="0">
                    <a:pos x="T0" y="T1"/>
                  </a:cxn>
                  <a:cxn ang="0">
                    <a:pos x="T2" y="T3"/>
                  </a:cxn>
                  <a:cxn ang="0">
                    <a:pos x="T4" y="T5"/>
                  </a:cxn>
                  <a:cxn ang="0">
                    <a:pos x="T6" y="T7"/>
                  </a:cxn>
                  <a:cxn ang="0">
                    <a:pos x="T8" y="T9"/>
                  </a:cxn>
                </a:cxnLst>
                <a:rect l="0" t="0" r="r" b="b"/>
                <a:pathLst>
                  <a:path w="45" h="62">
                    <a:moveTo>
                      <a:pt x="18" y="0"/>
                    </a:moveTo>
                    <a:lnTo>
                      <a:pt x="0" y="11"/>
                    </a:lnTo>
                    <a:lnTo>
                      <a:pt x="27" y="62"/>
                    </a:lnTo>
                    <a:lnTo>
                      <a:pt x="45" y="51"/>
                    </a:lnTo>
                    <a:lnTo>
                      <a:pt x="18"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Freeform 37"/>
              <p:cNvSpPr>
                <a:spLocks/>
              </p:cNvSpPr>
              <p:nvPr/>
            </p:nvSpPr>
            <p:spPr bwMode="auto">
              <a:xfrm>
                <a:off x="3821258" y="2309020"/>
                <a:ext cx="80963" cy="95250"/>
              </a:xfrm>
              <a:custGeom>
                <a:avLst/>
                <a:gdLst>
                  <a:gd name="T0" fmla="*/ 0 w 51"/>
                  <a:gd name="T1" fmla="*/ 12 h 60"/>
                  <a:gd name="T2" fmla="*/ 32 w 51"/>
                  <a:gd name="T3" fmla="*/ 60 h 60"/>
                  <a:gd name="T4" fmla="*/ 51 w 51"/>
                  <a:gd name="T5" fmla="*/ 48 h 60"/>
                  <a:gd name="T6" fmla="*/ 18 w 51"/>
                  <a:gd name="T7" fmla="*/ 0 h 60"/>
                  <a:gd name="T8" fmla="*/ 0 w 51"/>
                  <a:gd name="T9" fmla="*/ 12 h 60"/>
                </a:gdLst>
                <a:ahLst/>
                <a:cxnLst>
                  <a:cxn ang="0">
                    <a:pos x="T0" y="T1"/>
                  </a:cxn>
                  <a:cxn ang="0">
                    <a:pos x="T2" y="T3"/>
                  </a:cxn>
                  <a:cxn ang="0">
                    <a:pos x="T4" y="T5"/>
                  </a:cxn>
                  <a:cxn ang="0">
                    <a:pos x="T6" y="T7"/>
                  </a:cxn>
                  <a:cxn ang="0">
                    <a:pos x="T8" y="T9"/>
                  </a:cxn>
                </a:cxnLst>
                <a:rect l="0" t="0" r="r" b="b"/>
                <a:pathLst>
                  <a:path w="51" h="60">
                    <a:moveTo>
                      <a:pt x="0" y="12"/>
                    </a:moveTo>
                    <a:lnTo>
                      <a:pt x="32" y="60"/>
                    </a:lnTo>
                    <a:lnTo>
                      <a:pt x="51" y="48"/>
                    </a:lnTo>
                    <a:lnTo>
                      <a:pt x="18" y="0"/>
                    </a:lnTo>
                    <a:lnTo>
                      <a:pt x="0"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Freeform 38"/>
              <p:cNvSpPr>
                <a:spLocks/>
              </p:cNvSpPr>
              <p:nvPr/>
            </p:nvSpPr>
            <p:spPr bwMode="auto">
              <a:xfrm>
                <a:off x="4302271" y="2359820"/>
                <a:ext cx="88900" cy="85725"/>
              </a:xfrm>
              <a:custGeom>
                <a:avLst/>
                <a:gdLst>
                  <a:gd name="T0" fmla="*/ 56 w 56"/>
                  <a:gd name="T1" fmla="*/ 38 h 54"/>
                  <a:gd name="T2" fmla="*/ 14 w 56"/>
                  <a:gd name="T3" fmla="*/ 0 h 54"/>
                  <a:gd name="T4" fmla="*/ 0 w 56"/>
                  <a:gd name="T5" fmla="*/ 16 h 54"/>
                  <a:gd name="T6" fmla="*/ 42 w 56"/>
                  <a:gd name="T7" fmla="*/ 54 h 54"/>
                  <a:gd name="T8" fmla="*/ 56 w 56"/>
                  <a:gd name="T9" fmla="*/ 38 h 54"/>
                </a:gdLst>
                <a:ahLst/>
                <a:cxnLst>
                  <a:cxn ang="0">
                    <a:pos x="T0" y="T1"/>
                  </a:cxn>
                  <a:cxn ang="0">
                    <a:pos x="T2" y="T3"/>
                  </a:cxn>
                  <a:cxn ang="0">
                    <a:pos x="T4" y="T5"/>
                  </a:cxn>
                  <a:cxn ang="0">
                    <a:pos x="T6" y="T7"/>
                  </a:cxn>
                  <a:cxn ang="0">
                    <a:pos x="T8" y="T9"/>
                  </a:cxn>
                </a:cxnLst>
                <a:rect l="0" t="0" r="r" b="b"/>
                <a:pathLst>
                  <a:path w="56" h="54">
                    <a:moveTo>
                      <a:pt x="56" y="38"/>
                    </a:moveTo>
                    <a:lnTo>
                      <a:pt x="14" y="0"/>
                    </a:lnTo>
                    <a:lnTo>
                      <a:pt x="0" y="16"/>
                    </a:lnTo>
                    <a:lnTo>
                      <a:pt x="42" y="54"/>
                    </a:lnTo>
                    <a:lnTo>
                      <a:pt x="56" y="3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Freeform 39"/>
              <p:cNvSpPr>
                <a:spLocks/>
              </p:cNvSpPr>
              <p:nvPr/>
            </p:nvSpPr>
            <p:spPr bwMode="auto">
              <a:xfrm>
                <a:off x="4835671" y="2486820"/>
                <a:ext cx="71438" cy="96838"/>
              </a:xfrm>
              <a:custGeom>
                <a:avLst/>
                <a:gdLst>
                  <a:gd name="T0" fmla="*/ 0 w 45"/>
                  <a:gd name="T1" fmla="*/ 9 h 61"/>
                  <a:gd name="T2" fmla="*/ 26 w 45"/>
                  <a:gd name="T3" fmla="*/ 61 h 61"/>
                  <a:gd name="T4" fmla="*/ 45 w 45"/>
                  <a:gd name="T5" fmla="*/ 52 h 61"/>
                  <a:gd name="T6" fmla="*/ 19 w 45"/>
                  <a:gd name="T7" fmla="*/ 0 h 61"/>
                  <a:gd name="T8" fmla="*/ 0 w 45"/>
                  <a:gd name="T9" fmla="*/ 9 h 61"/>
                </a:gdLst>
                <a:ahLst/>
                <a:cxnLst>
                  <a:cxn ang="0">
                    <a:pos x="T0" y="T1"/>
                  </a:cxn>
                  <a:cxn ang="0">
                    <a:pos x="T2" y="T3"/>
                  </a:cxn>
                  <a:cxn ang="0">
                    <a:pos x="T4" y="T5"/>
                  </a:cxn>
                  <a:cxn ang="0">
                    <a:pos x="T6" y="T7"/>
                  </a:cxn>
                  <a:cxn ang="0">
                    <a:pos x="T8" y="T9"/>
                  </a:cxn>
                </a:cxnLst>
                <a:rect l="0" t="0" r="r" b="b"/>
                <a:pathLst>
                  <a:path w="45" h="61">
                    <a:moveTo>
                      <a:pt x="0" y="9"/>
                    </a:moveTo>
                    <a:lnTo>
                      <a:pt x="26" y="61"/>
                    </a:lnTo>
                    <a:lnTo>
                      <a:pt x="45" y="52"/>
                    </a:lnTo>
                    <a:lnTo>
                      <a:pt x="19" y="0"/>
                    </a:lnTo>
                    <a:lnTo>
                      <a:pt x="0" y="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Freeform 40"/>
              <p:cNvSpPr>
                <a:spLocks/>
              </p:cNvSpPr>
              <p:nvPr/>
            </p:nvSpPr>
            <p:spPr bwMode="auto">
              <a:xfrm>
                <a:off x="4894408" y="2624932"/>
                <a:ext cx="71438" cy="96838"/>
              </a:xfrm>
              <a:custGeom>
                <a:avLst/>
                <a:gdLst>
                  <a:gd name="T0" fmla="*/ 45 w 45"/>
                  <a:gd name="T1" fmla="*/ 52 h 61"/>
                  <a:gd name="T2" fmla="*/ 20 w 45"/>
                  <a:gd name="T3" fmla="*/ 0 h 61"/>
                  <a:gd name="T4" fmla="*/ 0 w 45"/>
                  <a:gd name="T5" fmla="*/ 9 h 61"/>
                  <a:gd name="T6" fmla="*/ 25 w 45"/>
                  <a:gd name="T7" fmla="*/ 61 h 61"/>
                  <a:gd name="T8" fmla="*/ 45 w 45"/>
                  <a:gd name="T9" fmla="*/ 52 h 61"/>
                </a:gdLst>
                <a:ahLst/>
                <a:cxnLst>
                  <a:cxn ang="0">
                    <a:pos x="T0" y="T1"/>
                  </a:cxn>
                  <a:cxn ang="0">
                    <a:pos x="T2" y="T3"/>
                  </a:cxn>
                  <a:cxn ang="0">
                    <a:pos x="T4" y="T5"/>
                  </a:cxn>
                  <a:cxn ang="0">
                    <a:pos x="T6" y="T7"/>
                  </a:cxn>
                  <a:cxn ang="0">
                    <a:pos x="T8" y="T9"/>
                  </a:cxn>
                </a:cxnLst>
                <a:rect l="0" t="0" r="r" b="b"/>
                <a:pathLst>
                  <a:path w="45" h="61">
                    <a:moveTo>
                      <a:pt x="45" y="52"/>
                    </a:moveTo>
                    <a:lnTo>
                      <a:pt x="20" y="0"/>
                    </a:lnTo>
                    <a:lnTo>
                      <a:pt x="0" y="9"/>
                    </a:lnTo>
                    <a:lnTo>
                      <a:pt x="25" y="61"/>
                    </a:lnTo>
                    <a:lnTo>
                      <a:pt x="45" y="5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Freeform 41"/>
              <p:cNvSpPr>
                <a:spLocks/>
              </p:cNvSpPr>
              <p:nvPr/>
            </p:nvSpPr>
            <p:spPr bwMode="auto">
              <a:xfrm>
                <a:off x="4940446" y="2761457"/>
                <a:ext cx="73025" cy="96838"/>
              </a:xfrm>
              <a:custGeom>
                <a:avLst/>
                <a:gdLst>
                  <a:gd name="T0" fmla="*/ 46 w 46"/>
                  <a:gd name="T1" fmla="*/ 52 h 61"/>
                  <a:gd name="T2" fmla="*/ 20 w 46"/>
                  <a:gd name="T3" fmla="*/ 0 h 61"/>
                  <a:gd name="T4" fmla="*/ 0 w 46"/>
                  <a:gd name="T5" fmla="*/ 9 h 61"/>
                  <a:gd name="T6" fmla="*/ 26 w 46"/>
                  <a:gd name="T7" fmla="*/ 61 h 61"/>
                  <a:gd name="T8" fmla="*/ 46 w 46"/>
                  <a:gd name="T9" fmla="*/ 52 h 61"/>
                </a:gdLst>
                <a:ahLst/>
                <a:cxnLst>
                  <a:cxn ang="0">
                    <a:pos x="T0" y="T1"/>
                  </a:cxn>
                  <a:cxn ang="0">
                    <a:pos x="T2" y="T3"/>
                  </a:cxn>
                  <a:cxn ang="0">
                    <a:pos x="T4" y="T5"/>
                  </a:cxn>
                  <a:cxn ang="0">
                    <a:pos x="T6" y="T7"/>
                  </a:cxn>
                  <a:cxn ang="0">
                    <a:pos x="T8" y="T9"/>
                  </a:cxn>
                </a:cxnLst>
                <a:rect l="0" t="0" r="r" b="b"/>
                <a:pathLst>
                  <a:path w="46" h="61">
                    <a:moveTo>
                      <a:pt x="46" y="52"/>
                    </a:moveTo>
                    <a:lnTo>
                      <a:pt x="20" y="0"/>
                    </a:lnTo>
                    <a:lnTo>
                      <a:pt x="0" y="9"/>
                    </a:lnTo>
                    <a:lnTo>
                      <a:pt x="26" y="61"/>
                    </a:lnTo>
                    <a:lnTo>
                      <a:pt x="46" y="5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Freeform 42"/>
              <p:cNvSpPr>
                <a:spLocks/>
              </p:cNvSpPr>
              <p:nvPr/>
            </p:nvSpPr>
            <p:spPr bwMode="auto">
              <a:xfrm>
                <a:off x="4764233" y="2374107"/>
                <a:ext cx="79375" cy="95250"/>
              </a:xfrm>
              <a:custGeom>
                <a:avLst/>
                <a:gdLst>
                  <a:gd name="T0" fmla="*/ 50 w 50"/>
                  <a:gd name="T1" fmla="*/ 49 h 60"/>
                  <a:gd name="T2" fmla="*/ 19 w 50"/>
                  <a:gd name="T3" fmla="*/ 0 h 60"/>
                  <a:gd name="T4" fmla="*/ 0 w 50"/>
                  <a:gd name="T5" fmla="*/ 12 h 60"/>
                  <a:gd name="T6" fmla="*/ 32 w 50"/>
                  <a:gd name="T7" fmla="*/ 60 h 60"/>
                  <a:gd name="T8" fmla="*/ 50 w 50"/>
                  <a:gd name="T9" fmla="*/ 49 h 60"/>
                </a:gdLst>
                <a:ahLst/>
                <a:cxnLst>
                  <a:cxn ang="0">
                    <a:pos x="T0" y="T1"/>
                  </a:cxn>
                  <a:cxn ang="0">
                    <a:pos x="T2" y="T3"/>
                  </a:cxn>
                  <a:cxn ang="0">
                    <a:pos x="T4" y="T5"/>
                  </a:cxn>
                  <a:cxn ang="0">
                    <a:pos x="T6" y="T7"/>
                  </a:cxn>
                  <a:cxn ang="0">
                    <a:pos x="T8" y="T9"/>
                  </a:cxn>
                </a:cxnLst>
                <a:rect l="0" t="0" r="r" b="b"/>
                <a:pathLst>
                  <a:path w="50" h="60">
                    <a:moveTo>
                      <a:pt x="50" y="49"/>
                    </a:moveTo>
                    <a:lnTo>
                      <a:pt x="19" y="0"/>
                    </a:lnTo>
                    <a:lnTo>
                      <a:pt x="0" y="12"/>
                    </a:lnTo>
                    <a:lnTo>
                      <a:pt x="32" y="60"/>
                    </a:lnTo>
                    <a:lnTo>
                      <a:pt x="50" y="4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Freeform 43"/>
              <p:cNvSpPr>
                <a:spLocks/>
              </p:cNvSpPr>
              <p:nvPr/>
            </p:nvSpPr>
            <p:spPr bwMode="auto">
              <a:xfrm>
                <a:off x="4680096" y="2270920"/>
                <a:ext cx="87313" cy="93663"/>
              </a:xfrm>
              <a:custGeom>
                <a:avLst/>
                <a:gdLst>
                  <a:gd name="T0" fmla="*/ 17 w 55"/>
                  <a:gd name="T1" fmla="*/ 0 h 59"/>
                  <a:gd name="T2" fmla="*/ 0 w 55"/>
                  <a:gd name="T3" fmla="*/ 15 h 59"/>
                  <a:gd name="T4" fmla="*/ 38 w 55"/>
                  <a:gd name="T5" fmla="*/ 59 h 59"/>
                  <a:gd name="T6" fmla="*/ 55 w 55"/>
                  <a:gd name="T7" fmla="*/ 45 h 59"/>
                  <a:gd name="T8" fmla="*/ 17 w 55"/>
                  <a:gd name="T9" fmla="*/ 0 h 59"/>
                </a:gdLst>
                <a:ahLst/>
                <a:cxnLst>
                  <a:cxn ang="0">
                    <a:pos x="T0" y="T1"/>
                  </a:cxn>
                  <a:cxn ang="0">
                    <a:pos x="T2" y="T3"/>
                  </a:cxn>
                  <a:cxn ang="0">
                    <a:pos x="T4" y="T5"/>
                  </a:cxn>
                  <a:cxn ang="0">
                    <a:pos x="T6" y="T7"/>
                  </a:cxn>
                  <a:cxn ang="0">
                    <a:pos x="T8" y="T9"/>
                  </a:cxn>
                </a:cxnLst>
                <a:rect l="0" t="0" r="r" b="b"/>
                <a:pathLst>
                  <a:path w="55" h="59">
                    <a:moveTo>
                      <a:pt x="17" y="0"/>
                    </a:moveTo>
                    <a:lnTo>
                      <a:pt x="0" y="15"/>
                    </a:lnTo>
                    <a:lnTo>
                      <a:pt x="38" y="59"/>
                    </a:lnTo>
                    <a:lnTo>
                      <a:pt x="55" y="45"/>
                    </a:lnTo>
                    <a:lnTo>
                      <a:pt x="17"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Freeform 44"/>
              <p:cNvSpPr>
                <a:spLocks/>
              </p:cNvSpPr>
              <p:nvPr/>
            </p:nvSpPr>
            <p:spPr bwMode="auto">
              <a:xfrm>
                <a:off x="4584846" y="2180432"/>
                <a:ext cx="92075" cy="87313"/>
              </a:xfrm>
              <a:custGeom>
                <a:avLst/>
                <a:gdLst>
                  <a:gd name="T0" fmla="*/ 0 w 58"/>
                  <a:gd name="T1" fmla="*/ 16 h 55"/>
                  <a:gd name="T2" fmla="*/ 43 w 58"/>
                  <a:gd name="T3" fmla="*/ 55 h 55"/>
                  <a:gd name="T4" fmla="*/ 58 w 58"/>
                  <a:gd name="T5" fmla="*/ 39 h 55"/>
                  <a:gd name="T6" fmla="*/ 16 w 58"/>
                  <a:gd name="T7" fmla="*/ 0 h 55"/>
                  <a:gd name="T8" fmla="*/ 0 w 58"/>
                  <a:gd name="T9" fmla="*/ 16 h 55"/>
                </a:gdLst>
                <a:ahLst/>
                <a:cxnLst>
                  <a:cxn ang="0">
                    <a:pos x="T0" y="T1"/>
                  </a:cxn>
                  <a:cxn ang="0">
                    <a:pos x="T2" y="T3"/>
                  </a:cxn>
                  <a:cxn ang="0">
                    <a:pos x="T4" y="T5"/>
                  </a:cxn>
                  <a:cxn ang="0">
                    <a:pos x="T6" y="T7"/>
                  </a:cxn>
                  <a:cxn ang="0">
                    <a:pos x="T8" y="T9"/>
                  </a:cxn>
                </a:cxnLst>
                <a:rect l="0" t="0" r="r" b="b"/>
                <a:pathLst>
                  <a:path w="58" h="55">
                    <a:moveTo>
                      <a:pt x="0" y="16"/>
                    </a:moveTo>
                    <a:lnTo>
                      <a:pt x="43" y="55"/>
                    </a:lnTo>
                    <a:lnTo>
                      <a:pt x="58" y="39"/>
                    </a:lnTo>
                    <a:lnTo>
                      <a:pt x="16" y="0"/>
                    </a:lnTo>
                    <a:lnTo>
                      <a:pt x="0" y="16"/>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Freeform 45"/>
              <p:cNvSpPr>
                <a:spLocks/>
              </p:cNvSpPr>
              <p:nvPr/>
            </p:nvSpPr>
            <p:spPr bwMode="auto">
              <a:xfrm>
                <a:off x="4480071" y="2102645"/>
                <a:ext cx="95250" cy="79375"/>
              </a:xfrm>
              <a:custGeom>
                <a:avLst/>
                <a:gdLst>
                  <a:gd name="T0" fmla="*/ 60 w 60"/>
                  <a:gd name="T1" fmla="*/ 34 h 50"/>
                  <a:gd name="T2" fmla="*/ 13 w 60"/>
                  <a:gd name="T3" fmla="*/ 0 h 50"/>
                  <a:gd name="T4" fmla="*/ 0 w 60"/>
                  <a:gd name="T5" fmla="*/ 17 h 50"/>
                  <a:gd name="T6" fmla="*/ 47 w 60"/>
                  <a:gd name="T7" fmla="*/ 50 h 50"/>
                  <a:gd name="T8" fmla="*/ 60 w 60"/>
                  <a:gd name="T9" fmla="*/ 34 h 50"/>
                </a:gdLst>
                <a:ahLst/>
                <a:cxnLst>
                  <a:cxn ang="0">
                    <a:pos x="T0" y="T1"/>
                  </a:cxn>
                  <a:cxn ang="0">
                    <a:pos x="T2" y="T3"/>
                  </a:cxn>
                  <a:cxn ang="0">
                    <a:pos x="T4" y="T5"/>
                  </a:cxn>
                  <a:cxn ang="0">
                    <a:pos x="T6" y="T7"/>
                  </a:cxn>
                  <a:cxn ang="0">
                    <a:pos x="T8" y="T9"/>
                  </a:cxn>
                </a:cxnLst>
                <a:rect l="0" t="0" r="r" b="b"/>
                <a:pathLst>
                  <a:path w="60" h="50">
                    <a:moveTo>
                      <a:pt x="60" y="34"/>
                    </a:moveTo>
                    <a:lnTo>
                      <a:pt x="13" y="0"/>
                    </a:lnTo>
                    <a:lnTo>
                      <a:pt x="0" y="17"/>
                    </a:lnTo>
                    <a:lnTo>
                      <a:pt x="47" y="50"/>
                    </a:lnTo>
                    <a:lnTo>
                      <a:pt x="60" y="3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Freeform 46"/>
              <p:cNvSpPr>
                <a:spLocks/>
              </p:cNvSpPr>
              <p:nvPr/>
            </p:nvSpPr>
            <p:spPr bwMode="auto">
              <a:xfrm>
                <a:off x="4365771" y="2035970"/>
                <a:ext cx="98425" cy="74613"/>
              </a:xfrm>
              <a:custGeom>
                <a:avLst/>
                <a:gdLst>
                  <a:gd name="T0" fmla="*/ 62 w 62"/>
                  <a:gd name="T1" fmla="*/ 29 h 47"/>
                  <a:gd name="T2" fmla="*/ 11 w 62"/>
                  <a:gd name="T3" fmla="*/ 0 h 47"/>
                  <a:gd name="T4" fmla="*/ 0 w 62"/>
                  <a:gd name="T5" fmla="*/ 20 h 47"/>
                  <a:gd name="T6" fmla="*/ 51 w 62"/>
                  <a:gd name="T7" fmla="*/ 47 h 47"/>
                  <a:gd name="T8" fmla="*/ 62 w 62"/>
                  <a:gd name="T9" fmla="*/ 29 h 47"/>
                </a:gdLst>
                <a:ahLst/>
                <a:cxnLst>
                  <a:cxn ang="0">
                    <a:pos x="T0" y="T1"/>
                  </a:cxn>
                  <a:cxn ang="0">
                    <a:pos x="T2" y="T3"/>
                  </a:cxn>
                  <a:cxn ang="0">
                    <a:pos x="T4" y="T5"/>
                  </a:cxn>
                  <a:cxn ang="0">
                    <a:pos x="T6" y="T7"/>
                  </a:cxn>
                  <a:cxn ang="0">
                    <a:pos x="T8" y="T9"/>
                  </a:cxn>
                </a:cxnLst>
                <a:rect l="0" t="0" r="r" b="b"/>
                <a:pathLst>
                  <a:path w="62" h="47">
                    <a:moveTo>
                      <a:pt x="62" y="29"/>
                    </a:moveTo>
                    <a:lnTo>
                      <a:pt x="11" y="0"/>
                    </a:lnTo>
                    <a:lnTo>
                      <a:pt x="0" y="20"/>
                    </a:lnTo>
                    <a:lnTo>
                      <a:pt x="51" y="47"/>
                    </a:lnTo>
                    <a:lnTo>
                      <a:pt x="62" y="2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3" name="Freeform 47"/>
              <p:cNvSpPr>
                <a:spLocks/>
              </p:cNvSpPr>
              <p:nvPr/>
            </p:nvSpPr>
            <p:spPr bwMode="auto">
              <a:xfrm>
                <a:off x="4248296" y="1986757"/>
                <a:ext cx="95250" cy="66675"/>
              </a:xfrm>
              <a:custGeom>
                <a:avLst/>
                <a:gdLst>
                  <a:gd name="T0" fmla="*/ 60 w 60"/>
                  <a:gd name="T1" fmla="*/ 22 h 42"/>
                  <a:gd name="T2" fmla="*/ 8 w 60"/>
                  <a:gd name="T3" fmla="*/ 0 h 42"/>
                  <a:gd name="T4" fmla="*/ 0 w 60"/>
                  <a:gd name="T5" fmla="*/ 21 h 42"/>
                  <a:gd name="T6" fmla="*/ 54 w 60"/>
                  <a:gd name="T7" fmla="*/ 42 h 42"/>
                  <a:gd name="T8" fmla="*/ 60 w 60"/>
                  <a:gd name="T9" fmla="*/ 22 h 42"/>
                </a:gdLst>
                <a:ahLst/>
                <a:cxnLst>
                  <a:cxn ang="0">
                    <a:pos x="T0" y="T1"/>
                  </a:cxn>
                  <a:cxn ang="0">
                    <a:pos x="T2" y="T3"/>
                  </a:cxn>
                  <a:cxn ang="0">
                    <a:pos x="T4" y="T5"/>
                  </a:cxn>
                  <a:cxn ang="0">
                    <a:pos x="T6" y="T7"/>
                  </a:cxn>
                  <a:cxn ang="0">
                    <a:pos x="T8" y="T9"/>
                  </a:cxn>
                </a:cxnLst>
                <a:rect l="0" t="0" r="r" b="b"/>
                <a:pathLst>
                  <a:path w="60" h="42">
                    <a:moveTo>
                      <a:pt x="60" y="22"/>
                    </a:moveTo>
                    <a:lnTo>
                      <a:pt x="8" y="0"/>
                    </a:lnTo>
                    <a:lnTo>
                      <a:pt x="0" y="21"/>
                    </a:lnTo>
                    <a:lnTo>
                      <a:pt x="54" y="42"/>
                    </a:lnTo>
                    <a:lnTo>
                      <a:pt x="60" y="2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4" name="Freeform 48"/>
              <p:cNvSpPr>
                <a:spLocks/>
              </p:cNvSpPr>
              <p:nvPr/>
            </p:nvSpPr>
            <p:spPr bwMode="auto">
              <a:xfrm>
                <a:off x="4122883" y="1953420"/>
                <a:ext cx="96838" cy="55563"/>
              </a:xfrm>
              <a:custGeom>
                <a:avLst/>
                <a:gdLst>
                  <a:gd name="T0" fmla="*/ 61 w 61"/>
                  <a:gd name="T1" fmla="*/ 14 h 35"/>
                  <a:gd name="T2" fmla="*/ 5 w 61"/>
                  <a:gd name="T3" fmla="*/ 0 h 35"/>
                  <a:gd name="T4" fmla="*/ 0 w 61"/>
                  <a:gd name="T5" fmla="*/ 21 h 35"/>
                  <a:gd name="T6" fmla="*/ 56 w 61"/>
                  <a:gd name="T7" fmla="*/ 35 h 35"/>
                  <a:gd name="T8" fmla="*/ 61 w 61"/>
                  <a:gd name="T9" fmla="*/ 14 h 35"/>
                </a:gdLst>
                <a:ahLst/>
                <a:cxnLst>
                  <a:cxn ang="0">
                    <a:pos x="T0" y="T1"/>
                  </a:cxn>
                  <a:cxn ang="0">
                    <a:pos x="T2" y="T3"/>
                  </a:cxn>
                  <a:cxn ang="0">
                    <a:pos x="T4" y="T5"/>
                  </a:cxn>
                  <a:cxn ang="0">
                    <a:pos x="T6" y="T7"/>
                  </a:cxn>
                  <a:cxn ang="0">
                    <a:pos x="T8" y="T9"/>
                  </a:cxn>
                </a:cxnLst>
                <a:rect l="0" t="0" r="r" b="b"/>
                <a:pathLst>
                  <a:path w="61" h="35">
                    <a:moveTo>
                      <a:pt x="61" y="14"/>
                    </a:moveTo>
                    <a:lnTo>
                      <a:pt x="5" y="0"/>
                    </a:lnTo>
                    <a:lnTo>
                      <a:pt x="0" y="21"/>
                    </a:lnTo>
                    <a:lnTo>
                      <a:pt x="56" y="35"/>
                    </a:lnTo>
                    <a:lnTo>
                      <a:pt x="61"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5" name="Freeform 49"/>
              <p:cNvSpPr>
                <a:spLocks/>
              </p:cNvSpPr>
              <p:nvPr/>
            </p:nvSpPr>
            <p:spPr bwMode="auto">
              <a:xfrm>
                <a:off x="3902221" y="2332832"/>
                <a:ext cx="292100" cy="271463"/>
              </a:xfrm>
              <a:custGeom>
                <a:avLst/>
                <a:gdLst>
                  <a:gd name="T0" fmla="*/ 184 w 184"/>
                  <a:gd name="T1" fmla="*/ 144 h 171"/>
                  <a:gd name="T2" fmla="*/ 183 w 184"/>
                  <a:gd name="T3" fmla="*/ 123 h 171"/>
                  <a:gd name="T4" fmla="*/ 154 w 184"/>
                  <a:gd name="T5" fmla="*/ 123 h 171"/>
                  <a:gd name="T6" fmla="*/ 157 w 184"/>
                  <a:gd name="T7" fmla="*/ 115 h 171"/>
                  <a:gd name="T8" fmla="*/ 160 w 184"/>
                  <a:gd name="T9" fmla="*/ 106 h 171"/>
                  <a:gd name="T10" fmla="*/ 161 w 184"/>
                  <a:gd name="T11" fmla="*/ 95 h 171"/>
                  <a:gd name="T12" fmla="*/ 161 w 184"/>
                  <a:gd name="T13" fmla="*/ 85 h 171"/>
                  <a:gd name="T14" fmla="*/ 160 w 184"/>
                  <a:gd name="T15" fmla="*/ 68 h 171"/>
                  <a:gd name="T16" fmla="*/ 156 w 184"/>
                  <a:gd name="T17" fmla="*/ 52 h 171"/>
                  <a:gd name="T18" fmla="*/ 151 w 184"/>
                  <a:gd name="T19" fmla="*/ 38 h 171"/>
                  <a:gd name="T20" fmla="*/ 144 w 184"/>
                  <a:gd name="T21" fmla="*/ 25 h 171"/>
                  <a:gd name="T22" fmla="*/ 135 w 184"/>
                  <a:gd name="T23" fmla="*/ 15 h 171"/>
                  <a:gd name="T24" fmla="*/ 125 w 184"/>
                  <a:gd name="T25" fmla="*/ 7 h 171"/>
                  <a:gd name="T26" fmla="*/ 113 w 184"/>
                  <a:gd name="T27" fmla="*/ 2 h 171"/>
                  <a:gd name="T28" fmla="*/ 101 w 184"/>
                  <a:gd name="T29" fmla="*/ 0 h 171"/>
                  <a:gd name="T30" fmla="*/ 89 w 184"/>
                  <a:gd name="T31" fmla="*/ 2 h 171"/>
                  <a:gd name="T32" fmla="*/ 79 w 184"/>
                  <a:gd name="T33" fmla="*/ 7 h 171"/>
                  <a:gd name="T34" fmla="*/ 69 w 184"/>
                  <a:gd name="T35" fmla="*/ 13 h 171"/>
                  <a:gd name="T36" fmla="*/ 61 w 184"/>
                  <a:gd name="T37" fmla="*/ 24 h 171"/>
                  <a:gd name="T38" fmla="*/ 53 w 184"/>
                  <a:gd name="T39" fmla="*/ 36 h 171"/>
                  <a:gd name="T40" fmla="*/ 48 w 184"/>
                  <a:gd name="T41" fmla="*/ 49 h 171"/>
                  <a:gd name="T42" fmla="*/ 44 w 184"/>
                  <a:gd name="T43" fmla="*/ 64 h 171"/>
                  <a:gd name="T44" fmla="*/ 43 w 184"/>
                  <a:gd name="T45" fmla="*/ 80 h 171"/>
                  <a:gd name="T46" fmla="*/ 17 w 184"/>
                  <a:gd name="T47" fmla="*/ 50 h 171"/>
                  <a:gd name="T48" fmla="*/ 0 w 184"/>
                  <a:gd name="T49" fmla="*/ 64 h 171"/>
                  <a:gd name="T50" fmla="*/ 39 w 184"/>
                  <a:gd name="T51" fmla="*/ 108 h 171"/>
                  <a:gd name="T52" fmla="*/ 43 w 184"/>
                  <a:gd name="T53" fmla="*/ 103 h 171"/>
                  <a:gd name="T54" fmla="*/ 45 w 184"/>
                  <a:gd name="T55" fmla="*/ 117 h 171"/>
                  <a:gd name="T56" fmla="*/ 50 w 184"/>
                  <a:gd name="T57" fmla="*/ 131 h 171"/>
                  <a:gd name="T58" fmla="*/ 57 w 184"/>
                  <a:gd name="T59" fmla="*/ 142 h 171"/>
                  <a:gd name="T60" fmla="*/ 63 w 184"/>
                  <a:gd name="T61" fmla="*/ 151 h 171"/>
                  <a:gd name="T62" fmla="*/ 71 w 184"/>
                  <a:gd name="T63" fmla="*/ 159 h 171"/>
                  <a:gd name="T64" fmla="*/ 80 w 184"/>
                  <a:gd name="T65" fmla="*/ 166 h 171"/>
                  <a:gd name="T66" fmla="*/ 91 w 184"/>
                  <a:gd name="T67" fmla="*/ 170 h 171"/>
                  <a:gd name="T68" fmla="*/ 101 w 184"/>
                  <a:gd name="T69" fmla="*/ 171 h 171"/>
                  <a:gd name="T70" fmla="*/ 108 w 184"/>
                  <a:gd name="T71" fmla="*/ 171 h 171"/>
                  <a:gd name="T72" fmla="*/ 114 w 184"/>
                  <a:gd name="T73" fmla="*/ 170 h 171"/>
                  <a:gd name="T74" fmla="*/ 119 w 184"/>
                  <a:gd name="T75" fmla="*/ 167 h 171"/>
                  <a:gd name="T76" fmla="*/ 125 w 184"/>
                  <a:gd name="T77" fmla="*/ 163 h 171"/>
                  <a:gd name="T78" fmla="*/ 130 w 184"/>
                  <a:gd name="T79" fmla="*/ 160 h 171"/>
                  <a:gd name="T80" fmla="*/ 135 w 184"/>
                  <a:gd name="T81" fmla="*/ 155 h 171"/>
                  <a:gd name="T82" fmla="*/ 140 w 184"/>
                  <a:gd name="T83" fmla="*/ 150 h 171"/>
                  <a:gd name="T84" fmla="*/ 144 w 184"/>
                  <a:gd name="T85" fmla="*/ 145 h 171"/>
                  <a:gd name="T86" fmla="*/ 184 w 184"/>
                  <a:gd name="T87" fmla="*/ 14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4" h="171">
                    <a:moveTo>
                      <a:pt x="184" y="144"/>
                    </a:moveTo>
                    <a:lnTo>
                      <a:pt x="183" y="123"/>
                    </a:lnTo>
                    <a:lnTo>
                      <a:pt x="154" y="123"/>
                    </a:lnTo>
                    <a:lnTo>
                      <a:pt x="157" y="115"/>
                    </a:lnTo>
                    <a:lnTo>
                      <a:pt x="160" y="106"/>
                    </a:lnTo>
                    <a:lnTo>
                      <a:pt x="161" y="95"/>
                    </a:lnTo>
                    <a:lnTo>
                      <a:pt x="161" y="85"/>
                    </a:lnTo>
                    <a:lnTo>
                      <a:pt x="160" y="68"/>
                    </a:lnTo>
                    <a:lnTo>
                      <a:pt x="156" y="52"/>
                    </a:lnTo>
                    <a:lnTo>
                      <a:pt x="151" y="38"/>
                    </a:lnTo>
                    <a:lnTo>
                      <a:pt x="144" y="25"/>
                    </a:lnTo>
                    <a:lnTo>
                      <a:pt x="135" y="15"/>
                    </a:lnTo>
                    <a:lnTo>
                      <a:pt x="125" y="7"/>
                    </a:lnTo>
                    <a:lnTo>
                      <a:pt x="113" y="2"/>
                    </a:lnTo>
                    <a:lnTo>
                      <a:pt x="101" y="0"/>
                    </a:lnTo>
                    <a:lnTo>
                      <a:pt x="89" y="2"/>
                    </a:lnTo>
                    <a:lnTo>
                      <a:pt x="79" y="7"/>
                    </a:lnTo>
                    <a:lnTo>
                      <a:pt x="69" y="13"/>
                    </a:lnTo>
                    <a:lnTo>
                      <a:pt x="61" y="24"/>
                    </a:lnTo>
                    <a:lnTo>
                      <a:pt x="53" y="36"/>
                    </a:lnTo>
                    <a:lnTo>
                      <a:pt x="48" y="49"/>
                    </a:lnTo>
                    <a:lnTo>
                      <a:pt x="44" y="64"/>
                    </a:lnTo>
                    <a:lnTo>
                      <a:pt x="43" y="80"/>
                    </a:lnTo>
                    <a:lnTo>
                      <a:pt x="17" y="50"/>
                    </a:lnTo>
                    <a:lnTo>
                      <a:pt x="0" y="64"/>
                    </a:lnTo>
                    <a:lnTo>
                      <a:pt x="39" y="108"/>
                    </a:lnTo>
                    <a:lnTo>
                      <a:pt x="43" y="103"/>
                    </a:lnTo>
                    <a:lnTo>
                      <a:pt x="45" y="117"/>
                    </a:lnTo>
                    <a:lnTo>
                      <a:pt x="50" y="131"/>
                    </a:lnTo>
                    <a:lnTo>
                      <a:pt x="57" y="142"/>
                    </a:lnTo>
                    <a:lnTo>
                      <a:pt x="63" y="151"/>
                    </a:lnTo>
                    <a:lnTo>
                      <a:pt x="71" y="159"/>
                    </a:lnTo>
                    <a:lnTo>
                      <a:pt x="80" y="166"/>
                    </a:lnTo>
                    <a:lnTo>
                      <a:pt x="91" y="170"/>
                    </a:lnTo>
                    <a:lnTo>
                      <a:pt x="101" y="171"/>
                    </a:lnTo>
                    <a:lnTo>
                      <a:pt x="108" y="171"/>
                    </a:lnTo>
                    <a:lnTo>
                      <a:pt x="114" y="170"/>
                    </a:lnTo>
                    <a:lnTo>
                      <a:pt x="119" y="167"/>
                    </a:lnTo>
                    <a:lnTo>
                      <a:pt x="125" y="163"/>
                    </a:lnTo>
                    <a:lnTo>
                      <a:pt x="130" y="160"/>
                    </a:lnTo>
                    <a:lnTo>
                      <a:pt x="135" y="155"/>
                    </a:lnTo>
                    <a:lnTo>
                      <a:pt x="140" y="150"/>
                    </a:lnTo>
                    <a:lnTo>
                      <a:pt x="144" y="145"/>
                    </a:lnTo>
                    <a:lnTo>
                      <a:pt x="184" y="14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6" name="Freeform 50"/>
              <p:cNvSpPr>
                <a:spLocks/>
              </p:cNvSpPr>
              <p:nvPr/>
            </p:nvSpPr>
            <p:spPr bwMode="auto">
              <a:xfrm>
                <a:off x="4230833" y="2507457"/>
                <a:ext cx="96838" cy="47625"/>
              </a:xfrm>
              <a:custGeom>
                <a:avLst/>
                <a:gdLst>
                  <a:gd name="T0" fmla="*/ 3 w 61"/>
                  <a:gd name="T1" fmla="*/ 30 h 30"/>
                  <a:gd name="T2" fmla="*/ 61 w 61"/>
                  <a:gd name="T3" fmla="*/ 21 h 30"/>
                  <a:gd name="T4" fmla="*/ 57 w 61"/>
                  <a:gd name="T5" fmla="*/ 0 h 30"/>
                  <a:gd name="T6" fmla="*/ 0 w 61"/>
                  <a:gd name="T7" fmla="*/ 9 h 30"/>
                  <a:gd name="T8" fmla="*/ 3 w 61"/>
                  <a:gd name="T9" fmla="*/ 30 h 30"/>
                </a:gdLst>
                <a:ahLst/>
                <a:cxnLst>
                  <a:cxn ang="0">
                    <a:pos x="T0" y="T1"/>
                  </a:cxn>
                  <a:cxn ang="0">
                    <a:pos x="T2" y="T3"/>
                  </a:cxn>
                  <a:cxn ang="0">
                    <a:pos x="T4" y="T5"/>
                  </a:cxn>
                  <a:cxn ang="0">
                    <a:pos x="T6" y="T7"/>
                  </a:cxn>
                  <a:cxn ang="0">
                    <a:pos x="T8" y="T9"/>
                  </a:cxn>
                </a:cxnLst>
                <a:rect l="0" t="0" r="r" b="b"/>
                <a:pathLst>
                  <a:path w="61" h="30">
                    <a:moveTo>
                      <a:pt x="3" y="30"/>
                    </a:moveTo>
                    <a:lnTo>
                      <a:pt x="61" y="21"/>
                    </a:lnTo>
                    <a:lnTo>
                      <a:pt x="57" y="0"/>
                    </a:lnTo>
                    <a:lnTo>
                      <a:pt x="0" y="9"/>
                    </a:lnTo>
                    <a:lnTo>
                      <a:pt x="3" y="3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Freeform 51"/>
              <p:cNvSpPr>
                <a:spLocks/>
              </p:cNvSpPr>
              <p:nvPr/>
            </p:nvSpPr>
            <p:spPr bwMode="auto">
              <a:xfrm>
                <a:off x="4356246" y="2469357"/>
                <a:ext cx="96838" cy="60325"/>
              </a:xfrm>
              <a:custGeom>
                <a:avLst/>
                <a:gdLst>
                  <a:gd name="T0" fmla="*/ 61 w 61"/>
                  <a:gd name="T1" fmla="*/ 21 h 38"/>
                  <a:gd name="T2" fmla="*/ 56 w 61"/>
                  <a:gd name="T3" fmla="*/ 0 h 38"/>
                  <a:gd name="T4" fmla="*/ 0 w 61"/>
                  <a:gd name="T5" fmla="*/ 17 h 38"/>
                  <a:gd name="T6" fmla="*/ 5 w 61"/>
                  <a:gd name="T7" fmla="*/ 38 h 38"/>
                  <a:gd name="T8" fmla="*/ 61 w 61"/>
                  <a:gd name="T9" fmla="*/ 21 h 38"/>
                </a:gdLst>
                <a:ahLst/>
                <a:cxnLst>
                  <a:cxn ang="0">
                    <a:pos x="T0" y="T1"/>
                  </a:cxn>
                  <a:cxn ang="0">
                    <a:pos x="T2" y="T3"/>
                  </a:cxn>
                  <a:cxn ang="0">
                    <a:pos x="T4" y="T5"/>
                  </a:cxn>
                  <a:cxn ang="0">
                    <a:pos x="T6" y="T7"/>
                  </a:cxn>
                  <a:cxn ang="0">
                    <a:pos x="T8" y="T9"/>
                  </a:cxn>
                </a:cxnLst>
                <a:rect l="0" t="0" r="r" b="b"/>
                <a:pathLst>
                  <a:path w="61" h="38">
                    <a:moveTo>
                      <a:pt x="61" y="21"/>
                    </a:moveTo>
                    <a:lnTo>
                      <a:pt x="56" y="0"/>
                    </a:lnTo>
                    <a:lnTo>
                      <a:pt x="0" y="17"/>
                    </a:lnTo>
                    <a:lnTo>
                      <a:pt x="5" y="38"/>
                    </a:lnTo>
                    <a:lnTo>
                      <a:pt x="61"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Freeform 52"/>
              <p:cNvSpPr>
                <a:spLocks/>
              </p:cNvSpPr>
              <p:nvPr/>
            </p:nvSpPr>
            <p:spPr bwMode="auto">
              <a:xfrm>
                <a:off x="4480071" y="2420145"/>
                <a:ext cx="96838" cy="66675"/>
              </a:xfrm>
              <a:custGeom>
                <a:avLst/>
                <a:gdLst>
                  <a:gd name="T0" fmla="*/ 61 w 61"/>
                  <a:gd name="T1" fmla="*/ 20 h 42"/>
                  <a:gd name="T2" fmla="*/ 52 w 61"/>
                  <a:gd name="T3" fmla="*/ 0 h 42"/>
                  <a:gd name="T4" fmla="*/ 0 w 61"/>
                  <a:gd name="T5" fmla="*/ 22 h 42"/>
                  <a:gd name="T6" fmla="*/ 8 w 61"/>
                  <a:gd name="T7" fmla="*/ 42 h 42"/>
                  <a:gd name="T8" fmla="*/ 61 w 61"/>
                  <a:gd name="T9" fmla="*/ 20 h 42"/>
                </a:gdLst>
                <a:ahLst/>
                <a:cxnLst>
                  <a:cxn ang="0">
                    <a:pos x="T0" y="T1"/>
                  </a:cxn>
                  <a:cxn ang="0">
                    <a:pos x="T2" y="T3"/>
                  </a:cxn>
                  <a:cxn ang="0">
                    <a:pos x="T4" y="T5"/>
                  </a:cxn>
                  <a:cxn ang="0">
                    <a:pos x="T6" y="T7"/>
                  </a:cxn>
                  <a:cxn ang="0">
                    <a:pos x="T8" y="T9"/>
                  </a:cxn>
                </a:cxnLst>
                <a:rect l="0" t="0" r="r" b="b"/>
                <a:pathLst>
                  <a:path w="61" h="42">
                    <a:moveTo>
                      <a:pt x="61" y="20"/>
                    </a:moveTo>
                    <a:lnTo>
                      <a:pt x="52" y="0"/>
                    </a:lnTo>
                    <a:lnTo>
                      <a:pt x="0" y="22"/>
                    </a:lnTo>
                    <a:lnTo>
                      <a:pt x="8" y="42"/>
                    </a:lnTo>
                    <a:lnTo>
                      <a:pt x="61"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Freeform 53"/>
              <p:cNvSpPr>
                <a:spLocks/>
              </p:cNvSpPr>
              <p:nvPr/>
            </p:nvSpPr>
            <p:spPr bwMode="auto">
              <a:xfrm>
                <a:off x="4595958" y="2353470"/>
                <a:ext cx="96838" cy="77788"/>
              </a:xfrm>
              <a:custGeom>
                <a:avLst/>
                <a:gdLst>
                  <a:gd name="T0" fmla="*/ 12 w 61"/>
                  <a:gd name="T1" fmla="*/ 49 h 49"/>
                  <a:gd name="T2" fmla="*/ 61 w 61"/>
                  <a:gd name="T3" fmla="*/ 19 h 49"/>
                  <a:gd name="T4" fmla="*/ 51 w 61"/>
                  <a:gd name="T5" fmla="*/ 0 h 49"/>
                  <a:gd name="T6" fmla="*/ 0 w 61"/>
                  <a:gd name="T7" fmla="*/ 29 h 49"/>
                  <a:gd name="T8" fmla="*/ 12 w 61"/>
                  <a:gd name="T9" fmla="*/ 49 h 49"/>
                </a:gdLst>
                <a:ahLst/>
                <a:cxnLst>
                  <a:cxn ang="0">
                    <a:pos x="T0" y="T1"/>
                  </a:cxn>
                  <a:cxn ang="0">
                    <a:pos x="T2" y="T3"/>
                  </a:cxn>
                  <a:cxn ang="0">
                    <a:pos x="T4" y="T5"/>
                  </a:cxn>
                  <a:cxn ang="0">
                    <a:pos x="T6" y="T7"/>
                  </a:cxn>
                  <a:cxn ang="0">
                    <a:pos x="T8" y="T9"/>
                  </a:cxn>
                </a:cxnLst>
                <a:rect l="0" t="0" r="r" b="b"/>
                <a:pathLst>
                  <a:path w="61" h="49">
                    <a:moveTo>
                      <a:pt x="12" y="49"/>
                    </a:moveTo>
                    <a:lnTo>
                      <a:pt x="61" y="19"/>
                    </a:lnTo>
                    <a:lnTo>
                      <a:pt x="51" y="0"/>
                    </a:lnTo>
                    <a:lnTo>
                      <a:pt x="0" y="29"/>
                    </a:lnTo>
                    <a:lnTo>
                      <a:pt x="12" y="4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Freeform 54"/>
              <p:cNvSpPr>
                <a:spLocks/>
              </p:cNvSpPr>
              <p:nvPr/>
            </p:nvSpPr>
            <p:spPr bwMode="auto">
              <a:xfrm>
                <a:off x="4930921" y="1335882"/>
                <a:ext cx="93663" cy="80963"/>
              </a:xfrm>
              <a:custGeom>
                <a:avLst/>
                <a:gdLst>
                  <a:gd name="T0" fmla="*/ 59 w 59"/>
                  <a:gd name="T1" fmla="*/ 18 h 51"/>
                  <a:gd name="T2" fmla="*/ 48 w 59"/>
                  <a:gd name="T3" fmla="*/ 0 h 51"/>
                  <a:gd name="T4" fmla="*/ 0 w 59"/>
                  <a:gd name="T5" fmla="*/ 34 h 51"/>
                  <a:gd name="T6" fmla="*/ 13 w 59"/>
                  <a:gd name="T7" fmla="*/ 51 h 51"/>
                  <a:gd name="T8" fmla="*/ 59 w 59"/>
                  <a:gd name="T9" fmla="*/ 18 h 51"/>
                </a:gdLst>
                <a:ahLst/>
                <a:cxnLst>
                  <a:cxn ang="0">
                    <a:pos x="T0" y="T1"/>
                  </a:cxn>
                  <a:cxn ang="0">
                    <a:pos x="T2" y="T3"/>
                  </a:cxn>
                  <a:cxn ang="0">
                    <a:pos x="T4" y="T5"/>
                  </a:cxn>
                  <a:cxn ang="0">
                    <a:pos x="T6" y="T7"/>
                  </a:cxn>
                  <a:cxn ang="0">
                    <a:pos x="T8" y="T9"/>
                  </a:cxn>
                </a:cxnLst>
                <a:rect l="0" t="0" r="r" b="b"/>
                <a:pathLst>
                  <a:path w="59" h="51">
                    <a:moveTo>
                      <a:pt x="59" y="18"/>
                    </a:moveTo>
                    <a:lnTo>
                      <a:pt x="48" y="0"/>
                    </a:lnTo>
                    <a:lnTo>
                      <a:pt x="0" y="34"/>
                    </a:lnTo>
                    <a:lnTo>
                      <a:pt x="13" y="51"/>
                    </a:lnTo>
                    <a:lnTo>
                      <a:pt x="59"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Freeform 55"/>
              <p:cNvSpPr>
                <a:spLocks/>
              </p:cNvSpPr>
              <p:nvPr/>
            </p:nvSpPr>
            <p:spPr bwMode="auto">
              <a:xfrm>
                <a:off x="4830908" y="1418432"/>
                <a:ext cx="90488" cy="87313"/>
              </a:xfrm>
              <a:custGeom>
                <a:avLst/>
                <a:gdLst>
                  <a:gd name="T0" fmla="*/ 57 w 57"/>
                  <a:gd name="T1" fmla="*/ 16 h 55"/>
                  <a:gd name="T2" fmla="*/ 43 w 57"/>
                  <a:gd name="T3" fmla="*/ 0 h 55"/>
                  <a:gd name="T4" fmla="*/ 0 w 57"/>
                  <a:gd name="T5" fmla="*/ 38 h 55"/>
                  <a:gd name="T6" fmla="*/ 14 w 57"/>
                  <a:gd name="T7" fmla="*/ 55 h 55"/>
                  <a:gd name="T8" fmla="*/ 57 w 57"/>
                  <a:gd name="T9" fmla="*/ 16 h 55"/>
                </a:gdLst>
                <a:ahLst/>
                <a:cxnLst>
                  <a:cxn ang="0">
                    <a:pos x="T0" y="T1"/>
                  </a:cxn>
                  <a:cxn ang="0">
                    <a:pos x="T2" y="T3"/>
                  </a:cxn>
                  <a:cxn ang="0">
                    <a:pos x="T4" y="T5"/>
                  </a:cxn>
                  <a:cxn ang="0">
                    <a:pos x="T6" y="T7"/>
                  </a:cxn>
                  <a:cxn ang="0">
                    <a:pos x="T8" y="T9"/>
                  </a:cxn>
                </a:cxnLst>
                <a:rect l="0" t="0" r="r" b="b"/>
                <a:pathLst>
                  <a:path w="57" h="55">
                    <a:moveTo>
                      <a:pt x="57" y="16"/>
                    </a:moveTo>
                    <a:lnTo>
                      <a:pt x="43" y="0"/>
                    </a:lnTo>
                    <a:lnTo>
                      <a:pt x="0" y="38"/>
                    </a:lnTo>
                    <a:lnTo>
                      <a:pt x="14" y="55"/>
                    </a:lnTo>
                    <a:lnTo>
                      <a:pt x="57" y="16"/>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Freeform 56"/>
              <p:cNvSpPr>
                <a:spLocks/>
              </p:cNvSpPr>
              <p:nvPr/>
            </p:nvSpPr>
            <p:spPr bwMode="auto">
              <a:xfrm>
                <a:off x="4743596" y="1512095"/>
                <a:ext cx="85725" cy="90488"/>
              </a:xfrm>
              <a:custGeom>
                <a:avLst/>
                <a:gdLst>
                  <a:gd name="T0" fmla="*/ 54 w 54"/>
                  <a:gd name="T1" fmla="*/ 14 h 57"/>
                  <a:gd name="T2" fmla="*/ 38 w 54"/>
                  <a:gd name="T3" fmla="*/ 0 h 57"/>
                  <a:gd name="T4" fmla="*/ 0 w 54"/>
                  <a:gd name="T5" fmla="*/ 43 h 57"/>
                  <a:gd name="T6" fmla="*/ 16 w 54"/>
                  <a:gd name="T7" fmla="*/ 57 h 57"/>
                  <a:gd name="T8" fmla="*/ 54 w 54"/>
                  <a:gd name="T9" fmla="*/ 14 h 57"/>
                </a:gdLst>
                <a:ahLst/>
                <a:cxnLst>
                  <a:cxn ang="0">
                    <a:pos x="T0" y="T1"/>
                  </a:cxn>
                  <a:cxn ang="0">
                    <a:pos x="T2" y="T3"/>
                  </a:cxn>
                  <a:cxn ang="0">
                    <a:pos x="T4" y="T5"/>
                  </a:cxn>
                  <a:cxn ang="0">
                    <a:pos x="T6" y="T7"/>
                  </a:cxn>
                  <a:cxn ang="0">
                    <a:pos x="T8" y="T9"/>
                  </a:cxn>
                </a:cxnLst>
                <a:rect l="0" t="0" r="r" b="b"/>
                <a:pathLst>
                  <a:path w="54" h="57">
                    <a:moveTo>
                      <a:pt x="54" y="14"/>
                    </a:moveTo>
                    <a:lnTo>
                      <a:pt x="38" y="0"/>
                    </a:lnTo>
                    <a:lnTo>
                      <a:pt x="0" y="43"/>
                    </a:lnTo>
                    <a:lnTo>
                      <a:pt x="16" y="57"/>
                    </a:lnTo>
                    <a:lnTo>
                      <a:pt x="54"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Freeform 57"/>
              <p:cNvSpPr>
                <a:spLocks/>
              </p:cNvSpPr>
              <p:nvPr/>
            </p:nvSpPr>
            <p:spPr bwMode="auto">
              <a:xfrm>
                <a:off x="4670571" y="1616870"/>
                <a:ext cx="77788" cy="95250"/>
              </a:xfrm>
              <a:custGeom>
                <a:avLst/>
                <a:gdLst>
                  <a:gd name="T0" fmla="*/ 49 w 49"/>
                  <a:gd name="T1" fmla="*/ 12 h 60"/>
                  <a:gd name="T2" fmla="*/ 31 w 49"/>
                  <a:gd name="T3" fmla="*/ 0 h 60"/>
                  <a:gd name="T4" fmla="*/ 0 w 49"/>
                  <a:gd name="T5" fmla="*/ 48 h 60"/>
                  <a:gd name="T6" fmla="*/ 18 w 49"/>
                  <a:gd name="T7" fmla="*/ 60 h 60"/>
                  <a:gd name="T8" fmla="*/ 49 w 49"/>
                  <a:gd name="T9" fmla="*/ 12 h 60"/>
                </a:gdLst>
                <a:ahLst/>
                <a:cxnLst>
                  <a:cxn ang="0">
                    <a:pos x="T0" y="T1"/>
                  </a:cxn>
                  <a:cxn ang="0">
                    <a:pos x="T2" y="T3"/>
                  </a:cxn>
                  <a:cxn ang="0">
                    <a:pos x="T4" y="T5"/>
                  </a:cxn>
                  <a:cxn ang="0">
                    <a:pos x="T6" y="T7"/>
                  </a:cxn>
                  <a:cxn ang="0">
                    <a:pos x="T8" y="T9"/>
                  </a:cxn>
                </a:cxnLst>
                <a:rect l="0" t="0" r="r" b="b"/>
                <a:pathLst>
                  <a:path w="49" h="60">
                    <a:moveTo>
                      <a:pt x="49" y="12"/>
                    </a:moveTo>
                    <a:lnTo>
                      <a:pt x="31" y="0"/>
                    </a:lnTo>
                    <a:lnTo>
                      <a:pt x="0" y="48"/>
                    </a:lnTo>
                    <a:lnTo>
                      <a:pt x="18" y="60"/>
                    </a:lnTo>
                    <a:lnTo>
                      <a:pt x="49"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Freeform 58"/>
              <p:cNvSpPr>
                <a:spLocks/>
              </p:cNvSpPr>
              <p:nvPr/>
            </p:nvSpPr>
            <p:spPr bwMode="auto">
              <a:xfrm>
                <a:off x="4610246" y="1731170"/>
                <a:ext cx="71438" cy="96838"/>
              </a:xfrm>
              <a:custGeom>
                <a:avLst/>
                <a:gdLst>
                  <a:gd name="T0" fmla="*/ 45 w 45"/>
                  <a:gd name="T1" fmla="*/ 9 h 61"/>
                  <a:gd name="T2" fmla="*/ 26 w 45"/>
                  <a:gd name="T3" fmla="*/ 0 h 61"/>
                  <a:gd name="T4" fmla="*/ 0 w 45"/>
                  <a:gd name="T5" fmla="*/ 52 h 61"/>
                  <a:gd name="T6" fmla="*/ 19 w 45"/>
                  <a:gd name="T7" fmla="*/ 61 h 61"/>
                  <a:gd name="T8" fmla="*/ 45 w 45"/>
                  <a:gd name="T9" fmla="*/ 9 h 61"/>
                </a:gdLst>
                <a:ahLst/>
                <a:cxnLst>
                  <a:cxn ang="0">
                    <a:pos x="T0" y="T1"/>
                  </a:cxn>
                  <a:cxn ang="0">
                    <a:pos x="T2" y="T3"/>
                  </a:cxn>
                  <a:cxn ang="0">
                    <a:pos x="T4" y="T5"/>
                  </a:cxn>
                  <a:cxn ang="0">
                    <a:pos x="T6" y="T7"/>
                  </a:cxn>
                  <a:cxn ang="0">
                    <a:pos x="T8" y="T9"/>
                  </a:cxn>
                </a:cxnLst>
                <a:rect l="0" t="0" r="r" b="b"/>
                <a:pathLst>
                  <a:path w="45" h="61">
                    <a:moveTo>
                      <a:pt x="45" y="9"/>
                    </a:moveTo>
                    <a:lnTo>
                      <a:pt x="26" y="0"/>
                    </a:lnTo>
                    <a:lnTo>
                      <a:pt x="0" y="52"/>
                    </a:lnTo>
                    <a:lnTo>
                      <a:pt x="19" y="61"/>
                    </a:lnTo>
                    <a:lnTo>
                      <a:pt x="45" y="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Freeform 59"/>
              <p:cNvSpPr>
                <a:spLocks/>
              </p:cNvSpPr>
              <p:nvPr/>
            </p:nvSpPr>
            <p:spPr bwMode="auto">
              <a:xfrm>
                <a:off x="4564208" y="1851820"/>
                <a:ext cx="65088" cy="96838"/>
              </a:xfrm>
              <a:custGeom>
                <a:avLst/>
                <a:gdLst>
                  <a:gd name="T0" fmla="*/ 41 w 41"/>
                  <a:gd name="T1" fmla="*/ 8 h 61"/>
                  <a:gd name="T2" fmla="*/ 20 w 41"/>
                  <a:gd name="T3" fmla="*/ 0 h 61"/>
                  <a:gd name="T4" fmla="*/ 0 w 41"/>
                  <a:gd name="T5" fmla="*/ 55 h 61"/>
                  <a:gd name="T6" fmla="*/ 21 w 41"/>
                  <a:gd name="T7" fmla="*/ 61 h 61"/>
                  <a:gd name="T8" fmla="*/ 41 w 41"/>
                  <a:gd name="T9" fmla="*/ 8 h 61"/>
                </a:gdLst>
                <a:ahLst/>
                <a:cxnLst>
                  <a:cxn ang="0">
                    <a:pos x="T0" y="T1"/>
                  </a:cxn>
                  <a:cxn ang="0">
                    <a:pos x="T2" y="T3"/>
                  </a:cxn>
                  <a:cxn ang="0">
                    <a:pos x="T4" y="T5"/>
                  </a:cxn>
                  <a:cxn ang="0">
                    <a:pos x="T6" y="T7"/>
                  </a:cxn>
                  <a:cxn ang="0">
                    <a:pos x="T8" y="T9"/>
                  </a:cxn>
                </a:cxnLst>
                <a:rect l="0" t="0" r="r" b="b"/>
                <a:pathLst>
                  <a:path w="41" h="61">
                    <a:moveTo>
                      <a:pt x="41" y="8"/>
                    </a:moveTo>
                    <a:lnTo>
                      <a:pt x="20" y="0"/>
                    </a:lnTo>
                    <a:lnTo>
                      <a:pt x="0" y="55"/>
                    </a:lnTo>
                    <a:lnTo>
                      <a:pt x="21" y="61"/>
                    </a:lnTo>
                    <a:lnTo>
                      <a:pt x="41" y="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Freeform 60"/>
              <p:cNvSpPr>
                <a:spLocks/>
              </p:cNvSpPr>
              <p:nvPr/>
            </p:nvSpPr>
            <p:spPr bwMode="auto">
              <a:xfrm>
                <a:off x="4535633" y="1980407"/>
                <a:ext cx="53975" cy="96838"/>
              </a:xfrm>
              <a:custGeom>
                <a:avLst/>
                <a:gdLst>
                  <a:gd name="T0" fmla="*/ 34 w 34"/>
                  <a:gd name="T1" fmla="*/ 5 h 61"/>
                  <a:gd name="T2" fmla="*/ 13 w 34"/>
                  <a:gd name="T3" fmla="*/ 0 h 61"/>
                  <a:gd name="T4" fmla="*/ 0 w 34"/>
                  <a:gd name="T5" fmla="*/ 56 h 61"/>
                  <a:gd name="T6" fmla="*/ 22 w 34"/>
                  <a:gd name="T7" fmla="*/ 61 h 61"/>
                  <a:gd name="T8" fmla="*/ 34 w 34"/>
                  <a:gd name="T9" fmla="*/ 5 h 61"/>
                </a:gdLst>
                <a:ahLst/>
                <a:cxnLst>
                  <a:cxn ang="0">
                    <a:pos x="T0" y="T1"/>
                  </a:cxn>
                  <a:cxn ang="0">
                    <a:pos x="T2" y="T3"/>
                  </a:cxn>
                  <a:cxn ang="0">
                    <a:pos x="T4" y="T5"/>
                  </a:cxn>
                  <a:cxn ang="0">
                    <a:pos x="T6" y="T7"/>
                  </a:cxn>
                  <a:cxn ang="0">
                    <a:pos x="T8" y="T9"/>
                  </a:cxn>
                </a:cxnLst>
                <a:rect l="0" t="0" r="r" b="b"/>
                <a:pathLst>
                  <a:path w="34" h="61">
                    <a:moveTo>
                      <a:pt x="34" y="5"/>
                    </a:moveTo>
                    <a:lnTo>
                      <a:pt x="13" y="0"/>
                    </a:lnTo>
                    <a:lnTo>
                      <a:pt x="0" y="56"/>
                    </a:lnTo>
                    <a:lnTo>
                      <a:pt x="22" y="61"/>
                    </a:lnTo>
                    <a:lnTo>
                      <a:pt x="34" y="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Freeform 61"/>
              <p:cNvSpPr>
                <a:spLocks/>
              </p:cNvSpPr>
              <p:nvPr/>
            </p:nvSpPr>
            <p:spPr bwMode="auto">
              <a:xfrm>
                <a:off x="5356371" y="2545557"/>
                <a:ext cx="96838" cy="73025"/>
              </a:xfrm>
              <a:custGeom>
                <a:avLst/>
                <a:gdLst>
                  <a:gd name="T0" fmla="*/ 0 w 61"/>
                  <a:gd name="T1" fmla="*/ 28 h 46"/>
                  <a:gd name="T2" fmla="*/ 10 w 61"/>
                  <a:gd name="T3" fmla="*/ 46 h 46"/>
                  <a:gd name="T4" fmla="*/ 61 w 61"/>
                  <a:gd name="T5" fmla="*/ 20 h 46"/>
                  <a:gd name="T6" fmla="*/ 50 w 61"/>
                  <a:gd name="T7" fmla="*/ 0 h 46"/>
                  <a:gd name="T8" fmla="*/ 0 w 61"/>
                  <a:gd name="T9" fmla="*/ 28 h 46"/>
                </a:gdLst>
                <a:ahLst/>
                <a:cxnLst>
                  <a:cxn ang="0">
                    <a:pos x="T0" y="T1"/>
                  </a:cxn>
                  <a:cxn ang="0">
                    <a:pos x="T2" y="T3"/>
                  </a:cxn>
                  <a:cxn ang="0">
                    <a:pos x="T4" y="T5"/>
                  </a:cxn>
                  <a:cxn ang="0">
                    <a:pos x="T6" y="T7"/>
                  </a:cxn>
                  <a:cxn ang="0">
                    <a:pos x="T8" y="T9"/>
                  </a:cxn>
                </a:cxnLst>
                <a:rect l="0" t="0" r="r" b="b"/>
                <a:pathLst>
                  <a:path w="61" h="46">
                    <a:moveTo>
                      <a:pt x="0" y="28"/>
                    </a:moveTo>
                    <a:lnTo>
                      <a:pt x="10" y="46"/>
                    </a:lnTo>
                    <a:lnTo>
                      <a:pt x="61" y="20"/>
                    </a:lnTo>
                    <a:lnTo>
                      <a:pt x="50" y="0"/>
                    </a:lnTo>
                    <a:lnTo>
                      <a:pt x="0" y="2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8" name="Freeform 62"/>
              <p:cNvSpPr>
                <a:spLocks/>
              </p:cNvSpPr>
              <p:nvPr/>
            </p:nvSpPr>
            <p:spPr bwMode="auto">
              <a:xfrm>
                <a:off x="3827608" y="1740695"/>
                <a:ext cx="96838" cy="73025"/>
              </a:xfrm>
              <a:custGeom>
                <a:avLst/>
                <a:gdLst>
                  <a:gd name="T0" fmla="*/ 61 w 61"/>
                  <a:gd name="T1" fmla="*/ 18 h 46"/>
                  <a:gd name="T2" fmla="*/ 51 w 61"/>
                  <a:gd name="T3" fmla="*/ 0 h 46"/>
                  <a:gd name="T4" fmla="*/ 0 w 61"/>
                  <a:gd name="T5" fmla="*/ 26 h 46"/>
                  <a:gd name="T6" fmla="*/ 10 w 61"/>
                  <a:gd name="T7" fmla="*/ 46 h 46"/>
                  <a:gd name="T8" fmla="*/ 61 w 61"/>
                  <a:gd name="T9" fmla="*/ 18 h 46"/>
                </a:gdLst>
                <a:ahLst/>
                <a:cxnLst>
                  <a:cxn ang="0">
                    <a:pos x="T0" y="T1"/>
                  </a:cxn>
                  <a:cxn ang="0">
                    <a:pos x="T2" y="T3"/>
                  </a:cxn>
                  <a:cxn ang="0">
                    <a:pos x="T4" y="T5"/>
                  </a:cxn>
                  <a:cxn ang="0">
                    <a:pos x="T6" y="T7"/>
                  </a:cxn>
                  <a:cxn ang="0">
                    <a:pos x="T8" y="T9"/>
                  </a:cxn>
                </a:cxnLst>
                <a:rect l="0" t="0" r="r" b="b"/>
                <a:pathLst>
                  <a:path w="61" h="46">
                    <a:moveTo>
                      <a:pt x="61" y="18"/>
                    </a:moveTo>
                    <a:lnTo>
                      <a:pt x="51" y="0"/>
                    </a:lnTo>
                    <a:lnTo>
                      <a:pt x="0" y="26"/>
                    </a:lnTo>
                    <a:lnTo>
                      <a:pt x="10" y="46"/>
                    </a:lnTo>
                    <a:lnTo>
                      <a:pt x="61"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9" name="Freeform 63"/>
              <p:cNvSpPr>
                <a:spLocks/>
              </p:cNvSpPr>
              <p:nvPr/>
            </p:nvSpPr>
            <p:spPr bwMode="auto">
              <a:xfrm>
                <a:off x="3719658" y="1796257"/>
                <a:ext cx="96838" cy="74613"/>
              </a:xfrm>
              <a:custGeom>
                <a:avLst/>
                <a:gdLst>
                  <a:gd name="T0" fmla="*/ 61 w 61"/>
                  <a:gd name="T1" fmla="*/ 20 h 47"/>
                  <a:gd name="T2" fmla="*/ 51 w 61"/>
                  <a:gd name="T3" fmla="*/ 0 h 47"/>
                  <a:gd name="T4" fmla="*/ 0 w 61"/>
                  <a:gd name="T5" fmla="*/ 28 h 47"/>
                  <a:gd name="T6" fmla="*/ 11 w 61"/>
                  <a:gd name="T7" fmla="*/ 47 h 47"/>
                  <a:gd name="T8" fmla="*/ 61 w 61"/>
                  <a:gd name="T9" fmla="*/ 20 h 47"/>
                </a:gdLst>
                <a:ahLst/>
                <a:cxnLst>
                  <a:cxn ang="0">
                    <a:pos x="T0" y="T1"/>
                  </a:cxn>
                  <a:cxn ang="0">
                    <a:pos x="T2" y="T3"/>
                  </a:cxn>
                  <a:cxn ang="0">
                    <a:pos x="T4" y="T5"/>
                  </a:cxn>
                  <a:cxn ang="0">
                    <a:pos x="T6" y="T7"/>
                  </a:cxn>
                  <a:cxn ang="0">
                    <a:pos x="T8" y="T9"/>
                  </a:cxn>
                </a:cxnLst>
                <a:rect l="0" t="0" r="r" b="b"/>
                <a:pathLst>
                  <a:path w="61" h="47">
                    <a:moveTo>
                      <a:pt x="61" y="20"/>
                    </a:moveTo>
                    <a:lnTo>
                      <a:pt x="51" y="0"/>
                    </a:lnTo>
                    <a:lnTo>
                      <a:pt x="0" y="28"/>
                    </a:lnTo>
                    <a:lnTo>
                      <a:pt x="11" y="47"/>
                    </a:lnTo>
                    <a:lnTo>
                      <a:pt x="61"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0" name="Freeform 64"/>
              <p:cNvSpPr>
                <a:spLocks/>
              </p:cNvSpPr>
              <p:nvPr/>
            </p:nvSpPr>
            <p:spPr bwMode="auto">
              <a:xfrm>
                <a:off x="5246833" y="2613820"/>
                <a:ext cx="92075" cy="80963"/>
              </a:xfrm>
              <a:custGeom>
                <a:avLst/>
                <a:gdLst>
                  <a:gd name="T0" fmla="*/ 46 w 58"/>
                  <a:gd name="T1" fmla="*/ 0 h 51"/>
                  <a:gd name="T2" fmla="*/ 0 w 58"/>
                  <a:gd name="T3" fmla="*/ 33 h 51"/>
                  <a:gd name="T4" fmla="*/ 11 w 58"/>
                  <a:gd name="T5" fmla="*/ 51 h 51"/>
                  <a:gd name="T6" fmla="*/ 58 w 58"/>
                  <a:gd name="T7" fmla="*/ 17 h 51"/>
                  <a:gd name="T8" fmla="*/ 46 w 58"/>
                  <a:gd name="T9" fmla="*/ 0 h 51"/>
                </a:gdLst>
                <a:ahLst/>
                <a:cxnLst>
                  <a:cxn ang="0">
                    <a:pos x="T0" y="T1"/>
                  </a:cxn>
                  <a:cxn ang="0">
                    <a:pos x="T2" y="T3"/>
                  </a:cxn>
                  <a:cxn ang="0">
                    <a:pos x="T4" y="T5"/>
                  </a:cxn>
                  <a:cxn ang="0">
                    <a:pos x="T6" y="T7"/>
                  </a:cxn>
                  <a:cxn ang="0">
                    <a:pos x="T8" y="T9"/>
                  </a:cxn>
                </a:cxnLst>
                <a:rect l="0" t="0" r="r" b="b"/>
                <a:pathLst>
                  <a:path w="58" h="51">
                    <a:moveTo>
                      <a:pt x="46" y="0"/>
                    </a:moveTo>
                    <a:lnTo>
                      <a:pt x="0" y="33"/>
                    </a:lnTo>
                    <a:lnTo>
                      <a:pt x="11" y="51"/>
                    </a:lnTo>
                    <a:lnTo>
                      <a:pt x="58" y="17"/>
                    </a:lnTo>
                    <a:lnTo>
                      <a:pt x="46"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Freeform 65"/>
              <p:cNvSpPr>
                <a:spLocks/>
              </p:cNvSpPr>
              <p:nvPr/>
            </p:nvSpPr>
            <p:spPr bwMode="auto">
              <a:xfrm>
                <a:off x="5145233" y="2694782"/>
                <a:ext cx="92075" cy="87313"/>
              </a:xfrm>
              <a:custGeom>
                <a:avLst/>
                <a:gdLst>
                  <a:gd name="T0" fmla="*/ 16 w 58"/>
                  <a:gd name="T1" fmla="*/ 55 h 55"/>
                  <a:gd name="T2" fmla="*/ 58 w 58"/>
                  <a:gd name="T3" fmla="*/ 16 h 55"/>
                  <a:gd name="T4" fmla="*/ 43 w 58"/>
                  <a:gd name="T5" fmla="*/ 0 h 55"/>
                  <a:gd name="T6" fmla="*/ 0 w 58"/>
                  <a:gd name="T7" fmla="*/ 39 h 55"/>
                  <a:gd name="T8" fmla="*/ 16 w 58"/>
                  <a:gd name="T9" fmla="*/ 55 h 55"/>
                </a:gdLst>
                <a:ahLst/>
                <a:cxnLst>
                  <a:cxn ang="0">
                    <a:pos x="T0" y="T1"/>
                  </a:cxn>
                  <a:cxn ang="0">
                    <a:pos x="T2" y="T3"/>
                  </a:cxn>
                  <a:cxn ang="0">
                    <a:pos x="T4" y="T5"/>
                  </a:cxn>
                  <a:cxn ang="0">
                    <a:pos x="T6" y="T7"/>
                  </a:cxn>
                  <a:cxn ang="0">
                    <a:pos x="T8" y="T9"/>
                  </a:cxn>
                </a:cxnLst>
                <a:rect l="0" t="0" r="r" b="b"/>
                <a:pathLst>
                  <a:path w="58" h="55">
                    <a:moveTo>
                      <a:pt x="16" y="55"/>
                    </a:moveTo>
                    <a:lnTo>
                      <a:pt x="58" y="16"/>
                    </a:lnTo>
                    <a:lnTo>
                      <a:pt x="43" y="0"/>
                    </a:lnTo>
                    <a:lnTo>
                      <a:pt x="0" y="39"/>
                    </a:lnTo>
                    <a:lnTo>
                      <a:pt x="16" y="5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Freeform 66"/>
              <p:cNvSpPr>
                <a:spLocks/>
              </p:cNvSpPr>
              <p:nvPr/>
            </p:nvSpPr>
            <p:spPr bwMode="auto">
              <a:xfrm>
                <a:off x="5057921" y="2788445"/>
                <a:ext cx="87313" cy="92075"/>
              </a:xfrm>
              <a:custGeom>
                <a:avLst/>
                <a:gdLst>
                  <a:gd name="T0" fmla="*/ 38 w 55"/>
                  <a:gd name="T1" fmla="*/ 0 h 58"/>
                  <a:gd name="T2" fmla="*/ 0 w 55"/>
                  <a:gd name="T3" fmla="*/ 44 h 58"/>
                  <a:gd name="T4" fmla="*/ 17 w 55"/>
                  <a:gd name="T5" fmla="*/ 58 h 58"/>
                  <a:gd name="T6" fmla="*/ 55 w 55"/>
                  <a:gd name="T7" fmla="*/ 14 h 58"/>
                  <a:gd name="T8" fmla="*/ 38 w 55"/>
                  <a:gd name="T9" fmla="*/ 0 h 58"/>
                </a:gdLst>
                <a:ahLst/>
                <a:cxnLst>
                  <a:cxn ang="0">
                    <a:pos x="T0" y="T1"/>
                  </a:cxn>
                  <a:cxn ang="0">
                    <a:pos x="T2" y="T3"/>
                  </a:cxn>
                  <a:cxn ang="0">
                    <a:pos x="T4" y="T5"/>
                  </a:cxn>
                  <a:cxn ang="0">
                    <a:pos x="T6" y="T7"/>
                  </a:cxn>
                  <a:cxn ang="0">
                    <a:pos x="T8" y="T9"/>
                  </a:cxn>
                </a:cxnLst>
                <a:rect l="0" t="0" r="r" b="b"/>
                <a:pathLst>
                  <a:path w="55" h="58">
                    <a:moveTo>
                      <a:pt x="38" y="0"/>
                    </a:moveTo>
                    <a:lnTo>
                      <a:pt x="0" y="44"/>
                    </a:lnTo>
                    <a:lnTo>
                      <a:pt x="17" y="58"/>
                    </a:lnTo>
                    <a:lnTo>
                      <a:pt x="55" y="14"/>
                    </a:lnTo>
                    <a:lnTo>
                      <a:pt x="38"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Freeform 67"/>
              <p:cNvSpPr>
                <a:spLocks/>
              </p:cNvSpPr>
              <p:nvPr/>
            </p:nvSpPr>
            <p:spPr bwMode="auto">
              <a:xfrm>
                <a:off x="4983308" y="2893220"/>
                <a:ext cx="80963" cy="95250"/>
              </a:xfrm>
              <a:custGeom>
                <a:avLst/>
                <a:gdLst>
                  <a:gd name="T0" fmla="*/ 19 w 51"/>
                  <a:gd name="T1" fmla="*/ 60 h 60"/>
                  <a:gd name="T2" fmla="*/ 51 w 51"/>
                  <a:gd name="T3" fmla="*/ 12 h 60"/>
                  <a:gd name="T4" fmla="*/ 33 w 51"/>
                  <a:gd name="T5" fmla="*/ 0 h 60"/>
                  <a:gd name="T6" fmla="*/ 0 w 51"/>
                  <a:gd name="T7" fmla="*/ 48 h 60"/>
                  <a:gd name="T8" fmla="*/ 19 w 51"/>
                  <a:gd name="T9" fmla="*/ 60 h 60"/>
                </a:gdLst>
                <a:ahLst/>
                <a:cxnLst>
                  <a:cxn ang="0">
                    <a:pos x="T0" y="T1"/>
                  </a:cxn>
                  <a:cxn ang="0">
                    <a:pos x="T2" y="T3"/>
                  </a:cxn>
                  <a:cxn ang="0">
                    <a:pos x="T4" y="T5"/>
                  </a:cxn>
                  <a:cxn ang="0">
                    <a:pos x="T6" y="T7"/>
                  </a:cxn>
                  <a:cxn ang="0">
                    <a:pos x="T8" y="T9"/>
                  </a:cxn>
                </a:cxnLst>
                <a:rect l="0" t="0" r="r" b="b"/>
                <a:pathLst>
                  <a:path w="51" h="60">
                    <a:moveTo>
                      <a:pt x="19" y="60"/>
                    </a:moveTo>
                    <a:lnTo>
                      <a:pt x="51" y="12"/>
                    </a:lnTo>
                    <a:lnTo>
                      <a:pt x="33" y="0"/>
                    </a:lnTo>
                    <a:lnTo>
                      <a:pt x="0" y="48"/>
                    </a:lnTo>
                    <a:lnTo>
                      <a:pt x="19" y="6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Freeform 68"/>
              <p:cNvSpPr>
                <a:spLocks/>
              </p:cNvSpPr>
              <p:nvPr/>
            </p:nvSpPr>
            <p:spPr bwMode="auto">
              <a:xfrm>
                <a:off x="4924571" y="3005932"/>
                <a:ext cx="71438" cy="100013"/>
              </a:xfrm>
              <a:custGeom>
                <a:avLst/>
                <a:gdLst>
                  <a:gd name="T0" fmla="*/ 45 w 45"/>
                  <a:gd name="T1" fmla="*/ 11 h 63"/>
                  <a:gd name="T2" fmla="*/ 26 w 45"/>
                  <a:gd name="T3" fmla="*/ 0 h 63"/>
                  <a:gd name="T4" fmla="*/ 0 w 45"/>
                  <a:gd name="T5" fmla="*/ 53 h 63"/>
                  <a:gd name="T6" fmla="*/ 19 w 45"/>
                  <a:gd name="T7" fmla="*/ 63 h 63"/>
                  <a:gd name="T8" fmla="*/ 45 w 45"/>
                  <a:gd name="T9" fmla="*/ 11 h 63"/>
                </a:gdLst>
                <a:ahLst/>
                <a:cxnLst>
                  <a:cxn ang="0">
                    <a:pos x="T0" y="T1"/>
                  </a:cxn>
                  <a:cxn ang="0">
                    <a:pos x="T2" y="T3"/>
                  </a:cxn>
                  <a:cxn ang="0">
                    <a:pos x="T4" y="T5"/>
                  </a:cxn>
                  <a:cxn ang="0">
                    <a:pos x="T6" y="T7"/>
                  </a:cxn>
                  <a:cxn ang="0">
                    <a:pos x="T8" y="T9"/>
                  </a:cxn>
                </a:cxnLst>
                <a:rect l="0" t="0" r="r" b="b"/>
                <a:pathLst>
                  <a:path w="45" h="63">
                    <a:moveTo>
                      <a:pt x="45" y="11"/>
                    </a:moveTo>
                    <a:lnTo>
                      <a:pt x="26" y="0"/>
                    </a:lnTo>
                    <a:lnTo>
                      <a:pt x="0" y="53"/>
                    </a:lnTo>
                    <a:lnTo>
                      <a:pt x="19" y="63"/>
                    </a:lnTo>
                    <a:lnTo>
                      <a:pt x="45" y="1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Freeform 69"/>
              <p:cNvSpPr>
                <a:spLocks/>
              </p:cNvSpPr>
              <p:nvPr/>
            </p:nvSpPr>
            <p:spPr bwMode="auto">
              <a:xfrm>
                <a:off x="4880121" y="3131345"/>
                <a:ext cx="61913" cy="96838"/>
              </a:xfrm>
              <a:custGeom>
                <a:avLst/>
                <a:gdLst>
                  <a:gd name="T0" fmla="*/ 19 w 39"/>
                  <a:gd name="T1" fmla="*/ 0 h 61"/>
                  <a:gd name="T2" fmla="*/ 0 w 39"/>
                  <a:gd name="T3" fmla="*/ 53 h 61"/>
                  <a:gd name="T4" fmla="*/ 20 w 39"/>
                  <a:gd name="T5" fmla="*/ 61 h 61"/>
                  <a:gd name="T6" fmla="*/ 39 w 39"/>
                  <a:gd name="T7" fmla="*/ 6 h 61"/>
                  <a:gd name="T8" fmla="*/ 19 w 39"/>
                  <a:gd name="T9" fmla="*/ 0 h 61"/>
                </a:gdLst>
                <a:ahLst/>
                <a:cxnLst>
                  <a:cxn ang="0">
                    <a:pos x="T0" y="T1"/>
                  </a:cxn>
                  <a:cxn ang="0">
                    <a:pos x="T2" y="T3"/>
                  </a:cxn>
                  <a:cxn ang="0">
                    <a:pos x="T4" y="T5"/>
                  </a:cxn>
                  <a:cxn ang="0">
                    <a:pos x="T6" y="T7"/>
                  </a:cxn>
                  <a:cxn ang="0">
                    <a:pos x="T8" y="T9"/>
                  </a:cxn>
                </a:cxnLst>
                <a:rect l="0" t="0" r="r" b="b"/>
                <a:pathLst>
                  <a:path w="39" h="61">
                    <a:moveTo>
                      <a:pt x="19" y="0"/>
                    </a:moveTo>
                    <a:lnTo>
                      <a:pt x="0" y="53"/>
                    </a:lnTo>
                    <a:lnTo>
                      <a:pt x="20" y="61"/>
                    </a:lnTo>
                    <a:lnTo>
                      <a:pt x="39" y="6"/>
                    </a:lnTo>
                    <a:lnTo>
                      <a:pt x="19"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Freeform 70"/>
              <p:cNvSpPr>
                <a:spLocks/>
              </p:cNvSpPr>
              <p:nvPr/>
            </p:nvSpPr>
            <p:spPr bwMode="auto">
              <a:xfrm>
                <a:off x="4851546" y="3255170"/>
                <a:ext cx="53975" cy="96838"/>
              </a:xfrm>
              <a:custGeom>
                <a:avLst/>
                <a:gdLst>
                  <a:gd name="T0" fmla="*/ 0 w 34"/>
                  <a:gd name="T1" fmla="*/ 57 h 61"/>
                  <a:gd name="T2" fmla="*/ 21 w 34"/>
                  <a:gd name="T3" fmla="*/ 61 h 61"/>
                  <a:gd name="T4" fmla="*/ 34 w 34"/>
                  <a:gd name="T5" fmla="*/ 5 h 61"/>
                  <a:gd name="T6" fmla="*/ 12 w 34"/>
                  <a:gd name="T7" fmla="*/ 0 h 61"/>
                  <a:gd name="T8" fmla="*/ 0 w 34"/>
                  <a:gd name="T9" fmla="*/ 57 h 61"/>
                </a:gdLst>
                <a:ahLst/>
                <a:cxnLst>
                  <a:cxn ang="0">
                    <a:pos x="T0" y="T1"/>
                  </a:cxn>
                  <a:cxn ang="0">
                    <a:pos x="T2" y="T3"/>
                  </a:cxn>
                  <a:cxn ang="0">
                    <a:pos x="T4" y="T5"/>
                  </a:cxn>
                  <a:cxn ang="0">
                    <a:pos x="T6" y="T7"/>
                  </a:cxn>
                  <a:cxn ang="0">
                    <a:pos x="T8" y="T9"/>
                  </a:cxn>
                </a:cxnLst>
                <a:rect l="0" t="0" r="r" b="b"/>
                <a:pathLst>
                  <a:path w="34" h="61">
                    <a:moveTo>
                      <a:pt x="0" y="57"/>
                    </a:moveTo>
                    <a:lnTo>
                      <a:pt x="21" y="61"/>
                    </a:lnTo>
                    <a:lnTo>
                      <a:pt x="34" y="5"/>
                    </a:lnTo>
                    <a:lnTo>
                      <a:pt x="12" y="0"/>
                    </a:lnTo>
                    <a:lnTo>
                      <a:pt x="0" y="5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Rectangle 71"/>
              <p:cNvSpPr>
                <a:spLocks noChangeArrowheads="1"/>
              </p:cNvSpPr>
              <p:nvPr/>
            </p:nvSpPr>
            <p:spPr bwMode="auto">
              <a:xfrm>
                <a:off x="4940446" y="3312320"/>
                <a:ext cx="130175"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8" name="Rectangle 72"/>
              <p:cNvSpPr>
                <a:spLocks noChangeArrowheads="1"/>
              </p:cNvSpPr>
              <p:nvPr/>
            </p:nvSpPr>
            <p:spPr bwMode="auto">
              <a:xfrm>
                <a:off x="5113483" y="3312320"/>
                <a:ext cx="128588"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Rectangle 73"/>
              <p:cNvSpPr>
                <a:spLocks noChangeArrowheads="1"/>
              </p:cNvSpPr>
              <p:nvPr/>
            </p:nvSpPr>
            <p:spPr bwMode="auto">
              <a:xfrm>
                <a:off x="5284933" y="3312320"/>
                <a:ext cx="128588"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Freeform 74"/>
              <p:cNvSpPr>
                <a:spLocks/>
              </p:cNvSpPr>
              <p:nvPr/>
            </p:nvSpPr>
            <p:spPr bwMode="auto">
              <a:xfrm>
                <a:off x="3232296" y="2332832"/>
                <a:ext cx="190500" cy="271463"/>
              </a:xfrm>
              <a:custGeom>
                <a:avLst/>
                <a:gdLst>
                  <a:gd name="T0" fmla="*/ 60 w 120"/>
                  <a:gd name="T1" fmla="*/ 0 h 171"/>
                  <a:gd name="T2" fmla="*/ 48 w 120"/>
                  <a:gd name="T3" fmla="*/ 2 h 171"/>
                  <a:gd name="T4" fmla="*/ 37 w 120"/>
                  <a:gd name="T5" fmla="*/ 7 h 171"/>
                  <a:gd name="T6" fmla="*/ 26 w 120"/>
                  <a:gd name="T7" fmla="*/ 15 h 171"/>
                  <a:gd name="T8" fmla="*/ 17 w 120"/>
                  <a:gd name="T9" fmla="*/ 25 h 171"/>
                  <a:gd name="T10" fmla="*/ 11 w 120"/>
                  <a:gd name="T11" fmla="*/ 38 h 171"/>
                  <a:gd name="T12" fmla="*/ 5 w 120"/>
                  <a:gd name="T13" fmla="*/ 52 h 171"/>
                  <a:gd name="T14" fmla="*/ 1 w 120"/>
                  <a:gd name="T15" fmla="*/ 68 h 171"/>
                  <a:gd name="T16" fmla="*/ 0 w 120"/>
                  <a:gd name="T17" fmla="*/ 85 h 171"/>
                  <a:gd name="T18" fmla="*/ 1 w 120"/>
                  <a:gd name="T19" fmla="*/ 102 h 171"/>
                  <a:gd name="T20" fmla="*/ 5 w 120"/>
                  <a:gd name="T21" fmla="*/ 119 h 171"/>
                  <a:gd name="T22" fmla="*/ 11 w 120"/>
                  <a:gd name="T23" fmla="*/ 133 h 171"/>
                  <a:gd name="T24" fmla="*/ 17 w 120"/>
                  <a:gd name="T25" fmla="*/ 146 h 171"/>
                  <a:gd name="T26" fmla="*/ 26 w 120"/>
                  <a:gd name="T27" fmla="*/ 157 h 171"/>
                  <a:gd name="T28" fmla="*/ 37 w 120"/>
                  <a:gd name="T29" fmla="*/ 164 h 171"/>
                  <a:gd name="T30" fmla="*/ 48 w 120"/>
                  <a:gd name="T31" fmla="*/ 170 h 171"/>
                  <a:gd name="T32" fmla="*/ 60 w 120"/>
                  <a:gd name="T33" fmla="*/ 171 h 171"/>
                  <a:gd name="T34" fmla="*/ 72 w 120"/>
                  <a:gd name="T35" fmla="*/ 170 h 171"/>
                  <a:gd name="T36" fmla="*/ 83 w 120"/>
                  <a:gd name="T37" fmla="*/ 164 h 171"/>
                  <a:gd name="T38" fmla="*/ 94 w 120"/>
                  <a:gd name="T39" fmla="*/ 157 h 171"/>
                  <a:gd name="T40" fmla="*/ 102 w 120"/>
                  <a:gd name="T41" fmla="*/ 146 h 171"/>
                  <a:gd name="T42" fmla="*/ 109 w 120"/>
                  <a:gd name="T43" fmla="*/ 133 h 171"/>
                  <a:gd name="T44" fmla="*/ 115 w 120"/>
                  <a:gd name="T45" fmla="*/ 119 h 171"/>
                  <a:gd name="T46" fmla="*/ 119 w 120"/>
                  <a:gd name="T47" fmla="*/ 102 h 171"/>
                  <a:gd name="T48" fmla="*/ 120 w 120"/>
                  <a:gd name="T49" fmla="*/ 85 h 171"/>
                  <a:gd name="T50" fmla="*/ 119 w 120"/>
                  <a:gd name="T51" fmla="*/ 68 h 171"/>
                  <a:gd name="T52" fmla="*/ 115 w 120"/>
                  <a:gd name="T53" fmla="*/ 52 h 171"/>
                  <a:gd name="T54" fmla="*/ 109 w 120"/>
                  <a:gd name="T55" fmla="*/ 38 h 171"/>
                  <a:gd name="T56" fmla="*/ 102 w 120"/>
                  <a:gd name="T57" fmla="*/ 25 h 171"/>
                  <a:gd name="T58" fmla="*/ 94 w 120"/>
                  <a:gd name="T59" fmla="*/ 15 h 171"/>
                  <a:gd name="T60" fmla="*/ 83 w 120"/>
                  <a:gd name="T61" fmla="*/ 7 h 171"/>
                  <a:gd name="T62" fmla="*/ 72 w 120"/>
                  <a:gd name="T63" fmla="*/ 2 h 171"/>
                  <a:gd name="T64" fmla="*/ 60 w 120"/>
                  <a:gd name="T6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171">
                    <a:moveTo>
                      <a:pt x="60" y="0"/>
                    </a:moveTo>
                    <a:lnTo>
                      <a:pt x="48" y="2"/>
                    </a:lnTo>
                    <a:lnTo>
                      <a:pt x="37" y="7"/>
                    </a:lnTo>
                    <a:lnTo>
                      <a:pt x="26" y="15"/>
                    </a:lnTo>
                    <a:lnTo>
                      <a:pt x="17" y="25"/>
                    </a:lnTo>
                    <a:lnTo>
                      <a:pt x="11" y="38"/>
                    </a:lnTo>
                    <a:lnTo>
                      <a:pt x="5" y="52"/>
                    </a:lnTo>
                    <a:lnTo>
                      <a:pt x="1" y="68"/>
                    </a:lnTo>
                    <a:lnTo>
                      <a:pt x="0" y="85"/>
                    </a:lnTo>
                    <a:lnTo>
                      <a:pt x="1" y="102"/>
                    </a:lnTo>
                    <a:lnTo>
                      <a:pt x="5" y="119"/>
                    </a:lnTo>
                    <a:lnTo>
                      <a:pt x="11" y="133"/>
                    </a:lnTo>
                    <a:lnTo>
                      <a:pt x="17" y="146"/>
                    </a:lnTo>
                    <a:lnTo>
                      <a:pt x="26" y="157"/>
                    </a:lnTo>
                    <a:lnTo>
                      <a:pt x="37" y="164"/>
                    </a:lnTo>
                    <a:lnTo>
                      <a:pt x="48" y="170"/>
                    </a:lnTo>
                    <a:lnTo>
                      <a:pt x="60" y="171"/>
                    </a:lnTo>
                    <a:lnTo>
                      <a:pt x="72" y="170"/>
                    </a:lnTo>
                    <a:lnTo>
                      <a:pt x="83" y="164"/>
                    </a:lnTo>
                    <a:lnTo>
                      <a:pt x="94" y="157"/>
                    </a:lnTo>
                    <a:lnTo>
                      <a:pt x="102" y="146"/>
                    </a:lnTo>
                    <a:lnTo>
                      <a:pt x="109" y="133"/>
                    </a:lnTo>
                    <a:lnTo>
                      <a:pt x="115" y="119"/>
                    </a:lnTo>
                    <a:lnTo>
                      <a:pt x="119" y="102"/>
                    </a:lnTo>
                    <a:lnTo>
                      <a:pt x="120" y="85"/>
                    </a:lnTo>
                    <a:lnTo>
                      <a:pt x="119" y="68"/>
                    </a:lnTo>
                    <a:lnTo>
                      <a:pt x="115" y="52"/>
                    </a:lnTo>
                    <a:lnTo>
                      <a:pt x="109" y="38"/>
                    </a:lnTo>
                    <a:lnTo>
                      <a:pt x="102" y="25"/>
                    </a:lnTo>
                    <a:lnTo>
                      <a:pt x="94" y="15"/>
                    </a:lnTo>
                    <a:lnTo>
                      <a:pt x="83" y="7"/>
                    </a:lnTo>
                    <a:lnTo>
                      <a:pt x="72" y="2"/>
                    </a:lnTo>
                    <a:lnTo>
                      <a:pt x="60"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Freeform 75"/>
              <p:cNvSpPr>
                <a:spLocks/>
              </p:cNvSpPr>
              <p:nvPr/>
            </p:nvSpPr>
            <p:spPr bwMode="auto">
              <a:xfrm>
                <a:off x="5399233" y="1313657"/>
                <a:ext cx="762000" cy="563563"/>
              </a:xfrm>
              <a:custGeom>
                <a:avLst/>
                <a:gdLst>
                  <a:gd name="T0" fmla="*/ 480 w 480"/>
                  <a:gd name="T1" fmla="*/ 100 h 355"/>
                  <a:gd name="T2" fmla="*/ 415 w 480"/>
                  <a:gd name="T3" fmla="*/ 0 h 355"/>
                  <a:gd name="T4" fmla="*/ 252 w 480"/>
                  <a:gd name="T5" fmla="*/ 101 h 355"/>
                  <a:gd name="T6" fmla="*/ 213 w 480"/>
                  <a:gd name="T7" fmla="*/ 49 h 355"/>
                  <a:gd name="T8" fmla="*/ 0 w 480"/>
                  <a:gd name="T9" fmla="*/ 355 h 355"/>
                  <a:gd name="T10" fmla="*/ 368 w 480"/>
                  <a:gd name="T11" fmla="*/ 259 h 355"/>
                  <a:gd name="T12" fmla="*/ 330 w 480"/>
                  <a:gd name="T13" fmla="*/ 207 h 355"/>
                  <a:gd name="T14" fmla="*/ 480 w 480"/>
                  <a:gd name="T15" fmla="*/ 100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0" h="355">
                    <a:moveTo>
                      <a:pt x="480" y="100"/>
                    </a:moveTo>
                    <a:lnTo>
                      <a:pt x="415" y="0"/>
                    </a:lnTo>
                    <a:lnTo>
                      <a:pt x="252" y="101"/>
                    </a:lnTo>
                    <a:lnTo>
                      <a:pt x="213" y="49"/>
                    </a:lnTo>
                    <a:lnTo>
                      <a:pt x="0" y="355"/>
                    </a:lnTo>
                    <a:lnTo>
                      <a:pt x="368" y="259"/>
                    </a:lnTo>
                    <a:lnTo>
                      <a:pt x="330" y="207"/>
                    </a:lnTo>
                    <a:lnTo>
                      <a:pt x="480" y="10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Freeform 76"/>
              <p:cNvSpPr>
                <a:spLocks/>
              </p:cNvSpPr>
              <p:nvPr/>
            </p:nvSpPr>
            <p:spPr bwMode="auto">
              <a:xfrm>
                <a:off x="2973533" y="1280320"/>
                <a:ext cx="827088" cy="433388"/>
              </a:xfrm>
              <a:custGeom>
                <a:avLst/>
                <a:gdLst>
                  <a:gd name="T0" fmla="*/ 51 w 521"/>
                  <a:gd name="T1" fmla="*/ 0 h 273"/>
                  <a:gd name="T2" fmla="*/ 0 w 521"/>
                  <a:gd name="T3" fmla="*/ 109 h 273"/>
                  <a:gd name="T4" fmla="*/ 174 w 521"/>
                  <a:gd name="T5" fmla="*/ 194 h 273"/>
                  <a:gd name="T6" fmla="*/ 150 w 521"/>
                  <a:gd name="T7" fmla="*/ 254 h 273"/>
                  <a:gd name="T8" fmla="*/ 521 w 521"/>
                  <a:gd name="T9" fmla="*/ 273 h 273"/>
                  <a:gd name="T10" fmla="*/ 244 w 521"/>
                  <a:gd name="T11" fmla="*/ 12 h 273"/>
                  <a:gd name="T12" fmla="*/ 220 w 521"/>
                  <a:gd name="T13" fmla="*/ 70 h 273"/>
                  <a:gd name="T14" fmla="*/ 51 w 521"/>
                  <a:gd name="T15" fmla="*/ 0 h 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1" h="273">
                    <a:moveTo>
                      <a:pt x="51" y="0"/>
                    </a:moveTo>
                    <a:lnTo>
                      <a:pt x="0" y="109"/>
                    </a:lnTo>
                    <a:lnTo>
                      <a:pt x="174" y="194"/>
                    </a:lnTo>
                    <a:lnTo>
                      <a:pt x="150" y="254"/>
                    </a:lnTo>
                    <a:lnTo>
                      <a:pt x="521" y="273"/>
                    </a:lnTo>
                    <a:lnTo>
                      <a:pt x="244" y="12"/>
                    </a:lnTo>
                    <a:lnTo>
                      <a:pt x="220" y="70"/>
                    </a:lnTo>
                    <a:lnTo>
                      <a:pt x="5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Freeform 77"/>
              <p:cNvSpPr>
                <a:spLocks/>
              </p:cNvSpPr>
              <p:nvPr/>
            </p:nvSpPr>
            <p:spPr bwMode="auto">
              <a:xfrm>
                <a:off x="5351608" y="3140870"/>
                <a:ext cx="473075" cy="808038"/>
              </a:xfrm>
              <a:custGeom>
                <a:avLst/>
                <a:gdLst>
                  <a:gd name="T0" fmla="*/ 191 w 298"/>
                  <a:gd name="T1" fmla="*/ 509 h 509"/>
                  <a:gd name="T2" fmla="*/ 298 w 298"/>
                  <a:gd name="T3" fmla="*/ 457 h 509"/>
                  <a:gd name="T4" fmla="*/ 219 w 298"/>
                  <a:gd name="T5" fmla="*/ 281 h 509"/>
                  <a:gd name="T6" fmla="*/ 275 w 298"/>
                  <a:gd name="T7" fmla="*/ 250 h 509"/>
                  <a:gd name="T8" fmla="*/ 0 w 298"/>
                  <a:gd name="T9" fmla="*/ 0 h 509"/>
                  <a:gd name="T10" fmla="*/ 48 w 298"/>
                  <a:gd name="T11" fmla="*/ 377 h 509"/>
                  <a:gd name="T12" fmla="*/ 104 w 298"/>
                  <a:gd name="T13" fmla="*/ 346 h 509"/>
                  <a:gd name="T14" fmla="*/ 191 w 298"/>
                  <a:gd name="T15" fmla="*/ 509 h 5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509">
                    <a:moveTo>
                      <a:pt x="191" y="509"/>
                    </a:moveTo>
                    <a:lnTo>
                      <a:pt x="298" y="457"/>
                    </a:lnTo>
                    <a:lnTo>
                      <a:pt x="219" y="281"/>
                    </a:lnTo>
                    <a:lnTo>
                      <a:pt x="275" y="250"/>
                    </a:lnTo>
                    <a:lnTo>
                      <a:pt x="0" y="0"/>
                    </a:lnTo>
                    <a:lnTo>
                      <a:pt x="48" y="377"/>
                    </a:lnTo>
                    <a:lnTo>
                      <a:pt x="104" y="346"/>
                    </a:lnTo>
                    <a:lnTo>
                      <a:pt x="191" y="50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Freeform 78"/>
              <p:cNvSpPr>
                <a:spLocks/>
              </p:cNvSpPr>
              <p:nvPr/>
            </p:nvSpPr>
            <p:spPr bwMode="auto">
              <a:xfrm>
                <a:off x="3710133" y="3785395"/>
                <a:ext cx="544513" cy="257175"/>
              </a:xfrm>
              <a:custGeom>
                <a:avLst/>
                <a:gdLst>
                  <a:gd name="T0" fmla="*/ 0 w 343"/>
                  <a:gd name="T1" fmla="*/ 13 h 162"/>
                  <a:gd name="T2" fmla="*/ 2 w 343"/>
                  <a:gd name="T3" fmla="*/ 16 h 162"/>
                  <a:gd name="T4" fmla="*/ 10 w 343"/>
                  <a:gd name="T5" fmla="*/ 23 h 162"/>
                  <a:gd name="T6" fmla="*/ 22 w 343"/>
                  <a:gd name="T7" fmla="*/ 34 h 162"/>
                  <a:gd name="T8" fmla="*/ 39 w 343"/>
                  <a:gd name="T9" fmla="*/ 45 h 162"/>
                  <a:gd name="T10" fmla="*/ 61 w 343"/>
                  <a:gd name="T11" fmla="*/ 57 h 162"/>
                  <a:gd name="T12" fmla="*/ 87 w 343"/>
                  <a:gd name="T13" fmla="*/ 66 h 162"/>
                  <a:gd name="T14" fmla="*/ 117 w 343"/>
                  <a:gd name="T15" fmla="*/ 71 h 162"/>
                  <a:gd name="T16" fmla="*/ 151 w 343"/>
                  <a:gd name="T17" fmla="*/ 73 h 162"/>
                  <a:gd name="T18" fmla="*/ 187 w 343"/>
                  <a:gd name="T19" fmla="*/ 68 h 162"/>
                  <a:gd name="T20" fmla="*/ 221 w 343"/>
                  <a:gd name="T21" fmla="*/ 58 h 162"/>
                  <a:gd name="T22" fmla="*/ 253 w 343"/>
                  <a:gd name="T23" fmla="*/ 47 h 162"/>
                  <a:gd name="T24" fmla="*/ 283 w 343"/>
                  <a:gd name="T25" fmla="*/ 34 h 162"/>
                  <a:gd name="T26" fmla="*/ 308 w 343"/>
                  <a:gd name="T27" fmla="*/ 21 h 162"/>
                  <a:gd name="T28" fmla="*/ 326 w 343"/>
                  <a:gd name="T29" fmla="*/ 10 h 162"/>
                  <a:gd name="T30" fmla="*/ 339 w 343"/>
                  <a:gd name="T31" fmla="*/ 2 h 162"/>
                  <a:gd name="T32" fmla="*/ 343 w 343"/>
                  <a:gd name="T33" fmla="*/ 0 h 162"/>
                  <a:gd name="T34" fmla="*/ 339 w 343"/>
                  <a:gd name="T35" fmla="*/ 8 h 162"/>
                  <a:gd name="T36" fmla="*/ 329 w 343"/>
                  <a:gd name="T37" fmla="*/ 27 h 162"/>
                  <a:gd name="T38" fmla="*/ 312 w 343"/>
                  <a:gd name="T39" fmla="*/ 56 h 162"/>
                  <a:gd name="T40" fmla="*/ 290 w 343"/>
                  <a:gd name="T41" fmla="*/ 88 h 162"/>
                  <a:gd name="T42" fmla="*/ 262 w 343"/>
                  <a:gd name="T43" fmla="*/ 120 h 162"/>
                  <a:gd name="T44" fmla="*/ 229 w 343"/>
                  <a:gd name="T45" fmla="*/ 144 h 162"/>
                  <a:gd name="T46" fmla="*/ 192 w 343"/>
                  <a:gd name="T47" fmla="*/ 161 h 162"/>
                  <a:gd name="T48" fmla="*/ 151 w 343"/>
                  <a:gd name="T49" fmla="*/ 162 h 162"/>
                  <a:gd name="T50" fmla="*/ 112 w 343"/>
                  <a:gd name="T51" fmla="*/ 151 h 162"/>
                  <a:gd name="T52" fmla="*/ 79 w 343"/>
                  <a:gd name="T53" fmla="*/ 133 h 162"/>
                  <a:gd name="T54" fmla="*/ 53 w 343"/>
                  <a:gd name="T55" fmla="*/ 108 h 162"/>
                  <a:gd name="T56" fmla="*/ 32 w 343"/>
                  <a:gd name="T57" fmla="*/ 82 h 162"/>
                  <a:gd name="T58" fmla="*/ 18 w 343"/>
                  <a:gd name="T59" fmla="*/ 56 h 162"/>
                  <a:gd name="T60" fmla="*/ 7 w 343"/>
                  <a:gd name="T61" fmla="*/ 34 h 162"/>
                  <a:gd name="T62" fmla="*/ 1 w 343"/>
                  <a:gd name="T63" fmla="*/ 18 h 162"/>
                  <a:gd name="T64" fmla="*/ 0 w 343"/>
                  <a:gd name="T65" fmla="*/ 1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3" h="162">
                    <a:moveTo>
                      <a:pt x="0" y="13"/>
                    </a:moveTo>
                    <a:lnTo>
                      <a:pt x="2" y="16"/>
                    </a:lnTo>
                    <a:lnTo>
                      <a:pt x="10" y="23"/>
                    </a:lnTo>
                    <a:lnTo>
                      <a:pt x="22" y="34"/>
                    </a:lnTo>
                    <a:lnTo>
                      <a:pt x="39" y="45"/>
                    </a:lnTo>
                    <a:lnTo>
                      <a:pt x="61" y="57"/>
                    </a:lnTo>
                    <a:lnTo>
                      <a:pt x="87" y="66"/>
                    </a:lnTo>
                    <a:lnTo>
                      <a:pt x="117" y="71"/>
                    </a:lnTo>
                    <a:lnTo>
                      <a:pt x="151" y="73"/>
                    </a:lnTo>
                    <a:lnTo>
                      <a:pt x="187" y="68"/>
                    </a:lnTo>
                    <a:lnTo>
                      <a:pt x="221" y="58"/>
                    </a:lnTo>
                    <a:lnTo>
                      <a:pt x="253" y="47"/>
                    </a:lnTo>
                    <a:lnTo>
                      <a:pt x="283" y="34"/>
                    </a:lnTo>
                    <a:lnTo>
                      <a:pt x="308" y="21"/>
                    </a:lnTo>
                    <a:lnTo>
                      <a:pt x="326" y="10"/>
                    </a:lnTo>
                    <a:lnTo>
                      <a:pt x="339" y="2"/>
                    </a:lnTo>
                    <a:lnTo>
                      <a:pt x="343" y="0"/>
                    </a:lnTo>
                    <a:lnTo>
                      <a:pt x="339" y="8"/>
                    </a:lnTo>
                    <a:lnTo>
                      <a:pt x="329" y="27"/>
                    </a:lnTo>
                    <a:lnTo>
                      <a:pt x="312" y="56"/>
                    </a:lnTo>
                    <a:lnTo>
                      <a:pt x="290" y="88"/>
                    </a:lnTo>
                    <a:lnTo>
                      <a:pt x="262" y="120"/>
                    </a:lnTo>
                    <a:lnTo>
                      <a:pt x="229" y="144"/>
                    </a:lnTo>
                    <a:lnTo>
                      <a:pt x="192" y="161"/>
                    </a:lnTo>
                    <a:lnTo>
                      <a:pt x="151" y="162"/>
                    </a:lnTo>
                    <a:lnTo>
                      <a:pt x="112" y="151"/>
                    </a:lnTo>
                    <a:lnTo>
                      <a:pt x="79" y="133"/>
                    </a:lnTo>
                    <a:lnTo>
                      <a:pt x="53" y="108"/>
                    </a:lnTo>
                    <a:lnTo>
                      <a:pt x="32" y="82"/>
                    </a:lnTo>
                    <a:lnTo>
                      <a:pt x="18" y="56"/>
                    </a:lnTo>
                    <a:lnTo>
                      <a:pt x="7" y="34"/>
                    </a:lnTo>
                    <a:lnTo>
                      <a:pt x="1" y="18"/>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55" name="Group 354"/>
            <p:cNvGrpSpPr/>
            <p:nvPr/>
          </p:nvGrpSpPr>
          <p:grpSpPr>
            <a:xfrm rot="12201338">
              <a:off x="5375915" y="2159604"/>
              <a:ext cx="3540125" cy="4146550"/>
              <a:chOff x="2621108" y="1177132"/>
              <a:chExt cx="3540125" cy="4146550"/>
            </a:xfrm>
          </p:grpSpPr>
          <p:sp>
            <p:nvSpPr>
              <p:cNvPr id="356" name="Freeform 7"/>
              <p:cNvSpPr>
                <a:spLocks/>
              </p:cNvSpPr>
              <p:nvPr/>
            </p:nvSpPr>
            <p:spPr bwMode="auto">
              <a:xfrm>
                <a:off x="2621108" y="1177132"/>
                <a:ext cx="3224213" cy="4146550"/>
              </a:xfrm>
              <a:custGeom>
                <a:avLst/>
                <a:gdLst>
                  <a:gd name="T0" fmla="*/ 1777 w 2031"/>
                  <a:gd name="T1" fmla="*/ 1863 h 2612"/>
                  <a:gd name="T2" fmla="*/ 1819 w 2031"/>
                  <a:gd name="T3" fmla="*/ 1740 h 2612"/>
                  <a:gd name="T4" fmla="*/ 1876 w 2031"/>
                  <a:gd name="T5" fmla="*/ 1554 h 2612"/>
                  <a:gd name="T6" fmla="*/ 1937 w 2031"/>
                  <a:gd name="T7" fmla="*/ 1324 h 2612"/>
                  <a:gd name="T8" fmla="*/ 1991 w 2031"/>
                  <a:gd name="T9" fmla="*/ 1068 h 2612"/>
                  <a:gd name="T10" fmla="*/ 2026 w 2031"/>
                  <a:gd name="T11" fmla="*/ 803 h 2612"/>
                  <a:gd name="T12" fmla="*/ 2028 w 2031"/>
                  <a:gd name="T13" fmla="*/ 549 h 2612"/>
                  <a:gd name="T14" fmla="*/ 1989 w 2031"/>
                  <a:gd name="T15" fmla="*/ 324 h 2612"/>
                  <a:gd name="T16" fmla="*/ 1940 w 2031"/>
                  <a:gd name="T17" fmla="*/ 209 h 2612"/>
                  <a:gd name="T18" fmla="*/ 1915 w 2031"/>
                  <a:gd name="T19" fmla="*/ 172 h 2612"/>
                  <a:gd name="T20" fmla="*/ 1889 w 2031"/>
                  <a:gd name="T21" fmla="*/ 139 h 2612"/>
                  <a:gd name="T22" fmla="*/ 1861 w 2031"/>
                  <a:gd name="T23" fmla="*/ 109 h 2612"/>
                  <a:gd name="T24" fmla="*/ 1828 w 2031"/>
                  <a:gd name="T25" fmla="*/ 85 h 2612"/>
                  <a:gd name="T26" fmla="*/ 1793 w 2031"/>
                  <a:gd name="T27" fmla="*/ 62 h 2612"/>
                  <a:gd name="T28" fmla="*/ 1756 w 2031"/>
                  <a:gd name="T29" fmla="*/ 44 h 2612"/>
                  <a:gd name="T30" fmla="*/ 1716 w 2031"/>
                  <a:gd name="T31" fmla="*/ 29 h 2612"/>
                  <a:gd name="T32" fmla="*/ 1646 w 2031"/>
                  <a:gd name="T33" fmla="*/ 13 h 2612"/>
                  <a:gd name="T34" fmla="*/ 1542 w 2031"/>
                  <a:gd name="T35" fmla="*/ 1 h 2612"/>
                  <a:gd name="T36" fmla="*/ 1435 w 2031"/>
                  <a:gd name="T37" fmla="*/ 1 h 2612"/>
                  <a:gd name="T38" fmla="*/ 1323 w 2031"/>
                  <a:gd name="T39" fmla="*/ 14 h 2612"/>
                  <a:gd name="T40" fmla="*/ 1211 w 2031"/>
                  <a:gd name="T41" fmla="*/ 36 h 2612"/>
                  <a:gd name="T42" fmla="*/ 1097 w 2031"/>
                  <a:gd name="T43" fmla="*/ 66 h 2612"/>
                  <a:gd name="T44" fmla="*/ 984 w 2031"/>
                  <a:gd name="T45" fmla="*/ 107 h 2612"/>
                  <a:gd name="T46" fmla="*/ 870 w 2031"/>
                  <a:gd name="T47" fmla="*/ 153 h 2612"/>
                  <a:gd name="T48" fmla="*/ 760 w 2031"/>
                  <a:gd name="T49" fmla="*/ 205 h 2612"/>
                  <a:gd name="T50" fmla="*/ 653 w 2031"/>
                  <a:gd name="T51" fmla="*/ 264 h 2612"/>
                  <a:gd name="T52" fmla="*/ 550 w 2031"/>
                  <a:gd name="T53" fmla="*/ 326 h 2612"/>
                  <a:gd name="T54" fmla="*/ 454 w 2031"/>
                  <a:gd name="T55" fmla="*/ 392 h 2612"/>
                  <a:gd name="T56" fmla="*/ 363 w 2031"/>
                  <a:gd name="T57" fmla="*/ 459 h 2612"/>
                  <a:gd name="T58" fmla="*/ 281 w 2031"/>
                  <a:gd name="T59" fmla="*/ 528 h 2612"/>
                  <a:gd name="T60" fmla="*/ 207 w 2031"/>
                  <a:gd name="T61" fmla="*/ 597 h 2612"/>
                  <a:gd name="T62" fmla="*/ 143 w 2031"/>
                  <a:gd name="T63" fmla="*/ 666 h 2612"/>
                  <a:gd name="T64" fmla="*/ 78 w 2031"/>
                  <a:gd name="T65" fmla="*/ 751 h 2612"/>
                  <a:gd name="T66" fmla="*/ 25 w 2031"/>
                  <a:gd name="T67" fmla="*/ 844 h 2612"/>
                  <a:gd name="T68" fmla="*/ 1 w 2031"/>
                  <a:gd name="T69" fmla="*/ 930 h 2612"/>
                  <a:gd name="T70" fmla="*/ 5 w 2031"/>
                  <a:gd name="T71" fmla="*/ 1005 h 2612"/>
                  <a:gd name="T72" fmla="*/ 48 w 2031"/>
                  <a:gd name="T73" fmla="*/ 1090 h 2612"/>
                  <a:gd name="T74" fmla="*/ 116 w 2031"/>
                  <a:gd name="T75" fmla="*/ 1172 h 2612"/>
                  <a:gd name="T76" fmla="*/ 193 w 2031"/>
                  <a:gd name="T77" fmla="*/ 1234 h 2612"/>
                  <a:gd name="T78" fmla="*/ 273 w 2031"/>
                  <a:gd name="T79" fmla="*/ 1280 h 2612"/>
                  <a:gd name="T80" fmla="*/ 357 w 2031"/>
                  <a:gd name="T81" fmla="*/ 1310 h 2612"/>
                  <a:gd name="T82" fmla="*/ 435 w 2031"/>
                  <a:gd name="T83" fmla="*/ 1327 h 2612"/>
                  <a:gd name="T84" fmla="*/ 506 w 2031"/>
                  <a:gd name="T85" fmla="*/ 1336 h 2612"/>
                  <a:gd name="T86" fmla="*/ 566 w 2031"/>
                  <a:gd name="T87" fmla="*/ 1337 h 2612"/>
                  <a:gd name="T88" fmla="*/ 449 w 2031"/>
                  <a:gd name="T89" fmla="*/ 2204 h 2612"/>
                  <a:gd name="T90" fmla="*/ 570 w 2031"/>
                  <a:gd name="T91" fmla="*/ 2352 h 2612"/>
                  <a:gd name="T92" fmla="*/ 1779 w 2031"/>
                  <a:gd name="T93" fmla="*/ 2122 h 2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31" h="2612">
                    <a:moveTo>
                      <a:pt x="1766" y="1894"/>
                    </a:moveTo>
                    <a:lnTo>
                      <a:pt x="1777" y="1863"/>
                    </a:lnTo>
                    <a:lnTo>
                      <a:pt x="1795" y="1811"/>
                    </a:lnTo>
                    <a:lnTo>
                      <a:pt x="1819" y="1740"/>
                    </a:lnTo>
                    <a:lnTo>
                      <a:pt x="1846" y="1655"/>
                    </a:lnTo>
                    <a:lnTo>
                      <a:pt x="1876" y="1554"/>
                    </a:lnTo>
                    <a:lnTo>
                      <a:pt x="1907" y="1444"/>
                    </a:lnTo>
                    <a:lnTo>
                      <a:pt x="1937" y="1324"/>
                    </a:lnTo>
                    <a:lnTo>
                      <a:pt x="1966" y="1198"/>
                    </a:lnTo>
                    <a:lnTo>
                      <a:pt x="1991" y="1068"/>
                    </a:lnTo>
                    <a:lnTo>
                      <a:pt x="2011" y="935"/>
                    </a:lnTo>
                    <a:lnTo>
                      <a:pt x="2026" y="803"/>
                    </a:lnTo>
                    <a:lnTo>
                      <a:pt x="2031" y="672"/>
                    </a:lnTo>
                    <a:lnTo>
                      <a:pt x="2028" y="549"/>
                    </a:lnTo>
                    <a:lnTo>
                      <a:pt x="2015" y="432"/>
                    </a:lnTo>
                    <a:lnTo>
                      <a:pt x="1989" y="324"/>
                    </a:lnTo>
                    <a:lnTo>
                      <a:pt x="1950" y="229"/>
                    </a:lnTo>
                    <a:lnTo>
                      <a:pt x="1940" y="209"/>
                    </a:lnTo>
                    <a:lnTo>
                      <a:pt x="1928" y="190"/>
                    </a:lnTo>
                    <a:lnTo>
                      <a:pt x="1915" y="172"/>
                    </a:lnTo>
                    <a:lnTo>
                      <a:pt x="1902" y="155"/>
                    </a:lnTo>
                    <a:lnTo>
                      <a:pt x="1889" y="139"/>
                    </a:lnTo>
                    <a:lnTo>
                      <a:pt x="1875" y="124"/>
                    </a:lnTo>
                    <a:lnTo>
                      <a:pt x="1861" y="109"/>
                    </a:lnTo>
                    <a:lnTo>
                      <a:pt x="1845" y="96"/>
                    </a:lnTo>
                    <a:lnTo>
                      <a:pt x="1828" y="85"/>
                    </a:lnTo>
                    <a:lnTo>
                      <a:pt x="1811" y="73"/>
                    </a:lnTo>
                    <a:lnTo>
                      <a:pt x="1793" y="62"/>
                    </a:lnTo>
                    <a:lnTo>
                      <a:pt x="1775" y="52"/>
                    </a:lnTo>
                    <a:lnTo>
                      <a:pt x="1756" y="44"/>
                    </a:lnTo>
                    <a:lnTo>
                      <a:pt x="1737" y="36"/>
                    </a:lnTo>
                    <a:lnTo>
                      <a:pt x="1716" y="29"/>
                    </a:lnTo>
                    <a:lnTo>
                      <a:pt x="1695" y="23"/>
                    </a:lnTo>
                    <a:lnTo>
                      <a:pt x="1646" y="13"/>
                    </a:lnTo>
                    <a:lnTo>
                      <a:pt x="1595" y="5"/>
                    </a:lnTo>
                    <a:lnTo>
                      <a:pt x="1542" y="1"/>
                    </a:lnTo>
                    <a:lnTo>
                      <a:pt x="1488" y="0"/>
                    </a:lnTo>
                    <a:lnTo>
                      <a:pt x="1435" y="1"/>
                    </a:lnTo>
                    <a:lnTo>
                      <a:pt x="1379" y="6"/>
                    </a:lnTo>
                    <a:lnTo>
                      <a:pt x="1323" y="14"/>
                    </a:lnTo>
                    <a:lnTo>
                      <a:pt x="1267" y="23"/>
                    </a:lnTo>
                    <a:lnTo>
                      <a:pt x="1211" y="36"/>
                    </a:lnTo>
                    <a:lnTo>
                      <a:pt x="1154" y="51"/>
                    </a:lnTo>
                    <a:lnTo>
                      <a:pt x="1097" y="66"/>
                    </a:lnTo>
                    <a:lnTo>
                      <a:pt x="1040" y="86"/>
                    </a:lnTo>
                    <a:lnTo>
                      <a:pt x="984" y="107"/>
                    </a:lnTo>
                    <a:lnTo>
                      <a:pt x="926" y="129"/>
                    </a:lnTo>
                    <a:lnTo>
                      <a:pt x="870" y="153"/>
                    </a:lnTo>
                    <a:lnTo>
                      <a:pt x="816" y="178"/>
                    </a:lnTo>
                    <a:lnTo>
                      <a:pt x="760" y="205"/>
                    </a:lnTo>
                    <a:lnTo>
                      <a:pt x="706" y="234"/>
                    </a:lnTo>
                    <a:lnTo>
                      <a:pt x="653" y="264"/>
                    </a:lnTo>
                    <a:lnTo>
                      <a:pt x="601" y="294"/>
                    </a:lnTo>
                    <a:lnTo>
                      <a:pt x="550" y="326"/>
                    </a:lnTo>
                    <a:lnTo>
                      <a:pt x="501" y="359"/>
                    </a:lnTo>
                    <a:lnTo>
                      <a:pt x="454" y="392"/>
                    </a:lnTo>
                    <a:lnTo>
                      <a:pt x="407" y="425"/>
                    </a:lnTo>
                    <a:lnTo>
                      <a:pt x="363" y="459"/>
                    </a:lnTo>
                    <a:lnTo>
                      <a:pt x="321" y="494"/>
                    </a:lnTo>
                    <a:lnTo>
                      <a:pt x="281" y="528"/>
                    </a:lnTo>
                    <a:lnTo>
                      <a:pt x="242" y="563"/>
                    </a:lnTo>
                    <a:lnTo>
                      <a:pt x="207" y="597"/>
                    </a:lnTo>
                    <a:lnTo>
                      <a:pt x="173" y="632"/>
                    </a:lnTo>
                    <a:lnTo>
                      <a:pt x="143" y="666"/>
                    </a:lnTo>
                    <a:lnTo>
                      <a:pt x="115" y="700"/>
                    </a:lnTo>
                    <a:lnTo>
                      <a:pt x="78" y="751"/>
                    </a:lnTo>
                    <a:lnTo>
                      <a:pt x="48" y="799"/>
                    </a:lnTo>
                    <a:lnTo>
                      <a:pt x="25" y="844"/>
                    </a:lnTo>
                    <a:lnTo>
                      <a:pt x="9" y="888"/>
                    </a:lnTo>
                    <a:lnTo>
                      <a:pt x="1" y="930"/>
                    </a:lnTo>
                    <a:lnTo>
                      <a:pt x="0" y="969"/>
                    </a:lnTo>
                    <a:lnTo>
                      <a:pt x="5" y="1005"/>
                    </a:lnTo>
                    <a:lnTo>
                      <a:pt x="18" y="1039"/>
                    </a:lnTo>
                    <a:lnTo>
                      <a:pt x="48" y="1090"/>
                    </a:lnTo>
                    <a:lnTo>
                      <a:pt x="81" y="1134"/>
                    </a:lnTo>
                    <a:lnTo>
                      <a:pt x="116" y="1172"/>
                    </a:lnTo>
                    <a:lnTo>
                      <a:pt x="154" y="1206"/>
                    </a:lnTo>
                    <a:lnTo>
                      <a:pt x="193" y="1234"/>
                    </a:lnTo>
                    <a:lnTo>
                      <a:pt x="233" y="1259"/>
                    </a:lnTo>
                    <a:lnTo>
                      <a:pt x="273" y="1280"/>
                    </a:lnTo>
                    <a:lnTo>
                      <a:pt x="315" y="1296"/>
                    </a:lnTo>
                    <a:lnTo>
                      <a:pt x="357" y="1310"/>
                    </a:lnTo>
                    <a:lnTo>
                      <a:pt x="397" y="1319"/>
                    </a:lnTo>
                    <a:lnTo>
                      <a:pt x="435" y="1327"/>
                    </a:lnTo>
                    <a:lnTo>
                      <a:pt x="472" y="1332"/>
                    </a:lnTo>
                    <a:lnTo>
                      <a:pt x="506" y="1336"/>
                    </a:lnTo>
                    <a:lnTo>
                      <a:pt x="539" y="1337"/>
                    </a:lnTo>
                    <a:lnTo>
                      <a:pt x="566" y="1337"/>
                    </a:lnTo>
                    <a:lnTo>
                      <a:pt x="591" y="1337"/>
                    </a:lnTo>
                    <a:lnTo>
                      <a:pt x="449" y="2204"/>
                    </a:lnTo>
                    <a:lnTo>
                      <a:pt x="332" y="2490"/>
                    </a:lnTo>
                    <a:lnTo>
                      <a:pt x="570" y="2352"/>
                    </a:lnTo>
                    <a:lnTo>
                      <a:pt x="647" y="2612"/>
                    </a:lnTo>
                    <a:lnTo>
                      <a:pt x="1779" y="2122"/>
                    </a:lnTo>
                    <a:lnTo>
                      <a:pt x="1766" y="189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Freeform 8"/>
              <p:cNvSpPr>
                <a:spLocks/>
              </p:cNvSpPr>
              <p:nvPr/>
            </p:nvSpPr>
            <p:spPr bwMode="auto">
              <a:xfrm>
                <a:off x="2735408" y="1293020"/>
                <a:ext cx="2994025" cy="3321050"/>
              </a:xfrm>
              <a:custGeom>
                <a:avLst/>
                <a:gdLst>
                  <a:gd name="T0" fmla="*/ 606 w 1886"/>
                  <a:gd name="T1" fmla="*/ 1184 h 2092"/>
                  <a:gd name="T2" fmla="*/ 536 w 1886"/>
                  <a:gd name="T3" fmla="*/ 1193 h 2092"/>
                  <a:gd name="T4" fmla="*/ 455 w 1886"/>
                  <a:gd name="T5" fmla="*/ 1194 h 2092"/>
                  <a:gd name="T6" fmla="*/ 338 w 1886"/>
                  <a:gd name="T7" fmla="*/ 1178 h 2092"/>
                  <a:gd name="T8" fmla="*/ 204 w 1886"/>
                  <a:gd name="T9" fmla="*/ 1129 h 2092"/>
                  <a:gd name="T10" fmla="*/ 79 w 1886"/>
                  <a:gd name="T11" fmla="*/ 1033 h 2092"/>
                  <a:gd name="T12" fmla="*/ 2 w 1886"/>
                  <a:gd name="T13" fmla="*/ 909 h 2092"/>
                  <a:gd name="T14" fmla="*/ 11 w 1886"/>
                  <a:gd name="T15" fmla="*/ 822 h 2092"/>
                  <a:gd name="T16" fmla="*/ 70 w 1886"/>
                  <a:gd name="T17" fmla="*/ 713 h 2092"/>
                  <a:gd name="T18" fmla="*/ 141 w 1886"/>
                  <a:gd name="T19" fmla="*/ 623 h 2092"/>
                  <a:gd name="T20" fmla="*/ 214 w 1886"/>
                  <a:gd name="T21" fmla="*/ 549 h 2092"/>
                  <a:gd name="T22" fmla="*/ 299 w 1886"/>
                  <a:gd name="T23" fmla="*/ 473 h 2092"/>
                  <a:gd name="T24" fmla="*/ 394 w 1886"/>
                  <a:gd name="T25" fmla="*/ 399 h 2092"/>
                  <a:gd name="T26" fmla="*/ 497 w 1886"/>
                  <a:gd name="T27" fmla="*/ 328 h 2092"/>
                  <a:gd name="T28" fmla="*/ 569 w 1886"/>
                  <a:gd name="T29" fmla="*/ 307 h 2092"/>
                  <a:gd name="T30" fmla="*/ 612 w 1886"/>
                  <a:gd name="T31" fmla="*/ 259 h 2092"/>
                  <a:gd name="T32" fmla="*/ 676 w 1886"/>
                  <a:gd name="T33" fmla="*/ 222 h 2092"/>
                  <a:gd name="T34" fmla="*/ 741 w 1886"/>
                  <a:gd name="T35" fmla="*/ 188 h 2092"/>
                  <a:gd name="T36" fmla="*/ 784 w 1886"/>
                  <a:gd name="T37" fmla="*/ 214 h 2092"/>
                  <a:gd name="T38" fmla="*/ 871 w 1886"/>
                  <a:gd name="T39" fmla="*/ 129 h 2092"/>
                  <a:gd name="T40" fmla="*/ 1003 w 1886"/>
                  <a:gd name="T41" fmla="*/ 78 h 2092"/>
                  <a:gd name="T42" fmla="*/ 1134 w 1886"/>
                  <a:gd name="T43" fmla="*/ 39 h 2092"/>
                  <a:gd name="T44" fmla="*/ 1265 w 1886"/>
                  <a:gd name="T45" fmla="*/ 13 h 2092"/>
                  <a:gd name="T46" fmla="*/ 1392 w 1886"/>
                  <a:gd name="T47" fmla="*/ 0 h 2092"/>
                  <a:gd name="T48" fmla="*/ 1452 w 1886"/>
                  <a:gd name="T49" fmla="*/ 12 h 2092"/>
                  <a:gd name="T50" fmla="*/ 1524 w 1886"/>
                  <a:gd name="T51" fmla="*/ 5 h 2092"/>
                  <a:gd name="T52" fmla="*/ 1561 w 1886"/>
                  <a:gd name="T53" fmla="*/ 10 h 2092"/>
                  <a:gd name="T54" fmla="*/ 1595 w 1886"/>
                  <a:gd name="T55" fmla="*/ 18 h 2092"/>
                  <a:gd name="T56" fmla="*/ 1640 w 1886"/>
                  <a:gd name="T57" fmla="*/ 31 h 2092"/>
                  <a:gd name="T58" fmla="*/ 1686 w 1886"/>
                  <a:gd name="T59" fmla="*/ 52 h 2092"/>
                  <a:gd name="T60" fmla="*/ 1727 w 1886"/>
                  <a:gd name="T61" fmla="*/ 79 h 2092"/>
                  <a:gd name="T62" fmla="*/ 1764 w 1886"/>
                  <a:gd name="T63" fmla="*/ 114 h 2092"/>
                  <a:gd name="T64" fmla="*/ 1796 w 1886"/>
                  <a:gd name="T65" fmla="*/ 157 h 2092"/>
                  <a:gd name="T66" fmla="*/ 1824 w 1886"/>
                  <a:gd name="T67" fmla="*/ 209 h 2092"/>
                  <a:gd name="T68" fmla="*/ 1848 w 1886"/>
                  <a:gd name="T69" fmla="*/ 270 h 2092"/>
                  <a:gd name="T70" fmla="*/ 1865 w 1886"/>
                  <a:gd name="T71" fmla="*/ 339 h 2092"/>
                  <a:gd name="T72" fmla="*/ 1863 w 1886"/>
                  <a:gd name="T73" fmla="*/ 419 h 2092"/>
                  <a:gd name="T74" fmla="*/ 1886 w 1886"/>
                  <a:gd name="T75" fmla="*/ 620 h 2092"/>
                  <a:gd name="T76" fmla="*/ 1835 w 1886"/>
                  <a:gd name="T77" fmla="*/ 843 h 2092"/>
                  <a:gd name="T78" fmla="*/ 1854 w 1886"/>
                  <a:gd name="T79" fmla="*/ 938 h 2092"/>
                  <a:gd name="T80" fmla="*/ 1828 w 1886"/>
                  <a:gd name="T81" fmla="*/ 1085 h 2092"/>
                  <a:gd name="T82" fmla="*/ 1796 w 1886"/>
                  <a:gd name="T83" fmla="*/ 1226 h 2092"/>
                  <a:gd name="T84" fmla="*/ 1714 w 1886"/>
                  <a:gd name="T85" fmla="*/ 1299 h 2092"/>
                  <a:gd name="T86" fmla="*/ 1733 w 1886"/>
                  <a:gd name="T87" fmla="*/ 1467 h 2092"/>
                  <a:gd name="T88" fmla="*/ 1670 w 1886"/>
                  <a:gd name="T89" fmla="*/ 1669 h 2092"/>
                  <a:gd name="T90" fmla="*/ 1630 w 1886"/>
                  <a:gd name="T91" fmla="*/ 1785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86" h="2092">
                    <a:moveTo>
                      <a:pt x="1630" y="1785"/>
                    </a:moveTo>
                    <a:lnTo>
                      <a:pt x="456" y="2092"/>
                    </a:lnTo>
                    <a:lnTo>
                      <a:pt x="606" y="1184"/>
                    </a:lnTo>
                    <a:lnTo>
                      <a:pt x="556" y="1190"/>
                    </a:lnTo>
                    <a:lnTo>
                      <a:pt x="550" y="1191"/>
                    </a:lnTo>
                    <a:lnTo>
                      <a:pt x="536" y="1193"/>
                    </a:lnTo>
                    <a:lnTo>
                      <a:pt x="513" y="1194"/>
                    </a:lnTo>
                    <a:lnTo>
                      <a:pt x="487" y="1194"/>
                    </a:lnTo>
                    <a:lnTo>
                      <a:pt x="455" y="1194"/>
                    </a:lnTo>
                    <a:lnTo>
                      <a:pt x="419" y="1191"/>
                    </a:lnTo>
                    <a:lnTo>
                      <a:pt x="379" y="1186"/>
                    </a:lnTo>
                    <a:lnTo>
                      <a:pt x="338" y="1178"/>
                    </a:lnTo>
                    <a:lnTo>
                      <a:pt x="294" y="1167"/>
                    </a:lnTo>
                    <a:lnTo>
                      <a:pt x="249" y="1150"/>
                    </a:lnTo>
                    <a:lnTo>
                      <a:pt x="204" y="1129"/>
                    </a:lnTo>
                    <a:lnTo>
                      <a:pt x="161" y="1103"/>
                    </a:lnTo>
                    <a:lnTo>
                      <a:pt x="118" y="1070"/>
                    </a:lnTo>
                    <a:lnTo>
                      <a:pt x="79" y="1033"/>
                    </a:lnTo>
                    <a:lnTo>
                      <a:pt x="43" y="986"/>
                    </a:lnTo>
                    <a:lnTo>
                      <a:pt x="10" y="932"/>
                    </a:lnTo>
                    <a:lnTo>
                      <a:pt x="2" y="909"/>
                    </a:lnTo>
                    <a:lnTo>
                      <a:pt x="0" y="883"/>
                    </a:lnTo>
                    <a:lnTo>
                      <a:pt x="2" y="854"/>
                    </a:lnTo>
                    <a:lnTo>
                      <a:pt x="11" y="822"/>
                    </a:lnTo>
                    <a:lnTo>
                      <a:pt x="26" y="788"/>
                    </a:lnTo>
                    <a:lnTo>
                      <a:pt x="45" y="752"/>
                    </a:lnTo>
                    <a:lnTo>
                      <a:pt x="70" y="713"/>
                    </a:lnTo>
                    <a:lnTo>
                      <a:pt x="100" y="672"/>
                    </a:lnTo>
                    <a:lnTo>
                      <a:pt x="119" y="648"/>
                    </a:lnTo>
                    <a:lnTo>
                      <a:pt x="141" y="623"/>
                    </a:lnTo>
                    <a:lnTo>
                      <a:pt x="165" y="598"/>
                    </a:lnTo>
                    <a:lnTo>
                      <a:pt x="188" y="573"/>
                    </a:lnTo>
                    <a:lnTo>
                      <a:pt x="214" y="549"/>
                    </a:lnTo>
                    <a:lnTo>
                      <a:pt x="242" y="523"/>
                    </a:lnTo>
                    <a:lnTo>
                      <a:pt x="270" y="498"/>
                    </a:lnTo>
                    <a:lnTo>
                      <a:pt x="299" y="473"/>
                    </a:lnTo>
                    <a:lnTo>
                      <a:pt x="330" y="449"/>
                    </a:lnTo>
                    <a:lnTo>
                      <a:pt x="361" y="424"/>
                    </a:lnTo>
                    <a:lnTo>
                      <a:pt x="394" y="399"/>
                    </a:lnTo>
                    <a:lnTo>
                      <a:pt x="428" y="376"/>
                    </a:lnTo>
                    <a:lnTo>
                      <a:pt x="461" y="351"/>
                    </a:lnTo>
                    <a:lnTo>
                      <a:pt x="497" y="328"/>
                    </a:lnTo>
                    <a:lnTo>
                      <a:pt x="533" y="304"/>
                    </a:lnTo>
                    <a:lnTo>
                      <a:pt x="569" y="282"/>
                    </a:lnTo>
                    <a:lnTo>
                      <a:pt x="569" y="307"/>
                    </a:lnTo>
                    <a:lnTo>
                      <a:pt x="592" y="307"/>
                    </a:lnTo>
                    <a:lnTo>
                      <a:pt x="592" y="270"/>
                    </a:lnTo>
                    <a:lnTo>
                      <a:pt x="612" y="259"/>
                    </a:lnTo>
                    <a:lnTo>
                      <a:pt x="633" y="246"/>
                    </a:lnTo>
                    <a:lnTo>
                      <a:pt x="654" y="234"/>
                    </a:lnTo>
                    <a:lnTo>
                      <a:pt x="676" y="222"/>
                    </a:lnTo>
                    <a:lnTo>
                      <a:pt x="698" y="212"/>
                    </a:lnTo>
                    <a:lnTo>
                      <a:pt x="719" y="200"/>
                    </a:lnTo>
                    <a:lnTo>
                      <a:pt x="741" y="188"/>
                    </a:lnTo>
                    <a:lnTo>
                      <a:pt x="763" y="178"/>
                    </a:lnTo>
                    <a:lnTo>
                      <a:pt x="763" y="214"/>
                    </a:lnTo>
                    <a:lnTo>
                      <a:pt x="784" y="214"/>
                    </a:lnTo>
                    <a:lnTo>
                      <a:pt x="784" y="168"/>
                    </a:lnTo>
                    <a:lnTo>
                      <a:pt x="827" y="148"/>
                    </a:lnTo>
                    <a:lnTo>
                      <a:pt x="871" y="129"/>
                    </a:lnTo>
                    <a:lnTo>
                      <a:pt x="914" y="110"/>
                    </a:lnTo>
                    <a:lnTo>
                      <a:pt x="958" y="93"/>
                    </a:lnTo>
                    <a:lnTo>
                      <a:pt x="1003" y="78"/>
                    </a:lnTo>
                    <a:lnTo>
                      <a:pt x="1047" y="64"/>
                    </a:lnTo>
                    <a:lnTo>
                      <a:pt x="1091" y="51"/>
                    </a:lnTo>
                    <a:lnTo>
                      <a:pt x="1134" y="39"/>
                    </a:lnTo>
                    <a:lnTo>
                      <a:pt x="1178" y="28"/>
                    </a:lnTo>
                    <a:lnTo>
                      <a:pt x="1221" y="19"/>
                    </a:lnTo>
                    <a:lnTo>
                      <a:pt x="1265" y="13"/>
                    </a:lnTo>
                    <a:lnTo>
                      <a:pt x="1307" y="6"/>
                    </a:lnTo>
                    <a:lnTo>
                      <a:pt x="1350" y="2"/>
                    </a:lnTo>
                    <a:lnTo>
                      <a:pt x="1392" y="0"/>
                    </a:lnTo>
                    <a:lnTo>
                      <a:pt x="1432" y="0"/>
                    </a:lnTo>
                    <a:lnTo>
                      <a:pt x="1472" y="1"/>
                    </a:lnTo>
                    <a:lnTo>
                      <a:pt x="1452" y="12"/>
                    </a:lnTo>
                    <a:lnTo>
                      <a:pt x="1462" y="31"/>
                    </a:lnTo>
                    <a:lnTo>
                      <a:pt x="1513" y="4"/>
                    </a:lnTo>
                    <a:lnTo>
                      <a:pt x="1524" y="5"/>
                    </a:lnTo>
                    <a:lnTo>
                      <a:pt x="1537" y="6"/>
                    </a:lnTo>
                    <a:lnTo>
                      <a:pt x="1549" y="9"/>
                    </a:lnTo>
                    <a:lnTo>
                      <a:pt x="1561" y="10"/>
                    </a:lnTo>
                    <a:lnTo>
                      <a:pt x="1573" y="13"/>
                    </a:lnTo>
                    <a:lnTo>
                      <a:pt x="1584" y="15"/>
                    </a:lnTo>
                    <a:lnTo>
                      <a:pt x="1595" y="18"/>
                    </a:lnTo>
                    <a:lnTo>
                      <a:pt x="1606" y="21"/>
                    </a:lnTo>
                    <a:lnTo>
                      <a:pt x="1623" y="26"/>
                    </a:lnTo>
                    <a:lnTo>
                      <a:pt x="1640" y="31"/>
                    </a:lnTo>
                    <a:lnTo>
                      <a:pt x="1656" y="38"/>
                    </a:lnTo>
                    <a:lnTo>
                      <a:pt x="1671" y="44"/>
                    </a:lnTo>
                    <a:lnTo>
                      <a:pt x="1686" y="52"/>
                    </a:lnTo>
                    <a:lnTo>
                      <a:pt x="1700" y="61"/>
                    </a:lnTo>
                    <a:lnTo>
                      <a:pt x="1714" y="70"/>
                    </a:lnTo>
                    <a:lnTo>
                      <a:pt x="1727" y="79"/>
                    </a:lnTo>
                    <a:lnTo>
                      <a:pt x="1740" y="91"/>
                    </a:lnTo>
                    <a:lnTo>
                      <a:pt x="1752" y="103"/>
                    </a:lnTo>
                    <a:lnTo>
                      <a:pt x="1764" y="114"/>
                    </a:lnTo>
                    <a:lnTo>
                      <a:pt x="1775" y="129"/>
                    </a:lnTo>
                    <a:lnTo>
                      <a:pt x="1786" y="143"/>
                    </a:lnTo>
                    <a:lnTo>
                      <a:pt x="1796" y="157"/>
                    </a:lnTo>
                    <a:lnTo>
                      <a:pt x="1805" y="173"/>
                    </a:lnTo>
                    <a:lnTo>
                      <a:pt x="1815" y="190"/>
                    </a:lnTo>
                    <a:lnTo>
                      <a:pt x="1824" y="209"/>
                    </a:lnTo>
                    <a:lnTo>
                      <a:pt x="1833" y="229"/>
                    </a:lnTo>
                    <a:lnTo>
                      <a:pt x="1841" y="250"/>
                    </a:lnTo>
                    <a:lnTo>
                      <a:pt x="1848" y="270"/>
                    </a:lnTo>
                    <a:lnTo>
                      <a:pt x="1855" y="292"/>
                    </a:lnTo>
                    <a:lnTo>
                      <a:pt x="1860" y="316"/>
                    </a:lnTo>
                    <a:lnTo>
                      <a:pt x="1865" y="339"/>
                    </a:lnTo>
                    <a:lnTo>
                      <a:pt x="1870" y="363"/>
                    </a:lnTo>
                    <a:lnTo>
                      <a:pt x="1844" y="407"/>
                    </a:lnTo>
                    <a:lnTo>
                      <a:pt x="1863" y="419"/>
                    </a:lnTo>
                    <a:lnTo>
                      <a:pt x="1876" y="397"/>
                    </a:lnTo>
                    <a:lnTo>
                      <a:pt x="1886" y="505"/>
                    </a:lnTo>
                    <a:lnTo>
                      <a:pt x="1886" y="620"/>
                    </a:lnTo>
                    <a:lnTo>
                      <a:pt x="1880" y="740"/>
                    </a:lnTo>
                    <a:lnTo>
                      <a:pt x="1865" y="864"/>
                    </a:lnTo>
                    <a:lnTo>
                      <a:pt x="1835" y="843"/>
                    </a:lnTo>
                    <a:lnTo>
                      <a:pt x="1822" y="861"/>
                    </a:lnTo>
                    <a:lnTo>
                      <a:pt x="1861" y="888"/>
                    </a:lnTo>
                    <a:lnTo>
                      <a:pt x="1854" y="938"/>
                    </a:lnTo>
                    <a:lnTo>
                      <a:pt x="1846" y="987"/>
                    </a:lnTo>
                    <a:lnTo>
                      <a:pt x="1837" y="1035"/>
                    </a:lnTo>
                    <a:lnTo>
                      <a:pt x="1828" y="1085"/>
                    </a:lnTo>
                    <a:lnTo>
                      <a:pt x="1817" y="1133"/>
                    </a:lnTo>
                    <a:lnTo>
                      <a:pt x="1807" y="1180"/>
                    </a:lnTo>
                    <a:lnTo>
                      <a:pt x="1796" y="1226"/>
                    </a:lnTo>
                    <a:lnTo>
                      <a:pt x="1785" y="1272"/>
                    </a:lnTo>
                    <a:lnTo>
                      <a:pt x="1714" y="1272"/>
                    </a:lnTo>
                    <a:lnTo>
                      <a:pt x="1714" y="1299"/>
                    </a:lnTo>
                    <a:lnTo>
                      <a:pt x="1778" y="1299"/>
                    </a:lnTo>
                    <a:lnTo>
                      <a:pt x="1755" y="1385"/>
                    </a:lnTo>
                    <a:lnTo>
                      <a:pt x="1733" y="1467"/>
                    </a:lnTo>
                    <a:lnTo>
                      <a:pt x="1709" y="1541"/>
                    </a:lnTo>
                    <a:lnTo>
                      <a:pt x="1688" y="1609"/>
                    </a:lnTo>
                    <a:lnTo>
                      <a:pt x="1670" y="1669"/>
                    </a:lnTo>
                    <a:lnTo>
                      <a:pt x="1653" y="1718"/>
                    </a:lnTo>
                    <a:lnTo>
                      <a:pt x="1640" y="1757"/>
                    </a:lnTo>
                    <a:lnTo>
                      <a:pt x="1630" y="178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Freeform 9"/>
              <p:cNvSpPr>
                <a:spLocks/>
              </p:cNvSpPr>
              <p:nvPr/>
            </p:nvSpPr>
            <p:spPr bwMode="auto">
              <a:xfrm>
                <a:off x="3381521" y="4247357"/>
                <a:ext cx="1943100" cy="919163"/>
              </a:xfrm>
              <a:custGeom>
                <a:avLst/>
                <a:gdLst>
                  <a:gd name="T0" fmla="*/ 214 w 1224"/>
                  <a:gd name="T1" fmla="*/ 579 h 579"/>
                  <a:gd name="T2" fmla="*/ 135 w 1224"/>
                  <a:gd name="T3" fmla="*/ 310 h 579"/>
                  <a:gd name="T4" fmla="*/ 0 w 1224"/>
                  <a:gd name="T5" fmla="*/ 388 h 579"/>
                  <a:gd name="T6" fmla="*/ 31 w 1224"/>
                  <a:gd name="T7" fmla="*/ 310 h 579"/>
                  <a:gd name="T8" fmla="*/ 1216 w 1224"/>
                  <a:gd name="T9" fmla="*/ 0 h 579"/>
                  <a:gd name="T10" fmla="*/ 1224 w 1224"/>
                  <a:gd name="T11" fmla="*/ 142 h 579"/>
                  <a:gd name="T12" fmla="*/ 214 w 1224"/>
                  <a:gd name="T13" fmla="*/ 579 h 579"/>
                </a:gdLst>
                <a:ahLst/>
                <a:cxnLst>
                  <a:cxn ang="0">
                    <a:pos x="T0" y="T1"/>
                  </a:cxn>
                  <a:cxn ang="0">
                    <a:pos x="T2" y="T3"/>
                  </a:cxn>
                  <a:cxn ang="0">
                    <a:pos x="T4" y="T5"/>
                  </a:cxn>
                  <a:cxn ang="0">
                    <a:pos x="T6" y="T7"/>
                  </a:cxn>
                  <a:cxn ang="0">
                    <a:pos x="T8" y="T9"/>
                  </a:cxn>
                  <a:cxn ang="0">
                    <a:pos x="T10" y="T11"/>
                  </a:cxn>
                  <a:cxn ang="0">
                    <a:pos x="T12" y="T13"/>
                  </a:cxn>
                </a:cxnLst>
                <a:rect l="0" t="0" r="r" b="b"/>
                <a:pathLst>
                  <a:path w="1224" h="579">
                    <a:moveTo>
                      <a:pt x="214" y="579"/>
                    </a:moveTo>
                    <a:lnTo>
                      <a:pt x="135" y="310"/>
                    </a:lnTo>
                    <a:lnTo>
                      <a:pt x="0" y="388"/>
                    </a:lnTo>
                    <a:lnTo>
                      <a:pt x="31" y="310"/>
                    </a:lnTo>
                    <a:lnTo>
                      <a:pt x="1216" y="0"/>
                    </a:lnTo>
                    <a:lnTo>
                      <a:pt x="1224" y="142"/>
                    </a:lnTo>
                    <a:lnTo>
                      <a:pt x="214" y="57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Freeform 10"/>
              <p:cNvSpPr>
                <a:spLocks/>
              </p:cNvSpPr>
              <p:nvPr/>
            </p:nvSpPr>
            <p:spPr bwMode="auto">
              <a:xfrm>
                <a:off x="3951433" y="1670845"/>
                <a:ext cx="46038" cy="96838"/>
              </a:xfrm>
              <a:custGeom>
                <a:avLst/>
                <a:gdLst>
                  <a:gd name="T0" fmla="*/ 29 w 29"/>
                  <a:gd name="T1" fmla="*/ 57 h 61"/>
                  <a:gd name="T2" fmla="*/ 22 w 29"/>
                  <a:gd name="T3" fmla="*/ 0 h 61"/>
                  <a:gd name="T4" fmla="*/ 0 w 29"/>
                  <a:gd name="T5" fmla="*/ 4 h 61"/>
                  <a:gd name="T6" fmla="*/ 8 w 29"/>
                  <a:gd name="T7" fmla="*/ 61 h 61"/>
                  <a:gd name="T8" fmla="*/ 29 w 29"/>
                  <a:gd name="T9" fmla="*/ 57 h 61"/>
                </a:gdLst>
                <a:ahLst/>
                <a:cxnLst>
                  <a:cxn ang="0">
                    <a:pos x="T0" y="T1"/>
                  </a:cxn>
                  <a:cxn ang="0">
                    <a:pos x="T2" y="T3"/>
                  </a:cxn>
                  <a:cxn ang="0">
                    <a:pos x="T4" y="T5"/>
                  </a:cxn>
                  <a:cxn ang="0">
                    <a:pos x="T6" y="T7"/>
                  </a:cxn>
                  <a:cxn ang="0">
                    <a:pos x="T8" y="T9"/>
                  </a:cxn>
                </a:cxnLst>
                <a:rect l="0" t="0" r="r" b="b"/>
                <a:pathLst>
                  <a:path w="29" h="61">
                    <a:moveTo>
                      <a:pt x="29" y="57"/>
                    </a:moveTo>
                    <a:lnTo>
                      <a:pt x="22" y="0"/>
                    </a:lnTo>
                    <a:lnTo>
                      <a:pt x="0" y="4"/>
                    </a:lnTo>
                    <a:lnTo>
                      <a:pt x="8" y="61"/>
                    </a:lnTo>
                    <a:lnTo>
                      <a:pt x="29" y="5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Freeform 359"/>
              <p:cNvSpPr>
                <a:spLocks/>
              </p:cNvSpPr>
              <p:nvPr/>
            </p:nvSpPr>
            <p:spPr bwMode="auto">
              <a:xfrm>
                <a:off x="3973658" y="1799432"/>
                <a:ext cx="55563" cy="96838"/>
              </a:xfrm>
              <a:custGeom>
                <a:avLst/>
                <a:gdLst>
                  <a:gd name="T0" fmla="*/ 15 w 35"/>
                  <a:gd name="T1" fmla="*/ 61 h 61"/>
                  <a:gd name="T2" fmla="*/ 35 w 35"/>
                  <a:gd name="T3" fmla="*/ 55 h 61"/>
                  <a:gd name="T4" fmla="*/ 21 w 35"/>
                  <a:gd name="T5" fmla="*/ 0 h 61"/>
                  <a:gd name="T6" fmla="*/ 0 w 35"/>
                  <a:gd name="T7" fmla="*/ 5 h 61"/>
                  <a:gd name="T8" fmla="*/ 15 w 35"/>
                  <a:gd name="T9" fmla="*/ 61 h 61"/>
                </a:gdLst>
                <a:ahLst/>
                <a:cxnLst>
                  <a:cxn ang="0">
                    <a:pos x="T0" y="T1"/>
                  </a:cxn>
                  <a:cxn ang="0">
                    <a:pos x="T2" y="T3"/>
                  </a:cxn>
                  <a:cxn ang="0">
                    <a:pos x="T4" y="T5"/>
                  </a:cxn>
                  <a:cxn ang="0">
                    <a:pos x="T6" y="T7"/>
                  </a:cxn>
                  <a:cxn ang="0">
                    <a:pos x="T8" y="T9"/>
                  </a:cxn>
                </a:cxnLst>
                <a:rect l="0" t="0" r="r" b="b"/>
                <a:pathLst>
                  <a:path w="35" h="61">
                    <a:moveTo>
                      <a:pt x="15" y="61"/>
                    </a:moveTo>
                    <a:lnTo>
                      <a:pt x="35" y="55"/>
                    </a:lnTo>
                    <a:lnTo>
                      <a:pt x="21" y="0"/>
                    </a:lnTo>
                    <a:lnTo>
                      <a:pt x="0" y="5"/>
                    </a:lnTo>
                    <a:lnTo>
                      <a:pt x="15"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Freeform 360"/>
              <p:cNvSpPr>
                <a:spLocks/>
              </p:cNvSpPr>
              <p:nvPr/>
            </p:nvSpPr>
            <p:spPr bwMode="auto">
              <a:xfrm>
                <a:off x="4011758" y="1924845"/>
                <a:ext cx="65088" cy="96838"/>
              </a:xfrm>
              <a:custGeom>
                <a:avLst/>
                <a:gdLst>
                  <a:gd name="T0" fmla="*/ 22 w 41"/>
                  <a:gd name="T1" fmla="*/ 61 h 61"/>
                  <a:gd name="T2" fmla="*/ 41 w 41"/>
                  <a:gd name="T3" fmla="*/ 53 h 61"/>
                  <a:gd name="T4" fmla="*/ 20 w 41"/>
                  <a:gd name="T5" fmla="*/ 0 h 61"/>
                  <a:gd name="T6" fmla="*/ 0 w 41"/>
                  <a:gd name="T7" fmla="*/ 8 h 61"/>
                  <a:gd name="T8" fmla="*/ 22 w 41"/>
                  <a:gd name="T9" fmla="*/ 61 h 61"/>
                </a:gdLst>
                <a:ahLst/>
                <a:cxnLst>
                  <a:cxn ang="0">
                    <a:pos x="T0" y="T1"/>
                  </a:cxn>
                  <a:cxn ang="0">
                    <a:pos x="T2" y="T3"/>
                  </a:cxn>
                  <a:cxn ang="0">
                    <a:pos x="T4" y="T5"/>
                  </a:cxn>
                  <a:cxn ang="0">
                    <a:pos x="T6" y="T7"/>
                  </a:cxn>
                  <a:cxn ang="0">
                    <a:pos x="T8" y="T9"/>
                  </a:cxn>
                </a:cxnLst>
                <a:rect l="0" t="0" r="r" b="b"/>
                <a:pathLst>
                  <a:path w="41" h="61">
                    <a:moveTo>
                      <a:pt x="22" y="61"/>
                    </a:moveTo>
                    <a:lnTo>
                      <a:pt x="41" y="53"/>
                    </a:lnTo>
                    <a:lnTo>
                      <a:pt x="20" y="0"/>
                    </a:lnTo>
                    <a:lnTo>
                      <a:pt x="0" y="8"/>
                    </a:lnTo>
                    <a:lnTo>
                      <a:pt x="22"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Freeform 13"/>
              <p:cNvSpPr>
                <a:spLocks/>
              </p:cNvSpPr>
              <p:nvPr/>
            </p:nvSpPr>
            <p:spPr bwMode="auto">
              <a:xfrm>
                <a:off x="4064146" y="2042320"/>
                <a:ext cx="74613" cy="96838"/>
              </a:xfrm>
              <a:custGeom>
                <a:avLst/>
                <a:gdLst>
                  <a:gd name="T0" fmla="*/ 29 w 47"/>
                  <a:gd name="T1" fmla="*/ 61 h 61"/>
                  <a:gd name="T2" fmla="*/ 47 w 47"/>
                  <a:gd name="T3" fmla="*/ 51 h 61"/>
                  <a:gd name="T4" fmla="*/ 20 w 47"/>
                  <a:gd name="T5" fmla="*/ 0 h 61"/>
                  <a:gd name="T6" fmla="*/ 0 w 47"/>
                  <a:gd name="T7" fmla="*/ 10 h 61"/>
                  <a:gd name="T8" fmla="*/ 29 w 47"/>
                  <a:gd name="T9" fmla="*/ 61 h 61"/>
                </a:gdLst>
                <a:ahLst/>
                <a:cxnLst>
                  <a:cxn ang="0">
                    <a:pos x="T0" y="T1"/>
                  </a:cxn>
                  <a:cxn ang="0">
                    <a:pos x="T2" y="T3"/>
                  </a:cxn>
                  <a:cxn ang="0">
                    <a:pos x="T4" y="T5"/>
                  </a:cxn>
                  <a:cxn ang="0">
                    <a:pos x="T6" y="T7"/>
                  </a:cxn>
                  <a:cxn ang="0">
                    <a:pos x="T8" y="T9"/>
                  </a:cxn>
                </a:cxnLst>
                <a:rect l="0" t="0" r="r" b="b"/>
                <a:pathLst>
                  <a:path w="47" h="61">
                    <a:moveTo>
                      <a:pt x="29" y="61"/>
                    </a:moveTo>
                    <a:lnTo>
                      <a:pt x="47" y="51"/>
                    </a:lnTo>
                    <a:lnTo>
                      <a:pt x="20" y="0"/>
                    </a:lnTo>
                    <a:lnTo>
                      <a:pt x="0" y="10"/>
                    </a:lnTo>
                    <a:lnTo>
                      <a:pt x="29"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Freeform 14"/>
              <p:cNvSpPr>
                <a:spLocks/>
              </p:cNvSpPr>
              <p:nvPr/>
            </p:nvSpPr>
            <p:spPr bwMode="auto">
              <a:xfrm>
                <a:off x="4122883" y="2623345"/>
                <a:ext cx="82550" cy="93663"/>
              </a:xfrm>
              <a:custGeom>
                <a:avLst/>
                <a:gdLst>
                  <a:gd name="T0" fmla="*/ 0 w 52"/>
                  <a:gd name="T1" fmla="*/ 13 h 59"/>
                  <a:gd name="T2" fmla="*/ 34 w 52"/>
                  <a:gd name="T3" fmla="*/ 59 h 59"/>
                  <a:gd name="T4" fmla="*/ 52 w 52"/>
                  <a:gd name="T5" fmla="*/ 46 h 59"/>
                  <a:gd name="T6" fmla="*/ 18 w 52"/>
                  <a:gd name="T7" fmla="*/ 0 h 59"/>
                  <a:gd name="T8" fmla="*/ 0 w 52"/>
                  <a:gd name="T9" fmla="*/ 13 h 59"/>
                </a:gdLst>
                <a:ahLst/>
                <a:cxnLst>
                  <a:cxn ang="0">
                    <a:pos x="T0" y="T1"/>
                  </a:cxn>
                  <a:cxn ang="0">
                    <a:pos x="T2" y="T3"/>
                  </a:cxn>
                  <a:cxn ang="0">
                    <a:pos x="T4" y="T5"/>
                  </a:cxn>
                  <a:cxn ang="0">
                    <a:pos x="T6" y="T7"/>
                  </a:cxn>
                  <a:cxn ang="0">
                    <a:pos x="T8" y="T9"/>
                  </a:cxn>
                </a:cxnLst>
                <a:rect l="0" t="0" r="r" b="b"/>
                <a:pathLst>
                  <a:path w="52" h="59">
                    <a:moveTo>
                      <a:pt x="0" y="13"/>
                    </a:moveTo>
                    <a:lnTo>
                      <a:pt x="34" y="59"/>
                    </a:lnTo>
                    <a:lnTo>
                      <a:pt x="52" y="46"/>
                    </a:lnTo>
                    <a:lnTo>
                      <a:pt x="18" y="0"/>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Freeform 15"/>
              <p:cNvSpPr>
                <a:spLocks/>
              </p:cNvSpPr>
              <p:nvPr/>
            </p:nvSpPr>
            <p:spPr bwMode="auto">
              <a:xfrm>
                <a:off x="4205433" y="2726532"/>
                <a:ext cx="87313" cy="90488"/>
              </a:xfrm>
              <a:custGeom>
                <a:avLst/>
                <a:gdLst>
                  <a:gd name="T0" fmla="*/ 0 w 55"/>
                  <a:gd name="T1" fmla="*/ 14 h 57"/>
                  <a:gd name="T2" fmla="*/ 39 w 55"/>
                  <a:gd name="T3" fmla="*/ 57 h 57"/>
                  <a:gd name="T4" fmla="*/ 55 w 55"/>
                  <a:gd name="T5" fmla="*/ 41 h 57"/>
                  <a:gd name="T6" fmla="*/ 16 w 55"/>
                  <a:gd name="T7" fmla="*/ 0 h 57"/>
                  <a:gd name="T8" fmla="*/ 0 w 55"/>
                  <a:gd name="T9" fmla="*/ 14 h 57"/>
                </a:gdLst>
                <a:ahLst/>
                <a:cxnLst>
                  <a:cxn ang="0">
                    <a:pos x="T0" y="T1"/>
                  </a:cxn>
                  <a:cxn ang="0">
                    <a:pos x="T2" y="T3"/>
                  </a:cxn>
                  <a:cxn ang="0">
                    <a:pos x="T4" y="T5"/>
                  </a:cxn>
                  <a:cxn ang="0">
                    <a:pos x="T6" y="T7"/>
                  </a:cxn>
                  <a:cxn ang="0">
                    <a:pos x="T8" y="T9"/>
                  </a:cxn>
                </a:cxnLst>
                <a:rect l="0" t="0" r="r" b="b"/>
                <a:pathLst>
                  <a:path w="55" h="57">
                    <a:moveTo>
                      <a:pt x="0" y="14"/>
                    </a:moveTo>
                    <a:lnTo>
                      <a:pt x="39" y="57"/>
                    </a:lnTo>
                    <a:lnTo>
                      <a:pt x="55" y="41"/>
                    </a:lnTo>
                    <a:lnTo>
                      <a:pt x="16" y="0"/>
                    </a:lnTo>
                    <a:lnTo>
                      <a:pt x="0"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Freeform 16"/>
              <p:cNvSpPr>
                <a:spLocks/>
              </p:cNvSpPr>
              <p:nvPr/>
            </p:nvSpPr>
            <p:spPr bwMode="auto">
              <a:xfrm>
                <a:off x="4300683" y="2817020"/>
                <a:ext cx="88900" cy="85725"/>
              </a:xfrm>
              <a:custGeom>
                <a:avLst/>
                <a:gdLst>
                  <a:gd name="T0" fmla="*/ 0 w 56"/>
                  <a:gd name="T1" fmla="*/ 17 h 54"/>
                  <a:gd name="T2" fmla="*/ 43 w 56"/>
                  <a:gd name="T3" fmla="*/ 54 h 54"/>
                  <a:gd name="T4" fmla="*/ 56 w 56"/>
                  <a:gd name="T5" fmla="*/ 38 h 54"/>
                  <a:gd name="T6" fmla="*/ 14 w 56"/>
                  <a:gd name="T7" fmla="*/ 0 h 54"/>
                  <a:gd name="T8" fmla="*/ 0 w 56"/>
                  <a:gd name="T9" fmla="*/ 17 h 54"/>
                </a:gdLst>
                <a:ahLst/>
                <a:cxnLst>
                  <a:cxn ang="0">
                    <a:pos x="T0" y="T1"/>
                  </a:cxn>
                  <a:cxn ang="0">
                    <a:pos x="T2" y="T3"/>
                  </a:cxn>
                  <a:cxn ang="0">
                    <a:pos x="T4" y="T5"/>
                  </a:cxn>
                  <a:cxn ang="0">
                    <a:pos x="T6" y="T7"/>
                  </a:cxn>
                  <a:cxn ang="0">
                    <a:pos x="T8" y="T9"/>
                  </a:cxn>
                </a:cxnLst>
                <a:rect l="0" t="0" r="r" b="b"/>
                <a:pathLst>
                  <a:path w="56" h="54">
                    <a:moveTo>
                      <a:pt x="0" y="17"/>
                    </a:moveTo>
                    <a:lnTo>
                      <a:pt x="43" y="54"/>
                    </a:lnTo>
                    <a:lnTo>
                      <a:pt x="56" y="38"/>
                    </a:lnTo>
                    <a:lnTo>
                      <a:pt x="14" y="0"/>
                    </a:lnTo>
                    <a:lnTo>
                      <a:pt x="0" y="1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Freeform 17"/>
              <p:cNvSpPr>
                <a:spLocks/>
              </p:cNvSpPr>
              <p:nvPr/>
            </p:nvSpPr>
            <p:spPr bwMode="auto">
              <a:xfrm>
                <a:off x="4403871" y="2897982"/>
                <a:ext cx="95250" cy="77788"/>
              </a:xfrm>
              <a:custGeom>
                <a:avLst/>
                <a:gdLst>
                  <a:gd name="T0" fmla="*/ 0 w 60"/>
                  <a:gd name="T1" fmla="*/ 18 h 49"/>
                  <a:gd name="T2" fmla="*/ 48 w 60"/>
                  <a:gd name="T3" fmla="*/ 49 h 49"/>
                  <a:gd name="T4" fmla="*/ 60 w 60"/>
                  <a:gd name="T5" fmla="*/ 31 h 49"/>
                  <a:gd name="T6" fmla="*/ 12 w 60"/>
                  <a:gd name="T7" fmla="*/ 0 h 49"/>
                  <a:gd name="T8" fmla="*/ 0 w 60"/>
                  <a:gd name="T9" fmla="*/ 18 h 49"/>
                </a:gdLst>
                <a:ahLst/>
                <a:cxnLst>
                  <a:cxn ang="0">
                    <a:pos x="T0" y="T1"/>
                  </a:cxn>
                  <a:cxn ang="0">
                    <a:pos x="T2" y="T3"/>
                  </a:cxn>
                  <a:cxn ang="0">
                    <a:pos x="T4" y="T5"/>
                  </a:cxn>
                  <a:cxn ang="0">
                    <a:pos x="T6" y="T7"/>
                  </a:cxn>
                  <a:cxn ang="0">
                    <a:pos x="T8" y="T9"/>
                  </a:cxn>
                </a:cxnLst>
                <a:rect l="0" t="0" r="r" b="b"/>
                <a:pathLst>
                  <a:path w="60" h="49">
                    <a:moveTo>
                      <a:pt x="0" y="18"/>
                    </a:moveTo>
                    <a:lnTo>
                      <a:pt x="48" y="49"/>
                    </a:lnTo>
                    <a:lnTo>
                      <a:pt x="60" y="31"/>
                    </a:lnTo>
                    <a:lnTo>
                      <a:pt x="12" y="0"/>
                    </a:lnTo>
                    <a:lnTo>
                      <a:pt x="0"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Freeform 18"/>
              <p:cNvSpPr>
                <a:spLocks/>
              </p:cNvSpPr>
              <p:nvPr/>
            </p:nvSpPr>
            <p:spPr bwMode="auto">
              <a:xfrm>
                <a:off x="4519758" y="2963070"/>
                <a:ext cx="96838" cy="73025"/>
              </a:xfrm>
              <a:custGeom>
                <a:avLst/>
                <a:gdLst>
                  <a:gd name="T0" fmla="*/ 0 w 61"/>
                  <a:gd name="T1" fmla="*/ 20 h 46"/>
                  <a:gd name="T2" fmla="*/ 50 w 61"/>
                  <a:gd name="T3" fmla="*/ 46 h 46"/>
                  <a:gd name="T4" fmla="*/ 61 w 61"/>
                  <a:gd name="T5" fmla="*/ 26 h 46"/>
                  <a:gd name="T6" fmla="*/ 9 w 61"/>
                  <a:gd name="T7" fmla="*/ 0 h 46"/>
                  <a:gd name="T8" fmla="*/ 0 w 61"/>
                  <a:gd name="T9" fmla="*/ 20 h 46"/>
                </a:gdLst>
                <a:ahLst/>
                <a:cxnLst>
                  <a:cxn ang="0">
                    <a:pos x="T0" y="T1"/>
                  </a:cxn>
                  <a:cxn ang="0">
                    <a:pos x="T2" y="T3"/>
                  </a:cxn>
                  <a:cxn ang="0">
                    <a:pos x="T4" y="T5"/>
                  </a:cxn>
                  <a:cxn ang="0">
                    <a:pos x="T6" y="T7"/>
                  </a:cxn>
                  <a:cxn ang="0">
                    <a:pos x="T8" y="T9"/>
                  </a:cxn>
                </a:cxnLst>
                <a:rect l="0" t="0" r="r" b="b"/>
                <a:pathLst>
                  <a:path w="61" h="46">
                    <a:moveTo>
                      <a:pt x="0" y="20"/>
                    </a:moveTo>
                    <a:lnTo>
                      <a:pt x="50" y="46"/>
                    </a:lnTo>
                    <a:lnTo>
                      <a:pt x="61" y="26"/>
                    </a:lnTo>
                    <a:lnTo>
                      <a:pt x="9" y="0"/>
                    </a:lnTo>
                    <a:lnTo>
                      <a:pt x="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Freeform 19"/>
              <p:cNvSpPr>
                <a:spLocks/>
              </p:cNvSpPr>
              <p:nvPr/>
            </p:nvSpPr>
            <p:spPr bwMode="auto">
              <a:xfrm>
                <a:off x="4640408" y="3017045"/>
                <a:ext cx="98425" cy="61913"/>
              </a:xfrm>
              <a:custGeom>
                <a:avLst/>
                <a:gdLst>
                  <a:gd name="T0" fmla="*/ 0 w 62"/>
                  <a:gd name="T1" fmla="*/ 20 h 39"/>
                  <a:gd name="T2" fmla="*/ 55 w 62"/>
                  <a:gd name="T3" fmla="*/ 39 h 39"/>
                  <a:gd name="T4" fmla="*/ 62 w 62"/>
                  <a:gd name="T5" fmla="*/ 18 h 39"/>
                  <a:gd name="T6" fmla="*/ 7 w 62"/>
                  <a:gd name="T7" fmla="*/ 0 h 39"/>
                  <a:gd name="T8" fmla="*/ 0 w 62"/>
                  <a:gd name="T9" fmla="*/ 20 h 39"/>
                </a:gdLst>
                <a:ahLst/>
                <a:cxnLst>
                  <a:cxn ang="0">
                    <a:pos x="T0" y="T1"/>
                  </a:cxn>
                  <a:cxn ang="0">
                    <a:pos x="T2" y="T3"/>
                  </a:cxn>
                  <a:cxn ang="0">
                    <a:pos x="T4" y="T5"/>
                  </a:cxn>
                  <a:cxn ang="0">
                    <a:pos x="T6" y="T7"/>
                  </a:cxn>
                  <a:cxn ang="0">
                    <a:pos x="T8" y="T9"/>
                  </a:cxn>
                </a:cxnLst>
                <a:rect l="0" t="0" r="r" b="b"/>
                <a:pathLst>
                  <a:path w="62" h="39">
                    <a:moveTo>
                      <a:pt x="0" y="20"/>
                    </a:moveTo>
                    <a:lnTo>
                      <a:pt x="55" y="39"/>
                    </a:lnTo>
                    <a:lnTo>
                      <a:pt x="62" y="18"/>
                    </a:lnTo>
                    <a:lnTo>
                      <a:pt x="7" y="0"/>
                    </a:lnTo>
                    <a:lnTo>
                      <a:pt x="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Freeform 20"/>
              <p:cNvSpPr>
                <a:spLocks/>
              </p:cNvSpPr>
              <p:nvPr/>
            </p:nvSpPr>
            <p:spPr bwMode="auto">
              <a:xfrm>
                <a:off x="4768996" y="3053557"/>
                <a:ext cx="96838" cy="52388"/>
              </a:xfrm>
              <a:custGeom>
                <a:avLst/>
                <a:gdLst>
                  <a:gd name="T0" fmla="*/ 61 w 61"/>
                  <a:gd name="T1" fmla="*/ 12 h 33"/>
                  <a:gd name="T2" fmla="*/ 4 w 61"/>
                  <a:gd name="T3" fmla="*/ 0 h 33"/>
                  <a:gd name="T4" fmla="*/ 0 w 61"/>
                  <a:gd name="T5" fmla="*/ 21 h 33"/>
                  <a:gd name="T6" fmla="*/ 56 w 61"/>
                  <a:gd name="T7" fmla="*/ 33 h 33"/>
                  <a:gd name="T8" fmla="*/ 61 w 61"/>
                  <a:gd name="T9" fmla="*/ 12 h 33"/>
                </a:gdLst>
                <a:ahLst/>
                <a:cxnLst>
                  <a:cxn ang="0">
                    <a:pos x="T0" y="T1"/>
                  </a:cxn>
                  <a:cxn ang="0">
                    <a:pos x="T2" y="T3"/>
                  </a:cxn>
                  <a:cxn ang="0">
                    <a:pos x="T4" y="T5"/>
                  </a:cxn>
                  <a:cxn ang="0">
                    <a:pos x="T6" y="T7"/>
                  </a:cxn>
                  <a:cxn ang="0">
                    <a:pos x="T8" y="T9"/>
                  </a:cxn>
                </a:cxnLst>
                <a:rect l="0" t="0" r="r" b="b"/>
                <a:pathLst>
                  <a:path w="61" h="33">
                    <a:moveTo>
                      <a:pt x="61" y="12"/>
                    </a:moveTo>
                    <a:lnTo>
                      <a:pt x="4" y="0"/>
                    </a:lnTo>
                    <a:lnTo>
                      <a:pt x="0" y="21"/>
                    </a:lnTo>
                    <a:lnTo>
                      <a:pt x="56" y="33"/>
                    </a:lnTo>
                    <a:lnTo>
                      <a:pt x="61"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Freeform 21"/>
              <p:cNvSpPr>
                <a:spLocks/>
              </p:cNvSpPr>
              <p:nvPr/>
            </p:nvSpPr>
            <p:spPr bwMode="auto">
              <a:xfrm>
                <a:off x="4924571" y="2404270"/>
                <a:ext cx="95250" cy="47625"/>
              </a:xfrm>
              <a:custGeom>
                <a:avLst/>
                <a:gdLst>
                  <a:gd name="T0" fmla="*/ 60 w 60"/>
                  <a:gd name="T1" fmla="*/ 20 h 30"/>
                  <a:gd name="T2" fmla="*/ 57 w 60"/>
                  <a:gd name="T3" fmla="*/ 0 h 30"/>
                  <a:gd name="T4" fmla="*/ 0 w 60"/>
                  <a:gd name="T5" fmla="*/ 9 h 30"/>
                  <a:gd name="T6" fmla="*/ 2 w 60"/>
                  <a:gd name="T7" fmla="*/ 30 h 30"/>
                  <a:gd name="T8" fmla="*/ 60 w 60"/>
                  <a:gd name="T9" fmla="*/ 20 h 30"/>
                </a:gdLst>
                <a:ahLst/>
                <a:cxnLst>
                  <a:cxn ang="0">
                    <a:pos x="T0" y="T1"/>
                  </a:cxn>
                  <a:cxn ang="0">
                    <a:pos x="T2" y="T3"/>
                  </a:cxn>
                  <a:cxn ang="0">
                    <a:pos x="T4" y="T5"/>
                  </a:cxn>
                  <a:cxn ang="0">
                    <a:pos x="T6" y="T7"/>
                  </a:cxn>
                  <a:cxn ang="0">
                    <a:pos x="T8" y="T9"/>
                  </a:cxn>
                </a:cxnLst>
                <a:rect l="0" t="0" r="r" b="b"/>
                <a:pathLst>
                  <a:path w="60" h="30">
                    <a:moveTo>
                      <a:pt x="60" y="20"/>
                    </a:moveTo>
                    <a:lnTo>
                      <a:pt x="57" y="0"/>
                    </a:lnTo>
                    <a:lnTo>
                      <a:pt x="0" y="9"/>
                    </a:lnTo>
                    <a:lnTo>
                      <a:pt x="2" y="30"/>
                    </a:lnTo>
                    <a:lnTo>
                      <a:pt x="6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Freeform 22"/>
              <p:cNvSpPr>
                <a:spLocks/>
              </p:cNvSpPr>
              <p:nvPr/>
            </p:nvSpPr>
            <p:spPr bwMode="auto">
              <a:xfrm>
                <a:off x="5049983" y="2366170"/>
                <a:ext cx="98425" cy="58738"/>
              </a:xfrm>
              <a:custGeom>
                <a:avLst/>
                <a:gdLst>
                  <a:gd name="T0" fmla="*/ 62 w 62"/>
                  <a:gd name="T1" fmla="*/ 21 h 37"/>
                  <a:gd name="T2" fmla="*/ 56 w 62"/>
                  <a:gd name="T3" fmla="*/ 0 h 37"/>
                  <a:gd name="T4" fmla="*/ 0 w 62"/>
                  <a:gd name="T5" fmla="*/ 16 h 37"/>
                  <a:gd name="T6" fmla="*/ 7 w 62"/>
                  <a:gd name="T7" fmla="*/ 37 h 37"/>
                  <a:gd name="T8" fmla="*/ 62 w 62"/>
                  <a:gd name="T9" fmla="*/ 21 h 37"/>
                </a:gdLst>
                <a:ahLst/>
                <a:cxnLst>
                  <a:cxn ang="0">
                    <a:pos x="T0" y="T1"/>
                  </a:cxn>
                  <a:cxn ang="0">
                    <a:pos x="T2" y="T3"/>
                  </a:cxn>
                  <a:cxn ang="0">
                    <a:pos x="T4" y="T5"/>
                  </a:cxn>
                  <a:cxn ang="0">
                    <a:pos x="T6" y="T7"/>
                  </a:cxn>
                  <a:cxn ang="0">
                    <a:pos x="T8" y="T9"/>
                  </a:cxn>
                </a:cxnLst>
                <a:rect l="0" t="0" r="r" b="b"/>
                <a:pathLst>
                  <a:path w="62" h="37">
                    <a:moveTo>
                      <a:pt x="62" y="21"/>
                    </a:moveTo>
                    <a:lnTo>
                      <a:pt x="56" y="0"/>
                    </a:lnTo>
                    <a:lnTo>
                      <a:pt x="0" y="16"/>
                    </a:lnTo>
                    <a:lnTo>
                      <a:pt x="7" y="37"/>
                    </a:lnTo>
                    <a:lnTo>
                      <a:pt x="62"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Freeform 23"/>
              <p:cNvSpPr>
                <a:spLocks/>
              </p:cNvSpPr>
              <p:nvPr/>
            </p:nvSpPr>
            <p:spPr bwMode="auto">
              <a:xfrm>
                <a:off x="5173808" y="2312195"/>
                <a:ext cx="96838" cy="68263"/>
              </a:xfrm>
              <a:custGeom>
                <a:avLst/>
                <a:gdLst>
                  <a:gd name="T0" fmla="*/ 61 w 61"/>
                  <a:gd name="T1" fmla="*/ 21 h 43"/>
                  <a:gd name="T2" fmla="*/ 52 w 61"/>
                  <a:gd name="T3" fmla="*/ 0 h 43"/>
                  <a:gd name="T4" fmla="*/ 0 w 61"/>
                  <a:gd name="T5" fmla="*/ 24 h 43"/>
                  <a:gd name="T6" fmla="*/ 8 w 61"/>
                  <a:gd name="T7" fmla="*/ 43 h 43"/>
                  <a:gd name="T8" fmla="*/ 61 w 61"/>
                  <a:gd name="T9" fmla="*/ 21 h 43"/>
                </a:gdLst>
                <a:ahLst/>
                <a:cxnLst>
                  <a:cxn ang="0">
                    <a:pos x="T0" y="T1"/>
                  </a:cxn>
                  <a:cxn ang="0">
                    <a:pos x="T2" y="T3"/>
                  </a:cxn>
                  <a:cxn ang="0">
                    <a:pos x="T4" y="T5"/>
                  </a:cxn>
                  <a:cxn ang="0">
                    <a:pos x="T6" y="T7"/>
                  </a:cxn>
                  <a:cxn ang="0">
                    <a:pos x="T8" y="T9"/>
                  </a:cxn>
                </a:cxnLst>
                <a:rect l="0" t="0" r="r" b="b"/>
                <a:pathLst>
                  <a:path w="61" h="43">
                    <a:moveTo>
                      <a:pt x="61" y="21"/>
                    </a:moveTo>
                    <a:lnTo>
                      <a:pt x="52" y="0"/>
                    </a:lnTo>
                    <a:lnTo>
                      <a:pt x="0" y="24"/>
                    </a:lnTo>
                    <a:lnTo>
                      <a:pt x="8" y="43"/>
                    </a:lnTo>
                    <a:lnTo>
                      <a:pt x="61"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Freeform 24"/>
              <p:cNvSpPr>
                <a:spLocks/>
              </p:cNvSpPr>
              <p:nvPr/>
            </p:nvSpPr>
            <p:spPr bwMode="auto">
              <a:xfrm>
                <a:off x="5289696" y="2247107"/>
                <a:ext cx="96838" cy="76200"/>
              </a:xfrm>
              <a:custGeom>
                <a:avLst/>
                <a:gdLst>
                  <a:gd name="T0" fmla="*/ 61 w 61"/>
                  <a:gd name="T1" fmla="*/ 18 h 48"/>
                  <a:gd name="T2" fmla="*/ 49 w 61"/>
                  <a:gd name="T3" fmla="*/ 0 h 48"/>
                  <a:gd name="T4" fmla="*/ 0 w 61"/>
                  <a:gd name="T5" fmla="*/ 30 h 48"/>
                  <a:gd name="T6" fmla="*/ 12 w 61"/>
                  <a:gd name="T7" fmla="*/ 48 h 48"/>
                  <a:gd name="T8" fmla="*/ 61 w 61"/>
                  <a:gd name="T9" fmla="*/ 18 h 48"/>
                </a:gdLst>
                <a:ahLst/>
                <a:cxnLst>
                  <a:cxn ang="0">
                    <a:pos x="T0" y="T1"/>
                  </a:cxn>
                  <a:cxn ang="0">
                    <a:pos x="T2" y="T3"/>
                  </a:cxn>
                  <a:cxn ang="0">
                    <a:pos x="T4" y="T5"/>
                  </a:cxn>
                  <a:cxn ang="0">
                    <a:pos x="T6" y="T7"/>
                  </a:cxn>
                  <a:cxn ang="0">
                    <a:pos x="T8" y="T9"/>
                  </a:cxn>
                </a:cxnLst>
                <a:rect l="0" t="0" r="r" b="b"/>
                <a:pathLst>
                  <a:path w="61" h="48">
                    <a:moveTo>
                      <a:pt x="61" y="18"/>
                    </a:moveTo>
                    <a:lnTo>
                      <a:pt x="49" y="0"/>
                    </a:lnTo>
                    <a:lnTo>
                      <a:pt x="0" y="30"/>
                    </a:lnTo>
                    <a:lnTo>
                      <a:pt x="12" y="48"/>
                    </a:lnTo>
                    <a:lnTo>
                      <a:pt x="61"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Freeform 25"/>
              <p:cNvSpPr>
                <a:spLocks/>
              </p:cNvSpPr>
              <p:nvPr/>
            </p:nvSpPr>
            <p:spPr bwMode="auto">
              <a:xfrm>
                <a:off x="5399233" y="2166145"/>
                <a:ext cx="92075" cy="84138"/>
              </a:xfrm>
              <a:custGeom>
                <a:avLst/>
                <a:gdLst>
                  <a:gd name="T0" fmla="*/ 58 w 58"/>
                  <a:gd name="T1" fmla="*/ 18 h 53"/>
                  <a:gd name="T2" fmla="*/ 45 w 58"/>
                  <a:gd name="T3" fmla="*/ 0 h 53"/>
                  <a:gd name="T4" fmla="*/ 0 w 58"/>
                  <a:gd name="T5" fmla="*/ 36 h 53"/>
                  <a:gd name="T6" fmla="*/ 13 w 58"/>
                  <a:gd name="T7" fmla="*/ 53 h 53"/>
                  <a:gd name="T8" fmla="*/ 58 w 58"/>
                  <a:gd name="T9" fmla="*/ 18 h 53"/>
                </a:gdLst>
                <a:ahLst/>
                <a:cxnLst>
                  <a:cxn ang="0">
                    <a:pos x="T0" y="T1"/>
                  </a:cxn>
                  <a:cxn ang="0">
                    <a:pos x="T2" y="T3"/>
                  </a:cxn>
                  <a:cxn ang="0">
                    <a:pos x="T4" y="T5"/>
                  </a:cxn>
                  <a:cxn ang="0">
                    <a:pos x="T6" y="T7"/>
                  </a:cxn>
                  <a:cxn ang="0">
                    <a:pos x="T8" y="T9"/>
                  </a:cxn>
                </a:cxnLst>
                <a:rect l="0" t="0" r="r" b="b"/>
                <a:pathLst>
                  <a:path w="58" h="53">
                    <a:moveTo>
                      <a:pt x="58" y="18"/>
                    </a:moveTo>
                    <a:lnTo>
                      <a:pt x="45" y="0"/>
                    </a:lnTo>
                    <a:lnTo>
                      <a:pt x="0" y="36"/>
                    </a:lnTo>
                    <a:lnTo>
                      <a:pt x="13" y="53"/>
                    </a:lnTo>
                    <a:lnTo>
                      <a:pt x="58"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Freeform 26"/>
              <p:cNvSpPr>
                <a:spLocks/>
              </p:cNvSpPr>
              <p:nvPr/>
            </p:nvSpPr>
            <p:spPr bwMode="auto">
              <a:xfrm>
                <a:off x="5497658" y="2075657"/>
                <a:ext cx="88900" cy="88900"/>
              </a:xfrm>
              <a:custGeom>
                <a:avLst/>
                <a:gdLst>
                  <a:gd name="T0" fmla="*/ 56 w 56"/>
                  <a:gd name="T1" fmla="*/ 15 h 56"/>
                  <a:gd name="T2" fmla="*/ 42 w 56"/>
                  <a:gd name="T3" fmla="*/ 0 h 56"/>
                  <a:gd name="T4" fmla="*/ 0 w 56"/>
                  <a:gd name="T5" fmla="*/ 40 h 56"/>
                  <a:gd name="T6" fmla="*/ 16 w 56"/>
                  <a:gd name="T7" fmla="*/ 56 h 56"/>
                  <a:gd name="T8" fmla="*/ 56 w 56"/>
                  <a:gd name="T9" fmla="*/ 15 h 56"/>
                </a:gdLst>
                <a:ahLst/>
                <a:cxnLst>
                  <a:cxn ang="0">
                    <a:pos x="T0" y="T1"/>
                  </a:cxn>
                  <a:cxn ang="0">
                    <a:pos x="T2" y="T3"/>
                  </a:cxn>
                  <a:cxn ang="0">
                    <a:pos x="T4" y="T5"/>
                  </a:cxn>
                  <a:cxn ang="0">
                    <a:pos x="T6" y="T7"/>
                  </a:cxn>
                  <a:cxn ang="0">
                    <a:pos x="T8" y="T9"/>
                  </a:cxn>
                </a:cxnLst>
                <a:rect l="0" t="0" r="r" b="b"/>
                <a:pathLst>
                  <a:path w="56" h="56">
                    <a:moveTo>
                      <a:pt x="56" y="15"/>
                    </a:moveTo>
                    <a:lnTo>
                      <a:pt x="42" y="0"/>
                    </a:lnTo>
                    <a:lnTo>
                      <a:pt x="0" y="40"/>
                    </a:lnTo>
                    <a:lnTo>
                      <a:pt x="16" y="56"/>
                    </a:lnTo>
                    <a:lnTo>
                      <a:pt x="56" y="1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Freeform 27"/>
              <p:cNvSpPr>
                <a:spLocks/>
              </p:cNvSpPr>
              <p:nvPr/>
            </p:nvSpPr>
            <p:spPr bwMode="auto">
              <a:xfrm>
                <a:off x="5586558" y="1972470"/>
                <a:ext cx="82550" cy="95250"/>
              </a:xfrm>
              <a:custGeom>
                <a:avLst/>
                <a:gdLst>
                  <a:gd name="T0" fmla="*/ 52 w 52"/>
                  <a:gd name="T1" fmla="*/ 14 h 60"/>
                  <a:gd name="T2" fmla="*/ 35 w 52"/>
                  <a:gd name="T3" fmla="*/ 0 h 60"/>
                  <a:gd name="T4" fmla="*/ 0 w 52"/>
                  <a:gd name="T5" fmla="*/ 45 h 60"/>
                  <a:gd name="T6" fmla="*/ 17 w 52"/>
                  <a:gd name="T7" fmla="*/ 60 h 60"/>
                  <a:gd name="T8" fmla="*/ 52 w 52"/>
                  <a:gd name="T9" fmla="*/ 14 h 60"/>
                </a:gdLst>
                <a:ahLst/>
                <a:cxnLst>
                  <a:cxn ang="0">
                    <a:pos x="T0" y="T1"/>
                  </a:cxn>
                  <a:cxn ang="0">
                    <a:pos x="T2" y="T3"/>
                  </a:cxn>
                  <a:cxn ang="0">
                    <a:pos x="T4" y="T5"/>
                  </a:cxn>
                  <a:cxn ang="0">
                    <a:pos x="T6" y="T7"/>
                  </a:cxn>
                  <a:cxn ang="0">
                    <a:pos x="T8" y="T9"/>
                  </a:cxn>
                </a:cxnLst>
                <a:rect l="0" t="0" r="r" b="b"/>
                <a:pathLst>
                  <a:path w="52" h="60">
                    <a:moveTo>
                      <a:pt x="52" y="14"/>
                    </a:moveTo>
                    <a:lnTo>
                      <a:pt x="35" y="0"/>
                    </a:lnTo>
                    <a:lnTo>
                      <a:pt x="0" y="45"/>
                    </a:lnTo>
                    <a:lnTo>
                      <a:pt x="17" y="60"/>
                    </a:lnTo>
                    <a:lnTo>
                      <a:pt x="52"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Freeform 28"/>
              <p:cNvSpPr>
                <a:spLocks/>
              </p:cNvSpPr>
              <p:nvPr/>
            </p:nvSpPr>
            <p:spPr bwMode="auto">
              <a:xfrm>
                <a:off x="5356371" y="2348707"/>
                <a:ext cx="77788" cy="96838"/>
              </a:xfrm>
              <a:custGeom>
                <a:avLst/>
                <a:gdLst>
                  <a:gd name="T0" fmla="*/ 0 w 49"/>
                  <a:gd name="T1" fmla="*/ 13 h 61"/>
                  <a:gd name="T2" fmla="*/ 31 w 49"/>
                  <a:gd name="T3" fmla="*/ 61 h 61"/>
                  <a:gd name="T4" fmla="*/ 49 w 49"/>
                  <a:gd name="T5" fmla="*/ 48 h 61"/>
                  <a:gd name="T6" fmla="*/ 18 w 49"/>
                  <a:gd name="T7" fmla="*/ 0 h 61"/>
                  <a:gd name="T8" fmla="*/ 0 w 49"/>
                  <a:gd name="T9" fmla="*/ 13 h 61"/>
                </a:gdLst>
                <a:ahLst/>
                <a:cxnLst>
                  <a:cxn ang="0">
                    <a:pos x="T0" y="T1"/>
                  </a:cxn>
                  <a:cxn ang="0">
                    <a:pos x="T2" y="T3"/>
                  </a:cxn>
                  <a:cxn ang="0">
                    <a:pos x="T4" y="T5"/>
                  </a:cxn>
                  <a:cxn ang="0">
                    <a:pos x="T6" y="T7"/>
                  </a:cxn>
                  <a:cxn ang="0">
                    <a:pos x="T8" y="T9"/>
                  </a:cxn>
                </a:cxnLst>
                <a:rect l="0" t="0" r="r" b="b"/>
                <a:pathLst>
                  <a:path w="49" h="61">
                    <a:moveTo>
                      <a:pt x="0" y="13"/>
                    </a:moveTo>
                    <a:lnTo>
                      <a:pt x="31" y="61"/>
                    </a:lnTo>
                    <a:lnTo>
                      <a:pt x="49" y="48"/>
                    </a:lnTo>
                    <a:lnTo>
                      <a:pt x="18" y="0"/>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Freeform 29"/>
              <p:cNvSpPr>
                <a:spLocks/>
              </p:cNvSpPr>
              <p:nvPr/>
            </p:nvSpPr>
            <p:spPr bwMode="auto">
              <a:xfrm>
                <a:off x="5434158" y="2453482"/>
                <a:ext cx="87313" cy="92075"/>
              </a:xfrm>
              <a:custGeom>
                <a:avLst/>
                <a:gdLst>
                  <a:gd name="T0" fmla="*/ 0 w 55"/>
                  <a:gd name="T1" fmla="*/ 14 h 58"/>
                  <a:gd name="T2" fmla="*/ 38 w 55"/>
                  <a:gd name="T3" fmla="*/ 58 h 58"/>
                  <a:gd name="T4" fmla="*/ 55 w 55"/>
                  <a:gd name="T5" fmla="*/ 44 h 58"/>
                  <a:gd name="T6" fmla="*/ 17 w 55"/>
                  <a:gd name="T7" fmla="*/ 0 h 58"/>
                  <a:gd name="T8" fmla="*/ 0 w 55"/>
                  <a:gd name="T9" fmla="*/ 14 h 58"/>
                </a:gdLst>
                <a:ahLst/>
                <a:cxnLst>
                  <a:cxn ang="0">
                    <a:pos x="T0" y="T1"/>
                  </a:cxn>
                  <a:cxn ang="0">
                    <a:pos x="T2" y="T3"/>
                  </a:cxn>
                  <a:cxn ang="0">
                    <a:pos x="T4" y="T5"/>
                  </a:cxn>
                  <a:cxn ang="0">
                    <a:pos x="T6" y="T7"/>
                  </a:cxn>
                  <a:cxn ang="0">
                    <a:pos x="T8" y="T9"/>
                  </a:cxn>
                </a:cxnLst>
                <a:rect l="0" t="0" r="r" b="b"/>
                <a:pathLst>
                  <a:path w="55" h="58">
                    <a:moveTo>
                      <a:pt x="0" y="14"/>
                    </a:moveTo>
                    <a:lnTo>
                      <a:pt x="38" y="58"/>
                    </a:lnTo>
                    <a:lnTo>
                      <a:pt x="55" y="44"/>
                    </a:lnTo>
                    <a:lnTo>
                      <a:pt x="17" y="0"/>
                    </a:lnTo>
                    <a:lnTo>
                      <a:pt x="0"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Freeform 30"/>
              <p:cNvSpPr>
                <a:spLocks/>
              </p:cNvSpPr>
              <p:nvPr/>
            </p:nvSpPr>
            <p:spPr bwMode="auto">
              <a:xfrm>
                <a:off x="5524646" y="2548732"/>
                <a:ext cx="92075" cy="85725"/>
              </a:xfrm>
              <a:custGeom>
                <a:avLst/>
                <a:gdLst>
                  <a:gd name="T0" fmla="*/ 0 w 58"/>
                  <a:gd name="T1" fmla="*/ 15 h 54"/>
                  <a:gd name="T2" fmla="*/ 43 w 58"/>
                  <a:gd name="T3" fmla="*/ 54 h 54"/>
                  <a:gd name="T4" fmla="*/ 58 w 58"/>
                  <a:gd name="T5" fmla="*/ 39 h 54"/>
                  <a:gd name="T6" fmla="*/ 16 w 58"/>
                  <a:gd name="T7" fmla="*/ 0 h 54"/>
                  <a:gd name="T8" fmla="*/ 0 w 58"/>
                  <a:gd name="T9" fmla="*/ 15 h 54"/>
                </a:gdLst>
                <a:ahLst/>
                <a:cxnLst>
                  <a:cxn ang="0">
                    <a:pos x="T0" y="T1"/>
                  </a:cxn>
                  <a:cxn ang="0">
                    <a:pos x="T2" y="T3"/>
                  </a:cxn>
                  <a:cxn ang="0">
                    <a:pos x="T4" y="T5"/>
                  </a:cxn>
                  <a:cxn ang="0">
                    <a:pos x="T6" y="T7"/>
                  </a:cxn>
                  <a:cxn ang="0">
                    <a:pos x="T8" y="T9"/>
                  </a:cxn>
                </a:cxnLst>
                <a:rect l="0" t="0" r="r" b="b"/>
                <a:pathLst>
                  <a:path w="58" h="54">
                    <a:moveTo>
                      <a:pt x="0" y="15"/>
                    </a:moveTo>
                    <a:lnTo>
                      <a:pt x="43" y="54"/>
                    </a:lnTo>
                    <a:lnTo>
                      <a:pt x="58" y="39"/>
                    </a:lnTo>
                    <a:lnTo>
                      <a:pt x="16" y="0"/>
                    </a:lnTo>
                    <a:lnTo>
                      <a:pt x="0" y="1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Freeform 31"/>
              <p:cNvSpPr>
                <a:spLocks/>
              </p:cNvSpPr>
              <p:nvPr/>
            </p:nvSpPr>
            <p:spPr bwMode="auto">
              <a:xfrm>
                <a:off x="4129233" y="2161382"/>
                <a:ext cx="80963" cy="95250"/>
              </a:xfrm>
              <a:custGeom>
                <a:avLst/>
                <a:gdLst>
                  <a:gd name="T0" fmla="*/ 32 w 51"/>
                  <a:gd name="T1" fmla="*/ 60 h 60"/>
                  <a:gd name="T2" fmla="*/ 51 w 51"/>
                  <a:gd name="T3" fmla="*/ 49 h 60"/>
                  <a:gd name="T4" fmla="*/ 18 w 51"/>
                  <a:gd name="T5" fmla="*/ 0 h 60"/>
                  <a:gd name="T6" fmla="*/ 0 w 51"/>
                  <a:gd name="T7" fmla="*/ 13 h 60"/>
                  <a:gd name="T8" fmla="*/ 32 w 51"/>
                  <a:gd name="T9" fmla="*/ 60 h 60"/>
                </a:gdLst>
                <a:ahLst/>
                <a:cxnLst>
                  <a:cxn ang="0">
                    <a:pos x="T0" y="T1"/>
                  </a:cxn>
                  <a:cxn ang="0">
                    <a:pos x="T2" y="T3"/>
                  </a:cxn>
                  <a:cxn ang="0">
                    <a:pos x="T4" y="T5"/>
                  </a:cxn>
                  <a:cxn ang="0">
                    <a:pos x="T6" y="T7"/>
                  </a:cxn>
                  <a:cxn ang="0">
                    <a:pos x="T8" y="T9"/>
                  </a:cxn>
                </a:cxnLst>
                <a:rect l="0" t="0" r="r" b="b"/>
                <a:pathLst>
                  <a:path w="51" h="60">
                    <a:moveTo>
                      <a:pt x="32" y="60"/>
                    </a:moveTo>
                    <a:lnTo>
                      <a:pt x="51" y="49"/>
                    </a:lnTo>
                    <a:lnTo>
                      <a:pt x="18" y="0"/>
                    </a:lnTo>
                    <a:lnTo>
                      <a:pt x="0" y="13"/>
                    </a:lnTo>
                    <a:lnTo>
                      <a:pt x="32" y="6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Freeform 32"/>
              <p:cNvSpPr>
                <a:spLocks/>
              </p:cNvSpPr>
              <p:nvPr/>
            </p:nvSpPr>
            <p:spPr bwMode="auto">
              <a:xfrm>
                <a:off x="4210196" y="2264570"/>
                <a:ext cx="85725" cy="93663"/>
              </a:xfrm>
              <a:custGeom>
                <a:avLst/>
                <a:gdLst>
                  <a:gd name="T0" fmla="*/ 37 w 54"/>
                  <a:gd name="T1" fmla="*/ 59 h 59"/>
                  <a:gd name="T2" fmla="*/ 54 w 54"/>
                  <a:gd name="T3" fmla="*/ 45 h 59"/>
                  <a:gd name="T4" fmla="*/ 15 w 54"/>
                  <a:gd name="T5" fmla="*/ 0 h 59"/>
                  <a:gd name="T6" fmla="*/ 0 w 54"/>
                  <a:gd name="T7" fmla="*/ 15 h 59"/>
                  <a:gd name="T8" fmla="*/ 37 w 54"/>
                  <a:gd name="T9" fmla="*/ 59 h 59"/>
                </a:gdLst>
                <a:ahLst/>
                <a:cxnLst>
                  <a:cxn ang="0">
                    <a:pos x="T0" y="T1"/>
                  </a:cxn>
                  <a:cxn ang="0">
                    <a:pos x="T2" y="T3"/>
                  </a:cxn>
                  <a:cxn ang="0">
                    <a:pos x="T4" y="T5"/>
                  </a:cxn>
                  <a:cxn ang="0">
                    <a:pos x="T6" y="T7"/>
                  </a:cxn>
                  <a:cxn ang="0">
                    <a:pos x="T8" y="T9"/>
                  </a:cxn>
                </a:cxnLst>
                <a:rect l="0" t="0" r="r" b="b"/>
                <a:pathLst>
                  <a:path w="54" h="59">
                    <a:moveTo>
                      <a:pt x="37" y="59"/>
                    </a:moveTo>
                    <a:lnTo>
                      <a:pt x="54" y="45"/>
                    </a:lnTo>
                    <a:lnTo>
                      <a:pt x="15" y="0"/>
                    </a:lnTo>
                    <a:lnTo>
                      <a:pt x="0" y="15"/>
                    </a:lnTo>
                    <a:lnTo>
                      <a:pt x="37" y="5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Freeform 33"/>
              <p:cNvSpPr>
                <a:spLocks/>
              </p:cNvSpPr>
              <p:nvPr/>
            </p:nvSpPr>
            <p:spPr bwMode="auto">
              <a:xfrm>
                <a:off x="3645046" y="1816895"/>
                <a:ext cx="46038" cy="95250"/>
              </a:xfrm>
              <a:custGeom>
                <a:avLst/>
                <a:gdLst>
                  <a:gd name="T0" fmla="*/ 21 w 29"/>
                  <a:gd name="T1" fmla="*/ 0 h 60"/>
                  <a:gd name="T2" fmla="*/ 0 w 29"/>
                  <a:gd name="T3" fmla="*/ 3 h 60"/>
                  <a:gd name="T4" fmla="*/ 7 w 29"/>
                  <a:gd name="T5" fmla="*/ 60 h 60"/>
                  <a:gd name="T6" fmla="*/ 29 w 29"/>
                  <a:gd name="T7" fmla="*/ 57 h 60"/>
                  <a:gd name="T8" fmla="*/ 21 w 29"/>
                  <a:gd name="T9" fmla="*/ 0 h 60"/>
                </a:gdLst>
                <a:ahLst/>
                <a:cxnLst>
                  <a:cxn ang="0">
                    <a:pos x="T0" y="T1"/>
                  </a:cxn>
                  <a:cxn ang="0">
                    <a:pos x="T2" y="T3"/>
                  </a:cxn>
                  <a:cxn ang="0">
                    <a:pos x="T4" y="T5"/>
                  </a:cxn>
                  <a:cxn ang="0">
                    <a:pos x="T6" y="T7"/>
                  </a:cxn>
                  <a:cxn ang="0">
                    <a:pos x="T8" y="T9"/>
                  </a:cxn>
                </a:cxnLst>
                <a:rect l="0" t="0" r="r" b="b"/>
                <a:pathLst>
                  <a:path w="29" h="60">
                    <a:moveTo>
                      <a:pt x="21" y="0"/>
                    </a:moveTo>
                    <a:lnTo>
                      <a:pt x="0" y="3"/>
                    </a:lnTo>
                    <a:lnTo>
                      <a:pt x="7" y="60"/>
                    </a:lnTo>
                    <a:lnTo>
                      <a:pt x="29" y="57"/>
                    </a:lnTo>
                    <a:lnTo>
                      <a:pt x="2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Freeform 34"/>
              <p:cNvSpPr>
                <a:spLocks/>
              </p:cNvSpPr>
              <p:nvPr/>
            </p:nvSpPr>
            <p:spPr bwMode="auto">
              <a:xfrm>
                <a:off x="3665683" y="1945482"/>
                <a:ext cx="55563" cy="96838"/>
              </a:xfrm>
              <a:custGeom>
                <a:avLst/>
                <a:gdLst>
                  <a:gd name="T0" fmla="*/ 21 w 35"/>
                  <a:gd name="T1" fmla="*/ 0 h 61"/>
                  <a:gd name="T2" fmla="*/ 0 w 35"/>
                  <a:gd name="T3" fmla="*/ 5 h 61"/>
                  <a:gd name="T4" fmla="*/ 15 w 35"/>
                  <a:gd name="T5" fmla="*/ 61 h 61"/>
                  <a:gd name="T6" fmla="*/ 35 w 35"/>
                  <a:gd name="T7" fmla="*/ 56 h 61"/>
                  <a:gd name="T8" fmla="*/ 21 w 35"/>
                  <a:gd name="T9" fmla="*/ 0 h 61"/>
                </a:gdLst>
                <a:ahLst/>
                <a:cxnLst>
                  <a:cxn ang="0">
                    <a:pos x="T0" y="T1"/>
                  </a:cxn>
                  <a:cxn ang="0">
                    <a:pos x="T2" y="T3"/>
                  </a:cxn>
                  <a:cxn ang="0">
                    <a:pos x="T4" y="T5"/>
                  </a:cxn>
                  <a:cxn ang="0">
                    <a:pos x="T6" y="T7"/>
                  </a:cxn>
                  <a:cxn ang="0">
                    <a:pos x="T8" y="T9"/>
                  </a:cxn>
                </a:cxnLst>
                <a:rect l="0" t="0" r="r" b="b"/>
                <a:pathLst>
                  <a:path w="35" h="61">
                    <a:moveTo>
                      <a:pt x="21" y="0"/>
                    </a:moveTo>
                    <a:lnTo>
                      <a:pt x="0" y="5"/>
                    </a:lnTo>
                    <a:lnTo>
                      <a:pt x="15" y="61"/>
                    </a:lnTo>
                    <a:lnTo>
                      <a:pt x="35" y="56"/>
                    </a:lnTo>
                    <a:lnTo>
                      <a:pt x="2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 name="Freeform 35"/>
              <p:cNvSpPr>
                <a:spLocks/>
              </p:cNvSpPr>
              <p:nvPr/>
            </p:nvSpPr>
            <p:spPr bwMode="auto">
              <a:xfrm>
                <a:off x="3705371" y="2070895"/>
                <a:ext cx="63500" cy="96838"/>
              </a:xfrm>
              <a:custGeom>
                <a:avLst/>
                <a:gdLst>
                  <a:gd name="T0" fmla="*/ 20 w 40"/>
                  <a:gd name="T1" fmla="*/ 0 h 61"/>
                  <a:gd name="T2" fmla="*/ 0 w 40"/>
                  <a:gd name="T3" fmla="*/ 8 h 61"/>
                  <a:gd name="T4" fmla="*/ 21 w 40"/>
                  <a:gd name="T5" fmla="*/ 61 h 61"/>
                  <a:gd name="T6" fmla="*/ 40 w 40"/>
                  <a:gd name="T7" fmla="*/ 54 h 61"/>
                  <a:gd name="T8" fmla="*/ 20 w 40"/>
                  <a:gd name="T9" fmla="*/ 0 h 61"/>
                </a:gdLst>
                <a:ahLst/>
                <a:cxnLst>
                  <a:cxn ang="0">
                    <a:pos x="T0" y="T1"/>
                  </a:cxn>
                  <a:cxn ang="0">
                    <a:pos x="T2" y="T3"/>
                  </a:cxn>
                  <a:cxn ang="0">
                    <a:pos x="T4" y="T5"/>
                  </a:cxn>
                  <a:cxn ang="0">
                    <a:pos x="T6" y="T7"/>
                  </a:cxn>
                  <a:cxn ang="0">
                    <a:pos x="T8" y="T9"/>
                  </a:cxn>
                </a:cxnLst>
                <a:rect l="0" t="0" r="r" b="b"/>
                <a:pathLst>
                  <a:path w="40" h="61">
                    <a:moveTo>
                      <a:pt x="20" y="0"/>
                    </a:moveTo>
                    <a:lnTo>
                      <a:pt x="0" y="8"/>
                    </a:lnTo>
                    <a:lnTo>
                      <a:pt x="21" y="61"/>
                    </a:lnTo>
                    <a:lnTo>
                      <a:pt x="40" y="54"/>
                    </a:lnTo>
                    <a:lnTo>
                      <a:pt x="20"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 name="Freeform 36"/>
              <p:cNvSpPr>
                <a:spLocks/>
              </p:cNvSpPr>
              <p:nvPr/>
            </p:nvSpPr>
            <p:spPr bwMode="auto">
              <a:xfrm>
                <a:off x="3759346" y="2188370"/>
                <a:ext cx="71438" cy="98425"/>
              </a:xfrm>
              <a:custGeom>
                <a:avLst/>
                <a:gdLst>
                  <a:gd name="T0" fmla="*/ 18 w 45"/>
                  <a:gd name="T1" fmla="*/ 0 h 62"/>
                  <a:gd name="T2" fmla="*/ 0 w 45"/>
                  <a:gd name="T3" fmla="*/ 11 h 62"/>
                  <a:gd name="T4" fmla="*/ 27 w 45"/>
                  <a:gd name="T5" fmla="*/ 62 h 62"/>
                  <a:gd name="T6" fmla="*/ 45 w 45"/>
                  <a:gd name="T7" fmla="*/ 51 h 62"/>
                  <a:gd name="T8" fmla="*/ 18 w 45"/>
                  <a:gd name="T9" fmla="*/ 0 h 62"/>
                </a:gdLst>
                <a:ahLst/>
                <a:cxnLst>
                  <a:cxn ang="0">
                    <a:pos x="T0" y="T1"/>
                  </a:cxn>
                  <a:cxn ang="0">
                    <a:pos x="T2" y="T3"/>
                  </a:cxn>
                  <a:cxn ang="0">
                    <a:pos x="T4" y="T5"/>
                  </a:cxn>
                  <a:cxn ang="0">
                    <a:pos x="T6" y="T7"/>
                  </a:cxn>
                  <a:cxn ang="0">
                    <a:pos x="T8" y="T9"/>
                  </a:cxn>
                </a:cxnLst>
                <a:rect l="0" t="0" r="r" b="b"/>
                <a:pathLst>
                  <a:path w="45" h="62">
                    <a:moveTo>
                      <a:pt x="18" y="0"/>
                    </a:moveTo>
                    <a:lnTo>
                      <a:pt x="0" y="11"/>
                    </a:lnTo>
                    <a:lnTo>
                      <a:pt x="27" y="62"/>
                    </a:lnTo>
                    <a:lnTo>
                      <a:pt x="45" y="51"/>
                    </a:lnTo>
                    <a:lnTo>
                      <a:pt x="18"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 name="Freeform 37"/>
              <p:cNvSpPr>
                <a:spLocks/>
              </p:cNvSpPr>
              <p:nvPr/>
            </p:nvSpPr>
            <p:spPr bwMode="auto">
              <a:xfrm>
                <a:off x="3821258" y="2309020"/>
                <a:ext cx="80963" cy="95250"/>
              </a:xfrm>
              <a:custGeom>
                <a:avLst/>
                <a:gdLst>
                  <a:gd name="T0" fmla="*/ 0 w 51"/>
                  <a:gd name="T1" fmla="*/ 12 h 60"/>
                  <a:gd name="T2" fmla="*/ 32 w 51"/>
                  <a:gd name="T3" fmla="*/ 60 h 60"/>
                  <a:gd name="T4" fmla="*/ 51 w 51"/>
                  <a:gd name="T5" fmla="*/ 48 h 60"/>
                  <a:gd name="T6" fmla="*/ 18 w 51"/>
                  <a:gd name="T7" fmla="*/ 0 h 60"/>
                  <a:gd name="T8" fmla="*/ 0 w 51"/>
                  <a:gd name="T9" fmla="*/ 12 h 60"/>
                </a:gdLst>
                <a:ahLst/>
                <a:cxnLst>
                  <a:cxn ang="0">
                    <a:pos x="T0" y="T1"/>
                  </a:cxn>
                  <a:cxn ang="0">
                    <a:pos x="T2" y="T3"/>
                  </a:cxn>
                  <a:cxn ang="0">
                    <a:pos x="T4" y="T5"/>
                  </a:cxn>
                  <a:cxn ang="0">
                    <a:pos x="T6" y="T7"/>
                  </a:cxn>
                  <a:cxn ang="0">
                    <a:pos x="T8" y="T9"/>
                  </a:cxn>
                </a:cxnLst>
                <a:rect l="0" t="0" r="r" b="b"/>
                <a:pathLst>
                  <a:path w="51" h="60">
                    <a:moveTo>
                      <a:pt x="0" y="12"/>
                    </a:moveTo>
                    <a:lnTo>
                      <a:pt x="32" y="60"/>
                    </a:lnTo>
                    <a:lnTo>
                      <a:pt x="51" y="48"/>
                    </a:lnTo>
                    <a:lnTo>
                      <a:pt x="18" y="0"/>
                    </a:lnTo>
                    <a:lnTo>
                      <a:pt x="0"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 name="Freeform 38"/>
              <p:cNvSpPr>
                <a:spLocks/>
              </p:cNvSpPr>
              <p:nvPr/>
            </p:nvSpPr>
            <p:spPr bwMode="auto">
              <a:xfrm>
                <a:off x="4302271" y="2359820"/>
                <a:ext cx="88900" cy="85725"/>
              </a:xfrm>
              <a:custGeom>
                <a:avLst/>
                <a:gdLst>
                  <a:gd name="T0" fmla="*/ 56 w 56"/>
                  <a:gd name="T1" fmla="*/ 38 h 54"/>
                  <a:gd name="T2" fmla="*/ 14 w 56"/>
                  <a:gd name="T3" fmla="*/ 0 h 54"/>
                  <a:gd name="T4" fmla="*/ 0 w 56"/>
                  <a:gd name="T5" fmla="*/ 16 h 54"/>
                  <a:gd name="T6" fmla="*/ 42 w 56"/>
                  <a:gd name="T7" fmla="*/ 54 h 54"/>
                  <a:gd name="T8" fmla="*/ 56 w 56"/>
                  <a:gd name="T9" fmla="*/ 38 h 54"/>
                </a:gdLst>
                <a:ahLst/>
                <a:cxnLst>
                  <a:cxn ang="0">
                    <a:pos x="T0" y="T1"/>
                  </a:cxn>
                  <a:cxn ang="0">
                    <a:pos x="T2" y="T3"/>
                  </a:cxn>
                  <a:cxn ang="0">
                    <a:pos x="T4" y="T5"/>
                  </a:cxn>
                  <a:cxn ang="0">
                    <a:pos x="T6" y="T7"/>
                  </a:cxn>
                  <a:cxn ang="0">
                    <a:pos x="T8" y="T9"/>
                  </a:cxn>
                </a:cxnLst>
                <a:rect l="0" t="0" r="r" b="b"/>
                <a:pathLst>
                  <a:path w="56" h="54">
                    <a:moveTo>
                      <a:pt x="56" y="38"/>
                    </a:moveTo>
                    <a:lnTo>
                      <a:pt x="14" y="0"/>
                    </a:lnTo>
                    <a:lnTo>
                      <a:pt x="0" y="16"/>
                    </a:lnTo>
                    <a:lnTo>
                      <a:pt x="42" y="54"/>
                    </a:lnTo>
                    <a:lnTo>
                      <a:pt x="56" y="3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 name="Freeform 39"/>
              <p:cNvSpPr>
                <a:spLocks/>
              </p:cNvSpPr>
              <p:nvPr/>
            </p:nvSpPr>
            <p:spPr bwMode="auto">
              <a:xfrm>
                <a:off x="4835671" y="2486820"/>
                <a:ext cx="71438" cy="96838"/>
              </a:xfrm>
              <a:custGeom>
                <a:avLst/>
                <a:gdLst>
                  <a:gd name="T0" fmla="*/ 0 w 45"/>
                  <a:gd name="T1" fmla="*/ 9 h 61"/>
                  <a:gd name="T2" fmla="*/ 26 w 45"/>
                  <a:gd name="T3" fmla="*/ 61 h 61"/>
                  <a:gd name="T4" fmla="*/ 45 w 45"/>
                  <a:gd name="T5" fmla="*/ 52 h 61"/>
                  <a:gd name="T6" fmla="*/ 19 w 45"/>
                  <a:gd name="T7" fmla="*/ 0 h 61"/>
                  <a:gd name="T8" fmla="*/ 0 w 45"/>
                  <a:gd name="T9" fmla="*/ 9 h 61"/>
                </a:gdLst>
                <a:ahLst/>
                <a:cxnLst>
                  <a:cxn ang="0">
                    <a:pos x="T0" y="T1"/>
                  </a:cxn>
                  <a:cxn ang="0">
                    <a:pos x="T2" y="T3"/>
                  </a:cxn>
                  <a:cxn ang="0">
                    <a:pos x="T4" y="T5"/>
                  </a:cxn>
                  <a:cxn ang="0">
                    <a:pos x="T6" y="T7"/>
                  </a:cxn>
                  <a:cxn ang="0">
                    <a:pos x="T8" y="T9"/>
                  </a:cxn>
                </a:cxnLst>
                <a:rect l="0" t="0" r="r" b="b"/>
                <a:pathLst>
                  <a:path w="45" h="61">
                    <a:moveTo>
                      <a:pt x="0" y="9"/>
                    </a:moveTo>
                    <a:lnTo>
                      <a:pt x="26" y="61"/>
                    </a:lnTo>
                    <a:lnTo>
                      <a:pt x="45" y="52"/>
                    </a:lnTo>
                    <a:lnTo>
                      <a:pt x="19" y="0"/>
                    </a:lnTo>
                    <a:lnTo>
                      <a:pt x="0" y="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 name="Freeform 40"/>
              <p:cNvSpPr>
                <a:spLocks/>
              </p:cNvSpPr>
              <p:nvPr/>
            </p:nvSpPr>
            <p:spPr bwMode="auto">
              <a:xfrm>
                <a:off x="4894408" y="2624932"/>
                <a:ext cx="71438" cy="96838"/>
              </a:xfrm>
              <a:custGeom>
                <a:avLst/>
                <a:gdLst>
                  <a:gd name="T0" fmla="*/ 45 w 45"/>
                  <a:gd name="T1" fmla="*/ 52 h 61"/>
                  <a:gd name="T2" fmla="*/ 20 w 45"/>
                  <a:gd name="T3" fmla="*/ 0 h 61"/>
                  <a:gd name="T4" fmla="*/ 0 w 45"/>
                  <a:gd name="T5" fmla="*/ 9 h 61"/>
                  <a:gd name="T6" fmla="*/ 25 w 45"/>
                  <a:gd name="T7" fmla="*/ 61 h 61"/>
                  <a:gd name="T8" fmla="*/ 45 w 45"/>
                  <a:gd name="T9" fmla="*/ 52 h 61"/>
                </a:gdLst>
                <a:ahLst/>
                <a:cxnLst>
                  <a:cxn ang="0">
                    <a:pos x="T0" y="T1"/>
                  </a:cxn>
                  <a:cxn ang="0">
                    <a:pos x="T2" y="T3"/>
                  </a:cxn>
                  <a:cxn ang="0">
                    <a:pos x="T4" y="T5"/>
                  </a:cxn>
                  <a:cxn ang="0">
                    <a:pos x="T6" y="T7"/>
                  </a:cxn>
                  <a:cxn ang="0">
                    <a:pos x="T8" y="T9"/>
                  </a:cxn>
                </a:cxnLst>
                <a:rect l="0" t="0" r="r" b="b"/>
                <a:pathLst>
                  <a:path w="45" h="61">
                    <a:moveTo>
                      <a:pt x="45" y="52"/>
                    </a:moveTo>
                    <a:lnTo>
                      <a:pt x="20" y="0"/>
                    </a:lnTo>
                    <a:lnTo>
                      <a:pt x="0" y="9"/>
                    </a:lnTo>
                    <a:lnTo>
                      <a:pt x="25" y="61"/>
                    </a:lnTo>
                    <a:lnTo>
                      <a:pt x="45" y="5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 name="Freeform 41"/>
              <p:cNvSpPr>
                <a:spLocks/>
              </p:cNvSpPr>
              <p:nvPr/>
            </p:nvSpPr>
            <p:spPr bwMode="auto">
              <a:xfrm>
                <a:off x="4940446" y="2761457"/>
                <a:ext cx="73025" cy="96838"/>
              </a:xfrm>
              <a:custGeom>
                <a:avLst/>
                <a:gdLst>
                  <a:gd name="T0" fmla="*/ 46 w 46"/>
                  <a:gd name="T1" fmla="*/ 52 h 61"/>
                  <a:gd name="T2" fmla="*/ 20 w 46"/>
                  <a:gd name="T3" fmla="*/ 0 h 61"/>
                  <a:gd name="T4" fmla="*/ 0 w 46"/>
                  <a:gd name="T5" fmla="*/ 9 h 61"/>
                  <a:gd name="T6" fmla="*/ 26 w 46"/>
                  <a:gd name="T7" fmla="*/ 61 h 61"/>
                  <a:gd name="T8" fmla="*/ 46 w 46"/>
                  <a:gd name="T9" fmla="*/ 52 h 61"/>
                </a:gdLst>
                <a:ahLst/>
                <a:cxnLst>
                  <a:cxn ang="0">
                    <a:pos x="T0" y="T1"/>
                  </a:cxn>
                  <a:cxn ang="0">
                    <a:pos x="T2" y="T3"/>
                  </a:cxn>
                  <a:cxn ang="0">
                    <a:pos x="T4" y="T5"/>
                  </a:cxn>
                  <a:cxn ang="0">
                    <a:pos x="T6" y="T7"/>
                  </a:cxn>
                  <a:cxn ang="0">
                    <a:pos x="T8" y="T9"/>
                  </a:cxn>
                </a:cxnLst>
                <a:rect l="0" t="0" r="r" b="b"/>
                <a:pathLst>
                  <a:path w="46" h="61">
                    <a:moveTo>
                      <a:pt x="46" y="52"/>
                    </a:moveTo>
                    <a:lnTo>
                      <a:pt x="20" y="0"/>
                    </a:lnTo>
                    <a:lnTo>
                      <a:pt x="0" y="9"/>
                    </a:lnTo>
                    <a:lnTo>
                      <a:pt x="26" y="61"/>
                    </a:lnTo>
                    <a:lnTo>
                      <a:pt x="46" y="5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 name="Freeform 42"/>
              <p:cNvSpPr>
                <a:spLocks/>
              </p:cNvSpPr>
              <p:nvPr/>
            </p:nvSpPr>
            <p:spPr bwMode="auto">
              <a:xfrm>
                <a:off x="4764233" y="2374107"/>
                <a:ext cx="79375" cy="95250"/>
              </a:xfrm>
              <a:custGeom>
                <a:avLst/>
                <a:gdLst>
                  <a:gd name="T0" fmla="*/ 50 w 50"/>
                  <a:gd name="T1" fmla="*/ 49 h 60"/>
                  <a:gd name="T2" fmla="*/ 19 w 50"/>
                  <a:gd name="T3" fmla="*/ 0 h 60"/>
                  <a:gd name="T4" fmla="*/ 0 w 50"/>
                  <a:gd name="T5" fmla="*/ 12 h 60"/>
                  <a:gd name="T6" fmla="*/ 32 w 50"/>
                  <a:gd name="T7" fmla="*/ 60 h 60"/>
                  <a:gd name="T8" fmla="*/ 50 w 50"/>
                  <a:gd name="T9" fmla="*/ 49 h 60"/>
                </a:gdLst>
                <a:ahLst/>
                <a:cxnLst>
                  <a:cxn ang="0">
                    <a:pos x="T0" y="T1"/>
                  </a:cxn>
                  <a:cxn ang="0">
                    <a:pos x="T2" y="T3"/>
                  </a:cxn>
                  <a:cxn ang="0">
                    <a:pos x="T4" y="T5"/>
                  </a:cxn>
                  <a:cxn ang="0">
                    <a:pos x="T6" y="T7"/>
                  </a:cxn>
                  <a:cxn ang="0">
                    <a:pos x="T8" y="T9"/>
                  </a:cxn>
                </a:cxnLst>
                <a:rect l="0" t="0" r="r" b="b"/>
                <a:pathLst>
                  <a:path w="50" h="60">
                    <a:moveTo>
                      <a:pt x="50" y="49"/>
                    </a:moveTo>
                    <a:lnTo>
                      <a:pt x="19" y="0"/>
                    </a:lnTo>
                    <a:lnTo>
                      <a:pt x="0" y="12"/>
                    </a:lnTo>
                    <a:lnTo>
                      <a:pt x="32" y="60"/>
                    </a:lnTo>
                    <a:lnTo>
                      <a:pt x="50" y="4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 name="Freeform 43"/>
              <p:cNvSpPr>
                <a:spLocks/>
              </p:cNvSpPr>
              <p:nvPr/>
            </p:nvSpPr>
            <p:spPr bwMode="auto">
              <a:xfrm>
                <a:off x="4680096" y="2270920"/>
                <a:ext cx="87313" cy="93663"/>
              </a:xfrm>
              <a:custGeom>
                <a:avLst/>
                <a:gdLst>
                  <a:gd name="T0" fmla="*/ 17 w 55"/>
                  <a:gd name="T1" fmla="*/ 0 h 59"/>
                  <a:gd name="T2" fmla="*/ 0 w 55"/>
                  <a:gd name="T3" fmla="*/ 15 h 59"/>
                  <a:gd name="T4" fmla="*/ 38 w 55"/>
                  <a:gd name="T5" fmla="*/ 59 h 59"/>
                  <a:gd name="T6" fmla="*/ 55 w 55"/>
                  <a:gd name="T7" fmla="*/ 45 h 59"/>
                  <a:gd name="T8" fmla="*/ 17 w 55"/>
                  <a:gd name="T9" fmla="*/ 0 h 59"/>
                </a:gdLst>
                <a:ahLst/>
                <a:cxnLst>
                  <a:cxn ang="0">
                    <a:pos x="T0" y="T1"/>
                  </a:cxn>
                  <a:cxn ang="0">
                    <a:pos x="T2" y="T3"/>
                  </a:cxn>
                  <a:cxn ang="0">
                    <a:pos x="T4" y="T5"/>
                  </a:cxn>
                  <a:cxn ang="0">
                    <a:pos x="T6" y="T7"/>
                  </a:cxn>
                  <a:cxn ang="0">
                    <a:pos x="T8" y="T9"/>
                  </a:cxn>
                </a:cxnLst>
                <a:rect l="0" t="0" r="r" b="b"/>
                <a:pathLst>
                  <a:path w="55" h="59">
                    <a:moveTo>
                      <a:pt x="17" y="0"/>
                    </a:moveTo>
                    <a:lnTo>
                      <a:pt x="0" y="15"/>
                    </a:lnTo>
                    <a:lnTo>
                      <a:pt x="38" y="59"/>
                    </a:lnTo>
                    <a:lnTo>
                      <a:pt x="55" y="45"/>
                    </a:lnTo>
                    <a:lnTo>
                      <a:pt x="17"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 name="Freeform 44"/>
              <p:cNvSpPr>
                <a:spLocks/>
              </p:cNvSpPr>
              <p:nvPr/>
            </p:nvSpPr>
            <p:spPr bwMode="auto">
              <a:xfrm>
                <a:off x="4584846" y="2180432"/>
                <a:ext cx="92075" cy="87313"/>
              </a:xfrm>
              <a:custGeom>
                <a:avLst/>
                <a:gdLst>
                  <a:gd name="T0" fmla="*/ 0 w 58"/>
                  <a:gd name="T1" fmla="*/ 16 h 55"/>
                  <a:gd name="T2" fmla="*/ 43 w 58"/>
                  <a:gd name="T3" fmla="*/ 55 h 55"/>
                  <a:gd name="T4" fmla="*/ 58 w 58"/>
                  <a:gd name="T5" fmla="*/ 39 h 55"/>
                  <a:gd name="T6" fmla="*/ 16 w 58"/>
                  <a:gd name="T7" fmla="*/ 0 h 55"/>
                  <a:gd name="T8" fmla="*/ 0 w 58"/>
                  <a:gd name="T9" fmla="*/ 16 h 55"/>
                </a:gdLst>
                <a:ahLst/>
                <a:cxnLst>
                  <a:cxn ang="0">
                    <a:pos x="T0" y="T1"/>
                  </a:cxn>
                  <a:cxn ang="0">
                    <a:pos x="T2" y="T3"/>
                  </a:cxn>
                  <a:cxn ang="0">
                    <a:pos x="T4" y="T5"/>
                  </a:cxn>
                  <a:cxn ang="0">
                    <a:pos x="T6" y="T7"/>
                  </a:cxn>
                  <a:cxn ang="0">
                    <a:pos x="T8" y="T9"/>
                  </a:cxn>
                </a:cxnLst>
                <a:rect l="0" t="0" r="r" b="b"/>
                <a:pathLst>
                  <a:path w="58" h="55">
                    <a:moveTo>
                      <a:pt x="0" y="16"/>
                    </a:moveTo>
                    <a:lnTo>
                      <a:pt x="43" y="55"/>
                    </a:lnTo>
                    <a:lnTo>
                      <a:pt x="58" y="39"/>
                    </a:lnTo>
                    <a:lnTo>
                      <a:pt x="16" y="0"/>
                    </a:lnTo>
                    <a:lnTo>
                      <a:pt x="0" y="16"/>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 name="Freeform 45"/>
              <p:cNvSpPr>
                <a:spLocks/>
              </p:cNvSpPr>
              <p:nvPr/>
            </p:nvSpPr>
            <p:spPr bwMode="auto">
              <a:xfrm>
                <a:off x="4480071" y="2102645"/>
                <a:ext cx="95250" cy="79375"/>
              </a:xfrm>
              <a:custGeom>
                <a:avLst/>
                <a:gdLst>
                  <a:gd name="T0" fmla="*/ 60 w 60"/>
                  <a:gd name="T1" fmla="*/ 34 h 50"/>
                  <a:gd name="T2" fmla="*/ 13 w 60"/>
                  <a:gd name="T3" fmla="*/ 0 h 50"/>
                  <a:gd name="T4" fmla="*/ 0 w 60"/>
                  <a:gd name="T5" fmla="*/ 17 h 50"/>
                  <a:gd name="T6" fmla="*/ 47 w 60"/>
                  <a:gd name="T7" fmla="*/ 50 h 50"/>
                  <a:gd name="T8" fmla="*/ 60 w 60"/>
                  <a:gd name="T9" fmla="*/ 34 h 50"/>
                </a:gdLst>
                <a:ahLst/>
                <a:cxnLst>
                  <a:cxn ang="0">
                    <a:pos x="T0" y="T1"/>
                  </a:cxn>
                  <a:cxn ang="0">
                    <a:pos x="T2" y="T3"/>
                  </a:cxn>
                  <a:cxn ang="0">
                    <a:pos x="T4" y="T5"/>
                  </a:cxn>
                  <a:cxn ang="0">
                    <a:pos x="T6" y="T7"/>
                  </a:cxn>
                  <a:cxn ang="0">
                    <a:pos x="T8" y="T9"/>
                  </a:cxn>
                </a:cxnLst>
                <a:rect l="0" t="0" r="r" b="b"/>
                <a:pathLst>
                  <a:path w="60" h="50">
                    <a:moveTo>
                      <a:pt x="60" y="34"/>
                    </a:moveTo>
                    <a:lnTo>
                      <a:pt x="13" y="0"/>
                    </a:lnTo>
                    <a:lnTo>
                      <a:pt x="0" y="17"/>
                    </a:lnTo>
                    <a:lnTo>
                      <a:pt x="47" y="50"/>
                    </a:lnTo>
                    <a:lnTo>
                      <a:pt x="60" y="3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 name="Freeform 46"/>
              <p:cNvSpPr>
                <a:spLocks/>
              </p:cNvSpPr>
              <p:nvPr/>
            </p:nvSpPr>
            <p:spPr bwMode="auto">
              <a:xfrm>
                <a:off x="4365771" y="2035970"/>
                <a:ext cx="98425" cy="74613"/>
              </a:xfrm>
              <a:custGeom>
                <a:avLst/>
                <a:gdLst>
                  <a:gd name="T0" fmla="*/ 62 w 62"/>
                  <a:gd name="T1" fmla="*/ 29 h 47"/>
                  <a:gd name="T2" fmla="*/ 11 w 62"/>
                  <a:gd name="T3" fmla="*/ 0 h 47"/>
                  <a:gd name="T4" fmla="*/ 0 w 62"/>
                  <a:gd name="T5" fmla="*/ 20 h 47"/>
                  <a:gd name="T6" fmla="*/ 51 w 62"/>
                  <a:gd name="T7" fmla="*/ 47 h 47"/>
                  <a:gd name="T8" fmla="*/ 62 w 62"/>
                  <a:gd name="T9" fmla="*/ 29 h 47"/>
                </a:gdLst>
                <a:ahLst/>
                <a:cxnLst>
                  <a:cxn ang="0">
                    <a:pos x="T0" y="T1"/>
                  </a:cxn>
                  <a:cxn ang="0">
                    <a:pos x="T2" y="T3"/>
                  </a:cxn>
                  <a:cxn ang="0">
                    <a:pos x="T4" y="T5"/>
                  </a:cxn>
                  <a:cxn ang="0">
                    <a:pos x="T6" y="T7"/>
                  </a:cxn>
                  <a:cxn ang="0">
                    <a:pos x="T8" y="T9"/>
                  </a:cxn>
                </a:cxnLst>
                <a:rect l="0" t="0" r="r" b="b"/>
                <a:pathLst>
                  <a:path w="62" h="47">
                    <a:moveTo>
                      <a:pt x="62" y="29"/>
                    </a:moveTo>
                    <a:lnTo>
                      <a:pt x="11" y="0"/>
                    </a:lnTo>
                    <a:lnTo>
                      <a:pt x="0" y="20"/>
                    </a:lnTo>
                    <a:lnTo>
                      <a:pt x="51" y="47"/>
                    </a:lnTo>
                    <a:lnTo>
                      <a:pt x="62" y="2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6" name="Freeform 47"/>
              <p:cNvSpPr>
                <a:spLocks/>
              </p:cNvSpPr>
              <p:nvPr/>
            </p:nvSpPr>
            <p:spPr bwMode="auto">
              <a:xfrm>
                <a:off x="4248296" y="1986757"/>
                <a:ext cx="95250" cy="66675"/>
              </a:xfrm>
              <a:custGeom>
                <a:avLst/>
                <a:gdLst>
                  <a:gd name="T0" fmla="*/ 60 w 60"/>
                  <a:gd name="T1" fmla="*/ 22 h 42"/>
                  <a:gd name="T2" fmla="*/ 8 w 60"/>
                  <a:gd name="T3" fmla="*/ 0 h 42"/>
                  <a:gd name="T4" fmla="*/ 0 w 60"/>
                  <a:gd name="T5" fmla="*/ 21 h 42"/>
                  <a:gd name="T6" fmla="*/ 54 w 60"/>
                  <a:gd name="T7" fmla="*/ 42 h 42"/>
                  <a:gd name="T8" fmla="*/ 60 w 60"/>
                  <a:gd name="T9" fmla="*/ 22 h 42"/>
                </a:gdLst>
                <a:ahLst/>
                <a:cxnLst>
                  <a:cxn ang="0">
                    <a:pos x="T0" y="T1"/>
                  </a:cxn>
                  <a:cxn ang="0">
                    <a:pos x="T2" y="T3"/>
                  </a:cxn>
                  <a:cxn ang="0">
                    <a:pos x="T4" y="T5"/>
                  </a:cxn>
                  <a:cxn ang="0">
                    <a:pos x="T6" y="T7"/>
                  </a:cxn>
                  <a:cxn ang="0">
                    <a:pos x="T8" y="T9"/>
                  </a:cxn>
                </a:cxnLst>
                <a:rect l="0" t="0" r="r" b="b"/>
                <a:pathLst>
                  <a:path w="60" h="42">
                    <a:moveTo>
                      <a:pt x="60" y="22"/>
                    </a:moveTo>
                    <a:lnTo>
                      <a:pt x="8" y="0"/>
                    </a:lnTo>
                    <a:lnTo>
                      <a:pt x="0" y="21"/>
                    </a:lnTo>
                    <a:lnTo>
                      <a:pt x="54" y="42"/>
                    </a:lnTo>
                    <a:lnTo>
                      <a:pt x="60" y="2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7" name="Freeform 48"/>
              <p:cNvSpPr>
                <a:spLocks/>
              </p:cNvSpPr>
              <p:nvPr/>
            </p:nvSpPr>
            <p:spPr bwMode="auto">
              <a:xfrm>
                <a:off x="4122883" y="1953420"/>
                <a:ext cx="96838" cy="55563"/>
              </a:xfrm>
              <a:custGeom>
                <a:avLst/>
                <a:gdLst>
                  <a:gd name="T0" fmla="*/ 61 w 61"/>
                  <a:gd name="T1" fmla="*/ 14 h 35"/>
                  <a:gd name="T2" fmla="*/ 5 w 61"/>
                  <a:gd name="T3" fmla="*/ 0 h 35"/>
                  <a:gd name="T4" fmla="*/ 0 w 61"/>
                  <a:gd name="T5" fmla="*/ 21 h 35"/>
                  <a:gd name="T6" fmla="*/ 56 w 61"/>
                  <a:gd name="T7" fmla="*/ 35 h 35"/>
                  <a:gd name="T8" fmla="*/ 61 w 61"/>
                  <a:gd name="T9" fmla="*/ 14 h 35"/>
                </a:gdLst>
                <a:ahLst/>
                <a:cxnLst>
                  <a:cxn ang="0">
                    <a:pos x="T0" y="T1"/>
                  </a:cxn>
                  <a:cxn ang="0">
                    <a:pos x="T2" y="T3"/>
                  </a:cxn>
                  <a:cxn ang="0">
                    <a:pos x="T4" y="T5"/>
                  </a:cxn>
                  <a:cxn ang="0">
                    <a:pos x="T6" y="T7"/>
                  </a:cxn>
                  <a:cxn ang="0">
                    <a:pos x="T8" y="T9"/>
                  </a:cxn>
                </a:cxnLst>
                <a:rect l="0" t="0" r="r" b="b"/>
                <a:pathLst>
                  <a:path w="61" h="35">
                    <a:moveTo>
                      <a:pt x="61" y="14"/>
                    </a:moveTo>
                    <a:lnTo>
                      <a:pt x="5" y="0"/>
                    </a:lnTo>
                    <a:lnTo>
                      <a:pt x="0" y="21"/>
                    </a:lnTo>
                    <a:lnTo>
                      <a:pt x="56" y="35"/>
                    </a:lnTo>
                    <a:lnTo>
                      <a:pt x="61"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8" name="Freeform 49"/>
              <p:cNvSpPr>
                <a:spLocks/>
              </p:cNvSpPr>
              <p:nvPr/>
            </p:nvSpPr>
            <p:spPr bwMode="auto">
              <a:xfrm>
                <a:off x="3902221" y="2332832"/>
                <a:ext cx="292100" cy="271463"/>
              </a:xfrm>
              <a:custGeom>
                <a:avLst/>
                <a:gdLst>
                  <a:gd name="T0" fmla="*/ 184 w 184"/>
                  <a:gd name="T1" fmla="*/ 144 h 171"/>
                  <a:gd name="T2" fmla="*/ 183 w 184"/>
                  <a:gd name="T3" fmla="*/ 123 h 171"/>
                  <a:gd name="T4" fmla="*/ 154 w 184"/>
                  <a:gd name="T5" fmla="*/ 123 h 171"/>
                  <a:gd name="T6" fmla="*/ 157 w 184"/>
                  <a:gd name="T7" fmla="*/ 115 h 171"/>
                  <a:gd name="T8" fmla="*/ 160 w 184"/>
                  <a:gd name="T9" fmla="*/ 106 h 171"/>
                  <a:gd name="T10" fmla="*/ 161 w 184"/>
                  <a:gd name="T11" fmla="*/ 95 h 171"/>
                  <a:gd name="T12" fmla="*/ 161 w 184"/>
                  <a:gd name="T13" fmla="*/ 85 h 171"/>
                  <a:gd name="T14" fmla="*/ 160 w 184"/>
                  <a:gd name="T15" fmla="*/ 68 h 171"/>
                  <a:gd name="T16" fmla="*/ 156 w 184"/>
                  <a:gd name="T17" fmla="*/ 52 h 171"/>
                  <a:gd name="T18" fmla="*/ 151 w 184"/>
                  <a:gd name="T19" fmla="*/ 38 h 171"/>
                  <a:gd name="T20" fmla="*/ 144 w 184"/>
                  <a:gd name="T21" fmla="*/ 25 h 171"/>
                  <a:gd name="T22" fmla="*/ 135 w 184"/>
                  <a:gd name="T23" fmla="*/ 15 h 171"/>
                  <a:gd name="T24" fmla="*/ 125 w 184"/>
                  <a:gd name="T25" fmla="*/ 7 h 171"/>
                  <a:gd name="T26" fmla="*/ 113 w 184"/>
                  <a:gd name="T27" fmla="*/ 2 h 171"/>
                  <a:gd name="T28" fmla="*/ 101 w 184"/>
                  <a:gd name="T29" fmla="*/ 0 h 171"/>
                  <a:gd name="T30" fmla="*/ 89 w 184"/>
                  <a:gd name="T31" fmla="*/ 2 h 171"/>
                  <a:gd name="T32" fmla="*/ 79 w 184"/>
                  <a:gd name="T33" fmla="*/ 7 h 171"/>
                  <a:gd name="T34" fmla="*/ 69 w 184"/>
                  <a:gd name="T35" fmla="*/ 13 h 171"/>
                  <a:gd name="T36" fmla="*/ 61 w 184"/>
                  <a:gd name="T37" fmla="*/ 24 h 171"/>
                  <a:gd name="T38" fmla="*/ 53 w 184"/>
                  <a:gd name="T39" fmla="*/ 36 h 171"/>
                  <a:gd name="T40" fmla="*/ 48 w 184"/>
                  <a:gd name="T41" fmla="*/ 49 h 171"/>
                  <a:gd name="T42" fmla="*/ 44 w 184"/>
                  <a:gd name="T43" fmla="*/ 64 h 171"/>
                  <a:gd name="T44" fmla="*/ 43 w 184"/>
                  <a:gd name="T45" fmla="*/ 80 h 171"/>
                  <a:gd name="T46" fmla="*/ 17 w 184"/>
                  <a:gd name="T47" fmla="*/ 50 h 171"/>
                  <a:gd name="T48" fmla="*/ 0 w 184"/>
                  <a:gd name="T49" fmla="*/ 64 h 171"/>
                  <a:gd name="T50" fmla="*/ 39 w 184"/>
                  <a:gd name="T51" fmla="*/ 108 h 171"/>
                  <a:gd name="T52" fmla="*/ 43 w 184"/>
                  <a:gd name="T53" fmla="*/ 103 h 171"/>
                  <a:gd name="T54" fmla="*/ 45 w 184"/>
                  <a:gd name="T55" fmla="*/ 117 h 171"/>
                  <a:gd name="T56" fmla="*/ 50 w 184"/>
                  <a:gd name="T57" fmla="*/ 131 h 171"/>
                  <a:gd name="T58" fmla="*/ 57 w 184"/>
                  <a:gd name="T59" fmla="*/ 142 h 171"/>
                  <a:gd name="T60" fmla="*/ 63 w 184"/>
                  <a:gd name="T61" fmla="*/ 151 h 171"/>
                  <a:gd name="T62" fmla="*/ 71 w 184"/>
                  <a:gd name="T63" fmla="*/ 159 h 171"/>
                  <a:gd name="T64" fmla="*/ 80 w 184"/>
                  <a:gd name="T65" fmla="*/ 166 h 171"/>
                  <a:gd name="T66" fmla="*/ 91 w 184"/>
                  <a:gd name="T67" fmla="*/ 170 h 171"/>
                  <a:gd name="T68" fmla="*/ 101 w 184"/>
                  <a:gd name="T69" fmla="*/ 171 h 171"/>
                  <a:gd name="T70" fmla="*/ 108 w 184"/>
                  <a:gd name="T71" fmla="*/ 171 h 171"/>
                  <a:gd name="T72" fmla="*/ 114 w 184"/>
                  <a:gd name="T73" fmla="*/ 170 h 171"/>
                  <a:gd name="T74" fmla="*/ 119 w 184"/>
                  <a:gd name="T75" fmla="*/ 167 h 171"/>
                  <a:gd name="T76" fmla="*/ 125 w 184"/>
                  <a:gd name="T77" fmla="*/ 163 h 171"/>
                  <a:gd name="T78" fmla="*/ 130 w 184"/>
                  <a:gd name="T79" fmla="*/ 160 h 171"/>
                  <a:gd name="T80" fmla="*/ 135 w 184"/>
                  <a:gd name="T81" fmla="*/ 155 h 171"/>
                  <a:gd name="T82" fmla="*/ 140 w 184"/>
                  <a:gd name="T83" fmla="*/ 150 h 171"/>
                  <a:gd name="T84" fmla="*/ 144 w 184"/>
                  <a:gd name="T85" fmla="*/ 145 h 171"/>
                  <a:gd name="T86" fmla="*/ 184 w 184"/>
                  <a:gd name="T87" fmla="*/ 14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4" h="171">
                    <a:moveTo>
                      <a:pt x="184" y="144"/>
                    </a:moveTo>
                    <a:lnTo>
                      <a:pt x="183" y="123"/>
                    </a:lnTo>
                    <a:lnTo>
                      <a:pt x="154" y="123"/>
                    </a:lnTo>
                    <a:lnTo>
                      <a:pt x="157" y="115"/>
                    </a:lnTo>
                    <a:lnTo>
                      <a:pt x="160" y="106"/>
                    </a:lnTo>
                    <a:lnTo>
                      <a:pt x="161" y="95"/>
                    </a:lnTo>
                    <a:lnTo>
                      <a:pt x="161" y="85"/>
                    </a:lnTo>
                    <a:lnTo>
                      <a:pt x="160" y="68"/>
                    </a:lnTo>
                    <a:lnTo>
                      <a:pt x="156" y="52"/>
                    </a:lnTo>
                    <a:lnTo>
                      <a:pt x="151" y="38"/>
                    </a:lnTo>
                    <a:lnTo>
                      <a:pt x="144" y="25"/>
                    </a:lnTo>
                    <a:lnTo>
                      <a:pt x="135" y="15"/>
                    </a:lnTo>
                    <a:lnTo>
                      <a:pt x="125" y="7"/>
                    </a:lnTo>
                    <a:lnTo>
                      <a:pt x="113" y="2"/>
                    </a:lnTo>
                    <a:lnTo>
                      <a:pt x="101" y="0"/>
                    </a:lnTo>
                    <a:lnTo>
                      <a:pt x="89" y="2"/>
                    </a:lnTo>
                    <a:lnTo>
                      <a:pt x="79" y="7"/>
                    </a:lnTo>
                    <a:lnTo>
                      <a:pt x="69" y="13"/>
                    </a:lnTo>
                    <a:lnTo>
                      <a:pt x="61" y="24"/>
                    </a:lnTo>
                    <a:lnTo>
                      <a:pt x="53" y="36"/>
                    </a:lnTo>
                    <a:lnTo>
                      <a:pt x="48" y="49"/>
                    </a:lnTo>
                    <a:lnTo>
                      <a:pt x="44" y="64"/>
                    </a:lnTo>
                    <a:lnTo>
                      <a:pt x="43" y="80"/>
                    </a:lnTo>
                    <a:lnTo>
                      <a:pt x="17" y="50"/>
                    </a:lnTo>
                    <a:lnTo>
                      <a:pt x="0" y="64"/>
                    </a:lnTo>
                    <a:lnTo>
                      <a:pt x="39" y="108"/>
                    </a:lnTo>
                    <a:lnTo>
                      <a:pt x="43" y="103"/>
                    </a:lnTo>
                    <a:lnTo>
                      <a:pt x="45" y="117"/>
                    </a:lnTo>
                    <a:lnTo>
                      <a:pt x="50" y="131"/>
                    </a:lnTo>
                    <a:lnTo>
                      <a:pt x="57" y="142"/>
                    </a:lnTo>
                    <a:lnTo>
                      <a:pt x="63" y="151"/>
                    </a:lnTo>
                    <a:lnTo>
                      <a:pt x="71" y="159"/>
                    </a:lnTo>
                    <a:lnTo>
                      <a:pt x="80" y="166"/>
                    </a:lnTo>
                    <a:lnTo>
                      <a:pt x="91" y="170"/>
                    </a:lnTo>
                    <a:lnTo>
                      <a:pt x="101" y="171"/>
                    </a:lnTo>
                    <a:lnTo>
                      <a:pt x="108" y="171"/>
                    </a:lnTo>
                    <a:lnTo>
                      <a:pt x="114" y="170"/>
                    </a:lnTo>
                    <a:lnTo>
                      <a:pt x="119" y="167"/>
                    </a:lnTo>
                    <a:lnTo>
                      <a:pt x="125" y="163"/>
                    </a:lnTo>
                    <a:lnTo>
                      <a:pt x="130" y="160"/>
                    </a:lnTo>
                    <a:lnTo>
                      <a:pt x="135" y="155"/>
                    </a:lnTo>
                    <a:lnTo>
                      <a:pt x="140" y="150"/>
                    </a:lnTo>
                    <a:lnTo>
                      <a:pt x="144" y="145"/>
                    </a:lnTo>
                    <a:lnTo>
                      <a:pt x="184" y="14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9" name="Freeform 50"/>
              <p:cNvSpPr>
                <a:spLocks/>
              </p:cNvSpPr>
              <p:nvPr/>
            </p:nvSpPr>
            <p:spPr bwMode="auto">
              <a:xfrm>
                <a:off x="4230833" y="2507457"/>
                <a:ext cx="96838" cy="47625"/>
              </a:xfrm>
              <a:custGeom>
                <a:avLst/>
                <a:gdLst>
                  <a:gd name="T0" fmla="*/ 3 w 61"/>
                  <a:gd name="T1" fmla="*/ 30 h 30"/>
                  <a:gd name="T2" fmla="*/ 61 w 61"/>
                  <a:gd name="T3" fmla="*/ 21 h 30"/>
                  <a:gd name="T4" fmla="*/ 57 w 61"/>
                  <a:gd name="T5" fmla="*/ 0 h 30"/>
                  <a:gd name="T6" fmla="*/ 0 w 61"/>
                  <a:gd name="T7" fmla="*/ 9 h 30"/>
                  <a:gd name="T8" fmla="*/ 3 w 61"/>
                  <a:gd name="T9" fmla="*/ 30 h 30"/>
                </a:gdLst>
                <a:ahLst/>
                <a:cxnLst>
                  <a:cxn ang="0">
                    <a:pos x="T0" y="T1"/>
                  </a:cxn>
                  <a:cxn ang="0">
                    <a:pos x="T2" y="T3"/>
                  </a:cxn>
                  <a:cxn ang="0">
                    <a:pos x="T4" y="T5"/>
                  </a:cxn>
                  <a:cxn ang="0">
                    <a:pos x="T6" y="T7"/>
                  </a:cxn>
                  <a:cxn ang="0">
                    <a:pos x="T8" y="T9"/>
                  </a:cxn>
                </a:cxnLst>
                <a:rect l="0" t="0" r="r" b="b"/>
                <a:pathLst>
                  <a:path w="61" h="30">
                    <a:moveTo>
                      <a:pt x="3" y="30"/>
                    </a:moveTo>
                    <a:lnTo>
                      <a:pt x="61" y="21"/>
                    </a:lnTo>
                    <a:lnTo>
                      <a:pt x="57" y="0"/>
                    </a:lnTo>
                    <a:lnTo>
                      <a:pt x="0" y="9"/>
                    </a:lnTo>
                    <a:lnTo>
                      <a:pt x="3" y="3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 name="Freeform 51"/>
              <p:cNvSpPr>
                <a:spLocks/>
              </p:cNvSpPr>
              <p:nvPr/>
            </p:nvSpPr>
            <p:spPr bwMode="auto">
              <a:xfrm>
                <a:off x="4356246" y="2469357"/>
                <a:ext cx="96838" cy="60325"/>
              </a:xfrm>
              <a:custGeom>
                <a:avLst/>
                <a:gdLst>
                  <a:gd name="T0" fmla="*/ 61 w 61"/>
                  <a:gd name="T1" fmla="*/ 21 h 38"/>
                  <a:gd name="T2" fmla="*/ 56 w 61"/>
                  <a:gd name="T3" fmla="*/ 0 h 38"/>
                  <a:gd name="T4" fmla="*/ 0 w 61"/>
                  <a:gd name="T5" fmla="*/ 17 h 38"/>
                  <a:gd name="T6" fmla="*/ 5 w 61"/>
                  <a:gd name="T7" fmla="*/ 38 h 38"/>
                  <a:gd name="T8" fmla="*/ 61 w 61"/>
                  <a:gd name="T9" fmla="*/ 21 h 38"/>
                </a:gdLst>
                <a:ahLst/>
                <a:cxnLst>
                  <a:cxn ang="0">
                    <a:pos x="T0" y="T1"/>
                  </a:cxn>
                  <a:cxn ang="0">
                    <a:pos x="T2" y="T3"/>
                  </a:cxn>
                  <a:cxn ang="0">
                    <a:pos x="T4" y="T5"/>
                  </a:cxn>
                  <a:cxn ang="0">
                    <a:pos x="T6" y="T7"/>
                  </a:cxn>
                  <a:cxn ang="0">
                    <a:pos x="T8" y="T9"/>
                  </a:cxn>
                </a:cxnLst>
                <a:rect l="0" t="0" r="r" b="b"/>
                <a:pathLst>
                  <a:path w="61" h="38">
                    <a:moveTo>
                      <a:pt x="61" y="21"/>
                    </a:moveTo>
                    <a:lnTo>
                      <a:pt x="56" y="0"/>
                    </a:lnTo>
                    <a:lnTo>
                      <a:pt x="0" y="17"/>
                    </a:lnTo>
                    <a:lnTo>
                      <a:pt x="5" y="38"/>
                    </a:lnTo>
                    <a:lnTo>
                      <a:pt x="61"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 name="Freeform 52"/>
              <p:cNvSpPr>
                <a:spLocks/>
              </p:cNvSpPr>
              <p:nvPr/>
            </p:nvSpPr>
            <p:spPr bwMode="auto">
              <a:xfrm>
                <a:off x="4480071" y="2420145"/>
                <a:ext cx="96838" cy="66675"/>
              </a:xfrm>
              <a:custGeom>
                <a:avLst/>
                <a:gdLst>
                  <a:gd name="T0" fmla="*/ 61 w 61"/>
                  <a:gd name="T1" fmla="*/ 20 h 42"/>
                  <a:gd name="T2" fmla="*/ 52 w 61"/>
                  <a:gd name="T3" fmla="*/ 0 h 42"/>
                  <a:gd name="T4" fmla="*/ 0 w 61"/>
                  <a:gd name="T5" fmla="*/ 22 h 42"/>
                  <a:gd name="T6" fmla="*/ 8 w 61"/>
                  <a:gd name="T7" fmla="*/ 42 h 42"/>
                  <a:gd name="T8" fmla="*/ 61 w 61"/>
                  <a:gd name="T9" fmla="*/ 20 h 42"/>
                </a:gdLst>
                <a:ahLst/>
                <a:cxnLst>
                  <a:cxn ang="0">
                    <a:pos x="T0" y="T1"/>
                  </a:cxn>
                  <a:cxn ang="0">
                    <a:pos x="T2" y="T3"/>
                  </a:cxn>
                  <a:cxn ang="0">
                    <a:pos x="T4" y="T5"/>
                  </a:cxn>
                  <a:cxn ang="0">
                    <a:pos x="T6" y="T7"/>
                  </a:cxn>
                  <a:cxn ang="0">
                    <a:pos x="T8" y="T9"/>
                  </a:cxn>
                </a:cxnLst>
                <a:rect l="0" t="0" r="r" b="b"/>
                <a:pathLst>
                  <a:path w="61" h="42">
                    <a:moveTo>
                      <a:pt x="61" y="20"/>
                    </a:moveTo>
                    <a:lnTo>
                      <a:pt x="52" y="0"/>
                    </a:lnTo>
                    <a:lnTo>
                      <a:pt x="0" y="22"/>
                    </a:lnTo>
                    <a:lnTo>
                      <a:pt x="8" y="42"/>
                    </a:lnTo>
                    <a:lnTo>
                      <a:pt x="61"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Freeform 53"/>
              <p:cNvSpPr>
                <a:spLocks/>
              </p:cNvSpPr>
              <p:nvPr/>
            </p:nvSpPr>
            <p:spPr bwMode="auto">
              <a:xfrm>
                <a:off x="4595958" y="2353470"/>
                <a:ext cx="96838" cy="77788"/>
              </a:xfrm>
              <a:custGeom>
                <a:avLst/>
                <a:gdLst>
                  <a:gd name="T0" fmla="*/ 12 w 61"/>
                  <a:gd name="T1" fmla="*/ 49 h 49"/>
                  <a:gd name="T2" fmla="*/ 61 w 61"/>
                  <a:gd name="T3" fmla="*/ 19 h 49"/>
                  <a:gd name="T4" fmla="*/ 51 w 61"/>
                  <a:gd name="T5" fmla="*/ 0 h 49"/>
                  <a:gd name="T6" fmla="*/ 0 w 61"/>
                  <a:gd name="T7" fmla="*/ 29 h 49"/>
                  <a:gd name="T8" fmla="*/ 12 w 61"/>
                  <a:gd name="T9" fmla="*/ 49 h 49"/>
                </a:gdLst>
                <a:ahLst/>
                <a:cxnLst>
                  <a:cxn ang="0">
                    <a:pos x="T0" y="T1"/>
                  </a:cxn>
                  <a:cxn ang="0">
                    <a:pos x="T2" y="T3"/>
                  </a:cxn>
                  <a:cxn ang="0">
                    <a:pos x="T4" y="T5"/>
                  </a:cxn>
                  <a:cxn ang="0">
                    <a:pos x="T6" y="T7"/>
                  </a:cxn>
                  <a:cxn ang="0">
                    <a:pos x="T8" y="T9"/>
                  </a:cxn>
                </a:cxnLst>
                <a:rect l="0" t="0" r="r" b="b"/>
                <a:pathLst>
                  <a:path w="61" h="49">
                    <a:moveTo>
                      <a:pt x="12" y="49"/>
                    </a:moveTo>
                    <a:lnTo>
                      <a:pt x="61" y="19"/>
                    </a:lnTo>
                    <a:lnTo>
                      <a:pt x="51" y="0"/>
                    </a:lnTo>
                    <a:lnTo>
                      <a:pt x="0" y="29"/>
                    </a:lnTo>
                    <a:lnTo>
                      <a:pt x="12" y="4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 name="Freeform 54"/>
              <p:cNvSpPr>
                <a:spLocks/>
              </p:cNvSpPr>
              <p:nvPr/>
            </p:nvSpPr>
            <p:spPr bwMode="auto">
              <a:xfrm>
                <a:off x="4930921" y="1335882"/>
                <a:ext cx="93663" cy="80963"/>
              </a:xfrm>
              <a:custGeom>
                <a:avLst/>
                <a:gdLst>
                  <a:gd name="T0" fmla="*/ 59 w 59"/>
                  <a:gd name="T1" fmla="*/ 18 h 51"/>
                  <a:gd name="T2" fmla="*/ 48 w 59"/>
                  <a:gd name="T3" fmla="*/ 0 h 51"/>
                  <a:gd name="T4" fmla="*/ 0 w 59"/>
                  <a:gd name="T5" fmla="*/ 34 h 51"/>
                  <a:gd name="T6" fmla="*/ 13 w 59"/>
                  <a:gd name="T7" fmla="*/ 51 h 51"/>
                  <a:gd name="T8" fmla="*/ 59 w 59"/>
                  <a:gd name="T9" fmla="*/ 18 h 51"/>
                </a:gdLst>
                <a:ahLst/>
                <a:cxnLst>
                  <a:cxn ang="0">
                    <a:pos x="T0" y="T1"/>
                  </a:cxn>
                  <a:cxn ang="0">
                    <a:pos x="T2" y="T3"/>
                  </a:cxn>
                  <a:cxn ang="0">
                    <a:pos x="T4" y="T5"/>
                  </a:cxn>
                  <a:cxn ang="0">
                    <a:pos x="T6" y="T7"/>
                  </a:cxn>
                  <a:cxn ang="0">
                    <a:pos x="T8" y="T9"/>
                  </a:cxn>
                </a:cxnLst>
                <a:rect l="0" t="0" r="r" b="b"/>
                <a:pathLst>
                  <a:path w="59" h="51">
                    <a:moveTo>
                      <a:pt x="59" y="18"/>
                    </a:moveTo>
                    <a:lnTo>
                      <a:pt x="48" y="0"/>
                    </a:lnTo>
                    <a:lnTo>
                      <a:pt x="0" y="34"/>
                    </a:lnTo>
                    <a:lnTo>
                      <a:pt x="13" y="51"/>
                    </a:lnTo>
                    <a:lnTo>
                      <a:pt x="59"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 name="Freeform 55"/>
              <p:cNvSpPr>
                <a:spLocks/>
              </p:cNvSpPr>
              <p:nvPr/>
            </p:nvSpPr>
            <p:spPr bwMode="auto">
              <a:xfrm>
                <a:off x="4830908" y="1418432"/>
                <a:ext cx="90488" cy="87313"/>
              </a:xfrm>
              <a:custGeom>
                <a:avLst/>
                <a:gdLst>
                  <a:gd name="T0" fmla="*/ 57 w 57"/>
                  <a:gd name="T1" fmla="*/ 16 h 55"/>
                  <a:gd name="T2" fmla="*/ 43 w 57"/>
                  <a:gd name="T3" fmla="*/ 0 h 55"/>
                  <a:gd name="T4" fmla="*/ 0 w 57"/>
                  <a:gd name="T5" fmla="*/ 38 h 55"/>
                  <a:gd name="T6" fmla="*/ 14 w 57"/>
                  <a:gd name="T7" fmla="*/ 55 h 55"/>
                  <a:gd name="T8" fmla="*/ 57 w 57"/>
                  <a:gd name="T9" fmla="*/ 16 h 55"/>
                </a:gdLst>
                <a:ahLst/>
                <a:cxnLst>
                  <a:cxn ang="0">
                    <a:pos x="T0" y="T1"/>
                  </a:cxn>
                  <a:cxn ang="0">
                    <a:pos x="T2" y="T3"/>
                  </a:cxn>
                  <a:cxn ang="0">
                    <a:pos x="T4" y="T5"/>
                  </a:cxn>
                  <a:cxn ang="0">
                    <a:pos x="T6" y="T7"/>
                  </a:cxn>
                  <a:cxn ang="0">
                    <a:pos x="T8" y="T9"/>
                  </a:cxn>
                </a:cxnLst>
                <a:rect l="0" t="0" r="r" b="b"/>
                <a:pathLst>
                  <a:path w="57" h="55">
                    <a:moveTo>
                      <a:pt x="57" y="16"/>
                    </a:moveTo>
                    <a:lnTo>
                      <a:pt x="43" y="0"/>
                    </a:lnTo>
                    <a:lnTo>
                      <a:pt x="0" y="38"/>
                    </a:lnTo>
                    <a:lnTo>
                      <a:pt x="14" y="55"/>
                    </a:lnTo>
                    <a:lnTo>
                      <a:pt x="57" y="16"/>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 name="Freeform 56"/>
              <p:cNvSpPr>
                <a:spLocks/>
              </p:cNvSpPr>
              <p:nvPr/>
            </p:nvSpPr>
            <p:spPr bwMode="auto">
              <a:xfrm>
                <a:off x="4743596" y="1512095"/>
                <a:ext cx="85725" cy="90488"/>
              </a:xfrm>
              <a:custGeom>
                <a:avLst/>
                <a:gdLst>
                  <a:gd name="T0" fmla="*/ 54 w 54"/>
                  <a:gd name="T1" fmla="*/ 14 h 57"/>
                  <a:gd name="T2" fmla="*/ 38 w 54"/>
                  <a:gd name="T3" fmla="*/ 0 h 57"/>
                  <a:gd name="T4" fmla="*/ 0 w 54"/>
                  <a:gd name="T5" fmla="*/ 43 h 57"/>
                  <a:gd name="T6" fmla="*/ 16 w 54"/>
                  <a:gd name="T7" fmla="*/ 57 h 57"/>
                  <a:gd name="T8" fmla="*/ 54 w 54"/>
                  <a:gd name="T9" fmla="*/ 14 h 57"/>
                </a:gdLst>
                <a:ahLst/>
                <a:cxnLst>
                  <a:cxn ang="0">
                    <a:pos x="T0" y="T1"/>
                  </a:cxn>
                  <a:cxn ang="0">
                    <a:pos x="T2" y="T3"/>
                  </a:cxn>
                  <a:cxn ang="0">
                    <a:pos x="T4" y="T5"/>
                  </a:cxn>
                  <a:cxn ang="0">
                    <a:pos x="T6" y="T7"/>
                  </a:cxn>
                  <a:cxn ang="0">
                    <a:pos x="T8" y="T9"/>
                  </a:cxn>
                </a:cxnLst>
                <a:rect l="0" t="0" r="r" b="b"/>
                <a:pathLst>
                  <a:path w="54" h="57">
                    <a:moveTo>
                      <a:pt x="54" y="14"/>
                    </a:moveTo>
                    <a:lnTo>
                      <a:pt x="38" y="0"/>
                    </a:lnTo>
                    <a:lnTo>
                      <a:pt x="0" y="43"/>
                    </a:lnTo>
                    <a:lnTo>
                      <a:pt x="16" y="57"/>
                    </a:lnTo>
                    <a:lnTo>
                      <a:pt x="54"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 name="Freeform 57"/>
              <p:cNvSpPr>
                <a:spLocks/>
              </p:cNvSpPr>
              <p:nvPr/>
            </p:nvSpPr>
            <p:spPr bwMode="auto">
              <a:xfrm>
                <a:off x="4670571" y="1616870"/>
                <a:ext cx="77788" cy="95250"/>
              </a:xfrm>
              <a:custGeom>
                <a:avLst/>
                <a:gdLst>
                  <a:gd name="T0" fmla="*/ 49 w 49"/>
                  <a:gd name="T1" fmla="*/ 12 h 60"/>
                  <a:gd name="T2" fmla="*/ 31 w 49"/>
                  <a:gd name="T3" fmla="*/ 0 h 60"/>
                  <a:gd name="T4" fmla="*/ 0 w 49"/>
                  <a:gd name="T5" fmla="*/ 48 h 60"/>
                  <a:gd name="T6" fmla="*/ 18 w 49"/>
                  <a:gd name="T7" fmla="*/ 60 h 60"/>
                  <a:gd name="T8" fmla="*/ 49 w 49"/>
                  <a:gd name="T9" fmla="*/ 12 h 60"/>
                </a:gdLst>
                <a:ahLst/>
                <a:cxnLst>
                  <a:cxn ang="0">
                    <a:pos x="T0" y="T1"/>
                  </a:cxn>
                  <a:cxn ang="0">
                    <a:pos x="T2" y="T3"/>
                  </a:cxn>
                  <a:cxn ang="0">
                    <a:pos x="T4" y="T5"/>
                  </a:cxn>
                  <a:cxn ang="0">
                    <a:pos x="T6" y="T7"/>
                  </a:cxn>
                  <a:cxn ang="0">
                    <a:pos x="T8" y="T9"/>
                  </a:cxn>
                </a:cxnLst>
                <a:rect l="0" t="0" r="r" b="b"/>
                <a:pathLst>
                  <a:path w="49" h="60">
                    <a:moveTo>
                      <a:pt x="49" y="12"/>
                    </a:moveTo>
                    <a:lnTo>
                      <a:pt x="31" y="0"/>
                    </a:lnTo>
                    <a:lnTo>
                      <a:pt x="0" y="48"/>
                    </a:lnTo>
                    <a:lnTo>
                      <a:pt x="18" y="60"/>
                    </a:lnTo>
                    <a:lnTo>
                      <a:pt x="49"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 name="Freeform 58"/>
              <p:cNvSpPr>
                <a:spLocks/>
              </p:cNvSpPr>
              <p:nvPr/>
            </p:nvSpPr>
            <p:spPr bwMode="auto">
              <a:xfrm>
                <a:off x="4610246" y="1731170"/>
                <a:ext cx="71438" cy="96838"/>
              </a:xfrm>
              <a:custGeom>
                <a:avLst/>
                <a:gdLst>
                  <a:gd name="T0" fmla="*/ 45 w 45"/>
                  <a:gd name="T1" fmla="*/ 9 h 61"/>
                  <a:gd name="T2" fmla="*/ 26 w 45"/>
                  <a:gd name="T3" fmla="*/ 0 h 61"/>
                  <a:gd name="T4" fmla="*/ 0 w 45"/>
                  <a:gd name="T5" fmla="*/ 52 h 61"/>
                  <a:gd name="T6" fmla="*/ 19 w 45"/>
                  <a:gd name="T7" fmla="*/ 61 h 61"/>
                  <a:gd name="T8" fmla="*/ 45 w 45"/>
                  <a:gd name="T9" fmla="*/ 9 h 61"/>
                </a:gdLst>
                <a:ahLst/>
                <a:cxnLst>
                  <a:cxn ang="0">
                    <a:pos x="T0" y="T1"/>
                  </a:cxn>
                  <a:cxn ang="0">
                    <a:pos x="T2" y="T3"/>
                  </a:cxn>
                  <a:cxn ang="0">
                    <a:pos x="T4" y="T5"/>
                  </a:cxn>
                  <a:cxn ang="0">
                    <a:pos x="T6" y="T7"/>
                  </a:cxn>
                  <a:cxn ang="0">
                    <a:pos x="T8" y="T9"/>
                  </a:cxn>
                </a:cxnLst>
                <a:rect l="0" t="0" r="r" b="b"/>
                <a:pathLst>
                  <a:path w="45" h="61">
                    <a:moveTo>
                      <a:pt x="45" y="9"/>
                    </a:moveTo>
                    <a:lnTo>
                      <a:pt x="26" y="0"/>
                    </a:lnTo>
                    <a:lnTo>
                      <a:pt x="0" y="52"/>
                    </a:lnTo>
                    <a:lnTo>
                      <a:pt x="19" y="61"/>
                    </a:lnTo>
                    <a:lnTo>
                      <a:pt x="45" y="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 name="Freeform 59"/>
              <p:cNvSpPr>
                <a:spLocks/>
              </p:cNvSpPr>
              <p:nvPr/>
            </p:nvSpPr>
            <p:spPr bwMode="auto">
              <a:xfrm>
                <a:off x="4564208" y="1851820"/>
                <a:ext cx="65088" cy="96838"/>
              </a:xfrm>
              <a:custGeom>
                <a:avLst/>
                <a:gdLst>
                  <a:gd name="T0" fmla="*/ 41 w 41"/>
                  <a:gd name="T1" fmla="*/ 8 h 61"/>
                  <a:gd name="T2" fmla="*/ 20 w 41"/>
                  <a:gd name="T3" fmla="*/ 0 h 61"/>
                  <a:gd name="T4" fmla="*/ 0 w 41"/>
                  <a:gd name="T5" fmla="*/ 55 h 61"/>
                  <a:gd name="T6" fmla="*/ 21 w 41"/>
                  <a:gd name="T7" fmla="*/ 61 h 61"/>
                  <a:gd name="T8" fmla="*/ 41 w 41"/>
                  <a:gd name="T9" fmla="*/ 8 h 61"/>
                </a:gdLst>
                <a:ahLst/>
                <a:cxnLst>
                  <a:cxn ang="0">
                    <a:pos x="T0" y="T1"/>
                  </a:cxn>
                  <a:cxn ang="0">
                    <a:pos x="T2" y="T3"/>
                  </a:cxn>
                  <a:cxn ang="0">
                    <a:pos x="T4" y="T5"/>
                  </a:cxn>
                  <a:cxn ang="0">
                    <a:pos x="T6" y="T7"/>
                  </a:cxn>
                  <a:cxn ang="0">
                    <a:pos x="T8" y="T9"/>
                  </a:cxn>
                </a:cxnLst>
                <a:rect l="0" t="0" r="r" b="b"/>
                <a:pathLst>
                  <a:path w="41" h="61">
                    <a:moveTo>
                      <a:pt x="41" y="8"/>
                    </a:moveTo>
                    <a:lnTo>
                      <a:pt x="20" y="0"/>
                    </a:lnTo>
                    <a:lnTo>
                      <a:pt x="0" y="55"/>
                    </a:lnTo>
                    <a:lnTo>
                      <a:pt x="21" y="61"/>
                    </a:lnTo>
                    <a:lnTo>
                      <a:pt x="41" y="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 name="Freeform 60"/>
              <p:cNvSpPr>
                <a:spLocks/>
              </p:cNvSpPr>
              <p:nvPr/>
            </p:nvSpPr>
            <p:spPr bwMode="auto">
              <a:xfrm>
                <a:off x="4535633" y="1980407"/>
                <a:ext cx="53975" cy="96838"/>
              </a:xfrm>
              <a:custGeom>
                <a:avLst/>
                <a:gdLst>
                  <a:gd name="T0" fmla="*/ 34 w 34"/>
                  <a:gd name="T1" fmla="*/ 5 h 61"/>
                  <a:gd name="T2" fmla="*/ 13 w 34"/>
                  <a:gd name="T3" fmla="*/ 0 h 61"/>
                  <a:gd name="T4" fmla="*/ 0 w 34"/>
                  <a:gd name="T5" fmla="*/ 56 h 61"/>
                  <a:gd name="T6" fmla="*/ 22 w 34"/>
                  <a:gd name="T7" fmla="*/ 61 h 61"/>
                  <a:gd name="T8" fmla="*/ 34 w 34"/>
                  <a:gd name="T9" fmla="*/ 5 h 61"/>
                </a:gdLst>
                <a:ahLst/>
                <a:cxnLst>
                  <a:cxn ang="0">
                    <a:pos x="T0" y="T1"/>
                  </a:cxn>
                  <a:cxn ang="0">
                    <a:pos x="T2" y="T3"/>
                  </a:cxn>
                  <a:cxn ang="0">
                    <a:pos x="T4" y="T5"/>
                  </a:cxn>
                  <a:cxn ang="0">
                    <a:pos x="T6" y="T7"/>
                  </a:cxn>
                  <a:cxn ang="0">
                    <a:pos x="T8" y="T9"/>
                  </a:cxn>
                </a:cxnLst>
                <a:rect l="0" t="0" r="r" b="b"/>
                <a:pathLst>
                  <a:path w="34" h="61">
                    <a:moveTo>
                      <a:pt x="34" y="5"/>
                    </a:moveTo>
                    <a:lnTo>
                      <a:pt x="13" y="0"/>
                    </a:lnTo>
                    <a:lnTo>
                      <a:pt x="0" y="56"/>
                    </a:lnTo>
                    <a:lnTo>
                      <a:pt x="22" y="61"/>
                    </a:lnTo>
                    <a:lnTo>
                      <a:pt x="34" y="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 name="Freeform 61"/>
              <p:cNvSpPr>
                <a:spLocks/>
              </p:cNvSpPr>
              <p:nvPr/>
            </p:nvSpPr>
            <p:spPr bwMode="auto">
              <a:xfrm>
                <a:off x="5356371" y="2545557"/>
                <a:ext cx="96838" cy="73025"/>
              </a:xfrm>
              <a:custGeom>
                <a:avLst/>
                <a:gdLst>
                  <a:gd name="T0" fmla="*/ 0 w 61"/>
                  <a:gd name="T1" fmla="*/ 28 h 46"/>
                  <a:gd name="T2" fmla="*/ 10 w 61"/>
                  <a:gd name="T3" fmla="*/ 46 h 46"/>
                  <a:gd name="T4" fmla="*/ 61 w 61"/>
                  <a:gd name="T5" fmla="*/ 20 h 46"/>
                  <a:gd name="T6" fmla="*/ 50 w 61"/>
                  <a:gd name="T7" fmla="*/ 0 h 46"/>
                  <a:gd name="T8" fmla="*/ 0 w 61"/>
                  <a:gd name="T9" fmla="*/ 28 h 46"/>
                </a:gdLst>
                <a:ahLst/>
                <a:cxnLst>
                  <a:cxn ang="0">
                    <a:pos x="T0" y="T1"/>
                  </a:cxn>
                  <a:cxn ang="0">
                    <a:pos x="T2" y="T3"/>
                  </a:cxn>
                  <a:cxn ang="0">
                    <a:pos x="T4" y="T5"/>
                  </a:cxn>
                  <a:cxn ang="0">
                    <a:pos x="T6" y="T7"/>
                  </a:cxn>
                  <a:cxn ang="0">
                    <a:pos x="T8" y="T9"/>
                  </a:cxn>
                </a:cxnLst>
                <a:rect l="0" t="0" r="r" b="b"/>
                <a:pathLst>
                  <a:path w="61" h="46">
                    <a:moveTo>
                      <a:pt x="0" y="28"/>
                    </a:moveTo>
                    <a:lnTo>
                      <a:pt x="10" y="46"/>
                    </a:lnTo>
                    <a:lnTo>
                      <a:pt x="61" y="20"/>
                    </a:lnTo>
                    <a:lnTo>
                      <a:pt x="50" y="0"/>
                    </a:lnTo>
                    <a:lnTo>
                      <a:pt x="0" y="2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 name="Freeform 62"/>
              <p:cNvSpPr>
                <a:spLocks/>
              </p:cNvSpPr>
              <p:nvPr/>
            </p:nvSpPr>
            <p:spPr bwMode="auto">
              <a:xfrm>
                <a:off x="3827608" y="1740695"/>
                <a:ext cx="96838" cy="73025"/>
              </a:xfrm>
              <a:custGeom>
                <a:avLst/>
                <a:gdLst>
                  <a:gd name="T0" fmla="*/ 61 w 61"/>
                  <a:gd name="T1" fmla="*/ 18 h 46"/>
                  <a:gd name="T2" fmla="*/ 51 w 61"/>
                  <a:gd name="T3" fmla="*/ 0 h 46"/>
                  <a:gd name="T4" fmla="*/ 0 w 61"/>
                  <a:gd name="T5" fmla="*/ 26 h 46"/>
                  <a:gd name="T6" fmla="*/ 10 w 61"/>
                  <a:gd name="T7" fmla="*/ 46 h 46"/>
                  <a:gd name="T8" fmla="*/ 61 w 61"/>
                  <a:gd name="T9" fmla="*/ 18 h 46"/>
                </a:gdLst>
                <a:ahLst/>
                <a:cxnLst>
                  <a:cxn ang="0">
                    <a:pos x="T0" y="T1"/>
                  </a:cxn>
                  <a:cxn ang="0">
                    <a:pos x="T2" y="T3"/>
                  </a:cxn>
                  <a:cxn ang="0">
                    <a:pos x="T4" y="T5"/>
                  </a:cxn>
                  <a:cxn ang="0">
                    <a:pos x="T6" y="T7"/>
                  </a:cxn>
                  <a:cxn ang="0">
                    <a:pos x="T8" y="T9"/>
                  </a:cxn>
                </a:cxnLst>
                <a:rect l="0" t="0" r="r" b="b"/>
                <a:pathLst>
                  <a:path w="61" h="46">
                    <a:moveTo>
                      <a:pt x="61" y="18"/>
                    </a:moveTo>
                    <a:lnTo>
                      <a:pt x="51" y="0"/>
                    </a:lnTo>
                    <a:lnTo>
                      <a:pt x="0" y="26"/>
                    </a:lnTo>
                    <a:lnTo>
                      <a:pt x="10" y="46"/>
                    </a:lnTo>
                    <a:lnTo>
                      <a:pt x="61"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 name="Freeform 63"/>
              <p:cNvSpPr>
                <a:spLocks/>
              </p:cNvSpPr>
              <p:nvPr/>
            </p:nvSpPr>
            <p:spPr bwMode="auto">
              <a:xfrm>
                <a:off x="3719658" y="1796257"/>
                <a:ext cx="96838" cy="74613"/>
              </a:xfrm>
              <a:custGeom>
                <a:avLst/>
                <a:gdLst>
                  <a:gd name="T0" fmla="*/ 61 w 61"/>
                  <a:gd name="T1" fmla="*/ 20 h 47"/>
                  <a:gd name="T2" fmla="*/ 51 w 61"/>
                  <a:gd name="T3" fmla="*/ 0 h 47"/>
                  <a:gd name="T4" fmla="*/ 0 w 61"/>
                  <a:gd name="T5" fmla="*/ 28 h 47"/>
                  <a:gd name="T6" fmla="*/ 11 w 61"/>
                  <a:gd name="T7" fmla="*/ 47 h 47"/>
                  <a:gd name="T8" fmla="*/ 61 w 61"/>
                  <a:gd name="T9" fmla="*/ 20 h 47"/>
                </a:gdLst>
                <a:ahLst/>
                <a:cxnLst>
                  <a:cxn ang="0">
                    <a:pos x="T0" y="T1"/>
                  </a:cxn>
                  <a:cxn ang="0">
                    <a:pos x="T2" y="T3"/>
                  </a:cxn>
                  <a:cxn ang="0">
                    <a:pos x="T4" y="T5"/>
                  </a:cxn>
                  <a:cxn ang="0">
                    <a:pos x="T6" y="T7"/>
                  </a:cxn>
                  <a:cxn ang="0">
                    <a:pos x="T8" y="T9"/>
                  </a:cxn>
                </a:cxnLst>
                <a:rect l="0" t="0" r="r" b="b"/>
                <a:pathLst>
                  <a:path w="61" h="47">
                    <a:moveTo>
                      <a:pt x="61" y="20"/>
                    </a:moveTo>
                    <a:lnTo>
                      <a:pt x="51" y="0"/>
                    </a:lnTo>
                    <a:lnTo>
                      <a:pt x="0" y="28"/>
                    </a:lnTo>
                    <a:lnTo>
                      <a:pt x="11" y="47"/>
                    </a:lnTo>
                    <a:lnTo>
                      <a:pt x="61"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 name="Freeform 64"/>
              <p:cNvSpPr>
                <a:spLocks/>
              </p:cNvSpPr>
              <p:nvPr/>
            </p:nvSpPr>
            <p:spPr bwMode="auto">
              <a:xfrm>
                <a:off x="5246833" y="2613820"/>
                <a:ext cx="92075" cy="80963"/>
              </a:xfrm>
              <a:custGeom>
                <a:avLst/>
                <a:gdLst>
                  <a:gd name="T0" fmla="*/ 46 w 58"/>
                  <a:gd name="T1" fmla="*/ 0 h 51"/>
                  <a:gd name="T2" fmla="*/ 0 w 58"/>
                  <a:gd name="T3" fmla="*/ 33 h 51"/>
                  <a:gd name="T4" fmla="*/ 11 w 58"/>
                  <a:gd name="T5" fmla="*/ 51 h 51"/>
                  <a:gd name="T6" fmla="*/ 58 w 58"/>
                  <a:gd name="T7" fmla="*/ 17 h 51"/>
                  <a:gd name="T8" fmla="*/ 46 w 58"/>
                  <a:gd name="T9" fmla="*/ 0 h 51"/>
                </a:gdLst>
                <a:ahLst/>
                <a:cxnLst>
                  <a:cxn ang="0">
                    <a:pos x="T0" y="T1"/>
                  </a:cxn>
                  <a:cxn ang="0">
                    <a:pos x="T2" y="T3"/>
                  </a:cxn>
                  <a:cxn ang="0">
                    <a:pos x="T4" y="T5"/>
                  </a:cxn>
                  <a:cxn ang="0">
                    <a:pos x="T6" y="T7"/>
                  </a:cxn>
                  <a:cxn ang="0">
                    <a:pos x="T8" y="T9"/>
                  </a:cxn>
                </a:cxnLst>
                <a:rect l="0" t="0" r="r" b="b"/>
                <a:pathLst>
                  <a:path w="58" h="51">
                    <a:moveTo>
                      <a:pt x="46" y="0"/>
                    </a:moveTo>
                    <a:lnTo>
                      <a:pt x="0" y="33"/>
                    </a:lnTo>
                    <a:lnTo>
                      <a:pt x="11" y="51"/>
                    </a:lnTo>
                    <a:lnTo>
                      <a:pt x="58" y="17"/>
                    </a:lnTo>
                    <a:lnTo>
                      <a:pt x="46"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 name="Freeform 65"/>
              <p:cNvSpPr>
                <a:spLocks/>
              </p:cNvSpPr>
              <p:nvPr/>
            </p:nvSpPr>
            <p:spPr bwMode="auto">
              <a:xfrm>
                <a:off x="5145233" y="2694782"/>
                <a:ext cx="92075" cy="87313"/>
              </a:xfrm>
              <a:custGeom>
                <a:avLst/>
                <a:gdLst>
                  <a:gd name="T0" fmla="*/ 16 w 58"/>
                  <a:gd name="T1" fmla="*/ 55 h 55"/>
                  <a:gd name="T2" fmla="*/ 58 w 58"/>
                  <a:gd name="T3" fmla="*/ 16 h 55"/>
                  <a:gd name="T4" fmla="*/ 43 w 58"/>
                  <a:gd name="T5" fmla="*/ 0 h 55"/>
                  <a:gd name="T6" fmla="*/ 0 w 58"/>
                  <a:gd name="T7" fmla="*/ 39 h 55"/>
                  <a:gd name="T8" fmla="*/ 16 w 58"/>
                  <a:gd name="T9" fmla="*/ 55 h 55"/>
                </a:gdLst>
                <a:ahLst/>
                <a:cxnLst>
                  <a:cxn ang="0">
                    <a:pos x="T0" y="T1"/>
                  </a:cxn>
                  <a:cxn ang="0">
                    <a:pos x="T2" y="T3"/>
                  </a:cxn>
                  <a:cxn ang="0">
                    <a:pos x="T4" y="T5"/>
                  </a:cxn>
                  <a:cxn ang="0">
                    <a:pos x="T6" y="T7"/>
                  </a:cxn>
                  <a:cxn ang="0">
                    <a:pos x="T8" y="T9"/>
                  </a:cxn>
                </a:cxnLst>
                <a:rect l="0" t="0" r="r" b="b"/>
                <a:pathLst>
                  <a:path w="58" h="55">
                    <a:moveTo>
                      <a:pt x="16" y="55"/>
                    </a:moveTo>
                    <a:lnTo>
                      <a:pt x="58" y="16"/>
                    </a:lnTo>
                    <a:lnTo>
                      <a:pt x="43" y="0"/>
                    </a:lnTo>
                    <a:lnTo>
                      <a:pt x="0" y="39"/>
                    </a:lnTo>
                    <a:lnTo>
                      <a:pt x="16" y="5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 name="Freeform 66"/>
              <p:cNvSpPr>
                <a:spLocks/>
              </p:cNvSpPr>
              <p:nvPr/>
            </p:nvSpPr>
            <p:spPr bwMode="auto">
              <a:xfrm>
                <a:off x="5057921" y="2788445"/>
                <a:ext cx="87313" cy="92075"/>
              </a:xfrm>
              <a:custGeom>
                <a:avLst/>
                <a:gdLst>
                  <a:gd name="T0" fmla="*/ 38 w 55"/>
                  <a:gd name="T1" fmla="*/ 0 h 58"/>
                  <a:gd name="T2" fmla="*/ 0 w 55"/>
                  <a:gd name="T3" fmla="*/ 44 h 58"/>
                  <a:gd name="T4" fmla="*/ 17 w 55"/>
                  <a:gd name="T5" fmla="*/ 58 h 58"/>
                  <a:gd name="T6" fmla="*/ 55 w 55"/>
                  <a:gd name="T7" fmla="*/ 14 h 58"/>
                  <a:gd name="T8" fmla="*/ 38 w 55"/>
                  <a:gd name="T9" fmla="*/ 0 h 58"/>
                </a:gdLst>
                <a:ahLst/>
                <a:cxnLst>
                  <a:cxn ang="0">
                    <a:pos x="T0" y="T1"/>
                  </a:cxn>
                  <a:cxn ang="0">
                    <a:pos x="T2" y="T3"/>
                  </a:cxn>
                  <a:cxn ang="0">
                    <a:pos x="T4" y="T5"/>
                  </a:cxn>
                  <a:cxn ang="0">
                    <a:pos x="T6" y="T7"/>
                  </a:cxn>
                  <a:cxn ang="0">
                    <a:pos x="T8" y="T9"/>
                  </a:cxn>
                </a:cxnLst>
                <a:rect l="0" t="0" r="r" b="b"/>
                <a:pathLst>
                  <a:path w="55" h="58">
                    <a:moveTo>
                      <a:pt x="38" y="0"/>
                    </a:moveTo>
                    <a:lnTo>
                      <a:pt x="0" y="44"/>
                    </a:lnTo>
                    <a:lnTo>
                      <a:pt x="17" y="58"/>
                    </a:lnTo>
                    <a:lnTo>
                      <a:pt x="55" y="14"/>
                    </a:lnTo>
                    <a:lnTo>
                      <a:pt x="38"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Freeform 67"/>
              <p:cNvSpPr>
                <a:spLocks/>
              </p:cNvSpPr>
              <p:nvPr/>
            </p:nvSpPr>
            <p:spPr bwMode="auto">
              <a:xfrm>
                <a:off x="4983308" y="2893220"/>
                <a:ext cx="80963" cy="95250"/>
              </a:xfrm>
              <a:custGeom>
                <a:avLst/>
                <a:gdLst>
                  <a:gd name="T0" fmla="*/ 19 w 51"/>
                  <a:gd name="T1" fmla="*/ 60 h 60"/>
                  <a:gd name="T2" fmla="*/ 51 w 51"/>
                  <a:gd name="T3" fmla="*/ 12 h 60"/>
                  <a:gd name="T4" fmla="*/ 33 w 51"/>
                  <a:gd name="T5" fmla="*/ 0 h 60"/>
                  <a:gd name="T6" fmla="*/ 0 w 51"/>
                  <a:gd name="T7" fmla="*/ 48 h 60"/>
                  <a:gd name="T8" fmla="*/ 19 w 51"/>
                  <a:gd name="T9" fmla="*/ 60 h 60"/>
                </a:gdLst>
                <a:ahLst/>
                <a:cxnLst>
                  <a:cxn ang="0">
                    <a:pos x="T0" y="T1"/>
                  </a:cxn>
                  <a:cxn ang="0">
                    <a:pos x="T2" y="T3"/>
                  </a:cxn>
                  <a:cxn ang="0">
                    <a:pos x="T4" y="T5"/>
                  </a:cxn>
                  <a:cxn ang="0">
                    <a:pos x="T6" y="T7"/>
                  </a:cxn>
                  <a:cxn ang="0">
                    <a:pos x="T8" y="T9"/>
                  </a:cxn>
                </a:cxnLst>
                <a:rect l="0" t="0" r="r" b="b"/>
                <a:pathLst>
                  <a:path w="51" h="60">
                    <a:moveTo>
                      <a:pt x="19" y="60"/>
                    </a:moveTo>
                    <a:lnTo>
                      <a:pt x="51" y="12"/>
                    </a:lnTo>
                    <a:lnTo>
                      <a:pt x="33" y="0"/>
                    </a:lnTo>
                    <a:lnTo>
                      <a:pt x="0" y="48"/>
                    </a:lnTo>
                    <a:lnTo>
                      <a:pt x="19" y="6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Freeform 68"/>
              <p:cNvSpPr>
                <a:spLocks/>
              </p:cNvSpPr>
              <p:nvPr/>
            </p:nvSpPr>
            <p:spPr bwMode="auto">
              <a:xfrm>
                <a:off x="4924571" y="3005932"/>
                <a:ext cx="71438" cy="100013"/>
              </a:xfrm>
              <a:custGeom>
                <a:avLst/>
                <a:gdLst>
                  <a:gd name="T0" fmla="*/ 45 w 45"/>
                  <a:gd name="T1" fmla="*/ 11 h 63"/>
                  <a:gd name="T2" fmla="*/ 26 w 45"/>
                  <a:gd name="T3" fmla="*/ 0 h 63"/>
                  <a:gd name="T4" fmla="*/ 0 w 45"/>
                  <a:gd name="T5" fmla="*/ 53 h 63"/>
                  <a:gd name="T6" fmla="*/ 19 w 45"/>
                  <a:gd name="T7" fmla="*/ 63 h 63"/>
                  <a:gd name="T8" fmla="*/ 45 w 45"/>
                  <a:gd name="T9" fmla="*/ 11 h 63"/>
                </a:gdLst>
                <a:ahLst/>
                <a:cxnLst>
                  <a:cxn ang="0">
                    <a:pos x="T0" y="T1"/>
                  </a:cxn>
                  <a:cxn ang="0">
                    <a:pos x="T2" y="T3"/>
                  </a:cxn>
                  <a:cxn ang="0">
                    <a:pos x="T4" y="T5"/>
                  </a:cxn>
                  <a:cxn ang="0">
                    <a:pos x="T6" y="T7"/>
                  </a:cxn>
                  <a:cxn ang="0">
                    <a:pos x="T8" y="T9"/>
                  </a:cxn>
                </a:cxnLst>
                <a:rect l="0" t="0" r="r" b="b"/>
                <a:pathLst>
                  <a:path w="45" h="63">
                    <a:moveTo>
                      <a:pt x="45" y="11"/>
                    </a:moveTo>
                    <a:lnTo>
                      <a:pt x="26" y="0"/>
                    </a:lnTo>
                    <a:lnTo>
                      <a:pt x="0" y="53"/>
                    </a:lnTo>
                    <a:lnTo>
                      <a:pt x="19" y="63"/>
                    </a:lnTo>
                    <a:lnTo>
                      <a:pt x="45" y="1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 name="Freeform 69"/>
              <p:cNvSpPr>
                <a:spLocks/>
              </p:cNvSpPr>
              <p:nvPr/>
            </p:nvSpPr>
            <p:spPr bwMode="auto">
              <a:xfrm>
                <a:off x="4880121" y="3131345"/>
                <a:ext cx="61913" cy="96838"/>
              </a:xfrm>
              <a:custGeom>
                <a:avLst/>
                <a:gdLst>
                  <a:gd name="T0" fmla="*/ 19 w 39"/>
                  <a:gd name="T1" fmla="*/ 0 h 61"/>
                  <a:gd name="T2" fmla="*/ 0 w 39"/>
                  <a:gd name="T3" fmla="*/ 53 h 61"/>
                  <a:gd name="T4" fmla="*/ 20 w 39"/>
                  <a:gd name="T5" fmla="*/ 61 h 61"/>
                  <a:gd name="T6" fmla="*/ 39 w 39"/>
                  <a:gd name="T7" fmla="*/ 6 h 61"/>
                  <a:gd name="T8" fmla="*/ 19 w 39"/>
                  <a:gd name="T9" fmla="*/ 0 h 61"/>
                </a:gdLst>
                <a:ahLst/>
                <a:cxnLst>
                  <a:cxn ang="0">
                    <a:pos x="T0" y="T1"/>
                  </a:cxn>
                  <a:cxn ang="0">
                    <a:pos x="T2" y="T3"/>
                  </a:cxn>
                  <a:cxn ang="0">
                    <a:pos x="T4" y="T5"/>
                  </a:cxn>
                  <a:cxn ang="0">
                    <a:pos x="T6" y="T7"/>
                  </a:cxn>
                  <a:cxn ang="0">
                    <a:pos x="T8" y="T9"/>
                  </a:cxn>
                </a:cxnLst>
                <a:rect l="0" t="0" r="r" b="b"/>
                <a:pathLst>
                  <a:path w="39" h="61">
                    <a:moveTo>
                      <a:pt x="19" y="0"/>
                    </a:moveTo>
                    <a:lnTo>
                      <a:pt x="0" y="53"/>
                    </a:lnTo>
                    <a:lnTo>
                      <a:pt x="20" y="61"/>
                    </a:lnTo>
                    <a:lnTo>
                      <a:pt x="39" y="6"/>
                    </a:lnTo>
                    <a:lnTo>
                      <a:pt x="19"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Freeform 70"/>
              <p:cNvSpPr>
                <a:spLocks/>
              </p:cNvSpPr>
              <p:nvPr/>
            </p:nvSpPr>
            <p:spPr bwMode="auto">
              <a:xfrm>
                <a:off x="4851546" y="3255170"/>
                <a:ext cx="53975" cy="96838"/>
              </a:xfrm>
              <a:custGeom>
                <a:avLst/>
                <a:gdLst>
                  <a:gd name="T0" fmla="*/ 0 w 34"/>
                  <a:gd name="T1" fmla="*/ 57 h 61"/>
                  <a:gd name="T2" fmla="*/ 21 w 34"/>
                  <a:gd name="T3" fmla="*/ 61 h 61"/>
                  <a:gd name="T4" fmla="*/ 34 w 34"/>
                  <a:gd name="T5" fmla="*/ 5 h 61"/>
                  <a:gd name="T6" fmla="*/ 12 w 34"/>
                  <a:gd name="T7" fmla="*/ 0 h 61"/>
                  <a:gd name="T8" fmla="*/ 0 w 34"/>
                  <a:gd name="T9" fmla="*/ 57 h 61"/>
                </a:gdLst>
                <a:ahLst/>
                <a:cxnLst>
                  <a:cxn ang="0">
                    <a:pos x="T0" y="T1"/>
                  </a:cxn>
                  <a:cxn ang="0">
                    <a:pos x="T2" y="T3"/>
                  </a:cxn>
                  <a:cxn ang="0">
                    <a:pos x="T4" y="T5"/>
                  </a:cxn>
                  <a:cxn ang="0">
                    <a:pos x="T6" y="T7"/>
                  </a:cxn>
                  <a:cxn ang="0">
                    <a:pos x="T8" y="T9"/>
                  </a:cxn>
                </a:cxnLst>
                <a:rect l="0" t="0" r="r" b="b"/>
                <a:pathLst>
                  <a:path w="34" h="61">
                    <a:moveTo>
                      <a:pt x="0" y="57"/>
                    </a:moveTo>
                    <a:lnTo>
                      <a:pt x="21" y="61"/>
                    </a:lnTo>
                    <a:lnTo>
                      <a:pt x="34" y="5"/>
                    </a:lnTo>
                    <a:lnTo>
                      <a:pt x="12" y="0"/>
                    </a:lnTo>
                    <a:lnTo>
                      <a:pt x="0" y="5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 name="Rectangle 71"/>
              <p:cNvSpPr>
                <a:spLocks noChangeArrowheads="1"/>
              </p:cNvSpPr>
              <p:nvPr/>
            </p:nvSpPr>
            <p:spPr bwMode="auto">
              <a:xfrm>
                <a:off x="4940446" y="3312320"/>
                <a:ext cx="130175"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 name="Rectangle 72"/>
              <p:cNvSpPr>
                <a:spLocks noChangeArrowheads="1"/>
              </p:cNvSpPr>
              <p:nvPr/>
            </p:nvSpPr>
            <p:spPr bwMode="auto">
              <a:xfrm>
                <a:off x="5113483" y="3312320"/>
                <a:ext cx="128588"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 name="Rectangle 73"/>
              <p:cNvSpPr>
                <a:spLocks noChangeArrowheads="1"/>
              </p:cNvSpPr>
              <p:nvPr/>
            </p:nvSpPr>
            <p:spPr bwMode="auto">
              <a:xfrm>
                <a:off x="5284933" y="3312320"/>
                <a:ext cx="128588"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 name="Freeform 74"/>
              <p:cNvSpPr>
                <a:spLocks/>
              </p:cNvSpPr>
              <p:nvPr/>
            </p:nvSpPr>
            <p:spPr bwMode="auto">
              <a:xfrm>
                <a:off x="3232296" y="2332832"/>
                <a:ext cx="190500" cy="271463"/>
              </a:xfrm>
              <a:custGeom>
                <a:avLst/>
                <a:gdLst>
                  <a:gd name="T0" fmla="*/ 60 w 120"/>
                  <a:gd name="T1" fmla="*/ 0 h 171"/>
                  <a:gd name="T2" fmla="*/ 48 w 120"/>
                  <a:gd name="T3" fmla="*/ 2 h 171"/>
                  <a:gd name="T4" fmla="*/ 37 w 120"/>
                  <a:gd name="T5" fmla="*/ 7 h 171"/>
                  <a:gd name="T6" fmla="*/ 26 w 120"/>
                  <a:gd name="T7" fmla="*/ 15 h 171"/>
                  <a:gd name="T8" fmla="*/ 17 w 120"/>
                  <a:gd name="T9" fmla="*/ 25 h 171"/>
                  <a:gd name="T10" fmla="*/ 11 w 120"/>
                  <a:gd name="T11" fmla="*/ 38 h 171"/>
                  <a:gd name="T12" fmla="*/ 5 w 120"/>
                  <a:gd name="T13" fmla="*/ 52 h 171"/>
                  <a:gd name="T14" fmla="*/ 1 w 120"/>
                  <a:gd name="T15" fmla="*/ 68 h 171"/>
                  <a:gd name="T16" fmla="*/ 0 w 120"/>
                  <a:gd name="T17" fmla="*/ 85 h 171"/>
                  <a:gd name="T18" fmla="*/ 1 w 120"/>
                  <a:gd name="T19" fmla="*/ 102 h 171"/>
                  <a:gd name="T20" fmla="*/ 5 w 120"/>
                  <a:gd name="T21" fmla="*/ 119 h 171"/>
                  <a:gd name="T22" fmla="*/ 11 w 120"/>
                  <a:gd name="T23" fmla="*/ 133 h 171"/>
                  <a:gd name="T24" fmla="*/ 17 w 120"/>
                  <a:gd name="T25" fmla="*/ 146 h 171"/>
                  <a:gd name="T26" fmla="*/ 26 w 120"/>
                  <a:gd name="T27" fmla="*/ 157 h 171"/>
                  <a:gd name="T28" fmla="*/ 37 w 120"/>
                  <a:gd name="T29" fmla="*/ 164 h 171"/>
                  <a:gd name="T30" fmla="*/ 48 w 120"/>
                  <a:gd name="T31" fmla="*/ 170 h 171"/>
                  <a:gd name="T32" fmla="*/ 60 w 120"/>
                  <a:gd name="T33" fmla="*/ 171 h 171"/>
                  <a:gd name="T34" fmla="*/ 72 w 120"/>
                  <a:gd name="T35" fmla="*/ 170 h 171"/>
                  <a:gd name="T36" fmla="*/ 83 w 120"/>
                  <a:gd name="T37" fmla="*/ 164 h 171"/>
                  <a:gd name="T38" fmla="*/ 94 w 120"/>
                  <a:gd name="T39" fmla="*/ 157 h 171"/>
                  <a:gd name="T40" fmla="*/ 102 w 120"/>
                  <a:gd name="T41" fmla="*/ 146 h 171"/>
                  <a:gd name="T42" fmla="*/ 109 w 120"/>
                  <a:gd name="T43" fmla="*/ 133 h 171"/>
                  <a:gd name="T44" fmla="*/ 115 w 120"/>
                  <a:gd name="T45" fmla="*/ 119 h 171"/>
                  <a:gd name="T46" fmla="*/ 119 w 120"/>
                  <a:gd name="T47" fmla="*/ 102 h 171"/>
                  <a:gd name="T48" fmla="*/ 120 w 120"/>
                  <a:gd name="T49" fmla="*/ 85 h 171"/>
                  <a:gd name="T50" fmla="*/ 119 w 120"/>
                  <a:gd name="T51" fmla="*/ 68 h 171"/>
                  <a:gd name="T52" fmla="*/ 115 w 120"/>
                  <a:gd name="T53" fmla="*/ 52 h 171"/>
                  <a:gd name="T54" fmla="*/ 109 w 120"/>
                  <a:gd name="T55" fmla="*/ 38 h 171"/>
                  <a:gd name="T56" fmla="*/ 102 w 120"/>
                  <a:gd name="T57" fmla="*/ 25 h 171"/>
                  <a:gd name="T58" fmla="*/ 94 w 120"/>
                  <a:gd name="T59" fmla="*/ 15 h 171"/>
                  <a:gd name="T60" fmla="*/ 83 w 120"/>
                  <a:gd name="T61" fmla="*/ 7 h 171"/>
                  <a:gd name="T62" fmla="*/ 72 w 120"/>
                  <a:gd name="T63" fmla="*/ 2 h 171"/>
                  <a:gd name="T64" fmla="*/ 60 w 120"/>
                  <a:gd name="T6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171">
                    <a:moveTo>
                      <a:pt x="60" y="0"/>
                    </a:moveTo>
                    <a:lnTo>
                      <a:pt x="48" y="2"/>
                    </a:lnTo>
                    <a:lnTo>
                      <a:pt x="37" y="7"/>
                    </a:lnTo>
                    <a:lnTo>
                      <a:pt x="26" y="15"/>
                    </a:lnTo>
                    <a:lnTo>
                      <a:pt x="17" y="25"/>
                    </a:lnTo>
                    <a:lnTo>
                      <a:pt x="11" y="38"/>
                    </a:lnTo>
                    <a:lnTo>
                      <a:pt x="5" y="52"/>
                    </a:lnTo>
                    <a:lnTo>
                      <a:pt x="1" y="68"/>
                    </a:lnTo>
                    <a:lnTo>
                      <a:pt x="0" y="85"/>
                    </a:lnTo>
                    <a:lnTo>
                      <a:pt x="1" y="102"/>
                    </a:lnTo>
                    <a:lnTo>
                      <a:pt x="5" y="119"/>
                    </a:lnTo>
                    <a:lnTo>
                      <a:pt x="11" y="133"/>
                    </a:lnTo>
                    <a:lnTo>
                      <a:pt x="17" y="146"/>
                    </a:lnTo>
                    <a:lnTo>
                      <a:pt x="26" y="157"/>
                    </a:lnTo>
                    <a:lnTo>
                      <a:pt x="37" y="164"/>
                    </a:lnTo>
                    <a:lnTo>
                      <a:pt x="48" y="170"/>
                    </a:lnTo>
                    <a:lnTo>
                      <a:pt x="60" y="171"/>
                    </a:lnTo>
                    <a:lnTo>
                      <a:pt x="72" y="170"/>
                    </a:lnTo>
                    <a:lnTo>
                      <a:pt x="83" y="164"/>
                    </a:lnTo>
                    <a:lnTo>
                      <a:pt x="94" y="157"/>
                    </a:lnTo>
                    <a:lnTo>
                      <a:pt x="102" y="146"/>
                    </a:lnTo>
                    <a:lnTo>
                      <a:pt x="109" y="133"/>
                    </a:lnTo>
                    <a:lnTo>
                      <a:pt x="115" y="119"/>
                    </a:lnTo>
                    <a:lnTo>
                      <a:pt x="119" y="102"/>
                    </a:lnTo>
                    <a:lnTo>
                      <a:pt x="120" y="85"/>
                    </a:lnTo>
                    <a:lnTo>
                      <a:pt x="119" y="68"/>
                    </a:lnTo>
                    <a:lnTo>
                      <a:pt x="115" y="52"/>
                    </a:lnTo>
                    <a:lnTo>
                      <a:pt x="109" y="38"/>
                    </a:lnTo>
                    <a:lnTo>
                      <a:pt x="102" y="25"/>
                    </a:lnTo>
                    <a:lnTo>
                      <a:pt x="94" y="15"/>
                    </a:lnTo>
                    <a:lnTo>
                      <a:pt x="83" y="7"/>
                    </a:lnTo>
                    <a:lnTo>
                      <a:pt x="72" y="2"/>
                    </a:lnTo>
                    <a:lnTo>
                      <a:pt x="60"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 name="Freeform 75"/>
              <p:cNvSpPr>
                <a:spLocks/>
              </p:cNvSpPr>
              <p:nvPr/>
            </p:nvSpPr>
            <p:spPr bwMode="auto">
              <a:xfrm>
                <a:off x="5399233" y="1313657"/>
                <a:ext cx="762000" cy="563563"/>
              </a:xfrm>
              <a:custGeom>
                <a:avLst/>
                <a:gdLst>
                  <a:gd name="T0" fmla="*/ 480 w 480"/>
                  <a:gd name="T1" fmla="*/ 100 h 355"/>
                  <a:gd name="T2" fmla="*/ 415 w 480"/>
                  <a:gd name="T3" fmla="*/ 0 h 355"/>
                  <a:gd name="T4" fmla="*/ 252 w 480"/>
                  <a:gd name="T5" fmla="*/ 101 h 355"/>
                  <a:gd name="T6" fmla="*/ 213 w 480"/>
                  <a:gd name="T7" fmla="*/ 49 h 355"/>
                  <a:gd name="T8" fmla="*/ 0 w 480"/>
                  <a:gd name="T9" fmla="*/ 355 h 355"/>
                  <a:gd name="T10" fmla="*/ 368 w 480"/>
                  <a:gd name="T11" fmla="*/ 259 h 355"/>
                  <a:gd name="T12" fmla="*/ 330 w 480"/>
                  <a:gd name="T13" fmla="*/ 207 h 355"/>
                  <a:gd name="T14" fmla="*/ 480 w 480"/>
                  <a:gd name="T15" fmla="*/ 100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0" h="355">
                    <a:moveTo>
                      <a:pt x="480" y="100"/>
                    </a:moveTo>
                    <a:lnTo>
                      <a:pt x="415" y="0"/>
                    </a:lnTo>
                    <a:lnTo>
                      <a:pt x="252" y="101"/>
                    </a:lnTo>
                    <a:lnTo>
                      <a:pt x="213" y="49"/>
                    </a:lnTo>
                    <a:lnTo>
                      <a:pt x="0" y="355"/>
                    </a:lnTo>
                    <a:lnTo>
                      <a:pt x="368" y="259"/>
                    </a:lnTo>
                    <a:lnTo>
                      <a:pt x="330" y="207"/>
                    </a:lnTo>
                    <a:lnTo>
                      <a:pt x="480" y="10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 name="Freeform 76"/>
              <p:cNvSpPr>
                <a:spLocks/>
              </p:cNvSpPr>
              <p:nvPr/>
            </p:nvSpPr>
            <p:spPr bwMode="auto">
              <a:xfrm>
                <a:off x="2973533" y="1280320"/>
                <a:ext cx="827088" cy="433388"/>
              </a:xfrm>
              <a:custGeom>
                <a:avLst/>
                <a:gdLst>
                  <a:gd name="T0" fmla="*/ 51 w 521"/>
                  <a:gd name="T1" fmla="*/ 0 h 273"/>
                  <a:gd name="T2" fmla="*/ 0 w 521"/>
                  <a:gd name="T3" fmla="*/ 109 h 273"/>
                  <a:gd name="T4" fmla="*/ 174 w 521"/>
                  <a:gd name="T5" fmla="*/ 194 h 273"/>
                  <a:gd name="T6" fmla="*/ 150 w 521"/>
                  <a:gd name="T7" fmla="*/ 254 h 273"/>
                  <a:gd name="T8" fmla="*/ 521 w 521"/>
                  <a:gd name="T9" fmla="*/ 273 h 273"/>
                  <a:gd name="T10" fmla="*/ 244 w 521"/>
                  <a:gd name="T11" fmla="*/ 12 h 273"/>
                  <a:gd name="T12" fmla="*/ 220 w 521"/>
                  <a:gd name="T13" fmla="*/ 70 h 273"/>
                  <a:gd name="T14" fmla="*/ 51 w 521"/>
                  <a:gd name="T15" fmla="*/ 0 h 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1" h="273">
                    <a:moveTo>
                      <a:pt x="51" y="0"/>
                    </a:moveTo>
                    <a:lnTo>
                      <a:pt x="0" y="109"/>
                    </a:lnTo>
                    <a:lnTo>
                      <a:pt x="174" y="194"/>
                    </a:lnTo>
                    <a:lnTo>
                      <a:pt x="150" y="254"/>
                    </a:lnTo>
                    <a:lnTo>
                      <a:pt x="521" y="273"/>
                    </a:lnTo>
                    <a:lnTo>
                      <a:pt x="244" y="12"/>
                    </a:lnTo>
                    <a:lnTo>
                      <a:pt x="220" y="70"/>
                    </a:lnTo>
                    <a:lnTo>
                      <a:pt x="5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 name="Freeform 77"/>
              <p:cNvSpPr>
                <a:spLocks/>
              </p:cNvSpPr>
              <p:nvPr/>
            </p:nvSpPr>
            <p:spPr bwMode="auto">
              <a:xfrm>
                <a:off x="5351608" y="3140870"/>
                <a:ext cx="473075" cy="808038"/>
              </a:xfrm>
              <a:custGeom>
                <a:avLst/>
                <a:gdLst>
                  <a:gd name="T0" fmla="*/ 191 w 298"/>
                  <a:gd name="T1" fmla="*/ 509 h 509"/>
                  <a:gd name="T2" fmla="*/ 298 w 298"/>
                  <a:gd name="T3" fmla="*/ 457 h 509"/>
                  <a:gd name="T4" fmla="*/ 219 w 298"/>
                  <a:gd name="T5" fmla="*/ 281 h 509"/>
                  <a:gd name="T6" fmla="*/ 275 w 298"/>
                  <a:gd name="T7" fmla="*/ 250 h 509"/>
                  <a:gd name="T8" fmla="*/ 0 w 298"/>
                  <a:gd name="T9" fmla="*/ 0 h 509"/>
                  <a:gd name="T10" fmla="*/ 48 w 298"/>
                  <a:gd name="T11" fmla="*/ 377 h 509"/>
                  <a:gd name="T12" fmla="*/ 104 w 298"/>
                  <a:gd name="T13" fmla="*/ 346 h 509"/>
                  <a:gd name="T14" fmla="*/ 191 w 298"/>
                  <a:gd name="T15" fmla="*/ 509 h 5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509">
                    <a:moveTo>
                      <a:pt x="191" y="509"/>
                    </a:moveTo>
                    <a:lnTo>
                      <a:pt x="298" y="457"/>
                    </a:lnTo>
                    <a:lnTo>
                      <a:pt x="219" y="281"/>
                    </a:lnTo>
                    <a:lnTo>
                      <a:pt x="275" y="250"/>
                    </a:lnTo>
                    <a:lnTo>
                      <a:pt x="0" y="0"/>
                    </a:lnTo>
                    <a:lnTo>
                      <a:pt x="48" y="377"/>
                    </a:lnTo>
                    <a:lnTo>
                      <a:pt x="104" y="346"/>
                    </a:lnTo>
                    <a:lnTo>
                      <a:pt x="191" y="50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 name="Freeform 78"/>
              <p:cNvSpPr>
                <a:spLocks/>
              </p:cNvSpPr>
              <p:nvPr/>
            </p:nvSpPr>
            <p:spPr bwMode="auto">
              <a:xfrm>
                <a:off x="3710133" y="3785395"/>
                <a:ext cx="544513" cy="257175"/>
              </a:xfrm>
              <a:custGeom>
                <a:avLst/>
                <a:gdLst>
                  <a:gd name="T0" fmla="*/ 0 w 343"/>
                  <a:gd name="T1" fmla="*/ 13 h 162"/>
                  <a:gd name="T2" fmla="*/ 2 w 343"/>
                  <a:gd name="T3" fmla="*/ 16 h 162"/>
                  <a:gd name="T4" fmla="*/ 10 w 343"/>
                  <a:gd name="T5" fmla="*/ 23 h 162"/>
                  <a:gd name="T6" fmla="*/ 22 w 343"/>
                  <a:gd name="T7" fmla="*/ 34 h 162"/>
                  <a:gd name="T8" fmla="*/ 39 w 343"/>
                  <a:gd name="T9" fmla="*/ 45 h 162"/>
                  <a:gd name="T10" fmla="*/ 61 w 343"/>
                  <a:gd name="T11" fmla="*/ 57 h 162"/>
                  <a:gd name="T12" fmla="*/ 87 w 343"/>
                  <a:gd name="T13" fmla="*/ 66 h 162"/>
                  <a:gd name="T14" fmla="*/ 117 w 343"/>
                  <a:gd name="T15" fmla="*/ 71 h 162"/>
                  <a:gd name="T16" fmla="*/ 151 w 343"/>
                  <a:gd name="T17" fmla="*/ 73 h 162"/>
                  <a:gd name="T18" fmla="*/ 187 w 343"/>
                  <a:gd name="T19" fmla="*/ 68 h 162"/>
                  <a:gd name="T20" fmla="*/ 221 w 343"/>
                  <a:gd name="T21" fmla="*/ 58 h 162"/>
                  <a:gd name="T22" fmla="*/ 253 w 343"/>
                  <a:gd name="T23" fmla="*/ 47 h 162"/>
                  <a:gd name="T24" fmla="*/ 283 w 343"/>
                  <a:gd name="T25" fmla="*/ 34 h 162"/>
                  <a:gd name="T26" fmla="*/ 308 w 343"/>
                  <a:gd name="T27" fmla="*/ 21 h 162"/>
                  <a:gd name="T28" fmla="*/ 326 w 343"/>
                  <a:gd name="T29" fmla="*/ 10 h 162"/>
                  <a:gd name="T30" fmla="*/ 339 w 343"/>
                  <a:gd name="T31" fmla="*/ 2 h 162"/>
                  <a:gd name="T32" fmla="*/ 343 w 343"/>
                  <a:gd name="T33" fmla="*/ 0 h 162"/>
                  <a:gd name="T34" fmla="*/ 339 w 343"/>
                  <a:gd name="T35" fmla="*/ 8 h 162"/>
                  <a:gd name="T36" fmla="*/ 329 w 343"/>
                  <a:gd name="T37" fmla="*/ 27 h 162"/>
                  <a:gd name="T38" fmla="*/ 312 w 343"/>
                  <a:gd name="T39" fmla="*/ 56 h 162"/>
                  <a:gd name="T40" fmla="*/ 290 w 343"/>
                  <a:gd name="T41" fmla="*/ 88 h 162"/>
                  <a:gd name="T42" fmla="*/ 262 w 343"/>
                  <a:gd name="T43" fmla="*/ 120 h 162"/>
                  <a:gd name="T44" fmla="*/ 229 w 343"/>
                  <a:gd name="T45" fmla="*/ 144 h 162"/>
                  <a:gd name="T46" fmla="*/ 192 w 343"/>
                  <a:gd name="T47" fmla="*/ 161 h 162"/>
                  <a:gd name="T48" fmla="*/ 151 w 343"/>
                  <a:gd name="T49" fmla="*/ 162 h 162"/>
                  <a:gd name="T50" fmla="*/ 112 w 343"/>
                  <a:gd name="T51" fmla="*/ 151 h 162"/>
                  <a:gd name="T52" fmla="*/ 79 w 343"/>
                  <a:gd name="T53" fmla="*/ 133 h 162"/>
                  <a:gd name="T54" fmla="*/ 53 w 343"/>
                  <a:gd name="T55" fmla="*/ 108 h 162"/>
                  <a:gd name="T56" fmla="*/ 32 w 343"/>
                  <a:gd name="T57" fmla="*/ 82 h 162"/>
                  <a:gd name="T58" fmla="*/ 18 w 343"/>
                  <a:gd name="T59" fmla="*/ 56 h 162"/>
                  <a:gd name="T60" fmla="*/ 7 w 343"/>
                  <a:gd name="T61" fmla="*/ 34 h 162"/>
                  <a:gd name="T62" fmla="*/ 1 w 343"/>
                  <a:gd name="T63" fmla="*/ 18 h 162"/>
                  <a:gd name="T64" fmla="*/ 0 w 343"/>
                  <a:gd name="T65" fmla="*/ 1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3" h="162">
                    <a:moveTo>
                      <a:pt x="0" y="13"/>
                    </a:moveTo>
                    <a:lnTo>
                      <a:pt x="2" y="16"/>
                    </a:lnTo>
                    <a:lnTo>
                      <a:pt x="10" y="23"/>
                    </a:lnTo>
                    <a:lnTo>
                      <a:pt x="22" y="34"/>
                    </a:lnTo>
                    <a:lnTo>
                      <a:pt x="39" y="45"/>
                    </a:lnTo>
                    <a:lnTo>
                      <a:pt x="61" y="57"/>
                    </a:lnTo>
                    <a:lnTo>
                      <a:pt x="87" y="66"/>
                    </a:lnTo>
                    <a:lnTo>
                      <a:pt x="117" y="71"/>
                    </a:lnTo>
                    <a:lnTo>
                      <a:pt x="151" y="73"/>
                    </a:lnTo>
                    <a:lnTo>
                      <a:pt x="187" y="68"/>
                    </a:lnTo>
                    <a:lnTo>
                      <a:pt x="221" y="58"/>
                    </a:lnTo>
                    <a:lnTo>
                      <a:pt x="253" y="47"/>
                    </a:lnTo>
                    <a:lnTo>
                      <a:pt x="283" y="34"/>
                    </a:lnTo>
                    <a:lnTo>
                      <a:pt x="308" y="21"/>
                    </a:lnTo>
                    <a:lnTo>
                      <a:pt x="326" y="10"/>
                    </a:lnTo>
                    <a:lnTo>
                      <a:pt x="339" y="2"/>
                    </a:lnTo>
                    <a:lnTo>
                      <a:pt x="343" y="0"/>
                    </a:lnTo>
                    <a:lnTo>
                      <a:pt x="339" y="8"/>
                    </a:lnTo>
                    <a:lnTo>
                      <a:pt x="329" y="27"/>
                    </a:lnTo>
                    <a:lnTo>
                      <a:pt x="312" y="56"/>
                    </a:lnTo>
                    <a:lnTo>
                      <a:pt x="290" y="88"/>
                    </a:lnTo>
                    <a:lnTo>
                      <a:pt x="262" y="120"/>
                    </a:lnTo>
                    <a:lnTo>
                      <a:pt x="229" y="144"/>
                    </a:lnTo>
                    <a:lnTo>
                      <a:pt x="192" y="161"/>
                    </a:lnTo>
                    <a:lnTo>
                      <a:pt x="151" y="162"/>
                    </a:lnTo>
                    <a:lnTo>
                      <a:pt x="112" y="151"/>
                    </a:lnTo>
                    <a:lnTo>
                      <a:pt x="79" y="133"/>
                    </a:lnTo>
                    <a:lnTo>
                      <a:pt x="53" y="108"/>
                    </a:lnTo>
                    <a:lnTo>
                      <a:pt x="32" y="82"/>
                    </a:lnTo>
                    <a:lnTo>
                      <a:pt x="18" y="56"/>
                    </a:lnTo>
                    <a:lnTo>
                      <a:pt x="7" y="34"/>
                    </a:lnTo>
                    <a:lnTo>
                      <a:pt x="1" y="18"/>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31" name="Group 430"/>
          <p:cNvGrpSpPr/>
          <p:nvPr/>
        </p:nvGrpSpPr>
        <p:grpSpPr>
          <a:xfrm>
            <a:off x="1345987" y="1702676"/>
            <a:ext cx="6813331" cy="4774324"/>
            <a:chOff x="1345987" y="1702676"/>
            <a:chExt cx="6813331" cy="4774324"/>
          </a:xfrm>
        </p:grpSpPr>
        <p:sp>
          <p:nvSpPr>
            <p:cNvPr id="429" name="TextBox 428"/>
            <p:cNvSpPr txBox="1"/>
            <p:nvPr/>
          </p:nvSpPr>
          <p:spPr>
            <a:xfrm>
              <a:off x="2971800" y="5707559"/>
              <a:ext cx="3652731" cy="769441"/>
            </a:xfrm>
            <a:prstGeom prst="rect">
              <a:avLst/>
            </a:prstGeom>
            <a:noFill/>
          </p:spPr>
          <p:txBody>
            <a:bodyPr wrap="none" rtlCol="0">
              <a:spAutoFit/>
            </a:bodyPr>
            <a:lstStyle/>
            <a:p>
              <a:r>
                <a:rPr lang="en-US" sz="4400" b="1" dirty="0" smtClean="0"/>
                <a:t>Mental Images</a:t>
              </a:r>
              <a:endParaRPr lang="en-US" sz="4400" b="1" dirty="0"/>
            </a:p>
          </p:txBody>
        </p:sp>
        <p:sp>
          <p:nvSpPr>
            <p:cNvPr id="430" name="Freeform 429"/>
            <p:cNvSpPr/>
            <p:nvPr/>
          </p:nvSpPr>
          <p:spPr>
            <a:xfrm>
              <a:off x="1345987" y="1702676"/>
              <a:ext cx="6813331" cy="3452648"/>
            </a:xfrm>
            <a:custGeom>
              <a:avLst/>
              <a:gdLst>
                <a:gd name="connsiteX0" fmla="*/ 0 w 7977352"/>
                <a:gd name="connsiteY0" fmla="*/ 3389586 h 3452648"/>
                <a:gd name="connsiteX1" fmla="*/ 378372 w 7977352"/>
                <a:gd name="connsiteY1" fmla="*/ 3421117 h 3452648"/>
                <a:gd name="connsiteX2" fmla="*/ 394138 w 7977352"/>
                <a:gd name="connsiteY2" fmla="*/ 2963917 h 3452648"/>
                <a:gd name="connsiteX3" fmla="*/ 662152 w 7977352"/>
                <a:gd name="connsiteY3" fmla="*/ 2995448 h 3452648"/>
                <a:gd name="connsiteX4" fmla="*/ 646386 w 7977352"/>
                <a:gd name="connsiteY4" fmla="*/ 3373821 h 3452648"/>
                <a:gd name="connsiteX5" fmla="*/ 930165 w 7977352"/>
                <a:gd name="connsiteY5" fmla="*/ 3373821 h 3452648"/>
                <a:gd name="connsiteX6" fmla="*/ 914400 w 7977352"/>
                <a:gd name="connsiteY6" fmla="*/ 2412124 h 3452648"/>
                <a:gd name="connsiteX7" fmla="*/ 1403131 w 7977352"/>
                <a:gd name="connsiteY7" fmla="*/ 2475186 h 3452648"/>
                <a:gd name="connsiteX8" fmla="*/ 1434662 w 7977352"/>
                <a:gd name="connsiteY8" fmla="*/ 3421117 h 3452648"/>
                <a:gd name="connsiteX9" fmla="*/ 1797269 w 7977352"/>
                <a:gd name="connsiteY9" fmla="*/ 3405352 h 3452648"/>
                <a:gd name="connsiteX10" fmla="*/ 1765738 w 7977352"/>
                <a:gd name="connsiteY10" fmla="*/ 3137338 h 3452648"/>
                <a:gd name="connsiteX11" fmla="*/ 1828800 w 7977352"/>
                <a:gd name="connsiteY11" fmla="*/ 2932386 h 3452648"/>
                <a:gd name="connsiteX12" fmla="*/ 2017986 w 7977352"/>
                <a:gd name="connsiteY12" fmla="*/ 2885090 h 3452648"/>
                <a:gd name="connsiteX13" fmla="*/ 2333297 w 7977352"/>
                <a:gd name="connsiteY13" fmla="*/ 2885090 h 3452648"/>
                <a:gd name="connsiteX14" fmla="*/ 2427890 w 7977352"/>
                <a:gd name="connsiteY14" fmla="*/ 2995448 h 3452648"/>
                <a:gd name="connsiteX15" fmla="*/ 2490952 w 7977352"/>
                <a:gd name="connsiteY15" fmla="*/ 3121572 h 3452648"/>
                <a:gd name="connsiteX16" fmla="*/ 2538248 w 7977352"/>
                <a:gd name="connsiteY16" fmla="*/ 3405352 h 3452648"/>
                <a:gd name="connsiteX17" fmla="*/ 2837793 w 7977352"/>
                <a:gd name="connsiteY17" fmla="*/ 3405352 h 3452648"/>
                <a:gd name="connsiteX18" fmla="*/ 3042745 w 7977352"/>
                <a:gd name="connsiteY18" fmla="*/ 3200400 h 3452648"/>
                <a:gd name="connsiteX19" fmla="*/ 3042745 w 7977352"/>
                <a:gd name="connsiteY19" fmla="*/ 2995448 h 3452648"/>
                <a:gd name="connsiteX20" fmla="*/ 3153103 w 7977352"/>
                <a:gd name="connsiteY20" fmla="*/ 2648607 h 3452648"/>
                <a:gd name="connsiteX21" fmla="*/ 3231931 w 7977352"/>
                <a:gd name="connsiteY21" fmla="*/ 2254469 h 3452648"/>
                <a:gd name="connsiteX22" fmla="*/ 3231931 w 7977352"/>
                <a:gd name="connsiteY22" fmla="*/ 1907628 h 3452648"/>
                <a:gd name="connsiteX23" fmla="*/ 3263462 w 7977352"/>
                <a:gd name="connsiteY23" fmla="*/ 1639614 h 3452648"/>
                <a:gd name="connsiteX24" fmla="*/ 3074276 w 7977352"/>
                <a:gd name="connsiteY24" fmla="*/ 1529255 h 3452648"/>
                <a:gd name="connsiteX25" fmla="*/ 2979683 w 7977352"/>
                <a:gd name="connsiteY25" fmla="*/ 1434662 h 3452648"/>
                <a:gd name="connsiteX26" fmla="*/ 2979683 w 7977352"/>
                <a:gd name="connsiteY26" fmla="*/ 1229710 h 3452648"/>
                <a:gd name="connsiteX27" fmla="*/ 3074276 w 7977352"/>
                <a:gd name="connsiteY27" fmla="*/ 1150883 h 3452648"/>
                <a:gd name="connsiteX28" fmla="*/ 3294993 w 7977352"/>
                <a:gd name="connsiteY28" fmla="*/ 1135117 h 3452648"/>
                <a:gd name="connsiteX29" fmla="*/ 3294993 w 7977352"/>
                <a:gd name="connsiteY29" fmla="*/ 898634 h 3452648"/>
                <a:gd name="connsiteX30" fmla="*/ 3405352 w 7977352"/>
                <a:gd name="connsiteY30" fmla="*/ 788276 h 3452648"/>
                <a:gd name="connsiteX31" fmla="*/ 3421117 w 7977352"/>
                <a:gd name="connsiteY31" fmla="*/ 0 h 3452648"/>
                <a:gd name="connsiteX32" fmla="*/ 3515710 w 7977352"/>
                <a:gd name="connsiteY32" fmla="*/ 0 h 3452648"/>
                <a:gd name="connsiteX33" fmla="*/ 3547241 w 7977352"/>
                <a:gd name="connsiteY33" fmla="*/ 693683 h 3452648"/>
                <a:gd name="connsiteX34" fmla="*/ 3673365 w 7977352"/>
                <a:gd name="connsiteY34" fmla="*/ 882869 h 3452648"/>
                <a:gd name="connsiteX35" fmla="*/ 3657600 w 7977352"/>
                <a:gd name="connsiteY35" fmla="*/ 1135117 h 3452648"/>
                <a:gd name="connsiteX36" fmla="*/ 3909848 w 7977352"/>
                <a:gd name="connsiteY36" fmla="*/ 1166648 h 3452648"/>
                <a:gd name="connsiteX37" fmla="*/ 3925614 w 7977352"/>
                <a:gd name="connsiteY37" fmla="*/ 1229710 h 3452648"/>
                <a:gd name="connsiteX38" fmla="*/ 3957145 w 7977352"/>
                <a:gd name="connsiteY38" fmla="*/ 1371600 h 3452648"/>
                <a:gd name="connsiteX39" fmla="*/ 3831021 w 7977352"/>
                <a:gd name="connsiteY39" fmla="*/ 1481959 h 3452648"/>
                <a:gd name="connsiteX40" fmla="*/ 3673365 w 7977352"/>
                <a:gd name="connsiteY40" fmla="*/ 1592317 h 3452648"/>
                <a:gd name="connsiteX41" fmla="*/ 3689131 w 7977352"/>
                <a:gd name="connsiteY41" fmla="*/ 1876097 h 3452648"/>
                <a:gd name="connsiteX42" fmla="*/ 3704897 w 7977352"/>
                <a:gd name="connsiteY42" fmla="*/ 2207172 h 3452648"/>
                <a:gd name="connsiteX43" fmla="*/ 3752193 w 7977352"/>
                <a:gd name="connsiteY43" fmla="*/ 2601310 h 3452648"/>
                <a:gd name="connsiteX44" fmla="*/ 3831021 w 7977352"/>
                <a:gd name="connsiteY44" fmla="*/ 2869324 h 3452648"/>
                <a:gd name="connsiteX45" fmla="*/ 3878317 w 7977352"/>
                <a:gd name="connsiteY45" fmla="*/ 3105807 h 3452648"/>
                <a:gd name="connsiteX46" fmla="*/ 3941379 w 7977352"/>
                <a:gd name="connsiteY46" fmla="*/ 3389586 h 3452648"/>
                <a:gd name="connsiteX47" fmla="*/ 4035972 w 7977352"/>
                <a:gd name="connsiteY47" fmla="*/ 3421117 h 3452648"/>
                <a:gd name="connsiteX48" fmla="*/ 4303986 w 7977352"/>
                <a:gd name="connsiteY48" fmla="*/ 3421117 h 3452648"/>
                <a:gd name="connsiteX49" fmla="*/ 4335517 w 7977352"/>
                <a:gd name="connsiteY49" fmla="*/ 2049517 h 3452648"/>
                <a:gd name="connsiteX50" fmla="*/ 4635062 w 7977352"/>
                <a:gd name="connsiteY50" fmla="*/ 2049517 h 3452648"/>
                <a:gd name="connsiteX51" fmla="*/ 4587765 w 7977352"/>
                <a:gd name="connsiteY51" fmla="*/ 3389586 h 3452648"/>
                <a:gd name="connsiteX52" fmla="*/ 4855779 w 7977352"/>
                <a:gd name="connsiteY52" fmla="*/ 3358055 h 3452648"/>
                <a:gd name="connsiteX53" fmla="*/ 4840014 w 7977352"/>
                <a:gd name="connsiteY53" fmla="*/ 1844566 h 3452648"/>
                <a:gd name="connsiteX54" fmla="*/ 5344510 w 7977352"/>
                <a:gd name="connsiteY54" fmla="*/ 1813034 h 3452648"/>
                <a:gd name="connsiteX55" fmla="*/ 5297214 w 7977352"/>
                <a:gd name="connsiteY55" fmla="*/ 3405352 h 3452648"/>
                <a:gd name="connsiteX56" fmla="*/ 5517931 w 7977352"/>
                <a:gd name="connsiteY56" fmla="*/ 3405352 h 3452648"/>
                <a:gd name="connsiteX57" fmla="*/ 5517931 w 7977352"/>
                <a:gd name="connsiteY57" fmla="*/ 2711669 h 3452648"/>
                <a:gd name="connsiteX58" fmla="*/ 5754414 w 7977352"/>
                <a:gd name="connsiteY58" fmla="*/ 2727434 h 3452648"/>
                <a:gd name="connsiteX59" fmla="*/ 5738648 w 7977352"/>
                <a:gd name="connsiteY59" fmla="*/ 3421117 h 3452648"/>
                <a:gd name="connsiteX60" fmla="*/ 6053959 w 7977352"/>
                <a:gd name="connsiteY60" fmla="*/ 3421117 h 3452648"/>
                <a:gd name="connsiteX61" fmla="*/ 6022428 w 7977352"/>
                <a:gd name="connsiteY61" fmla="*/ 2427890 h 3452648"/>
                <a:gd name="connsiteX62" fmla="*/ 6306207 w 7977352"/>
                <a:gd name="connsiteY62" fmla="*/ 2443655 h 3452648"/>
                <a:gd name="connsiteX63" fmla="*/ 6353503 w 7977352"/>
                <a:gd name="connsiteY63" fmla="*/ 3279228 h 3452648"/>
                <a:gd name="connsiteX64" fmla="*/ 6668814 w 7977352"/>
                <a:gd name="connsiteY64" fmla="*/ 3263462 h 3452648"/>
                <a:gd name="connsiteX65" fmla="*/ 6668814 w 7977352"/>
                <a:gd name="connsiteY65" fmla="*/ 3421117 h 3452648"/>
                <a:gd name="connsiteX66" fmla="*/ 7015655 w 7977352"/>
                <a:gd name="connsiteY66" fmla="*/ 3452648 h 3452648"/>
                <a:gd name="connsiteX67" fmla="*/ 7031421 w 7977352"/>
                <a:gd name="connsiteY67" fmla="*/ 3200400 h 3452648"/>
                <a:gd name="connsiteX68" fmla="*/ 7725103 w 7977352"/>
                <a:gd name="connsiteY68" fmla="*/ 3200400 h 3452648"/>
                <a:gd name="connsiteX69" fmla="*/ 7725103 w 7977352"/>
                <a:gd name="connsiteY69" fmla="*/ 3421117 h 3452648"/>
                <a:gd name="connsiteX70" fmla="*/ 7977352 w 7977352"/>
                <a:gd name="connsiteY70" fmla="*/ 3421117 h 345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977352" h="3452648">
                  <a:moveTo>
                    <a:pt x="0" y="3389586"/>
                  </a:moveTo>
                  <a:lnTo>
                    <a:pt x="378372" y="3421117"/>
                  </a:lnTo>
                  <a:lnTo>
                    <a:pt x="394138" y="2963917"/>
                  </a:lnTo>
                  <a:lnTo>
                    <a:pt x="662152" y="2995448"/>
                  </a:lnTo>
                  <a:lnTo>
                    <a:pt x="646386" y="3373821"/>
                  </a:lnTo>
                  <a:lnTo>
                    <a:pt x="930165" y="3373821"/>
                  </a:lnTo>
                  <a:lnTo>
                    <a:pt x="914400" y="2412124"/>
                  </a:lnTo>
                  <a:lnTo>
                    <a:pt x="1403131" y="2475186"/>
                  </a:lnTo>
                  <a:lnTo>
                    <a:pt x="1434662" y="3421117"/>
                  </a:lnTo>
                  <a:lnTo>
                    <a:pt x="1797269" y="3405352"/>
                  </a:lnTo>
                  <a:lnTo>
                    <a:pt x="1765738" y="3137338"/>
                  </a:lnTo>
                  <a:lnTo>
                    <a:pt x="1828800" y="2932386"/>
                  </a:lnTo>
                  <a:lnTo>
                    <a:pt x="2017986" y="2885090"/>
                  </a:lnTo>
                  <a:lnTo>
                    <a:pt x="2333297" y="2885090"/>
                  </a:lnTo>
                  <a:lnTo>
                    <a:pt x="2427890" y="2995448"/>
                  </a:lnTo>
                  <a:lnTo>
                    <a:pt x="2490952" y="3121572"/>
                  </a:lnTo>
                  <a:lnTo>
                    <a:pt x="2538248" y="3405352"/>
                  </a:lnTo>
                  <a:lnTo>
                    <a:pt x="2837793" y="3405352"/>
                  </a:lnTo>
                  <a:lnTo>
                    <a:pt x="3042745" y="3200400"/>
                  </a:lnTo>
                  <a:lnTo>
                    <a:pt x="3042745" y="2995448"/>
                  </a:lnTo>
                  <a:lnTo>
                    <a:pt x="3153103" y="2648607"/>
                  </a:lnTo>
                  <a:lnTo>
                    <a:pt x="3231931" y="2254469"/>
                  </a:lnTo>
                  <a:lnTo>
                    <a:pt x="3231931" y="1907628"/>
                  </a:lnTo>
                  <a:lnTo>
                    <a:pt x="3263462" y="1639614"/>
                  </a:lnTo>
                  <a:lnTo>
                    <a:pt x="3074276" y="1529255"/>
                  </a:lnTo>
                  <a:lnTo>
                    <a:pt x="2979683" y="1434662"/>
                  </a:lnTo>
                  <a:lnTo>
                    <a:pt x="2979683" y="1229710"/>
                  </a:lnTo>
                  <a:lnTo>
                    <a:pt x="3074276" y="1150883"/>
                  </a:lnTo>
                  <a:lnTo>
                    <a:pt x="3294993" y="1135117"/>
                  </a:lnTo>
                  <a:lnTo>
                    <a:pt x="3294993" y="898634"/>
                  </a:lnTo>
                  <a:lnTo>
                    <a:pt x="3405352" y="788276"/>
                  </a:lnTo>
                  <a:lnTo>
                    <a:pt x="3421117" y="0"/>
                  </a:lnTo>
                  <a:lnTo>
                    <a:pt x="3515710" y="0"/>
                  </a:lnTo>
                  <a:lnTo>
                    <a:pt x="3547241" y="693683"/>
                  </a:lnTo>
                  <a:lnTo>
                    <a:pt x="3673365" y="882869"/>
                  </a:lnTo>
                  <a:lnTo>
                    <a:pt x="3657600" y="1135117"/>
                  </a:lnTo>
                  <a:lnTo>
                    <a:pt x="3909848" y="1166648"/>
                  </a:lnTo>
                  <a:lnTo>
                    <a:pt x="3925614" y="1229710"/>
                  </a:lnTo>
                  <a:lnTo>
                    <a:pt x="3957145" y="1371600"/>
                  </a:lnTo>
                  <a:lnTo>
                    <a:pt x="3831021" y="1481959"/>
                  </a:lnTo>
                  <a:lnTo>
                    <a:pt x="3673365" y="1592317"/>
                  </a:lnTo>
                  <a:lnTo>
                    <a:pt x="3689131" y="1876097"/>
                  </a:lnTo>
                  <a:lnTo>
                    <a:pt x="3704897" y="2207172"/>
                  </a:lnTo>
                  <a:lnTo>
                    <a:pt x="3752193" y="2601310"/>
                  </a:lnTo>
                  <a:lnTo>
                    <a:pt x="3831021" y="2869324"/>
                  </a:lnTo>
                  <a:lnTo>
                    <a:pt x="3878317" y="3105807"/>
                  </a:lnTo>
                  <a:lnTo>
                    <a:pt x="3941379" y="3389586"/>
                  </a:lnTo>
                  <a:lnTo>
                    <a:pt x="4035972" y="3421117"/>
                  </a:lnTo>
                  <a:lnTo>
                    <a:pt x="4303986" y="3421117"/>
                  </a:lnTo>
                  <a:lnTo>
                    <a:pt x="4335517" y="2049517"/>
                  </a:lnTo>
                  <a:lnTo>
                    <a:pt x="4635062" y="2049517"/>
                  </a:lnTo>
                  <a:lnTo>
                    <a:pt x="4587765" y="3389586"/>
                  </a:lnTo>
                  <a:lnTo>
                    <a:pt x="4855779" y="3358055"/>
                  </a:lnTo>
                  <a:lnTo>
                    <a:pt x="4840014" y="1844566"/>
                  </a:lnTo>
                  <a:lnTo>
                    <a:pt x="5344510" y="1813034"/>
                  </a:lnTo>
                  <a:lnTo>
                    <a:pt x="5297214" y="3405352"/>
                  </a:lnTo>
                  <a:lnTo>
                    <a:pt x="5517931" y="3405352"/>
                  </a:lnTo>
                  <a:lnTo>
                    <a:pt x="5517931" y="2711669"/>
                  </a:lnTo>
                  <a:lnTo>
                    <a:pt x="5754414" y="2727434"/>
                  </a:lnTo>
                  <a:lnTo>
                    <a:pt x="5738648" y="3421117"/>
                  </a:lnTo>
                  <a:lnTo>
                    <a:pt x="6053959" y="3421117"/>
                  </a:lnTo>
                  <a:lnTo>
                    <a:pt x="6022428" y="2427890"/>
                  </a:lnTo>
                  <a:lnTo>
                    <a:pt x="6306207" y="2443655"/>
                  </a:lnTo>
                  <a:lnTo>
                    <a:pt x="6353503" y="3279228"/>
                  </a:lnTo>
                  <a:lnTo>
                    <a:pt x="6668814" y="3263462"/>
                  </a:lnTo>
                  <a:lnTo>
                    <a:pt x="6668814" y="3421117"/>
                  </a:lnTo>
                  <a:lnTo>
                    <a:pt x="7015655" y="3452648"/>
                  </a:lnTo>
                  <a:lnTo>
                    <a:pt x="7031421" y="3200400"/>
                  </a:lnTo>
                  <a:lnTo>
                    <a:pt x="7725103" y="3200400"/>
                  </a:lnTo>
                  <a:lnTo>
                    <a:pt x="7725103" y="3421117"/>
                  </a:lnTo>
                  <a:lnTo>
                    <a:pt x="7977352" y="3421117"/>
                  </a:lnTo>
                </a:path>
              </a:pathLst>
            </a:custGeom>
            <a:ln w="38100">
              <a:solidFill>
                <a:srgbClr val="FF66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4" name="Group 473"/>
          <p:cNvGrpSpPr/>
          <p:nvPr/>
        </p:nvGrpSpPr>
        <p:grpSpPr>
          <a:xfrm>
            <a:off x="675198" y="1028700"/>
            <a:ext cx="7907842" cy="5448300"/>
            <a:chOff x="675198" y="1028700"/>
            <a:chExt cx="7907842" cy="5448300"/>
          </a:xfrm>
        </p:grpSpPr>
        <p:sp>
          <p:nvSpPr>
            <p:cNvPr id="432" name="TextBox 431"/>
            <p:cNvSpPr txBox="1"/>
            <p:nvPr/>
          </p:nvSpPr>
          <p:spPr>
            <a:xfrm>
              <a:off x="2819400" y="5707559"/>
              <a:ext cx="3457678" cy="769441"/>
            </a:xfrm>
            <a:prstGeom prst="rect">
              <a:avLst/>
            </a:prstGeom>
            <a:noFill/>
          </p:spPr>
          <p:txBody>
            <a:bodyPr wrap="none" rtlCol="0">
              <a:spAutoFit/>
            </a:bodyPr>
            <a:lstStyle/>
            <a:p>
              <a:r>
                <a:rPr lang="en-US" sz="4400" b="1" dirty="0" smtClean="0"/>
                <a:t>Quality of Life</a:t>
              </a:r>
              <a:endParaRPr lang="en-US" sz="4400" b="1" dirty="0"/>
            </a:p>
          </p:txBody>
        </p:sp>
        <p:sp>
          <p:nvSpPr>
            <p:cNvPr id="433" name="Rectangle 432"/>
            <p:cNvSpPr/>
            <p:nvPr/>
          </p:nvSpPr>
          <p:spPr>
            <a:xfrm>
              <a:off x="3209254" y="2895600"/>
              <a:ext cx="1409700" cy="2811959"/>
            </a:xfrm>
            <a:prstGeom prst="rect">
              <a:avLst/>
            </a:prstGeom>
            <a:solidFill>
              <a:schemeClr val="tx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Rectangle 433"/>
            <p:cNvSpPr/>
            <p:nvPr/>
          </p:nvSpPr>
          <p:spPr>
            <a:xfrm>
              <a:off x="2104416" y="1447800"/>
              <a:ext cx="2514600" cy="1447800"/>
            </a:xfrm>
            <a:prstGeom prst="rect">
              <a:avLst/>
            </a:prstGeom>
            <a:solidFill>
              <a:schemeClr val="tx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Rectangle 434"/>
            <p:cNvSpPr/>
            <p:nvPr/>
          </p:nvSpPr>
          <p:spPr>
            <a:xfrm>
              <a:off x="4620640" y="3915605"/>
              <a:ext cx="3962400" cy="419100"/>
            </a:xfrm>
            <a:prstGeom prst="rect">
              <a:avLst/>
            </a:prstGeom>
            <a:solidFill>
              <a:schemeClr val="tx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Rectangle 435"/>
            <p:cNvSpPr/>
            <p:nvPr/>
          </p:nvSpPr>
          <p:spPr>
            <a:xfrm>
              <a:off x="694654" y="2895600"/>
              <a:ext cx="2514600" cy="1447800"/>
            </a:xfrm>
            <a:prstGeom prst="rect">
              <a:avLst/>
            </a:prstGeom>
            <a:solidFill>
              <a:schemeClr val="tx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Rectangle 436"/>
            <p:cNvSpPr/>
            <p:nvPr/>
          </p:nvSpPr>
          <p:spPr>
            <a:xfrm>
              <a:off x="4627619" y="2476500"/>
              <a:ext cx="2514600" cy="1447800"/>
            </a:xfrm>
            <a:prstGeom prst="rect">
              <a:avLst/>
            </a:prstGeom>
            <a:solidFill>
              <a:schemeClr val="tx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Rectangle 437"/>
            <p:cNvSpPr/>
            <p:nvPr/>
          </p:nvSpPr>
          <p:spPr>
            <a:xfrm>
              <a:off x="4627619" y="1028700"/>
              <a:ext cx="2514600" cy="1447800"/>
            </a:xfrm>
            <a:prstGeom prst="rect">
              <a:avLst/>
            </a:prstGeom>
            <a:solidFill>
              <a:schemeClr val="tx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TextBox 438"/>
            <p:cNvSpPr txBox="1"/>
            <p:nvPr/>
          </p:nvSpPr>
          <p:spPr>
            <a:xfrm>
              <a:off x="5447162" y="1467672"/>
              <a:ext cx="806311" cy="523220"/>
            </a:xfrm>
            <a:prstGeom prst="rect">
              <a:avLst/>
            </a:prstGeom>
            <a:noFill/>
          </p:spPr>
          <p:txBody>
            <a:bodyPr wrap="none" rtlCol="0">
              <a:spAutoFit/>
            </a:bodyPr>
            <a:lstStyle/>
            <a:p>
              <a:r>
                <a:rPr lang="en-US" sz="2800" dirty="0" smtClean="0"/>
                <a:t>BAD</a:t>
              </a:r>
              <a:endParaRPr lang="en-US" sz="2800" dirty="0"/>
            </a:p>
          </p:txBody>
        </p:sp>
        <p:sp>
          <p:nvSpPr>
            <p:cNvPr id="440" name="TextBox 439"/>
            <p:cNvSpPr txBox="1"/>
            <p:nvPr/>
          </p:nvSpPr>
          <p:spPr>
            <a:xfrm>
              <a:off x="5280234" y="3896380"/>
              <a:ext cx="2240998" cy="523220"/>
            </a:xfrm>
            <a:prstGeom prst="rect">
              <a:avLst/>
            </a:prstGeom>
            <a:noFill/>
          </p:spPr>
          <p:txBody>
            <a:bodyPr wrap="none" rtlCol="0">
              <a:spAutoFit/>
            </a:bodyPr>
            <a:lstStyle/>
            <a:p>
              <a:r>
                <a:rPr lang="en-US" sz="2800" dirty="0" smtClean="0"/>
                <a:t>REALLY NASTY</a:t>
              </a:r>
              <a:endParaRPr lang="en-US" sz="2800" dirty="0"/>
            </a:p>
          </p:txBody>
        </p:sp>
        <p:sp>
          <p:nvSpPr>
            <p:cNvPr id="441" name="TextBox 440"/>
            <p:cNvSpPr txBox="1"/>
            <p:nvPr/>
          </p:nvSpPr>
          <p:spPr>
            <a:xfrm>
              <a:off x="1219200" y="3373160"/>
              <a:ext cx="1106393" cy="523220"/>
            </a:xfrm>
            <a:prstGeom prst="rect">
              <a:avLst/>
            </a:prstGeom>
            <a:noFill/>
          </p:spPr>
          <p:txBody>
            <a:bodyPr wrap="none" rtlCol="0">
              <a:spAutoFit/>
            </a:bodyPr>
            <a:lstStyle/>
            <a:p>
              <a:r>
                <a:rPr lang="en-US" sz="2800" dirty="0" smtClean="0"/>
                <a:t>GOOD</a:t>
              </a:r>
              <a:endParaRPr lang="en-US" sz="2800" dirty="0"/>
            </a:p>
          </p:txBody>
        </p:sp>
        <p:sp>
          <p:nvSpPr>
            <p:cNvPr id="442" name="TextBox 441"/>
            <p:cNvSpPr txBox="1"/>
            <p:nvPr/>
          </p:nvSpPr>
          <p:spPr>
            <a:xfrm>
              <a:off x="2597054" y="1993840"/>
              <a:ext cx="891591" cy="523220"/>
            </a:xfrm>
            <a:prstGeom prst="rect">
              <a:avLst/>
            </a:prstGeom>
            <a:noFill/>
          </p:spPr>
          <p:txBody>
            <a:bodyPr wrap="none" rtlCol="0">
              <a:spAutoFit/>
            </a:bodyPr>
            <a:lstStyle/>
            <a:p>
              <a:r>
                <a:rPr lang="en-US" sz="2800" dirty="0" smtClean="0"/>
                <a:t>MEH</a:t>
              </a:r>
              <a:endParaRPr lang="en-US" sz="2800" dirty="0"/>
            </a:p>
          </p:txBody>
        </p:sp>
        <p:sp>
          <p:nvSpPr>
            <p:cNvPr id="443" name="TextBox 442"/>
            <p:cNvSpPr txBox="1"/>
            <p:nvPr/>
          </p:nvSpPr>
          <p:spPr>
            <a:xfrm>
              <a:off x="4999372" y="2995711"/>
              <a:ext cx="1467709" cy="523220"/>
            </a:xfrm>
            <a:prstGeom prst="rect">
              <a:avLst/>
            </a:prstGeom>
            <a:noFill/>
          </p:spPr>
          <p:txBody>
            <a:bodyPr wrap="none" rtlCol="0">
              <a:spAutoFit/>
            </a:bodyPr>
            <a:lstStyle/>
            <a:p>
              <a:r>
                <a:rPr lang="en-US" sz="2800" dirty="0" smtClean="0"/>
                <a:t>SKETCHY</a:t>
              </a:r>
              <a:endParaRPr lang="en-US" sz="2800" dirty="0"/>
            </a:p>
          </p:txBody>
        </p:sp>
        <p:sp>
          <p:nvSpPr>
            <p:cNvPr id="444" name="TextBox 443"/>
            <p:cNvSpPr txBox="1"/>
            <p:nvPr/>
          </p:nvSpPr>
          <p:spPr>
            <a:xfrm>
              <a:off x="3352800" y="2895600"/>
              <a:ext cx="474745" cy="2807628"/>
            </a:xfrm>
            <a:prstGeom prst="rect">
              <a:avLst/>
            </a:prstGeom>
            <a:noFill/>
          </p:spPr>
          <p:txBody>
            <a:bodyPr vert="wordArtVert" wrap="none" lIns="0" tIns="0" rIns="0" bIns="0" rtlCol="0">
              <a:spAutoFit/>
            </a:bodyPr>
            <a:lstStyle/>
            <a:p>
              <a:r>
                <a:rPr lang="en-US" sz="2600" b="1" dirty="0" smtClean="0"/>
                <a:t>LOVELY</a:t>
              </a:r>
              <a:endParaRPr lang="en-US" sz="2600" b="1" dirty="0"/>
            </a:p>
          </p:txBody>
        </p:sp>
        <p:pic>
          <p:nvPicPr>
            <p:cNvPr id="445" name="Picture 3" descr="C:\Users\Philip Coppack\AppData\Local\Microsoft\Windows\Temporary Internet Files\Content.IE5\C3GSB9NZ\MC90042315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0518" y="2533878"/>
              <a:ext cx="723443" cy="723443"/>
            </a:xfrm>
            <a:prstGeom prst="rect">
              <a:avLst/>
            </a:prstGeom>
            <a:noFill/>
            <a:extLst>
              <a:ext uri="{909E8E84-426E-40DD-AFC4-6F175D3DCCD1}">
                <a14:hiddenFill xmlns:a14="http://schemas.microsoft.com/office/drawing/2010/main">
                  <a:solidFill>
                    <a:srgbClr val="FFFFFF"/>
                  </a:solidFill>
                </a14:hiddenFill>
              </a:ext>
            </a:extLst>
          </p:spPr>
        </p:pic>
        <p:pic>
          <p:nvPicPr>
            <p:cNvPr id="446" name="Picture 5" descr="C:\Users\Philip Coppack\AppData\Local\Microsoft\Windows\Temporary Internet Files\Content.IE5\1VA1755T\MC900423167[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1776" y="3765155"/>
              <a:ext cx="695567" cy="695567"/>
            </a:xfrm>
            <a:prstGeom prst="rect">
              <a:avLst/>
            </a:prstGeom>
            <a:noFill/>
            <a:extLst>
              <a:ext uri="{909E8E84-426E-40DD-AFC4-6F175D3DCCD1}">
                <a14:hiddenFill xmlns:a14="http://schemas.microsoft.com/office/drawing/2010/main">
                  <a:solidFill>
                    <a:srgbClr val="FFFFFF"/>
                  </a:solidFill>
                </a14:hiddenFill>
              </a:ext>
            </a:extLst>
          </p:spPr>
        </p:pic>
        <p:pic>
          <p:nvPicPr>
            <p:cNvPr id="447" name="Picture 6" descr="C:\Users\Philip Coppack\AppData\Local\Microsoft\Windows\Temporary Internet Files\Content.IE5\6WDQ31WT\MC900432445[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0521" y="3909518"/>
              <a:ext cx="738239" cy="902805"/>
            </a:xfrm>
            <a:prstGeom prst="rect">
              <a:avLst/>
            </a:prstGeom>
            <a:noFill/>
            <a:extLst>
              <a:ext uri="{909E8E84-426E-40DD-AFC4-6F175D3DCCD1}">
                <a14:hiddenFill xmlns:a14="http://schemas.microsoft.com/office/drawing/2010/main">
                  <a:solidFill>
                    <a:srgbClr val="FFFFFF"/>
                  </a:solidFill>
                </a14:hiddenFill>
              </a:ext>
            </a:extLst>
          </p:spPr>
        </p:pic>
        <p:grpSp>
          <p:nvGrpSpPr>
            <p:cNvPr id="448" name="Group 27"/>
            <p:cNvGrpSpPr>
              <a:grpSpLocks noChangeAspect="1"/>
            </p:cNvGrpSpPr>
            <p:nvPr/>
          </p:nvGrpSpPr>
          <p:grpSpPr bwMode="auto">
            <a:xfrm>
              <a:off x="6224215" y="1127534"/>
              <a:ext cx="782555" cy="782555"/>
              <a:chOff x="3879" y="693"/>
              <a:chExt cx="2283" cy="2283"/>
            </a:xfrm>
          </p:grpSpPr>
          <p:sp>
            <p:nvSpPr>
              <p:cNvPr id="449" name="AutoShape 26"/>
              <p:cNvSpPr>
                <a:spLocks noChangeAspect="1" noChangeArrowheads="1" noTextEdit="1"/>
              </p:cNvSpPr>
              <p:nvPr/>
            </p:nvSpPr>
            <p:spPr bwMode="auto">
              <a:xfrm>
                <a:off x="3879" y="693"/>
                <a:ext cx="2283" cy="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 name="Freeform 28"/>
              <p:cNvSpPr>
                <a:spLocks/>
              </p:cNvSpPr>
              <p:nvPr/>
            </p:nvSpPr>
            <p:spPr bwMode="auto">
              <a:xfrm>
                <a:off x="3879" y="693"/>
                <a:ext cx="2283" cy="2283"/>
              </a:xfrm>
              <a:custGeom>
                <a:avLst/>
                <a:gdLst>
                  <a:gd name="T0" fmla="*/ 18217 w 18264"/>
                  <a:gd name="T1" fmla="*/ 8197 h 18264"/>
                  <a:gd name="T2" fmla="*/ 17976 w 18264"/>
                  <a:gd name="T3" fmla="*/ 6848 h 18264"/>
                  <a:gd name="T4" fmla="*/ 17546 w 18264"/>
                  <a:gd name="T5" fmla="*/ 5575 h 18264"/>
                  <a:gd name="T6" fmla="*/ 16941 w 18264"/>
                  <a:gd name="T7" fmla="*/ 4394 h 18264"/>
                  <a:gd name="T8" fmla="*/ 16177 w 18264"/>
                  <a:gd name="T9" fmla="*/ 3321 h 18264"/>
                  <a:gd name="T10" fmla="*/ 15271 w 18264"/>
                  <a:gd name="T11" fmla="*/ 2370 h 18264"/>
                  <a:gd name="T12" fmla="*/ 14237 w 18264"/>
                  <a:gd name="T13" fmla="*/ 1558 h 18264"/>
                  <a:gd name="T14" fmla="*/ 13090 w 18264"/>
                  <a:gd name="T15" fmla="*/ 900 h 18264"/>
                  <a:gd name="T16" fmla="*/ 11846 w 18264"/>
                  <a:gd name="T17" fmla="*/ 410 h 18264"/>
                  <a:gd name="T18" fmla="*/ 10522 w 18264"/>
                  <a:gd name="T19" fmla="*/ 105 h 18264"/>
                  <a:gd name="T20" fmla="*/ 9132 w 18264"/>
                  <a:gd name="T21" fmla="*/ 0 h 18264"/>
                  <a:gd name="T22" fmla="*/ 7742 w 18264"/>
                  <a:gd name="T23" fmla="*/ 105 h 18264"/>
                  <a:gd name="T24" fmla="*/ 6418 w 18264"/>
                  <a:gd name="T25" fmla="*/ 410 h 18264"/>
                  <a:gd name="T26" fmla="*/ 5174 w 18264"/>
                  <a:gd name="T27" fmla="*/ 900 h 18264"/>
                  <a:gd name="T28" fmla="*/ 4027 w 18264"/>
                  <a:gd name="T29" fmla="*/ 1558 h 18264"/>
                  <a:gd name="T30" fmla="*/ 2993 w 18264"/>
                  <a:gd name="T31" fmla="*/ 2370 h 18264"/>
                  <a:gd name="T32" fmla="*/ 2087 w 18264"/>
                  <a:gd name="T33" fmla="*/ 3321 h 18264"/>
                  <a:gd name="T34" fmla="*/ 1323 w 18264"/>
                  <a:gd name="T35" fmla="*/ 4394 h 18264"/>
                  <a:gd name="T36" fmla="*/ 718 w 18264"/>
                  <a:gd name="T37" fmla="*/ 5575 h 18264"/>
                  <a:gd name="T38" fmla="*/ 288 w 18264"/>
                  <a:gd name="T39" fmla="*/ 6848 h 18264"/>
                  <a:gd name="T40" fmla="*/ 47 w 18264"/>
                  <a:gd name="T41" fmla="*/ 8197 h 18264"/>
                  <a:gd name="T42" fmla="*/ 11 w 18264"/>
                  <a:gd name="T43" fmla="*/ 9601 h 18264"/>
                  <a:gd name="T44" fmla="*/ 186 w 18264"/>
                  <a:gd name="T45" fmla="*/ 10972 h 18264"/>
                  <a:gd name="T46" fmla="*/ 555 w 18264"/>
                  <a:gd name="T47" fmla="*/ 12271 h 18264"/>
                  <a:gd name="T48" fmla="*/ 1103 w 18264"/>
                  <a:gd name="T49" fmla="*/ 13483 h 18264"/>
                  <a:gd name="T50" fmla="*/ 1815 w 18264"/>
                  <a:gd name="T51" fmla="*/ 14595 h 18264"/>
                  <a:gd name="T52" fmla="*/ 2676 w 18264"/>
                  <a:gd name="T53" fmla="*/ 15588 h 18264"/>
                  <a:gd name="T54" fmla="*/ 3669 w 18264"/>
                  <a:gd name="T55" fmla="*/ 16449 h 18264"/>
                  <a:gd name="T56" fmla="*/ 4781 w 18264"/>
                  <a:gd name="T57" fmla="*/ 17161 h 18264"/>
                  <a:gd name="T58" fmla="*/ 5993 w 18264"/>
                  <a:gd name="T59" fmla="*/ 17709 h 18264"/>
                  <a:gd name="T60" fmla="*/ 7292 w 18264"/>
                  <a:gd name="T61" fmla="*/ 18078 h 18264"/>
                  <a:gd name="T62" fmla="*/ 8663 w 18264"/>
                  <a:gd name="T63" fmla="*/ 18253 h 18264"/>
                  <a:gd name="T64" fmla="*/ 10066 w 18264"/>
                  <a:gd name="T65" fmla="*/ 18217 h 18264"/>
                  <a:gd name="T66" fmla="*/ 11414 w 18264"/>
                  <a:gd name="T67" fmla="*/ 17976 h 18264"/>
                  <a:gd name="T68" fmla="*/ 12685 w 18264"/>
                  <a:gd name="T69" fmla="*/ 17546 h 18264"/>
                  <a:gd name="T70" fmla="*/ 13866 w 18264"/>
                  <a:gd name="T71" fmla="*/ 16941 h 18264"/>
                  <a:gd name="T72" fmla="*/ 14940 w 18264"/>
                  <a:gd name="T73" fmla="*/ 16177 h 18264"/>
                  <a:gd name="T74" fmla="*/ 15891 w 18264"/>
                  <a:gd name="T75" fmla="*/ 15271 h 18264"/>
                  <a:gd name="T76" fmla="*/ 16704 w 18264"/>
                  <a:gd name="T77" fmla="*/ 14237 h 18264"/>
                  <a:gd name="T78" fmla="*/ 17363 w 18264"/>
                  <a:gd name="T79" fmla="*/ 13090 h 18264"/>
                  <a:gd name="T80" fmla="*/ 17853 w 18264"/>
                  <a:gd name="T81" fmla="*/ 11846 h 18264"/>
                  <a:gd name="T82" fmla="*/ 18159 w 18264"/>
                  <a:gd name="T83" fmla="*/ 10522 h 18264"/>
                  <a:gd name="T84" fmla="*/ 18264 w 18264"/>
                  <a:gd name="T85" fmla="*/ 9132 h 18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264" h="18264">
                    <a:moveTo>
                      <a:pt x="18264" y="9132"/>
                    </a:moveTo>
                    <a:lnTo>
                      <a:pt x="18253" y="8662"/>
                    </a:lnTo>
                    <a:lnTo>
                      <a:pt x="18217" y="8197"/>
                    </a:lnTo>
                    <a:lnTo>
                      <a:pt x="18159" y="7739"/>
                    </a:lnTo>
                    <a:lnTo>
                      <a:pt x="18078" y="7290"/>
                    </a:lnTo>
                    <a:lnTo>
                      <a:pt x="17976" y="6848"/>
                    </a:lnTo>
                    <a:lnTo>
                      <a:pt x="17853" y="6414"/>
                    </a:lnTo>
                    <a:lnTo>
                      <a:pt x="17709" y="5989"/>
                    </a:lnTo>
                    <a:lnTo>
                      <a:pt x="17546" y="5575"/>
                    </a:lnTo>
                    <a:lnTo>
                      <a:pt x="17363" y="5170"/>
                    </a:lnTo>
                    <a:lnTo>
                      <a:pt x="17161" y="4776"/>
                    </a:lnTo>
                    <a:lnTo>
                      <a:pt x="16941" y="4394"/>
                    </a:lnTo>
                    <a:lnTo>
                      <a:pt x="16704" y="4024"/>
                    </a:lnTo>
                    <a:lnTo>
                      <a:pt x="16449" y="3665"/>
                    </a:lnTo>
                    <a:lnTo>
                      <a:pt x="16177" y="3321"/>
                    </a:lnTo>
                    <a:lnTo>
                      <a:pt x="15891" y="2990"/>
                    </a:lnTo>
                    <a:lnTo>
                      <a:pt x="15588" y="2672"/>
                    </a:lnTo>
                    <a:lnTo>
                      <a:pt x="15271" y="2370"/>
                    </a:lnTo>
                    <a:lnTo>
                      <a:pt x="14940" y="2083"/>
                    </a:lnTo>
                    <a:lnTo>
                      <a:pt x="14594" y="1813"/>
                    </a:lnTo>
                    <a:lnTo>
                      <a:pt x="14237" y="1558"/>
                    </a:lnTo>
                    <a:lnTo>
                      <a:pt x="13866" y="1321"/>
                    </a:lnTo>
                    <a:lnTo>
                      <a:pt x="13483" y="1100"/>
                    </a:lnTo>
                    <a:lnTo>
                      <a:pt x="13090" y="900"/>
                    </a:lnTo>
                    <a:lnTo>
                      <a:pt x="12685" y="717"/>
                    </a:lnTo>
                    <a:lnTo>
                      <a:pt x="12271" y="554"/>
                    </a:lnTo>
                    <a:lnTo>
                      <a:pt x="11846" y="410"/>
                    </a:lnTo>
                    <a:lnTo>
                      <a:pt x="11414" y="288"/>
                    </a:lnTo>
                    <a:lnTo>
                      <a:pt x="10972" y="185"/>
                    </a:lnTo>
                    <a:lnTo>
                      <a:pt x="10522" y="105"/>
                    </a:lnTo>
                    <a:lnTo>
                      <a:pt x="10066" y="47"/>
                    </a:lnTo>
                    <a:lnTo>
                      <a:pt x="9601" y="11"/>
                    </a:lnTo>
                    <a:lnTo>
                      <a:pt x="9132" y="0"/>
                    </a:lnTo>
                    <a:lnTo>
                      <a:pt x="8663" y="11"/>
                    </a:lnTo>
                    <a:lnTo>
                      <a:pt x="8198" y="47"/>
                    </a:lnTo>
                    <a:lnTo>
                      <a:pt x="7742" y="105"/>
                    </a:lnTo>
                    <a:lnTo>
                      <a:pt x="7292" y="185"/>
                    </a:lnTo>
                    <a:lnTo>
                      <a:pt x="6850" y="288"/>
                    </a:lnTo>
                    <a:lnTo>
                      <a:pt x="6418" y="410"/>
                    </a:lnTo>
                    <a:lnTo>
                      <a:pt x="5993" y="554"/>
                    </a:lnTo>
                    <a:lnTo>
                      <a:pt x="5579" y="717"/>
                    </a:lnTo>
                    <a:lnTo>
                      <a:pt x="5174" y="900"/>
                    </a:lnTo>
                    <a:lnTo>
                      <a:pt x="4781" y="1100"/>
                    </a:lnTo>
                    <a:lnTo>
                      <a:pt x="4398" y="1321"/>
                    </a:lnTo>
                    <a:lnTo>
                      <a:pt x="4027" y="1558"/>
                    </a:lnTo>
                    <a:lnTo>
                      <a:pt x="3669" y="1813"/>
                    </a:lnTo>
                    <a:lnTo>
                      <a:pt x="3324" y="2083"/>
                    </a:lnTo>
                    <a:lnTo>
                      <a:pt x="2993" y="2370"/>
                    </a:lnTo>
                    <a:lnTo>
                      <a:pt x="2676" y="2672"/>
                    </a:lnTo>
                    <a:lnTo>
                      <a:pt x="2373" y="2990"/>
                    </a:lnTo>
                    <a:lnTo>
                      <a:pt x="2087" y="3321"/>
                    </a:lnTo>
                    <a:lnTo>
                      <a:pt x="1815" y="3665"/>
                    </a:lnTo>
                    <a:lnTo>
                      <a:pt x="1560" y="4024"/>
                    </a:lnTo>
                    <a:lnTo>
                      <a:pt x="1323" y="4394"/>
                    </a:lnTo>
                    <a:lnTo>
                      <a:pt x="1103" y="4776"/>
                    </a:lnTo>
                    <a:lnTo>
                      <a:pt x="901" y="5170"/>
                    </a:lnTo>
                    <a:lnTo>
                      <a:pt x="718" y="5575"/>
                    </a:lnTo>
                    <a:lnTo>
                      <a:pt x="555" y="5989"/>
                    </a:lnTo>
                    <a:lnTo>
                      <a:pt x="411" y="6414"/>
                    </a:lnTo>
                    <a:lnTo>
                      <a:pt x="288" y="6848"/>
                    </a:lnTo>
                    <a:lnTo>
                      <a:pt x="186" y="7290"/>
                    </a:lnTo>
                    <a:lnTo>
                      <a:pt x="105" y="7739"/>
                    </a:lnTo>
                    <a:lnTo>
                      <a:pt x="47" y="8197"/>
                    </a:lnTo>
                    <a:lnTo>
                      <a:pt x="11" y="8662"/>
                    </a:lnTo>
                    <a:lnTo>
                      <a:pt x="0" y="9132"/>
                    </a:lnTo>
                    <a:lnTo>
                      <a:pt x="11" y="9601"/>
                    </a:lnTo>
                    <a:lnTo>
                      <a:pt x="47" y="10066"/>
                    </a:lnTo>
                    <a:lnTo>
                      <a:pt x="105" y="10522"/>
                    </a:lnTo>
                    <a:lnTo>
                      <a:pt x="186" y="10972"/>
                    </a:lnTo>
                    <a:lnTo>
                      <a:pt x="288" y="11414"/>
                    </a:lnTo>
                    <a:lnTo>
                      <a:pt x="411" y="11846"/>
                    </a:lnTo>
                    <a:lnTo>
                      <a:pt x="555" y="12271"/>
                    </a:lnTo>
                    <a:lnTo>
                      <a:pt x="718" y="12685"/>
                    </a:lnTo>
                    <a:lnTo>
                      <a:pt x="901" y="13090"/>
                    </a:lnTo>
                    <a:lnTo>
                      <a:pt x="1103" y="13483"/>
                    </a:lnTo>
                    <a:lnTo>
                      <a:pt x="1323" y="13866"/>
                    </a:lnTo>
                    <a:lnTo>
                      <a:pt x="1560" y="14237"/>
                    </a:lnTo>
                    <a:lnTo>
                      <a:pt x="1815" y="14595"/>
                    </a:lnTo>
                    <a:lnTo>
                      <a:pt x="2087" y="14940"/>
                    </a:lnTo>
                    <a:lnTo>
                      <a:pt x="2373" y="15271"/>
                    </a:lnTo>
                    <a:lnTo>
                      <a:pt x="2676" y="15588"/>
                    </a:lnTo>
                    <a:lnTo>
                      <a:pt x="2993" y="15891"/>
                    </a:lnTo>
                    <a:lnTo>
                      <a:pt x="3324" y="16177"/>
                    </a:lnTo>
                    <a:lnTo>
                      <a:pt x="3669" y="16449"/>
                    </a:lnTo>
                    <a:lnTo>
                      <a:pt x="4027" y="16704"/>
                    </a:lnTo>
                    <a:lnTo>
                      <a:pt x="4398" y="16941"/>
                    </a:lnTo>
                    <a:lnTo>
                      <a:pt x="4781" y="17161"/>
                    </a:lnTo>
                    <a:lnTo>
                      <a:pt x="5174" y="17363"/>
                    </a:lnTo>
                    <a:lnTo>
                      <a:pt x="5579" y="17546"/>
                    </a:lnTo>
                    <a:lnTo>
                      <a:pt x="5993" y="17709"/>
                    </a:lnTo>
                    <a:lnTo>
                      <a:pt x="6418" y="17853"/>
                    </a:lnTo>
                    <a:lnTo>
                      <a:pt x="6850" y="17976"/>
                    </a:lnTo>
                    <a:lnTo>
                      <a:pt x="7292" y="18078"/>
                    </a:lnTo>
                    <a:lnTo>
                      <a:pt x="7742" y="18159"/>
                    </a:lnTo>
                    <a:lnTo>
                      <a:pt x="8198" y="18217"/>
                    </a:lnTo>
                    <a:lnTo>
                      <a:pt x="8663" y="18253"/>
                    </a:lnTo>
                    <a:lnTo>
                      <a:pt x="9132" y="18264"/>
                    </a:lnTo>
                    <a:lnTo>
                      <a:pt x="9601" y="18253"/>
                    </a:lnTo>
                    <a:lnTo>
                      <a:pt x="10066" y="18217"/>
                    </a:lnTo>
                    <a:lnTo>
                      <a:pt x="10522" y="18159"/>
                    </a:lnTo>
                    <a:lnTo>
                      <a:pt x="10972" y="18078"/>
                    </a:lnTo>
                    <a:lnTo>
                      <a:pt x="11414" y="17976"/>
                    </a:lnTo>
                    <a:lnTo>
                      <a:pt x="11846" y="17853"/>
                    </a:lnTo>
                    <a:lnTo>
                      <a:pt x="12271" y="17709"/>
                    </a:lnTo>
                    <a:lnTo>
                      <a:pt x="12685" y="17546"/>
                    </a:lnTo>
                    <a:lnTo>
                      <a:pt x="13090" y="17363"/>
                    </a:lnTo>
                    <a:lnTo>
                      <a:pt x="13483" y="17161"/>
                    </a:lnTo>
                    <a:lnTo>
                      <a:pt x="13866" y="16941"/>
                    </a:lnTo>
                    <a:lnTo>
                      <a:pt x="14237" y="16704"/>
                    </a:lnTo>
                    <a:lnTo>
                      <a:pt x="14594" y="16449"/>
                    </a:lnTo>
                    <a:lnTo>
                      <a:pt x="14940" y="16177"/>
                    </a:lnTo>
                    <a:lnTo>
                      <a:pt x="15271" y="15891"/>
                    </a:lnTo>
                    <a:lnTo>
                      <a:pt x="15588" y="15588"/>
                    </a:lnTo>
                    <a:lnTo>
                      <a:pt x="15891" y="15271"/>
                    </a:lnTo>
                    <a:lnTo>
                      <a:pt x="16177" y="14940"/>
                    </a:lnTo>
                    <a:lnTo>
                      <a:pt x="16449" y="14595"/>
                    </a:lnTo>
                    <a:lnTo>
                      <a:pt x="16704" y="14237"/>
                    </a:lnTo>
                    <a:lnTo>
                      <a:pt x="16941" y="13866"/>
                    </a:lnTo>
                    <a:lnTo>
                      <a:pt x="17161" y="13483"/>
                    </a:lnTo>
                    <a:lnTo>
                      <a:pt x="17363" y="13090"/>
                    </a:lnTo>
                    <a:lnTo>
                      <a:pt x="17546" y="12685"/>
                    </a:lnTo>
                    <a:lnTo>
                      <a:pt x="17709" y="12271"/>
                    </a:lnTo>
                    <a:lnTo>
                      <a:pt x="17853" y="11846"/>
                    </a:lnTo>
                    <a:lnTo>
                      <a:pt x="17976" y="11414"/>
                    </a:lnTo>
                    <a:lnTo>
                      <a:pt x="18078" y="10972"/>
                    </a:lnTo>
                    <a:lnTo>
                      <a:pt x="18159" y="10522"/>
                    </a:lnTo>
                    <a:lnTo>
                      <a:pt x="18217" y="10066"/>
                    </a:lnTo>
                    <a:lnTo>
                      <a:pt x="18253" y="9601"/>
                    </a:lnTo>
                    <a:lnTo>
                      <a:pt x="18264" y="9132"/>
                    </a:lnTo>
                    <a:close/>
                  </a:path>
                </a:pathLst>
              </a:custGeom>
              <a:solidFill>
                <a:srgbClr val="FCD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 name="Freeform 29"/>
              <p:cNvSpPr>
                <a:spLocks/>
              </p:cNvSpPr>
              <p:nvPr/>
            </p:nvSpPr>
            <p:spPr bwMode="auto">
              <a:xfrm>
                <a:off x="4014" y="1835"/>
                <a:ext cx="2013" cy="1006"/>
              </a:xfrm>
              <a:custGeom>
                <a:avLst/>
                <a:gdLst>
                  <a:gd name="T0" fmla="*/ 41 w 16108"/>
                  <a:gd name="T1" fmla="*/ 823 h 8054"/>
                  <a:gd name="T2" fmla="*/ 253 w 16108"/>
                  <a:gd name="T3" fmla="*/ 2012 h 8054"/>
                  <a:gd name="T4" fmla="*/ 633 w 16108"/>
                  <a:gd name="T5" fmla="*/ 3135 h 8054"/>
                  <a:gd name="T6" fmla="*/ 1166 w 16108"/>
                  <a:gd name="T7" fmla="*/ 4176 h 8054"/>
                  <a:gd name="T8" fmla="*/ 1839 w 16108"/>
                  <a:gd name="T9" fmla="*/ 5123 h 8054"/>
                  <a:gd name="T10" fmla="*/ 2639 w 16108"/>
                  <a:gd name="T11" fmla="*/ 5962 h 8054"/>
                  <a:gd name="T12" fmla="*/ 3551 w 16108"/>
                  <a:gd name="T13" fmla="*/ 6679 h 8054"/>
                  <a:gd name="T14" fmla="*/ 4562 w 16108"/>
                  <a:gd name="T15" fmla="*/ 7260 h 8054"/>
                  <a:gd name="T16" fmla="*/ 5659 w 16108"/>
                  <a:gd name="T17" fmla="*/ 7693 h 8054"/>
                  <a:gd name="T18" fmla="*/ 6828 w 16108"/>
                  <a:gd name="T19" fmla="*/ 7962 h 8054"/>
                  <a:gd name="T20" fmla="*/ 8054 w 16108"/>
                  <a:gd name="T21" fmla="*/ 8054 h 8054"/>
                  <a:gd name="T22" fmla="*/ 9280 w 16108"/>
                  <a:gd name="T23" fmla="*/ 7962 h 8054"/>
                  <a:gd name="T24" fmla="*/ 10449 w 16108"/>
                  <a:gd name="T25" fmla="*/ 7693 h 8054"/>
                  <a:gd name="T26" fmla="*/ 11546 w 16108"/>
                  <a:gd name="T27" fmla="*/ 7260 h 8054"/>
                  <a:gd name="T28" fmla="*/ 12557 w 16108"/>
                  <a:gd name="T29" fmla="*/ 6679 h 8054"/>
                  <a:gd name="T30" fmla="*/ 13469 w 16108"/>
                  <a:gd name="T31" fmla="*/ 5962 h 8054"/>
                  <a:gd name="T32" fmla="*/ 14268 w 16108"/>
                  <a:gd name="T33" fmla="*/ 5123 h 8054"/>
                  <a:gd name="T34" fmla="*/ 14942 w 16108"/>
                  <a:gd name="T35" fmla="*/ 4176 h 8054"/>
                  <a:gd name="T36" fmla="*/ 15475 w 16108"/>
                  <a:gd name="T37" fmla="*/ 3135 h 8054"/>
                  <a:gd name="T38" fmla="*/ 15855 w 16108"/>
                  <a:gd name="T39" fmla="*/ 2012 h 8054"/>
                  <a:gd name="T40" fmla="*/ 16067 w 16108"/>
                  <a:gd name="T41" fmla="*/ 823 h 8054"/>
                  <a:gd name="T42" fmla="*/ 16107 w 16108"/>
                  <a:gd name="T43" fmla="*/ 17 h 8054"/>
                  <a:gd name="T44" fmla="*/ 16084 w 16108"/>
                  <a:gd name="T45" fmla="*/ 248 h 8054"/>
                  <a:gd name="T46" fmla="*/ 16001 w 16108"/>
                  <a:gd name="T47" fmla="*/ 707 h 8054"/>
                  <a:gd name="T48" fmla="*/ 15822 w 16108"/>
                  <a:gd name="T49" fmla="*/ 1337 h 8054"/>
                  <a:gd name="T50" fmla="*/ 15509 w 16108"/>
                  <a:gd name="T51" fmla="*/ 2081 h 8054"/>
                  <a:gd name="T52" fmla="*/ 15027 w 16108"/>
                  <a:gd name="T53" fmla="*/ 2881 h 8054"/>
                  <a:gd name="T54" fmla="*/ 14340 w 16108"/>
                  <a:gd name="T55" fmla="*/ 3682 h 8054"/>
                  <a:gd name="T56" fmla="*/ 13410 w 16108"/>
                  <a:gd name="T57" fmla="*/ 4426 h 8054"/>
                  <a:gd name="T58" fmla="*/ 12201 w 16108"/>
                  <a:gd name="T59" fmla="*/ 5056 h 8054"/>
                  <a:gd name="T60" fmla="*/ 10677 w 16108"/>
                  <a:gd name="T61" fmla="*/ 5515 h 8054"/>
                  <a:gd name="T62" fmla="*/ 8801 w 16108"/>
                  <a:gd name="T63" fmla="*/ 5746 h 8054"/>
                  <a:gd name="T64" fmla="*/ 6713 w 16108"/>
                  <a:gd name="T65" fmla="*/ 5697 h 8054"/>
                  <a:gd name="T66" fmla="*/ 4954 w 16108"/>
                  <a:gd name="T67" fmla="*/ 5384 h 8054"/>
                  <a:gd name="T68" fmla="*/ 3533 w 16108"/>
                  <a:gd name="T69" fmla="*/ 4862 h 8054"/>
                  <a:gd name="T70" fmla="*/ 2412 w 16108"/>
                  <a:gd name="T71" fmla="*/ 4188 h 8054"/>
                  <a:gd name="T72" fmla="*/ 1557 w 16108"/>
                  <a:gd name="T73" fmla="*/ 3419 h 8054"/>
                  <a:gd name="T74" fmla="*/ 932 w 16108"/>
                  <a:gd name="T75" fmla="*/ 2612 h 8054"/>
                  <a:gd name="T76" fmla="*/ 501 w 16108"/>
                  <a:gd name="T77" fmla="*/ 1823 h 8054"/>
                  <a:gd name="T78" fmla="*/ 228 w 16108"/>
                  <a:gd name="T79" fmla="*/ 1111 h 8054"/>
                  <a:gd name="T80" fmla="*/ 77 w 16108"/>
                  <a:gd name="T81" fmla="*/ 532 h 8054"/>
                  <a:gd name="T82" fmla="*/ 13 w 16108"/>
                  <a:gd name="T83" fmla="*/ 143 h 8054"/>
                  <a:gd name="T84" fmla="*/ 0 w 16108"/>
                  <a:gd name="T85" fmla="*/ 0 h 8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108" h="8054">
                    <a:moveTo>
                      <a:pt x="0" y="0"/>
                    </a:moveTo>
                    <a:lnTo>
                      <a:pt x="10" y="414"/>
                    </a:lnTo>
                    <a:lnTo>
                      <a:pt x="41" y="823"/>
                    </a:lnTo>
                    <a:lnTo>
                      <a:pt x="92" y="1226"/>
                    </a:lnTo>
                    <a:lnTo>
                      <a:pt x="163" y="1623"/>
                    </a:lnTo>
                    <a:lnTo>
                      <a:pt x="253" y="2012"/>
                    </a:lnTo>
                    <a:lnTo>
                      <a:pt x="361" y="2395"/>
                    </a:lnTo>
                    <a:lnTo>
                      <a:pt x="488" y="2769"/>
                    </a:lnTo>
                    <a:lnTo>
                      <a:pt x="633" y="3135"/>
                    </a:lnTo>
                    <a:lnTo>
                      <a:pt x="794" y="3492"/>
                    </a:lnTo>
                    <a:lnTo>
                      <a:pt x="972" y="3839"/>
                    </a:lnTo>
                    <a:lnTo>
                      <a:pt x="1166" y="4176"/>
                    </a:lnTo>
                    <a:lnTo>
                      <a:pt x="1375" y="4503"/>
                    </a:lnTo>
                    <a:lnTo>
                      <a:pt x="1600" y="4818"/>
                    </a:lnTo>
                    <a:lnTo>
                      <a:pt x="1839" y="5123"/>
                    </a:lnTo>
                    <a:lnTo>
                      <a:pt x="2092" y="5415"/>
                    </a:lnTo>
                    <a:lnTo>
                      <a:pt x="2359" y="5695"/>
                    </a:lnTo>
                    <a:lnTo>
                      <a:pt x="2639" y="5962"/>
                    </a:lnTo>
                    <a:lnTo>
                      <a:pt x="2931" y="6215"/>
                    </a:lnTo>
                    <a:lnTo>
                      <a:pt x="3236" y="6454"/>
                    </a:lnTo>
                    <a:lnTo>
                      <a:pt x="3551" y="6679"/>
                    </a:lnTo>
                    <a:lnTo>
                      <a:pt x="3878" y="6888"/>
                    </a:lnTo>
                    <a:lnTo>
                      <a:pt x="4215" y="7082"/>
                    </a:lnTo>
                    <a:lnTo>
                      <a:pt x="4562" y="7260"/>
                    </a:lnTo>
                    <a:lnTo>
                      <a:pt x="4919" y="7421"/>
                    </a:lnTo>
                    <a:lnTo>
                      <a:pt x="5285" y="7566"/>
                    </a:lnTo>
                    <a:lnTo>
                      <a:pt x="5659" y="7693"/>
                    </a:lnTo>
                    <a:lnTo>
                      <a:pt x="6042" y="7801"/>
                    </a:lnTo>
                    <a:lnTo>
                      <a:pt x="6431" y="7891"/>
                    </a:lnTo>
                    <a:lnTo>
                      <a:pt x="6828" y="7962"/>
                    </a:lnTo>
                    <a:lnTo>
                      <a:pt x="7231" y="8013"/>
                    </a:lnTo>
                    <a:lnTo>
                      <a:pt x="7640" y="8044"/>
                    </a:lnTo>
                    <a:lnTo>
                      <a:pt x="8054" y="8054"/>
                    </a:lnTo>
                    <a:lnTo>
                      <a:pt x="8468" y="8044"/>
                    </a:lnTo>
                    <a:lnTo>
                      <a:pt x="8877" y="8013"/>
                    </a:lnTo>
                    <a:lnTo>
                      <a:pt x="9280" y="7962"/>
                    </a:lnTo>
                    <a:lnTo>
                      <a:pt x="9677" y="7891"/>
                    </a:lnTo>
                    <a:lnTo>
                      <a:pt x="10066" y="7801"/>
                    </a:lnTo>
                    <a:lnTo>
                      <a:pt x="10449" y="7693"/>
                    </a:lnTo>
                    <a:lnTo>
                      <a:pt x="10823" y="7566"/>
                    </a:lnTo>
                    <a:lnTo>
                      <a:pt x="11189" y="7421"/>
                    </a:lnTo>
                    <a:lnTo>
                      <a:pt x="11546" y="7260"/>
                    </a:lnTo>
                    <a:lnTo>
                      <a:pt x="11893" y="7082"/>
                    </a:lnTo>
                    <a:lnTo>
                      <a:pt x="12230" y="6888"/>
                    </a:lnTo>
                    <a:lnTo>
                      <a:pt x="12557" y="6679"/>
                    </a:lnTo>
                    <a:lnTo>
                      <a:pt x="12872" y="6454"/>
                    </a:lnTo>
                    <a:lnTo>
                      <a:pt x="13177" y="6215"/>
                    </a:lnTo>
                    <a:lnTo>
                      <a:pt x="13469" y="5962"/>
                    </a:lnTo>
                    <a:lnTo>
                      <a:pt x="13749" y="5695"/>
                    </a:lnTo>
                    <a:lnTo>
                      <a:pt x="14016" y="5415"/>
                    </a:lnTo>
                    <a:lnTo>
                      <a:pt x="14268" y="5123"/>
                    </a:lnTo>
                    <a:lnTo>
                      <a:pt x="14508" y="4818"/>
                    </a:lnTo>
                    <a:lnTo>
                      <a:pt x="14733" y="4503"/>
                    </a:lnTo>
                    <a:lnTo>
                      <a:pt x="14942" y="4176"/>
                    </a:lnTo>
                    <a:lnTo>
                      <a:pt x="15136" y="3839"/>
                    </a:lnTo>
                    <a:lnTo>
                      <a:pt x="15314" y="3492"/>
                    </a:lnTo>
                    <a:lnTo>
                      <a:pt x="15475" y="3135"/>
                    </a:lnTo>
                    <a:lnTo>
                      <a:pt x="15620" y="2769"/>
                    </a:lnTo>
                    <a:lnTo>
                      <a:pt x="15747" y="2395"/>
                    </a:lnTo>
                    <a:lnTo>
                      <a:pt x="15855" y="2012"/>
                    </a:lnTo>
                    <a:lnTo>
                      <a:pt x="15945" y="1623"/>
                    </a:lnTo>
                    <a:lnTo>
                      <a:pt x="16016" y="1226"/>
                    </a:lnTo>
                    <a:lnTo>
                      <a:pt x="16067" y="823"/>
                    </a:lnTo>
                    <a:lnTo>
                      <a:pt x="16098" y="414"/>
                    </a:lnTo>
                    <a:lnTo>
                      <a:pt x="16108" y="0"/>
                    </a:lnTo>
                    <a:lnTo>
                      <a:pt x="16107" y="17"/>
                    </a:lnTo>
                    <a:lnTo>
                      <a:pt x="16104" y="65"/>
                    </a:lnTo>
                    <a:lnTo>
                      <a:pt x="16097" y="143"/>
                    </a:lnTo>
                    <a:lnTo>
                      <a:pt x="16084" y="248"/>
                    </a:lnTo>
                    <a:lnTo>
                      <a:pt x="16065" y="378"/>
                    </a:lnTo>
                    <a:lnTo>
                      <a:pt x="16038" y="532"/>
                    </a:lnTo>
                    <a:lnTo>
                      <a:pt x="16001" y="707"/>
                    </a:lnTo>
                    <a:lnTo>
                      <a:pt x="15953" y="901"/>
                    </a:lnTo>
                    <a:lnTo>
                      <a:pt x="15894" y="1111"/>
                    </a:lnTo>
                    <a:lnTo>
                      <a:pt x="15822" y="1337"/>
                    </a:lnTo>
                    <a:lnTo>
                      <a:pt x="15734" y="1574"/>
                    </a:lnTo>
                    <a:lnTo>
                      <a:pt x="15630" y="1823"/>
                    </a:lnTo>
                    <a:lnTo>
                      <a:pt x="15509" y="2081"/>
                    </a:lnTo>
                    <a:lnTo>
                      <a:pt x="15369" y="2343"/>
                    </a:lnTo>
                    <a:lnTo>
                      <a:pt x="15209" y="2612"/>
                    </a:lnTo>
                    <a:lnTo>
                      <a:pt x="15027" y="2881"/>
                    </a:lnTo>
                    <a:lnTo>
                      <a:pt x="14823" y="3151"/>
                    </a:lnTo>
                    <a:lnTo>
                      <a:pt x="14594" y="3419"/>
                    </a:lnTo>
                    <a:lnTo>
                      <a:pt x="14340" y="3682"/>
                    </a:lnTo>
                    <a:lnTo>
                      <a:pt x="14058" y="3939"/>
                    </a:lnTo>
                    <a:lnTo>
                      <a:pt x="13749" y="4188"/>
                    </a:lnTo>
                    <a:lnTo>
                      <a:pt x="13410" y="4426"/>
                    </a:lnTo>
                    <a:lnTo>
                      <a:pt x="13040" y="4652"/>
                    </a:lnTo>
                    <a:lnTo>
                      <a:pt x="12637" y="4862"/>
                    </a:lnTo>
                    <a:lnTo>
                      <a:pt x="12201" y="5056"/>
                    </a:lnTo>
                    <a:lnTo>
                      <a:pt x="11730" y="5230"/>
                    </a:lnTo>
                    <a:lnTo>
                      <a:pt x="11222" y="5384"/>
                    </a:lnTo>
                    <a:lnTo>
                      <a:pt x="10677" y="5515"/>
                    </a:lnTo>
                    <a:lnTo>
                      <a:pt x="10093" y="5620"/>
                    </a:lnTo>
                    <a:lnTo>
                      <a:pt x="9467" y="5697"/>
                    </a:lnTo>
                    <a:lnTo>
                      <a:pt x="8801" y="5746"/>
                    </a:lnTo>
                    <a:lnTo>
                      <a:pt x="8091" y="5762"/>
                    </a:lnTo>
                    <a:lnTo>
                      <a:pt x="7381" y="5746"/>
                    </a:lnTo>
                    <a:lnTo>
                      <a:pt x="6713" y="5697"/>
                    </a:lnTo>
                    <a:lnTo>
                      <a:pt x="6087" y="5620"/>
                    </a:lnTo>
                    <a:lnTo>
                      <a:pt x="5502" y="5515"/>
                    </a:lnTo>
                    <a:lnTo>
                      <a:pt x="4954" y="5384"/>
                    </a:lnTo>
                    <a:lnTo>
                      <a:pt x="4445" y="5230"/>
                    </a:lnTo>
                    <a:lnTo>
                      <a:pt x="3971" y="5056"/>
                    </a:lnTo>
                    <a:lnTo>
                      <a:pt x="3533" y="4862"/>
                    </a:lnTo>
                    <a:lnTo>
                      <a:pt x="3127" y="4652"/>
                    </a:lnTo>
                    <a:lnTo>
                      <a:pt x="2754" y="4426"/>
                    </a:lnTo>
                    <a:lnTo>
                      <a:pt x="2412" y="4188"/>
                    </a:lnTo>
                    <a:lnTo>
                      <a:pt x="2099" y="3939"/>
                    </a:lnTo>
                    <a:lnTo>
                      <a:pt x="1815" y="3682"/>
                    </a:lnTo>
                    <a:lnTo>
                      <a:pt x="1557" y="3419"/>
                    </a:lnTo>
                    <a:lnTo>
                      <a:pt x="1325" y="3151"/>
                    </a:lnTo>
                    <a:lnTo>
                      <a:pt x="1117" y="2881"/>
                    </a:lnTo>
                    <a:lnTo>
                      <a:pt x="932" y="2612"/>
                    </a:lnTo>
                    <a:lnTo>
                      <a:pt x="769" y="2343"/>
                    </a:lnTo>
                    <a:lnTo>
                      <a:pt x="625" y="2081"/>
                    </a:lnTo>
                    <a:lnTo>
                      <a:pt x="501" y="1823"/>
                    </a:lnTo>
                    <a:lnTo>
                      <a:pt x="395" y="1574"/>
                    </a:lnTo>
                    <a:lnTo>
                      <a:pt x="303" y="1337"/>
                    </a:lnTo>
                    <a:lnTo>
                      <a:pt x="228" y="1111"/>
                    </a:lnTo>
                    <a:lnTo>
                      <a:pt x="166" y="901"/>
                    </a:lnTo>
                    <a:lnTo>
                      <a:pt x="116" y="707"/>
                    </a:lnTo>
                    <a:lnTo>
                      <a:pt x="77" y="532"/>
                    </a:lnTo>
                    <a:lnTo>
                      <a:pt x="48" y="378"/>
                    </a:lnTo>
                    <a:lnTo>
                      <a:pt x="27" y="248"/>
                    </a:lnTo>
                    <a:lnTo>
                      <a:pt x="13" y="143"/>
                    </a:lnTo>
                    <a:lnTo>
                      <a:pt x="4" y="65"/>
                    </a:lnTo>
                    <a:lnTo>
                      <a:pt x="1" y="17"/>
                    </a:lnTo>
                    <a:lnTo>
                      <a:pt x="0" y="0"/>
                    </a:lnTo>
                    <a:close/>
                  </a:path>
                </a:pathLst>
              </a:custGeom>
              <a:solidFill>
                <a:srgbClr val="F9C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 name="Freeform 30"/>
              <p:cNvSpPr>
                <a:spLocks/>
              </p:cNvSpPr>
              <p:nvPr/>
            </p:nvSpPr>
            <p:spPr bwMode="auto">
              <a:xfrm>
                <a:off x="4596" y="1289"/>
                <a:ext cx="232" cy="419"/>
              </a:xfrm>
              <a:custGeom>
                <a:avLst/>
                <a:gdLst>
                  <a:gd name="T0" fmla="*/ 1849 w 1854"/>
                  <a:gd name="T1" fmla="*/ 1500 h 3351"/>
                  <a:gd name="T2" fmla="*/ 1825 w 1854"/>
                  <a:gd name="T3" fmla="*/ 1253 h 3351"/>
                  <a:gd name="T4" fmla="*/ 1782 w 1854"/>
                  <a:gd name="T5" fmla="*/ 1020 h 3351"/>
                  <a:gd name="T6" fmla="*/ 1720 w 1854"/>
                  <a:gd name="T7" fmla="*/ 805 h 3351"/>
                  <a:gd name="T8" fmla="*/ 1643 w 1854"/>
                  <a:gd name="T9" fmla="*/ 608 h 3351"/>
                  <a:gd name="T10" fmla="*/ 1551 w 1854"/>
                  <a:gd name="T11" fmla="*/ 435 h 3351"/>
                  <a:gd name="T12" fmla="*/ 1446 w 1854"/>
                  <a:gd name="T13" fmla="*/ 285 h 3351"/>
                  <a:gd name="T14" fmla="*/ 1329 w 1854"/>
                  <a:gd name="T15" fmla="*/ 165 h 3351"/>
                  <a:gd name="T16" fmla="*/ 1202 w 1854"/>
                  <a:gd name="T17" fmla="*/ 75 h 3351"/>
                  <a:gd name="T18" fmla="*/ 1065 w 1854"/>
                  <a:gd name="T19" fmla="*/ 19 h 3351"/>
                  <a:gd name="T20" fmla="*/ 922 w 1854"/>
                  <a:gd name="T21" fmla="*/ 0 h 3351"/>
                  <a:gd name="T22" fmla="*/ 782 w 1854"/>
                  <a:gd name="T23" fmla="*/ 19 h 3351"/>
                  <a:gd name="T24" fmla="*/ 647 w 1854"/>
                  <a:gd name="T25" fmla="*/ 75 h 3351"/>
                  <a:gd name="T26" fmla="*/ 522 w 1854"/>
                  <a:gd name="T27" fmla="*/ 165 h 3351"/>
                  <a:gd name="T28" fmla="*/ 405 w 1854"/>
                  <a:gd name="T29" fmla="*/ 285 h 3351"/>
                  <a:gd name="T30" fmla="*/ 301 w 1854"/>
                  <a:gd name="T31" fmla="*/ 435 h 3351"/>
                  <a:gd name="T32" fmla="*/ 210 w 1854"/>
                  <a:gd name="T33" fmla="*/ 608 h 3351"/>
                  <a:gd name="T34" fmla="*/ 133 w 1854"/>
                  <a:gd name="T35" fmla="*/ 805 h 3351"/>
                  <a:gd name="T36" fmla="*/ 72 w 1854"/>
                  <a:gd name="T37" fmla="*/ 1020 h 3351"/>
                  <a:gd name="T38" fmla="*/ 28 w 1854"/>
                  <a:gd name="T39" fmla="*/ 1253 h 3351"/>
                  <a:gd name="T40" fmla="*/ 4 w 1854"/>
                  <a:gd name="T41" fmla="*/ 1500 h 3351"/>
                  <a:gd name="T42" fmla="*/ 1 w 1854"/>
                  <a:gd name="T43" fmla="*/ 1758 h 3351"/>
                  <a:gd name="T44" fmla="*/ 18 w 1854"/>
                  <a:gd name="T45" fmla="*/ 2011 h 3351"/>
                  <a:gd name="T46" fmla="*/ 56 w 1854"/>
                  <a:gd name="T47" fmla="*/ 2250 h 3351"/>
                  <a:gd name="T48" fmla="*/ 111 w 1854"/>
                  <a:gd name="T49" fmla="*/ 2474 h 3351"/>
                  <a:gd name="T50" fmla="*/ 183 w 1854"/>
                  <a:gd name="T51" fmla="*/ 2678 h 3351"/>
                  <a:gd name="T52" fmla="*/ 269 w 1854"/>
                  <a:gd name="T53" fmla="*/ 2861 h 3351"/>
                  <a:gd name="T54" fmla="*/ 370 w 1854"/>
                  <a:gd name="T55" fmla="*/ 3019 h 3351"/>
                  <a:gd name="T56" fmla="*/ 482 w 1854"/>
                  <a:gd name="T57" fmla="*/ 3149 h 3351"/>
                  <a:gd name="T58" fmla="*/ 604 w 1854"/>
                  <a:gd name="T59" fmla="*/ 3250 h 3351"/>
                  <a:gd name="T60" fmla="*/ 736 w 1854"/>
                  <a:gd name="T61" fmla="*/ 3317 h 3351"/>
                  <a:gd name="T62" fmla="*/ 874 w 1854"/>
                  <a:gd name="T63" fmla="*/ 3349 h 3351"/>
                  <a:gd name="T64" fmla="*/ 1018 w 1854"/>
                  <a:gd name="T65" fmla="*/ 3342 h 3351"/>
                  <a:gd name="T66" fmla="*/ 1157 w 1854"/>
                  <a:gd name="T67" fmla="*/ 3299 h 3351"/>
                  <a:gd name="T68" fmla="*/ 1288 w 1854"/>
                  <a:gd name="T69" fmla="*/ 3220 h 3351"/>
                  <a:gd name="T70" fmla="*/ 1407 w 1854"/>
                  <a:gd name="T71" fmla="*/ 3109 h 3351"/>
                  <a:gd name="T72" fmla="*/ 1517 w 1854"/>
                  <a:gd name="T73" fmla="*/ 2969 h 3351"/>
                  <a:gd name="T74" fmla="*/ 1614 w 1854"/>
                  <a:gd name="T75" fmla="*/ 2802 h 3351"/>
                  <a:gd name="T76" fmla="*/ 1696 w 1854"/>
                  <a:gd name="T77" fmla="*/ 2612 h 3351"/>
                  <a:gd name="T78" fmla="*/ 1762 w 1854"/>
                  <a:gd name="T79" fmla="*/ 2402 h 3351"/>
                  <a:gd name="T80" fmla="*/ 1813 w 1854"/>
                  <a:gd name="T81" fmla="*/ 2172 h 3351"/>
                  <a:gd name="T82" fmla="*/ 1843 w 1854"/>
                  <a:gd name="T83" fmla="*/ 1928 h 3351"/>
                  <a:gd name="T84" fmla="*/ 1854 w 1854"/>
                  <a:gd name="T85" fmla="*/ 1671 h 3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54" h="3351">
                    <a:moveTo>
                      <a:pt x="1854" y="1671"/>
                    </a:moveTo>
                    <a:lnTo>
                      <a:pt x="1853" y="1585"/>
                    </a:lnTo>
                    <a:lnTo>
                      <a:pt x="1849" y="1500"/>
                    </a:lnTo>
                    <a:lnTo>
                      <a:pt x="1843" y="1417"/>
                    </a:lnTo>
                    <a:lnTo>
                      <a:pt x="1835" y="1334"/>
                    </a:lnTo>
                    <a:lnTo>
                      <a:pt x="1825" y="1253"/>
                    </a:lnTo>
                    <a:lnTo>
                      <a:pt x="1813" y="1175"/>
                    </a:lnTo>
                    <a:lnTo>
                      <a:pt x="1798" y="1097"/>
                    </a:lnTo>
                    <a:lnTo>
                      <a:pt x="1782" y="1020"/>
                    </a:lnTo>
                    <a:lnTo>
                      <a:pt x="1762" y="947"/>
                    </a:lnTo>
                    <a:lnTo>
                      <a:pt x="1743" y="874"/>
                    </a:lnTo>
                    <a:lnTo>
                      <a:pt x="1720" y="805"/>
                    </a:lnTo>
                    <a:lnTo>
                      <a:pt x="1696" y="737"/>
                    </a:lnTo>
                    <a:lnTo>
                      <a:pt x="1670" y="671"/>
                    </a:lnTo>
                    <a:lnTo>
                      <a:pt x="1643" y="608"/>
                    </a:lnTo>
                    <a:lnTo>
                      <a:pt x="1614" y="548"/>
                    </a:lnTo>
                    <a:lnTo>
                      <a:pt x="1583" y="490"/>
                    </a:lnTo>
                    <a:lnTo>
                      <a:pt x="1551" y="435"/>
                    </a:lnTo>
                    <a:lnTo>
                      <a:pt x="1517" y="382"/>
                    </a:lnTo>
                    <a:lnTo>
                      <a:pt x="1482" y="332"/>
                    </a:lnTo>
                    <a:lnTo>
                      <a:pt x="1446" y="285"/>
                    </a:lnTo>
                    <a:lnTo>
                      <a:pt x="1407" y="242"/>
                    </a:lnTo>
                    <a:lnTo>
                      <a:pt x="1369" y="202"/>
                    </a:lnTo>
                    <a:lnTo>
                      <a:pt x="1329" y="165"/>
                    </a:lnTo>
                    <a:lnTo>
                      <a:pt x="1288" y="131"/>
                    </a:lnTo>
                    <a:lnTo>
                      <a:pt x="1245" y="101"/>
                    </a:lnTo>
                    <a:lnTo>
                      <a:pt x="1202" y="75"/>
                    </a:lnTo>
                    <a:lnTo>
                      <a:pt x="1157" y="52"/>
                    </a:lnTo>
                    <a:lnTo>
                      <a:pt x="1112" y="34"/>
                    </a:lnTo>
                    <a:lnTo>
                      <a:pt x="1065" y="19"/>
                    </a:lnTo>
                    <a:lnTo>
                      <a:pt x="1018" y="9"/>
                    </a:lnTo>
                    <a:lnTo>
                      <a:pt x="970" y="2"/>
                    </a:lnTo>
                    <a:lnTo>
                      <a:pt x="922" y="0"/>
                    </a:lnTo>
                    <a:lnTo>
                      <a:pt x="874" y="2"/>
                    </a:lnTo>
                    <a:lnTo>
                      <a:pt x="827" y="9"/>
                    </a:lnTo>
                    <a:lnTo>
                      <a:pt x="782" y="19"/>
                    </a:lnTo>
                    <a:lnTo>
                      <a:pt x="736" y="34"/>
                    </a:lnTo>
                    <a:lnTo>
                      <a:pt x="691" y="52"/>
                    </a:lnTo>
                    <a:lnTo>
                      <a:pt x="647" y="75"/>
                    </a:lnTo>
                    <a:lnTo>
                      <a:pt x="604" y="101"/>
                    </a:lnTo>
                    <a:lnTo>
                      <a:pt x="563" y="131"/>
                    </a:lnTo>
                    <a:lnTo>
                      <a:pt x="522" y="165"/>
                    </a:lnTo>
                    <a:lnTo>
                      <a:pt x="482" y="202"/>
                    </a:lnTo>
                    <a:lnTo>
                      <a:pt x="443" y="242"/>
                    </a:lnTo>
                    <a:lnTo>
                      <a:pt x="405" y="285"/>
                    </a:lnTo>
                    <a:lnTo>
                      <a:pt x="370" y="332"/>
                    </a:lnTo>
                    <a:lnTo>
                      <a:pt x="334" y="382"/>
                    </a:lnTo>
                    <a:lnTo>
                      <a:pt x="301" y="435"/>
                    </a:lnTo>
                    <a:lnTo>
                      <a:pt x="269" y="490"/>
                    </a:lnTo>
                    <a:lnTo>
                      <a:pt x="238" y="548"/>
                    </a:lnTo>
                    <a:lnTo>
                      <a:pt x="210" y="608"/>
                    </a:lnTo>
                    <a:lnTo>
                      <a:pt x="183" y="671"/>
                    </a:lnTo>
                    <a:lnTo>
                      <a:pt x="156" y="737"/>
                    </a:lnTo>
                    <a:lnTo>
                      <a:pt x="133" y="805"/>
                    </a:lnTo>
                    <a:lnTo>
                      <a:pt x="111" y="874"/>
                    </a:lnTo>
                    <a:lnTo>
                      <a:pt x="90" y="947"/>
                    </a:lnTo>
                    <a:lnTo>
                      <a:pt x="72" y="1020"/>
                    </a:lnTo>
                    <a:lnTo>
                      <a:pt x="56" y="1097"/>
                    </a:lnTo>
                    <a:lnTo>
                      <a:pt x="41" y="1175"/>
                    </a:lnTo>
                    <a:lnTo>
                      <a:pt x="28" y="1253"/>
                    </a:lnTo>
                    <a:lnTo>
                      <a:pt x="18" y="1334"/>
                    </a:lnTo>
                    <a:lnTo>
                      <a:pt x="10" y="1417"/>
                    </a:lnTo>
                    <a:lnTo>
                      <a:pt x="4" y="1500"/>
                    </a:lnTo>
                    <a:lnTo>
                      <a:pt x="1" y="1585"/>
                    </a:lnTo>
                    <a:lnTo>
                      <a:pt x="0" y="1671"/>
                    </a:lnTo>
                    <a:lnTo>
                      <a:pt x="1" y="1758"/>
                    </a:lnTo>
                    <a:lnTo>
                      <a:pt x="4" y="1843"/>
                    </a:lnTo>
                    <a:lnTo>
                      <a:pt x="10" y="1928"/>
                    </a:lnTo>
                    <a:lnTo>
                      <a:pt x="18" y="2011"/>
                    </a:lnTo>
                    <a:lnTo>
                      <a:pt x="28" y="2092"/>
                    </a:lnTo>
                    <a:lnTo>
                      <a:pt x="41" y="2172"/>
                    </a:lnTo>
                    <a:lnTo>
                      <a:pt x="56" y="2250"/>
                    </a:lnTo>
                    <a:lnTo>
                      <a:pt x="72" y="2326"/>
                    </a:lnTo>
                    <a:lnTo>
                      <a:pt x="90" y="2402"/>
                    </a:lnTo>
                    <a:lnTo>
                      <a:pt x="111" y="2474"/>
                    </a:lnTo>
                    <a:lnTo>
                      <a:pt x="133" y="2544"/>
                    </a:lnTo>
                    <a:lnTo>
                      <a:pt x="156" y="2612"/>
                    </a:lnTo>
                    <a:lnTo>
                      <a:pt x="183" y="2678"/>
                    </a:lnTo>
                    <a:lnTo>
                      <a:pt x="210" y="2742"/>
                    </a:lnTo>
                    <a:lnTo>
                      <a:pt x="238" y="2802"/>
                    </a:lnTo>
                    <a:lnTo>
                      <a:pt x="269" y="2861"/>
                    </a:lnTo>
                    <a:lnTo>
                      <a:pt x="301" y="2916"/>
                    </a:lnTo>
                    <a:lnTo>
                      <a:pt x="334" y="2969"/>
                    </a:lnTo>
                    <a:lnTo>
                      <a:pt x="370" y="3019"/>
                    </a:lnTo>
                    <a:lnTo>
                      <a:pt x="405" y="3065"/>
                    </a:lnTo>
                    <a:lnTo>
                      <a:pt x="443" y="3109"/>
                    </a:lnTo>
                    <a:lnTo>
                      <a:pt x="482" y="3149"/>
                    </a:lnTo>
                    <a:lnTo>
                      <a:pt x="522" y="3186"/>
                    </a:lnTo>
                    <a:lnTo>
                      <a:pt x="563" y="3220"/>
                    </a:lnTo>
                    <a:lnTo>
                      <a:pt x="604" y="3250"/>
                    </a:lnTo>
                    <a:lnTo>
                      <a:pt x="647" y="3276"/>
                    </a:lnTo>
                    <a:lnTo>
                      <a:pt x="691" y="3299"/>
                    </a:lnTo>
                    <a:lnTo>
                      <a:pt x="736" y="3317"/>
                    </a:lnTo>
                    <a:lnTo>
                      <a:pt x="782" y="3332"/>
                    </a:lnTo>
                    <a:lnTo>
                      <a:pt x="827" y="3342"/>
                    </a:lnTo>
                    <a:lnTo>
                      <a:pt x="874" y="3349"/>
                    </a:lnTo>
                    <a:lnTo>
                      <a:pt x="922" y="3351"/>
                    </a:lnTo>
                    <a:lnTo>
                      <a:pt x="970" y="3349"/>
                    </a:lnTo>
                    <a:lnTo>
                      <a:pt x="1018" y="3342"/>
                    </a:lnTo>
                    <a:lnTo>
                      <a:pt x="1065" y="3332"/>
                    </a:lnTo>
                    <a:lnTo>
                      <a:pt x="1112" y="3317"/>
                    </a:lnTo>
                    <a:lnTo>
                      <a:pt x="1157" y="3299"/>
                    </a:lnTo>
                    <a:lnTo>
                      <a:pt x="1202" y="3276"/>
                    </a:lnTo>
                    <a:lnTo>
                      <a:pt x="1245" y="3250"/>
                    </a:lnTo>
                    <a:lnTo>
                      <a:pt x="1288" y="3220"/>
                    </a:lnTo>
                    <a:lnTo>
                      <a:pt x="1329" y="3186"/>
                    </a:lnTo>
                    <a:lnTo>
                      <a:pt x="1369" y="3149"/>
                    </a:lnTo>
                    <a:lnTo>
                      <a:pt x="1407" y="3109"/>
                    </a:lnTo>
                    <a:lnTo>
                      <a:pt x="1446" y="3065"/>
                    </a:lnTo>
                    <a:lnTo>
                      <a:pt x="1482" y="3019"/>
                    </a:lnTo>
                    <a:lnTo>
                      <a:pt x="1517" y="2969"/>
                    </a:lnTo>
                    <a:lnTo>
                      <a:pt x="1551" y="2916"/>
                    </a:lnTo>
                    <a:lnTo>
                      <a:pt x="1583" y="2861"/>
                    </a:lnTo>
                    <a:lnTo>
                      <a:pt x="1614" y="2802"/>
                    </a:lnTo>
                    <a:lnTo>
                      <a:pt x="1643" y="2742"/>
                    </a:lnTo>
                    <a:lnTo>
                      <a:pt x="1670" y="2678"/>
                    </a:lnTo>
                    <a:lnTo>
                      <a:pt x="1696" y="2612"/>
                    </a:lnTo>
                    <a:lnTo>
                      <a:pt x="1720" y="2544"/>
                    </a:lnTo>
                    <a:lnTo>
                      <a:pt x="1743" y="2474"/>
                    </a:lnTo>
                    <a:lnTo>
                      <a:pt x="1762" y="2402"/>
                    </a:lnTo>
                    <a:lnTo>
                      <a:pt x="1782" y="2326"/>
                    </a:lnTo>
                    <a:lnTo>
                      <a:pt x="1798" y="2250"/>
                    </a:lnTo>
                    <a:lnTo>
                      <a:pt x="1813" y="2172"/>
                    </a:lnTo>
                    <a:lnTo>
                      <a:pt x="1825" y="2092"/>
                    </a:lnTo>
                    <a:lnTo>
                      <a:pt x="1835" y="2011"/>
                    </a:lnTo>
                    <a:lnTo>
                      <a:pt x="1843" y="1928"/>
                    </a:lnTo>
                    <a:lnTo>
                      <a:pt x="1849" y="1843"/>
                    </a:lnTo>
                    <a:lnTo>
                      <a:pt x="1853" y="1758"/>
                    </a:lnTo>
                    <a:lnTo>
                      <a:pt x="1854" y="167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 name="Freeform 31"/>
              <p:cNvSpPr>
                <a:spLocks/>
              </p:cNvSpPr>
              <p:nvPr/>
            </p:nvSpPr>
            <p:spPr bwMode="auto">
              <a:xfrm>
                <a:off x="5213" y="1289"/>
                <a:ext cx="233" cy="419"/>
              </a:xfrm>
              <a:custGeom>
                <a:avLst/>
                <a:gdLst>
                  <a:gd name="T0" fmla="*/ 5 w 1863"/>
                  <a:gd name="T1" fmla="*/ 1500 h 3351"/>
                  <a:gd name="T2" fmla="*/ 29 w 1863"/>
                  <a:gd name="T3" fmla="*/ 1253 h 3351"/>
                  <a:gd name="T4" fmla="*/ 72 w 1863"/>
                  <a:gd name="T5" fmla="*/ 1020 h 3351"/>
                  <a:gd name="T6" fmla="*/ 134 w 1863"/>
                  <a:gd name="T7" fmla="*/ 805 h 3351"/>
                  <a:gd name="T8" fmla="*/ 211 w 1863"/>
                  <a:gd name="T9" fmla="*/ 608 h 3351"/>
                  <a:gd name="T10" fmla="*/ 303 w 1863"/>
                  <a:gd name="T11" fmla="*/ 435 h 3351"/>
                  <a:gd name="T12" fmla="*/ 408 w 1863"/>
                  <a:gd name="T13" fmla="*/ 285 h 3351"/>
                  <a:gd name="T14" fmla="*/ 525 w 1863"/>
                  <a:gd name="T15" fmla="*/ 165 h 3351"/>
                  <a:gd name="T16" fmla="*/ 652 w 1863"/>
                  <a:gd name="T17" fmla="*/ 75 h 3351"/>
                  <a:gd name="T18" fmla="*/ 788 w 1863"/>
                  <a:gd name="T19" fmla="*/ 19 h 3351"/>
                  <a:gd name="T20" fmla="*/ 932 w 1863"/>
                  <a:gd name="T21" fmla="*/ 0 h 3351"/>
                  <a:gd name="T22" fmla="*/ 1073 w 1863"/>
                  <a:gd name="T23" fmla="*/ 19 h 3351"/>
                  <a:gd name="T24" fmla="*/ 1208 w 1863"/>
                  <a:gd name="T25" fmla="*/ 75 h 3351"/>
                  <a:gd name="T26" fmla="*/ 1335 w 1863"/>
                  <a:gd name="T27" fmla="*/ 165 h 3351"/>
                  <a:gd name="T28" fmla="*/ 1451 w 1863"/>
                  <a:gd name="T29" fmla="*/ 285 h 3351"/>
                  <a:gd name="T30" fmla="*/ 1557 w 1863"/>
                  <a:gd name="T31" fmla="*/ 435 h 3351"/>
                  <a:gd name="T32" fmla="*/ 1650 w 1863"/>
                  <a:gd name="T33" fmla="*/ 608 h 3351"/>
                  <a:gd name="T34" fmla="*/ 1727 w 1863"/>
                  <a:gd name="T35" fmla="*/ 805 h 3351"/>
                  <a:gd name="T36" fmla="*/ 1789 w 1863"/>
                  <a:gd name="T37" fmla="*/ 1020 h 3351"/>
                  <a:gd name="T38" fmla="*/ 1834 w 1863"/>
                  <a:gd name="T39" fmla="*/ 1253 h 3351"/>
                  <a:gd name="T40" fmla="*/ 1859 w 1863"/>
                  <a:gd name="T41" fmla="*/ 1500 h 3351"/>
                  <a:gd name="T42" fmla="*/ 1862 w 1863"/>
                  <a:gd name="T43" fmla="*/ 1758 h 3351"/>
                  <a:gd name="T44" fmla="*/ 1844 w 1863"/>
                  <a:gd name="T45" fmla="*/ 2011 h 3351"/>
                  <a:gd name="T46" fmla="*/ 1806 w 1863"/>
                  <a:gd name="T47" fmla="*/ 2250 h 3351"/>
                  <a:gd name="T48" fmla="*/ 1750 w 1863"/>
                  <a:gd name="T49" fmla="*/ 2474 h 3351"/>
                  <a:gd name="T50" fmla="*/ 1677 w 1863"/>
                  <a:gd name="T51" fmla="*/ 2678 h 3351"/>
                  <a:gd name="T52" fmla="*/ 1589 w 1863"/>
                  <a:gd name="T53" fmla="*/ 2861 h 3351"/>
                  <a:gd name="T54" fmla="*/ 1488 w 1863"/>
                  <a:gd name="T55" fmla="*/ 3019 h 3351"/>
                  <a:gd name="T56" fmla="*/ 1375 w 1863"/>
                  <a:gd name="T57" fmla="*/ 3149 h 3351"/>
                  <a:gd name="T58" fmla="*/ 1250 w 1863"/>
                  <a:gd name="T59" fmla="*/ 3250 h 3351"/>
                  <a:gd name="T60" fmla="*/ 1119 w 1863"/>
                  <a:gd name="T61" fmla="*/ 3317 h 3351"/>
                  <a:gd name="T62" fmla="*/ 980 w 1863"/>
                  <a:gd name="T63" fmla="*/ 3349 h 3351"/>
                  <a:gd name="T64" fmla="*/ 836 w 1863"/>
                  <a:gd name="T65" fmla="*/ 3342 h 3351"/>
                  <a:gd name="T66" fmla="*/ 697 w 1863"/>
                  <a:gd name="T67" fmla="*/ 3299 h 3351"/>
                  <a:gd name="T68" fmla="*/ 566 w 1863"/>
                  <a:gd name="T69" fmla="*/ 3220 h 3351"/>
                  <a:gd name="T70" fmla="*/ 445 w 1863"/>
                  <a:gd name="T71" fmla="*/ 3109 h 3351"/>
                  <a:gd name="T72" fmla="*/ 337 w 1863"/>
                  <a:gd name="T73" fmla="*/ 2969 h 3351"/>
                  <a:gd name="T74" fmla="*/ 240 w 1863"/>
                  <a:gd name="T75" fmla="*/ 2802 h 3351"/>
                  <a:gd name="T76" fmla="*/ 158 w 1863"/>
                  <a:gd name="T77" fmla="*/ 2612 h 3351"/>
                  <a:gd name="T78" fmla="*/ 90 w 1863"/>
                  <a:gd name="T79" fmla="*/ 2402 h 3351"/>
                  <a:gd name="T80" fmla="*/ 41 w 1863"/>
                  <a:gd name="T81" fmla="*/ 2172 h 3351"/>
                  <a:gd name="T82" fmla="*/ 11 w 1863"/>
                  <a:gd name="T83" fmla="*/ 1928 h 3351"/>
                  <a:gd name="T84" fmla="*/ 0 w 1863"/>
                  <a:gd name="T85" fmla="*/ 1671 h 3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3" h="3351">
                    <a:moveTo>
                      <a:pt x="0" y="1671"/>
                    </a:moveTo>
                    <a:lnTo>
                      <a:pt x="1" y="1585"/>
                    </a:lnTo>
                    <a:lnTo>
                      <a:pt x="5" y="1500"/>
                    </a:lnTo>
                    <a:lnTo>
                      <a:pt x="11" y="1417"/>
                    </a:lnTo>
                    <a:lnTo>
                      <a:pt x="19" y="1334"/>
                    </a:lnTo>
                    <a:lnTo>
                      <a:pt x="29" y="1253"/>
                    </a:lnTo>
                    <a:lnTo>
                      <a:pt x="41" y="1175"/>
                    </a:lnTo>
                    <a:lnTo>
                      <a:pt x="56" y="1097"/>
                    </a:lnTo>
                    <a:lnTo>
                      <a:pt x="72" y="1020"/>
                    </a:lnTo>
                    <a:lnTo>
                      <a:pt x="90" y="947"/>
                    </a:lnTo>
                    <a:lnTo>
                      <a:pt x="111" y="874"/>
                    </a:lnTo>
                    <a:lnTo>
                      <a:pt x="134" y="805"/>
                    </a:lnTo>
                    <a:lnTo>
                      <a:pt x="158" y="737"/>
                    </a:lnTo>
                    <a:lnTo>
                      <a:pt x="183" y="671"/>
                    </a:lnTo>
                    <a:lnTo>
                      <a:pt x="211" y="608"/>
                    </a:lnTo>
                    <a:lnTo>
                      <a:pt x="240" y="548"/>
                    </a:lnTo>
                    <a:lnTo>
                      <a:pt x="271" y="490"/>
                    </a:lnTo>
                    <a:lnTo>
                      <a:pt x="303" y="435"/>
                    </a:lnTo>
                    <a:lnTo>
                      <a:pt x="337" y="382"/>
                    </a:lnTo>
                    <a:lnTo>
                      <a:pt x="371" y="332"/>
                    </a:lnTo>
                    <a:lnTo>
                      <a:pt x="408" y="285"/>
                    </a:lnTo>
                    <a:lnTo>
                      <a:pt x="445" y="242"/>
                    </a:lnTo>
                    <a:lnTo>
                      <a:pt x="485" y="202"/>
                    </a:lnTo>
                    <a:lnTo>
                      <a:pt x="525" y="165"/>
                    </a:lnTo>
                    <a:lnTo>
                      <a:pt x="566" y="131"/>
                    </a:lnTo>
                    <a:lnTo>
                      <a:pt x="609" y="101"/>
                    </a:lnTo>
                    <a:lnTo>
                      <a:pt x="652" y="75"/>
                    </a:lnTo>
                    <a:lnTo>
                      <a:pt x="697" y="52"/>
                    </a:lnTo>
                    <a:lnTo>
                      <a:pt x="742" y="34"/>
                    </a:lnTo>
                    <a:lnTo>
                      <a:pt x="788" y="19"/>
                    </a:lnTo>
                    <a:lnTo>
                      <a:pt x="836" y="9"/>
                    </a:lnTo>
                    <a:lnTo>
                      <a:pt x="883" y="2"/>
                    </a:lnTo>
                    <a:lnTo>
                      <a:pt x="932" y="0"/>
                    </a:lnTo>
                    <a:lnTo>
                      <a:pt x="980" y="2"/>
                    </a:lnTo>
                    <a:lnTo>
                      <a:pt x="1027" y="9"/>
                    </a:lnTo>
                    <a:lnTo>
                      <a:pt x="1073" y="19"/>
                    </a:lnTo>
                    <a:lnTo>
                      <a:pt x="1119" y="34"/>
                    </a:lnTo>
                    <a:lnTo>
                      <a:pt x="1163" y="52"/>
                    </a:lnTo>
                    <a:lnTo>
                      <a:pt x="1208" y="75"/>
                    </a:lnTo>
                    <a:lnTo>
                      <a:pt x="1250" y="101"/>
                    </a:lnTo>
                    <a:lnTo>
                      <a:pt x="1292" y="131"/>
                    </a:lnTo>
                    <a:lnTo>
                      <a:pt x="1335" y="165"/>
                    </a:lnTo>
                    <a:lnTo>
                      <a:pt x="1375" y="202"/>
                    </a:lnTo>
                    <a:lnTo>
                      <a:pt x="1413" y="242"/>
                    </a:lnTo>
                    <a:lnTo>
                      <a:pt x="1451" y="285"/>
                    </a:lnTo>
                    <a:lnTo>
                      <a:pt x="1488" y="332"/>
                    </a:lnTo>
                    <a:lnTo>
                      <a:pt x="1523" y="382"/>
                    </a:lnTo>
                    <a:lnTo>
                      <a:pt x="1557" y="435"/>
                    </a:lnTo>
                    <a:lnTo>
                      <a:pt x="1589" y="490"/>
                    </a:lnTo>
                    <a:lnTo>
                      <a:pt x="1620" y="548"/>
                    </a:lnTo>
                    <a:lnTo>
                      <a:pt x="1650" y="608"/>
                    </a:lnTo>
                    <a:lnTo>
                      <a:pt x="1677" y="671"/>
                    </a:lnTo>
                    <a:lnTo>
                      <a:pt x="1703" y="737"/>
                    </a:lnTo>
                    <a:lnTo>
                      <a:pt x="1727" y="805"/>
                    </a:lnTo>
                    <a:lnTo>
                      <a:pt x="1750" y="874"/>
                    </a:lnTo>
                    <a:lnTo>
                      <a:pt x="1771" y="947"/>
                    </a:lnTo>
                    <a:lnTo>
                      <a:pt x="1789" y="1020"/>
                    </a:lnTo>
                    <a:lnTo>
                      <a:pt x="1806" y="1097"/>
                    </a:lnTo>
                    <a:lnTo>
                      <a:pt x="1821" y="1175"/>
                    </a:lnTo>
                    <a:lnTo>
                      <a:pt x="1834" y="1253"/>
                    </a:lnTo>
                    <a:lnTo>
                      <a:pt x="1844" y="1334"/>
                    </a:lnTo>
                    <a:lnTo>
                      <a:pt x="1852" y="1417"/>
                    </a:lnTo>
                    <a:lnTo>
                      <a:pt x="1859" y="1500"/>
                    </a:lnTo>
                    <a:lnTo>
                      <a:pt x="1862" y="1585"/>
                    </a:lnTo>
                    <a:lnTo>
                      <a:pt x="1863" y="1671"/>
                    </a:lnTo>
                    <a:lnTo>
                      <a:pt x="1862" y="1758"/>
                    </a:lnTo>
                    <a:lnTo>
                      <a:pt x="1859" y="1843"/>
                    </a:lnTo>
                    <a:lnTo>
                      <a:pt x="1852" y="1928"/>
                    </a:lnTo>
                    <a:lnTo>
                      <a:pt x="1844" y="2011"/>
                    </a:lnTo>
                    <a:lnTo>
                      <a:pt x="1834" y="2092"/>
                    </a:lnTo>
                    <a:lnTo>
                      <a:pt x="1821" y="2172"/>
                    </a:lnTo>
                    <a:lnTo>
                      <a:pt x="1806" y="2250"/>
                    </a:lnTo>
                    <a:lnTo>
                      <a:pt x="1789" y="2326"/>
                    </a:lnTo>
                    <a:lnTo>
                      <a:pt x="1771" y="2402"/>
                    </a:lnTo>
                    <a:lnTo>
                      <a:pt x="1750" y="2474"/>
                    </a:lnTo>
                    <a:lnTo>
                      <a:pt x="1727" y="2544"/>
                    </a:lnTo>
                    <a:lnTo>
                      <a:pt x="1703" y="2612"/>
                    </a:lnTo>
                    <a:lnTo>
                      <a:pt x="1677" y="2678"/>
                    </a:lnTo>
                    <a:lnTo>
                      <a:pt x="1650" y="2742"/>
                    </a:lnTo>
                    <a:lnTo>
                      <a:pt x="1620" y="2802"/>
                    </a:lnTo>
                    <a:lnTo>
                      <a:pt x="1589" y="2861"/>
                    </a:lnTo>
                    <a:lnTo>
                      <a:pt x="1557" y="2916"/>
                    </a:lnTo>
                    <a:lnTo>
                      <a:pt x="1523" y="2969"/>
                    </a:lnTo>
                    <a:lnTo>
                      <a:pt x="1488" y="3019"/>
                    </a:lnTo>
                    <a:lnTo>
                      <a:pt x="1451" y="3065"/>
                    </a:lnTo>
                    <a:lnTo>
                      <a:pt x="1413" y="3109"/>
                    </a:lnTo>
                    <a:lnTo>
                      <a:pt x="1375" y="3149"/>
                    </a:lnTo>
                    <a:lnTo>
                      <a:pt x="1335" y="3186"/>
                    </a:lnTo>
                    <a:lnTo>
                      <a:pt x="1292" y="3220"/>
                    </a:lnTo>
                    <a:lnTo>
                      <a:pt x="1250" y="3250"/>
                    </a:lnTo>
                    <a:lnTo>
                      <a:pt x="1208" y="3276"/>
                    </a:lnTo>
                    <a:lnTo>
                      <a:pt x="1163" y="3299"/>
                    </a:lnTo>
                    <a:lnTo>
                      <a:pt x="1119" y="3317"/>
                    </a:lnTo>
                    <a:lnTo>
                      <a:pt x="1073" y="3332"/>
                    </a:lnTo>
                    <a:lnTo>
                      <a:pt x="1027" y="3342"/>
                    </a:lnTo>
                    <a:lnTo>
                      <a:pt x="980" y="3349"/>
                    </a:lnTo>
                    <a:lnTo>
                      <a:pt x="932" y="3351"/>
                    </a:lnTo>
                    <a:lnTo>
                      <a:pt x="883" y="3349"/>
                    </a:lnTo>
                    <a:lnTo>
                      <a:pt x="836" y="3342"/>
                    </a:lnTo>
                    <a:lnTo>
                      <a:pt x="788" y="3332"/>
                    </a:lnTo>
                    <a:lnTo>
                      <a:pt x="742" y="3317"/>
                    </a:lnTo>
                    <a:lnTo>
                      <a:pt x="697" y="3299"/>
                    </a:lnTo>
                    <a:lnTo>
                      <a:pt x="652" y="3276"/>
                    </a:lnTo>
                    <a:lnTo>
                      <a:pt x="609" y="3250"/>
                    </a:lnTo>
                    <a:lnTo>
                      <a:pt x="566" y="3220"/>
                    </a:lnTo>
                    <a:lnTo>
                      <a:pt x="525" y="3186"/>
                    </a:lnTo>
                    <a:lnTo>
                      <a:pt x="485" y="3149"/>
                    </a:lnTo>
                    <a:lnTo>
                      <a:pt x="445" y="3109"/>
                    </a:lnTo>
                    <a:lnTo>
                      <a:pt x="408" y="3065"/>
                    </a:lnTo>
                    <a:lnTo>
                      <a:pt x="371" y="3019"/>
                    </a:lnTo>
                    <a:lnTo>
                      <a:pt x="337" y="2969"/>
                    </a:lnTo>
                    <a:lnTo>
                      <a:pt x="303" y="2916"/>
                    </a:lnTo>
                    <a:lnTo>
                      <a:pt x="271" y="2861"/>
                    </a:lnTo>
                    <a:lnTo>
                      <a:pt x="240" y="2802"/>
                    </a:lnTo>
                    <a:lnTo>
                      <a:pt x="211" y="2742"/>
                    </a:lnTo>
                    <a:lnTo>
                      <a:pt x="183" y="2678"/>
                    </a:lnTo>
                    <a:lnTo>
                      <a:pt x="158" y="2612"/>
                    </a:lnTo>
                    <a:lnTo>
                      <a:pt x="134" y="2544"/>
                    </a:lnTo>
                    <a:lnTo>
                      <a:pt x="111" y="2474"/>
                    </a:lnTo>
                    <a:lnTo>
                      <a:pt x="90" y="2402"/>
                    </a:lnTo>
                    <a:lnTo>
                      <a:pt x="72" y="2326"/>
                    </a:lnTo>
                    <a:lnTo>
                      <a:pt x="56" y="2250"/>
                    </a:lnTo>
                    <a:lnTo>
                      <a:pt x="41" y="2172"/>
                    </a:lnTo>
                    <a:lnTo>
                      <a:pt x="29" y="2092"/>
                    </a:lnTo>
                    <a:lnTo>
                      <a:pt x="19" y="2011"/>
                    </a:lnTo>
                    <a:lnTo>
                      <a:pt x="11" y="1928"/>
                    </a:lnTo>
                    <a:lnTo>
                      <a:pt x="5" y="1843"/>
                    </a:lnTo>
                    <a:lnTo>
                      <a:pt x="1" y="1758"/>
                    </a:lnTo>
                    <a:lnTo>
                      <a:pt x="0" y="167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 name="Freeform 32"/>
              <p:cNvSpPr>
                <a:spLocks/>
              </p:cNvSpPr>
              <p:nvPr/>
            </p:nvSpPr>
            <p:spPr bwMode="auto">
              <a:xfrm>
                <a:off x="4538" y="1065"/>
                <a:ext cx="328" cy="111"/>
              </a:xfrm>
              <a:custGeom>
                <a:avLst/>
                <a:gdLst>
                  <a:gd name="T0" fmla="*/ 2630 w 2630"/>
                  <a:gd name="T1" fmla="*/ 774 h 884"/>
                  <a:gd name="T2" fmla="*/ 2595 w 2630"/>
                  <a:gd name="T3" fmla="*/ 695 h 884"/>
                  <a:gd name="T4" fmla="*/ 2553 w 2630"/>
                  <a:gd name="T5" fmla="*/ 619 h 884"/>
                  <a:gd name="T6" fmla="*/ 2502 w 2630"/>
                  <a:gd name="T7" fmla="*/ 547 h 884"/>
                  <a:gd name="T8" fmla="*/ 2444 w 2630"/>
                  <a:gd name="T9" fmla="*/ 477 h 884"/>
                  <a:gd name="T10" fmla="*/ 2380 w 2630"/>
                  <a:gd name="T11" fmla="*/ 412 h 884"/>
                  <a:gd name="T12" fmla="*/ 2311 w 2630"/>
                  <a:gd name="T13" fmla="*/ 351 h 884"/>
                  <a:gd name="T14" fmla="*/ 2235 w 2630"/>
                  <a:gd name="T15" fmla="*/ 294 h 884"/>
                  <a:gd name="T16" fmla="*/ 2155 w 2630"/>
                  <a:gd name="T17" fmla="*/ 240 h 884"/>
                  <a:gd name="T18" fmla="*/ 2070 w 2630"/>
                  <a:gd name="T19" fmla="*/ 192 h 884"/>
                  <a:gd name="T20" fmla="*/ 1981 w 2630"/>
                  <a:gd name="T21" fmla="*/ 149 h 884"/>
                  <a:gd name="T22" fmla="*/ 1888 w 2630"/>
                  <a:gd name="T23" fmla="*/ 111 h 884"/>
                  <a:gd name="T24" fmla="*/ 1793 w 2630"/>
                  <a:gd name="T25" fmla="*/ 78 h 884"/>
                  <a:gd name="T26" fmla="*/ 1695 w 2630"/>
                  <a:gd name="T27" fmla="*/ 51 h 884"/>
                  <a:gd name="T28" fmla="*/ 1595 w 2630"/>
                  <a:gd name="T29" fmla="*/ 29 h 884"/>
                  <a:gd name="T30" fmla="*/ 1493 w 2630"/>
                  <a:gd name="T31" fmla="*/ 13 h 884"/>
                  <a:gd name="T32" fmla="*/ 1391 w 2630"/>
                  <a:gd name="T33" fmla="*/ 4 h 884"/>
                  <a:gd name="T34" fmla="*/ 1287 w 2630"/>
                  <a:gd name="T35" fmla="*/ 0 h 884"/>
                  <a:gd name="T36" fmla="*/ 1184 w 2630"/>
                  <a:gd name="T37" fmla="*/ 5 h 884"/>
                  <a:gd name="T38" fmla="*/ 1080 w 2630"/>
                  <a:gd name="T39" fmla="*/ 15 h 884"/>
                  <a:gd name="T40" fmla="*/ 978 w 2630"/>
                  <a:gd name="T41" fmla="*/ 33 h 884"/>
                  <a:gd name="T42" fmla="*/ 878 w 2630"/>
                  <a:gd name="T43" fmla="*/ 59 h 884"/>
                  <a:gd name="T44" fmla="*/ 779 w 2630"/>
                  <a:gd name="T45" fmla="*/ 90 h 884"/>
                  <a:gd name="T46" fmla="*/ 682 w 2630"/>
                  <a:gd name="T47" fmla="*/ 132 h 884"/>
                  <a:gd name="T48" fmla="*/ 588 w 2630"/>
                  <a:gd name="T49" fmla="*/ 180 h 884"/>
                  <a:gd name="T50" fmla="*/ 498 w 2630"/>
                  <a:gd name="T51" fmla="*/ 237 h 884"/>
                  <a:gd name="T52" fmla="*/ 411 w 2630"/>
                  <a:gd name="T53" fmla="*/ 302 h 884"/>
                  <a:gd name="T54" fmla="*/ 329 w 2630"/>
                  <a:gd name="T55" fmla="*/ 376 h 884"/>
                  <a:gd name="T56" fmla="*/ 251 w 2630"/>
                  <a:gd name="T57" fmla="*/ 458 h 884"/>
                  <a:gd name="T58" fmla="*/ 179 w 2630"/>
                  <a:gd name="T59" fmla="*/ 551 h 884"/>
                  <a:gd name="T60" fmla="*/ 113 w 2630"/>
                  <a:gd name="T61" fmla="*/ 652 h 884"/>
                  <a:gd name="T62" fmla="*/ 54 w 2630"/>
                  <a:gd name="T63" fmla="*/ 763 h 884"/>
                  <a:gd name="T64" fmla="*/ 0 w 2630"/>
                  <a:gd name="T65" fmla="*/ 884 h 884"/>
                  <a:gd name="T66" fmla="*/ 17 w 2630"/>
                  <a:gd name="T67" fmla="*/ 875 h 884"/>
                  <a:gd name="T68" fmla="*/ 66 w 2630"/>
                  <a:gd name="T69" fmla="*/ 848 h 884"/>
                  <a:gd name="T70" fmla="*/ 103 w 2630"/>
                  <a:gd name="T71" fmla="*/ 830 h 884"/>
                  <a:gd name="T72" fmla="*/ 146 w 2630"/>
                  <a:gd name="T73" fmla="*/ 810 h 884"/>
                  <a:gd name="T74" fmla="*/ 195 w 2630"/>
                  <a:gd name="T75" fmla="*/ 787 h 884"/>
                  <a:gd name="T76" fmla="*/ 251 w 2630"/>
                  <a:gd name="T77" fmla="*/ 762 h 884"/>
                  <a:gd name="T78" fmla="*/ 314 w 2630"/>
                  <a:gd name="T79" fmla="*/ 735 h 884"/>
                  <a:gd name="T80" fmla="*/ 383 w 2630"/>
                  <a:gd name="T81" fmla="*/ 708 h 884"/>
                  <a:gd name="T82" fmla="*/ 456 w 2630"/>
                  <a:gd name="T83" fmla="*/ 680 h 884"/>
                  <a:gd name="T84" fmla="*/ 533 w 2630"/>
                  <a:gd name="T85" fmla="*/ 652 h 884"/>
                  <a:gd name="T86" fmla="*/ 617 w 2630"/>
                  <a:gd name="T87" fmla="*/ 625 h 884"/>
                  <a:gd name="T88" fmla="*/ 704 w 2630"/>
                  <a:gd name="T89" fmla="*/ 597 h 884"/>
                  <a:gd name="T90" fmla="*/ 796 w 2630"/>
                  <a:gd name="T91" fmla="*/ 572 h 884"/>
                  <a:gd name="T92" fmla="*/ 891 w 2630"/>
                  <a:gd name="T93" fmla="*/ 548 h 884"/>
                  <a:gd name="T94" fmla="*/ 989 w 2630"/>
                  <a:gd name="T95" fmla="*/ 527 h 884"/>
                  <a:gd name="T96" fmla="*/ 1090 w 2630"/>
                  <a:gd name="T97" fmla="*/ 508 h 884"/>
                  <a:gd name="T98" fmla="*/ 1194 w 2630"/>
                  <a:gd name="T99" fmla="*/ 492 h 884"/>
                  <a:gd name="T100" fmla="*/ 1300 w 2630"/>
                  <a:gd name="T101" fmla="*/ 480 h 884"/>
                  <a:gd name="T102" fmla="*/ 1409 w 2630"/>
                  <a:gd name="T103" fmla="*/ 472 h 884"/>
                  <a:gd name="T104" fmla="*/ 1518 w 2630"/>
                  <a:gd name="T105" fmla="*/ 468 h 884"/>
                  <a:gd name="T106" fmla="*/ 1629 w 2630"/>
                  <a:gd name="T107" fmla="*/ 469 h 884"/>
                  <a:gd name="T108" fmla="*/ 1741 w 2630"/>
                  <a:gd name="T109" fmla="*/ 475 h 884"/>
                  <a:gd name="T110" fmla="*/ 1854 w 2630"/>
                  <a:gd name="T111" fmla="*/ 488 h 884"/>
                  <a:gd name="T112" fmla="*/ 1967 w 2630"/>
                  <a:gd name="T113" fmla="*/ 506 h 884"/>
                  <a:gd name="T114" fmla="*/ 2080 w 2630"/>
                  <a:gd name="T115" fmla="*/ 531 h 884"/>
                  <a:gd name="T116" fmla="*/ 2192 w 2630"/>
                  <a:gd name="T117" fmla="*/ 564 h 884"/>
                  <a:gd name="T118" fmla="*/ 2304 w 2630"/>
                  <a:gd name="T119" fmla="*/ 604 h 884"/>
                  <a:gd name="T120" fmla="*/ 2414 w 2630"/>
                  <a:gd name="T121" fmla="*/ 652 h 884"/>
                  <a:gd name="T122" fmla="*/ 2523 w 2630"/>
                  <a:gd name="T123" fmla="*/ 709 h 884"/>
                  <a:gd name="T124" fmla="*/ 2630 w 2630"/>
                  <a:gd name="T125" fmla="*/ 774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30" h="884">
                    <a:moveTo>
                      <a:pt x="2630" y="774"/>
                    </a:moveTo>
                    <a:lnTo>
                      <a:pt x="2595" y="695"/>
                    </a:lnTo>
                    <a:lnTo>
                      <a:pt x="2553" y="619"/>
                    </a:lnTo>
                    <a:lnTo>
                      <a:pt x="2502" y="547"/>
                    </a:lnTo>
                    <a:lnTo>
                      <a:pt x="2444" y="477"/>
                    </a:lnTo>
                    <a:lnTo>
                      <a:pt x="2380" y="412"/>
                    </a:lnTo>
                    <a:lnTo>
                      <a:pt x="2311" y="351"/>
                    </a:lnTo>
                    <a:lnTo>
                      <a:pt x="2235" y="294"/>
                    </a:lnTo>
                    <a:lnTo>
                      <a:pt x="2155" y="240"/>
                    </a:lnTo>
                    <a:lnTo>
                      <a:pt x="2070" y="192"/>
                    </a:lnTo>
                    <a:lnTo>
                      <a:pt x="1981" y="149"/>
                    </a:lnTo>
                    <a:lnTo>
                      <a:pt x="1888" y="111"/>
                    </a:lnTo>
                    <a:lnTo>
                      <a:pt x="1793" y="78"/>
                    </a:lnTo>
                    <a:lnTo>
                      <a:pt x="1695" y="51"/>
                    </a:lnTo>
                    <a:lnTo>
                      <a:pt x="1595" y="29"/>
                    </a:lnTo>
                    <a:lnTo>
                      <a:pt x="1493" y="13"/>
                    </a:lnTo>
                    <a:lnTo>
                      <a:pt x="1391" y="4"/>
                    </a:lnTo>
                    <a:lnTo>
                      <a:pt x="1287" y="0"/>
                    </a:lnTo>
                    <a:lnTo>
                      <a:pt x="1184" y="5"/>
                    </a:lnTo>
                    <a:lnTo>
                      <a:pt x="1080" y="15"/>
                    </a:lnTo>
                    <a:lnTo>
                      <a:pt x="978" y="33"/>
                    </a:lnTo>
                    <a:lnTo>
                      <a:pt x="878" y="59"/>
                    </a:lnTo>
                    <a:lnTo>
                      <a:pt x="779" y="90"/>
                    </a:lnTo>
                    <a:lnTo>
                      <a:pt x="682" y="132"/>
                    </a:lnTo>
                    <a:lnTo>
                      <a:pt x="588" y="180"/>
                    </a:lnTo>
                    <a:lnTo>
                      <a:pt x="498" y="237"/>
                    </a:lnTo>
                    <a:lnTo>
                      <a:pt x="411" y="302"/>
                    </a:lnTo>
                    <a:lnTo>
                      <a:pt x="329" y="376"/>
                    </a:lnTo>
                    <a:lnTo>
                      <a:pt x="251" y="458"/>
                    </a:lnTo>
                    <a:lnTo>
                      <a:pt x="179" y="551"/>
                    </a:lnTo>
                    <a:lnTo>
                      <a:pt x="113" y="652"/>
                    </a:lnTo>
                    <a:lnTo>
                      <a:pt x="54" y="763"/>
                    </a:lnTo>
                    <a:lnTo>
                      <a:pt x="0" y="884"/>
                    </a:lnTo>
                    <a:lnTo>
                      <a:pt x="17" y="875"/>
                    </a:lnTo>
                    <a:lnTo>
                      <a:pt x="66" y="848"/>
                    </a:lnTo>
                    <a:lnTo>
                      <a:pt x="103" y="830"/>
                    </a:lnTo>
                    <a:lnTo>
                      <a:pt x="146" y="810"/>
                    </a:lnTo>
                    <a:lnTo>
                      <a:pt x="195" y="787"/>
                    </a:lnTo>
                    <a:lnTo>
                      <a:pt x="251" y="762"/>
                    </a:lnTo>
                    <a:lnTo>
                      <a:pt x="314" y="735"/>
                    </a:lnTo>
                    <a:lnTo>
                      <a:pt x="383" y="708"/>
                    </a:lnTo>
                    <a:lnTo>
                      <a:pt x="456" y="680"/>
                    </a:lnTo>
                    <a:lnTo>
                      <a:pt x="533" y="652"/>
                    </a:lnTo>
                    <a:lnTo>
                      <a:pt x="617" y="625"/>
                    </a:lnTo>
                    <a:lnTo>
                      <a:pt x="704" y="597"/>
                    </a:lnTo>
                    <a:lnTo>
                      <a:pt x="796" y="572"/>
                    </a:lnTo>
                    <a:lnTo>
                      <a:pt x="891" y="548"/>
                    </a:lnTo>
                    <a:lnTo>
                      <a:pt x="989" y="527"/>
                    </a:lnTo>
                    <a:lnTo>
                      <a:pt x="1090" y="508"/>
                    </a:lnTo>
                    <a:lnTo>
                      <a:pt x="1194" y="492"/>
                    </a:lnTo>
                    <a:lnTo>
                      <a:pt x="1300" y="480"/>
                    </a:lnTo>
                    <a:lnTo>
                      <a:pt x="1409" y="472"/>
                    </a:lnTo>
                    <a:lnTo>
                      <a:pt x="1518" y="468"/>
                    </a:lnTo>
                    <a:lnTo>
                      <a:pt x="1629" y="469"/>
                    </a:lnTo>
                    <a:lnTo>
                      <a:pt x="1741" y="475"/>
                    </a:lnTo>
                    <a:lnTo>
                      <a:pt x="1854" y="488"/>
                    </a:lnTo>
                    <a:lnTo>
                      <a:pt x="1967" y="506"/>
                    </a:lnTo>
                    <a:lnTo>
                      <a:pt x="2080" y="531"/>
                    </a:lnTo>
                    <a:lnTo>
                      <a:pt x="2192" y="564"/>
                    </a:lnTo>
                    <a:lnTo>
                      <a:pt x="2304" y="604"/>
                    </a:lnTo>
                    <a:lnTo>
                      <a:pt x="2414" y="652"/>
                    </a:lnTo>
                    <a:lnTo>
                      <a:pt x="2523" y="709"/>
                    </a:lnTo>
                    <a:lnTo>
                      <a:pt x="2630" y="77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 name="Freeform 33"/>
              <p:cNvSpPr>
                <a:spLocks/>
              </p:cNvSpPr>
              <p:nvPr/>
            </p:nvSpPr>
            <p:spPr bwMode="auto">
              <a:xfrm>
                <a:off x="5175" y="1065"/>
                <a:ext cx="329" cy="111"/>
              </a:xfrm>
              <a:custGeom>
                <a:avLst/>
                <a:gdLst>
                  <a:gd name="T0" fmla="*/ 0 w 2639"/>
                  <a:gd name="T1" fmla="*/ 774 h 884"/>
                  <a:gd name="T2" fmla="*/ 35 w 2639"/>
                  <a:gd name="T3" fmla="*/ 695 h 884"/>
                  <a:gd name="T4" fmla="*/ 77 w 2639"/>
                  <a:gd name="T5" fmla="*/ 619 h 884"/>
                  <a:gd name="T6" fmla="*/ 128 w 2639"/>
                  <a:gd name="T7" fmla="*/ 547 h 884"/>
                  <a:gd name="T8" fmla="*/ 186 w 2639"/>
                  <a:gd name="T9" fmla="*/ 477 h 884"/>
                  <a:gd name="T10" fmla="*/ 250 w 2639"/>
                  <a:gd name="T11" fmla="*/ 412 h 884"/>
                  <a:gd name="T12" fmla="*/ 319 w 2639"/>
                  <a:gd name="T13" fmla="*/ 351 h 884"/>
                  <a:gd name="T14" fmla="*/ 395 w 2639"/>
                  <a:gd name="T15" fmla="*/ 294 h 884"/>
                  <a:gd name="T16" fmla="*/ 475 w 2639"/>
                  <a:gd name="T17" fmla="*/ 240 h 884"/>
                  <a:gd name="T18" fmla="*/ 560 w 2639"/>
                  <a:gd name="T19" fmla="*/ 192 h 884"/>
                  <a:gd name="T20" fmla="*/ 649 w 2639"/>
                  <a:gd name="T21" fmla="*/ 149 h 884"/>
                  <a:gd name="T22" fmla="*/ 742 w 2639"/>
                  <a:gd name="T23" fmla="*/ 111 h 884"/>
                  <a:gd name="T24" fmla="*/ 838 w 2639"/>
                  <a:gd name="T25" fmla="*/ 78 h 884"/>
                  <a:gd name="T26" fmla="*/ 936 w 2639"/>
                  <a:gd name="T27" fmla="*/ 51 h 884"/>
                  <a:gd name="T28" fmla="*/ 1035 w 2639"/>
                  <a:gd name="T29" fmla="*/ 29 h 884"/>
                  <a:gd name="T30" fmla="*/ 1138 w 2639"/>
                  <a:gd name="T31" fmla="*/ 13 h 884"/>
                  <a:gd name="T32" fmla="*/ 1241 w 2639"/>
                  <a:gd name="T33" fmla="*/ 4 h 884"/>
                  <a:gd name="T34" fmla="*/ 1345 w 2639"/>
                  <a:gd name="T35" fmla="*/ 0 h 884"/>
                  <a:gd name="T36" fmla="*/ 1448 w 2639"/>
                  <a:gd name="T37" fmla="*/ 5 h 884"/>
                  <a:gd name="T38" fmla="*/ 1551 w 2639"/>
                  <a:gd name="T39" fmla="*/ 15 h 884"/>
                  <a:gd name="T40" fmla="*/ 1654 w 2639"/>
                  <a:gd name="T41" fmla="*/ 33 h 884"/>
                  <a:gd name="T42" fmla="*/ 1755 w 2639"/>
                  <a:gd name="T43" fmla="*/ 59 h 884"/>
                  <a:gd name="T44" fmla="*/ 1855 w 2639"/>
                  <a:gd name="T45" fmla="*/ 90 h 884"/>
                  <a:gd name="T46" fmla="*/ 1952 w 2639"/>
                  <a:gd name="T47" fmla="*/ 132 h 884"/>
                  <a:gd name="T48" fmla="*/ 2045 w 2639"/>
                  <a:gd name="T49" fmla="*/ 180 h 884"/>
                  <a:gd name="T50" fmla="*/ 2137 w 2639"/>
                  <a:gd name="T51" fmla="*/ 237 h 884"/>
                  <a:gd name="T52" fmla="*/ 2223 w 2639"/>
                  <a:gd name="T53" fmla="*/ 302 h 884"/>
                  <a:gd name="T54" fmla="*/ 2307 w 2639"/>
                  <a:gd name="T55" fmla="*/ 376 h 884"/>
                  <a:gd name="T56" fmla="*/ 2384 w 2639"/>
                  <a:gd name="T57" fmla="*/ 458 h 884"/>
                  <a:gd name="T58" fmla="*/ 2457 w 2639"/>
                  <a:gd name="T59" fmla="*/ 551 h 884"/>
                  <a:gd name="T60" fmla="*/ 2524 w 2639"/>
                  <a:gd name="T61" fmla="*/ 652 h 884"/>
                  <a:gd name="T62" fmla="*/ 2585 w 2639"/>
                  <a:gd name="T63" fmla="*/ 763 h 884"/>
                  <a:gd name="T64" fmla="*/ 2639 w 2639"/>
                  <a:gd name="T65" fmla="*/ 884 h 884"/>
                  <a:gd name="T66" fmla="*/ 2622 w 2639"/>
                  <a:gd name="T67" fmla="*/ 875 h 884"/>
                  <a:gd name="T68" fmla="*/ 2572 w 2639"/>
                  <a:gd name="T69" fmla="*/ 848 h 884"/>
                  <a:gd name="T70" fmla="*/ 2536 w 2639"/>
                  <a:gd name="T71" fmla="*/ 830 h 884"/>
                  <a:gd name="T72" fmla="*/ 2493 w 2639"/>
                  <a:gd name="T73" fmla="*/ 810 h 884"/>
                  <a:gd name="T74" fmla="*/ 2443 w 2639"/>
                  <a:gd name="T75" fmla="*/ 787 h 884"/>
                  <a:gd name="T76" fmla="*/ 2386 w 2639"/>
                  <a:gd name="T77" fmla="*/ 762 h 884"/>
                  <a:gd name="T78" fmla="*/ 2323 w 2639"/>
                  <a:gd name="T79" fmla="*/ 735 h 884"/>
                  <a:gd name="T80" fmla="*/ 2254 w 2639"/>
                  <a:gd name="T81" fmla="*/ 708 h 884"/>
                  <a:gd name="T82" fmla="*/ 2181 w 2639"/>
                  <a:gd name="T83" fmla="*/ 680 h 884"/>
                  <a:gd name="T84" fmla="*/ 2102 w 2639"/>
                  <a:gd name="T85" fmla="*/ 652 h 884"/>
                  <a:gd name="T86" fmla="*/ 2019 w 2639"/>
                  <a:gd name="T87" fmla="*/ 625 h 884"/>
                  <a:gd name="T88" fmla="*/ 1931 w 2639"/>
                  <a:gd name="T89" fmla="*/ 597 h 884"/>
                  <a:gd name="T90" fmla="*/ 1840 w 2639"/>
                  <a:gd name="T91" fmla="*/ 572 h 884"/>
                  <a:gd name="T92" fmla="*/ 1744 w 2639"/>
                  <a:gd name="T93" fmla="*/ 548 h 884"/>
                  <a:gd name="T94" fmla="*/ 1645 w 2639"/>
                  <a:gd name="T95" fmla="*/ 527 h 884"/>
                  <a:gd name="T96" fmla="*/ 1543 w 2639"/>
                  <a:gd name="T97" fmla="*/ 508 h 884"/>
                  <a:gd name="T98" fmla="*/ 1439 w 2639"/>
                  <a:gd name="T99" fmla="*/ 492 h 884"/>
                  <a:gd name="T100" fmla="*/ 1332 w 2639"/>
                  <a:gd name="T101" fmla="*/ 480 h 884"/>
                  <a:gd name="T102" fmla="*/ 1224 w 2639"/>
                  <a:gd name="T103" fmla="*/ 472 h 884"/>
                  <a:gd name="T104" fmla="*/ 1114 w 2639"/>
                  <a:gd name="T105" fmla="*/ 468 h 884"/>
                  <a:gd name="T106" fmla="*/ 1002 w 2639"/>
                  <a:gd name="T107" fmla="*/ 469 h 884"/>
                  <a:gd name="T108" fmla="*/ 890 w 2639"/>
                  <a:gd name="T109" fmla="*/ 475 h 884"/>
                  <a:gd name="T110" fmla="*/ 777 w 2639"/>
                  <a:gd name="T111" fmla="*/ 488 h 884"/>
                  <a:gd name="T112" fmla="*/ 664 w 2639"/>
                  <a:gd name="T113" fmla="*/ 506 h 884"/>
                  <a:gd name="T114" fmla="*/ 551 w 2639"/>
                  <a:gd name="T115" fmla="*/ 531 h 884"/>
                  <a:gd name="T116" fmla="*/ 438 w 2639"/>
                  <a:gd name="T117" fmla="*/ 564 h 884"/>
                  <a:gd name="T118" fmla="*/ 326 w 2639"/>
                  <a:gd name="T119" fmla="*/ 604 h 884"/>
                  <a:gd name="T120" fmla="*/ 216 w 2639"/>
                  <a:gd name="T121" fmla="*/ 652 h 884"/>
                  <a:gd name="T122" fmla="*/ 107 w 2639"/>
                  <a:gd name="T123" fmla="*/ 709 h 884"/>
                  <a:gd name="T124" fmla="*/ 0 w 2639"/>
                  <a:gd name="T125" fmla="*/ 774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39" h="884">
                    <a:moveTo>
                      <a:pt x="0" y="774"/>
                    </a:moveTo>
                    <a:lnTo>
                      <a:pt x="35" y="695"/>
                    </a:lnTo>
                    <a:lnTo>
                      <a:pt x="77" y="619"/>
                    </a:lnTo>
                    <a:lnTo>
                      <a:pt x="128" y="547"/>
                    </a:lnTo>
                    <a:lnTo>
                      <a:pt x="186" y="477"/>
                    </a:lnTo>
                    <a:lnTo>
                      <a:pt x="250" y="412"/>
                    </a:lnTo>
                    <a:lnTo>
                      <a:pt x="319" y="351"/>
                    </a:lnTo>
                    <a:lnTo>
                      <a:pt x="395" y="294"/>
                    </a:lnTo>
                    <a:lnTo>
                      <a:pt x="475" y="240"/>
                    </a:lnTo>
                    <a:lnTo>
                      <a:pt x="560" y="192"/>
                    </a:lnTo>
                    <a:lnTo>
                      <a:pt x="649" y="149"/>
                    </a:lnTo>
                    <a:lnTo>
                      <a:pt x="742" y="111"/>
                    </a:lnTo>
                    <a:lnTo>
                      <a:pt x="838" y="78"/>
                    </a:lnTo>
                    <a:lnTo>
                      <a:pt x="936" y="51"/>
                    </a:lnTo>
                    <a:lnTo>
                      <a:pt x="1035" y="29"/>
                    </a:lnTo>
                    <a:lnTo>
                      <a:pt x="1138" y="13"/>
                    </a:lnTo>
                    <a:lnTo>
                      <a:pt x="1241" y="4"/>
                    </a:lnTo>
                    <a:lnTo>
                      <a:pt x="1345" y="0"/>
                    </a:lnTo>
                    <a:lnTo>
                      <a:pt x="1448" y="5"/>
                    </a:lnTo>
                    <a:lnTo>
                      <a:pt x="1551" y="15"/>
                    </a:lnTo>
                    <a:lnTo>
                      <a:pt x="1654" y="33"/>
                    </a:lnTo>
                    <a:lnTo>
                      <a:pt x="1755" y="59"/>
                    </a:lnTo>
                    <a:lnTo>
                      <a:pt x="1855" y="90"/>
                    </a:lnTo>
                    <a:lnTo>
                      <a:pt x="1952" y="132"/>
                    </a:lnTo>
                    <a:lnTo>
                      <a:pt x="2045" y="180"/>
                    </a:lnTo>
                    <a:lnTo>
                      <a:pt x="2137" y="237"/>
                    </a:lnTo>
                    <a:lnTo>
                      <a:pt x="2223" y="302"/>
                    </a:lnTo>
                    <a:lnTo>
                      <a:pt x="2307" y="376"/>
                    </a:lnTo>
                    <a:lnTo>
                      <a:pt x="2384" y="458"/>
                    </a:lnTo>
                    <a:lnTo>
                      <a:pt x="2457" y="551"/>
                    </a:lnTo>
                    <a:lnTo>
                      <a:pt x="2524" y="652"/>
                    </a:lnTo>
                    <a:lnTo>
                      <a:pt x="2585" y="763"/>
                    </a:lnTo>
                    <a:lnTo>
                      <a:pt x="2639" y="884"/>
                    </a:lnTo>
                    <a:lnTo>
                      <a:pt x="2622" y="875"/>
                    </a:lnTo>
                    <a:lnTo>
                      <a:pt x="2572" y="848"/>
                    </a:lnTo>
                    <a:lnTo>
                      <a:pt x="2536" y="830"/>
                    </a:lnTo>
                    <a:lnTo>
                      <a:pt x="2493" y="810"/>
                    </a:lnTo>
                    <a:lnTo>
                      <a:pt x="2443" y="787"/>
                    </a:lnTo>
                    <a:lnTo>
                      <a:pt x="2386" y="762"/>
                    </a:lnTo>
                    <a:lnTo>
                      <a:pt x="2323" y="735"/>
                    </a:lnTo>
                    <a:lnTo>
                      <a:pt x="2254" y="708"/>
                    </a:lnTo>
                    <a:lnTo>
                      <a:pt x="2181" y="680"/>
                    </a:lnTo>
                    <a:lnTo>
                      <a:pt x="2102" y="652"/>
                    </a:lnTo>
                    <a:lnTo>
                      <a:pt x="2019" y="625"/>
                    </a:lnTo>
                    <a:lnTo>
                      <a:pt x="1931" y="597"/>
                    </a:lnTo>
                    <a:lnTo>
                      <a:pt x="1840" y="572"/>
                    </a:lnTo>
                    <a:lnTo>
                      <a:pt x="1744" y="548"/>
                    </a:lnTo>
                    <a:lnTo>
                      <a:pt x="1645" y="527"/>
                    </a:lnTo>
                    <a:lnTo>
                      <a:pt x="1543" y="508"/>
                    </a:lnTo>
                    <a:lnTo>
                      <a:pt x="1439" y="492"/>
                    </a:lnTo>
                    <a:lnTo>
                      <a:pt x="1332" y="480"/>
                    </a:lnTo>
                    <a:lnTo>
                      <a:pt x="1224" y="472"/>
                    </a:lnTo>
                    <a:lnTo>
                      <a:pt x="1114" y="468"/>
                    </a:lnTo>
                    <a:lnTo>
                      <a:pt x="1002" y="469"/>
                    </a:lnTo>
                    <a:lnTo>
                      <a:pt x="890" y="475"/>
                    </a:lnTo>
                    <a:lnTo>
                      <a:pt x="777" y="488"/>
                    </a:lnTo>
                    <a:lnTo>
                      <a:pt x="664" y="506"/>
                    </a:lnTo>
                    <a:lnTo>
                      <a:pt x="551" y="531"/>
                    </a:lnTo>
                    <a:lnTo>
                      <a:pt x="438" y="564"/>
                    </a:lnTo>
                    <a:lnTo>
                      <a:pt x="326" y="604"/>
                    </a:lnTo>
                    <a:lnTo>
                      <a:pt x="216" y="652"/>
                    </a:lnTo>
                    <a:lnTo>
                      <a:pt x="107" y="709"/>
                    </a:lnTo>
                    <a:lnTo>
                      <a:pt x="0" y="77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 name="Freeform 34"/>
              <p:cNvSpPr>
                <a:spLocks/>
              </p:cNvSpPr>
              <p:nvPr/>
            </p:nvSpPr>
            <p:spPr bwMode="auto">
              <a:xfrm>
                <a:off x="5007" y="772"/>
                <a:ext cx="959" cy="574"/>
              </a:xfrm>
              <a:custGeom>
                <a:avLst/>
                <a:gdLst>
                  <a:gd name="T0" fmla="*/ 0 w 7671"/>
                  <a:gd name="T1" fmla="*/ 5 h 4590"/>
                  <a:gd name="T2" fmla="*/ 432 w 7671"/>
                  <a:gd name="T3" fmla="*/ 0 h 4590"/>
                  <a:gd name="T4" fmla="*/ 854 w 7671"/>
                  <a:gd name="T5" fmla="*/ 22 h 4590"/>
                  <a:gd name="T6" fmla="*/ 1265 w 7671"/>
                  <a:gd name="T7" fmla="*/ 70 h 4590"/>
                  <a:gd name="T8" fmla="*/ 1667 w 7671"/>
                  <a:gd name="T9" fmla="*/ 142 h 4590"/>
                  <a:gd name="T10" fmla="*/ 2057 w 7671"/>
                  <a:gd name="T11" fmla="*/ 236 h 4590"/>
                  <a:gd name="T12" fmla="*/ 2438 w 7671"/>
                  <a:gd name="T13" fmla="*/ 350 h 4590"/>
                  <a:gd name="T14" fmla="*/ 2806 w 7671"/>
                  <a:gd name="T15" fmla="*/ 484 h 4590"/>
                  <a:gd name="T16" fmla="*/ 3164 w 7671"/>
                  <a:gd name="T17" fmla="*/ 633 h 4590"/>
                  <a:gd name="T18" fmla="*/ 3509 w 7671"/>
                  <a:gd name="T19" fmla="*/ 797 h 4590"/>
                  <a:gd name="T20" fmla="*/ 3843 w 7671"/>
                  <a:gd name="T21" fmla="*/ 976 h 4590"/>
                  <a:gd name="T22" fmla="*/ 4165 w 7671"/>
                  <a:gd name="T23" fmla="*/ 1165 h 4590"/>
                  <a:gd name="T24" fmla="*/ 4474 w 7671"/>
                  <a:gd name="T25" fmla="*/ 1364 h 4590"/>
                  <a:gd name="T26" fmla="*/ 4771 w 7671"/>
                  <a:gd name="T27" fmla="*/ 1570 h 4590"/>
                  <a:gd name="T28" fmla="*/ 5055 w 7671"/>
                  <a:gd name="T29" fmla="*/ 1783 h 4590"/>
                  <a:gd name="T30" fmla="*/ 5326 w 7671"/>
                  <a:gd name="T31" fmla="*/ 1999 h 4590"/>
                  <a:gd name="T32" fmla="*/ 5582 w 7671"/>
                  <a:gd name="T33" fmla="*/ 2219 h 4590"/>
                  <a:gd name="T34" fmla="*/ 5825 w 7671"/>
                  <a:gd name="T35" fmla="*/ 2439 h 4590"/>
                  <a:gd name="T36" fmla="*/ 6056 w 7671"/>
                  <a:gd name="T37" fmla="*/ 2657 h 4590"/>
                  <a:gd name="T38" fmla="*/ 6271 w 7671"/>
                  <a:gd name="T39" fmla="*/ 2873 h 4590"/>
                  <a:gd name="T40" fmla="*/ 6472 w 7671"/>
                  <a:gd name="T41" fmla="*/ 3084 h 4590"/>
                  <a:gd name="T42" fmla="*/ 6659 w 7671"/>
                  <a:gd name="T43" fmla="*/ 3288 h 4590"/>
                  <a:gd name="T44" fmla="*/ 6830 w 7671"/>
                  <a:gd name="T45" fmla="*/ 3485 h 4590"/>
                  <a:gd name="T46" fmla="*/ 6986 w 7671"/>
                  <a:gd name="T47" fmla="*/ 3669 h 4590"/>
                  <a:gd name="T48" fmla="*/ 7128 w 7671"/>
                  <a:gd name="T49" fmla="*/ 3844 h 4590"/>
                  <a:gd name="T50" fmla="*/ 7254 w 7671"/>
                  <a:gd name="T51" fmla="*/ 4004 h 4590"/>
                  <a:gd name="T52" fmla="*/ 7362 w 7671"/>
                  <a:gd name="T53" fmla="*/ 4149 h 4590"/>
                  <a:gd name="T54" fmla="*/ 7456 w 7671"/>
                  <a:gd name="T55" fmla="*/ 4276 h 4590"/>
                  <a:gd name="T56" fmla="*/ 7533 w 7671"/>
                  <a:gd name="T57" fmla="*/ 4384 h 4590"/>
                  <a:gd name="T58" fmla="*/ 7636 w 7671"/>
                  <a:gd name="T59" fmla="*/ 4536 h 4590"/>
                  <a:gd name="T60" fmla="*/ 7671 w 7671"/>
                  <a:gd name="T61" fmla="*/ 4590 h 4590"/>
                  <a:gd name="T62" fmla="*/ 7626 w 7671"/>
                  <a:gd name="T63" fmla="*/ 4544 h 4590"/>
                  <a:gd name="T64" fmla="*/ 7491 w 7671"/>
                  <a:gd name="T65" fmla="*/ 4416 h 4590"/>
                  <a:gd name="T66" fmla="*/ 7394 w 7671"/>
                  <a:gd name="T67" fmla="*/ 4325 h 4590"/>
                  <a:gd name="T68" fmla="*/ 7276 w 7671"/>
                  <a:gd name="T69" fmla="*/ 4216 h 4590"/>
                  <a:gd name="T70" fmla="*/ 7140 w 7671"/>
                  <a:gd name="T71" fmla="*/ 4092 h 4590"/>
                  <a:gd name="T72" fmla="*/ 6986 w 7671"/>
                  <a:gd name="T73" fmla="*/ 3954 h 4590"/>
                  <a:gd name="T74" fmla="*/ 6815 w 7671"/>
                  <a:gd name="T75" fmla="*/ 3804 h 4590"/>
                  <a:gd name="T76" fmla="*/ 6628 w 7671"/>
                  <a:gd name="T77" fmla="*/ 3642 h 4590"/>
                  <a:gd name="T78" fmla="*/ 6425 w 7671"/>
                  <a:gd name="T79" fmla="*/ 3471 h 4590"/>
                  <a:gd name="T80" fmla="*/ 6207 w 7671"/>
                  <a:gd name="T81" fmla="*/ 3290 h 4590"/>
                  <a:gd name="T82" fmla="*/ 5976 w 7671"/>
                  <a:gd name="T83" fmla="*/ 3103 h 4590"/>
                  <a:gd name="T84" fmla="*/ 5731 w 7671"/>
                  <a:gd name="T85" fmla="*/ 2910 h 4590"/>
                  <a:gd name="T86" fmla="*/ 5474 w 7671"/>
                  <a:gd name="T87" fmla="*/ 2714 h 4590"/>
                  <a:gd name="T88" fmla="*/ 5206 w 7671"/>
                  <a:gd name="T89" fmla="*/ 2513 h 4590"/>
                  <a:gd name="T90" fmla="*/ 4926 w 7671"/>
                  <a:gd name="T91" fmla="*/ 2311 h 4590"/>
                  <a:gd name="T92" fmla="*/ 4637 w 7671"/>
                  <a:gd name="T93" fmla="*/ 2109 h 4590"/>
                  <a:gd name="T94" fmla="*/ 4339 w 7671"/>
                  <a:gd name="T95" fmla="*/ 1907 h 4590"/>
                  <a:gd name="T96" fmla="*/ 4032 w 7671"/>
                  <a:gd name="T97" fmla="*/ 1708 h 4590"/>
                  <a:gd name="T98" fmla="*/ 3718 w 7671"/>
                  <a:gd name="T99" fmla="*/ 1513 h 4590"/>
                  <a:gd name="T100" fmla="*/ 3399 w 7671"/>
                  <a:gd name="T101" fmla="*/ 1324 h 4590"/>
                  <a:gd name="T102" fmla="*/ 3071 w 7671"/>
                  <a:gd name="T103" fmla="*/ 1140 h 4590"/>
                  <a:gd name="T104" fmla="*/ 2740 w 7671"/>
                  <a:gd name="T105" fmla="*/ 964 h 4590"/>
                  <a:gd name="T106" fmla="*/ 2404 w 7671"/>
                  <a:gd name="T107" fmla="*/ 797 h 4590"/>
                  <a:gd name="T108" fmla="*/ 2064 w 7671"/>
                  <a:gd name="T109" fmla="*/ 642 h 4590"/>
                  <a:gd name="T110" fmla="*/ 1723 w 7671"/>
                  <a:gd name="T111" fmla="*/ 498 h 4590"/>
                  <a:gd name="T112" fmla="*/ 1378 w 7671"/>
                  <a:gd name="T113" fmla="*/ 367 h 4590"/>
                  <a:gd name="T114" fmla="*/ 1033 w 7671"/>
                  <a:gd name="T115" fmla="*/ 252 h 4590"/>
                  <a:gd name="T116" fmla="*/ 689 w 7671"/>
                  <a:gd name="T117" fmla="*/ 151 h 4590"/>
                  <a:gd name="T118" fmla="*/ 344 w 7671"/>
                  <a:gd name="T119" fmla="*/ 69 h 4590"/>
                  <a:gd name="T120" fmla="*/ 0 w 7671"/>
                  <a:gd name="T121" fmla="*/ 5 h 4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671" h="4590">
                    <a:moveTo>
                      <a:pt x="0" y="5"/>
                    </a:moveTo>
                    <a:lnTo>
                      <a:pt x="432" y="0"/>
                    </a:lnTo>
                    <a:lnTo>
                      <a:pt x="854" y="22"/>
                    </a:lnTo>
                    <a:lnTo>
                      <a:pt x="1265" y="70"/>
                    </a:lnTo>
                    <a:lnTo>
                      <a:pt x="1667" y="142"/>
                    </a:lnTo>
                    <a:lnTo>
                      <a:pt x="2057" y="236"/>
                    </a:lnTo>
                    <a:lnTo>
                      <a:pt x="2438" y="350"/>
                    </a:lnTo>
                    <a:lnTo>
                      <a:pt x="2806" y="484"/>
                    </a:lnTo>
                    <a:lnTo>
                      <a:pt x="3164" y="633"/>
                    </a:lnTo>
                    <a:lnTo>
                      <a:pt x="3509" y="797"/>
                    </a:lnTo>
                    <a:lnTo>
                      <a:pt x="3843" y="976"/>
                    </a:lnTo>
                    <a:lnTo>
                      <a:pt x="4165" y="1165"/>
                    </a:lnTo>
                    <a:lnTo>
                      <a:pt x="4474" y="1364"/>
                    </a:lnTo>
                    <a:lnTo>
                      <a:pt x="4771" y="1570"/>
                    </a:lnTo>
                    <a:lnTo>
                      <a:pt x="5055" y="1783"/>
                    </a:lnTo>
                    <a:lnTo>
                      <a:pt x="5326" y="1999"/>
                    </a:lnTo>
                    <a:lnTo>
                      <a:pt x="5582" y="2219"/>
                    </a:lnTo>
                    <a:lnTo>
                      <a:pt x="5825" y="2439"/>
                    </a:lnTo>
                    <a:lnTo>
                      <a:pt x="6056" y="2657"/>
                    </a:lnTo>
                    <a:lnTo>
                      <a:pt x="6271" y="2873"/>
                    </a:lnTo>
                    <a:lnTo>
                      <a:pt x="6472" y="3084"/>
                    </a:lnTo>
                    <a:lnTo>
                      <a:pt x="6659" y="3288"/>
                    </a:lnTo>
                    <a:lnTo>
                      <a:pt x="6830" y="3485"/>
                    </a:lnTo>
                    <a:lnTo>
                      <a:pt x="6986" y="3669"/>
                    </a:lnTo>
                    <a:lnTo>
                      <a:pt x="7128" y="3844"/>
                    </a:lnTo>
                    <a:lnTo>
                      <a:pt x="7254" y="4004"/>
                    </a:lnTo>
                    <a:lnTo>
                      <a:pt x="7362" y="4149"/>
                    </a:lnTo>
                    <a:lnTo>
                      <a:pt x="7456" y="4276"/>
                    </a:lnTo>
                    <a:lnTo>
                      <a:pt x="7533" y="4384"/>
                    </a:lnTo>
                    <a:lnTo>
                      <a:pt x="7636" y="4536"/>
                    </a:lnTo>
                    <a:lnTo>
                      <a:pt x="7671" y="4590"/>
                    </a:lnTo>
                    <a:lnTo>
                      <a:pt x="7626" y="4544"/>
                    </a:lnTo>
                    <a:lnTo>
                      <a:pt x="7491" y="4416"/>
                    </a:lnTo>
                    <a:lnTo>
                      <a:pt x="7394" y="4325"/>
                    </a:lnTo>
                    <a:lnTo>
                      <a:pt x="7276" y="4216"/>
                    </a:lnTo>
                    <a:lnTo>
                      <a:pt x="7140" y="4092"/>
                    </a:lnTo>
                    <a:lnTo>
                      <a:pt x="6986" y="3954"/>
                    </a:lnTo>
                    <a:lnTo>
                      <a:pt x="6815" y="3804"/>
                    </a:lnTo>
                    <a:lnTo>
                      <a:pt x="6628" y="3642"/>
                    </a:lnTo>
                    <a:lnTo>
                      <a:pt x="6425" y="3471"/>
                    </a:lnTo>
                    <a:lnTo>
                      <a:pt x="6207" y="3290"/>
                    </a:lnTo>
                    <a:lnTo>
                      <a:pt x="5976" y="3103"/>
                    </a:lnTo>
                    <a:lnTo>
                      <a:pt x="5731" y="2910"/>
                    </a:lnTo>
                    <a:lnTo>
                      <a:pt x="5474" y="2714"/>
                    </a:lnTo>
                    <a:lnTo>
                      <a:pt x="5206" y="2513"/>
                    </a:lnTo>
                    <a:lnTo>
                      <a:pt x="4926" y="2311"/>
                    </a:lnTo>
                    <a:lnTo>
                      <a:pt x="4637" y="2109"/>
                    </a:lnTo>
                    <a:lnTo>
                      <a:pt x="4339" y="1907"/>
                    </a:lnTo>
                    <a:lnTo>
                      <a:pt x="4032" y="1708"/>
                    </a:lnTo>
                    <a:lnTo>
                      <a:pt x="3718" y="1513"/>
                    </a:lnTo>
                    <a:lnTo>
                      <a:pt x="3399" y="1324"/>
                    </a:lnTo>
                    <a:lnTo>
                      <a:pt x="3071" y="1140"/>
                    </a:lnTo>
                    <a:lnTo>
                      <a:pt x="2740" y="964"/>
                    </a:lnTo>
                    <a:lnTo>
                      <a:pt x="2404" y="797"/>
                    </a:lnTo>
                    <a:lnTo>
                      <a:pt x="2064" y="642"/>
                    </a:lnTo>
                    <a:lnTo>
                      <a:pt x="1723" y="498"/>
                    </a:lnTo>
                    <a:lnTo>
                      <a:pt x="1378" y="367"/>
                    </a:lnTo>
                    <a:lnTo>
                      <a:pt x="1033" y="252"/>
                    </a:lnTo>
                    <a:lnTo>
                      <a:pt x="689" y="151"/>
                    </a:lnTo>
                    <a:lnTo>
                      <a:pt x="344" y="69"/>
                    </a:lnTo>
                    <a:lnTo>
                      <a:pt x="0" y="5"/>
                    </a:lnTo>
                    <a:close/>
                  </a:path>
                </a:pathLst>
              </a:custGeom>
              <a:solidFill>
                <a:srgbClr val="FEE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 name="Freeform 35"/>
              <p:cNvSpPr>
                <a:spLocks/>
              </p:cNvSpPr>
              <p:nvPr/>
            </p:nvSpPr>
            <p:spPr bwMode="auto">
              <a:xfrm>
                <a:off x="4741" y="1781"/>
                <a:ext cx="555" cy="751"/>
              </a:xfrm>
              <a:custGeom>
                <a:avLst/>
                <a:gdLst>
                  <a:gd name="T0" fmla="*/ 4426 w 4438"/>
                  <a:gd name="T1" fmla="*/ 2697 h 6009"/>
                  <a:gd name="T2" fmla="*/ 4368 w 4438"/>
                  <a:gd name="T3" fmla="*/ 2252 h 6009"/>
                  <a:gd name="T4" fmla="*/ 4263 w 4438"/>
                  <a:gd name="T5" fmla="*/ 1834 h 6009"/>
                  <a:gd name="T6" fmla="*/ 4116 w 4438"/>
                  <a:gd name="T7" fmla="*/ 1445 h 6009"/>
                  <a:gd name="T8" fmla="*/ 3931 w 4438"/>
                  <a:gd name="T9" fmla="*/ 1092 h 6009"/>
                  <a:gd name="T10" fmla="*/ 3710 w 4438"/>
                  <a:gd name="T11" fmla="*/ 779 h 6009"/>
                  <a:gd name="T12" fmla="*/ 3458 w 4438"/>
                  <a:gd name="T13" fmla="*/ 512 h 6009"/>
                  <a:gd name="T14" fmla="*/ 3180 w 4438"/>
                  <a:gd name="T15" fmla="*/ 295 h 6009"/>
                  <a:gd name="T16" fmla="*/ 2877 w 4438"/>
                  <a:gd name="T17" fmla="*/ 134 h 6009"/>
                  <a:gd name="T18" fmla="*/ 2557 w 4438"/>
                  <a:gd name="T19" fmla="*/ 34 h 6009"/>
                  <a:gd name="T20" fmla="*/ 2219 w 4438"/>
                  <a:gd name="T21" fmla="*/ 0 h 6009"/>
                  <a:gd name="T22" fmla="*/ 1881 w 4438"/>
                  <a:gd name="T23" fmla="*/ 34 h 6009"/>
                  <a:gd name="T24" fmla="*/ 1559 w 4438"/>
                  <a:gd name="T25" fmla="*/ 134 h 6009"/>
                  <a:gd name="T26" fmla="*/ 1258 w 4438"/>
                  <a:gd name="T27" fmla="*/ 295 h 6009"/>
                  <a:gd name="T28" fmla="*/ 979 w 4438"/>
                  <a:gd name="T29" fmla="*/ 512 h 6009"/>
                  <a:gd name="T30" fmla="*/ 728 w 4438"/>
                  <a:gd name="T31" fmla="*/ 779 h 6009"/>
                  <a:gd name="T32" fmla="*/ 506 w 4438"/>
                  <a:gd name="T33" fmla="*/ 1092 h 6009"/>
                  <a:gd name="T34" fmla="*/ 322 w 4438"/>
                  <a:gd name="T35" fmla="*/ 1445 h 6009"/>
                  <a:gd name="T36" fmla="*/ 174 w 4438"/>
                  <a:gd name="T37" fmla="*/ 1834 h 6009"/>
                  <a:gd name="T38" fmla="*/ 69 w 4438"/>
                  <a:gd name="T39" fmla="*/ 2252 h 6009"/>
                  <a:gd name="T40" fmla="*/ 11 w 4438"/>
                  <a:gd name="T41" fmla="*/ 2697 h 6009"/>
                  <a:gd name="T42" fmla="*/ 3 w 4438"/>
                  <a:gd name="T43" fmla="*/ 3159 h 6009"/>
                  <a:gd name="T44" fmla="*/ 45 w 4438"/>
                  <a:gd name="T45" fmla="*/ 3610 h 6009"/>
                  <a:gd name="T46" fmla="*/ 134 w 4438"/>
                  <a:gd name="T47" fmla="*/ 4038 h 6009"/>
                  <a:gd name="T48" fmla="*/ 268 w 4438"/>
                  <a:gd name="T49" fmla="*/ 4438 h 6009"/>
                  <a:gd name="T50" fmla="*/ 441 w 4438"/>
                  <a:gd name="T51" fmla="*/ 4803 h 6009"/>
                  <a:gd name="T52" fmla="*/ 650 w 4438"/>
                  <a:gd name="T53" fmla="*/ 5130 h 6009"/>
                  <a:gd name="T54" fmla="*/ 892 w 4438"/>
                  <a:gd name="T55" fmla="*/ 5413 h 6009"/>
                  <a:gd name="T56" fmla="*/ 1162 w 4438"/>
                  <a:gd name="T57" fmla="*/ 5647 h 6009"/>
                  <a:gd name="T58" fmla="*/ 1456 w 4438"/>
                  <a:gd name="T59" fmla="*/ 5827 h 6009"/>
                  <a:gd name="T60" fmla="*/ 1772 w 4438"/>
                  <a:gd name="T61" fmla="*/ 5948 h 6009"/>
                  <a:gd name="T62" fmla="*/ 2105 w 4438"/>
                  <a:gd name="T63" fmla="*/ 6005 h 6009"/>
                  <a:gd name="T64" fmla="*/ 2445 w 4438"/>
                  <a:gd name="T65" fmla="*/ 5993 h 6009"/>
                  <a:gd name="T66" fmla="*/ 2772 w 4438"/>
                  <a:gd name="T67" fmla="*/ 5914 h 6009"/>
                  <a:gd name="T68" fmla="*/ 3082 w 4438"/>
                  <a:gd name="T69" fmla="*/ 5774 h 6009"/>
                  <a:gd name="T70" fmla="*/ 3368 w 4438"/>
                  <a:gd name="T71" fmla="*/ 5575 h 6009"/>
                  <a:gd name="T72" fmla="*/ 3630 w 4438"/>
                  <a:gd name="T73" fmla="*/ 5324 h 6009"/>
                  <a:gd name="T74" fmla="*/ 3860 w 4438"/>
                  <a:gd name="T75" fmla="*/ 5026 h 6009"/>
                  <a:gd name="T76" fmla="*/ 4059 w 4438"/>
                  <a:gd name="T77" fmla="*/ 4686 h 6009"/>
                  <a:gd name="T78" fmla="*/ 4219 w 4438"/>
                  <a:gd name="T79" fmla="*/ 4308 h 6009"/>
                  <a:gd name="T80" fmla="*/ 4337 w 4438"/>
                  <a:gd name="T81" fmla="*/ 3899 h 6009"/>
                  <a:gd name="T82" fmla="*/ 4413 w 4438"/>
                  <a:gd name="T83" fmla="*/ 3462 h 6009"/>
                  <a:gd name="T84" fmla="*/ 4438 w 4438"/>
                  <a:gd name="T85" fmla="*/ 3004 h 6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38" h="6009">
                    <a:moveTo>
                      <a:pt x="4438" y="3004"/>
                    </a:moveTo>
                    <a:lnTo>
                      <a:pt x="4434" y="2849"/>
                    </a:lnTo>
                    <a:lnTo>
                      <a:pt x="4426" y="2697"/>
                    </a:lnTo>
                    <a:lnTo>
                      <a:pt x="4413" y="2546"/>
                    </a:lnTo>
                    <a:lnTo>
                      <a:pt x="4392" y="2398"/>
                    </a:lnTo>
                    <a:lnTo>
                      <a:pt x="4368" y="2252"/>
                    </a:lnTo>
                    <a:lnTo>
                      <a:pt x="4337" y="2110"/>
                    </a:lnTo>
                    <a:lnTo>
                      <a:pt x="4303" y="1970"/>
                    </a:lnTo>
                    <a:lnTo>
                      <a:pt x="4263" y="1834"/>
                    </a:lnTo>
                    <a:lnTo>
                      <a:pt x="4219" y="1701"/>
                    </a:lnTo>
                    <a:lnTo>
                      <a:pt x="4170" y="1571"/>
                    </a:lnTo>
                    <a:lnTo>
                      <a:pt x="4116" y="1445"/>
                    </a:lnTo>
                    <a:lnTo>
                      <a:pt x="4059" y="1323"/>
                    </a:lnTo>
                    <a:lnTo>
                      <a:pt x="3996" y="1205"/>
                    </a:lnTo>
                    <a:lnTo>
                      <a:pt x="3931" y="1092"/>
                    </a:lnTo>
                    <a:lnTo>
                      <a:pt x="3860" y="983"/>
                    </a:lnTo>
                    <a:lnTo>
                      <a:pt x="3787" y="879"/>
                    </a:lnTo>
                    <a:lnTo>
                      <a:pt x="3710" y="779"/>
                    </a:lnTo>
                    <a:lnTo>
                      <a:pt x="3630" y="685"/>
                    </a:lnTo>
                    <a:lnTo>
                      <a:pt x="3545" y="596"/>
                    </a:lnTo>
                    <a:lnTo>
                      <a:pt x="3458" y="512"/>
                    </a:lnTo>
                    <a:lnTo>
                      <a:pt x="3368" y="435"/>
                    </a:lnTo>
                    <a:lnTo>
                      <a:pt x="3276" y="362"/>
                    </a:lnTo>
                    <a:lnTo>
                      <a:pt x="3180" y="295"/>
                    </a:lnTo>
                    <a:lnTo>
                      <a:pt x="3082" y="236"/>
                    </a:lnTo>
                    <a:lnTo>
                      <a:pt x="2981" y="182"/>
                    </a:lnTo>
                    <a:lnTo>
                      <a:pt x="2877" y="134"/>
                    </a:lnTo>
                    <a:lnTo>
                      <a:pt x="2772" y="95"/>
                    </a:lnTo>
                    <a:lnTo>
                      <a:pt x="2665" y="60"/>
                    </a:lnTo>
                    <a:lnTo>
                      <a:pt x="2557" y="34"/>
                    </a:lnTo>
                    <a:lnTo>
                      <a:pt x="2445" y="16"/>
                    </a:lnTo>
                    <a:lnTo>
                      <a:pt x="2333" y="3"/>
                    </a:lnTo>
                    <a:lnTo>
                      <a:pt x="2219" y="0"/>
                    </a:lnTo>
                    <a:lnTo>
                      <a:pt x="2105" y="3"/>
                    </a:lnTo>
                    <a:lnTo>
                      <a:pt x="1992" y="16"/>
                    </a:lnTo>
                    <a:lnTo>
                      <a:pt x="1881" y="34"/>
                    </a:lnTo>
                    <a:lnTo>
                      <a:pt x="1772" y="60"/>
                    </a:lnTo>
                    <a:lnTo>
                      <a:pt x="1665" y="95"/>
                    </a:lnTo>
                    <a:lnTo>
                      <a:pt x="1559" y="134"/>
                    </a:lnTo>
                    <a:lnTo>
                      <a:pt x="1456" y="182"/>
                    </a:lnTo>
                    <a:lnTo>
                      <a:pt x="1356" y="236"/>
                    </a:lnTo>
                    <a:lnTo>
                      <a:pt x="1258" y="295"/>
                    </a:lnTo>
                    <a:lnTo>
                      <a:pt x="1162" y="362"/>
                    </a:lnTo>
                    <a:lnTo>
                      <a:pt x="1069" y="435"/>
                    </a:lnTo>
                    <a:lnTo>
                      <a:pt x="979" y="512"/>
                    </a:lnTo>
                    <a:lnTo>
                      <a:pt x="892" y="596"/>
                    </a:lnTo>
                    <a:lnTo>
                      <a:pt x="808" y="685"/>
                    </a:lnTo>
                    <a:lnTo>
                      <a:pt x="728" y="779"/>
                    </a:lnTo>
                    <a:lnTo>
                      <a:pt x="650" y="879"/>
                    </a:lnTo>
                    <a:lnTo>
                      <a:pt x="577" y="983"/>
                    </a:lnTo>
                    <a:lnTo>
                      <a:pt x="506" y="1092"/>
                    </a:lnTo>
                    <a:lnTo>
                      <a:pt x="441" y="1205"/>
                    </a:lnTo>
                    <a:lnTo>
                      <a:pt x="379" y="1323"/>
                    </a:lnTo>
                    <a:lnTo>
                      <a:pt x="322" y="1445"/>
                    </a:lnTo>
                    <a:lnTo>
                      <a:pt x="268" y="1571"/>
                    </a:lnTo>
                    <a:lnTo>
                      <a:pt x="219" y="1701"/>
                    </a:lnTo>
                    <a:lnTo>
                      <a:pt x="174" y="1834"/>
                    </a:lnTo>
                    <a:lnTo>
                      <a:pt x="134" y="1970"/>
                    </a:lnTo>
                    <a:lnTo>
                      <a:pt x="99" y="2110"/>
                    </a:lnTo>
                    <a:lnTo>
                      <a:pt x="69" y="2252"/>
                    </a:lnTo>
                    <a:lnTo>
                      <a:pt x="45" y="2398"/>
                    </a:lnTo>
                    <a:lnTo>
                      <a:pt x="25" y="2546"/>
                    </a:lnTo>
                    <a:lnTo>
                      <a:pt x="11" y="2697"/>
                    </a:lnTo>
                    <a:lnTo>
                      <a:pt x="3" y="2849"/>
                    </a:lnTo>
                    <a:lnTo>
                      <a:pt x="0" y="3004"/>
                    </a:lnTo>
                    <a:lnTo>
                      <a:pt x="3" y="3159"/>
                    </a:lnTo>
                    <a:lnTo>
                      <a:pt x="11" y="3312"/>
                    </a:lnTo>
                    <a:lnTo>
                      <a:pt x="25" y="3462"/>
                    </a:lnTo>
                    <a:lnTo>
                      <a:pt x="45" y="3610"/>
                    </a:lnTo>
                    <a:lnTo>
                      <a:pt x="69" y="3756"/>
                    </a:lnTo>
                    <a:lnTo>
                      <a:pt x="99" y="3899"/>
                    </a:lnTo>
                    <a:lnTo>
                      <a:pt x="134" y="4038"/>
                    </a:lnTo>
                    <a:lnTo>
                      <a:pt x="174" y="4175"/>
                    </a:lnTo>
                    <a:lnTo>
                      <a:pt x="219" y="4308"/>
                    </a:lnTo>
                    <a:lnTo>
                      <a:pt x="268" y="4438"/>
                    </a:lnTo>
                    <a:lnTo>
                      <a:pt x="322" y="4564"/>
                    </a:lnTo>
                    <a:lnTo>
                      <a:pt x="379" y="4686"/>
                    </a:lnTo>
                    <a:lnTo>
                      <a:pt x="441" y="4803"/>
                    </a:lnTo>
                    <a:lnTo>
                      <a:pt x="506" y="4916"/>
                    </a:lnTo>
                    <a:lnTo>
                      <a:pt x="577" y="5026"/>
                    </a:lnTo>
                    <a:lnTo>
                      <a:pt x="650" y="5130"/>
                    </a:lnTo>
                    <a:lnTo>
                      <a:pt x="728" y="5229"/>
                    </a:lnTo>
                    <a:lnTo>
                      <a:pt x="808" y="5324"/>
                    </a:lnTo>
                    <a:lnTo>
                      <a:pt x="892" y="5413"/>
                    </a:lnTo>
                    <a:lnTo>
                      <a:pt x="979" y="5496"/>
                    </a:lnTo>
                    <a:lnTo>
                      <a:pt x="1069" y="5575"/>
                    </a:lnTo>
                    <a:lnTo>
                      <a:pt x="1162" y="5647"/>
                    </a:lnTo>
                    <a:lnTo>
                      <a:pt x="1258" y="5713"/>
                    </a:lnTo>
                    <a:lnTo>
                      <a:pt x="1356" y="5774"/>
                    </a:lnTo>
                    <a:lnTo>
                      <a:pt x="1456" y="5827"/>
                    </a:lnTo>
                    <a:lnTo>
                      <a:pt x="1559" y="5874"/>
                    </a:lnTo>
                    <a:lnTo>
                      <a:pt x="1665" y="5914"/>
                    </a:lnTo>
                    <a:lnTo>
                      <a:pt x="1772" y="5948"/>
                    </a:lnTo>
                    <a:lnTo>
                      <a:pt x="1881" y="5974"/>
                    </a:lnTo>
                    <a:lnTo>
                      <a:pt x="1992" y="5993"/>
                    </a:lnTo>
                    <a:lnTo>
                      <a:pt x="2105" y="6005"/>
                    </a:lnTo>
                    <a:lnTo>
                      <a:pt x="2219" y="6009"/>
                    </a:lnTo>
                    <a:lnTo>
                      <a:pt x="2333" y="6005"/>
                    </a:lnTo>
                    <a:lnTo>
                      <a:pt x="2445" y="5993"/>
                    </a:lnTo>
                    <a:lnTo>
                      <a:pt x="2557" y="5974"/>
                    </a:lnTo>
                    <a:lnTo>
                      <a:pt x="2665" y="5948"/>
                    </a:lnTo>
                    <a:lnTo>
                      <a:pt x="2772" y="5914"/>
                    </a:lnTo>
                    <a:lnTo>
                      <a:pt x="2877" y="5874"/>
                    </a:lnTo>
                    <a:lnTo>
                      <a:pt x="2981" y="5827"/>
                    </a:lnTo>
                    <a:lnTo>
                      <a:pt x="3082" y="5774"/>
                    </a:lnTo>
                    <a:lnTo>
                      <a:pt x="3180" y="5713"/>
                    </a:lnTo>
                    <a:lnTo>
                      <a:pt x="3276" y="5647"/>
                    </a:lnTo>
                    <a:lnTo>
                      <a:pt x="3368" y="5575"/>
                    </a:lnTo>
                    <a:lnTo>
                      <a:pt x="3458" y="5496"/>
                    </a:lnTo>
                    <a:lnTo>
                      <a:pt x="3545" y="5413"/>
                    </a:lnTo>
                    <a:lnTo>
                      <a:pt x="3630" y="5324"/>
                    </a:lnTo>
                    <a:lnTo>
                      <a:pt x="3710" y="5229"/>
                    </a:lnTo>
                    <a:lnTo>
                      <a:pt x="3787" y="5130"/>
                    </a:lnTo>
                    <a:lnTo>
                      <a:pt x="3860" y="5026"/>
                    </a:lnTo>
                    <a:lnTo>
                      <a:pt x="3931" y="4916"/>
                    </a:lnTo>
                    <a:lnTo>
                      <a:pt x="3996" y="4803"/>
                    </a:lnTo>
                    <a:lnTo>
                      <a:pt x="4059" y="4686"/>
                    </a:lnTo>
                    <a:lnTo>
                      <a:pt x="4116" y="4564"/>
                    </a:lnTo>
                    <a:lnTo>
                      <a:pt x="4170" y="4438"/>
                    </a:lnTo>
                    <a:lnTo>
                      <a:pt x="4219" y="4308"/>
                    </a:lnTo>
                    <a:lnTo>
                      <a:pt x="4263" y="4175"/>
                    </a:lnTo>
                    <a:lnTo>
                      <a:pt x="4303" y="4038"/>
                    </a:lnTo>
                    <a:lnTo>
                      <a:pt x="4337" y="3899"/>
                    </a:lnTo>
                    <a:lnTo>
                      <a:pt x="4368" y="3756"/>
                    </a:lnTo>
                    <a:lnTo>
                      <a:pt x="4392" y="3610"/>
                    </a:lnTo>
                    <a:lnTo>
                      <a:pt x="4413" y="3462"/>
                    </a:lnTo>
                    <a:lnTo>
                      <a:pt x="4426" y="3312"/>
                    </a:lnTo>
                    <a:lnTo>
                      <a:pt x="4434" y="3159"/>
                    </a:lnTo>
                    <a:lnTo>
                      <a:pt x="4438" y="300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 name="Freeform 36"/>
              <p:cNvSpPr>
                <a:spLocks/>
              </p:cNvSpPr>
              <p:nvPr/>
            </p:nvSpPr>
            <p:spPr bwMode="auto">
              <a:xfrm>
                <a:off x="5278" y="1413"/>
                <a:ext cx="108" cy="180"/>
              </a:xfrm>
              <a:custGeom>
                <a:avLst/>
                <a:gdLst>
                  <a:gd name="T0" fmla="*/ 856 w 858"/>
                  <a:gd name="T1" fmla="*/ 640 h 1434"/>
                  <a:gd name="T2" fmla="*/ 845 w 858"/>
                  <a:gd name="T3" fmla="*/ 535 h 1434"/>
                  <a:gd name="T4" fmla="*/ 824 w 858"/>
                  <a:gd name="T5" fmla="*/ 435 h 1434"/>
                  <a:gd name="T6" fmla="*/ 797 w 858"/>
                  <a:gd name="T7" fmla="*/ 344 h 1434"/>
                  <a:gd name="T8" fmla="*/ 760 w 858"/>
                  <a:gd name="T9" fmla="*/ 259 h 1434"/>
                  <a:gd name="T10" fmla="*/ 718 w 858"/>
                  <a:gd name="T11" fmla="*/ 185 h 1434"/>
                  <a:gd name="T12" fmla="*/ 669 w 858"/>
                  <a:gd name="T13" fmla="*/ 122 h 1434"/>
                  <a:gd name="T14" fmla="*/ 615 w 858"/>
                  <a:gd name="T15" fmla="*/ 71 h 1434"/>
                  <a:gd name="T16" fmla="*/ 557 w 858"/>
                  <a:gd name="T17" fmla="*/ 32 h 1434"/>
                  <a:gd name="T18" fmla="*/ 494 w 858"/>
                  <a:gd name="T19" fmla="*/ 8 h 1434"/>
                  <a:gd name="T20" fmla="*/ 429 w 858"/>
                  <a:gd name="T21" fmla="*/ 0 h 1434"/>
                  <a:gd name="T22" fmla="*/ 364 w 858"/>
                  <a:gd name="T23" fmla="*/ 8 h 1434"/>
                  <a:gd name="T24" fmla="*/ 301 w 858"/>
                  <a:gd name="T25" fmla="*/ 32 h 1434"/>
                  <a:gd name="T26" fmla="*/ 243 w 858"/>
                  <a:gd name="T27" fmla="*/ 71 h 1434"/>
                  <a:gd name="T28" fmla="*/ 189 w 858"/>
                  <a:gd name="T29" fmla="*/ 122 h 1434"/>
                  <a:gd name="T30" fmla="*/ 140 w 858"/>
                  <a:gd name="T31" fmla="*/ 185 h 1434"/>
                  <a:gd name="T32" fmla="*/ 98 w 858"/>
                  <a:gd name="T33" fmla="*/ 259 h 1434"/>
                  <a:gd name="T34" fmla="*/ 61 w 858"/>
                  <a:gd name="T35" fmla="*/ 344 h 1434"/>
                  <a:gd name="T36" fmla="*/ 33 w 858"/>
                  <a:gd name="T37" fmla="*/ 435 h 1434"/>
                  <a:gd name="T38" fmla="*/ 14 w 858"/>
                  <a:gd name="T39" fmla="*/ 535 h 1434"/>
                  <a:gd name="T40" fmla="*/ 2 w 858"/>
                  <a:gd name="T41" fmla="*/ 640 h 1434"/>
                  <a:gd name="T42" fmla="*/ 0 w 858"/>
                  <a:gd name="T43" fmla="*/ 750 h 1434"/>
                  <a:gd name="T44" fmla="*/ 9 w 858"/>
                  <a:gd name="T45" fmla="*/ 859 h 1434"/>
                  <a:gd name="T46" fmla="*/ 26 w 858"/>
                  <a:gd name="T47" fmla="*/ 963 h 1434"/>
                  <a:gd name="T48" fmla="*/ 51 w 858"/>
                  <a:gd name="T49" fmla="*/ 1058 h 1434"/>
                  <a:gd name="T50" fmla="*/ 84 w 858"/>
                  <a:gd name="T51" fmla="*/ 1145 h 1434"/>
                  <a:gd name="T52" fmla="*/ 125 w 858"/>
                  <a:gd name="T53" fmla="*/ 1224 h 1434"/>
                  <a:gd name="T54" fmla="*/ 172 w 858"/>
                  <a:gd name="T55" fmla="*/ 1291 h 1434"/>
                  <a:gd name="T56" fmla="*/ 225 w 858"/>
                  <a:gd name="T57" fmla="*/ 1347 h 1434"/>
                  <a:gd name="T58" fmla="*/ 282 w 858"/>
                  <a:gd name="T59" fmla="*/ 1391 h 1434"/>
                  <a:gd name="T60" fmla="*/ 342 w 858"/>
                  <a:gd name="T61" fmla="*/ 1419 h 1434"/>
                  <a:gd name="T62" fmla="*/ 407 w 858"/>
                  <a:gd name="T63" fmla="*/ 1433 h 1434"/>
                  <a:gd name="T64" fmla="*/ 472 w 858"/>
                  <a:gd name="T65" fmla="*/ 1431 h 1434"/>
                  <a:gd name="T66" fmla="*/ 536 w 858"/>
                  <a:gd name="T67" fmla="*/ 1411 h 1434"/>
                  <a:gd name="T68" fmla="*/ 596 w 858"/>
                  <a:gd name="T69" fmla="*/ 1378 h 1434"/>
                  <a:gd name="T70" fmla="*/ 652 w 858"/>
                  <a:gd name="T71" fmla="*/ 1330 h 1434"/>
                  <a:gd name="T72" fmla="*/ 702 w 858"/>
                  <a:gd name="T73" fmla="*/ 1271 h 1434"/>
                  <a:gd name="T74" fmla="*/ 746 w 858"/>
                  <a:gd name="T75" fmla="*/ 1199 h 1434"/>
                  <a:gd name="T76" fmla="*/ 785 w 858"/>
                  <a:gd name="T77" fmla="*/ 1118 h 1434"/>
                  <a:gd name="T78" fmla="*/ 816 w 858"/>
                  <a:gd name="T79" fmla="*/ 1027 h 1434"/>
                  <a:gd name="T80" fmla="*/ 839 w 858"/>
                  <a:gd name="T81" fmla="*/ 928 h 1434"/>
                  <a:gd name="T82" fmla="*/ 854 w 858"/>
                  <a:gd name="T83" fmla="*/ 823 h 1434"/>
                  <a:gd name="T84" fmla="*/ 858 w 858"/>
                  <a:gd name="T85" fmla="*/ 713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8" h="1434">
                    <a:moveTo>
                      <a:pt x="858" y="713"/>
                    </a:moveTo>
                    <a:lnTo>
                      <a:pt x="857" y="676"/>
                    </a:lnTo>
                    <a:lnTo>
                      <a:pt x="856" y="640"/>
                    </a:lnTo>
                    <a:lnTo>
                      <a:pt x="854" y="604"/>
                    </a:lnTo>
                    <a:lnTo>
                      <a:pt x="849" y="569"/>
                    </a:lnTo>
                    <a:lnTo>
                      <a:pt x="845" y="535"/>
                    </a:lnTo>
                    <a:lnTo>
                      <a:pt x="839" y="501"/>
                    </a:lnTo>
                    <a:lnTo>
                      <a:pt x="832" y="468"/>
                    </a:lnTo>
                    <a:lnTo>
                      <a:pt x="824" y="435"/>
                    </a:lnTo>
                    <a:lnTo>
                      <a:pt x="816" y="404"/>
                    </a:lnTo>
                    <a:lnTo>
                      <a:pt x="807" y="374"/>
                    </a:lnTo>
                    <a:lnTo>
                      <a:pt x="797" y="344"/>
                    </a:lnTo>
                    <a:lnTo>
                      <a:pt x="785" y="314"/>
                    </a:lnTo>
                    <a:lnTo>
                      <a:pt x="773" y="287"/>
                    </a:lnTo>
                    <a:lnTo>
                      <a:pt x="760" y="259"/>
                    </a:lnTo>
                    <a:lnTo>
                      <a:pt x="746" y="234"/>
                    </a:lnTo>
                    <a:lnTo>
                      <a:pt x="733" y="209"/>
                    </a:lnTo>
                    <a:lnTo>
                      <a:pt x="718" y="185"/>
                    </a:lnTo>
                    <a:lnTo>
                      <a:pt x="702" y="164"/>
                    </a:lnTo>
                    <a:lnTo>
                      <a:pt x="686" y="142"/>
                    </a:lnTo>
                    <a:lnTo>
                      <a:pt x="669" y="122"/>
                    </a:lnTo>
                    <a:lnTo>
                      <a:pt x="652" y="104"/>
                    </a:lnTo>
                    <a:lnTo>
                      <a:pt x="633" y="86"/>
                    </a:lnTo>
                    <a:lnTo>
                      <a:pt x="615" y="71"/>
                    </a:lnTo>
                    <a:lnTo>
                      <a:pt x="596" y="56"/>
                    </a:lnTo>
                    <a:lnTo>
                      <a:pt x="576" y="44"/>
                    </a:lnTo>
                    <a:lnTo>
                      <a:pt x="557" y="32"/>
                    </a:lnTo>
                    <a:lnTo>
                      <a:pt x="536" y="23"/>
                    </a:lnTo>
                    <a:lnTo>
                      <a:pt x="516" y="15"/>
                    </a:lnTo>
                    <a:lnTo>
                      <a:pt x="494" y="8"/>
                    </a:lnTo>
                    <a:lnTo>
                      <a:pt x="472" y="4"/>
                    </a:lnTo>
                    <a:lnTo>
                      <a:pt x="451" y="1"/>
                    </a:lnTo>
                    <a:lnTo>
                      <a:pt x="429" y="0"/>
                    </a:lnTo>
                    <a:lnTo>
                      <a:pt x="407" y="1"/>
                    </a:lnTo>
                    <a:lnTo>
                      <a:pt x="385" y="4"/>
                    </a:lnTo>
                    <a:lnTo>
                      <a:pt x="364" y="8"/>
                    </a:lnTo>
                    <a:lnTo>
                      <a:pt x="342" y="15"/>
                    </a:lnTo>
                    <a:lnTo>
                      <a:pt x="322" y="23"/>
                    </a:lnTo>
                    <a:lnTo>
                      <a:pt x="301" y="32"/>
                    </a:lnTo>
                    <a:lnTo>
                      <a:pt x="282" y="44"/>
                    </a:lnTo>
                    <a:lnTo>
                      <a:pt x="261" y="56"/>
                    </a:lnTo>
                    <a:lnTo>
                      <a:pt x="243" y="71"/>
                    </a:lnTo>
                    <a:lnTo>
                      <a:pt x="225" y="86"/>
                    </a:lnTo>
                    <a:lnTo>
                      <a:pt x="206" y="104"/>
                    </a:lnTo>
                    <a:lnTo>
                      <a:pt x="189" y="122"/>
                    </a:lnTo>
                    <a:lnTo>
                      <a:pt x="172" y="142"/>
                    </a:lnTo>
                    <a:lnTo>
                      <a:pt x="156" y="164"/>
                    </a:lnTo>
                    <a:lnTo>
                      <a:pt x="140" y="185"/>
                    </a:lnTo>
                    <a:lnTo>
                      <a:pt x="125" y="209"/>
                    </a:lnTo>
                    <a:lnTo>
                      <a:pt x="112" y="234"/>
                    </a:lnTo>
                    <a:lnTo>
                      <a:pt x="98" y="259"/>
                    </a:lnTo>
                    <a:lnTo>
                      <a:pt x="84" y="287"/>
                    </a:lnTo>
                    <a:lnTo>
                      <a:pt x="73" y="314"/>
                    </a:lnTo>
                    <a:lnTo>
                      <a:pt x="61" y="344"/>
                    </a:lnTo>
                    <a:lnTo>
                      <a:pt x="51" y="374"/>
                    </a:lnTo>
                    <a:lnTo>
                      <a:pt x="42" y="404"/>
                    </a:lnTo>
                    <a:lnTo>
                      <a:pt x="33" y="435"/>
                    </a:lnTo>
                    <a:lnTo>
                      <a:pt x="26" y="468"/>
                    </a:lnTo>
                    <a:lnTo>
                      <a:pt x="19" y="501"/>
                    </a:lnTo>
                    <a:lnTo>
                      <a:pt x="14" y="535"/>
                    </a:lnTo>
                    <a:lnTo>
                      <a:pt x="9" y="569"/>
                    </a:lnTo>
                    <a:lnTo>
                      <a:pt x="4" y="604"/>
                    </a:lnTo>
                    <a:lnTo>
                      <a:pt x="2" y="640"/>
                    </a:lnTo>
                    <a:lnTo>
                      <a:pt x="0" y="676"/>
                    </a:lnTo>
                    <a:lnTo>
                      <a:pt x="0" y="713"/>
                    </a:lnTo>
                    <a:lnTo>
                      <a:pt x="0" y="750"/>
                    </a:lnTo>
                    <a:lnTo>
                      <a:pt x="2" y="787"/>
                    </a:lnTo>
                    <a:lnTo>
                      <a:pt x="4" y="823"/>
                    </a:lnTo>
                    <a:lnTo>
                      <a:pt x="9" y="859"/>
                    </a:lnTo>
                    <a:lnTo>
                      <a:pt x="14" y="894"/>
                    </a:lnTo>
                    <a:lnTo>
                      <a:pt x="19" y="928"/>
                    </a:lnTo>
                    <a:lnTo>
                      <a:pt x="26" y="963"/>
                    </a:lnTo>
                    <a:lnTo>
                      <a:pt x="33" y="995"/>
                    </a:lnTo>
                    <a:lnTo>
                      <a:pt x="42" y="1027"/>
                    </a:lnTo>
                    <a:lnTo>
                      <a:pt x="51" y="1058"/>
                    </a:lnTo>
                    <a:lnTo>
                      <a:pt x="61" y="1088"/>
                    </a:lnTo>
                    <a:lnTo>
                      <a:pt x="73" y="1118"/>
                    </a:lnTo>
                    <a:lnTo>
                      <a:pt x="84" y="1145"/>
                    </a:lnTo>
                    <a:lnTo>
                      <a:pt x="98" y="1173"/>
                    </a:lnTo>
                    <a:lnTo>
                      <a:pt x="112" y="1199"/>
                    </a:lnTo>
                    <a:lnTo>
                      <a:pt x="125" y="1224"/>
                    </a:lnTo>
                    <a:lnTo>
                      <a:pt x="140" y="1248"/>
                    </a:lnTo>
                    <a:lnTo>
                      <a:pt x="156" y="1271"/>
                    </a:lnTo>
                    <a:lnTo>
                      <a:pt x="172" y="1291"/>
                    </a:lnTo>
                    <a:lnTo>
                      <a:pt x="189" y="1312"/>
                    </a:lnTo>
                    <a:lnTo>
                      <a:pt x="206" y="1330"/>
                    </a:lnTo>
                    <a:lnTo>
                      <a:pt x="225" y="1347"/>
                    </a:lnTo>
                    <a:lnTo>
                      <a:pt x="243" y="1363"/>
                    </a:lnTo>
                    <a:lnTo>
                      <a:pt x="261" y="1378"/>
                    </a:lnTo>
                    <a:lnTo>
                      <a:pt x="282" y="1391"/>
                    </a:lnTo>
                    <a:lnTo>
                      <a:pt x="301" y="1402"/>
                    </a:lnTo>
                    <a:lnTo>
                      <a:pt x="322" y="1411"/>
                    </a:lnTo>
                    <a:lnTo>
                      <a:pt x="342" y="1419"/>
                    </a:lnTo>
                    <a:lnTo>
                      <a:pt x="364" y="1426"/>
                    </a:lnTo>
                    <a:lnTo>
                      <a:pt x="385" y="1431"/>
                    </a:lnTo>
                    <a:lnTo>
                      <a:pt x="407" y="1433"/>
                    </a:lnTo>
                    <a:lnTo>
                      <a:pt x="429" y="1434"/>
                    </a:lnTo>
                    <a:lnTo>
                      <a:pt x="451" y="1433"/>
                    </a:lnTo>
                    <a:lnTo>
                      <a:pt x="472" y="1431"/>
                    </a:lnTo>
                    <a:lnTo>
                      <a:pt x="494" y="1426"/>
                    </a:lnTo>
                    <a:lnTo>
                      <a:pt x="516" y="1419"/>
                    </a:lnTo>
                    <a:lnTo>
                      <a:pt x="536" y="1411"/>
                    </a:lnTo>
                    <a:lnTo>
                      <a:pt x="557" y="1402"/>
                    </a:lnTo>
                    <a:lnTo>
                      <a:pt x="576" y="1391"/>
                    </a:lnTo>
                    <a:lnTo>
                      <a:pt x="596" y="1378"/>
                    </a:lnTo>
                    <a:lnTo>
                      <a:pt x="615" y="1363"/>
                    </a:lnTo>
                    <a:lnTo>
                      <a:pt x="633" y="1347"/>
                    </a:lnTo>
                    <a:lnTo>
                      <a:pt x="652" y="1330"/>
                    </a:lnTo>
                    <a:lnTo>
                      <a:pt x="669" y="1312"/>
                    </a:lnTo>
                    <a:lnTo>
                      <a:pt x="686" y="1291"/>
                    </a:lnTo>
                    <a:lnTo>
                      <a:pt x="702" y="1271"/>
                    </a:lnTo>
                    <a:lnTo>
                      <a:pt x="718" y="1248"/>
                    </a:lnTo>
                    <a:lnTo>
                      <a:pt x="733" y="1224"/>
                    </a:lnTo>
                    <a:lnTo>
                      <a:pt x="746" y="1199"/>
                    </a:lnTo>
                    <a:lnTo>
                      <a:pt x="760" y="1173"/>
                    </a:lnTo>
                    <a:lnTo>
                      <a:pt x="773" y="1145"/>
                    </a:lnTo>
                    <a:lnTo>
                      <a:pt x="785" y="1118"/>
                    </a:lnTo>
                    <a:lnTo>
                      <a:pt x="797" y="1088"/>
                    </a:lnTo>
                    <a:lnTo>
                      <a:pt x="807" y="1058"/>
                    </a:lnTo>
                    <a:lnTo>
                      <a:pt x="816" y="1027"/>
                    </a:lnTo>
                    <a:lnTo>
                      <a:pt x="824" y="995"/>
                    </a:lnTo>
                    <a:lnTo>
                      <a:pt x="832" y="963"/>
                    </a:lnTo>
                    <a:lnTo>
                      <a:pt x="839" y="928"/>
                    </a:lnTo>
                    <a:lnTo>
                      <a:pt x="845" y="894"/>
                    </a:lnTo>
                    <a:lnTo>
                      <a:pt x="849" y="859"/>
                    </a:lnTo>
                    <a:lnTo>
                      <a:pt x="854" y="823"/>
                    </a:lnTo>
                    <a:lnTo>
                      <a:pt x="856" y="787"/>
                    </a:lnTo>
                    <a:lnTo>
                      <a:pt x="857" y="750"/>
                    </a:lnTo>
                    <a:lnTo>
                      <a:pt x="858" y="7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 name="Freeform 37"/>
              <p:cNvSpPr>
                <a:spLocks/>
              </p:cNvSpPr>
              <p:nvPr/>
            </p:nvSpPr>
            <p:spPr bwMode="auto">
              <a:xfrm>
                <a:off x="4660" y="1413"/>
                <a:ext cx="107" cy="180"/>
              </a:xfrm>
              <a:custGeom>
                <a:avLst/>
                <a:gdLst>
                  <a:gd name="T0" fmla="*/ 856 w 859"/>
                  <a:gd name="T1" fmla="*/ 640 h 1434"/>
                  <a:gd name="T2" fmla="*/ 845 w 859"/>
                  <a:gd name="T3" fmla="*/ 535 h 1434"/>
                  <a:gd name="T4" fmla="*/ 824 w 859"/>
                  <a:gd name="T5" fmla="*/ 435 h 1434"/>
                  <a:gd name="T6" fmla="*/ 797 w 859"/>
                  <a:gd name="T7" fmla="*/ 344 h 1434"/>
                  <a:gd name="T8" fmla="*/ 761 w 859"/>
                  <a:gd name="T9" fmla="*/ 259 h 1434"/>
                  <a:gd name="T10" fmla="*/ 718 w 859"/>
                  <a:gd name="T11" fmla="*/ 185 h 1434"/>
                  <a:gd name="T12" fmla="*/ 669 w 859"/>
                  <a:gd name="T13" fmla="*/ 122 h 1434"/>
                  <a:gd name="T14" fmla="*/ 616 w 859"/>
                  <a:gd name="T15" fmla="*/ 71 h 1434"/>
                  <a:gd name="T16" fmla="*/ 557 w 859"/>
                  <a:gd name="T17" fmla="*/ 32 h 1434"/>
                  <a:gd name="T18" fmla="*/ 495 w 859"/>
                  <a:gd name="T19" fmla="*/ 8 h 1434"/>
                  <a:gd name="T20" fmla="*/ 429 w 859"/>
                  <a:gd name="T21" fmla="*/ 0 h 1434"/>
                  <a:gd name="T22" fmla="*/ 364 w 859"/>
                  <a:gd name="T23" fmla="*/ 8 h 1434"/>
                  <a:gd name="T24" fmla="*/ 302 w 859"/>
                  <a:gd name="T25" fmla="*/ 32 h 1434"/>
                  <a:gd name="T26" fmla="*/ 243 w 859"/>
                  <a:gd name="T27" fmla="*/ 71 h 1434"/>
                  <a:gd name="T28" fmla="*/ 190 w 859"/>
                  <a:gd name="T29" fmla="*/ 122 h 1434"/>
                  <a:gd name="T30" fmla="*/ 141 w 859"/>
                  <a:gd name="T31" fmla="*/ 185 h 1434"/>
                  <a:gd name="T32" fmla="*/ 98 w 859"/>
                  <a:gd name="T33" fmla="*/ 259 h 1434"/>
                  <a:gd name="T34" fmla="*/ 62 w 859"/>
                  <a:gd name="T35" fmla="*/ 344 h 1434"/>
                  <a:gd name="T36" fmla="*/ 33 w 859"/>
                  <a:gd name="T37" fmla="*/ 435 h 1434"/>
                  <a:gd name="T38" fmla="*/ 14 w 859"/>
                  <a:gd name="T39" fmla="*/ 535 h 1434"/>
                  <a:gd name="T40" fmla="*/ 3 w 859"/>
                  <a:gd name="T41" fmla="*/ 640 h 1434"/>
                  <a:gd name="T42" fmla="*/ 0 w 859"/>
                  <a:gd name="T43" fmla="*/ 750 h 1434"/>
                  <a:gd name="T44" fmla="*/ 9 w 859"/>
                  <a:gd name="T45" fmla="*/ 859 h 1434"/>
                  <a:gd name="T46" fmla="*/ 27 w 859"/>
                  <a:gd name="T47" fmla="*/ 963 h 1434"/>
                  <a:gd name="T48" fmla="*/ 52 w 859"/>
                  <a:gd name="T49" fmla="*/ 1058 h 1434"/>
                  <a:gd name="T50" fmla="*/ 85 w 859"/>
                  <a:gd name="T51" fmla="*/ 1145 h 1434"/>
                  <a:gd name="T52" fmla="*/ 126 w 859"/>
                  <a:gd name="T53" fmla="*/ 1224 h 1434"/>
                  <a:gd name="T54" fmla="*/ 173 w 859"/>
                  <a:gd name="T55" fmla="*/ 1291 h 1434"/>
                  <a:gd name="T56" fmla="*/ 225 w 859"/>
                  <a:gd name="T57" fmla="*/ 1347 h 1434"/>
                  <a:gd name="T58" fmla="*/ 282 w 859"/>
                  <a:gd name="T59" fmla="*/ 1391 h 1434"/>
                  <a:gd name="T60" fmla="*/ 343 w 859"/>
                  <a:gd name="T61" fmla="*/ 1419 h 1434"/>
                  <a:gd name="T62" fmla="*/ 408 w 859"/>
                  <a:gd name="T63" fmla="*/ 1433 h 1434"/>
                  <a:gd name="T64" fmla="*/ 473 w 859"/>
                  <a:gd name="T65" fmla="*/ 1431 h 1434"/>
                  <a:gd name="T66" fmla="*/ 537 w 859"/>
                  <a:gd name="T67" fmla="*/ 1411 h 1434"/>
                  <a:gd name="T68" fmla="*/ 596 w 859"/>
                  <a:gd name="T69" fmla="*/ 1378 h 1434"/>
                  <a:gd name="T70" fmla="*/ 652 w 859"/>
                  <a:gd name="T71" fmla="*/ 1330 h 1434"/>
                  <a:gd name="T72" fmla="*/ 702 w 859"/>
                  <a:gd name="T73" fmla="*/ 1271 h 1434"/>
                  <a:gd name="T74" fmla="*/ 747 w 859"/>
                  <a:gd name="T75" fmla="*/ 1199 h 1434"/>
                  <a:gd name="T76" fmla="*/ 786 w 859"/>
                  <a:gd name="T77" fmla="*/ 1118 h 1434"/>
                  <a:gd name="T78" fmla="*/ 816 w 859"/>
                  <a:gd name="T79" fmla="*/ 1027 h 1434"/>
                  <a:gd name="T80" fmla="*/ 839 w 859"/>
                  <a:gd name="T81" fmla="*/ 928 h 1434"/>
                  <a:gd name="T82" fmla="*/ 854 w 859"/>
                  <a:gd name="T83" fmla="*/ 823 h 1434"/>
                  <a:gd name="T84" fmla="*/ 859 w 859"/>
                  <a:gd name="T85" fmla="*/ 713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9" h="1434">
                    <a:moveTo>
                      <a:pt x="859" y="713"/>
                    </a:moveTo>
                    <a:lnTo>
                      <a:pt x="858" y="676"/>
                    </a:lnTo>
                    <a:lnTo>
                      <a:pt x="856" y="640"/>
                    </a:lnTo>
                    <a:lnTo>
                      <a:pt x="854" y="604"/>
                    </a:lnTo>
                    <a:lnTo>
                      <a:pt x="850" y="569"/>
                    </a:lnTo>
                    <a:lnTo>
                      <a:pt x="845" y="535"/>
                    </a:lnTo>
                    <a:lnTo>
                      <a:pt x="839" y="501"/>
                    </a:lnTo>
                    <a:lnTo>
                      <a:pt x="832" y="468"/>
                    </a:lnTo>
                    <a:lnTo>
                      <a:pt x="824" y="435"/>
                    </a:lnTo>
                    <a:lnTo>
                      <a:pt x="816" y="404"/>
                    </a:lnTo>
                    <a:lnTo>
                      <a:pt x="807" y="374"/>
                    </a:lnTo>
                    <a:lnTo>
                      <a:pt x="797" y="344"/>
                    </a:lnTo>
                    <a:lnTo>
                      <a:pt x="786" y="314"/>
                    </a:lnTo>
                    <a:lnTo>
                      <a:pt x="773" y="287"/>
                    </a:lnTo>
                    <a:lnTo>
                      <a:pt x="761" y="259"/>
                    </a:lnTo>
                    <a:lnTo>
                      <a:pt x="747" y="234"/>
                    </a:lnTo>
                    <a:lnTo>
                      <a:pt x="733" y="209"/>
                    </a:lnTo>
                    <a:lnTo>
                      <a:pt x="718" y="185"/>
                    </a:lnTo>
                    <a:lnTo>
                      <a:pt x="702" y="164"/>
                    </a:lnTo>
                    <a:lnTo>
                      <a:pt x="686" y="142"/>
                    </a:lnTo>
                    <a:lnTo>
                      <a:pt x="669" y="122"/>
                    </a:lnTo>
                    <a:lnTo>
                      <a:pt x="652" y="104"/>
                    </a:lnTo>
                    <a:lnTo>
                      <a:pt x="634" y="86"/>
                    </a:lnTo>
                    <a:lnTo>
                      <a:pt x="616" y="71"/>
                    </a:lnTo>
                    <a:lnTo>
                      <a:pt x="596" y="56"/>
                    </a:lnTo>
                    <a:lnTo>
                      <a:pt x="577" y="44"/>
                    </a:lnTo>
                    <a:lnTo>
                      <a:pt x="557" y="32"/>
                    </a:lnTo>
                    <a:lnTo>
                      <a:pt x="537" y="23"/>
                    </a:lnTo>
                    <a:lnTo>
                      <a:pt x="516" y="15"/>
                    </a:lnTo>
                    <a:lnTo>
                      <a:pt x="495" y="8"/>
                    </a:lnTo>
                    <a:lnTo>
                      <a:pt x="473" y="4"/>
                    </a:lnTo>
                    <a:lnTo>
                      <a:pt x="451" y="1"/>
                    </a:lnTo>
                    <a:lnTo>
                      <a:pt x="429" y="0"/>
                    </a:lnTo>
                    <a:lnTo>
                      <a:pt x="408" y="1"/>
                    </a:lnTo>
                    <a:lnTo>
                      <a:pt x="385" y="4"/>
                    </a:lnTo>
                    <a:lnTo>
                      <a:pt x="364" y="8"/>
                    </a:lnTo>
                    <a:lnTo>
                      <a:pt x="343" y="15"/>
                    </a:lnTo>
                    <a:lnTo>
                      <a:pt x="322" y="23"/>
                    </a:lnTo>
                    <a:lnTo>
                      <a:pt x="302" y="32"/>
                    </a:lnTo>
                    <a:lnTo>
                      <a:pt x="282" y="44"/>
                    </a:lnTo>
                    <a:lnTo>
                      <a:pt x="262" y="56"/>
                    </a:lnTo>
                    <a:lnTo>
                      <a:pt x="243" y="71"/>
                    </a:lnTo>
                    <a:lnTo>
                      <a:pt x="225" y="86"/>
                    </a:lnTo>
                    <a:lnTo>
                      <a:pt x="207" y="104"/>
                    </a:lnTo>
                    <a:lnTo>
                      <a:pt x="190" y="122"/>
                    </a:lnTo>
                    <a:lnTo>
                      <a:pt x="173" y="142"/>
                    </a:lnTo>
                    <a:lnTo>
                      <a:pt x="157" y="164"/>
                    </a:lnTo>
                    <a:lnTo>
                      <a:pt x="141" y="185"/>
                    </a:lnTo>
                    <a:lnTo>
                      <a:pt x="126" y="209"/>
                    </a:lnTo>
                    <a:lnTo>
                      <a:pt x="112" y="234"/>
                    </a:lnTo>
                    <a:lnTo>
                      <a:pt x="98" y="259"/>
                    </a:lnTo>
                    <a:lnTo>
                      <a:pt x="85" y="287"/>
                    </a:lnTo>
                    <a:lnTo>
                      <a:pt x="73" y="314"/>
                    </a:lnTo>
                    <a:lnTo>
                      <a:pt x="62" y="344"/>
                    </a:lnTo>
                    <a:lnTo>
                      <a:pt x="52" y="374"/>
                    </a:lnTo>
                    <a:lnTo>
                      <a:pt x="43" y="404"/>
                    </a:lnTo>
                    <a:lnTo>
                      <a:pt x="33" y="435"/>
                    </a:lnTo>
                    <a:lnTo>
                      <a:pt x="27" y="468"/>
                    </a:lnTo>
                    <a:lnTo>
                      <a:pt x="20" y="501"/>
                    </a:lnTo>
                    <a:lnTo>
                      <a:pt x="14" y="535"/>
                    </a:lnTo>
                    <a:lnTo>
                      <a:pt x="9" y="569"/>
                    </a:lnTo>
                    <a:lnTo>
                      <a:pt x="5" y="604"/>
                    </a:lnTo>
                    <a:lnTo>
                      <a:pt x="3" y="640"/>
                    </a:lnTo>
                    <a:lnTo>
                      <a:pt x="0" y="676"/>
                    </a:lnTo>
                    <a:lnTo>
                      <a:pt x="0" y="713"/>
                    </a:lnTo>
                    <a:lnTo>
                      <a:pt x="0" y="750"/>
                    </a:lnTo>
                    <a:lnTo>
                      <a:pt x="3" y="787"/>
                    </a:lnTo>
                    <a:lnTo>
                      <a:pt x="5" y="823"/>
                    </a:lnTo>
                    <a:lnTo>
                      <a:pt x="9" y="859"/>
                    </a:lnTo>
                    <a:lnTo>
                      <a:pt x="14" y="894"/>
                    </a:lnTo>
                    <a:lnTo>
                      <a:pt x="20" y="928"/>
                    </a:lnTo>
                    <a:lnTo>
                      <a:pt x="27" y="963"/>
                    </a:lnTo>
                    <a:lnTo>
                      <a:pt x="33" y="995"/>
                    </a:lnTo>
                    <a:lnTo>
                      <a:pt x="43" y="1027"/>
                    </a:lnTo>
                    <a:lnTo>
                      <a:pt x="52" y="1058"/>
                    </a:lnTo>
                    <a:lnTo>
                      <a:pt x="62" y="1088"/>
                    </a:lnTo>
                    <a:lnTo>
                      <a:pt x="73" y="1118"/>
                    </a:lnTo>
                    <a:lnTo>
                      <a:pt x="85" y="1145"/>
                    </a:lnTo>
                    <a:lnTo>
                      <a:pt x="98" y="1173"/>
                    </a:lnTo>
                    <a:lnTo>
                      <a:pt x="112" y="1199"/>
                    </a:lnTo>
                    <a:lnTo>
                      <a:pt x="126" y="1224"/>
                    </a:lnTo>
                    <a:lnTo>
                      <a:pt x="141" y="1248"/>
                    </a:lnTo>
                    <a:lnTo>
                      <a:pt x="157" y="1271"/>
                    </a:lnTo>
                    <a:lnTo>
                      <a:pt x="173" y="1291"/>
                    </a:lnTo>
                    <a:lnTo>
                      <a:pt x="190" y="1312"/>
                    </a:lnTo>
                    <a:lnTo>
                      <a:pt x="207" y="1330"/>
                    </a:lnTo>
                    <a:lnTo>
                      <a:pt x="225" y="1347"/>
                    </a:lnTo>
                    <a:lnTo>
                      <a:pt x="243" y="1363"/>
                    </a:lnTo>
                    <a:lnTo>
                      <a:pt x="262" y="1378"/>
                    </a:lnTo>
                    <a:lnTo>
                      <a:pt x="282" y="1391"/>
                    </a:lnTo>
                    <a:lnTo>
                      <a:pt x="302" y="1402"/>
                    </a:lnTo>
                    <a:lnTo>
                      <a:pt x="322" y="1411"/>
                    </a:lnTo>
                    <a:lnTo>
                      <a:pt x="343" y="1419"/>
                    </a:lnTo>
                    <a:lnTo>
                      <a:pt x="364" y="1426"/>
                    </a:lnTo>
                    <a:lnTo>
                      <a:pt x="385" y="1431"/>
                    </a:lnTo>
                    <a:lnTo>
                      <a:pt x="408" y="1433"/>
                    </a:lnTo>
                    <a:lnTo>
                      <a:pt x="429" y="1434"/>
                    </a:lnTo>
                    <a:lnTo>
                      <a:pt x="451" y="1433"/>
                    </a:lnTo>
                    <a:lnTo>
                      <a:pt x="473" y="1431"/>
                    </a:lnTo>
                    <a:lnTo>
                      <a:pt x="495" y="1426"/>
                    </a:lnTo>
                    <a:lnTo>
                      <a:pt x="516" y="1419"/>
                    </a:lnTo>
                    <a:lnTo>
                      <a:pt x="537" y="1411"/>
                    </a:lnTo>
                    <a:lnTo>
                      <a:pt x="557" y="1402"/>
                    </a:lnTo>
                    <a:lnTo>
                      <a:pt x="577" y="1391"/>
                    </a:lnTo>
                    <a:lnTo>
                      <a:pt x="596" y="1378"/>
                    </a:lnTo>
                    <a:lnTo>
                      <a:pt x="616" y="1363"/>
                    </a:lnTo>
                    <a:lnTo>
                      <a:pt x="634" y="1347"/>
                    </a:lnTo>
                    <a:lnTo>
                      <a:pt x="652" y="1330"/>
                    </a:lnTo>
                    <a:lnTo>
                      <a:pt x="669" y="1312"/>
                    </a:lnTo>
                    <a:lnTo>
                      <a:pt x="686" y="1291"/>
                    </a:lnTo>
                    <a:lnTo>
                      <a:pt x="702" y="1271"/>
                    </a:lnTo>
                    <a:lnTo>
                      <a:pt x="718" y="1248"/>
                    </a:lnTo>
                    <a:lnTo>
                      <a:pt x="733" y="1224"/>
                    </a:lnTo>
                    <a:lnTo>
                      <a:pt x="747" y="1199"/>
                    </a:lnTo>
                    <a:lnTo>
                      <a:pt x="761" y="1173"/>
                    </a:lnTo>
                    <a:lnTo>
                      <a:pt x="773" y="1145"/>
                    </a:lnTo>
                    <a:lnTo>
                      <a:pt x="786" y="1118"/>
                    </a:lnTo>
                    <a:lnTo>
                      <a:pt x="797" y="1088"/>
                    </a:lnTo>
                    <a:lnTo>
                      <a:pt x="807" y="1058"/>
                    </a:lnTo>
                    <a:lnTo>
                      <a:pt x="816" y="1027"/>
                    </a:lnTo>
                    <a:lnTo>
                      <a:pt x="824" y="995"/>
                    </a:lnTo>
                    <a:lnTo>
                      <a:pt x="832" y="963"/>
                    </a:lnTo>
                    <a:lnTo>
                      <a:pt x="839" y="928"/>
                    </a:lnTo>
                    <a:lnTo>
                      <a:pt x="845" y="894"/>
                    </a:lnTo>
                    <a:lnTo>
                      <a:pt x="850" y="859"/>
                    </a:lnTo>
                    <a:lnTo>
                      <a:pt x="854" y="823"/>
                    </a:lnTo>
                    <a:lnTo>
                      <a:pt x="856" y="787"/>
                    </a:lnTo>
                    <a:lnTo>
                      <a:pt x="858" y="750"/>
                    </a:lnTo>
                    <a:lnTo>
                      <a:pt x="859" y="7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0" name="Group 459"/>
            <p:cNvGrpSpPr/>
            <p:nvPr/>
          </p:nvGrpSpPr>
          <p:grpSpPr>
            <a:xfrm>
              <a:off x="3409416" y="1752600"/>
              <a:ext cx="737111" cy="641350"/>
              <a:chOff x="-61913" y="2179638"/>
              <a:chExt cx="4710113" cy="4710112"/>
            </a:xfrm>
          </p:grpSpPr>
          <p:grpSp>
            <p:nvGrpSpPr>
              <p:cNvPr id="461" name="Group 18"/>
              <p:cNvGrpSpPr>
                <a:grpSpLocks noChangeAspect="1"/>
              </p:cNvGrpSpPr>
              <p:nvPr/>
            </p:nvGrpSpPr>
            <p:grpSpPr bwMode="auto">
              <a:xfrm>
                <a:off x="-61913" y="2179638"/>
                <a:ext cx="4710113" cy="4710112"/>
                <a:chOff x="-39" y="1373"/>
                <a:chExt cx="2967" cy="2967"/>
              </a:xfrm>
            </p:grpSpPr>
            <p:sp>
              <p:nvSpPr>
                <p:cNvPr id="466" name="AutoShape 17"/>
                <p:cNvSpPr>
                  <a:spLocks noChangeAspect="1" noChangeArrowheads="1" noTextEdit="1"/>
                </p:cNvSpPr>
                <p:nvPr/>
              </p:nvSpPr>
              <p:spPr bwMode="auto">
                <a:xfrm>
                  <a:off x="-39" y="1373"/>
                  <a:ext cx="2967" cy="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7" name="Freeform 19"/>
                <p:cNvSpPr>
                  <a:spLocks/>
                </p:cNvSpPr>
                <p:nvPr/>
              </p:nvSpPr>
              <p:spPr bwMode="auto">
                <a:xfrm>
                  <a:off x="-39" y="1373"/>
                  <a:ext cx="2967" cy="2967"/>
                </a:xfrm>
                <a:custGeom>
                  <a:avLst/>
                  <a:gdLst>
                    <a:gd name="T0" fmla="*/ 17756 w 17802"/>
                    <a:gd name="T1" fmla="*/ 7990 h 17802"/>
                    <a:gd name="T2" fmla="*/ 17522 w 17802"/>
                    <a:gd name="T3" fmla="*/ 6675 h 17802"/>
                    <a:gd name="T4" fmla="*/ 17102 w 17802"/>
                    <a:gd name="T5" fmla="*/ 5434 h 17802"/>
                    <a:gd name="T6" fmla="*/ 16512 w 17802"/>
                    <a:gd name="T7" fmla="*/ 4282 h 17802"/>
                    <a:gd name="T8" fmla="*/ 15768 w 17802"/>
                    <a:gd name="T9" fmla="*/ 3237 h 17802"/>
                    <a:gd name="T10" fmla="*/ 14885 w 17802"/>
                    <a:gd name="T11" fmla="*/ 2310 h 17802"/>
                    <a:gd name="T12" fmla="*/ 13877 w 17802"/>
                    <a:gd name="T13" fmla="*/ 1519 h 17802"/>
                    <a:gd name="T14" fmla="*/ 12758 w 17802"/>
                    <a:gd name="T15" fmla="*/ 877 h 17802"/>
                    <a:gd name="T16" fmla="*/ 11547 w 17802"/>
                    <a:gd name="T17" fmla="*/ 399 h 17802"/>
                    <a:gd name="T18" fmla="*/ 10256 w 17802"/>
                    <a:gd name="T19" fmla="*/ 102 h 17802"/>
                    <a:gd name="T20" fmla="*/ 8901 w 17802"/>
                    <a:gd name="T21" fmla="*/ 0 h 17802"/>
                    <a:gd name="T22" fmla="*/ 7546 w 17802"/>
                    <a:gd name="T23" fmla="*/ 102 h 17802"/>
                    <a:gd name="T24" fmla="*/ 6255 w 17802"/>
                    <a:gd name="T25" fmla="*/ 399 h 17802"/>
                    <a:gd name="T26" fmla="*/ 5044 w 17802"/>
                    <a:gd name="T27" fmla="*/ 877 h 17802"/>
                    <a:gd name="T28" fmla="*/ 3925 w 17802"/>
                    <a:gd name="T29" fmla="*/ 1519 h 17802"/>
                    <a:gd name="T30" fmla="*/ 2917 w 17802"/>
                    <a:gd name="T31" fmla="*/ 2310 h 17802"/>
                    <a:gd name="T32" fmla="*/ 2034 w 17802"/>
                    <a:gd name="T33" fmla="*/ 3237 h 17802"/>
                    <a:gd name="T34" fmla="*/ 1290 w 17802"/>
                    <a:gd name="T35" fmla="*/ 4282 h 17802"/>
                    <a:gd name="T36" fmla="*/ 700 w 17802"/>
                    <a:gd name="T37" fmla="*/ 5434 h 17802"/>
                    <a:gd name="T38" fmla="*/ 280 w 17802"/>
                    <a:gd name="T39" fmla="*/ 6675 h 17802"/>
                    <a:gd name="T40" fmla="*/ 46 w 17802"/>
                    <a:gd name="T41" fmla="*/ 7990 h 17802"/>
                    <a:gd name="T42" fmla="*/ 11 w 17802"/>
                    <a:gd name="T43" fmla="*/ 9358 h 17802"/>
                    <a:gd name="T44" fmla="*/ 181 w 17802"/>
                    <a:gd name="T45" fmla="*/ 10695 h 17802"/>
                    <a:gd name="T46" fmla="*/ 541 w 17802"/>
                    <a:gd name="T47" fmla="*/ 11961 h 17802"/>
                    <a:gd name="T48" fmla="*/ 1075 w 17802"/>
                    <a:gd name="T49" fmla="*/ 13142 h 17802"/>
                    <a:gd name="T50" fmla="*/ 1769 w 17802"/>
                    <a:gd name="T51" fmla="*/ 14226 h 17802"/>
                    <a:gd name="T52" fmla="*/ 2608 w 17802"/>
                    <a:gd name="T53" fmla="*/ 15194 h 17802"/>
                    <a:gd name="T54" fmla="*/ 3576 w 17802"/>
                    <a:gd name="T55" fmla="*/ 16033 h 17802"/>
                    <a:gd name="T56" fmla="*/ 4660 w 17802"/>
                    <a:gd name="T57" fmla="*/ 16727 h 17802"/>
                    <a:gd name="T58" fmla="*/ 5841 w 17802"/>
                    <a:gd name="T59" fmla="*/ 17261 h 17802"/>
                    <a:gd name="T60" fmla="*/ 7107 w 17802"/>
                    <a:gd name="T61" fmla="*/ 17621 h 17802"/>
                    <a:gd name="T62" fmla="*/ 8444 w 17802"/>
                    <a:gd name="T63" fmla="*/ 17791 h 17802"/>
                    <a:gd name="T64" fmla="*/ 9811 w 17802"/>
                    <a:gd name="T65" fmla="*/ 17756 h 17802"/>
                    <a:gd name="T66" fmla="*/ 11125 w 17802"/>
                    <a:gd name="T67" fmla="*/ 17522 h 17802"/>
                    <a:gd name="T68" fmla="*/ 12365 w 17802"/>
                    <a:gd name="T69" fmla="*/ 17102 h 17802"/>
                    <a:gd name="T70" fmla="*/ 13515 w 17802"/>
                    <a:gd name="T71" fmla="*/ 16512 h 17802"/>
                    <a:gd name="T72" fmla="*/ 14562 w 17802"/>
                    <a:gd name="T73" fmla="*/ 15768 h 17802"/>
                    <a:gd name="T74" fmla="*/ 15489 w 17802"/>
                    <a:gd name="T75" fmla="*/ 14885 h 17802"/>
                    <a:gd name="T76" fmla="*/ 16281 w 17802"/>
                    <a:gd name="T77" fmla="*/ 13877 h 17802"/>
                    <a:gd name="T78" fmla="*/ 16924 w 17802"/>
                    <a:gd name="T79" fmla="*/ 12758 h 17802"/>
                    <a:gd name="T80" fmla="*/ 17401 w 17802"/>
                    <a:gd name="T81" fmla="*/ 11547 h 17802"/>
                    <a:gd name="T82" fmla="*/ 17700 w 17802"/>
                    <a:gd name="T83" fmla="*/ 10256 h 17802"/>
                    <a:gd name="T84" fmla="*/ 17802 w 17802"/>
                    <a:gd name="T85" fmla="*/ 8901 h 17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802" h="17802">
                      <a:moveTo>
                        <a:pt x="17802" y="8901"/>
                      </a:moveTo>
                      <a:lnTo>
                        <a:pt x="17791" y="8443"/>
                      </a:lnTo>
                      <a:lnTo>
                        <a:pt x="17756" y="7990"/>
                      </a:lnTo>
                      <a:lnTo>
                        <a:pt x="17700" y="7544"/>
                      </a:lnTo>
                      <a:lnTo>
                        <a:pt x="17621" y="7105"/>
                      </a:lnTo>
                      <a:lnTo>
                        <a:pt x="17522" y="6675"/>
                      </a:lnTo>
                      <a:lnTo>
                        <a:pt x="17401" y="6252"/>
                      </a:lnTo>
                      <a:lnTo>
                        <a:pt x="17261" y="5838"/>
                      </a:lnTo>
                      <a:lnTo>
                        <a:pt x="17102" y="5434"/>
                      </a:lnTo>
                      <a:lnTo>
                        <a:pt x="16924" y="5039"/>
                      </a:lnTo>
                      <a:lnTo>
                        <a:pt x="16727" y="4655"/>
                      </a:lnTo>
                      <a:lnTo>
                        <a:pt x="16512" y="4282"/>
                      </a:lnTo>
                      <a:lnTo>
                        <a:pt x="16281" y="3922"/>
                      </a:lnTo>
                      <a:lnTo>
                        <a:pt x="16033" y="3573"/>
                      </a:lnTo>
                      <a:lnTo>
                        <a:pt x="15768" y="3237"/>
                      </a:lnTo>
                      <a:lnTo>
                        <a:pt x="15489" y="2914"/>
                      </a:lnTo>
                      <a:lnTo>
                        <a:pt x="15194" y="2605"/>
                      </a:lnTo>
                      <a:lnTo>
                        <a:pt x="14885" y="2310"/>
                      </a:lnTo>
                      <a:lnTo>
                        <a:pt x="14562" y="2031"/>
                      </a:lnTo>
                      <a:lnTo>
                        <a:pt x="14225" y="1767"/>
                      </a:lnTo>
                      <a:lnTo>
                        <a:pt x="13877" y="1519"/>
                      </a:lnTo>
                      <a:lnTo>
                        <a:pt x="13515" y="1287"/>
                      </a:lnTo>
                      <a:lnTo>
                        <a:pt x="13142" y="1073"/>
                      </a:lnTo>
                      <a:lnTo>
                        <a:pt x="12758" y="877"/>
                      </a:lnTo>
                      <a:lnTo>
                        <a:pt x="12365" y="699"/>
                      </a:lnTo>
                      <a:lnTo>
                        <a:pt x="11961" y="540"/>
                      </a:lnTo>
                      <a:lnTo>
                        <a:pt x="11547" y="399"/>
                      </a:lnTo>
                      <a:lnTo>
                        <a:pt x="11125" y="280"/>
                      </a:lnTo>
                      <a:lnTo>
                        <a:pt x="10695" y="180"/>
                      </a:lnTo>
                      <a:lnTo>
                        <a:pt x="10256" y="102"/>
                      </a:lnTo>
                      <a:lnTo>
                        <a:pt x="9811" y="46"/>
                      </a:lnTo>
                      <a:lnTo>
                        <a:pt x="9358" y="11"/>
                      </a:lnTo>
                      <a:lnTo>
                        <a:pt x="8901" y="0"/>
                      </a:lnTo>
                      <a:lnTo>
                        <a:pt x="8444" y="11"/>
                      </a:lnTo>
                      <a:lnTo>
                        <a:pt x="7991" y="46"/>
                      </a:lnTo>
                      <a:lnTo>
                        <a:pt x="7546" y="102"/>
                      </a:lnTo>
                      <a:lnTo>
                        <a:pt x="7107" y="180"/>
                      </a:lnTo>
                      <a:lnTo>
                        <a:pt x="6677" y="280"/>
                      </a:lnTo>
                      <a:lnTo>
                        <a:pt x="6255" y="399"/>
                      </a:lnTo>
                      <a:lnTo>
                        <a:pt x="5841" y="540"/>
                      </a:lnTo>
                      <a:lnTo>
                        <a:pt x="5437" y="699"/>
                      </a:lnTo>
                      <a:lnTo>
                        <a:pt x="5044" y="877"/>
                      </a:lnTo>
                      <a:lnTo>
                        <a:pt x="4660" y="1073"/>
                      </a:lnTo>
                      <a:lnTo>
                        <a:pt x="4287" y="1287"/>
                      </a:lnTo>
                      <a:lnTo>
                        <a:pt x="3925" y="1519"/>
                      </a:lnTo>
                      <a:lnTo>
                        <a:pt x="3576" y="1767"/>
                      </a:lnTo>
                      <a:lnTo>
                        <a:pt x="3240" y="2031"/>
                      </a:lnTo>
                      <a:lnTo>
                        <a:pt x="2917" y="2310"/>
                      </a:lnTo>
                      <a:lnTo>
                        <a:pt x="2608" y="2605"/>
                      </a:lnTo>
                      <a:lnTo>
                        <a:pt x="2313" y="2914"/>
                      </a:lnTo>
                      <a:lnTo>
                        <a:pt x="2034" y="3237"/>
                      </a:lnTo>
                      <a:lnTo>
                        <a:pt x="1769" y="3573"/>
                      </a:lnTo>
                      <a:lnTo>
                        <a:pt x="1521" y="3922"/>
                      </a:lnTo>
                      <a:lnTo>
                        <a:pt x="1290" y="4282"/>
                      </a:lnTo>
                      <a:lnTo>
                        <a:pt x="1075" y="4655"/>
                      </a:lnTo>
                      <a:lnTo>
                        <a:pt x="878" y="5039"/>
                      </a:lnTo>
                      <a:lnTo>
                        <a:pt x="700" y="5434"/>
                      </a:lnTo>
                      <a:lnTo>
                        <a:pt x="541" y="5838"/>
                      </a:lnTo>
                      <a:lnTo>
                        <a:pt x="401" y="6252"/>
                      </a:lnTo>
                      <a:lnTo>
                        <a:pt x="280" y="6675"/>
                      </a:lnTo>
                      <a:lnTo>
                        <a:pt x="181" y="7105"/>
                      </a:lnTo>
                      <a:lnTo>
                        <a:pt x="102" y="7544"/>
                      </a:lnTo>
                      <a:lnTo>
                        <a:pt x="46" y="7990"/>
                      </a:lnTo>
                      <a:lnTo>
                        <a:pt x="11" y="8443"/>
                      </a:lnTo>
                      <a:lnTo>
                        <a:pt x="0" y="8901"/>
                      </a:lnTo>
                      <a:lnTo>
                        <a:pt x="11" y="9358"/>
                      </a:lnTo>
                      <a:lnTo>
                        <a:pt x="46" y="9811"/>
                      </a:lnTo>
                      <a:lnTo>
                        <a:pt x="102" y="10256"/>
                      </a:lnTo>
                      <a:lnTo>
                        <a:pt x="181" y="10695"/>
                      </a:lnTo>
                      <a:lnTo>
                        <a:pt x="280" y="11125"/>
                      </a:lnTo>
                      <a:lnTo>
                        <a:pt x="401" y="11547"/>
                      </a:lnTo>
                      <a:lnTo>
                        <a:pt x="541" y="11961"/>
                      </a:lnTo>
                      <a:lnTo>
                        <a:pt x="700" y="12365"/>
                      </a:lnTo>
                      <a:lnTo>
                        <a:pt x="878" y="12758"/>
                      </a:lnTo>
                      <a:lnTo>
                        <a:pt x="1075" y="13142"/>
                      </a:lnTo>
                      <a:lnTo>
                        <a:pt x="1290" y="13515"/>
                      </a:lnTo>
                      <a:lnTo>
                        <a:pt x="1521" y="13877"/>
                      </a:lnTo>
                      <a:lnTo>
                        <a:pt x="1769" y="14226"/>
                      </a:lnTo>
                      <a:lnTo>
                        <a:pt x="2034" y="14562"/>
                      </a:lnTo>
                      <a:lnTo>
                        <a:pt x="2313" y="14885"/>
                      </a:lnTo>
                      <a:lnTo>
                        <a:pt x="2608" y="15194"/>
                      </a:lnTo>
                      <a:lnTo>
                        <a:pt x="2917" y="15489"/>
                      </a:lnTo>
                      <a:lnTo>
                        <a:pt x="3240" y="15768"/>
                      </a:lnTo>
                      <a:lnTo>
                        <a:pt x="3576" y="16033"/>
                      </a:lnTo>
                      <a:lnTo>
                        <a:pt x="3925" y="16281"/>
                      </a:lnTo>
                      <a:lnTo>
                        <a:pt x="4287" y="16512"/>
                      </a:lnTo>
                      <a:lnTo>
                        <a:pt x="4660" y="16727"/>
                      </a:lnTo>
                      <a:lnTo>
                        <a:pt x="5044" y="16924"/>
                      </a:lnTo>
                      <a:lnTo>
                        <a:pt x="5437" y="17102"/>
                      </a:lnTo>
                      <a:lnTo>
                        <a:pt x="5841" y="17261"/>
                      </a:lnTo>
                      <a:lnTo>
                        <a:pt x="6255" y="17401"/>
                      </a:lnTo>
                      <a:lnTo>
                        <a:pt x="6677" y="17522"/>
                      </a:lnTo>
                      <a:lnTo>
                        <a:pt x="7107" y="17621"/>
                      </a:lnTo>
                      <a:lnTo>
                        <a:pt x="7546" y="17700"/>
                      </a:lnTo>
                      <a:lnTo>
                        <a:pt x="7991" y="17756"/>
                      </a:lnTo>
                      <a:lnTo>
                        <a:pt x="8444" y="17791"/>
                      </a:lnTo>
                      <a:lnTo>
                        <a:pt x="8901" y="17802"/>
                      </a:lnTo>
                      <a:lnTo>
                        <a:pt x="9358" y="17791"/>
                      </a:lnTo>
                      <a:lnTo>
                        <a:pt x="9811" y="17756"/>
                      </a:lnTo>
                      <a:lnTo>
                        <a:pt x="10256" y="17700"/>
                      </a:lnTo>
                      <a:lnTo>
                        <a:pt x="10695" y="17621"/>
                      </a:lnTo>
                      <a:lnTo>
                        <a:pt x="11125" y="17522"/>
                      </a:lnTo>
                      <a:lnTo>
                        <a:pt x="11547" y="17401"/>
                      </a:lnTo>
                      <a:lnTo>
                        <a:pt x="11961" y="17261"/>
                      </a:lnTo>
                      <a:lnTo>
                        <a:pt x="12365" y="17102"/>
                      </a:lnTo>
                      <a:lnTo>
                        <a:pt x="12758" y="16924"/>
                      </a:lnTo>
                      <a:lnTo>
                        <a:pt x="13142" y="16727"/>
                      </a:lnTo>
                      <a:lnTo>
                        <a:pt x="13515" y="16512"/>
                      </a:lnTo>
                      <a:lnTo>
                        <a:pt x="13877" y="16281"/>
                      </a:lnTo>
                      <a:lnTo>
                        <a:pt x="14225" y="16033"/>
                      </a:lnTo>
                      <a:lnTo>
                        <a:pt x="14562" y="15768"/>
                      </a:lnTo>
                      <a:lnTo>
                        <a:pt x="14885" y="15489"/>
                      </a:lnTo>
                      <a:lnTo>
                        <a:pt x="15194" y="15194"/>
                      </a:lnTo>
                      <a:lnTo>
                        <a:pt x="15489" y="14885"/>
                      </a:lnTo>
                      <a:lnTo>
                        <a:pt x="15768" y="14562"/>
                      </a:lnTo>
                      <a:lnTo>
                        <a:pt x="16033" y="14226"/>
                      </a:lnTo>
                      <a:lnTo>
                        <a:pt x="16281" y="13877"/>
                      </a:lnTo>
                      <a:lnTo>
                        <a:pt x="16512" y="13515"/>
                      </a:lnTo>
                      <a:lnTo>
                        <a:pt x="16727" y="13142"/>
                      </a:lnTo>
                      <a:lnTo>
                        <a:pt x="16924" y="12758"/>
                      </a:lnTo>
                      <a:lnTo>
                        <a:pt x="17102" y="12365"/>
                      </a:lnTo>
                      <a:lnTo>
                        <a:pt x="17261" y="11961"/>
                      </a:lnTo>
                      <a:lnTo>
                        <a:pt x="17401" y="11547"/>
                      </a:lnTo>
                      <a:lnTo>
                        <a:pt x="17522" y="11125"/>
                      </a:lnTo>
                      <a:lnTo>
                        <a:pt x="17621" y="10695"/>
                      </a:lnTo>
                      <a:lnTo>
                        <a:pt x="17700" y="10256"/>
                      </a:lnTo>
                      <a:lnTo>
                        <a:pt x="17756" y="9811"/>
                      </a:lnTo>
                      <a:lnTo>
                        <a:pt x="17791" y="9358"/>
                      </a:lnTo>
                      <a:lnTo>
                        <a:pt x="17802" y="8901"/>
                      </a:lnTo>
                      <a:close/>
                    </a:path>
                  </a:pathLst>
                </a:custGeom>
                <a:solidFill>
                  <a:srgbClr val="FCD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8" name="Freeform 20"/>
                <p:cNvSpPr>
                  <a:spLocks/>
                </p:cNvSpPr>
                <p:nvPr/>
              </p:nvSpPr>
              <p:spPr bwMode="auto">
                <a:xfrm>
                  <a:off x="135" y="2857"/>
                  <a:ext cx="2618" cy="1308"/>
                </a:xfrm>
                <a:custGeom>
                  <a:avLst/>
                  <a:gdLst>
                    <a:gd name="T0" fmla="*/ 40 w 15711"/>
                    <a:gd name="T1" fmla="*/ 802 h 7851"/>
                    <a:gd name="T2" fmla="*/ 247 w 15711"/>
                    <a:gd name="T3" fmla="*/ 1962 h 7851"/>
                    <a:gd name="T4" fmla="*/ 618 w 15711"/>
                    <a:gd name="T5" fmla="*/ 3055 h 7851"/>
                    <a:gd name="T6" fmla="*/ 1138 w 15711"/>
                    <a:gd name="T7" fmla="*/ 4070 h 7851"/>
                    <a:gd name="T8" fmla="*/ 1794 w 15711"/>
                    <a:gd name="T9" fmla="*/ 4993 h 7851"/>
                    <a:gd name="T10" fmla="*/ 2574 w 15711"/>
                    <a:gd name="T11" fmla="*/ 5811 h 7851"/>
                    <a:gd name="T12" fmla="*/ 3464 w 15711"/>
                    <a:gd name="T13" fmla="*/ 6510 h 7851"/>
                    <a:gd name="T14" fmla="*/ 4451 w 15711"/>
                    <a:gd name="T15" fmla="*/ 7076 h 7851"/>
                    <a:gd name="T16" fmla="*/ 5521 w 15711"/>
                    <a:gd name="T17" fmla="*/ 7498 h 7851"/>
                    <a:gd name="T18" fmla="*/ 6663 w 15711"/>
                    <a:gd name="T19" fmla="*/ 7761 h 7851"/>
                    <a:gd name="T20" fmla="*/ 7860 w 15711"/>
                    <a:gd name="T21" fmla="*/ 7851 h 7851"/>
                    <a:gd name="T22" fmla="*/ 9055 w 15711"/>
                    <a:gd name="T23" fmla="*/ 7761 h 7851"/>
                    <a:gd name="T24" fmla="*/ 10194 w 15711"/>
                    <a:gd name="T25" fmla="*/ 7498 h 7851"/>
                    <a:gd name="T26" fmla="*/ 11264 w 15711"/>
                    <a:gd name="T27" fmla="*/ 7076 h 7851"/>
                    <a:gd name="T28" fmla="*/ 12249 w 15711"/>
                    <a:gd name="T29" fmla="*/ 6510 h 7851"/>
                    <a:gd name="T30" fmla="*/ 13138 w 15711"/>
                    <a:gd name="T31" fmla="*/ 5811 h 7851"/>
                    <a:gd name="T32" fmla="*/ 13917 w 15711"/>
                    <a:gd name="T33" fmla="*/ 4993 h 7851"/>
                    <a:gd name="T34" fmla="*/ 14574 w 15711"/>
                    <a:gd name="T35" fmla="*/ 4070 h 7851"/>
                    <a:gd name="T36" fmla="*/ 15093 w 15711"/>
                    <a:gd name="T37" fmla="*/ 3055 h 7851"/>
                    <a:gd name="T38" fmla="*/ 15464 w 15711"/>
                    <a:gd name="T39" fmla="*/ 1962 h 7851"/>
                    <a:gd name="T40" fmla="*/ 15671 w 15711"/>
                    <a:gd name="T41" fmla="*/ 802 h 7851"/>
                    <a:gd name="T42" fmla="*/ 15710 w 15711"/>
                    <a:gd name="T43" fmla="*/ 17 h 7851"/>
                    <a:gd name="T44" fmla="*/ 15687 w 15711"/>
                    <a:gd name="T45" fmla="*/ 241 h 7851"/>
                    <a:gd name="T46" fmla="*/ 15606 w 15711"/>
                    <a:gd name="T47" fmla="*/ 689 h 7851"/>
                    <a:gd name="T48" fmla="*/ 15431 w 15711"/>
                    <a:gd name="T49" fmla="*/ 1303 h 7851"/>
                    <a:gd name="T50" fmla="*/ 15127 w 15711"/>
                    <a:gd name="T51" fmla="*/ 2028 h 7851"/>
                    <a:gd name="T52" fmla="*/ 14657 w 15711"/>
                    <a:gd name="T53" fmla="*/ 2808 h 7851"/>
                    <a:gd name="T54" fmla="*/ 13987 w 15711"/>
                    <a:gd name="T55" fmla="*/ 3589 h 7851"/>
                    <a:gd name="T56" fmla="*/ 13080 w 15711"/>
                    <a:gd name="T57" fmla="*/ 4314 h 7851"/>
                    <a:gd name="T58" fmla="*/ 11902 w 15711"/>
                    <a:gd name="T59" fmla="*/ 4928 h 7851"/>
                    <a:gd name="T60" fmla="*/ 10417 w 15711"/>
                    <a:gd name="T61" fmla="*/ 5375 h 7851"/>
                    <a:gd name="T62" fmla="*/ 8588 w 15711"/>
                    <a:gd name="T63" fmla="*/ 5601 h 7851"/>
                    <a:gd name="T64" fmla="*/ 6553 w 15711"/>
                    <a:gd name="T65" fmla="*/ 5553 h 7851"/>
                    <a:gd name="T66" fmla="*/ 4838 w 15711"/>
                    <a:gd name="T67" fmla="*/ 5248 h 7851"/>
                    <a:gd name="T68" fmla="*/ 3452 w 15711"/>
                    <a:gd name="T69" fmla="*/ 4739 h 7851"/>
                    <a:gd name="T70" fmla="*/ 2358 w 15711"/>
                    <a:gd name="T71" fmla="*/ 4082 h 7851"/>
                    <a:gd name="T72" fmla="*/ 1524 w 15711"/>
                    <a:gd name="T73" fmla="*/ 3332 h 7851"/>
                    <a:gd name="T74" fmla="*/ 913 w 15711"/>
                    <a:gd name="T75" fmla="*/ 2546 h 7851"/>
                    <a:gd name="T76" fmla="*/ 492 w 15711"/>
                    <a:gd name="T77" fmla="*/ 1777 h 7851"/>
                    <a:gd name="T78" fmla="*/ 224 w 15711"/>
                    <a:gd name="T79" fmla="*/ 1083 h 7851"/>
                    <a:gd name="T80" fmla="*/ 77 w 15711"/>
                    <a:gd name="T81" fmla="*/ 518 h 7851"/>
                    <a:gd name="T82" fmla="*/ 14 w 15711"/>
                    <a:gd name="T83" fmla="*/ 139 h 7851"/>
                    <a:gd name="T84" fmla="*/ 0 w 15711"/>
                    <a:gd name="T85" fmla="*/ 0 h 7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11" h="7851">
                      <a:moveTo>
                        <a:pt x="0" y="0"/>
                      </a:moveTo>
                      <a:lnTo>
                        <a:pt x="10" y="404"/>
                      </a:lnTo>
                      <a:lnTo>
                        <a:pt x="40" y="802"/>
                      </a:lnTo>
                      <a:lnTo>
                        <a:pt x="91" y="1195"/>
                      </a:lnTo>
                      <a:lnTo>
                        <a:pt x="160" y="1582"/>
                      </a:lnTo>
                      <a:lnTo>
                        <a:pt x="247" y="1962"/>
                      </a:lnTo>
                      <a:lnTo>
                        <a:pt x="353" y="2334"/>
                      </a:lnTo>
                      <a:lnTo>
                        <a:pt x="477" y="2699"/>
                      </a:lnTo>
                      <a:lnTo>
                        <a:pt x="618" y="3055"/>
                      </a:lnTo>
                      <a:lnTo>
                        <a:pt x="775" y="3404"/>
                      </a:lnTo>
                      <a:lnTo>
                        <a:pt x="948" y="3742"/>
                      </a:lnTo>
                      <a:lnTo>
                        <a:pt x="1138" y="4070"/>
                      </a:lnTo>
                      <a:lnTo>
                        <a:pt x="1342" y="4389"/>
                      </a:lnTo>
                      <a:lnTo>
                        <a:pt x="1561" y="4696"/>
                      </a:lnTo>
                      <a:lnTo>
                        <a:pt x="1794" y="4993"/>
                      </a:lnTo>
                      <a:lnTo>
                        <a:pt x="2041" y="5278"/>
                      </a:lnTo>
                      <a:lnTo>
                        <a:pt x="2301" y="5551"/>
                      </a:lnTo>
                      <a:lnTo>
                        <a:pt x="2574" y="5811"/>
                      </a:lnTo>
                      <a:lnTo>
                        <a:pt x="2859" y="6058"/>
                      </a:lnTo>
                      <a:lnTo>
                        <a:pt x="3156" y="6291"/>
                      </a:lnTo>
                      <a:lnTo>
                        <a:pt x="3464" y="6510"/>
                      </a:lnTo>
                      <a:lnTo>
                        <a:pt x="3783" y="6714"/>
                      </a:lnTo>
                      <a:lnTo>
                        <a:pt x="4113" y="6903"/>
                      </a:lnTo>
                      <a:lnTo>
                        <a:pt x="4451" y="7076"/>
                      </a:lnTo>
                      <a:lnTo>
                        <a:pt x="4799" y="7233"/>
                      </a:lnTo>
                      <a:lnTo>
                        <a:pt x="5156" y="7374"/>
                      </a:lnTo>
                      <a:lnTo>
                        <a:pt x="5521" y="7498"/>
                      </a:lnTo>
                      <a:lnTo>
                        <a:pt x="5895" y="7604"/>
                      </a:lnTo>
                      <a:lnTo>
                        <a:pt x="6276" y="7692"/>
                      </a:lnTo>
                      <a:lnTo>
                        <a:pt x="6663" y="7761"/>
                      </a:lnTo>
                      <a:lnTo>
                        <a:pt x="7056" y="7811"/>
                      </a:lnTo>
                      <a:lnTo>
                        <a:pt x="7455" y="7841"/>
                      </a:lnTo>
                      <a:lnTo>
                        <a:pt x="7860" y="7851"/>
                      </a:lnTo>
                      <a:lnTo>
                        <a:pt x="8264" y="7841"/>
                      </a:lnTo>
                      <a:lnTo>
                        <a:pt x="8662" y="7811"/>
                      </a:lnTo>
                      <a:lnTo>
                        <a:pt x="9055" y="7761"/>
                      </a:lnTo>
                      <a:lnTo>
                        <a:pt x="9442" y="7692"/>
                      </a:lnTo>
                      <a:lnTo>
                        <a:pt x="9822" y="7604"/>
                      </a:lnTo>
                      <a:lnTo>
                        <a:pt x="10194" y="7498"/>
                      </a:lnTo>
                      <a:lnTo>
                        <a:pt x="10559" y="7374"/>
                      </a:lnTo>
                      <a:lnTo>
                        <a:pt x="10915" y="7233"/>
                      </a:lnTo>
                      <a:lnTo>
                        <a:pt x="11264" y="7076"/>
                      </a:lnTo>
                      <a:lnTo>
                        <a:pt x="11602" y="6903"/>
                      </a:lnTo>
                      <a:lnTo>
                        <a:pt x="11930" y="6714"/>
                      </a:lnTo>
                      <a:lnTo>
                        <a:pt x="12249" y="6510"/>
                      </a:lnTo>
                      <a:lnTo>
                        <a:pt x="12556" y="6291"/>
                      </a:lnTo>
                      <a:lnTo>
                        <a:pt x="12853" y="6058"/>
                      </a:lnTo>
                      <a:lnTo>
                        <a:pt x="13138" y="5811"/>
                      </a:lnTo>
                      <a:lnTo>
                        <a:pt x="13411" y="5551"/>
                      </a:lnTo>
                      <a:lnTo>
                        <a:pt x="13671" y="5278"/>
                      </a:lnTo>
                      <a:lnTo>
                        <a:pt x="13917" y="4993"/>
                      </a:lnTo>
                      <a:lnTo>
                        <a:pt x="14151" y="4696"/>
                      </a:lnTo>
                      <a:lnTo>
                        <a:pt x="14370" y="4389"/>
                      </a:lnTo>
                      <a:lnTo>
                        <a:pt x="14574" y="4070"/>
                      </a:lnTo>
                      <a:lnTo>
                        <a:pt x="14763" y="3742"/>
                      </a:lnTo>
                      <a:lnTo>
                        <a:pt x="14936" y="3404"/>
                      </a:lnTo>
                      <a:lnTo>
                        <a:pt x="15093" y="3055"/>
                      </a:lnTo>
                      <a:lnTo>
                        <a:pt x="15234" y="2699"/>
                      </a:lnTo>
                      <a:lnTo>
                        <a:pt x="15358" y="2334"/>
                      </a:lnTo>
                      <a:lnTo>
                        <a:pt x="15464" y="1962"/>
                      </a:lnTo>
                      <a:lnTo>
                        <a:pt x="15552" y="1582"/>
                      </a:lnTo>
                      <a:lnTo>
                        <a:pt x="15621" y="1195"/>
                      </a:lnTo>
                      <a:lnTo>
                        <a:pt x="15671" y="802"/>
                      </a:lnTo>
                      <a:lnTo>
                        <a:pt x="15701" y="404"/>
                      </a:lnTo>
                      <a:lnTo>
                        <a:pt x="15711" y="0"/>
                      </a:lnTo>
                      <a:lnTo>
                        <a:pt x="15710" y="17"/>
                      </a:lnTo>
                      <a:lnTo>
                        <a:pt x="15706" y="63"/>
                      </a:lnTo>
                      <a:lnTo>
                        <a:pt x="15700" y="139"/>
                      </a:lnTo>
                      <a:lnTo>
                        <a:pt x="15687" y="241"/>
                      </a:lnTo>
                      <a:lnTo>
                        <a:pt x="15668" y="368"/>
                      </a:lnTo>
                      <a:lnTo>
                        <a:pt x="15642" y="518"/>
                      </a:lnTo>
                      <a:lnTo>
                        <a:pt x="15606" y="689"/>
                      </a:lnTo>
                      <a:lnTo>
                        <a:pt x="15559" y="878"/>
                      </a:lnTo>
                      <a:lnTo>
                        <a:pt x="15502" y="1083"/>
                      </a:lnTo>
                      <a:lnTo>
                        <a:pt x="15431" y="1303"/>
                      </a:lnTo>
                      <a:lnTo>
                        <a:pt x="15346" y="1534"/>
                      </a:lnTo>
                      <a:lnTo>
                        <a:pt x="15244" y="1777"/>
                      </a:lnTo>
                      <a:lnTo>
                        <a:pt x="15127" y="2028"/>
                      </a:lnTo>
                      <a:lnTo>
                        <a:pt x="14990" y="2284"/>
                      </a:lnTo>
                      <a:lnTo>
                        <a:pt x="14834" y="2546"/>
                      </a:lnTo>
                      <a:lnTo>
                        <a:pt x="14657" y="2808"/>
                      </a:lnTo>
                      <a:lnTo>
                        <a:pt x="14458" y="3071"/>
                      </a:lnTo>
                      <a:lnTo>
                        <a:pt x="14234" y="3332"/>
                      </a:lnTo>
                      <a:lnTo>
                        <a:pt x="13987" y="3589"/>
                      </a:lnTo>
                      <a:lnTo>
                        <a:pt x="13712" y="3840"/>
                      </a:lnTo>
                      <a:lnTo>
                        <a:pt x="13411" y="4082"/>
                      </a:lnTo>
                      <a:lnTo>
                        <a:pt x="13080" y="4314"/>
                      </a:lnTo>
                      <a:lnTo>
                        <a:pt x="12720" y="4534"/>
                      </a:lnTo>
                      <a:lnTo>
                        <a:pt x="12327" y="4739"/>
                      </a:lnTo>
                      <a:lnTo>
                        <a:pt x="11902" y="4928"/>
                      </a:lnTo>
                      <a:lnTo>
                        <a:pt x="11443" y="5098"/>
                      </a:lnTo>
                      <a:lnTo>
                        <a:pt x="10948" y="5248"/>
                      </a:lnTo>
                      <a:lnTo>
                        <a:pt x="10417" y="5375"/>
                      </a:lnTo>
                      <a:lnTo>
                        <a:pt x="9847" y="5477"/>
                      </a:lnTo>
                      <a:lnTo>
                        <a:pt x="9237" y="5553"/>
                      </a:lnTo>
                      <a:lnTo>
                        <a:pt x="8588" y="5601"/>
                      </a:lnTo>
                      <a:lnTo>
                        <a:pt x="7896" y="5617"/>
                      </a:lnTo>
                      <a:lnTo>
                        <a:pt x="7204" y="5601"/>
                      </a:lnTo>
                      <a:lnTo>
                        <a:pt x="6553" y="5553"/>
                      </a:lnTo>
                      <a:lnTo>
                        <a:pt x="5943" y="5477"/>
                      </a:lnTo>
                      <a:lnTo>
                        <a:pt x="5371" y="5375"/>
                      </a:lnTo>
                      <a:lnTo>
                        <a:pt x="4838" y="5248"/>
                      </a:lnTo>
                      <a:lnTo>
                        <a:pt x="4341" y="5098"/>
                      </a:lnTo>
                      <a:lnTo>
                        <a:pt x="3879" y="4928"/>
                      </a:lnTo>
                      <a:lnTo>
                        <a:pt x="3452" y="4739"/>
                      </a:lnTo>
                      <a:lnTo>
                        <a:pt x="3056" y="4534"/>
                      </a:lnTo>
                      <a:lnTo>
                        <a:pt x="2692" y="4314"/>
                      </a:lnTo>
                      <a:lnTo>
                        <a:pt x="2358" y="4082"/>
                      </a:lnTo>
                      <a:lnTo>
                        <a:pt x="2053" y="3840"/>
                      </a:lnTo>
                      <a:lnTo>
                        <a:pt x="1775" y="3589"/>
                      </a:lnTo>
                      <a:lnTo>
                        <a:pt x="1524" y="3332"/>
                      </a:lnTo>
                      <a:lnTo>
                        <a:pt x="1297" y="3071"/>
                      </a:lnTo>
                      <a:lnTo>
                        <a:pt x="1094" y="2808"/>
                      </a:lnTo>
                      <a:lnTo>
                        <a:pt x="913" y="2546"/>
                      </a:lnTo>
                      <a:lnTo>
                        <a:pt x="754" y="2284"/>
                      </a:lnTo>
                      <a:lnTo>
                        <a:pt x="613" y="2028"/>
                      </a:lnTo>
                      <a:lnTo>
                        <a:pt x="492" y="1777"/>
                      </a:lnTo>
                      <a:lnTo>
                        <a:pt x="388" y="1534"/>
                      </a:lnTo>
                      <a:lnTo>
                        <a:pt x="299" y="1303"/>
                      </a:lnTo>
                      <a:lnTo>
                        <a:pt x="224" y="1083"/>
                      </a:lnTo>
                      <a:lnTo>
                        <a:pt x="164" y="878"/>
                      </a:lnTo>
                      <a:lnTo>
                        <a:pt x="115" y="689"/>
                      </a:lnTo>
                      <a:lnTo>
                        <a:pt x="77" y="518"/>
                      </a:lnTo>
                      <a:lnTo>
                        <a:pt x="48" y="368"/>
                      </a:lnTo>
                      <a:lnTo>
                        <a:pt x="27" y="241"/>
                      </a:lnTo>
                      <a:lnTo>
                        <a:pt x="14" y="139"/>
                      </a:lnTo>
                      <a:lnTo>
                        <a:pt x="6" y="63"/>
                      </a:lnTo>
                      <a:lnTo>
                        <a:pt x="2" y="17"/>
                      </a:lnTo>
                      <a:lnTo>
                        <a:pt x="0" y="0"/>
                      </a:lnTo>
                      <a:close/>
                    </a:path>
                  </a:pathLst>
                </a:custGeom>
                <a:solidFill>
                  <a:srgbClr val="F9C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9" name="Freeform 21"/>
                <p:cNvSpPr>
                  <a:spLocks/>
                </p:cNvSpPr>
                <p:nvPr/>
              </p:nvSpPr>
              <p:spPr bwMode="auto">
                <a:xfrm>
                  <a:off x="1427" y="1476"/>
                  <a:ext cx="1246" cy="746"/>
                </a:xfrm>
                <a:custGeom>
                  <a:avLst/>
                  <a:gdLst>
                    <a:gd name="T0" fmla="*/ 0 w 7477"/>
                    <a:gd name="T1" fmla="*/ 5 h 4473"/>
                    <a:gd name="T2" fmla="*/ 421 w 7477"/>
                    <a:gd name="T3" fmla="*/ 0 h 4473"/>
                    <a:gd name="T4" fmla="*/ 832 w 7477"/>
                    <a:gd name="T5" fmla="*/ 22 h 4473"/>
                    <a:gd name="T6" fmla="*/ 1233 w 7477"/>
                    <a:gd name="T7" fmla="*/ 68 h 4473"/>
                    <a:gd name="T8" fmla="*/ 1625 w 7477"/>
                    <a:gd name="T9" fmla="*/ 139 h 4473"/>
                    <a:gd name="T10" fmla="*/ 2005 w 7477"/>
                    <a:gd name="T11" fmla="*/ 230 h 4473"/>
                    <a:gd name="T12" fmla="*/ 2376 w 7477"/>
                    <a:gd name="T13" fmla="*/ 341 h 4473"/>
                    <a:gd name="T14" fmla="*/ 2735 w 7477"/>
                    <a:gd name="T15" fmla="*/ 471 h 4473"/>
                    <a:gd name="T16" fmla="*/ 3083 w 7477"/>
                    <a:gd name="T17" fmla="*/ 617 h 4473"/>
                    <a:gd name="T18" fmla="*/ 3420 w 7477"/>
                    <a:gd name="T19" fmla="*/ 777 h 4473"/>
                    <a:gd name="T20" fmla="*/ 3745 w 7477"/>
                    <a:gd name="T21" fmla="*/ 951 h 4473"/>
                    <a:gd name="T22" fmla="*/ 4059 w 7477"/>
                    <a:gd name="T23" fmla="*/ 1135 h 4473"/>
                    <a:gd name="T24" fmla="*/ 4361 w 7477"/>
                    <a:gd name="T25" fmla="*/ 1329 h 4473"/>
                    <a:gd name="T26" fmla="*/ 4650 w 7477"/>
                    <a:gd name="T27" fmla="*/ 1530 h 4473"/>
                    <a:gd name="T28" fmla="*/ 4927 w 7477"/>
                    <a:gd name="T29" fmla="*/ 1737 h 4473"/>
                    <a:gd name="T30" fmla="*/ 5191 w 7477"/>
                    <a:gd name="T31" fmla="*/ 1949 h 4473"/>
                    <a:gd name="T32" fmla="*/ 5441 w 7477"/>
                    <a:gd name="T33" fmla="*/ 2162 h 4473"/>
                    <a:gd name="T34" fmla="*/ 5678 w 7477"/>
                    <a:gd name="T35" fmla="*/ 2377 h 4473"/>
                    <a:gd name="T36" fmla="*/ 5903 w 7477"/>
                    <a:gd name="T37" fmla="*/ 2590 h 4473"/>
                    <a:gd name="T38" fmla="*/ 6112 w 7477"/>
                    <a:gd name="T39" fmla="*/ 2800 h 4473"/>
                    <a:gd name="T40" fmla="*/ 6308 w 7477"/>
                    <a:gd name="T41" fmla="*/ 3006 h 4473"/>
                    <a:gd name="T42" fmla="*/ 6490 w 7477"/>
                    <a:gd name="T43" fmla="*/ 3205 h 4473"/>
                    <a:gd name="T44" fmla="*/ 6657 w 7477"/>
                    <a:gd name="T45" fmla="*/ 3396 h 4473"/>
                    <a:gd name="T46" fmla="*/ 6809 w 7477"/>
                    <a:gd name="T47" fmla="*/ 3577 h 4473"/>
                    <a:gd name="T48" fmla="*/ 6947 w 7477"/>
                    <a:gd name="T49" fmla="*/ 3747 h 4473"/>
                    <a:gd name="T50" fmla="*/ 7070 w 7477"/>
                    <a:gd name="T51" fmla="*/ 3903 h 4473"/>
                    <a:gd name="T52" fmla="*/ 7176 w 7477"/>
                    <a:gd name="T53" fmla="*/ 4044 h 4473"/>
                    <a:gd name="T54" fmla="*/ 7267 w 7477"/>
                    <a:gd name="T55" fmla="*/ 4167 h 4473"/>
                    <a:gd name="T56" fmla="*/ 7342 w 7477"/>
                    <a:gd name="T57" fmla="*/ 4273 h 4473"/>
                    <a:gd name="T58" fmla="*/ 7443 w 7477"/>
                    <a:gd name="T59" fmla="*/ 4421 h 4473"/>
                    <a:gd name="T60" fmla="*/ 7477 w 7477"/>
                    <a:gd name="T61" fmla="*/ 4473 h 4473"/>
                    <a:gd name="T62" fmla="*/ 7433 w 7477"/>
                    <a:gd name="T63" fmla="*/ 4429 h 4473"/>
                    <a:gd name="T64" fmla="*/ 7301 w 7477"/>
                    <a:gd name="T65" fmla="*/ 4304 h 4473"/>
                    <a:gd name="T66" fmla="*/ 7207 w 7477"/>
                    <a:gd name="T67" fmla="*/ 4215 h 4473"/>
                    <a:gd name="T68" fmla="*/ 7092 w 7477"/>
                    <a:gd name="T69" fmla="*/ 4110 h 4473"/>
                    <a:gd name="T70" fmla="*/ 6960 w 7477"/>
                    <a:gd name="T71" fmla="*/ 3988 h 4473"/>
                    <a:gd name="T72" fmla="*/ 6809 w 7477"/>
                    <a:gd name="T73" fmla="*/ 3854 h 4473"/>
                    <a:gd name="T74" fmla="*/ 6643 w 7477"/>
                    <a:gd name="T75" fmla="*/ 3708 h 4473"/>
                    <a:gd name="T76" fmla="*/ 6460 w 7477"/>
                    <a:gd name="T77" fmla="*/ 3550 h 4473"/>
                    <a:gd name="T78" fmla="*/ 6262 w 7477"/>
                    <a:gd name="T79" fmla="*/ 3383 h 4473"/>
                    <a:gd name="T80" fmla="*/ 6050 w 7477"/>
                    <a:gd name="T81" fmla="*/ 3207 h 4473"/>
                    <a:gd name="T82" fmla="*/ 5825 w 7477"/>
                    <a:gd name="T83" fmla="*/ 3025 h 4473"/>
                    <a:gd name="T84" fmla="*/ 5586 w 7477"/>
                    <a:gd name="T85" fmla="*/ 2837 h 4473"/>
                    <a:gd name="T86" fmla="*/ 5335 w 7477"/>
                    <a:gd name="T87" fmla="*/ 2645 h 4473"/>
                    <a:gd name="T88" fmla="*/ 5074 w 7477"/>
                    <a:gd name="T89" fmla="*/ 2450 h 4473"/>
                    <a:gd name="T90" fmla="*/ 4801 w 7477"/>
                    <a:gd name="T91" fmla="*/ 2253 h 4473"/>
                    <a:gd name="T92" fmla="*/ 4520 w 7477"/>
                    <a:gd name="T93" fmla="*/ 2056 h 4473"/>
                    <a:gd name="T94" fmla="*/ 4229 w 7477"/>
                    <a:gd name="T95" fmla="*/ 1859 h 4473"/>
                    <a:gd name="T96" fmla="*/ 3930 w 7477"/>
                    <a:gd name="T97" fmla="*/ 1665 h 4473"/>
                    <a:gd name="T98" fmla="*/ 3624 w 7477"/>
                    <a:gd name="T99" fmla="*/ 1475 h 4473"/>
                    <a:gd name="T100" fmla="*/ 3312 w 7477"/>
                    <a:gd name="T101" fmla="*/ 1290 h 4473"/>
                    <a:gd name="T102" fmla="*/ 2993 w 7477"/>
                    <a:gd name="T103" fmla="*/ 1111 h 4473"/>
                    <a:gd name="T104" fmla="*/ 2670 w 7477"/>
                    <a:gd name="T105" fmla="*/ 940 h 4473"/>
                    <a:gd name="T106" fmla="*/ 2343 w 7477"/>
                    <a:gd name="T107" fmla="*/ 777 h 4473"/>
                    <a:gd name="T108" fmla="*/ 2012 w 7477"/>
                    <a:gd name="T109" fmla="*/ 626 h 4473"/>
                    <a:gd name="T110" fmla="*/ 1679 w 7477"/>
                    <a:gd name="T111" fmla="*/ 486 h 4473"/>
                    <a:gd name="T112" fmla="*/ 1343 w 7477"/>
                    <a:gd name="T113" fmla="*/ 358 h 4473"/>
                    <a:gd name="T114" fmla="*/ 1007 w 7477"/>
                    <a:gd name="T115" fmla="*/ 245 h 4473"/>
                    <a:gd name="T116" fmla="*/ 671 w 7477"/>
                    <a:gd name="T117" fmla="*/ 147 h 4473"/>
                    <a:gd name="T118" fmla="*/ 335 w 7477"/>
                    <a:gd name="T119" fmla="*/ 67 h 4473"/>
                    <a:gd name="T120" fmla="*/ 0 w 7477"/>
                    <a:gd name="T121" fmla="*/ 5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77" h="4473">
                      <a:moveTo>
                        <a:pt x="0" y="5"/>
                      </a:moveTo>
                      <a:lnTo>
                        <a:pt x="421" y="0"/>
                      </a:lnTo>
                      <a:lnTo>
                        <a:pt x="832" y="22"/>
                      </a:lnTo>
                      <a:lnTo>
                        <a:pt x="1233" y="68"/>
                      </a:lnTo>
                      <a:lnTo>
                        <a:pt x="1625" y="139"/>
                      </a:lnTo>
                      <a:lnTo>
                        <a:pt x="2005" y="230"/>
                      </a:lnTo>
                      <a:lnTo>
                        <a:pt x="2376" y="341"/>
                      </a:lnTo>
                      <a:lnTo>
                        <a:pt x="2735" y="471"/>
                      </a:lnTo>
                      <a:lnTo>
                        <a:pt x="3083" y="617"/>
                      </a:lnTo>
                      <a:lnTo>
                        <a:pt x="3420" y="777"/>
                      </a:lnTo>
                      <a:lnTo>
                        <a:pt x="3745" y="951"/>
                      </a:lnTo>
                      <a:lnTo>
                        <a:pt x="4059" y="1135"/>
                      </a:lnTo>
                      <a:lnTo>
                        <a:pt x="4361" y="1329"/>
                      </a:lnTo>
                      <a:lnTo>
                        <a:pt x="4650" y="1530"/>
                      </a:lnTo>
                      <a:lnTo>
                        <a:pt x="4927" y="1737"/>
                      </a:lnTo>
                      <a:lnTo>
                        <a:pt x="5191" y="1949"/>
                      </a:lnTo>
                      <a:lnTo>
                        <a:pt x="5441" y="2162"/>
                      </a:lnTo>
                      <a:lnTo>
                        <a:pt x="5678" y="2377"/>
                      </a:lnTo>
                      <a:lnTo>
                        <a:pt x="5903" y="2590"/>
                      </a:lnTo>
                      <a:lnTo>
                        <a:pt x="6112" y="2800"/>
                      </a:lnTo>
                      <a:lnTo>
                        <a:pt x="6308" y="3006"/>
                      </a:lnTo>
                      <a:lnTo>
                        <a:pt x="6490" y="3205"/>
                      </a:lnTo>
                      <a:lnTo>
                        <a:pt x="6657" y="3396"/>
                      </a:lnTo>
                      <a:lnTo>
                        <a:pt x="6809" y="3577"/>
                      </a:lnTo>
                      <a:lnTo>
                        <a:pt x="6947" y="3747"/>
                      </a:lnTo>
                      <a:lnTo>
                        <a:pt x="7070" y="3903"/>
                      </a:lnTo>
                      <a:lnTo>
                        <a:pt x="7176" y="4044"/>
                      </a:lnTo>
                      <a:lnTo>
                        <a:pt x="7267" y="4167"/>
                      </a:lnTo>
                      <a:lnTo>
                        <a:pt x="7342" y="4273"/>
                      </a:lnTo>
                      <a:lnTo>
                        <a:pt x="7443" y="4421"/>
                      </a:lnTo>
                      <a:lnTo>
                        <a:pt x="7477" y="4473"/>
                      </a:lnTo>
                      <a:lnTo>
                        <a:pt x="7433" y="4429"/>
                      </a:lnTo>
                      <a:lnTo>
                        <a:pt x="7301" y="4304"/>
                      </a:lnTo>
                      <a:lnTo>
                        <a:pt x="7207" y="4215"/>
                      </a:lnTo>
                      <a:lnTo>
                        <a:pt x="7092" y="4110"/>
                      </a:lnTo>
                      <a:lnTo>
                        <a:pt x="6960" y="3988"/>
                      </a:lnTo>
                      <a:lnTo>
                        <a:pt x="6809" y="3854"/>
                      </a:lnTo>
                      <a:lnTo>
                        <a:pt x="6643" y="3708"/>
                      </a:lnTo>
                      <a:lnTo>
                        <a:pt x="6460" y="3550"/>
                      </a:lnTo>
                      <a:lnTo>
                        <a:pt x="6262" y="3383"/>
                      </a:lnTo>
                      <a:lnTo>
                        <a:pt x="6050" y="3207"/>
                      </a:lnTo>
                      <a:lnTo>
                        <a:pt x="5825" y="3025"/>
                      </a:lnTo>
                      <a:lnTo>
                        <a:pt x="5586" y="2837"/>
                      </a:lnTo>
                      <a:lnTo>
                        <a:pt x="5335" y="2645"/>
                      </a:lnTo>
                      <a:lnTo>
                        <a:pt x="5074" y="2450"/>
                      </a:lnTo>
                      <a:lnTo>
                        <a:pt x="4801" y="2253"/>
                      </a:lnTo>
                      <a:lnTo>
                        <a:pt x="4520" y="2056"/>
                      </a:lnTo>
                      <a:lnTo>
                        <a:pt x="4229" y="1859"/>
                      </a:lnTo>
                      <a:lnTo>
                        <a:pt x="3930" y="1665"/>
                      </a:lnTo>
                      <a:lnTo>
                        <a:pt x="3624" y="1475"/>
                      </a:lnTo>
                      <a:lnTo>
                        <a:pt x="3312" y="1290"/>
                      </a:lnTo>
                      <a:lnTo>
                        <a:pt x="2993" y="1111"/>
                      </a:lnTo>
                      <a:lnTo>
                        <a:pt x="2670" y="940"/>
                      </a:lnTo>
                      <a:lnTo>
                        <a:pt x="2343" y="777"/>
                      </a:lnTo>
                      <a:lnTo>
                        <a:pt x="2012" y="626"/>
                      </a:lnTo>
                      <a:lnTo>
                        <a:pt x="1679" y="486"/>
                      </a:lnTo>
                      <a:lnTo>
                        <a:pt x="1343" y="358"/>
                      </a:lnTo>
                      <a:lnTo>
                        <a:pt x="1007" y="245"/>
                      </a:lnTo>
                      <a:lnTo>
                        <a:pt x="671" y="147"/>
                      </a:lnTo>
                      <a:lnTo>
                        <a:pt x="335" y="67"/>
                      </a:lnTo>
                      <a:lnTo>
                        <a:pt x="0" y="5"/>
                      </a:lnTo>
                      <a:close/>
                    </a:path>
                  </a:pathLst>
                </a:custGeom>
                <a:solidFill>
                  <a:srgbClr val="FEE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0" name="Freeform 22"/>
                <p:cNvSpPr>
                  <a:spLocks/>
                </p:cNvSpPr>
                <p:nvPr/>
              </p:nvSpPr>
              <p:spPr bwMode="auto">
                <a:xfrm>
                  <a:off x="675" y="2111"/>
                  <a:ext cx="505" cy="235"/>
                </a:xfrm>
                <a:custGeom>
                  <a:avLst/>
                  <a:gdLst>
                    <a:gd name="T0" fmla="*/ 3036 w 3036"/>
                    <a:gd name="T1" fmla="*/ 850 h 1411"/>
                    <a:gd name="T2" fmla="*/ 2872 w 3036"/>
                    <a:gd name="T3" fmla="*/ 682 h 1411"/>
                    <a:gd name="T4" fmla="*/ 2713 w 3036"/>
                    <a:gd name="T5" fmla="*/ 535 h 1411"/>
                    <a:gd name="T6" fmla="*/ 2558 w 3036"/>
                    <a:gd name="T7" fmla="*/ 409 h 1411"/>
                    <a:gd name="T8" fmla="*/ 2407 w 3036"/>
                    <a:gd name="T9" fmla="*/ 300 h 1411"/>
                    <a:gd name="T10" fmla="*/ 2260 w 3036"/>
                    <a:gd name="T11" fmla="*/ 209 h 1411"/>
                    <a:gd name="T12" fmla="*/ 2117 w 3036"/>
                    <a:gd name="T13" fmla="*/ 137 h 1411"/>
                    <a:gd name="T14" fmla="*/ 1979 w 3036"/>
                    <a:gd name="T15" fmla="*/ 80 h 1411"/>
                    <a:gd name="T16" fmla="*/ 1844 w 3036"/>
                    <a:gd name="T17" fmla="*/ 39 h 1411"/>
                    <a:gd name="T18" fmla="*/ 1714 w 3036"/>
                    <a:gd name="T19" fmla="*/ 12 h 1411"/>
                    <a:gd name="T20" fmla="*/ 1588 w 3036"/>
                    <a:gd name="T21" fmla="*/ 0 h 1411"/>
                    <a:gd name="T22" fmla="*/ 1467 w 3036"/>
                    <a:gd name="T23" fmla="*/ 0 h 1411"/>
                    <a:gd name="T24" fmla="*/ 1350 w 3036"/>
                    <a:gd name="T25" fmla="*/ 12 h 1411"/>
                    <a:gd name="T26" fmla="*/ 1238 w 3036"/>
                    <a:gd name="T27" fmla="*/ 36 h 1411"/>
                    <a:gd name="T28" fmla="*/ 1130 w 3036"/>
                    <a:gd name="T29" fmla="*/ 69 h 1411"/>
                    <a:gd name="T30" fmla="*/ 1026 w 3036"/>
                    <a:gd name="T31" fmla="*/ 112 h 1411"/>
                    <a:gd name="T32" fmla="*/ 927 w 3036"/>
                    <a:gd name="T33" fmla="*/ 163 h 1411"/>
                    <a:gd name="T34" fmla="*/ 833 w 3036"/>
                    <a:gd name="T35" fmla="*/ 222 h 1411"/>
                    <a:gd name="T36" fmla="*/ 744 w 3036"/>
                    <a:gd name="T37" fmla="*/ 287 h 1411"/>
                    <a:gd name="T38" fmla="*/ 658 w 3036"/>
                    <a:gd name="T39" fmla="*/ 359 h 1411"/>
                    <a:gd name="T40" fmla="*/ 578 w 3036"/>
                    <a:gd name="T41" fmla="*/ 434 h 1411"/>
                    <a:gd name="T42" fmla="*/ 502 w 3036"/>
                    <a:gd name="T43" fmla="*/ 514 h 1411"/>
                    <a:gd name="T44" fmla="*/ 432 w 3036"/>
                    <a:gd name="T45" fmla="*/ 598 h 1411"/>
                    <a:gd name="T46" fmla="*/ 366 w 3036"/>
                    <a:gd name="T47" fmla="*/ 683 h 1411"/>
                    <a:gd name="T48" fmla="*/ 305 w 3036"/>
                    <a:gd name="T49" fmla="*/ 770 h 1411"/>
                    <a:gd name="T50" fmla="*/ 250 w 3036"/>
                    <a:gd name="T51" fmla="*/ 858 h 1411"/>
                    <a:gd name="T52" fmla="*/ 198 w 3036"/>
                    <a:gd name="T53" fmla="*/ 945 h 1411"/>
                    <a:gd name="T54" fmla="*/ 153 w 3036"/>
                    <a:gd name="T55" fmla="*/ 1031 h 1411"/>
                    <a:gd name="T56" fmla="*/ 112 w 3036"/>
                    <a:gd name="T57" fmla="*/ 1115 h 1411"/>
                    <a:gd name="T58" fmla="*/ 76 w 3036"/>
                    <a:gd name="T59" fmla="*/ 1195 h 1411"/>
                    <a:gd name="T60" fmla="*/ 46 w 3036"/>
                    <a:gd name="T61" fmla="*/ 1272 h 1411"/>
                    <a:gd name="T62" fmla="*/ 20 w 3036"/>
                    <a:gd name="T63" fmla="*/ 1344 h 1411"/>
                    <a:gd name="T64" fmla="*/ 0 w 3036"/>
                    <a:gd name="T65" fmla="*/ 1411 h 1411"/>
                    <a:gd name="T66" fmla="*/ 16 w 3036"/>
                    <a:gd name="T67" fmla="*/ 1395 h 1411"/>
                    <a:gd name="T68" fmla="*/ 60 w 3036"/>
                    <a:gd name="T69" fmla="*/ 1352 h 1411"/>
                    <a:gd name="T70" fmla="*/ 93 w 3036"/>
                    <a:gd name="T71" fmla="*/ 1321 h 1411"/>
                    <a:gd name="T72" fmla="*/ 133 w 3036"/>
                    <a:gd name="T73" fmla="*/ 1285 h 1411"/>
                    <a:gd name="T74" fmla="*/ 178 w 3036"/>
                    <a:gd name="T75" fmla="*/ 1245 h 1411"/>
                    <a:gd name="T76" fmla="*/ 232 w 3036"/>
                    <a:gd name="T77" fmla="*/ 1202 h 1411"/>
                    <a:gd name="T78" fmla="*/ 291 w 3036"/>
                    <a:gd name="T79" fmla="*/ 1156 h 1411"/>
                    <a:gd name="T80" fmla="*/ 356 w 3036"/>
                    <a:gd name="T81" fmla="*/ 1107 h 1411"/>
                    <a:gd name="T82" fmla="*/ 428 w 3036"/>
                    <a:gd name="T83" fmla="*/ 1057 h 1411"/>
                    <a:gd name="T84" fmla="*/ 506 w 3036"/>
                    <a:gd name="T85" fmla="*/ 1006 h 1411"/>
                    <a:gd name="T86" fmla="*/ 589 w 3036"/>
                    <a:gd name="T87" fmla="*/ 955 h 1411"/>
                    <a:gd name="T88" fmla="*/ 677 w 3036"/>
                    <a:gd name="T89" fmla="*/ 904 h 1411"/>
                    <a:gd name="T90" fmla="*/ 771 w 3036"/>
                    <a:gd name="T91" fmla="*/ 855 h 1411"/>
                    <a:gd name="T92" fmla="*/ 870 w 3036"/>
                    <a:gd name="T93" fmla="*/ 807 h 1411"/>
                    <a:gd name="T94" fmla="*/ 975 w 3036"/>
                    <a:gd name="T95" fmla="*/ 761 h 1411"/>
                    <a:gd name="T96" fmla="*/ 1084 w 3036"/>
                    <a:gd name="T97" fmla="*/ 720 h 1411"/>
                    <a:gd name="T98" fmla="*/ 1198 w 3036"/>
                    <a:gd name="T99" fmla="*/ 682 h 1411"/>
                    <a:gd name="T100" fmla="*/ 1317 w 3036"/>
                    <a:gd name="T101" fmla="*/ 648 h 1411"/>
                    <a:gd name="T102" fmla="*/ 1439 w 3036"/>
                    <a:gd name="T103" fmla="*/ 620 h 1411"/>
                    <a:gd name="T104" fmla="*/ 1567 w 3036"/>
                    <a:gd name="T105" fmla="*/ 598 h 1411"/>
                    <a:gd name="T106" fmla="*/ 1697 w 3036"/>
                    <a:gd name="T107" fmla="*/ 582 h 1411"/>
                    <a:gd name="T108" fmla="*/ 1833 w 3036"/>
                    <a:gd name="T109" fmla="*/ 573 h 1411"/>
                    <a:gd name="T110" fmla="*/ 1972 w 3036"/>
                    <a:gd name="T111" fmla="*/ 573 h 1411"/>
                    <a:gd name="T112" fmla="*/ 2114 w 3036"/>
                    <a:gd name="T113" fmla="*/ 581 h 1411"/>
                    <a:gd name="T114" fmla="*/ 2260 w 3036"/>
                    <a:gd name="T115" fmla="*/ 599 h 1411"/>
                    <a:gd name="T116" fmla="*/ 2409 w 3036"/>
                    <a:gd name="T117" fmla="*/ 627 h 1411"/>
                    <a:gd name="T118" fmla="*/ 2562 w 3036"/>
                    <a:gd name="T119" fmla="*/ 664 h 1411"/>
                    <a:gd name="T120" fmla="*/ 2717 w 3036"/>
                    <a:gd name="T121" fmla="*/ 715 h 1411"/>
                    <a:gd name="T122" fmla="*/ 2875 w 3036"/>
                    <a:gd name="T123" fmla="*/ 776 h 1411"/>
                    <a:gd name="T124" fmla="*/ 3036 w 3036"/>
                    <a:gd name="T125" fmla="*/ 850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36" h="1411">
                      <a:moveTo>
                        <a:pt x="3036" y="850"/>
                      </a:moveTo>
                      <a:lnTo>
                        <a:pt x="2872" y="682"/>
                      </a:lnTo>
                      <a:lnTo>
                        <a:pt x="2713" y="535"/>
                      </a:lnTo>
                      <a:lnTo>
                        <a:pt x="2558" y="409"/>
                      </a:lnTo>
                      <a:lnTo>
                        <a:pt x="2407" y="300"/>
                      </a:lnTo>
                      <a:lnTo>
                        <a:pt x="2260" y="209"/>
                      </a:lnTo>
                      <a:lnTo>
                        <a:pt x="2117" y="137"/>
                      </a:lnTo>
                      <a:lnTo>
                        <a:pt x="1979" y="80"/>
                      </a:lnTo>
                      <a:lnTo>
                        <a:pt x="1844" y="39"/>
                      </a:lnTo>
                      <a:lnTo>
                        <a:pt x="1714" y="12"/>
                      </a:lnTo>
                      <a:lnTo>
                        <a:pt x="1588" y="0"/>
                      </a:lnTo>
                      <a:lnTo>
                        <a:pt x="1467" y="0"/>
                      </a:lnTo>
                      <a:lnTo>
                        <a:pt x="1350" y="12"/>
                      </a:lnTo>
                      <a:lnTo>
                        <a:pt x="1238" y="36"/>
                      </a:lnTo>
                      <a:lnTo>
                        <a:pt x="1130" y="69"/>
                      </a:lnTo>
                      <a:lnTo>
                        <a:pt x="1026" y="112"/>
                      </a:lnTo>
                      <a:lnTo>
                        <a:pt x="927" y="163"/>
                      </a:lnTo>
                      <a:lnTo>
                        <a:pt x="833" y="222"/>
                      </a:lnTo>
                      <a:lnTo>
                        <a:pt x="744" y="287"/>
                      </a:lnTo>
                      <a:lnTo>
                        <a:pt x="658" y="359"/>
                      </a:lnTo>
                      <a:lnTo>
                        <a:pt x="578" y="434"/>
                      </a:lnTo>
                      <a:lnTo>
                        <a:pt x="502" y="514"/>
                      </a:lnTo>
                      <a:lnTo>
                        <a:pt x="432" y="598"/>
                      </a:lnTo>
                      <a:lnTo>
                        <a:pt x="366" y="683"/>
                      </a:lnTo>
                      <a:lnTo>
                        <a:pt x="305" y="770"/>
                      </a:lnTo>
                      <a:lnTo>
                        <a:pt x="250" y="858"/>
                      </a:lnTo>
                      <a:lnTo>
                        <a:pt x="198" y="945"/>
                      </a:lnTo>
                      <a:lnTo>
                        <a:pt x="153" y="1031"/>
                      </a:lnTo>
                      <a:lnTo>
                        <a:pt x="112" y="1115"/>
                      </a:lnTo>
                      <a:lnTo>
                        <a:pt x="76" y="1195"/>
                      </a:lnTo>
                      <a:lnTo>
                        <a:pt x="46" y="1272"/>
                      </a:lnTo>
                      <a:lnTo>
                        <a:pt x="20" y="1344"/>
                      </a:lnTo>
                      <a:lnTo>
                        <a:pt x="0" y="1411"/>
                      </a:lnTo>
                      <a:lnTo>
                        <a:pt x="16" y="1395"/>
                      </a:lnTo>
                      <a:lnTo>
                        <a:pt x="60" y="1352"/>
                      </a:lnTo>
                      <a:lnTo>
                        <a:pt x="93" y="1321"/>
                      </a:lnTo>
                      <a:lnTo>
                        <a:pt x="133" y="1285"/>
                      </a:lnTo>
                      <a:lnTo>
                        <a:pt x="178" y="1245"/>
                      </a:lnTo>
                      <a:lnTo>
                        <a:pt x="232" y="1202"/>
                      </a:lnTo>
                      <a:lnTo>
                        <a:pt x="291" y="1156"/>
                      </a:lnTo>
                      <a:lnTo>
                        <a:pt x="356" y="1107"/>
                      </a:lnTo>
                      <a:lnTo>
                        <a:pt x="428" y="1057"/>
                      </a:lnTo>
                      <a:lnTo>
                        <a:pt x="506" y="1006"/>
                      </a:lnTo>
                      <a:lnTo>
                        <a:pt x="589" y="955"/>
                      </a:lnTo>
                      <a:lnTo>
                        <a:pt x="677" y="904"/>
                      </a:lnTo>
                      <a:lnTo>
                        <a:pt x="771" y="855"/>
                      </a:lnTo>
                      <a:lnTo>
                        <a:pt x="870" y="807"/>
                      </a:lnTo>
                      <a:lnTo>
                        <a:pt x="975" y="761"/>
                      </a:lnTo>
                      <a:lnTo>
                        <a:pt x="1084" y="720"/>
                      </a:lnTo>
                      <a:lnTo>
                        <a:pt x="1198" y="682"/>
                      </a:lnTo>
                      <a:lnTo>
                        <a:pt x="1317" y="648"/>
                      </a:lnTo>
                      <a:lnTo>
                        <a:pt x="1439" y="620"/>
                      </a:lnTo>
                      <a:lnTo>
                        <a:pt x="1567" y="598"/>
                      </a:lnTo>
                      <a:lnTo>
                        <a:pt x="1697" y="582"/>
                      </a:lnTo>
                      <a:lnTo>
                        <a:pt x="1833" y="573"/>
                      </a:lnTo>
                      <a:lnTo>
                        <a:pt x="1972" y="573"/>
                      </a:lnTo>
                      <a:lnTo>
                        <a:pt x="2114" y="581"/>
                      </a:lnTo>
                      <a:lnTo>
                        <a:pt x="2260" y="599"/>
                      </a:lnTo>
                      <a:lnTo>
                        <a:pt x="2409" y="627"/>
                      </a:lnTo>
                      <a:lnTo>
                        <a:pt x="2562" y="664"/>
                      </a:lnTo>
                      <a:lnTo>
                        <a:pt x="2717" y="715"/>
                      </a:lnTo>
                      <a:lnTo>
                        <a:pt x="2875" y="776"/>
                      </a:lnTo>
                      <a:lnTo>
                        <a:pt x="3036" y="85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1" name="Freeform 23"/>
                <p:cNvSpPr>
                  <a:spLocks/>
                </p:cNvSpPr>
                <p:nvPr/>
              </p:nvSpPr>
              <p:spPr bwMode="auto">
                <a:xfrm>
                  <a:off x="1709" y="2111"/>
                  <a:ext cx="504" cy="261"/>
                </a:xfrm>
                <a:custGeom>
                  <a:avLst/>
                  <a:gdLst>
                    <a:gd name="T0" fmla="*/ 0 w 3027"/>
                    <a:gd name="T1" fmla="*/ 850 h 1411"/>
                    <a:gd name="T2" fmla="*/ 163 w 3027"/>
                    <a:gd name="T3" fmla="*/ 682 h 1411"/>
                    <a:gd name="T4" fmla="*/ 321 w 3027"/>
                    <a:gd name="T5" fmla="*/ 535 h 1411"/>
                    <a:gd name="T6" fmla="*/ 475 w 3027"/>
                    <a:gd name="T7" fmla="*/ 409 h 1411"/>
                    <a:gd name="T8" fmla="*/ 626 w 3027"/>
                    <a:gd name="T9" fmla="*/ 300 h 1411"/>
                    <a:gd name="T10" fmla="*/ 773 w 3027"/>
                    <a:gd name="T11" fmla="*/ 209 h 1411"/>
                    <a:gd name="T12" fmla="*/ 915 w 3027"/>
                    <a:gd name="T13" fmla="*/ 137 h 1411"/>
                    <a:gd name="T14" fmla="*/ 1053 w 3027"/>
                    <a:gd name="T15" fmla="*/ 80 h 1411"/>
                    <a:gd name="T16" fmla="*/ 1186 w 3027"/>
                    <a:gd name="T17" fmla="*/ 39 h 1411"/>
                    <a:gd name="T18" fmla="*/ 1317 w 3027"/>
                    <a:gd name="T19" fmla="*/ 12 h 1411"/>
                    <a:gd name="T20" fmla="*/ 1441 w 3027"/>
                    <a:gd name="T21" fmla="*/ 0 h 1411"/>
                    <a:gd name="T22" fmla="*/ 1563 w 3027"/>
                    <a:gd name="T23" fmla="*/ 0 h 1411"/>
                    <a:gd name="T24" fmla="*/ 1679 w 3027"/>
                    <a:gd name="T25" fmla="*/ 12 h 1411"/>
                    <a:gd name="T26" fmla="*/ 1792 w 3027"/>
                    <a:gd name="T27" fmla="*/ 36 h 1411"/>
                    <a:gd name="T28" fmla="*/ 1899 w 3027"/>
                    <a:gd name="T29" fmla="*/ 69 h 1411"/>
                    <a:gd name="T30" fmla="*/ 2002 w 3027"/>
                    <a:gd name="T31" fmla="*/ 112 h 1411"/>
                    <a:gd name="T32" fmla="*/ 2101 w 3027"/>
                    <a:gd name="T33" fmla="*/ 163 h 1411"/>
                    <a:gd name="T34" fmla="*/ 2194 w 3027"/>
                    <a:gd name="T35" fmla="*/ 222 h 1411"/>
                    <a:gd name="T36" fmla="*/ 2285 w 3027"/>
                    <a:gd name="T37" fmla="*/ 287 h 1411"/>
                    <a:gd name="T38" fmla="*/ 2369 w 3027"/>
                    <a:gd name="T39" fmla="*/ 359 h 1411"/>
                    <a:gd name="T40" fmla="*/ 2449 w 3027"/>
                    <a:gd name="T41" fmla="*/ 434 h 1411"/>
                    <a:gd name="T42" fmla="*/ 2525 w 3027"/>
                    <a:gd name="T43" fmla="*/ 514 h 1411"/>
                    <a:gd name="T44" fmla="*/ 2595 w 3027"/>
                    <a:gd name="T45" fmla="*/ 598 h 1411"/>
                    <a:gd name="T46" fmla="*/ 2661 w 3027"/>
                    <a:gd name="T47" fmla="*/ 683 h 1411"/>
                    <a:gd name="T48" fmla="*/ 2722 w 3027"/>
                    <a:gd name="T49" fmla="*/ 770 h 1411"/>
                    <a:gd name="T50" fmla="*/ 2777 w 3027"/>
                    <a:gd name="T51" fmla="*/ 858 h 1411"/>
                    <a:gd name="T52" fmla="*/ 2829 w 3027"/>
                    <a:gd name="T53" fmla="*/ 945 h 1411"/>
                    <a:gd name="T54" fmla="*/ 2874 w 3027"/>
                    <a:gd name="T55" fmla="*/ 1031 h 1411"/>
                    <a:gd name="T56" fmla="*/ 2914 w 3027"/>
                    <a:gd name="T57" fmla="*/ 1115 h 1411"/>
                    <a:gd name="T58" fmla="*/ 2951 w 3027"/>
                    <a:gd name="T59" fmla="*/ 1195 h 1411"/>
                    <a:gd name="T60" fmla="*/ 2981 w 3027"/>
                    <a:gd name="T61" fmla="*/ 1272 h 1411"/>
                    <a:gd name="T62" fmla="*/ 3007 w 3027"/>
                    <a:gd name="T63" fmla="*/ 1344 h 1411"/>
                    <a:gd name="T64" fmla="*/ 3027 w 3027"/>
                    <a:gd name="T65" fmla="*/ 1411 h 1411"/>
                    <a:gd name="T66" fmla="*/ 3011 w 3027"/>
                    <a:gd name="T67" fmla="*/ 1395 h 1411"/>
                    <a:gd name="T68" fmla="*/ 2967 w 3027"/>
                    <a:gd name="T69" fmla="*/ 1352 h 1411"/>
                    <a:gd name="T70" fmla="*/ 2934 w 3027"/>
                    <a:gd name="T71" fmla="*/ 1321 h 1411"/>
                    <a:gd name="T72" fmla="*/ 2894 w 3027"/>
                    <a:gd name="T73" fmla="*/ 1285 h 1411"/>
                    <a:gd name="T74" fmla="*/ 2849 w 3027"/>
                    <a:gd name="T75" fmla="*/ 1245 h 1411"/>
                    <a:gd name="T76" fmla="*/ 2795 w 3027"/>
                    <a:gd name="T77" fmla="*/ 1202 h 1411"/>
                    <a:gd name="T78" fmla="*/ 2736 w 3027"/>
                    <a:gd name="T79" fmla="*/ 1156 h 1411"/>
                    <a:gd name="T80" fmla="*/ 2671 w 3027"/>
                    <a:gd name="T81" fmla="*/ 1107 h 1411"/>
                    <a:gd name="T82" fmla="*/ 2599 w 3027"/>
                    <a:gd name="T83" fmla="*/ 1057 h 1411"/>
                    <a:gd name="T84" fmla="*/ 2522 w 3027"/>
                    <a:gd name="T85" fmla="*/ 1006 h 1411"/>
                    <a:gd name="T86" fmla="*/ 2439 w 3027"/>
                    <a:gd name="T87" fmla="*/ 955 h 1411"/>
                    <a:gd name="T88" fmla="*/ 2350 w 3027"/>
                    <a:gd name="T89" fmla="*/ 904 h 1411"/>
                    <a:gd name="T90" fmla="*/ 2257 w 3027"/>
                    <a:gd name="T91" fmla="*/ 855 h 1411"/>
                    <a:gd name="T92" fmla="*/ 2158 w 3027"/>
                    <a:gd name="T93" fmla="*/ 807 h 1411"/>
                    <a:gd name="T94" fmla="*/ 2053 w 3027"/>
                    <a:gd name="T95" fmla="*/ 761 h 1411"/>
                    <a:gd name="T96" fmla="*/ 1944 w 3027"/>
                    <a:gd name="T97" fmla="*/ 720 h 1411"/>
                    <a:gd name="T98" fmla="*/ 1831 w 3027"/>
                    <a:gd name="T99" fmla="*/ 682 h 1411"/>
                    <a:gd name="T100" fmla="*/ 1713 w 3027"/>
                    <a:gd name="T101" fmla="*/ 648 h 1411"/>
                    <a:gd name="T102" fmla="*/ 1590 w 3027"/>
                    <a:gd name="T103" fmla="*/ 620 h 1411"/>
                    <a:gd name="T104" fmla="*/ 1463 w 3027"/>
                    <a:gd name="T105" fmla="*/ 598 h 1411"/>
                    <a:gd name="T106" fmla="*/ 1332 w 3027"/>
                    <a:gd name="T107" fmla="*/ 582 h 1411"/>
                    <a:gd name="T108" fmla="*/ 1198 w 3027"/>
                    <a:gd name="T109" fmla="*/ 573 h 1411"/>
                    <a:gd name="T110" fmla="*/ 1060 w 3027"/>
                    <a:gd name="T111" fmla="*/ 573 h 1411"/>
                    <a:gd name="T112" fmla="*/ 917 w 3027"/>
                    <a:gd name="T113" fmla="*/ 581 h 1411"/>
                    <a:gd name="T114" fmla="*/ 773 w 3027"/>
                    <a:gd name="T115" fmla="*/ 599 h 1411"/>
                    <a:gd name="T116" fmla="*/ 623 w 3027"/>
                    <a:gd name="T117" fmla="*/ 627 h 1411"/>
                    <a:gd name="T118" fmla="*/ 472 w 3027"/>
                    <a:gd name="T119" fmla="*/ 664 h 1411"/>
                    <a:gd name="T120" fmla="*/ 317 w 3027"/>
                    <a:gd name="T121" fmla="*/ 715 h 1411"/>
                    <a:gd name="T122" fmla="*/ 161 w 3027"/>
                    <a:gd name="T123" fmla="*/ 776 h 1411"/>
                    <a:gd name="T124" fmla="*/ 0 w 3027"/>
                    <a:gd name="T125" fmla="*/ 850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7" h="1411">
                      <a:moveTo>
                        <a:pt x="0" y="850"/>
                      </a:moveTo>
                      <a:lnTo>
                        <a:pt x="163" y="682"/>
                      </a:lnTo>
                      <a:lnTo>
                        <a:pt x="321" y="535"/>
                      </a:lnTo>
                      <a:lnTo>
                        <a:pt x="475" y="409"/>
                      </a:lnTo>
                      <a:lnTo>
                        <a:pt x="626" y="300"/>
                      </a:lnTo>
                      <a:lnTo>
                        <a:pt x="773" y="209"/>
                      </a:lnTo>
                      <a:lnTo>
                        <a:pt x="915" y="137"/>
                      </a:lnTo>
                      <a:lnTo>
                        <a:pt x="1053" y="80"/>
                      </a:lnTo>
                      <a:lnTo>
                        <a:pt x="1186" y="39"/>
                      </a:lnTo>
                      <a:lnTo>
                        <a:pt x="1317" y="12"/>
                      </a:lnTo>
                      <a:lnTo>
                        <a:pt x="1441" y="0"/>
                      </a:lnTo>
                      <a:lnTo>
                        <a:pt x="1563" y="0"/>
                      </a:lnTo>
                      <a:lnTo>
                        <a:pt x="1679" y="12"/>
                      </a:lnTo>
                      <a:lnTo>
                        <a:pt x="1792" y="36"/>
                      </a:lnTo>
                      <a:lnTo>
                        <a:pt x="1899" y="69"/>
                      </a:lnTo>
                      <a:lnTo>
                        <a:pt x="2002" y="112"/>
                      </a:lnTo>
                      <a:lnTo>
                        <a:pt x="2101" y="163"/>
                      </a:lnTo>
                      <a:lnTo>
                        <a:pt x="2194" y="222"/>
                      </a:lnTo>
                      <a:lnTo>
                        <a:pt x="2285" y="287"/>
                      </a:lnTo>
                      <a:lnTo>
                        <a:pt x="2369" y="359"/>
                      </a:lnTo>
                      <a:lnTo>
                        <a:pt x="2449" y="434"/>
                      </a:lnTo>
                      <a:lnTo>
                        <a:pt x="2525" y="514"/>
                      </a:lnTo>
                      <a:lnTo>
                        <a:pt x="2595" y="598"/>
                      </a:lnTo>
                      <a:lnTo>
                        <a:pt x="2661" y="683"/>
                      </a:lnTo>
                      <a:lnTo>
                        <a:pt x="2722" y="770"/>
                      </a:lnTo>
                      <a:lnTo>
                        <a:pt x="2777" y="858"/>
                      </a:lnTo>
                      <a:lnTo>
                        <a:pt x="2829" y="945"/>
                      </a:lnTo>
                      <a:lnTo>
                        <a:pt x="2874" y="1031"/>
                      </a:lnTo>
                      <a:lnTo>
                        <a:pt x="2914" y="1115"/>
                      </a:lnTo>
                      <a:lnTo>
                        <a:pt x="2951" y="1195"/>
                      </a:lnTo>
                      <a:lnTo>
                        <a:pt x="2981" y="1272"/>
                      </a:lnTo>
                      <a:lnTo>
                        <a:pt x="3007" y="1344"/>
                      </a:lnTo>
                      <a:lnTo>
                        <a:pt x="3027" y="1411"/>
                      </a:lnTo>
                      <a:lnTo>
                        <a:pt x="3011" y="1395"/>
                      </a:lnTo>
                      <a:lnTo>
                        <a:pt x="2967" y="1352"/>
                      </a:lnTo>
                      <a:lnTo>
                        <a:pt x="2934" y="1321"/>
                      </a:lnTo>
                      <a:lnTo>
                        <a:pt x="2894" y="1285"/>
                      </a:lnTo>
                      <a:lnTo>
                        <a:pt x="2849" y="1245"/>
                      </a:lnTo>
                      <a:lnTo>
                        <a:pt x="2795" y="1202"/>
                      </a:lnTo>
                      <a:lnTo>
                        <a:pt x="2736" y="1156"/>
                      </a:lnTo>
                      <a:lnTo>
                        <a:pt x="2671" y="1107"/>
                      </a:lnTo>
                      <a:lnTo>
                        <a:pt x="2599" y="1057"/>
                      </a:lnTo>
                      <a:lnTo>
                        <a:pt x="2522" y="1006"/>
                      </a:lnTo>
                      <a:lnTo>
                        <a:pt x="2439" y="955"/>
                      </a:lnTo>
                      <a:lnTo>
                        <a:pt x="2350" y="904"/>
                      </a:lnTo>
                      <a:lnTo>
                        <a:pt x="2257" y="855"/>
                      </a:lnTo>
                      <a:lnTo>
                        <a:pt x="2158" y="807"/>
                      </a:lnTo>
                      <a:lnTo>
                        <a:pt x="2053" y="761"/>
                      </a:lnTo>
                      <a:lnTo>
                        <a:pt x="1944" y="720"/>
                      </a:lnTo>
                      <a:lnTo>
                        <a:pt x="1831" y="682"/>
                      </a:lnTo>
                      <a:lnTo>
                        <a:pt x="1713" y="648"/>
                      </a:lnTo>
                      <a:lnTo>
                        <a:pt x="1590" y="620"/>
                      </a:lnTo>
                      <a:lnTo>
                        <a:pt x="1463" y="598"/>
                      </a:lnTo>
                      <a:lnTo>
                        <a:pt x="1332" y="582"/>
                      </a:lnTo>
                      <a:lnTo>
                        <a:pt x="1198" y="573"/>
                      </a:lnTo>
                      <a:lnTo>
                        <a:pt x="1060" y="573"/>
                      </a:lnTo>
                      <a:lnTo>
                        <a:pt x="917" y="581"/>
                      </a:lnTo>
                      <a:lnTo>
                        <a:pt x="773" y="599"/>
                      </a:lnTo>
                      <a:lnTo>
                        <a:pt x="623" y="627"/>
                      </a:lnTo>
                      <a:lnTo>
                        <a:pt x="472" y="664"/>
                      </a:lnTo>
                      <a:lnTo>
                        <a:pt x="317" y="715"/>
                      </a:lnTo>
                      <a:lnTo>
                        <a:pt x="161" y="776"/>
                      </a:lnTo>
                      <a:lnTo>
                        <a:pt x="0" y="85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2" name="Freeform 24"/>
                <p:cNvSpPr>
                  <a:spLocks/>
                </p:cNvSpPr>
                <p:nvPr/>
              </p:nvSpPr>
              <p:spPr bwMode="auto">
                <a:xfrm flipV="1">
                  <a:off x="472" y="3264"/>
                  <a:ext cx="1910" cy="76"/>
                </a:xfrm>
                <a:custGeom>
                  <a:avLst/>
                  <a:gdLst>
                    <a:gd name="T0" fmla="*/ 9571 w 9577"/>
                    <a:gd name="T1" fmla="*/ 584 h 4269"/>
                    <a:gd name="T2" fmla="*/ 9522 w 9577"/>
                    <a:gd name="T3" fmla="*/ 317 h 4269"/>
                    <a:gd name="T4" fmla="*/ 9426 w 9577"/>
                    <a:gd name="T5" fmla="*/ 137 h 4269"/>
                    <a:gd name="T6" fmla="*/ 9287 w 9577"/>
                    <a:gd name="T7" fmla="*/ 35 h 4269"/>
                    <a:gd name="T8" fmla="*/ 9104 w 9577"/>
                    <a:gd name="T9" fmla="*/ 0 h 4269"/>
                    <a:gd name="T10" fmla="*/ 8884 w 9577"/>
                    <a:gd name="T11" fmla="*/ 23 h 4269"/>
                    <a:gd name="T12" fmla="*/ 8626 w 9577"/>
                    <a:gd name="T13" fmla="*/ 93 h 4269"/>
                    <a:gd name="T14" fmla="*/ 8332 w 9577"/>
                    <a:gd name="T15" fmla="*/ 201 h 4269"/>
                    <a:gd name="T16" fmla="*/ 7834 w 9577"/>
                    <a:gd name="T17" fmla="*/ 412 h 4269"/>
                    <a:gd name="T18" fmla="*/ 7271 w 9577"/>
                    <a:gd name="T19" fmla="*/ 651 h 4269"/>
                    <a:gd name="T20" fmla="*/ 6864 w 9577"/>
                    <a:gd name="T21" fmla="*/ 810 h 4269"/>
                    <a:gd name="T22" fmla="*/ 6434 w 9577"/>
                    <a:gd name="T23" fmla="*/ 957 h 4269"/>
                    <a:gd name="T24" fmla="*/ 5985 w 9577"/>
                    <a:gd name="T25" fmla="*/ 1082 h 4269"/>
                    <a:gd name="T26" fmla="*/ 5517 w 9577"/>
                    <a:gd name="T27" fmla="*/ 1176 h 4269"/>
                    <a:gd name="T28" fmla="*/ 5034 w 9577"/>
                    <a:gd name="T29" fmla="*/ 1227 h 4269"/>
                    <a:gd name="T30" fmla="*/ 4543 w 9577"/>
                    <a:gd name="T31" fmla="*/ 1227 h 4269"/>
                    <a:gd name="T32" fmla="*/ 4060 w 9577"/>
                    <a:gd name="T33" fmla="*/ 1176 h 4269"/>
                    <a:gd name="T34" fmla="*/ 3593 w 9577"/>
                    <a:gd name="T35" fmla="*/ 1082 h 4269"/>
                    <a:gd name="T36" fmla="*/ 3142 w 9577"/>
                    <a:gd name="T37" fmla="*/ 957 h 4269"/>
                    <a:gd name="T38" fmla="*/ 2712 w 9577"/>
                    <a:gd name="T39" fmla="*/ 810 h 4269"/>
                    <a:gd name="T40" fmla="*/ 2306 w 9577"/>
                    <a:gd name="T41" fmla="*/ 651 h 4269"/>
                    <a:gd name="T42" fmla="*/ 1743 w 9577"/>
                    <a:gd name="T43" fmla="*/ 412 h 4269"/>
                    <a:gd name="T44" fmla="*/ 1244 w 9577"/>
                    <a:gd name="T45" fmla="*/ 201 h 4269"/>
                    <a:gd name="T46" fmla="*/ 951 w 9577"/>
                    <a:gd name="T47" fmla="*/ 93 h 4269"/>
                    <a:gd name="T48" fmla="*/ 693 w 9577"/>
                    <a:gd name="T49" fmla="*/ 23 h 4269"/>
                    <a:gd name="T50" fmla="*/ 473 w 9577"/>
                    <a:gd name="T51" fmla="*/ 0 h 4269"/>
                    <a:gd name="T52" fmla="*/ 290 w 9577"/>
                    <a:gd name="T53" fmla="*/ 35 h 4269"/>
                    <a:gd name="T54" fmla="*/ 150 w 9577"/>
                    <a:gd name="T55" fmla="*/ 137 h 4269"/>
                    <a:gd name="T56" fmla="*/ 55 w 9577"/>
                    <a:gd name="T57" fmla="*/ 317 h 4269"/>
                    <a:gd name="T58" fmla="*/ 7 w 9577"/>
                    <a:gd name="T59" fmla="*/ 584 h 4269"/>
                    <a:gd name="T60" fmla="*/ 7 w 9577"/>
                    <a:gd name="T61" fmla="*/ 934 h 4269"/>
                    <a:gd name="T62" fmla="*/ 55 w 9577"/>
                    <a:gd name="T63" fmla="*/ 1288 h 4269"/>
                    <a:gd name="T64" fmla="*/ 150 w 9577"/>
                    <a:gd name="T65" fmla="*/ 1631 h 4269"/>
                    <a:gd name="T66" fmla="*/ 290 w 9577"/>
                    <a:gd name="T67" fmla="*/ 1961 h 4269"/>
                    <a:gd name="T68" fmla="*/ 473 w 9577"/>
                    <a:gd name="T69" fmla="*/ 2277 h 4269"/>
                    <a:gd name="T70" fmla="*/ 693 w 9577"/>
                    <a:gd name="T71" fmla="*/ 2576 h 4269"/>
                    <a:gd name="T72" fmla="*/ 951 w 9577"/>
                    <a:gd name="T73" fmla="*/ 2856 h 4269"/>
                    <a:gd name="T74" fmla="*/ 1244 w 9577"/>
                    <a:gd name="T75" fmla="*/ 3116 h 4269"/>
                    <a:gd name="T76" fmla="*/ 1569 w 9577"/>
                    <a:gd name="T77" fmla="*/ 3356 h 4269"/>
                    <a:gd name="T78" fmla="*/ 1924 w 9577"/>
                    <a:gd name="T79" fmla="*/ 3570 h 4269"/>
                    <a:gd name="T80" fmla="*/ 2306 w 9577"/>
                    <a:gd name="T81" fmla="*/ 3759 h 4269"/>
                    <a:gd name="T82" fmla="*/ 2712 w 9577"/>
                    <a:gd name="T83" fmla="*/ 3922 h 4269"/>
                    <a:gd name="T84" fmla="*/ 3142 w 9577"/>
                    <a:gd name="T85" fmla="*/ 4055 h 4269"/>
                    <a:gd name="T86" fmla="*/ 3593 w 9577"/>
                    <a:gd name="T87" fmla="*/ 4159 h 4269"/>
                    <a:gd name="T88" fmla="*/ 4060 w 9577"/>
                    <a:gd name="T89" fmla="*/ 4229 h 4269"/>
                    <a:gd name="T90" fmla="*/ 4543 w 9577"/>
                    <a:gd name="T91" fmla="*/ 4265 h 4269"/>
                    <a:gd name="T92" fmla="*/ 5034 w 9577"/>
                    <a:gd name="T93" fmla="*/ 4265 h 4269"/>
                    <a:gd name="T94" fmla="*/ 5517 w 9577"/>
                    <a:gd name="T95" fmla="*/ 4229 h 4269"/>
                    <a:gd name="T96" fmla="*/ 5985 w 9577"/>
                    <a:gd name="T97" fmla="*/ 4159 h 4269"/>
                    <a:gd name="T98" fmla="*/ 6434 w 9577"/>
                    <a:gd name="T99" fmla="*/ 4055 h 4269"/>
                    <a:gd name="T100" fmla="*/ 6864 w 9577"/>
                    <a:gd name="T101" fmla="*/ 3922 h 4269"/>
                    <a:gd name="T102" fmla="*/ 7271 w 9577"/>
                    <a:gd name="T103" fmla="*/ 3759 h 4269"/>
                    <a:gd name="T104" fmla="*/ 7654 w 9577"/>
                    <a:gd name="T105" fmla="*/ 3570 h 4269"/>
                    <a:gd name="T106" fmla="*/ 8007 w 9577"/>
                    <a:gd name="T107" fmla="*/ 3356 h 4269"/>
                    <a:gd name="T108" fmla="*/ 8332 w 9577"/>
                    <a:gd name="T109" fmla="*/ 3116 h 4269"/>
                    <a:gd name="T110" fmla="*/ 8626 w 9577"/>
                    <a:gd name="T111" fmla="*/ 2856 h 4269"/>
                    <a:gd name="T112" fmla="*/ 8884 w 9577"/>
                    <a:gd name="T113" fmla="*/ 2576 h 4269"/>
                    <a:gd name="T114" fmla="*/ 9104 w 9577"/>
                    <a:gd name="T115" fmla="*/ 2277 h 4269"/>
                    <a:gd name="T116" fmla="*/ 9287 w 9577"/>
                    <a:gd name="T117" fmla="*/ 1961 h 4269"/>
                    <a:gd name="T118" fmla="*/ 9426 w 9577"/>
                    <a:gd name="T119" fmla="*/ 1631 h 4269"/>
                    <a:gd name="T120" fmla="*/ 9522 w 9577"/>
                    <a:gd name="T121" fmla="*/ 1288 h 4269"/>
                    <a:gd name="T122" fmla="*/ 9571 w 9577"/>
                    <a:gd name="T123" fmla="*/ 934 h 4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77" h="4269">
                      <a:moveTo>
                        <a:pt x="9577" y="753"/>
                      </a:moveTo>
                      <a:lnTo>
                        <a:pt x="9571" y="584"/>
                      </a:lnTo>
                      <a:lnTo>
                        <a:pt x="9553" y="438"/>
                      </a:lnTo>
                      <a:lnTo>
                        <a:pt x="9522" y="317"/>
                      </a:lnTo>
                      <a:lnTo>
                        <a:pt x="9481" y="217"/>
                      </a:lnTo>
                      <a:lnTo>
                        <a:pt x="9426" y="137"/>
                      </a:lnTo>
                      <a:lnTo>
                        <a:pt x="9361" y="77"/>
                      </a:lnTo>
                      <a:lnTo>
                        <a:pt x="9287" y="35"/>
                      </a:lnTo>
                      <a:lnTo>
                        <a:pt x="9201" y="10"/>
                      </a:lnTo>
                      <a:lnTo>
                        <a:pt x="9104" y="0"/>
                      </a:lnTo>
                      <a:lnTo>
                        <a:pt x="8999" y="4"/>
                      </a:lnTo>
                      <a:lnTo>
                        <a:pt x="8884" y="23"/>
                      </a:lnTo>
                      <a:lnTo>
                        <a:pt x="8760" y="52"/>
                      </a:lnTo>
                      <a:lnTo>
                        <a:pt x="8626" y="93"/>
                      </a:lnTo>
                      <a:lnTo>
                        <a:pt x="8484" y="143"/>
                      </a:lnTo>
                      <a:lnTo>
                        <a:pt x="8332" y="201"/>
                      </a:lnTo>
                      <a:lnTo>
                        <a:pt x="8174" y="266"/>
                      </a:lnTo>
                      <a:lnTo>
                        <a:pt x="7834" y="412"/>
                      </a:lnTo>
                      <a:lnTo>
                        <a:pt x="7466" y="570"/>
                      </a:lnTo>
                      <a:lnTo>
                        <a:pt x="7271" y="651"/>
                      </a:lnTo>
                      <a:lnTo>
                        <a:pt x="7071" y="732"/>
                      </a:lnTo>
                      <a:lnTo>
                        <a:pt x="6864" y="810"/>
                      </a:lnTo>
                      <a:lnTo>
                        <a:pt x="6652" y="886"/>
                      </a:lnTo>
                      <a:lnTo>
                        <a:pt x="6434" y="957"/>
                      </a:lnTo>
                      <a:lnTo>
                        <a:pt x="6212" y="1023"/>
                      </a:lnTo>
                      <a:lnTo>
                        <a:pt x="5985" y="1082"/>
                      </a:lnTo>
                      <a:lnTo>
                        <a:pt x="5753" y="1134"/>
                      </a:lnTo>
                      <a:lnTo>
                        <a:pt x="5517" y="1176"/>
                      </a:lnTo>
                      <a:lnTo>
                        <a:pt x="5278" y="1207"/>
                      </a:lnTo>
                      <a:lnTo>
                        <a:pt x="5034" y="1227"/>
                      </a:lnTo>
                      <a:lnTo>
                        <a:pt x="4789" y="1234"/>
                      </a:lnTo>
                      <a:lnTo>
                        <a:pt x="4543" y="1227"/>
                      </a:lnTo>
                      <a:lnTo>
                        <a:pt x="4299" y="1207"/>
                      </a:lnTo>
                      <a:lnTo>
                        <a:pt x="4060" y="1176"/>
                      </a:lnTo>
                      <a:lnTo>
                        <a:pt x="3824" y="1134"/>
                      </a:lnTo>
                      <a:lnTo>
                        <a:pt x="3593" y="1082"/>
                      </a:lnTo>
                      <a:lnTo>
                        <a:pt x="3364" y="1023"/>
                      </a:lnTo>
                      <a:lnTo>
                        <a:pt x="3142" y="957"/>
                      </a:lnTo>
                      <a:lnTo>
                        <a:pt x="2925" y="886"/>
                      </a:lnTo>
                      <a:lnTo>
                        <a:pt x="2712" y="810"/>
                      </a:lnTo>
                      <a:lnTo>
                        <a:pt x="2507" y="732"/>
                      </a:lnTo>
                      <a:lnTo>
                        <a:pt x="2306" y="651"/>
                      </a:lnTo>
                      <a:lnTo>
                        <a:pt x="2112" y="570"/>
                      </a:lnTo>
                      <a:lnTo>
                        <a:pt x="1743" y="412"/>
                      </a:lnTo>
                      <a:lnTo>
                        <a:pt x="1403" y="266"/>
                      </a:lnTo>
                      <a:lnTo>
                        <a:pt x="1244" y="201"/>
                      </a:lnTo>
                      <a:lnTo>
                        <a:pt x="1094" y="143"/>
                      </a:lnTo>
                      <a:lnTo>
                        <a:pt x="951" y="93"/>
                      </a:lnTo>
                      <a:lnTo>
                        <a:pt x="818" y="52"/>
                      </a:lnTo>
                      <a:lnTo>
                        <a:pt x="693" y="23"/>
                      </a:lnTo>
                      <a:lnTo>
                        <a:pt x="578" y="4"/>
                      </a:lnTo>
                      <a:lnTo>
                        <a:pt x="473" y="0"/>
                      </a:lnTo>
                      <a:lnTo>
                        <a:pt x="376" y="10"/>
                      </a:lnTo>
                      <a:lnTo>
                        <a:pt x="290" y="35"/>
                      </a:lnTo>
                      <a:lnTo>
                        <a:pt x="216" y="77"/>
                      </a:lnTo>
                      <a:lnTo>
                        <a:pt x="150" y="137"/>
                      </a:lnTo>
                      <a:lnTo>
                        <a:pt x="97" y="217"/>
                      </a:lnTo>
                      <a:lnTo>
                        <a:pt x="55" y="317"/>
                      </a:lnTo>
                      <a:lnTo>
                        <a:pt x="24" y="438"/>
                      </a:lnTo>
                      <a:lnTo>
                        <a:pt x="7" y="584"/>
                      </a:lnTo>
                      <a:lnTo>
                        <a:pt x="0" y="753"/>
                      </a:lnTo>
                      <a:lnTo>
                        <a:pt x="7" y="934"/>
                      </a:lnTo>
                      <a:lnTo>
                        <a:pt x="24" y="1112"/>
                      </a:lnTo>
                      <a:lnTo>
                        <a:pt x="55" y="1288"/>
                      </a:lnTo>
                      <a:lnTo>
                        <a:pt x="97" y="1462"/>
                      </a:lnTo>
                      <a:lnTo>
                        <a:pt x="150" y="1631"/>
                      </a:lnTo>
                      <a:lnTo>
                        <a:pt x="216" y="1798"/>
                      </a:lnTo>
                      <a:lnTo>
                        <a:pt x="290" y="1961"/>
                      </a:lnTo>
                      <a:lnTo>
                        <a:pt x="376" y="2122"/>
                      </a:lnTo>
                      <a:lnTo>
                        <a:pt x="473" y="2277"/>
                      </a:lnTo>
                      <a:lnTo>
                        <a:pt x="578" y="2429"/>
                      </a:lnTo>
                      <a:lnTo>
                        <a:pt x="693" y="2576"/>
                      </a:lnTo>
                      <a:lnTo>
                        <a:pt x="818" y="2718"/>
                      </a:lnTo>
                      <a:lnTo>
                        <a:pt x="951" y="2856"/>
                      </a:lnTo>
                      <a:lnTo>
                        <a:pt x="1094" y="2989"/>
                      </a:lnTo>
                      <a:lnTo>
                        <a:pt x="1244" y="3116"/>
                      </a:lnTo>
                      <a:lnTo>
                        <a:pt x="1403" y="3239"/>
                      </a:lnTo>
                      <a:lnTo>
                        <a:pt x="1569" y="3356"/>
                      </a:lnTo>
                      <a:lnTo>
                        <a:pt x="1743" y="3466"/>
                      </a:lnTo>
                      <a:lnTo>
                        <a:pt x="1924" y="3570"/>
                      </a:lnTo>
                      <a:lnTo>
                        <a:pt x="2112" y="3668"/>
                      </a:lnTo>
                      <a:lnTo>
                        <a:pt x="2306" y="3759"/>
                      </a:lnTo>
                      <a:lnTo>
                        <a:pt x="2507" y="3844"/>
                      </a:lnTo>
                      <a:lnTo>
                        <a:pt x="2712" y="3922"/>
                      </a:lnTo>
                      <a:lnTo>
                        <a:pt x="2925" y="3993"/>
                      </a:lnTo>
                      <a:lnTo>
                        <a:pt x="3142" y="4055"/>
                      </a:lnTo>
                      <a:lnTo>
                        <a:pt x="3364" y="4111"/>
                      </a:lnTo>
                      <a:lnTo>
                        <a:pt x="3593" y="4159"/>
                      </a:lnTo>
                      <a:lnTo>
                        <a:pt x="3824" y="4198"/>
                      </a:lnTo>
                      <a:lnTo>
                        <a:pt x="4060" y="4229"/>
                      </a:lnTo>
                      <a:lnTo>
                        <a:pt x="4299" y="4251"/>
                      </a:lnTo>
                      <a:lnTo>
                        <a:pt x="4543" y="4265"/>
                      </a:lnTo>
                      <a:lnTo>
                        <a:pt x="4789" y="4269"/>
                      </a:lnTo>
                      <a:lnTo>
                        <a:pt x="5034" y="4265"/>
                      </a:lnTo>
                      <a:lnTo>
                        <a:pt x="5278" y="4251"/>
                      </a:lnTo>
                      <a:lnTo>
                        <a:pt x="5517" y="4229"/>
                      </a:lnTo>
                      <a:lnTo>
                        <a:pt x="5753" y="4198"/>
                      </a:lnTo>
                      <a:lnTo>
                        <a:pt x="5985" y="4159"/>
                      </a:lnTo>
                      <a:lnTo>
                        <a:pt x="6212" y="4111"/>
                      </a:lnTo>
                      <a:lnTo>
                        <a:pt x="6434" y="4055"/>
                      </a:lnTo>
                      <a:lnTo>
                        <a:pt x="6652" y="3993"/>
                      </a:lnTo>
                      <a:lnTo>
                        <a:pt x="6864" y="3922"/>
                      </a:lnTo>
                      <a:lnTo>
                        <a:pt x="7071" y="3844"/>
                      </a:lnTo>
                      <a:lnTo>
                        <a:pt x="7271" y="3759"/>
                      </a:lnTo>
                      <a:lnTo>
                        <a:pt x="7466" y="3668"/>
                      </a:lnTo>
                      <a:lnTo>
                        <a:pt x="7654" y="3570"/>
                      </a:lnTo>
                      <a:lnTo>
                        <a:pt x="7834" y="3466"/>
                      </a:lnTo>
                      <a:lnTo>
                        <a:pt x="8007" y="3356"/>
                      </a:lnTo>
                      <a:lnTo>
                        <a:pt x="8174" y="3239"/>
                      </a:lnTo>
                      <a:lnTo>
                        <a:pt x="8332" y="3116"/>
                      </a:lnTo>
                      <a:lnTo>
                        <a:pt x="8484" y="2989"/>
                      </a:lnTo>
                      <a:lnTo>
                        <a:pt x="8626" y="2856"/>
                      </a:lnTo>
                      <a:lnTo>
                        <a:pt x="8760" y="2718"/>
                      </a:lnTo>
                      <a:lnTo>
                        <a:pt x="8884" y="2576"/>
                      </a:lnTo>
                      <a:lnTo>
                        <a:pt x="8999" y="2429"/>
                      </a:lnTo>
                      <a:lnTo>
                        <a:pt x="9104" y="2277"/>
                      </a:lnTo>
                      <a:lnTo>
                        <a:pt x="9201" y="2122"/>
                      </a:lnTo>
                      <a:lnTo>
                        <a:pt x="9287" y="1961"/>
                      </a:lnTo>
                      <a:lnTo>
                        <a:pt x="9361" y="1798"/>
                      </a:lnTo>
                      <a:lnTo>
                        <a:pt x="9426" y="1631"/>
                      </a:lnTo>
                      <a:lnTo>
                        <a:pt x="9481" y="1462"/>
                      </a:lnTo>
                      <a:lnTo>
                        <a:pt x="9522" y="1288"/>
                      </a:lnTo>
                      <a:lnTo>
                        <a:pt x="9553" y="1112"/>
                      </a:lnTo>
                      <a:lnTo>
                        <a:pt x="9571" y="934"/>
                      </a:lnTo>
                      <a:lnTo>
                        <a:pt x="9577" y="75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62" name="Freeform 31"/>
              <p:cNvSpPr>
                <a:spLocks/>
              </p:cNvSpPr>
              <p:nvPr/>
            </p:nvSpPr>
            <p:spPr bwMode="auto">
              <a:xfrm>
                <a:off x="2895600" y="3602038"/>
                <a:ext cx="369887" cy="665162"/>
              </a:xfrm>
              <a:custGeom>
                <a:avLst/>
                <a:gdLst>
                  <a:gd name="T0" fmla="*/ 5 w 1863"/>
                  <a:gd name="T1" fmla="*/ 1500 h 3351"/>
                  <a:gd name="T2" fmla="*/ 29 w 1863"/>
                  <a:gd name="T3" fmla="*/ 1253 h 3351"/>
                  <a:gd name="T4" fmla="*/ 72 w 1863"/>
                  <a:gd name="T5" fmla="*/ 1020 h 3351"/>
                  <a:gd name="T6" fmla="*/ 134 w 1863"/>
                  <a:gd name="T7" fmla="*/ 805 h 3351"/>
                  <a:gd name="T8" fmla="*/ 211 w 1863"/>
                  <a:gd name="T9" fmla="*/ 608 h 3351"/>
                  <a:gd name="T10" fmla="*/ 303 w 1863"/>
                  <a:gd name="T11" fmla="*/ 435 h 3351"/>
                  <a:gd name="T12" fmla="*/ 408 w 1863"/>
                  <a:gd name="T13" fmla="*/ 285 h 3351"/>
                  <a:gd name="T14" fmla="*/ 525 w 1863"/>
                  <a:gd name="T15" fmla="*/ 165 h 3351"/>
                  <a:gd name="T16" fmla="*/ 652 w 1863"/>
                  <a:gd name="T17" fmla="*/ 75 h 3351"/>
                  <a:gd name="T18" fmla="*/ 788 w 1863"/>
                  <a:gd name="T19" fmla="*/ 19 h 3351"/>
                  <a:gd name="T20" fmla="*/ 932 w 1863"/>
                  <a:gd name="T21" fmla="*/ 0 h 3351"/>
                  <a:gd name="T22" fmla="*/ 1073 w 1863"/>
                  <a:gd name="T23" fmla="*/ 19 h 3351"/>
                  <a:gd name="T24" fmla="*/ 1208 w 1863"/>
                  <a:gd name="T25" fmla="*/ 75 h 3351"/>
                  <a:gd name="T26" fmla="*/ 1335 w 1863"/>
                  <a:gd name="T27" fmla="*/ 165 h 3351"/>
                  <a:gd name="T28" fmla="*/ 1451 w 1863"/>
                  <a:gd name="T29" fmla="*/ 285 h 3351"/>
                  <a:gd name="T30" fmla="*/ 1557 w 1863"/>
                  <a:gd name="T31" fmla="*/ 435 h 3351"/>
                  <a:gd name="T32" fmla="*/ 1650 w 1863"/>
                  <a:gd name="T33" fmla="*/ 608 h 3351"/>
                  <a:gd name="T34" fmla="*/ 1727 w 1863"/>
                  <a:gd name="T35" fmla="*/ 805 h 3351"/>
                  <a:gd name="T36" fmla="*/ 1789 w 1863"/>
                  <a:gd name="T37" fmla="*/ 1020 h 3351"/>
                  <a:gd name="T38" fmla="*/ 1834 w 1863"/>
                  <a:gd name="T39" fmla="*/ 1253 h 3351"/>
                  <a:gd name="T40" fmla="*/ 1859 w 1863"/>
                  <a:gd name="T41" fmla="*/ 1500 h 3351"/>
                  <a:gd name="T42" fmla="*/ 1862 w 1863"/>
                  <a:gd name="T43" fmla="*/ 1758 h 3351"/>
                  <a:gd name="T44" fmla="*/ 1844 w 1863"/>
                  <a:gd name="T45" fmla="*/ 2011 h 3351"/>
                  <a:gd name="T46" fmla="*/ 1806 w 1863"/>
                  <a:gd name="T47" fmla="*/ 2250 h 3351"/>
                  <a:gd name="T48" fmla="*/ 1750 w 1863"/>
                  <a:gd name="T49" fmla="*/ 2474 h 3351"/>
                  <a:gd name="T50" fmla="*/ 1677 w 1863"/>
                  <a:gd name="T51" fmla="*/ 2678 h 3351"/>
                  <a:gd name="T52" fmla="*/ 1589 w 1863"/>
                  <a:gd name="T53" fmla="*/ 2861 h 3351"/>
                  <a:gd name="T54" fmla="*/ 1488 w 1863"/>
                  <a:gd name="T55" fmla="*/ 3019 h 3351"/>
                  <a:gd name="T56" fmla="*/ 1375 w 1863"/>
                  <a:gd name="T57" fmla="*/ 3149 h 3351"/>
                  <a:gd name="T58" fmla="*/ 1250 w 1863"/>
                  <a:gd name="T59" fmla="*/ 3250 h 3351"/>
                  <a:gd name="T60" fmla="*/ 1119 w 1863"/>
                  <a:gd name="T61" fmla="*/ 3317 h 3351"/>
                  <a:gd name="T62" fmla="*/ 980 w 1863"/>
                  <a:gd name="T63" fmla="*/ 3349 h 3351"/>
                  <a:gd name="T64" fmla="*/ 836 w 1863"/>
                  <a:gd name="T65" fmla="*/ 3342 h 3351"/>
                  <a:gd name="T66" fmla="*/ 697 w 1863"/>
                  <a:gd name="T67" fmla="*/ 3299 h 3351"/>
                  <a:gd name="T68" fmla="*/ 566 w 1863"/>
                  <a:gd name="T69" fmla="*/ 3220 h 3351"/>
                  <a:gd name="T70" fmla="*/ 445 w 1863"/>
                  <a:gd name="T71" fmla="*/ 3109 h 3351"/>
                  <a:gd name="T72" fmla="*/ 337 w 1863"/>
                  <a:gd name="T73" fmla="*/ 2969 h 3351"/>
                  <a:gd name="T74" fmla="*/ 240 w 1863"/>
                  <a:gd name="T75" fmla="*/ 2802 h 3351"/>
                  <a:gd name="T76" fmla="*/ 158 w 1863"/>
                  <a:gd name="T77" fmla="*/ 2612 h 3351"/>
                  <a:gd name="T78" fmla="*/ 90 w 1863"/>
                  <a:gd name="T79" fmla="*/ 2402 h 3351"/>
                  <a:gd name="T80" fmla="*/ 41 w 1863"/>
                  <a:gd name="T81" fmla="*/ 2172 h 3351"/>
                  <a:gd name="T82" fmla="*/ 11 w 1863"/>
                  <a:gd name="T83" fmla="*/ 1928 h 3351"/>
                  <a:gd name="T84" fmla="*/ 0 w 1863"/>
                  <a:gd name="T85" fmla="*/ 1671 h 3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3" h="3351">
                    <a:moveTo>
                      <a:pt x="0" y="1671"/>
                    </a:moveTo>
                    <a:lnTo>
                      <a:pt x="1" y="1585"/>
                    </a:lnTo>
                    <a:lnTo>
                      <a:pt x="5" y="1500"/>
                    </a:lnTo>
                    <a:lnTo>
                      <a:pt x="11" y="1417"/>
                    </a:lnTo>
                    <a:lnTo>
                      <a:pt x="19" y="1334"/>
                    </a:lnTo>
                    <a:lnTo>
                      <a:pt x="29" y="1253"/>
                    </a:lnTo>
                    <a:lnTo>
                      <a:pt x="41" y="1175"/>
                    </a:lnTo>
                    <a:lnTo>
                      <a:pt x="56" y="1097"/>
                    </a:lnTo>
                    <a:lnTo>
                      <a:pt x="72" y="1020"/>
                    </a:lnTo>
                    <a:lnTo>
                      <a:pt x="90" y="947"/>
                    </a:lnTo>
                    <a:lnTo>
                      <a:pt x="111" y="874"/>
                    </a:lnTo>
                    <a:lnTo>
                      <a:pt x="134" y="805"/>
                    </a:lnTo>
                    <a:lnTo>
                      <a:pt x="158" y="737"/>
                    </a:lnTo>
                    <a:lnTo>
                      <a:pt x="183" y="671"/>
                    </a:lnTo>
                    <a:lnTo>
                      <a:pt x="211" y="608"/>
                    </a:lnTo>
                    <a:lnTo>
                      <a:pt x="240" y="548"/>
                    </a:lnTo>
                    <a:lnTo>
                      <a:pt x="271" y="490"/>
                    </a:lnTo>
                    <a:lnTo>
                      <a:pt x="303" y="435"/>
                    </a:lnTo>
                    <a:lnTo>
                      <a:pt x="337" y="382"/>
                    </a:lnTo>
                    <a:lnTo>
                      <a:pt x="371" y="332"/>
                    </a:lnTo>
                    <a:lnTo>
                      <a:pt x="408" y="285"/>
                    </a:lnTo>
                    <a:lnTo>
                      <a:pt x="445" y="242"/>
                    </a:lnTo>
                    <a:lnTo>
                      <a:pt x="485" y="202"/>
                    </a:lnTo>
                    <a:lnTo>
                      <a:pt x="525" y="165"/>
                    </a:lnTo>
                    <a:lnTo>
                      <a:pt x="566" y="131"/>
                    </a:lnTo>
                    <a:lnTo>
                      <a:pt x="609" y="101"/>
                    </a:lnTo>
                    <a:lnTo>
                      <a:pt x="652" y="75"/>
                    </a:lnTo>
                    <a:lnTo>
                      <a:pt x="697" y="52"/>
                    </a:lnTo>
                    <a:lnTo>
                      <a:pt x="742" y="34"/>
                    </a:lnTo>
                    <a:lnTo>
                      <a:pt x="788" y="19"/>
                    </a:lnTo>
                    <a:lnTo>
                      <a:pt x="836" y="9"/>
                    </a:lnTo>
                    <a:lnTo>
                      <a:pt x="883" y="2"/>
                    </a:lnTo>
                    <a:lnTo>
                      <a:pt x="932" y="0"/>
                    </a:lnTo>
                    <a:lnTo>
                      <a:pt x="980" y="2"/>
                    </a:lnTo>
                    <a:lnTo>
                      <a:pt x="1027" y="9"/>
                    </a:lnTo>
                    <a:lnTo>
                      <a:pt x="1073" y="19"/>
                    </a:lnTo>
                    <a:lnTo>
                      <a:pt x="1119" y="34"/>
                    </a:lnTo>
                    <a:lnTo>
                      <a:pt x="1163" y="52"/>
                    </a:lnTo>
                    <a:lnTo>
                      <a:pt x="1208" y="75"/>
                    </a:lnTo>
                    <a:lnTo>
                      <a:pt x="1250" y="101"/>
                    </a:lnTo>
                    <a:lnTo>
                      <a:pt x="1292" y="131"/>
                    </a:lnTo>
                    <a:lnTo>
                      <a:pt x="1335" y="165"/>
                    </a:lnTo>
                    <a:lnTo>
                      <a:pt x="1375" y="202"/>
                    </a:lnTo>
                    <a:lnTo>
                      <a:pt x="1413" y="242"/>
                    </a:lnTo>
                    <a:lnTo>
                      <a:pt x="1451" y="285"/>
                    </a:lnTo>
                    <a:lnTo>
                      <a:pt x="1488" y="332"/>
                    </a:lnTo>
                    <a:lnTo>
                      <a:pt x="1523" y="382"/>
                    </a:lnTo>
                    <a:lnTo>
                      <a:pt x="1557" y="435"/>
                    </a:lnTo>
                    <a:lnTo>
                      <a:pt x="1589" y="490"/>
                    </a:lnTo>
                    <a:lnTo>
                      <a:pt x="1620" y="548"/>
                    </a:lnTo>
                    <a:lnTo>
                      <a:pt x="1650" y="608"/>
                    </a:lnTo>
                    <a:lnTo>
                      <a:pt x="1677" y="671"/>
                    </a:lnTo>
                    <a:lnTo>
                      <a:pt x="1703" y="737"/>
                    </a:lnTo>
                    <a:lnTo>
                      <a:pt x="1727" y="805"/>
                    </a:lnTo>
                    <a:lnTo>
                      <a:pt x="1750" y="874"/>
                    </a:lnTo>
                    <a:lnTo>
                      <a:pt x="1771" y="947"/>
                    </a:lnTo>
                    <a:lnTo>
                      <a:pt x="1789" y="1020"/>
                    </a:lnTo>
                    <a:lnTo>
                      <a:pt x="1806" y="1097"/>
                    </a:lnTo>
                    <a:lnTo>
                      <a:pt x="1821" y="1175"/>
                    </a:lnTo>
                    <a:lnTo>
                      <a:pt x="1834" y="1253"/>
                    </a:lnTo>
                    <a:lnTo>
                      <a:pt x="1844" y="1334"/>
                    </a:lnTo>
                    <a:lnTo>
                      <a:pt x="1852" y="1417"/>
                    </a:lnTo>
                    <a:lnTo>
                      <a:pt x="1859" y="1500"/>
                    </a:lnTo>
                    <a:lnTo>
                      <a:pt x="1862" y="1585"/>
                    </a:lnTo>
                    <a:lnTo>
                      <a:pt x="1863" y="1671"/>
                    </a:lnTo>
                    <a:lnTo>
                      <a:pt x="1862" y="1758"/>
                    </a:lnTo>
                    <a:lnTo>
                      <a:pt x="1859" y="1843"/>
                    </a:lnTo>
                    <a:lnTo>
                      <a:pt x="1852" y="1928"/>
                    </a:lnTo>
                    <a:lnTo>
                      <a:pt x="1844" y="2011"/>
                    </a:lnTo>
                    <a:lnTo>
                      <a:pt x="1834" y="2092"/>
                    </a:lnTo>
                    <a:lnTo>
                      <a:pt x="1821" y="2172"/>
                    </a:lnTo>
                    <a:lnTo>
                      <a:pt x="1806" y="2250"/>
                    </a:lnTo>
                    <a:lnTo>
                      <a:pt x="1789" y="2326"/>
                    </a:lnTo>
                    <a:lnTo>
                      <a:pt x="1771" y="2402"/>
                    </a:lnTo>
                    <a:lnTo>
                      <a:pt x="1750" y="2474"/>
                    </a:lnTo>
                    <a:lnTo>
                      <a:pt x="1727" y="2544"/>
                    </a:lnTo>
                    <a:lnTo>
                      <a:pt x="1703" y="2612"/>
                    </a:lnTo>
                    <a:lnTo>
                      <a:pt x="1677" y="2678"/>
                    </a:lnTo>
                    <a:lnTo>
                      <a:pt x="1650" y="2742"/>
                    </a:lnTo>
                    <a:lnTo>
                      <a:pt x="1620" y="2802"/>
                    </a:lnTo>
                    <a:lnTo>
                      <a:pt x="1589" y="2861"/>
                    </a:lnTo>
                    <a:lnTo>
                      <a:pt x="1557" y="2916"/>
                    </a:lnTo>
                    <a:lnTo>
                      <a:pt x="1523" y="2969"/>
                    </a:lnTo>
                    <a:lnTo>
                      <a:pt x="1488" y="3019"/>
                    </a:lnTo>
                    <a:lnTo>
                      <a:pt x="1451" y="3065"/>
                    </a:lnTo>
                    <a:lnTo>
                      <a:pt x="1413" y="3109"/>
                    </a:lnTo>
                    <a:lnTo>
                      <a:pt x="1375" y="3149"/>
                    </a:lnTo>
                    <a:lnTo>
                      <a:pt x="1335" y="3186"/>
                    </a:lnTo>
                    <a:lnTo>
                      <a:pt x="1292" y="3220"/>
                    </a:lnTo>
                    <a:lnTo>
                      <a:pt x="1250" y="3250"/>
                    </a:lnTo>
                    <a:lnTo>
                      <a:pt x="1208" y="3276"/>
                    </a:lnTo>
                    <a:lnTo>
                      <a:pt x="1163" y="3299"/>
                    </a:lnTo>
                    <a:lnTo>
                      <a:pt x="1119" y="3317"/>
                    </a:lnTo>
                    <a:lnTo>
                      <a:pt x="1073" y="3332"/>
                    </a:lnTo>
                    <a:lnTo>
                      <a:pt x="1027" y="3342"/>
                    </a:lnTo>
                    <a:lnTo>
                      <a:pt x="980" y="3349"/>
                    </a:lnTo>
                    <a:lnTo>
                      <a:pt x="932" y="3351"/>
                    </a:lnTo>
                    <a:lnTo>
                      <a:pt x="883" y="3349"/>
                    </a:lnTo>
                    <a:lnTo>
                      <a:pt x="836" y="3342"/>
                    </a:lnTo>
                    <a:lnTo>
                      <a:pt x="788" y="3332"/>
                    </a:lnTo>
                    <a:lnTo>
                      <a:pt x="742" y="3317"/>
                    </a:lnTo>
                    <a:lnTo>
                      <a:pt x="697" y="3299"/>
                    </a:lnTo>
                    <a:lnTo>
                      <a:pt x="652" y="3276"/>
                    </a:lnTo>
                    <a:lnTo>
                      <a:pt x="609" y="3250"/>
                    </a:lnTo>
                    <a:lnTo>
                      <a:pt x="566" y="3220"/>
                    </a:lnTo>
                    <a:lnTo>
                      <a:pt x="525" y="3186"/>
                    </a:lnTo>
                    <a:lnTo>
                      <a:pt x="485" y="3149"/>
                    </a:lnTo>
                    <a:lnTo>
                      <a:pt x="445" y="3109"/>
                    </a:lnTo>
                    <a:lnTo>
                      <a:pt x="408" y="3065"/>
                    </a:lnTo>
                    <a:lnTo>
                      <a:pt x="371" y="3019"/>
                    </a:lnTo>
                    <a:lnTo>
                      <a:pt x="337" y="2969"/>
                    </a:lnTo>
                    <a:lnTo>
                      <a:pt x="303" y="2916"/>
                    </a:lnTo>
                    <a:lnTo>
                      <a:pt x="271" y="2861"/>
                    </a:lnTo>
                    <a:lnTo>
                      <a:pt x="240" y="2802"/>
                    </a:lnTo>
                    <a:lnTo>
                      <a:pt x="211" y="2742"/>
                    </a:lnTo>
                    <a:lnTo>
                      <a:pt x="183" y="2678"/>
                    </a:lnTo>
                    <a:lnTo>
                      <a:pt x="158" y="2612"/>
                    </a:lnTo>
                    <a:lnTo>
                      <a:pt x="134" y="2544"/>
                    </a:lnTo>
                    <a:lnTo>
                      <a:pt x="111" y="2474"/>
                    </a:lnTo>
                    <a:lnTo>
                      <a:pt x="90" y="2402"/>
                    </a:lnTo>
                    <a:lnTo>
                      <a:pt x="72" y="2326"/>
                    </a:lnTo>
                    <a:lnTo>
                      <a:pt x="56" y="2250"/>
                    </a:lnTo>
                    <a:lnTo>
                      <a:pt x="41" y="2172"/>
                    </a:lnTo>
                    <a:lnTo>
                      <a:pt x="29" y="2092"/>
                    </a:lnTo>
                    <a:lnTo>
                      <a:pt x="19" y="2011"/>
                    </a:lnTo>
                    <a:lnTo>
                      <a:pt x="11" y="1928"/>
                    </a:lnTo>
                    <a:lnTo>
                      <a:pt x="5" y="1843"/>
                    </a:lnTo>
                    <a:lnTo>
                      <a:pt x="1" y="1758"/>
                    </a:lnTo>
                    <a:lnTo>
                      <a:pt x="0" y="167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3" name="Freeform 36"/>
              <p:cNvSpPr>
                <a:spLocks/>
              </p:cNvSpPr>
              <p:nvPr/>
            </p:nvSpPr>
            <p:spPr bwMode="auto">
              <a:xfrm>
                <a:off x="2998787" y="3798888"/>
                <a:ext cx="171450" cy="285750"/>
              </a:xfrm>
              <a:custGeom>
                <a:avLst/>
                <a:gdLst>
                  <a:gd name="T0" fmla="*/ 856 w 858"/>
                  <a:gd name="T1" fmla="*/ 640 h 1434"/>
                  <a:gd name="T2" fmla="*/ 845 w 858"/>
                  <a:gd name="T3" fmla="*/ 535 h 1434"/>
                  <a:gd name="T4" fmla="*/ 824 w 858"/>
                  <a:gd name="T5" fmla="*/ 435 h 1434"/>
                  <a:gd name="T6" fmla="*/ 797 w 858"/>
                  <a:gd name="T7" fmla="*/ 344 h 1434"/>
                  <a:gd name="T8" fmla="*/ 760 w 858"/>
                  <a:gd name="T9" fmla="*/ 259 h 1434"/>
                  <a:gd name="T10" fmla="*/ 718 w 858"/>
                  <a:gd name="T11" fmla="*/ 185 h 1434"/>
                  <a:gd name="T12" fmla="*/ 669 w 858"/>
                  <a:gd name="T13" fmla="*/ 122 h 1434"/>
                  <a:gd name="T14" fmla="*/ 615 w 858"/>
                  <a:gd name="T15" fmla="*/ 71 h 1434"/>
                  <a:gd name="T16" fmla="*/ 557 w 858"/>
                  <a:gd name="T17" fmla="*/ 32 h 1434"/>
                  <a:gd name="T18" fmla="*/ 494 w 858"/>
                  <a:gd name="T19" fmla="*/ 8 h 1434"/>
                  <a:gd name="T20" fmla="*/ 429 w 858"/>
                  <a:gd name="T21" fmla="*/ 0 h 1434"/>
                  <a:gd name="T22" fmla="*/ 364 w 858"/>
                  <a:gd name="T23" fmla="*/ 8 h 1434"/>
                  <a:gd name="T24" fmla="*/ 301 w 858"/>
                  <a:gd name="T25" fmla="*/ 32 h 1434"/>
                  <a:gd name="T26" fmla="*/ 243 w 858"/>
                  <a:gd name="T27" fmla="*/ 71 h 1434"/>
                  <a:gd name="T28" fmla="*/ 189 w 858"/>
                  <a:gd name="T29" fmla="*/ 122 h 1434"/>
                  <a:gd name="T30" fmla="*/ 140 w 858"/>
                  <a:gd name="T31" fmla="*/ 185 h 1434"/>
                  <a:gd name="T32" fmla="*/ 98 w 858"/>
                  <a:gd name="T33" fmla="*/ 259 h 1434"/>
                  <a:gd name="T34" fmla="*/ 61 w 858"/>
                  <a:gd name="T35" fmla="*/ 344 h 1434"/>
                  <a:gd name="T36" fmla="*/ 33 w 858"/>
                  <a:gd name="T37" fmla="*/ 435 h 1434"/>
                  <a:gd name="T38" fmla="*/ 14 w 858"/>
                  <a:gd name="T39" fmla="*/ 535 h 1434"/>
                  <a:gd name="T40" fmla="*/ 2 w 858"/>
                  <a:gd name="T41" fmla="*/ 640 h 1434"/>
                  <a:gd name="T42" fmla="*/ 0 w 858"/>
                  <a:gd name="T43" fmla="*/ 750 h 1434"/>
                  <a:gd name="T44" fmla="*/ 9 w 858"/>
                  <a:gd name="T45" fmla="*/ 859 h 1434"/>
                  <a:gd name="T46" fmla="*/ 26 w 858"/>
                  <a:gd name="T47" fmla="*/ 963 h 1434"/>
                  <a:gd name="T48" fmla="*/ 51 w 858"/>
                  <a:gd name="T49" fmla="*/ 1058 h 1434"/>
                  <a:gd name="T50" fmla="*/ 84 w 858"/>
                  <a:gd name="T51" fmla="*/ 1145 h 1434"/>
                  <a:gd name="T52" fmla="*/ 125 w 858"/>
                  <a:gd name="T53" fmla="*/ 1224 h 1434"/>
                  <a:gd name="T54" fmla="*/ 172 w 858"/>
                  <a:gd name="T55" fmla="*/ 1291 h 1434"/>
                  <a:gd name="T56" fmla="*/ 225 w 858"/>
                  <a:gd name="T57" fmla="*/ 1347 h 1434"/>
                  <a:gd name="T58" fmla="*/ 282 w 858"/>
                  <a:gd name="T59" fmla="*/ 1391 h 1434"/>
                  <a:gd name="T60" fmla="*/ 342 w 858"/>
                  <a:gd name="T61" fmla="*/ 1419 h 1434"/>
                  <a:gd name="T62" fmla="*/ 407 w 858"/>
                  <a:gd name="T63" fmla="*/ 1433 h 1434"/>
                  <a:gd name="T64" fmla="*/ 472 w 858"/>
                  <a:gd name="T65" fmla="*/ 1431 h 1434"/>
                  <a:gd name="T66" fmla="*/ 536 w 858"/>
                  <a:gd name="T67" fmla="*/ 1411 h 1434"/>
                  <a:gd name="T68" fmla="*/ 596 w 858"/>
                  <a:gd name="T69" fmla="*/ 1378 h 1434"/>
                  <a:gd name="T70" fmla="*/ 652 w 858"/>
                  <a:gd name="T71" fmla="*/ 1330 h 1434"/>
                  <a:gd name="T72" fmla="*/ 702 w 858"/>
                  <a:gd name="T73" fmla="*/ 1271 h 1434"/>
                  <a:gd name="T74" fmla="*/ 746 w 858"/>
                  <a:gd name="T75" fmla="*/ 1199 h 1434"/>
                  <a:gd name="T76" fmla="*/ 785 w 858"/>
                  <a:gd name="T77" fmla="*/ 1118 h 1434"/>
                  <a:gd name="T78" fmla="*/ 816 w 858"/>
                  <a:gd name="T79" fmla="*/ 1027 h 1434"/>
                  <a:gd name="T80" fmla="*/ 839 w 858"/>
                  <a:gd name="T81" fmla="*/ 928 h 1434"/>
                  <a:gd name="T82" fmla="*/ 854 w 858"/>
                  <a:gd name="T83" fmla="*/ 823 h 1434"/>
                  <a:gd name="T84" fmla="*/ 858 w 858"/>
                  <a:gd name="T85" fmla="*/ 713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8" h="1434">
                    <a:moveTo>
                      <a:pt x="858" y="713"/>
                    </a:moveTo>
                    <a:lnTo>
                      <a:pt x="857" y="676"/>
                    </a:lnTo>
                    <a:lnTo>
                      <a:pt x="856" y="640"/>
                    </a:lnTo>
                    <a:lnTo>
                      <a:pt x="854" y="604"/>
                    </a:lnTo>
                    <a:lnTo>
                      <a:pt x="849" y="569"/>
                    </a:lnTo>
                    <a:lnTo>
                      <a:pt x="845" y="535"/>
                    </a:lnTo>
                    <a:lnTo>
                      <a:pt x="839" y="501"/>
                    </a:lnTo>
                    <a:lnTo>
                      <a:pt x="832" y="468"/>
                    </a:lnTo>
                    <a:lnTo>
                      <a:pt x="824" y="435"/>
                    </a:lnTo>
                    <a:lnTo>
                      <a:pt x="816" y="404"/>
                    </a:lnTo>
                    <a:lnTo>
                      <a:pt x="807" y="374"/>
                    </a:lnTo>
                    <a:lnTo>
                      <a:pt x="797" y="344"/>
                    </a:lnTo>
                    <a:lnTo>
                      <a:pt x="785" y="314"/>
                    </a:lnTo>
                    <a:lnTo>
                      <a:pt x="773" y="287"/>
                    </a:lnTo>
                    <a:lnTo>
                      <a:pt x="760" y="259"/>
                    </a:lnTo>
                    <a:lnTo>
                      <a:pt x="746" y="234"/>
                    </a:lnTo>
                    <a:lnTo>
                      <a:pt x="733" y="209"/>
                    </a:lnTo>
                    <a:lnTo>
                      <a:pt x="718" y="185"/>
                    </a:lnTo>
                    <a:lnTo>
                      <a:pt x="702" y="164"/>
                    </a:lnTo>
                    <a:lnTo>
                      <a:pt x="686" y="142"/>
                    </a:lnTo>
                    <a:lnTo>
                      <a:pt x="669" y="122"/>
                    </a:lnTo>
                    <a:lnTo>
                      <a:pt x="652" y="104"/>
                    </a:lnTo>
                    <a:lnTo>
                      <a:pt x="633" y="86"/>
                    </a:lnTo>
                    <a:lnTo>
                      <a:pt x="615" y="71"/>
                    </a:lnTo>
                    <a:lnTo>
                      <a:pt x="596" y="56"/>
                    </a:lnTo>
                    <a:lnTo>
                      <a:pt x="576" y="44"/>
                    </a:lnTo>
                    <a:lnTo>
                      <a:pt x="557" y="32"/>
                    </a:lnTo>
                    <a:lnTo>
                      <a:pt x="536" y="23"/>
                    </a:lnTo>
                    <a:lnTo>
                      <a:pt x="516" y="15"/>
                    </a:lnTo>
                    <a:lnTo>
                      <a:pt x="494" y="8"/>
                    </a:lnTo>
                    <a:lnTo>
                      <a:pt x="472" y="4"/>
                    </a:lnTo>
                    <a:lnTo>
                      <a:pt x="451" y="1"/>
                    </a:lnTo>
                    <a:lnTo>
                      <a:pt x="429" y="0"/>
                    </a:lnTo>
                    <a:lnTo>
                      <a:pt x="407" y="1"/>
                    </a:lnTo>
                    <a:lnTo>
                      <a:pt x="385" y="4"/>
                    </a:lnTo>
                    <a:lnTo>
                      <a:pt x="364" y="8"/>
                    </a:lnTo>
                    <a:lnTo>
                      <a:pt x="342" y="15"/>
                    </a:lnTo>
                    <a:lnTo>
                      <a:pt x="322" y="23"/>
                    </a:lnTo>
                    <a:lnTo>
                      <a:pt x="301" y="32"/>
                    </a:lnTo>
                    <a:lnTo>
                      <a:pt x="282" y="44"/>
                    </a:lnTo>
                    <a:lnTo>
                      <a:pt x="261" y="56"/>
                    </a:lnTo>
                    <a:lnTo>
                      <a:pt x="243" y="71"/>
                    </a:lnTo>
                    <a:lnTo>
                      <a:pt x="225" y="86"/>
                    </a:lnTo>
                    <a:lnTo>
                      <a:pt x="206" y="104"/>
                    </a:lnTo>
                    <a:lnTo>
                      <a:pt x="189" y="122"/>
                    </a:lnTo>
                    <a:lnTo>
                      <a:pt x="172" y="142"/>
                    </a:lnTo>
                    <a:lnTo>
                      <a:pt x="156" y="164"/>
                    </a:lnTo>
                    <a:lnTo>
                      <a:pt x="140" y="185"/>
                    </a:lnTo>
                    <a:lnTo>
                      <a:pt x="125" y="209"/>
                    </a:lnTo>
                    <a:lnTo>
                      <a:pt x="112" y="234"/>
                    </a:lnTo>
                    <a:lnTo>
                      <a:pt x="98" y="259"/>
                    </a:lnTo>
                    <a:lnTo>
                      <a:pt x="84" y="287"/>
                    </a:lnTo>
                    <a:lnTo>
                      <a:pt x="73" y="314"/>
                    </a:lnTo>
                    <a:lnTo>
                      <a:pt x="61" y="344"/>
                    </a:lnTo>
                    <a:lnTo>
                      <a:pt x="51" y="374"/>
                    </a:lnTo>
                    <a:lnTo>
                      <a:pt x="42" y="404"/>
                    </a:lnTo>
                    <a:lnTo>
                      <a:pt x="33" y="435"/>
                    </a:lnTo>
                    <a:lnTo>
                      <a:pt x="26" y="468"/>
                    </a:lnTo>
                    <a:lnTo>
                      <a:pt x="19" y="501"/>
                    </a:lnTo>
                    <a:lnTo>
                      <a:pt x="14" y="535"/>
                    </a:lnTo>
                    <a:lnTo>
                      <a:pt x="9" y="569"/>
                    </a:lnTo>
                    <a:lnTo>
                      <a:pt x="4" y="604"/>
                    </a:lnTo>
                    <a:lnTo>
                      <a:pt x="2" y="640"/>
                    </a:lnTo>
                    <a:lnTo>
                      <a:pt x="0" y="676"/>
                    </a:lnTo>
                    <a:lnTo>
                      <a:pt x="0" y="713"/>
                    </a:lnTo>
                    <a:lnTo>
                      <a:pt x="0" y="750"/>
                    </a:lnTo>
                    <a:lnTo>
                      <a:pt x="2" y="787"/>
                    </a:lnTo>
                    <a:lnTo>
                      <a:pt x="4" y="823"/>
                    </a:lnTo>
                    <a:lnTo>
                      <a:pt x="9" y="859"/>
                    </a:lnTo>
                    <a:lnTo>
                      <a:pt x="14" y="894"/>
                    </a:lnTo>
                    <a:lnTo>
                      <a:pt x="19" y="928"/>
                    </a:lnTo>
                    <a:lnTo>
                      <a:pt x="26" y="963"/>
                    </a:lnTo>
                    <a:lnTo>
                      <a:pt x="33" y="995"/>
                    </a:lnTo>
                    <a:lnTo>
                      <a:pt x="42" y="1027"/>
                    </a:lnTo>
                    <a:lnTo>
                      <a:pt x="51" y="1058"/>
                    </a:lnTo>
                    <a:lnTo>
                      <a:pt x="61" y="1088"/>
                    </a:lnTo>
                    <a:lnTo>
                      <a:pt x="73" y="1118"/>
                    </a:lnTo>
                    <a:lnTo>
                      <a:pt x="84" y="1145"/>
                    </a:lnTo>
                    <a:lnTo>
                      <a:pt x="98" y="1173"/>
                    </a:lnTo>
                    <a:lnTo>
                      <a:pt x="112" y="1199"/>
                    </a:lnTo>
                    <a:lnTo>
                      <a:pt x="125" y="1224"/>
                    </a:lnTo>
                    <a:lnTo>
                      <a:pt x="140" y="1248"/>
                    </a:lnTo>
                    <a:lnTo>
                      <a:pt x="156" y="1271"/>
                    </a:lnTo>
                    <a:lnTo>
                      <a:pt x="172" y="1291"/>
                    </a:lnTo>
                    <a:lnTo>
                      <a:pt x="189" y="1312"/>
                    </a:lnTo>
                    <a:lnTo>
                      <a:pt x="206" y="1330"/>
                    </a:lnTo>
                    <a:lnTo>
                      <a:pt x="225" y="1347"/>
                    </a:lnTo>
                    <a:lnTo>
                      <a:pt x="243" y="1363"/>
                    </a:lnTo>
                    <a:lnTo>
                      <a:pt x="261" y="1378"/>
                    </a:lnTo>
                    <a:lnTo>
                      <a:pt x="282" y="1391"/>
                    </a:lnTo>
                    <a:lnTo>
                      <a:pt x="301" y="1402"/>
                    </a:lnTo>
                    <a:lnTo>
                      <a:pt x="322" y="1411"/>
                    </a:lnTo>
                    <a:lnTo>
                      <a:pt x="342" y="1419"/>
                    </a:lnTo>
                    <a:lnTo>
                      <a:pt x="364" y="1426"/>
                    </a:lnTo>
                    <a:lnTo>
                      <a:pt x="385" y="1431"/>
                    </a:lnTo>
                    <a:lnTo>
                      <a:pt x="407" y="1433"/>
                    </a:lnTo>
                    <a:lnTo>
                      <a:pt x="429" y="1434"/>
                    </a:lnTo>
                    <a:lnTo>
                      <a:pt x="451" y="1433"/>
                    </a:lnTo>
                    <a:lnTo>
                      <a:pt x="472" y="1431"/>
                    </a:lnTo>
                    <a:lnTo>
                      <a:pt x="494" y="1426"/>
                    </a:lnTo>
                    <a:lnTo>
                      <a:pt x="516" y="1419"/>
                    </a:lnTo>
                    <a:lnTo>
                      <a:pt x="536" y="1411"/>
                    </a:lnTo>
                    <a:lnTo>
                      <a:pt x="557" y="1402"/>
                    </a:lnTo>
                    <a:lnTo>
                      <a:pt x="576" y="1391"/>
                    </a:lnTo>
                    <a:lnTo>
                      <a:pt x="596" y="1378"/>
                    </a:lnTo>
                    <a:lnTo>
                      <a:pt x="615" y="1363"/>
                    </a:lnTo>
                    <a:lnTo>
                      <a:pt x="633" y="1347"/>
                    </a:lnTo>
                    <a:lnTo>
                      <a:pt x="652" y="1330"/>
                    </a:lnTo>
                    <a:lnTo>
                      <a:pt x="669" y="1312"/>
                    </a:lnTo>
                    <a:lnTo>
                      <a:pt x="686" y="1291"/>
                    </a:lnTo>
                    <a:lnTo>
                      <a:pt x="702" y="1271"/>
                    </a:lnTo>
                    <a:lnTo>
                      <a:pt x="718" y="1248"/>
                    </a:lnTo>
                    <a:lnTo>
                      <a:pt x="733" y="1224"/>
                    </a:lnTo>
                    <a:lnTo>
                      <a:pt x="746" y="1199"/>
                    </a:lnTo>
                    <a:lnTo>
                      <a:pt x="760" y="1173"/>
                    </a:lnTo>
                    <a:lnTo>
                      <a:pt x="773" y="1145"/>
                    </a:lnTo>
                    <a:lnTo>
                      <a:pt x="785" y="1118"/>
                    </a:lnTo>
                    <a:lnTo>
                      <a:pt x="797" y="1088"/>
                    </a:lnTo>
                    <a:lnTo>
                      <a:pt x="807" y="1058"/>
                    </a:lnTo>
                    <a:lnTo>
                      <a:pt x="816" y="1027"/>
                    </a:lnTo>
                    <a:lnTo>
                      <a:pt x="824" y="995"/>
                    </a:lnTo>
                    <a:lnTo>
                      <a:pt x="832" y="963"/>
                    </a:lnTo>
                    <a:lnTo>
                      <a:pt x="839" y="928"/>
                    </a:lnTo>
                    <a:lnTo>
                      <a:pt x="845" y="894"/>
                    </a:lnTo>
                    <a:lnTo>
                      <a:pt x="849" y="859"/>
                    </a:lnTo>
                    <a:lnTo>
                      <a:pt x="854" y="823"/>
                    </a:lnTo>
                    <a:lnTo>
                      <a:pt x="856" y="787"/>
                    </a:lnTo>
                    <a:lnTo>
                      <a:pt x="857" y="750"/>
                    </a:lnTo>
                    <a:lnTo>
                      <a:pt x="858" y="7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4" name="Freeform 31"/>
              <p:cNvSpPr>
                <a:spLocks/>
              </p:cNvSpPr>
              <p:nvPr/>
            </p:nvSpPr>
            <p:spPr bwMode="auto">
              <a:xfrm>
                <a:off x="1295400" y="3602038"/>
                <a:ext cx="369887" cy="665162"/>
              </a:xfrm>
              <a:custGeom>
                <a:avLst/>
                <a:gdLst>
                  <a:gd name="T0" fmla="*/ 5 w 1863"/>
                  <a:gd name="T1" fmla="*/ 1500 h 3351"/>
                  <a:gd name="T2" fmla="*/ 29 w 1863"/>
                  <a:gd name="T3" fmla="*/ 1253 h 3351"/>
                  <a:gd name="T4" fmla="*/ 72 w 1863"/>
                  <a:gd name="T5" fmla="*/ 1020 h 3351"/>
                  <a:gd name="T6" fmla="*/ 134 w 1863"/>
                  <a:gd name="T7" fmla="*/ 805 h 3351"/>
                  <a:gd name="T8" fmla="*/ 211 w 1863"/>
                  <a:gd name="T9" fmla="*/ 608 h 3351"/>
                  <a:gd name="T10" fmla="*/ 303 w 1863"/>
                  <a:gd name="T11" fmla="*/ 435 h 3351"/>
                  <a:gd name="T12" fmla="*/ 408 w 1863"/>
                  <a:gd name="T13" fmla="*/ 285 h 3351"/>
                  <a:gd name="T14" fmla="*/ 525 w 1863"/>
                  <a:gd name="T15" fmla="*/ 165 h 3351"/>
                  <a:gd name="T16" fmla="*/ 652 w 1863"/>
                  <a:gd name="T17" fmla="*/ 75 h 3351"/>
                  <a:gd name="T18" fmla="*/ 788 w 1863"/>
                  <a:gd name="T19" fmla="*/ 19 h 3351"/>
                  <a:gd name="T20" fmla="*/ 932 w 1863"/>
                  <a:gd name="T21" fmla="*/ 0 h 3351"/>
                  <a:gd name="T22" fmla="*/ 1073 w 1863"/>
                  <a:gd name="T23" fmla="*/ 19 h 3351"/>
                  <a:gd name="T24" fmla="*/ 1208 w 1863"/>
                  <a:gd name="T25" fmla="*/ 75 h 3351"/>
                  <a:gd name="T26" fmla="*/ 1335 w 1863"/>
                  <a:gd name="T27" fmla="*/ 165 h 3351"/>
                  <a:gd name="T28" fmla="*/ 1451 w 1863"/>
                  <a:gd name="T29" fmla="*/ 285 h 3351"/>
                  <a:gd name="T30" fmla="*/ 1557 w 1863"/>
                  <a:gd name="T31" fmla="*/ 435 h 3351"/>
                  <a:gd name="T32" fmla="*/ 1650 w 1863"/>
                  <a:gd name="T33" fmla="*/ 608 h 3351"/>
                  <a:gd name="T34" fmla="*/ 1727 w 1863"/>
                  <a:gd name="T35" fmla="*/ 805 h 3351"/>
                  <a:gd name="T36" fmla="*/ 1789 w 1863"/>
                  <a:gd name="T37" fmla="*/ 1020 h 3351"/>
                  <a:gd name="T38" fmla="*/ 1834 w 1863"/>
                  <a:gd name="T39" fmla="*/ 1253 h 3351"/>
                  <a:gd name="T40" fmla="*/ 1859 w 1863"/>
                  <a:gd name="T41" fmla="*/ 1500 h 3351"/>
                  <a:gd name="T42" fmla="*/ 1862 w 1863"/>
                  <a:gd name="T43" fmla="*/ 1758 h 3351"/>
                  <a:gd name="T44" fmla="*/ 1844 w 1863"/>
                  <a:gd name="T45" fmla="*/ 2011 h 3351"/>
                  <a:gd name="T46" fmla="*/ 1806 w 1863"/>
                  <a:gd name="T47" fmla="*/ 2250 h 3351"/>
                  <a:gd name="T48" fmla="*/ 1750 w 1863"/>
                  <a:gd name="T49" fmla="*/ 2474 h 3351"/>
                  <a:gd name="T50" fmla="*/ 1677 w 1863"/>
                  <a:gd name="T51" fmla="*/ 2678 h 3351"/>
                  <a:gd name="T52" fmla="*/ 1589 w 1863"/>
                  <a:gd name="T53" fmla="*/ 2861 h 3351"/>
                  <a:gd name="T54" fmla="*/ 1488 w 1863"/>
                  <a:gd name="T55" fmla="*/ 3019 h 3351"/>
                  <a:gd name="T56" fmla="*/ 1375 w 1863"/>
                  <a:gd name="T57" fmla="*/ 3149 h 3351"/>
                  <a:gd name="T58" fmla="*/ 1250 w 1863"/>
                  <a:gd name="T59" fmla="*/ 3250 h 3351"/>
                  <a:gd name="T60" fmla="*/ 1119 w 1863"/>
                  <a:gd name="T61" fmla="*/ 3317 h 3351"/>
                  <a:gd name="T62" fmla="*/ 980 w 1863"/>
                  <a:gd name="T63" fmla="*/ 3349 h 3351"/>
                  <a:gd name="T64" fmla="*/ 836 w 1863"/>
                  <a:gd name="T65" fmla="*/ 3342 h 3351"/>
                  <a:gd name="T66" fmla="*/ 697 w 1863"/>
                  <a:gd name="T67" fmla="*/ 3299 h 3351"/>
                  <a:gd name="T68" fmla="*/ 566 w 1863"/>
                  <a:gd name="T69" fmla="*/ 3220 h 3351"/>
                  <a:gd name="T70" fmla="*/ 445 w 1863"/>
                  <a:gd name="T71" fmla="*/ 3109 h 3351"/>
                  <a:gd name="T72" fmla="*/ 337 w 1863"/>
                  <a:gd name="T73" fmla="*/ 2969 h 3351"/>
                  <a:gd name="T74" fmla="*/ 240 w 1863"/>
                  <a:gd name="T75" fmla="*/ 2802 h 3351"/>
                  <a:gd name="T76" fmla="*/ 158 w 1863"/>
                  <a:gd name="T77" fmla="*/ 2612 h 3351"/>
                  <a:gd name="T78" fmla="*/ 90 w 1863"/>
                  <a:gd name="T79" fmla="*/ 2402 h 3351"/>
                  <a:gd name="T80" fmla="*/ 41 w 1863"/>
                  <a:gd name="T81" fmla="*/ 2172 h 3351"/>
                  <a:gd name="T82" fmla="*/ 11 w 1863"/>
                  <a:gd name="T83" fmla="*/ 1928 h 3351"/>
                  <a:gd name="T84" fmla="*/ 0 w 1863"/>
                  <a:gd name="T85" fmla="*/ 1671 h 3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3" h="3351">
                    <a:moveTo>
                      <a:pt x="0" y="1671"/>
                    </a:moveTo>
                    <a:lnTo>
                      <a:pt x="1" y="1585"/>
                    </a:lnTo>
                    <a:lnTo>
                      <a:pt x="5" y="1500"/>
                    </a:lnTo>
                    <a:lnTo>
                      <a:pt x="11" y="1417"/>
                    </a:lnTo>
                    <a:lnTo>
                      <a:pt x="19" y="1334"/>
                    </a:lnTo>
                    <a:lnTo>
                      <a:pt x="29" y="1253"/>
                    </a:lnTo>
                    <a:lnTo>
                      <a:pt x="41" y="1175"/>
                    </a:lnTo>
                    <a:lnTo>
                      <a:pt x="56" y="1097"/>
                    </a:lnTo>
                    <a:lnTo>
                      <a:pt x="72" y="1020"/>
                    </a:lnTo>
                    <a:lnTo>
                      <a:pt x="90" y="947"/>
                    </a:lnTo>
                    <a:lnTo>
                      <a:pt x="111" y="874"/>
                    </a:lnTo>
                    <a:lnTo>
                      <a:pt x="134" y="805"/>
                    </a:lnTo>
                    <a:lnTo>
                      <a:pt x="158" y="737"/>
                    </a:lnTo>
                    <a:lnTo>
                      <a:pt x="183" y="671"/>
                    </a:lnTo>
                    <a:lnTo>
                      <a:pt x="211" y="608"/>
                    </a:lnTo>
                    <a:lnTo>
                      <a:pt x="240" y="548"/>
                    </a:lnTo>
                    <a:lnTo>
                      <a:pt x="271" y="490"/>
                    </a:lnTo>
                    <a:lnTo>
                      <a:pt x="303" y="435"/>
                    </a:lnTo>
                    <a:lnTo>
                      <a:pt x="337" y="382"/>
                    </a:lnTo>
                    <a:lnTo>
                      <a:pt x="371" y="332"/>
                    </a:lnTo>
                    <a:lnTo>
                      <a:pt x="408" y="285"/>
                    </a:lnTo>
                    <a:lnTo>
                      <a:pt x="445" y="242"/>
                    </a:lnTo>
                    <a:lnTo>
                      <a:pt x="485" y="202"/>
                    </a:lnTo>
                    <a:lnTo>
                      <a:pt x="525" y="165"/>
                    </a:lnTo>
                    <a:lnTo>
                      <a:pt x="566" y="131"/>
                    </a:lnTo>
                    <a:lnTo>
                      <a:pt x="609" y="101"/>
                    </a:lnTo>
                    <a:lnTo>
                      <a:pt x="652" y="75"/>
                    </a:lnTo>
                    <a:lnTo>
                      <a:pt x="697" y="52"/>
                    </a:lnTo>
                    <a:lnTo>
                      <a:pt x="742" y="34"/>
                    </a:lnTo>
                    <a:lnTo>
                      <a:pt x="788" y="19"/>
                    </a:lnTo>
                    <a:lnTo>
                      <a:pt x="836" y="9"/>
                    </a:lnTo>
                    <a:lnTo>
                      <a:pt x="883" y="2"/>
                    </a:lnTo>
                    <a:lnTo>
                      <a:pt x="932" y="0"/>
                    </a:lnTo>
                    <a:lnTo>
                      <a:pt x="980" y="2"/>
                    </a:lnTo>
                    <a:lnTo>
                      <a:pt x="1027" y="9"/>
                    </a:lnTo>
                    <a:lnTo>
                      <a:pt x="1073" y="19"/>
                    </a:lnTo>
                    <a:lnTo>
                      <a:pt x="1119" y="34"/>
                    </a:lnTo>
                    <a:lnTo>
                      <a:pt x="1163" y="52"/>
                    </a:lnTo>
                    <a:lnTo>
                      <a:pt x="1208" y="75"/>
                    </a:lnTo>
                    <a:lnTo>
                      <a:pt x="1250" y="101"/>
                    </a:lnTo>
                    <a:lnTo>
                      <a:pt x="1292" y="131"/>
                    </a:lnTo>
                    <a:lnTo>
                      <a:pt x="1335" y="165"/>
                    </a:lnTo>
                    <a:lnTo>
                      <a:pt x="1375" y="202"/>
                    </a:lnTo>
                    <a:lnTo>
                      <a:pt x="1413" y="242"/>
                    </a:lnTo>
                    <a:lnTo>
                      <a:pt x="1451" y="285"/>
                    </a:lnTo>
                    <a:lnTo>
                      <a:pt x="1488" y="332"/>
                    </a:lnTo>
                    <a:lnTo>
                      <a:pt x="1523" y="382"/>
                    </a:lnTo>
                    <a:lnTo>
                      <a:pt x="1557" y="435"/>
                    </a:lnTo>
                    <a:lnTo>
                      <a:pt x="1589" y="490"/>
                    </a:lnTo>
                    <a:lnTo>
                      <a:pt x="1620" y="548"/>
                    </a:lnTo>
                    <a:lnTo>
                      <a:pt x="1650" y="608"/>
                    </a:lnTo>
                    <a:lnTo>
                      <a:pt x="1677" y="671"/>
                    </a:lnTo>
                    <a:lnTo>
                      <a:pt x="1703" y="737"/>
                    </a:lnTo>
                    <a:lnTo>
                      <a:pt x="1727" y="805"/>
                    </a:lnTo>
                    <a:lnTo>
                      <a:pt x="1750" y="874"/>
                    </a:lnTo>
                    <a:lnTo>
                      <a:pt x="1771" y="947"/>
                    </a:lnTo>
                    <a:lnTo>
                      <a:pt x="1789" y="1020"/>
                    </a:lnTo>
                    <a:lnTo>
                      <a:pt x="1806" y="1097"/>
                    </a:lnTo>
                    <a:lnTo>
                      <a:pt x="1821" y="1175"/>
                    </a:lnTo>
                    <a:lnTo>
                      <a:pt x="1834" y="1253"/>
                    </a:lnTo>
                    <a:lnTo>
                      <a:pt x="1844" y="1334"/>
                    </a:lnTo>
                    <a:lnTo>
                      <a:pt x="1852" y="1417"/>
                    </a:lnTo>
                    <a:lnTo>
                      <a:pt x="1859" y="1500"/>
                    </a:lnTo>
                    <a:lnTo>
                      <a:pt x="1862" y="1585"/>
                    </a:lnTo>
                    <a:lnTo>
                      <a:pt x="1863" y="1671"/>
                    </a:lnTo>
                    <a:lnTo>
                      <a:pt x="1862" y="1758"/>
                    </a:lnTo>
                    <a:lnTo>
                      <a:pt x="1859" y="1843"/>
                    </a:lnTo>
                    <a:lnTo>
                      <a:pt x="1852" y="1928"/>
                    </a:lnTo>
                    <a:lnTo>
                      <a:pt x="1844" y="2011"/>
                    </a:lnTo>
                    <a:lnTo>
                      <a:pt x="1834" y="2092"/>
                    </a:lnTo>
                    <a:lnTo>
                      <a:pt x="1821" y="2172"/>
                    </a:lnTo>
                    <a:lnTo>
                      <a:pt x="1806" y="2250"/>
                    </a:lnTo>
                    <a:lnTo>
                      <a:pt x="1789" y="2326"/>
                    </a:lnTo>
                    <a:lnTo>
                      <a:pt x="1771" y="2402"/>
                    </a:lnTo>
                    <a:lnTo>
                      <a:pt x="1750" y="2474"/>
                    </a:lnTo>
                    <a:lnTo>
                      <a:pt x="1727" y="2544"/>
                    </a:lnTo>
                    <a:lnTo>
                      <a:pt x="1703" y="2612"/>
                    </a:lnTo>
                    <a:lnTo>
                      <a:pt x="1677" y="2678"/>
                    </a:lnTo>
                    <a:lnTo>
                      <a:pt x="1650" y="2742"/>
                    </a:lnTo>
                    <a:lnTo>
                      <a:pt x="1620" y="2802"/>
                    </a:lnTo>
                    <a:lnTo>
                      <a:pt x="1589" y="2861"/>
                    </a:lnTo>
                    <a:lnTo>
                      <a:pt x="1557" y="2916"/>
                    </a:lnTo>
                    <a:lnTo>
                      <a:pt x="1523" y="2969"/>
                    </a:lnTo>
                    <a:lnTo>
                      <a:pt x="1488" y="3019"/>
                    </a:lnTo>
                    <a:lnTo>
                      <a:pt x="1451" y="3065"/>
                    </a:lnTo>
                    <a:lnTo>
                      <a:pt x="1413" y="3109"/>
                    </a:lnTo>
                    <a:lnTo>
                      <a:pt x="1375" y="3149"/>
                    </a:lnTo>
                    <a:lnTo>
                      <a:pt x="1335" y="3186"/>
                    </a:lnTo>
                    <a:lnTo>
                      <a:pt x="1292" y="3220"/>
                    </a:lnTo>
                    <a:lnTo>
                      <a:pt x="1250" y="3250"/>
                    </a:lnTo>
                    <a:lnTo>
                      <a:pt x="1208" y="3276"/>
                    </a:lnTo>
                    <a:lnTo>
                      <a:pt x="1163" y="3299"/>
                    </a:lnTo>
                    <a:lnTo>
                      <a:pt x="1119" y="3317"/>
                    </a:lnTo>
                    <a:lnTo>
                      <a:pt x="1073" y="3332"/>
                    </a:lnTo>
                    <a:lnTo>
                      <a:pt x="1027" y="3342"/>
                    </a:lnTo>
                    <a:lnTo>
                      <a:pt x="980" y="3349"/>
                    </a:lnTo>
                    <a:lnTo>
                      <a:pt x="932" y="3351"/>
                    </a:lnTo>
                    <a:lnTo>
                      <a:pt x="883" y="3349"/>
                    </a:lnTo>
                    <a:lnTo>
                      <a:pt x="836" y="3342"/>
                    </a:lnTo>
                    <a:lnTo>
                      <a:pt x="788" y="3332"/>
                    </a:lnTo>
                    <a:lnTo>
                      <a:pt x="742" y="3317"/>
                    </a:lnTo>
                    <a:lnTo>
                      <a:pt x="697" y="3299"/>
                    </a:lnTo>
                    <a:lnTo>
                      <a:pt x="652" y="3276"/>
                    </a:lnTo>
                    <a:lnTo>
                      <a:pt x="609" y="3250"/>
                    </a:lnTo>
                    <a:lnTo>
                      <a:pt x="566" y="3220"/>
                    </a:lnTo>
                    <a:lnTo>
                      <a:pt x="525" y="3186"/>
                    </a:lnTo>
                    <a:lnTo>
                      <a:pt x="485" y="3149"/>
                    </a:lnTo>
                    <a:lnTo>
                      <a:pt x="445" y="3109"/>
                    </a:lnTo>
                    <a:lnTo>
                      <a:pt x="408" y="3065"/>
                    </a:lnTo>
                    <a:lnTo>
                      <a:pt x="371" y="3019"/>
                    </a:lnTo>
                    <a:lnTo>
                      <a:pt x="337" y="2969"/>
                    </a:lnTo>
                    <a:lnTo>
                      <a:pt x="303" y="2916"/>
                    </a:lnTo>
                    <a:lnTo>
                      <a:pt x="271" y="2861"/>
                    </a:lnTo>
                    <a:lnTo>
                      <a:pt x="240" y="2802"/>
                    </a:lnTo>
                    <a:lnTo>
                      <a:pt x="211" y="2742"/>
                    </a:lnTo>
                    <a:lnTo>
                      <a:pt x="183" y="2678"/>
                    </a:lnTo>
                    <a:lnTo>
                      <a:pt x="158" y="2612"/>
                    </a:lnTo>
                    <a:lnTo>
                      <a:pt x="134" y="2544"/>
                    </a:lnTo>
                    <a:lnTo>
                      <a:pt x="111" y="2474"/>
                    </a:lnTo>
                    <a:lnTo>
                      <a:pt x="90" y="2402"/>
                    </a:lnTo>
                    <a:lnTo>
                      <a:pt x="72" y="2326"/>
                    </a:lnTo>
                    <a:lnTo>
                      <a:pt x="56" y="2250"/>
                    </a:lnTo>
                    <a:lnTo>
                      <a:pt x="41" y="2172"/>
                    </a:lnTo>
                    <a:lnTo>
                      <a:pt x="29" y="2092"/>
                    </a:lnTo>
                    <a:lnTo>
                      <a:pt x="19" y="2011"/>
                    </a:lnTo>
                    <a:lnTo>
                      <a:pt x="11" y="1928"/>
                    </a:lnTo>
                    <a:lnTo>
                      <a:pt x="5" y="1843"/>
                    </a:lnTo>
                    <a:lnTo>
                      <a:pt x="1" y="1758"/>
                    </a:lnTo>
                    <a:lnTo>
                      <a:pt x="0" y="167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5" name="Freeform 36"/>
              <p:cNvSpPr>
                <a:spLocks/>
              </p:cNvSpPr>
              <p:nvPr/>
            </p:nvSpPr>
            <p:spPr bwMode="auto">
              <a:xfrm>
                <a:off x="1398587" y="3798888"/>
                <a:ext cx="171450" cy="285750"/>
              </a:xfrm>
              <a:custGeom>
                <a:avLst/>
                <a:gdLst>
                  <a:gd name="T0" fmla="*/ 856 w 858"/>
                  <a:gd name="T1" fmla="*/ 640 h 1434"/>
                  <a:gd name="T2" fmla="*/ 845 w 858"/>
                  <a:gd name="T3" fmla="*/ 535 h 1434"/>
                  <a:gd name="T4" fmla="*/ 824 w 858"/>
                  <a:gd name="T5" fmla="*/ 435 h 1434"/>
                  <a:gd name="T6" fmla="*/ 797 w 858"/>
                  <a:gd name="T7" fmla="*/ 344 h 1434"/>
                  <a:gd name="T8" fmla="*/ 760 w 858"/>
                  <a:gd name="T9" fmla="*/ 259 h 1434"/>
                  <a:gd name="T10" fmla="*/ 718 w 858"/>
                  <a:gd name="T11" fmla="*/ 185 h 1434"/>
                  <a:gd name="T12" fmla="*/ 669 w 858"/>
                  <a:gd name="T13" fmla="*/ 122 h 1434"/>
                  <a:gd name="T14" fmla="*/ 615 w 858"/>
                  <a:gd name="T15" fmla="*/ 71 h 1434"/>
                  <a:gd name="T16" fmla="*/ 557 w 858"/>
                  <a:gd name="T17" fmla="*/ 32 h 1434"/>
                  <a:gd name="T18" fmla="*/ 494 w 858"/>
                  <a:gd name="T19" fmla="*/ 8 h 1434"/>
                  <a:gd name="T20" fmla="*/ 429 w 858"/>
                  <a:gd name="T21" fmla="*/ 0 h 1434"/>
                  <a:gd name="T22" fmla="*/ 364 w 858"/>
                  <a:gd name="T23" fmla="*/ 8 h 1434"/>
                  <a:gd name="T24" fmla="*/ 301 w 858"/>
                  <a:gd name="T25" fmla="*/ 32 h 1434"/>
                  <a:gd name="T26" fmla="*/ 243 w 858"/>
                  <a:gd name="T27" fmla="*/ 71 h 1434"/>
                  <a:gd name="T28" fmla="*/ 189 w 858"/>
                  <a:gd name="T29" fmla="*/ 122 h 1434"/>
                  <a:gd name="T30" fmla="*/ 140 w 858"/>
                  <a:gd name="T31" fmla="*/ 185 h 1434"/>
                  <a:gd name="T32" fmla="*/ 98 w 858"/>
                  <a:gd name="T33" fmla="*/ 259 h 1434"/>
                  <a:gd name="T34" fmla="*/ 61 w 858"/>
                  <a:gd name="T35" fmla="*/ 344 h 1434"/>
                  <a:gd name="T36" fmla="*/ 33 w 858"/>
                  <a:gd name="T37" fmla="*/ 435 h 1434"/>
                  <a:gd name="T38" fmla="*/ 14 w 858"/>
                  <a:gd name="T39" fmla="*/ 535 h 1434"/>
                  <a:gd name="T40" fmla="*/ 2 w 858"/>
                  <a:gd name="T41" fmla="*/ 640 h 1434"/>
                  <a:gd name="T42" fmla="*/ 0 w 858"/>
                  <a:gd name="T43" fmla="*/ 750 h 1434"/>
                  <a:gd name="T44" fmla="*/ 9 w 858"/>
                  <a:gd name="T45" fmla="*/ 859 h 1434"/>
                  <a:gd name="T46" fmla="*/ 26 w 858"/>
                  <a:gd name="T47" fmla="*/ 963 h 1434"/>
                  <a:gd name="T48" fmla="*/ 51 w 858"/>
                  <a:gd name="T49" fmla="*/ 1058 h 1434"/>
                  <a:gd name="T50" fmla="*/ 84 w 858"/>
                  <a:gd name="T51" fmla="*/ 1145 h 1434"/>
                  <a:gd name="T52" fmla="*/ 125 w 858"/>
                  <a:gd name="T53" fmla="*/ 1224 h 1434"/>
                  <a:gd name="T54" fmla="*/ 172 w 858"/>
                  <a:gd name="T55" fmla="*/ 1291 h 1434"/>
                  <a:gd name="T56" fmla="*/ 225 w 858"/>
                  <a:gd name="T57" fmla="*/ 1347 h 1434"/>
                  <a:gd name="T58" fmla="*/ 282 w 858"/>
                  <a:gd name="T59" fmla="*/ 1391 h 1434"/>
                  <a:gd name="T60" fmla="*/ 342 w 858"/>
                  <a:gd name="T61" fmla="*/ 1419 h 1434"/>
                  <a:gd name="T62" fmla="*/ 407 w 858"/>
                  <a:gd name="T63" fmla="*/ 1433 h 1434"/>
                  <a:gd name="T64" fmla="*/ 472 w 858"/>
                  <a:gd name="T65" fmla="*/ 1431 h 1434"/>
                  <a:gd name="T66" fmla="*/ 536 w 858"/>
                  <a:gd name="T67" fmla="*/ 1411 h 1434"/>
                  <a:gd name="T68" fmla="*/ 596 w 858"/>
                  <a:gd name="T69" fmla="*/ 1378 h 1434"/>
                  <a:gd name="T70" fmla="*/ 652 w 858"/>
                  <a:gd name="T71" fmla="*/ 1330 h 1434"/>
                  <a:gd name="T72" fmla="*/ 702 w 858"/>
                  <a:gd name="T73" fmla="*/ 1271 h 1434"/>
                  <a:gd name="T74" fmla="*/ 746 w 858"/>
                  <a:gd name="T75" fmla="*/ 1199 h 1434"/>
                  <a:gd name="T76" fmla="*/ 785 w 858"/>
                  <a:gd name="T77" fmla="*/ 1118 h 1434"/>
                  <a:gd name="T78" fmla="*/ 816 w 858"/>
                  <a:gd name="T79" fmla="*/ 1027 h 1434"/>
                  <a:gd name="T80" fmla="*/ 839 w 858"/>
                  <a:gd name="T81" fmla="*/ 928 h 1434"/>
                  <a:gd name="T82" fmla="*/ 854 w 858"/>
                  <a:gd name="T83" fmla="*/ 823 h 1434"/>
                  <a:gd name="T84" fmla="*/ 858 w 858"/>
                  <a:gd name="T85" fmla="*/ 713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8" h="1434">
                    <a:moveTo>
                      <a:pt x="858" y="713"/>
                    </a:moveTo>
                    <a:lnTo>
                      <a:pt x="857" y="676"/>
                    </a:lnTo>
                    <a:lnTo>
                      <a:pt x="856" y="640"/>
                    </a:lnTo>
                    <a:lnTo>
                      <a:pt x="854" y="604"/>
                    </a:lnTo>
                    <a:lnTo>
                      <a:pt x="849" y="569"/>
                    </a:lnTo>
                    <a:lnTo>
                      <a:pt x="845" y="535"/>
                    </a:lnTo>
                    <a:lnTo>
                      <a:pt x="839" y="501"/>
                    </a:lnTo>
                    <a:lnTo>
                      <a:pt x="832" y="468"/>
                    </a:lnTo>
                    <a:lnTo>
                      <a:pt x="824" y="435"/>
                    </a:lnTo>
                    <a:lnTo>
                      <a:pt x="816" y="404"/>
                    </a:lnTo>
                    <a:lnTo>
                      <a:pt x="807" y="374"/>
                    </a:lnTo>
                    <a:lnTo>
                      <a:pt x="797" y="344"/>
                    </a:lnTo>
                    <a:lnTo>
                      <a:pt x="785" y="314"/>
                    </a:lnTo>
                    <a:lnTo>
                      <a:pt x="773" y="287"/>
                    </a:lnTo>
                    <a:lnTo>
                      <a:pt x="760" y="259"/>
                    </a:lnTo>
                    <a:lnTo>
                      <a:pt x="746" y="234"/>
                    </a:lnTo>
                    <a:lnTo>
                      <a:pt x="733" y="209"/>
                    </a:lnTo>
                    <a:lnTo>
                      <a:pt x="718" y="185"/>
                    </a:lnTo>
                    <a:lnTo>
                      <a:pt x="702" y="164"/>
                    </a:lnTo>
                    <a:lnTo>
                      <a:pt x="686" y="142"/>
                    </a:lnTo>
                    <a:lnTo>
                      <a:pt x="669" y="122"/>
                    </a:lnTo>
                    <a:lnTo>
                      <a:pt x="652" y="104"/>
                    </a:lnTo>
                    <a:lnTo>
                      <a:pt x="633" y="86"/>
                    </a:lnTo>
                    <a:lnTo>
                      <a:pt x="615" y="71"/>
                    </a:lnTo>
                    <a:lnTo>
                      <a:pt x="596" y="56"/>
                    </a:lnTo>
                    <a:lnTo>
                      <a:pt x="576" y="44"/>
                    </a:lnTo>
                    <a:lnTo>
                      <a:pt x="557" y="32"/>
                    </a:lnTo>
                    <a:lnTo>
                      <a:pt x="536" y="23"/>
                    </a:lnTo>
                    <a:lnTo>
                      <a:pt x="516" y="15"/>
                    </a:lnTo>
                    <a:lnTo>
                      <a:pt x="494" y="8"/>
                    </a:lnTo>
                    <a:lnTo>
                      <a:pt x="472" y="4"/>
                    </a:lnTo>
                    <a:lnTo>
                      <a:pt x="451" y="1"/>
                    </a:lnTo>
                    <a:lnTo>
                      <a:pt x="429" y="0"/>
                    </a:lnTo>
                    <a:lnTo>
                      <a:pt x="407" y="1"/>
                    </a:lnTo>
                    <a:lnTo>
                      <a:pt x="385" y="4"/>
                    </a:lnTo>
                    <a:lnTo>
                      <a:pt x="364" y="8"/>
                    </a:lnTo>
                    <a:lnTo>
                      <a:pt x="342" y="15"/>
                    </a:lnTo>
                    <a:lnTo>
                      <a:pt x="322" y="23"/>
                    </a:lnTo>
                    <a:lnTo>
                      <a:pt x="301" y="32"/>
                    </a:lnTo>
                    <a:lnTo>
                      <a:pt x="282" y="44"/>
                    </a:lnTo>
                    <a:lnTo>
                      <a:pt x="261" y="56"/>
                    </a:lnTo>
                    <a:lnTo>
                      <a:pt x="243" y="71"/>
                    </a:lnTo>
                    <a:lnTo>
                      <a:pt x="225" y="86"/>
                    </a:lnTo>
                    <a:lnTo>
                      <a:pt x="206" y="104"/>
                    </a:lnTo>
                    <a:lnTo>
                      <a:pt x="189" y="122"/>
                    </a:lnTo>
                    <a:lnTo>
                      <a:pt x="172" y="142"/>
                    </a:lnTo>
                    <a:lnTo>
                      <a:pt x="156" y="164"/>
                    </a:lnTo>
                    <a:lnTo>
                      <a:pt x="140" y="185"/>
                    </a:lnTo>
                    <a:lnTo>
                      <a:pt x="125" y="209"/>
                    </a:lnTo>
                    <a:lnTo>
                      <a:pt x="112" y="234"/>
                    </a:lnTo>
                    <a:lnTo>
                      <a:pt x="98" y="259"/>
                    </a:lnTo>
                    <a:lnTo>
                      <a:pt x="84" y="287"/>
                    </a:lnTo>
                    <a:lnTo>
                      <a:pt x="73" y="314"/>
                    </a:lnTo>
                    <a:lnTo>
                      <a:pt x="61" y="344"/>
                    </a:lnTo>
                    <a:lnTo>
                      <a:pt x="51" y="374"/>
                    </a:lnTo>
                    <a:lnTo>
                      <a:pt x="42" y="404"/>
                    </a:lnTo>
                    <a:lnTo>
                      <a:pt x="33" y="435"/>
                    </a:lnTo>
                    <a:lnTo>
                      <a:pt x="26" y="468"/>
                    </a:lnTo>
                    <a:lnTo>
                      <a:pt x="19" y="501"/>
                    </a:lnTo>
                    <a:lnTo>
                      <a:pt x="14" y="535"/>
                    </a:lnTo>
                    <a:lnTo>
                      <a:pt x="9" y="569"/>
                    </a:lnTo>
                    <a:lnTo>
                      <a:pt x="4" y="604"/>
                    </a:lnTo>
                    <a:lnTo>
                      <a:pt x="2" y="640"/>
                    </a:lnTo>
                    <a:lnTo>
                      <a:pt x="0" y="676"/>
                    </a:lnTo>
                    <a:lnTo>
                      <a:pt x="0" y="713"/>
                    </a:lnTo>
                    <a:lnTo>
                      <a:pt x="0" y="750"/>
                    </a:lnTo>
                    <a:lnTo>
                      <a:pt x="2" y="787"/>
                    </a:lnTo>
                    <a:lnTo>
                      <a:pt x="4" y="823"/>
                    </a:lnTo>
                    <a:lnTo>
                      <a:pt x="9" y="859"/>
                    </a:lnTo>
                    <a:lnTo>
                      <a:pt x="14" y="894"/>
                    </a:lnTo>
                    <a:lnTo>
                      <a:pt x="19" y="928"/>
                    </a:lnTo>
                    <a:lnTo>
                      <a:pt x="26" y="963"/>
                    </a:lnTo>
                    <a:lnTo>
                      <a:pt x="33" y="995"/>
                    </a:lnTo>
                    <a:lnTo>
                      <a:pt x="42" y="1027"/>
                    </a:lnTo>
                    <a:lnTo>
                      <a:pt x="51" y="1058"/>
                    </a:lnTo>
                    <a:lnTo>
                      <a:pt x="61" y="1088"/>
                    </a:lnTo>
                    <a:lnTo>
                      <a:pt x="73" y="1118"/>
                    </a:lnTo>
                    <a:lnTo>
                      <a:pt x="84" y="1145"/>
                    </a:lnTo>
                    <a:lnTo>
                      <a:pt x="98" y="1173"/>
                    </a:lnTo>
                    <a:lnTo>
                      <a:pt x="112" y="1199"/>
                    </a:lnTo>
                    <a:lnTo>
                      <a:pt x="125" y="1224"/>
                    </a:lnTo>
                    <a:lnTo>
                      <a:pt x="140" y="1248"/>
                    </a:lnTo>
                    <a:lnTo>
                      <a:pt x="156" y="1271"/>
                    </a:lnTo>
                    <a:lnTo>
                      <a:pt x="172" y="1291"/>
                    </a:lnTo>
                    <a:lnTo>
                      <a:pt x="189" y="1312"/>
                    </a:lnTo>
                    <a:lnTo>
                      <a:pt x="206" y="1330"/>
                    </a:lnTo>
                    <a:lnTo>
                      <a:pt x="225" y="1347"/>
                    </a:lnTo>
                    <a:lnTo>
                      <a:pt x="243" y="1363"/>
                    </a:lnTo>
                    <a:lnTo>
                      <a:pt x="261" y="1378"/>
                    </a:lnTo>
                    <a:lnTo>
                      <a:pt x="282" y="1391"/>
                    </a:lnTo>
                    <a:lnTo>
                      <a:pt x="301" y="1402"/>
                    </a:lnTo>
                    <a:lnTo>
                      <a:pt x="322" y="1411"/>
                    </a:lnTo>
                    <a:lnTo>
                      <a:pt x="342" y="1419"/>
                    </a:lnTo>
                    <a:lnTo>
                      <a:pt x="364" y="1426"/>
                    </a:lnTo>
                    <a:lnTo>
                      <a:pt x="385" y="1431"/>
                    </a:lnTo>
                    <a:lnTo>
                      <a:pt x="407" y="1433"/>
                    </a:lnTo>
                    <a:lnTo>
                      <a:pt x="429" y="1434"/>
                    </a:lnTo>
                    <a:lnTo>
                      <a:pt x="451" y="1433"/>
                    </a:lnTo>
                    <a:lnTo>
                      <a:pt x="472" y="1431"/>
                    </a:lnTo>
                    <a:lnTo>
                      <a:pt x="494" y="1426"/>
                    </a:lnTo>
                    <a:lnTo>
                      <a:pt x="516" y="1419"/>
                    </a:lnTo>
                    <a:lnTo>
                      <a:pt x="536" y="1411"/>
                    </a:lnTo>
                    <a:lnTo>
                      <a:pt x="557" y="1402"/>
                    </a:lnTo>
                    <a:lnTo>
                      <a:pt x="576" y="1391"/>
                    </a:lnTo>
                    <a:lnTo>
                      <a:pt x="596" y="1378"/>
                    </a:lnTo>
                    <a:lnTo>
                      <a:pt x="615" y="1363"/>
                    </a:lnTo>
                    <a:lnTo>
                      <a:pt x="633" y="1347"/>
                    </a:lnTo>
                    <a:lnTo>
                      <a:pt x="652" y="1330"/>
                    </a:lnTo>
                    <a:lnTo>
                      <a:pt x="669" y="1312"/>
                    </a:lnTo>
                    <a:lnTo>
                      <a:pt x="686" y="1291"/>
                    </a:lnTo>
                    <a:lnTo>
                      <a:pt x="702" y="1271"/>
                    </a:lnTo>
                    <a:lnTo>
                      <a:pt x="718" y="1248"/>
                    </a:lnTo>
                    <a:lnTo>
                      <a:pt x="733" y="1224"/>
                    </a:lnTo>
                    <a:lnTo>
                      <a:pt x="746" y="1199"/>
                    </a:lnTo>
                    <a:lnTo>
                      <a:pt x="760" y="1173"/>
                    </a:lnTo>
                    <a:lnTo>
                      <a:pt x="773" y="1145"/>
                    </a:lnTo>
                    <a:lnTo>
                      <a:pt x="785" y="1118"/>
                    </a:lnTo>
                    <a:lnTo>
                      <a:pt x="797" y="1088"/>
                    </a:lnTo>
                    <a:lnTo>
                      <a:pt x="807" y="1058"/>
                    </a:lnTo>
                    <a:lnTo>
                      <a:pt x="816" y="1027"/>
                    </a:lnTo>
                    <a:lnTo>
                      <a:pt x="824" y="995"/>
                    </a:lnTo>
                    <a:lnTo>
                      <a:pt x="832" y="963"/>
                    </a:lnTo>
                    <a:lnTo>
                      <a:pt x="839" y="928"/>
                    </a:lnTo>
                    <a:lnTo>
                      <a:pt x="845" y="894"/>
                    </a:lnTo>
                    <a:lnTo>
                      <a:pt x="849" y="859"/>
                    </a:lnTo>
                    <a:lnTo>
                      <a:pt x="854" y="823"/>
                    </a:lnTo>
                    <a:lnTo>
                      <a:pt x="856" y="787"/>
                    </a:lnTo>
                    <a:lnTo>
                      <a:pt x="857" y="750"/>
                    </a:lnTo>
                    <a:lnTo>
                      <a:pt x="858" y="7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73" name="Picture 38" descr="C:\Users\Philip Coppack\AppData\Local\Microsoft\Windows\Temporary Internet Files\Content.IE5\6WDQ31WT\MC900423159[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5198" y="3609724"/>
              <a:ext cx="762579" cy="7625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9" name="Group 478"/>
          <p:cNvGrpSpPr/>
          <p:nvPr/>
        </p:nvGrpSpPr>
        <p:grpSpPr>
          <a:xfrm>
            <a:off x="2133600" y="1828800"/>
            <a:ext cx="4876799" cy="4648200"/>
            <a:chOff x="2133600" y="1828800"/>
            <a:chExt cx="4876799" cy="4648200"/>
          </a:xfrm>
        </p:grpSpPr>
        <p:sp>
          <p:nvSpPr>
            <p:cNvPr id="475" name="TextBox 474"/>
            <p:cNvSpPr txBox="1"/>
            <p:nvPr/>
          </p:nvSpPr>
          <p:spPr>
            <a:xfrm>
              <a:off x="2590800" y="5707559"/>
              <a:ext cx="3871253" cy="769441"/>
            </a:xfrm>
            <a:prstGeom prst="rect">
              <a:avLst/>
            </a:prstGeom>
            <a:noFill/>
          </p:spPr>
          <p:txBody>
            <a:bodyPr wrap="none" rtlCol="0">
              <a:spAutoFit/>
            </a:bodyPr>
            <a:lstStyle/>
            <a:p>
              <a:r>
                <a:rPr lang="en-US" sz="4400" b="1" dirty="0" smtClean="0"/>
                <a:t>Quality of Life 2</a:t>
              </a:r>
              <a:endParaRPr lang="en-US" sz="4400" b="1" dirty="0"/>
            </a:p>
          </p:txBody>
        </p:sp>
        <p:sp>
          <p:nvSpPr>
            <p:cNvPr id="476" name="Smiley Face 2"/>
            <p:cNvSpPr/>
            <p:nvPr/>
          </p:nvSpPr>
          <p:spPr>
            <a:xfrm>
              <a:off x="2133600" y="1828800"/>
              <a:ext cx="2057400" cy="2133600"/>
            </a:xfrm>
            <a:custGeom>
              <a:avLst/>
              <a:gdLst>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416578 w 1447800"/>
                <a:gd name="connsiteY0" fmla="*/ 507400 h 1447800"/>
                <a:gd name="connsiteX1" fmla="*/ 491984 w 1447800"/>
                <a:gd name="connsiteY1" fmla="*/ 431994 h 1447800"/>
                <a:gd name="connsiteX2" fmla="*/ 567390 w 1447800"/>
                <a:gd name="connsiteY2" fmla="*/ 507400 h 1447800"/>
                <a:gd name="connsiteX3" fmla="*/ 491984 w 1447800"/>
                <a:gd name="connsiteY3" fmla="*/ 582806 h 1447800"/>
                <a:gd name="connsiteX4" fmla="*/ 416578 w 1447800"/>
                <a:gd name="connsiteY4" fmla="*/ 507400 h 1447800"/>
                <a:gd name="connsiteX5" fmla="*/ 880410 w 1447800"/>
                <a:gd name="connsiteY5" fmla="*/ 507400 h 1447800"/>
                <a:gd name="connsiteX6" fmla="*/ 955816 w 1447800"/>
                <a:gd name="connsiteY6" fmla="*/ 431994 h 1447800"/>
                <a:gd name="connsiteX7" fmla="*/ 1031222 w 1447800"/>
                <a:gd name="connsiteY7" fmla="*/ 507400 h 1447800"/>
                <a:gd name="connsiteX8" fmla="*/ 955816 w 1447800"/>
                <a:gd name="connsiteY8" fmla="*/ 582806 h 1447800"/>
                <a:gd name="connsiteX9" fmla="*/ 880410 w 1447800"/>
                <a:gd name="connsiteY9" fmla="*/ 507400 h 1447800"/>
                <a:gd name="connsiteX0" fmla="*/ 331541 w 1447800"/>
                <a:gd name="connsiteY0" fmla="*/ 1039598 h 1447800"/>
                <a:gd name="connsiteX1" fmla="*/ 1115342 w 1447800"/>
                <a:gd name="connsiteY1" fmla="*/ 1039598 h 1447800"/>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416578 w 1447800"/>
                <a:gd name="connsiteY0" fmla="*/ 507400 h 1447800"/>
                <a:gd name="connsiteX1" fmla="*/ 491984 w 1447800"/>
                <a:gd name="connsiteY1" fmla="*/ 431994 h 1447800"/>
                <a:gd name="connsiteX2" fmla="*/ 567390 w 1447800"/>
                <a:gd name="connsiteY2" fmla="*/ 507400 h 1447800"/>
                <a:gd name="connsiteX3" fmla="*/ 491984 w 1447800"/>
                <a:gd name="connsiteY3" fmla="*/ 582806 h 1447800"/>
                <a:gd name="connsiteX4" fmla="*/ 416578 w 1447800"/>
                <a:gd name="connsiteY4" fmla="*/ 507400 h 1447800"/>
                <a:gd name="connsiteX5" fmla="*/ 880410 w 1447800"/>
                <a:gd name="connsiteY5" fmla="*/ 507400 h 1447800"/>
                <a:gd name="connsiteX6" fmla="*/ 955816 w 1447800"/>
                <a:gd name="connsiteY6" fmla="*/ 431994 h 1447800"/>
                <a:gd name="connsiteX7" fmla="*/ 1031222 w 1447800"/>
                <a:gd name="connsiteY7" fmla="*/ 507400 h 1447800"/>
                <a:gd name="connsiteX8" fmla="*/ 955816 w 1447800"/>
                <a:gd name="connsiteY8" fmla="*/ 582806 h 1447800"/>
                <a:gd name="connsiteX9" fmla="*/ 880410 w 1447800"/>
                <a:gd name="connsiteY9" fmla="*/ 507400 h 1447800"/>
                <a:gd name="connsiteX0" fmla="*/ 331541 w 1447800"/>
                <a:gd name="connsiteY0" fmla="*/ 1039598 h 1447800"/>
                <a:gd name="connsiteX1" fmla="*/ 1083811 w 1447800"/>
                <a:gd name="connsiteY1" fmla="*/ 1055363 h 1447800"/>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416578 w 1447800"/>
                <a:gd name="connsiteY0" fmla="*/ 507400 h 1447800"/>
                <a:gd name="connsiteX1" fmla="*/ 491984 w 1447800"/>
                <a:gd name="connsiteY1" fmla="*/ 431994 h 1447800"/>
                <a:gd name="connsiteX2" fmla="*/ 567390 w 1447800"/>
                <a:gd name="connsiteY2" fmla="*/ 507400 h 1447800"/>
                <a:gd name="connsiteX3" fmla="*/ 491984 w 1447800"/>
                <a:gd name="connsiteY3" fmla="*/ 582806 h 1447800"/>
                <a:gd name="connsiteX4" fmla="*/ 416578 w 1447800"/>
                <a:gd name="connsiteY4" fmla="*/ 507400 h 1447800"/>
                <a:gd name="connsiteX5" fmla="*/ 880410 w 1447800"/>
                <a:gd name="connsiteY5" fmla="*/ 507400 h 1447800"/>
                <a:gd name="connsiteX6" fmla="*/ 955816 w 1447800"/>
                <a:gd name="connsiteY6" fmla="*/ 431994 h 1447800"/>
                <a:gd name="connsiteX7" fmla="*/ 1031222 w 1447800"/>
                <a:gd name="connsiteY7" fmla="*/ 507400 h 1447800"/>
                <a:gd name="connsiteX8" fmla="*/ 955816 w 1447800"/>
                <a:gd name="connsiteY8" fmla="*/ 582806 h 1447800"/>
                <a:gd name="connsiteX9" fmla="*/ 880410 w 1447800"/>
                <a:gd name="connsiteY9" fmla="*/ 507400 h 1447800"/>
                <a:gd name="connsiteX0" fmla="*/ 331541 w 1447800"/>
                <a:gd name="connsiteY0" fmla="*/ 1039598 h 1447800"/>
                <a:gd name="connsiteX1" fmla="*/ 1083811 w 1447800"/>
                <a:gd name="connsiteY1" fmla="*/ 1055363 h 1447800"/>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416578 w 1447800"/>
                <a:gd name="connsiteY0" fmla="*/ 507400 h 1447800"/>
                <a:gd name="connsiteX1" fmla="*/ 491984 w 1447800"/>
                <a:gd name="connsiteY1" fmla="*/ 431994 h 1447800"/>
                <a:gd name="connsiteX2" fmla="*/ 567390 w 1447800"/>
                <a:gd name="connsiteY2" fmla="*/ 507400 h 1447800"/>
                <a:gd name="connsiteX3" fmla="*/ 491984 w 1447800"/>
                <a:gd name="connsiteY3" fmla="*/ 582806 h 1447800"/>
                <a:gd name="connsiteX4" fmla="*/ 416578 w 1447800"/>
                <a:gd name="connsiteY4" fmla="*/ 507400 h 1447800"/>
                <a:gd name="connsiteX5" fmla="*/ 880410 w 1447800"/>
                <a:gd name="connsiteY5" fmla="*/ 507400 h 1447800"/>
                <a:gd name="connsiteX6" fmla="*/ 955816 w 1447800"/>
                <a:gd name="connsiteY6" fmla="*/ 431994 h 1447800"/>
                <a:gd name="connsiteX7" fmla="*/ 1031222 w 1447800"/>
                <a:gd name="connsiteY7" fmla="*/ 507400 h 1447800"/>
                <a:gd name="connsiteX8" fmla="*/ 955816 w 1447800"/>
                <a:gd name="connsiteY8" fmla="*/ 582806 h 1447800"/>
                <a:gd name="connsiteX9" fmla="*/ 880410 w 1447800"/>
                <a:gd name="connsiteY9" fmla="*/ 507400 h 1447800"/>
                <a:gd name="connsiteX0" fmla="*/ 331541 w 1447800"/>
                <a:gd name="connsiteY0" fmla="*/ 1039598 h 1447800"/>
                <a:gd name="connsiteX1" fmla="*/ 1083811 w 1447800"/>
                <a:gd name="connsiteY1" fmla="*/ 1055363 h 1447800"/>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1447800" stroke="0" extrusionOk="0">
                  <a:moveTo>
                    <a:pt x="0" y="723900"/>
                  </a:moveTo>
                  <a:cubicBezTo>
                    <a:pt x="0" y="324101"/>
                    <a:pt x="324101" y="0"/>
                    <a:pt x="723900" y="0"/>
                  </a:cubicBezTo>
                  <a:cubicBezTo>
                    <a:pt x="1123699" y="0"/>
                    <a:pt x="1447800" y="324101"/>
                    <a:pt x="1447800" y="723900"/>
                  </a:cubicBezTo>
                  <a:cubicBezTo>
                    <a:pt x="1447800" y="1123699"/>
                    <a:pt x="1123699" y="1447800"/>
                    <a:pt x="723900" y="1447800"/>
                  </a:cubicBezTo>
                  <a:cubicBezTo>
                    <a:pt x="324101" y="1447800"/>
                    <a:pt x="0" y="1123699"/>
                    <a:pt x="0" y="723900"/>
                  </a:cubicBezTo>
                  <a:close/>
                </a:path>
                <a:path w="1447800" h="1447800" fill="darkenLess" extrusionOk="0">
                  <a:moveTo>
                    <a:pt x="416578" y="507400"/>
                  </a:moveTo>
                  <a:cubicBezTo>
                    <a:pt x="416578" y="465754"/>
                    <a:pt x="450338" y="431994"/>
                    <a:pt x="491984" y="431994"/>
                  </a:cubicBezTo>
                  <a:cubicBezTo>
                    <a:pt x="533630" y="431994"/>
                    <a:pt x="567390" y="465754"/>
                    <a:pt x="567390" y="507400"/>
                  </a:cubicBezTo>
                  <a:cubicBezTo>
                    <a:pt x="567390" y="549046"/>
                    <a:pt x="533630" y="582806"/>
                    <a:pt x="491984" y="582806"/>
                  </a:cubicBezTo>
                  <a:cubicBezTo>
                    <a:pt x="450338" y="582806"/>
                    <a:pt x="416578" y="549046"/>
                    <a:pt x="416578" y="507400"/>
                  </a:cubicBezTo>
                  <a:moveTo>
                    <a:pt x="880410" y="507400"/>
                  </a:moveTo>
                  <a:cubicBezTo>
                    <a:pt x="880410" y="465754"/>
                    <a:pt x="914170" y="431994"/>
                    <a:pt x="955816" y="431994"/>
                  </a:cubicBezTo>
                  <a:cubicBezTo>
                    <a:pt x="997462" y="431994"/>
                    <a:pt x="1031222" y="465754"/>
                    <a:pt x="1031222" y="507400"/>
                  </a:cubicBezTo>
                  <a:cubicBezTo>
                    <a:pt x="1031222" y="549046"/>
                    <a:pt x="997462" y="582806"/>
                    <a:pt x="955816" y="582806"/>
                  </a:cubicBezTo>
                  <a:cubicBezTo>
                    <a:pt x="914170" y="582806"/>
                    <a:pt x="880410" y="549046"/>
                    <a:pt x="880410" y="507400"/>
                  </a:cubicBezTo>
                </a:path>
                <a:path w="1447800" h="1447800" fill="none" extrusionOk="0">
                  <a:moveTo>
                    <a:pt x="331541" y="1039598"/>
                  </a:moveTo>
                  <a:cubicBezTo>
                    <a:pt x="703473" y="793572"/>
                    <a:pt x="775554" y="840868"/>
                    <a:pt x="1083811" y="1055363"/>
                  </a:cubicBezTo>
                </a:path>
                <a:path w="1447800" h="1447800" fill="none">
                  <a:moveTo>
                    <a:pt x="0" y="723900"/>
                  </a:moveTo>
                  <a:cubicBezTo>
                    <a:pt x="0" y="324101"/>
                    <a:pt x="324101" y="0"/>
                    <a:pt x="723900" y="0"/>
                  </a:cubicBezTo>
                  <a:cubicBezTo>
                    <a:pt x="1123699" y="0"/>
                    <a:pt x="1447800" y="324101"/>
                    <a:pt x="1447800" y="723900"/>
                  </a:cubicBezTo>
                  <a:cubicBezTo>
                    <a:pt x="1447800" y="1123699"/>
                    <a:pt x="1123699" y="1447800"/>
                    <a:pt x="723900" y="1447800"/>
                  </a:cubicBezTo>
                  <a:cubicBezTo>
                    <a:pt x="324101" y="1447800"/>
                    <a:pt x="0" y="1123699"/>
                    <a:pt x="0" y="723900"/>
                  </a:cubicBezTo>
                  <a:close/>
                </a:path>
              </a:pathLst>
            </a:cu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Smiley Face 476"/>
            <p:cNvSpPr/>
            <p:nvPr/>
          </p:nvSpPr>
          <p:spPr>
            <a:xfrm>
              <a:off x="4765790" y="1828800"/>
              <a:ext cx="2244609" cy="2133600"/>
            </a:xfrm>
            <a:prstGeom prst="smileyFac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TextBox 477"/>
            <p:cNvSpPr txBox="1"/>
            <p:nvPr/>
          </p:nvSpPr>
          <p:spPr>
            <a:xfrm>
              <a:off x="2478510" y="2598003"/>
              <a:ext cx="4392164" cy="830997"/>
            </a:xfrm>
            <a:prstGeom prst="rect">
              <a:avLst/>
            </a:prstGeom>
            <a:noFill/>
          </p:spPr>
          <p:txBody>
            <a:bodyPr wrap="none" rtlCol="0">
              <a:spAutoFit/>
            </a:bodyPr>
            <a:lstStyle/>
            <a:p>
              <a:r>
                <a:rPr lang="en-US" sz="4800" dirty="0" smtClean="0">
                  <a:latin typeface="Times New Roman" pitchFamily="18" charset="0"/>
                  <a:cs typeface="Times New Roman" pitchFamily="18" charset="0"/>
                </a:rPr>
                <a:t>QOL = F (G-B/t)</a:t>
              </a:r>
              <a:endParaRPr lang="en-US" sz="4800" dirty="0">
                <a:latin typeface="Times New Roman" pitchFamily="18" charset="0"/>
                <a:cs typeface="Times New Roman" pitchFamily="18" charset="0"/>
              </a:endParaRPr>
            </a:p>
          </p:txBody>
        </p:sp>
      </p:grpSp>
      <p:sp>
        <p:nvSpPr>
          <p:cNvPr id="480" name="TextBox 479"/>
          <p:cNvSpPr txBox="1"/>
          <p:nvPr/>
        </p:nvSpPr>
        <p:spPr>
          <a:xfrm>
            <a:off x="2225181" y="-111396"/>
            <a:ext cx="4643964" cy="861774"/>
          </a:xfrm>
          <a:prstGeom prst="rect">
            <a:avLst/>
          </a:prstGeom>
          <a:noFill/>
        </p:spPr>
        <p:txBody>
          <a:bodyPr wrap="none" rtlCol="0">
            <a:spAutoFit/>
          </a:bodyPr>
          <a:lstStyle/>
          <a:p>
            <a:pPr algn="ctr"/>
            <a:r>
              <a:rPr lang="en-US" sz="5000" dirty="0" smtClean="0">
                <a:effectLst>
                  <a:outerShdw blurRad="38100" dist="38100" dir="2700000" algn="tl">
                    <a:srgbClr val="000000">
                      <a:alpha val="43137"/>
                    </a:srgbClr>
                  </a:outerShdw>
                </a:effectLst>
              </a:rPr>
              <a:t>Layers of the City</a:t>
            </a:r>
            <a:endParaRPr lang="en-US" sz="5000" dirty="0">
              <a:effectLst>
                <a:outerShdw blurRad="38100" dist="38100" dir="2700000" algn="tl">
                  <a:srgbClr val="000000">
                    <a:alpha val="43137"/>
                  </a:srgbClr>
                </a:outerShdw>
              </a:effectLst>
            </a:endParaRPr>
          </a:p>
        </p:txBody>
      </p:sp>
      <p:sp>
        <p:nvSpPr>
          <p:cNvPr id="481" name="TextBox 480"/>
          <p:cNvSpPr txBox="1"/>
          <p:nvPr/>
        </p:nvSpPr>
        <p:spPr>
          <a:xfrm>
            <a:off x="2209800" y="2964359"/>
            <a:ext cx="4761496" cy="769441"/>
          </a:xfrm>
          <a:prstGeom prst="rect">
            <a:avLst/>
          </a:prstGeom>
          <a:solidFill>
            <a:schemeClr val="bg1">
              <a:alpha val="70000"/>
            </a:schemeClr>
          </a:solidFill>
        </p:spPr>
        <p:txBody>
          <a:bodyPr wrap="none" rtlCol="0">
            <a:spAutoFit/>
          </a:bodyPr>
          <a:lstStyle/>
          <a:p>
            <a:r>
              <a:rPr lang="en-US" sz="4400" b="1" dirty="0" smtClean="0"/>
              <a:t>Peeling Them Away</a:t>
            </a:r>
            <a:endParaRPr lang="en-US" sz="4400" b="1" dirty="0"/>
          </a:p>
        </p:txBody>
      </p:sp>
    </p:spTree>
    <p:extLst>
      <p:ext uri="{BB962C8B-B14F-4D97-AF65-F5344CB8AC3E}">
        <p14:creationId xmlns:p14="http://schemas.microsoft.com/office/powerpoint/2010/main" val="1736564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fade">
                                      <p:cBhvr>
                                        <p:cTn id="23" dur="500"/>
                                        <p:tgtEl>
                                          <p:spTgt spid="8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3"/>
                                        </p:tgtEl>
                                        <p:attrNameLst>
                                          <p:attrName>style.visibility</p:attrName>
                                        </p:attrNameLst>
                                      </p:cBhvr>
                                      <p:to>
                                        <p:strVal val="visible"/>
                                      </p:to>
                                    </p:set>
                                    <p:animEffect transition="in" filter="fade">
                                      <p:cBhvr>
                                        <p:cTn id="27" dur="500"/>
                                        <p:tgtEl>
                                          <p:spTgt spid="10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fade">
                                      <p:cBhvr>
                                        <p:cTn id="31" dur="500"/>
                                        <p:tgtEl>
                                          <p:spTgt spid="11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24"/>
                                        </p:tgtEl>
                                        <p:attrNameLst>
                                          <p:attrName>style.visibility</p:attrName>
                                        </p:attrNameLst>
                                      </p:cBhvr>
                                      <p:to>
                                        <p:strVal val="visible"/>
                                      </p:to>
                                    </p:set>
                                    <p:animEffect transition="in" filter="fade">
                                      <p:cBhvr>
                                        <p:cTn id="35" dur="500"/>
                                        <p:tgtEl>
                                          <p:spTgt spid="12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34"/>
                                        </p:tgtEl>
                                        <p:attrNameLst>
                                          <p:attrName>style.visibility</p:attrName>
                                        </p:attrNameLst>
                                      </p:cBhvr>
                                      <p:to>
                                        <p:strVal val="visible"/>
                                      </p:to>
                                    </p:set>
                                    <p:animEffect transition="in" filter="fade">
                                      <p:cBhvr>
                                        <p:cTn id="39" dur="500"/>
                                        <p:tgtEl>
                                          <p:spTgt spid="134"/>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28"/>
                                        </p:tgtEl>
                                        <p:attrNameLst>
                                          <p:attrName>style.visibility</p:attrName>
                                        </p:attrNameLst>
                                      </p:cBhvr>
                                      <p:to>
                                        <p:strVal val="visible"/>
                                      </p:to>
                                    </p:set>
                                    <p:animEffect transition="in" filter="fade">
                                      <p:cBhvr>
                                        <p:cTn id="43" dur="500"/>
                                        <p:tgtEl>
                                          <p:spTgt spid="428"/>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31"/>
                                        </p:tgtEl>
                                        <p:attrNameLst>
                                          <p:attrName>style.visibility</p:attrName>
                                        </p:attrNameLst>
                                      </p:cBhvr>
                                      <p:to>
                                        <p:strVal val="visible"/>
                                      </p:to>
                                    </p:set>
                                    <p:animEffect transition="in" filter="fade">
                                      <p:cBhvr>
                                        <p:cTn id="47" dur="500"/>
                                        <p:tgtEl>
                                          <p:spTgt spid="431"/>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74"/>
                                        </p:tgtEl>
                                        <p:attrNameLst>
                                          <p:attrName>style.visibility</p:attrName>
                                        </p:attrNameLst>
                                      </p:cBhvr>
                                      <p:to>
                                        <p:strVal val="visible"/>
                                      </p:to>
                                    </p:set>
                                    <p:animEffect transition="in" filter="fade">
                                      <p:cBhvr>
                                        <p:cTn id="51" dur="500"/>
                                        <p:tgtEl>
                                          <p:spTgt spid="474"/>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479"/>
                                        </p:tgtEl>
                                        <p:attrNameLst>
                                          <p:attrName>style.visibility</p:attrName>
                                        </p:attrNameLst>
                                      </p:cBhvr>
                                      <p:to>
                                        <p:strVal val="visible"/>
                                      </p:to>
                                    </p:set>
                                    <p:animEffect transition="in" filter="fade">
                                      <p:cBhvr>
                                        <p:cTn id="55" dur="500"/>
                                        <p:tgtEl>
                                          <p:spTgt spid="47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81"/>
                                        </p:tgtEl>
                                        <p:attrNameLst>
                                          <p:attrName>style.visibility</p:attrName>
                                        </p:attrNameLst>
                                      </p:cBhvr>
                                      <p:to>
                                        <p:strVal val="visible"/>
                                      </p:to>
                                    </p:set>
                                    <p:animEffect transition="in" filter="fade">
                                      <p:cBhvr>
                                        <p:cTn id="60" dur="500"/>
                                        <p:tgtEl>
                                          <p:spTgt spid="48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481"/>
                                        </p:tgtEl>
                                      </p:cBhvr>
                                    </p:animEffect>
                                    <p:set>
                                      <p:cBhvr>
                                        <p:cTn id="65" dur="1" fill="hold">
                                          <p:stCondLst>
                                            <p:cond delay="499"/>
                                          </p:stCondLst>
                                        </p:cTn>
                                        <p:tgtEl>
                                          <p:spTgt spid="481"/>
                                        </p:tgtEl>
                                        <p:attrNameLst>
                                          <p:attrName>style.visibility</p:attrName>
                                        </p:attrNameLst>
                                      </p:cBhvr>
                                      <p:to>
                                        <p:strVal val="hidden"/>
                                      </p:to>
                                    </p:set>
                                  </p:childTnLst>
                                </p:cTn>
                              </p:par>
                            </p:childTnLst>
                          </p:cTn>
                        </p:par>
                        <p:par>
                          <p:cTn id="66" fill="hold">
                            <p:stCondLst>
                              <p:cond delay="500"/>
                            </p:stCondLst>
                            <p:childTnLst>
                              <p:par>
                                <p:cTn id="67" presetID="2" presetClass="exit" presetSubtype="4" fill="hold" nodeType="afterEffect">
                                  <p:stCondLst>
                                    <p:cond delay="0"/>
                                  </p:stCondLst>
                                  <p:childTnLst>
                                    <p:anim calcmode="lin" valueType="num">
                                      <p:cBhvr additive="base">
                                        <p:cTn id="68" dur="500"/>
                                        <p:tgtEl>
                                          <p:spTgt spid="17"/>
                                        </p:tgtEl>
                                        <p:attrNameLst>
                                          <p:attrName>ppt_x</p:attrName>
                                        </p:attrNameLst>
                                      </p:cBhvr>
                                      <p:tavLst>
                                        <p:tav tm="0">
                                          <p:val>
                                            <p:strVal val="ppt_x"/>
                                          </p:val>
                                        </p:tav>
                                        <p:tav tm="100000">
                                          <p:val>
                                            <p:strVal val="ppt_x"/>
                                          </p:val>
                                        </p:tav>
                                      </p:tavLst>
                                    </p:anim>
                                    <p:anim calcmode="lin" valueType="num">
                                      <p:cBhvr additive="base">
                                        <p:cTn id="69" dur="500"/>
                                        <p:tgtEl>
                                          <p:spTgt spid="17"/>
                                        </p:tgtEl>
                                        <p:attrNameLst>
                                          <p:attrName>ppt_y</p:attrName>
                                        </p:attrNameLst>
                                      </p:cBhvr>
                                      <p:tavLst>
                                        <p:tav tm="0">
                                          <p:val>
                                            <p:strVal val="ppt_y"/>
                                          </p:val>
                                        </p:tav>
                                        <p:tav tm="100000">
                                          <p:val>
                                            <p:strVal val="1+ppt_h/2"/>
                                          </p:val>
                                        </p:tav>
                                      </p:tavLst>
                                    </p:anim>
                                    <p:set>
                                      <p:cBhvr>
                                        <p:cTn id="70" dur="1" fill="hold">
                                          <p:stCondLst>
                                            <p:cond delay="499"/>
                                          </p:stCondLst>
                                        </p:cTn>
                                        <p:tgtEl>
                                          <p:spTgt spid="17"/>
                                        </p:tgtEl>
                                        <p:attrNameLst>
                                          <p:attrName>style.visibility</p:attrName>
                                        </p:attrNameLst>
                                      </p:cBhvr>
                                      <p:to>
                                        <p:strVal val="hidden"/>
                                      </p:to>
                                    </p:set>
                                  </p:childTnLst>
                                </p:cTn>
                              </p:par>
                            </p:childTnLst>
                          </p:cTn>
                        </p:par>
                        <p:par>
                          <p:cTn id="71" fill="hold">
                            <p:stCondLst>
                              <p:cond delay="1000"/>
                            </p:stCondLst>
                            <p:childTnLst>
                              <p:par>
                                <p:cTn id="72" presetID="2" presetClass="exit" presetSubtype="8" fill="hold" nodeType="afterEffect">
                                  <p:stCondLst>
                                    <p:cond delay="0"/>
                                  </p:stCondLst>
                                  <p:childTnLst>
                                    <p:anim calcmode="lin" valueType="num">
                                      <p:cBhvr additive="base">
                                        <p:cTn id="73" dur="500"/>
                                        <p:tgtEl>
                                          <p:spTgt spid="33"/>
                                        </p:tgtEl>
                                        <p:attrNameLst>
                                          <p:attrName>ppt_x</p:attrName>
                                        </p:attrNameLst>
                                      </p:cBhvr>
                                      <p:tavLst>
                                        <p:tav tm="0">
                                          <p:val>
                                            <p:strVal val="ppt_x"/>
                                          </p:val>
                                        </p:tav>
                                        <p:tav tm="100000">
                                          <p:val>
                                            <p:strVal val="0-ppt_w/2"/>
                                          </p:val>
                                        </p:tav>
                                      </p:tavLst>
                                    </p:anim>
                                    <p:anim calcmode="lin" valueType="num">
                                      <p:cBhvr additive="base">
                                        <p:cTn id="74" dur="500"/>
                                        <p:tgtEl>
                                          <p:spTgt spid="33"/>
                                        </p:tgtEl>
                                        <p:attrNameLst>
                                          <p:attrName>ppt_y</p:attrName>
                                        </p:attrNameLst>
                                      </p:cBhvr>
                                      <p:tavLst>
                                        <p:tav tm="0">
                                          <p:val>
                                            <p:strVal val="ppt_y"/>
                                          </p:val>
                                        </p:tav>
                                        <p:tav tm="100000">
                                          <p:val>
                                            <p:strVal val="ppt_y"/>
                                          </p:val>
                                        </p:tav>
                                      </p:tavLst>
                                    </p:anim>
                                    <p:set>
                                      <p:cBhvr>
                                        <p:cTn id="75" dur="1" fill="hold">
                                          <p:stCondLst>
                                            <p:cond delay="499"/>
                                          </p:stCondLst>
                                        </p:cTn>
                                        <p:tgtEl>
                                          <p:spTgt spid="33"/>
                                        </p:tgtEl>
                                        <p:attrNameLst>
                                          <p:attrName>style.visibility</p:attrName>
                                        </p:attrNameLst>
                                      </p:cBhvr>
                                      <p:to>
                                        <p:strVal val="hidden"/>
                                      </p:to>
                                    </p:set>
                                  </p:childTnLst>
                                </p:cTn>
                              </p:par>
                            </p:childTnLst>
                          </p:cTn>
                        </p:par>
                        <p:par>
                          <p:cTn id="76" fill="hold">
                            <p:stCondLst>
                              <p:cond delay="1500"/>
                            </p:stCondLst>
                            <p:childTnLst>
                              <p:par>
                                <p:cTn id="77" presetID="2" presetClass="exit" presetSubtype="1" fill="hold" nodeType="afterEffect">
                                  <p:stCondLst>
                                    <p:cond delay="0"/>
                                  </p:stCondLst>
                                  <p:childTnLst>
                                    <p:anim calcmode="lin" valueType="num">
                                      <p:cBhvr additive="base">
                                        <p:cTn id="78" dur="500"/>
                                        <p:tgtEl>
                                          <p:spTgt spid="48"/>
                                        </p:tgtEl>
                                        <p:attrNameLst>
                                          <p:attrName>ppt_x</p:attrName>
                                        </p:attrNameLst>
                                      </p:cBhvr>
                                      <p:tavLst>
                                        <p:tav tm="0">
                                          <p:val>
                                            <p:strVal val="ppt_x"/>
                                          </p:val>
                                        </p:tav>
                                        <p:tav tm="100000">
                                          <p:val>
                                            <p:strVal val="ppt_x"/>
                                          </p:val>
                                        </p:tav>
                                      </p:tavLst>
                                    </p:anim>
                                    <p:anim calcmode="lin" valueType="num">
                                      <p:cBhvr additive="base">
                                        <p:cTn id="79" dur="500"/>
                                        <p:tgtEl>
                                          <p:spTgt spid="48"/>
                                        </p:tgtEl>
                                        <p:attrNameLst>
                                          <p:attrName>ppt_y</p:attrName>
                                        </p:attrNameLst>
                                      </p:cBhvr>
                                      <p:tavLst>
                                        <p:tav tm="0">
                                          <p:val>
                                            <p:strVal val="ppt_y"/>
                                          </p:val>
                                        </p:tav>
                                        <p:tav tm="100000">
                                          <p:val>
                                            <p:strVal val="0-ppt_h/2"/>
                                          </p:val>
                                        </p:tav>
                                      </p:tavLst>
                                    </p:anim>
                                    <p:set>
                                      <p:cBhvr>
                                        <p:cTn id="80" dur="1" fill="hold">
                                          <p:stCondLst>
                                            <p:cond delay="499"/>
                                          </p:stCondLst>
                                        </p:cTn>
                                        <p:tgtEl>
                                          <p:spTgt spid="48"/>
                                        </p:tgtEl>
                                        <p:attrNameLst>
                                          <p:attrName>style.visibility</p:attrName>
                                        </p:attrNameLst>
                                      </p:cBhvr>
                                      <p:to>
                                        <p:strVal val="hidden"/>
                                      </p:to>
                                    </p:set>
                                  </p:childTnLst>
                                </p:cTn>
                              </p:par>
                            </p:childTnLst>
                          </p:cTn>
                        </p:par>
                        <p:par>
                          <p:cTn id="81" fill="hold">
                            <p:stCondLst>
                              <p:cond delay="2000"/>
                            </p:stCondLst>
                            <p:childTnLst>
                              <p:par>
                                <p:cTn id="82" presetID="2" presetClass="exit" presetSubtype="2" fill="hold" nodeType="afterEffect">
                                  <p:stCondLst>
                                    <p:cond delay="0"/>
                                  </p:stCondLst>
                                  <p:childTnLst>
                                    <p:anim calcmode="lin" valueType="num">
                                      <p:cBhvr additive="base">
                                        <p:cTn id="83" dur="500"/>
                                        <p:tgtEl>
                                          <p:spTgt spid="69"/>
                                        </p:tgtEl>
                                        <p:attrNameLst>
                                          <p:attrName>ppt_x</p:attrName>
                                        </p:attrNameLst>
                                      </p:cBhvr>
                                      <p:tavLst>
                                        <p:tav tm="0">
                                          <p:val>
                                            <p:strVal val="ppt_x"/>
                                          </p:val>
                                        </p:tav>
                                        <p:tav tm="100000">
                                          <p:val>
                                            <p:strVal val="1+ppt_w/2"/>
                                          </p:val>
                                        </p:tav>
                                      </p:tavLst>
                                    </p:anim>
                                    <p:anim calcmode="lin" valueType="num">
                                      <p:cBhvr additive="base">
                                        <p:cTn id="84" dur="500"/>
                                        <p:tgtEl>
                                          <p:spTgt spid="69"/>
                                        </p:tgtEl>
                                        <p:attrNameLst>
                                          <p:attrName>ppt_y</p:attrName>
                                        </p:attrNameLst>
                                      </p:cBhvr>
                                      <p:tavLst>
                                        <p:tav tm="0">
                                          <p:val>
                                            <p:strVal val="ppt_y"/>
                                          </p:val>
                                        </p:tav>
                                        <p:tav tm="100000">
                                          <p:val>
                                            <p:strVal val="ppt_y"/>
                                          </p:val>
                                        </p:tav>
                                      </p:tavLst>
                                    </p:anim>
                                    <p:set>
                                      <p:cBhvr>
                                        <p:cTn id="85" dur="1" fill="hold">
                                          <p:stCondLst>
                                            <p:cond delay="499"/>
                                          </p:stCondLst>
                                        </p:cTn>
                                        <p:tgtEl>
                                          <p:spTgt spid="69"/>
                                        </p:tgtEl>
                                        <p:attrNameLst>
                                          <p:attrName>style.visibility</p:attrName>
                                        </p:attrNameLst>
                                      </p:cBhvr>
                                      <p:to>
                                        <p:strVal val="hidden"/>
                                      </p:to>
                                    </p:set>
                                  </p:childTnLst>
                                </p:cTn>
                              </p:par>
                            </p:childTnLst>
                          </p:cTn>
                        </p:par>
                        <p:par>
                          <p:cTn id="86" fill="hold">
                            <p:stCondLst>
                              <p:cond delay="2500"/>
                            </p:stCondLst>
                            <p:childTnLst>
                              <p:par>
                                <p:cTn id="87" presetID="2" presetClass="exit" presetSubtype="4" fill="hold" nodeType="afterEffect">
                                  <p:stCondLst>
                                    <p:cond delay="0"/>
                                  </p:stCondLst>
                                  <p:childTnLst>
                                    <p:anim calcmode="lin" valueType="num">
                                      <p:cBhvr additive="base">
                                        <p:cTn id="88" dur="500"/>
                                        <p:tgtEl>
                                          <p:spTgt spid="85"/>
                                        </p:tgtEl>
                                        <p:attrNameLst>
                                          <p:attrName>ppt_x</p:attrName>
                                        </p:attrNameLst>
                                      </p:cBhvr>
                                      <p:tavLst>
                                        <p:tav tm="0">
                                          <p:val>
                                            <p:strVal val="ppt_x"/>
                                          </p:val>
                                        </p:tav>
                                        <p:tav tm="100000">
                                          <p:val>
                                            <p:strVal val="ppt_x"/>
                                          </p:val>
                                        </p:tav>
                                      </p:tavLst>
                                    </p:anim>
                                    <p:anim calcmode="lin" valueType="num">
                                      <p:cBhvr additive="base">
                                        <p:cTn id="89" dur="500"/>
                                        <p:tgtEl>
                                          <p:spTgt spid="85"/>
                                        </p:tgtEl>
                                        <p:attrNameLst>
                                          <p:attrName>ppt_y</p:attrName>
                                        </p:attrNameLst>
                                      </p:cBhvr>
                                      <p:tavLst>
                                        <p:tav tm="0">
                                          <p:val>
                                            <p:strVal val="ppt_y"/>
                                          </p:val>
                                        </p:tav>
                                        <p:tav tm="100000">
                                          <p:val>
                                            <p:strVal val="1+ppt_h/2"/>
                                          </p:val>
                                        </p:tav>
                                      </p:tavLst>
                                    </p:anim>
                                    <p:set>
                                      <p:cBhvr>
                                        <p:cTn id="90" dur="1" fill="hold">
                                          <p:stCondLst>
                                            <p:cond delay="499"/>
                                          </p:stCondLst>
                                        </p:cTn>
                                        <p:tgtEl>
                                          <p:spTgt spid="85"/>
                                        </p:tgtEl>
                                        <p:attrNameLst>
                                          <p:attrName>style.visibility</p:attrName>
                                        </p:attrNameLst>
                                      </p:cBhvr>
                                      <p:to>
                                        <p:strVal val="hidden"/>
                                      </p:to>
                                    </p:set>
                                  </p:childTnLst>
                                </p:cTn>
                              </p:par>
                            </p:childTnLst>
                          </p:cTn>
                        </p:par>
                        <p:par>
                          <p:cTn id="91" fill="hold">
                            <p:stCondLst>
                              <p:cond delay="3000"/>
                            </p:stCondLst>
                            <p:childTnLst>
                              <p:par>
                                <p:cTn id="92" presetID="2" presetClass="exit" presetSubtype="8" fill="hold" nodeType="afterEffect">
                                  <p:stCondLst>
                                    <p:cond delay="0"/>
                                  </p:stCondLst>
                                  <p:childTnLst>
                                    <p:anim calcmode="lin" valueType="num">
                                      <p:cBhvr additive="base">
                                        <p:cTn id="93" dur="500"/>
                                        <p:tgtEl>
                                          <p:spTgt spid="103"/>
                                        </p:tgtEl>
                                        <p:attrNameLst>
                                          <p:attrName>ppt_x</p:attrName>
                                        </p:attrNameLst>
                                      </p:cBhvr>
                                      <p:tavLst>
                                        <p:tav tm="0">
                                          <p:val>
                                            <p:strVal val="ppt_x"/>
                                          </p:val>
                                        </p:tav>
                                        <p:tav tm="100000">
                                          <p:val>
                                            <p:strVal val="0-ppt_w/2"/>
                                          </p:val>
                                        </p:tav>
                                      </p:tavLst>
                                    </p:anim>
                                    <p:anim calcmode="lin" valueType="num">
                                      <p:cBhvr additive="base">
                                        <p:cTn id="94" dur="500"/>
                                        <p:tgtEl>
                                          <p:spTgt spid="103"/>
                                        </p:tgtEl>
                                        <p:attrNameLst>
                                          <p:attrName>ppt_y</p:attrName>
                                        </p:attrNameLst>
                                      </p:cBhvr>
                                      <p:tavLst>
                                        <p:tav tm="0">
                                          <p:val>
                                            <p:strVal val="ppt_y"/>
                                          </p:val>
                                        </p:tav>
                                        <p:tav tm="100000">
                                          <p:val>
                                            <p:strVal val="ppt_y"/>
                                          </p:val>
                                        </p:tav>
                                      </p:tavLst>
                                    </p:anim>
                                    <p:set>
                                      <p:cBhvr>
                                        <p:cTn id="95" dur="1" fill="hold">
                                          <p:stCondLst>
                                            <p:cond delay="499"/>
                                          </p:stCondLst>
                                        </p:cTn>
                                        <p:tgtEl>
                                          <p:spTgt spid="103"/>
                                        </p:tgtEl>
                                        <p:attrNameLst>
                                          <p:attrName>style.visibility</p:attrName>
                                        </p:attrNameLst>
                                      </p:cBhvr>
                                      <p:to>
                                        <p:strVal val="hidden"/>
                                      </p:to>
                                    </p:set>
                                  </p:childTnLst>
                                </p:cTn>
                              </p:par>
                            </p:childTnLst>
                          </p:cTn>
                        </p:par>
                        <p:par>
                          <p:cTn id="96" fill="hold">
                            <p:stCondLst>
                              <p:cond delay="3500"/>
                            </p:stCondLst>
                            <p:childTnLst>
                              <p:par>
                                <p:cTn id="97" presetID="2" presetClass="exit" presetSubtype="2" fill="hold" nodeType="afterEffect">
                                  <p:stCondLst>
                                    <p:cond delay="0"/>
                                  </p:stCondLst>
                                  <p:childTnLst>
                                    <p:anim calcmode="lin" valueType="num">
                                      <p:cBhvr additive="base">
                                        <p:cTn id="98" dur="500"/>
                                        <p:tgtEl>
                                          <p:spTgt spid="111"/>
                                        </p:tgtEl>
                                        <p:attrNameLst>
                                          <p:attrName>ppt_x</p:attrName>
                                        </p:attrNameLst>
                                      </p:cBhvr>
                                      <p:tavLst>
                                        <p:tav tm="0">
                                          <p:val>
                                            <p:strVal val="ppt_x"/>
                                          </p:val>
                                        </p:tav>
                                        <p:tav tm="100000">
                                          <p:val>
                                            <p:strVal val="1+ppt_w/2"/>
                                          </p:val>
                                        </p:tav>
                                      </p:tavLst>
                                    </p:anim>
                                    <p:anim calcmode="lin" valueType="num">
                                      <p:cBhvr additive="base">
                                        <p:cTn id="99" dur="500"/>
                                        <p:tgtEl>
                                          <p:spTgt spid="111"/>
                                        </p:tgtEl>
                                        <p:attrNameLst>
                                          <p:attrName>ppt_y</p:attrName>
                                        </p:attrNameLst>
                                      </p:cBhvr>
                                      <p:tavLst>
                                        <p:tav tm="0">
                                          <p:val>
                                            <p:strVal val="ppt_y"/>
                                          </p:val>
                                        </p:tav>
                                        <p:tav tm="100000">
                                          <p:val>
                                            <p:strVal val="ppt_y"/>
                                          </p:val>
                                        </p:tav>
                                      </p:tavLst>
                                    </p:anim>
                                    <p:set>
                                      <p:cBhvr>
                                        <p:cTn id="100" dur="1" fill="hold">
                                          <p:stCondLst>
                                            <p:cond delay="499"/>
                                          </p:stCondLst>
                                        </p:cTn>
                                        <p:tgtEl>
                                          <p:spTgt spid="111"/>
                                        </p:tgtEl>
                                        <p:attrNameLst>
                                          <p:attrName>style.visibility</p:attrName>
                                        </p:attrNameLst>
                                      </p:cBhvr>
                                      <p:to>
                                        <p:strVal val="hidden"/>
                                      </p:to>
                                    </p:set>
                                  </p:childTnLst>
                                </p:cTn>
                              </p:par>
                            </p:childTnLst>
                          </p:cTn>
                        </p:par>
                        <p:par>
                          <p:cTn id="101" fill="hold">
                            <p:stCondLst>
                              <p:cond delay="4000"/>
                            </p:stCondLst>
                            <p:childTnLst>
                              <p:par>
                                <p:cTn id="102" presetID="2" presetClass="exit" presetSubtype="1" fill="hold" nodeType="afterEffect">
                                  <p:stCondLst>
                                    <p:cond delay="0"/>
                                  </p:stCondLst>
                                  <p:childTnLst>
                                    <p:anim calcmode="lin" valueType="num">
                                      <p:cBhvr additive="base">
                                        <p:cTn id="103" dur="500"/>
                                        <p:tgtEl>
                                          <p:spTgt spid="124"/>
                                        </p:tgtEl>
                                        <p:attrNameLst>
                                          <p:attrName>ppt_x</p:attrName>
                                        </p:attrNameLst>
                                      </p:cBhvr>
                                      <p:tavLst>
                                        <p:tav tm="0">
                                          <p:val>
                                            <p:strVal val="ppt_x"/>
                                          </p:val>
                                        </p:tav>
                                        <p:tav tm="100000">
                                          <p:val>
                                            <p:strVal val="ppt_x"/>
                                          </p:val>
                                        </p:tav>
                                      </p:tavLst>
                                    </p:anim>
                                    <p:anim calcmode="lin" valueType="num">
                                      <p:cBhvr additive="base">
                                        <p:cTn id="104" dur="500"/>
                                        <p:tgtEl>
                                          <p:spTgt spid="124"/>
                                        </p:tgtEl>
                                        <p:attrNameLst>
                                          <p:attrName>ppt_y</p:attrName>
                                        </p:attrNameLst>
                                      </p:cBhvr>
                                      <p:tavLst>
                                        <p:tav tm="0">
                                          <p:val>
                                            <p:strVal val="ppt_y"/>
                                          </p:val>
                                        </p:tav>
                                        <p:tav tm="100000">
                                          <p:val>
                                            <p:strVal val="0-ppt_h/2"/>
                                          </p:val>
                                        </p:tav>
                                      </p:tavLst>
                                    </p:anim>
                                    <p:set>
                                      <p:cBhvr>
                                        <p:cTn id="105" dur="1" fill="hold">
                                          <p:stCondLst>
                                            <p:cond delay="499"/>
                                          </p:stCondLst>
                                        </p:cTn>
                                        <p:tgtEl>
                                          <p:spTgt spid="124"/>
                                        </p:tgtEl>
                                        <p:attrNameLst>
                                          <p:attrName>style.visibility</p:attrName>
                                        </p:attrNameLst>
                                      </p:cBhvr>
                                      <p:to>
                                        <p:strVal val="hidden"/>
                                      </p:to>
                                    </p:set>
                                  </p:childTnLst>
                                </p:cTn>
                              </p:par>
                            </p:childTnLst>
                          </p:cTn>
                        </p:par>
                        <p:par>
                          <p:cTn id="106" fill="hold">
                            <p:stCondLst>
                              <p:cond delay="4500"/>
                            </p:stCondLst>
                            <p:childTnLst>
                              <p:par>
                                <p:cTn id="107" presetID="2" presetClass="exit" presetSubtype="4" fill="hold" nodeType="afterEffect">
                                  <p:stCondLst>
                                    <p:cond delay="0"/>
                                  </p:stCondLst>
                                  <p:childTnLst>
                                    <p:anim calcmode="lin" valueType="num">
                                      <p:cBhvr additive="base">
                                        <p:cTn id="108" dur="500"/>
                                        <p:tgtEl>
                                          <p:spTgt spid="134"/>
                                        </p:tgtEl>
                                        <p:attrNameLst>
                                          <p:attrName>ppt_x</p:attrName>
                                        </p:attrNameLst>
                                      </p:cBhvr>
                                      <p:tavLst>
                                        <p:tav tm="0">
                                          <p:val>
                                            <p:strVal val="ppt_x"/>
                                          </p:val>
                                        </p:tav>
                                        <p:tav tm="100000">
                                          <p:val>
                                            <p:strVal val="ppt_x"/>
                                          </p:val>
                                        </p:tav>
                                      </p:tavLst>
                                    </p:anim>
                                    <p:anim calcmode="lin" valueType="num">
                                      <p:cBhvr additive="base">
                                        <p:cTn id="109" dur="500"/>
                                        <p:tgtEl>
                                          <p:spTgt spid="134"/>
                                        </p:tgtEl>
                                        <p:attrNameLst>
                                          <p:attrName>ppt_y</p:attrName>
                                        </p:attrNameLst>
                                      </p:cBhvr>
                                      <p:tavLst>
                                        <p:tav tm="0">
                                          <p:val>
                                            <p:strVal val="ppt_y"/>
                                          </p:val>
                                        </p:tav>
                                        <p:tav tm="100000">
                                          <p:val>
                                            <p:strVal val="1+ppt_h/2"/>
                                          </p:val>
                                        </p:tav>
                                      </p:tavLst>
                                    </p:anim>
                                    <p:set>
                                      <p:cBhvr>
                                        <p:cTn id="110" dur="1" fill="hold">
                                          <p:stCondLst>
                                            <p:cond delay="499"/>
                                          </p:stCondLst>
                                        </p:cTn>
                                        <p:tgtEl>
                                          <p:spTgt spid="134"/>
                                        </p:tgtEl>
                                        <p:attrNameLst>
                                          <p:attrName>style.visibility</p:attrName>
                                        </p:attrNameLst>
                                      </p:cBhvr>
                                      <p:to>
                                        <p:strVal val="hidden"/>
                                      </p:to>
                                    </p:set>
                                  </p:childTnLst>
                                </p:cTn>
                              </p:par>
                            </p:childTnLst>
                          </p:cTn>
                        </p:par>
                        <p:par>
                          <p:cTn id="111" fill="hold">
                            <p:stCondLst>
                              <p:cond delay="5000"/>
                            </p:stCondLst>
                            <p:childTnLst>
                              <p:par>
                                <p:cTn id="112" presetID="2" presetClass="exit" presetSubtype="2" fill="hold" nodeType="afterEffect">
                                  <p:stCondLst>
                                    <p:cond delay="0"/>
                                  </p:stCondLst>
                                  <p:childTnLst>
                                    <p:anim calcmode="lin" valueType="num">
                                      <p:cBhvr additive="base">
                                        <p:cTn id="113" dur="500"/>
                                        <p:tgtEl>
                                          <p:spTgt spid="428"/>
                                        </p:tgtEl>
                                        <p:attrNameLst>
                                          <p:attrName>ppt_x</p:attrName>
                                        </p:attrNameLst>
                                      </p:cBhvr>
                                      <p:tavLst>
                                        <p:tav tm="0">
                                          <p:val>
                                            <p:strVal val="ppt_x"/>
                                          </p:val>
                                        </p:tav>
                                        <p:tav tm="100000">
                                          <p:val>
                                            <p:strVal val="1+ppt_w/2"/>
                                          </p:val>
                                        </p:tav>
                                      </p:tavLst>
                                    </p:anim>
                                    <p:anim calcmode="lin" valueType="num">
                                      <p:cBhvr additive="base">
                                        <p:cTn id="114" dur="500"/>
                                        <p:tgtEl>
                                          <p:spTgt spid="428"/>
                                        </p:tgtEl>
                                        <p:attrNameLst>
                                          <p:attrName>ppt_y</p:attrName>
                                        </p:attrNameLst>
                                      </p:cBhvr>
                                      <p:tavLst>
                                        <p:tav tm="0">
                                          <p:val>
                                            <p:strVal val="ppt_y"/>
                                          </p:val>
                                        </p:tav>
                                        <p:tav tm="100000">
                                          <p:val>
                                            <p:strVal val="ppt_y"/>
                                          </p:val>
                                        </p:tav>
                                      </p:tavLst>
                                    </p:anim>
                                    <p:set>
                                      <p:cBhvr>
                                        <p:cTn id="115" dur="1" fill="hold">
                                          <p:stCondLst>
                                            <p:cond delay="499"/>
                                          </p:stCondLst>
                                        </p:cTn>
                                        <p:tgtEl>
                                          <p:spTgt spid="428"/>
                                        </p:tgtEl>
                                        <p:attrNameLst>
                                          <p:attrName>style.visibility</p:attrName>
                                        </p:attrNameLst>
                                      </p:cBhvr>
                                      <p:to>
                                        <p:strVal val="hidden"/>
                                      </p:to>
                                    </p:set>
                                  </p:childTnLst>
                                </p:cTn>
                              </p:par>
                            </p:childTnLst>
                          </p:cTn>
                        </p:par>
                        <p:par>
                          <p:cTn id="116" fill="hold">
                            <p:stCondLst>
                              <p:cond delay="5500"/>
                            </p:stCondLst>
                            <p:childTnLst>
                              <p:par>
                                <p:cTn id="117" presetID="2" presetClass="exit" presetSubtype="1" fill="hold" nodeType="afterEffect">
                                  <p:stCondLst>
                                    <p:cond delay="0"/>
                                  </p:stCondLst>
                                  <p:childTnLst>
                                    <p:anim calcmode="lin" valueType="num">
                                      <p:cBhvr additive="base">
                                        <p:cTn id="118" dur="500"/>
                                        <p:tgtEl>
                                          <p:spTgt spid="431"/>
                                        </p:tgtEl>
                                        <p:attrNameLst>
                                          <p:attrName>ppt_x</p:attrName>
                                        </p:attrNameLst>
                                      </p:cBhvr>
                                      <p:tavLst>
                                        <p:tav tm="0">
                                          <p:val>
                                            <p:strVal val="ppt_x"/>
                                          </p:val>
                                        </p:tav>
                                        <p:tav tm="100000">
                                          <p:val>
                                            <p:strVal val="ppt_x"/>
                                          </p:val>
                                        </p:tav>
                                      </p:tavLst>
                                    </p:anim>
                                    <p:anim calcmode="lin" valueType="num">
                                      <p:cBhvr additive="base">
                                        <p:cTn id="119" dur="500"/>
                                        <p:tgtEl>
                                          <p:spTgt spid="431"/>
                                        </p:tgtEl>
                                        <p:attrNameLst>
                                          <p:attrName>ppt_y</p:attrName>
                                        </p:attrNameLst>
                                      </p:cBhvr>
                                      <p:tavLst>
                                        <p:tav tm="0">
                                          <p:val>
                                            <p:strVal val="ppt_y"/>
                                          </p:val>
                                        </p:tav>
                                        <p:tav tm="100000">
                                          <p:val>
                                            <p:strVal val="0-ppt_h/2"/>
                                          </p:val>
                                        </p:tav>
                                      </p:tavLst>
                                    </p:anim>
                                    <p:set>
                                      <p:cBhvr>
                                        <p:cTn id="120" dur="1" fill="hold">
                                          <p:stCondLst>
                                            <p:cond delay="499"/>
                                          </p:stCondLst>
                                        </p:cTn>
                                        <p:tgtEl>
                                          <p:spTgt spid="431"/>
                                        </p:tgtEl>
                                        <p:attrNameLst>
                                          <p:attrName>style.visibility</p:attrName>
                                        </p:attrNameLst>
                                      </p:cBhvr>
                                      <p:to>
                                        <p:strVal val="hidden"/>
                                      </p:to>
                                    </p:set>
                                  </p:childTnLst>
                                </p:cTn>
                              </p:par>
                            </p:childTnLst>
                          </p:cTn>
                        </p:par>
                        <p:par>
                          <p:cTn id="121" fill="hold">
                            <p:stCondLst>
                              <p:cond delay="6000"/>
                            </p:stCondLst>
                            <p:childTnLst>
                              <p:par>
                                <p:cTn id="122" presetID="2" presetClass="exit" presetSubtype="2" fill="hold" nodeType="afterEffect">
                                  <p:stCondLst>
                                    <p:cond delay="0"/>
                                  </p:stCondLst>
                                  <p:childTnLst>
                                    <p:anim calcmode="lin" valueType="num">
                                      <p:cBhvr additive="base">
                                        <p:cTn id="123" dur="500"/>
                                        <p:tgtEl>
                                          <p:spTgt spid="474"/>
                                        </p:tgtEl>
                                        <p:attrNameLst>
                                          <p:attrName>ppt_x</p:attrName>
                                        </p:attrNameLst>
                                      </p:cBhvr>
                                      <p:tavLst>
                                        <p:tav tm="0">
                                          <p:val>
                                            <p:strVal val="ppt_x"/>
                                          </p:val>
                                        </p:tav>
                                        <p:tav tm="100000">
                                          <p:val>
                                            <p:strVal val="1+ppt_w/2"/>
                                          </p:val>
                                        </p:tav>
                                      </p:tavLst>
                                    </p:anim>
                                    <p:anim calcmode="lin" valueType="num">
                                      <p:cBhvr additive="base">
                                        <p:cTn id="124" dur="500"/>
                                        <p:tgtEl>
                                          <p:spTgt spid="474"/>
                                        </p:tgtEl>
                                        <p:attrNameLst>
                                          <p:attrName>ppt_y</p:attrName>
                                        </p:attrNameLst>
                                      </p:cBhvr>
                                      <p:tavLst>
                                        <p:tav tm="0">
                                          <p:val>
                                            <p:strVal val="ppt_y"/>
                                          </p:val>
                                        </p:tav>
                                        <p:tav tm="100000">
                                          <p:val>
                                            <p:strVal val="ppt_y"/>
                                          </p:val>
                                        </p:tav>
                                      </p:tavLst>
                                    </p:anim>
                                    <p:set>
                                      <p:cBhvr>
                                        <p:cTn id="125" dur="1" fill="hold">
                                          <p:stCondLst>
                                            <p:cond delay="499"/>
                                          </p:stCondLst>
                                        </p:cTn>
                                        <p:tgtEl>
                                          <p:spTgt spid="474"/>
                                        </p:tgtEl>
                                        <p:attrNameLst>
                                          <p:attrName>style.visibility</p:attrName>
                                        </p:attrNameLst>
                                      </p:cBhvr>
                                      <p:to>
                                        <p:strVal val="hidden"/>
                                      </p:to>
                                    </p:set>
                                  </p:childTnLst>
                                </p:cTn>
                              </p:par>
                            </p:childTnLst>
                          </p:cTn>
                        </p:par>
                        <p:par>
                          <p:cTn id="126" fill="hold">
                            <p:stCondLst>
                              <p:cond delay="6500"/>
                            </p:stCondLst>
                            <p:childTnLst>
                              <p:par>
                                <p:cTn id="127" presetID="2" presetClass="exit" presetSubtype="4" fill="hold" nodeType="afterEffect">
                                  <p:stCondLst>
                                    <p:cond delay="0"/>
                                  </p:stCondLst>
                                  <p:childTnLst>
                                    <p:anim calcmode="lin" valueType="num">
                                      <p:cBhvr additive="base">
                                        <p:cTn id="128" dur="500"/>
                                        <p:tgtEl>
                                          <p:spTgt spid="479"/>
                                        </p:tgtEl>
                                        <p:attrNameLst>
                                          <p:attrName>ppt_x</p:attrName>
                                        </p:attrNameLst>
                                      </p:cBhvr>
                                      <p:tavLst>
                                        <p:tav tm="0">
                                          <p:val>
                                            <p:strVal val="ppt_x"/>
                                          </p:val>
                                        </p:tav>
                                        <p:tav tm="100000">
                                          <p:val>
                                            <p:strVal val="ppt_x"/>
                                          </p:val>
                                        </p:tav>
                                      </p:tavLst>
                                    </p:anim>
                                    <p:anim calcmode="lin" valueType="num">
                                      <p:cBhvr additive="base">
                                        <p:cTn id="129" dur="500"/>
                                        <p:tgtEl>
                                          <p:spTgt spid="479"/>
                                        </p:tgtEl>
                                        <p:attrNameLst>
                                          <p:attrName>ppt_y</p:attrName>
                                        </p:attrNameLst>
                                      </p:cBhvr>
                                      <p:tavLst>
                                        <p:tav tm="0">
                                          <p:val>
                                            <p:strVal val="ppt_y"/>
                                          </p:val>
                                        </p:tav>
                                        <p:tav tm="100000">
                                          <p:val>
                                            <p:strVal val="1+ppt_h/2"/>
                                          </p:val>
                                        </p:tav>
                                      </p:tavLst>
                                    </p:anim>
                                    <p:set>
                                      <p:cBhvr>
                                        <p:cTn id="130" dur="1" fill="hold">
                                          <p:stCondLst>
                                            <p:cond delay="499"/>
                                          </p:stCondLst>
                                        </p:cTn>
                                        <p:tgtEl>
                                          <p:spTgt spid="4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animBg="1"/>
      <p:bldP spid="48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5213"/>
            <a:ext cx="9144000" cy="1477328"/>
          </a:xfrm>
          <a:prstGeom prst="rect">
            <a:avLst/>
          </a:prstGeom>
          <a:noFill/>
        </p:spPr>
        <p:txBody>
          <a:bodyPr wrap="square" rtlCol="0">
            <a:spAutoFit/>
          </a:bodyPr>
          <a:lstStyle/>
          <a:p>
            <a:pPr algn="ctr"/>
            <a:r>
              <a:rPr lang="en-US" sz="9000" dirty="0" smtClean="0">
                <a:latin typeface="Tw Cen MT Condensed" pitchFamily="34" charset="0"/>
              </a:rPr>
              <a:t>THE HIDDEN ENVIRONMENT</a:t>
            </a:r>
            <a:endParaRPr lang="en-US" sz="9000" dirty="0">
              <a:latin typeface="Tw Cen MT Condensed" pitchFamily="34" charset="0"/>
            </a:endParaRPr>
          </a:p>
        </p:txBody>
      </p:sp>
      <p:sp>
        <p:nvSpPr>
          <p:cNvPr id="4" name="TextBox 3"/>
          <p:cNvSpPr txBox="1"/>
          <p:nvPr/>
        </p:nvSpPr>
        <p:spPr>
          <a:xfrm>
            <a:off x="843456" y="2362200"/>
            <a:ext cx="7538544" cy="2308324"/>
          </a:xfrm>
          <a:prstGeom prst="rect">
            <a:avLst/>
          </a:prstGeom>
          <a:noFill/>
        </p:spPr>
        <p:txBody>
          <a:bodyPr wrap="square" rtlCol="0">
            <a:spAutoFit/>
          </a:bodyPr>
          <a:lstStyle/>
          <a:p>
            <a:pPr algn="ctr"/>
            <a:r>
              <a:rPr lang="en-US" sz="3600" dirty="0" smtClean="0">
                <a:effectLst>
                  <a:outerShdw blurRad="38100" dist="38100" dir="2700000" algn="tl">
                    <a:srgbClr val="000000">
                      <a:alpha val="43137"/>
                    </a:srgbClr>
                  </a:outerShdw>
                </a:effectLst>
              </a:rPr>
              <a:t>“The real voyage of discovery lies </a:t>
            </a:r>
          </a:p>
          <a:p>
            <a:pPr algn="ctr"/>
            <a:r>
              <a:rPr lang="en-US" sz="3600" dirty="0" smtClean="0">
                <a:effectLst>
                  <a:outerShdw blurRad="38100" dist="38100" dir="2700000" algn="tl">
                    <a:srgbClr val="000000">
                      <a:alpha val="43137"/>
                    </a:srgbClr>
                  </a:outerShdw>
                </a:effectLst>
              </a:rPr>
              <a:t>not in seeking new landscapes </a:t>
            </a:r>
          </a:p>
          <a:p>
            <a:pPr algn="ctr"/>
            <a:r>
              <a:rPr lang="en-US" sz="3600" dirty="0" smtClean="0">
                <a:effectLst>
                  <a:outerShdw blurRad="38100" dist="38100" dir="2700000" algn="tl">
                    <a:srgbClr val="000000">
                      <a:alpha val="43137"/>
                    </a:srgbClr>
                  </a:outerShdw>
                </a:effectLst>
              </a:rPr>
              <a:t>but in seeing old ones with new eyes.”</a:t>
            </a:r>
          </a:p>
          <a:p>
            <a:pPr algn="ctr"/>
            <a:r>
              <a:rPr lang="en-US" sz="3600" i="1" dirty="0" smtClean="0">
                <a:effectLst>
                  <a:outerShdw blurRad="38100" dist="38100" dir="2700000" algn="tl">
                    <a:srgbClr val="000000">
                      <a:alpha val="43137"/>
                    </a:srgbClr>
                  </a:outerShdw>
                </a:effectLst>
              </a:rPr>
              <a:t>Proust (or close enough)</a:t>
            </a:r>
            <a:endParaRPr lang="en-US" sz="36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91300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guyism.com/wp-content/uploads/2012/02/escher-staircase.jpg"/>
          <p:cNvPicPr>
            <a:picLocks noChangeAspect="1" noChangeArrowheads="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0" y="0"/>
            <a:ext cx="9144000" cy="6891528"/>
          </a:xfrm>
          <a:prstGeom prst="rect">
            <a:avLst/>
          </a:prstGeom>
          <a:solidFill>
            <a:schemeClr val="accent6">
              <a:lumMod val="20000"/>
              <a:lumOff val="80000"/>
              <a:alpha val="62000"/>
            </a:schemeClr>
          </a:solidFill>
          <a:extLst/>
        </p:spPr>
      </p:pic>
      <p:sp>
        <p:nvSpPr>
          <p:cNvPr id="2" name="TextBox 1"/>
          <p:cNvSpPr txBox="1"/>
          <p:nvPr/>
        </p:nvSpPr>
        <p:spPr>
          <a:xfrm>
            <a:off x="-304800" y="3124200"/>
            <a:ext cx="6892464" cy="2677656"/>
          </a:xfrm>
          <a:prstGeom prst="rect">
            <a:avLst/>
          </a:prstGeom>
          <a:noFill/>
          <a:scene3d>
            <a:camera prst="isometricLeftDown">
              <a:rot lat="1500000" lon="2700000" rev="0"/>
            </a:camera>
            <a:lightRig rig="threePt" dir="t"/>
          </a:scene3d>
        </p:spPr>
        <p:txBody>
          <a:bodyPr wrap="none" rtlCol="0">
            <a:spAutoFit/>
          </a:bodyPr>
          <a:lstStyle/>
          <a:p>
            <a:r>
              <a:rPr lang="en-US" sz="2800" dirty="0" smtClean="0">
                <a:effectLst>
                  <a:outerShdw blurRad="38100" dist="38100" dir="2700000" algn="tl">
                    <a:srgbClr val="000000">
                      <a:alpha val="43137"/>
                    </a:srgbClr>
                  </a:outerShdw>
                </a:effectLst>
              </a:rPr>
              <a:t>Because I know that time is always time</a:t>
            </a:r>
          </a:p>
          <a:p>
            <a:r>
              <a:rPr lang="en-US" sz="2800" dirty="0" smtClean="0">
                <a:effectLst>
                  <a:outerShdw blurRad="38100" dist="38100" dir="2700000" algn="tl">
                    <a:srgbClr val="000000">
                      <a:alpha val="43137"/>
                    </a:srgbClr>
                  </a:outerShdw>
                </a:effectLst>
              </a:rPr>
              <a:t>And place is always and only place</a:t>
            </a:r>
          </a:p>
          <a:p>
            <a:r>
              <a:rPr lang="en-US" sz="2800" dirty="0" smtClean="0">
                <a:effectLst>
                  <a:outerShdw blurRad="38100" dist="38100" dir="2700000" algn="tl">
                    <a:srgbClr val="000000">
                      <a:alpha val="43137"/>
                    </a:srgbClr>
                  </a:outerShdw>
                </a:effectLst>
              </a:rPr>
              <a:t>And what is actual is actual only for one time</a:t>
            </a:r>
          </a:p>
          <a:p>
            <a:r>
              <a:rPr lang="en-US" sz="2800" dirty="0" smtClean="0">
                <a:effectLst>
                  <a:outerShdw blurRad="38100" dist="38100" dir="2700000" algn="tl">
                    <a:srgbClr val="000000">
                      <a:alpha val="43137"/>
                    </a:srgbClr>
                  </a:outerShdw>
                </a:effectLst>
              </a:rPr>
              <a:t>And only for one place.</a:t>
            </a:r>
          </a:p>
          <a:p>
            <a:endParaRPr lang="en-US" sz="2800" dirty="0">
              <a:effectLst>
                <a:outerShdw blurRad="38100" dist="38100" dir="2700000" algn="tl">
                  <a:srgbClr val="000000">
                    <a:alpha val="43137"/>
                  </a:srgbClr>
                </a:outerShdw>
              </a:effectLst>
            </a:endParaRPr>
          </a:p>
          <a:p>
            <a:r>
              <a:rPr lang="en-US" sz="2800" dirty="0" smtClean="0">
                <a:effectLst>
                  <a:outerShdw blurRad="38100" dist="38100" dir="2700000" algn="tl">
                    <a:srgbClr val="000000">
                      <a:alpha val="43137"/>
                    </a:srgbClr>
                  </a:outerShdw>
                </a:effectLst>
              </a:rPr>
              <a:t>T.S. Eliot, Ash Wednesday, (1930)</a:t>
            </a:r>
            <a:endParaRPr lang="en-US" sz="2800" dirty="0">
              <a:effectLst>
                <a:outerShdw blurRad="38100" dist="38100" dir="2700000" algn="tl">
                  <a:srgbClr val="000000">
                    <a:alpha val="43137"/>
                  </a:srgbClr>
                </a:outerShdw>
              </a:effectLst>
            </a:endParaRPr>
          </a:p>
        </p:txBody>
      </p:sp>
      <p:sp>
        <p:nvSpPr>
          <p:cNvPr id="4" name="Rectangle 3"/>
          <p:cNvSpPr/>
          <p:nvPr/>
        </p:nvSpPr>
        <p:spPr>
          <a:xfrm>
            <a:off x="5410200" y="2819400"/>
            <a:ext cx="3962400" cy="3908762"/>
          </a:xfrm>
          <a:prstGeom prst="rect">
            <a:avLst/>
          </a:prstGeom>
          <a:scene3d>
            <a:camera prst="isometricRightUp">
              <a:rot lat="1800000" lon="18899998" rev="0"/>
            </a:camera>
            <a:lightRig rig="threePt" dir="t"/>
          </a:scene3d>
        </p:spPr>
        <p:txBody>
          <a:bodyPr wrap="square">
            <a:spAutoFit/>
          </a:bodyPr>
          <a:lstStyle/>
          <a:p>
            <a:r>
              <a:rPr lang="en-US" sz="2800" dirty="0">
                <a:effectLst>
                  <a:outerShdw blurRad="38100" dist="38100" dir="2700000" algn="tl">
                    <a:srgbClr val="000000">
                      <a:alpha val="43137"/>
                    </a:srgbClr>
                  </a:outerShdw>
                </a:effectLst>
              </a:rPr>
              <a:t>We shall not cease from exploration, and the end of all our exploring will be to arrive where we started and know the place for the first time</a:t>
            </a:r>
            <a:r>
              <a:rPr lang="en-US" sz="2800" dirty="0" smtClean="0">
                <a:effectLst>
                  <a:outerShdw blurRad="38100" dist="38100" dir="2700000" algn="tl">
                    <a:srgbClr val="000000">
                      <a:alpha val="43137"/>
                    </a:srgbClr>
                  </a:outerShdw>
                </a:effectLst>
              </a:rPr>
              <a:t>.</a:t>
            </a:r>
          </a:p>
          <a:p>
            <a:endParaRPr lang="en-US" sz="2800" dirty="0" smtClean="0">
              <a:effectLst>
                <a:outerShdw blurRad="38100" dist="38100" dir="2700000" algn="tl">
                  <a:srgbClr val="000000">
                    <a:alpha val="43137"/>
                  </a:srgbClr>
                </a:outerShdw>
              </a:effectLst>
            </a:endParaRPr>
          </a:p>
          <a:p>
            <a:r>
              <a:rPr lang="en-US" sz="2400" dirty="0" err="1" smtClean="0">
                <a:effectLst>
                  <a:outerShdw blurRad="38100" dist="38100" dir="2700000" algn="tl">
                    <a:srgbClr val="000000">
                      <a:alpha val="43137"/>
                    </a:srgbClr>
                  </a:outerShdw>
                </a:effectLst>
              </a:rPr>
              <a:t>T.S.Eliot</a:t>
            </a:r>
            <a:r>
              <a:rPr lang="en-US" sz="2400" dirty="0" smtClean="0">
                <a:effectLst>
                  <a:outerShdw blurRad="38100" dist="38100" dir="2700000" algn="tl">
                    <a:srgbClr val="000000">
                      <a:alpha val="43137"/>
                    </a:srgbClr>
                  </a:outerShdw>
                </a:effectLst>
              </a:rPr>
              <a:t>, Little </a:t>
            </a:r>
            <a:r>
              <a:rPr lang="en-US" sz="2400" dirty="0" err="1" smtClean="0">
                <a:effectLst>
                  <a:outerShdw blurRad="38100" dist="38100" dir="2700000" algn="tl">
                    <a:srgbClr val="000000">
                      <a:alpha val="43137"/>
                    </a:srgbClr>
                  </a:outerShdw>
                </a:effectLst>
              </a:rPr>
              <a:t>Gidding</a:t>
            </a:r>
            <a:r>
              <a:rPr lang="en-US" sz="2400" dirty="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(1942)</a:t>
            </a:r>
            <a:r>
              <a:rPr lang="en-US" sz="2800" dirty="0">
                <a:effectLst>
                  <a:outerShdw blurRad="38100" dist="38100" dir="2700000" algn="tl">
                    <a:srgbClr val="000000">
                      <a:alpha val="43137"/>
                    </a:srgbClr>
                  </a:outerShdw>
                </a:effectLst>
              </a:rPr>
              <a:t/>
            </a:r>
            <a:br>
              <a:rPr lang="en-US" sz="2800"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73566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133216"/>
          </a:xfrm>
          <a:prstGeom prst="rect">
            <a:avLst/>
          </a:prstGeom>
        </p:spPr>
      </p:pic>
      <p:pic>
        <p:nvPicPr>
          <p:cNvPr id="3" name="Picture 2"/>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7133216"/>
          </a:xfrm>
          <a:prstGeom prst="rect">
            <a:avLst/>
          </a:prstGeom>
        </p:spPr>
      </p:pic>
      <p:pic>
        <p:nvPicPr>
          <p:cNvPr id="4" name="Picture 3"/>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9050" y="0"/>
            <a:ext cx="9144000" cy="7133216"/>
          </a:xfrm>
          <a:prstGeom prst="rect">
            <a:avLst/>
          </a:prstGeom>
        </p:spPr>
      </p:pic>
      <p:pic>
        <p:nvPicPr>
          <p:cNvPr id="5" name="Picture 4"/>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100" y="0"/>
            <a:ext cx="9144000" cy="7133216"/>
          </a:xfrm>
          <a:prstGeom prst="rect">
            <a:avLst/>
          </a:prstGeom>
        </p:spPr>
      </p:pic>
      <p:pic>
        <p:nvPicPr>
          <p:cNvPr id="7" name="Picture 6"/>
          <p:cNvPicPr>
            <a:picLocks noChangeAspect="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artisticMosiaicBubbles/>
                    </a14:imgEffect>
                  </a14:imgLayer>
                </a14:imgProps>
              </a:ext>
              <a:ext uri="{28A0092B-C50C-407E-A947-70E740481C1C}">
                <a14:useLocalDpi xmlns:a14="http://schemas.microsoft.com/office/drawing/2010/main" val="0"/>
              </a:ext>
            </a:extLst>
          </a:blip>
          <a:stretch>
            <a:fillRect/>
          </a:stretch>
        </p:blipFill>
        <p:spPr>
          <a:xfrm>
            <a:off x="-57150" y="0"/>
            <a:ext cx="9144000" cy="7133216"/>
          </a:xfrm>
          <a:prstGeom prst="rect">
            <a:avLst/>
          </a:prstGeom>
        </p:spPr>
      </p:pic>
      <p:sp>
        <p:nvSpPr>
          <p:cNvPr id="6" name="TextBox 5"/>
          <p:cNvSpPr txBox="1"/>
          <p:nvPr/>
        </p:nvSpPr>
        <p:spPr>
          <a:xfrm>
            <a:off x="2984789" y="0"/>
            <a:ext cx="3187411" cy="2123658"/>
          </a:xfrm>
          <a:prstGeom prst="rect">
            <a:avLst/>
          </a:prstGeom>
          <a:noFill/>
        </p:spPr>
        <p:txBody>
          <a:bodyPr wrap="none" rtlCol="0">
            <a:spAutoFit/>
          </a:bodyPr>
          <a:lstStyle/>
          <a:p>
            <a:r>
              <a:rPr lang="en-US" sz="4400" b="1" dirty="0" smtClean="0"/>
              <a:t>Your Toronto</a:t>
            </a:r>
          </a:p>
          <a:p>
            <a:endParaRPr lang="en-US" sz="4400" b="1" dirty="0"/>
          </a:p>
          <a:p>
            <a:pPr algn="ctr"/>
            <a:r>
              <a:rPr lang="en-US" sz="4400" b="1" dirty="0" smtClean="0">
                <a:solidFill>
                  <a:schemeClr val="bg1"/>
                </a:solidFill>
              </a:rPr>
              <a:t>Enjoy.</a:t>
            </a:r>
            <a:endParaRPr lang="en-US" sz="4400" b="1" dirty="0">
              <a:solidFill>
                <a:schemeClr val="bg1"/>
              </a:solidFill>
            </a:endParaRPr>
          </a:p>
        </p:txBody>
      </p:sp>
    </p:spTree>
    <p:extLst>
      <p:ext uri="{BB962C8B-B14F-4D97-AF65-F5344CB8AC3E}">
        <p14:creationId xmlns:p14="http://schemas.microsoft.com/office/powerpoint/2010/main" val="3693111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media-cache-ak0.pinimg.com/736x/fa/dd/98/fadd981df932488be5c88187ded1f790.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10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blogs.studentlife.utoronto.ca/lifeatuoft/files/2012/12/fullclass.jpg"/>
          <p:cNvPicPr>
            <a:picLocks noChangeAspect="1" noChangeArrowheads="1"/>
          </p:cNvPicPr>
          <p:nvPr/>
        </p:nvPicPr>
        <p:blipFill rotWithShape="1">
          <a:blip r:embed="rId2">
            <a:extLst>
              <a:ext uri="{28A0092B-C50C-407E-A947-70E740481C1C}">
                <a14:useLocalDpi xmlns:a14="http://schemas.microsoft.com/office/drawing/2010/main" val="0"/>
              </a:ext>
            </a:extLst>
          </a:blip>
          <a:srcRect r="8636"/>
          <a:stretch/>
        </p:blipFill>
        <p:spPr bwMode="auto">
          <a:xfrm>
            <a:off x="2"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0" y="135318"/>
            <a:ext cx="7696200" cy="6894195"/>
          </a:xfrm>
          <a:prstGeom prst="rect">
            <a:avLst/>
          </a:prstGeom>
          <a:solidFill>
            <a:schemeClr val="bg1">
              <a:alpha val="90000"/>
            </a:schemeClr>
          </a:solidFill>
        </p:spPr>
        <p:txBody>
          <a:bodyPr wrap="square" rtlCol="0">
            <a:spAutoFit/>
          </a:bodyPr>
          <a:lstStyle/>
          <a:p>
            <a:pPr algn="ctr"/>
            <a:r>
              <a:rPr lang="en-US" sz="2600" b="1" dirty="0"/>
              <a:t>Final Exam Review</a:t>
            </a:r>
          </a:p>
          <a:p>
            <a:pPr algn="ctr"/>
            <a:endParaRPr lang="en-US" sz="2600" dirty="0"/>
          </a:p>
          <a:p>
            <a:pPr algn="ctr"/>
            <a:r>
              <a:rPr lang="en-US" sz="2600" b="1" u="sng" dirty="0"/>
              <a:t>Where</a:t>
            </a:r>
          </a:p>
          <a:p>
            <a:pPr algn="ctr"/>
            <a:r>
              <a:rPr lang="en-US" sz="2600" dirty="0"/>
              <a:t>In </a:t>
            </a:r>
            <a:r>
              <a:rPr lang="en-US" sz="2600" dirty="0" smtClean="0"/>
              <a:t>KHW 271, Friday </a:t>
            </a:r>
            <a:r>
              <a:rPr lang="en-US" sz="2600" dirty="0"/>
              <a:t>December </a:t>
            </a:r>
            <a:r>
              <a:rPr lang="en-US" sz="2600" dirty="0" smtClean="0"/>
              <a:t>13th</a:t>
            </a:r>
            <a:endParaRPr lang="en-US" sz="2600" dirty="0"/>
          </a:p>
          <a:p>
            <a:pPr algn="ctr"/>
            <a:r>
              <a:rPr lang="en-US" sz="2600" dirty="0"/>
              <a:t>Exam starts at </a:t>
            </a:r>
            <a:r>
              <a:rPr lang="en-US" sz="2600" dirty="0" smtClean="0"/>
              <a:t>3pm.</a:t>
            </a:r>
            <a:endParaRPr lang="en-US" sz="2600" dirty="0"/>
          </a:p>
          <a:p>
            <a:pPr algn="ctr"/>
            <a:endParaRPr lang="en-US" sz="2600" dirty="0"/>
          </a:p>
          <a:p>
            <a:pPr algn="ctr"/>
            <a:r>
              <a:rPr lang="en-US" sz="2600" dirty="0" smtClean="0">
                <a:solidFill>
                  <a:srgbClr val="FF0000"/>
                </a:solidFill>
                <a:effectLst>
                  <a:outerShdw blurRad="38100" dist="38100" dir="2700000" algn="tl">
                    <a:srgbClr val="000000">
                      <a:alpha val="43137"/>
                    </a:srgbClr>
                  </a:outerShdw>
                </a:effectLst>
              </a:rPr>
              <a:t>You have been assigned a specific seat by Ryerson.</a:t>
            </a:r>
          </a:p>
          <a:p>
            <a:pPr algn="ctr"/>
            <a:r>
              <a:rPr lang="en-US" sz="2600" dirty="0" smtClean="0">
                <a:solidFill>
                  <a:srgbClr val="FF0000"/>
                </a:solidFill>
                <a:effectLst>
                  <a:outerShdw blurRad="38100" dist="38100" dir="2700000" algn="tl">
                    <a:srgbClr val="000000">
                      <a:alpha val="43137"/>
                    </a:srgbClr>
                  </a:outerShdw>
                </a:effectLst>
              </a:rPr>
              <a:t>The list is on the course website.</a:t>
            </a:r>
          </a:p>
          <a:p>
            <a:pPr algn="ctr"/>
            <a:endParaRPr lang="en-US" sz="2600" dirty="0" smtClean="0">
              <a:solidFill>
                <a:srgbClr val="FF0000"/>
              </a:solidFill>
              <a:effectLst>
                <a:outerShdw blurRad="38100" dist="38100" dir="2700000" algn="tl">
                  <a:srgbClr val="000000">
                    <a:alpha val="43137"/>
                  </a:srgbClr>
                </a:outerShdw>
              </a:effectLst>
            </a:endParaRPr>
          </a:p>
          <a:p>
            <a:pPr algn="ctr"/>
            <a:r>
              <a:rPr lang="en-US" sz="2600" dirty="0" smtClean="0">
                <a:solidFill>
                  <a:srgbClr val="FF0000"/>
                </a:solidFill>
                <a:effectLst>
                  <a:outerShdw blurRad="38100" dist="38100" dir="2700000" algn="tl">
                    <a:srgbClr val="000000">
                      <a:alpha val="43137"/>
                    </a:srgbClr>
                  </a:outerShdw>
                </a:effectLst>
              </a:rPr>
              <a:t>Go to that seat, check that the </a:t>
            </a:r>
            <a:r>
              <a:rPr lang="en-US" sz="2600" dirty="0" err="1" smtClean="0">
                <a:solidFill>
                  <a:srgbClr val="FF0000"/>
                </a:solidFill>
                <a:effectLst>
                  <a:outerShdw blurRad="38100" dist="38100" dir="2700000" algn="tl">
                    <a:srgbClr val="000000">
                      <a:alpha val="43137"/>
                    </a:srgbClr>
                  </a:outerShdw>
                </a:effectLst>
              </a:rPr>
              <a:t>Scantron</a:t>
            </a:r>
            <a:r>
              <a:rPr lang="en-US" sz="2600" dirty="0" smtClean="0">
                <a:solidFill>
                  <a:srgbClr val="FF0000"/>
                </a:solidFill>
                <a:effectLst>
                  <a:outerShdw blurRad="38100" dist="38100" dir="2700000" algn="tl">
                    <a:srgbClr val="000000">
                      <a:alpha val="43137"/>
                    </a:srgbClr>
                  </a:outerShdw>
                </a:effectLst>
              </a:rPr>
              <a:t> is yours and sit down.</a:t>
            </a:r>
            <a:endParaRPr lang="en-US" sz="2600" dirty="0">
              <a:solidFill>
                <a:srgbClr val="FF0000"/>
              </a:solidFill>
              <a:effectLst>
                <a:outerShdw blurRad="38100" dist="38100" dir="2700000" algn="tl">
                  <a:srgbClr val="000000">
                    <a:alpha val="43137"/>
                  </a:srgbClr>
                </a:outerShdw>
              </a:effectLst>
            </a:endParaRPr>
          </a:p>
          <a:p>
            <a:pPr algn="ctr"/>
            <a:endParaRPr lang="en-US" sz="2600" dirty="0"/>
          </a:p>
          <a:p>
            <a:pPr algn="ctr"/>
            <a:r>
              <a:rPr lang="en-US" sz="2600" dirty="0"/>
              <a:t>Bags </a:t>
            </a:r>
            <a:r>
              <a:rPr lang="en-US" sz="2600" dirty="0" smtClean="0"/>
              <a:t>are to be kept with you at your seat.</a:t>
            </a:r>
            <a:endParaRPr lang="en-US" sz="2600" dirty="0"/>
          </a:p>
          <a:p>
            <a:pPr algn="ctr"/>
            <a:r>
              <a:rPr lang="en-US" sz="2600" u="sng" dirty="0">
                <a:effectLst>
                  <a:outerShdw blurRad="38100" dist="38100" dir="2700000" algn="tl">
                    <a:srgbClr val="000000">
                      <a:alpha val="43137"/>
                    </a:srgbClr>
                  </a:outerShdw>
                </a:effectLst>
              </a:rPr>
              <a:t>Devices off.</a:t>
            </a:r>
          </a:p>
          <a:p>
            <a:pPr algn="ctr"/>
            <a:r>
              <a:rPr lang="en-US" sz="2600" dirty="0"/>
              <a:t>Sit down.</a:t>
            </a:r>
          </a:p>
          <a:p>
            <a:pPr algn="ctr"/>
            <a:r>
              <a:rPr lang="en-US" sz="2600" dirty="0"/>
              <a:t>Relax.</a:t>
            </a:r>
          </a:p>
          <a:p>
            <a:pPr algn="ctr"/>
            <a:r>
              <a:rPr lang="en-US" sz="2600" dirty="0"/>
              <a:t>(Yeah. Right.)</a:t>
            </a:r>
          </a:p>
        </p:txBody>
      </p:sp>
      <p:sp>
        <p:nvSpPr>
          <p:cNvPr id="4" name="TextBox 3"/>
          <p:cNvSpPr txBox="1"/>
          <p:nvPr/>
        </p:nvSpPr>
        <p:spPr>
          <a:xfrm>
            <a:off x="34681" y="533400"/>
            <a:ext cx="9150838" cy="646331"/>
          </a:xfrm>
          <a:prstGeom prst="rect">
            <a:avLst/>
          </a:prstGeom>
          <a:solidFill>
            <a:schemeClr val="bg1">
              <a:alpha val="70000"/>
            </a:schemeClr>
          </a:solidFill>
        </p:spPr>
        <p:txBody>
          <a:bodyPr wrap="none" rtlCol="0">
            <a:spAutoFit/>
          </a:bodyPr>
          <a:lstStyle/>
          <a:p>
            <a:pPr algn="ctr"/>
            <a:r>
              <a:rPr lang="en-US" sz="3600" b="1" dirty="0">
                <a:effectLst>
                  <a:outerShdw blurRad="38100" dist="38100" dir="2700000" algn="tl">
                    <a:srgbClr val="000000">
                      <a:alpha val="43137"/>
                    </a:srgbClr>
                  </a:outerShdw>
                </a:effectLst>
              </a:rPr>
              <a:t>And remember, at Ryerson you’re a somebody.</a:t>
            </a:r>
          </a:p>
        </p:txBody>
      </p:sp>
    </p:spTree>
    <p:extLst>
      <p:ext uri="{BB962C8B-B14F-4D97-AF65-F5344CB8AC3E}">
        <p14:creationId xmlns:p14="http://schemas.microsoft.com/office/powerpoint/2010/main" val="236263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fade">
                                      <p:cBhvr>
                                        <p:cTn id="11" dur="500"/>
                                        <p:tgtEl>
                                          <p:spTgt spid="2">
                                            <p:txEl>
                                              <p:pRg st="3" end="3"/>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fade">
                                      <p:cBhvr>
                                        <p:cTn id="19" dur="500"/>
                                        <p:tgtEl>
                                          <p:spTgt spid="2">
                                            <p:txEl>
                                              <p:pRg st="6" end="6"/>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Effect transition="in" filter="fade">
                                      <p:cBhvr>
                                        <p:cTn id="23" dur="500"/>
                                        <p:tgtEl>
                                          <p:spTgt spid="2">
                                            <p:txEl>
                                              <p:pRg st="7" end="7"/>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fade">
                                      <p:cBhvr>
                                        <p:cTn id="27" dur="500"/>
                                        <p:tgtEl>
                                          <p:spTgt spid="2">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11" end="11"/>
                                            </p:txEl>
                                          </p:spTgt>
                                        </p:tgtEl>
                                        <p:attrNameLst>
                                          <p:attrName>style.visibility</p:attrName>
                                        </p:attrNameLst>
                                      </p:cBhvr>
                                      <p:to>
                                        <p:strVal val="visible"/>
                                      </p:to>
                                    </p:set>
                                    <p:animEffect transition="in" filter="fade">
                                      <p:cBhvr>
                                        <p:cTn id="32" dur="500"/>
                                        <p:tgtEl>
                                          <p:spTgt spid="2">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animEffect transition="in" filter="fade">
                                      <p:cBhvr>
                                        <p:cTn id="37" dur="500"/>
                                        <p:tgtEl>
                                          <p:spTgt spid="2">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13" end="13"/>
                                            </p:txEl>
                                          </p:spTgt>
                                        </p:tgtEl>
                                        <p:attrNameLst>
                                          <p:attrName>style.visibility</p:attrName>
                                        </p:attrNameLst>
                                      </p:cBhvr>
                                      <p:to>
                                        <p:strVal val="visible"/>
                                      </p:to>
                                    </p:set>
                                    <p:animEffect transition="in" filter="fade">
                                      <p:cBhvr>
                                        <p:cTn id="42" dur="500"/>
                                        <p:tgtEl>
                                          <p:spTgt spid="2">
                                            <p:txEl>
                                              <p:pRg st="13" end="1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14" end="14"/>
                                            </p:txEl>
                                          </p:spTgt>
                                        </p:tgtEl>
                                        <p:attrNameLst>
                                          <p:attrName>style.visibility</p:attrName>
                                        </p:attrNameLst>
                                      </p:cBhvr>
                                      <p:to>
                                        <p:strVal val="visible"/>
                                      </p:to>
                                    </p:set>
                                    <p:animEffect transition="in" filter="fade">
                                      <p:cBhvr>
                                        <p:cTn id="47" dur="500"/>
                                        <p:tgtEl>
                                          <p:spTgt spid="2">
                                            <p:txEl>
                                              <p:pRg st="14" end="14"/>
                                            </p:txEl>
                                          </p:spTgt>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2">
                                            <p:txEl>
                                              <p:pRg st="15" end="15"/>
                                            </p:txEl>
                                          </p:spTgt>
                                        </p:tgtEl>
                                        <p:attrNameLst>
                                          <p:attrName>style.visibility</p:attrName>
                                        </p:attrNameLst>
                                      </p:cBhvr>
                                      <p:to>
                                        <p:strVal val="visible"/>
                                      </p:to>
                                    </p:set>
                                    <p:animEffect transition="in" filter="fade">
                                      <p:cBhvr>
                                        <p:cTn id="51" dur="500"/>
                                        <p:tgtEl>
                                          <p:spTgt spid="2">
                                            <p:txEl>
                                              <p:pRg st="15" end="1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2">
                                            <p:txEl>
                                              <p:pRg st="0" end="0"/>
                                            </p:txEl>
                                          </p:spTgt>
                                        </p:tgtEl>
                                      </p:cBhvr>
                                    </p:animEffect>
                                    <p:set>
                                      <p:cBhvr>
                                        <p:cTn id="56" dur="1" fill="hold">
                                          <p:stCondLst>
                                            <p:cond delay="499"/>
                                          </p:stCondLst>
                                        </p:cTn>
                                        <p:tgtEl>
                                          <p:spTgt spid="2">
                                            <p:txEl>
                                              <p:pRg st="0" end="0"/>
                                            </p:txEl>
                                          </p:spTgt>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2">
                                            <p:txEl>
                                              <p:pRg st="2" end="2"/>
                                            </p:txEl>
                                          </p:spTgt>
                                        </p:tgtEl>
                                      </p:cBhvr>
                                    </p:animEffect>
                                    <p:set>
                                      <p:cBhvr>
                                        <p:cTn id="59" dur="1" fill="hold">
                                          <p:stCondLst>
                                            <p:cond delay="499"/>
                                          </p:stCondLst>
                                        </p:cTn>
                                        <p:tgtEl>
                                          <p:spTgt spid="2">
                                            <p:txEl>
                                              <p:pRg st="2" end="2"/>
                                            </p:txEl>
                                          </p:spTgt>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2">
                                            <p:txEl>
                                              <p:pRg st="3" end="3"/>
                                            </p:txEl>
                                          </p:spTgt>
                                        </p:tgtEl>
                                      </p:cBhvr>
                                    </p:animEffect>
                                    <p:set>
                                      <p:cBhvr>
                                        <p:cTn id="62" dur="1" fill="hold">
                                          <p:stCondLst>
                                            <p:cond delay="499"/>
                                          </p:stCondLst>
                                        </p:cTn>
                                        <p:tgtEl>
                                          <p:spTgt spid="2">
                                            <p:txEl>
                                              <p:pRg st="3" end="3"/>
                                            </p:txEl>
                                          </p:spTgt>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2">
                                            <p:txEl>
                                              <p:pRg st="4" end="4"/>
                                            </p:txEl>
                                          </p:spTgt>
                                        </p:tgtEl>
                                      </p:cBhvr>
                                    </p:animEffect>
                                    <p:set>
                                      <p:cBhvr>
                                        <p:cTn id="65" dur="1" fill="hold">
                                          <p:stCondLst>
                                            <p:cond delay="499"/>
                                          </p:stCondLst>
                                        </p:cTn>
                                        <p:tgtEl>
                                          <p:spTgt spid="2">
                                            <p:txEl>
                                              <p:pRg st="4" end="4"/>
                                            </p:txEl>
                                          </p:spTgt>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2">
                                            <p:txEl>
                                              <p:pRg st="6" end="6"/>
                                            </p:txEl>
                                          </p:spTgt>
                                        </p:tgtEl>
                                      </p:cBhvr>
                                    </p:animEffect>
                                    <p:set>
                                      <p:cBhvr>
                                        <p:cTn id="68" dur="1" fill="hold">
                                          <p:stCondLst>
                                            <p:cond delay="499"/>
                                          </p:stCondLst>
                                        </p:cTn>
                                        <p:tgtEl>
                                          <p:spTgt spid="2">
                                            <p:txEl>
                                              <p:pRg st="6" end="6"/>
                                            </p:txEl>
                                          </p:spTgt>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2">
                                            <p:txEl>
                                              <p:pRg st="7" end="7"/>
                                            </p:txEl>
                                          </p:spTgt>
                                        </p:tgtEl>
                                      </p:cBhvr>
                                    </p:animEffect>
                                    <p:set>
                                      <p:cBhvr>
                                        <p:cTn id="71" dur="1" fill="hold">
                                          <p:stCondLst>
                                            <p:cond delay="499"/>
                                          </p:stCondLst>
                                        </p:cTn>
                                        <p:tgtEl>
                                          <p:spTgt spid="2">
                                            <p:txEl>
                                              <p:pRg st="7" end="7"/>
                                            </p:txEl>
                                          </p:spTgt>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2">
                                            <p:txEl>
                                              <p:pRg st="9" end="9"/>
                                            </p:txEl>
                                          </p:spTgt>
                                        </p:tgtEl>
                                      </p:cBhvr>
                                    </p:animEffect>
                                    <p:set>
                                      <p:cBhvr>
                                        <p:cTn id="74" dur="1" fill="hold">
                                          <p:stCondLst>
                                            <p:cond delay="499"/>
                                          </p:stCondLst>
                                        </p:cTn>
                                        <p:tgtEl>
                                          <p:spTgt spid="2">
                                            <p:txEl>
                                              <p:pRg st="9" end="9"/>
                                            </p:txEl>
                                          </p:spTgt>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2">
                                            <p:txEl>
                                              <p:pRg st="11" end="11"/>
                                            </p:txEl>
                                          </p:spTgt>
                                        </p:tgtEl>
                                      </p:cBhvr>
                                    </p:animEffect>
                                    <p:set>
                                      <p:cBhvr>
                                        <p:cTn id="77" dur="1" fill="hold">
                                          <p:stCondLst>
                                            <p:cond delay="499"/>
                                          </p:stCondLst>
                                        </p:cTn>
                                        <p:tgtEl>
                                          <p:spTgt spid="2">
                                            <p:txEl>
                                              <p:pRg st="11" end="11"/>
                                            </p:txEl>
                                          </p:spTgt>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2">
                                            <p:txEl>
                                              <p:pRg st="12" end="12"/>
                                            </p:txEl>
                                          </p:spTgt>
                                        </p:tgtEl>
                                      </p:cBhvr>
                                    </p:animEffect>
                                    <p:set>
                                      <p:cBhvr>
                                        <p:cTn id="80" dur="1" fill="hold">
                                          <p:stCondLst>
                                            <p:cond delay="499"/>
                                          </p:stCondLst>
                                        </p:cTn>
                                        <p:tgtEl>
                                          <p:spTgt spid="2">
                                            <p:txEl>
                                              <p:pRg st="12" end="12"/>
                                            </p:txEl>
                                          </p:spTgt>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500"/>
                                        <p:tgtEl>
                                          <p:spTgt spid="2">
                                            <p:txEl>
                                              <p:pRg st="13" end="13"/>
                                            </p:txEl>
                                          </p:spTgt>
                                        </p:tgtEl>
                                      </p:cBhvr>
                                    </p:animEffect>
                                    <p:set>
                                      <p:cBhvr>
                                        <p:cTn id="83" dur="1" fill="hold">
                                          <p:stCondLst>
                                            <p:cond delay="499"/>
                                          </p:stCondLst>
                                        </p:cTn>
                                        <p:tgtEl>
                                          <p:spTgt spid="2">
                                            <p:txEl>
                                              <p:pRg st="13" end="13"/>
                                            </p:txEl>
                                          </p:spTgt>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2">
                                            <p:txEl>
                                              <p:pRg st="14" end="14"/>
                                            </p:txEl>
                                          </p:spTgt>
                                        </p:tgtEl>
                                      </p:cBhvr>
                                    </p:animEffect>
                                    <p:set>
                                      <p:cBhvr>
                                        <p:cTn id="86" dur="1" fill="hold">
                                          <p:stCondLst>
                                            <p:cond delay="499"/>
                                          </p:stCondLst>
                                        </p:cTn>
                                        <p:tgtEl>
                                          <p:spTgt spid="2">
                                            <p:txEl>
                                              <p:pRg st="14" end="14"/>
                                            </p:txEl>
                                          </p:spTgt>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2">
                                            <p:txEl>
                                              <p:pRg st="15" end="15"/>
                                            </p:txEl>
                                          </p:spTgt>
                                        </p:tgtEl>
                                      </p:cBhvr>
                                    </p:animEffect>
                                    <p:set>
                                      <p:cBhvr>
                                        <p:cTn id="89" dur="1" fill="hold">
                                          <p:stCondLst>
                                            <p:cond delay="499"/>
                                          </p:stCondLst>
                                        </p:cTn>
                                        <p:tgtEl>
                                          <p:spTgt spid="2">
                                            <p:txEl>
                                              <p:pRg st="15" end="15"/>
                                            </p:txEl>
                                          </p:spTgt>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2">
                                            <p:bg/>
                                          </p:spTgt>
                                        </p:tgtEl>
                                      </p:cBhvr>
                                    </p:animEffect>
                                    <p:set>
                                      <p:cBhvr>
                                        <p:cTn id="92" dur="1" fill="hold">
                                          <p:stCondLst>
                                            <p:cond delay="499"/>
                                          </p:stCondLst>
                                        </p:cTn>
                                        <p:tgtEl>
                                          <p:spTgt spid="2">
                                            <p:bg/>
                                          </p:spTgt>
                                        </p:tgtEl>
                                        <p:attrNameLst>
                                          <p:attrName>style.visibility</p:attrName>
                                        </p:attrNameLst>
                                      </p:cBhvr>
                                      <p:to>
                                        <p:strVal val="hidden"/>
                                      </p:to>
                                    </p:set>
                                  </p:childTnLst>
                                </p:cTn>
                              </p:par>
                              <p:par>
                                <p:cTn id="93" presetID="10" presetClass="entr" presetSubtype="0" fill="hold" grpId="0" nodeType="with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fade">
                                      <p:cBhvr>
                                        <p:cTn id="9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asetsart University Students Blinkers Ex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14" y="1447800"/>
            <a:ext cx="9124787"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4658" y="304803"/>
            <a:ext cx="9048887" cy="646331"/>
          </a:xfrm>
          <a:prstGeom prst="rect">
            <a:avLst/>
          </a:prstGeom>
          <a:noFill/>
        </p:spPr>
        <p:txBody>
          <a:bodyPr wrap="none" rtlCol="0">
            <a:spAutoFit/>
          </a:bodyPr>
          <a:lstStyle/>
          <a:p>
            <a:pPr algn="ctr"/>
            <a:r>
              <a:rPr lang="en-US" sz="3600" dirty="0"/>
              <a:t>But you will not be asked to wear blinkers (yet).</a:t>
            </a:r>
          </a:p>
        </p:txBody>
      </p:sp>
    </p:spTree>
    <p:extLst>
      <p:ext uri="{BB962C8B-B14F-4D97-AF65-F5344CB8AC3E}">
        <p14:creationId xmlns:p14="http://schemas.microsoft.com/office/powerpoint/2010/main" val="223081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76200"/>
            <a:ext cx="7772400" cy="609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smtClean="0">
                <a:effectLst>
                  <a:outerShdw blurRad="38100" dist="38100" dir="2700000" algn="tl">
                    <a:srgbClr val="000000">
                      <a:alpha val="43137"/>
                    </a:srgbClr>
                  </a:outerShdw>
                </a:effectLst>
                <a:latin typeface="+mn-lt"/>
                <a:ea typeface="Times New Roman" pitchFamily="18" charset="0"/>
                <a:cs typeface="Arial" pitchFamily="34" charset="0"/>
              </a:rPr>
              <a:t>The Roots of QOL Analysis</a:t>
            </a:r>
            <a:endParaRPr lang="en-US" sz="3400" dirty="0">
              <a:effectLst>
                <a:outerShdw blurRad="38100" dist="38100" dir="2700000" algn="tl">
                  <a:srgbClr val="000000">
                    <a:alpha val="43137"/>
                  </a:srgbClr>
                </a:outerShdw>
              </a:effectLst>
              <a:latin typeface="+mn-lt"/>
            </a:endParaRPr>
          </a:p>
        </p:txBody>
      </p:sp>
      <p:sp>
        <p:nvSpPr>
          <p:cNvPr id="4" name="TextBox 3"/>
          <p:cNvSpPr txBox="1"/>
          <p:nvPr/>
        </p:nvSpPr>
        <p:spPr>
          <a:xfrm>
            <a:off x="457200" y="381000"/>
            <a:ext cx="8229600" cy="6463308"/>
          </a:xfrm>
          <a:prstGeom prst="rect">
            <a:avLst/>
          </a:prstGeom>
          <a:noFill/>
        </p:spPr>
        <p:txBody>
          <a:bodyPr wrap="square" rtlCol="0">
            <a:spAutoFit/>
          </a:bodyPr>
          <a:lstStyle/>
          <a:p>
            <a:pPr algn="ctr"/>
            <a:r>
              <a:rPr lang="en-US" sz="2300" dirty="0"/>
              <a:t>QOL has been a concern since cities were invented because they provide the best and the worst of what’s on offer in life.</a:t>
            </a:r>
          </a:p>
          <a:p>
            <a:pPr algn="ctr"/>
            <a:endParaRPr lang="en-US" sz="2300" dirty="0"/>
          </a:p>
          <a:p>
            <a:pPr algn="ctr"/>
            <a:r>
              <a:rPr lang="en-US" sz="2300" dirty="0"/>
              <a:t>Thomas Moore, Ebenezer Howard, </a:t>
            </a:r>
            <a:r>
              <a:rPr lang="en-US" sz="2300" dirty="0" smtClean="0"/>
              <a:t>Charles Dickens</a:t>
            </a:r>
            <a:r>
              <a:rPr lang="en-US" sz="2300" dirty="0"/>
              <a:t>, </a:t>
            </a:r>
            <a:r>
              <a:rPr lang="en-US" sz="2300" dirty="0" smtClean="0"/>
              <a:t>Charles Booth </a:t>
            </a:r>
            <a:r>
              <a:rPr lang="en-US" sz="2300" dirty="0"/>
              <a:t>and many others wrote about the dark side of cities.</a:t>
            </a:r>
          </a:p>
          <a:p>
            <a:pPr algn="ctr"/>
            <a:endParaRPr lang="en-US" sz="2300" dirty="0"/>
          </a:p>
          <a:p>
            <a:pPr algn="ctr"/>
            <a:r>
              <a:rPr lang="en-US" sz="2300" dirty="0" smtClean="0">
                <a:effectLst>
                  <a:outerShdw blurRad="38100" dist="38100" dir="2700000" algn="tl">
                    <a:srgbClr val="000000">
                      <a:alpha val="43137"/>
                    </a:srgbClr>
                  </a:outerShdw>
                </a:effectLst>
              </a:rPr>
              <a:t>The 1960s brought the concern to a scientific level:</a:t>
            </a:r>
          </a:p>
          <a:p>
            <a:pPr algn="ctr"/>
            <a:endParaRPr lang="en-US" sz="2300" dirty="0" smtClean="0"/>
          </a:p>
          <a:p>
            <a:pPr algn="ctr"/>
            <a:r>
              <a:rPr lang="en-US" sz="2300" dirty="0" smtClean="0"/>
              <a:t>Data, expertise, computing began to become available.</a:t>
            </a:r>
          </a:p>
          <a:p>
            <a:pPr algn="ctr"/>
            <a:endParaRPr lang="en-US" sz="2300" dirty="0" smtClean="0"/>
          </a:p>
          <a:p>
            <a:pPr algn="ctr"/>
            <a:r>
              <a:rPr lang="en-US" sz="2300" dirty="0" smtClean="0"/>
              <a:t>The good, bad and ugly about cities could be objectively </a:t>
            </a:r>
            <a:r>
              <a:rPr lang="en-US" sz="2300" dirty="0" err="1" smtClean="0"/>
              <a:t>analysed</a:t>
            </a:r>
            <a:r>
              <a:rPr lang="en-US" sz="2300" dirty="0" smtClean="0"/>
              <a:t>.</a:t>
            </a:r>
          </a:p>
          <a:p>
            <a:pPr algn="ctr"/>
            <a:endParaRPr lang="en-US" sz="2300" dirty="0" smtClean="0"/>
          </a:p>
          <a:p>
            <a:pPr algn="ctr"/>
            <a:r>
              <a:rPr lang="en-US" sz="2300" dirty="0" smtClean="0"/>
              <a:t>There was a growing awareness that livable cities are easier to govern.</a:t>
            </a:r>
          </a:p>
          <a:p>
            <a:pPr algn="ctr"/>
            <a:endParaRPr lang="en-US" sz="2300" dirty="0">
              <a:effectLst>
                <a:outerShdw blurRad="38100" dist="38100" dir="2700000" algn="tl">
                  <a:srgbClr val="000000">
                    <a:alpha val="43137"/>
                  </a:srgbClr>
                </a:outerShdw>
              </a:effectLst>
            </a:endParaRPr>
          </a:p>
          <a:p>
            <a:pPr algn="ctr"/>
            <a:r>
              <a:rPr lang="en-US" sz="2300" dirty="0"/>
              <a:t>Attitudes changed towards poverty and social class; that these were less the “fault” of personal behavior and more that of the political economies that </a:t>
            </a:r>
            <a:r>
              <a:rPr lang="en-US" sz="2300" dirty="0" smtClean="0"/>
              <a:t>allowed </a:t>
            </a:r>
            <a:r>
              <a:rPr lang="en-US" sz="2300" dirty="0"/>
              <a:t>and encouraged them</a:t>
            </a:r>
            <a:r>
              <a:rPr lang="en-US" sz="2300" dirty="0" smtClean="0"/>
              <a:t>.</a:t>
            </a:r>
          </a:p>
        </p:txBody>
      </p:sp>
      <p:sp>
        <p:nvSpPr>
          <p:cNvPr id="5" name="TextBox 4"/>
          <p:cNvSpPr txBox="1"/>
          <p:nvPr/>
        </p:nvSpPr>
        <p:spPr>
          <a:xfrm>
            <a:off x="8602722" y="-152400"/>
            <a:ext cx="617478" cy="707886"/>
          </a:xfrm>
          <a:prstGeom prst="rect">
            <a:avLst/>
          </a:prstGeom>
          <a:noFill/>
        </p:spPr>
        <p:txBody>
          <a:bodyPr wrap="none" rtlCol="0">
            <a:spAutoFit/>
          </a:bodyPr>
          <a:lstStyle/>
          <a:p>
            <a:pPr algn="ctr"/>
            <a:r>
              <a:rPr lang="en-CA" sz="4000" kern="700" spc="-100" dirty="0" smtClean="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103042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fade">
                                      <p:cBhvr>
                                        <p:cTn id="32" dur="500"/>
                                        <p:tgtEl>
                                          <p:spTgt spid="4">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animEffect transition="in" filter="fade">
                                      <p:cBhvr>
                                        <p:cTn id="37"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5775" y="528221"/>
            <a:ext cx="7543800" cy="3631763"/>
          </a:xfrm>
          <a:prstGeom prst="rect">
            <a:avLst/>
          </a:prstGeom>
          <a:noFill/>
        </p:spPr>
        <p:txBody>
          <a:bodyPr wrap="square" rtlCol="0">
            <a:spAutoFit/>
          </a:bodyPr>
          <a:lstStyle/>
          <a:p>
            <a:pPr algn="ctr"/>
            <a:r>
              <a:rPr lang="en-US" sz="2300" u="sng" dirty="0">
                <a:solidFill>
                  <a:srgbClr val="FF0000"/>
                </a:solidFill>
                <a:effectLst>
                  <a:outerShdw blurRad="38100" dist="38100" dir="2700000" algn="tl">
                    <a:srgbClr val="000000">
                      <a:alpha val="43137"/>
                    </a:srgbClr>
                  </a:outerShdw>
                </a:effectLst>
              </a:rPr>
              <a:t>The Exam</a:t>
            </a:r>
          </a:p>
          <a:p>
            <a:pPr algn="ctr"/>
            <a:endParaRPr lang="en-US" sz="2300" dirty="0"/>
          </a:p>
          <a:p>
            <a:pPr algn="ctr"/>
            <a:r>
              <a:rPr lang="en-US" sz="2300" dirty="0">
                <a:effectLst>
                  <a:outerShdw blurRad="38100" dist="38100" dir="2700000" algn="tl">
                    <a:srgbClr val="000000">
                      <a:alpha val="43137"/>
                    </a:srgbClr>
                  </a:outerShdw>
                </a:effectLst>
              </a:rPr>
              <a:t>Multiple </a:t>
            </a:r>
            <a:r>
              <a:rPr lang="en-US" sz="2300" dirty="0" smtClean="0">
                <a:effectLst>
                  <a:outerShdw blurRad="38100" dist="38100" dir="2700000" algn="tl">
                    <a:srgbClr val="000000">
                      <a:alpha val="43137"/>
                    </a:srgbClr>
                  </a:outerShdw>
                </a:effectLst>
              </a:rPr>
              <a:t>Choice 100 </a:t>
            </a:r>
            <a:r>
              <a:rPr lang="en-US" sz="2300" dirty="0">
                <a:effectLst>
                  <a:outerShdw blurRad="38100" dist="38100" dir="2700000" algn="tl">
                    <a:srgbClr val="000000">
                      <a:alpha val="43137"/>
                    </a:srgbClr>
                  </a:outerShdw>
                </a:effectLst>
              </a:rPr>
              <a:t>questions</a:t>
            </a:r>
            <a:r>
              <a:rPr lang="en-US" sz="2300" dirty="0" smtClean="0">
                <a:effectLst>
                  <a:outerShdw blurRad="38100" dist="38100" dir="2700000" algn="tl">
                    <a:srgbClr val="000000">
                      <a:alpha val="43137"/>
                    </a:srgbClr>
                  </a:outerShdw>
                </a:effectLst>
              </a:rPr>
              <a:t>.</a:t>
            </a:r>
          </a:p>
          <a:p>
            <a:pPr algn="ctr"/>
            <a:endParaRPr lang="en-US" sz="2300" dirty="0" smtClean="0">
              <a:effectLst>
                <a:outerShdw blurRad="38100" dist="38100" dir="2700000" algn="tl">
                  <a:srgbClr val="000000">
                    <a:alpha val="43137"/>
                  </a:srgbClr>
                </a:outerShdw>
              </a:effectLst>
            </a:endParaRPr>
          </a:p>
          <a:p>
            <a:pPr algn="ctr"/>
            <a:r>
              <a:rPr lang="en-US" sz="2300" dirty="0" smtClean="0"/>
              <a:t>Virtually all questions are from lectures </a:t>
            </a:r>
            <a:r>
              <a:rPr lang="en-US" sz="2300" dirty="0" smtClean="0">
                <a:effectLst>
                  <a:outerShdw blurRad="38100" dist="38100" dir="2700000" algn="tl">
                    <a:srgbClr val="000000">
                      <a:alpha val="43137"/>
                    </a:srgbClr>
                  </a:outerShdw>
                </a:effectLst>
              </a:rPr>
              <a:t>after</a:t>
            </a:r>
            <a:r>
              <a:rPr lang="en-US" sz="2300" dirty="0" smtClean="0"/>
              <a:t> </a:t>
            </a:r>
            <a:r>
              <a:rPr lang="en-US" sz="2300" dirty="0"/>
              <a:t>the </a:t>
            </a:r>
            <a:r>
              <a:rPr lang="en-US" sz="2300" dirty="0" smtClean="0"/>
              <a:t>mid-term, so from lectures 7-12.</a:t>
            </a:r>
          </a:p>
          <a:p>
            <a:pPr algn="ctr"/>
            <a:endParaRPr lang="en-US" sz="2300" dirty="0"/>
          </a:p>
          <a:p>
            <a:pPr algn="ctr"/>
            <a:r>
              <a:rPr lang="en-US" sz="2300" dirty="0"/>
              <a:t>Answer </a:t>
            </a:r>
            <a:r>
              <a:rPr lang="en-US" sz="2300" dirty="0">
                <a:effectLst>
                  <a:outerShdw blurRad="38100" dist="38100" dir="2700000" algn="tl">
                    <a:srgbClr val="000000">
                      <a:alpha val="43137"/>
                    </a:srgbClr>
                  </a:outerShdw>
                </a:effectLst>
              </a:rPr>
              <a:t>only</a:t>
            </a:r>
            <a:r>
              <a:rPr lang="en-US" sz="2300" dirty="0"/>
              <a:t> on the </a:t>
            </a:r>
            <a:r>
              <a:rPr lang="en-US" sz="2300" dirty="0" err="1"/>
              <a:t>Scantron</a:t>
            </a:r>
            <a:r>
              <a:rPr lang="en-US" sz="2300" dirty="0"/>
              <a:t>.</a:t>
            </a:r>
          </a:p>
          <a:p>
            <a:pPr algn="ctr"/>
            <a:endParaRPr lang="en-US" sz="2300" dirty="0"/>
          </a:p>
          <a:p>
            <a:pPr algn="ctr"/>
            <a:r>
              <a:rPr lang="en-US" sz="2300" u="sng" dirty="0">
                <a:effectLst>
                  <a:outerShdw blurRad="38100" dist="38100" dir="2700000" algn="tl">
                    <a:srgbClr val="000000">
                      <a:alpha val="43137"/>
                    </a:srgbClr>
                  </a:outerShdw>
                </a:effectLst>
              </a:rPr>
              <a:t>EVERYTHING</a:t>
            </a:r>
            <a:r>
              <a:rPr lang="en-US" sz="2300" dirty="0">
                <a:effectLst>
                  <a:outerShdw blurRad="38100" dist="38100" dir="2700000" algn="tl">
                    <a:srgbClr val="000000">
                      <a:alpha val="43137"/>
                    </a:srgbClr>
                  </a:outerShdw>
                </a:effectLst>
              </a:rPr>
              <a:t> GETS HANDED IN AT THE END</a:t>
            </a:r>
            <a:r>
              <a:rPr lang="en-US" sz="2300" dirty="0" smtClean="0">
                <a:effectLst>
                  <a:outerShdw blurRad="38100" dist="38100" dir="2700000" algn="tl">
                    <a:srgbClr val="000000">
                      <a:alpha val="43137"/>
                    </a:srgbClr>
                  </a:outerShdw>
                </a:effectLst>
              </a:rPr>
              <a:t>.</a:t>
            </a:r>
            <a:endParaRPr lang="en-US" sz="23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7553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fade">
                                      <p:cBhvr>
                                        <p:cTn id="16" dur="500"/>
                                        <p:tgtEl>
                                          <p:spTgt spid="2">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Effect transition="in" filter="fade">
                                      <p:cBhvr>
                                        <p:cTn id="2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975" y="1446580"/>
            <a:ext cx="8153400" cy="3277820"/>
          </a:xfrm>
          <a:prstGeom prst="rect">
            <a:avLst/>
          </a:prstGeom>
          <a:noFill/>
        </p:spPr>
        <p:txBody>
          <a:bodyPr wrap="square" rtlCol="0">
            <a:spAutoFit/>
          </a:bodyPr>
          <a:lstStyle/>
          <a:p>
            <a:pPr algn="ctr"/>
            <a:r>
              <a:rPr lang="en-US" sz="2300" u="sng" dirty="0">
                <a:solidFill>
                  <a:srgbClr val="FF0000"/>
                </a:solidFill>
                <a:effectLst>
                  <a:outerShdw blurRad="38100" dist="38100" dir="2700000" algn="tl">
                    <a:srgbClr val="000000">
                      <a:alpha val="43137"/>
                    </a:srgbClr>
                  </a:outerShdw>
                </a:effectLst>
              </a:rPr>
              <a:t>What to </a:t>
            </a:r>
            <a:r>
              <a:rPr lang="en-US" sz="2300" u="sng" dirty="0" smtClean="0">
                <a:solidFill>
                  <a:srgbClr val="FF0000"/>
                </a:solidFill>
                <a:effectLst>
                  <a:outerShdw blurRad="38100" dist="38100" dir="2700000" algn="tl">
                    <a:srgbClr val="000000">
                      <a:alpha val="43137"/>
                    </a:srgbClr>
                  </a:outerShdw>
                </a:effectLst>
              </a:rPr>
              <a:t>Study</a:t>
            </a:r>
          </a:p>
          <a:p>
            <a:pPr algn="ctr"/>
            <a:endParaRPr lang="en-US" sz="2300" dirty="0">
              <a:effectLst>
                <a:outerShdw blurRad="38100" dist="38100" dir="2700000" algn="tl">
                  <a:srgbClr val="000000">
                    <a:alpha val="43137"/>
                  </a:srgbClr>
                </a:outerShdw>
              </a:effectLst>
            </a:endParaRPr>
          </a:p>
          <a:p>
            <a:pPr algn="ctr"/>
            <a:r>
              <a:rPr lang="en-US" sz="2300" dirty="0"/>
              <a:t>The PowerPoint is really all you need</a:t>
            </a:r>
            <a:r>
              <a:rPr lang="en-US" sz="2300" dirty="0" smtClean="0"/>
              <a:t>.</a:t>
            </a:r>
          </a:p>
          <a:p>
            <a:pPr algn="ctr"/>
            <a:endParaRPr lang="en-CA" sz="2300" dirty="0"/>
          </a:p>
          <a:p>
            <a:pPr algn="ctr"/>
            <a:r>
              <a:rPr lang="en-CA" sz="2300" dirty="0" smtClean="0"/>
              <a:t>Use the smiley slides from which to study.</a:t>
            </a:r>
            <a:endParaRPr lang="en-US" sz="2300" dirty="0" smtClean="0"/>
          </a:p>
          <a:p>
            <a:pPr algn="ctr"/>
            <a:endParaRPr lang="en-US" sz="2300" dirty="0"/>
          </a:p>
          <a:p>
            <a:pPr algn="ctr"/>
            <a:r>
              <a:rPr lang="en-US" sz="2300" dirty="0" smtClean="0"/>
              <a:t>No hidden slides will be used </a:t>
            </a:r>
            <a:r>
              <a:rPr lang="en-US" sz="2300" dirty="0"/>
              <a:t>unless you were told in lecture</a:t>
            </a:r>
            <a:r>
              <a:rPr lang="en-US" sz="2300" dirty="0" smtClean="0"/>
              <a:t>.</a:t>
            </a:r>
          </a:p>
          <a:p>
            <a:pPr algn="ctr"/>
            <a:endParaRPr lang="en-US" sz="2300" dirty="0"/>
          </a:p>
          <a:p>
            <a:pPr algn="ctr"/>
            <a:r>
              <a:rPr lang="en-US" sz="2300" dirty="0" smtClean="0"/>
              <a:t>If you have been doing the self study exercises they will help you.</a:t>
            </a:r>
            <a:endParaRPr lang="en-US" sz="2300" dirty="0"/>
          </a:p>
        </p:txBody>
      </p:sp>
    </p:spTree>
    <p:extLst>
      <p:ext uri="{BB962C8B-B14F-4D97-AF65-F5344CB8AC3E}">
        <p14:creationId xmlns:p14="http://schemas.microsoft.com/office/powerpoint/2010/main" val="116264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Effect transition="in" filter="fade">
                                      <p:cBhvr>
                                        <p:cTn id="2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1050" y="228603"/>
            <a:ext cx="7581900" cy="5755422"/>
          </a:xfrm>
          <a:prstGeom prst="rect">
            <a:avLst/>
          </a:prstGeom>
          <a:noFill/>
        </p:spPr>
        <p:txBody>
          <a:bodyPr wrap="square" rtlCol="0">
            <a:spAutoFit/>
          </a:bodyPr>
          <a:lstStyle/>
          <a:p>
            <a:pPr algn="ctr"/>
            <a:r>
              <a:rPr lang="en-US" sz="2300" u="sng" dirty="0">
                <a:solidFill>
                  <a:srgbClr val="FF0000"/>
                </a:solidFill>
                <a:effectLst>
                  <a:outerShdw blurRad="38100" dist="38100" dir="2700000" algn="tl">
                    <a:srgbClr val="000000">
                      <a:alpha val="43137"/>
                    </a:srgbClr>
                  </a:outerShdw>
                </a:effectLst>
              </a:rPr>
              <a:t>How to </a:t>
            </a:r>
            <a:r>
              <a:rPr lang="en-US" sz="2300" u="sng" dirty="0" smtClean="0">
                <a:solidFill>
                  <a:srgbClr val="FF0000"/>
                </a:solidFill>
                <a:effectLst>
                  <a:outerShdw blurRad="38100" dist="38100" dir="2700000" algn="tl">
                    <a:srgbClr val="000000">
                      <a:alpha val="43137"/>
                    </a:srgbClr>
                  </a:outerShdw>
                </a:effectLst>
              </a:rPr>
              <a:t>Study</a:t>
            </a:r>
          </a:p>
          <a:p>
            <a:pPr algn="ctr"/>
            <a:endParaRPr lang="en-US" sz="2300" dirty="0">
              <a:solidFill>
                <a:srgbClr val="FF0000"/>
              </a:solidFill>
              <a:effectLst>
                <a:outerShdw blurRad="38100" dist="38100" dir="2700000" algn="tl">
                  <a:srgbClr val="000000">
                    <a:alpha val="43137"/>
                  </a:srgbClr>
                </a:outerShdw>
              </a:effectLst>
            </a:endParaRPr>
          </a:p>
          <a:p>
            <a:pPr algn="ctr"/>
            <a:r>
              <a:rPr lang="en-US" sz="2300" dirty="0">
                <a:effectLst>
                  <a:outerShdw blurRad="38100" dist="38100" dir="2700000" algn="tl">
                    <a:srgbClr val="000000">
                      <a:alpha val="43137"/>
                    </a:srgbClr>
                  </a:outerShdw>
                </a:effectLst>
              </a:rPr>
              <a:t>I usually do not ask you to regurgitate data, except greater than/less than type questions.</a:t>
            </a:r>
          </a:p>
          <a:p>
            <a:pPr algn="ctr"/>
            <a:r>
              <a:rPr lang="en-US" sz="2300" dirty="0"/>
              <a:t>For example, you may need to know that population growth rates have been declining even if population </a:t>
            </a:r>
            <a:r>
              <a:rPr lang="en-US" sz="2300" dirty="0" smtClean="0"/>
              <a:t>hasn’t, and why, but you will not need to know the rates themselves.</a:t>
            </a:r>
            <a:endParaRPr lang="en-US" sz="2300" dirty="0"/>
          </a:p>
          <a:p>
            <a:pPr algn="ctr"/>
            <a:endParaRPr lang="en-US" sz="2300" dirty="0"/>
          </a:p>
          <a:p>
            <a:pPr algn="ctr"/>
            <a:r>
              <a:rPr lang="en-US" sz="2300" dirty="0">
                <a:effectLst>
                  <a:outerShdw blurRad="38100" dist="38100" dir="2700000" algn="tl">
                    <a:srgbClr val="000000">
                      <a:alpha val="43137"/>
                    </a:srgbClr>
                  </a:outerShdw>
                </a:effectLst>
              </a:rPr>
              <a:t>Concepts are important.</a:t>
            </a:r>
          </a:p>
          <a:p>
            <a:pPr algn="ctr"/>
            <a:r>
              <a:rPr lang="en-US" sz="2300" dirty="0"/>
              <a:t>For example, you may need to know what Lynch’s elements are, or the neighborhood typology types.</a:t>
            </a:r>
          </a:p>
          <a:p>
            <a:pPr algn="ctr"/>
            <a:endParaRPr lang="en-US" sz="2300" dirty="0"/>
          </a:p>
          <a:p>
            <a:pPr algn="ctr"/>
            <a:r>
              <a:rPr lang="en-US" sz="2300" dirty="0">
                <a:effectLst>
                  <a:outerShdw blurRad="38100" dist="38100" dir="2700000" algn="tl">
                    <a:srgbClr val="000000">
                      <a:alpha val="43137"/>
                    </a:srgbClr>
                  </a:outerShdw>
                </a:effectLst>
              </a:rPr>
              <a:t>PowerPoints are your principal study source.</a:t>
            </a:r>
          </a:p>
          <a:p>
            <a:pPr algn="ctr"/>
            <a:r>
              <a:rPr lang="en-US" sz="2300" dirty="0"/>
              <a:t>Material printed in the notes sections of the PowerPoint slides is not on the exam – unless it is also on the slide itself. Just stick to what’s on the </a:t>
            </a:r>
            <a:r>
              <a:rPr lang="en-US" sz="2300" dirty="0" smtClean="0"/>
              <a:t>visible smiley indicated </a:t>
            </a:r>
            <a:r>
              <a:rPr lang="en-US" sz="2300" dirty="0"/>
              <a:t>slides.</a:t>
            </a:r>
          </a:p>
        </p:txBody>
      </p:sp>
    </p:spTree>
    <p:extLst>
      <p:ext uri="{BB962C8B-B14F-4D97-AF65-F5344CB8AC3E}">
        <p14:creationId xmlns:p14="http://schemas.microsoft.com/office/powerpoint/2010/main" val="162352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3"/>
            <a:ext cx="8229600" cy="6463308"/>
          </a:xfrm>
          <a:prstGeom prst="rect">
            <a:avLst/>
          </a:prstGeom>
          <a:noFill/>
        </p:spPr>
        <p:txBody>
          <a:bodyPr wrap="square" rtlCol="0">
            <a:spAutoFit/>
          </a:bodyPr>
          <a:lstStyle/>
          <a:p>
            <a:pPr algn="ctr"/>
            <a:r>
              <a:rPr lang="en-US" sz="2300" u="sng" dirty="0" smtClean="0">
                <a:solidFill>
                  <a:srgbClr val="FF0000"/>
                </a:solidFill>
                <a:effectLst>
                  <a:outerShdw blurRad="38100" dist="38100" dir="2700000" algn="tl">
                    <a:srgbClr val="000000">
                      <a:alpha val="43137"/>
                    </a:srgbClr>
                  </a:outerShdw>
                </a:effectLst>
              </a:rPr>
              <a:t>How Much To Study</a:t>
            </a:r>
          </a:p>
          <a:p>
            <a:pPr algn="ctr"/>
            <a:endParaRPr lang="en-CA" sz="2300" dirty="0" smtClean="0">
              <a:solidFill>
                <a:srgbClr val="FF0000"/>
              </a:solidFill>
              <a:effectLst>
                <a:outerShdw blurRad="38100" dist="38100" dir="2700000" algn="tl">
                  <a:srgbClr val="000000">
                    <a:alpha val="43137"/>
                  </a:srgbClr>
                </a:outerShdw>
              </a:effectLst>
            </a:endParaRPr>
          </a:p>
          <a:p>
            <a:pPr algn="ctr"/>
            <a:r>
              <a:rPr lang="en-CA" sz="2300" dirty="0" smtClean="0">
                <a:solidFill>
                  <a:srgbClr val="FF0000"/>
                </a:solidFill>
                <a:effectLst>
                  <a:outerShdw blurRad="38100" dist="38100" dir="2700000" algn="tl">
                    <a:srgbClr val="000000">
                      <a:alpha val="43137"/>
                    </a:srgbClr>
                  </a:outerShdw>
                </a:effectLst>
              </a:rPr>
              <a:t>Everything below is for guidance only and I will not accept any complaints that I mislead you.</a:t>
            </a:r>
            <a:endParaRPr lang="en-CA" sz="2300" dirty="0">
              <a:solidFill>
                <a:srgbClr val="FF0000"/>
              </a:solidFill>
              <a:effectLst>
                <a:outerShdw blurRad="38100" dist="38100" dir="2700000" algn="tl">
                  <a:srgbClr val="000000">
                    <a:alpha val="43137"/>
                  </a:srgbClr>
                </a:outerShdw>
              </a:effectLst>
            </a:endParaRPr>
          </a:p>
          <a:p>
            <a:pPr algn="ctr"/>
            <a:endParaRPr lang="en-US" sz="2300" dirty="0">
              <a:solidFill>
                <a:srgbClr val="FF0000"/>
              </a:solidFill>
              <a:effectLst>
                <a:outerShdw blurRad="38100" dist="38100" dir="2700000" algn="tl">
                  <a:srgbClr val="000000">
                    <a:alpha val="43137"/>
                  </a:srgbClr>
                </a:outerShdw>
              </a:effectLst>
            </a:endParaRPr>
          </a:p>
          <a:p>
            <a:pPr algn="ctr"/>
            <a:r>
              <a:rPr lang="en-US" sz="2300" dirty="0" smtClean="0">
                <a:effectLst>
                  <a:outerShdw blurRad="38100" dist="38100" dir="2700000" algn="tl">
                    <a:srgbClr val="000000">
                      <a:alpha val="43137"/>
                    </a:srgbClr>
                  </a:outerShdw>
                </a:effectLst>
              </a:rPr>
              <a:t>There are 495 slides in the last half of this course, of which 26 are hidden, and </a:t>
            </a:r>
            <a:r>
              <a:rPr lang="en-CA" sz="2300" dirty="0" smtClean="0">
                <a:effectLst>
                  <a:outerShdw blurRad="38100" dist="38100" dir="2700000" algn="tl">
                    <a:srgbClr val="000000">
                      <a:alpha val="43137"/>
                    </a:srgbClr>
                  </a:outerShdw>
                </a:effectLst>
              </a:rPr>
              <a:t>172 smiley slides, so you have about 37% of all slides to study.</a:t>
            </a:r>
          </a:p>
          <a:p>
            <a:pPr algn="ctr"/>
            <a:endParaRPr lang="en-CA" sz="2300" dirty="0">
              <a:effectLst>
                <a:outerShdw blurRad="38100" dist="38100" dir="2700000" algn="tl">
                  <a:srgbClr val="000000">
                    <a:alpha val="43137"/>
                  </a:srgbClr>
                </a:outerShdw>
              </a:effectLst>
            </a:endParaRPr>
          </a:p>
          <a:p>
            <a:pPr algn="ctr"/>
            <a:r>
              <a:rPr lang="en-CA" sz="2300" dirty="0" smtClean="0">
                <a:effectLst>
                  <a:outerShdw blurRad="38100" dist="38100" dir="2700000" algn="tl">
                    <a:srgbClr val="000000">
                      <a:alpha val="43137"/>
                    </a:srgbClr>
                  </a:outerShdw>
                </a:effectLst>
              </a:rPr>
              <a:t>When a smiley slide sits on its own, a question is taken from it.</a:t>
            </a:r>
          </a:p>
          <a:p>
            <a:pPr algn="ctr"/>
            <a:endParaRPr lang="en-CA" sz="2300" dirty="0">
              <a:effectLst>
                <a:outerShdw blurRad="38100" dist="38100" dir="2700000" algn="tl">
                  <a:srgbClr val="000000">
                    <a:alpha val="43137"/>
                  </a:srgbClr>
                </a:outerShdw>
              </a:effectLst>
            </a:endParaRPr>
          </a:p>
          <a:p>
            <a:pPr algn="ctr"/>
            <a:r>
              <a:rPr lang="en-CA" sz="2300" dirty="0" smtClean="0">
                <a:effectLst>
                  <a:outerShdw blurRad="38100" dist="38100" dir="2700000" algn="tl">
                    <a:srgbClr val="000000">
                      <a:alpha val="43137"/>
                    </a:srgbClr>
                  </a:outerShdw>
                </a:effectLst>
              </a:rPr>
              <a:t>When multiple smiley slides follow one another, there is </a:t>
            </a:r>
            <a:r>
              <a:rPr lang="en-CA" sz="2300" i="1" u="sng" dirty="0" smtClean="0">
                <a:effectLst>
                  <a:outerShdw blurRad="38100" dist="38100" dir="2700000" algn="tl">
                    <a:srgbClr val="000000">
                      <a:alpha val="43137"/>
                    </a:srgbClr>
                  </a:outerShdw>
                </a:effectLst>
              </a:rPr>
              <a:t>usually</a:t>
            </a:r>
            <a:r>
              <a:rPr lang="en-CA" sz="2300" dirty="0" smtClean="0">
                <a:effectLst>
                  <a:outerShdw blurRad="38100" dist="38100" dir="2700000" algn="tl">
                    <a:srgbClr val="000000">
                      <a:alpha val="43137"/>
                    </a:srgbClr>
                  </a:outerShdw>
                </a:effectLst>
              </a:rPr>
              <a:t> only one question from whatever they are all talking about.</a:t>
            </a:r>
          </a:p>
          <a:p>
            <a:pPr algn="ctr"/>
            <a:endParaRPr lang="en-CA" sz="2300" dirty="0">
              <a:effectLst>
                <a:outerShdw blurRad="38100" dist="38100" dir="2700000" algn="tl">
                  <a:srgbClr val="000000">
                    <a:alpha val="43137"/>
                  </a:srgbClr>
                </a:outerShdw>
              </a:effectLst>
            </a:endParaRPr>
          </a:p>
          <a:p>
            <a:pPr algn="ctr"/>
            <a:r>
              <a:rPr lang="en-CA" sz="2300" dirty="0" smtClean="0">
                <a:effectLst>
                  <a:outerShdw blurRad="38100" dist="38100" dir="2700000" algn="tl">
                    <a:srgbClr val="000000">
                      <a:alpha val="43137"/>
                    </a:srgbClr>
                  </a:outerShdw>
                </a:effectLst>
              </a:rPr>
              <a:t>However, it is possibly to have two slides in a row, talking about different things and therefore leading to two different questions.</a:t>
            </a:r>
          </a:p>
          <a:p>
            <a:pPr algn="ctr"/>
            <a:endParaRPr lang="en-CA" sz="2300" dirty="0">
              <a:effectLst>
                <a:outerShdw blurRad="38100" dist="38100" dir="2700000" algn="tl">
                  <a:srgbClr val="000000">
                    <a:alpha val="43137"/>
                  </a:srgbClr>
                </a:outerShdw>
              </a:effectLst>
            </a:endParaRPr>
          </a:p>
          <a:p>
            <a:pPr algn="ctr"/>
            <a:r>
              <a:rPr lang="en-CA" sz="2300" dirty="0" smtClean="0">
                <a:effectLst>
                  <a:outerShdw blurRad="38100" dist="38100" dir="2700000" algn="tl">
                    <a:srgbClr val="000000">
                      <a:alpha val="43137"/>
                    </a:srgbClr>
                  </a:outerShdw>
                </a:effectLst>
              </a:rPr>
              <a:t>You will have to judge this.</a:t>
            </a:r>
            <a:endParaRPr lang="en-US" sz="23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676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fade">
                                      <p:cBhvr>
                                        <p:cTn id="17" dur="500"/>
                                        <p:tgtEl>
                                          <p:spTgt spid="2">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0" end="10"/>
                                            </p:txEl>
                                          </p:spTgt>
                                        </p:tgtEl>
                                        <p:attrNameLst>
                                          <p:attrName>style.visibility</p:attrName>
                                        </p:attrNameLst>
                                      </p:cBhvr>
                                      <p:to>
                                        <p:strVal val="visible"/>
                                      </p:to>
                                    </p:set>
                                    <p:animEffect transition="in" filter="fade">
                                      <p:cBhvr>
                                        <p:cTn id="22" dur="500"/>
                                        <p:tgtEl>
                                          <p:spTgt spid="2">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animEffect transition="in" filter="fade">
                                      <p:cBhvr>
                                        <p:cTn id="27"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3"/>
            <a:ext cx="8229600" cy="3985706"/>
          </a:xfrm>
          <a:prstGeom prst="rect">
            <a:avLst/>
          </a:prstGeom>
          <a:noFill/>
        </p:spPr>
        <p:txBody>
          <a:bodyPr wrap="square" rtlCol="0">
            <a:spAutoFit/>
          </a:bodyPr>
          <a:lstStyle/>
          <a:p>
            <a:pPr algn="ctr"/>
            <a:r>
              <a:rPr lang="en-US" sz="2300" u="sng" dirty="0" smtClean="0">
                <a:solidFill>
                  <a:srgbClr val="FF0000"/>
                </a:solidFill>
                <a:effectLst>
                  <a:outerShdw blurRad="38100" dist="38100" dir="2700000" algn="tl">
                    <a:srgbClr val="000000">
                      <a:alpha val="43137"/>
                    </a:srgbClr>
                  </a:outerShdw>
                </a:effectLst>
              </a:rPr>
              <a:t>How Much To Study Slide Distributions</a:t>
            </a:r>
          </a:p>
          <a:p>
            <a:pPr algn="ctr"/>
            <a:endParaRPr lang="en-US" sz="2300" u="sng" dirty="0" smtClean="0">
              <a:solidFill>
                <a:srgbClr val="FF0000"/>
              </a:solidFill>
              <a:effectLst>
                <a:outerShdw blurRad="38100" dist="38100" dir="2700000" algn="tl">
                  <a:srgbClr val="000000">
                    <a:alpha val="43137"/>
                  </a:srgbClr>
                </a:outerShdw>
              </a:effectLst>
            </a:endParaRPr>
          </a:p>
          <a:p>
            <a:pPr algn="ctr"/>
            <a:r>
              <a:rPr lang="en-CA" sz="2300" dirty="0" smtClean="0">
                <a:effectLst>
                  <a:outerShdw blurRad="38100" dist="38100" dir="2700000" algn="tl">
                    <a:srgbClr val="000000">
                      <a:alpha val="43137"/>
                    </a:srgbClr>
                  </a:outerShdw>
                </a:effectLst>
              </a:rPr>
              <a:t>Lecture 7 – Time Space: 85 slides, 5 hidden, 32 smileys (37%).</a:t>
            </a:r>
          </a:p>
          <a:p>
            <a:pPr algn="ctr"/>
            <a:r>
              <a:rPr lang="en-CA" sz="2300" dirty="0">
                <a:effectLst>
                  <a:outerShdw blurRad="38100" dist="38100" dir="2700000" algn="tl">
                    <a:srgbClr val="000000">
                      <a:alpha val="43137"/>
                    </a:srgbClr>
                  </a:outerShdw>
                </a:effectLst>
              </a:rPr>
              <a:t>Lecture </a:t>
            </a:r>
            <a:r>
              <a:rPr lang="en-CA" sz="2300" dirty="0" smtClean="0">
                <a:effectLst>
                  <a:outerShdw blurRad="38100" dist="38100" dir="2700000" algn="tl">
                    <a:srgbClr val="000000">
                      <a:alpha val="43137"/>
                    </a:srgbClr>
                  </a:outerShdw>
                </a:effectLst>
              </a:rPr>
              <a:t>8 </a:t>
            </a:r>
            <a:r>
              <a:rPr lang="en-CA" sz="2300" dirty="0">
                <a:effectLst>
                  <a:outerShdw blurRad="38100" dist="38100" dir="2700000" algn="tl">
                    <a:srgbClr val="000000">
                      <a:alpha val="43137"/>
                    </a:srgbClr>
                  </a:outerShdw>
                </a:effectLst>
              </a:rPr>
              <a:t>– </a:t>
            </a:r>
            <a:r>
              <a:rPr lang="en-CA" sz="2300" dirty="0" smtClean="0">
                <a:effectLst>
                  <a:outerShdw blurRad="38100" dist="38100" dir="2700000" algn="tl">
                    <a:srgbClr val="000000">
                      <a:alpha val="43137"/>
                    </a:srgbClr>
                  </a:outerShdw>
                </a:effectLst>
              </a:rPr>
              <a:t>Interaction: 92 </a:t>
            </a:r>
            <a:r>
              <a:rPr lang="en-CA" sz="2300" dirty="0">
                <a:effectLst>
                  <a:outerShdw blurRad="38100" dist="38100" dir="2700000" algn="tl">
                    <a:srgbClr val="000000">
                      <a:alpha val="43137"/>
                    </a:srgbClr>
                  </a:outerShdw>
                </a:effectLst>
              </a:rPr>
              <a:t>slides, </a:t>
            </a:r>
            <a:r>
              <a:rPr lang="en-CA" sz="2300" dirty="0" smtClean="0">
                <a:effectLst>
                  <a:outerShdw blurRad="38100" dist="38100" dir="2700000" algn="tl">
                    <a:srgbClr val="000000">
                      <a:alpha val="43137"/>
                    </a:srgbClr>
                  </a:outerShdw>
                </a:effectLst>
              </a:rPr>
              <a:t>0 </a:t>
            </a:r>
            <a:r>
              <a:rPr lang="en-CA" sz="2300" dirty="0">
                <a:effectLst>
                  <a:outerShdw blurRad="38100" dist="38100" dir="2700000" algn="tl">
                    <a:srgbClr val="000000">
                      <a:alpha val="43137"/>
                    </a:srgbClr>
                  </a:outerShdw>
                </a:effectLst>
              </a:rPr>
              <a:t>hidden, </a:t>
            </a:r>
            <a:r>
              <a:rPr lang="en-CA" sz="2300" dirty="0" smtClean="0">
                <a:effectLst>
                  <a:outerShdw blurRad="38100" dist="38100" dir="2700000" algn="tl">
                    <a:srgbClr val="000000">
                      <a:alpha val="43137"/>
                    </a:srgbClr>
                  </a:outerShdw>
                </a:effectLst>
              </a:rPr>
              <a:t>19 smileys (20%).</a:t>
            </a:r>
            <a:endParaRPr lang="en-CA" sz="2300" dirty="0">
              <a:effectLst>
                <a:outerShdw blurRad="38100" dist="38100" dir="2700000" algn="tl">
                  <a:srgbClr val="000000">
                    <a:alpha val="43137"/>
                  </a:srgbClr>
                </a:outerShdw>
              </a:effectLst>
            </a:endParaRPr>
          </a:p>
          <a:p>
            <a:pPr algn="ctr"/>
            <a:r>
              <a:rPr lang="en-CA" sz="2300" dirty="0">
                <a:effectLst>
                  <a:outerShdw blurRad="38100" dist="38100" dir="2700000" algn="tl">
                    <a:srgbClr val="000000">
                      <a:alpha val="43137"/>
                    </a:srgbClr>
                  </a:outerShdw>
                </a:effectLst>
              </a:rPr>
              <a:t>Lecture 9</a:t>
            </a:r>
            <a:r>
              <a:rPr lang="en-CA" sz="2300" dirty="0" smtClean="0">
                <a:effectLst>
                  <a:outerShdw blurRad="38100" dist="38100" dir="2700000" algn="tl">
                    <a:srgbClr val="000000">
                      <a:alpha val="43137"/>
                    </a:srgbClr>
                  </a:outerShdw>
                </a:effectLst>
              </a:rPr>
              <a:t> – Urbanisation: 98 </a:t>
            </a:r>
            <a:r>
              <a:rPr lang="en-CA" sz="2300" dirty="0">
                <a:effectLst>
                  <a:outerShdw blurRad="38100" dist="38100" dir="2700000" algn="tl">
                    <a:srgbClr val="000000">
                      <a:alpha val="43137"/>
                    </a:srgbClr>
                  </a:outerShdw>
                </a:effectLst>
              </a:rPr>
              <a:t>slides, </a:t>
            </a:r>
            <a:r>
              <a:rPr lang="en-CA" sz="2300" dirty="0" smtClean="0">
                <a:effectLst>
                  <a:outerShdw blurRad="38100" dist="38100" dir="2700000" algn="tl">
                    <a:srgbClr val="000000">
                      <a:alpha val="43137"/>
                    </a:srgbClr>
                  </a:outerShdw>
                </a:effectLst>
              </a:rPr>
              <a:t>1 </a:t>
            </a:r>
            <a:r>
              <a:rPr lang="en-CA" sz="2300" dirty="0">
                <a:effectLst>
                  <a:outerShdw blurRad="38100" dist="38100" dir="2700000" algn="tl">
                    <a:srgbClr val="000000">
                      <a:alpha val="43137"/>
                    </a:srgbClr>
                  </a:outerShdw>
                </a:effectLst>
              </a:rPr>
              <a:t>hidden, </a:t>
            </a:r>
            <a:r>
              <a:rPr lang="en-CA" sz="2300" dirty="0" smtClean="0">
                <a:effectLst>
                  <a:outerShdw blurRad="38100" dist="38100" dir="2700000" algn="tl">
                    <a:srgbClr val="000000">
                      <a:alpha val="43137"/>
                    </a:srgbClr>
                  </a:outerShdw>
                </a:effectLst>
              </a:rPr>
              <a:t>49 smileys (50%).</a:t>
            </a:r>
            <a:endParaRPr lang="en-CA" sz="2300" dirty="0">
              <a:effectLst>
                <a:outerShdw blurRad="38100" dist="38100" dir="2700000" algn="tl">
                  <a:srgbClr val="000000">
                    <a:alpha val="43137"/>
                  </a:srgbClr>
                </a:outerShdw>
              </a:effectLst>
            </a:endParaRPr>
          </a:p>
          <a:p>
            <a:pPr algn="ctr"/>
            <a:r>
              <a:rPr lang="en-CA" sz="2300" dirty="0">
                <a:effectLst>
                  <a:outerShdw blurRad="38100" dist="38100" dir="2700000" algn="tl">
                    <a:srgbClr val="000000">
                      <a:alpha val="43137"/>
                    </a:srgbClr>
                  </a:outerShdw>
                </a:effectLst>
              </a:rPr>
              <a:t>Lecture </a:t>
            </a:r>
            <a:r>
              <a:rPr lang="en-CA" sz="2300" dirty="0" smtClean="0">
                <a:effectLst>
                  <a:outerShdw blurRad="38100" dist="38100" dir="2700000" algn="tl">
                    <a:srgbClr val="000000">
                      <a:alpha val="43137"/>
                    </a:srgbClr>
                  </a:outerShdw>
                </a:effectLst>
              </a:rPr>
              <a:t>10 </a:t>
            </a:r>
            <a:r>
              <a:rPr lang="en-CA" sz="2300" dirty="0">
                <a:effectLst>
                  <a:outerShdw blurRad="38100" dist="38100" dir="2700000" algn="tl">
                    <a:srgbClr val="000000">
                      <a:alpha val="43137"/>
                    </a:srgbClr>
                  </a:outerShdw>
                </a:effectLst>
              </a:rPr>
              <a:t>– </a:t>
            </a:r>
            <a:r>
              <a:rPr lang="en-CA" sz="2300" dirty="0" smtClean="0">
                <a:effectLst>
                  <a:outerShdw blurRad="38100" dist="38100" dir="2700000" algn="tl">
                    <a:srgbClr val="000000">
                      <a:alpha val="43137"/>
                    </a:srgbClr>
                  </a:outerShdw>
                </a:effectLst>
              </a:rPr>
              <a:t>Form of the City: 86 </a:t>
            </a:r>
            <a:r>
              <a:rPr lang="en-CA" sz="2300" dirty="0">
                <a:effectLst>
                  <a:outerShdw blurRad="38100" dist="38100" dir="2700000" algn="tl">
                    <a:srgbClr val="000000">
                      <a:alpha val="43137"/>
                    </a:srgbClr>
                  </a:outerShdw>
                </a:effectLst>
              </a:rPr>
              <a:t>slides, </a:t>
            </a:r>
            <a:r>
              <a:rPr lang="en-CA" sz="2300" dirty="0" smtClean="0">
                <a:effectLst>
                  <a:outerShdw blurRad="38100" dist="38100" dir="2700000" algn="tl">
                    <a:srgbClr val="000000">
                      <a:alpha val="43137"/>
                    </a:srgbClr>
                  </a:outerShdw>
                </a:effectLst>
              </a:rPr>
              <a:t>4 </a:t>
            </a:r>
            <a:r>
              <a:rPr lang="en-CA" sz="2300" dirty="0">
                <a:effectLst>
                  <a:outerShdw blurRad="38100" dist="38100" dir="2700000" algn="tl">
                    <a:srgbClr val="000000">
                      <a:alpha val="43137"/>
                    </a:srgbClr>
                  </a:outerShdw>
                </a:effectLst>
              </a:rPr>
              <a:t>hidden, </a:t>
            </a:r>
            <a:r>
              <a:rPr lang="en-CA" sz="2300" dirty="0" smtClean="0">
                <a:effectLst>
                  <a:outerShdw blurRad="38100" dist="38100" dir="2700000" algn="tl">
                    <a:srgbClr val="000000">
                      <a:alpha val="43137"/>
                    </a:srgbClr>
                  </a:outerShdw>
                </a:effectLst>
              </a:rPr>
              <a:t>30 smileys (34%).</a:t>
            </a:r>
            <a:endParaRPr lang="en-CA" sz="2300" dirty="0">
              <a:effectLst>
                <a:outerShdw blurRad="38100" dist="38100" dir="2700000" algn="tl">
                  <a:srgbClr val="000000">
                    <a:alpha val="43137"/>
                  </a:srgbClr>
                </a:outerShdw>
              </a:effectLst>
            </a:endParaRPr>
          </a:p>
          <a:p>
            <a:pPr algn="ctr"/>
            <a:r>
              <a:rPr lang="en-CA" sz="2300" dirty="0">
                <a:effectLst>
                  <a:outerShdw blurRad="38100" dist="38100" dir="2700000" algn="tl">
                    <a:srgbClr val="000000">
                      <a:alpha val="43137"/>
                    </a:srgbClr>
                  </a:outerShdw>
                </a:effectLst>
              </a:rPr>
              <a:t>Lecture </a:t>
            </a:r>
            <a:r>
              <a:rPr lang="en-CA" sz="2300" dirty="0" smtClean="0">
                <a:effectLst>
                  <a:outerShdw blurRad="38100" dist="38100" dir="2700000" algn="tl">
                    <a:srgbClr val="000000">
                      <a:alpha val="43137"/>
                    </a:srgbClr>
                  </a:outerShdw>
                </a:effectLst>
              </a:rPr>
              <a:t>11 </a:t>
            </a:r>
            <a:r>
              <a:rPr lang="en-CA" sz="2300" dirty="0">
                <a:effectLst>
                  <a:outerShdw blurRad="38100" dist="38100" dir="2700000" algn="tl">
                    <a:srgbClr val="000000">
                      <a:alpha val="43137"/>
                    </a:srgbClr>
                  </a:outerShdw>
                </a:effectLst>
              </a:rPr>
              <a:t>– </a:t>
            </a:r>
            <a:r>
              <a:rPr lang="en-CA" sz="2300" dirty="0" smtClean="0">
                <a:effectLst>
                  <a:outerShdw blurRad="38100" dist="38100" dir="2700000" algn="tl">
                    <a:srgbClr val="000000">
                      <a:alpha val="43137"/>
                    </a:srgbClr>
                  </a:outerShdw>
                </a:effectLst>
              </a:rPr>
              <a:t>Social Ecologies: 66 </a:t>
            </a:r>
            <a:r>
              <a:rPr lang="en-CA" sz="2300" dirty="0">
                <a:effectLst>
                  <a:outerShdw blurRad="38100" dist="38100" dir="2700000" algn="tl">
                    <a:srgbClr val="000000">
                      <a:alpha val="43137"/>
                    </a:srgbClr>
                  </a:outerShdw>
                </a:effectLst>
              </a:rPr>
              <a:t>slides, </a:t>
            </a:r>
            <a:r>
              <a:rPr lang="en-CA" sz="2300" dirty="0" smtClean="0">
                <a:effectLst>
                  <a:outerShdw blurRad="38100" dist="38100" dir="2700000" algn="tl">
                    <a:srgbClr val="000000">
                      <a:alpha val="43137"/>
                    </a:srgbClr>
                  </a:outerShdw>
                </a:effectLst>
              </a:rPr>
              <a:t>6 </a:t>
            </a:r>
            <a:r>
              <a:rPr lang="en-CA" sz="2300" dirty="0">
                <a:effectLst>
                  <a:outerShdw blurRad="38100" dist="38100" dir="2700000" algn="tl">
                    <a:srgbClr val="000000">
                      <a:alpha val="43137"/>
                    </a:srgbClr>
                  </a:outerShdw>
                </a:effectLst>
              </a:rPr>
              <a:t>hidden, </a:t>
            </a:r>
            <a:r>
              <a:rPr lang="en-CA" sz="2300" dirty="0" smtClean="0">
                <a:effectLst>
                  <a:outerShdw blurRad="38100" dist="38100" dir="2700000" algn="tl">
                    <a:srgbClr val="000000">
                      <a:alpha val="43137"/>
                    </a:srgbClr>
                  </a:outerShdw>
                </a:effectLst>
              </a:rPr>
              <a:t>25 smileys (38%).</a:t>
            </a:r>
            <a:endParaRPr lang="en-CA" sz="2300" dirty="0">
              <a:effectLst>
                <a:outerShdw blurRad="38100" dist="38100" dir="2700000" algn="tl">
                  <a:srgbClr val="000000">
                    <a:alpha val="43137"/>
                  </a:srgbClr>
                </a:outerShdw>
              </a:effectLst>
            </a:endParaRPr>
          </a:p>
          <a:p>
            <a:pPr algn="ctr"/>
            <a:r>
              <a:rPr lang="en-CA" sz="2300" dirty="0">
                <a:effectLst>
                  <a:outerShdw blurRad="38100" dist="38100" dir="2700000" algn="tl">
                    <a:srgbClr val="000000">
                      <a:alpha val="43137"/>
                    </a:srgbClr>
                  </a:outerShdw>
                </a:effectLst>
              </a:rPr>
              <a:t>Lecture </a:t>
            </a:r>
            <a:r>
              <a:rPr lang="en-CA" sz="2300" dirty="0" smtClean="0">
                <a:effectLst>
                  <a:outerShdw blurRad="38100" dist="38100" dir="2700000" algn="tl">
                    <a:srgbClr val="000000">
                      <a:alpha val="43137"/>
                    </a:srgbClr>
                  </a:outerShdw>
                </a:effectLst>
              </a:rPr>
              <a:t>12* </a:t>
            </a:r>
            <a:r>
              <a:rPr lang="en-CA" sz="2300" dirty="0">
                <a:effectLst>
                  <a:outerShdw blurRad="38100" dist="38100" dir="2700000" algn="tl">
                    <a:srgbClr val="000000">
                      <a:alpha val="43137"/>
                    </a:srgbClr>
                  </a:outerShdw>
                </a:effectLst>
              </a:rPr>
              <a:t>– </a:t>
            </a:r>
            <a:r>
              <a:rPr lang="en-CA" sz="2300" dirty="0" smtClean="0">
                <a:effectLst>
                  <a:outerShdw blurRad="38100" dist="38100" dir="2700000" algn="tl">
                    <a:srgbClr val="000000">
                      <a:alpha val="43137"/>
                    </a:srgbClr>
                  </a:outerShdw>
                </a:effectLst>
              </a:rPr>
              <a:t>Quality of Life: 68 </a:t>
            </a:r>
            <a:r>
              <a:rPr lang="en-CA" sz="2300" dirty="0">
                <a:effectLst>
                  <a:outerShdw blurRad="38100" dist="38100" dir="2700000" algn="tl">
                    <a:srgbClr val="000000">
                      <a:alpha val="43137"/>
                    </a:srgbClr>
                  </a:outerShdw>
                </a:effectLst>
              </a:rPr>
              <a:t>slides, </a:t>
            </a:r>
            <a:r>
              <a:rPr lang="en-CA" sz="2300" dirty="0" smtClean="0">
                <a:effectLst>
                  <a:outerShdw blurRad="38100" dist="38100" dir="2700000" algn="tl">
                    <a:srgbClr val="000000">
                      <a:alpha val="43137"/>
                    </a:srgbClr>
                  </a:outerShdw>
                </a:effectLst>
              </a:rPr>
              <a:t>10 </a:t>
            </a:r>
            <a:r>
              <a:rPr lang="en-CA" sz="2300" dirty="0">
                <a:effectLst>
                  <a:outerShdw blurRad="38100" dist="38100" dir="2700000" algn="tl">
                    <a:srgbClr val="000000">
                      <a:alpha val="43137"/>
                    </a:srgbClr>
                  </a:outerShdw>
                </a:effectLst>
              </a:rPr>
              <a:t>hidden, </a:t>
            </a:r>
            <a:r>
              <a:rPr lang="en-CA" sz="2300" dirty="0" smtClean="0">
                <a:effectLst>
                  <a:outerShdw blurRad="38100" dist="38100" dir="2700000" algn="tl">
                    <a:srgbClr val="000000">
                      <a:alpha val="43137"/>
                    </a:srgbClr>
                  </a:outerShdw>
                </a:effectLst>
              </a:rPr>
              <a:t>17 smileys (25%). (*includes 12 exam review slides).</a:t>
            </a:r>
            <a:endParaRPr lang="en-CA" sz="2300" dirty="0">
              <a:effectLst>
                <a:outerShdw blurRad="38100" dist="38100" dir="2700000" algn="tl">
                  <a:srgbClr val="000000">
                    <a:alpha val="43137"/>
                  </a:srgbClr>
                </a:outerShdw>
              </a:effectLst>
            </a:endParaRPr>
          </a:p>
          <a:p>
            <a:pPr algn="ctr"/>
            <a:endParaRPr lang="en-CA" sz="2300" dirty="0" smtClean="0">
              <a:effectLst>
                <a:outerShdw blurRad="38100" dist="38100" dir="2700000" algn="tl">
                  <a:srgbClr val="000000">
                    <a:alpha val="43137"/>
                  </a:srgbClr>
                </a:outerShdw>
              </a:effectLst>
            </a:endParaRPr>
          </a:p>
          <a:p>
            <a:pPr algn="ctr"/>
            <a:r>
              <a:rPr lang="en-CA" sz="2300" dirty="0" smtClean="0">
                <a:solidFill>
                  <a:srgbClr val="FF0000"/>
                </a:solidFill>
                <a:effectLst>
                  <a:outerShdw blurRad="38100" dist="38100" dir="2700000" algn="tl">
                    <a:srgbClr val="000000">
                      <a:alpha val="43137"/>
                    </a:srgbClr>
                  </a:outerShdw>
                </a:effectLst>
              </a:rPr>
              <a:t>A study guide is posted on the course website.</a:t>
            </a:r>
            <a:endParaRPr lang="en-US" sz="23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145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Effect transition="in" filter="fade">
                                      <p:cBhvr>
                                        <p:cTn id="3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9220200" cy="6870342"/>
          </a:xfrm>
          <a:prstGeom prst="rect">
            <a:avLst/>
          </a:prstGeom>
        </p:spPr>
        <p:txBody>
          <a:bodyPr wrap="square">
            <a:spAutoFit/>
          </a:bodyPr>
          <a:lstStyle/>
          <a:p>
            <a:pPr algn="ctr">
              <a:lnSpc>
                <a:spcPct val="115000"/>
              </a:lnSpc>
            </a:pPr>
            <a:r>
              <a:rPr lang="en-US" sz="2300" u="sng"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Typical </a:t>
            </a:r>
            <a:r>
              <a:rPr lang="en-US" sz="2300" u="sng" dirty="0" smtClean="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Questions</a:t>
            </a:r>
          </a:p>
          <a:p>
            <a:r>
              <a:rPr lang="en-GB" dirty="0"/>
              <a:t> </a:t>
            </a:r>
            <a:endParaRPr lang="en-US" dirty="0"/>
          </a:p>
          <a:p>
            <a:pPr lvl="0"/>
            <a:r>
              <a:rPr lang="en-GB" dirty="0" smtClean="0">
                <a:effectLst>
                  <a:outerShdw blurRad="38100" dist="38100" dir="2700000" algn="tl">
                    <a:srgbClr val="000000">
                      <a:alpha val="43137"/>
                    </a:srgbClr>
                  </a:outerShdw>
                </a:effectLst>
              </a:rPr>
              <a:t>1. Which </a:t>
            </a:r>
            <a:r>
              <a:rPr lang="en-GB" dirty="0">
                <a:effectLst>
                  <a:outerShdw blurRad="38100" dist="38100" dir="2700000" algn="tl">
                    <a:srgbClr val="000000">
                      <a:alpha val="43137"/>
                    </a:srgbClr>
                  </a:outerShdw>
                </a:effectLst>
              </a:rPr>
              <a:t>of the following attributes act as contributors in quality of life models?</a:t>
            </a:r>
            <a:endParaRPr lang="en-US" dirty="0">
              <a:effectLst>
                <a:outerShdw blurRad="38100" dist="38100" dir="2700000" algn="tl">
                  <a:srgbClr val="000000">
                    <a:alpha val="43137"/>
                  </a:srgbClr>
                </a:outerShdw>
              </a:effectLst>
            </a:endParaRPr>
          </a:p>
          <a:p>
            <a:pPr lvl="0"/>
            <a:r>
              <a:rPr lang="en-GB" dirty="0"/>
              <a:t>a</a:t>
            </a:r>
            <a:r>
              <a:rPr lang="en-GB" dirty="0" smtClean="0"/>
              <a:t>. Knowledge </a:t>
            </a:r>
            <a:r>
              <a:rPr lang="en-GB" dirty="0"/>
              <a:t>and access to available resources.</a:t>
            </a:r>
            <a:endParaRPr lang="en-US" dirty="0"/>
          </a:p>
          <a:p>
            <a:pPr lvl="0"/>
            <a:r>
              <a:rPr lang="en-GB" dirty="0" smtClean="0"/>
              <a:t>b. Knowledge </a:t>
            </a:r>
            <a:r>
              <a:rPr lang="en-GB" dirty="0"/>
              <a:t>and access to available opportunities.</a:t>
            </a:r>
            <a:endParaRPr lang="en-US" dirty="0"/>
          </a:p>
          <a:p>
            <a:pPr lvl="0"/>
            <a:r>
              <a:rPr lang="en-GB" dirty="0"/>
              <a:t>c</a:t>
            </a:r>
            <a:r>
              <a:rPr lang="en-GB" dirty="0" smtClean="0"/>
              <a:t>. Knowledge </a:t>
            </a:r>
            <a:r>
              <a:rPr lang="en-GB" dirty="0"/>
              <a:t>and access to environments.</a:t>
            </a:r>
            <a:endParaRPr lang="en-US" dirty="0"/>
          </a:p>
          <a:p>
            <a:pPr lvl="0"/>
            <a:r>
              <a:rPr lang="en-GB" dirty="0" smtClean="0"/>
              <a:t>d. All </a:t>
            </a:r>
            <a:r>
              <a:rPr lang="en-GB" dirty="0"/>
              <a:t>of the above.</a:t>
            </a:r>
            <a:endParaRPr lang="en-US" dirty="0"/>
          </a:p>
          <a:p>
            <a:pPr lvl="0"/>
            <a:r>
              <a:rPr lang="en-GB" dirty="0"/>
              <a:t>e</a:t>
            </a:r>
            <a:r>
              <a:rPr lang="en-GB" dirty="0" smtClean="0"/>
              <a:t>. None </a:t>
            </a:r>
            <a:r>
              <a:rPr lang="en-GB" dirty="0"/>
              <a:t>of the above</a:t>
            </a:r>
            <a:r>
              <a:rPr lang="en-GB" dirty="0" smtClean="0"/>
              <a:t>.</a:t>
            </a:r>
            <a:endParaRPr lang="en-US" sz="2300" dirty="0">
              <a:solidFill>
                <a:srgbClr val="FF0000"/>
              </a:solidFill>
              <a:cs typeface="Times New Roman" panose="02020603050405020304" pitchFamily="18" charset="0"/>
            </a:endParaRPr>
          </a:p>
          <a:p>
            <a:r>
              <a:rPr lang="en-GB" b="1" dirty="0"/>
              <a:t> </a:t>
            </a:r>
            <a:endParaRPr lang="en-US" dirty="0"/>
          </a:p>
          <a:p>
            <a:pPr lvl="0"/>
            <a:r>
              <a:rPr lang="en-GB" dirty="0" smtClean="0">
                <a:effectLst>
                  <a:outerShdw blurRad="38100" dist="38100" dir="2700000" algn="tl">
                    <a:srgbClr val="000000">
                      <a:alpha val="43137"/>
                    </a:srgbClr>
                  </a:outerShdw>
                </a:effectLst>
              </a:rPr>
              <a:t>2. The </a:t>
            </a:r>
            <a:r>
              <a:rPr lang="en-GB" dirty="0">
                <a:effectLst>
                  <a:outerShdw blurRad="38100" dist="38100" dir="2700000" algn="tl">
                    <a:srgbClr val="000000">
                      <a:alpha val="43137"/>
                    </a:srgbClr>
                  </a:outerShdw>
                </a:effectLst>
              </a:rPr>
              <a:t>urban ecology approach to social geography focussed on </a:t>
            </a:r>
            <a:r>
              <a:rPr lang="en-CA" dirty="0" smtClean="0">
                <a:effectLst>
                  <a:outerShdw blurRad="38100" dist="38100" dir="2700000" algn="tl">
                    <a:srgbClr val="000000">
                      <a:alpha val="43137"/>
                    </a:srgbClr>
                  </a:outerShdw>
                </a:effectLst>
              </a:rPr>
              <a:t>which of the following?</a:t>
            </a:r>
            <a:endParaRPr lang="en-US" dirty="0">
              <a:effectLst>
                <a:outerShdw blurRad="38100" dist="38100" dir="2700000" algn="tl">
                  <a:srgbClr val="000000">
                    <a:alpha val="43137"/>
                  </a:srgbClr>
                </a:outerShdw>
              </a:effectLst>
            </a:endParaRPr>
          </a:p>
          <a:p>
            <a:pPr lvl="0"/>
            <a:r>
              <a:rPr lang="en-GB" dirty="0" smtClean="0"/>
              <a:t>a. The </a:t>
            </a:r>
            <a:r>
              <a:rPr lang="en-GB" dirty="0"/>
              <a:t>characteristics of groups of people, and the tensions that arose at their </a:t>
            </a:r>
            <a:r>
              <a:rPr lang="en-GB" dirty="0" smtClean="0"/>
              <a:t>boundaries.</a:t>
            </a:r>
            <a:endParaRPr lang="en-US" dirty="0"/>
          </a:p>
          <a:p>
            <a:pPr lvl="0"/>
            <a:r>
              <a:rPr lang="en-GB" dirty="0"/>
              <a:t>b</a:t>
            </a:r>
            <a:r>
              <a:rPr lang="en-GB" dirty="0" smtClean="0"/>
              <a:t>. Succession </a:t>
            </a:r>
            <a:r>
              <a:rPr lang="en-GB" dirty="0"/>
              <a:t>and dominance among groups of people and thus the changing nature of </a:t>
            </a:r>
            <a:r>
              <a:rPr lang="en-GB" dirty="0" smtClean="0"/>
              <a:t>places.</a:t>
            </a:r>
            <a:endParaRPr lang="en-US" dirty="0"/>
          </a:p>
          <a:p>
            <a:pPr lvl="0"/>
            <a:r>
              <a:rPr lang="en-GB" dirty="0"/>
              <a:t>c</a:t>
            </a:r>
            <a:r>
              <a:rPr lang="en-GB" dirty="0" smtClean="0"/>
              <a:t>. Applied </a:t>
            </a:r>
            <a:r>
              <a:rPr lang="en-GB" dirty="0"/>
              <a:t>to groups of people rather than </a:t>
            </a:r>
            <a:r>
              <a:rPr lang="en-GB" dirty="0" smtClean="0"/>
              <a:t>individuals.</a:t>
            </a:r>
            <a:endParaRPr lang="en-US" dirty="0"/>
          </a:p>
          <a:p>
            <a:pPr lvl="0"/>
            <a:r>
              <a:rPr lang="en-GB" dirty="0"/>
              <a:t>d</a:t>
            </a:r>
            <a:r>
              <a:rPr lang="en-GB" dirty="0" smtClean="0"/>
              <a:t>. All </a:t>
            </a:r>
            <a:r>
              <a:rPr lang="en-GB" dirty="0"/>
              <a:t>of the above.</a:t>
            </a:r>
            <a:endParaRPr lang="en-US" dirty="0"/>
          </a:p>
          <a:p>
            <a:pPr lvl="0"/>
            <a:r>
              <a:rPr lang="en-GB" dirty="0"/>
              <a:t>e</a:t>
            </a:r>
            <a:r>
              <a:rPr lang="en-GB" dirty="0" smtClean="0"/>
              <a:t>. None </a:t>
            </a:r>
            <a:r>
              <a:rPr lang="en-GB" dirty="0"/>
              <a:t>of the above</a:t>
            </a:r>
            <a:r>
              <a:rPr lang="en-GB" dirty="0" smtClean="0"/>
              <a:t>.</a:t>
            </a:r>
            <a:endParaRPr lang="en-CA" dirty="0" smtClean="0"/>
          </a:p>
          <a:p>
            <a:r>
              <a:rPr lang="en-GB" dirty="0"/>
              <a:t> </a:t>
            </a:r>
            <a:endParaRPr lang="en-US" dirty="0"/>
          </a:p>
          <a:p>
            <a:pPr lvl="0"/>
            <a:r>
              <a:rPr lang="en-GB" dirty="0" smtClean="0">
                <a:effectLst>
                  <a:outerShdw blurRad="38100" dist="38100" dir="2700000" algn="tl">
                    <a:srgbClr val="000000">
                      <a:alpha val="43137"/>
                    </a:srgbClr>
                  </a:outerShdw>
                </a:effectLst>
              </a:rPr>
              <a:t>3. What </a:t>
            </a:r>
            <a:r>
              <a:rPr lang="en-GB" dirty="0">
                <a:effectLst>
                  <a:outerShdw blurRad="38100" dist="38100" dir="2700000" algn="tl">
                    <a:srgbClr val="000000">
                      <a:alpha val="43137"/>
                    </a:srgbClr>
                  </a:outerShdw>
                </a:effectLst>
              </a:rPr>
              <a:t>is meant by “periodicity” in the urbanisation process?</a:t>
            </a:r>
            <a:endParaRPr lang="en-US" dirty="0">
              <a:effectLst>
                <a:outerShdw blurRad="38100" dist="38100" dir="2700000" algn="tl">
                  <a:srgbClr val="000000">
                    <a:alpha val="43137"/>
                  </a:srgbClr>
                </a:outerShdw>
              </a:effectLst>
            </a:endParaRPr>
          </a:p>
          <a:p>
            <a:pPr lvl="0"/>
            <a:r>
              <a:rPr lang="en-GB" dirty="0" smtClean="0"/>
              <a:t>a. It </a:t>
            </a:r>
            <a:r>
              <a:rPr lang="en-GB" dirty="0"/>
              <a:t>refers to the length of time a city has been in existence.</a:t>
            </a:r>
            <a:endParaRPr lang="en-US" dirty="0"/>
          </a:p>
          <a:p>
            <a:pPr lvl="0"/>
            <a:r>
              <a:rPr lang="en-GB" dirty="0" smtClean="0"/>
              <a:t>b. It </a:t>
            </a:r>
            <a:r>
              <a:rPr lang="en-GB" dirty="0"/>
              <a:t>refers to the fact that the urbanisation transitions occurred over a longer time period for developed countries than they are occurring for less developed countries.</a:t>
            </a:r>
            <a:endParaRPr lang="en-US" dirty="0"/>
          </a:p>
          <a:p>
            <a:pPr lvl="0"/>
            <a:r>
              <a:rPr lang="en-GB" dirty="0" smtClean="0"/>
              <a:t>c. It </a:t>
            </a:r>
            <a:r>
              <a:rPr lang="en-GB" dirty="0"/>
              <a:t>refers to how the three transitions - urban, demographic and economic – must occur in a synchronised fashion for development to happen.</a:t>
            </a:r>
            <a:endParaRPr lang="en-US" dirty="0"/>
          </a:p>
          <a:p>
            <a:pPr lvl="0"/>
            <a:r>
              <a:rPr lang="en-GB" dirty="0" smtClean="0"/>
              <a:t>d. It </a:t>
            </a:r>
            <a:r>
              <a:rPr lang="en-GB" dirty="0"/>
              <a:t>refers to the problems cities have in coordinating their time zones to do business. </a:t>
            </a:r>
            <a:endParaRPr lang="en-US" dirty="0"/>
          </a:p>
          <a:p>
            <a:pPr lvl="0"/>
            <a:r>
              <a:rPr lang="en-GB" dirty="0" smtClean="0"/>
              <a:t>e. None </a:t>
            </a:r>
            <a:r>
              <a:rPr lang="en-GB" dirty="0"/>
              <a:t>of the above</a:t>
            </a:r>
            <a:r>
              <a:rPr lang="en-GB" dirty="0" smtClean="0"/>
              <a:t>.</a:t>
            </a:r>
            <a:endParaRPr lang="en-US" dirty="0"/>
          </a:p>
        </p:txBody>
      </p:sp>
    </p:spTree>
    <p:extLst>
      <p:ext uri="{BB962C8B-B14F-4D97-AF65-F5344CB8AC3E}">
        <p14:creationId xmlns:p14="http://schemas.microsoft.com/office/powerpoint/2010/main" val="9522181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400"/>
            <a:ext cx="9144000" cy="6063198"/>
          </a:xfrm>
          <a:prstGeom prst="rect">
            <a:avLst/>
          </a:prstGeom>
        </p:spPr>
        <p:txBody>
          <a:bodyPr wrap="square">
            <a:spAutoFit/>
          </a:bodyPr>
          <a:lstStyle/>
          <a:p>
            <a:pPr marL="914400" indent="-914400">
              <a:spcAft>
                <a:spcPts val="0"/>
              </a:spcAft>
              <a:tabLst>
                <a:tab pos="-457200" algn="l"/>
                <a:tab pos="457200" algn="l"/>
              </a:tabLst>
            </a:pPr>
            <a:r>
              <a:rPr lang="en-GB" spc="-10" dirty="0" smtClean="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4. The </a:t>
            </a:r>
            <a:r>
              <a:rPr lang="en-GB" spc="-1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Hoyt model of city structure proposed that ________________________.</a:t>
            </a:r>
            <a:endParaRPr lang="en-US" sz="2800" dirty="0">
              <a:effectLst>
                <a:outerShdw blurRad="38100" dist="38100" dir="2700000" algn="tl">
                  <a:srgbClr val="000000">
                    <a:alpha val="43137"/>
                  </a:srgbClr>
                </a:outerShdw>
              </a:effectLst>
              <a:latin typeface="Courier New" panose="02070309020205020404" pitchFamily="49" charset="0"/>
              <a:ea typeface="Times New Roman" panose="02020603050405020304" pitchFamily="18" charset="0"/>
              <a:cs typeface="Times New Roman" panose="02020603050405020304" pitchFamily="18" charset="0"/>
            </a:endParaRPr>
          </a:p>
          <a:p>
            <a:pPr marL="342900" lvl="0" indent="-342900">
              <a:spcAft>
                <a:spcPts val="0"/>
              </a:spcAft>
              <a:buFont typeface="+mj-lt"/>
              <a:buAutoNum type="alphaLcPeriod"/>
              <a:tabLst>
                <a:tab pos="-457200" algn="l"/>
                <a:tab pos="457200" algn="l"/>
              </a:tabLst>
            </a:pPr>
            <a:r>
              <a:rPr lang="en-GB" spc="-10" dirty="0">
                <a:latin typeface="Calibri" panose="020F0502020204030204" pitchFamily="34" charset="0"/>
                <a:ea typeface="Times New Roman" panose="02020603050405020304" pitchFamily="18" charset="0"/>
                <a:cs typeface="Times New Roman" panose="02020603050405020304" pitchFamily="18" charset="0"/>
              </a:rPr>
              <a:t>the city was comprised of concentric zones of differing land use</a:t>
            </a:r>
            <a:endParaRPr lang="en-US" sz="2800" dirty="0">
              <a:latin typeface="Courier New" panose="02070309020205020404" pitchFamily="49" charset="0"/>
              <a:ea typeface="Times New Roman" panose="02020603050405020304" pitchFamily="18" charset="0"/>
              <a:cs typeface="Times New Roman" panose="02020603050405020304" pitchFamily="18" charset="0"/>
            </a:endParaRPr>
          </a:p>
          <a:p>
            <a:pPr marL="342900" lvl="0" indent="-342900">
              <a:spcAft>
                <a:spcPts val="0"/>
              </a:spcAft>
              <a:buFont typeface="+mj-lt"/>
              <a:buAutoNum type="alphaLcPeriod"/>
              <a:tabLst>
                <a:tab pos="-457200" algn="l"/>
                <a:tab pos="457200" algn="l"/>
              </a:tabLst>
            </a:pPr>
            <a:r>
              <a:rPr lang="en-GB" spc="-10" dirty="0" smtClean="0">
                <a:latin typeface="Calibri" panose="020F0502020204030204" pitchFamily="34" charset="0"/>
                <a:ea typeface="Times New Roman" panose="02020603050405020304" pitchFamily="18" charset="0"/>
                <a:cs typeface="Times New Roman" panose="02020603050405020304" pitchFamily="18" charset="0"/>
              </a:rPr>
              <a:t>the </a:t>
            </a:r>
            <a:r>
              <a:rPr lang="en-GB" spc="-10" dirty="0">
                <a:latin typeface="Calibri" panose="020F0502020204030204" pitchFamily="34" charset="0"/>
                <a:ea typeface="Times New Roman" panose="02020603050405020304" pitchFamily="18" charset="0"/>
                <a:cs typeface="Times New Roman" panose="02020603050405020304" pitchFamily="18" charset="0"/>
              </a:rPr>
              <a:t>city was comprised of sectors of differing land use</a:t>
            </a:r>
            <a:endParaRPr lang="en-US" sz="2800" dirty="0">
              <a:latin typeface="Courier New" panose="02070309020205020404" pitchFamily="49" charset="0"/>
              <a:ea typeface="Times New Roman" panose="02020603050405020304" pitchFamily="18" charset="0"/>
              <a:cs typeface="Times New Roman" panose="02020603050405020304" pitchFamily="18" charset="0"/>
            </a:endParaRPr>
          </a:p>
          <a:p>
            <a:pPr marL="342900" lvl="0" indent="-342900">
              <a:spcAft>
                <a:spcPts val="0"/>
              </a:spcAft>
              <a:buFont typeface="+mj-lt"/>
              <a:buAutoNum type="alphaLcPeriod"/>
              <a:tabLst>
                <a:tab pos="-457200" algn="l"/>
                <a:tab pos="457200" algn="l"/>
              </a:tabLst>
            </a:pPr>
            <a:r>
              <a:rPr lang="en-GB" spc="-10" dirty="0">
                <a:latin typeface="Calibri" panose="020F0502020204030204" pitchFamily="34" charset="0"/>
                <a:ea typeface="Times New Roman" panose="02020603050405020304" pitchFamily="18" charset="0"/>
                <a:cs typeface="Times New Roman" panose="02020603050405020304" pitchFamily="18" charset="0"/>
              </a:rPr>
              <a:t>the city was comprised of multiple nuclei or areas of differing land use</a:t>
            </a:r>
            <a:endParaRPr lang="en-US" sz="2800" dirty="0">
              <a:latin typeface="Courier New" panose="02070309020205020404" pitchFamily="49" charset="0"/>
              <a:ea typeface="Times New Roman" panose="02020603050405020304" pitchFamily="18" charset="0"/>
              <a:cs typeface="Times New Roman" panose="02020603050405020304" pitchFamily="18" charset="0"/>
            </a:endParaRPr>
          </a:p>
          <a:p>
            <a:pPr marL="342900" lvl="0" indent="-342900">
              <a:spcAft>
                <a:spcPts val="0"/>
              </a:spcAft>
              <a:buFont typeface="+mj-lt"/>
              <a:buAutoNum type="alphaLcPeriod"/>
              <a:tabLst>
                <a:tab pos="-457200" algn="l"/>
                <a:tab pos="457200" algn="l"/>
              </a:tabLst>
            </a:pPr>
            <a:r>
              <a:rPr lang="en-GB" spc="-10" dirty="0">
                <a:latin typeface="Calibri" panose="020F0502020204030204" pitchFamily="34" charset="0"/>
                <a:ea typeface="Times New Roman" panose="02020603050405020304" pitchFamily="18" charset="0"/>
                <a:cs typeface="Times New Roman" panose="02020603050405020304" pitchFamily="18" charset="0"/>
              </a:rPr>
              <a:t>the city was comprised of social areas</a:t>
            </a:r>
            <a:endParaRPr lang="en-US" sz="2800" dirty="0">
              <a:latin typeface="Courier New" panose="02070309020205020404" pitchFamily="49" charset="0"/>
              <a:ea typeface="Times New Roman" panose="02020603050405020304" pitchFamily="18" charset="0"/>
              <a:cs typeface="Times New Roman" panose="02020603050405020304" pitchFamily="18" charset="0"/>
            </a:endParaRPr>
          </a:p>
          <a:p>
            <a:pPr marL="342900" lvl="0" indent="-342900">
              <a:spcAft>
                <a:spcPts val="0"/>
              </a:spcAft>
              <a:buFont typeface="+mj-lt"/>
              <a:buAutoNum type="alphaLcPeriod"/>
              <a:tabLst>
                <a:tab pos="-457200" algn="l"/>
                <a:tab pos="457200" algn="l"/>
              </a:tabLst>
            </a:pPr>
            <a:r>
              <a:rPr lang="en-GB" spc="-10" dirty="0">
                <a:latin typeface="Calibri" panose="020F0502020204030204" pitchFamily="34" charset="0"/>
                <a:ea typeface="Times New Roman" panose="02020603050405020304" pitchFamily="18" charset="0"/>
                <a:cs typeface="Times New Roman" panose="02020603050405020304" pitchFamily="18" charset="0"/>
              </a:rPr>
              <a:t>None of the above</a:t>
            </a:r>
            <a:r>
              <a:rPr lang="en-GB" spc="-10" dirty="0" smtClean="0">
                <a:latin typeface="Calibri" panose="020F0502020204030204" pitchFamily="34" charset="0"/>
                <a:ea typeface="Times New Roman" panose="02020603050405020304" pitchFamily="18" charset="0"/>
                <a:cs typeface="Times New Roman" panose="02020603050405020304" pitchFamily="18" charset="0"/>
              </a:rPr>
              <a:t>.</a:t>
            </a:r>
            <a:endParaRPr lang="en-GB" sz="2800" spc="-10" dirty="0" smtClean="0">
              <a:effectLst/>
              <a:latin typeface="Calibri" panose="020F0502020204030204" pitchFamily="34" charset="0"/>
              <a:ea typeface="Times New Roman" panose="02020603050405020304" pitchFamily="18" charset="0"/>
              <a:cs typeface="Times New Roman" panose="02020603050405020304" pitchFamily="18" charset="0"/>
            </a:endParaRPr>
          </a:p>
          <a:p>
            <a:r>
              <a:rPr lang="en-GB" dirty="0"/>
              <a:t> </a:t>
            </a:r>
            <a:endParaRPr lang="en-US" dirty="0"/>
          </a:p>
          <a:p>
            <a:pPr lvl="0"/>
            <a:r>
              <a:rPr lang="en-GB" dirty="0" smtClean="0">
                <a:effectLst>
                  <a:outerShdw blurRad="38100" dist="38100" dir="2700000" algn="tl">
                    <a:srgbClr val="000000">
                      <a:alpha val="43137"/>
                    </a:srgbClr>
                  </a:outerShdw>
                </a:effectLst>
              </a:rPr>
              <a:t>5. In </a:t>
            </a:r>
            <a:r>
              <a:rPr lang="en-GB" dirty="0">
                <a:effectLst>
                  <a:outerShdw blurRad="38100" dist="38100" dir="2700000" algn="tl">
                    <a:srgbClr val="000000">
                      <a:alpha val="43137"/>
                    </a:srgbClr>
                  </a:outerShdw>
                </a:effectLst>
              </a:rPr>
              <a:t>the diagram above __________________________.</a:t>
            </a:r>
            <a:endParaRPr lang="en-US" dirty="0">
              <a:effectLst>
                <a:outerShdw blurRad="38100" dist="38100" dir="2700000" algn="tl">
                  <a:srgbClr val="000000">
                    <a:alpha val="43137"/>
                  </a:srgbClr>
                </a:outerShdw>
              </a:effectLst>
            </a:endParaRPr>
          </a:p>
          <a:p>
            <a:pPr lvl="0"/>
            <a:r>
              <a:rPr lang="en-GB" dirty="0" smtClean="0"/>
              <a:t>a. crop </a:t>
            </a:r>
            <a:r>
              <a:rPr lang="en-GB" dirty="0"/>
              <a:t>#1 grown at C will earn zero dollars at the market</a:t>
            </a:r>
            <a:endParaRPr lang="en-US" dirty="0"/>
          </a:p>
          <a:p>
            <a:pPr lvl="0"/>
            <a:r>
              <a:rPr lang="en-GB" dirty="0" smtClean="0"/>
              <a:t>b. crop </a:t>
            </a:r>
            <a:r>
              <a:rPr lang="en-GB" dirty="0"/>
              <a:t>#1 grown at M will earn zero dollars at the market</a:t>
            </a:r>
            <a:endParaRPr lang="en-US" dirty="0"/>
          </a:p>
          <a:p>
            <a:pPr lvl="0"/>
            <a:r>
              <a:rPr lang="en-US" dirty="0" smtClean="0"/>
              <a:t>c. crop </a:t>
            </a:r>
            <a:r>
              <a:rPr lang="en-US" dirty="0"/>
              <a:t>#1 grown at B will earn zero dollars at the market</a:t>
            </a:r>
          </a:p>
          <a:p>
            <a:pPr lvl="0"/>
            <a:r>
              <a:rPr lang="en-US" dirty="0" smtClean="0"/>
              <a:t>d. crop </a:t>
            </a:r>
            <a:r>
              <a:rPr lang="en-US" dirty="0"/>
              <a:t>#1 grown at A will earn zero dollars at the market</a:t>
            </a:r>
          </a:p>
          <a:p>
            <a:pPr lvl="0"/>
            <a:r>
              <a:rPr lang="en-US" dirty="0" smtClean="0"/>
              <a:t>e. crop </a:t>
            </a:r>
            <a:r>
              <a:rPr lang="en-US" dirty="0"/>
              <a:t>#1 grown at D will earn zero dollars at the market</a:t>
            </a:r>
          </a:p>
          <a:p>
            <a:r>
              <a:rPr lang="en-GB" dirty="0"/>
              <a:t> </a:t>
            </a:r>
            <a:endParaRPr lang="en-US" dirty="0"/>
          </a:p>
          <a:p>
            <a:pPr lvl="0"/>
            <a:r>
              <a:rPr lang="en-GB" dirty="0" smtClean="0">
                <a:effectLst>
                  <a:outerShdw blurRad="38100" dist="38100" dir="2700000" algn="tl">
                    <a:srgbClr val="000000">
                      <a:alpha val="43137"/>
                    </a:srgbClr>
                  </a:outerShdw>
                </a:effectLst>
              </a:rPr>
              <a:t>6. Mercantilism </a:t>
            </a:r>
            <a:r>
              <a:rPr lang="en-GB" dirty="0">
                <a:effectLst>
                  <a:outerShdw blurRad="38100" dist="38100" dir="2700000" algn="tl">
                    <a:srgbClr val="000000">
                      <a:alpha val="43137"/>
                    </a:srgbClr>
                  </a:outerShdw>
                </a:effectLst>
              </a:rPr>
              <a:t>provided:</a:t>
            </a:r>
            <a:endParaRPr lang="en-US" dirty="0">
              <a:effectLst>
                <a:outerShdw blurRad="38100" dist="38100" dir="2700000" algn="tl">
                  <a:srgbClr val="000000">
                    <a:alpha val="43137"/>
                  </a:srgbClr>
                </a:outerShdw>
              </a:effectLst>
            </a:endParaRPr>
          </a:p>
          <a:p>
            <a:pPr lvl="0"/>
            <a:r>
              <a:rPr lang="en-GB" dirty="0" smtClean="0"/>
              <a:t>a. A </a:t>
            </a:r>
            <a:r>
              <a:rPr lang="en-GB" dirty="0"/>
              <a:t>fundamental shift in how money was earned and who owned it.</a:t>
            </a:r>
            <a:endParaRPr lang="en-US" dirty="0"/>
          </a:p>
          <a:p>
            <a:pPr lvl="0"/>
            <a:r>
              <a:rPr lang="en-GB" dirty="0" smtClean="0"/>
              <a:t>b. A </a:t>
            </a:r>
            <a:r>
              <a:rPr lang="en-GB" dirty="0"/>
              <a:t>fundamental shift in world view.</a:t>
            </a:r>
            <a:endParaRPr lang="en-US" dirty="0"/>
          </a:p>
          <a:p>
            <a:pPr lvl="0"/>
            <a:r>
              <a:rPr lang="en-GB" dirty="0" smtClean="0"/>
              <a:t>c. A </a:t>
            </a:r>
            <a:r>
              <a:rPr lang="en-GB" dirty="0"/>
              <a:t>new type of political economy.</a:t>
            </a:r>
            <a:endParaRPr lang="en-US" dirty="0"/>
          </a:p>
          <a:p>
            <a:pPr lvl="0"/>
            <a:r>
              <a:rPr lang="en-GB" dirty="0" smtClean="0"/>
              <a:t>d. A </a:t>
            </a:r>
            <a:r>
              <a:rPr lang="en-GB" dirty="0"/>
              <a:t>new method of producing goods.</a:t>
            </a:r>
            <a:endParaRPr lang="en-US" dirty="0"/>
          </a:p>
          <a:p>
            <a:pPr lvl="0"/>
            <a:r>
              <a:rPr lang="en-GB" dirty="0" smtClean="0"/>
              <a:t>e. All </a:t>
            </a:r>
            <a:r>
              <a:rPr lang="en-GB" dirty="0"/>
              <a:t>of the above.</a:t>
            </a:r>
            <a:endParaRPr lang="en-US" dirty="0"/>
          </a:p>
          <a:p>
            <a:pPr lvl="0">
              <a:spcAft>
                <a:spcPts val="0"/>
              </a:spcAft>
              <a:tabLst>
                <a:tab pos="-457200" algn="l"/>
                <a:tab pos="457200" algn="l"/>
              </a:tabLst>
            </a:pPr>
            <a:endParaRPr lang="en-US" sz="28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65468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hanseco.files.wordpress.com/2009/11/eye-g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0" y="-293237"/>
            <a:ext cx="9230711" cy="71407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71603" y="-161329"/>
            <a:ext cx="6585329" cy="1323439"/>
          </a:xfrm>
          <a:prstGeom prst="rect">
            <a:avLst/>
          </a:prstGeom>
          <a:solidFill>
            <a:schemeClr val="bg1">
              <a:lumMod val="95000"/>
              <a:alpha val="70000"/>
            </a:schemeClr>
          </a:solidFill>
          <a:effectLst>
            <a:softEdge rad="127000"/>
          </a:effectLst>
        </p:spPr>
        <p:txBody>
          <a:bodyPr wrap="none" rtlCol="0">
            <a:spAutoFit/>
          </a:bodyPr>
          <a:lstStyle/>
          <a:p>
            <a:r>
              <a:rPr lang="en-US" sz="8000" b="1" dirty="0">
                <a:solidFill>
                  <a:srgbClr val="FF0000"/>
                </a:solidFill>
              </a:rPr>
              <a:t>My Brain Hurts</a:t>
            </a:r>
            <a:endParaRPr lang="en-CA" sz="8000" b="1" dirty="0">
              <a:solidFill>
                <a:srgbClr val="FF0000"/>
              </a:solidFill>
            </a:endParaRPr>
          </a:p>
        </p:txBody>
      </p:sp>
      <p:sp>
        <p:nvSpPr>
          <p:cNvPr id="2" name="Left Arrow 1"/>
          <p:cNvSpPr/>
          <p:nvPr/>
        </p:nvSpPr>
        <p:spPr>
          <a:xfrm rot="19835036">
            <a:off x="5314956" y="2535577"/>
            <a:ext cx="3048000" cy="647437"/>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02424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10000" fill="remove" grpId="0" nodeType="afterEffect">
                                  <p:stCondLst>
                                    <p:cond delay="0"/>
                                  </p:stCondLst>
                                  <p:childTnLst>
                                    <p:animClr clrSpc="rgb" dir="cw">
                                      <p:cBhvr override="childStyle">
                                        <p:cTn id="6" dur="250" autoRev="1" fill="remove"/>
                                        <p:tgtEl>
                                          <p:spTgt spid="2"/>
                                        </p:tgtEl>
                                        <p:attrNameLst>
                                          <p:attrName>style.color</p:attrName>
                                        </p:attrNameLst>
                                      </p:cBhvr>
                                      <p:to>
                                        <a:schemeClr val="accent2"/>
                                      </p:to>
                                    </p:animClr>
                                    <p:animClr clrSpc="rgb" dir="cw">
                                      <p:cBhvr>
                                        <p:cTn id="7" dur="250" autoRev="1" fill="remove"/>
                                        <p:tgtEl>
                                          <p:spTgt spid="2"/>
                                        </p:tgtEl>
                                        <p:attrNameLst>
                                          <p:attrName>fillcolor</p:attrName>
                                        </p:attrNameLst>
                                      </p:cBhvr>
                                      <p:to>
                                        <a:schemeClr val="accent2"/>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68" r="7694" b="9543"/>
          <a:stretch/>
        </p:blipFill>
        <p:spPr>
          <a:xfrm>
            <a:off x="-24984" y="3"/>
            <a:ext cx="9168984" cy="6833271"/>
          </a:xfrm>
          <a:prstGeom prst="rect">
            <a:avLst/>
          </a:prstGeom>
        </p:spPr>
      </p:pic>
      <p:sp>
        <p:nvSpPr>
          <p:cNvPr id="6" name="TextBox 5"/>
          <p:cNvSpPr txBox="1"/>
          <p:nvPr/>
        </p:nvSpPr>
        <p:spPr>
          <a:xfrm>
            <a:off x="597108" y="228602"/>
            <a:ext cx="7924800" cy="5262979"/>
          </a:xfrm>
          <a:prstGeom prst="rect">
            <a:avLst/>
          </a:prstGeom>
          <a:solidFill>
            <a:schemeClr val="bg1">
              <a:alpha val="90000"/>
            </a:schemeClr>
          </a:solidFill>
        </p:spPr>
        <p:txBody>
          <a:bodyPr wrap="square" rtlCol="0">
            <a:spAutoFit/>
          </a:bodyPr>
          <a:lstStyle/>
          <a:p>
            <a:pPr algn="ctr"/>
            <a:r>
              <a:rPr lang="en-US" sz="2400" dirty="0"/>
              <a:t>Odds of randomly picking the correct answer out of five responses:</a:t>
            </a:r>
          </a:p>
          <a:p>
            <a:pPr algn="ctr"/>
            <a:r>
              <a:rPr lang="en-US" sz="2400" dirty="0"/>
              <a:t>1 in 5 or 20%</a:t>
            </a:r>
          </a:p>
          <a:p>
            <a:pPr algn="ctr"/>
            <a:endParaRPr lang="en-US" sz="2400" dirty="0"/>
          </a:p>
          <a:p>
            <a:pPr algn="ctr"/>
            <a:r>
              <a:rPr lang="en-US" sz="2400" dirty="0"/>
              <a:t>Odds of randomly picking two correct answers in a row:</a:t>
            </a:r>
          </a:p>
          <a:p>
            <a:pPr algn="ctr"/>
            <a:r>
              <a:rPr lang="en-US" sz="2400" dirty="0"/>
              <a:t>1 in 25 or 4%</a:t>
            </a:r>
          </a:p>
          <a:p>
            <a:pPr algn="ctr"/>
            <a:endParaRPr lang="en-US" sz="2400" dirty="0"/>
          </a:p>
          <a:p>
            <a:pPr algn="ctr"/>
            <a:r>
              <a:rPr lang="en-US" sz="2400" dirty="0"/>
              <a:t>Odds of guessing all </a:t>
            </a:r>
            <a:r>
              <a:rPr lang="en-US" sz="2400" dirty="0" smtClean="0"/>
              <a:t>50 </a:t>
            </a:r>
            <a:r>
              <a:rPr lang="en-US" sz="2400" dirty="0"/>
              <a:t>questions correctly:</a:t>
            </a:r>
          </a:p>
          <a:p>
            <a:pPr lvl="0" algn="ctr"/>
            <a:r>
              <a:rPr lang="en-US" altLang="en-US" sz="2400" dirty="0" smtClean="0">
                <a:solidFill>
                  <a:srgbClr val="222222"/>
                </a:solidFill>
              </a:rPr>
              <a:t>0.00000000000000000000000000000000011258999</a:t>
            </a:r>
            <a:r>
              <a:rPr lang="en-US" sz="2400" dirty="0" smtClean="0">
                <a:latin typeface="Calibri" panose="020F0502020204030204" pitchFamily="34" charset="0"/>
              </a:rPr>
              <a:t>%</a:t>
            </a:r>
          </a:p>
          <a:p>
            <a:pPr lvl="0" algn="ctr"/>
            <a:r>
              <a:rPr lang="en-US" sz="2400" dirty="0" smtClean="0">
                <a:latin typeface="Calibri" panose="020F0502020204030204" pitchFamily="34" charset="0"/>
              </a:rPr>
              <a:t>(that’s about </a:t>
            </a:r>
            <a:r>
              <a:rPr lang="en-US" sz="2400" i="1" dirty="0" smtClean="0">
                <a:solidFill>
                  <a:srgbClr val="FF0000"/>
                </a:solidFill>
                <a:effectLst>
                  <a:outerShdw blurRad="38100" dist="38100" dir="2700000" algn="tl">
                    <a:srgbClr val="000000">
                      <a:alpha val="43137"/>
                    </a:srgbClr>
                  </a:outerShdw>
                </a:effectLst>
                <a:latin typeface="Calibri" panose="020F0502020204030204" pitchFamily="34" charset="0"/>
              </a:rPr>
              <a:t>ZERO!!</a:t>
            </a:r>
            <a:r>
              <a:rPr lang="en-US" sz="2400" dirty="0" smtClean="0">
                <a:latin typeface="Calibri" panose="020F0502020204030204" pitchFamily="34" charset="0"/>
              </a:rPr>
              <a:t>)</a:t>
            </a:r>
          </a:p>
          <a:p>
            <a:pPr algn="ctr"/>
            <a:endParaRPr lang="en-US" sz="2400" dirty="0" smtClean="0">
              <a:latin typeface="Calibri" panose="020F0502020204030204" pitchFamily="34" charset="0"/>
            </a:endParaRPr>
          </a:p>
          <a:p>
            <a:pPr algn="ctr"/>
            <a:r>
              <a:rPr lang="en-US" sz="2400" dirty="0"/>
              <a:t>Odds of guessing </a:t>
            </a:r>
            <a:r>
              <a:rPr lang="en-US" sz="2400" u="sng" dirty="0" smtClean="0"/>
              <a:t>exactly</a:t>
            </a:r>
            <a:r>
              <a:rPr lang="en-US" sz="2400" dirty="0" smtClean="0"/>
              <a:t> 25 questions </a:t>
            </a:r>
            <a:r>
              <a:rPr lang="en-US" sz="2400" dirty="0"/>
              <a:t>correctly:</a:t>
            </a:r>
          </a:p>
          <a:p>
            <a:pPr algn="ctr"/>
            <a:r>
              <a:rPr lang="en-US" sz="2400" dirty="0" smtClean="0">
                <a:latin typeface="Calibri" panose="020F0502020204030204" pitchFamily="34" charset="0"/>
              </a:rPr>
              <a:t>0.00016024448112603162%</a:t>
            </a:r>
          </a:p>
          <a:p>
            <a:pPr lvl="0" algn="ctr"/>
            <a:r>
              <a:rPr lang="en-US" sz="2400" dirty="0">
                <a:latin typeface="Calibri" panose="020F0502020204030204" pitchFamily="34" charset="0"/>
              </a:rPr>
              <a:t>(that’s about </a:t>
            </a:r>
            <a:r>
              <a:rPr lang="en-US" sz="2400" i="1" dirty="0" smtClean="0">
                <a:solidFill>
                  <a:srgbClr val="FF0000"/>
                </a:solidFill>
                <a:effectLst>
                  <a:outerShdw blurRad="38100" dist="38100" dir="2700000" algn="tl">
                    <a:srgbClr val="000000">
                      <a:alpha val="43137"/>
                    </a:srgbClr>
                  </a:outerShdw>
                </a:effectLst>
                <a:latin typeface="Calibri" panose="020F0502020204030204" pitchFamily="34" charset="0"/>
              </a:rPr>
              <a:t>ALMOST</a:t>
            </a:r>
            <a:r>
              <a:rPr lang="en-US" sz="2400" dirty="0" smtClean="0">
                <a:latin typeface="Calibri" panose="020F0502020204030204" pitchFamily="34" charset="0"/>
              </a:rPr>
              <a:t> </a:t>
            </a:r>
            <a:r>
              <a:rPr lang="en-US" sz="2400" i="1" smtClean="0">
                <a:solidFill>
                  <a:srgbClr val="FF0000"/>
                </a:solidFill>
                <a:effectLst>
                  <a:outerShdw blurRad="38100" dist="38100" dir="2700000" algn="tl">
                    <a:srgbClr val="000000">
                      <a:alpha val="43137"/>
                    </a:srgbClr>
                  </a:outerShdw>
                </a:effectLst>
                <a:latin typeface="Calibri" panose="020F0502020204030204" pitchFamily="34" charset="0"/>
              </a:rPr>
              <a:t>ZERO!!</a:t>
            </a:r>
            <a:r>
              <a:rPr lang="en-US" sz="2400" smtClean="0">
                <a:latin typeface="Calibri" panose="020F0502020204030204" pitchFamily="34" charset="0"/>
              </a:rPr>
              <a:t>)</a:t>
            </a:r>
            <a:endParaRPr lang="en-US" sz="2400" dirty="0" smtClean="0">
              <a:latin typeface="Calibri" panose="020F0502020204030204" pitchFamily="34" charset="0"/>
            </a:endParaRPr>
          </a:p>
        </p:txBody>
      </p:sp>
    </p:spTree>
    <p:extLst>
      <p:ext uri="{BB962C8B-B14F-4D97-AF65-F5344CB8AC3E}">
        <p14:creationId xmlns:p14="http://schemas.microsoft.com/office/powerpoint/2010/main" val="169126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954" y="1905000"/>
            <a:ext cx="9143249" cy="2895600"/>
          </a:xfrm>
          <a:prstGeom prst="rect">
            <a:avLst/>
          </a:prstGeom>
        </p:spPr>
      </p:pic>
      <p:sp>
        <p:nvSpPr>
          <p:cNvPr id="3" name="Title 1"/>
          <p:cNvSpPr txBox="1">
            <a:spLocks/>
          </p:cNvSpPr>
          <p:nvPr/>
        </p:nvSpPr>
        <p:spPr>
          <a:xfrm>
            <a:off x="685800" y="76200"/>
            <a:ext cx="7772400" cy="6096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b="1" dirty="0">
                <a:latin typeface="+mn-lt"/>
                <a:ea typeface="Times New Roman" pitchFamily="18" charset="0"/>
                <a:cs typeface="Arial" pitchFamily="34" charset="0"/>
              </a:rPr>
              <a:t>Be Good.</a:t>
            </a:r>
            <a:endParaRPr lang="en-US" dirty="0">
              <a:latin typeface="+mn-lt"/>
            </a:endParaRPr>
          </a:p>
        </p:txBody>
      </p:sp>
    </p:spTree>
    <p:extLst>
      <p:ext uri="{BB962C8B-B14F-4D97-AF65-F5344CB8AC3E}">
        <p14:creationId xmlns:p14="http://schemas.microsoft.com/office/powerpoint/2010/main" val="1243876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76200"/>
            <a:ext cx="7772400" cy="609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smtClean="0">
                <a:effectLst>
                  <a:outerShdw blurRad="38100" dist="38100" dir="2700000" algn="tl">
                    <a:srgbClr val="000000">
                      <a:alpha val="43137"/>
                    </a:srgbClr>
                  </a:outerShdw>
                </a:effectLst>
                <a:latin typeface="+mn-lt"/>
                <a:ea typeface="Times New Roman" pitchFamily="18" charset="0"/>
                <a:cs typeface="Arial" pitchFamily="34" charset="0"/>
              </a:rPr>
              <a:t>The Roots of QOL Analysis</a:t>
            </a:r>
            <a:endParaRPr lang="en-US" sz="3400" dirty="0">
              <a:effectLst>
                <a:outerShdw blurRad="38100" dist="38100" dir="2700000" algn="tl">
                  <a:srgbClr val="000000">
                    <a:alpha val="43137"/>
                  </a:srgbClr>
                </a:outerShdw>
              </a:effectLst>
              <a:latin typeface="+mn-lt"/>
            </a:endParaRPr>
          </a:p>
        </p:txBody>
      </p:sp>
      <p:sp>
        <p:nvSpPr>
          <p:cNvPr id="4" name="TextBox 3"/>
          <p:cNvSpPr txBox="1"/>
          <p:nvPr/>
        </p:nvSpPr>
        <p:spPr>
          <a:xfrm>
            <a:off x="538222" y="555486"/>
            <a:ext cx="8077200" cy="5755422"/>
          </a:xfrm>
          <a:prstGeom prst="rect">
            <a:avLst/>
          </a:prstGeom>
          <a:noFill/>
        </p:spPr>
        <p:txBody>
          <a:bodyPr wrap="square" rtlCol="0">
            <a:spAutoFit/>
          </a:bodyPr>
          <a:lstStyle/>
          <a:p>
            <a:pPr algn="ctr"/>
            <a:r>
              <a:rPr lang="en-US" sz="2300" dirty="0" smtClean="0"/>
              <a:t>And now we stand at a time when political economic realities are becoming profound.</a:t>
            </a:r>
          </a:p>
          <a:p>
            <a:pPr algn="ctr"/>
            <a:endParaRPr lang="en-US" sz="2300" dirty="0"/>
          </a:p>
          <a:p>
            <a:pPr algn="ctr"/>
            <a:r>
              <a:rPr lang="en-US" sz="2300" dirty="0" smtClean="0"/>
              <a:t>Income inequalities are growing to staggering size, and with it we are seeing a decline in the social consciousness that began after WW2.</a:t>
            </a:r>
          </a:p>
          <a:p>
            <a:pPr algn="ctr"/>
            <a:endParaRPr lang="en-US" sz="2300" dirty="0"/>
          </a:p>
          <a:p>
            <a:pPr algn="ctr"/>
            <a:r>
              <a:rPr lang="en-US" sz="2300" dirty="0" smtClean="0"/>
              <a:t>Technology has been embraced to the point that we now live in a </a:t>
            </a:r>
            <a:r>
              <a:rPr lang="en-US" sz="2300" dirty="0" err="1" smtClean="0"/>
              <a:t>Digitocracy</a:t>
            </a:r>
            <a:r>
              <a:rPr lang="en-US" sz="2300" dirty="0"/>
              <a:t> </a:t>
            </a:r>
            <a:r>
              <a:rPr lang="en-US" sz="2300" dirty="0" smtClean="0"/>
              <a:t>where information about such inequalities, real and perceived, and the solutions flows far and wide – for better and more often, worse.</a:t>
            </a:r>
            <a:endParaRPr lang="en-US" sz="2300" dirty="0"/>
          </a:p>
          <a:p>
            <a:pPr algn="ctr"/>
            <a:endParaRPr lang="en-CA" sz="2300" dirty="0" smtClean="0"/>
          </a:p>
          <a:p>
            <a:pPr algn="ctr"/>
            <a:r>
              <a:rPr lang="en-CA" sz="2300" dirty="0" smtClean="0"/>
              <a:t>And driving much of it, arrogance, ignorance and greed.</a:t>
            </a:r>
          </a:p>
          <a:p>
            <a:pPr algn="ctr"/>
            <a:endParaRPr lang="en-CA" sz="2300" dirty="0"/>
          </a:p>
          <a:p>
            <a:pPr algn="ctr"/>
            <a:r>
              <a:rPr lang="en-CA" sz="2300" dirty="0" smtClean="0"/>
              <a:t>But such realisations started in the late 19</a:t>
            </a:r>
            <a:r>
              <a:rPr lang="en-CA" sz="2300" baseline="30000" dirty="0" smtClean="0"/>
              <a:t>th</a:t>
            </a:r>
            <a:r>
              <a:rPr lang="en-CA" sz="2300" dirty="0" smtClean="0"/>
              <a:t> century with pioneers such as Ebenezer Howard and Charles Booth.</a:t>
            </a:r>
            <a:endParaRPr lang="en-US" sz="2300" dirty="0"/>
          </a:p>
        </p:txBody>
      </p:sp>
      <p:sp>
        <p:nvSpPr>
          <p:cNvPr id="5" name="TextBox 4"/>
          <p:cNvSpPr txBox="1"/>
          <p:nvPr/>
        </p:nvSpPr>
        <p:spPr>
          <a:xfrm>
            <a:off x="8602722" y="-152400"/>
            <a:ext cx="617478" cy="707886"/>
          </a:xfrm>
          <a:prstGeom prst="rect">
            <a:avLst/>
          </a:prstGeom>
          <a:noFill/>
        </p:spPr>
        <p:txBody>
          <a:bodyPr wrap="none" rtlCol="0">
            <a:spAutoFit/>
          </a:bodyPr>
          <a:lstStyle/>
          <a:p>
            <a:pPr algn="ctr"/>
            <a:r>
              <a:rPr lang="en-CA" sz="4000" kern="700" spc="-100" dirty="0" smtClean="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268169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440147">
            <a:off x="990600" y="1524001"/>
            <a:ext cx="7467600" cy="3046988"/>
          </a:xfrm>
          <a:prstGeom prst="rect">
            <a:avLst/>
          </a:prstGeom>
          <a:noFill/>
          <a:ln>
            <a:noFill/>
          </a:ln>
        </p:spPr>
        <p:txBody>
          <a:bodyPr wrap="square" rtlCol="0">
            <a:spAutoFit/>
          </a:bodyPr>
          <a:lstStyle/>
          <a:p>
            <a:r>
              <a:rPr lang="en-US" sz="4800" dirty="0"/>
              <a:t>#</a:t>
            </a:r>
            <a:r>
              <a:rPr lang="en-US" sz="4800" dirty="0" err="1"/>
              <a:t>Hohoho</a:t>
            </a:r>
            <a:r>
              <a:rPr lang="en-US" sz="4800" dirty="0"/>
              <a:t> Dear guy sitting next to me. I can see you copying my test. Joke’s on you - I didn’t study either.</a:t>
            </a:r>
            <a:endParaRPr lang="en-CA" sz="4800" dirty="0"/>
          </a:p>
        </p:txBody>
      </p:sp>
      <p:pic>
        <p:nvPicPr>
          <p:cNvPr id="4" name="Picture 3"/>
          <p:cNvPicPr>
            <a:picLocks noChangeAspect="1"/>
          </p:cNvPicPr>
          <p:nvPr/>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l="22039" t="22500" r="22038" b="35000"/>
          <a:stretch/>
        </p:blipFill>
        <p:spPr>
          <a:xfrm rot="518507">
            <a:off x="6592057" y="4696887"/>
            <a:ext cx="1303761" cy="615665"/>
          </a:xfrm>
          <a:prstGeom prst="rect">
            <a:avLst/>
          </a:prstGeom>
        </p:spPr>
      </p:pic>
      <p:sp>
        <p:nvSpPr>
          <p:cNvPr id="5" name="Rounded Rectangle 4"/>
          <p:cNvSpPr/>
          <p:nvPr/>
        </p:nvSpPr>
        <p:spPr>
          <a:xfrm rot="460277">
            <a:off x="826637" y="838203"/>
            <a:ext cx="8012565" cy="419706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945825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oward1"/>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0510"/>
            <a:ext cx="6454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400800" y="182225"/>
            <a:ext cx="2689225" cy="6370975"/>
          </a:xfrm>
          <a:prstGeom prst="rect">
            <a:avLst/>
          </a:prstGeom>
          <a:noFill/>
        </p:spPr>
        <p:txBody>
          <a:bodyPr wrap="square" rtlCol="0">
            <a:spAutoFit/>
          </a:bodyPr>
          <a:lstStyle/>
          <a:p>
            <a:pPr algn="ctr"/>
            <a:r>
              <a:rPr lang="en-US" sz="2400" dirty="0" smtClean="0">
                <a:effectLst>
                  <a:outerShdw blurRad="38100" dist="38100" dir="2700000" algn="tl">
                    <a:srgbClr val="000000">
                      <a:alpha val="43137"/>
                    </a:srgbClr>
                  </a:outerShdw>
                </a:effectLst>
              </a:rPr>
              <a:t>Ebenezer Howard’s Three Magnets.</a:t>
            </a:r>
          </a:p>
          <a:p>
            <a:pPr algn="ctr"/>
            <a:endParaRPr lang="en-US" sz="2400" dirty="0"/>
          </a:p>
          <a:p>
            <a:pPr algn="ctr"/>
            <a:r>
              <a:rPr lang="en-US" sz="2400" dirty="0" smtClean="0"/>
              <a:t>The differing characteristics, bad and good, of the town, the country and his idea of the mixed town-country that would have only the good.</a:t>
            </a:r>
          </a:p>
          <a:p>
            <a:pPr algn="ctr"/>
            <a:endParaRPr lang="en-US" sz="2400" dirty="0"/>
          </a:p>
          <a:p>
            <a:pPr algn="ctr"/>
            <a:r>
              <a:rPr lang="en-US" sz="2400" dirty="0" smtClean="0"/>
              <a:t>People would benefit from living in a mix of town and country or in the </a:t>
            </a:r>
            <a:r>
              <a:rPr lang="en-US" sz="2400" b="1" i="1" dirty="0" smtClean="0"/>
              <a:t>Garden City</a:t>
            </a:r>
            <a:endParaRPr lang="en-US" sz="2400" b="1" i="1" dirty="0"/>
          </a:p>
        </p:txBody>
      </p:sp>
      <p:cxnSp>
        <p:nvCxnSpPr>
          <p:cNvPr id="5" name="Straight Connector 4"/>
          <p:cNvCxnSpPr/>
          <p:nvPr/>
        </p:nvCxnSpPr>
        <p:spPr>
          <a:xfrm>
            <a:off x="990600" y="1295400"/>
            <a:ext cx="1676400" cy="16002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4038600" y="1295400"/>
            <a:ext cx="1600200" cy="16002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59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602722" y="-152400"/>
            <a:ext cx="617478" cy="707886"/>
          </a:xfrm>
          <a:prstGeom prst="rect">
            <a:avLst/>
          </a:prstGeom>
          <a:noFill/>
        </p:spPr>
        <p:txBody>
          <a:bodyPr wrap="none" rtlCol="0">
            <a:spAutoFit/>
          </a:bodyPr>
          <a:lstStyle/>
          <a:p>
            <a:pPr algn="ctr"/>
            <a:r>
              <a:rPr lang="en-CA" sz="4000" kern="700" spc="-100" dirty="0" smtClean="0">
                <a:solidFill>
                  <a:schemeClr val="accent2"/>
                </a:solidFill>
                <a:sym typeface="Wingdings" panose="05000000000000000000" pitchFamily="2" charset="2"/>
              </a:rPr>
              <a:t></a:t>
            </a:r>
            <a:endParaRPr lang="en-CA" sz="4000" kern="700" spc="-100" dirty="0">
              <a:solidFill>
                <a:schemeClr val="accent2"/>
              </a:solidFill>
            </a:endParaRPr>
          </a:p>
        </p:txBody>
      </p:sp>
      <p:sp>
        <p:nvSpPr>
          <p:cNvPr id="6" name="TextBox 5"/>
          <p:cNvSpPr txBox="1"/>
          <p:nvPr/>
        </p:nvSpPr>
        <p:spPr>
          <a:xfrm>
            <a:off x="3227887" y="-152400"/>
            <a:ext cx="2715808" cy="615553"/>
          </a:xfrm>
          <a:prstGeom prst="rect">
            <a:avLst/>
          </a:prstGeom>
          <a:noFill/>
        </p:spPr>
        <p:txBody>
          <a:bodyPr wrap="none" rtlCol="0">
            <a:spAutoFit/>
          </a:bodyPr>
          <a:lstStyle/>
          <a:p>
            <a:pPr algn="ctr"/>
            <a:r>
              <a:rPr lang="en-US" sz="3400" dirty="0" smtClean="0">
                <a:effectLst>
                  <a:outerShdw blurRad="38100" dist="38100" dir="2700000" algn="tl">
                    <a:srgbClr val="000000">
                      <a:alpha val="43137"/>
                    </a:srgbClr>
                  </a:outerShdw>
                </a:effectLst>
              </a:rPr>
              <a:t>Charles Booth</a:t>
            </a:r>
            <a:endParaRPr lang="en-US" sz="3400" dirty="0">
              <a:effectLst>
                <a:outerShdw blurRad="38100" dist="38100" dir="2700000" algn="tl">
                  <a:srgbClr val="000000">
                    <a:alpha val="43137"/>
                  </a:srgbClr>
                </a:outerShdw>
              </a:effectLst>
            </a:endParaRPr>
          </a:p>
        </p:txBody>
      </p:sp>
      <p:sp>
        <p:nvSpPr>
          <p:cNvPr id="7" name="TextBox 6"/>
          <p:cNvSpPr txBox="1"/>
          <p:nvPr/>
        </p:nvSpPr>
        <p:spPr>
          <a:xfrm>
            <a:off x="465078" y="457200"/>
            <a:ext cx="8221722" cy="6817251"/>
          </a:xfrm>
          <a:prstGeom prst="rect">
            <a:avLst/>
          </a:prstGeom>
          <a:noFill/>
        </p:spPr>
        <p:txBody>
          <a:bodyPr wrap="square" rtlCol="0">
            <a:spAutoFit/>
          </a:bodyPr>
          <a:lstStyle/>
          <a:p>
            <a:pPr algn="ctr"/>
            <a:r>
              <a:rPr lang="en-US" sz="2300" dirty="0" smtClean="0"/>
              <a:t>Charles Both was one of the many social reformers of the late 19</a:t>
            </a:r>
            <a:r>
              <a:rPr lang="en-US" sz="2300" baseline="30000" dirty="0" smtClean="0"/>
              <a:t>th</a:t>
            </a:r>
            <a:r>
              <a:rPr lang="en-US" sz="2300" dirty="0" smtClean="0"/>
              <a:t> century who saw and acted on the social horrors of unconstrained industrialization in the U.K. and especially in London.</a:t>
            </a:r>
          </a:p>
          <a:p>
            <a:pPr algn="ctr"/>
            <a:endParaRPr lang="en-CA" sz="2300" dirty="0"/>
          </a:p>
          <a:p>
            <a:pPr algn="ctr"/>
            <a:r>
              <a:rPr lang="en-CA" sz="2300" dirty="0" smtClean="0"/>
              <a:t>His contribution was quite literally graphic in form and content, and stands as one of the very few examples of a research based approach to recording the ills of London’s working class.</a:t>
            </a:r>
          </a:p>
          <a:p>
            <a:pPr algn="ctr"/>
            <a:endParaRPr lang="en-CA" sz="2300" dirty="0"/>
          </a:p>
          <a:p>
            <a:pPr algn="ctr"/>
            <a:r>
              <a:rPr lang="en-CA" sz="2300" dirty="0" smtClean="0"/>
              <a:t>More than that, his project’s original field notebooks survive alongside his published works, so we have first hand and vivid descriptions of living and working conditions, the lives and employment of women, and many other social and economic attributes of a large industrial city in the 19</a:t>
            </a:r>
            <a:r>
              <a:rPr lang="en-CA" sz="2300" baseline="30000" dirty="0" smtClean="0"/>
              <a:t>th</a:t>
            </a:r>
            <a:r>
              <a:rPr lang="en-CA" sz="2300" dirty="0" smtClean="0"/>
              <a:t> century.</a:t>
            </a:r>
          </a:p>
          <a:p>
            <a:pPr algn="ctr"/>
            <a:endParaRPr lang="en-CA" sz="2300" dirty="0"/>
          </a:p>
          <a:p>
            <a:pPr algn="ctr"/>
            <a:r>
              <a:rPr lang="en-CA" sz="2300" dirty="0" smtClean="0"/>
              <a:t>Booth’s original notebooks can be found in the Charles Booth Archive London School of Economics website and make for fascinating reading at:</a:t>
            </a:r>
          </a:p>
          <a:p>
            <a:pPr algn="ctr"/>
            <a:r>
              <a:rPr lang="en-US" sz="2300" dirty="0">
                <a:hlinkClick r:id="rId2"/>
              </a:rPr>
              <a:t>https://booth.lse.ac.uk/map/14/-0.1174/51.5064/100/1</a:t>
            </a:r>
            <a:endParaRPr lang="en-US" sz="2300" dirty="0"/>
          </a:p>
          <a:p>
            <a:pPr algn="ctr"/>
            <a:endParaRPr lang="en-US" sz="2300" dirty="0"/>
          </a:p>
        </p:txBody>
      </p:sp>
    </p:spTree>
    <p:extLst>
      <p:ext uri="{BB962C8B-B14F-4D97-AF65-F5344CB8AC3E}">
        <p14:creationId xmlns:p14="http://schemas.microsoft.com/office/powerpoint/2010/main" val="283753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Effect transition="in" filter="fade">
                                      <p:cBhvr>
                                        <p:cTn id="25"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1050"/>
            <a:ext cx="9163050" cy="615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978" y="319786"/>
            <a:ext cx="2409022" cy="656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7515" y="-51375"/>
            <a:ext cx="8415765" cy="615553"/>
          </a:xfrm>
          <a:prstGeom prst="rect">
            <a:avLst/>
          </a:prstGeom>
          <a:noFill/>
        </p:spPr>
        <p:txBody>
          <a:bodyPr wrap="none" rtlCol="0">
            <a:spAutoFit/>
          </a:bodyPr>
          <a:lstStyle/>
          <a:p>
            <a:pPr algn="ctr"/>
            <a:r>
              <a:rPr lang="en-US" sz="3400" dirty="0" smtClean="0">
                <a:effectLst>
                  <a:outerShdw blurRad="38100" dist="38100" dir="2700000" algn="tl">
                    <a:srgbClr val="000000">
                      <a:alpha val="43137"/>
                    </a:srgbClr>
                  </a:outerShdw>
                </a:effectLst>
              </a:rPr>
              <a:t>Charles Booth’s Poverty Maps of London, 1899</a:t>
            </a:r>
            <a:endParaRPr lang="en-US" sz="3400" dirty="0">
              <a:effectLst>
                <a:outerShdw blurRad="38100" dist="38100" dir="2700000" algn="tl">
                  <a:srgbClr val="000000">
                    <a:alpha val="43137"/>
                  </a:srgbClr>
                </a:outerShdw>
              </a:effectLst>
            </a:endParaRPr>
          </a:p>
        </p:txBody>
      </p:sp>
      <p:pic>
        <p:nvPicPr>
          <p:cNvPr id="5" name="Picture 4" descr="http://ecx.images-amazon.com/images/I/61YzceedpLL._SL5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51375"/>
            <a:ext cx="5029200" cy="6908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39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fade">
                                      <p:cBhvr>
                                        <p:cTn id="13" dur="500"/>
                                        <p:tgtEl>
                                          <p:spTgt spid="1126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6955</TotalTime>
  <Words>3192</Words>
  <Application>Microsoft Office PowerPoint</Application>
  <PresentationFormat>On-screen Show (4:3)</PresentationFormat>
  <Paragraphs>721</Paragraphs>
  <Slides>60</Slides>
  <Notes>12</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Calibri</vt:lpstr>
      <vt:lpstr>Cambria Math</vt:lpstr>
      <vt:lpstr>Courier New</vt:lpstr>
      <vt:lpstr>Times New Roman</vt:lpstr>
      <vt:lpstr>Tw Cen MT Condensed</vt:lpstr>
      <vt:lpstr>Wingdings</vt:lpstr>
      <vt:lpstr>Office Theme</vt:lpstr>
      <vt:lpstr>PowerPoint Presentation</vt:lpstr>
      <vt:lpstr>Quality of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Ryerson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of Life</dc:title>
  <dc:creator>artsadmin</dc:creator>
  <cp:lastModifiedBy>Windows User</cp:lastModifiedBy>
  <cp:revision>132</cp:revision>
  <cp:lastPrinted>2013-01-14T14:48:13Z</cp:lastPrinted>
  <dcterms:created xsi:type="dcterms:W3CDTF">2012-03-12T18:56:11Z</dcterms:created>
  <dcterms:modified xsi:type="dcterms:W3CDTF">2019-11-26T18:42:35Z</dcterms:modified>
</cp:coreProperties>
</file>