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notesMasterIdLst>
    <p:notesMasterId r:id="rId87"/>
  </p:notesMasterIdLst>
  <p:handoutMasterIdLst>
    <p:handoutMasterId r:id="rId88"/>
  </p:handoutMasterIdLst>
  <p:sldIdLst>
    <p:sldId id="430" r:id="rId5"/>
    <p:sldId id="1050" r:id="rId6"/>
    <p:sldId id="1051" r:id="rId7"/>
    <p:sldId id="256" r:id="rId8"/>
    <p:sldId id="399" r:id="rId9"/>
    <p:sldId id="442" r:id="rId10"/>
    <p:sldId id="1052" r:id="rId11"/>
    <p:sldId id="293" r:id="rId12"/>
    <p:sldId id="294" r:id="rId13"/>
    <p:sldId id="432" r:id="rId14"/>
    <p:sldId id="307" r:id="rId15"/>
    <p:sldId id="788" r:id="rId16"/>
    <p:sldId id="1047" r:id="rId17"/>
    <p:sldId id="991" r:id="rId18"/>
    <p:sldId id="1036" r:id="rId19"/>
    <p:sldId id="993" r:id="rId20"/>
    <p:sldId id="973" r:id="rId21"/>
    <p:sldId id="1049" r:id="rId22"/>
    <p:sldId id="1053" r:id="rId23"/>
    <p:sldId id="1013" r:id="rId24"/>
    <p:sldId id="955" r:id="rId25"/>
    <p:sldId id="956" r:id="rId26"/>
    <p:sldId id="828" r:id="rId27"/>
    <p:sldId id="1039" r:id="rId28"/>
    <p:sldId id="975" r:id="rId29"/>
    <p:sldId id="976" r:id="rId30"/>
    <p:sldId id="1056" r:id="rId31"/>
    <p:sldId id="1040" r:id="rId32"/>
    <p:sldId id="450" r:id="rId33"/>
    <p:sldId id="451" r:id="rId34"/>
    <p:sldId id="1018" r:id="rId35"/>
    <p:sldId id="1057" r:id="rId36"/>
    <p:sldId id="400" r:id="rId37"/>
    <p:sldId id="317" r:id="rId38"/>
    <p:sldId id="443" r:id="rId39"/>
    <p:sldId id="319" r:id="rId40"/>
    <p:sldId id="320" r:id="rId41"/>
    <p:sldId id="444" r:id="rId42"/>
    <p:sldId id="318" r:id="rId43"/>
    <p:sldId id="321" r:id="rId44"/>
    <p:sldId id="322" r:id="rId45"/>
    <p:sldId id="355" r:id="rId46"/>
    <p:sldId id="340" r:id="rId47"/>
    <p:sldId id="401" r:id="rId48"/>
    <p:sldId id="342" r:id="rId49"/>
    <p:sldId id="343" r:id="rId50"/>
    <p:sldId id="448" r:id="rId51"/>
    <p:sldId id="344" r:id="rId52"/>
    <p:sldId id="345" r:id="rId53"/>
    <p:sldId id="390" r:id="rId54"/>
    <p:sldId id="346" r:id="rId55"/>
    <p:sldId id="445" r:id="rId56"/>
    <p:sldId id="351" r:id="rId57"/>
    <p:sldId id="436" r:id="rId58"/>
    <p:sldId id="353" r:id="rId59"/>
    <p:sldId id="446" r:id="rId60"/>
    <p:sldId id="372" r:id="rId61"/>
    <p:sldId id="373" r:id="rId62"/>
    <p:sldId id="374" r:id="rId63"/>
    <p:sldId id="375" r:id="rId64"/>
    <p:sldId id="376" r:id="rId65"/>
    <p:sldId id="377" r:id="rId66"/>
    <p:sldId id="378" r:id="rId67"/>
    <p:sldId id="379" r:id="rId68"/>
    <p:sldId id="380" r:id="rId69"/>
    <p:sldId id="381" r:id="rId70"/>
    <p:sldId id="360" r:id="rId71"/>
    <p:sldId id="438" r:id="rId72"/>
    <p:sldId id="439" r:id="rId73"/>
    <p:sldId id="359" r:id="rId74"/>
    <p:sldId id="363" r:id="rId75"/>
    <p:sldId id="364" r:id="rId76"/>
    <p:sldId id="391" r:id="rId77"/>
    <p:sldId id="366" r:id="rId78"/>
    <p:sldId id="356" r:id="rId79"/>
    <p:sldId id="447" r:id="rId80"/>
    <p:sldId id="281" r:id="rId81"/>
    <p:sldId id="440" r:id="rId82"/>
    <p:sldId id="441" r:id="rId83"/>
    <p:sldId id="368" r:id="rId84"/>
    <p:sldId id="370" r:id="rId85"/>
    <p:sldId id="1058" r:id="rId86"/>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p:scale>
          <a:sx n="60" d="100"/>
          <a:sy n="60" d="100"/>
        </p:scale>
        <p:origin x="871" y="12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114" d="100"/>
          <a:sy n="114" d="100"/>
        </p:scale>
        <p:origin x="-2406" y="-10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Philip%20Coppack\Dropbox\COURSES\DATA%20ALL%20COURSES\CANADA%20MIGRATION%20NI%20DATA%201971-201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Natural Increase</c:v>
          </c:tx>
          <c:spPr>
            <a:ln w="50800"/>
          </c:spPr>
          <c:marker>
            <c:symbol val="none"/>
          </c:marker>
          <c:cat>
            <c:strRef>
              <c:f>'demo03-eng'!$A$4:$A$23</c:f>
              <c:strCache>
                <c:ptCount val="20"/>
                <c:pt idx="0">
                  <c:v>1851-1861</c:v>
                </c:pt>
                <c:pt idx="1">
                  <c:v>1861-1871</c:v>
                </c:pt>
                <c:pt idx="2">
                  <c:v>1871-1881</c:v>
                </c:pt>
                <c:pt idx="3">
                  <c:v>1881-1891</c:v>
                </c:pt>
                <c:pt idx="4">
                  <c:v>1891-1901</c:v>
                </c:pt>
                <c:pt idx="5">
                  <c:v>1901-1911</c:v>
                </c:pt>
                <c:pt idx="6">
                  <c:v>1911-1921</c:v>
                </c:pt>
                <c:pt idx="7">
                  <c:v>1921-1931</c:v>
                </c:pt>
                <c:pt idx="8">
                  <c:v>1931-1941</c:v>
                </c:pt>
                <c:pt idx="9">
                  <c:v>1941-1951</c:v>
                </c:pt>
                <c:pt idx="10">
                  <c:v>1951-1956</c:v>
                </c:pt>
                <c:pt idx="11">
                  <c:v>1956-1961</c:v>
                </c:pt>
                <c:pt idx="12">
                  <c:v>1961-1966</c:v>
                </c:pt>
                <c:pt idx="13">
                  <c:v>1966-1971</c:v>
                </c:pt>
                <c:pt idx="14">
                  <c:v>1971-1976</c:v>
                </c:pt>
                <c:pt idx="15">
                  <c:v>1976-1981</c:v>
                </c:pt>
                <c:pt idx="16">
                  <c:v>1981-1986</c:v>
                </c:pt>
                <c:pt idx="17">
                  <c:v>1986-1991</c:v>
                </c:pt>
                <c:pt idx="18">
                  <c:v>1991-1996</c:v>
                </c:pt>
                <c:pt idx="19">
                  <c:v>1996-2001</c:v>
                </c:pt>
              </c:strCache>
            </c:strRef>
          </c:cat>
          <c:val>
            <c:numRef>
              <c:f>'demo03-eng'!$H$4:$H$23</c:f>
              <c:numCache>
                <c:formatCode>#,##0</c:formatCode>
                <c:ptCount val="20"/>
                <c:pt idx="0">
                  <c:v>611</c:v>
                </c:pt>
                <c:pt idx="1">
                  <c:v>610</c:v>
                </c:pt>
                <c:pt idx="2">
                  <c:v>690</c:v>
                </c:pt>
                <c:pt idx="3">
                  <c:v>654</c:v>
                </c:pt>
                <c:pt idx="4">
                  <c:v>668</c:v>
                </c:pt>
                <c:pt idx="5">
                  <c:v>1025</c:v>
                </c:pt>
                <c:pt idx="6">
                  <c:v>1270</c:v>
                </c:pt>
                <c:pt idx="7">
                  <c:v>1360</c:v>
                </c:pt>
                <c:pt idx="8">
                  <c:v>1222</c:v>
                </c:pt>
                <c:pt idx="9">
                  <c:v>1972</c:v>
                </c:pt>
                <c:pt idx="10">
                  <c:v>1473</c:v>
                </c:pt>
                <c:pt idx="11">
                  <c:v>1675</c:v>
                </c:pt>
                <c:pt idx="12">
                  <c:v>1518</c:v>
                </c:pt>
                <c:pt idx="13">
                  <c:v>1090</c:v>
                </c:pt>
                <c:pt idx="14">
                  <c:v>936</c:v>
                </c:pt>
                <c:pt idx="15">
                  <c:v>977</c:v>
                </c:pt>
                <c:pt idx="16">
                  <c:v>987</c:v>
                </c:pt>
                <c:pt idx="17">
                  <c:v>987</c:v>
                </c:pt>
                <c:pt idx="18">
                  <c:v>912</c:v>
                </c:pt>
                <c:pt idx="19">
                  <c:v>616</c:v>
                </c:pt>
              </c:numCache>
            </c:numRef>
          </c:val>
          <c:smooth val="0"/>
          <c:extLst>
            <c:ext xmlns:c16="http://schemas.microsoft.com/office/drawing/2014/chart" uri="{C3380CC4-5D6E-409C-BE32-E72D297353CC}">
              <c16:uniqueId val="{00000000-F339-406B-9B50-A7AD08AA7752}"/>
            </c:ext>
          </c:extLst>
        </c:ser>
        <c:ser>
          <c:idx val="1"/>
          <c:order val="1"/>
          <c:tx>
            <c:v>Net Migration</c:v>
          </c:tx>
          <c:spPr>
            <a:ln w="50800"/>
          </c:spPr>
          <c:marker>
            <c:symbol val="none"/>
          </c:marker>
          <c:cat>
            <c:strRef>
              <c:f>'demo03-eng'!$A$4:$A$23</c:f>
              <c:strCache>
                <c:ptCount val="20"/>
                <c:pt idx="0">
                  <c:v>1851-1861</c:v>
                </c:pt>
                <c:pt idx="1">
                  <c:v>1861-1871</c:v>
                </c:pt>
                <c:pt idx="2">
                  <c:v>1871-1881</c:v>
                </c:pt>
                <c:pt idx="3">
                  <c:v>1881-1891</c:v>
                </c:pt>
                <c:pt idx="4">
                  <c:v>1891-1901</c:v>
                </c:pt>
                <c:pt idx="5">
                  <c:v>1901-1911</c:v>
                </c:pt>
                <c:pt idx="6">
                  <c:v>1911-1921</c:v>
                </c:pt>
                <c:pt idx="7">
                  <c:v>1921-1931</c:v>
                </c:pt>
                <c:pt idx="8">
                  <c:v>1931-1941</c:v>
                </c:pt>
                <c:pt idx="9">
                  <c:v>1941-1951</c:v>
                </c:pt>
                <c:pt idx="10">
                  <c:v>1951-1956</c:v>
                </c:pt>
                <c:pt idx="11">
                  <c:v>1956-1961</c:v>
                </c:pt>
                <c:pt idx="12">
                  <c:v>1961-1966</c:v>
                </c:pt>
                <c:pt idx="13">
                  <c:v>1966-1971</c:v>
                </c:pt>
                <c:pt idx="14">
                  <c:v>1971-1976</c:v>
                </c:pt>
                <c:pt idx="15">
                  <c:v>1976-1981</c:v>
                </c:pt>
                <c:pt idx="16">
                  <c:v>1981-1986</c:v>
                </c:pt>
                <c:pt idx="17">
                  <c:v>1986-1991</c:v>
                </c:pt>
                <c:pt idx="18">
                  <c:v>1991-1996</c:v>
                </c:pt>
                <c:pt idx="19">
                  <c:v>1996-2001</c:v>
                </c:pt>
              </c:strCache>
            </c:strRef>
          </c:cat>
          <c:val>
            <c:numRef>
              <c:f>'demo03-eng'!$I$4:$I$23</c:f>
              <c:numCache>
                <c:formatCode>General</c:formatCode>
                <c:ptCount val="20"/>
                <c:pt idx="0">
                  <c:v>182</c:v>
                </c:pt>
                <c:pt idx="1">
                  <c:v>-150</c:v>
                </c:pt>
                <c:pt idx="2">
                  <c:v>-54</c:v>
                </c:pt>
                <c:pt idx="3">
                  <c:v>-146</c:v>
                </c:pt>
                <c:pt idx="4">
                  <c:v>-130</c:v>
                </c:pt>
                <c:pt idx="5">
                  <c:v>810</c:v>
                </c:pt>
                <c:pt idx="6">
                  <c:v>311</c:v>
                </c:pt>
                <c:pt idx="7">
                  <c:v>230</c:v>
                </c:pt>
                <c:pt idx="8">
                  <c:v>-92</c:v>
                </c:pt>
                <c:pt idx="9">
                  <c:v>169</c:v>
                </c:pt>
                <c:pt idx="10">
                  <c:v>598</c:v>
                </c:pt>
                <c:pt idx="11">
                  <c:v>482</c:v>
                </c:pt>
                <c:pt idx="12">
                  <c:v>259</c:v>
                </c:pt>
                <c:pt idx="13">
                  <c:v>463</c:v>
                </c:pt>
                <c:pt idx="14">
                  <c:v>695</c:v>
                </c:pt>
                <c:pt idx="15">
                  <c:v>493</c:v>
                </c:pt>
                <c:pt idx="16">
                  <c:v>400</c:v>
                </c:pt>
                <c:pt idx="17">
                  <c:v>951</c:v>
                </c:pt>
                <c:pt idx="18">
                  <c:v>780</c:v>
                </c:pt>
                <c:pt idx="19">
                  <c:v>841</c:v>
                </c:pt>
              </c:numCache>
            </c:numRef>
          </c:val>
          <c:smooth val="0"/>
          <c:extLst>
            <c:ext xmlns:c16="http://schemas.microsoft.com/office/drawing/2014/chart" uri="{C3380CC4-5D6E-409C-BE32-E72D297353CC}">
              <c16:uniqueId val="{00000001-F339-406B-9B50-A7AD08AA7752}"/>
            </c:ext>
          </c:extLst>
        </c:ser>
        <c:dLbls>
          <c:showLegendKey val="0"/>
          <c:showVal val="0"/>
          <c:showCatName val="0"/>
          <c:showSerName val="0"/>
          <c:showPercent val="0"/>
          <c:showBubbleSize val="0"/>
        </c:dLbls>
        <c:smooth val="0"/>
        <c:axId val="566139792"/>
        <c:axId val="566137440"/>
      </c:lineChart>
      <c:catAx>
        <c:axId val="566139792"/>
        <c:scaling>
          <c:orientation val="minMax"/>
        </c:scaling>
        <c:delete val="0"/>
        <c:axPos val="b"/>
        <c:numFmt formatCode="General" sourceLinked="0"/>
        <c:majorTickMark val="out"/>
        <c:minorTickMark val="none"/>
        <c:tickLblPos val="low"/>
        <c:spPr>
          <a:noFill/>
          <a:ln>
            <a:solidFill>
              <a:schemeClr val="bg1"/>
            </a:solidFill>
          </a:ln>
        </c:spPr>
        <c:txPr>
          <a:bodyPr/>
          <a:lstStyle/>
          <a:p>
            <a:pPr>
              <a:defRPr sz="2000" b="1">
                <a:solidFill>
                  <a:schemeClr val="bg1"/>
                </a:solidFill>
              </a:defRPr>
            </a:pPr>
            <a:endParaRPr lang="en-US"/>
          </a:p>
        </c:txPr>
        <c:crossAx val="566137440"/>
        <c:crosses val="autoZero"/>
        <c:auto val="1"/>
        <c:lblAlgn val="ctr"/>
        <c:lblOffset val="100"/>
        <c:noMultiLvlLbl val="0"/>
      </c:catAx>
      <c:valAx>
        <c:axId val="566137440"/>
        <c:scaling>
          <c:orientation val="minMax"/>
        </c:scaling>
        <c:delete val="0"/>
        <c:axPos val="l"/>
        <c:majorGridlines>
          <c:spPr>
            <a:ln>
              <a:noFill/>
            </a:ln>
          </c:spPr>
        </c:majorGridlines>
        <c:title>
          <c:tx>
            <c:rich>
              <a:bodyPr/>
              <a:lstStyle/>
              <a:p>
                <a:pPr>
                  <a:defRPr sz="2300">
                    <a:solidFill>
                      <a:schemeClr val="bg1"/>
                    </a:solidFill>
                  </a:defRPr>
                </a:pPr>
                <a:r>
                  <a:rPr lang="en-CA" sz="2000" b="0" dirty="0">
                    <a:solidFill>
                      <a:schemeClr val="bg1"/>
                    </a:solidFill>
                    <a:effectLst>
                      <a:outerShdw blurRad="38100" dist="38100" dir="2700000" algn="tl">
                        <a:srgbClr val="000000">
                          <a:alpha val="43137"/>
                        </a:srgbClr>
                      </a:outerShdw>
                    </a:effectLst>
                  </a:rPr>
                  <a:t>000’s Population</a:t>
                </a:r>
              </a:p>
            </c:rich>
          </c:tx>
          <c:overlay val="0"/>
        </c:title>
        <c:numFmt formatCode="#,##0" sourceLinked="1"/>
        <c:majorTickMark val="out"/>
        <c:minorTickMark val="none"/>
        <c:tickLblPos val="nextTo"/>
        <c:spPr>
          <a:ln>
            <a:solidFill>
              <a:schemeClr val="bg1"/>
            </a:solidFill>
          </a:ln>
        </c:spPr>
        <c:txPr>
          <a:bodyPr/>
          <a:lstStyle/>
          <a:p>
            <a:pPr>
              <a:defRPr sz="2000" b="0">
                <a:solidFill>
                  <a:schemeClr val="bg1"/>
                </a:solidFill>
                <a:effectLst>
                  <a:outerShdw blurRad="38100" dist="38100" dir="2700000" algn="tl">
                    <a:srgbClr val="000000">
                      <a:alpha val="43137"/>
                    </a:srgbClr>
                  </a:outerShdw>
                </a:effectLst>
              </a:defRPr>
            </a:pPr>
            <a:endParaRPr lang="en-US"/>
          </a:p>
        </c:txPr>
        <c:crossAx val="566139792"/>
        <c:crosses val="autoZero"/>
        <c:crossBetween val="between"/>
      </c:valAx>
    </c:plotArea>
    <c:legend>
      <c:legendPos val="b"/>
      <c:overlay val="0"/>
      <c:txPr>
        <a:bodyPr/>
        <a:lstStyle/>
        <a:p>
          <a:pPr>
            <a:defRPr sz="2400">
              <a:solidFill>
                <a:schemeClr val="bg1"/>
              </a:solidFil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Migration</c:v>
          </c:tx>
          <c:spPr>
            <a:ln w="50800"/>
          </c:spPr>
          <c:marker>
            <c:symbol val="none"/>
          </c:marker>
          <c:trendline>
            <c:spPr>
              <a:ln w="50800">
                <a:solidFill>
                  <a:schemeClr val="bg2"/>
                </a:solidFill>
                <a:prstDash val="sysDot"/>
              </a:ln>
            </c:spPr>
            <c:trendlineType val="linear"/>
            <c:dispRSqr val="0"/>
            <c:dispEq val="0"/>
          </c:trendline>
          <c:cat>
            <c:strRef>
              <c:f>'demo03-eng'!$A$4:$A$25</c:f>
              <c:strCache>
                <c:ptCount val="22"/>
                <c:pt idx="0">
                  <c:v>1851-1861</c:v>
                </c:pt>
                <c:pt idx="1">
                  <c:v>1861-1871</c:v>
                </c:pt>
                <c:pt idx="2">
                  <c:v>1871-1881</c:v>
                </c:pt>
                <c:pt idx="3">
                  <c:v>1881-1891</c:v>
                </c:pt>
                <c:pt idx="4">
                  <c:v>1891-1901</c:v>
                </c:pt>
                <c:pt idx="5">
                  <c:v>1901-1911</c:v>
                </c:pt>
                <c:pt idx="6">
                  <c:v>1911-1921</c:v>
                </c:pt>
                <c:pt idx="7">
                  <c:v>1921-1931</c:v>
                </c:pt>
                <c:pt idx="8">
                  <c:v>1931-1941</c:v>
                </c:pt>
                <c:pt idx="9">
                  <c:v>1941-1951</c:v>
                </c:pt>
                <c:pt idx="10">
                  <c:v>1951-1956</c:v>
                </c:pt>
                <c:pt idx="11">
                  <c:v>1956-1961</c:v>
                </c:pt>
                <c:pt idx="12">
                  <c:v>1961-1966</c:v>
                </c:pt>
                <c:pt idx="13">
                  <c:v>1966-1971</c:v>
                </c:pt>
                <c:pt idx="14">
                  <c:v>1971-1976</c:v>
                </c:pt>
                <c:pt idx="15">
                  <c:v>1976-1981</c:v>
                </c:pt>
                <c:pt idx="16">
                  <c:v>1981-1986</c:v>
                </c:pt>
                <c:pt idx="17">
                  <c:v>1986-1991</c:v>
                </c:pt>
                <c:pt idx="18">
                  <c:v>1991-1996</c:v>
                </c:pt>
                <c:pt idx="19">
                  <c:v>1996-2001</c:v>
                </c:pt>
                <c:pt idx="20">
                  <c:v>2010-2011</c:v>
                </c:pt>
                <c:pt idx="21">
                  <c:v>2011-2012</c:v>
                </c:pt>
              </c:strCache>
            </c:strRef>
          </c:cat>
          <c:val>
            <c:numRef>
              <c:f>'demo03-eng'!$L$4:$L$25</c:f>
              <c:numCache>
                <c:formatCode>0.0%</c:formatCode>
                <c:ptCount val="22"/>
                <c:pt idx="0">
                  <c:v>0.23</c:v>
                </c:pt>
                <c:pt idx="1">
                  <c:v>-0.32600000000000001</c:v>
                </c:pt>
                <c:pt idx="2">
                  <c:v>-8.5000000000000006E-2</c:v>
                </c:pt>
                <c:pt idx="3">
                  <c:v>-0.28699999999999998</c:v>
                </c:pt>
                <c:pt idx="4">
                  <c:v>-0.24199999999999999</c:v>
                </c:pt>
                <c:pt idx="5">
                  <c:v>0.441</c:v>
                </c:pt>
                <c:pt idx="6">
                  <c:v>0.19700000000000001</c:v>
                </c:pt>
                <c:pt idx="7">
                  <c:v>0.14499999999999999</c:v>
                </c:pt>
                <c:pt idx="8">
                  <c:v>-8.1000000000000003E-2</c:v>
                </c:pt>
                <c:pt idx="9">
                  <c:v>7.9000000000000001E-2</c:v>
                </c:pt>
                <c:pt idx="10">
                  <c:v>0.28899999999999998</c:v>
                </c:pt>
                <c:pt idx="11">
                  <c:v>0.223</c:v>
                </c:pt>
                <c:pt idx="12">
                  <c:v>0.14599999999999999</c:v>
                </c:pt>
                <c:pt idx="13">
                  <c:v>0.29799999999999999</c:v>
                </c:pt>
                <c:pt idx="14">
                  <c:v>0.42599999999999999</c:v>
                </c:pt>
                <c:pt idx="15">
                  <c:v>0.33500000000000002</c:v>
                </c:pt>
                <c:pt idx="16">
                  <c:v>0.28799999999999998</c:v>
                </c:pt>
                <c:pt idx="17">
                  <c:v>0.49099999999999999</c:v>
                </c:pt>
                <c:pt idx="18">
                  <c:v>0.46100000000000002</c:v>
                </c:pt>
                <c:pt idx="19">
                  <c:v>0.57699999999999996</c:v>
                </c:pt>
                <c:pt idx="20" formatCode="0.00%">
                  <c:v>0.72499999999999998</c:v>
                </c:pt>
                <c:pt idx="21" formatCode="0.00%">
                  <c:v>0.65500000000000003</c:v>
                </c:pt>
              </c:numCache>
            </c:numRef>
          </c:val>
          <c:smooth val="0"/>
          <c:extLst>
            <c:ext xmlns:c16="http://schemas.microsoft.com/office/drawing/2014/chart" uri="{C3380CC4-5D6E-409C-BE32-E72D297353CC}">
              <c16:uniqueId val="{00000000-DF47-4D8B-A2B5-135003B01BE9}"/>
            </c:ext>
          </c:extLst>
        </c:ser>
        <c:ser>
          <c:idx val="1"/>
          <c:order val="1"/>
          <c:tx>
            <c:v>Natural Increase</c:v>
          </c:tx>
          <c:spPr>
            <a:ln w="50800"/>
          </c:spPr>
          <c:marker>
            <c:symbol val="none"/>
          </c:marker>
          <c:trendline>
            <c:spPr>
              <a:ln w="50800">
                <a:solidFill>
                  <a:srgbClr val="C00000"/>
                </a:solidFill>
                <a:prstDash val="sysDot"/>
              </a:ln>
            </c:spPr>
            <c:trendlineType val="linear"/>
            <c:dispRSqr val="0"/>
            <c:dispEq val="0"/>
          </c:trendline>
          <c:cat>
            <c:strRef>
              <c:f>'demo03-eng'!$A$4:$A$25</c:f>
              <c:strCache>
                <c:ptCount val="22"/>
                <c:pt idx="0">
                  <c:v>1851-1861</c:v>
                </c:pt>
                <c:pt idx="1">
                  <c:v>1861-1871</c:v>
                </c:pt>
                <c:pt idx="2">
                  <c:v>1871-1881</c:v>
                </c:pt>
                <c:pt idx="3">
                  <c:v>1881-1891</c:v>
                </c:pt>
                <c:pt idx="4">
                  <c:v>1891-1901</c:v>
                </c:pt>
                <c:pt idx="5">
                  <c:v>1901-1911</c:v>
                </c:pt>
                <c:pt idx="6">
                  <c:v>1911-1921</c:v>
                </c:pt>
                <c:pt idx="7">
                  <c:v>1921-1931</c:v>
                </c:pt>
                <c:pt idx="8">
                  <c:v>1931-1941</c:v>
                </c:pt>
                <c:pt idx="9">
                  <c:v>1941-1951</c:v>
                </c:pt>
                <c:pt idx="10">
                  <c:v>1951-1956</c:v>
                </c:pt>
                <c:pt idx="11">
                  <c:v>1956-1961</c:v>
                </c:pt>
                <c:pt idx="12">
                  <c:v>1961-1966</c:v>
                </c:pt>
                <c:pt idx="13">
                  <c:v>1966-1971</c:v>
                </c:pt>
                <c:pt idx="14">
                  <c:v>1971-1976</c:v>
                </c:pt>
                <c:pt idx="15">
                  <c:v>1976-1981</c:v>
                </c:pt>
                <c:pt idx="16">
                  <c:v>1981-1986</c:v>
                </c:pt>
                <c:pt idx="17">
                  <c:v>1986-1991</c:v>
                </c:pt>
                <c:pt idx="18">
                  <c:v>1991-1996</c:v>
                </c:pt>
                <c:pt idx="19">
                  <c:v>1996-2001</c:v>
                </c:pt>
                <c:pt idx="20">
                  <c:v>2010-2011</c:v>
                </c:pt>
                <c:pt idx="21">
                  <c:v>2011-2012</c:v>
                </c:pt>
              </c:strCache>
            </c:strRef>
          </c:cat>
          <c:val>
            <c:numRef>
              <c:f>'demo03-eng'!$M$4:$M$25</c:f>
              <c:numCache>
                <c:formatCode>0.0%</c:formatCode>
                <c:ptCount val="22"/>
                <c:pt idx="0">
                  <c:v>0.77</c:v>
                </c:pt>
                <c:pt idx="1">
                  <c:v>1.3260000000000001</c:v>
                </c:pt>
                <c:pt idx="2">
                  <c:v>1.085</c:v>
                </c:pt>
                <c:pt idx="3">
                  <c:v>1.2869999999999999</c:v>
                </c:pt>
                <c:pt idx="4">
                  <c:v>1.242</c:v>
                </c:pt>
                <c:pt idx="5">
                  <c:v>0.55900000000000005</c:v>
                </c:pt>
                <c:pt idx="6">
                  <c:v>0.80300000000000005</c:v>
                </c:pt>
                <c:pt idx="7">
                  <c:v>0.85499999999999998</c:v>
                </c:pt>
                <c:pt idx="8">
                  <c:v>1.081</c:v>
                </c:pt>
                <c:pt idx="9">
                  <c:v>0.92100000000000004</c:v>
                </c:pt>
                <c:pt idx="10">
                  <c:v>0.71099999999999997</c:v>
                </c:pt>
                <c:pt idx="11">
                  <c:v>0.77700000000000002</c:v>
                </c:pt>
                <c:pt idx="12">
                  <c:v>0.85399999999999998</c:v>
                </c:pt>
                <c:pt idx="13">
                  <c:v>0.70199999999999996</c:v>
                </c:pt>
                <c:pt idx="14">
                  <c:v>0.57399999999999995</c:v>
                </c:pt>
                <c:pt idx="15">
                  <c:v>0.66500000000000004</c:v>
                </c:pt>
                <c:pt idx="16">
                  <c:v>0.71199999999999997</c:v>
                </c:pt>
                <c:pt idx="17">
                  <c:v>0.50900000000000001</c:v>
                </c:pt>
                <c:pt idx="18">
                  <c:v>0.53900000000000003</c:v>
                </c:pt>
                <c:pt idx="19">
                  <c:v>0.42299999999999999</c:v>
                </c:pt>
                <c:pt idx="20" formatCode="0.00%">
                  <c:v>0.27500000000000002</c:v>
                </c:pt>
                <c:pt idx="21" formatCode="0.00%">
                  <c:v>0.34499999999999997</c:v>
                </c:pt>
              </c:numCache>
            </c:numRef>
          </c:val>
          <c:smooth val="0"/>
          <c:extLst>
            <c:ext xmlns:c16="http://schemas.microsoft.com/office/drawing/2014/chart" uri="{C3380CC4-5D6E-409C-BE32-E72D297353CC}">
              <c16:uniqueId val="{00000001-DF47-4D8B-A2B5-135003B01BE9}"/>
            </c:ext>
          </c:extLst>
        </c:ser>
        <c:dLbls>
          <c:showLegendKey val="0"/>
          <c:showVal val="0"/>
          <c:showCatName val="0"/>
          <c:showSerName val="0"/>
          <c:showPercent val="0"/>
          <c:showBubbleSize val="0"/>
        </c:dLbls>
        <c:smooth val="0"/>
        <c:axId val="566135480"/>
        <c:axId val="566141752"/>
      </c:lineChart>
      <c:catAx>
        <c:axId val="566135480"/>
        <c:scaling>
          <c:orientation val="minMax"/>
        </c:scaling>
        <c:delete val="0"/>
        <c:axPos val="b"/>
        <c:numFmt formatCode="General" sourceLinked="0"/>
        <c:majorTickMark val="out"/>
        <c:minorTickMark val="none"/>
        <c:tickLblPos val="low"/>
        <c:spPr>
          <a:ln>
            <a:solidFill>
              <a:schemeClr val="bg1"/>
            </a:solidFill>
          </a:ln>
        </c:spPr>
        <c:txPr>
          <a:bodyPr/>
          <a:lstStyle/>
          <a:p>
            <a:pPr>
              <a:defRPr sz="1800">
                <a:effectLst>
                  <a:outerShdw blurRad="38100" dist="38100" dir="2700000" algn="tl">
                    <a:srgbClr val="000000">
                      <a:alpha val="43137"/>
                    </a:srgbClr>
                  </a:outerShdw>
                </a:effectLst>
              </a:defRPr>
            </a:pPr>
            <a:endParaRPr lang="en-US"/>
          </a:p>
        </c:txPr>
        <c:crossAx val="566141752"/>
        <c:crosses val="autoZero"/>
        <c:auto val="1"/>
        <c:lblAlgn val="ctr"/>
        <c:lblOffset val="100"/>
        <c:noMultiLvlLbl val="0"/>
      </c:catAx>
      <c:valAx>
        <c:axId val="566141752"/>
        <c:scaling>
          <c:orientation val="minMax"/>
          <c:max val="1.4"/>
          <c:min val="-0.4"/>
        </c:scaling>
        <c:delete val="0"/>
        <c:axPos val="l"/>
        <c:majorGridlines>
          <c:spPr>
            <a:ln>
              <a:noFill/>
            </a:ln>
          </c:spPr>
        </c:majorGridlines>
        <c:title>
          <c:tx>
            <c:rich>
              <a:bodyPr rot="-5400000" vert="horz"/>
              <a:lstStyle/>
              <a:p>
                <a:pPr>
                  <a:defRPr sz="2000"/>
                </a:pPr>
                <a:r>
                  <a:rPr lang="en-US" sz="2000" b="0" dirty="0">
                    <a:effectLst>
                      <a:outerShdw blurRad="38100" dist="38100" dir="2700000" algn="tl">
                        <a:srgbClr val="000000">
                          <a:alpha val="43137"/>
                        </a:srgbClr>
                      </a:outerShdw>
                    </a:effectLst>
                  </a:rPr>
                  <a:t>Percentage Share of Pop Growth</a:t>
                </a:r>
              </a:p>
            </c:rich>
          </c:tx>
          <c:overlay val="0"/>
        </c:title>
        <c:numFmt formatCode="0.0%" sourceLinked="1"/>
        <c:majorTickMark val="out"/>
        <c:minorTickMark val="none"/>
        <c:tickLblPos val="nextTo"/>
        <c:spPr>
          <a:ln>
            <a:solidFill>
              <a:schemeClr val="bg1"/>
            </a:solidFill>
          </a:ln>
        </c:spPr>
        <c:txPr>
          <a:bodyPr/>
          <a:lstStyle/>
          <a:p>
            <a:pPr>
              <a:defRPr sz="2000">
                <a:effectLst>
                  <a:outerShdw blurRad="38100" dist="38100" dir="2700000" algn="tl">
                    <a:srgbClr val="000000">
                      <a:alpha val="43137"/>
                    </a:srgbClr>
                  </a:outerShdw>
                </a:effectLst>
              </a:defRPr>
            </a:pPr>
            <a:endParaRPr lang="en-US"/>
          </a:p>
        </c:txPr>
        <c:crossAx val="566135480"/>
        <c:crosses val="autoZero"/>
        <c:crossBetween val="between"/>
      </c:valAx>
    </c:plotArea>
    <c:legend>
      <c:legendPos val="b"/>
      <c:legendEntry>
        <c:idx val="2"/>
        <c:delete val="1"/>
      </c:legendEntry>
      <c:legendEntry>
        <c:idx val="3"/>
        <c:delete val="1"/>
      </c:legendEntry>
      <c:overlay val="0"/>
      <c:txPr>
        <a:bodyPr/>
        <a:lstStyle/>
        <a:p>
          <a:pPr>
            <a:defRPr sz="2000"/>
          </a:pPr>
          <a:endParaRPr lang="en-US"/>
        </a:p>
      </c:txPr>
    </c:legend>
    <c:plotVisOnly val="1"/>
    <c:dispBlanksAs val="gap"/>
    <c:showDLblsOverMax val="0"/>
  </c:chart>
  <c:txPr>
    <a:bodyPr/>
    <a:lstStyle/>
    <a:p>
      <a:pPr>
        <a:defRPr sz="24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NI as a % of PG</c:v>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strRef>
              <c:f>Sheet5!$A$25:$A$69</c:f>
              <c:strCache>
                <c:ptCount val="45"/>
                <c:pt idx="0">
                  <c:v>1971/1972</c:v>
                </c:pt>
                <c:pt idx="1">
                  <c:v>1972/1973</c:v>
                </c:pt>
                <c:pt idx="2">
                  <c:v>1973/1974</c:v>
                </c:pt>
                <c:pt idx="3">
                  <c:v>1974/1975</c:v>
                </c:pt>
                <c:pt idx="4">
                  <c:v>1975/1976</c:v>
                </c:pt>
                <c:pt idx="5">
                  <c:v>1976/1977</c:v>
                </c:pt>
                <c:pt idx="6">
                  <c:v>1977/1978</c:v>
                </c:pt>
                <c:pt idx="7">
                  <c:v>1978/1979</c:v>
                </c:pt>
                <c:pt idx="8">
                  <c:v>1979/1980</c:v>
                </c:pt>
                <c:pt idx="9">
                  <c:v>1980/1981</c:v>
                </c:pt>
                <c:pt idx="10">
                  <c:v>1981/1982</c:v>
                </c:pt>
                <c:pt idx="11">
                  <c:v>1982/1983</c:v>
                </c:pt>
                <c:pt idx="12">
                  <c:v>1983/1984</c:v>
                </c:pt>
                <c:pt idx="13">
                  <c:v>1984/1985</c:v>
                </c:pt>
                <c:pt idx="14">
                  <c:v>1985/1986</c:v>
                </c:pt>
                <c:pt idx="15">
                  <c:v>1986/1987</c:v>
                </c:pt>
                <c:pt idx="16">
                  <c:v>1987/1988</c:v>
                </c:pt>
                <c:pt idx="17">
                  <c:v>1988/1989</c:v>
                </c:pt>
                <c:pt idx="18">
                  <c:v>1989/1990</c:v>
                </c:pt>
                <c:pt idx="19">
                  <c:v>1990/1991</c:v>
                </c:pt>
                <c:pt idx="20">
                  <c:v>1991/1992</c:v>
                </c:pt>
                <c:pt idx="21">
                  <c:v>1992/1993</c:v>
                </c:pt>
                <c:pt idx="22">
                  <c:v>1993/1994</c:v>
                </c:pt>
                <c:pt idx="23">
                  <c:v>1994/1995</c:v>
                </c:pt>
                <c:pt idx="24">
                  <c:v>1995/1996</c:v>
                </c:pt>
                <c:pt idx="25">
                  <c:v>1996/1997</c:v>
                </c:pt>
                <c:pt idx="26">
                  <c:v>1997/1998</c:v>
                </c:pt>
                <c:pt idx="27">
                  <c:v>1998/1999</c:v>
                </c:pt>
                <c:pt idx="28">
                  <c:v>1999/2000</c:v>
                </c:pt>
                <c:pt idx="29">
                  <c:v>2000/2001</c:v>
                </c:pt>
                <c:pt idx="30">
                  <c:v>2001/2002</c:v>
                </c:pt>
                <c:pt idx="31">
                  <c:v>2002/2003</c:v>
                </c:pt>
                <c:pt idx="32">
                  <c:v>2003/2004</c:v>
                </c:pt>
                <c:pt idx="33">
                  <c:v>2004/2005</c:v>
                </c:pt>
                <c:pt idx="34">
                  <c:v>2005/2006</c:v>
                </c:pt>
                <c:pt idx="35">
                  <c:v>2006/2007</c:v>
                </c:pt>
                <c:pt idx="36">
                  <c:v>2007/2008</c:v>
                </c:pt>
                <c:pt idx="37">
                  <c:v>2008/2009</c:v>
                </c:pt>
                <c:pt idx="38">
                  <c:v>2009/2010</c:v>
                </c:pt>
                <c:pt idx="39">
                  <c:v>2010/2011</c:v>
                </c:pt>
                <c:pt idx="40">
                  <c:v>2011/2012</c:v>
                </c:pt>
                <c:pt idx="41">
                  <c:v>2012/2013</c:v>
                </c:pt>
                <c:pt idx="42">
                  <c:v>2013/2014</c:v>
                </c:pt>
                <c:pt idx="43">
                  <c:v>2014/2015</c:v>
                </c:pt>
                <c:pt idx="44">
                  <c:v>2015/2016</c:v>
                </c:pt>
              </c:strCache>
            </c:strRef>
          </c:cat>
          <c:val>
            <c:numRef>
              <c:f>Sheet5!$L$25:$L$69</c:f>
              <c:numCache>
                <c:formatCode>0.0%</c:formatCode>
                <c:ptCount val="45"/>
                <c:pt idx="0">
                  <c:v>0.7898774333093006</c:v>
                </c:pt>
                <c:pt idx="1">
                  <c:v>0.7104155921713402</c:v>
                </c:pt>
                <c:pt idx="2">
                  <c:v>0.56805012301808677</c:v>
                </c:pt>
                <c:pt idx="3">
                  <c:v>0.58783688310709614</c:v>
                </c:pt>
                <c:pt idx="4">
                  <c:v>0.65695103000358612</c:v>
                </c:pt>
                <c:pt idx="5">
                  <c:v>0.72429654597759652</c:v>
                </c:pt>
                <c:pt idx="6">
                  <c:v>0.83518162594293566</c:v>
                </c:pt>
                <c:pt idx="7">
                  <c:v>0.89871427461412245</c:v>
                </c:pt>
                <c:pt idx="8">
                  <c:v>0.67579338238339104</c:v>
                </c:pt>
                <c:pt idx="9">
                  <c:v>0.70992573394511571</c:v>
                </c:pt>
                <c:pt idx="10">
                  <c:v>0.71300053799261065</c:v>
                </c:pt>
                <c:pt idx="11">
                  <c:v>0.8237074190177639</c:v>
                </c:pt>
                <c:pt idx="12">
                  <c:v>0.86668454471530654</c:v>
                </c:pt>
                <c:pt idx="13">
                  <c:v>0.87285250749215371</c:v>
                </c:pt>
                <c:pt idx="14">
                  <c:v>0.83457777391455512</c:v>
                </c:pt>
                <c:pt idx="15">
                  <c:v>0.69600067252445208</c:v>
                </c:pt>
                <c:pt idx="16">
                  <c:v>0.6182138946761444</c:v>
                </c:pt>
                <c:pt idx="17">
                  <c:v>0.58770849355893096</c:v>
                </c:pt>
                <c:pt idx="18">
                  <c:v>0.56288925879514462</c:v>
                </c:pt>
                <c:pt idx="19">
                  <c:v>0.54224844144469064</c:v>
                </c:pt>
                <c:pt idx="20">
                  <c:v>0.50925422690395961</c:v>
                </c:pt>
                <c:pt idx="21">
                  <c:v>0.46065042224211772</c:v>
                </c:pt>
                <c:pt idx="22">
                  <c:v>0.49150845598592996</c:v>
                </c:pt>
                <c:pt idx="23">
                  <c:v>0.50577242013842083</c:v>
                </c:pt>
                <c:pt idx="24">
                  <c:v>0.49036227013373762</c:v>
                </c:pt>
                <c:pt idx="25">
                  <c:v>0.44882005805199049</c:v>
                </c:pt>
                <c:pt idx="26">
                  <c:v>0.47184517065440357</c:v>
                </c:pt>
                <c:pt idx="27">
                  <c:v>0.49080126419062109</c:v>
                </c:pt>
                <c:pt idx="28">
                  <c:v>0.43159492830972507</c:v>
                </c:pt>
                <c:pt idx="29">
                  <c:v>0.34529694264501815</c:v>
                </c:pt>
                <c:pt idx="30">
                  <c:v>0.34169200398626387</c:v>
                </c:pt>
                <c:pt idx="31">
                  <c:v>0.42038980036827184</c:v>
                </c:pt>
                <c:pt idx="32">
                  <c:v>0.3729751938780751</c:v>
                </c:pt>
                <c:pt idx="33">
                  <c:v>0.36463661036388978</c:v>
                </c:pt>
                <c:pt idx="34">
                  <c:v>0.38028040212414382</c:v>
                </c:pt>
                <c:pt idx="35">
                  <c:v>0.41906052572574159</c:v>
                </c:pt>
                <c:pt idx="36">
                  <c:v>0.42100966201367662</c:v>
                </c:pt>
                <c:pt idx="37">
                  <c:v>0.42668957099588628</c:v>
                </c:pt>
                <c:pt idx="38">
                  <c:v>0.39457003281726361</c:v>
                </c:pt>
                <c:pt idx="39">
                  <c:v>0.39477690736204207</c:v>
                </c:pt>
                <c:pt idx="40">
                  <c:v>0.40929694740888867</c:v>
                </c:pt>
                <c:pt idx="41">
                  <c:v>0.39736343158057402</c:v>
                </c:pt>
                <c:pt idx="42">
                  <c:v>0.39301186776093328</c:v>
                </c:pt>
                <c:pt idx="43">
                  <c:v>0.41179308853135449</c:v>
                </c:pt>
                <c:pt idx="44">
                  <c:v>0.32558335107235681</c:v>
                </c:pt>
              </c:numCache>
            </c:numRef>
          </c:val>
          <c:smooth val="0"/>
          <c:extLst>
            <c:ext xmlns:c16="http://schemas.microsoft.com/office/drawing/2014/chart" uri="{C3380CC4-5D6E-409C-BE32-E72D297353CC}">
              <c16:uniqueId val="{00000000-322A-4542-8E27-0FE628809475}"/>
            </c:ext>
          </c:extLst>
        </c:ser>
        <c:ser>
          <c:idx val="1"/>
          <c:order val="1"/>
          <c:tx>
            <c:v>NM as a %of PG</c:v>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strRef>
              <c:f>Sheet5!$A$25:$A$69</c:f>
              <c:strCache>
                <c:ptCount val="45"/>
                <c:pt idx="0">
                  <c:v>1971/1972</c:v>
                </c:pt>
                <c:pt idx="1">
                  <c:v>1972/1973</c:v>
                </c:pt>
                <c:pt idx="2">
                  <c:v>1973/1974</c:v>
                </c:pt>
                <c:pt idx="3">
                  <c:v>1974/1975</c:v>
                </c:pt>
                <c:pt idx="4">
                  <c:v>1975/1976</c:v>
                </c:pt>
                <c:pt idx="5">
                  <c:v>1976/1977</c:v>
                </c:pt>
                <c:pt idx="6">
                  <c:v>1977/1978</c:v>
                </c:pt>
                <c:pt idx="7">
                  <c:v>1978/1979</c:v>
                </c:pt>
                <c:pt idx="8">
                  <c:v>1979/1980</c:v>
                </c:pt>
                <c:pt idx="9">
                  <c:v>1980/1981</c:v>
                </c:pt>
                <c:pt idx="10">
                  <c:v>1981/1982</c:v>
                </c:pt>
                <c:pt idx="11">
                  <c:v>1982/1983</c:v>
                </c:pt>
                <c:pt idx="12">
                  <c:v>1983/1984</c:v>
                </c:pt>
                <c:pt idx="13">
                  <c:v>1984/1985</c:v>
                </c:pt>
                <c:pt idx="14">
                  <c:v>1985/1986</c:v>
                </c:pt>
                <c:pt idx="15">
                  <c:v>1986/1987</c:v>
                </c:pt>
                <c:pt idx="16">
                  <c:v>1987/1988</c:v>
                </c:pt>
                <c:pt idx="17">
                  <c:v>1988/1989</c:v>
                </c:pt>
                <c:pt idx="18">
                  <c:v>1989/1990</c:v>
                </c:pt>
                <c:pt idx="19">
                  <c:v>1990/1991</c:v>
                </c:pt>
                <c:pt idx="20">
                  <c:v>1991/1992</c:v>
                </c:pt>
                <c:pt idx="21">
                  <c:v>1992/1993</c:v>
                </c:pt>
                <c:pt idx="22">
                  <c:v>1993/1994</c:v>
                </c:pt>
                <c:pt idx="23">
                  <c:v>1994/1995</c:v>
                </c:pt>
                <c:pt idx="24">
                  <c:v>1995/1996</c:v>
                </c:pt>
                <c:pt idx="25">
                  <c:v>1996/1997</c:v>
                </c:pt>
                <c:pt idx="26">
                  <c:v>1997/1998</c:v>
                </c:pt>
                <c:pt idx="27">
                  <c:v>1998/1999</c:v>
                </c:pt>
                <c:pt idx="28">
                  <c:v>1999/2000</c:v>
                </c:pt>
                <c:pt idx="29">
                  <c:v>2000/2001</c:v>
                </c:pt>
                <c:pt idx="30">
                  <c:v>2001/2002</c:v>
                </c:pt>
                <c:pt idx="31">
                  <c:v>2002/2003</c:v>
                </c:pt>
                <c:pt idx="32">
                  <c:v>2003/2004</c:v>
                </c:pt>
                <c:pt idx="33">
                  <c:v>2004/2005</c:v>
                </c:pt>
                <c:pt idx="34">
                  <c:v>2005/2006</c:v>
                </c:pt>
                <c:pt idx="35">
                  <c:v>2006/2007</c:v>
                </c:pt>
                <c:pt idx="36">
                  <c:v>2007/2008</c:v>
                </c:pt>
                <c:pt idx="37">
                  <c:v>2008/2009</c:v>
                </c:pt>
                <c:pt idx="38">
                  <c:v>2009/2010</c:v>
                </c:pt>
                <c:pt idx="39">
                  <c:v>2010/2011</c:v>
                </c:pt>
                <c:pt idx="40">
                  <c:v>2011/2012</c:v>
                </c:pt>
                <c:pt idx="41">
                  <c:v>2012/2013</c:v>
                </c:pt>
                <c:pt idx="42">
                  <c:v>2013/2014</c:v>
                </c:pt>
                <c:pt idx="43">
                  <c:v>2014/2015</c:v>
                </c:pt>
                <c:pt idx="44">
                  <c:v>2015/2016</c:v>
                </c:pt>
              </c:strCache>
            </c:strRef>
          </c:cat>
          <c:val>
            <c:numRef>
              <c:f>Sheet5!$M$25:$M$69</c:f>
              <c:numCache>
                <c:formatCode>0.0%</c:formatCode>
                <c:ptCount val="45"/>
                <c:pt idx="0">
                  <c:v>0.21012256669069934</c:v>
                </c:pt>
                <c:pt idx="1">
                  <c:v>0.28958440782865985</c:v>
                </c:pt>
                <c:pt idx="2">
                  <c:v>0.43194987698191328</c:v>
                </c:pt>
                <c:pt idx="3">
                  <c:v>0.41216311689290391</c:v>
                </c:pt>
                <c:pt idx="4">
                  <c:v>0.34304896999641393</c:v>
                </c:pt>
                <c:pt idx="5">
                  <c:v>0.27570345402240343</c:v>
                </c:pt>
                <c:pt idx="6">
                  <c:v>0.16481837405706429</c:v>
                </c:pt>
                <c:pt idx="7">
                  <c:v>0.10128572538587759</c:v>
                </c:pt>
                <c:pt idx="8">
                  <c:v>0.32420661761660891</c:v>
                </c:pt>
                <c:pt idx="9">
                  <c:v>0.29007426605488434</c:v>
                </c:pt>
                <c:pt idx="10">
                  <c:v>0.28699946200738941</c:v>
                </c:pt>
                <c:pt idx="11">
                  <c:v>0.17629258098223616</c:v>
                </c:pt>
                <c:pt idx="12">
                  <c:v>0.13331545528469352</c:v>
                </c:pt>
                <c:pt idx="13">
                  <c:v>0.12714749250784629</c:v>
                </c:pt>
                <c:pt idx="14">
                  <c:v>0.16542222608544482</c:v>
                </c:pt>
                <c:pt idx="15">
                  <c:v>0.30399932747554786</c:v>
                </c:pt>
                <c:pt idx="16">
                  <c:v>0.3817861053238556</c:v>
                </c:pt>
                <c:pt idx="17">
                  <c:v>0.41229150644106904</c:v>
                </c:pt>
                <c:pt idx="18">
                  <c:v>0.43711074120485532</c:v>
                </c:pt>
                <c:pt idx="19">
                  <c:v>0.45775155855530941</c:v>
                </c:pt>
                <c:pt idx="20">
                  <c:v>0.49074577309604039</c:v>
                </c:pt>
                <c:pt idx="21">
                  <c:v>0.53934957775788228</c:v>
                </c:pt>
                <c:pt idx="22">
                  <c:v>0.50849154401407004</c:v>
                </c:pt>
                <c:pt idx="23">
                  <c:v>0.49422757986157911</c:v>
                </c:pt>
                <c:pt idx="24">
                  <c:v>0.50963772986626232</c:v>
                </c:pt>
                <c:pt idx="25">
                  <c:v>0.55117994194800946</c:v>
                </c:pt>
                <c:pt idx="26">
                  <c:v>0.52815482934559643</c:v>
                </c:pt>
                <c:pt idx="27">
                  <c:v>0.50919873580937891</c:v>
                </c:pt>
                <c:pt idx="28">
                  <c:v>0.56840507169027499</c:v>
                </c:pt>
                <c:pt idx="29">
                  <c:v>0.65470305735498191</c:v>
                </c:pt>
                <c:pt idx="30">
                  <c:v>0.65830799601373613</c:v>
                </c:pt>
                <c:pt idx="31">
                  <c:v>0.57961019963172811</c:v>
                </c:pt>
                <c:pt idx="32">
                  <c:v>0.6270248061219249</c:v>
                </c:pt>
                <c:pt idx="33">
                  <c:v>0.63536338963611028</c:v>
                </c:pt>
                <c:pt idx="34">
                  <c:v>0.61971959787585618</c:v>
                </c:pt>
                <c:pt idx="35">
                  <c:v>0.58093947427425841</c:v>
                </c:pt>
                <c:pt idx="36">
                  <c:v>0.57899033798632338</c:v>
                </c:pt>
                <c:pt idx="37">
                  <c:v>0.57331042900411378</c:v>
                </c:pt>
                <c:pt idx="38">
                  <c:v>0.60542996718273645</c:v>
                </c:pt>
                <c:pt idx="39">
                  <c:v>0.60522309263795793</c:v>
                </c:pt>
                <c:pt idx="40">
                  <c:v>0.59070305259111133</c:v>
                </c:pt>
                <c:pt idx="41">
                  <c:v>0.60263656841942592</c:v>
                </c:pt>
                <c:pt idx="42">
                  <c:v>0.60698813223906678</c:v>
                </c:pt>
                <c:pt idx="43">
                  <c:v>0.58820691146864545</c:v>
                </c:pt>
                <c:pt idx="44">
                  <c:v>0.67441664892764319</c:v>
                </c:pt>
              </c:numCache>
            </c:numRef>
          </c:val>
          <c:smooth val="0"/>
          <c:extLst>
            <c:ext xmlns:c16="http://schemas.microsoft.com/office/drawing/2014/chart" uri="{C3380CC4-5D6E-409C-BE32-E72D297353CC}">
              <c16:uniqueId val="{00000001-322A-4542-8E27-0FE628809475}"/>
            </c:ext>
          </c:extLst>
        </c:ser>
        <c:dLbls>
          <c:showLegendKey val="0"/>
          <c:showVal val="0"/>
          <c:showCatName val="0"/>
          <c:showSerName val="0"/>
          <c:showPercent val="0"/>
          <c:showBubbleSize val="0"/>
        </c:dLbls>
        <c:marker val="1"/>
        <c:smooth val="0"/>
        <c:axId val="1857722479"/>
        <c:axId val="1545486495"/>
      </c:lineChart>
      <c:lineChart>
        <c:grouping val="standard"/>
        <c:varyColors val="0"/>
        <c:ser>
          <c:idx val="2"/>
          <c:order val="2"/>
          <c:tx>
            <c:v>Ratio NI to NM</c:v>
          </c:tx>
          <c:spPr>
            <a:ln w="50800" cap="rnd">
              <a:solidFill>
                <a:srgbClr val="00B050"/>
              </a:solidFill>
              <a:prstDash val="sysDash"/>
              <a:round/>
            </a:ln>
            <a:effectLst/>
          </c:spPr>
          <c:marker>
            <c:symbol val="none"/>
          </c:marker>
          <c:val>
            <c:numRef>
              <c:f>Sheet5!$N$25:$N$69</c:f>
              <c:numCache>
                <c:formatCode>0.00</c:formatCode>
                <c:ptCount val="45"/>
                <c:pt idx="0">
                  <c:v>0.26601920479024427</c:v>
                </c:pt>
                <c:pt idx="1">
                  <c:v>0.40762676244698332</c:v>
                </c:pt>
                <c:pt idx="2">
                  <c:v>0.76040803351460584</c:v>
                </c:pt>
                <c:pt idx="3">
                  <c:v>0.70115218819608027</c:v>
                </c:pt>
                <c:pt idx="4">
                  <c:v>0.52218347232752083</c:v>
                </c:pt>
                <c:pt idx="5">
                  <c:v>0.38064996382149158</c:v>
                </c:pt>
                <c:pt idx="6">
                  <c:v>0.1973443487468744</c:v>
                </c:pt>
                <c:pt idx="7">
                  <c:v>0.11270069725927771</c:v>
                </c:pt>
                <c:pt idx="8">
                  <c:v>0.47974222013420076</c:v>
                </c:pt>
                <c:pt idx="9">
                  <c:v>0.40859804368960934</c:v>
                </c:pt>
                <c:pt idx="10">
                  <c:v>0.40252348590845494</c:v>
                </c:pt>
                <c:pt idx="11">
                  <c:v>0.21402330112852155</c:v>
                </c:pt>
                <c:pt idx="12">
                  <c:v>0.15382235220138341</c:v>
                </c:pt>
                <c:pt idx="13">
                  <c:v>0.14566893194035907</c:v>
                </c:pt>
                <c:pt idx="14">
                  <c:v>0.19821067760951527</c:v>
                </c:pt>
                <c:pt idx="15">
                  <c:v>0.43678022087667984</c:v>
                </c:pt>
                <c:pt idx="16">
                  <c:v>0.61756312598547602</c:v>
                </c:pt>
                <c:pt idx="17">
                  <c:v>0.70152381828684185</c:v>
                </c:pt>
                <c:pt idx="18">
                  <c:v>0.77654837852206271</c:v>
                </c:pt>
                <c:pt idx="19">
                  <c:v>0.84417311986317645</c:v>
                </c:pt>
                <c:pt idx="20">
                  <c:v>0.96365576792471141</c:v>
                </c:pt>
                <c:pt idx="21">
                  <c:v>1.1708435544956479</c:v>
                </c:pt>
                <c:pt idx="22">
                  <c:v>1.0345529925707448</c:v>
                </c:pt>
                <c:pt idx="23">
                  <c:v>0.97717384377407901</c:v>
                </c:pt>
                <c:pt idx="24">
                  <c:v>1.0393086110137872</c:v>
                </c:pt>
                <c:pt idx="25">
                  <c:v>1.2280644148131228</c:v>
                </c:pt>
                <c:pt idx="26">
                  <c:v>1.1193392710009025</c:v>
                </c:pt>
                <c:pt idx="27">
                  <c:v>1.037484564448091</c:v>
                </c:pt>
                <c:pt idx="28">
                  <c:v>1.3169873749822447</c:v>
                </c:pt>
                <c:pt idx="29">
                  <c:v>1.8960580778383784</c:v>
                </c:pt>
                <c:pt idx="30">
                  <c:v>1.9266122365573419</c:v>
                </c:pt>
                <c:pt idx="31">
                  <c:v>1.3787446772589995</c:v>
                </c:pt>
                <c:pt idx="32">
                  <c:v>1.6811434551513316</c:v>
                </c:pt>
                <c:pt idx="33">
                  <c:v>1.7424563841849237</c:v>
                </c:pt>
                <c:pt idx="34">
                  <c:v>1.6296385362334465</c:v>
                </c:pt>
                <c:pt idx="35">
                  <c:v>1.3862901385621327</c:v>
                </c:pt>
                <c:pt idx="36">
                  <c:v>1.3752423999416783</c:v>
                </c:pt>
                <c:pt idx="37">
                  <c:v>1.3436241895156165</c:v>
                </c:pt>
                <c:pt idx="38">
                  <c:v>1.5344043308608992</c:v>
                </c:pt>
                <c:pt idx="39">
                  <c:v>1.5330762295144071</c:v>
                </c:pt>
                <c:pt idx="40">
                  <c:v>1.4432139216542885</c:v>
                </c:pt>
                <c:pt idx="41">
                  <c:v>1.5165878903912888</c:v>
                </c:pt>
                <c:pt idx="42">
                  <c:v>1.5444524250557592</c:v>
                </c:pt>
                <c:pt idx="43">
                  <c:v>1.4284040404040403</c:v>
                </c:pt>
                <c:pt idx="44">
                  <c:v>2.0714101218823151</c:v>
                </c:pt>
              </c:numCache>
            </c:numRef>
          </c:val>
          <c:smooth val="0"/>
          <c:extLst>
            <c:ext xmlns:c16="http://schemas.microsoft.com/office/drawing/2014/chart" uri="{C3380CC4-5D6E-409C-BE32-E72D297353CC}">
              <c16:uniqueId val="{00000002-322A-4542-8E27-0FE628809475}"/>
            </c:ext>
          </c:extLst>
        </c:ser>
        <c:dLbls>
          <c:showLegendKey val="0"/>
          <c:showVal val="0"/>
          <c:showCatName val="0"/>
          <c:showSerName val="0"/>
          <c:showPercent val="0"/>
          <c:showBubbleSize val="0"/>
        </c:dLbls>
        <c:marker val="1"/>
        <c:smooth val="0"/>
        <c:axId val="707102144"/>
        <c:axId val="708962736"/>
      </c:lineChart>
      <c:catAx>
        <c:axId val="1857722479"/>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1545486495"/>
        <c:crosses val="autoZero"/>
        <c:auto val="1"/>
        <c:lblAlgn val="ctr"/>
        <c:lblOffset val="100"/>
        <c:noMultiLvlLbl val="0"/>
      </c:catAx>
      <c:valAx>
        <c:axId val="1545486495"/>
        <c:scaling>
          <c:orientation val="minMax"/>
          <c:max val="1"/>
        </c:scaling>
        <c:delete val="0"/>
        <c:axPos val="l"/>
        <c:title>
          <c:tx>
            <c:rich>
              <a:bodyPr rot="-5400000" spcFirstLastPara="1" vertOverflow="ellipsis" vert="horz" wrap="square" anchor="ctr" anchorCtr="1"/>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r>
                  <a:rPr lang="en-CA" dirty="0"/>
                  <a:t>Percent of population Growth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numFmt formatCode="0%" sourceLinked="0"/>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1857722479"/>
        <c:crosses val="autoZero"/>
        <c:crossBetween val="between"/>
      </c:valAx>
      <c:valAx>
        <c:axId val="708962736"/>
        <c:scaling>
          <c:orientation val="minMax"/>
          <c:max val="2.1"/>
        </c:scaling>
        <c:delete val="0"/>
        <c:axPos val="r"/>
        <c:title>
          <c:tx>
            <c:rich>
              <a:bodyPr rot="-5400000" spcFirstLastPara="1" vertOverflow="ellipsis" vert="horz" wrap="square" anchor="ctr" anchorCtr="1"/>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r>
                  <a:rPr lang="en-CA" dirty="0"/>
                  <a:t>Migrants to Births</a:t>
                </a:r>
              </a:p>
            </c:rich>
          </c:tx>
          <c:layout>
            <c:manualLayout>
              <c:xMode val="edge"/>
              <c:yMode val="edge"/>
              <c:x val="0.9423756734355575"/>
              <c:y val="0.1619359511879197"/>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title>
        <c:numFmt formatCode="0.0" sourceLinked="0"/>
        <c:majorTickMark val="out"/>
        <c:minorTickMark val="none"/>
        <c:tickLblPos val="nextTo"/>
        <c:spPr>
          <a:noFill/>
          <a:ln>
            <a:solidFill>
              <a:schemeClr val="bg1"/>
            </a:solidFill>
          </a:ln>
          <a:effectLst/>
        </c:spPr>
        <c:txPr>
          <a:bodyPr rot="-60000000" spcFirstLastPara="1" vertOverflow="ellipsis" vert="horz" wrap="square" anchor="ctr" anchorCtr="1"/>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crossAx val="707102144"/>
        <c:crosses val="max"/>
        <c:crossBetween val="between"/>
      </c:valAx>
      <c:catAx>
        <c:axId val="707102144"/>
        <c:scaling>
          <c:orientation val="minMax"/>
        </c:scaling>
        <c:delete val="1"/>
        <c:axPos val="b"/>
        <c:majorTickMark val="out"/>
        <c:minorTickMark val="none"/>
        <c:tickLblPos val="nextTo"/>
        <c:crossAx val="708962736"/>
        <c:auto val="1"/>
        <c:lblAlgn val="ctr"/>
        <c:lblOffset val="100"/>
        <c:noMultiLvlLbl val="0"/>
      </c:catAx>
      <c:spPr>
        <a:noFill/>
        <a:ln>
          <a:noFill/>
        </a:ln>
        <a:effectLst/>
      </c:spPr>
    </c:plotArea>
    <c:legend>
      <c:legendPos val="b"/>
      <c:layout>
        <c:manualLayout>
          <c:xMode val="edge"/>
          <c:yMode val="edge"/>
          <c:x val="7.8120942119077219E-2"/>
          <c:y val="0.81003118928315776"/>
          <c:w val="0.87738384675599757"/>
          <c:h val="0.1769817977298292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r>
              <a:rPr lang="en-US" dirty="0"/>
              <a:t>GEO 106 LECTURE 11</a:t>
            </a:r>
            <a:endParaRPr lang="en-CA"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907EAFBA-52FA-4B5E-850F-BFC0E2008F8C}" type="datetimeFigureOut">
              <a:rPr lang="en-CA" smtClean="0"/>
              <a:t>2020-11-15</a:t>
            </a:fld>
            <a:endParaRPr lang="en-CA"/>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BB7EA40A-B6A4-413A-9D04-AAD5549831A9}" type="slidenum">
              <a:rPr lang="en-CA" smtClean="0"/>
              <a:t>‹#›</a:t>
            </a:fld>
            <a:endParaRPr lang="en-CA"/>
          </a:p>
        </p:txBody>
      </p:sp>
      <p:sp>
        <p:nvSpPr>
          <p:cNvPr id="6" name="Footer Placeholder 5"/>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r>
              <a:rPr lang="en-US" dirty="0"/>
              <a:t>COPPACK/GEOGRAPHY</a:t>
            </a:r>
            <a:endParaRPr lang="en-CA" dirty="0"/>
          </a:p>
        </p:txBody>
      </p:sp>
    </p:spTree>
    <p:extLst>
      <p:ext uri="{BB962C8B-B14F-4D97-AF65-F5344CB8AC3E}">
        <p14:creationId xmlns:p14="http://schemas.microsoft.com/office/powerpoint/2010/main" val="1308428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7501C0CA-0D80-45B4-A012-9881D073402E}" type="datetimeFigureOut">
              <a:rPr lang="en-CA" smtClean="0"/>
              <a:t>2020-11-15</a:t>
            </a:fld>
            <a:endParaRPr lang="en-CA"/>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1211B3AF-6B23-47D1-8DA9-0A74A7E5A401}" type="slidenum">
              <a:rPr lang="en-CA" smtClean="0"/>
              <a:t>‹#›</a:t>
            </a:fld>
            <a:endParaRPr lang="en-CA"/>
          </a:p>
        </p:txBody>
      </p:sp>
    </p:spTree>
    <p:extLst>
      <p:ext uri="{BB962C8B-B14F-4D97-AF65-F5344CB8AC3E}">
        <p14:creationId xmlns:p14="http://schemas.microsoft.com/office/powerpoint/2010/main" val="2802285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Stats Canada http://www.statcan.gc.ca/cgi-bin/sum-som/fl/saveas-eng.cgi</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D5FDC-507C-4FA2-A12C-25CC752BC9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2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EA7405-F3A5-4F04-98B8-5C13B8C4773E}" type="slidenum">
              <a:rPr lang="en-US" smtClean="0"/>
              <a:pPr fontAlgn="base">
                <a:spcBef>
                  <a:spcPct val="0"/>
                </a:spcBef>
                <a:spcAft>
                  <a:spcPct val="0"/>
                </a:spcAft>
                <a:defRPr/>
              </a:pPr>
              <a:t>36</a:t>
            </a:fld>
            <a:endParaRPr lang="en-US"/>
          </a:p>
        </p:txBody>
      </p:sp>
    </p:spTree>
    <p:extLst>
      <p:ext uri="{BB962C8B-B14F-4D97-AF65-F5344CB8AC3E}">
        <p14:creationId xmlns:p14="http://schemas.microsoft.com/office/powerpoint/2010/main" val="26442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52333E-6249-4B0D-AAEF-5585B29A87A1}" type="slidenum">
              <a:rPr lang="en-US" smtClean="0"/>
              <a:t>78</a:t>
            </a:fld>
            <a:endParaRPr lang="en-US"/>
          </a:p>
        </p:txBody>
      </p:sp>
    </p:spTree>
    <p:extLst>
      <p:ext uri="{BB962C8B-B14F-4D97-AF65-F5344CB8AC3E}">
        <p14:creationId xmlns:p14="http://schemas.microsoft.com/office/powerpoint/2010/main" val="340491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http://www.theglobeandmail.com/news/toronto/interactive-city-of-toronto-homicides-and-gang-activity-2008-to-present/article4240673/</a:t>
            </a:r>
          </a:p>
        </p:txBody>
      </p:sp>
      <p:sp>
        <p:nvSpPr>
          <p:cNvPr id="4" name="Slide Number Placeholder 3"/>
          <p:cNvSpPr>
            <a:spLocks noGrp="1"/>
          </p:cNvSpPr>
          <p:nvPr>
            <p:ph type="sldNum" sz="quarter" idx="10"/>
          </p:nvPr>
        </p:nvSpPr>
        <p:spPr/>
        <p:txBody>
          <a:bodyPr/>
          <a:lstStyle/>
          <a:p>
            <a:fld id="{0A52333E-6249-4B0D-AAEF-5585B29A87A1}" type="slidenum">
              <a:rPr lang="en-US" smtClean="0"/>
              <a:t>79</a:t>
            </a:fld>
            <a:endParaRPr lang="en-US"/>
          </a:p>
        </p:txBody>
      </p:sp>
    </p:spTree>
    <p:extLst>
      <p:ext uri="{BB962C8B-B14F-4D97-AF65-F5344CB8AC3E}">
        <p14:creationId xmlns:p14="http://schemas.microsoft.com/office/powerpoint/2010/main" val="140395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0F7ED9-D517-4F8A-88A4-CE4FE8598E8E}"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173150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0F7ED9-D517-4F8A-88A4-CE4FE8598E8E}"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299625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0F7ED9-D517-4F8A-88A4-CE4FE8598E8E}"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2611653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1DCE26-6A3D-4C4D-BF58-8C9DA89E56A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29491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9DAEAB-A4FD-4B3C-A875-20A178EAF15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754603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BBAE7D-E8B5-41EB-89B4-45EC2DA1EDC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280579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09EB3BA-2465-4ED1-965E-5EA3B2CA0E0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35509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A4EA0A6-45FF-4BE5-A5D9-7930F7BDBB9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970791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A679C6F-CE1C-40FB-8F1C-7EB6BE1324B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211512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862DBB-4001-4349-BD46-E6A729FB19CB}"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009109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CD719A-D919-45F4-9609-0638E15B882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80090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0F7ED9-D517-4F8A-88A4-CE4FE8598E8E}"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301320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558DBA4-8EE9-44AB-9A05-9F872DB10FC7}"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043974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0029BD-DBF5-4FFE-98D1-7309ED79867B}"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90510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3EA18E-DDD0-44EC-AA2B-DF2253E9BCE5}"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158854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solidFill>
                <a:prstClr val="white">
                  <a:tint val="75000"/>
                </a:prst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17"/>
          <p:cNvSpPr>
            <a:spLocks noGrp="1"/>
          </p:cNvSpPr>
          <p:nvPr>
            <p:ph type="sldNum" sz="quarter" idx="12"/>
          </p:nvPr>
        </p:nvSpPr>
        <p:spPr/>
        <p:txBody>
          <a:bodyPr/>
          <a:lstStyle>
            <a:lvl1pPr>
              <a:defRPr/>
            </a:lvl1pPr>
          </a:lstStyle>
          <a:p>
            <a:pPr>
              <a:defRPr/>
            </a:pPr>
            <a:fld id="{790AF73B-0D92-42CB-9993-EAE211377893}"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27241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762000" y="1447800"/>
            <a:ext cx="7772400" cy="4267200"/>
          </a:xfrm>
        </p:spPr>
        <p:txBody>
          <a:bodyPr rtlCol="0">
            <a:normAutofit/>
          </a:bodyPr>
          <a:lstStyle/>
          <a:p>
            <a:pPr lvl="0"/>
            <a:endParaRPr lang="en-US" noProof="0"/>
          </a:p>
        </p:txBody>
      </p:sp>
    </p:spTree>
    <p:extLst>
      <p:ext uri="{BB962C8B-B14F-4D97-AF65-F5344CB8AC3E}">
        <p14:creationId xmlns:p14="http://schemas.microsoft.com/office/powerpoint/2010/main" val="3649874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F6DE8B6-D165-4086-A3F6-E09EF1374943}" type="datetime1">
              <a:rPr lang="en-US" smtClean="0">
                <a:solidFill>
                  <a:prstClr val="white">
                    <a:tint val="75000"/>
                  </a:prstClr>
                </a:solidFill>
              </a:rPr>
              <a:pPr>
                <a:defRPr/>
              </a:pPr>
              <a:t>11/16/2020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6" name="Slide Number Placeholder 5"/>
          <p:cNvSpPr>
            <a:spLocks noGrp="1"/>
          </p:cNvSpPr>
          <p:nvPr>
            <p:ph type="sldNum" sz="quarter" idx="12"/>
          </p:nvPr>
        </p:nvSpPr>
        <p:spPr/>
        <p:txBody>
          <a:bodyPr/>
          <a:lstStyle>
            <a:lvl1pPr>
              <a:defRPr/>
            </a:lvl1pPr>
          </a:lstStyle>
          <a:p>
            <a:pPr>
              <a:defRPr/>
            </a:pPr>
            <a:fld id="{511DCE26-6A3D-4C4D-BF58-8C9DA89E56A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48538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61BA895-B1BE-4A02-9323-B5EEDE165187}" type="datetime1">
              <a:rPr lang="en-US" smtClean="0">
                <a:solidFill>
                  <a:prstClr val="white">
                    <a:tint val="75000"/>
                  </a:prstClr>
                </a:solidFill>
              </a:rPr>
              <a:pPr>
                <a:defRPr/>
              </a:pPr>
              <a:t>11/16/2020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6" name="Slide Number Placeholder 5"/>
          <p:cNvSpPr>
            <a:spLocks noGrp="1"/>
          </p:cNvSpPr>
          <p:nvPr>
            <p:ph type="sldNum" sz="quarter" idx="12"/>
          </p:nvPr>
        </p:nvSpPr>
        <p:spPr/>
        <p:txBody>
          <a:bodyPr/>
          <a:lstStyle>
            <a:lvl1pPr>
              <a:defRPr/>
            </a:lvl1pPr>
          </a:lstStyle>
          <a:p>
            <a:pPr>
              <a:defRPr/>
            </a:pPr>
            <a:fld id="{229DAEAB-A4FD-4B3C-A875-20A178EAF15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19621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BE42D63-4444-47CE-83D0-B66EBA1092B8}" type="datetime1">
              <a:rPr lang="en-US" smtClean="0">
                <a:solidFill>
                  <a:prstClr val="white">
                    <a:tint val="75000"/>
                  </a:prstClr>
                </a:solidFill>
              </a:rPr>
              <a:pPr>
                <a:defRPr/>
              </a:pPr>
              <a:t>11/16/2020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6" name="Slide Number Placeholder 5"/>
          <p:cNvSpPr>
            <a:spLocks noGrp="1"/>
          </p:cNvSpPr>
          <p:nvPr>
            <p:ph type="sldNum" sz="quarter" idx="12"/>
          </p:nvPr>
        </p:nvSpPr>
        <p:spPr/>
        <p:txBody>
          <a:bodyPr/>
          <a:lstStyle>
            <a:lvl1pPr>
              <a:defRPr/>
            </a:lvl1pPr>
          </a:lstStyle>
          <a:p>
            <a:pPr>
              <a:defRPr/>
            </a:pPr>
            <a:fld id="{CDBBAE7D-E8B5-41EB-89B4-45EC2DA1EDC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683888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34947C0-06CD-4AD9-B184-A26049C9A58E}" type="datetime1">
              <a:rPr lang="en-US" smtClean="0">
                <a:solidFill>
                  <a:prstClr val="white">
                    <a:tint val="75000"/>
                  </a:prstClr>
                </a:solidFill>
              </a:rPr>
              <a:pPr>
                <a:defRPr/>
              </a:pPr>
              <a:t>11/16/2020</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7" name="Slide Number Placeholder 5"/>
          <p:cNvSpPr>
            <a:spLocks noGrp="1"/>
          </p:cNvSpPr>
          <p:nvPr>
            <p:ph type="sldNum" sz="quarter" idx="12"/>
          </p:nvPr>
        </p:nvSpPr>
        <p:spPr/>
        <p:txBody>
          <a:bodyPr/>
          <a:lstStyle>
            <a:lvl1pPr>
              <a:defRPr/>
            </a:lvl1pPr>
          </a:lstStyle>
          <a:p>
            <a:pPr>
              <a:defRPr/>
            </a:pPr>
            <a:fld id="{D09EB3BA-2465-4ED1-965E-5EA3B2CA0E0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732418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EC55A64-8CD9-4BA2-B84C-B3A7B31C29DA}" type="datetime1">
              <a:rPr lang="en-US" smtClean="0">
                <a:solidFill>
                  <a:prstClr val="white">
                    <a:tint val="75000"/>
                  </a:prstClr>
                </a:solidFill>
              </a:rPr>
              <a:pPr>
                <a:defRPr/>
              </a:pPr>
              <a:t>11/16/2020</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9" name="Slide Number Placeholder 5"/>
          <p:cNvSpPr>
            <a:spLocks noGrp="1"/>
          </p:cNvSpPr>
          <p:nvPr>
            <p:ph type="sldNum" sz="quarter" idx="12"/>
          </p:nvPr>
        </p:nvSpPr>
        <p:spPr/>
        <p:txBody>
          <a:bodyPr/>
          <a:lstStyle>
            <a:lvl1pPr>
              <a:defRPr/>
            </a:lvl1pPr>
          </a:lstStyle>
          <a:p>
            <a:pPr>
              <a:defRPr/>
            </a:pPr>
            <a:fld id="{BA4EA0A6-45FF-4BE5-A5D9-7930F7BDBB9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10380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0F7ED9-D517-4F8A-88A4-CE4FE8598E8E}" type="datetimeFigureOut">
              <a:rPr lang="en-US" smtClean="0"/>
              <a:t>11/15/2020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3724191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BE701E-51D5-4112-AFD8-20908477F953}" type="datetime1">
              <a:rPr lang="en-US" smtClean="0">
                <a:solidFill>
                  <a:prstClr val="white">
                    <a:tint val="75000"/>
                  </a:prstClr>
                </a:solidFill>
              </a:rPr>
              <a:pPr>
                <a:defRPr/>
              </a:pPr>
              <a:t>11/16/2020</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5" name="Slide Number Placeholder 5"/>
          <p:cNvSpPr>
            <a:spLocks noGrp="1"/>
          </p:cNvSpPr>
          <p:nvPr>
            <p:ph type="sldNum" sz="quarter" idx="12"/>
          </p:nvPr>
        </p:nvSpPr>
        <p:spPr/>
        <p:txBody>
          <a:bodyPr/>
          <a:lstStyle>
            <a:lvl1pPr>
              <a:defRPr/>
            </a:lvl1pPr>
          </a:lstStyle>
          <a:p>
            <a:pPr>
              <a:defRPr/>
            </a:pPr>
            <a:fld id="{3A679C6F-CE1C-40FB-8F1C-7EB6BE1324B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8429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3822D9-12F8-4AC1-AAD1-6A25EE13AB92}" type="datetime1">
              <a:rPr lang="en-US" smtClean="0">
                <a:solidFill>
                  <a:prstClr val="white">
                    <a:tint val="75000"/>
                  </a:prstClr>
                </a:solidFill>
              </a:rPr>
              <a:pPr>
                <a:defRPr/>
              </a:pPr>
              <a:t>11/16/2020</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4" name="Slide Number Placeholder 5"/>
          <p:cNvSpPr>
            <a:spLocks noGrp="1"/>
          </p:cNvSpPr>
          <p:nvPr>
            <p:ph type="sldNum" sz="quarter" idx="12"/>
          </p:nvPr>
        </p:nvSpPr>
        <p:spPr/>
        <p:txBody>
          <a:bodyPr/>
          <a:lstStyle>
            <a:lvl1pPr>
              <a:defRPr/>
            </a:lvl1pPr>
          </a:lstStyle>
          <a:p>
            <a:pPr>
              <a:defRPr/>
            </a:pPr>
            <a:fld id="{D7862DBB-4001-4349-BD46-E6A729FB19CB}"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128579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EEF734-7CD6-41B9-A672-555B9D74E034}" type="datetime1">
              <a:rPr lang="en-US" smtClean="0">
                <a:solidFill>
                  <a:prstClr val="white">
                    <a:tint val="75000"/>
                  </a:prstClr>
                </a:solidFill>
              </a:rPr>
              <a:pPr>
                <a:defRPr/>
              </a:pPr>
              <a:t>11/16/2020</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7" name="Slide Number Placeholder 5"/>
          <p:cNvSpPr>
            <a:spLocks noGrp="1"/>
          </p:cNvSpPr>
          <p:nvPr>
            <p:ph type="sldNum" sz="quarter" idx="12"/>
          </p:nvPr>
        </p:nvSpPr>
        <p:spPr/>
        <p:txBody>
          <a:bodyPr/>
          <a:lstStyle>
            <a:lvl1pPr>
              <a:defRPr/>
            </a:lvl1pPr>
          </a:lstStyle>
          <a:p>
            <a:pPr>
              <a:defRPr/>
            </a:pPr>
            <a:fld id="{1ECD719A-D919-45F4-9609-0638E15B8820}"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495317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D232FC-3642-47A9-91A7-47A771281AAF}" type="datetime1">
              <a:rPr lang="en-US" smtClean="0">
                <a:solidFill>
                  <a:prstClr val="white">
                    <a:tint val="75000"/>
                  </a:prstClr>
                </a:solidFill>
              </a:rPr>
              <a:pPr>
                <a:defRPr/>
              </a:pPr>
              <a:t>11/16/2020</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7" name="Slide Number Placeholder 5"/>
          <p:cNvSpPr>
            <a:spLocks noGrp="1"/>
          </p:cNvSpPr>
          <p:nvPr>
            <p:ph type="sldNum" sz="quarter" idx="12"/>
          </p:nvPr>
        </p:nvSpPr>
        <p:spPr/>
        <p:txBody>
          <a:bodyPr/>
          <a:lstStyle>
            <a:lvl1pPr>
              <a:defRPr/>
            </a:lvl1pPr>
          </a:lstStyle>
          <a:p>
            <a:pPr>
              <a:defRPr/>
            </a:pPr>
            <a:fld id="{E558DBA4-8EE9-44AB-9A05-9F872DB10FC7}"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646021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BC2F8EC-BFDD-4B1C-8D07-8F173DDBAB60}" type="datetime1">
              <a:rPr lang="en-US" smtClean="0">
                <a:solidFill>
                  <a:prstClr val="white">
                    <a:tint val="75000"/>
                  </a:prstClr>
                </a:solidFill>
              </a:rPr>
              <a:pPr>
                <a:defRPr/>
              </a:pPr>
              <a:t>11/16/2020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6" name="Slide Number Placeholder 5"/>
          <p:cNvSpPr>
            <a:spLocks noGrp="1"/>
          </p:cNvSpPr>
          <p:nvPr>
            <p:ph type="sldNum" sz="quarter" idx="12"/>
          </p:nvPr>
        </p:nvSpPr>
        <p:spPr/>
        <p:txBody>
          <a:bodyPr/>
          <a:lstStyle>
            <a:lvl1pPr>
              <a:defRPr/>
            </a:lvl1pPr>
          </a:lstStyle>
          <a:p>
            <a:pPr>
              <a:defRPr/>
            </a:pPr>
            <a:fld id="{200029BD-DBF5-4FFE-98D1-7309ED79867B}"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527274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EAA4AE-40E3-4AB2-8352-183C6B7E294C}" type="datetime1">
              <a:rPr lang="en-US" smtClean="0">
                <a:solidFill>
                  <a:prstClr val="white">
                    <a:tint val="75000"/>
                  </a:prstClr>
                </a:solidFill>
              </a:rPr>
              <a:pPr>
                <a:defRPr/>
              </a:pPr>
              <a:t>11/16/2020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tint val="75000"/>
                  </a:prstClr>
                </a:solidFill>
              </a:rPr>
              <a:t>DEMOGRAPHICS - POPULATION PYRAMIDS</a:t>
            </a:r>
          </a:p>
        </p:txBody>
      </p:sp>
      <p:sp>
        <p:nvSpPr>
          <p:cNvPr id="6" name="Slide Number Placeholder 5"/>
          <p:cNvSpPr>
            <a:spLocks noGrp="1"/>
          </p:cNvSpPr>
          <p:nvPr>
            <p:ph type="sldNum" sz="quarter" idx="12"/>
          </p:nvPr>
        </p:nvSpPr>
        <p:spPr/>
        <p:txBody>
          <a:bodyPr/>
          <a:lstStyle>
            <a:lvl1pPr>
              <a:defRPr/>
            </a:lvl1pPr>
          </a:lstStyle>
          <a:p>
            <a:pPr>
              <a:defRPr/>
            </a:pPr>
            <a:fld id="{6F3EA18E-DDD0-44EC-AA2B-DF2253E9BCE5}"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020413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DF7E4E-A43A-4300-9EA3-D3CA8628A9B4}"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1DCE26-6A3D-4C4D-BF58-8C9DA89E56AD}"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3791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BE533F-CC37-4C58-8FF2-AFB69E49B699}"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9DAEAB-A4FD-4B3C-A875-20A178EAF150}"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3514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11379B-7D06-49A6-9592-4727608B2074}"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BBAE7D-E8B5-41EB-89B4-45EC2DA1EDC4}"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041096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B13500-AD5F-4E93-835A-1093FE3C861E}"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9EB3BA-2465-4ED1-965E-5EA3B2CA0E08}"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0510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0F7ED9-D517-4F8A-88A4-CE4FE8598E8E}" type="datetimeFigureOut">
              <a:rPr lang="en-US" smtClean="0"/>
              <a:t>11/15/2020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40604191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D188A5-03A0-4565-964F-A953F718DAC3}"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4EA0A6-45FF-4BE5-A5D9-7930F7BDBB92}"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6339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29410A-3A84-43D4-BEC1-79A6F597F8A6}"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679C6F-CE1C-40FB-8F1C-7EB6BE1324B0}"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8234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90DD3F-EB9B-4FAE-82A4-411EA923024A}"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862DBB-4001-4349-BD46-E6A729FB19CB}"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87299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AC36C2-1BAA-4E5D-9A76-450E2003C0A5}"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CD719A-D919-45F4-9609-0638E15B8820}"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258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19C8C5-3C31-4214-B7F7-A547B46EDF1F}"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58DBA4-8EE9-44AB-9A05-9F872DB10FC7}"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8654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29E473-A2B4-4447-B95E-375F4351DAD5}"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00029BD-DBF5-4FFE-98D1-7309ED79867B}"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40372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F1768F-F26D-41BD-ADBA-2C1EDD9773A6}"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3EA18E-DDD0-44EC-AA2B-DF2253E9BCE5}"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6697734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ACD04F-8CE9-4B6E-9A54-1A8CB76AD2FB}"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21"/>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5" name="Slide Number Placeholder 17"/>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0AF73B-0D92-42CB-9993-EAE211377893}"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88611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762000" y="1447800"/>
            <a:ext cx="7772400" cy="4267200"/>
          </a:xfrm>
        </p:spPr>
        <p:txBody>
          <a:bodyPr rtlCol="0">
            <a:normAutofit/>
          </a:bodyPr>
          <a:lstStyle/>
          <a:p>
            <a:pPr lvl="0"/>
            <a:endParaRPr lang="en-US" noProof="0"/>
          </a:p>
        </p:txBody>
      </p:sp>
    </p:spTree>
    <p:extLst>
      <p:ext uri="{BB962C8B-B14F-4D97-AF65-F5344CB8AC3E}">
        <p14:creationId xmlns:p14="http://schemas.microsoft.com/office/powerpoint/2010/main" val="2226650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0F7ED9-D517-4F8A-88A4-CE4FE8598E8E}" type="datetimeFigureOut">
              <a:rPr lang="en-US" smtClean="0"/>
              <a:t>11/15/2020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302263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0F7ED9-D517-4F8A-88A4-CE4FE8598E8E}" type="datetimeFigureOut">
              <a:rPr lang="en-US" smtClean="0"/>
              <a:t>11/15/2020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10792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F7ED9-D517-4F8A-88A4-CE4FE8598E8E}" type="datetimeFigureOut">
              <a:rPr lang="en-US" smtClean="0"/>
              <a:t>11/15/2020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294702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0F7ED9-D517-4F8A-88A4-CE4FE8598E8E}" type="datetimeFigureOut">
              <a:rPr lang="en-US" smtClean="0"/>
              <a:t>11/15/2020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3188874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0F7ED9-D517-4F8A-88A4-CE4FE8598E8E}" type="datetimeFigureOut">
              <a:rPr lang="en-US" smtClean="0"/>
              <a:t>11/15/2020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905FF-32B6-4E30-9792-8BD42CCC3D22}" type="slidenum">
              <a:rPr lang="en-US" smtClean="0"/>
              <a:t>‹#›</a:t>
            </a:fld>
            <a:endParaRPr lang="en-US"/>
          </a:p>
        </p:txBody>
      </p:sp>
    </p:spTree>
    <p:extLst>
      <p:ext uri="{BB962C8B-B14F-4D97-AF65-F5344CB8AC3E}">
        <p14:creationId xmlns:p14="http://schemas.microsoft.com/office/powerpoint/2010/main" val="3489835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60000"/>
            <a:lumOff val="40000"/>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F7ED9-D517-4F8A-88A4-CE4FE8598E8E}" type="datetimeFigureOut">
              <a:rPr lang="en-US" smtClean="0"/>
              <a:t>11/15/2020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905FF-32B6-4E30-9792-8BD42CCC3D22}" type="slidenum">
              <a:rPr lang="en-US" smtClean="0"/>
              <a:t>‹#›</a:t>
            </a:fld>
            <a:endParaRPr lang="en-US"/>
          </a:p>
        </p:txBody>
      </p:sp>
    </p:spTree>
    <p:extLst>
      <p:ext uri="{BB962C8B-B14F-4D97-AF65-F5344CB8AC3E}">
        <p14:creationId xmlns:p14="http://schemas.microsoft.com/office/powerpoint/2010/main" val="1983490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a:solidFill>
                  <a:schemeClr val="tx1">
                    <a:tint val="75000"/>
                  </a:schemeClr>
                </a:solidFill>
                <a:latin typeface="+mn-lt"/>
                <a:cs typeface="+mn-cs"/>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a:solidFill>
                  <a:schemeClr val="tx1">
                    <a:tint val="75000"/>
                  </a:schemeClr>
                </a:solidFill>
                <a:latin typeface="+mn-lt"/>
                <a:cs typeface="+mn-cs"/>
              </a:defRPr>
            </a:lvl1pPr>
          </a:lstStyle>
          <a:p>
            <a:pPr>
              <a:defRPr/>
            </a:pPr>
            <a:fld id="{3D8C08B3-B01E-474D-9594-E2C1289FC63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4589120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a:solidFill>
                  <a:schemeClr val="tx1">
                    <a:tint val="75000"/>
                  </a:schemeClr>
                </a:solidFill>
                <a:latin typeface="+mn-lt"/>
                <a:cs typeface="+mn-cs"/>
              </a:defRPr>
            </a:lvl1pPr>
          </a:lstStyle>
          <a:p>
            <a:pPr>
              <a:defRPr/>
            </a:pPr>
            <a:fld id="{2432E5B7-FD3F-493C-ACB1-8442F52ABC59}" type="datetime1">
              <a:rPr lang="en-US" smtClean="0">
                <a:solidFill>
                  <a:prstClr val="white">
                    <a:tint val="75000"/>
                  </a:prstClr>
                </a:solidFill>
              </a:rPr>
              <a:pPr>
                <a:defRPr/>
              </a:pPr>
              <a:t>11/16/2020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a:solidFill>
                  <a:schemeClr val="tx1">
                    <a:tint val="75000"/>
                  </a:schemeClr>
                </a:solidFill>
                <a:latin typeface="+mn-lt"/>
                <a:cs typeface="+mn-cs"/>
              </a:defRPr>
            </a:lvl1pPr>
          </a:lstStyle>
          <a:p>
            <a:pPr>
              <a:defRPr/>
            </a:pPr>
            <a:r>
              <a:rPr lang="en-US">
                <a:solidFill>
                  <a:prstClr val="white">
                    <a:tint val="75000"/>
                  </a:prstClr>
                </a:solidFill>
              </a:rPr>
              <a:t>DEMOGRAPHICS - POPULATION PYRAMIDS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a:solidFill>
                  <a:schemeClr val="tx1">
                    <a:tint val="75000"/>
                  </a:schemeClr>
                </a:solidFill>
                <a:latin typeface="+mn-lt"/>
                <a:cs typeface="+mn-cs"/>
              </a:defRPr>
            </a:lvl1pPr>
          </a:lstStyle>
          <a:p>
            <a:pPr>
              <a:defRPr/>
            </a:pPr>
            <a:fld id="{3D8C08B3-B01E-474D-9594-E2C1289FC63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5564880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lnSpc>
                <a:spcPct val="100000"/>
              </a:lnSpc>
              <a:spcBef>
                <a:spcPts val="0"/>
              </a:spcBef>
              <a:spcAft>
                <a:spcPts val="0"/>
              </a:spcAft>
              <a:buFontTx/>
              <a:buNone/>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66156B-9A91-48A7-95DD-267B03FFAD46}" type="datetime1">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11/16/2020</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lnSpc>
                <a:spcPct val="100000"/>
              </a:lnSpc>
              <a:spcBef>
                <a:spcPts val="0"/>
              </a:spcBef>
              <a:spcAft>
                <a:spcPts val="0"/>
              </a:spcAft>
              <a:buFontTx/>
              <a:buNone/>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t>DEMOGRAPHICS - FERTILITY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lnSpc>
                <a:spcPct val="100000"/>
              </a:lnSpc>
              <a:spcBef>
                <a:spcPts val="0"/>
              </a:spcBef>
              <a:spcAft>
                <a:spcPts val="0"/>
              </a:spcAft>
              <a:buFontTx/>
              <a:buNone/>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8C08B3-B01E-474D-9594-E2C1289FC63E}"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5942095"/>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31.xml"/><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18.xml"/><Relationship Id="rId4" Type="http://schemas.openxmlformats.org/officeDocument/2006/relationships/image" Target="../media/image6.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hyperlink" Target="https://www12.statcan.gc.ca/nhs-enm/2011/as-sa/99-010-x/2011001/c-g/c-g02-eng.cfm" TargetMode="External"/><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12.statcan.gc.ca/nhs-enm/2011/as-sa/99-010-x/2011001/tbl/tbl1-eng.cfm"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sjsu.edu/people/saul.cohn/courses/city/s0/27681191Wirth.pdf"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cbc.ca/toronto/features/crimemap/"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theglobeandmail.com/news/toronto/interactive-city-of-toronto-homicides-and-gang-activity-2008-to-present/article424067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6" name="Group 25"/>
          <p:cNvGrpSpPr/>
          <p:nvPr/>
        </p:nvGrpSpPr>
        <p:grpSpPr>
          <a:xfrm>
            <a:off x="0" y="-86444"/>
            <a:ext cx="9296400" cy="6957060"/>
            <a:chOff x="0" y="-76200"/>
            <a:chExt cx="9296400" cy="695706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0" y="5133302"/>
              <a:ext cx="1849193" cy="1747558"/>
            </a:xfrm>
            <a:prstGeom prst="rect">
              <a:avLst/>
            </a:prstGeom>
            <a:solidFill>
              <a:schemeClr val="tx1"/>
            </a:solidFill>
          </p:spPr>
        </p:pic>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6811" y="3418917"/>
              <a:ext cx="1849193" cy="1747558"/>
            </a:xfrm>
            <a:prstGeom prst="rect">
              <a:avLst/>
            </a:prstGeom>
            <a:solidFill>
              <a:schemeClr val="tx1"/>
            </a:solidFill>
          </p:spPr>
        </p:pic>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8405" y="1696239"/>
              <a:ext cx="1849193" cy="1747558"/>
            </a:xfrm>
            <a:prstGeom prst="rect">
              <a:avLst/>
            </a:prstGeom>
            <a:solidFill>
              <a:schemeClr val="tx1"/>
            </a:solidFill>
          </p:spPr>
        </p:pic>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16811" y="-76200"/>
              <a:ext cx="1849193" cy="1747558"/>
            </a:xfrm>
            <a:prstGeom prst="rect">
              <a:avLst/>
            </a:prstGeom>
            <a:solidFill>
              <a:schemeClr val="tx1"/>
            </a:solidFill>
          </p:spPr>
        </p:pic>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1840788" y="5108421"/>
              <a:ext cx="1849193" cy="1747558"/>
            </a:xfrm>
            <a:prstGeom prst="rect">
              <a:avLst/>
            </a:prstGeom>
            <a:solidFill>
              <a:schemeClr val="tx1"/>
            </a:solidFill>
          </p:spPr>
        </p:pic>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1866004" y="3373303"/>
              <a:ext cx="1849193" cy="1747558"/>
            </a:xfrm>
            <a:prstGeom prst="rect">
              <a:avLst/>
            </a:prstGeom>
            <a:solidFill>
              <a:schemeClr val="tx1"/>
            </a:solidFill>
          </p:spPr>
        </p:pic>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3664765" y="5133302"/>
              <a:ext cx="1849193" cy="1747558"/>
            </a:xfrm>
            <a:prstGeom prst="rect">
              <a:avLst/>
            </a:prstGeom>
            <a:solidFill>
              <a:schemeClr val="tx1"/>
            </a:solidFill>
          </p:spPr>
        </p:pic>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5530770" y="5133302"/>
              <a:ext cx="1849193" cy="1747558"/>
            </a:xfrm>
            <a:prstGeom prst="rect">
              <a:avLst/>
            </a:prstGeom>
            <a:solidFill>
              <a:schemeClr val="tx1"/>
            </a:solidFill>
          </p:spPr>
        </p:pic>
        <p:pic>
          <p:nvPicPr>
            <p:cNvPr id="11" name="Picture 10"/>
            <p:cNvPicPr>
              <a:picLocks noChangeAspect="1"/>
            </p:cNvPicPr>
            <p:nvPr/>
          </p:nvPicPr>
          <p:blipFill>
            <a:blip r:embed="rId2">
              <a:clrChange>
                <a:clrFrom>
                  <a:srgbClr val="FFFFFF"/>
                </a:clrFrom>
                <a:clrTo>
                  <a:srgbClr val="FFFFFF">
                    <a:alpha val="0"/>
                  </a:srgbClr>
                </a:clrTo>
              </a:clrChange>
            </a:blip>
            <a:stretch>
              <a:fillRect/>
            </a:stretch>
          </p:blipFill>
          <p:spPr>
            <a:xfrm>
              <a:off x="7379963" y="5108420"/>
              <a:ext cx="1849193" cy="1747558"/>
            </a:xfrm>
            <a:prstGeom prst="rect">
              <a:avLst/>
            </a:prstGeom>
            <a:solidFill>
              <a:schemeClr val="tx1"/>
            </a:solidFill>
          </p:spPr>
        </p:pic>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3732009" y="3385743"/>
              <a:ext cx="1849193" cy="1747558"/>
            </a:xfrm>
            <a:prstGeom prst="rect">
              <a:avLst/>
            </a:prstGeom>
            <a:solidFill>
              <a:schemeClr val="tx1"/>
            </a:solidFill>
          </p:spPr>
        </p:pic>
        <p:pic>
          <p:nvPicPr>
            <p:cNvPr id="13" name="Picture 12"/>
            <p:cNvPicPr>
              <a:picLocks noChangeAspect="1"/>
            </p:cNvPicPr>
            <p:nvPr/>
          </p:nvPicPr>
          <p:blipFill>
            <a:blip r:embed="rId2">
              <a:clrChange>
                <a:clrFrom>
                  <a:srgbClr val="FFFFFF"/>
                </a:clrFrom>
                <a:clrTo>
                  <a:srgbClr val="FFFFFF">
                    <a:alpha val="0"/>
                  </a:srgbClr>
                </a:clrTo>
              </a:clrChange>
            </a:blip>
            <a:stretch>
              <a:fillRect/>
            </a:stretch>
          </p:blipFill>
          <p:spPr>
            <a:xfrm>
              <a:off x="5598013" y="3385743"/>
              <a:ext cx="1849193" cy="1747558"/>
            </a:xfrm>
            <a:prstGeom prst="rect">
              <a:avLst/>
            </a:prstGeom>
            <a:solidFill>
              <a:schemeClr val="tx1"/>
            </a:solidFill>
          </p:spPr>
        </p:pic>
        <p:pic>
          <p:nvPicPr>
            <p:cNvPr id="14" name="Picture 13"/>
            <p:cNvPicPr>
              <a:picLocks noChangeAspect="1"/>
            </p:cNvPicPr>
            <p:nvPr/>
          </p:nvPicPr>
          <p:blipFill>
            <a:blip r:embed="rId2">
              <a:clrChange>
                <a:clrFrom>
                  <a:srgbClr val="FFFFFF"/>
                </a:clrFrom>
                <a:clrTo>
                  <a:srgbClr val="FFFFFF">
                    <a:alpha val="0"/>
                  </a:srgbClr>
                </a:clrTo>
              </a:clrChange>
            </a:blip>
            <a:stretch>
              <a:fillRect/>
            </a:stretch>
          </p:blipFill>
          <p:spPr>
            <a:xfrm>
              <a:off x="7447207" y="3385743"/>
              <a:ext cx="1849193" cy="1747558"/>
            </a:xfrm>
            <a:prstGeom prst="rect">
              <a:avLst/>
            </a:prstGeom>
            <a:solidFill>
              <a:schemeClr val="tx1"/>
            </a:solidFill>
          </p:spPr>
        </p:pic>
        <p:pic>
          <p:nvPicPr>
            <p:cNvPr id="15" name="Picture 14"/>
            <p:cNvPicPr>
              <a:picLocks noChangeAspect="1"/>
            </p:cNvPicPr>
            <p:nvPr/>
          </p:nvPicPr>
          <p:blipFill>
            <a:blip r:embed="rId2">
              <a:clrChange>
                <a:clrFrom>
                  <a:srgbClr val="FFFFFF"/>
                </a:clrFrom>
                <a:clrTo>
                  <a:srgbClr val="FFFFFF">
                    <a:alpha val="0"/>
                  </a:srgbClr>
                </a:clrTo>
              </a:clrChange>
            </a:blip>
            <a:stretch>
              <a:fillRect/>
            </a:stretch>
          </p:blipFill>
          <p:spPr>
            <a:xfrm>
              <a:off x="1857599" y="1636111"/>
              <a:ext cx="1849193" cy="1747558"/>
            </a:xfrm>
            <a:prstGeom prst="rect">
              <a:avLst/>
            </a:prstGeom>
            <a:solidFill>
              <a:schemeClr val="tx1"/>
            </a:solidFill>
          </p:spPr>
        </p:pic>
        <p:pic>
          <p:nvPicPr>
            <p:cNvPr id="16" name="Picture 15"/>
            <p:cNvPicPr>
              <a:picLocks noChangeAspect="1"/>
            </p:cNvPicPr>
            <p:nvPr/>
          </p:nvPicPr>
          <p:blipFill>
            <a:blip r:embed="rId2">
              <a:clrChange>
                <a:clrFrom>
                  <a:srgbClr val="FFFFFF"/>
                </a:clrFrom>
                <a:clrTo>
                  <a:srgbClr val="FFFFFF">
                    <a:alpha val="0"/>
                  </a:srgbClr>
                </a:clrTo>
              </a:clrChange>
            </a:blip>
            <a:stretch>
              <a:fillRect/>
            </a:stretch>
          </p:blipFill>
          <p:spPr>
            <a:xfrm>
              <a:off x="3706792" y="1671358"/>
              <a:ext cx="1849193" cy="1747558"/>
            </a:xfrm>
            <a:prstGeom prst="rect">
              <a:avLst/>
            </a:prstGeom>
            <a:solidFill>
              <a:schemeClr val="tx1"/>
            </a:solidFill>
          </p:spPr>
        </p:pic>
        <p:pic>
          <p:nvPicPr>
            <p:cNvPr id="17" name="Picture 16"/>
            <p:cNvPicPr>
              <a:picLocks noChangeAspect="1"/>
            </p:cNvPicPr>
            <p:nvPr/>
          </p:nvPicPr>
          <p:blipFill>
            <a:blip r:embed="rId2">
              <a:clrChange>
                <a:clrFrom>
                  <a:srgbClr val="FFFFFF"/>
                </a:clrFrom>
                <a:clrTo>
                  <a:srgbClr val="FFFFFF">
                    <a:alpha val="0"/>
                  </a:srgbClr>
                </a:clrTo>
              </a:clrChange>
            </a:blip>
            <a:stretch>
              <a:fillRect/>
            </a:stretch>
          </p:blipFill>
          <p:spPr>
            <a:xfrm>
              <a:off x="5547580" y="1663066"/>
              <a:ext cx="1849193" cy="1747558"/>
            </a:xfrm>
            <a:prstGeom prst="rect">
              <a:avLst/>
            </a:prstGeom>
            <a:solidFill>
              <a:schemeClr val="tx1"/>
            </a:solidFill>
          </p:spPr>
        </p:pic>
        <p:pic>
          <p:nvPicPr>
            <p:cNvPr id="18" name="Picture 17"/>
            <p:cNvPicPr>
              <a:picLocks noChangeAspect="1"/>
            </p:cNvPicPr>
            <p:nvPr/>
          </p:nvPicPr>
          <p:blipFill>
            <a:blip r:embed="rId2">
              <a:clrChange>
                <a:clrFrom>
                  <a:srgbClr val="FFFFFF"/>
                </a:clrFrom>
                <a:clrTo>
                  <a:srgbClr val="FFFFFF">
                    <a:alpha val="0"/>
                  </a:srgbClr>
                </a:clrTo>
              </a:clrChange>
            </a:blip>
            <a:stretch>
              <a:fillRect/>
            </a:stretch>
          </p:blipFill>
          <p:spPr>
            <a:xfrm>
              <a:off x="7354747" y="1654773"/>
              <a:ext cx="1849193" cy="1747558"/>
            </a:xfrm>
            <a:prstGeom prst="rect">
              <a:avLst/>
            </a:prstGeom>
            <a:solidFill>
              <a:schemeClr val="tx1"/>
            </a:solidFill>
          </p:spPr>
        </p:pic>
        <p:pic>
          <p:nvPicPr>
            <p:cNvPr id="19" name="Picture 18"/>
            <p:cNvPicPr>
              <a:picLocks noChangeAspect="1"/>
            </p:cNvPicPr>
            <p:nvPr/>
          </p:nvPicPr>
          <p:blipFill>
            <a:blip r:embed="rId2">
              <a:clrChange>
                <a:clrFrom>
                  <a:srgbClr val="FFFFFF"/>
                </a:clrFrom>
                <a:clrTo>
                  <a:srgbClr val="FFFFFF">
                    <a:alpha val="0"/>
                  </a:srgbClr>
                </a:clrTo>
              </a:clrChange>
            </a:blip>
            <a:stretch>
              <a:fillRect/>
            </a:stretch>
          </p:blipFill>
          <p:spPr>
            <a:xfrm>
              <a:off x="1849193" y="-43026"/>
              <a:ext cx="1849193" cy="1747558"/>
            </a:xfrm>
            <a:prstGeom prst="rect">
              <a:avLst/>
            </a:prstGeom>
            <a:solidFill>
              <a:schemeClr val="tx1"/>
            </a:solidFill>
          </p:spPr>
        </p:pic>
        <p:pic>
          <p:nvPicPr>
            <p:cNvPr id="20" name="Picture 19"/>
            <p:cNvPicPr>
              <a:picLocks noChangeAspect="1"/>
            </p:cNvPicPr>
            <p:nvPr/>
          </p:nvPicPr>
          <p:blipFill>
            <a:blip r:embed="rId2">
              <a:clrChange>
                <a:clrFrom>
                  <a:srgbClr val="FFFFFF"/>
                </a:clrFrom>
                <a:clrTo>
                  <a:srgbClr val="FFFFFF">
                    <a:alpha val="0"/>
                  </a:srgbClr>
                </a:clrTo>
              </a:clrChange>
            </a:blip>
            <a:stretch>
              <a:fillRect/>
            </a:stretch>
          </p:blipFill>
          <p:spPr>
            <a:xfrm>
              <a:off x="5484540" y="-28770"/>
              <a:ext cx="1849193" cy="1747558"/>
            </a:xfrm>
            <a:prstGeom prst="rect">
              <a:avLst/>
            </a:prstGeom>
            <a:solidFill>
              <a:schemeClr val="tx1"/>
            </a:solidFill>
          </p:spPr>
        </p:pic>
        <p:pic>
          <p:nvPicPr>
            <p:cNvPr id="21" name="Picture 20"/>
            <p:cNvPicPr>
              <a:picLocks noChangeAspect="1"/>
            </p:cNvPicPr>
            <p:nvPr/>
          </p:nvPicPr>
          <p:blipFill>
            <a:blip r:embed="rId2">
              <a:clrChange>
                <a:clrFrom>
                  <a:srgbClr val="FFFFFF"/>
                </a:clrFrom>
                <a:clrTo>
                  <a:srgbClr val="FFFFFF">
                    <a:alpha val="0"/>
                  </a:srgbClr>
                </a:clrTo>
              </a:clrChange>
            </a:blip>
            <a:stretch>
              <a:fillRect/>
            </a:stretch>
          </p:blipFill>
          <p:spPr>
            <a:xfrm>
              <a:off x="3690258" y="-40561"/>
              <a:ext cx="1849193" cy="1747558"/>
            </a:xfrm>
            <a:prstGeom prst="rect">
              <a:avLst/>
            </a:prstGeom>
            <a:solidFill>
              <a:schemeClr val="tx1"/>
            </a:solidFill>
          </p:spPr>
        </p:pic>
        <p:pic>
          <p:nvPicPr>
            <p:cNvPr id="22" name="Picture 21"/>
            <p:cNvPicPr>
              <a:picLocks noChangeAspect="1"/>
            </p:cNvPicPr>
            <p:nvPr/>
          </p:nvPicPr>
          <p:blipFill>
            <a:blip r:embed="rId2">
              <a:clrChange>
                <a:clrFrom>
                  <a:srgbClr val="FFFFFF"/>
                </a:clrFrom>
                <a:clrTo>
                  <a:srgbClr val="FFFFFF">
                    <a:alpha val="0"/>
                  </a:srgbClr>
                </a:clrTo>
              </a:clrChange>
            </a:blip>
            <a:stretch>
              <a:fillRect/>
            </a:stretch>
          </p:blipFill>
          <p:spPr>
            <a:xfrm>
              <a:off x="7312720" y="-34729"/>
              <a:ext cx="1849193" cy="1747558"/>
            </a:xfrm>
            <a:prstGeom prst="rect">
              <a:avLst/>
            </a:prstGeom>
            <a:solidFill>
              <a:schemeClr val="tx1"/>
            </a:solidFill>
          </p:spPr>
        </p:pic>
      </p:grpSp>
      <p:sp>
        <p:nvSpPr>
          <p:cNvPr id="25" name="Rectangle 24"/>
          <p:cNvSpPr/>
          <p:nvPr/>
        </p:nvSpPr>
        <p:spPr>
          <a:xfrm>
            <a:off x="2082087" y="990600"/>
            <a:ext cx="4979825" cy="4524315"/>
          </a:xfrm>
          <a:prstGeom prst="rect">
            <a:avLst/>
          </a:prstGeom>
          <a:noFill/>
          <a:effectLst>
            <a:outerShdw blurRad="50800" dist="38100" dir="18900000" algn="bl" rotWithShape="0">
              <a:prstClr val="black">
                <a:alpha val="40000"/>
              </a:prstClr>
            </a:outerShdw>
          </a:effectLst>
        </p:spPr>
        <p:txBody>
          <a:bodyPr wrap="none" lIns="91440" tIns="45720" rIns="91440" bIns="45720">
            <a:spAutoFit/>
          </a:bodyPr>
          <a:lstStyle/>
          <a:p>
            <a:pPr algn="ctr"/>
            <a:r>
              <a:rPr lang="en-US" sz="9600" dirty="0">
                <a:ln w="900" cmpd="sng">
                  <a:solidFill>
                    <a:srgbClr val="C00000">
                      <a:alpha val="55000"/>
                    </a:srgbClr>
                  </a:solidFill>
                  <a:prstDash val="solid"/>
                </a:ln>
                <a:solidFill>
                  <a:schemeClr val="bg1">
                    <a:lumMod val="95000"/>
                  </a:schemeClr>
                </a:solidFill>
                <a:effectLst>
                  <a:outerShdw blurRad="38100" dist="38100" dir="2700000" algn="tl">
                    <a:srgbClr val="000000">
                      <a:alpha val="43137"/>
                    </a:srgbClr>
                  </a:outerShdw>
                </a:effectLst>
              </a:rPr>
              <a:t>URBAN</a:t>
            </a:r>
          </a:p>
          <a:p>
            <a:pPr algn="ctr"/>
            <a:r>
              <a:rPr lang="en-US" sz="9600" dirty="0">
                <a:ln w="900" cmpd="sng">
                  <a:solidFill>
                    <a:srgbClr val="C00000">
                      <a:alpha val="55000"/>
                    </a:srgbClr>
                  </a:solidFill>
                  <a:prstDash val="solid"/>
                </a:ln>
                <a:solidFill>
                  <a:schemeClr val="bg1">
                    <a:lumMod val="95000"/>
                  </a:schemeClr>
                </a:solidFill>
                <a:effectLst>
                  <a:outerShdw blurRad="38100" dist="38100" dir="2700000" algn="tl">
                    <a:srgbClr val="000000">
                      <a:alpha val="43137"/>
                    </a:srgbClr>
                  </a:outerShdw>
                </a:effectLst>
              </a:rPr>
              <a:t>SOCIAL</a:t>
            </a:r>
          </a:p>
          <a:p>
            <a:pPr algn="ctr"/>
            <a:r>
              <a:rPr lang="en-US" sz="9600" dirty="0">
                <a:ln w="900" cmpd="sng">
                  <a:solidFill>
                    <a:srgbClr val="C00000">
                      <a:alpha val="55000"/>
                    </a:srgbClr>
                  </a:solidFill>
                  <a:prstDash val="solid"/>
                </a:ln>
                <a:solidFill>
                  <a:schemeClr val="bg1">
                    <a:lumMod val="95000"/>
                  </a:schemeClr>
                </a:solidFill>
                <a:effectLst>
                  <a:outerShdw blurRad="38100" dist="38100" dir="2700000" algn="tl">
                    <a:srgbClr val="000000">
                      <a:alpha val="43137"/>
                    </a:srgbClr>
                  </a:outerShdw>
                </a:effectLst>
              </a:rPr>
              <a:t>ECOLOGY</a:t>
            </a:r>
          </a:p>
        </p:txBody>
      </p:sp>
    </p:spTree>
    <p:extLst>
      <p:ext uri="{BB962C8B-B14F-4D97-AF65-F5344CB8AC3E}">
        <p14:creationId xmlns:p14="http://schemas.microsoft.com/office/powerpoint/2010/main" val="1371219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RINITY\mydocs\bcarlson\My Documents\a_BC_GEO106_book_21TJulyAM\scans\2009_07_21\IMG_0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59" t="13333" r="-331" b="69801"/>
          <a:stretch/>
        </p:blipFill>
        <p:spPr bwMode="auto">
          <a:xfrm>
            <a:off x="0" y="110281"/>
            <a:ext cx="6705600" cy="15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RINITY\mydocs\bcarlson\My Documents\a_BC_GEO106_book_21TJulyAM\scans\2009_07_21\IMG_0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59" t="30863" r="-331" b="37952"/>
          <a:stretch/>
        </p:blipFill>
        <p:spPr bwMode="auto">
          <a:xfrm>
            <a:off x="0" y="1676400"/>
            <a:ext cx="6705600" cy="2895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TRINITY\mydocs\bcarlson\My Documents\a_BC_GEO106_book_21TJulyAM\scans\2009_07_21\IMG_0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59" t="57944" r="-331" b="30567"/>
          <a:stretch/>
        </p:blipFill>
        <p:spPr bwMode="auto">
          <a:xfrm>
            <a:off x="0" y="4190999"/>
            <a:ext cx="6705600"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RINITY\mydocs\bcarlson\My Documents\a_BC_GEO106_book_21TJulyAM\scans\2009_07_21\IMG_0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59" t="69433" r="-331" b="13333"/>
          <a:stretch/>
        </p:blipFill>
        <p:spPr bwMode="auto">
          <a:xfrm>
            <a:off x="0" y="5257800"/>
            <a:ext cx="6705600" cy="1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705600" y="139005"/>
            <a:ext cx="2460171" cy="1292662"/>
          </a:xfrm>
          <a:prstGeom prst="rect">
            <a:avLst/>
          </a:prstGeom>
          <a:noFill/>
        </p:spPr>
        <p:txBody>
          <a:bodyPr wrap="square" rtlCol="0">
            <a:spAutoFit/>
          </a:bodyPr>
          <a:lstStyle/>
          <a:p>
            <a:pPr algn="ctr"/>
            <a:r>
              <a:rPr lang="en-US" sz="2600" dirty="0">
                <a:effectLst>
                  <a:outerShdw blurRad="38100" dist="38100" dir="2700000" algn="tl">
                    <a:srgbClr val="000000">
                      <a:alpha val="43137"/>
                    </a:srgbClr>
                  </a:outerShdw>
                </a:effectLst>
              </a:rPr>
              <a:t>Arrival of new population group</a:t>
            </a:r>
            <a:endParaRPr lang="en-CA" sz="2600" dirty="0">
              <a:effectLst>
                <a:outerShdw blurRad="38100" dist="38100" dir="2700000" algn="tl">
                  <a:srgbClr val="000000">
                    <a:alpha val="43137"/>
                  </a:srgbClr>
                </a:outerShdw>
              </a:effectLst>
            </a:endParaRPr>
          </a:p>
        </p:txBody>
      </p:sp>
      <p:sp>
        <p:nvSpPr>
          <p:cNvPr id="7" name="TextBox 6"/>
          <p:cNvSpPr txBox="1"/>
          <p:nvPr/>
        </p:nvSpPr>
        <p:spPr>
          <a:xfrm>
            <a:off x="6705600" y="2322493"/>
            <a:ext cx="2460171" cy="954107"/>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Degree of assimilation</a:t>
            </a:r>
            <a:endParaRPr lang="en-CA" sz="2800" dirty="0">
              <a:effectLst>
                <a:outerShdw blurRad="38100" dist="38100" dir="2700000" algn="tl">
                  <a:srgbClr val="000000">
                    <a:alpha val="43137"/>
                  </a:srgbClr>
                </a:outerShdw>
              </a:effectLst>
            </a:endParaRPr>
          </a:p>
        </p:txBody>
      </p:sp>
      <p:sp>
        <p:nvSpPr>
          <p:cNvPr id="8" name="TextBox 7"/>
          <p:cNvSpPr txBox="1"/>
          <p:nvPr/>
        </p:nvSpPr>
        <p:spPr>
          <a:xfrm>
            <a:off x="6705600" y="4267200"/>
            <a:ext cx="2460171" cy="954107"/>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Spatial outcomes</a:t>
            </a:r>
            <a:endParaRPr lang="en-CA" sz="2800" dirty="0">
              <a:effectLst>
                <a:outerShdw blurRad="38100" dist="38100" dir="2700000" algn="tl">
                  <a:srgbClr val="000000">
                    <a:alpha val="43137"/>
                  </a:srgbClr>
                </a:outerShdw>
              </a:effectLst>
            </a:endParaRPr>
          </a:p>
        </p:txBody>
      </p:sp>
      <p:sp>
        <p:nvSpPr>
          <p:cNvPr id="9" name="TextBox 8"/>
          <p:cNvSpPr txBox="1"/>
          <p:nvPr/>
        </p:nvSpPr>
        <p:spPr>
          <a:xfrm>
            <a:off x="6705600" y="5953780"/>
            <a:ext cx="2460171"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Spatial forms</a:t>
            </a:r>
            <a:endParaRPr lang="en-CA" sz="2800" dirty="0">
              <a:effectLst>
                <a:outerShdw blurRad="38100" dist="38100" dir="2700000" algn="tl">
                  <a:srgbClr val="000000">
                    <a:alpha val="43137"/>
                  </a:srgbClr>
                </a:outerShdw>
              </a:effectLst>
            </a:endParaRPr>
          </a:p>
        </p:txBody>
      </p:sp>
      <p:sp>
        <p:nvSpPr>
          <p:cNvPr id="10" name="TextBox 9"/>
          <p:cNvSpPr txBox="1"/>
          <p:nvPr/>
        </p:nvSpPr>
        <p:spPr>
          <a:xfrm>
            <a:off x="1600200" y="-152400"/>
            <a:ext cx="5867400" cy="615553"/>
          </a:xfrm>
          <a:prstGeom prst="rect">
            <a:avLst/>
          </a:prstGeom>
          <a:noFill/>
        </p:spPr>
        <p:txBody>
          <a:bodyPr wrap="square" rtlCol="0">
            <a:spAutoFit/>
          </a:bodyPr>
          <a:lstStyle/>
          <a:p>
            <a:pPr algn="ctr"/>
            <a:r>
              <a:rPr lang="en-US" sz="3400" dirty="0">
                <a:effectLst>
                  <a:outerShdw blurRad="38100" dist="38100" dir="2700000" algn="tl">
                    <a:srgbClr val="000000">
                      <a:alpha val="43137"/>
                    </a:srgbClr>
                  </a:outerShdw>
                </a:effectLst>
              </a:rPr>
              <a:t>Assimilation Model</a:t>
            </a:r>
            <a:endParaRPr lang="en-CA" sz="3400" dirty="0">
              <a:effectLst>
                <a:outerShdw blurRad="38100" dist="38100" dir="2700000" algn="tl">
                  <a:srgbClr val="000000">
                    <a:alpha val="43137"/>
                  </a:srgbClr>
                </a:outerShdw>
              </a:effectLst>
            </a:endParaRPr>
          </a:p>
        </p:txBody>
      </p:sp>
      <p:sp>
        <p:nvSpPr>
          <p:cNvPr id="11" name="TextBox 10"/>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401897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6_19"/>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1874" y="38619"/>
            <a:ext cx="4179125" cy="683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91000" y="0"/>
            <a:ext cx="4895742" cy="1785104"/>
          </a:xfrm>
          <a:prstGeom prst="rect">
            <a:avLst/>
          </a:prstGeom>
          <a:noFill/>
        </p:spPr>
        <p:txBody>
          <a:bodyPr wrap="square" rtlCol="0">
            <a:spAutoFit/>
          </a:bodyPr>
          <a:lstStyle/>
          <a:p>
            <a:pPr algn="ctr"/>
            <a:r>
              <a:rPr lang="en-US" sz="2200" dirty="0">
                <a:effectLst>
                  <a:outerShdw blurRad="38100" dist="38100" dir="2700000" algn="tl">
                    <a:srgbClr val="000000">
                      <a:alpha val="43137"/>
                    </a:srgbClr>
                  </a:outerShdw>
                </a:effectLst>
              </a:rPr>
              <a:t>Colonies</a:t>
            </a:r>
          </a:p>
          <a:p>
            <a:pPr algn="ctr"/>
            <a:r>
              <a:rPr lang="en-US" sz="2200" dirty="0"/>
              <a:t>Initially cluster, then disperse among host population within same generation. E.G. U.K., South African, Australian immigrants to Toronto.</a:t>
            </a:r>
            <a:endParaRPr lang="en-CA" sz="2200" dirty="0"/>
          </a:p>
        </p:txBody>
      </p:sp>
      <p:sp>
        <p:nvSpPr>
          <p:cNvPr id="5" name="TextBox 4"/>
          <p:cNvSpPr txBox="1"/>
          <p:nvPr/>
        </p:nvSpPr>
        <p:spPr>
          <a:xfrm>
            <a:off x="4191000" y="1838742"/>
            <a:ext cx="4895742" cy="2800767"/>
          </a:xfrm>
          <a:prstGeom prst="rect">
            <a:avLst/>
          </a:prstGeom>
          <a:noFill/>
        </p:spPr>
        <p:txBody>
          <a:bodyPr wrap="square" rtlCol="0">
            <a:spAutoFit/>
          </a:bodyPr>
          <a:lstStyle/>
          <a:p>
            <a:pPr algn="ctr"/>
            <a:r>
              <a:rPr lang="en-US" sz="2200" dirty="0">
                <a:effectLst>
                  <a:outerShdw blurRad="38100" dist="38100" dir="2700000" algn="tl">
                    <a:srgbClr val="000000">
                      <a:alpha val="43137"/>
                    </a:srgbClr>
                  </a:outerShdw>
                </a:effectLst>
              </a:rPr>
              <a:t>Enclave</a:t>
            </a:r>
          </a:p>
          <a:p>
            <a:pPr algn="ctr"/>
            <a:r>
              <a:rPr lang="en-US" sz="2200" dirty="0"/>
              <a:t>Initially cluster, then disperse among host population in the next generation. Subsequent new groups occupy original cluster areas or create new ones. E.G. Italian immigrants to Toronto integrate by second generation and new groups forming Little </a:t>
            </a:r>
            <a:r>
              <a:rPr lang="en-US" sz="2200" dirty="0" err="1"/>
              <a:t>Italies</a:t>
            </a:r>
            <a:r>
              <a:rPr lang="en-US" sz="2200" dirty="0"/>
              <a:t> at various locales</a:t>
            </a:r>
            <a:endParaRPr lang="en-CA" sz="2200" dirty="0"/>
          </a:p>
        </p:txBody>
      </p:sp>
      <p:sp>
        <p:nvSpPr>
          <p:cNvPr id="6" name="TextBox 5"/>
          <p:cNvSpPr txBox="1"/>
          <p:nvPr/>
        </p:nvSpPr>
        <p:spPr>
          <a:xfrm>
            <a:off x="4191000" y="4658142"/>
            <a:ext cx="4895742" cy="2123658"/>
          </a:xfrm>
          <a:prstGeom prst="rect">
            <a:avLst/>
          </a:prstGeom>
          <a:noFill/>
        </p:spPr>
        <p:txBody>
          <a:bodyPr wrap="square" rtlCol="0">
            <a:spAutoFit/>
          </a:bodyPr>
          <a:lstStyle/>
          <a:p>
            <a:pPr algn="ctr"/>
            <a:r>
              <a:rPr lang="en-US" sz="2200" dirty="0">
                <a:effectLst>
                  <a:outerShdw blurRad="38100" dist="38100" dir="2700000" algn="tl">
                    <a:srgbClr val="000000">
                      <a:alpha val="43137"/>
                    </a:srgbClr>
                  </a:outerShdw>
                </a:effectLst>
              </a:rPr>
              <a:t>Ghetto</a:t>
            </a:r>
          </a:p>
          <a:p>
            <a:pPr algn="ctr"/>
            <a:r>
              <a:rPr lang="en-US" sz="2200" dirty="0"/>
              <a:t>Initially cluster, but find it difficult to disperse into host population in any generation due to prejudice, culture/language barriers. Subsequent new groups occupy original cluster areas.</a:t>
            </a:r>
            <a:endParaRPr lang="en-CA" sz="2200" dirty="0"/>
          </a:p>
        </p:txBody>
      </p:sp>
      <p:sp>
        <p:nvSpPr>
          <p:cNvPr id="7" name="TextBox 6"/>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4941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900" y="2505670"/>
            <a:ext cx="876823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r>
              <a:rPr kumimoji="0" lang="en-US"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Birds, Bees, and Butterflies</a:t>
            </a:r>
          </a:p>
        </p:txBody>
      </p:sp>
    </p:spTree>
    <p:extLst>
      <p:ext uri="{BB962C8B-B14F-4D97-AF65-F5344CB8AC3E}">
        <p14:creationId xmlns:p14="http://schemas.microsoft.com/office/powerpoint/2010/main" val="4028197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495300"/>
          </a:xfrm>
          <a:prstGeom prst="rect">
            <a:avLst/>
          </a:prstGeom>
          <a:noFill/>
        </p:spPr>
        <p:txBody>
          <a:bodyPr lIns="0" tIns="0" rIns="0" bIns="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Times New Roman" pitchFamily="18" charset="0"/>
                <a:cs typeface="Arial" pitchFamily="34" charset="0"/>
              </a:rPr>
              <a:t>Population Dynamics</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endParaRPr>
          </a:p>
        </p:txBody>
      </p:sp>
      <p:sp>
        <p:nvSpPr>
          <p:cNvPr id="3" name="TextBox 2"/>
          <p:cNvSpPr txBox="1"/>
          <p:nvPr/>
        </p:nvSpPr>
        <p:spPr>
          <a:xfrm>
            <a:off x="609602" y="431800"/>
            <a:ext cx="7924798" cy="57554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The assimilation model deals specifically with what happens to migrant populations moving into a</a:t>
            </a:r>
            <a:r>
              <a:rPr kumimoji="0" lang="en-CA" sz="2300" b="0" i="0" u="none" strike="noStrike" kern="1200" cap="none" spc="0" normalizeH="0" noProof="0" dirty="0">
                <a:ln>
                  <a:noFill/>
                </a:ln>
                <a:solidFill>
                  <a:prstClr val="black"/>
                </a:solidFill>
                <a:effectLst/>
                <a:uLnTx/>
                <a:uFillTx/>
                <a:latin typeface="Calibri"/>
                <a:ea typeface="+mn-ea"/>
                <a:cs typeface="Arial" charset="0"/>
              </a:rPr>
              <a:t> city</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and this is the classic ecological succession process.</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But it is also implicitly about migration and population change; the heart of how and why urban environments transform, and transform in the most complex way: through social, economic and cultural blending - and resistance to that blending.</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lvl="0" algn="ctr" fontAlgn="base">
              <a:spcAft>
                <a:spcPct val="0"/>
              </a:spcAf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For the next few slides I will become a missionary, by which I mean to introduce a</a:t>
            </a:r>
            <a:r>
              <a:rPr kumimoji="0" lang="en-CA" sz="2300" b="0" i="0" u="none" strike="noStrike" kern="1200" cap="none" spc="0" normalizeH="0" noProof="0" dirty="0">
                <a:ln>
                  <a:noFill/>
                </a:ln>
                <a:solidFill>
                  <a:prstClr val="black"/>
                </a:solidFill>
                <a:effectLst/>
                <a:uLnTx/>
                <a:uFillTx/>
                <a:latin typeface="Calibri"/>
                <a:ea typeface="+mn-ea"/>
                <a:cs typeface="Arial" charset="0"/>
              </a:rPr>
              <a:t> </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demographic</a:t>
            </a:r>
            <a:r>
              <a:rPr kumimoji="0" lang="en-CA" sz="2300" b="0" i="0" u="none" strike="noStrike" kern="1200" cap="none" spc="0" normalizeH="0" noProof="0" dirty="0">
                <a:ln>
                  <a:noFill/>
                </a:ln>
                <a:solidFill>
                  <a:prstClr val="black"/>
                </a:solidFill>
                <a:effectLst/>
                <a:uLnTx/>
                <a:uFillTx/>
                <a:latin typeface="Calibri"/>
                <a:ea typeface="+mn-ea"/>
                <a:cs typeface="Arial" charset="0"/>
              </a:rPr>
              <a:t> </a:t>
            </a:r>
            <a:r>
              <a:rPr lang="en-CA" sz="2300" dirty="0">
                <a:solidFill>
                  <a:prstClr val="black"/>
                </a:solidFill>
                <a:cs typeface="Arial" charset="0"/>
              </a:rPr>
              <a:t>certitude that </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all of you as “the future human population” will carry forward.</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It is also, in my opinion, the least known but most threatening aspect of that future,</a:t>
            </a:r>
            <a:r>
              <a:rPr kumimoji="0" lang="en-CA" sz="2300" b="0" i="0" u="none" strike="noStrike" kern="1200" cap="none" spc="0" normalizeH="0" noProof="0" dirty="0">
                <a:ln>
                  <a:noFill/>
                </a:ln>
                <a:solidFill>
                  <a:prstClr val="black"/>
                </a:solidFill>
                <a:effectLst/>
                <a:uLnTx/>
                <a:uFillTx/>
                <a:latin typeface="Calibri"/>
                <a:ea typeface="+mn-ea"/>
                <a:cs typeface="Arial" charset="0"/>
              </a:rPr>
              <a:t> </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your future</a:t>
            </a:r>
            <a:r>
              <a:rPr lang="en-CA" sz="2300" dirty="0">
                <a:solidFill>
                  <a:prstClr val="black"/>
                </a:solidFill>
                <a:latin typeface="Calibri"/>
                <a:cs typeface="Arial" charset="0"/>
              </a:rPr>
              <a:t>, </a:t>
            </a:r>
            <a:r>
              <a:rPr kumimoji="0" lang="en-CA" sz="2300" b="0" i="0" u="none" strike="noStrike" kern="1200" cap="none" spc="0" normalizeH="0" noProof="0" dirty="0">
                <a:ln>
                  <a:noFill/>
                </a:ln>
                <a:solidFill>
                  <a:prstClr val="black"/>
                </a:solidFill>
                <a:effectLst/>
                <a:uLnTx/>
                <a:uFillTx/>
                <a:latin typeface="Calibri"/>
                <a:ea typeface="+mn-ea"/>
                <a:cs typeface="Arial" charset="0"/>
              </a:rPr>
              <a:t>and it’s all about the</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birds, the bees, and - the butterflies.</a:t>
            </a:r>
          </a:p>
        </p:txBody>
      </p:sp>
    </p:spTree>
    <p:extLst>
      <p:ext uri="{BB962C8B-B14F-4D97-AF65-F5344CB8AC3E}">
        <p14:creationId xmlns:p14="http://schemas.microsoft.com/office/powerpoint/2010/main" val="22437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1972"/>
            <a:ext cx="9144000" cy="659244"/>
          </a:xfrm>
          <a:prstGeom prst="rect">
            <a:avLst/>
          </a:prstGeom>
          <a:noFill/>
        </p:spPr>
        <p:txBody>
          <a:bodyPr lIns="0" tIns="0" rIns="0" bIns="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Times New Roman" pitchFamily="18" charset="0"/>
                <a:cs typeface="Arial" pitchFamily="34" charset="0"/>
              </a:rPr>
              <a:t>Where Does Population Growth Come From?</a:t>
            </a:r>
            <a:endParaRPr kumimoji="0" lang="en-US"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endParaRPr>
          </a:p>
        </p:txBody>
      </p:sp>
      <p:sp>
        <p:nvSpPr>
          <p:cNvPr id="3" name="TextBox 2"/>
          <p:cNvSpPr txBox="1"/>
          <p:nvPr/>
        </p:nvSpPr>
        <p:spPr>
          <a:xfrm>
            <a:off x="533400" y="609600"/>
            <a:ext cx="8077201" cy="57554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Pop growth = (Births - Deaths) + (In-migration - Out-migration)</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(Births – Deaths) = Natural Increase or Decrease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(In-migration – Out-migration) = Net migration</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Pop growth = Natural Change + Net Migration</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Therefore, natural </a:t>
            </a:r>
            <a:r>
              <a:rPr kumimoji="0" lang="en-US" sz="230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decrease</a:t>
            </a:r>
            <a:r>
              <a:rPr kumimoji="0" lang="en-US"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 </a:t>
            </a:r>
            <a:r>
              <a:rPr kumimoji="0" lang="en-US" sz="2300"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must be </a:t>
            </a:r>
            <a:r>
              <a:rPr kumimoji="0" lang="en-US"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offset by an increase in net migration, otherwise populations will decline.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Population Is Vital.</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Human capital</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Economic demand</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Support group</a:t>
            </a:r>
            <a:endParaRPr kumimoji="0" lang="en-US"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Taxpayers</a:t>
            </a:r>
            <a:endParaRPr kumimoji="0" lang="en-US"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Human resource asset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Territorial security</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Cultural identity</a:t>
            </a:r>
          </a:p>
        </p:txBody>
      </p:sp>
      <p:pic>
        <p:nvPicPr>
          <p:cNvPr id="4" name="Picture 2" descr="C:\Users\pcoppack\AppData\Local\Microsoft\Windows\Temporary Internet Files\Content.IE5\2RI3FS1H\MC90035576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1069"/>
            <a:ext cx="1817827" cy="18022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pcoppack\AppData\Local\Microsoft\Windows\Temporary Internet Files\Content.IE5\IPASX1XF\MC9003842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895132"/>
            <a:ext cx="1818742" cy="14328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pcoppack\AppData\Local\Microsoft\Windows\Temporary Internet Files\Content.IE5\2RI3FS1H\MC9003598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400" y="2133600"/>
            <a:ext cx="1320394" cy="17702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pcoppack\AppData\Local\Microsoft\Windows\Temporary Internet Files\Content.IE5\2RI3FS1H\MC9003598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1600200"/>
            <a:ext cx="457200" cy="6129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pcoppack\AppData\Local\Microsoft\Windows\Temporary Internet Files\Content.IE5\IPASX1XF\MC9003842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371600"/>
            <a:ext cx="367927" cy="2898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pcoppack\AppData\Local\Microsoft\Windows\Temporary Internet Files\Content.IE5\2RI3FS1H\MC90035576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505700" y="1150462"/>
            <a:ext cx="457200" cy="4532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20015" y="96502"/>
            <a:ext cx="444352" cy="4247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sym typeface="Wingdings" panose="05000000000000000000" pitchFamily="2" charset="2"/>
              </a:rPr>
              <a:t></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spTree>
    <p:extLst>
      <p:ext uri="{BB962C8B-B14F-4D97-AF65-F5344CB8AC3E}">
        <p14:creationId xmlns:p14="http://schemas.microsoft.com/office/powerpoint/2010/main" val="27846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4.07407E-6 C 0.00799 -0.00255 0.0158 -0.00695 0.02396 -0.00903 C 0.03281 -0.01158 0.05156 -0.01551 0.05156 -0.01528 C 0.08021 -0.01436 0.10938 -0.01412 0.13802 -0.01135 C 0.14479 -0.01065 0.154 -0.00371 0.16111 -0.00209 C 0.16945 0.00416 0.17813 0.00787 0.18646 0.01597 C 0.19045 0.0199 0.19775 0.02963 0.19775 0.02986 C 0.19948 0.03333 0.2007 0.0375 0.20243 0.04097 C 0.20521 0.04583 0.21163 0.05463 0.21163 0.05486 C 0.21372 0.06643 0.22344 0.08101 0.22743 0.09097 C 0.22952 0.09467 0.23091 0.09838 0.23264 0.10231 C 0.2349 0.1081 0.23681 0.11481 0.23924 0.1206 C 0.24236 0.12685 0.24896 0.12847 0.25209 0.12986 C 0.26806 0.13703 0.26441 0.13541 0.27726 0.13865 C 0.31025 0.1375 0.33663 0.13263 0.36841 0.12731 C 0.39584 0.11388 0.42327 0.10717 0.45156 0.10439 C 0.4625 0.10185 0.47292 0.10208 0.48368 0.10879 C 0.48785 0.11597 0.49358 0.12222 0.49757 0.12986 C 0.504 0.14236 0.49445 0.13101 0.50434 0.14097 C 0.51007 0.15671 0.50469 0.1449 0.51354 0.15439 C 0.51615 0.1574 0.52049 0.16388 0.52049 0.16412 C 0.5283 0.18426 0.53212 0.20972 0.54011 0.22963 C 0.54202 0.24375 0.53976 0.23472 0.54584 0.2456 C 0.55434 0.25995 0.55799 0.26898 0.5691 0.27268 C 0.57396 0.27662 0.579 0.27963 0.58386 0.28426 C 0.58716 0.2868 0.58976 0.29189 0.59306 0.29328 C 0.59861 0.29537 0.60382 0.29814 0.6092 0.3 C 0.62709 0.29884 0.64045 0.29537 0.65747 0.29814 C 0.66893 0.31203 0.67466 0.33125 0.68177 0.35231 C 0.68281 0.36203 0.68837 0.38865 0.69219 0.39537 C 0.6941 0.39907 0.69688 0.4 0.69913 0.40208 C 0.7033 0.41435 0.70868 0.41319 0.71528 0.41597 C 0.72952 0.42222 0.74358 0.43125 0.75799 0.43634 C 0.77969 0.43495 0.79983 0.43055 0.82118 0.44074 C 0.8257 0.44953 0.82709 0.44861 0.83264 0.45254 C 0.83594 0.46157 0.8375 0.45995 0.84184 0.46574 C 0.84479 0.47453 0.84844 0.48217 0.85122 0.49097 C 0.85382 0.51875 0.85347 0.56689 0.87205 0.575 C 0.87552 0.57685 0.87865 0.57893 0.88229 0.57963 C 0.88959 0.58101 0.89653 0.58125 0.90434 0.58194 C 0.90799 0.58449 0.90643 0.58449 0.90903 0.58449 " pathEditMode="relative" rAng="0" ptsTypes="AAAAAAAAAAAAAAAAAAAAAAAAAAAAAAAAAAAAAAAAA">
                                      <p:cBhvr>
                                        <p:cTn id="6" dur="2000" fill="hold"/>
                                        <p:tgtEl>
                                          <p:spTgt spid="4"/>
                                        </p:tgtEl>
                                        <p:attrNameLst>
                                          <p:attrName>ppt_x</p:attrName>
                                          <p:attrName>ppt_y</p:attrName>
                                        </p:attrNameLst>
                                      </p:cBhvr>
                                      <p:rCtr x="45451" y="28449"/>
                                    </p:animMotion>
                                  </p:childTnLst>
                                </p:cTn>
                              </p:par>
                              <p:par>
                                <p:cTn id="7" presetID="0" presetClass="path" presetSubtype="0" accel="50000" decel="50000" fill="hold" nodeType="withEffect">
                                  <p:stCondLst>
                                    <p:cond delay="0"/>
                                  </p:stCondLst>
                                  <p:childTnLst>
                                    <p:animMotion origin="layout" path="M -3.33333E-6 3.33333E-6 C 0.00799 -0.00787 0.01111 -0.02084 0.01875 -0.02917 C 0.02223 -0.03797 0.02691 -0.04746 0.03143 -0.0551 C 0.03386 -0.05926 0.03837 -0.06019 0.04132 -0.0625 C 0.04462 -0.06482 0.04688 -0.06945 0.05018 -0.07153 C 0.05313 -0.07361 0.05625 -0.07361 0.05886 -0.07523 C 0.06059 -0.07639 0.06233 -0.07755 0.06389 -0.07917 C 0.07153 -0.07824 0.07917 -0.07824 0.08646 -0.07709 C 0.09566 -0.07547 0.09601 -0.06713 0.10539 -0.06412 C 0.12605 -0.04931 0.1007 -0.06945 0.11771 -0.04954 C 0.11945 -0.04746 0.12188 -0.04746 0.12396 -0.04584 C 0.13681 -0.03357 0.14879 -0.01551 0.16268 -0.00556 C 0.1691 -0.0007 0.17726 0.00254 0.18403 0.00555 C 0.22691 0.00301 0.23351 0.02199 0.24931 -0.0125 C 0.25087 -0.01991 0.25313 -0.02593 0.25556 -0.03311 C 0.25973 -0.04468 0.26111 -0.05926 0.26441 -0.07153 C 0.2658 -0.10047 0.26684 -0.12662 0.26823 -0.15625 C 0.26858 -0.16482 0.27448 -0.1801 0.27448 -0.17986 C 0.27865 -0.21065 0.29896 -0.21088 0.3158 -0.21713 C 0.31962 -0.21551 0.32379 -0.21482 0.32674 -0.20973 C 0.33698 -0.1926 0.32986 -0.1919 0.34202 -0.18565 C 0.34896 -0.1757 0.35521 -0.17107 0.36337 -0.16389 C 0.36823 -0.15926 0.37309 -0.15278 0.37848 -0.14885 C 0.38368 -0.14491 0.38889 -0.14352 0.3948 -0.14167 C 0.39723 -0.14051 0.40209 -0.13797 0.40209 -0.13773 C 0.40851 -0.13936 0.41493 -0.13936 0.42101 -0.14167 C 0.42795 -0.14398 0.4342 -0.15949 0.43855 -0.16713 C 0.44757 -0.20023 0.43368 -0.15278 0.44618 -0.1838 C 0.45348 -0.20186 0.45226 -0.22593 0.46233 -0.24098 C 0.46632 -0.25648 0.47153 -0.26922 0.47743 -0.28334 C 0.47952 -0.2882 0.48039 -0.29514 0.48368 -0.29815 C 0.4882 -0.30232 0.4974 -0.30903 0.4974 -0.3088 C 0.50469 -0.30556 0.49827 -0.30996 0.50486 -0.3 C 0.50695 -0.29723 0.50938 -0.29537 0.51129 -0.2926 C 0.51667 -0.28426 0.51441 -0.28264 0.52014 -0.27246 C 0.52552 -0.26273 0.53195 -0.25417 0.53768 -0.24468 C 0.54341 -0.23519 0.54914 -0.22616 0.55521 -0.21713 C 0.55643 -0.21528 0.55886 -0.21158 0.55886 -0.21135 C 0.56181 -0.2007 0.56441 -0.19653 0.57153 -0.19121 C 0.57535 -0.18287 0.58125 -0.18148 0.58768 -0.17824 C 0.59393 -0.17894 0.60035 -0.17894 0.6066 -0.1801 C 0.60886 -0.18079 0.61059 -0.18287 0.61285 -0.1838 C 0.62084 -0.1875 0.62778 -0.19028 0.63542 -0.19468 C 0.65157 -0.21852 0.62795 -0.18611 0.64809 -0.20602 C 0.64983 -0.20764 0.65 -0.21158 0.65157 -0.21343 C 0.65348 -0.21528 0.65608 -0.21528 0.65782 -0.21713 C 0.66337 -0.22176 0.66598 -0.22686 0.6717 -0.22986 C 0.67622 -0.23635 0.67848 -0.23681 0.6842 -0.23936 C 0.69289 -0.25186 0.70643 -0.25533 0.71823 -0.25741 C 0.71841 -0.25764 0.72605 -0.26019 0.72691 -0.26135 C 0.72848 -0.2632 0.72917 -0.26644 0.73056 -0.26852 C 0.73212 -0.27084 0.73403 -0.27199 0.73577 -0.27385 C 0.74202 -0.2926 0.74028 -0.28334 0.74184 -0.30186 C 0.74115 -0.32871 0.74236 -0.34491 0.73681 -0.36806 C 0.73837 -0.42848 0.73403 -0.40648 0.74445 -0.43611 C 0.74566 -0.44584 0.74497 -0.45301 0.75191 -0.45648 C 0.75955 -0.47269 0.76771 -0.47408 0.78073 -0.47848 C 0.79358 -0.48982 0.78212 -0.48102 0.80591 -0.48959 C 0.8224 -0.49514 0.83785 -0.50371 0.85469 -0.50602 C 0.87032 -0.51644 0.88785 -0.52269 0.90486 -0.52639 C 0.90747 -0.52894 0.90973 -0.53218 0.91233 -0.53403 C 0.92552 -0.54167 0.92361 -0.53496 0.9323 -0.54468 C 0.94271 -0.55602 0.94219 -0.57778 0.9474 -0.59283 C 0.95 -0.61598 0.95 -0.63889 0.95 -0.6625 " pathEditMode="relative" rAng="0" ptsTypes="AAAAAAAAAAAAAAAAAAAAAAAAAAAAAAAAAAAAAAAAAAAAAAAAAAAAAAAAAAAAAAAA">
                                      <p:cBhvr>
                                        <p:cTn id="8" dur="2000" fill="hold"/>
                                        <p:tgtEl>
                                          <p:spTgt spid="5"/>
                                        </p:tgtEl>
                                        <p:attrNameLst>
                                          <p:attrName>ppt_x</p:attrName>
                                          <p:attrName>ppt_y</p:attrName>
                                        </p:attrNameLst>
                                      </p:cBhvr>
                                      <p:rCtr x="47500" y="-32708"/>
                                    </p:animMotion>
                                  </p:childTnLst>
                                </p:cTn>
                              </p:par>
                            </p:childTnLst>
                          </p:cTn>
                        </p:par>
                        <p:par>
                          <p:cTn id="9" fill="hold">
                            <p:stCondLst>
                              <p:cond delay="2000"/>
                            </p:stCondLst>
                            <p:childTnLst>
                              <p:par>
                                <p:cTn id="10" presetID="0" presetClass="path" presetSubtype="0" accel="50000" decel="50000" fill="hold" nodeType="afterEffect">
                                  <p:stCondLst>
                                    <p:cond delay="0"/>
                                  </p:stCondLst>
                                  <p:childTnLst>
                                    <p:animMotion origin="layout" path="M 1.11111E-6 0.00254 C -0.00191 -0.00047 -0.00365 -0.00417 -0.0059 -0.00672 C -0.00764 -0.0088 -0.01007 -0.0088 -0.01146 -0.01111 C -0.0132 -0.01366 -0.0132 -0.0176 -0.01441 -0.02014 C -0.02292 -0.03727 -0.0316 -0.03936 -0.04462 -0.04283 C -0.05816 -0.04121 -0.07205 -0.04283 -0.0849 -0.03635 C -0.09583 -0.03079 -0.1059 -0.02408 -0.11667 -0.01806 C -0.1283 -0.01111 -0.14063 -0.00834 -0.15278 -0.00209 C -0.1599 0.00185 -0.16736 0.0037 -0.17413 0.00926 C -0.17882 0.01296 -0.18872 0.01851 -0.18872 0.01875 C -0.19549 0.03426 -0.20035 0.05162 -0.20868 0.0662 C -0.21667 0.07986 -0.22778 0.09004 -0.23455 0.10486 C -0.23681 0.10972 -0.23802 0.11597 -0.24028 0.12083 C -0.24271 0.12592 -0.24618 0.12963 -0.24896 0.13426 C -0.2592 0.15254 -0.26476 0.16967 -0.27622 0.18449 C -0.28004 0.20185 -0.28507 0.20115 -0.29514 0.21643 C -0.30868 0.2375 -0.33125 0.24074 -0.34948 0.24375 C -0.35434 0.24305 -0.35955 0.24375 -0.36406 0.24143 C -0.36511 0.24097 -0.37066 0.22222 -0.37118 0.22106 C -0.38802 0.17615 -0.36719 0.23287 -0.38264 0.19814 C -0.38611 0.19097 -0.39132 0.17546 -0.39132 0.17569 C -0.39306 0.16365 -0.39583 0.16203 -0.4 0.15277 C -0.40174 0.14351 -0.41146 0.12986 -0.41146 0.13009 C -0.4125 0.12453 -0.41285 0.11875 -0.41441 0.11389 C -0.41511 0.11111 -0.41754 0.10995 -0.41858 0.10717 C -0.42014 0.10301 -0.42031 0.09768 -0.42153 0.09328 C -0.42743 0.07291 -0.42361 0.09004 -0.43004 0.07523 C -0.43524 0.06389 -0.43715 0.05023 -0.44462 0.0412 C -0.44636 0.03889 -0.44879 0.03703 -0.45017 0.03426 C -0.45521 0.02592 -0.4507 0.02777 -0.45747 0.02083 C -0.45868 0.01944 -0.46042 0.01967 -0.46198 0.01851 C -0.46337 0.01736 -0.46476 0.01551 -0.46615 0.01389 C -0.47031 0.00902 -0.47951 -0.00324 -0.48333 -0.0044 C -0.4934 -0.00718 -0.48906 -0.00533 -0.49618 -0.0088 C -0.52344 -0.00718 -0.54983 -0.00232 -0.57674 0.00254 C -0.60434 0.01689 -0.62431 0.03101 -0.6533 0.03426 C -0.66094 0.04074 -0.66945 0.04814 -0.67778 0.05254 C -0.68073 0.05601 -0.68455 0.0581 -0.6875 0.06157 C -0.69236 0.06689 -0.69583 0.07476 -0.70052 0.07986 C -0.7033 0.08264 -0.70642 0.08402 -0.7092 0.0868 C -0.71267 0.09027 -0.71927 0.09791 -0.71927 0.09814 C -0.72344 0.10833 -0.73056 0.11319 -0.73802 0.1162 C -0.7467 0.13078 -0.76076 0.12476 -0.7724 0.12314 C -0.78056 0.11875 -0.78472 0.10648 -0.79271 0.10023 C -0.80226 0.07361 -0.81267 0.04791 -0.82136 0.02083 C -0.82361 0.00717 -0.82396 -0.00649 -0.82552 -0.02014 C -0.82517 -0.0301 -0.82535 -0.04028 -0.82413 -0.04977 C -0.82257 -0.06204 -0.82014 -0.06158 -0.81701 -0.07037 C -0.8158 -0.07408 -0.81597 -0.07894 -0.81406 -0.08172 C -0.81146 -0.08588 -0.80729 -0.08727 -0.80417 -0.09074 C -0.80208 -0.09283 -0.80052 -0.09607 -0.79826 -0.09769 C -0.7908 -0.10324 -0.78056 -0.10371 -0.7724 -0.10672 C -0.76129 -0.10394 -0.75712 -0.10371 -0.74931 -0.08611 C -0.74618 -0.07871 -0.73958 -0.06343 -0.73958 -0.0632 C -0.7375 -0.04167 -0.73576 -0.03311 -0.74063 -0.00672 C -0.74236 0.00139 -0.7467 0.00671 -0.74931 0.01389 C -0.75955 0.04166 -0.775 0.06296 -0.79566 0.06851 C -0.80781 0.07476 -0.81945 0.08148 -0.83142 0.08912 C -0.83854 0.09351 -0.8467 0.09189 -0.85434 0.09328 C -0.87136 0.09236 -0.88906 0.09791 -0.90486 0.08912 C -0.91858 0.08125 -0.92674 0.06134 -0.9408 0.05717 C -0.9467 0.05139 -0.95139 0.04907 -0.95799 0.04583 C -0.98264 0.01643 -0.94375 0.06157 -0.97083 0.03426 C -0.98247 0.02268 -0.96458 0.02824 -0.98698 0.0162 C -1.00122 0.0081 -1.01545 0.00092 -1.02986 -0.00672 C -1.04288 -0.01343 -1.05521 -0.0213 -1.06875 -0.02477 C -1.08889 -0.02338 -1.10521 -0.02061 -1.12465 -0.01574 C -1.13281 -0.00834 -1.13854 -0.00047 -1.14757 0.00254 C -1.15469 0.01921 -1.16406 0.02639 -1.17639 0.02963 C -1.17934 0.03125 -1.18212 0.03264 -1.18507 0.03426 C -1.18681 0.03541 -1.18767 0.03935 -1.18941 0.0412 C -1.19063 0.04259 -1.19219 0.04282 -1.19375 0.04351 C -1.20087 0.05208 -1.2125 0.05856 -1.21389 0.07523 C -1.21406 0.07916 -1.21389 0.08287 -1.21389 0.0868 " pathEditMode="relative" rAng="0" ptsTypes="AAAAAAAAAAAAAAAAAAAAAAAAAAAAAAAAAAAAAAAAAAAAAAAAAAAAAAAAAAAAAAAAAAAAAAAAAA">
                                      <p:cBhvr>
                                        <p:cTn id="11" dur="2000" fill="hold"/>
                                        <p:tgtEl>
                                          <p:spTgt spid="2050"/>
                                        </p:tgtEl>
                                        <p:attrNameLst>
                                          <p:attrName>ppt_x</p:attrName>
                                          <p:attrName>ppt_y</p:attrName>
                                        </p:attrNameLst>
                                      </p:cBhvr>
                                      <p:rCtr x="-60694" y="6597"/>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1+#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500"/>
                                        <p:tgtEl>
                                          <p:spTgt spid="3">
                                            <p:txEl>
                                              <p:pRg st="7" end="7"/>
                                            </p:txEl>
                                          </p:spTgt>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3">
                                            <p:txEl>
                                              <p:pRg st="10" end="10"/>
                                            </p:txEl>
                                          </p:spTgt>
                                        </p:tgtEl>
                                        <p:attrNameLst>
                                          <p:attrName>style.visibility</p:attrName>
                                        </p:attrNameLst>
                                      </p:cBhvr>
                                      <p:to>
                                        <p:strVal val="visible"/>
                                      </p:to>
                                    </p:set>
                                    <p:animEffect transition="in" filter="fade">
                                      <p:cBhvr>
                                        <p:cTn id="66" dur="500"/>
                                        <p:tgtEl>
                                          <p:spTgt spid="3">
                                            <p:txEl>
                                              <p:pRg st="10" end="10"/>
                                            </p:txEl>
                                          </p:spTgt>
                                        </p:tgtEl>
                                      </p:cBhvr>
                                    </p:animEffect>
                                  </p:childTnLst>
                                </p:cTn>
                              </p:par>
                            </p:childTnLst>
                          </p:cTn>
                        </p:par>
                        <p:par>
                          <p:cTn id="67" fill="hold">
                            <p:stCondLst>
                              <p:cond delay="2000"/>
                            </p:stCondLst>
                            <p:childTnLst>
                              <p:par>
                                <p:cTn id="68" presetID="10" presetClass="entr" presetSubtype="0" fill="hold" nodeType="after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Effect transition="in" filter="fade">
                                      <p:cBhvr>
                                        <p:cTn id="70" dur="500"/>
                                        <p:tgtEl>
                                          <p:spTgt spid="3">
                                            <p:txEl>
                                              <p:pRg st="11" end="11"/>
                                            </p:txEl>
                                          </p:spTgt>
                                        </p:tgtEl>
                                      </p:cBhvr>
                                    </p:animEffect>
                                  </p:childTnLst>
                                </p:cTn>
                              </p:par>
                            </p:childTnLst>
                          </p:cTn>
                        </p:par>
                        <p:par>
                          <p:cTn id="71" fill="hold">
                            <p:stCondLst>
                              <p:cond delay="2500"/>
                            </p:stCondLst>
                            <p:childTnLst>
                              <p:par>
                                <p:cTn id="72" presetID="10" presetClass="entr" presetSubtype="0" fill="hold" nodeType="after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Effect transition="in" filter="fade">
                                      <p:cBhvr>
                                        <p:cTn id="74" dur="500"/>
                                        <p:tgtEl>
                                          <p:spTgt spid="3">
                                            <p:txEl>
                                              <p:pRg st="12" end="12"/>
                                            </p:txEl>
                                          </p:spTgt>
                                        </p:tgtEl>
                                      </p:cBhvr>
                                    </p:animEffect>
                                  </p:childTnLst>
                                </p:cTn>
                              </p:par>
                            </p:childTnLst>
                          </p:cTn>
                        </p:par>
                        <p:par>
                          <p:cTn id="75" fill="hold">
                            <p:stCondLst>
                              <p:cond delay="3000"/>
                            </p:stCondLst>
                            <p:childTnLst>
                              <p:par>
                                <p:cTn id="76" presetID="10" presetClass="entr" presetSubtype="0" fill="hold" nodeType="afterEffect">
                                  <p:stCondLst>
                                    <p:cond delay="0"/>
                                  </p:stCondLst>
                                  <p:childTnLst>
                                    <p:set>
                                      <p:cBhvr>
                                        <p:cTn id="77" dur="1" fill="hold">
                                          <p:stCondLst>
                                            <p:cond delay="0"/>
                                          </p:stCondLst>
                                        </p:cTn>
                                        <p:tgtEl>
                                          <p:spTgt spid="3">
                                            <p:txEl>
                                              <p:pRg st="13" end="13"/>
                                            </p:txEl>
                                          </p:spTgt>
                                        </p:tgtEl>
                                        <p:attrNameLst>
                                          <p:attrName>style.visibility</p:attrName>
                                        </p:attrNameLst>
                                      </p:cBhvr>
                                      <p:to>
                                        <p:strVal val="visible"/>
                                      </p:to>
                                    </p:set>
                                    <p:animEffect transition="in" filter="fade">
                                      <p:cBhvr>
                                        <p:cTn id="78" dur="500"/>
                                        <p:tgtEl>
                                          <p:spTgt spid="3">
                                            <p:txEl>
                                              <p:pRg st="13" end="13"/>
                                            </p:txEl>
                                          </p:spTgt>
                                        </p:tgtEl>
                                      </p:cBhvr>
                                    </p:animEffect>
                                  </p:childTnLst>
                                </p:cTn>
                              </p:par>
                            </p:childTnLst>
                          </p:cTn>
                        </p:par>
                        <p:par>
                          <p:cTn id="79" fill="hold">
                            <p:stCondLst>
                              <p:cond delay="3500"/>
                            </p:stCondLst>
                            <p:childTnLst>
                              <p:par>
                                <p:cTn id="80" presetID="10" presetClass="entr" presetSubtype="0" fill="hold" nodeType="afterEffect">
                                  <p:stCondLst>
                                    <p:cond delay="0"/>
                                  </p:stCondLst>
                                  <p:childTnLst>
                                    <p:set>
                                      <p:cBhvr>
                                        <p:cTn id="81" dur="1" fill="hold">
                                          <p:stCondLst>
                                            <p:cond delay="0"/>
                                          </p:stCondLst>
                                        </p:cTn>
                                        <p:tgtEl>
                                          <p:spTgt spid="3">
                                            <p:txEl>
                                              <p:pRg st="14" end="14"/>
                                            </p:txEl>
                                          </p:spTgt>
                                        </p:tgtEl>
                                        <p:attrNameLst>
                                          <p:attrName>style.visibility</p:attrName>
                                        </p:attrNameLst>
                                      </p:cBhvr>
                                      <p:to>
                                        <p:strVal val="visible"/>
                                      </p:to>
                                    </p:set>
                                    <p:animEffect transition="in" filter="fade">
                                      <p:cBhvr>
                                        <p:cTn id="8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rtoon bomb images"/>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809" b="20155"/>
          <a:stretch/>
        </p:blipFill>
        <p:spPr bwMode="auto">
          <a:xfrm>
            <a:off x="6781800" y="4543476"/>
            <a:ext cx="2816225" cy="2343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0" y="0"/>
            <a:ext cx="9144000" cy="495300"/>
          </a:xfrm>
          <a:prstGeom prst="rect">
            <a:avLst/>
          </a:prstGeom>
          <a:noFill/>
        </p:spPr>
        <p:txBody>
          <a:bodyPr lIns="0" tIns="0" rIns="0" bIns="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Times New Roman" pitchFamily="18" charset="0"/>
                <a:cs typeface="Arial" pitchFamily="34" charset="0"/>
              </a:rPr>
              <a:t>Where Does Population Growth </a:t>
            </a:r>
            <a:r>
              <a:rPr kumimoji="0" lang="en-CA" sz="35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Times New Roman" pitchFamily="18" charset="0"/>
                <a:cs typeface="Arial" pitchFamily="34" charset="0"/>
              </a:rPr>
              <a:t>Not</a:t>
            </a:r>
            <a:r>
              <a:rPr kumimoji="0" lang="en-CA" sz="3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Times New Roman" pitchFamily="18" charset="0"/>
                <a:cs typeface="Arial" pitchFamily="34" charset="0"/>
              </a:rPr>
              <a:t> Come From?</a:t>
            </a:r>
            <a:endParaRPr kumimoji="0" lang="en-US" sz="3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endParaRPr>
          </a:p>
        </p:txBody>
      </p:sp>
      <p:sp>
        <p:nvSpPr>
          <p:cNvPr id="3" name="TextBox 2"/>
          <p:cNvSpPr txBox="1"/>
          <p:nvPr/>
        </p:nvSpPr>
        <p:spPr>
          <a:xfrm>
            <a:off x="838200" y="694521"/>
            <a:ext cx="7467600" cy="57554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Old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The one incontrovertible biological fact of human life is that life comes from young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And in </a:t>
            </a:r>
            <a:r>
              <a:rPr kumimoji="0" lang="en-CA" sz="23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demographic</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terms, population </a:t>
            </a:r>
            <a:r>
              <a:rPr kumimoji="0" lang="en-CA" sz="23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potential</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(for reproducing population) comes from females 15 to 49 years of age, and the </a:t>
            </a:r>
            <a:r>
              <a:rPr kumimoji="0" lang="en-CA" sz="2300" b="0" i="0" u="sng" strike="noStrike" kern="1200" cap="none" spc="0" normalizeH="0" baseline="0" noProof="0" dirty="0">
                <a:ln>
                  <a:noFill/>
                </a:ln>
                <a:solidFill>
                  <a:prstClr val="black"/>
                </a:solidFill>
                <a:effectLst/>
                <a:uLnTx/>
                <a:uFillTx/>
                <a:latin typeface="Calibri"/>
                <a:ea typeface="+mn-ea"/>
                <a:cs typeface="Arial" charset="0"/>
              </a:rPr>
              <a:t>younger the cohort the higher the potential</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Thus, the </a:t>
            </a:r>
            <a:r>
              <a:rPr kumimoji="0" lang="en-CA" sz="23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older a population gets, the more this potential shrinks,</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and the more it shrinks the harder it is to re-establish population growth.</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The only certainty for the future is that without at least 2.1 children born per couple, or net inmigration to make up the difference, populations will age and die.</a:t>
            </a:r>
          </a:p>
        </p:txBody>
      </p:sp>
      <p:sp>
        <p:nvSpPr>
          <p:cNvPr id="5" name="TextBox 4"/>
          <p:cNvSpPr txBox="1"/>
          <p:nvPr/>
        </p:nvSpPr>
        <p:spPr>
          <a:xfrm rot="1545986">
            <a:off x="7532623" y="5800955"/>
            <a:ext cx="1172437" cy="4247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Arial" charset="0"/>
              </a:rPr>
              <a:t>Fertility</a:t>
            </a:r>
            <a:endParaRPr kumimoji="0" lang="en-US" sz="2400" b="1" i="0" u="none" strike="noStrike" kern="1200" cap="none" spc="0" normalizeH="0" baseline="0" noProof="0" dirty="0">
              <a:ln>
                <a:noFill/>
              </a:ln>
              <a:solidFill>
                <a:prstClr val="white"/>
              </a:solidFill>
              <a:effectLst/>
              <a:uLnTx/>
              <a:uFillTx/>
              <a:latin typeface="Calibri"/>
              <a:ea typeface="+mn-ea"/>
              <a:cs typeface="Arial" charset="0"/>
            </a:endParaRPr>
          </a:p>
        </p:txBody>
      </p:sp>
    </p:spTree>
    <p:extLst>
      <p:ext uri="{BB962C8B-B14F-4D97-AF65-F5344CB8AC3E}">
        <p14:creationId xmlns:p14="http://schemas.microsoft.com/office/powerpoint/2010/main" val="40064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2" presetID="1"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nodeType="clickEffect">
                                  <p:stCondLst>
                                    <p:cond delay="0"/>
                                  </p:stCondLst>
                                  <p:childTnLst>
                                    <p:animEffect transition="out" filter="dissolve">
                                      <p:cBhvr>
                                        <p:cTn id="37" dur="500"/>
                                        <p:tgtEl>
                                          <p:spTgt spid="1026"/>
                                        </p:tgtEl>
                                      </p:cBhvr>
                                    </p:animEffect>
                                    <p:set>
                                      <p:cBhvr>
                                        <p:cTn id="38" dur="1" fill="hold">
                                          <p:stCondLst>
                                            <p:cond delay="499"/>
                                          </p:stCondLst>
                                        </p:cTn>
                                        <p:tgtEl>
                                          <p:spTgt spid="102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23" presetClass="exit" presetSubtype="16" fill="hold" nodeType="withEffect">
                                  <p:stCondLst>
                                    <p:cond delay="0"/>
                                  </p:stCondLst>
                                  <p:childTnLst>
                                    <p:anim calcmode="lin" valueType="num">
                                      <p:cBhvr>
                                        <p:cTn id="42" dur="500"/>
                                        <p:tgtEl>
                                          <p:spTgt spid="1026"/>
                                        </p:tgtEl>
                                        <p:attrNameLst>
                                          <p:attrName>ppt_w</p:attrName>
                                        </p:attrNameLst>
                                      </p:cBhvr>
                                      <p:tavLst>
                                        <p:tav tm="0">
                                          <p:val>
                                            <p:strVal val="ppt_w"/>
                                          </p:val>
                                        </p:tav>
                                        <p:tav tm="100000">
                                          <p:val>
                                            <p:strVal val="4*ppt_w"/>
                                          </p:val>
                                        </p:tav>
                                      </p:tavLst>
                                    </p:anim>
                                    <p:anim calcmode="lin" valueType="num">
                                      <p:cBhvr>
                                        <p:cTn id="43" dur="500"/>
                                        <p:tgtEl>
                                          <p:spTgt spid="1026"/>
                                        </p:tgtEl>
                                        <p:attrNameLst>
                                          <p:attrName>ppt_h</p:attrName>
                                        </p:attrNameLst>
                                      </p:cBhvr>
                                      <p:tavLst>
                                        <p:tav tm="0">
                                          <p:val>
                                            <p:strVal val="ppt_h"/>
                                          </p:val>
                                        </p:tav>
                                        <p:tav tm="100000">
                                          <p:val>
                                            <p:strVal val="4*ppt_h"/>
                                          </p:val>
                                        </p:tav>
                                      </p:tavLst>
                                    </p:anim>
                                    <p:set>
                                      <p:cBhvr>
                                        <p:cTn id="44"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495300"/>
          </a:xfrm>
          <a:prstGeom prst="rect">
            <a:avLst/>
          </a:prstGeom>
          <a:noFill/>
        </p:spPr>
        <p:txBody>
          <a:bodyPr lIns="0" tIns="0" rIns="0" bIns="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Times New Roman" pitchFamily="18" charset="0"/>
                <a:cs typeface="Arial" pitchFamily="34" charset="0"/>
              </a:rPr>
              <a:t>When Does Population Growth Stop and Decline Start?</a:t>
            </a:r>
            <a:endPar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endParaRPr>
          </a:p>
        </p:txBody>
      </p:sp>
      <p:sp>
        <p:nvSpPr>
          <p:cNvPr id="3" name="TextBox 2"/>
          <p:cNvSpPr txBox="1"/>
          <p:nvPr/>
        </p:nvSpPr>
        <p:spPr>
          <a:xfrm>
            <a:off x="533400" y="694521"/>
            <a:ext cx="8077201" cy="5755422"/>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Arial" charset="0"/>
              </a:rPr>
              <a:t>This is an easy question to answer: population </a:t>
            </a:r>
            <a:r>
              <a:rPr kumimoji="0" lang="en-CA" sz="2300" b="0" i="1"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Arial" charset="0"/>
              </a:rPr>
              <a:t>growth</a:t>
            </a:r>
            <a:r>
              <a:rPr kumimoji="0" lang="en-CA" sz="23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Arial" charset="0"/>
              </a:rPr>
              <a:t> stops when:</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The number of children born per couple decreases below 2.1.</a:t>
            </a:r>
            <a:r>
              <a:rPr kumimoji="0" lang="en-CA" sz="2300" b="0" i="0" u="none" strike="noStrike" kern="1200" cap="none" spc="0" normalizeH="0" baseline="3000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1</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Net </a:t>
            </a:r>
            <a:r>
              <a:rPr kumimoji="0" lang="en-CA" sz="23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a:ea typeface="+mn-ea"/>
                <a:cs typeface="Arial" charset="0"/>
              </a:rPr>
              <a:t>inmigration</a:t>
            </a:r>
            <a:r>
              <a:rPr kumimoji="0" lang="en-CA"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 in a population is too low to compensate.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A population’s average age exceeds 50.</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The lower the fertility rate…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and the fewer the number of migrants...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then the older a population becomes, </a:t>
            </a:r>
            <a:r>
              <a:rPr kumimoji="0" lang="en-CA" sz="2300" b="0" i="1" u="none" strike="noStrike" kern="1200" cap="none" spc="0" normalizeH="0" baseline="0" noProof="0" dirty="0">
                <a:ln>
                  <a:noFill/>
                </a:ln>
                <a:solidFill>
                  <a:prstClr val="black"/>
                </a:solidFill>
                <a:effectLst/>
                <a:uLnTx/>
                <a:uFillTx/>
                <a:latin typeface="Calibri"/>
                <a:ea typeface="+mn-ea"/>
                <a:cs typeface="Arial" charset="0"/>
              </a:rPr>
              <a:t>…</a:t>
            </a: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…the faster a country’s population decreases,…</a:t>
            </a:r>
          </a:p>
          <a:p>
            <a:pPr marL="0" marR="0" lvl="0" indent="0" algn="ctr" defTabSz="914400" rtl="0" eaLnBrk="1" fontAlgn="base" latinLnBrk="0" hangingPunct="1">
              <a:lnSpc>
                <a:spcPct val="100000"/>
              </a:lnSpc>
              <a:spcBef>
                <a:spcPts val="0"/>
              </a:spcBef>
              <a:spcAft>
                <a:spcPct val="0"/>
              </a:spcAft>
              <a:buClrTx/>
              <a:buSzTx/>
              <a:buFontTx/>
              <a:buNone/>
              <a:tabLst/>
              <a:defRPr/>
            </a:pPr>
            <a:r>
              <a:rPr lang="en-CA" sz="2300" dirty="0">
                <a:solidFill>
                  <a:prstClr val="black"/>
                </a:solidFill>
                <a:latin typeface="Calibri"/>
                <a:cs typeface="Arial" charset="0"/>
              </a:rPr>
              <a:t>… </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and the faster its economy and culture decline.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This is not a matter of opinion; it is a matter of fact.</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lang="en-CA" sz="2300" dirty="0">
                <a:solidFill>
                  <a:prstClr val="black"/>
                </a:solidFill>
                <a:latin typeface="Calibri"/>
                <a:cs typeface="Arial" charset="0"/>
              </a:rPr>
              <a:t>It does not matter on which side the political spectrum you stand, this fate is the same for all species.</a:t>
            </a: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4" name="TextBox 3">
            <a:extLst>
              <a:ext uri="{FF2B5EF4-FFF2-40B4-BE49-F238E27FC236}">
                <a16:creationId xmlns:a16="http://schemas.microsoft.com/office/drawing/2014/main" id="{B6C3EED7-9BB8-47E1-960C-167F8716FFD3}"/>
              </a:ext>
            </a:extLst>
          </p:cNvPr>
          <p:cNvSpPr txBox="1"/>
          <p:nvPr/>
        </p:nvSpPr>
        <p:spPr>
          <a:xfrm>
            <a:off x="76200" y="6396335"/>
            <a:ext cx="9067800" cy="461665"/>
          </a:xfrm>
          <a:prstGeom prst="rect">
            <a:avLst/>
          </a:prstGeom>
          <a:noFill/>
        </p:spPr>
        <p:txBody>
          <a:bodyPr wrap="square" rtlCol="0">
            <a:spAutoFit/>
          </a:bodyPr>
          <a:lstStyle/>
          <a:p>
            <a:pPr>
              <a:buNone/>
            </a:pPr>
            <a:r>
              <a:rPr lang="en-CA" sz="1200" dirty="0">
                <a:solidFill>
                  <a:schemeClr val="bg1"/>
                </a:solidFill>
                <a:latin typeface="+mn-lt"/>
              </a:rPr>
              <a:t>1: This is called replacement rate. It refers to the number of children required per procreating couple, to replace that couple. The number is slightly above 2 to compensate for infant mortality which, alas, occurs no matter how advanced a society is.</a:t>
            </a:r>
          </a:p>
        </p:txBody>
      </p:sp>
    </p:spTree>
    <p:extLst>
      <p:ext uri="{BB962C8B-B14F-4D97-AF65-F5344CB8AC3E}">
        <p14:creationId xmlns:p14="http://schemas.microsoft.com/office/powerpoint/2010/main" val="95139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14" end="14"/>
                                            </p:txEl>
                                          </p:spTgt>
                                        </p:tgtEl>
                                        <p:attrNameLst>
                                          <p:attrName>style.visibility</p:attrName>
                                        </p:attrNameLst>
                                      </p:cBhvr>
                                      <p:to>
                                        <p:strVal val="visible"/>
                                      </p:to>
                                    </p:set>
                                    <p:animEffect transition="in" filter="fade">
                                      <p:cBhvr>
                                        <p:cTn id="60"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990600"/>
          </a:xfrm>
          <a:prstGeom prst="rect">
            <a:avLst/>
          </a:prstGeom>
          <a:noFill/>
        </p:spPr>
        <p:txBody>
          <a:bodyPr lIns="0" tIns="0" rIns="0" bIns="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Times New Roman" pitchFamily="18" charset="0"/>
                <a:cs typeface="Arial" pitchFamily="34" charset="0"/>
              </a:rPr>
              <a:t>Where Does Population Growth Come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Arial" pitchFamily="34" charset="0"/>
              </a:rPr>
              <a:t>Another Reminder</a:t>
            </a:r>
            <a:endParaRPr kumimoji="0" lang="en-US"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j-ea"/>
              <a:cs typeface="+mj-cs"/>
            </a:endParaRPr>
          </a:p>
        </p:txBody>
      </p:sp>
      <p:sp>
        <p:nvSpPr>
          <p:cNvPr id="3" name="TextBox 2"/>
          <p:cNvSpPr txBox="1"/>
          <p:nvPr/>
        </p:nvSpPr>
        <p:spPr>
          <a:xfrm>
            <a:off x="228601" y="1149489"/>
            <a:ext cx="8686800" cy="5401479"/>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Pop growth =(Births - Deaths) + (In-migration - Out-migration)</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(Births – Deaths) = Natural Increase or Decrease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(In-migration – Out-migration) = Net migration</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Pop growth = Natural Increase or Decrease + </a:t>
            </a:r>
            <a:r>
              <a:rPr kumimoji="0" lang="en-US"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Net Migration</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Low rates of natural increase </a:t>
            </a:r>
            <a:r>
              <a:rPr kumimoji="0" lang="en-US" sz="230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must be </a:t>
            </a:r>
            <a:r>
              <a:rPr kumimoji="0" lang="en-US"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offset by increases in net migration, otherwise populations will decline and age, leading first to dependency issues, then to economic issues, including health costs.</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Population Is Important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Human capital</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Economic demand</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Human resource asset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Territorial security</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Cultural identity</a:t>
            </a:r>
          </a:p>
        </p:txBody>
      </p:sp>
      <p:pic>
        <p:nvPicPr>
          <p:cNvPr id="4" name="Picture 2" descr="C:\Users\pcoppack\AppData\Local\Microsoft\Windows\Temporary Internet Files\Content.IE5\2RI3FS1H\MC90035576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1069"/>
            <a:ext cx="1817827" cy="18022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pcoppack\AppData\Local\Microsoft\Windows\Temporary Internet Files\Content.IE5\IPASX1XF\MC9003842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895132"/>
            <a:ext cx="1818742" cy="14328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pcoppack\AppData\Local\Microsoft\Windows\Temporary Internet Files\Content.IE5\2RI3FS1H\MC9003598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400" y="2133600"/>
            <a:ext cx="1320394" cy="17702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50" y="47913"/>
            <a:ext cx="9144000" cy="1046440"/>
          </a:xfrm>
          <a:prstGeom prst="rect">
            <a:avLst/>
          </a:prstGeom>
          <a:solidFill>
            <a:schemeClr val="bg2">
              <a:lumMod val="20000"/>
              <a:lumOff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The Butterfly Effect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(Demography style)</a:t>
            </a:r>
          </a:p>
        </p:txBody>
      </p:sp>
    </p:spTree>
    <p:extLst>
      <p:ext uri="{BB962C8B-B14F-4D97-AF65-F5344CB8AC3E}">
        <p14:creationId xmlns:p14="http://schemas.microsoft.com/office/powerpoint/2010/main" val="292140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4.07407E-6 C 0.00799 -0.00255 0.0158 -0.00695 0.02396 -0.00903 C 0.03281 -0.01158 0.05156 -0.01551 0.05156 -0.01528 C 0.08021 -0.01436 0.10938 -0.01412 0.13802 -0.01135 C 0.14479 -0.01065 0.154 -0.00371 0.16111 -0.00209 C 0.16945 0.00416 0.17813 0.00787 0.18646 0.01597 C 0.19045 0.0199 0.19775 0.02963 0.19775 0.02986 C 0.19948 0.03333 0.2007 0.0375 0.20243 0.04097 C 0.20521 0.04583 0.21163 0.05463 0.21163 0.05486 C 0.21372 0.06643 0.22344 0.08101 0.22743 0.09097 C 0.22952 0.09467 0.23091 0.09838 0.23264 0.10231 C 0.2349 0.1081 0.23681 0.11481 0.23924 0.1206 C 0.24236 0.12685 0.24896 0.12847 0.25209 0.12986 C 0.26806 0.13703 0.26441 0.13541 0.27726 0.13865 C 0.31025 0.1375 0.33663 0.13263 0.36841 0.12731 C 0.39584 0.11388 0.42327 0.10717 0.45156 0.10439 C 0.4625 0.10185 0.47292 0.10208 0.48368 0.10879 C 0.48785 0.11597 0.49358 0.12222 0.49757 0.12986 C 0.504 0.14236 0.49445 0.13101 0.50434 0.14097 C 0.51007 0.15671 0.50469 0.1449 0.51354 0.15439 C 0.51615 0.1574 0.52049 0.16388 0.52049 0.16412 C 0.5283 0.18426 0.53212 0.20972 0.54011 0.22963 C 0.54202 0.24375 0.53976 0.23472 0.54584 0.2456 C 0.55434 0.25995 0.55799 0.26898 0.5691 0.27268 C 0.57396 0.27662 0.579 0.27963 0.58386 0.28426 C 0.58716 0.2868 0.58976 0.29189 0.59306 0.29328 C 0.59861 0.29537 0.60382 0.29814 0.6092 0.3 C 0.62709 0.29884 0.64045 0.29537 0.65747 0.29814 C 0.66893 0.31203 0.67466 0.33125 0.68177 0.35231 C 0.68281 0.36203 0.68837 0.38865 0.69219 0.39537 C 0.6941 0.39907 0.69688 0.4 0.69913 0.40208 C 0.7033 0.41435 0.70868 0.41319 0.71528 0.41597 C 0.72952 0.42222 0.74358 0.43125 0.75799 0.43634 C 0.77969 0.43495 0.79983 0.43055 0.82118 0.44074 C 0.8257 0.44953 0.82709 0.44861 0.83264 0.45254 C 0.83594 0.46157 0.8375 0.45995 0.84184 0.46574 C 0.84479 0.47453 0.84844 0.48217 0.85122 0.49097 C 0.85382 0.51875 0.85347 0.56689 0.87205 0.575 C 0.87552 0.57685 0.87865 0.57893 0.88229 0.57963 C 0.88959 0.58101 0.89653 0.58125 0.90434 0.58194 C 0.90799 0.58449 0.90643 0.58449 0.90903 0.58449 " pathEditMode="relative" rAng="0" ptsTypes="AAAAAAAAAAAAAAAAAAAAAAAAAAAAAAAAAAAAAAAAA">
                                      <p:cBhvr>
                                        <p:cTn id="6" dur="1000" fill="hold"/>
                                        <p:tgtEl>
                                          <p:spTgt spid="4"/>
                                        </p:tgtEl>
                                        <p:attrNameLst>
                                          <p:attrName>ppt_x</p:attrName>
                                          <p:attrName>ppt_y</p:attrName>
                                        </p:attrNameLst>
                                      </p:cBhvr>
                                      <p:rCtr x="45451" y="28449"/>
                                    </p:animMotion>
                                  </p:childTnLst>
                                </p:cTn>
                              </p:par>
                              <p:par>
                                <p:cTn id="7" presetID="0" presetClass="path" presetSubtype="0" accel="50000" decel="50000" fill="hold" nodeType="withEffect">
                                  <p:stCondLst>
                                    <p:cond delay="0"/>
                                  </p:stCondLst>
                                  <p:childTnLst>
                                    <p:animMotion origin="layout" path="M -3.33333E-6 3.33333E-6 C 0.00799 -0.00787 0.01111 -0.02084 0.01875 -0.02917 C 0.02223 -0.03797 0.02691 -0.04746 0.03143 -0.0551 C 0.03386 -0.05926 0.03837 -0.06019 0.04132 -0.0625 C 0.04462 -0.06482 0.04688 -0.06945 0.05018 -0.07153 C 0.05313 -0.07361 0.05625 -0.07361 0.05886 -0.07523 C 0.06059 -0.07639 0.06233 -0.07755 0.06389 -0.07917 C 0.07153 -0.07824 0.07917 -0.07824 0.08646 -0.07709 C 0.09566 -0.07547 0.09601 -0.06713 0.10539 -0.06412 C 0.12605 -0.04931 0.1007 -0.06945 0.11771 -0.04954 C 0.11945 -0.04746 0.12188 -0.04746 0.12396 -0.04584 C 0.13681 -0.03357 0.14879 -0.01551 0.16268 -0.00556 C 0.1691 -0.0007 0.17726 0.00254 0.18403 0.00555 C 0.22691 0.00301 0.23351 0.02199 0.24931 -0.0125 C 0.25087 -0.01991 0.25313 -0.02593 0.25556 -0.03311 C 0.25973 -0.04468 0.26111 -0.05926 0.26441 -0.07153 C 0.2658 -0.10047 0.26684 -0.12662 0.26823 -0.15625 C 0.26858 -0.16482 0.27448 -0.1801 0.27448 -0.17986 C 0.27865 -0.21065 0.29896 -0.21088 0.3158 -0.21713 C 0.31962 -0.21551 0.32379 -0.21482 0.32674 -0.20973 C 0.33698 -0.1926 0.32986 -0.1919 0.34202 -0.18565 C 0.34896 -0.1757 0.35521 -0.17107 0.36337 -0.16389 C 0.36823 -0.15926 0.37309 -0.15278 0.37848 -0.14885 C 0.38368 -0.14491 0.38889 -0.14352 0.3948 -0.14167 C 0.39723 -0.14051 0.40209 -0.13797 0.40209 -0.13773 C 0.40851 -0.13936 0.41493 -0.13936 0.42101 -0.14167 C 0.42795 -0.14398 0.4342 -0.15949 0.43855 -0.16713 C 0.44757 -0.20023 0.43368 -0.15278 0.44618 -0.1838 C 0.45348 -0.20186 0.45226 -0.22593 0.46233 -0.24098 C 0.46632 -0.25648 0.47153 -0.26922 0.47743 -0.28334 C 0.47952 -0.2882 0.48039 -0.29514 0.48368 -0.29815 C 0.4882 -0.30232 0.4974 -0.30903 0.4974 -0.3088 C 0.50469 -0.30556 0.49827 -0.30996 0.50486 -0.3 C 0.50695 -0.29723 0.50938 -0.29537 0.51129 -0.2926 C 0.51667 -0.28426 0.51441 -0.28264 0.52014 -0.27246 C 0.52552 -0.26273 0.53195 -0.25417 0.53768 -0.24468 C 0.54341 -0.23519 0.54914 -0.22616 0.55521 -0.21713 C 0.55643 -0.21528 0.55886 -0.21158 0.55886 -0.21135 C 0.56181 -0.2007 0.56441 -0.19653 0.57153 -0.19121 C 0.57535 -0.18287 0.58125 -0.18148 0.58768 -0.17824 C 0.59393 -0.17894 0.60035 -0.17894 0.6066 -0.1801 C 0.60886 -0.18079 0.61059 -0.18287 0.61285 -0.1838 C 0.62084 -0.1875 0.62778 -0.19028 0.63542 -0.19468 C 0.65157 -0.21852 0.62795 -0.18611 0.64809 -0.20602 C 0.64983 -0.20764 0.65 -0.21158 0.65157 -0.21343 C 0.65348 -0.21528 0.65608 -0.21528 0.65782 -0.21713 C 0.66337 -0.22176 0.66598 -0.22686 0.6717 -0.22986 C 0.67622 -0.23635 0.67848 -0.23681 0.6842 -0.23936 C 0.69289 -0.25186 0.70643 -0.25533 0.71823 -0.25741 C 0.71841 -0.25764 0.72605 -0.26019 0.72691 -0.26135 C 0.72848 -0.2632 0.72917 -0.26644 0.73056 -0.26852 C 0.73212 -0.27084 0.73403 -0.27199 0.73577 -0.27385 C 0.74202 -0.2926 0.74028 -0.28334 0.74184 -0.30186 C 0.74115 -0.32871 0.74236 -0.34491 0.73681 -0.36806 C 0.73837 -0.42848 0.73403 -0.40648 0.74445 -0.43611 C 0.74566 -0.44584 0.74497 -0.45301 0.75191 -0.45648 C 0.75955 -0.47269 0.76771 -0.47408 0.78073 -0.47848 C 0.79358 -0.48982 0.78212 -0.48102 0.80591 -0.48959 C 0.8224 -0.49514 0.83785 -0.50371 0.85469 -0.50602 C 0.87032 -0.51644 0.88785 -0.52269 0.90486 -0.52639 C 0.90747 -0.52894 0.90973 -0.53218 0.91233 -0.53403 C 0.92552 -0.54167 0.92361 -0.53496 0.9323 -0.54468 C 0.94271 -0.55602 0.94219 -0.57778 0.9474 -0.59283 C 0.95 -0.61598 0.95 -0.63889 0.95 -0.6625 " pathEditMode="relative" rAng="0" ptsTypes="AAAAAAAAAAAAAAAAAAAAAAAAAAAAAAAAAAAAAAAAAAAAAAAAAAAAAAAAAAAAAAAA">
                                      <p:cBhvr>
                                        <p:cTn id="8" dur="1000" fill="hold"/>
                                        <p:tgtEl>
                                          <p:spTgt spid="5"/>
                                        </p:tgtEl>
                                        <p:attrNameLst>
                                          <p:attrName>ppt_x</p:attrName>
                                          <p:attrName>ppt_y</p:attrName>
                                        </p:attrNameLst>
                                      </p:cBhvr>
                                      <p:rCtr x="47500" y="-32708"/>
                                    </p:animMotion>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3500"/>
                            </p:stCondLst>
                            <p:childTnLst>
                              <p:par>
                                <p:cTn id="30" presetID="0" presetClass="path" presetSubtype="0" accel="50000" decel="50000" fill="hold" nodeType="afterEffect">
                                  <p:stCondLst>
                                    <p:cond delay="0"/>
                                  </p:stCondLst>
                                  <p:childTnLst>
                                    <p:animMotion origin="layout" path="M 1.11111E-6 0.00254 C -0.00191 -0.00047 -0.00365 -0.00417 -0.0059 -0.00672 C -0.00764 -0.0088 -0.01007 -0.0088 -0.01146 -0.01111 C -0.0132 -0.01366 -0.0132 -0.0176 -0.01441 -0.02014 C -0.02292 -0.03727 -0.0316 -0.03936 -0.04462 -0.04283 C -0.05816 -0.04121 -0.07205 -0.04283 -0.0849 -0.03635 C -0.09583 -0.03079 -0.1059 -0.02408 -0.11667 -0.01806 C -0.1283 -0.01111 -0.14063 -0.00834 -0.15278 -0.00209 C -0.1599 0.00185 -0.16736 0.0037 -0.17413 0.00926 C -0.17882 0.01296 -0.18872 0.01851 -0.18872 0.01875 C -0.19549 0.03426 -0.20035 0.05162 -0.20868 0.0662 C -0.21667 0.07986 -0.22778 0.09004 -0.23455 0.10486 C -0.23681 0.10972 -0.23802 0.11597 -0.24028 0.12083 C -0.24271 0.12592 -0.24618 0.12963 -0.24896 0.13426 C -0.2592 0.15254 -0.26476 0.16967 -0.27622 0.18449 C -0.28004 0.20185 -0.28507 0.20115 -0.29514 0.21643 C -0.30868 0.2375 -0.33125 0.24074 -0.34948 0.24375 C -0.35434 0.24305 -0.35955 0.24375 -0.36406 0.24143 C -0.36511 0.24097 -0.37066 0.22222 -0.37118 0.22106 C -0.38802 0.17615 -0.36719 0.23287 -0.38264 0.19814 C -0.38611 0.19097 -0.39132 0.17546 -0.39132 0.17569 C -0.39306 0.16365 -0.39583 0.16203 -0.4 0.15277 C -0.40174 0.14351 -0.41146 0.12986 -0.41146 0.13009 C -0.4125 0.12453 -0.41285 0.11875 -0.41441 0.11389 C -0.41511 0.11111 -0.41754 0.10995 -0.41858 0.10717 C -0.42014 0.10301 -0.42031 0.09768 -0.42153 0.09328 C -0.42743 0.07291 -0.42361 0.09004 -0.43004 0.07523 C -0.43524 0.06389 -0.43715 0.05023 -0.44462 0.0412 C -0.44636 0.03889 -0.44879 0.03703 -0.45017 0.03426 C -0.45521 0.02592 -0.4507 0.02777 -0.45747 0.02083 C -0.45868 0.01944 -0.46042 0.01967 -0.46198 0.01851 C -0.46337 0.01736 -0.46476 0.01551 -0.46615 0.01389 C -0.47031 0.00902 -0.47951 -0.00324 -0.48333 -0.0044 C -0.4934 -0.00718 -0.48906 -0.00533 -0.49618 -0.0088 C -0.52344 -0.00718 -0.54983 -0.00232 -0.57674 0.00254 C -0.60434 0.01689 -0.62431 0.03101 -0.6533 0.03426 C -0.66094 0.04074 -0.66945 0.04814 -0.67778 0.05254 C -0.68073 0.05601 -0.68455 0.0581 -0.6875 0.06157 C -0.69236 0.06689 -0.69583 0.07476 -0.70052 0.07986 C -0.7033 0.08264 -0.70642 0.08402 -0.7092 0.0868 C -0.71267 0.09027 -0.71927 0.09791 -0.71927 0.09814 C -0.72344 0.10833 -0.73056 0.11319 -0.73802 0.1162 C -0.7467 0.13078 -0.76076 0.12476 -0.7724 0.12314 C -0.78056 0.11875 -0.78472 0.10648 -0.79271 0.10023 C -0.80226 0.07361 -0.81267 0.04791 -0.82136 0.02083 C -0.82361 0.00717 -0.82396 -0.00649 -0.82552 -0.02014 C -0.82517 -0.0301 -0.82535 -0.04028 -0.82413 -0.04977 C -0.82257 -0.06204 -0.82014 -0.06158 -0.81701 -0.07037 C -0.8158 -0.07408 -0.81597 -0.07894 -0.81406 -0.08172 C -0.81146 -0.08588 -0.80729 -0.08727 -0.80417 -0.09074 C -0.80208 -0.09283 -0.80052 -0.09607 -0.79826 -0.09769 C -0.7908 -0.10324 -0.78056 -0.10371 -0.7724 -0.10672 C -0.76129 -0.10394 -0.75712 -0.10371 -0.74931 -0.08611 C -0.74618 -0.07871 -0.73958 -0.06343 -0.73958 -0.0632 C -0.7375 -0.04167 -0.73576 -0.03311 -0.74063 -0.00672 C -0.74236 0.00139 -0.7467 0.00671 -0.74931 0.01389 C -0.75955 0.04166 -0.775 0.06296 -0.79566 0.06851 C -0.80781 0.07476 -0.81945 0.08148 -0.83142 0.08912 C -0.83854 0.09351 -0.8467 0.09189 -0.85434 0.09328 C -0.87136 0.09236 -0.88906 0.09791 -0.90486 0.08912 C -0.91858 0.08125 -0.92674 0.06134 -0.9408 0.05717 C -0.9467 0.05139 -0.95139 0.04907 -0.95799 0.04583 C -0.98264 0.01643 -0.94375 0.06157 -0.97083 0.03426 C -0.98247 0.02268 -0.96458 0.02824 -0.98698 0.0162 C -1.00122 0.0081 -1.01545 0.00092 -1.02986 -0.00672 C -1.04288 -0.01343 -1.05521 -0.0213 -1.06875 -0.02477 C -1.08889 -0.02338 -1.10521 -0.02061 -1.12465 -0.01574 C -1.13281 -0.00834 -1.13854 -0.00047 -1.14757 0.00254 C -1.15469 0.01921 -1.16406 0.02639 -1.17639 0.02963 C -1.17934 0.03125 -1.18212 0.03264 -1.18507 0.03426 C -1.18681 0.03541 -1.18767 0.03935 -1.18941 0.0412 C -1.19063 0.04259 -1.19219 0.04282 -1.19375 0.04351 C -1.20087 0.05208 -1.2125 0.05856 -1.21389 0.07523 C -1.21406 0.07916 -1.21389 0.08287 -1.21389 0.0868 " pathEditMode="relative" rAng="0" ptsTypes="AAAAAAAAAAAAAAAAAAAAAAAAAAAAAAAAAAAAAAAAAAAAAAAAAAAAAAAAAAAAAAAAAAAAAAAAAA">
                                      <p:cBhvr>
                                        <p:cTn id="31" dur="2000" fill="hold"/>
                                        <p:tgtEl>
                                          <p:spTgt spid="2050"/>
                                        </p:tgtEl>
                                        <p:attrNameLst>
                                          <p:attrName>ppt_x</p:attrName>
                                          <p:attrName>ppt_y</p:attrName>
                                        </p:attrNameLst>
                                      </p:cBhvr>
                                      <p:rCtr x="-60694" y="6597"/>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Effect transition="in" filter="fade">
                                      <p:cBhvr>
                                        <p:cTn id="6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964" y="645378"/>
            <a:ext cx="7465836" cy="540147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Fertility rates in the developed world are significantly lower than they were in the 1950s (les than half), and they are significantly below where they need to be to sustain population growth through natural increase.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Populist anti-immigration sentiment among extant populations, and policies driven by it in the developed world, are also significantly higher than in the 1950s.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Yet, like fertility, migration rates are significantly below where they need to be to sustain population growth.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The implications derive</a:t>
            </a:r>
            <a:r>
              <a:rPr kumimoji="0" lang="en-CA" sz="2300" b="0" i="0" u="none" strike="noStrike" kern="1200" cap="none" spc="0" normalizeH="0" noProof="0" dirty="0">
                <a:ln>
                  <a:noFill/>
                </a:ln>
                <a:solidFill>
                  <a:prstClr val="black"/>
                </a:solidFill>
                <a:effectLst/>
                <a:uLnTx/>
                <a:uFillTx/>
                <a:latin typeface="Calibri"/>
                <a:ea typeface="+mn-ea"/>
                <a:cs typeface="Arial" charset="0"/>
              </a:rPr>
              <a:t> from</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basic population model arithmetic, yet surprisingly, we seem intent on doing the opposite of what the model demands we do to survive.</a:t>
            </a:r>
          </a:p>
        </p:txBody>
      </p:sp>
      <p:sp>
        <p:nvSpPr>
          <p:cNvPr id="3" name="TextBox 2"/>
          <p:cNvSpPr txBox="1"/>
          <p:nvPr/>
        </p:nvSpPr>
        <p:spPr>
          <a:xfrm>
            <a:off x="1" y="0"/>
            <a:ext cx="9164366"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Consequences and Truth.</a:t>
            </a:r>
          </a:p>
        </p:txBody>
      </p:sp>
      <p:sp>
        <p:nvSpPr>
          <p:cNvPr id="4" name="TextBox 3"/>
          <p:cNvSpPr txBox="1"/>
          <p:nvPr/>
        </p:nvSpPr>
        <p:spPr>
          <a:xfrm>
            <a:off x="8720015" y="96502"/>
            <a:ext cx="444352" cy="4247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sym typeface="Wingdings" panose="05000000000000000000" pitchFamily="2" charset="2"/>
              </a:rPr>
              <a:t></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spTree>
    <p:extLst>
      <p:ext uri="{BB962C8B-B14F-4D97-AF65-F5344CB8AC3E}">
        <p14:creationId xmlns:p14="http://schemas.microsoft.com/office/powerpoint/2010/main" val="304625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749" y="684580"/>
            <a:ext cx="8294266" cy="575542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The answer to the dilemma is easy </a:t>
            </a:r>
            <a:r>
              <a:rPr kumimoji="0" lang="en-CA" sz="2300" b="0" i="0" u="none" strike="noStrike" kern="1200" cap="none" spc="0" normalizeH="0" baseline="0" noProof="0" dirty="0" err="1">
                <a:ln>
                  <a:noFill/>
                </a:ln>
                <a:solidFill>
                  <a:prstClr val="black"/>
                </a:solidFill>
                <a:effectLst/>
                <a:uLnTx/>
                <a:uFillTx/>
                <a:latin typeface="Calibri"/>
                <a:ea typeface="+mn-ea"/>
                <a:cs typeface="Arial" charset="0"/>
              </a:rPr>
              <a:t>peasy</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Have more babies and/or immigrate more people.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To repeat the obvious, </a:t>
            </a:r>
            <a:r>
              <a:rPr kumimoji="0" lang="en-CA" sz="2300" b="0" i="0" u="none" strike="noStrike" kern="1200" cap="none" spc="0" normalizeH="0" baseline="0" noProof="0" dirty="0" err="1">
                <a:ln>
                  <a:noFill/>
                </a:ln>
                <a:solidFill>
                  <a:prstClr val="black"/>
                </a:solidFill>
                <a:effectLst/>
                <a:uLnTx/>
                <a:uFillTx/>
                <a:latin typeface="Calibri"/>
                <a:ea typeface="+mn-ea"/>
                <a:cs typeface="Arial" charset="0"/>
              </a:rPr>
              <a:t>i</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t’s basic population model arithmetic, yet surprisingly, we seem intent on doing the opposite.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Is it more complicated than this?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No, not the arithmetic.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Yes, absolutely in the sociological/political implications.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This is not a course on demographics, nor is it even a lecture on the topic, but given the importance of the issue we will spend a few more slides looking at the data.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What follows is not my opinion; this is fact.</a:t>
            </a:r>
          </a:p>
        </p:txBody>
      </p:sp>
      <p:sp>
        <p:nvSpPr>
          <p:cNvPr id="3" name="TextBox 2"/>
          <p:cNvSpPr txBox="1"/>
          <p:nvPr/>
        </p:nvSpPr>
        <p:spPr>
          <a:xfrm>
            <a:off x="1" y="0"/>
            <a:ext cx="9164366"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What to do, what to do??? </a:t>
            </a:r>
            <a:r>
              <a:rPr kumimoji="0" lang="en-CA" sz="3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Arial" charset="0"/>
              </a:rPr>
              <a:t>Hmmmm</a:t>
            </a:r>
            <a:r>
              <a:rPr lang="en-CA" sz="3400" dirty="0">
                <a:solidFill>
                  <a:prstClr val="black"/>
                </a:solidFill>
                <a:effectLst>
                  <a:outerShdw blurRad="38100" dist="38100" dir="2700000" algn="tl">
                    <a:srgbClr val="000000">
                      <a:alpha val="43137"/>
                    </a:srgbClr>
                  </a:outerShdw>
                </a:effectLst>
                <a:latin typeface="Calibri"/>
                <a:cs typeface="Arial" charset="0"/>
              </a:rPr>
              <a:t>?</a:t>
            </a:r>
            <a:endPar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endParaRPr>
          </a:p>
        </p:txBody>
      </p:sp>
      <p:sp>
        <p:nvSpPr>
          <p:cNvPr id="4" name="TextBox 3"/>
          <p:cNvSpPr txBox="1"/>
          <p:nvPr/>
        </p:nvSpPr>
        <p:spPr>
          <a:xfrm>
            <a:off x="8720015" y="96502"/>
            <a:ext cx="444352" cy="4247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sym typeface="Wingdings" panose="05000000000000000000" pitchFamily="2" charset="2"/>
              </a:rPr>
              <a:t></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spTree>
    <p:extLst>
      <p:ext uri="{BB962C8B-B14F-4D97-AF65-F5344CB8AC3E}">
        <p14:creationId xmlns:p14="http://schemas.microsoft.com/office/powerpoint/2010/main" val="2227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500"/>
                                        <p:tgtEl>
                                          <p:spTgt spid="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People Make Place</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89428" y="609600"/>
            <a:ext cx="8978372" cy="6109365"/>
          </a:xfrm>
          <a:prstGeom prst="rect">
            <a:avLst/>
          </a:prstGeom>
        </p:spPr>
        <p:txBody>
          <a:bodyPr wrap="square">
            <a:spAutoFit/>
          </a:bodyPr>
          <a:lstStyle/>
          <a:p>
            <a:pPr algn="ctr"/>
            <a:r>
              <a:rPr lang="en-CA" sz="2300" dirty="0"/>
              <a:t>In this course, I have tried to make the case that the built environment around us – urban environments - are turned into place by the perceptions, cognition, and behaviour of humans.</a:t>
            </a:r>
          </a:p>
          <a:p>
            <a:pPr algn="ctr"/>
            <a:endParaRPr lang="en-CA" sz="2300" dirty="0"/>
          </a:p>
          <a:p>
            <a:pPr algn="ctr"/>
            <a:r>
              <a:rPr lang="en-CA" sz="2300" dirty="0"/>
              <a:t>The built environment is given </a:t>
            </a:r>
            <a:r>
              <a:rPr lang="en-CA" sz="2300" i="1" dirty="0">
                <a:effectLst>
                  <a:outerShdw blurRad="38100" dist="38100" dir="2700000" algn="tl">
                    <a:srgbClr val="000000">
                      <a:alpha val="43137"/>
                    </a:srgbClr>
                  </a:outerShdw>
                </a:effectLst>
              </a:rPr>
              <a:t>meaning</a:t>
            </a:r>
            <a:r>
              <a:rPr lang="en-CA" sz="2300" dirty="0"/>
              <a:t> by humans, to the point where we even have a word for it: “civilisation”, the roots of which derive from the Latin </a:t>
            </a:r>
            <a:r>
              <a:rPr lang="en-CA" sz="2300" i="1" dirty="0"/>
              <a:t>civitas </a:t>
            </a:r>
            <a:r>
              <a:rPr lang="en-CA" sz="2300" dirty="0"/>
              <a:t>or city and </a:t>
            </a:r>
            <a:r>
              <a:rPr lang="en-CA" sz="2300" i="1" dirty="0" err="1"/>
              <a:t>civis</a:t>
            </a:r>
            <a:r>
              <a:rPr lang="en-CA" sz="2300" dirty="0"/>
              <a:t> or citizen.</a:t>
            </a:r>
          </a:p>
          <a:p>
            <a:pPr algn="ctr"/>
            <a:endParaRPr lang="en-CA" sz="2300" dirty="0"/>
          </a:p>
          <a:p>
            <a:pPr algn="ctr"/>
            <a:r>
              <a:rPr lang="en-CA" sz="2300" dirty="0"/>
              <a:t>Before cities we were as a species many things, but we were not “civilised” – a term that has come to mean “</a:t>
            </a:r>
            <a:r>
              <a:rPr lang="en-US" sz="2300" i="1" dirty="0"/>
              <a:t>The stage of human social and cultural development and organization that is considered most advanced</a:t>
            </a:r>
            <a:r>
              <a:rPr lang="en-US" sz="2300" dirty="0"/>
              <a:t>.”</a:t>
            </a:r>
            <a:r>
              <a:rPr lang="en-US" sz="2300" baseline="30000" dirty="0"/>
              <a:t>1</a:t>
            </a:r>
          </a:p>
          <a:p>
            <a:pPr algn="ctr"/>
            <a:endParaRPr lang="en-US" sz="2300" dirty="0"/>
          </a:p>
          <a:p>
            <a:pPr algn="ctr"/>
            <a:r>
              <a:rPr lang="en-US" sz="2300" dirty="0"/>
              <a:t>But while people may have made the built environment, giving it meaning, and turning it into “place”, it has been the </a:t>
            </a:r>
            <a:r>
              <a:rPr lang="en-US" sz="2300" i="1" dirty="0">
                <a:effectLst>
                  <a:outerShdw blurRad="38100" dist="38100" dir="2700000" algn="tl">
                    <a:srgbClr val="000000">
                      <a:alpha val="43137"/>
                    </a:srgbClr>
                  </a:outerShdw>
                </a:effectLst>
              </a:rPr>
              <a:t>movement</a:t>
            </a:r>
            <a:r>
              <a:rPr lang="en-US" sz="2300" dirty="0"/>
              <a:t> of people that has made cities grow and </a:t>
            </a:r>
            <a:r>
              <a:rPr lang="en-US" sz="2300" dirty="0" err="1"/>
              <a:t>urbanise</a:t>
            </a:r>
            <a:r>
              <a:rPr lang="en-US" sz="2300" dirty="0"/>
              <a:t>, and as you know from the past two lectures these are different things.</a:t>
            </a:r>
            <a:endParaRPr lang="en-CA" sz="2300" dirty="0"/>
          </a:p>
        </p:txBody>
      </p:sp>
      <p:sp>
        <p:nvSpPr>
          <p:cNvPr id="5" name="Rectangle 4">
            <a:extLst>
              <a:ext uri="{FF2B5EF4-FFF2-40B4-BE49-F238E27FC236}">
                <a16:creationId xmlns:a16="http://schemas.microsoft.com/office/drawing/2014/main" id="{88E35AFB-CA62-4FDD-AFC4-DC587B6FC354}"/>
              </a:ext>
            </a:extLst>
          </p:cNvPr>
          <p:cNvSpPr/>
          <p:nvPr/>
        </p:nvSpPr>
        <p:spPr>
          <a:xfrm>
            <a:off x="13228" y="6629400"/>
            <a:ext cx="8978372" cy="276999"/>
          </a:xfrm>
          <a:prstGeom prst="rect">
            <a:avLst/>
          </a:prstGeom>
        </p:spPr>
        <p:txBody>
          <a:bodyPr wrap="square">
            <a:spAutoFit/>
          </a:bodyPr>
          <a:lstStyle/>
          <a:p>
            <a:r>
              <a:rPr lang="en-CA" sz="1200" dirty="0"/>
              <a:t>1: https://www.lexico.com/definition/civilization</a:t>
            </a:r>
          </a:p>
        </p:txBody>
      </p:sp>
    </p:spTree>
    <p:extLst>
      <p:ext uri="{BB962C8B-B14F-4D97-AF65-F5344CB8AC3E}">
        <p14:creationId xmlns:p14="http://schemas.microsoft.com/office/powerpoint/2010/main" val="50847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950" y="721578"/>
            <a:ext cx="7659864" cy="469359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Migrant stock </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refers to the number (or proportion) of people in a population who are foreign born as of a given date.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For example, if you were born in Canada but your parents were not, your parents would be counted as part of the Canada’s migrant stock but you would not.</a:t>
            </a:r>
            <a:r>
              <a:rPr kumimoji="0" lang="en-CA" sz="2300" b="0" i="0" u="none" strike="noStrike" kern="1200" cap="none" spc="0" normalizeH="0" baseline="30000" noProof="0" dirty="0">
                <a:ln>
                  <a:noFill/>
                </a:ln>
                <a:solidFill>
                  <a:prstClr val="black"/>
                </a:solidFill>
                <a:effectLst/>
                <a:uLnTx/>
                <a:uFillTx/>
                <a:latin typeface="Calibri"/>
                <a:ea typeface="+mn-ea"/>
                <a:cs typeface="Arial" charset="0"/>
              </a:rPr>
              <a:t>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When a country has a net </a:t>
            </a:r>
            <a:r>
              <a:rPr kumimoji="0" lang="en-CA" sz="230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inflow</a:t>
            </a:r>
            <a:r>
              <a:rPr kumimoji="0" lang="en-CA" sz="2300" b="0" i="0" u="none" strike="noStrike" kern="1200" cap="none" spc="0" normalizeH="0" baseline="0" noProof="0" dirty="0">
                <a:ln>
                  <a:noFill/>
                </a:ln>
                <a:solidFill>
                  <a:srgbClr val="C00000"/>
                </a:solidFill>
                <a:effectLst/>
                <a:uLnTx/>
                <a:uFillTx/>
                <a:latin typeface="Calibri"/>
                <a:ea typeface="+mn-ea"/>
                <a:cs typeface="Arial" charset="0"/>
              </a:rPr>
              <a:t> </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of migrants it is called a </a:t>
            </a:r>
            <a:r>
              <a:rPr kumimoji="0" lang="en-CA"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destination</a:t>
            </a:r>
            <a:r>
              <a:rPr kumimoji="0" lang="en-CA" sz="2300" b="0" i="0" u="none" strike="noStrike" kern="1200" cap="none" spc="0" normalizeH="0" baseline="0" noProof="0" dirty="0">
                <a:ln>
                  <a:noFill/>
                </a:ln>
                <a:solidFill>
                  <a:srgbClr val="C00000"/>
                </a:solidFill>
                <a:effectLst/>
                <a:uLnTx/>
                <a:uFillTx/>
                <a:latin typeface="Calibri"/>
                <a:ea typeface="+mn-ea"/>
                <a:cs typeface="Arial" charset="0"/>
              </a:rPr>
              <a:t> </a:t>
            </a:r>
            <a:r>
              <a:rPr kumimoji="0" lang="en-CA"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country</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 and when it has a net </a:t>
            </a:r>
            <a:r>
              <a:rPr kumimoji="0" lang="en-CA" sz="230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outflow</a:t>
            </a:r>
            <a:r>
              <a:rPr kumimoji="0" lang="en-CA" sz="2300" b="0" i="0" u="none" strike="noStrike" kern="1200" cap="none" spc="0" normalizeH="0" baseline="0" noProof="0" dirty="0">
                <a:ln>
                  <a:noFill/>
                </a:ln>
                <a:solidFill>
                  <a:srgbClr val="C00000"/>
                </a:solidFill>
                <a:effectLst/>
                <a:uLnTx/>
                <a:uFillTx/>
                <a:latin typeface="Calibri"/>
                <a:ea typeface="+mn-ea"/>
                <a:cs typeface="Arial" charset="0"/>
              </a:rPr>
              <a:t> </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of migrants it is called a </a:t>
            </a:r>
            <a:r>
              <a:rPr kumimoji="0" lang="en-CA"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diaspora</a:t>
            </a:r>
            <a:r>
              <a:rPr kumimoji="0" lang="en-CA" sz="2300" b="0" i="0" u="none" strike="noStrike" kern="1200" cap="none" spc="0" normalizeH="0" baseline="0" noProof="0" dirty="0">
                <a:ln>
                  <a:noFill/>
                </a:ln>
                <a:solidFill>
                  <a:srgbClr val="C00000"/>
                </a:solidFill>
                <a:effectLst/>
                <a:uLnTx/>
                <a:uFillTx/>
                <a:latin typeface="Calibri"/>
                <a:ea typeface="+mn-ea"/>
                <a:cs typeface="Arial" charset="0"/>
              </a:rPr>
              <a:t> </a:t>
            </a:r>
            <a:r>
              <a:rPr kumimoji="0" lang="en-CA" sz="23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country</a:t>
            </a: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Countries can have large inflows and outflows thus making their net level of migrant stock low.</a:t>
            </a:r>
          </a:p>
        </p:txBody>
      </p:sp>
      <p:sp>
        <p:nvSpPr>
          <p:cNvPr id="3" name="TextBox 2"/>
          <p:cNvSpPr txBox="1"/>
          <p:nvPr/>
        </p:nvSpPr>
        <p:spPr>
          <a:xfrm>
            <a:off x="1104900" y="0"/>
            <a:ext cx="6934200"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Migrant Stock</a:t>
            </a:r>
          </a:p>
        </p:txBody>
      </p:sp>
      <p:sp>
        <p:nvSpPr>
          <p:cNvPr id="4" name="TextBox 3"/>
          <p:cNvSpPr txBox="1"/>
          <p:nvPr/>
        </p:nvSpPr>
        <p:spPr>
          <a:xfrm>
            <a:off x="8720015" y="96502"/>
            <a:ext cx="444352" cy="4247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sym typeface="Wingdings" panose="05000000000000000000" pitchFamily="2" charset="2"/>
              </a:rPr>
              <a:t></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sp>
        <p:nvSpPr>
          <p:cNvPr id="5" name="TextBox 4">
            <a:extLst>
              <a:ext uri="{FF2B5EF4-FFF2-40B4-BE49-F238E27FC236}">
                <a16:creationId xmlns:a16="http://schemas.microsoft.com/office/drawing/2014/main" id="{47B3BF14-C8A0-455F-99F0-7046C9AEFF3E}"/>
              </a:ext>
            </a:extLst>
          </p:cNvPr>
          <p:cNvSpPr txBox="1"/>
          <p:nvPr/>
        </p:nvSpPr>
        <p:spPr>
          <a:xfrm>
            <a:off x="0" y="6434435"/>
            <a:ext cx="9067800" cy="461665"/>
          </a:xfrm>
          <a:prstGeom prst="rect">
            <a:avLst/>
          </a:prstGeom>
          <a:noFill/>
        </p:spPr>
        <p:txBody>
          <a:bodyPr wrap="square" rtlCol="0">
            <a:spAutoFit/>
          </a:bodyPr>
          <a:lstStyle/>
          <a:p>
            <a:pPr>
              <a:buNone/>
            </a:pPr>
            <a:r>
              <a:rPr lang="en-CA" sz="1200" dirty="0">
                <a:solidFill>
                  <a:schemeClr val="bg1"/>
                </a:solidFill>
                <a:latin typeface="+mn-lt"/>
              </a:rPr>
              <a:t>1: If this were a normal class I would at this point ask everyone not born in Canada but who is a resident or citizen to put up their hands (mine would be among them). We would be part of Canada’s the “migrant stock”.</a:t>
            </a:r>
          </a:p>
        </p:txBody>
      </p:sp>
    </p:spTree>
    <p:extLst>
      <p:ext uri="{BB962C8B-B14F-4D97-AF65-F5344CB8AC3E}">
        <p14:creationId xmlns:p14="http://schemas.microsoft.com/office/powerpoint/2010/main" val="201985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58368" cy="5320393"/>
          </a:xfrm>
          <a:prstGeom prst="rect">
            <a:avLst/>
          </a:prstGeom>
        </p:spPr>
      </p:pic>
      <p:sp>
        <p:nvSpPr>
          <p:cNvPr id="3" name="TextBox 2"/>
          <p:cNvSpPr txBox="1"/>
          <p:nvPr/>
        </p:nvSpPr>
        <p:spPr>
          <a:xfrm>
            <a:off x="1416624" y="-76200"/>
            <a:ext cx="6310766" cy="61555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Global Migrant Stock 1960 to 2015</a:t>
            </a:r>
          </a:p>
        </p:txBody>
      </p:sp>
      <p:sp>
        <p:nvSpPr>
          <p:cNvPr id="4" name="TextBox 3"/>
          <p:cNvSpPr txBox="1"/>
          <p:nvPr/>
        </p:nvSpPr>
        <p:spPr>
          <a:xfrm>
            <a:off x="0" y="6519446"/>
            <a:ext cx="4320350"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a:ea typeface="+mn-ea"/>
                <a:cs typeface="Arial" charset="0"/>
              </a:rPr>
              <a:t>Source: World Bank Development Indicators 2016</a:t>
            </a:r>
          </a:p>
        </p:txBody>
      </p:sp>
      <p:sp>
        <p:nvSpPr>
          <p:cNvPr id="5" name="Freeform 4"/>
          <p:cNvSpPr/>
          <p:nvPr/>
        </p:nvSpPr>
        <p:spPr>
          <a:xfrm>
            <a:off x="514350" y="1841500"/>
            <a:ext cx="8293100" cy="4248150"/>
          </a:xfrm>
          <a:custGeom>
            <a:avLst/>
            <a:gdLst>
              <a:gd name="connsiteX0" fmla="*/ 0 w 8293100"/>
              <a:gd name="connsiteY0" fmla="*/ 4248150 h 4248150"/>
              <a:gd name="connsiteX1" fmla="*/ 736600 w 8293100"/>
              <a:gd name="connsiteY1" fmla="*/ 4178300 h 4248150"/>
              <a:gd name="connsiteX2" fmla="*/ 1498600 w 8293100"/>
              <a:gd name="connsiteY2" fmla="*/ 4070350 h 4248150"/>
              <a:gd name="connsiteX3" fmla="*/ 2247900 w 8293100"/>
              <a:gd name="connsiteY3" fmla="*/ 3968750 h 4248150"/>
              <a:gd name="connsiteX4" fmla="*/ 3022600 w 8293100"/>
              <a:gd name="connsiteY4" fmla="*/ 3708400 h 4248150"/>
              <a:gd name="connsiteX5" fmla="*/ 3746500 w 8293100"/>
              <a:gd name="connsiteY5" fmla="*/ 3435350 h 4248150"/>
              <a:gd name="connsiteX6" fmla="*/ 4502150 w 8293100"/>
              <a:gd name="connsiteY6" fmla="*/ 2247900 h 4248150"/>
              <a:gd name="connsiteX7" fmla="*/ 5219700 w 8293100"/>
              <a:gd name="connsiteY7" fmla="*/ 2032000 h 4248150"/>
              <a:gd name="connsiteX8" fmla="*/ 6013450 w 8293100"/>
              <a:gd name="connsiteY8" fmla="*/ 1746250 h 4248150"/>
              <a:gd name="connsiteX9" fmla="*/ 6794500 w 8293100"/>
              <a:gd name="connsiteY9" fmla="*/ 1276350 h 4248150"/>
              <a:gd name="connsiteX10" fmla="*/ 7562850 w 8293100"/>
              <a:gd name="connsiteY10" fmla="*/ 539750 h 4248150"/>
              <a:gd name="connsiteX11" fmla="*/ 8293100 w 8293100"/>
              <a:gd name="connsiteY11" fmla="*/ 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93100" h="4248150">
                <a:moveTo>
                  <a:pt x="0" y="4248150"/>
                </a:moveTo>
                <a:lnTo>
                  <a:pt x="736600" y="4178300"/>
                </a:lnTo>
                <a:lnTo>
                  <a:pt x="1498600" y="4070350"/>
                </a:lnTo>
                <a:lnTo>
                  <a:pt x="2247900" y="3968750"/>
                </a:lnTo>
                <a:lnTo>
                  <a:pt x="3022600" y="3708400"/>
                </a:lnTo>
                <a:lnTo>
                  <a:pt x="3746500" y="3435350"/>
                </a:lnTo>
                <a:lnTo>
                  <a:pt x="4502150" y="2247900"/>
                </a:lnTo>
                <a:lnTo>
                  <a:pt x="5219700" y="2032000"/>
                </a:lnTo>
                <a:lnTo>
                  <a:pt x="6013450" y="1746250"/>
                </a:lnTo>
                <a:lnTo>
                  <a:pt x="6794500" y="1276350"/>
                </a:lnTo>
                <a:lnTo>
                  <a:pt x="7562850" y="539750"/>
                </a:lnTo>
                <a:lnTo>
                  <a:pt x="82931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685800" y="2364720"/>
            <a:ext cx="5410200" cy="115416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Global migrant stock has increased steadily since 1960 from about 70 million to over 240 million people by 2015.</a:t>
            </a:r>
          </a:p>
        </p:txBody>
      </p:sp>
      <p:sp>
        <p:nvSpPr>
          <p:cNvPr id="7" name="TextBox 6"/>
          <p:cNvSpPr txBox="1">
            <a:spLocks noChangeArrowheads="1"/>
          </p:cNvSpPr>
          <p:nvPr/>
        </p:nvSpPr>
        <p:spPr bwMode="auto">
          <a:xfrm>
            <a:off x="368300" y="4705092"/>
            <a:ext cx="2667001" cy="52322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1960=70 million</a:t>
            </a:r>
            <a:endParaRPr kumimoji="0" lang="en-CA"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cxnSp>
        <p:nvCxnSpPr>
          <p:cNvPr id="8" name="Straight Arrow Connector 7"/>
          <p:cNvCxnSpPr/>
          <p:nvPr/>
        </p:nvCxnSpPr>
        <p:spPr>
          <a:xfrm flipH="1">
            <a:off x="514350" y="5228312"/>
            <a:ext cx="1162050" cy="758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4114800" y="1752600"/>
            <a:ext cx="2978151" cy="52322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2015 =243 million</a:t>
            </a:r>
            <a:endParaRPr kumimoji="0" lang="en-CA"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cxnSp>
        <p:nvCxnSpPr>
          <p:cNvPr id="10" name="Straight Arrow Connector 9"/>
          <p:cNvCxnSpPr/>
          <p:nvPr/>
        </p:nvCxnSpPr>
        <p:spPr>
          <a:xfrm flipV="1">
            <a:off x="7092952" y="1841500"/>
            <a:ext cx="1593848" cy="1397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75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99944" cy="5294623"/>
          </a:xfrm>
          <a:prstGeom prst="rect">
            <a:avLst/>
          </a:prstGeom>
        </p:spPr>
      </p:pic>
      <p:sp>
        <p:nvSpPr>
          <p:cNvPr id="3" name="TextBox 2"/>
          <p:cNvSpPr txBox="1"/>
          <p:nvPr/>
        </p:nvSpPr>
        <p:spPr>
          <a:xfrm>
            <a:off x="-62676" y="-76200"/>
            <a:ext cx="9206675" cy="113877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Migrant Stock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Percentage of Global Population 1960 to 2015</a:t>
            </a:r>
          </a:p>
        </p:txBody>
      </p:sp>
      <p:sp>
        <p:nvSpPr>
          <p:cNvPr id="4" name="TextBox 3"/>
          <p:cNvSpPr txBox="1"/>
          <p:nvPr/>
        </p:nvSpPr>
        <p:spPr>
          <a:xfrm>
            <a:off x="-62675" y="6513823"/>
            <a:ext cx="4320350"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Calibri"/>
                <a:ea typeface="+mn-ea"/>
                <a:cs typeface="Arial" charset="0"/>
              </a:rPr>
              <a:t>Source: World Bank Development Indicators 2016</a:t>
            </a:r>
          </a:p>
        </p:txBody>
      </p:sp>
      <p:sp>
        <p:nvSpPr>
          <p:cNvPr id="5" name="Freeform 4"/>
          <p:cNvSpPr/>
          <p:nvPr/>
        </p:nvSpPr>
        <p:spPr>
          <a:xfrm>
            <a:off x="552450" y="2444750"/>
            <a:ext cx="8242300" cy="3536950"/>
          </a:xfrm>
          <a:custGeom>
            <a:avLst/>
            <a:gdLst>
              <a:gd name="connsiteX0" fmla="*/ 0 w 8242300"/>
              <a:gd name="connsiteY0" fmla="*/ 3536950 h 3536950"/>
              <a:gd name="connsiteX1" fmla="*/ 1638300 w 8242300"/>
              <a:gd name="connsiteY1" fmla="*/ 2863850 h 3536950"/>
              <a:gd name="connsiteX2" fmla="*/ 3276600 w 8242300"/>
              <a:gd name="connsiteY2" fmla="*/ 2876550 h 3536950"/>
              <a:gd name="connsiteX3" fmla="*/ 4946650 w 8242300"/>
              <a:gd name="connsiteY3" fmla="*/ 2203450 h 3536950"/>
              <a:gd name="connsiteX4" fmla="*/ 6597650 w 8242300"/>
              <a:gd name="connsiteY4" fmla="*/ 749300 h 3536950"/>
              <a:gd name="connsiteX5" fmla="*/ 8242300 w 8242300"/>
              <a:gd name="connsiteY5" fmla="*/ 0 h 35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2300" h="3536950">
                <a:moveTo>
                  <a:pt x="0" y="3536950"/>
                </a:moveTo>
                <a:lnTo>
                  <a:pt x="1638300" y="2863850"/>
                </a:lnTo>
                <a:lnTo>
                  <a:pt x="3276600" y="2876550"/>
                </a:lnTo>
                <a:lnTo>
                  <a:pt x="4946650" y="2203450"/>
                </a:lnTo>
                <a:lnTo>
                  <a:pt x="6597650" y="749300"/>
                </a:lnTo>
                <a:lnTo>
                  <a:pt x="82423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83268" y="2377275"/>
            <a:ext cx="4846966" cy="150810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Growth rates have increased from about 2.7% in 1960 to over 3.3% by 2015 - about three times that of annual population growth in general.</a:t>
            </a:r>
          </a:p>
        </p:txBody>
      </p:sp>
      <p:sp>
        <p:nvSpPr>
          <p:cNvPr id="7" name="TextBox 6"/>
          <p:cNvSpPr txBox="1">
            <a:spLocks noChangeArrowheads="1"/>
          </p:cNvSpPr>
          <p:nvPr/>
        </p:nvSpPr>
        <p:spPr bwMode="auto">
          <a:xfrm>
            <a:off x="5105400" y="1752600"/>
            <a:ext cx="1987551" cy="52322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2015 = 3.3%</a:t>
            </a:r>
            <a:endParaRPr kumimoji="0" lang="en-CA"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cxnSp>
        <p:nvCxnSpPr>
          <p:cNvPr id="8" name="Straight Arrow Connector 7"/>
          <p:cNvCxnSpPr/>
          <p:nvPr/>
        </p:nvCxnSpPr>
        <p:spPr>
          <a:xfrm>
            <a:off x="7092952" y="1981200"/>
            <a:ext cx="1701798"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228600" y="4343400"/>
            <a:ext cx="2978151" cy="52322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2015 = 2.7%</a:t>
            </a:r>
            <a:endParaRPr kumimoji="0" lang="en-CA"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cxnSp>
        <p:nvCxnSpPr>
          <p:cNvPr id="10" name="Straight Arrow Connector 9"/>
          <p:cNvCxnSpPr>
            <a:stCxn id="9" idx="2"/>
          </p:cNvCxnSpPr>
          <p:nvPr/>
        </p:nvCxnSpPr>
        <p:spPr>
          <a:xfrm flipH="1">
            <a:off x="609600" y="4866620"/>
            <a:ext cx="1108076" cy="10007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D9A5DB-81C1-49C7-B8B8-A4D2EF5CD038}"/>
              </a:ext>
            </a:extLst>
          </p:cNvPr>
          <p:cNvSpPr txBox="1"/>
          <p:nvPr/>
        </p:nvSpPr>
        <p:spPr>
          <a:xfrm>
            <a:off x="6487482" y="3559076"/>
            <a:ext cx="2732718" cy="29238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But overall, migrant stock in the world is a very small proportion of global “citizenry”, which makes anti-migrant sentiment even more puzzling.</a:t>
            </a:r>
          </a:p>
        </p:txBody>
      </p:sp>
    </p:spTree>
    <p:extLst>
      <p:ext uri="{BB962C8B-B14F-4D97-AF65-F5344CB8AC3E}">
        <p14:creationId xmlns:p14="http://schemas.microsoft.com/office/powerpoint/2010/main" val="30439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FFFFF"/>
              </a:clrFrom>
              <a:clrTo>
                <a:srgbClr val="FFFFFF">
                  <a:alpha val="0"/>
                </a:srgbClr>
              </a:clrTo>
            </a:clrChange>
          </a:blip>
          <a:srcRect l="6591" t="17832" r="6076" b="23100"/>
          <a:stretch/>
        </p:blipFill>
        <p:spPr>
          <a:xfrm>
            <a:off x="0" y="-76200"/>
            <a:ext cx="9220200" cy="70104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a:ln>
            <a:noFill/>
          </a:ln>
        </p:spPr>
      </p:pic>
      <p:sp>
        <p:nvSpPr>
          <p:cNvPr id="6" name="TextBox 5"/>
          <p:cNvSpPr txBox="1"/>
          <p:nvPr/>
        </p:nvSpPr>
        <p:spPr>
          <a:xfrm>
            <a:off x="1568852" y="2590800"/>
            <a:ext cx="6025752" cy="126188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rPr>
              <a:t>Oh Canada!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rPr>
              <a:t>Canadian Population Growth</a:t>
            </a:r>
          </a:p>
        </p:txBody>
      </p:sp>
    </p:spTree>
    <p:extLst>
      <p:ext uri="{BB962C8B-B14F-4D97-AF65-F5344CB8AC3E}">
        <p14:creationId xmlns:p14="http://schemas.microsoft.com/office/powerpoint/2010/main" val="3241427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31530" y="211455"/>
          <a:ext cx="9036272" cy="6518910"/>
        </p:xfrm>
        <a:graphic>
          <a:graphicData uri="http://schemas.openxmlformats.org/drawingml/2006/table">
            <a:tbl>
              <a:tblPr/>
              <a:tblGrid>
                <a:gridCol w="126387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371602">
                  <a:extLst>
                    <a:ext uri="{9D8B030D-6E8A-4147-A177-3AD203B41FA5}">
                      <a16:colId xmlns:a16="http://schemas.microsoft.com/office/drawing/2014/main" val="20005"/>
                    </a:ext>
                  </a:extLst>
                </a:gridCol>
              </a:tblGrid>
              <a:tr h="550545">
                <a:tc>
                  <a:txBody>
                    <a:bodyPr/>
                    <a:lstStyle/>
                    <a:p>
                      <a:pPr algn="ctr" rtl="0" fontAlgn="b"/>
                      <a:r>
                        <a:rPr lang="en-US" sz="1600" b="1" i="0" u="none" strike="noStrike" dirty="0">
                          <a:solidFill>
                            <a:srgbClr val="000000"/>
                          </a:solidFill>
                          <a:effectLst/>
                          <a:latin typeface="Calibri"/>
                        </a:rPr>
                        <a:t>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600" b="1" i="0" u="none" strike="noStrike" dirty="0">
                          <a:solidFill>
                            <a:srgbClr val="000000"/>
                          </a:solidFill>
                          <a:effectLst/>
                          <a:latin typeface="Calibri"/>
                        </a:rPr>
                        <a:t>NATURAL INCREASE (NI)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600" b="1" i="0" u="none" strike="noStrike" dirty="0">
                          <a:solidFill>
                            <a:srgbClr val="000000"/>
                          </a:solidFill>
                          <a:effectLst/>
                          <a:latin typeface="Calibri"/>
                        </a:rPr>
                        <a:t>NET MIGRATION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600" b="1" i="0" u="none" strike="noStrike" dirty="0">
                          <a:solidFill>
                            <a:srgbClr val="000000"/>
                          </a:solidFill>
                          <a:effectLst/>
                          <a:latin typeface="Calibri"/>
                        </a:rPr>
                        <a:t>POP GROWTH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a:rPr>
                        <a:t>NM as a % of Pop Growth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Calibri"/>
                        </a:rPr>
                        <a:t>NI as a % of Pop Growth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7389">
                <a:tc>
                  <a:txBody>
                    <a:bodyPr/>
                    <a:lstStyle/>
                    <a:p>
                      <a:pPr algn="ctr" fontAlgn="b"/>
                      <a:r>
                        <a:rPr lang="en-US" sz="1800" b="1" i="0" u="none" strike="noStrike" dirty="0">
                          <a:solidFill>
                            <a:srgbClr val="000000"/>
                          </a:solidFill>
                          <a:effectLst/>
                          <a:latin typeface="Calibri"/>
                        </a:rPr>
                        <a:t>1851-1861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611,000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182,000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793,000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22.95%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77.05%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7389">
                <a:tc>
                  <a:txBody>
                    <a:bodyPr/>
                    <a:lstStyle/>
                    <a:p>
                      <a:pPr algn="ctr" fontAlgn="b"/>
                      <a:r>
                        <a:rPr lang="en-US" sz="1800" b="1" i="0" u="none" strike="noStrike">
                          <a:solidFill>
                            <a:srgbClr val="000000"/>
                          </a:solidFill>
                          <a:effectLst/>
                          <a:latin typeface="Calibri"/>
                        </a:rPr>
                        <a:t>1861-1871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610,000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-150,000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460,000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-32.61%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132.61%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7389">
                <a:tc>
                  <a:txBody>
                    <a:bodyPr/>
                    <a:lstStyle/>
                    <a:p>
                      <a:pPr algn="ctr" fontAlgn="b"/>
                      <a:r>
                        <a:rPr lang="en-US" sz="1800" b="1" i="0" u="none" strike="noStrike">
                          <a:solidFill>
                            <a:srgbClr val="000000"/>
                          </a:solidFill>
                          <a:effectLst/>
                          <a:latin typeface="Calibri"/>
                        </a:rPr>
                        <a:t>1871-1881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690,000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-54,000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636,000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108.49%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7389">
                <a:tc>
                  <a:txBody>
                    <a:bodyPr/>
                    <a:lstStyle/>
                    <a:p>
                      <a:pPr algn="ctr" fontAlgn="b"/>
                      <a:r>
                        <a:rPr lang="en-US" sz="1800" b="1" i="0" u="none" strike="noStrike">
                          <a:solidFill>
                            <a:srgbClr val="000000"/>
                          </a:solidFill>
                          <a:effectLst/>
                          <a:latin typeface="Calibri"/>
                        </a:rPr>
                        <a:t>1881-1891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654,000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-146,000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508,000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-28.74%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128.74%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7389">
                <a:tc>
                  <a:txBody>
                    <a:bodyPr/>
                    <a:lstStyle/>
                    <a:p>
                      <a:pPr algn="ctr" fontAlgn="b"/>
                      <a:r>
                        <a:rPr lang="en-US" sz="1800" b="1" i="0" u="none" strike="noStrike" dirty="0">
                          <a:solidFill>
                            <a:srgbClr val="000000"/>
                          </a:solidFill>
                          <a:effectLst/>
                          <a:latin typeface="Calibri"/>
                        </a:rPr>
                        <a:t>1891-1901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668,000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-130,000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538,000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-24.16%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124.16%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7389">
                <a:tc>
                  <a:txBody>
                    <a:bodyPr/>
                    <a:lstStyle/>
                    <a:p>
                      <a:pPr algn="ctr" fontAlgn="b"/>
                      <a:r>
                        <a:rPr lang="en-US" sz="1800" b="1" i="0" u="none" strike="noStrike">
                          <a:solidFill>
                            <a:srgbClr val="000000"/>
                          </a:solidFill>
                          <a:effectLst/>
                          <a:latin typeface="Calibri"/>
                        </a:rPr>
                        <a:t>1901-1911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1,025,000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810,000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1,835,000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44.14%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55.86%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7389">
                <a:tc>
                  <a:txBody>
                    <a:bodyPr/>
                    <a:lstStyle/>
                    <a:p>
                      <a:pPr algn="ctr" fontAlgn="b"/>
                      <a:r>
                        <a:rPr lang="en-US" sz="1800" b="1" i="0" u="none" strike="noStrike" dirty="0">
                          <a:solidFill>
                            <a:srgbClr val="000000"/>
                          </a:solidFill>
                          <a:effectLst/>
                          <a:latin typeface="Calibri"/>
                        </a:rPr>
                        <a:t>1911-1921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1,270,000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311,000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1,581,000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19.67%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80.33%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7389">
                <a:tc>
                  <a:txBody>
                    <a:bodyPr/>
                    <a:lstStyle/>
                    <a:p>
                      <a:pPr algn="ctr" fontAlgn="b"/>
                      <a:r>
                        <a:rPr lang="en-US" sz="1800" b="1" i="0" u="none" strike="noStrike">
                          <a:solidFill>
                            <a:srgbClr val="000000"/>
                          </a:solidFill>
                          <a:effectLst/>
                          <a:latin typeface="Calibri"/>
                        </a:rPr>
                        <a:t>1921-1931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1,360,000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230,000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1,590,000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14.47%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85.53%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7389">
                <a:tc>
                  <a:txBody>
                    <a:bodyPr/>
                    <a:lstStyle/>
                    <a:p>
                      <a:pPr algn="ctr" fontAlgn="b"/>
                      <a:r>
                        <a:rPr lang="en-US" sz="1800" b="1" i="0" u="none" strike="noStrike">
                          <a:solidFill>
                            <a:srgbClr val="000000"/>
                          </a:solidFill>
                          <a:effectLst/>
                          <a:latin typeface="Calibri"/>
                        </a:rPr>
                        <a:t>1931-1941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1,222,000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-92,000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1,130,000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108.14%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7389">
                <a:tc>
                  <a:txBody>
                    <a:bodyPr/>
                    <a:lstStyle/>
                    <a:p>
                      <a:pPr algn="ctr" fontAlgn="b"/>
                      <a:r>
                        <a:rPr lang="en-US" sz="1800" b="1" i="0" u="none" strike="noStrike">
                          <a:solidFill>
                            <a:srgbClr val="000000"/>
                          </a:solidFill>
                          <a:effectLst/>
                          <a:latin typeface="Calibri"/>
                        </a:rPr>
                        <a:t>1941-1951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1,972,000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169,000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2,141,000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7.89%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92.11%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7389">
                <a:tc>
                  <a:txBody>
                    <a:bodyPr/>
                    <a:lstStyle/>
                    <a:p>
                      <a:pPr algn="ctr" fontAlgn="b"/>
                      <a:r>
                        <a:rPr lang="en-US" sz="1800" b="1" i="0" u="none" strike="noStrike">
                          <a:solidFill>
                            <a:srgbClr val="000000"/>
                          </a:solidFill>
                          <a:effectLst/>
                          <a:latin typeface="Calibri"/>
                        </a:rPr>
                        <a:t>1951-1956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1,473,000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598,000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2,071,000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28.87%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71.13%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7389">
                <a:tc>
                  <a:txBody>
                    <a:bodyPr/>
                    <a:lstStyle/>
                    <a:p>
                      <a:pPr algn="ctr" fontAlgn="b"/>
                      <a:r>
                        <a:rPr lang="en-US" sz="1800" b="1" i="0" u="none" strike="noStrike">
                          <a:solidFill>
                            <a:srgbClr val="000000"/>
                          </a:solidFill>
                          <a:effectLst/>
                          <a:latin typeface="Calibri"/>
                        </a:rPr>
                        <a:t>1956-1961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1,675,000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482,000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2,157,000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22.35%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77.65%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7389">
                <a:tc>
                  <a:txBody>
                    <a:bodyPr/>
                    <a:lstStyle/>
                    <a:p>
                      <a:pPr algn="ctr" fontAlgn="b"/>
                      <a:r>
                        <a:rPr lang="en-US" sz="1800" b="1" i="0" u="none" strike="noStrike">
                          <a:solidFill>
                            <a:srgbClr val="000000"/>
                          </a:solidFill>
                          <a:effectLst/>
                          <a:latin typeface="Calibri"/>
                        </a:rPr>
                        <a:t>1961-1966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1,518,000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259,000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1,777,000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14.58%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85.42%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77389">
                <a:tc>
                  <a:txBody>
                    <a:bodyPr/>
                    <a:lstStyle/>
                    <a:p>
                      <a:pPr algn="ctr" fontAlgn="b"/>
                      <a:r>
                        <a:rPr lang="en-US" sz="1800" b="1" i="0" u="none" strike="noStrike">
                          <a:solidFill>
                            <a:srgbClr val="000000"/>
                          </a:solidFill>
                          <a:effectLst/>
                          <a:latin typeface="Calibri"/>
                        </a:rPr>
                        <a:t>1966-1971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1,090,000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463,000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1,553,000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29.81%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70.19%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77389">
                <a:tc>
                  <a:txBody>
                    <a:bodyPr/>
                    <a:lstStyle/>
                    <a:p>
                      <a:pPr algn="ctr" fontAlgn="b"/>
                      <a:r>
                        <a:rPr lang="en-US" sz="1800" b="1" i="0" u="none" strike="noStrike">
                          <a:solidFill>
                            <a:srgbClr val="000000"/>
                          </a:solidFill>
                          <a:effectLst/>
                          <a:latin typeface="Calibri"/>
                        </a:rPr>
                        <a:t>1971-1976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936,000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695,000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1,631,000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42.61%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57.39%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77389">
                <a:tc>
                  <a:txBody>
                    <a:bodyPr/>
                    <a:lstStyle/>
                    <a:p>
                      <a:pPr algn="ctr" fontAlgn="b"/>
                      <a:r>
                        <a:rPr lang="en-US" sz="1800" b="1" i="0" u="none" strike="noStrike">
                          <a:solidFill>
                            <a:srgbClr val="000000"/>
                          </a:solidFill>
                          <a:effectLst/>
                          <a:latin typeface="Calibri"/>
                        </a:rPr>
                        <a:t>1976-1981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977,000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493,000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1,470,000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33.54%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66.46%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77389">
                <a:tc>
                  <a:txBody>
                    <a:bodyPr/>
                    <a:lstStyle/>
                    <a:p>
                      <a:pPr algn="ctr" fontAlgn="b"/>
                      <a:r>
                        <a:rPr lang="en-US" sz="1800" b="1" i="0" u="none" strike="noStrike">
                          <a:solidFill>
                            <a:srgbClr val="000000"/>
                          </a:solidFill>
                          <a:effectLst/>
                          <a:latin typeface="Calibri"/>
                        </a:rPr>
                        <a:t>1981-1986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987,000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400,000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1,387,000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28.84%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71.16%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77389">
                <a:tc>
                  <a:txBody>
                    <a:bodyPr/>
                    <a:lstStyle/>
                    <a:p>
                      <a:pPr algn="ctr" fontAlgn="b"/>
                      <a:r>
                        <a:rPr lang="en-US" sz="1800" b="1" i="0" u="none" strike="noStrike">
                          <a:solidFill>
                            <a:srgbClr val="000000"/>
                          </a:solidFill>
                          <a:effectLst/>
                          <a:latin typeface="Calibri"/>
                        </a:rPr>
                        <a:t>1986-1991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987,000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951,000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1,938,000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49.07%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50.93%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77389">
                <a:tc>
                  <a:txBody>
                    <a:bodyPr/>
                    <a:lstStyle/>
                    <a:p>
                      <a:pPr algn="ctr" fontAlgn="b"/>
                      <a:r>
                        <a:rPr lang="en-US" sz="1800" b="1" i="0" u="none" strike="noStrike">
                          <a:solidFill>
                            <a:srgbClr val="000000"/>
                          </a:solidFill>
                          <a:effectLst/>
                          <a:latin typeface="Calibri"/>
                        </a:rPr>
                        <a:t>1991-1996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912,000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780,000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1,692,000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46.10%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53.90%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77389">
                <a:tc>
                  <a:txBody>
                    <a:bodyPr/>
                    <a:lstStyle/>
                    <a:p>
                      <a:pPr algn="ctr" fontAlgn="b"/>
                      <a:r>
                        <a:rPr lang="en-US" sz="1800" b="1" i="0" u="none" strike="noStrike" dirty="0">
                          <a:solidFill>
                            <a:srgbClr val="000000"/>
                          </a:solidFill>
                          <a:effectLst/>
                          <a:latin typeface="Calibri"/>
                        </a:rPr>
                        <a:t>1996-2001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616,000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841,000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1,457,000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a:solidFill>
                            <a:srgbClr val="000000"/>
                          </a:solidFill>
                          <a:effectLst/>
                          <a:latin typeface="Calibri"/>
                        </a:rPr>
                        <a:t>57.72%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1" u="none" strike="noStrike" dirty="0">
                          <a:solidFill>
                            <a:srgbClr val="000000"/>
                          </a:solidFill>
                          <a:effectLst/>
                          <a:latin typeface="Calibri"/>
                        </a:rPr>
                        <a:t>42.28%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77389">
                <a:tc>
                  <a:txBody>
                    <a:bodyPr/>
                    <a:lstStyle/>
                    <a:p>
                      <a:pPr algn="ctr" fontAlgn="b"/>
                      <a:endParaRPr lang="en-US" sz="1800" b="1" i="0" u="none" strike="noStrike" dirty="0">
                        <a:solidFill>
                          <a:srgbClr val="000000"/>
                        </a:solidFill>
                        <a:effectLst/>
                        <a:latin typeface="Calibri"/>
                      </a:endParaRP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a:rPr>
                        <a:t>21,253,000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a:rPr>
                        <a:t>7,092,000</a:t>
                      </a:r>
                    </a:p>
                  </a:txBody>
                  <a:tcPr marL="8329" marR="8329" marT="83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a:rPr>
                        <a:t>28,345,000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a:solidFill>
                            <a:srgbClr val="000000"/>
                          </a:solidFill>
                          <a:effectLst/>
                          <a:latin typeface="Calibri"/>
                        </a:rPr>
                        <a:t>25.02%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a:rPr>
                        <a:t>74.98%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
        <p:nvSpPr>
          <p:cNvPr id="3" name="TextBox 2"/>
          <p:cNvSpPr txBox="1"/>
          <p:nvPr/>
        </p:nvSpPr>
        <p:spPr>
          <a:xfrm>
            <a:off x="762000" y="1074509"/>
            <a:ext cx="3578772" cy="4893647"/>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rPr>
              <a:t>Since 1851 natural increase has provided about 75% of Canada’s population growth.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rPr>
              <a:t>But migration has been providing an ever increasing share of population growth.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Arial" charset="0"/>
              </a:rPr>
              <a:t>Between 2001 and 2016 migration share of total growth has averaged 61%.</a:t>
            </a:r>
          </a:p>
        </p:txBody>
      </p:sp>
      <p:sp>
        <p:nvSpPr>
          <p:cNvPr id="11" name="TextBox 10"/>
          <p:cNvSpPr txBox="1"/>
          <p:nvPr/>
        </p:nvSpPr>
        <p:spPr>
          <a:xfrm>
            <a:off x="-105851" y="-28611"/>
            <a:ext cx="9298956" cy="492443"/>
          </a:xfrm>
          <a:prstGeom prst="rect">
            <a:avLst/>
          </a:prstGeom>
          <a:solidFill>
            <a:schemeClr val="bg2">
              <a:lumMod val="20000"/>
              <a:lumOff val="80000"/>
              <a:alpha val="8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COMPONENTS OF CANADIAN POPULATION GROWTH 1851 TO 2001</a:t>
            </a:r>
          </a:p>
        </p:txBody>
      </p:sp>
      <p:graphicFrame>
        <p:nvGraphicFramePr>
          <p:cNvPr id="4" name="Table 3"/>
          <p:cNvGraphicFramePr>
            <a:graphicFrameLocks noGrp="1"/>
          </p:cNvGraphicFramePr>
          <p:nvPr>
            <p:extLst/>
          </p:nvPr>
        </p:nvGraphicFramePr>
        <p:xfrm>
          <a:off x="4662127" y="454283"/>
          <a:ext cx="4114800" cy="5826760"/>
        </p:xfrm>
        <a:graphic>
          <a:graphicData uri="http://schemas.openxmlformats.org/drawingml/2006/table">
            <a:tbl>
              <a:tblPr firstRow="1" bandRow="1">
                <a:tableStyleId>{D7AC3CCA-C797-4891-BE02-D94E43425B78}</a:tableStyleId>
              </a:tblPr>
              <a:tblGrid>
                <a:gridCol w="1828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518041">
                <a:tc>
                  <a:txBody>
                    <a:bodyPr/>
                    <a:lstStyle/>
                    <a:p>
                      <a:pPr algn="ctr"/>
                      <a:r>
                        <a:rPr lang="en-US" sz="1800" b="1" dirty="0"/>
                        <a:t>Period</a:t>
                      </a:r>
                    </a:p>
                  </a:txBody>
                  <a:tcPr/>
                </a:tc>
                <a:tc>
                  <a:txBody>
                    <a:bodyPr/>
                    <a:lstStyle/>
                    <a:p>
                      <a:pPr algn="ctr"/>
                      <a:r>
                        <a:rPr lang="en-US" sz="1800" b="1" dirty="0"/>
                        <a:t>Average net migration share of </a:t>
                      </a:r>
                      <a:r>
                        <a:rPr lang="en-US" sz="1800" b="1" baseline="0" dirty="0"/>
                        <a:t>pop growth</a:t>
                      </a:r>
                      <a:endParaRPr lang="en-US" sz="1800" b="1" dirty="0"/>
                    </a:p>
                  </a:txBody>
                  <a:tcPr/>
                </a:tc>
                <a:extLst>
                  <a:ext uri="{0D108BD9-81ED-4DB2-BD59-A6C34878D82A}">
                    <a16:rowId xmlns:a16="http://schemas.microsoft.com/office/drawing/2014/main" val="10000"/>
                  </a:ext>
                </a:extLst>
              </a:tr>
              <a:tr h="370840">
                <a:tc>
                  <a:txBody>
                    <a:bodyPr/>
                    <a:lstStyle/>
                    <a:p>
                      <a:pPr algn="ctr"/>
                      <a:r>
                        <a:rPr lang="en-US" sz="1800" b="1" dirty="0"/>
                        <a:t>1931-2001</a:t>
                      </a:r>
                    </a:p>
                  </a:txBody>
                  <a:tcPr/>
                </a:tc>
                <a:tc>
                  <a:txBody>
                    <a:bodyPr/>
                    <a:lstStyle/>
                    <a:p>
                      <a:pPr algn="ctr"/>
                      <a:r>
                        <a:rPr lang="en-US" sz="1800" b="1" dirty="0"/>
                        <a:t>29.44%</a:t>
                      </a:r>
                    </a:p>
                  </a:txBody>
                  <a:tcPr/>
                </a:tc>
                <a:extLst>
                  <a:ext uri="{0D108BD9-81ED-4DB2-BD59-A6C34878D82A}">
                    <a16:rowId xmlns:a16="http://schemas.microsoft.com/office/drawing/2014/main" val="10001"/>
                  </a:ext>
                </a:extLst>
              </a:tr>
              <a:tr h="370840">
                <a:tc>
                  <a:txBody>
                    <a:bodyPr/>
                    <a:lstStyle/>
                    <a:p>
                      <a:pPr algn="ctr"/>
                      <a:r>
                        <a:rPr lang="en-US" sz="1800" b="1" dirty="0"/>
                        <a:t>1941-2001</a:t>
                      </a:r>
                    </a:p>
                  </a:txBody>
                  <a:tcPr/>
                </a:tc>
                <a:tc>
                  <a:txBody>
                    <a:bodyPr/>
                    <a:lstStyle/>
                    <a:p>
                      <a:pPr algn="ctr"/>
                      <a:r>
                        <a:rPr lang="en-US" sz="1800" b="1" dirty="0"/>
                        <a:t>32.85%</a:t>
                      </a:r>
                    </a:p>
                  </a:txBody>
                  <a:tcPr/>
                </a:tc>
                <a:extLst>
                  <a:ext uri="{0D108BD9-81ED-4DB2-BD59-A6C34878D82A}">
                    <a16:rowId xmlns:a16="http://schemas.microsoft.com/office/drawing/2014/main" val="10002"/>
                  </a:ext>
                </a:extLst>
              </a:tr>
              <a:tr h="370840">
                <a:tc>
                  <a:txBody>
                    <a:bodyPr/>
                    <a:lstStyle/>
                    <a:p>
                      <a:pPr algn="ctr"/>
                      <a:r>
                        <a:rPr lang="en-US" sz="1800" b="1" dirty="0"/>
                        <a:t>1951-2001</a:t>
                      </a:r>
                    </a:p>
                  </a:txBody>
                  <a:tcPr/>
                </a:tc>
                <a:tc>
                  <a:txBody>
                    <a:bodyPr/>
                    <a:lstStyle/>
                    <a:p>
                      <a:pPr algn="ctr"/>
                      <a:r>
                        <a:rPr lang="en-US" sz="1800" b="1" dirty="0"/>
                        <a:t>35.35%</a:t>
                      </a:r>
                    </a:p>
                  </a:txBody>
                  <a:tcPr/>
                </a:tc>
                <a:extLst>
                  <a:ext uri="{0D108BD9-81ED-4DB2-BD59-A6C34878D82A}">
                    <a16:rowId xmlns:a16="http://schemas.microsoft.com/office/drawing/2014/main" val="10003"/>
                  </a:ext>
                </a:extLst>
              </a:tr>
              <a:tr h="0">
                <a:tc>
                  <a:txBody>
                    <a:bodyPr/>
                    <a:lstStyle/>
                    <a:p>
                      <a:pPr algn="ctr"/>
                      <a:r>
                        <a:rPr lang="en-US" sz="1800" b="1" dirty="0"/>
                        <a:t>1961-2001</a:t>
                      </a:r>
                    </a:p>
                  </a:txBody>
                  <a:tcPr/>
                </a:tc>
                <a:tc>
                  <a:txBody>
                    <a:bodyPr/>
                    <a:lstStyle/>
                    <a:p>
                      <a:pPr algn="ctr"/>
                      <a:r>
                        <a:rPr lang="en-US" sz="1800" b="1" dirty="0"/>
                        <a:t>37.78%</a:t>
                      </a:r>
                    </a:p>
                  </a:txBody>
                  <a:tcPr/>
                </a:tc>
                <a:extLst>
                  <a:ext uri="{0D108BD9-81ED-4DB2-BD59-A6C34878D82A}">
                    <a16:rowId xmlns:a16="http://schemas.microsoft.com/office/drawing/2014/main" val="10004"/>
                  </a:ext>
                </a:extLst>
              </a:tr>
              <a:tr h="370840">
                <a:tc>
                  <a:txBody>
                    <a:bodyPr/>
                    <a:lstStyle/>
                    <a:p>
                      <a:pPr algn="ctr"/>
                      <a:r>
                        <a:rPr lang="en-US" sz="1800" b="1" dirty="0"/>
                        <a:t>1971-2001</a:t>
                      </a:r>
                    </a:p>
                  </a:txBody>
                  <a:tcPr/>
                </a:tc>
                <a:tc>
                  <a:txBody>
                    <a:bodyPr/>
                    <a:lstStyle/>
                    <a:p>
                      <a:pPr algn="ctr"/>
                      <a:r>
                        <a:rPr lang="en-US" sz="1800" b="1" dirty="0"/>
                        <a:t>42.98%</a:t>
                      </a:r>
                    </a:p>
                  </a:txBody>
                  <a:tcPr/>
                </a:tc>
                <a:extLst>
                  <a:ext uri="{0D108BD9-81ED-4DB2-BD59-A6C34878D82A}">
                    <a16:rowId xmlns:a16="http://schemas.microsoft.com/office/drawing/2014/main" val="10005"/>
                  </a:ext>
                </a:extLst>
              </a:tr>
              <a:tr h="370840">
                <a:tc>
                  <a:txBody>
                    <a:bodyPr/>
                    <a:lstStyle/>
                    <a:p>
                      <a:pPr algn="ctr"/>
                      <a:r>
                        <a:rPr lang="en-US" sz="1800" b="1" dirty="0"/>
                        <a:t>1981-2001</a:t>
                      </a:r>
                    </a:p>
                  </a:txBody>
                  <a:tcPr/>
                </a:tc>
                <a:tc>
                  <a:txBody>
                    <a:bodyPr/>
                    <a:lstStyle/>
                    <a:p>
                      <a:pPr algn="ctr"/>
                      <a:r>
                        <a:rPr lang="en-US" sz="1800" b="1" dirty="0"/>
                        <a:t>45.43%</a:t>
                      </a:r>
                    </a:p>
                  </a:txBody>
                  <a:tcPr/>
                </a:tc>
                <a:extLst>
                  <a:ext uri="{0D108BD9-81ED-4DB2-BD59-A6C34878D82A}">
                    <a16:rowId xmlns:a16="http://schemas.microsoft.com/office/drawing/2014/main" val="10006"/>
                  </a:ext>
                </a:extLst>
              </a:tr>
              <a:tr h="370840">
                <a:tc>
                  <a:txBody>
                    <a:bodyPr/>
                    <a:lstStyle/>
                    <a:p>
                      <a:pPr algn="ctr"/>
                      <a:r>
                        <a:rPr lang="en-US" sz="1800" b="1" dirty="0"/>
                        <a:t>1991-2001</a:t>
                      </a:r>
                    </a:p>
                  </a:txBody>
                  <a:tcPr/>
                </a:tc>
                <a:tc>
                  <a:txBody>
                    <a:bodyPr/>
                    <a:lstStyle/>
                    <a:p>
                      <a:pPr algn="ctr"/>
                      <a:r>
                        <a:rPr lang="en-US" sz="1800" b="1" dirty="0"/>
                        <a:t>51.91%</a:t>
                      </a:r>
                    </a:p>
                  </a:txBody>
                  <a:tcPr/>
                </a:tc>
                <a:extLst>
                  <a:ext uri="{0D108BD9-81ED-4DB2-BD59-A6C34878D82A}">
                    <a16:rowId xmlns:a16="http://schemas.microsoft.com/office/drawing/2014/main" val="10007"/>
                  </a:ext>
                </a:extLst>
              </a:tr>
              <a:tr h="370840">
                <a:tc>
                  <a:txBody>
                    <a:bodyPr/>
                    <a:lstStyle/>
                    <a:p>
                      <a:pPr algn="ctr"/>
                      <a:r>
                        <a:rPr lang="en-US" sz="1800" b="1" dirty="0"/>
                        <a:t>1996-2001</a:t>
                      </a:r>
                    </a:p>
                  </a:txBody>
                  <a:tcPr/>
                </a:tc>
                <a:tc>
                  <a:txBody>
                    <a:bodyPr/>
                    <a:lstStyle/>
                    <a:p>
                      <a:pPr algn="ctr"/>
                      <a:r>
                        <a:rPr lang="en-US" sz="1800" b="1" dirty="0"/>
                        <a:t>57.72%</a:t>
                      </a:r>
                    </a:p>
                  </a:txBody>
                  <a:tcPr/>
                </a:tc>
                <a:extLst>
                  <a:ext uri="{0D108BD9-81ED-4DB2-BD59-A6C34878D82A}">
                    <a16:rowId xmlns:a16="http://schemas.microsoft.com/office/drawing/2014/main" val="10008"/>
                  </a:ext>
                </a:extLst>
              </a:tr>
              <a:tr h="370840">
                <a:tc>
                  <a:txBody>
                    <a:bodyPr/>
                    <a:lstStyle/>
                    <a:p>
                      <a:pPr algn="ctr"/>
                      <a:r>
                        <a:rPr lang="en-US" sz="1800" b="1" dirty="0">
                          <a:solidFill>
                            <a:srgbClr val="C00000"/>
                          </a:solidFill>
                        </a:rPr>
                        <a:t>2010-2011</a:t>
                      </a:r>
                    </a:p>
                  </a:txBody>
                  <a:tcPr/>
                </a:tc>
                <a:tc>
                  <a:txBody>
                    <a:bodyPr/>
                    <a:lstStyle/>
                    <a:p>
                      <a:pPr algn="ctr" fontAlgn="b"/>
                      <a:r>
                        <a:rPr lang="en-CA" sz="1800" b="1" i="0" u="none" strike="noStrike">
                          <a:solidFill>
                            <a:srgbClr val="C00000"/>
                          </a:solidFill>
                          <a:effectLst/>
                          <a:latin typeface="Calibri" panose="020F0502020204030204" pitchFamily="34" charset="0"/>
                        </a:rPr>
                        <a:t>60.5%</a:t>
                      </a:r>
                    </a:p>
                  </a:txBody>
                  <a:tcPr marL="3810" marR="3810" marT="3810" marB="0" anchor="b"/>
                </a:tc>
                <a:extLst>
                  <a:ext uri="{0D108BD9-81ED-4DB2-BD59-A6C34878D82A}">
                    <a16:rowId xmlns:a16="http://schemas.microsoft.com/office/drawing/2014/main" val="10009"/>
                  </a:ext>
                </a:extLst>
              </a:tr>
              <a:tr h="370840">
                <a:tc>
                  <a:txBody>
                    <a:bodyPr/>
                    <a:lstStyle/>
                    <a:p>
                      <a:pPr algn="ctr"/>
                      <a:r>
                        <a:rPr lang="en-US" sz="1800" b="1" dirty="0">
                          <a:solidFill>
                            <a:srgbClr val="C00000"/>
                          </a:solidFill>
                        </a:rPr>
                        <a:t>2011-2012</a:t>
                      </a:r>
                    </a:p>
                  </a:txBody>
                  <a:tcPr/>
                </a:tc>
                <a:tc>
                  <a:txBody>
                    <a:bodyPr/>
                    <a:lstStyle/>
                    <a:p>
                      <a:pPr algn="ctr" fontAlgn="b"/>
                      <a:r>
                        <a:rPr lang="en-CA" sz="1800" b="1" i="0" u="none" strike="noStrike">
                          <a:solidFill>
                            <a:srgbClr val="C00000"/>
                          </a:solidFill>
                          <a:effectLst/>
                          <a:latin typeface="Calibri" panose="020F0502020204030204" pitchFamily="34" charset="0"/>
                        </a:rPr>
                        <a:t>59.1%</a:t>
                      </a:r>
                    </a:p>
                  </a:txBody>
                  <a:tcPr marL="3810" marR="3810" marT="3810" marB="0" anchor="b"/>
                </a:tc>
                <a:extLst>
                  <a:ext uri="{0D108BD9-81ED-4DB2-BD59-A6C34878D82A}">
                    <a16:rowId xmlns:a16="http://schemas.microsoft.com/office/drawing/2014/main" val="10010"/>
                  </a:ext>
                </a:extLst>
              </a:tr>
              <a:tr h="370840">
                <a:tc>
                  <a:txBody>
                    <a:bodyPr/>
                    <a:lstStyle/>
                    <a:p>
                      <a:pPr algn="ctr"/>
                      <a:r>
                        <a:rPr lang="en-US" sz="1800" b="1" dirty="0">
                          <a:solidFill>
                            <a:srgbClr val="C00000"/>
                          </a:solidFill>
                        </a:rPr>
                        <a:t>2012-2013</a:t>
                      </a:r>
                    </a:p>
                  </a:txBody>
                  <a:tcPr/>
                </a:tc>
                <a:tc>
                  <a:txBody>
                    <a:bodyPr/>
                    <a:lstStyle/>
                    <a:p>
                      <a:pPr algn="ctr" fontAlgn="b"/>
                      <a:r>
                        <a:rPr lang="en-CA" sz="1800" b="1" i="0" u="none" strike="noStrike" dirty="0">
                          <a:solidFill>
                            <a:srgbClr val="C00000"/>
                          </a:solidFill>
                          <a:effectLst/>
                          <a:latin typeface="Calibri" panose="020F0502020204030204" pitchFamily="34" charset="0"/>
                        </a:rPr>
                        <a:t>60.3%</a:t>
                      </a:r>
                    </a:p>
                  </a:txBody>
                  <a:tcPr marL="3810" marR="3810" marT="3810" marB="0" anchor="b"/>
                </a:tc>
                <a:extLst>
                  <a:ext uri="{0D108BD9-81ED-4DB2-BD59-A6C34878D82A}">
                    <a16:rowId xmlns:a16="http://schemas.microsoft.com/office/drawing/2014/main" val="10011"/>
                  </a:ext>
                </a:extLst>
              </a:tr>
              <a:tr h="370840">
                <a:tc>
                  <a:txBody>
                    <a:bodyPr/>
                    <a:lstStyle/>
                    <a:p>
                      <a:pPr algn="ctr"/>
                      <a:r>
                        <a:rPr lang="en-US" sz="1800" b="1" dirty="0">
                          <a:solidFill>
                            <a:srgbClr val="C00000"/>
                          </a:solidFill>
                        </a:rPr>
                        <a:t>2013-2014</a:t>
                      </a:r>
                    </a:p>
                  </a:txBody>
                  <a:tcPr/>
                </a:tc>
                <a:tc>
                  <a:txBody>
                    <a:bodyPr/>
                    <a:lstStyle/>
                    <a:p>
                      <a:pPr algn="ctr" fontAlgn="b"/>
                      <a:r>
                        <a:rPr lang="en-CA" sz="1800" b="1" i="0" u="none" strike="noStrike" dirty="0">
                          <a:solidFill>
                            <a:srgbClr val="C00000"/>
                          </a:solidFill>
                          <a:effectLst/>
                          <a:latin typeface="Calibri" panose="020F0502020204030204" pitchFamily="34" charset="0"/>
                        </a:rPr>
                        <a:t>60.7%</a:t>
                      </a:r>
                    </a:p>
                  </a:txBody>
                  <a:tcPr marL="3810" marR="3810" marT="3810" marB="0" anchor="b"/>
                </a:tc>
                <a:extLst>
                  <a:ext uri="{0D108BD9-81ED-4DB2-BD59-A6C34878D82A}">
                    <a16:rowId xmlns:a16="http://schemas.microsoft.com/office/drawing/2014/main" val="10012"/>
                  </a:ext>
                </a:extLst>
              </a:tr>
              <a:tr h="370840">
                <a:tc>
                  <a:txBody>
                    <a:bodyPr/>
                    <a:lstStyle/>
                    <a:p>
                      <a:pPr algn="ctr"/>
                      <a:r>
                        <a:rPr lang="en-US" sz="1800" b="1" dirty="0">
                          <a:solidFill>
                            <a:srgbClr val="C00000"/>
                          </a:solidFill>
                        </a:rPr>
                        <a:t>2014-2015</a:t>
                      </a:r>
                    </a:p>
                  </a:txBody>
                  <a:tcPr/>
                </a:tc>
                <a:tc>
                  <a:txBody>
                    <a:bodyPr/>
                    <a:lstStyle/>
                    <a:p>
                      <a:pPr algn="ctr" fontAlgn="b"/>
                      <a:r>
                        <a:rPr lang="en-CA" sz="1800" b="1" i="0" u="none" strike="noStrike" dirty="0">
                          <a:solidFill>
                            <a:srgbClr val="C00000"/>
                          </a:solidFill>
                          <a:effectLst/>
                          <a:latin typeface="Calibri" panose="020F0502020204030204" pitchFamily="34" charset="0"/>
                        </a:rPr>
                        <a:t>58.8%</a:t>
                      </a:r>
                    </a:p>
                  </a:txBody>
                  <a:tcPr marL="3810" marR="3810" marT="3810" marB="0" anchor="b"/>
                </a:tc>
                <a:extLst>
                  <a:ext uri="{0D108BD9-81ED-4DB2-BD59-A6C34878D82A}">
                    <a16:rowId xmlns:a16="http://schemas.microsoft.com/office/drawing/2014/main" val="10013"/>
                  </a:ext>
                </a:extLst>
              </a:tr>
              <a:tr h="370840">
                <a:tc>
                  <a:txBody>
                    <a:bodyPr/>
                    <a:lstStyle/>
                    <a:p>
                      <a:pPr algn="ctr"/>
                      <a:r>
                        <a:rPr lang="en-US" sz="1800" b="1" dirty="0">
                          <a:solidFill>
                            <a:srgbClr val="C00000"/>
                          </a:solidFill>
                        </a:rPr>
                        <a:t>2015-2016</a:t>
                      </a:r>
                    </a:p>
                  </a:txBody>
                  <a:tcPr/>
                </a:tc>
                <a:tc>
                  <a:txBody>
                    <a:bodyPr/>
                    <a:lstStyle/>
                    <a:p>
                      <a:pPr algn="ctr" fontAlgn="b"/>
                      <a:r>
                        <a:rPr lang="en-CA" sz="1800" b="1" i="0" u="none" strike="noStrike" dirty="0">
                          <a:solidFill>
                            <a:srgbClr val="C00000"/>
                          </a:solidFill>
                          <a:effectLst/>
                          <a:latin typeface="Calibri" panose="020F0502020204030204" pitchFamily="34" charset="0"/>
                        </a:rPr>
                        <a:t>67.4%</a:t>
                      </a:r>
                    </a:p>
                  </a:txBody>
                  <a:tcPr marL="3810" marR="3810" marT="3810"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75413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ext uri="{D42A27DB-BD31-4B8C-83A1-F6EECF244321}">
                <p14:modId xmlns:p14="http://schemas.microsoft.com/office/powerpoint/2010/main" val="395174635"/>
              </p:ext>
            </p:extLst>
          </p:nvPr>
        </p:nvGraphicFramePr>
        <p:xfrm>
          <a:off x="304800" y="914400"/>
          <a:ext cx="8839200" cy="594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13714" y="50273"/>
            <a:ext cx="9357050" cy="61555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Natural Increase and Migration Canada, 1851-2001</a:t>
            </a:r>
          </a:p>
        </p:txBody>
      </p:sp>
      <p:sp>
        <p:nvSpPr>
          <p:cNvPr id="5" name="TextBox 4"/>
          <p:cNvSpPr txBox="1"/>
          <p:nvPr/>
        </p:nvSpPr>
        <p:spPr>
          <a:xfrm>
            <a:off x="1378790" y="877588"/>
            <a:ext cx="3548809"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charset="0"/>
              </a:rPr>
              <a:t>Natural increase  dominant growth component in pre-Confederation to pre-WW2 period.</a:t>
            </a:r>
          </a:p>
        </p:txBody>
      </p:sp>
      <p:sp>
        <p:nvSpPr>
          <p:cNvPr id="6" name="TextBox 5"/>
          <p:cNvSpPr txBox="1"/>
          <p:nvPr/>
        </p:nvSpPr>
        <p:spPr>
          <a:xfrm>
            <a:off x="5422988" y="959502"/>
            <a:ext cx="365041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Migration dominant as major growth component in post WW2 period.</a:t>
            </a:r>
          </a:p>
        </p:txBody>
      </p:sp>
      <p:cxnSp>
        <p:nvCxnSpPr>
          <p:cNvPr id="8" name="Straight Arrow Connector 7"/>
          <p:cNvCxnSpPr/>
          <p:nvPr/>
        </p:nvCxnSpPr>
        <p:spPr>
          <a:xfrm flipV="1">
            <a:off x="1601040" y="1905000"/>
            <a:ext cx="3548809" cy="1684332"/>
          </a:xfrm>
          <a:prstGeom prst="straightConnector1">
            <a:avLst/>
          </a:prstGeom>
          <a:ln w="50800">
            <a:solidFill>
              <a:schemeClr val="accent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896690" y="609600"/>
            <a:ext cx="5510" cy="460375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V="1">
            <a:off x="5098210" y="2971800"/>
            <a:ext cx="3621805" cy="1295400"/>
          </a:xfrm>
          <a:prstGeom prst="straightConnector1">
            <a:avLst/>
          </a:prstGeom>
          <a:ln w="38100">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0800" y="6676391"/>
            <a:ext cx="70104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Arial" charset="0"/>
              </a:rPr>
              <a:t>http://www5.statcan.gc.ca/cansim/a26</a:t>
            </a:r>
          </a:p>
        </p:txBody>
      </p:sp>
      <p:sp>
        <p:nvSpPr>
          <p:cNvPr id="18" name="TextBox 17"/>
          <p:cNvSpPr txBox="1"/>
          <p:nvPr/>
        </p:nvSpPr>
        <p:spPr>
          <a:xfrm>
            <a:off x="8720015" y="96502"/>
            <a:ext cx="444352" cy="424732"/>
          </a:xfrm>
          <a:prstGeom prst="rect">
            <a:avLst/>
          </a:prstGeom>
          <a:noFill/>
        </p:spPr>
        <p:txBody>
          <a:bodyPr wrap="none" rtlCol="0">
            <a:spAutoFit/>
          </a:bodyPr>
          <a:lstStyle/>
          <a:p>
            <a:pPr marL="0" marR="0" lvl="0" indent="0" algn="l" defTabSz="914400" rtl="0" eaLnBrk="1" fontAlgn="base" latinLnBrk="0" hangingPunct="1">
              <a:lnSpc>
                <a:spcPct val="9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sym typeface="Wingdings" panose="05000000000000000000" pitchFamily="2" charset="2"/>
              </a:rPr>
              <a:t></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spTree>
    <p:extLst>
      <p:ext uri="{BB962C8B-B14F-4D97-AF65-F5344CB8AC3E}">
        <p14:creationId xmlns:p14="http://schemas.microsoft.com/office/powerpoint/2010/main" val="37982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760438462"/>
              </p:ext>
            </p:extLst>
          </p:nvPr>
        </p:nvGraphicFramePr>
        <p:xfrm>
          <a:off x="0" y="609600"/>
          <a:ext cx="9144000" cy="592503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334000" y="891671"/>
            <a:ext cx="3733800" cy="1047979"/>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r>
              <a:rPr kumimoji="0" lang="en-US" sz="230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Migration increasingly dominant as population growth component.</a:t>
            </a:r>
          </a:p>
        </p:txBody>
      </p:sp>
      <p:sp>
        <p:nvSpPr>
          <p:cNvPr id="4" name="TextBox 3"/>
          <p:cNvSpPr txBox="1"/>
          <p:nvPr/>
        </p:nvSpPr>
        <p:spPr>
          <a:xfrm>
            <a:off x="5943600" y="3659860"/>
            <a:ext cx="2957420" cy="757130"/>
          </a:xfrm>
          <a:prstGeom prst="rect">
            <a:avLst/>
          </a:prstGeom>
          <a:solidFill>
            <a:srgbClr val="FF0000">
              <a:alpha val="50000"/>
            </a:srgbClr>
          </a:solidFill>
        </p:spPr>
        <p:txBody>
          <a:bodyPr wrap="square" rtlCol="0">
            <a:spAutoFit/>
          </a:bodyPr>
          <a:lstStyle/>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r>
              <a:rPr kumimoji="0" lang="en-US" sz="23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Migration outstrips natural increase</a:t>
            </a:r>
          </a:p>
        </p:txBody>
      </p:sp>
      <p:sp>
        <p:nvSpPr>
          <p:cNvPr id="5" name="Oval 4"/>
          <p:cNvSpPr/>
          <p:nvPr/>
        </p:nvSpPr>
        <p:spPr>
          <a:xfrm>
            <a:off x="7509529" y="2205225"/>
            <a:ext cx="1447800" cy="1008818"/>
          </a:xfrm>
          <a:prstGeom prst="ellipse">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20000"/>
              </a:spcBef>
              <a:spcAft>
                <a:spcPct val="0"/>
              </a:spcAft>
              <a:buClrTx/>
              <a:buSzTx/>
              <a:buFont typeface="Arial" charset="0"/>
              <a:buChar char="•"/>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0" y="6534632"/>
            <a:ext cx="4271106" cy="286232"/>
          </a:xfrm>
          <a:prstGeom prst="rect">
            <a:avLst/>
          </a:prstGeom>
          <a:noFill/>
        </p:spPr>
        <p:txBody>
          <a:bodyPr wrap="none" rtlCol="0">
            <a:spAutoFit/>
          </a:bodyPr>
          <a:lstStyle/>
          <a:p>
            <a:pPr marL="0" marR="0" lvl="0" indent="0" algn="l" defTabSz="914400" rtl="0" eaLnBrk="1" fontAlgn="base" latinLnBrk="0" hangingPunct="1">
              <a:lnSpc>
                <a:spcPct val="90000"/>
              </a:lnSpc>
              <a:spcBef>
                <a:spcPct val="20000"/>
              </a:spcBef>
              <a:spcAft>
                <a:spcPct val="0"/>
              </a:spcAft>
              <a:buClrTx/>
              <a:buSzTx/>
              <a:buFont typeface="Arial"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charset="0"/>
              </a:rPr>
              <a:t>Source: Calculated from previous Statistics Canada data.</a:t>
            </a:r>
          </a:p>
        </p:txBody>
      </p:sp>
      <p:cxnSp>
        <p:nvCxnSpPr>
          <p:cNvPr id="7" name="Straight Arrow Connector 6"/>
          <p:cNvCxnSpPr/>
          <p:nvPr/>
        </p:nvCxnSpPr>
        <p:spPr>
          <a:xfrm flipV="1">
            <a:off x="7422310" y="2768226"/>
            <a:ext cx="811119" cy="8916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752" y="50273"/>
            <a:ext cx="9036127" cy="892552"/>
          </a:xfrm>
          <a:prstGeom prst="rect">
            <a:avLst/>
          </a:prstGeom>
          <a:noFill/>
        </p:spPr>
        <p:txBody>
          <a:bodyPr wrap="none" rtlCol="0">
            <a:spAutoFit/>
          </a:bodyPr>
          <a:lstStyle/>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r>
              <a:rPr kumimoji="0" lang="en-US" sz="2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Natural Increase and Migration as a Share of Population Growth</a:t>
            </a:r>
          </a:p>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r>
              <a:rPr kumimoji="0" lang="en-US" sz="2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 Canada, 1851-2012</a:t>
            </a:r>
          </a:p>
        </p:txBody>
      </p:sp>
      <p:sp>
        <p:nvSpPr>
          <p:cNvPr id="9" name="TextBox 8"/>
          <p:cNvSpPr txBox="1"/>
          <p:nvPr/>
        </p:nvSpPr>
        <p:spPr>
          <a:xfrm>
            <a:off x="1870863" y="3198167"/>
            <a:ext cx="1355692" cy="446276"/>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charset="0"/>
              </a:rPr>
              <a:t>Migration</a:t>
            </a:r>
            <a:endParaRPr kumimoji="0" lang="en-CA" sz="230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a:ea typeface="+mn-ea"/>
              <a:cs typeface="Arial" charset="0"/>
            </a:endParaRPr>
          </a:p>
        </p:txBody>
      </p:sp>
      <p:sp>
        <p:nvSpPr>
          <p:cNvPr id="11" name="TextBox 10"/>
          <p:cNvSpPr txBox="1"/>
          <p:nvPr/>
        </p:nvSpPr>
        <p:spPr>
          <a:xfrm>
            <a:off x="1828800" y="1676400"/>
            <a:ext cx="1371599"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30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rPr>
              <a:t>Natural increase</a:t>
            </a:r>
            <a:endParaRPr kumimoji="0" lang="en-CA" sz="230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charset="0"/>
            </a:endParaRPr>
          </a:p>
        </p:txBody>
      </p:sp>
      <p:sp>
        <p:nvSpPr>
          <p:cNvPr id="12" name="TextBox 11"/>
          <p:cNvSpPr txBox="1"/>
          <p:nvPr/>
        </p:nvSpPr>
        <p:spPr>
          <a:xfrm>
            <a:off x="8720015" y="96502"/>
            <a:ext cx="444352" cy="424732"/>
          </a:xfrm>
          <a:prstGeom prst="rect">
            <a:avLst/>
          </a:prstGeom>
          <a:noFill/>
        </p:spPr>
        <p:txBody>
          <a:bodyPr wrap="none" rtlCol="0">
            <a:spAutoFit/>
          </a:bodyPr>
          <a:lstStyle/>
          <a:p>
            <a:pPr marL="0" marR="0" lvl="0" indent="0" algn="l" defTabSz="914400" rtl="0" eaLnBrk="1" fontAlgn="base" latinLnBrk="0" hangingPunct="1">
              <a:lnSpc>
                <a:spcPct val="9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sym typeface="Wingdings" panose="05000000000000000000" pitchFamily="2" charset="2"/>
              </a:rPr>
              <a:t></a:t>
            </a:r>
            <a:endParaRPr kumimoji="0" lang="en-US"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spTree>
    <p:extLst>
      <p:ext uri="{BB962C8B-B14F-4D97-AF65-F5344CB8AC3E}">
        <p14:creationId xmlns:p14="http://schemas.microsoft.com/office/powerpoint/2010/main" val="18362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22F3CF4-2F9D-4D7C-9410-9600F411411C}"/>
              </a:ext>
            </a:extLst>
          </p:cNvPr>
          <p:cNvGraphicFramePr>
            <a:graphicFrameLocks/>
          </p:cNvGraphicFramePr>
          <p:nvPr>
            <p:extLst>
              <p:ext uri="{D42A27DB-BD31-4B8C-83A1-F6EECF244321}">
                <p14:modId xmlns:p14="http://schemas.microsoft.com/office/powerpoint/2010/main" val="3316337537"/>
              </p:ext>
            </p:extLst>
          </p:nvPr>
        </p:nvGraphicFramePr>
        <p:xfrm>
          <a:off x="228600" y="838200"/>
          <a:ext cx="8686800"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F0C9725-07F5-4EEF-9D3C-897C90A58BE7}"/>
              </a:ext>
            </a:extLst>
          </p:cNvPr>
          <p:cNvSpPr txBox="1"/>
          <p:nvPr/>
        </p:nvSpPr>
        <p:spPr>
          <a:xfrm>
            <a:off x="1752598" y="566748"/>
            <a:ext cx="5638801" cy="6740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20000"/>
              </a:spcBef>
              <a:spcAft>
                <a:spcPct val="0"/>
              </a:spcAft>
              <a:buClrTx/>
              <a:buSzTx/>
              <a:buFont typeface="Arial" charset="0"/>
              <a:buNone/>
              <a:tabLst/>
              <a:defRPr/>
            </a:pPr>
            <a:r>
              <a:rPr kumimoji="0" lang="en-US" sz="21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From about 2000, net migration outstrips natural increase as the engine of population growth.</a:t>
            </a:r>
          </a:p>
        </p:txBody>
      </p:sp>
      <p:sp>
        <p:nvSpPr>
          <p:cNvPr id="7" name="TextBox 6">
            <a:extLst>
              <a:ext uri="{FF2B5EF4-FFF2-40B4-BE49-F238E27FC236}">
                <a16:creationId xmlns:a16="http://schemas.microsoft.com/office/drawing/2014/main" id="{958A5663-40F6-4429-B487-73B9C08E038E}"/>
              </a:ext>
            </a:extLst>
          </p:cNvPr>
          <p:cNvSpPr txBox="1"/>
          <p:nvPr/>
        </p:nvSpPr>
        <p:spPr>
          <a:xfrm>
            <a:off x="3505199" y="3435350"/>
            <a:ext cx="4419601"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Arial" charset="0"/>
              </a:rPr>
              <a:t>By 2016 the ratio of migrants to births has increased from 0.27 to 2.07.</a:t>
            </a:r>
          </a:p>
        </p:txBody>
      </p:sp>
      <p:sp>
        <p:nvSpPr>
          <p:cNvPr id="8" name="TextBox 7">
            <a:extLst>
              <a:ext uri="{FF2B5EF4-FFF2-40B4-BE49-F238E27FC236}">
                <a16:creationId xmlns:a16="http://schemas.microsoft.com/office/drawing/2014/main" id="{4C94762D-64EE-44BD-85CF-8A9B24ADE6C3}"/>
              </a:ext>
            </a:extLst>
          </p:cNvPr>
          <p:cNvSpPr txBox="1"/>
          <p:nvPr/>
        </p:nvSpPr>
        <p:spPr>
          <a:xfrm>
            <a:off x="-215177" y="-78433"/>
            <a:ext cx="9574352" cy="584775"/>
          </a:xfrm>
          <a:prstGeom prst="rect">
            <a:avLst/>
          </a:prstGeom>
          <a:noFill/>
        </p:spPr>
        <p:txBody>
          <a:bodyPr wrap="none" rtlCol="0">
            <a:spAutoFit/>
          </a:bodyPr>
          <a:lstStyle/>
          <a:p>
            <a:pPr algn="ctr"/>
            <a:r>
              <a:rPr lang="en-CA" sz="3100" dirty="0">
                <a:solidFill>
                  <a:schemeClr val="bg1"/>
                </a:solidFill>
                <a:effectLst>
                  <a:outerShdw blurRad="38100" dist="38100" dir="2700000" algn="tl">
                    <a:srgbClr val="000000">
                      <a:alpha val="43137"/>
                    </a:srgbClr>
                  </a:outerShdw>
                </a:effectLst>
              </a:rPr>
              <a:t>Components of Canada's Population Growth, 1971-2016</a:t>
            </a:r>
          </a:p>
        </p:txBody>
      </p:sp>
    </p:spTree>
    <p:extLst>
      <p:ext uri="{BB962C8B-B14F-4D97-AF65-F5344CB8AC3E}">
        <p14:creationId xmlns:p14="http://schemas.microsoft.com/office/powerpoint/2010/main" val="37779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248775" cy="6837203"/>
          </a:xfrm>
          <a:prstGeom prst="rect">
            <a:avLst/>
          </a:prstGeom>
        </p:spPr>
      </p:pic>
      <p:sp>
        <p:nvSpPr>
          <p:cNvPr id="3" name="TextBox 2"/>
          <p:cNvSpPr txBox="1"/>
          <p:nvPr/>
        </p:nvSpPr>
        <p:spPr>
          <a:xfrm>
            <a:off x="381000" y="4267200"/>
            <a:ext cx="6400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A14F8"/>
                </a:solidFill>
                <a:effectLst>
                  <a:outerShdw blurRad="38100" dist="38100" dir="2700000" algn="tl">
                    <a:srgbClr val="000000">
                      <a:alpha val="43137"/>
                    </a:srgbClr>
                  </a:outerShdw>
                </a:effectLst>
                <a:uLnTx/>
                <a:uFillTx/>
                <a:latin typeface="Calibri"/>
                <a:ea typeface="+mn-ea"/>
                <a:cs typeface="Arial" charset="0"/>
              </a:rPr>
              <a:t>Natural increase will decrease to zero by 2030 and thereafter become natural decrease. </a:t>
            </a:r>
          </a:p>
        </p:txBody>
      </p:sp>
      <p:sp>
        <p:nvSpPr>
          <p:cNvPr id="4" name="TextBox 3"/>
          <p:cNvSpPr txBox="1"/>
          <p:nvPr/>
        </p:nvSpPr>
        <p:spPr>
          <a:xfrm>
            <a:off x="4267200" y="1219200"/>
            <a:ext cx="4495800"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F497D">
                    <a:lumMod val="60000"/>
                    <a:lumOff val="40000"/>
                  </a:srgbClr>
                </a:solidFill>
                <a:effectLst>
                  <a:outerShdw blurRad="38100" dist="38100" dir="2700000" algn="tl">
                    <a:srgbClr val="000000">
                      <a:alpha val="43137"/>
                    </a:srgbClr>
                  </a:outerShdw>
                </a:effectLst>
                <a:uLnTx/>
                <a:uFillTx/>
                <a:latin typeface="Calibri"/>
                <a:ea typeface="+mn-ea"/>
                <a:cs typeface="Arial" charset="0"/>
              </a:rPr>
              <a:t>Population growth will depend increasingly on migration, and, by 2030, entirely on it. But overall population growth will decline.</a:t>
            </a:r>
          </a:p>
        </p:txBody>
      </p:sp>
      <p:cxnSp>
        <p:nvCxnSpPr>
          <p:cNvPr id="6" name="Straight Connector 5"/>
          <p:cNvCxnSpPr/>
          <p:nvPr/>
        </p:nvCxnSpPr>
        <p:spPr>
          <a:xfrm>
            <a:off x="6540500" y="2622550"/>
            <a:ext cx="12700" cy="30162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50273"/>
            <a:ext cx="9220200" cy="584775"/>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Natural Increase and Migration Canada, 1956 to 2056</a:t>
            </a:r>
          </a:p>
        </p:txBody>
      </p:sp>
    </p:spTree>
    <p:extLst>
      <p:ext uri="{BB962C8B-B14F-4D97-AF65-F5344CB8AC3E}">
        <p14:creationId xmlns:p14="http://schemas.microsoft.com/office/powerpoint/2010/main" val="253104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2 Region of birth of immigrants by period of immigration, Canada, 2011"/>
          <p:cNvPicPr>
            <a:picLocks noChangeAspect="1" noChangeArrowheads="1"/>
          </p:cNvPicPr>
          <p:nvPr/>
        </p:nvPicPr>
        <p:blipFill rotWithShape="1">
          <a:blip r:embed="rId2">
            <a:extLst>
              <a:ext uri="{28A0092B-C50C-407E-A947-70E740481C1C}">
                <a14:useLocalDpi xmlns:a14="http://schemas.microsoft.com/office/drawing/2010/main" val="0"/>
              </a:ext>
            </a:extLst>
          </a:blip>
          <a:srcRect t="2176" b="1179"/>
          <a:stretch/>
        </p:blipFill>
        <p:spPr bwMode="auto">
          <a:xfrm>
            <a:off x="228600" y="488950"/>
            <a:ext cx="5474288"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657201"/>
            <a:ext cx="91440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rPr>
              <a:t>https://www12.statcan.gc.ca/nhs-enm/2011/as-sa/99-010-x/2011001/c-g/c-g02-eng.cfm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48448" y="-82153"/>
            <a:ext cx="9144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The Changing  Face of Immigration to Canada</a:t>
            </a:r>
          </a:p>
        </p:txBody>
      </p:sp>
      <p:sp>
        <p:nvSpPr>
          <p:cNvPr id="6" name="TextBox 5"/>
          <p:cNvSpPr txBox="1"/>
          <p:nvPr/>
        </p:nvSpPr>
        <p:spPr>
          <a:xfrm>
            <a:off x="6096000" y="1967061"/>
            <a:ext cx="2902832"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Immigration origins have changed in the past 50 years, from mainly Europe to mainly Asia and the Middle East, with a growing percentage from African nations.</a:t>
            </a:r>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78E8E60E-AD22-4AEA-A2A3-AF2C18238EF3}"/>
              </a:ext>
            </a:extLst>
          </p:cNvPr>
          <p:cNvSpPr txBox="1"/>
          <p:nvPr/>
        </p:nvSpPr>
        <p:spPr>
          <a:xfrm>
            <a:off x="762000" y="2438400"/>
            <a:ext cx="2442016" cy="446276"/>
          </a:xfrm>
          <a:prstGeom prst="rect">
            <a:avLst/>
          </a:prstGeom>
          <a:solidFill>
            <a:schemeClr val="tx2">
              <a:lumMod val="60000"/>
              <a:lumOff val="40000"/>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Mainly European</a:t>
            </a:r>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1DFE977D-E9EE-4634-8365-D98C89B2BAC8}"/>
              </a:ext>
            </a:extLst>
          </p:cNvPr>
          <p:cNvSpPr txBox="1"/>
          <p:nvPr/>
        </p:nvSpPr>
        <p:spPr>
          <a:xfrm>
            <a:off x="2743200" y="3750187"/>
            <a:ext cx="2442016" cy="446276"/>
          </a:xfrm>
          <a:prstGeom prst="rect">
            <a:avLst/>
          </a:prstGeom>
          <a:solidFill>
            <a:schemeClr val="tx2">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a:ea typeface="+mn-ea"/>
                <a:cs typeface="+mn-cs"/>
              </a:rPr>
              <a:t>Mainly Asian</a:t>
            </a:r>
            <a:endParaRPr kumimoji="0" lang="en-US" sz="23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948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People Moving Make Dynamic Places</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699028" y="721578"/>
            <a:ext cx="7759172" cy="5755422"/>
          </a:xfrm>
          <a:prstGeom prst="rect">
            <a:avLst/>
          </a:prstGeom>
        </p:spPr>
        <p:txBody>
          <a:bodyPr wrap="square">
            <a:spAutoFit/>
          </a:bodyPr>
          <a:lstStyle/>
          <a:p>
            <a:pPr algn="ctr"/>
            <a:r>
              <a:rPr lang="en-CA" sz="2300" dirty="0"/>
              <a:t>By “movement” of people I mean (1) the movement of people through time as we grew in size, then concentrated in space, and (2) increasingly it means movement in space as we migrate.</a:t>
            </a:r>
          </a:p>
          <a:p>
            <a:pPr algn="ctr"/>
            <a:endParaRPr lang="en-CA" sz="2300" dirty="0"/>
          </a:p>
          <a:p>
            <a:pPr algn="ctr"/>
            <a:r>
              <a:rPr lang="en-CA" sz="2300" dirty="0"/>
              <a:t>Social geography, as we shall see, is about ecology; it’s about how communities evolve and change, regroup, combine and mix - sometimes easily and other times not - as new populations arrive and reshape environments.</a:t>
            </a:r>
          </a:p>
          <a:p>
            <a:pPr algn="ctr"/>
            <a:endParaRPr lang="en-CA" sz="2300" dirty="0"/>
          </a:p>
          <a:p>
            <a:pPr algn="ctr"/>
            <a:r>
              <a:rPr lang="en-CA" sz="2300" dirty="0"/>
              <a:t>Today we will look at the social geography of cities and where people are, who they are, and possibly why they are.</a:t>
            </a:r>
          </a:p>
          <a:p>
            <a:pPr algn="ctr"/>
            <a:endParaRPr lang="en-CA" sz="2300" dirty="0"/>
          </a:p>
          <a:p>
            <a:pPr algn="ctr"/>
            <a:r>
              <a:rPr lang="en-CA" sz="2300" dirty="0"/>
              <a:t>But to do this we need to look at one of the most important concerns of our present and of </a:t>
            </a:r>
            <a:r>
              <a:rPr lang="en-CA" sz="2300" i="1" dirty="0">
                <a:effectLst>
                  <a:outerShdw blurRad="38100" dist="38100" dir="2700000" algn="tl">
                    <a:srgbClr val="000000">
                      <a:alpha val="43137"/>
                    </a:srgbClr>
                  </a:outerShdw>
                </a:effectLst>
              </a:rPr>
              <a:t>your</a:t>
            </a:r>
            <a:r>
              <a:rPr lang="en-CA" sz="2300" dirty="0"/>
              <a:t> future: the demographic dilemma, which, along with climate change and inequality threatens our survival.</a:t>
            </a:r>
          </a:p>
        </p:txBody>
      </p:sp>
    </p:spTree>
    <p:extLst>
      <p:ext uri="{BB962C8B-B14F-4D97-AF65-F5344CB8AC3E}">
        <p14:creationId xmlns:p14="http://schemas.microsoft.com/office/powerpoint/2010/main" val="41900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581001"/>
            <a:ext cx="914400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https://www12.statcan.gc.ca/nhs-enm/2011/as-sa/99-010-x/2011001/tbl/tbl1-eng.cfm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p:cNvGraphicFramePr>
            <a:graphicFrameLocks noGrp="1"/>
          </p:cNvGraphicFramePr>
          <p:nvPr>
            <p:extLst/>
          </p:nvPr>
        </p:nvGraphicFramePr>
        <p:xfrm>
          <a:off x="563880" y="1645922"/>
          <a:ext cx="8153401" cy="4831078"/>
        </p:xfrm>
        <a:graphic>
          <a:graphicData uri="http://schemas.openxmlformats.org/drawingml/2006/table">
            <a:tbl>
              <a:tblPr firstRow="1" bandRow="1">
                <a:tableStyleId>{5C22544A-7EE6-4342-B048-85BDC9FD1C3A}</a:tableStyleId>
              </a:tblPr>
              <a:tblGrid>
                <a:gridCol w="3854335">
                  <a:extLst>
                    <a:ext uri="{9D8B030D-6E8A-4147-A177-3AD203B41FA5}">
                      <a16:colId xmlns:a16="http://schemas.microsoft.com/office/drawing/2014/main" val="1374168085"/>
                    </a:ext>
                  </a:extLst>
                </a:gridCol>
                <a:gridCol w="2149533">
                  <a:extLst>
                    <a:ext uri="{9D8B030D-6E8A-4147-A177-3AD203B41FA5}">
                      <a16:colId xmlns:a16="http://schemas.microsoft.com/office/drawing/2014/main" val="2421203747"/>
                    </a:ext>
                  </a:extLst>
                </a:gridCol>
                <a:gridCol w="2149533">
                  <a:extLst>
                    <a:ext uri="{9D8B030D-6E8A-4147-A177-3AD203B41FA5}">
                      <a16:colId xmlns:a16="http://schemas.microsoft.com/office/drawing/2014/main" val="173381003"/>
                    </a:ext>
                  </a:extLst>
                </a:gridCol>
              </a:tblGrid>
              <a:tr h="1740610">
                <a:tc>
                  <a:txBody>
                    <a:bodyPr/>
                    <a:lstStyle/>
                    <a:p>
                      <a:pPr algn="ctr"/>
                      <a:r>
                        <a:rPr lang="en-CA" sz="2300" dirty="0"/>
                        <a:t>Census Metropolitan Area</a:t>
                      </a:r>
                      <a:endParaRPr lang="en-US" sz="2300" dirty="0"/>
                    </a:p>
                  </a:txBody>
                  <a:tcPr/>
                </a:tc>
                <a:tc>
                  <a:txBody>
                    <a:bodyPr/>
                    <a:lstStyle/>
                    <a:p>
                      <a:pPr algn="ctr"/>
                      <a:r>
                        <a:rPr lang="en-CA" sz="2300" dirty="0"/>
                        <a:t>Percent Share of Immigration</a:t>
                      </a:r>
                      <a:endParaRPr lang="en-US" sz="2300" dirty="0"/>
                    </a:p>
                  </a:txBody>
                  <a:tcPr/>
                </a:tc>
                <a:tc>
                  <a:txBody>
                    <a:bodyPr/>
                    <a:lstStyle/>
                    <a:p>
                      <a:pPr algn="ctr"/>
                      <a:r>
                        <a:rPr lang="en-CA" sz="2300" dirty="0"/>
                        <a:t>Percent Share of Immigration 2006-2011</a:t>
                      </a:r>
                      <a:endParaRPr lang="en-US" sz="2300" dirty="0"/>
                    </a:p>
                  </a:txBody>
                  <a:tcPr/>
                </a:tc>
                <a:extLst>
                  <a:ext uri="{0D108BD9-81ED-4DB2-BD59-A6C34878D82A}">
                    <a16:rowId xmlns:a16="http://schemas.microsoft.com/office/drawing/2014/main" val="3931198943"/>
                  </a:ext>
                </a:extLst>
              </a:tr>
              <a:tr h="515078">
                <a:tc>
                  <a:txBody>
                    <a:bodyPr/>
                    <a:lstStyle/>
                    <a:p>
                      <a:r>
                        <a:rPr lang="en-CA" sz="2300" dirty="0"/>
                        <a:t>Toronto</a:t>
                      </a:r>
                      <a:endParaRPr lang="en-US" sz="2300" dirty="0"/>
                    </a:p>
                  </a:txBody>
                  <a:tcPr/>
                </a:tc>
                <a:tc>
                  <a:txBody>
                    <a:bodyPr/>
                    <a:lstStyle/>
                    <a:p>
                      <a:pPr algn="ctr"/>
                      <a:r>
                        <a:rPr lang="en-CA" sz="2300" dirty="0"/>
                        <a:t>37.4</a:t>
                      </a:r>
                      <a:endParaRPr lang="en-US" sz="2300" dirty="0"/>
                    </a:p>
                  </a:txBody>
                  <a:tcPr/>
                </a:tc>
                <a:tc>
                  <a:txBody>
                    <a:bodyPr/>
                    <a:lstStyle/>
                    <a:p>
                      <a:pPr algn="ctr"/>
                      <a:r>
                        <a:rPr lang="en-CA" sz="2300" dirty="0"/>
                        <a:t>32.8</a:t>
                      </a:r>
                      <a:endParaRPr lang="en-US" sz="2300" dirty="0"/>
                    </a:p>
                  </a:txBody>
                  <a:tcPr/>
                </a:tc>
                <a:extLst>
                  <a:ext uri="{0D108BD9-81ED-4DB2-BD59-A6C34878D82A}">
                    <a16:rowId xmlns:a16="http://schemas.microsoft.com/office/drawing/2014/main" val="893981550"/>
                  </a:ext>
                </a:extLst>
              </a:tr>
              <a:tr h="515078">
                <a:tc>
                  <a:txBody>
                    <a:bodyPr/>
                    <a:lstStyle/>
                    <a:p>
                      <a:r>
                        <a:rPr lang="en-CA" sz="2300" dirty="0"/>
                        <a:t>Montreal</a:t>
                      </a:r>
                      <a:endParaRPr lang="en-US" sz="2300" dirty="0"/>
                    </a:p>
                  </a:txBody>
                  <a:tcPr/>
                </a:tc>
                <a:tc>
                  <a:txBody>
                    <a:bodyPr/>
                    <a:lstStyle/>
                    <a:p>
                      <a:pPr algn="ctr"/>
                      <a:r>
                        <a:rPr lang="en-CA" sz="2300" dirty="0"/>
                        <a:t>12.5</a:t>
                      </a:r>
                      <a:endParaRPr lang="en-US" sz="2300" dirty="0"/>
                    </a:p>
                  </a:txBody>
                  <a:tcPr/>
                </a:tc>
                <a:tc>
                  <a:txBody>
                    <a:bodyPr/>
                    <a:lstStyle/>
                    <a:p>
                      <a:pPr algn="ctr"/>
                      <a:r>
                        <a:rPr lang="en-CA" sz="2300" dirty="0"/>
                        <a:t>16.3</a:t>
                      </a:r>
                      <a:endParaRPr lang="en-US" sz="2300" dirty="0"/>
                    </a:p>
                  </a:txBody>
                  <a:tcPr/>
                </a:tc>
                <a:extLst>
                  <a:ext uri="{0D108BD9-81ED-4DB2-BD59-A6C34878D82A}">
                    <a16:rowId xmlns:a16="http://schemas.microsoft.com/office/drawing/2014/main" val="2811418330"/>
                  </a:ext>
                </a:extLst>
              </a:tr>
              <a:tr h="515078">
                <a:tc>
                  <a:txBody>
                    <a:bodyPr/>
                    <a:lstStyle/>
                    <a:p>
                      <a:r>
                        <a:rPr lang="en-CA" sz="2300" dirty="0"/>
                        <a:t>Vancouver</a:t>
                      </a:r>
                      <a:endParaRPr lang="en-US" sz="2300" dirty="0"/>
                    </a:p>
                  </a:txBody>
                  <a:tcPr/>
                </a:tc>
                <a:tc>
                  <a:txBody>
                    <a:bodyPr/>
                    <a:lstStyle/>
                    <a:p>
                      <a:pPr algn="ctr"/>
                      <a:r>
                        <a:rPr lang="en-CA" sz="2300" dirty="0"/>
                        <a:t>13.5</a:t>
                      </a:r>
                      <a:endParaRPr lang="en-US" sz="2300" dirty="0"/>
                    </a:p>
                  </a:txBody>
                  <a:tcPr/>
                </a:tc>
                <a:tc>
                  <a:txBody>
                    <a:bodyPr/>
                    <a:lstStyle/>
                    <a:p>
                      <a:pPr algn="ctr"/>
                      <a:r>
                        <a:rPr lang="en-CA" sz="2300" dirty="0"/>
                        <a:t>13.3</a:t>
                      </a:r>
                      <a:endParaRPr lang="en-US" sz="2300" dirty="0"/>
                    </a:p>
                  </a:txBody>
                  <a:tcPr/>
                </a:tc>
                <a:extLst>
                  <a:ext uri="{0D108BD9-81ED-4DB2-BD59-A6C34878D82A}">
                    <a16:rowId xmlns:a16="http://schemas.microsoft.com/office/drawing/2014/main" val="2747167114"/>
                  </a:ext>
                </a:extLst>
              </a:tr>
              <a:tr h="515078">
                <a:tc>
                  <a:txBody>
                    <a:bodyPr/>
                    <a:lstStyle/>
                    <a:p>
                      <a:r>
                        <a:rPr lang="en-CA" sz="2300" dirty="0"/>
                        <a:t>Calgary</a:t>
                      </a:r>
                      <a:endParaRPr lang="en-US" sz="2300" dirty="0"/>
                    </a:p>
                  </a:txBody>
                  <a:tcPr/>
                </a:tc>
                <a:tc>
                  <a:txBody>
                    <a:bodyPr/>
                    <a:lstStyle/>
                    <a:p>
                      <a:pPr algn="ctr"/>
                      <a:r>
                        <a:rPr lang="en-CA" sz="2300" dirty="0"/>
                        <a:t>3.7</a:t>
                      </a:r>
                      <a:endParaRPr lang="en-US" sz="2300" dirty="0"/>
                    </a:p>
                  </a:txBody>
                  <a:tcPr/>
                </a:tc>
                <a:tc>
                  <a:txBody>
                    <a:bodyPr/>
                    <a:lstStyle/>
                    <a:p>
                      <a:pPr algn="ctr"/>
                      <a:r>
                        <a:rPr lang="en-CA" sz="2300" dirty="0"/>
                        <a:t>6.1</a:t>
                      </a:r>
                      <a:endParaRPr lang="en-US" sz="2300" dirty="0"/>
                    </a:p>
                  </a:txBody>
                  <a:tcPr/>
                </a:tc>
                <a:extLst>
                  <a:ext uri="{0D108BD9-81ED-4DB2-BD59-A6C34878D82A}">
                    <a16:rowId xmlns:a16="http://schemas.microsoft.com/office/drawing/2014/main" val="3177881695"/>
                  </a:ext>
                </a:extLst>
              </a:tr>
              <a:tr h="515078">
                <a:tc>
                  <a:txBody>
                    <a:bodyPr/>
                    <a:lstStyle/>
                    <a:p>
                      <a:r>
                        <a:rPr lang="en-CA" sz="2300" dirty="0"/>
                        <a:t>Edmonton</a:t>
                      </a:r>
                      <a:endParaRPr lang="en-US" sz="2300" dirty="0"/>
                    </a:p>
                  </a:txBody>
                  <a:tcPr/>
                </a:tc>
                <a:tc>
                  <a:txBody>
                    <a:bodyPr/>
                    <a:lstStyle/>
                    <a:p>
                      <a:pPr algn="ctr"/>
                      <a:r>
                        <a:rPr lang="en-CA" sz="2300" dirty="0"/>
                        <a:t>3.5</a:t>
                      </a:r>
                      <a:endParaRPr lang="en-US" sz="2300" dirty="0"/>
                    </a:p>
                  </a:txBody>
                  <a:tcPr/>
                </a:tc>
                <a:tc>
                  <a:txBody>
                    <a:bodyPr/>
                    <a:lstStyle/>
                    <a:p>
                      <a:pPr algn="ctr"/>
                      <a:r>
                        <a:rPr lang="en-CA" sz="2300" dirty="0"/>
                        <a:t>4.3</a:t>
                      </a:r>
                      <a:endParaRPr lang="en-US" sz="2300" dirty="0"/>
                    </a:p>
                  </a:txBody>
                  <a:tcPr/>
                </a:tc>
                <a:extLst>
                  <a:ext uri="{0D108BD9-81ED-4DB2-BD59-A6C34878D82A}">
                    <a16:rowId xmlns:a16="http://schemas.microsoft.com/office/drawing/2014/main" val="3165594901"/>
                  </a:ext>
                </a:extLst>
              </a:tr>
              <a:tr h="515078">
                <a:tc>
                  <a:txBody>
                    <a:bodyPr/>
                    <a:lstStyle/>
                    <a:p>
                      <a:r>
                        <a:rPr lang="en-CA" sz="2300" dirty="0"/>
                        <a:t>Winnipeg</a:t>
                      </a:r>
                      <a:endParaRPr lang="en-US" sz="2300" dirty="0"/>
                    </a:p>
                  </a:txBody>
                  <a:tcPr/>
                </a:tc>
                <a:tc>
                  <a:txBody>
                    <a:bodyPr/>
                    <a:lstStyle/>
                    <a:p>
                      <a:pPr algn="ctr"/>
                      <a:r>
                        <a:rPr lang="en-CA" sz="2300" dirty="0"/>
                        <a:t>2.2</a:t>
                      </a:r>
                      <a:endParaRPr lang="en-US" sz="2300" dirty="0"/>
                    </a:p>
                  </a:txBody>
                  <a:tcPr/>
                </a:tc>
                <a:tc>
                  <a:txBody>
                    <a:bodyPr/>
                    <a:lstStyle/>
                    <a:p>
                      <a:pPr algn="ctr"/>
                      <a:r>
                        <a:rPr lang="en-CA" sz="2300" dirty="0"/>
                        <a:t>3.9</a:t>
                      </a:r>
                      <a:endParaRPr lang="en-US" sz="2300" dirty="0"/>
                    </a:p>
                  </a:txBody>
                  <a:tcPr/>
                </a:tc>
                <a:extLst>
                  <a:ext uri="{0D108BD9-81ED-4DB2-BD59-A6C34878D82A}">
                    <a16:rowId xmlns:a16="http://schemas.microsoft.com/office/drawing/2014/main" val="2154865421"/>
                  </a:ext>
                </a:extLst>
              </a:tr>
            </a:tbl>
          </a:graphicData>
        </a:graphic>
      </p:graphicFrame>
      <p:sp>
        <p:nvSpPr>
          <p:cNvPr id="6" name="TextBox 5"/>
          <p:cNvSpPr txBox="1"/>
          <p:nvPr/>
        </p:nvSpPr>
        <p:spPr>
          <a:xfrm>
            <a:off x="48448" y="-76200"/>
            <a:ext cx="9144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Where Canadian Migrants Go</a:t>
            </a:r>
          </a:p>
        </p:txBody>
      </p:sp>
      <p:sp>
        <p:nvSpPr>
          <p:cNvPr id="7" name="TextBox 6"/>
          <p:cNvSpPr txBox="1"/>
          <p:nvPr/>
        </p:nvSpPr>
        <p:spPr>
          <a:xfrm>
            <a:off x="76200" y="543580"/>
            <a:ext cx="9144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About 62% of migrants go to Canada’s six largest urban areas, with over half going to Toronto.</a:t>
            </a:r>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334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713" y="0"/>
            <a:ext cx="9055288" cy="61555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Implications of Migration on Population Growth</a:t>
            </a:r>
            <a:endPar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endParaRPr>
          </a:p>
        </p:txBody>
      </p:sp>
      <p:sp>
        <p:nvSpPr>
          <p:cNvPr id="4" name="TextBox 3"/>
          <p:cNvSpPr txBox="1"/>
          <p:nvPr/>
        </p:nvSpPr>
        <p:spPr>
          <a:xfrm>
            <a:off x="381000" y="533400"/>
            <a:ext cx="8382000" cy="610936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If natural increase becomes natural decrease, populations will decline and age </a:t>
            </a:r>
            <a:r>
              <a:rPr kumimoji="0" lang="en-US" sz="23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rapidly</a:t>
            </a: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 So…</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Equally rapid</a:t>
            </a: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 net migration increases are necessary to offset population decrease and aging to sustain demand, </a:t>
            </a:r>
            <a:r>
              <a:rPr kumimoji="0" lang="en-US" sz="2300" b="0" i="0" u="none" strike="noStrike" kern="1200" cap="none" spc="0" normalizeH="0" baseline="0" noProof="0" dirty="0" err="1">
                <a:ln>
                  <a:noFill/>
                </a:ln>
                <a:solidFill>
                  <a:prstClr val="black"/>
                </a:solidFill>
                <a:effectLst/>
                <a:uLnTx/>
                <a:uFillTx/>
                <a:latin typeface="Calibri"/>
                <a:ea typeface="+mn-ea"/>
                <a:cs typeface="Arial" charset="0"/>
              </a:rPr>
              <a:t>labour</a:t>
            </a: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 and dependency ratios.</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But the implications of this are changes in:</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Ethnic and cultural composition of the population.</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Geopolitical </a:t>
            </a:r>
            <a:r>
              <a:rPr kumimoji="0" lang="en-US" sz="2300" b="0" i="0" u="none" strike="noStrike" kern="1200" cap="none" spc="0" normalizeH="0" baseline="0" noProof="0" dirty="0" err="1">
                <a:ln>
                  <a:noFill/>
                </a:ln>
                <a:solidFill>
                  <a:prstClr val="black"/>
                </a:solidFill>
                <a:effectLst/>
                <a:uLnTx/>
                <a:uFillTx/>
                <a:latin typeface="Calibri"/>
                <a:ea typeface="+mn-ea"/>
                <a:cs typeface="Arial" charset="0"/>
              </a:rPr>
              <a:t>behaviour</a:t>
            </a: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 and power. </a:t>
            </a:r>
            <a:endParaRPr kumimoji="0" lang="en-CA" sz="2300" b="0" i="0" u="none" strike="noStrike" kern="1200" cap="none" spc="0" normalizeH="0" baseline="0" noProof="0" dirty="0">
              <a:ln>
                <a:noFill/>
              </a:ln>
              <a:solidFill>
                <a:prstClr val="black"/>
              </a:solidFill>
              <a:effectLst/>
              <a:uLnTx/>
              <a:uFillTx/>
              <a:latin typeface="Calibri"/>
              <a:ea typeface="+mn-ea"/>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Demand/supply patterns for goods and services.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Availability and skillsets of </a:t>
            </a:r>
            <a:r>
              <a:rPr kumimoji="0" lang="en-US" sz="2300" b="0" i="0" u="none" strike="noStrike" kern="1200" cap="none" spc="0" normalizeH="0" baseline="0" noProof="0" dirty="0" err="1">
                <a:ln>
                  <a:noFill/>
                </a:ln>
                <a:solidFill>
                  <a:prstClr val="black"/>
                </a:solidFill>
                <a:effectLst/>
                <a:uLnTx/>
                <a:uFillTx/>
                <a:latin typeface="Calibri"/>
                <a:ea typeface="+mn-ea"/>
                <a:cs typeface="Arial" charset="0"/>
              </a:rPr>
              <a:t>labour</a:t>
            </a: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Income distribution – more inequality.</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Arial" charset="0"/>
              </a:rPr>
              <a:t>Resource consumption patterns.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prstClr val="black"/>
                </a:solidFill>
                <a:effectLst/>
                <a:uLnTx/>
                <a:uFillTx/>
                <a:latin typeface="Calibri"/>
                <a:ea typeface="+mn-ea"/>
                <a:cs typeface="Arial" charset="0"/>
              </a:rPr>
              <a:t>And, of course, racism and xenophobia.</a:t>
            </a:r>
            <a:endParaRPr lang="en-CA" sz="2300" dirty="0">
              <a:solidFill>
                <a:prstClr val="black"/>
              </a:solidFill>
              <a:latin typeface="Calibri"/>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CA"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rPr>
              <a:t>And if recent decades are any indication, we are simply not ready for any of this.</a:t>
            </a:r>
            <a:endParaRPr kumimoji="0" lang="en-US" sz="23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charset="0"/>
            </a:endParaRPr>
          </a:p>
        </p:txBody>
      </p:sp>
    </p:spTree>
    <p:extLst>
      <p:ext uri="{BB962C8B-B14F-4D97-AF65-F5344CB8AC3E}">
        <p14:creationId xmlns:p14="http://schemas.microsoft.com/office/powerpoint/2010/main" val="300962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569178"/>
            <a:ext cx="7772400" cy="61093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300" b="0" i="0" u="none" strike="noStrike" kern="1200" cap="none" spc="0" normalizeH="0" baseline="0" noProof="0" dirty="0">
                <a:ln>
                  <a:noFill/>
                </a:ln>
                <a:solidFill>
                  <a:srgbClr val="35393B"/>
                </a:solidFill>
                <a:effectLst/>
                <a:uLnTx/>
                <a:uFillTx/>
                <a:latin typeface="Calibri"/>
                <a:ea typeface="+mn-ea"/>
                <a:cs typeface="Arial" charset="0"/>
              </a:rPr>
              <a:t>Much as I would love to continue the demographic theme, we must change focus to the social geography of cities.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CA" sz="2300" dirty="0">
              <a:solidFill>
                <a:srgbClr val="35393B"/>
              </a:solidFill>
              <a:latin typeface="Calibri"/>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CA" sz="2300" dirty="0">
                <a:solidFill>
                  <a:srgbClr val="35393B"/>
                </a:solidFill>
                <a:latin typeface="Calibri"/>
                <a:cs typeface="Arial" charset="0"/>
              </a:rPr>
              <a:t>I would strongly encourage all of you to pursue a course that has some demographics in it, and to learn just what this particular one of the three existential threats to your future (climate change, demography, inequality) and our species has in store for you.</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srgbClr val="35393B"/>
              </a:solidFill>
              <a:uLnTx/>
              <a:uFillTx/>
              <a:latin typeface="Calibri"/>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CA" sz="2300" dirty="0">
                <a:solidFill>
                  <a:srgbClr val="35393B"/>
                </a:solidFill>
                <a:latin typeface="Calibri"/>
                <a:cs typeface="Arial" charset="0"/>
              </a:rPr>
              <a:t>Suffice now to say that </a:t>
            </a:r>
            <a:r>
              <a:rPr lang="en-CA" sz="2300" i="1" dirty="0">
                <a:solidFill>
                  <a:srgbClr val="35393B"/>
                </a:solidFill>
                <a:effectLst>
                  <a:outerShdw blurRad="38100" dist="38100" dir="2700000" algn="tl">
                    <a:srgbClr val="000000">
                      <a:alpha val="43137"/>
                    </a:srgbClr>
                  </a:outerShdw>
                </a:effectLst>
                <a:latin typeface="Calibri"/>
                <a:cs typeface="Arial" charset="0"/>
              </a:rPr>
              <a:t>everywhere</a:t>
            </a:r>
            <a:r>
              <a:rPr lang="en-CA" sz="2300" dirty="0">
                <a:solidFill>
                  <a:srgbClr val="35393B"/>
                </a:solidFill>
                <a:latin typeface="Calibri"/>
                <a:cs typeface="Arial" charset="0"/>
              </a:rPr>
              <a:t> – every single country - in the developed world is on the same track as Canada, and we are one of the best off nations among the group.</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srgbClr val="35393B"/>
              </a:solidFill>
              <a:uLnTx/>
              <a:uFillTx/>
              <a:latin typeface="Calibri"/>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CA" sz="2300" dirty="0">
                <a:solidFill>
                  <a:srgbClr val="35393B"/>
                </a:solidFill>
                <a:latin typeface="Calibri"/>
                <a:cs typeface="Arial" charset="0"/>
              </a:rPr>
              <a:t>The demographic threat will engulf western developed nations before this century is done.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300" b="0" i="0" u="none" strike="noStrike" kern="1200" cap="none" spc="0" normalizeH="0" baseline="0" noProof="0" dirty="0">
              <a:ln>
                <a:noFill/>
              </a:ln>
              <a:solidFill>
                <a:srgbClr val="35393B"/>
              </a:solidFill>
              <a:uLnTx/>
              <a:uFillTx/>
              <a:latin typeface="Calibri"/>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CA" sz="2300" dirty="0">
                <a:solidFill>
                  <a:srgbClr val="35393B"/>
                </a:solidFill>
                <a:latin typeface="Calibri"/>
                <a:cs typeface="Arial" charset="0"/>
              </a:rPr>
              <a:t>And that is not my opinion. That is just fact.</a:t>
            </a:r>
            <a:endParaRPr kumimoji="0" lang="en-CA" sz="2300" b="0" i="0" u="none" strike="noStrike" kern="1200" cap="none" spc="0" normalizeH="0" baseline="0" noProof="0" dirty="0">
              <a:ln>
                <a:noFill/>
              </a:ln>
              <a:solidFill>
                <a:srgbClr val="FF0000"/>
              </a:solidFill>
              <a:uLnTx/>
              <a:uFillTx/>
              <a:latin typeface="Calibri"/>
              <a:cs typeface="Arial" charset="0"/>
            </a:endParaRPr>
          </a:p>
        </p:txBody>
      </p:sp>
      <p:sp>
        <p:nvSpPr>
          <p:cNvPr id="10" name="TextBox 9"/>
          <p:cNvSpPr txBox="1"/>
          <p:nvPr/>
        </p:nvSpPr>
        <p:spPr>
          <a:xfrm>
            <a:off x="1713126" y="-40422"/>
            <a:ext cx="5717784" cy="615553"/>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charset="0"/>
              </a:rPr>
              <a:t>Whither the Rest of the World?</a:t>
            </a:r>
          </a:p>
        </p:txBody>
      </p:sp>
    </p:spTree>
    <p:extLst>
      <p:ext uri="{BB962C8B-B14F-4D97-AF65-F5344CB8AC3E}">
        <p14:creationId xmlns:p14="http://schemas.microsoft.com/office/powerpoint/2010/main" val="55446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RINITY\mydocs\bcarlson\My Documents\a_BC_GEO106_book_21TJulyAM\scans\2009_07_21\IMG_0007.jpg"/>
          <p:cNvPicPr>
            <a:picLocks noChangeAspect="1" noChangeArrowheads="1"/>
          </p:cNvPicPr>
          <p:nvPr/>
        </p:nvPicPr>
        <p:blipFill rotWithShape="1">
          <a:blip r:embed="rId2">
            <a:clrChange>
              <a:clrFrom>
                <a:srgbClr val="FFEECD"/>
              </a:clrFrom>
              <a:clrTo>
                <a:srgbClr val="FFEECD">
                  <a:alpha val="0"/>
                </a:srgbClr>
              </a:clrTo>
            </a:clrChange>
            <a:extLst>
              <a:ext uri="{28A0092B-C50C-407E-A947-70E740481C1C}">
                <a14:useLocalDpi xmlns:a14="http://schemas.microsoft.com/office/drawing/2010/main" val="0"/>
              </a:ext>
            </a:extLst>
          </a:blip>
          <a:srcRect l="55872" t="78286" r="30475" b="14043"/>
          <a:stretch/>
        </p:blipFill>
        <p:spPr bwMode="auto">
          <a:xfrm>
            <a:off x="-76200" y="3028"/>
            <a:ext cx="9220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2857500" y="3483500"/>
            <a:ext cx="3429000" cy="1066800"/>
          </a:xfrm>
          <a:prstGeom prst="rect">
            <a:avLst/>
          </a:prstGeom>
          <a:solidFill>
            <a:srgbClr val="FFFF00">
              <a:alpha val="70000"/>
            </a:srgbClr>
          </a:solidFill>
          <a:effectLst>
            <a:glow rad="228600">
              <a:schemeClr val="accent6">
                <a:satMod val="175000"/>
                <a:alpha val="40000"/>
              </a:schemeClr>
            </a:glow>
            <a:softEdge rad="127000"/>
          </a:effec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7200" b="1" dirty="0">
                <a:solidFill>
                  <a:schemeClr val="accent6">
                    <a:lumMod val="75000"/>
                  </a:schemeClr>
                </a:solidFill>
                <a:latin typeface="+mn-lt"/>
                <a:ea typeface="Times New Roman" pitchFamily="18" charset="0"/>
                <a:cs typeface="Arial" pitchFamily="34" charset="0"/>
              </a:rPr>
              <a:t>Analysis</a:t>
            </a:r>
            <a:endParaRPr lang="en-US" sz="7200" dirty="0">
              <a:solidFill>
                <a:schemeClr val="accent6">
                  <a:lumMod val="75000"/>
                </a:schemeClr>
              </a:solidFill>
              <a:latin typeface="+mn-lt"/>
            </a:endParaRPr>
          </a:p>
        </p:txBody>
      </p:sp>
      <p:sp>
        <p:nvSpPr>
          <p:cNvPr id="5" name="Title 1"/>
          <p:cNvSpPr txBox="1">
            <a:spLocks/>
          </p:cNvSpPr>
          <p:nvPr/>
        </p:nvSpPr>
        <p:spPr>
          <a:xfrm>
            <a:off x="6019799" y="1752600"/>
            <a:ext cx="2549769" cy="1066800"/>
          </a:xfrm>
          <a:prstGeom prst="rect">
            <a:avLst/>
          </a:prstGeom>
          <a:solidFill>
            <a:srgbClr val="FFFF00">
              <a:alpha val="70000"/>
            </a:srgbClr>
          </a:solidFill>
          <a:effectLst>
            <a:glow rad="228600">
              <a:schemeClr val="accent6">
                <a:satMod val="175000"/>
                <a:alpha val="40000"/>
              </a:schemeClr>
            </a:glow>
            <a:softEdge rad="127000"/>
          </a:effec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7200" b="1" dirty="0">
                <a:solidFill>
                  <a:schemeClr val="accent6">
                    <a:lumMod val="75000"/>
                  </a:schemeClr>
                </a:solidFill>
                <a:latin typeface="+mn-lt"/>
                <a:ea typeface="Times New Roman" pitchFamily="18" charset="0"/>
                <a:cs typeface="Arial" pitchFamily="34" charset="0"/>
              </a:rPr>
              <a:t>Area</a:t>
            </a:r>
            <a:endParaRPr lang="en-US" sz="7200" dirty="0">
              <a:solidFill>
                <a:schemeClr val="accent6">
                  <a:lumMod val="75000"/>
                </a:schemeClr>
              </a:solidFill>
              <a:latin typeface="+mn-lt"/>
            </a:endParaRPr>
          </a:p>
        </p:txBody>
      </p:sp>
      <p:sp>
        <p:nvSpPr>
          <p:cNvPr id="6" name="Title 1"/>
          <p:cNvSpPr txBox="1">
            <a:spLocks/>
          </p:cNvSpPr>
          <p:nvPr/>
        </p:nvSpPr>
        <p:spPr>
          <a:xfrm>
            <a:off x="1219200" y="762000"/>
            <a:ext cx="2667000" cy="1066800"/>
          </a:xfrm>
          <a:prstGeom prst="rect">
            <a:avLst/>
          </a:prstGeom>
          <a:solidFill>
            <a:srgbClr val="FFFF00">
              <a:alpha val="70000"/>
            </a:srgbClr>
          </a:solidFill>
          <a:effectLst>
            <a:glow rad="228600">
              <a:schemeClr val="accent6">
                <a:satMod val="175000"/>
                <a:alpha val="40000"/>
              </a:schemeClr>
            </a:glow>
            <a:softEdge rad="127000"/>
          </a:effec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7200" b="1" dirty="0">
                <a:solidFill>
                  <a:schemeClr val="accent6">
                    <a:lumMod val="75000"/>
                  </a:schemeClr>
                </a:solidFill>
                <a:latin typeface="+mn-lt"/>
                <a:ea typeface="Times New Roman" pitchFamily="18" charset="0"/>
                <a:cs typeface="Arial" pitchFamily="34" charset="0"/>
              </a:rPr>
              <a:t>Social</a:t>
            </a:r>
            <a:endParaRPr lang="en-US" sz="7200" dirty="0">
              <a:solidFill>
                <a:schemeClr val="accent6">
                  <a:lumMod val="75000"/>
                </a:schemeClr>
              </a:solidFill>
              <a:latin typeface="+mn-lt"/>
            </a:endParaRPr>
          </a:p>
        </p:txBody>
      </p:sp>
    </p:spTree>
    <p:extLst>
      <p:ext uri="{BB962C8B-B14F-4D97-AF65-F5344CB8AC3E}">
        <p14:creationId xmlns:p14="http://schemas.microsoft.com/office/powerpoint/2010/main" val="2811387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 y="0"/>
            <a:ext cx="91440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Social Area Analysis</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533400" y="609600"/>
            <a:ext cx="8229600" cy="5755422"/>
          </a:xfrm>
          <a:prstGeom prst="rect">
            <a:avLst/>
          </a:prstGeom>
        </p:spPr>
        <p:txBody>
          <a:bodyPr wrap="square">
            <a:spAutoFit/>
          </a:bodyPr>
          <a:lstStyle/>
          <a:p>
            <a:pPr algn="ctr"/>
            <a:r>
              <a:rPr lang="en-US" sz="2300" dirty="0"/>
              <a:t>Attempt to give the social structure of the city an underlying empirical basis.</a:t>
            </a:r>
          </a:p>
          <a:p>
            <a:pPr algn="ctr"/>
            <a:endParaRPr lang="en-CA" sz="2300" dirty="0"/>
          </a:p>
          <a:p>
            <a:pPr algn="ctr"/>
            <a:r>
              <a:rPr lang="en-CA" sz="2300" dirty="0"/>
              <a:t>Grew out of the sociological discussion of the process of urbanisation, especially Louis Wirth's (1938) ideas on urbanism as a way of life.</a:t>
            </a:r>
          </a:p>
          <a:p>
            <a:pPr algn="ctr"/>
            <a:endParaRPr lang="en-CA" sz="2300" dirty="0"/>
          </a:p>
          <a:p>
            <a:pPr algn="ctr"/>
            <a:r>
              <a:rPr lang="en-CA" sz="2300" dirty="0"/>
              <a:t>Wirth suggested that the old ideas about neighborhoods as homogenous “villages” had to give way to the different societies of the city.</a:t>
            </a:r>
          </a:p>
          <a:p>
            <a:pPr algn="ctr"/>
            <a:endParaRPr lang="en-CA" sz="2300" dirty="0"/>
          </a:p>
          <a:p>
            <a:pPr algn="ctr"/>
            <a:r>
              <a:rPr lang="en-CA" sz="2300" dirty="0"/>
              <a:t>SAA proposed that a city could not be understood without consideration of the </a:t>
            </a:r>
            <a:r>
              <a:rPr lang="en-CA" sz="2300" i="1" dirty="0">
                <a:effectLst>
                  <a:outerShdw blurRad="38100" dist="38100" dir="2700000" algn="tl">
                    <a:srgbClr val="000000">
                      <a:alpha val="43137"/>
                    </a:srgbClr>
                  </a:outerShdw>
                </a:effectLst>
              </a:rPr>
              <a:t>society</a:t>
            </a:r>
            <a:r>
              <a:rPr lang="en-CA" sz="2300" dirty="0"/>
              <a:t> that created it. </a:t>
            </a:r>
          </a:p>
          <a:p>
            <a:pPr algn="ctr"/>
            <a:r>
              <a:rPr lang="en-CA" sz="2300" dirty="0"/>
              <a:t> </a:t>
            </a:r>
          </a:p>
          <a:p>
            <a:pPr algn="ctr"/>
            <a:r>
              <a:rPr lang="en-CA" sz="2300" dirty="0">
                <a:solidFill>
                  <a:srgbClr val="FF0000"/>
                </a:solidFill>
                <a:effectLst>
                  <a:outerShdw blurRad="38100" dist="38100" dir="2700000" algn="tl">
                    <a:srgbClr val="000000">
                      <a:alpha val="43137"/>
                    </a:srgbClr>
                  </a:outerShdw>
                </a:effectLst>
              </a:rPr>
              <a:t>Urbanisation had changed everything – economics, demographics, culture – in a word, society.</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
        <p:nvSpPr>
          <p:cNvPr id="5" name="Rectangle 4"/>
          <p:cNvSpPr/>
          <p:nvPr/>
        </p:nvSpPr>
        <p:spPr>
          <a:xfrm>
            <a:off x="0" y="6472535"/>
            <a:ext cx="9220200" cy="461665"/>
          </a:xfrm>
          <a:prstGeom prst="rect">
            <a:avLst/>
          </a:prstGeom>
        </p:spPr>
        <p:txBody>
          <a:bodyPr wrap="square">
            <a:spAutoFit/>
          </a:bodyPr>
          <a:lstStyle/>
          <a:p>
            <a:r>
              <a:rPr lang="en-US" sz="1200" dirty="0"/>
              <a:t>1: Louis Wirth. Urbanism as a Way of Life. The American Journal of Sociology, Vol. 44, No. 1 (Jul., 1938), pp. 1-24, The University of Chicago Press. </a:t>
            </a:r>
            <a:r>
              <a:rPr lang="en-US" sz="1200" dirty="0">
                <a:hlinkClick r:id="rId2"/>
              </a:rPr>
              <a:t>http://www.sjsu.edu/people/saul.cohn/courses/city/s0/27681191Wirth.pdf</a:t>
            </a:r>
            <a:endParaRPr lang="en-US" sz="1200" dirty="0"/>
          </a:p>
        </p:txBody>
      </p:sp>
    </p:spTree>
    <p:extLst>
      <p:ext uri="{BB962C8B-B14F-4D97-AF65-F5344CB8AC3E}">
        <p14:creationId xmlns:p14="http://schemas.microsoft.com/office/powerpoint/2010/main" val="417037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400" y="-76200"/>
            <a:ext cx="92202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Urbanisation Process Model - Reprise</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981016" y="533400"/>
            <a:ext cx="7315200" cy="6109365"/>
          </a:xfrm>
          <a:prstGeom prst="rect">
            <a:avLst/>
          </a:prstGeom>
        </p:spPr>
        <p:txBody>
          <a:bodyPr wrap="square">
            <a:spAutoFit/>
          </a:bodyPr>
          <a:lstStyle/>
          <a:p>
            <a:pPr algn="ctr"/>
            <a:r>
              <a:rPr lang="en-US" sz="2300" dirty="0"/>
              <a:t>Saw this model already as the process by which urban, economic, and demographic transition create a new version of urban areas.</a:t>
            </a:r>
          </a:p>
          <a:p>
            <a:pPr algn="ctr"/>
            <a:endParaRPr lang="en-US" sz="2300" dirty="0"/>
          </a:p>
          <a:p>
            <a:pPr algn="ctr"/>
            <a:r>
              <a:rPr lang="en-US" sz="2300" dirty="0"/>
              <a:t>Cities begin to change their nature creating new economies, cultures, mixing and morphing society into urban society that also includes the non-urban components such as rural and frontier areas.</a:t>
            </a:r>
          </a:p>
          <a:p>
            <a:pPr algn="ctr"/>
            <a:endParaRPr lang="en-US" sz="2300" dirty="0">
              <a:solidFill>
                <a:srgbClr val="FF0000"/>
              </a:solidFill>
              <a:effectLst>
                <a:outerShdw blurRad="38100" dist="38100" dir="2700000" algn="tl">
                  <a:srgbClr val="000000">
                    <a:alpha val="43137"/>
                  </a:srgbClr>
                </a:outerShdw>
              </a:effectLst>
            </a:endParaRPr>
          </a:p>
          <a:p>
            <a:pPr algn="ctr"/>
            <a:r>
              <a:rPr lang="en-US" sz="2300" dirty="0">
                <a:solidFill>
                  <a:srgbClr val="FF0000"/>
                </a:solidFill>
                <a:effectLst>
                  <a:outerShdw blurRad="38100" dist="38100" dir="2700000" algn="tl">
                    <a:srgbClr val="000000">
                      <a:alpha val="43137"/>
                    </a:srgbClr>
                  </a:outerShdw>
                </a:effectLst>
              </a:rPr>
              <a:t>Industrial cities of become new inventions, different from their previous historical manifestation.</a:t>
            </a:r>
            <a:endParaRPr lang="en-CA" sz="2300" dirty="0">
              <a:solidFill>
                <a:srgbClr val="FF0000"/>
              </a:solidFill>
              <a:effectLst>
                <a:outerShdw blurRad="38100" dist="38100" dir="2700000" algn="tl">
                  <a:srgbClr val="000000">
                    <a:alpha val="43137"/>
                  </a:srgbClr>
                </a:outerShdw>
              </a:effectLst>
            </a:endParaRPr>
          </a:p>
          <a:p>
            <a:pPr algn="ctr"/>
            <a:endParaRPr lang="en-US" sz="2300" dirty="0"/>
          </a:p>
          <a:p>
            <a:pPr algn="ctr"/>
            <a:r>
              <a:rPr lang="en-US" sz="2300" dirty="0"/>
              <a:t>The three major transitions of society are linked together like a set of gears, each driving the others through a complex and synchronized set of causes and effects; of positive feedbacks that stimulate and reinforce change in form and structure of cities.</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61064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4" descr="DEMO-ECO-URBAN CHANGES"/>
          <p:cNvPicPr>
            <a:picLocks noChangeAspect="1" noChangeArrowheads="1"/>
          </p:cNvPicPr>
          <p:nvPr/>
        </p:nvPicPr>
        <p:blipFill>
          <a:blip r:embed="rId3" cstate="print"/>
          <a:srcRect/>
          <a:stretch>
            <a:fillRect/>
          </a:stretch>
        </p:blipFill>
        <p:spPr bwMode="auto">
          <a:xfrm>
            <a:off x="381000" y="315913"/>
            <a:ext cx="8534400" cy="6618287"/>
          </a:xfrm>
          <a:prstGeom prst="rect">
            <a:avLst/>
          </a:prstGeom>
          <a:noFill/>
          <a:ln w="9525">
            <a:noFill/>
            <a:miter lim="800000"/>
            <a:headEnd/>
            <a:tailEnd/>
          </a:ln>
        </p:spPr>
      </p:pic>
      <p:sp>
        <p:nvSpPr>
          <p:cNvPr id="3" name="Rectangle 2"/>
          <p:cNvSpPr/>
          <p:nvPr/>
        </p:nvSpPr>
        <p:spPr>
          <a:xfrm>
            <a:off x="4343400" y="5438993"/>
            <a:ext cx="2438400" cy="685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a:p>
        </p:txBody>
      </p:sp>
      <p:sp>
        <p:nvSpPr>
          <p:cNvPr id="14" name="Rectangle 13"/>
          <p:cNvSpPr/>
          <p:nvPr/>
        </p:nvSpPr>
        <p:spPr>
          <a:xfrm>
            <a:off x="4343400" y="6445359"/>
            <a:ext cx="2438400" cy="304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a:p>
        </p:txBody>
      </p:sp>
      <p:sp>
        <p:nvSpPr>
          <p:cNvPr id="15" name="Rectangle 14"/>
          <p:cNvSpPr/>
          <p:nvPr/>
        </p:nvSpPr>
        <p:spPr>
          <a:xfrm>
            <a:off x="4343400" y="3184525"/>
            <a:ext cx="1600200" cy="12192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dirty="0"/>
          </a:p>
        </p:txBody>
      </p:sp>
      <p:sp>
        <p:nvSpPr>
          <p:cNvPr id="16" name="Rectangle 15"/>
          <p:cNvSpPr/>
          <p:nvPr/>
        </p:nvSpPr>
        <p:spPr>
          <a:xfrm>
            <a:off x="6096000" y="2651125"/>
            <a:ext cx="838200" cy="9144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a:p>
        </p:txBody>
      </p:sp>
      <p:sp>
        <p:nvSpPr>
          <p:cNvPr id="17" name="Rectangle 16"/>
          <p:cNvSpPr/>
          <p:nvPr/>
        </p:nvSpPr>
        <p:spPr>
          <a:xfrm>
            <a:off x="6172200" y="3641725"/>
            <a:ext cx="838200" cy="2286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a:p>
        </p:txBody>
      </p:sp>
      <p:sp>
        <p:nvSpPr>
          <p:cNvPr id="20490" name="AutoShape 10"/>
          <p:cNvSpPr>
            <a:spLocks noChangeArrowheads="1"/>
          </p:cNvSpPr>
          <p:nvPr/>
        </p:nvSpPr>
        <p:spPr bwMode="auto">
          <a:xfrm>
            <a:off x="5029200" y="2651125"/>
            <a:ext cx="1447800" cy="609600"/>
          </a:xfrm>
          <a:prstGeom prst="curvedDownArrow">
            <a:avLst>
              <a:gd name="adj1" fmla="val 47500"/>
              <a:gd name="adj2" fmla="val 95000"/>
              <a:gd name="adj3" fmla="val 33333"/>
            </a:avLst>
          </a:prstGeom>
          <a:solidFill>
            <a:srgbClr val="FF0000"/>
          </a:solidFill>
          <a:ln w="9525">
            <a:noFill/>
            <a:miter lim="800000"/>
            <a:headEnd/>
            <a:tailEnd/>
          </a:ln>
          <a:effectLst/>
        </p:spPr>
        <p:txBody>
          <a:bodyPr wrap="none" anchor="ctr"/>
          <a:lstStyle/>
          <a:p>
            <a:endParaRPr lang="en-US"/>
          </a:p>
        </p:txBody>
      </p:sp>
      <p:sp>
        <p:nvSpPr>
          <p:cNvPr id="20491" name="AutoShape 11"/>
          <p:cNvSpPr>
            <a:spLocks noChangeArrowheads="1"/>
          </p:cNvSpPr>
          <p:nvPr/>
        </p:nvSpPr>
        <p:spPr bwMode="auto">
          <a:xfrm rot="10476978">
            <a:off x="4953000" y="3565525"/>
            <a:ext cx="1447800" cy="609600"/>
          </a:xfrm>
          <a:prstGeom prst="curvedDownArrow">
            <a:avLst>
              <a:gd name="adj1" fmla="val 47500"/>
              <a:gd name="adj2" fmla="val 95000"/>
              <a:gd name="adj3" fmla="val 33333"/>
            </a:avLst>
          </a:prstGeom>
          <a:solidFill>
            <a:srgbClr val="FF0000"/>
          </a:solidFill>
          <a:ln w="9525">
            <a:noFill/>
            <a:miter lim="800000"/>
            <a:headEnd/>
            <a:tailEnd/>
          </a:ln>
          <a:effectLst/>
        </p:spPr>
        <p:txBody>
          <a:bodyPr wrap="none" anchor="ctr"/>
          <a:lstStyle/>
          <a:p>
            <a:endParaRPr lang="en-US"/>
          </a:p>
        </p:txBody>
      </p:sp>
      <p:sp>
        <p:nvSpPr>
          <p:cNvPr id="20492" name="Oval 12"/>
          <p:cNvSpPr>
            <a:spLocks noChangeArrowheads="1"/>
          </p:cNvSpPr>
          <p:nvPr/>
        </p:nvSpPr>
        <p:spPr bwMode="auto">
          <a:xfrm>
            <a:off x="7543800" y="746125"/>
            <a:ext cx="1066800" cy="609600"/>
          </a:xfrm>
          <a:prstGeom prst="ellipse">
            <a:avLst/>
          </a:prstGeom>
          <a:solidFill>
            <a:srgbClr val="00FF00">
              <a:alpha val="53000"/>
            </a:srgbClr>
          </a:solidFill>
          <a:ln w="9525" algn="ctr">
            <a:noFill/>
            <a:round/>
            <a:headEnd/>
            <a:tailEnd/>
          </a:ln>
          <a:effectLst/>
        </p:spPr>
        <p:txBody>
          <a:bodyPr wrap="none" anchor="ctr"/>
          <a:lstStyle/>
          <a:p>
            <a:endParaRPr lang="en-US"/>
          </a:p>
        </p:txBody>
      </p:sp>
      <p:sp>
        <p:nvSpPr>
          <p:cNvPr id="20493" name="Oval 13"/>
          <p:cNvSpPr>
            <a:spLocks noChangeArrowheads="1"/>
          </p:cNvSpPr>
          <p:nvPr/>
        </p:nvSpPr>
        <p:spPr bwMode="auto">
          <a:xfrm>
            <a:off x="4419600" y="2498725"/>
            <a:ext cx="1219200" cy="685800"/>
          </a:xfrm>
          <a:prstGeom prst="ellipse">
            <a:avLst/>
          </a:prstGeom>
          <a:solidFill>
            <a:srgbClr val="339966">
              <a:alpha val="53000"/>
            </a:srgbClr>
          </a:solidFill>
          <a:ln w="9525" algn="ctr">
            <a:noFill/>
            <a:round/>
            <a:headEnd/>
            <a:tailEnd/>
          </a:ln>
          <a:effectLst/>
        </p:spPr>
        <p:txBody>
          <a:bodyPr wrap="none" anchor="ctr"/>
          <a:lstStyle/>
          <a:p>
            <a:endParaRPr lang="en-US"/>
          </a:p>
        </p:txBody>
      </p:sp>
      <p:sp>
        <p:nvSpPr>
          <p:cNvPr id="20494" name="Oval 14"/>
          <p:cNvSpPr>
            <a:spLocks noChangeArrowheads="1"/>
          </p:cNvSpPr>
          <p:nvPr/>
        </p:nvSpPr>
        <p:spPr bwMode="auto">
          <a:xfrm>
            <a:off x="5334000" y="822325"/>
            <a:ext cx="1066800" cy="609600"/>
          </a:xfrm>
          <a:prstGeom prst="ellipse">
            <a:avLst/>
          </a:prstGeom>
          <a:solidFill>
            <a:srgbClr val="00FF00">
              <a:alpha val="53000"/>
            </a:srgbClr>
          </a:solidFill>
          <a:ln w="9525" algn="ctr">
            <a:noFill/>
            <a:round/>
            <a:headEnd/>
            <a:tailEnd/>
          </a:ln>
          <a:effectLst/>
        </p:spPr>
        <p:txBody>
          <a:bodyPr wrap="none" anchor="ctr"/>
          <a:lstStyle/>
          <a:p>
            <a:endParaRPr lang="en-US"/>
          </a:p>
        </p:txBody>
      </p:sp>
      <p:sp>
        <p:nvSpPr>
          <p:cNvPr id="20495" name="Oval 15"/>
          <p:cNvSpPr>
            <a:spLocks noChangeArrowheads="1"/>
          </p:cNvSpPr>
          <p:nvPr/>
        </p:nvSpPr>
        <p:spPr bwMode="auto">
          <a:xfrm>
            <a:off x="6477000" y="746125"/>
            <a:ext cx="1066800" cy="609600"/>
          </a:xfrm>
          <a:prstGeom prst="ellipse">
            <a:avLst/>
          </a:prstGeom>
          <a:solidFill>
            <a:srgbClr val="00FF00">
              <a:alpha val="53000"/>
            </a:srgbClr>
          </a:solidFill>
          <a:ln w="9525" algn="ctr">
            <a:noFill/>
            <a:round/>
            <a:headEnd/>
            <a:tailEnd/>
          </a:ln>
          <a:effectLst/>
        </p:spPr>
        <p:txBody>
          <a:bodyPr wrap="none" anchor="ctr"/>
          <a:lstStyle/>
          <a:p>
            <a:endParaRPr lang="en-US"/>
          </a:p>
        </p:txBody>
      </p:sp>
      <p:sp>
        <p:nvSpPr>
          <p:cNvPr id="20496" name="Oval 16"/>
          <p:cNvSpPr>
            <a:spLocks noChangeArrowheads="1"/>
          </p:cNvSpPr>
          <p:nvPr/>
        </p:nvSpPr>
        <p:spPr bwMode="auto">
          <a:xfrm>
            <a:off x="4267200" y="746125"/>
            <a:ext cx="1066800" cy="609600"/>
          </a:xfrm>
          <a:prstGeom prst="ellipse">
            <a:avLst/>
          </a:prstGeom>
          <a:solidFill>
            <a:srgbClr val="339966">
              <a:alpha val="53000"/>
            </a:srgbClr>
          </a:solidFill>
          <a:ln w="9525" algn="ctr">
            <a:noFill/>
            <a:round/>
            <a:headEnd/>
            <a:tailEnd/>
          </a:ln>
          <a:effectLst/>
        </p:spPr>
        <p:txBody>
          <a:bodyPr wrap="none" anchor="ctr"/>
          <a:lstStyle/>
          <a:p>
            <a:endParaRPr lang="en-US"/>
          </a:p>
        </p:txBody>
      </p:sp>
      <p:sp>
        <p:nvSpPr>
          <p:cNvPr id="20497" name="Oval 17"/>
          <p:cNvSpPr>
            <a:spLocks noChangeArrowheads="1"/>
          </p:cNvSpPr>
          <p:nvPr/>
        </p:nvSpPr>
        <p:spPr bwMode="auto">
          <a:xfrm>
            <a:off x="4343400" y="1736725"/>
            <a:ext cx="1066800" cy="609600"/>
          </a:xfrm>
          <a:prstGeom prst="ellipse">
            <a:avLst/>
          </a:prstGeom>
          <a:solidFill>
            <a:srgbClr val="339966">
              <a:alpha val="53000"/>
            </a:srgbClr>
          </a:solidFill>
          <a:ln w="9525" algn="ctr">
            <a:noFill/>
            <a:round/>
            <a:headEnd/>
            <a:tailEnd/>
          </a:ln>
          <a:effectLst/>
        </p:spPr>
        <p:txBody>
          <a:bodyPr wrap="none" anchor="ctr"/>
          <a:lstStyle/>
          <a:p>
            <a:endParaRPr lang="en-US"/>
          </a:p>
        </p:txBody>
      </p:sp>
      <p:sp>
        <p:nvSpPr>
          <p:cNvPr id="20499" name="AutoShape 19"/>
          <p:cNvSpPr>
            <a:spLocks noChangeArrowheads="1"/>
          </p:cNvSpPr>
          <p:nvPr/>
        </p:nvSpPr>
        <p:spPr bwMode="auto">
          <a:xfrm rot="10800000">
            <a:off x="8305800" y="-152400"/>
            <a:ext cx="533400" cy="6858000"/>
          </a:xfrm>
          <a:prstGeom prst="curvedRightArrow">
            <a:avLst>
              <a:gd name="adj1" fmla="val 257143"/>
              <a:gd name="adj2" fmla="val 514286"/>
              <a:gd name="adj3" fmla="val 33333"/>
            </a:avLst>
          </a:prstGeom>
          <a:solidFill>
            <a:srgbClr val="00FF00">
              <a:alpha val="50000"/>
            </a:srgbClr>
          </a:solidFill>
          <a:ln w="9525">
            <a:noFill/>
            <a:miter lim="800000"/>
            <a:headEnd/>
            <a:tailEnd/>
          </a:ln>
          <a:effectLst/>
        </p:spPr>
        <p:txBody>
          <a:bodyPr wrap="none" anchor="ctr"/>
          <a:lstStyle/>
          <a:p>
            <a:endParaRPr lang="en-US"/>
          </a:p>
        </p:txBody>
      </p:sp>
      <p:sp>
        <p:nvSpPr>
          <p:cNvPr id="20500" name="AutoShape 20"/>
          <p:cNvSpPr>
            <a:spLocks noChangeArrowheads="1"/>
          </p:cNvSpPr>
          <p:nvPr/>
        </p:nvSpPr>
        <p:spPr bwMode="auto">
          <a:xfrm>
            <a:off x="6858000" y="6232525"/>
            <a:ext cx="1447800" cy="533400"/>
          </a:xfrm>
          <a:prstGeom prst="rightArrow">
            <a:avLst>
              <a:gd name="adj1" fmla="val 50000"/>
              <a:gd name="adj2" fmla="val 67857"/>
            </a:avLst>
          </a:prstGeom>
          <a:solidFill>
            <a:srgbClr val="00FF00">
              <a:alpha val="50000"/>
            </a:srgbClr>
          </a:solidFill>
          <a:ln w="9525" algn="ctr">
            <a:noFill/>
            <a:miter lim="800000"/>
            <a:headEnd/>
            <a:tailEnd/>
          </a:ln>
          <a:effectLst/>
        </p:spPr>
        <p:txBody>
          <a:bodyPr wrap="none" anchor="ctr"/>
          <a:lstStyle/>
          <a:p>
            <a:endParaRPr lang="en-US"/>
          </a:p>
        </p:txBody>
      </p:sp>
      <p:cxnSp>
        <p:nvCxnSpPr>
          <p:cNvPr id="4" name="Straight Arrow Connector 3"/>
          <p:cNvCxnSpPr/>
          <p:nvPr/>
        </p:nvCxnSpPr>
        <p:spPr>
          <a:xfrm>
            <a:off x="4800600" y="3032125"/>
            <a:ext cx="0" cy="304800"/>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Bent Arrow 6"/>
          <p:cNvSpPr/>
          <p:nvPr/>
        </p:nvSpPr>
        <p:spPr>
          <a:xfrm>
            <a:off x="4095750" y="3756025"/>
            <a:ext cx="247650" cy="2841734"/>
          </a:xfrm>
          <a:prstGeom prst="ben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
        <p:nvSpPr>
          <p:cNvPr id="21" name="Title 1"/>
          <p:cNvSpPr txBox="1">
            <a:spLocks/>
          </p:cNvSpPr>
          <p:nvPr/>
        </p:nvSpPr>
        <p:spPr>
          <a:xfrm>
            <a:off x="0" y="-152400"/>
            <a:ext cx="9296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A Simplified Model of Urbanisation - Reprise</a:t>
            </a:r>
            <a:endParaRPr lang="en-US" sz="34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852385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0490"/>
                                        </p:tgtEl>
                                        <p:attrNameLst>
                                          <p:attrName>style.visibility</p:attrName>
                                        </p:attrNameLst>
                                      </p:cBhvr>
                                      <p:to>
                                        <p:strVal val="visible"/>
                                      </p:to>
                                    </p:set>
                                    <p:animEffect transition="in" filter="dissolve">
                                      <p:cBhvr>
                                        <p:cTn id="35" dur="500"/>
                                        <p:tgtEl>
                                          <p:spTgt spid="20490"/>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20491"/>
                                        </p:tgtEl>
                                        <p:attrNameLst>
                                          <p:attrName>style.visibility</p:attrName>
                                        </p:attrNameLst>
                                      </p:cBhvr>
                                      <p:to>
                                        <p:strVal val="visible"/>
                                      </p:to>
                                    </p:set>
                                    <p:animEffect transition="in" filter="dissolve">
                                      <p:cBhvr>
                                        <p:cTn id="39" dur="500"/>
                                        <p:tgtEl>
                                          <p:spTgt spid="20491"/>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0500"/>
                                        </p:tgtEl>
                                        <p:attrNameLst>
                                          <p:attrName>style.visibility</p:attrName>
                                        </p:attrNameLst>
                                      </p:cBhvr>
                                      <p:to>
                                        <p:strVal val="visible"/>
                                      </p:to>
                                    </p:set>
                                    <p:animEffect transition="in" filter="dissolve">
                                      <p:cBhvr>
                                        <p:cTn id="43" dur="500"/>
                                        <p:tgtEl>
                                          <p:spTgt spid="20500"/>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20499"/>
                                        </p:tgtEl>
                                        <p:attrNameLst>
                                          <p:attrName>style.visibility</p:attrName>
                                        </p:attrNameLst>
                                      </p:cBhvr>
                                      <p:to>
                                        <p:strVal val="visible"/>
                                      </p:to>
                                    </p:set>
                                    <p:animEffect transition="in" filter="dissolve">
                                      <p:cBhvr>
                                        <p:cTn id="47" dur="500"/>
                                        <p:tgtEl>
                                          <p:spTgt spid="20499"/>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20492"/>
                                        </p:tgtEl>
                                        <p:attrNameLst>
                                          <p:attrName>style.visibility</p:attrName>
                                        </p:attrNameLst>
                                      </p:cBhvr>
                                      <p:to>
                                        <p:strVal val="visible"/>
                                      </p:to>
                                    </p:set>
                                    <p:animEffect transition="in" filter="dissolve">
                                      <p:cBhvr>
                                        <p:cTn id="51" dur="500"/>
                                        <p:tgtEl>
                                          <p:spTgt spid="20492"/>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20495"/>
                                        </p:tgtEl>
                                        <p:attrNameLst>
                                          <p:attrName>style.visibility</p:attrName>
                                        </p:attrNameLst>
                                      </p:cBhvr>
                                      <p:to>
                                        <p:strVal val="visible"/>
                                      </p:to>
                                    </p:set>
                                    <p:animEffect transition="in" filter="dissolve">
                                      <p:cBhvr>
                                        <p:cTn id="55" dur="500"/>
                                        <p:tgtEl>
                                          <p:spTgt spid="20495"/>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20494"/>
                                        </p:tgtEl>
                                        <p:attrNameLst>
                                          <p:attrName>style.visibility</p:attrName>
                                        </p:attrNameLst>
                                      </p:cBhvr>
                                      <p:to>
                                        <p:strVal val="visible"/>
                                      </p:to>
                                    </p:set>
                                    <p:animEffect transition="in" filter="dissolve">
                                      <p:cBhvr>
                                        <p:cTn id="59" dur="500"/>
                                        <p:tgtEl>
                                          <p:spTgt spid="20494"/>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20493"/>
                                        </p:tgtEl>
                                        <p:attrNameLst>
                                          <p:attrName>style.visibility</p:attrName>
                                        </p:attrNameLst>
                                      </p:cBhvr>
                                      <p:to>
                                        <p:strVal val="visible"/>
                                      </p:to>
                                    </p:set>
                                    <p:animEffect transition="in" filter="dissolve">
                                      <p:cBhvr>
                                        <p:cTn id="63" dur="500"/>
                                        <p:tgtEl>
                                          <p:spTgt spid="20493"/>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20497"/>
                                        </p:tgtEl>
                                        <p:attrNameLst>
                                          <p:attrName>style.visibility</p:attrName>
                                        </p:attrNameLst>
                                      </p:cBhvr>
                                      <p:to>
                                        <p:strVal val="visible"/>
                                      </p:to>
                                    </p:set>
                                    <p:animEffect transition="in" filter="dissolve">
                                      <p:cBhvr>
                                        <p:cTn id="67" dur="500"/>
                                        <p:tgtEl>
                                          <p:spTgt spid="20497"/>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20496"/>
                                        </p:tgtEl>
                                        <p:attrNameLst>
                                          <p:attrName>style.visibility</p:attrName>
                                        </p:attrNameLst>
                                      </p:cBhvr>
                                      <p:to>
                                        <p:strVal val="visible"/>
                                      </p:to>
                                    </p:set>
                                    <p:animEffect transition="in" filter="dissolve">
                                      <p:cBhvr>
                                        <p:cTn id="71" dur="500"/>
                                        <p:tgtEl>
                                          <p:spTgt spid="20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animBg="1"/>
      <p:bldP spid="20490" grpId="0" animBg="1"/>
      <p:bldP spid="20491" grpId="0" animBg="1"/>
      <p:bldP spid="20492" grpId="0" animBg="1"/>
      <p:bldP spid="20493" grpId="0" animBg="1"/>
      <p:bldP spid="20494" grpId="0" animBg="1"/>
      <p:bldP spid="20495" grpId="0" animBg="1"/>
      <p:bldP spid="20496" grpId="0" animBg="1"/>
      <p:bldP spid="20497" grpId="0" animBg="1"/>
      <p:bldP spid="20499" grpId="0" animBg="1"/>
      <p:bldP spid="20500"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55175011"/>
              </p:ext>
            </p:extLst>
          </p:nvPr>
        </p:nvGraphicFramePr>
        <p:xfrm>
          <a:off x="9525" y="76200"/>
          <a:ext cx="9144000" cy="6705600"/>
        </p:xfrm>
        <a:graphic>
          <a:graphicData uri="http://schemas.openxmlformats.org/drawingml/2006/table">
            <a:tbl>
              <a:tblPr firstRow="1" bandRow="1">
                <a:tableStyleId>{5940675A-B579-460E-94D1-54222C63F5DA}</a:tableStyleId>
              </a:tblPr>
              <a:tblGrid>
                <a:gridCol w="16002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70840">
                <a:tc>
                  <a:txBody>
                    <a:bodyPr/>
                    <a:lstStyle/>
                    <a:p>
                      <a:pPr algn="ctr"/>
                      <a:r>
                        <a:rPr lang="en-US" sz="1600" b="0" dirty="0">
                          <a:effectLst>
                            <a:outerShdw blurRad="38100" dist="38100" dir="2700000" algn="tl">
                              <a:srgbClr val="000000">
                                <a:alpha val="43137"/>
                              </a:srgbClr>
                            </a:outerShdw>
                          </a:effectLst>
                        </a:rPr>
                        <a:t>These aspects of </a:t>
                      </a:r>
                      <a:r>
                        <a:rPr lang="en-US" sz="1600" b="0" dirty="0" err="1">
                          <a:effectLst>
                            <a:outerShdw blurRad="38100" dist="38100" dir="2700000" algn="tl">
                              <a:srgbClr val="000000">
                                <a:alpha val="43137"/>
                              </a:srgbClr>
                            </a:outerShdw>
                          </a:effectLst>
                        </a:rPr>
                        <a:t>urbanisation</a:t>
                      </a:r>
                      <a:r>
                        <a:rPr lang="en-US" sz="1600" b="0" dirty="0">
                          <a:effectLst>
                            <a:outerShdw blurRad="38100" dist="38100" dir="2700000" algn="tl">
                              <a:srgbClr val="000000">
                                <a:alpha val="43137"/>
                              </a:srgbClr>
                            </a:outerShdw>
                          </a:effectLst>
                        </a:rPr>
                        <a:t>…</a:t>
                      </a:r>
                    </a:p>
                  </a:txBody>
                  <a:tcPr/>
                </a:tc>
                <a:tc>
                  <a:txBody>
                    <a:bodyPr/>
                    <a:lstStyle/>
                    <a:p>
                      <a:pPr algn="ctr"/>
                      <a:r>
                        <a:rPr lang="en-US" sz="1600" b="0" dirty="0">
                          <a:effectLst>
                            <a:outerShdw blurRad="38100" dist="38100" dir="2700000" algn="tl">
                              <a:srgbClr val="000000">
                                <a:alpha val="43137"/>
                              </a:srgbClr>
                            </a:outerShdw>
                          </a:effectLst>
                        </a:rPr>
                        <a:t>… lead to these changes</a:t>
                      </a:r>
                      <a:r>
                        <a:rPr lang="en-US" sz="1600" b="0" baseline="0" dirty="0">
                          <a:effectLst>
                            <a:outerShdw blurRad="38100" dist="38100" dir="2700000" algn="tl">
                              <a:srgbClr val="000000">
                                <a:alpha val="43137"/>
                              </a:srgbClr>
                            </a:outerShdw>
                          </a:effectLst>
                        </a:rPr>
                        <a:t> in society…</a:t>
                      </a:r>
                      <a:endParaRPr lang="en-US" sz="1600" b="0" dirty="0">
                        <a:effectLst>
                          <a:outerShdw blurRad="38100" dist="38100" dir="2700000" algn="tl">
                            <a:srgbClr val="000000">
                              <a:alpha val="43137"/>
                            </a:srgbClr>
                          </a:outerShdw>
                        </a:effectLst>
                      </a:endParaRPr>
                    </a:p>
                  </a:txBody>
                  <a:tcPr/>
                </a:tc>
                <a:tc>
                  <a:txBody>
                    <a:bodyPr/>
                    <a:lstStyle/>
                    <a:p>
                      <a:pPr algn="ctr"/>
                      <a:r>
                        <a:rPr lang="en-US" sz="1600" b="0" dirty="0">
                          <a:effectLst>
                            <a:outerShdw blurRad="38100" dist="38100" dir="2700000" algn="tl">
                              <a:srgbClr val="000000">
                                <a:alpha val="43137"/>
                              </a:srgbClr>
                            </a:outerShdw>
                          </a:effectLst>
                        </a:rPr>
                        <a:t>… whose effects</a:t>
                      </a:r>
                      <a:r>
                        <a:rPr lang="en-US" sz="1600" b="0" baseline="0" dirty="0">
                          <a:effectLst>
                            <a:outerShdw blurRad="38100" dist="38100" dir="2700000" algn="tl">
                              <a:srgbClr val="000000">
                                <a:alpha val="43137"/>
                              </a:srgbClr>
                            </a:outerShdw>
                          </a:effectLst>
                        </a:rPr>
                        <a:t> on space are …</a:t>
                      </a:r>
                      <a:endParaRPr lang="en-US" sz="1600" b="0" dirty="0">
                        <a:effectLst>
                          <a:outerShdw blurRad="38100" dist="38100" dir="2700000" algn="tl">
                            <a:srgbClr val="000000">
                              <a:alpha val="43137"/>
                            </a:srgbClr>
                          </a:outerShdw>
                        </a:effectLst>
                      </a:endParaRPr>
                    </a:p>
                  </a:txBody>
                  <a:tcPr/>
                </a:tc>
                <a:tc>
                  <a:txBody>
                    <a:bodyPr/>
                    <a:lstStyle/>
                    <a:p>
                      <a:pPr algn="ctr"/>
                      <a:r>
                        <a:rPr lang="en-US" sz="1600" b="0" dirty="0">
                          <a:effectLst>
                            <a:outerShdw blurRad="38100" dist="38100" dir="2700000" algn="tl">
                              <a:srgbClr val="000000">
                                <a:alpha val="43137"/>
                              </a:srgbClr>
                            </a:outerShdw>
                          </a:effectLst>
                        </a:rPr>
                        <a:t>… and can be measured thus …</a:t>
                      </a:r>
                    </a:p>
                  </a:txBody>
                  <a:tcPr/>
                </a:tc>
                <a:tc>
                  <a:txBody>
                    <a:bodyPr/>
                    <a:lstStyle/>
                    <a:p>
                      <a:pPr algn="ctr"/>
                      <a:r>
                        <a:rPr lang="en-US" sz="1600" b="0" dirty="0">
                          <a:effectLst>
                            <a:outerShdw blurRad="38100" dist="38100" dir="2700000" algn="tl">
                              <a:srgbClr val="000000">
                                <a:alpha val="43137"/>
                              </a:srgbClr>
                            </a:outerShdw>
                          </a:effectLst>
                        </a:rPr>
                        <a:t>… and are called:</a:t>
                      </a:r>
                    </a:p>
                  </a:txBody>
                  <a:tcPr/>
                </a:tc>
                <a:extLst>
                  <a:ext uri="{0D108BD9-81ED-4DB2-BD59-A6C34878D82A}">
                    <a16:rowId xmlns:a16="http://schemas.microsoft.com/office/drawing/2014/main" val="10000"/>
                  </a:ext>
                </a:extLst>
              </a:tr>
              <a:tr h="370840">
                <a:tc>
                  <a:txBody>
                    <a:bodyPr/>
                    <a:lstStyle/>
                    <a:p>
                      <a:pPr algn="ctr"/>
                      <a:r>
                        <a:rPr lang="en-US" sz="1600" b="0" i="1" dirty="0">
                          <a:effectLst>
                            <a:outerShdw blurRad="38100" dist="38100" dir="2700000" algn="tl">
                              <a:srgbClr val="000000">
                                <a:alpha val="43137"/>
                              </a:srgbClr>
                            </a:outerShdw>
                          </a:effectLst>
                        </a:rPr>
                        <a:t>Change in the range and intensity of socio-economic relationships</a:t>
                      </a:r>
                    </a:p>
                  </a:txBody>
                  <a:tcPr anchor="ctr" anchorCtr="1">
                    <a:solidFill>
                      <a:schemeClr val="accent6">
                        <a:lumMod val="20000"/>
                        <a:lumOff val="80000"/>
                      </a:schemeClr>
                    </a:solidFill>
                  </a:tcPr>
                </a:tc>
                <a:tc>
                  <a:txBody>
                    <a:bodyPr/>
                    <a:lstStyle/>
                    <a:p>
                      <a:pPr marL="285750" indent="-285750" algn="ctr">
                        <a:buFont typeface="Arial" pitchFamily="34" charset="0"/>
                        <a:buChar char="•"/>
                      </a:pPr>
                      <a:r>
                        <a:rPr lang="en-US" sz="1600" dirty="0"/>
                        <a:t>Changing structure of productive activity.</a:t>
                      </a:r>
                    </a:p>
                    <a:p>
                      <a:pPr marL="285750" indent="-285750" algn="ctr">
                        <a:buFont typeface="Arial" pitchFamily="34" charset="0"/>
                        <a:buChar char="•"/>
                      </a:pPr>
                      <a:r>
                        <a:rPr lang="en-US" sz="1600" dirty="0"/>
                        <a:t>Decreasing importance of manual production.</a:t>
                      </a:r>
                    </a:p>
                    <a:p>
                      <a:pPr marL="285750" indent="-285750" algn="ctr">
                        <a:buFont typeface="Arial" pitchFamily="34" charset="0"/>
                        <a:buChar char="•"/>
                      </a:pPr>
                      <a:r>
                        <a:rPr lang="en-US" sz="1600" dirty="0"/>
                        <a:t>Increasing</a:t>
                      </a:r>
                      <a:r>
                        <a:rPr lang="en-US" sz="1600" baseline="0" dirty="0"/>
                        <a:t> importance of services sector employment.</a:t>
                      </a:r>
                      <a:endParaRPr lang="en-US" sz="1600" dirty="0"/>
                    </a:p>
                  </a:txBody>
                  <a:tcPr>
                    <a:solidFill>
                      <a:schemeClr val="accent6">
                        <a:lumMod val="20000"/>
                        <a:lumOff val="80000"/>
                      </a:schemeClr>
                    </a:solidFill>
                  </a:tcPr>
                </a:tc>
                <a:tc>
                  <a:txBody>
                    <a:bodyPr/>
                    <a:lstStyle/>
                    <a:p>
                      <a:pPr marL="285750" indent="-285750" algn="ctr">
                        <a:buFont typeface="Arial" pitchFamily="34" charset="0"/>
                        <a:buChar char="•"/>
                      </a:pPr>
                      <a:r>
                        <a:rPr lang="en-US" sz="1600" dirty="0"/>
                        <a:t>Changes in the spatial arrangement of occupations based on function.</a:t>
                      </a:r>
                    </a:p>
                  </a:txBody>
                  <a:tcPr>
                    <a:solidFill>
                      <a:schemeClr val="accent6">
                        <a:lumMod val="20000"/>
                        <a:lumOff val="80000"/>
                      </a:schemeClr>
                    </a:solidFill>
                  </a:tcPr>
                </a:tc>
                <a:tc>
                  <a:txBody>
                    <a:bodyPr/>
                    <a:lstStyle/>
                    <a:p>
                      <a:pPr algn="ctr"/>
                      <a:r>
                        <a:rPr lang="en-US" sz="1600" dirty="0"/>
                        <a:t>Education,</a:t>
                      </a:r>
                      <a:r>
                        <a:rPr lang="en-US" sz="1600" baseline="0" dirty="0"/>
                        <a:t> income, occupation, own or rent, persons per room, employment status, ownership of items, tax category.</a:t>
                      </a:r>
                      <a:endParaRPr lang="en-US" sz="1600" dirty="0"/>
                    </a:p>
                  </a:txBody>
                  <a:tcPr>
                    <a:solidFill>
                      <a:schemeClr val="accent6">
                        <a:lumMod val="20000"/>
                        <a:lumOff val="80000"/>
                      </a:schemeClr>
                    </a:solidFill>
                  </a:tcPr>
                </a:tc>
                <a:tc>
                  <a:txBody>
                    <a:bodyPr/>
                    <a:lstStyle/>
                    <a:p>
                      <a:pPr algn="ctr"/>
                      <a:r>
                        <a:rPr lang="en-US" sz="1600" b="0" dirty="0">
                          <a:effectLst>
                            <a:outerShdw blurRad="38100" dist="38100" dir="2700000" algn="tl">
                              <a:srgbClr val="000000">
                                <a:alpha val="43137"/>
                              </a:srgbClr>
                            </a:outerShdw>
                          </a:effectLst>
                        </a:rPr>
                        <a:t>ECONOMIC STATUS</a:t>
                      </a:r>
                    </a:p>
                  </a:txBody>
                  <a:tcPr anchor="ctr" anchorCtr="1">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1600" b="0" i="1" dirty="0">
                          <a:effectLst>
                            <a:outerShdw blurRad="38100" dist="38100" dir="2700000" algn="tl">
                              <a:srgbClr val="000000">
                                <a:alpha val="43137"/>
                              </a:srgbClr>
                            </a:outerShdw>
                          </a:effectLst>
                        </a:rPr>
                        <a:t>Differentiation of economic functions and family roles.</a:t>
                      </a:r>
                    </a:p>
                  </a:txBody>
                  <a:tcPr anchor="ctr" anchorCtr="1">
                    <a:solidFill>
                      <a:schemeClr val="accent5">
                        <a:lumMod val="20000"/>
                        <a:lumOff val="80000"/>
                      </a:schemeClr>
                    </a:solidFill>
                  </a:tcPr>
                </a:tc>
                <a:tc>
                  <a:txBody>
                    <a:bodyPr/>
                    <a:lstStyle/>
                    <a:p>
                      <a:pPr marL="285750" indent="-285750" algn="ctr">
                        <a:buFont typeface="Arial" pitchFamily="34" charset="0"/>
                        <a:buChar char="•"/>
                      </a:pPr>
                      <a:r>
                        <a:rPr lang="en-US" sz="1600" dirty="0"/>
                        <a:t>Decreasing  importance of primary production.</a:t>
                      </a:r>
                    </a:p>
                    <a:p>
                      <a:pPr marL="285750" indent="-285750" algn="ctr">
                        <a:buFont typeface="Arial" pitchFamily="34" charset="0"/>
                        <a:buChar char="•"/>
                      </a:pPr>
                      <a:r>
                        <a:rPr lang="en-US" sz="1600" dirty="0"/>
                        <a:t>Movement of women into the </a:t>
                      </a:r>
                      <a:r>
                        <a:rPr lang="en-US" sz="1600" dirty="0" err="1"/>
                        <a:t>labour</a:t>
                      </a:r>
                      <a:r>
                        <a:rPr lang="en-US" sz="1600" dirty="0"/>
                        <a:t> force.</a:t>
                      </a:r>
                    </a:p>
                    <a:p>
                      <a:pPr marL="285750" indent="-285750" algn="ctr">
                        <a:buFont typeface="Arial" pitchFamily="34" charset="0"/>
                        <a:buChar char="•"/>
                      </a:pPr>
                      <a:r>
                        <a:rPr lang="en-US" sz="1600" dirty="0"/>
                        <a:t>Development of alternate family patterns based on lifestyle.</a:t>
                      </a:r>
                    </a:p>
                  </a:txBody>
                  <a:tcPr>
                    <a:solidFill>
                      <a:schemeClr val="accent5">
                        <a:lumMod val="20000"/>
                        <a:lumOff val="80000"/>
                      </a:schemeClr>
                    </a:solidFill>
                  </a:tcPr>
                </a:tc>
                <a:tc>
                  <a:txBody>
                    <a:bodyPr/>
                    <a:lstStyle/>
                    <a:p>
                      <a:pPr marL="285750" indent="-285750" algn="ctr">
                        <a:buFont typeface="Arial" pitchFamily="34" charset="0"/>
                        <a:buChar char="•"/>
                      </a:pPr>
                      <a:r>
                        <a:rPr lang="en-US" sz="1600" dirty="0"/>
                        <a:t>Changes in housing stock, choice and lifestyles.</a:t>
                      </a:r>
                    </a:p>
                    <a:p>
                      <a:pPr marL="285750" indent="-285750" algn="ctr">
                        <a:buFont typeface="Arial" pitchFamily="34" charset="0"/>
                        <a:buChar char="•"/>
                      </a:pPr>
                      <a:r>
                        <a:rPr lang="en-US" sz="1600" dirty="0"/>
                        <a:t>Filtering,</a:t>
                      </a:r>
                      <a:r>
                        <a:rPr lang="en-US" sz="1600" baseline="0" dirty="0"/>
                        <a:t> d</a:t>
                      </a:r>
                      <a:r>
                        <a:rPr lang="en-US" sz="1600" dirty="0"/>
                        <a:t>owntown</a:t>
                      </a:r>
                      <a:r>
                        <a:rPr lang="en-US" sz="1600" baseline="0" dirty="0"/>
                        <a:t> infilling, suburbs become </a:t>
                      </a:r>
                      <a:r>
                        <a:rPr lang="en-US" sz="1600" baseline="0" dirty="0" err="1"/>
                        <a:t>urbs</a:t>
                      </a:r>
                      <a:r>
                        <a:rPr lang="en-US" sz="1600" baseline="0" dirty="0"/>
                        <a:t>.</a:t>
                      </a:r>
                      <a:endParaRPr lang="en-US" sz="1600" dirty="0"/>
                    </a:p>
                  </a:txBody>
                  <a:tcPr>
                    <a:solidFill>
                      <a:schemeClr val="accent5">
                        <a:lumMod val="20000"/>
                        <a:lumOff val="80000"/>
                      </a:schemeClr>
                    </a:solidFill>
                  </a:tcPr>
                </a:tc>
                <a:tc>
                  <a:txBody>
                    <a:bodyPr/>
                    <a:lstStyle/>
                    <a:p>
                      <a:pPr algn="ctr"/>
                      <a:r>
                        <a:rPr lang="en-US" sz="1600" dirty="0"/>
                        <a:t>Age and gender ratios, number of children, type of dwelling, own or rent, number of persons per household, type of vehicle.</a:t>
                      </a:r>
                    </a:p>
                  </a:txBody>
                  <a:tcPr>
                    <a:solidFill>
                      <a:schemeClr val="accent5">
                        <a:lumMod val="20000"/>
                        <a:lumOff val="80000"/>
                      </a:schemeClr>
                    </a:solidFill>
                  </a:tcPr>
                </a:tc>
                <a:tc>
                  <a:txBody>
                    <a:bodyPr/>
                    <a:lstStyle/>
                    <a:p>
                      <a:pPr algn="ctr"/>
                      <a:r>
                        <a:rPr lang="en-US" sz="1600" b="0" dirty="0">
                          <a:effectLst>
                            <a:outerShdw blurRad="38100" dist="38100" dir="2700000" algn="tl">
                              <a:srgbClr val="000000">
                                <a:alpha val="43137"/>
                              </a:srgbClr>
                            </a:outerShdw>
                          </a:effectLst>
                        </a:rPr>
                        <a:t>FAMILY STATUS</a:t>
                      </a:r>
                    </a:p>
                  </a:txBody>
                  <a:tcPr anchor="ctr" anchorCtr="1">
                    <a:solidFill>
                      <a:schemeClr val="accent5">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1600" b="0" i="1" dirty="0">
                          <a:effectLst>
                            <a:outerShdw blurRad="38100" dist="38100" dir="2700000" algn="tl">
                              <a:srgbClr val="000000">
                                <a:alpha val="43137"/>
                              </a:srgbClr>
                            </a:outerShdw>
                          </a:effectLst>
                        </a:rPr>
                        <a:t>Variety of origins and differentiation of people</a:t>
                      </a:r>
                    </a:p>
                  </a:txBody>
                  <a:tcPr anchor="ctr" anchorCtr="1">
                    <a:solidFill>
                      <a:schemeClr val="accent3">
                        <a:lumMod val="40000"/>
                        <a:lumOff val="60000"/>
                      </a:schemeClr>
                    </a:solidFill>
                  </a:tcPr>
                </a:tc>
                <a:tc>
                  <a:txBody>
                    <a:bodyPr/>
                    <a:lstStyle/>
                    <a:p>
                      <a:pPr marL="285750" indent="-285750" algn="ctr">
                        <a:buFont typeface="Arial" pitchFamily="34" charset="0"/>
                        <a:buChar char="•"/>
                      </a:pPr>
                      <a:r>
                        <a:rPr lang="en-US" sz="1600" dirty="0"/>
                        <a:t>Changing composition of population.</a:t>
                      </a:r>
                    </a:p>
                    <a:p>
                      <a:pPr marL="285750" indent="-285750" algn="ctr">
                        <a:buFont typeface="Arial" pitchFamily="34" charset="0"/>
                        <a:buChar char="•"/>
                      </a:pPr>
                      <a:r>
                        <a:rPr lang="en-US" sz="1600" dirty="0"/>
                        <a:t>Increasing migration and movement.</a:t>
                      </a:r>
                    </a:p>
                    <a:p>
                      <a:pPr marL="285750" indent="-285750" algn="ctr">
                        <a:buFont typeface="Arial" pitchFamily="34" charset="0"/>
                        <a:buChar char="•"/>
                      </a:pPr>
                      <a:r>
                        <a:rPr lang="en-US" sz="1600" dirty="0"/>
                        <a:t>Changes to age and gender distributions.</a:t>
                      </a:r>
                    </a:p>
                    <a:p>
                      <a:pPr marL="285750" indent="-285750" algn="ctr">
                        <a:buFont typeface="Arial" pitchFamily="34" charset="0"/>
                        <a:buChar char="•"/>
                      </a:pPr>
                      <a:r>
                        <a:rPr lang="en-US" sz="1600" dirty="0"/>
                        <a:t>Increasing ethnic diversity.</a:t>
                      </a:r>
                    </a:p>
                  </a:txBody>
                  <a:tcPr>
                    <a:solidFill>
                      <a:schemeClr val="accent3">
                        <a:lumMod val="40000"/>
                        <a:lumOff val="60000"/>
                      </a:schemeClr>
                    </a:solidFill>
                  </a:tcPr>
                </a:tc>
                <a:tc>
                  <a:txBody>
                    <a:bodyPr/>
                    <a:lstStyle/>
                    <a:p>
                      <a:pPr marL="285750" indent="-285750" algn="ctr">
                        <a:buFont typeface="Arial" pitchFamily="34" charset="0"/>
                        <a:buChar char="•"/>
                      </a:pPr>
                      <a:r>
                        <a:rPr lang="en-US" sz="1600" dirty="0"/>
                        <a:t>Redistribution of space into core and periphery.</a:t>
                      </a:r>
                    </a:p>
                    <a:p>
                      <a:pPr marL="285750" indent="-285750" algn="ctr">
                        <a:buFont typeface="Arial" pitchFamily="34" charset="0"/>
                        <a:buChar char="•"/>
                      </a:pPr>
                      <a:r>
                        <a:rPr lang="en-US" sz="1600" dirty="0"/>
                        <a:t>Isolation and segregation of groups.</a:t>
                      </a:r>
                    </a:p>
                    <a:p>
                      <a:pPr marL="285750" indent="-285750" algn="ctr">
                        <a:buFont typeface="Arial" pitchFamily="34" charset="0"/>
                        <a:buChar char="•"/>
                      </a:pPr>
                      <a:r>
                        <a:rPr lang="en-US" sz="1600" dirty="0"/>
                        <a:t>Increase in international migration.</a:t>
                      </a:r>
                    </a:p>
                  </a:txBody>
                  <a:tcPr>
                    <a:solidFill>
                      <a:schemeClr val="accent3">
                        <a:lumMod val="40000"/>
                        <a:lumOff val="60000"/>
                      </a:schemeClr>
                    </a:solidFill>
                  </a:tcPr>
                </a:tc>
                <a:tc>
                  <a:txBody>
                    <a:bodyPr/>
                    <a:lstStyle/>
                    <a:p>
                      <a:pPr algn="ctr"/>
                      <a:r>
                        <a:rPr lang="en-US" sz="1600" dirty="0"/>
                        <a:t>Ethnicity, mother tongue, country of origin, length of residency, movement patterns over time, children’s movement patterns.</a:t>
                      </a:r>
                    </a:p>
                  </a:txBody>
                  <a:tcPr>
                    <a:solidFill>
                      <a:schemeClr val="accent3">
                        <a:lumMod val="40000"/>
                        <a:lumOff val="60000"/>
                      </a:schemeClr>
                    </a:solidFill>
                  </a:tcPr>
                </a:tc>
                <a:tc>
                  <a:txBody>
                    <a:bodyPr/>
                    <a:lstStyle/>
                    <a:p>
                      <a:pPr algn="ctr"/>
                      <a:r>
                        <a:rPr lang="en-US" sz="1600" b="0" dirty="0">
                          <a:effectLst>
                            <a:outerShdw blurRad="38100" dist="38100" dir="2700000" algn="tl">
                              <a:srgbClr val="000000">
                                <a:alpha val="43137"/>
                              </a:srgbClr>
                            </a:outerShdw>
                          </a:effectLst>
                        </a:rPr>
                        <a:t>ETHNIC STATUS</a:t>
                      </a:r>
                    </a:p>
                  </a:txBody>
                  <a:tcPr anchor="ctr" anchorCtr="1">
                    <a:solidFill>
                      <a:schemeClr val="accent3">
                        <a:lumMod val="40000"/>
                        <a:lumOff val="60000"/>
                      </a:schemeClr>
                    </a:solidFill>
                  </a:tcPr>
                </a:tc>
                <a:extLst>
                  <a:ext uri="{0D108BD9-81ED-4DB2-BD59-A6C34878D82A}">
                    <a16:rowId xmlns:a16="http://schemas.microsoft.com/office/drawing/2014/main" val="10003"/>
                  </a:ext>
                </a:extLst>
              </a:tr>
            </a:tbl>
          </a:graphicData>
        </a:graphic>
      </p:graphicFrame>
      <p:sp>
        <p:nvSpPr>
          <p:cNvPr id="2" name="Left-Right Arrow 1"/>
          <p:cNvSpPr/>
          <p:nvPr/>
        </p:nvSpPr>
        <p:spPr>
          <a:xfrm>
            <a:off x="0" y="1447800"/>
            <a:ext cx="4191000" cy="1981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Process of </a:t>
            </a:r>
            <a:r>
              <a:rPr lang="en-US" sz="2400" b="1" dirty="0" err="1">
                <a:solidFill>
                  <a:schemeClr val="tx1"/>
                </a:solidFill>
              </a:rPr>
              <a:t>Urbanisation</a:t>
            </a:r>
            <a:endParaRPr lang="en-US" sz="2400" b="1" dirty="0">
              <a:solidFill>
                <a:schemeClr val="tx1"/>
              </a:solidFill>
            </a:endParaRPr>
          </a:p>
        </p:txBody>
      </p:sp>
      <p:sp>
        <p:nvSpPr>
          <p:cNvPr id="5" name="Left-Right Arrow 4"/>
          <p:cNvSpPr/>
          <p:nvPr/>
        </p:nvSpPr>
        <p:spPr>
          <a:xfrm>
            <a:off x="1676400" y="3429000"/>
            <a:ext cx="4267200" cy="1981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Increasing Social Scale</a:t>
            </a:r>
          </a:p>
        </p:txBody>
      </p:sp>
      <p:sp>
        <p:nvSpPr>
          <p:cNvPr id="6" name="Left-Right Arrow 5"/>
          <p:cNvSpPr/>
          <p:nvPr/>
        </p:nvSpPr>
        <p:spPr>
          <a:xfrm>
            <a:off x="5715000" y="4724400"/>
            <a:ext cx="2362200" cy="1981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Variables</a:t>
            </a:r>
          </a:p>
        </p:txBody>
      </p:sp>
      <p:sp>
        <p:nvSpPr>
          <p:cNvPr id="7" name="Left-Right Arrow 6"/>
          <p:cNvSpPr/>
          <p:nvPr/>
        </p:nvSpPr>
        <p:spPr>
          <a:xfrm rot="16200000">
            <a:off x="5467350" y="3009900"/>
            <a:ext cx="6096000" cy="1295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Social Area Constructs</a:t>
            </a:r>
          </a:p>
        </p:txBody>
      </p:sp>
      <p:sp>
        <p:nvSpPr>
          <p:cNvPr id="8" name="TextBox 7"/>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
        <p:nvSpPr>
          <p:cNvPr id="4" name="Rectangle 3"/>
          <p:cNvSpPr/>
          <p:nvPr/>
        </p:nvSpPr>
        <p:spPr>
          <a:xfrm>
            <a:off x="76200" y="762000"/>
            <a:ext cx="1447800" cy="586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76400" y="762000"/>
            <a:ext cx="2362200" cy="586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91000" y="762000"/>
            <a:ext cx="1752600" cy="586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12148" y="762000"/>
            <a:ext cx="1812652" cy="586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93348" y="762000"/>
            <a:ext cx="974452" cy="586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167" y="76200"/>
            <a:ext cx="9144883"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effectLst>
                  <a:outerShdw blurRad="38100" dist="38100" dir="2700000" algn="tl">
                    <a:srgbClr val="000000">
                      <a:alpha val="43137"/>
                    </a:srgbClr>
                  </a:outerShdw>
                </a:effectLst>
              </a:rPr>
              <a:t>Urbanisation</a:t>
            </a:r>
            <a:r>
              <a:rPr lang="en-US" sz="2600" dirty="0">
                <a:effectLst>
                  <a:outerShdw blurRad="38100" dist="38100" dir="2700000" algn="tl">
                    <a:srgbClr val="000000">
                      <a:alpha val="43137"/>
                    </a:srgbClr>
                  </a:outerShdw>
                </a:effectLst>
              </a:rPr>
              <a:t> and its Implications on the Social Geography of Cities</a:t>
            </a:r>
          </a:p>
        </p:txBody>
      </p:sp>
    </p:spTree>
    <p:extLst>
      <p:ext uri="{BB962C8B-B14F-4D97-AF65-F5344CB8AC3E}">
        <p14:creationId xmlns:p14="http://schemas.microsoft.com/office/powerpoint/2010/main" val="149489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4"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0" y="76200"/>
          <a:ext cx="9144000" cy="6705600"/>
        </p:xfrm>
        <a:graphic>
          <a:graphicData uri="http://schemas.openxmlformats.org/drawingml/2006/table">
            <a:tbl>
              <a:tblPr firstRow="1" bandRow="1">
                <a:tableStyleId>{5940675A-B579-460E-94D1-54222C63F5DA}</a:tableStyleId>
              </a:tblPr>
              <a:tblGrid>
                <a:gridCol w="16002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70840">
                <a:tc>
                  <a:txBody>
                    <a:bodyPr/>
                    <a:lstStyle/>
                    <a:p>
                      <a:pPr algn="ctr"/>
                      <a:r>
                        <a:rPr lang="en-US" sz="1600" b="1" dirty="0"/>
                        <a:t>These aspects of </a:t>
                      </a:r>
                      <a:r>
                        <a:rPr lang="en-US" sz="1600" b="1" dirty="0" err="1"/>
                        <a:t>urbanisation</a:t>
                      </a:r>
                      <a:r>
                        <a:rPr lang="en-US" sz="1600" b="1" dirty="0"/>
                        <a:t>…</a:t>
                      </a:r>
                    </a:p>
                  </a:txBody>
                  <a:tcPr/>
                </a:tc>
                <a:tc>
                  <a:txBody>
                    <a:bodyPr/>
                    <a:lstStyle/>
                    <a:p>
                      <a:pPr algn="ctr"/>
                      <a:r>
                        <a:rPr lang="en-US" sz="1600" b="1" dirty="0"/>
                        <a:t>… lead to these changes</a:t>
                      </a:r>
                      <a:r>
                        <a:rPr lang="en-US" sz="1600" b="1" baseline="0" dirty="0"/>
                        <a:t> in society…</a:t>
                      </a:r>
                      <a:endParaRPr lang="en-US" sz="1600" b="1" dirty="0"/>
                    </a:p>
                  </a:txBody>
                  <a:tcPr/>
                </a:tc>
                <a:tc>
                  <a:txBody>
                    <a:bodyPr/>
                    <a:lstStyle/>
                    <a:p>
                      <a:pPr algn="ctr"/>
                      <a:r>
                        <a:rPr lang="en-US" sz="1600" b="1" dirty="0"/>
                        <a:t>… whose effects</a:t>
                      </a:r>
                      <a:r>
                        <a:rPr lang="en-US" sz="1600" b="1" baseline="0" dirty="0"/>
                        <a:t> on space are …</a:t>
                      </a:r>
                      <a:endParaRPr lang="en-US" sz="1600" b="1" dirty="0"/>
                    </a:p>
                  </a:txBody>
                  <a:tcPr/>
                </a:tc>
                <a:tc>
                  <a:txBody>
                    <a:bodyPr/>
                    <a:lstStyle/>
                    <a:p>
                      <a:pPr algn="ctr"/>
                      <a:r>
                        <a:rPr lang="en-US" sz="1600" b="1" dirty="0"/>
                        <a:t>… and can be measured thus …</a:t>
                      </a:r>
                    </a:p>
                  </a:txBody>
                  <a:tcPr/>
                </a:tc>
                <a:tc>
                  <a:txBody>
                    <a:bodyPr/>
                    <a:lstStyle/>
                    <a:p>
                      <a:pPr algn="ctr"/>
                      <a:r>
                        <a:rPr lang="en-US" sz="1600" b="1" dirty="0"/>
                        <a:t>… and are called:</a:t>
                      </a:r>
                    </a:p>
                  </a:txBody>
                  <a:tcPr/>
                </a:tc>
                <a:extLst>
                  <a:ext uri="{0D108BD9-81ED-4DB2-BD59-A6C34878D82A}">
                    <a16:rowId xmlns:a16="http://schemas.microsoft.com/office/drawing/2014/main" val="10000"/>
                  </a:ext>
                </a:extLst>
              </a:tr>
              <a:tr h="370840">
                <a:tc>
                  <a:txBody>
                    <a:bodyPr/>
                    <a:lstStyle/>
                    <a:p>
                      <a:pPr algn="ctr"/>
                      <a:r>
                        <a:rPr lang="en-US" sz="1600" b="1" i="1" dirty="0"/>
                        <a:t>Change in the range and intensity of socio-economic relationships</a:t>
                      </a:r>
                    </a:p>
                  </a:txBody>
                  <a:tcPr anchor="ctr" anchorCtr="1">
                    <a:solidFill>
                      <a:schemeClr val="accent6">
                        <a:lumMod val="20000"/>
                        <a:lumOff val="80000"/>
                      </a:schemeClr>
                    </a:solidFill>
                  </a:tcPr>
                </a:tc>
                <a:tc>
                  <a:txBody>
                    <a:bodyPr/>
                    <a:lstStyle/>
                    <a:p>
                      <a:pPr marL="285750" indent="-285750" algn="ctr">
                        <a:buFont typeface="Arial" pitchFamily="34" charset="0"/>
                        <a:buChar char="•"/>
                      </a:pPr>
                      <a:r>
                        <a:rPr lang="en-US" sz="1600" dirty="0"/>
                        <a:t>Changing structure of productive activity.</a:t>
                      </a:r>
                    </a:p>
                    <a:p>
                      <a:pPr marL="285750" indent="-285750" algn="ctr">
                        <a:buFont typeface="Arial" pitchFamily="34" charset="0"/>
                        <a:buChar char="•"/>
                      </a:pPr>
                      <a:r>
                        <a:rPr lang="en-US" sz="1600" dirty="0"/>
                        <a:t>Decreasing importance of manual production.</a:t>
                      </a:r>
                    </a:p>
                    <a:p>
                      <a:pPr marL="285750" indent="-285750" algn="ctr">
                        <a:buFont typeface="Arial" pitchFamily="34" charset="0"/>
                        <a:buChar char="•"/>
                      </a:pPr>
                      <a:r>
                        <a:rPr lang="en-US" sz="1600" dirty="0"/>
                        <a:t>Increasing</a:t>
                      </a:r>
                      <a:r>
                        <a:rPr lang="en-US" sz="1600" baseline="0" dirty="0"/>
                        <a:t> importance of services sector employment.</a:t>
                      </a:r>
                      <a:endParaRPr lang="en-US" sz="1600" dirty="0"/>
                    </a:p>
                  </a:txBody>
                  <a:tcPr>
                    <a:solidFill>
                      <a:schemeClr val="accent6">
                        <a:lumMod val="20000"/>
                        <a:lumOff val="80000"/>
                      </a:schemeClr>
                    </a:solidFill>
                  </a:tcPr>
                </a:tc>
                <a:tc>
                  <a:txBody>
                    <a:bodyPr/>
                    <a:lstStyle/>
                    <a:p>
                      <a:pPr marL="285750" indent="-285750" algn="ctr">
                        <a:buFont typeface="Arial" pitchFamily="34" charset="0"/>
                        <a:buChar char="•"/>
                      </a:pPr>
                      <a:r>
                        <a:rPr lang="en-US" sz="1600" dirty="0"/>
                        <a:t>Changes in the spatial arrangement of occupations based on function.</a:t>
                      </a:r>
                    </a:p>
                  </a:txBody>
                  <a:tcPr>
                    <a:solidFill>
                      <a:schemeClr val="accent6">
                        <a:lumMod val="20000"/>
                        <a:lumOff val="80000"/>
                      </a:schemeClr>
                    </a:solidFill>
                  </a:tcPr>
                </a:tc>
                <a:tc>
                  <a:txBody>
                    <a:bodyPr/>
                    <a:lstStyle/>
                    <a:p>
                      <a:pPr algn="ctr"/>
                      <a:r>
                        <a:rPr lang="en-US" sz="1600" dirty="0"/>
                        <a:t>Education,</a:t>
                      </a:r>
                      <a:r>
                        <a:rPr lang="en-US" sz="1600" baseline="0" dirty="0"/>
                        <a:t> income, occupation, own or rent, persons per room, employment status, ownership of items, tax category.</a:t>
                      </a:r>
                      <a:endParaRPr lang="en-US" sz="1600" dirty="0"/>
                    </a:p>
                  </a:txBody>
                  <a:tcPr>
                    <a:solidFill>
                      <a:schemeClr val="accent6">
                        <a:lumMod val="20000"/>
                        <a:lumOff val="80000"/>
                      </a:schemeClr>
                    </a:solidFill>
                  </a:tcPr>
                </a:tc>
                <a:tc>
                  <a:txBody>
                    <a:bodyPr/>
                    <a:lstStyle/>
                    <a:p>
                      <a:pPr algn="ctr"/>
                      <a:r>
                        <a:rPr lang="en-US" sz="1600" b="1" dirty="0"/>
                        <a:t>ECONOMIC STATUS</a:t>
                      </a:r>
                    </a:p>
                  </a:txBody>
                  <a:tcPr anchor="ctr" anchorCtr="1">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1600" b="1" i="1" dirty="0"/>
                        <a:t>Differentiation of economic functions and family roles.</a:t>
                      </a:r>
                    </a:p>
                  </a:txBody>
                  <a:tcPr anchor="ctr" anchorCtr="1">
                    <a:solidFill>
                      <a:schemeClr val="accent5">
                        <a:lumMod val="20000"/>
                        <a:lumOff val="80000"/>
                      </a:schemeClr>
                    </a:solidFill>
                  </a:tcPr>
                </a:tc>
                <a:tc>
                  <a:txBody>
                    <a:bodyPr/>
                    <a:lstStyle/>
                    <a:p>
                      <a:pPr marL="285750" indent="-285750" algn="ctr">
                        <a:buFont typeface="Arial" pitchFamily="34" charset="0"/>
                        <a:buChar char="•"/>
                      </a:pPr>
                      <a:r>
                        <a:rPr lang="en-US" sz="1600" dirty="0"/>
                        <a:t>Decreasing  importance of primary production.</a:t>
                      </a:r>
                    </a:p>
                    <a:p>
                      <a:pPr marL="285750" indent="-285750" algn="ctr">
                        <a:buFont typeface="Arial" pitchFamily="34" charset="0"/>
                        <a:buChar char="•"/>
                      </a:pPr>
                      <a:r>
                        <a:rPr lang="en-US" sz="1600" dirty="0"/>
                        <a:t>Movement of women into the </a:t>
                      </a:r>
                      <a:r>
                        <a:rPr lang="en-US" sz="1600" dirty="0" err="1"/>
                        <a:t>labour</a:t>
                      </a:r>
                      <a:r>
                        <a:rPr lang="en-US" sz="1600" dirty="0"/>
                        <a:t> force.</a:t>
                      </a:r>
                    </a:p>
                    <a:p>
                      <a:pPr marL="285750" indent="-285750" algn="ctr">
                        <a:buFont typeface="Arial" pitchFamily="34" charset="0"/>
                        <a:buChar char="•"/>
                      </a:pPr>
                      <a:r>
                        <a:rPr lang="en-US" sz="1600" dirty="0"/>
                        <a:t>Development of alternate family patterns based on lifestyle.</a:t>
                      </a:r>
                    </a:p>
                  </a:txBody>
                  <a:tcPr>
                    <a:solidFill>
                      <a:schemeClr val="accent5">
                        <a:lumMod val="20000"/>
                        <a:lumOff val="80000"/>
                      </a:schemeClr>
                    </a:solidFill>
                  </a:tcPr>
                </a:tc>
                <a:tc>
                  <a:txBody>
                    <a:bodyPr/>
                    <a:lstStyle/>
                    <a:p>
                      <a:pPr marL="285750" indent="-285750" algn="ctr">
                        <a:buFont typeface="Arial" pitchFamily="34" charset="0"/>
                        <a:buChar char="•"/>
                      </a:pPr>
                      <a:r>
                        <a:rPr lang="en-US" sz="1600" dirty="0"/>
                        <a:t>Changes in housing stock, choice and lifestyles.</a:t>
                      </a:r>
                    </a:p>
                    <a:p>
                      <a:pPr marL="285750" indent="-285750" algn="ctr">
                        <a:buFont typeface="Arial" pitchFamily="34" charset="0"/>
                        <a:buChar char="•"/>
                      </a:pPr>
                      <a:r>
                        <a:rPr lang="en-US" sz="1600" dirty="0"/>
                        <a:t>Filtering,</a:t>
                      </a:r>
                      <a:r>
                        <a:rPr lang="en-US" sz="1600" baseline="0" dirty="0"/>
                        <a:t> d</a:t>
                      </a:r>
                      <a:r>
                        <a:rPr lang="en-US" sz="1600" dirty="0"/>
                        <a:t>owntown</a:t>
                      </a:r>
                      <a:r>
                        <a:rPr lang="en-US" sz="1600" baseline="0" dirty="0"/>
                        <a:t> infilling, suburbs become </a:t>
                      </a:r>
                      <a:r>
                        <a:rPr lang="en-US" sz="1600" baseline="0" dirty="0" err="1"/>
                        <a:t>urbs</a:t>
                      </a:r>
                      <a:r>
                        <a:rPr lang="en-US" sz="1600" baseline="0" dirty="0"/>
                        <a:t>.</a:t>
                      </a:r>
                      <a:endParaRPr lang="en-US" sz="1600" dirty="0"/>
                    </a:p>
                  </a:txBody>
                  <a:tcPr>
                    <a:solidFill>
                      <a:schemeClr val="accent5">
                        <a:lumMod val="20000"/>
                        <a:lumOff val="80000"/>
                      </a:schemeClr>
                    </a:solidFill>
                  </a:tcPr>
                </a:tc>
                <a:tc>
                  <a:txBody>
                    <a:bodyPr/>
                    <a:lstStyle/>
                    <a:p>
                      <a:pPr algn="ctr"/>
                      <a:r>
                        <a:rPr lang="en-US" sz="1600" dirty="0"/>
                        <a:t>Age and gender ratios, number of children, type of dwelling, own or rent, number of persons per household, type of vehicle.</a:t>
                      </a:r>
                    </a:p>
                  </a:txBody>
                  <a:tcPr>
                    <a:solidFill>
                      <a:schemeClr val="accent5">
                        <a:lumMod val="20000"/>
                        <a:lumOff val="80000"/>
                      </a:schemeClr>
                    </a:solidFill>
                  </a:tcPr>
                </a:tc>
                <a:tc>
                  <a:txBody>
                    <a:bodyPr/>
                    <a:lstStyle/>
                    <a:p>
                      <a:pPr algn="ctr"/>
                      <a:r>
                        <a:rPr lang="en-US" sz="1600" b="1" dirty="0"/>
                        <a:t>FAMILY STATUS</a:t>
                      </a:r>
                    </a:p>
                  </a:txBody>
                  <a:tcPr anchor="ctr" anchorCtr="1">
                    <a:solidFill>
                      <a:schemeClr val="accent5">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1600" b="1" i="1" dirty="0"/>
                        <a:t>Variety of origins and differentiation of people</a:t>
                      </a:r>
                    </a:p>
                  </a:txBody>
                  <a:tcPr anchor="ctr" anchorCtr="1">
                    <a:solidFill>
                      <a:schemeClr val="accent3">
                        <a:lumMod val="40000"/>
                        <a:lumOff val="60000"/>
                      </a:schemeClr>
                    </a:solidFill>
                  </a:tcPr>
                </a:tc>
                <a:tc>
                  <a:txBody>
                    <a:bodyPr/>
                    <a:lstStyle/>
                    <a:p>
                      <a:pPr marL="285750" indent="-285750" algn="ctr">
                        <a:buFont typeface="Arial" pitchFamily="34" charset="0"/>
                        <a:buChar char="•"/>
                      </a:pPr>
                      <a:r>
                        <a:rPr lang="en-US" sz="1600" dirty="0"/>
                        <a:t>Changing composition of population.</a:t>
                      </a:r>
                    </a:p>
                    <a:p>
                      <a:pPr marL="285750" indent="-285750" algn="ctr">
                        <a:buFont typeface="Arial" pitchFamily="34" charset="0"/>
                        <a:buChar char="•"/>
                      </a:pPr>
                      <a:r>
                        <a:rPr lang="en-US" sz="1600" dirty="0"/>
                        <a:t>Increasing migration and movement.</a:t>
                      </a:r>
                    </a:p>
                    <a:p>
                      <a:pPr marL="285750" indent="-285750" algn="ctr">
                        <a:buFont typeface="Arial" pitchFamily="34" charset="0"/>
                        <a:buChar char="•"/>
                      </a:pPr>
                      <a:r>
                        <a:rPr lang="en-US" sz="1600" dirty="0"/>
                        <a:t>Changes to age and gender distributions.</a:t>
                      </a:r>
                    </a:p>
                    <a:p>
                      <a:pPr marL="285750" indent="-285750" algn="ctr">
                        <a:buFont typeface="Arial" pitchFamily="34" charset="0"/>
                        <a:buChar char="•"/>
                      </a:pPr>
                      <a:r>
                        <a:rPr lang="en-US" sz="1600" dirty="0"/>
                        <a:t>Increasing ethnic diversity.</a:t>
                      </a:r>
                    </a:p>
                  </a:txBody>
                  <a:tcPr>
                    <a:solidFill>
                      <a:schemeClr val="accent3">
                        <a:lumMod val="40000"/>
                        <a:lumOff val="60000"/>
                      </a:schemeClr>
                    </a:solidFill>
                  </a:tcPr>
                </a:tc>
                <a:tc>
                  <a:txBody>
                    <a:bodyPr/>
                    <a:lstStyle/>
                    <a:p>
                      <a:pPr marL="285750" indent="-285750" algn="ctr">
                        <a:buFont typeface="Arial" pitchFamily="34" charset="0"/>
                        <a:buChar char="•"/>
                      </a:pPr>
                      <a:r>
                        <a:rPr lang="en-US" sz="1600" dirty="0"/>
                        <a:t>Redistribution of space into core and periphery.</a:t>
                      </a:r>
                    </a:p>
                    <a:p>
                      <a:pPr marL="285750" indent="-285750" algn="ctr">
                        <a:buFont typeface="Arial" pitchFamily="34" charset="0"/>
                        <a:buChar char="•"/>
                      </a:pPr>
                      <a:r>
                        <a:rPr lang="en-US" sz="1600" dirty="0"/>
                        <a:t>Isolation and segregation of groups.</a:t>
                      </a:r>
                    </a:p>
                    <a:p>
                      <a:pPr marL="285750" indent="-285750" algn="ctr">
                        <a:buFont typeface="Arial" pitchFamily="34" charset="0"/>
                        <a:buChar char="•"/>
                      </a:pPr>
                      <a:r>
                        <a:rPr lang="en-US" sz="1600" dirty="0"/>
                        <a:t>Increase in international migration.</a:t>
                      </a:r>
                    </a:p>
                  </a:txBody>
                  <a:tcPr>
                    <a:solidFill>
                      <a:schemeClr val="accent3">
                        <a:lumMod val="40000"/>
                        <a:lumOff val="60000"/>
                      </a:schemeClr>
                    </a:solidFill>
                  </a:tcPr>
                </a:tc>
                <a:tc>
                  <a:txBody>
                    <a:bodyPr/>
                    <a:lstStyle/>
                    <a:p>
                      <a:pPr algn="ctr"/>
                      <a:r>
                        <a:rPr lang="en-US" sz="1600" dirty="0"/>
                        <a:t>Ethnicity, mother tongue, country of origin, length of residency, movement patterns over time, children’s movement patterns.</a:t>
                      </a:r>
                    </a:p>
                  </a:txBody>
                  <a:tcPr>
                    <a:solidFill>
                      <a:schemeClr val="accent3">
                        <a:lumMod val="40000"/>
                        <a:lumOff val="60000"/>
                      </a:schemeClr>
                    </a:solidFill>
                  </a:tcPr>
                </a:tc>
                <a:tc>
                  <a:txBody>
                    <a:bodyPr/>
                    <a:lstStyle/>
                    <a:p>
                      <a:pPr algn="ctr"/>
                      <a:r>
                        <a:rPr lang="en-US" sz="1600" b="1" dirty="0"/>
                        <a:t>ETHNIC STATUS</a:t>
                      </a:r>
                    </a:p>
                  </a:txBody>
                  <a:tcPr anchor="ctr" anchorCtr="1">
                    <a:solidFill>
                      <a:schemeClr val="accent3">
                        <a:lumMod val="40000"/>
                        <a:lumOff val="60000"/>
                      </a:schemeClr>
                    </a:solidFill>
                  </a:tcPr>
                </a:tc>
                <a:extLst>
                  <a:ext uri="{0D108BD9-81ED-4DB2-BD59-A6C34878D82A}">
                    <a16:rowId xmlns:a16="http://schemas.microsoft.com/office/drawing/2014/main" val="10003"/>
                  </a:ext>
                </a:extLst>
              </a:tr>
            </a:tbl>
          </a:graphicData>
        </a:graphic>
      </p:graphicFrame>
      <p:sp>
        <p:nvSpPr>
          <p:cNvPr id="2" name="Left-Right Arrow 1"/>
          <p:cNvSpPr/>
          <p:nvPr/>
        </p:nvSpPr>
        <p:spPr>
          <a:xfrm>
            <a:off x="0" y="1447800"/>
            <a:ext cx="4191000" cy="1981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effectLst>
                  <a:outerShdw blurRad="38100" dist="38100" dir="2700000" algn="tl">
                    <a:srgbClr val="000000">
                      <a:alpha val="43137"/>
                    </a:srgbClr>
                  </a:outerShdw>
                </a:effectLst>
              </a:rPr>
              <a:t>Process of </a:t>
            </a:r>
            <a:r>
              <a:rPr lang="en-US" sz="2400" dirty="0" err="1">
                <a:solidFill>
                  <a:schemeClr val="bg1"/>
                </a:solidFill>
                <a:effectLst>
                  <a:outerShdw blurRad="38100" dist="38100" dir="2700000" algn="tl">
                    <a:srgbClr val="000000">
                      <a:alpha val="43137"/>
                    </a:srgbClr>
                  </a:outerShdw>
                </a:effectLst>
              </a:rPr>
              <a:t>Urbanisation</a:t>
            </a:r>
            <a:endParaRPr lang="en-US" sz="2400" dirty="0">
              <a:solidFill>
                <a:schemeClr val="bg1"/>
              </a:solidFill>
              <a:effectLst>
                <a:outerShdw blurRad="38100" dist="38100" dir="2700000" algn="tl">
                  <a:srgbClr val="000000">
                    <a:alpha val="43137"/>
                  </a:srgbClr>
                </a:outerShdw>
              </a:effectLst>
            </a:endParaRPr>
          </a:p>
        </p:txBody>
      </p:sp>
      <p:sp>
        <p:nvSpPr>
          <p:cNvPr id="5" name="Left-Right Arrow 4"/>
          <p:cNvSpPr/>
          <p:nvPr/>
        </p:nvSpPr>
        <p:spPr>
          <a:xfrm>
            <a:off x="1676400" y="3200400"/>
            <a:ext cx="4267200" cy="1981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effectLst>
                  <a:outerShdw blurRad="38100" dist="38100" dir="2700000" algn="tl">
                    <a:srgbClr val="000000">
                      <a:alpha val="43137"/>
                    </a:srgbClr>
                  </a:outerShdw>
                </a:effectLst>
              </a:rPr>
              <a:t>Increasing Social Scale</a:t>
            </a:r>
          </a:p>
        </p:txBody>
      </p:sp>
      <p:sp>
        <p:nvSpPr>
          <p:cNvPr id="6" name="Left-Right Arrow 5"/>
          <p:cNvSpPr/>
          <p:nvPr/>
        </p:nvSpPr>
        <p:spPr>
          <a:xfrm>
            <a:off x="5715000" y="4724400"/>
            <a:ext cx="2362200" cy="1981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effectLst>
                  <a:outerShdw blurRad="38100" dist="38100" dir="2700000" algn="tl">
                    <a:srgbClr val="000000">
                      <a:alpha val="43137"/>
                    </a:srgbClr>
                  </a:outerShdw>
                </a:effectLst>
              </a:rPr>
              <a:t>Variables</a:t>
            </a:r>
          </a:p>
        </p:txBody>
      </p:sp>
      <p:sp>
        <p:nvSpPr>
          <p:cNvPr id="7" name="Left-Right Arrow 6"/>
          <p:cNvSpPr/>
          <p:nvPr/>
        </p:nvSpPr>
        <p:spPr>
          <a:xfrm rot="16200000">
            <a:off x="5467350" y="3009900"/>
            <a:ext cx="6096000" cy="1295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effectLst>
                  <a:outerShdw blurRad="38100" dist="38100" dir="2700000" algn="tl">
                    <a:srgbClr val="000000">
                      <a:alpha val="43137"/>
                    </a:srgbClr>
                  </a:outerShdw>
                </a:effectLst>
              </a:rPr>
              <a:t>Social Area Constructs</a:t>
            </a:r>
          </a:p>
        </p:txBody>
      </p:sp>
      <p:sp>
        <p:nvSpPr>
          <p:cNvPr id="8" name="TextBox 7"/>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436957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200" y="2304871"/>
            <a:ext cx="2743200" cy="3046988"/>
          </a:xfrm>
          <a:prstGeom prst="rect">
            <a:avLst/>
          </a:prstGeom>
          <a:noFill/>
          <a:ln w="38100">
            <a:solidFill>
              <a:schemeClr val="tx1"/>
            </a:solidFill>
          </a:ln>
        </p:spPr>
        <p:txBody>
          <a:bodyPr wrap="square" rtlCol="0">
            <a:spAutoFit/>
          </a:bodyPr>
          <a:lstStyle/>
          <a:p>
            <a:pPr algn="ctr"/>
            <a:r>
              <a:rPr lang="en-US" sz="2400" dirty="0" err="1">
                <a:effectLst>
                  <a:outerShdw blurRad="38100" dist="38100" dir="2700000" algn="tl">
                    <a:srgbClr val="000000">
                      <a:alpha val="43137"/>
                    </a:srgbClr>
                  </a:outerShdw>
                </a:effectLst>
              </a:rPr>
              <a:t>Urbanisation</a:t>
            </a:r>
            <a:endParaRPr lang="en-US" sz="2400" dirty="0">
              <a:effectLst>
                <a:outerShdw blurRad="38100" dist="38100" dir="2700000" algn="tl">
                  <a:srgbClr val="000000">
                    <a:alpha val="43137"/>
                  </a:srgbClr>
                </a:outerShdw>
              </a:effectLst>
            </a:endParaRPr>
          </a:p>
          <a:p>
            <a:pPr algn="ctr"/>
            <a:r>
              <a:rPr lang="en-US" sz="2400" dirty="0">
                <a:effectLst>
                  <a:outerShdw blurRad="38100" dist="38100" dir="2700000" algn="tl">
                    <a:srgbClr val="000000">
                      <a:alpha val="43137"/>
                    </a:srgbClr>
                  </a:outerShdw>
                </a:effectLst>
              </a:rPr>
              <a:t>Processes:</a:t>
            </a:r>
          </a:p>
          <a:p>
            <a:pPr algn="ctr"/>
            <a:r>
              <a:rPr lang="en-US" sz="2400" dirty="0">
                <a:effectLst>
                  <a:outerShdw blurRad="38100" dist="38100" dir="2700000" algn="tl">
                    <a:srgbClr val="000000">
                      <a:alpha val="43137"/>
                    </a:srgbClr>
                  </a:outerShdw>
                </a:effectLst>
              </a:rPr>
              <a:t>Increased societal scale and complexity and functional differentiation creating…</a:t>
            </a:r>
            <a:endParaRPr lang="en-CA" sz="2400" dirty="0">
              <a:effectLst>
                <a:outerShdw blurRad="38100" dist="38100" dir="2700000" algn="tl">
                  <a:srgbClr val="000000">
                    <a:alpha val="43137"/>
                  </a:srgbClr>
                </a:outerShdw>
              </a:effectLst>
            </a:endParaRPr>
          </a:p>
        </p:txBody>
      </p:sp>
      <p:sp>
        <p:nvSpPr>
          <p:cNvPr id="16" name="TextBox 15"/>
          <p:cNvSpPr txBox="1"/>
          <p:nvPr/>
        </p:nvSpPr>
        <p:spPr>
          <a:xfrm>
            <a:off x="6705600" y="1114098"/>
            <a:ext cx="2184625" cy="1200329"/>
          </a:xfrm>
          <a:prstGeom prst="rect">
            <a:avLst/>
          </a:prstGeom>
          <a:noFill/>
          <a:ln w="38100">
            <a:solidFill>
              <a:schemeClr val="tx1"/>
            </a:solidFill>
          </a:ln>
        </p:spPr>
        <p:txBody>
          <a:bodyPr wrap="square" rtlCol="0">
            <a:spAutoFit/>
          </a:bodyPr>
          <a:lstStyle/>
          <a:p>
            <a:pPr algn="ctr"/>
            <a:r>
              <a:rPr lang="en-US" sz="3600" dirty="0">
                <a:solidFill>
                  <a:srgbClr val="FF0000"/>
                </a:solidFill>
                <a:effectLst>
                  <a:outerShdw blurRad="38100" dist="38100" dir="2700000" algn="tl">
                    <a:srgbClr val="000000">
                      <a:alpha val="43137"/>
                    </a:srgbClr>
                  </a:outerShdw>
                </a:effectLst>
              </a:rPr>
              <a:t>Social status</a:t>
            </a:r>
          </a:p>
        </p:txBody>
      </p:sp>
      <p:sp>
        <p:nvSpPr>
          <p:cNvPr id="2" name="Rectangle 1"/>
          <p:cNvSpPr/>
          <p:nvPr/>
        </p:nvSpPr>
        <p:spPr>
          <a:xfrm>
            <a:off x="3384332" y="933271"/>
            <a:ext cx="2802955" cy="1569660"/>
          </a:xfrm>
          <a:prstGeom prst="rect">
            <a:avLst/>
          </a:prstGeom>
          <a:ln>
            <a:solidFill>
              <a:schemeClr val="tx1"/>
            </a:solidFill>
          </a:ln>
        </p:spPr>
        <p:txBody>
          <a:bodyPr wrap="square">
            <a:spAutoFit/>
          </a:bodyPr>
          <a:lstStyle/>
          <a:p>
            <a:pPr algn="ctr"/>
            <a:r>
              <a:rPr lang="en-US" sz="2400" i="1" dirty="0">
                <a:solidFill>
                  <a:srgbClr val="FF0000"/>
                </a:solidFill>
                <a:effectLst>
                  <a:outerShdw blurRad="38100" dist="38100" dir="2700000" algn="tl">
                    <a:srgbClr val="000000">
                      <a:alpha val="43137"/>
                    </a:srgbClr>
                  </a:outerShdw>
                </a:effectLst>
              </a:rPr>
              <a:t>Change in the range and intensity of socio-economic relationships</a:t>
            </a:r>
          </a:p>
        </p:txBody>
      </p:sp>
      <p:sp>
        <p:nvSpPr>
          <p:cNvPr id="18" name="Rectangle 17"/>
          <p:cNvSpPr/>
          <p:nvPr/>
        </p:nvSpPr>
        <p:spPr>
          <a:xfrm>
            <a:off x="3397468" y="3238738"/>
            <a:ext cx="2789819" cy="1200329"/>
          </a:xfrm>
          <a:prstGeom prst="rect">
            <a:avLst/>
          </a:prstGeom>
          <a:ln>
            <a:solidFill>
              <a:schemeClr val="tx1"/>
            </a:solidFill>
          </a:ln>
        </p:spPr>
        <p:txBody>
          <a:bodyPr wrap="square">
            <a:spAutoFit/>
          </a:bodyPr>
          <a:lstStyle/>
          <a:p>
            <a:pPr algn="ctr"/>
            <a:r>
              <a:rPr lang="en-US" sz="2400" i="1" dirty="0">
                <a:solidFill>
                  <a:schemeClr val="accent6">
                    <a:lumMod val="50000"/>
                  </a:schemeClr>
                </a:solidFill>
                <a:effectLst>
                  <a:outerShdw blurRad="38100" dist="38100" dir="2700000" algn="tl">
                    <a:srgbClr val="000000">
                      <a:alpha val="43137"/>
                    </a:srgbClr>
                  </a:outerShdw>
                </a:effectLst>
              </a:rPr>
              <a:t>Differentiation of economic functions and family roles.</a:t>
            </a:r>
          </a:p>
        </p:txBody>
      </p:sp>
      <p:sp>
        <p:nvSpPr>
          <p:cNvPr id="19" name="Rectangle 18"/>
          <p:cNvSpPr/>
          <p:nvPr/>
        </p:nvSpPr>
        <p:spPr>
          <a:xfrm>
            <a:off x="3397468" y="5505271"/>
            <a:ext cx="2806264" cy="1200329"/>
          </a:xfrm>
          <a:prstGeom prst="rect">
            <a:avLst/>
          </a:prstGeom>
          <a:ln>
            <a:solidFill>
              <a:schemeClr val="tx1"/>
            </a:solidFill>
          </a:ln>
        </p:spPr>
        <p:txBody>
          <a:bodyPr wrap="square">
            <a:spAutoFit/>
          </a:bodyPr>
          <a:lstStyle/>
          <a:p>
            <a:pPr algn="ctr"/>
            <a:r>
              <a:rPr lang="en-US" sz="2400" i="1" dirty="0">
                <a:solidFill>
                  <a:schemeClr val="tx2">
                    <a:lumMod val="60000"/>
                    <a:lumOff val="40000"/>
                  </a:schemeClr>
                </a:solidFill>
                <a:effectLst>
                  <a:outerShdw blurRad="38100" dist="38100" dir="2700000" algn="tl">
                    <a:srgbClr val="000000">
                      <a:alpha val="43137"/>
                    </a:srgbClr>
                  </a:outerShdw>
                </a:effectLst>
              </a:rPr>
              <a:t>Variety of origins and differentiation of people</a:t>
            </a:r>
          </a:p>
        </p:txBody>
      </p:sp>
      <p:sp>
        <p:nvSpPr>
          <p:cNvPr id="20" name="TextBox 19"/>
          <p:cNvSpPr txBox="1"/>
          <p:nvPr/>
        </p:nvSpPr>
        <p:spPr>
          <a:xfrm>
            <a:off x="6756625" y="3245068"/>
            <a:ext cx="2184625" cy="1200329"/>
          </a:xfrm>
          <a:prstGeom prst="rect">
            <a:avLst/>
          </a:prstGeom>
          <a:noFill/>
          <a:ln w="38100">
            <a:solidFill>
              <a:schemeClr val="tx1"/>
            </a:solidFill>
          </a:ln>
        </p:spPr>
        <p:txBody>
          <a:bodyPr wrap="square" rtlCol="0">
            <a:spAutoFit/>
          </a:bodyPr>
          <a:lstStyle/>
          <a:p>
            <a:pPr algn="ctr"/>
            <a:r>
              <a:rPr lang="en-US" sz="3600" dirty="0">
                <a:solidFill>
                  <a:schemeClr val="accent6">
                    <a:lumMod val="50000"/>
                  </a:schemeClr>
                </a:solidFill>
                <a:effectLst>
                  <a:outerShdw blurRad="38100" dist="38100" dir="2700000" algn="tl">
                    <a:srgbClr val="000000">
                      <a:alpha val="43137"/>
                    </a:srgbClr>
                  </a:outerShdw>
                </a:effectLst>
              </a:rPr>
              <a:t>Family status</a:t>
            </a:r>
          </a:p>
        </p:txBody>
      </p:sp>
      <p:sp>
        <p:nvSpPr>
          <p:cNvPr id="21" name="TextBox 20"/>
          <p:cNvSpPr txBox="1"/>
          <p:nvPr/>
        </p:nvSpPr>
        <p:spPr>
          <a:xfrm>
            <a:off x="6756625" y="5515302"/>
            <a:ext cx="2184625" cy="1200329"/>
          </a:xfrm>
          <a:prstGeom prst="rect">
            <a:avLst/>
          </a:prstGeom>
          <a:noFill/>
          <a:ln w="38100">
            <a:solidFill>
              <a:schemeClr val="tx1"/>
            </a:solidFill>
          </a:ln>
        </p:spPr>
        <p:txBody>
          <a:bodyPr wrap="square" rtlCol="0">
            <a:spAutoFit/>
          </a:bodyPr>
          <a:lstStyle/>
          <a:p>
            <a:pPr algn="ctr"/>
            <a:r>
              <a:rPr lang="en-US" sz="3600" dirty="0">
                <a:solidFill>
                  <a:schemeClr val="tx2">
                    <a:lumMod val="60000"/>
                    <a:lumOff val="40000"/>
                  </a:schemeClr>
                </a:solidFill>
                <a:effectLst>
                  <a:outerShdw blurRad="38100" dist="38100" dir="2700000" algn="tl">
                    <a:srgbClr val="000000">
                      <a:alpha val="43137"/>
                    </a:srgbClr>
                  </a:outerShdw>
                </a:effectLst>
              </a:rPr>
              <a:t>Ethnic status</a:t>
            </a:r>
            <a:endParaRPr lang="en-CA" sz="3600" dirty="0">
              <a:solidFill>
                <a:schemeClr val="tx2">
                  <a:lumMod val="60000"/>
                  <a:lumOff val="40000"/>
                </a:schemeClr>
              </a:solidFill>
              <a:effectLst>
                <a:outerShdw blurRad="38100" dist="38100" dir="2700000" algn="tl">
                  <a:srgbClr val="000000">
                    <a:alpha val="43137"/>
                  </a:srgbClr>
                </a:outerShdw>
              </a:effectLst>
            </a:endParaRPr>
          </a:p>
        </p:txBody>
      </p:sp>
      <p:cxnSp>
        <p:nvCxnSpPr>
          <p:cNvPr id="23" name="Straight Arrow Connector 22"/>
          <p:cNvCxnSpPr>
            <a:stCxn id="13" idx="3"/>
            <a:endCxn id="2" idx="1"/>
          </p:cNvCxnSpPr>
          <p:nvPr/>
        </p:nvCxnSpPr>
        <p:spPr>
          <a:xfrm flipV="1">
            <a:off x="2819400" y="1718101"/>
            <a:ext cx="564932" cy="21102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3" idx="3"/>
            <a:endCxn id="18" idx="1"/>
          </p:cNvCxnSpPr>
          <p:nvPr/>
        </p:nvCxnSpPr>
        <p:spPr>
          <a:xfrm>
            <a:off x="2819400" y="3828365"/>
            <a:ext cx="578068" cy="10538"/>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3" idx="3"/>
            <a:endCxn id="19" idx="1"/>
          </p:cNvCxnSpPr>
          <p:nvPr/>
        </p:nvCxnSpPr>
        <p:spPr>
          <a:xfrm>
            <a:off x="2819400" y="3828365"/>
            <a:ext cx="578068" cy="2277071"/>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 idx="3"/>
            <a:endCxn id="16" idx="1"/>
          </p:cNvCxnSpPr>
          <p:nvPr/>
        </p:nvCxnSpPr>
        <p:spPr>
          <a:xfrm flipV="1">
            <a:off x="6187287" y="1714263"/>
            <a:ext cx="518313" cy="38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3"/>
            <a:endCxn id="20" idx="1"/>
          </p:cNvCxnSpPr>
          <p:nvPr/>
        </p:nvCxnSpPr>
        <p:spPr>
          <a:xfrm>
            <a:off x="6187287" y="3838903"/>
            <a:ext cx="569338" cy="633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9" idx="3"/>
            <a:endCxn id="21" idx="1"/>
          </p:cNvCxnSpPr>
          <p:nvPr/>
        </p:nvCxnSpPr>
        <p:spPr>
          <a:xfrm>
            <a:off x="6203732" y="6105436"/>
            <a:ext cx="552893" cy="100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6200" y="-43731"/>
            <a:ext cx="9372600" cy="430887"/>
          </a:xfrm>
          <a:prstGeom prst="rect">
            <a:avLst/>
          </a:prstGeom>
          <a:noFill/>
        </p:spPr>
        <p:txBody>
          <a:bodyPr wrap="square" rtlCol="0">
            <a:spAutoFit/>
          </a:bodyPr>
          <a:lstStyle/>
          <a:p>
            <a:pPr algn="ctr"/>
            <a:r>
              <a:rPr lang="en-US" sz="2200" dirty="0">
                <a:effectLst>
                  <a:outerShdw blurRad="38100" dist="38100" dir="2700000" algn="tl">
                    <a:srgbClr val="000000">
                      <a:alpha val="43137"/>
                    </a:srgbClr>
                  </a:outerShdw>
                </a:effectLst>
              </a:rPr>
              <a:t>Process of </a:t>
            </a:r>
            <a:r>
              <a:rPr lang="en-US" sz="2200" dirty="0" err="1">
                <a:effectLst>
                  <a:outerShdw blurRad="38100" dist="38100" dir="2700000" algn="tl">
                    <a:srgbClr val="000000">
                      <a:alpha val="43137"/>
                    </a:srgbClr>
                  </a:outerShdw>
                </a:effectLst>
              </a:rPr>
              <a:t>Urbanisation</a:t>
            </a:r>
            <a:r>
              <a:rPr lang="en-US" sz="2200" dirty="0">
                <a:effectLst>
                  <a:outerShdw blurRad="38100" dist="38100" dir="2700000" algn="tl">
                    <a:srgbClr val="000000">
                      <a:alpha val="43137"/>
                    </a:srgbClr>
                  </a:outerShdw>
                </a:effectLst>
              </a:rPr>
              <a:t> and the Development of Social Area Analysis Dimensions</a:t>
            </a:r>
          </a:p>
        </p:txBody>
      </p:sp>
      <p:grpSp>
        <p:nvGrpSpPr>
          <p:cNvPr id="41" name="Group 40"/>
          <p:cNvGrpSpPr/>
          <p:nvPr/>
        </p:nvGrpSpPr>
        <p:grpSpPr>
          <a:xfrm>
            <a:off x="112246" y="1984305"/>
            <a:ext cx="2707153" cy="3367554"/>
            <a:chOff x="381000" y="-152400"/>
            <a:chExt cx="8534400" cy="6950075"/>
          </a:xfrm>
        </p:grpSpPr>
        <p:pic>
          <p:nvPicPr>
            <p:cNvPr id="42" name="Picture 4" descr="DEMO-ECO-URBAN CHANGES"/>
            <p:cNvPicPr>
              <a:picLocks noChangeAspect="1" noChangeArrowheads="1"/>
            </p:cNvPicPr>
            <p:nvPr/>
          </p:nvPicPr>
          <p:blipFill>
            <a:blip r:embed="rId2" cstate="print"/>
            <a:srcRect/>
            <a:stretch>
              <a:fillRect/>
            </a:stretch>
          </p:blipFill>
          <p:spPr bwMode="auto">
            <a:xfrm>
              <a:off x="381000" y="179388"/>
              <a:ext cx="8534400" cy="6618287"/>
            </a:xfrm>
            <a:prstGeom prst="rect">
              <a:avLst/>
            </a:prstGeom>
            <a:noFill/>
            <a:ln w="9525">
              <a:noFill/>
              <a:miter lim="800000"/>
              <a:headEnd/>
              <a:tailEnd/>
            </a:ln>
          </p:spPr>
        </p:pic>
        <p:sp>
          <p:nvSpPr>
            <p:cNvPr id="43" name="Rectangle 42"/>
            <p:cNvSpPr/>
            <p:nvPr/>
          </p:nvSpPr>
          <p:spPr>
            <a:xfrm>
              <a:off x="4343400" y="5302468"/>
              <a:ext cx="2438400" cy="685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a:effectLst>
                  <a:outerShdw blurRad="38100" dist="38100" dir="2700000" algn="tl">
                    <a:srgbClr val="000000">
                      <a:alpha val="43137"/>
                    </a:srgbClr>
                  </a:outerShdw>
                </a:effectLst>
              </a:endParaRPr>
            </a:p>
          </p:txBody>
        </p:sp>
        <p:sp>
          <p:nvSpPr>
            <p:cNvPr id="44" name="Rectangle 43"/>
            <p:cNvSpPr/>
            <p:nvPr/>
          </p:nvSpPr>
          <p:spPr>
            <a:xfrm>
              <a:off x="4343400" y="6308834"/>
              <a:ext cx="2438400" cy="304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a:effectLst>
                  <a:outerShdw blurRad="38100" dist="38100" dir="2700000" algn="tl">
                    <a:srgbClr val="000000">
                      <a:alpha val="43137"/>
                    </a:srgbClr>
                  </a:outerShdw>
                </a:effectLst>
              </a:endParaRPr>
            </a:p>
          </p:txBody>
        </p:sp>
        <p:sp>
          <p:nvSpPr>
            <p:cNvPr id="45" name="Rectangle 44"/>
            <p:cNvSpPr/>
            <p:nvPr/>
          </p:nvSpPr>
          <p:spPr>
            <a:xfrm>
              <a:off x="4343400" y="3048000"/>
              <a:ext cx="1600200" cy="12192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dirty="0">
                <a:effectLst>
                  <a:outerShdw blurRad="38100" dist="38100" dir="2700000" algn="tl">
                    <a:srgbClr val="000000">
                      <a:alpha val="43137"/>
                    </a:srgbClr>
                  </a:outerShdw>
                </a:effectLst>
              </a:endParaRPr>
            </a:p>
          </p:txBody>
        </p:sp>
        <p:sp>
          <p:nvSpPr>
            <p:cNvPr id="46" name="Rectangle 45"/>
            <p:cNvSpPr/>
            <p:nvPr/>
          </p:nvSpPr>
          <p:spPr>
            <a:xfrm>
              <a:off x="6096000" y="2514600"/>
              <a:ext cx="838200" cy="9144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a:effectLst>
                  <a:outerShdw blurRad="38100" dist="38100" dir="2700000" algn="tl">
                    <a:srgbClr val="000000">
                      <a:alpha val="43137"/>
                    </a:srgbClr>
                  </a:outerShdw>
                </a:effectLst>
              </a:endParaRPr>
            </a:p>
          </p:txBody>
        </p:sp>
        <p:sp>
          <p:nvSpPr>
            <p:cNvPr id="47" name="Rectangle 46"/>
            <p:cNvSpPr/>
            <p:nvPr/>
          </p:nvSpPr>
          <p:spPr>
            <a:xfrm>
              <a:off x="6172200" y="3505200"/>
              <a:ext cx="838200" cy="2286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buFontTx/>
                <a:buNone/>
                <a:defRPr/>
              </a:pPr>
              <a:endParaRPr lang="en-CA">
                <a:effectLst>
                  <a:outerShdw blurRad="38100" dist="38100" dir="2700000" algn="tl">
                    <a:srgbClr val="000000">
                      <a:alpha val="43137"/>
                    </a:srgbClr>
                  </a:outerShdw>
                </a:effectLst>
              </a:endParaRPr>
            </a:p>
          </p:txBody>
        </p:sp>
        <p:sp>
          <p:nvSpPr>
            <p:cNvPr id="48" name="AutoShape 10"/>
            <p:cNvSpPr>
              <a:spLocks noChangeArrowheads="1"/>
            </p:cNvSpPr>
            <p:nvPr/>
          </p:nvSpPr>
          <p:spPr bwMode="auto">
            <a:xfrm>
              <a:off x="5029200" y="2514600"/>
              <a:ext cx="1447800" cy="609600"/>
            </a:xfrm>
            <a:prstGeom prst="curvedDownArrow">
              <a:avLst>
                <a:gd name="adj1" fmla="val 47500"/>
                <a:gd name="adj2" fmla="val 95000"/>
                <a:gd name="adj3" fmla="val 33333"/>
              </a:avLst>
            </a:prstGeom>
            <a:solidFill>
              <a:srgbClr val="FF0000"/>
            </a:solidFill>
            <a:ln w="9525">
              <a:noFill/>
              <a:miter lim="800000"/>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49" name="AutoShape 11"/>
            <p:cNvSpPr>
              <a:spLocks noChangeArrowheads="1"/>
            </p:cNvSpPr>
            <p:nvPr/>
          </p:nvSpPr>
          <p:spPr bwMode="auto">
            <a:xfrm rot="10476978">
              <a:off x="4953000" y="3429000"/>
              <a:ext cx="1447800" cy="609600"/>
            </a:xfrm>
            <a:prstGeom prst="curvedDownArrow">
              <a:avLst>
                <a:gd name="adj1" fmla="val 47500"/>
                <a:gd name="adj2" fmla="val 95000"/>
                <a:gd name="adj3" fmla="val 33333"/>
              </a:avLst>
            </a:prstGeom>
            <a:solidFill>
              <a:srgbClr val="FF0000"/>
            </a:solidFill>
            <a:ln w="9525">
              <a:noFill/>
              <a:miter lim="800000"/>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50" name="Oval 12"/>
            <p:cNvSpPr>
              <a:spLocks noChangeArrowheads="1"/>
            </p:cNvSpPr>
            <p:nvPr/>
          </p:nvSpPr>
          <p:spPr bwMode="auto">
            <a:xfrm>
              <a:off x="7543800" y="609600"/>
              <a:ext cx="1066800" cy="609600"/>
            </a:xfrm>
            <a:prstGeom prst="ellipse">
              <a:avLst/>
            </a:prstGeom>
            <a:solidFill>
              <a:srgbClr val="00FF00">
                <a:alpha val="53000"/>
              </a:srgbClr>
            </a:solidFill>
            <a:ln w="9525" algn="ctr">
              <a:noFill/>
              <a:round/>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51" name="Oval 13"/>
            <p:cNvSpPr>
              <a:spLocks noChangeArrowheads="1"/>
            </p:cNvSpPr>
            <p:nvPr/>
          </p:nvSpPr>
          <p:spPr bwMode="auto">
            <a:xfrm>
              <a:off x="4419600" y="2362200"/>
              <a:ext cx="1219200" cy="685800"/>
            </a:xfrm>
            <a:prstGeom prst="ellipse">
              <a:avLst/>
            </a:prstGeom>
            <a:solidFill>
              <a:srgbClr val="339966">
                <a:alpha val="53000"/>
              </a:srgbClr>
            </a:solidFill>
            <a:ln w="9525" algn="ctr">
              <a:noFill/>
              <a:round/>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52" name="Oval 14"/>
            <p:cNvSpPr>
              <a:spLocks noChangeArrowheads="1"/>
            </p:cNvSpPr>
            <p:nvPr/>
          </p:nvSpPr>
          <p:spPr bwMode="auto">
            <a:xfrm>
              <a:off x="5334000" y="685800"/>
              <a:ext cx="1066800" cy="609600"/>
            </a:xfrm>
            <a:prstGeom prst="ellipse">
              <a:avLst/>
            </a:prstGeom>
            <a:solidFill>
              <a:srgbClr val="00FF00">
                <a:alpha val="53000"/>
              </a:srgbClr>
            </a:solidFill>
            <a:ln w="9525" algn="ctr">
              <a:noFill/>
              <a:round/>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53" name="Oval 15"/>
            <p:cNvSpPr>
              <a:spLocks noChangeArrowheads="1"/>
            </p:cNvSpPr>
            <p:nvPr/>
          </p:nvSpPr>
          <p:spPr bwMode="auto">
            <a:xfrm>
              <a:off x="6477000" y="609600"/>
              <a:ext cx="1066800" cy="609600"/>
            </a:xfrm>
            <a:prstGeom prst="ellipse">
              <a:avLst/>
            </a:prstGeom>
            <a:solidFill>
              <a:srgbClr val="00FF00">
                <a:alpha val="53000"/>
              </a:srgbClr>
            </a:solidFill>
            <a:ln w="9525" algn="ctr">
              <a:noFill/>
              <a:round/>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54" name="Oval 16"/>
            <p:cNvSpPr>
              <a:spLocks noChangeArrowheads="1"/>
            </p:cNvSpPr>
            <p:nvPr/>
          </p:nvSpPr>
          <p:spPr bwMode="auto">
            <a:xfrm>
              <a:off x="4267200" y="609600"/>
              <a:ext cx="1066800" cy="609600"/>
            </a:xfrm>
            <a:prstGeom prst="ellipse">
              <a:avLst/>
            </a:prstGeom>
            <a:solidFill>
              <a:srgbClr val="339966">
                <a:alpha val="53000"/>
              </a:srgbClr>
            </a:solidFill>
            <a:ln w="9525" algn="ctr">
              <a:noFill/>
              <a:round/>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55" name="Oval 17"/>
            <p:cNvSpPr>
              <a:spLocks noChangeArrowheads="1"/>
            </p:cNvSpPr>
            <p:nvPr/>
          </p:nvSpPr>
          <p:spPr bwMode="auto">
            <a:xfrm>
              <a:off x="4343400" y="1600200"/>
              <a:ext cx="1066800" cy="609600"/>
            </a:xfrm>
            <a:prstGeom prst="ellipse">
              <a:avLst/>
            </a:prstGeom>
            <a:solidFill>
              <a:srgbClr val="339966">
                <a:alpha val="53000"/>
              </a:srgbClr>
            </a:solidFill>
            <a:ln w="9525" algn="ctr">
              <a:noFill/>
              <a:round/>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56" name="AutoShape 19"/>
            <p:cNvSpPr>
              <a:spLocks noChangeArrowheads="1"/>
            </p:cNvSpPr>
            <p:nvPr/>
          </p:nvSpPr>
          <p:spPr bwMode="auto">
            <a:xfrm rot="10800000">
              <a:off x="8305800" y="-152400"/>
              <a:ext cx="533400" cy="6858000"/>
            </a:xfrm>
            <a:prstGeom prst="curvedRightArrow">
              <a:avLst>
                <a:gd name="adj1" fmla="val 257143"/>
                <a:gd name="adj2" fmla="val 514286"/>
                <a:gd name="adj3" fmla="val 33333"/>
              </a:avLst>
            </a:prstGeom>
            <a:solidFill>
              <a:srgbClr val="00FF00">
                <a:alpha val="50000"/>
              </a:srgbClr>
            </a:solidFill>
            <a:ln w="9525">
              <a:noFill/>
              <a:miter lim="800000"/>
              <a:headEnd/>
              <a:tailEnd/>
            </a:ln>
            <a:effectLst/>
          </p:spPr>
          <p:txBody>
            <a:bodyPr wrap="none" anchor="ctr"/>
            <a:lstStyle/>
            <a:p>
              <a:endParaRPr lang="en-US">
                <a:effectLst>
                  <a:outerShdw blurRad="38100" dist="38100" dir="2700000" algn="tl">
                    <a:srgbClr val="000000">
                      <a:alpha val="43137"/>
                    </a:srgbClr>
                  </a:outerShdw>
                </a:effectLst>
              </a:endParaRPr>
            </a:p>
          </p:txBody>
        </p:sp>
        <p:sp>
          <p:nvSpPr>
            <p:cNvPr id="57" name="AutoShape 20"/>
            <p:cNvSpPr>
              <a:spLocks noChangeArrowheads="1"/>
            </p:cNvSpPr>
            <p:nvPr/>
          </p:nvSpPr>
          <p:spPr bwMode="auto">
            <a:xfrm>
              <a:off x="6858000" y="6096000"/>
              <a:ext cx="1447800" cy="533400"/>
            </a:xfrm>
            <a:prstGeom prst="rightArrow">
              <a:avLst>
                <a:gd name="adj1" fmla="val 50000"/>
                <a:gd name="adj2" fmla="val 67857"/>
              </a:avLst>
            </a:prstGeom>
            <a:solidFill>
              <a:srgbClr val="00FF00">
                <a:alpha val="50000"/>
              </a:srgbClr>
            </a:solidFill>
            <a:ln w="9525" algn="ctr">
              <a:noFill/>
              <a:miter lim="800000"/>
              <a:headEnd/>
              <a:tailEnd/>
            </a:ln>
            <a:effectLst/>
          </p:spPr>
          <p:txBody>
            <a:bodyPr wrap="none" anchor="ctr"/>
            <a:lstStyle/>
            <a:p>
              <a:endParaRPr lang="en-US">
                <a:effectLst>
                  <a:outerShdw blurRad="38100" dist="38100" dir="2700000" algn="tl">
                    <a:srgbClr val="000000">
                      <a:alpha val="43137"/>
                    </a:srgbClr>
                  </a:outerShdw>
                </a:effectLst>
              </a:endParaRPr>
            </a:p>
          </p:txBody>
        </p:sp>
        <p:cxnSp>
          <p:nvCxnSpPr>
            <p:cNvPr id="58" name="Straight Arrow Connector 57"/>
            <p:cNvCxnSpPr/>
            <p:nvPr/>
          </p:nvCxnSpPr>
          <p:spPr>
            <a:xfrm>
              <a:off x="4800600" y="2895600"/>
              <a:ext cx="0" cy="304800"/>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Bent Arrow 58"/>
            <p:cNvSpPr/>
            <p:nvPr/>
          </p:nvSpPr>
          <p:spPr>
            <a:xfrm>
              <a:off x="4095750" y="3619500"/>
              <a:ext cx="247650" cy="2841734"/>
            </a:xfrm>
            <a:prstGeom prst="ben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38100" dist="38100" dir="2700000" algn="tl">
                    <a:srgbClr val="000000">
                      <a:alpha val="43137"/>
                    </a:srgbClr>
                  </a:outerShdw>
                </a:effectLst>
              </a:endParaRPr>
            </a:p>
          </p:txBody>
        </p:sp>
      </p:grpSp>
      <p:sp>
        <p:nvSpPr>
          <p:cNvPr id="35" name="TextBox 34"/>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effectLst>
                  <a:outerShdw blurRad="38100" dist="38100" dir="2700000" algn="tl">
                    <a:srgbClr val="000000">
                      <a:alpha val="43137"/>
                    </a:srgbClr>
                  </a:outerShdw>
                </a:effectLst>
                <a:sym typeface="Wingdings" panose="05000000000000000000" pitchFamily="2" charset="2"/>
              </a:rPr>
              <a:t></a:t>
            </a:r>
            <a:endParaRPr lang="en-CA" sz="4000" kern="700" spc="-100"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20635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 grpId="0" animBg="1"/>
      <p:bldP spid="18" grpId="0" animBg="1"/>
      <p:bldP spid="19" grpId="0" animBg="1"/>
      <p:bldP spid="20" grpId="0" animBg="1"/>
      <p:bldP spid="21"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609600"/>
          </a:xfrm>
        </p:spPr>
        <p:txBody>
          <a:bodyPr>
            <a:normAutofit/>
          </a:bodyPr>
          <a:lstStyle/>
          <a:p>
            <a:pPr lvl="0"/>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U</a:t>
            </a:r>
            <a:r>
              <a:rPr kumimoji="0" lang="en-CA" sz="3400" i="0" u="none"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Arial" pitchFamily="34" charset="0"/>
              </a:rPr>
              <a:t>rban Social Ecology</a:t>
            </a:r>
            <a:endParaRPr lang="en-US" sz="3400" dirty="0">
              <a:effectLst>
                <a:outerShdw blurRad="38100" dist="38100" dir="2700000" algn="tl">
                  <a:srgbClr val="000000">
                    <a:alpha val="43137"/>
                  </a:srgbClr>
                </a:outerShdw>
              </a:effectLst>
              <a:latin typeface="+mn-lt"/>
            </a:endParaRPr>
          </a:p>
        </p:txBody>
      </p:sp>
      <p:sp>
        <p:nvSpPr>
          <p:cNvPr id="3" name="Subtitle 2"/>
          <p:cNvSpPr>
            <a:spLocks noGrp="1"/>
          </p:cNvSpPr>
          <p:nvPr>
            <p:ph type="subTitle" idx="1"/>
          </p:nvPr>
        </p:nvSpPr>
        <p:spPr>
          <a:xfrm>
            <a:off x="444500" y="838200"/>
            <a:ext cx="8382000" cy="5257800"/>
          </a:xfrm>
        </p:spPr>
        <p:txBody>
          <a:bodyPr>
            <a:noAutofit/>
          </a:bodyPr>
          <a:lstStyle/>
          <a:p>
            <a:pPr marL="533400" marR="0" algn="l">
              <a:spcBef>
                <a:spcPts val="0"/>
              </a:spcBef>
              <a:spcAft>
                <a:spcPts val="0"/>
              </a:spcAft>
            </a:pPr>
            <a:r>
              <a:rPr lang="en-CA" sz="2300" dirty="0">
                <a:solidFill>
                  <a:schemeClr val="tx1"/>
                </a:solidFill>
                <a:effectLst>
                  <a:outerShdw blurRad="38100" dist="38100" dir="2700000" algn="tl">
                    <a:srgbClr val="000000">
                      <a:alpha val="43137"/>
                    </a:srgbClr>
                  </a:outerShdw>
                </a:effectLst>
              </a:rPr>
              <a:t>The Demographic Dynamic Dilemma</a:t>
            </a:r>
          </a:p>
          <a:p>
            <a:pPr marL="876300" indent="-342900" algn="l">
              <a:spcBef>
                <a:spcPts val="0"/>
              </a:spcBef>
              <a:buFont typeface="Arial" pitchFamily="34" charset="0"/>
              <a:buChar char="•"/>
            </a:pPr>
            <a:r>
              <a:rPr lang="en-CA" sz="2300" dirty="0">
                <a:solidFill>
                  <a:schemeClr val="tx1"/>
                </a:solidFill>
              </a:rPr>
              <a:t>	The Population Model</a:t>
            </a:r>
          </a:p>
          <a:p>
            <a:pPr marL="876300" indent="-342900" algn="l">
              <a:spcBef>
                <a:spcPts val="0"/>
              </a:spcBef>
              <a:buFont typeface="Arial" pitchFamily="34" charset="0"/>
              <a:buChar char="•"/>
            </a:pPr>
            <a:r>
              <a:rPr lang="en-CA" sz="2300" dirty="0">
                <a:solidFill>
                  <a:schemeClr val="tx1"/>
                </a:solidFill>
              </a:rPr>
              <a:t>The Survival Dilemma</a:t>
            </a:r>
          </a:p>
          <a:p>
            <a:pPr marL="533400" marR="0" algn="l">
              <a:spcBef>
                <a:spcPts val="0"/>
              </a:spcBef>
              <a:spcAft>
                <a:spcPts val="0"/>
              </a:spcAft>
            </a:pPr>
            <a:r>
              <a:rPr lang="en-CA" sz="2300" dirty="0">
                <a:solidFill>
                  <a:schemeClr val="tx1"/>
                </a:solidFill>
                <a:effectLst>
                  <a:outerShdw blurRad="38100" dist="38100" dir="2700000" algn="tl">
                    <a:srgbClr val="000000">
                      <a:alpha val="43137"/>
                    </a:srgbClr>
                  </a:outerShdw>
                </a:effectLst>
              </a:rPr>
              <a:t>Urban Ecology</a:t>
            </a:r>
            <a:endParaRPr lang="en-US" sz="2300" dirty="0">
              <a:solidFill>
                <a:schemeClr val="tx1"/>
              </a:solidFill>
              <a:effectLst>
                <a:outerShdw blurRad="38100" dist="38100" dir="2700000" algn="tl">
                  <a:srgbClr val="000000">
                    <a:alpha val="43137"/>
                  </a:srgbClr>
                </a:outerShdw>
              </a:effectLst>
            </a:endParaRPr>
          </a:p>
          <a:p>
            <a:pPr marL="533400" marR="0" algn="l">
              <a:spcBef>
                <a:spcPts val="0"/>
              </a:spcBef>
              <a:spcAft>
                <a:spcPts val="0"/>
              </a:spcAft>
            </a:pPr>
            <a:r>
              <a:rPr lang="en-CA" sz="2300" dirty="0">
                <a:solidFill>
                  <a:schemeClr val="tx1"/>
                </a:solidFill>
              </a:rPr>
              <a:t>	The Assimilation Model</a:t>
            </a:r>
            <a:endParaRPr lang="en-US" sz="2300" dirty="0">
              <a:solidFill>
                <a:schemeClr val="tx1"/>
              </a:solidFill>
            </a:endParaRPr>
          </a:p>
          <a:p>
            <a:pPr marL="533400" marR="0" algn="l">
              <a:spcBef>
                <a:spcPts val="0"/>
              </a:spcBef>
              <a:spcAft>
                <a:spcPts val="0"/>
              </a:spcAft>
            </a:pPr>
            <a:r>
              <a:rPr lang="en-CA" sz="2300" dirty="0">
                <a:solidFill>
                  <a:schemeClr val="tx1"/>
                </a:solidFill>
                <a:effectLst>
                  <a:outerShdw blurRad="38100" dist="38100" dir="2700000" algn="tl">
                    <a:srgbClr val="000000">
                      <a:alpha val="43137"/>
                    </a:srgbClr>
                  </a:outerShdw>
                </a:effectLst>
              </a:rPr>
              <a:t>Social Area Analysis (SAA</a:t>
            </a:r>
          </a:p>
          <a:p>
            <a:pPr marL="876300" marR="0" indent="-342900" algn="l">
              <a:spcBef>
                <a:spcPts val="0"/>
              </a:spcBef>
              <a:spcAft>
                <a:spcPts val="0"/>
              </a:spcAft>
              <a:buFont typeface="Arial" pitchFamily="34" charset="0"/>
              <a:buChar char="•"/>
            </a:pPr>
            <a:r>
              <a:rPr lang="en-CA" sz="2300" dirty="0">
                <a:solidFill>
                  <a:schemeClr val="tx1"/>
                </a:solidFill>
                <a:effectLst/>
              </a:rPr>
              <a:t>	SAA Methodology</a:t>
            </a:r>
            <a:endParaRPr lang="en-US" sz="2300" dirty="0">
              <a:solidFill>
                <a:schemeClr val="tx1"/>
              </a:solidFill>
            </a:endParaRPr>
          </a:p>
          <a:p>
            <a:pPr marL="876300" marR="0" indent="-342900" algn="l">
              <a:spcBef>
                <a:spcPts val="0"/>
              </a:spcBef>
              <a:spcAft>
                <a:spcPts val="0"/>
              </a:spcAft>
              <a:buFont typeface="Arial" pitchFamily="34" charset="0"/>
              <a:buChar char="•"/>
            </a:pPr>
            <a:r>
              <a:rPr lang="en-CA" sz="2300" dirty="0">
                <a:solidFill>
                  <a:schemeClr val="tx1"/>
                </a:solidFill>
                <a:effectLst/>
              </a:rPr>
              <a:t>	Criticisms of SAA</a:t>
            </a:r>
            <a:endParaRPr lang="en-US" sz="2300" dirty="0">
              <a:solidFill>
                <a:schemeClr val="tx1"/>
              </a:solidFill>
            </a:endParaRPr>
          </a:p>
          <a:p>
            <a:pPr marL="533400" marR="0" algn="l">
              <a:spcBef>
                <a:spcPts val="0"/>
              </a:spcBef>
              <a:spcAft>
                <a:spcPts val="0"/>
              </a:spcAft>
            </a:pPr>
            <a:r>
              <a:rPr lang="en-CA" sz="2300" dirty="0">
                <a:solidFill>
                  <a:schemeClr val="tx1"/>
                </a:solidFill>
                <a:effectLst>
                  <a:outerShdw blurRad="38100" dist="38100" dir="2700000" algn="tl">
                    <a:srgbClr val="000000">
                      <a:alpha val="43137"/>
                    </a:srgbClr>
                  </a:outerShdw>
                </a:effectLst>
              </a:rPr>
              <a:t>Factorial Ecology</a:t>
            </a:r>
            <a:endParaRPr lang="en-US" sz="2300" dirty="0">
              <a:solidFill>
                <a:schemeClr val="tx1"/>
              </a:solidFill>
              <a:effectLst>
                <a:outerShdw blurRad="38100" dist="38100" dir="2700000" algn="tl">
                  <a:srgbClr val="000000">
                    <a:alpha val="43137"/>
                  </a:srgbClr>
                </a:outerShdw>
              </a:effectLst>
            </a:endParaRPr>
          </a:p>
          <a:p>
            <a:pPr marL="876300" marR="0" indent="-342900" algn="l">
              <a:spcBef>
                <a:spcPts val="0"/>
              </a:spcBef>
              <a:spcAft>
                <a:spcPts val="0"/>
              </a:spcAft>
              <a:buFont typeface="Arial" pitchFamily="34" charset="0"/>
              <a:buChar char="•"/>
            </a:pPr>
            <a:r>
              <a:rPr lang="en-CA" sz="2300" dirty="0">
                <a:solidFill>
                  <a:schemeClr val="tx1"/>
                </a:solidFill>
                <a:effectLst/>
              </a:rPr>
              <a:t>	Factorial Ecology Methodology</a:t>
            </a:r>
            <a:endParaRPr lang="en-US" sz="2300" dirty="0">
              <a:solidFill>
                <a:schemeClr val="tx1"/>
              </a:solidFill>
            </a:endParaRPr>
          </a:p>
          <a:p>
            <a:pPr marL="876300" marR="0" indent="-342900" algn="l">
              <a:spcBef>
                <a:spcPts val="0"/>
              </a:spcBef>
              <a:spcAft>
                <a:spcPts val="0"/>
              </a:spcAft>
              <a:buFont typeface="Arial" pitchFamily="34" charset="0"/>
              <a:buChar char="•"/>
            </a:pPr>
            <a:r>
              <a:rPr lang="en-CA" sz="2300" dirty="0">
                <a:solidFill>
                  <a:schemeClr val="tx1"/>
                </a:solidFill>
                <a:effectLst/>
              </a:rPr>
              <a:t>	Results of Factorial Ecology Analysis</a:t>
            </a:r>
            <a:endParaRPr lang="en-US" sz="2300" dirty="0">
              <a:solidFill>
                <a:schemeClr val="tx1"/>
              </a:solidFill>
            </a:endParaRPr>
          </a:p>
          <a:p>
            <a:pPr marL="876300" marR="0" indent="-342900" algn="l">
              <a:spcBef>
                <a:spcPts val="0"/>
              </a:spcBef>
              <a:spcAft>
                <a:spcPts val="0"/>
              </a:spcAft>
              <a:buFont typeface="Arial" pitchFamily="34" charset="0"/>
              <a:buChar char="•"/>
            </a:pPr>
            <a:r>
              <a:rPr lang="en-CA" sz="2300" dirty="0">
                <a:solidFill>
                  <a:schemeClr val="tx1"/>
                </a:solidFill>
                <a:effectLst/>
              </a:rPr>
              <a:t>	Spatial Patterns to Social Dimensions</a:t>
            </a:r>
            <a:endParaRPr lang="en-US" sz="2300" dirty="0">
              <a:solidFill>
                <a:schemeClr val="tx1"/>
              </a:solidFill>
            </a:endParaRPr>
          </a:p>
          <a:p>
            <a:pPr marL="876300" marR="0" indent="-342900" algn="l">
              <a:spcBef>
                <a:spcPts val="0"/>
              </a:spcBef>
              <a:spcAft>
                <a:spcPts val="0"/>
              </a:spcAft>
              <a:buFont typeface="Arial" pitchFamily="34" charset="0"/>
              <a:buChar char="•"/>
            </a:pPr>
            <a:r>
              <a:rPr lang="en-CA" sz="2300" dirty="0">
                <a:solidFill>
                  <a:schemeClr val="tx1"/>
                </a:solidFill>
                <a:effectLst/>
              </a:rPr>
              <a:t>	Metro Toronto’s Social Areas</a:t>
            </a:r>
            <a:endParaRPr lang="en-US" sz="2300" dirty="0">
              <a:solidFill>
                <a:schemeClr val="tx1"/>
              </a:solidFill>
            </a:endParaRPr>
          </a:p>
          <a:p>
            <a:pPr marL="876300" marR="0" indent="-342900" algn="l">
              <a:spcBef>
                <a:spcPts val="0"/>
              </a:spcBef>
              <a:spcAft>
                <a:spcPts val="0"/>
              </a:spcAft>
              <a:buFont typeface="Arial" pitchFamily="34" charset="0"/>
              <a:buChar char="•"/>
            </a:pPr>
            <a:r>
              <a:rPr lang="en-CA" sz="2300" dirty="0">
                <a:solidFill>
                  <a:schemeClr val="tx1"/>
                </a:solidFill>
                <a:effectLst/>
              </a:rPr>
              <a:t>	Changing Urban Ecologies</a:t>
            </a:r>
            <a:endParaRPr lang="en-US" sz="2300" dirty="0">
              <a:solidFill>
                <a:schemeClr val="tx1"/>
              </a:solidFill>
            </a:endParaRPr>
          </a:p>
          <a:p>
            <a:pPr marL="876300" marR="0" indent="-342900" algn="l">
              <a:spcBef>
                <a:spcPts val="0"/>
              </a:spcBef>
              <a:spcAft>
                <a:spcPts val="0"/>
              </a:spcAft>
              <a:buFont typeface="Arial" pitchFamily="34" charset="0"/>
              <a:buChar char="•"/>
            </a:pPr>
            <a:r>
              <a:rPr lang="en-CA" sz="2300" dirty="0">
                <a:solidFill>
                  <a:schemeClr val="tx1"/>
                </a:solidFill>
                <a:effectLst/>
              </a:rPr>
              <a:t>	Problems with Factorial Ecologies</a:t>
            </a:r>
            <a:endParaRPr lang="en-US" sz="2300" dirty="0">
              <a:solidFill>
                <a:schemeClr val="tx1"/>
              </a:solidFill>
            </a:endParaRPr>
          </a:p>
          <a:p>
            <a:pPr marL="533400" marR="0" algn="l">
              <a:spcBef>
                <a:spcPts val="0"/>
              </a:spcBef>
              <a:spcAft>
                <a:spcPts val="0"/>
              </a:spcAft>
            </a:pPr>
            <a:r>
              <a:rPr lang="en-CA" sz="2300" dirty="0">
                <a:solidFill>
                  <a:schemeClr val="tx1"/>
                </a:solidFill>
                <a:effectLst>
                  <a:outerShdw blurRad="38100" dist="38100" dir="2700000" algn="tl">
                    <a:srgbClr val="000000">
                      <a:alpha val="43137"/>
                    </a:srgbClr>
                  </a:outerShdw>
                </a:effectLst>
              </a:rPr>
              <a:t>Linking Social Space to Housing Space: Rees Community Space</a:t>
            </a:r>
          </a:p>
        </p:txBody>
      </p:sp>
    </p:spTree>
    <p:extLst>
      <p:ext uri="{BB962C8B-B14F-4D97-AF65-F5344CB8AC3E}">
        <p14:creationId xmlns:p14="http://schemas.microsoft.com/office/powerpoint/2010/main" val="156660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500"/>
                                        <p:tgtEl>
                                          <p:spTgt spid="3">
                                            <p:txEl>
                                              <p:pRg st="11" end="11"/>
                                            </p:txEl>
                                          </p:spTgt>
                                        </p:tgtEl>
                                      </p:cBhvr>
                                    </p:animEffect>
                                  </p:childTnLst>
                                </p:cTn>
                              </p:par>
                            </p:childTnLst>
                          </p:cTn>
                        </p:par>
                        <p:par>
                          <p:cTn id="55" fill="hold">
                            <p:stCondLst>
                              <p:cond delay="2000"/>
                            </p:stCondLst>
                            <p:childTnLst>
                              <p:par>
                                <p:cTn id="56" presetID="10" presetClass="entr" presetSubtype="0" fill="hold" nodeType="after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par>
                          <p:cTn id="63" fill="hold">
                            <p:stCondLst>
                              <p:cond delay="3000"/>
                            </p:stCondLst>
                            <p:childTnLst>
                              <p:par>
                                <p:cTn id="64" presetID="10" presetClass="entr" presetSubtype="0" fill="hold" nodeType="afterEffect">
                                  <p:stCondLst>
                                    <p:cond delay="0"/>
                                  </p:stCondLst>
                                  <p:childTnLst>
                                    <p:set>
                                      <p:cBhvr>
                                        <p:cTn id="65" dur="1" fill="hold">
                                          <p:stCondLst>
                                            <p:cond delay="0"/>
                                          </p:stCondLst>
                                        </p:cTn>
                                        <p:tgtEl>
                                          <p:spTgt spid="3">
                                            <p:txEl>
                                              <p:pRg st="14" end="14"/>
                                            </p:txEl>
                                          </p:spTgt>
                                        </p:tgtEl>
                                        <p:attrNameLst>
                                          <p:attrName>style.visibility</p:attrName>
                                        </p:attrNameLst>
                                      </p:cBhvr>
                                      <p:to>
                                        <p:strVal val="visible"/>
                                      </p:to>
                                    </p:set>
                                    <p:animEffect transition="in" filter="fade">
                                      <p:cBhvr>
                                        <p:cTn id="66" dur="500"/>
                                        <p:tgtEl>
                                          <p:spTgt spid="3">
                                            <p:txEl>
                                              <p:pRg st="14" end="1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Effect transition="in" filter="fade">
                                      <p:cBhvr>
                                        <p:cTn id="71"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477000" y="1713838"/>
            <a:ext cx="2514600" cy="4154984"/>
          </a:xfrm>
          <a:prstGeom prst="rect">
            <a:avLst/>
          </a:prstGeom>
          <a:noFill/>
          <a:ln w="38100">
            <a:solidFill>
              <a:schemeClr val="tx1"/>
            </a:solidFill>
          </a:ln>
        </p:spPr>
        <p:txBody>
          <a:bodyPr wrap="square" rtlCol="0">
            <a:spAutoFit/>
          </a:bodyPr>
          <a:lstStyle/>
          <a:p>
            <a:pPr algn="ctr"/>
            <a:r>
              <a:rPr lang="en-US" sz="2400" dirty="0">
                <a:effectLst>
                  <a:outerShdw blurRad="38100" dist="38100" dir="2700000" algn="tl">
                    <a:srgbClr val="000000">
                      <a:alpha val="43137"/>
                    </a:srgbClr>
                  </a:outerShdw>
                </a:effectLst>
              </a:rPr>
              <a:t>Giving rise to different spatial patterns based on conditions of status such as ability to afford best land, need for family lifestyle space, conditions of assimilation model.</a:t>
            </a:r>
            <a:endParaRPr lang="en-CA" sz="2400" dirty="0">
              <a:effectLst>
                <a:outerShdw blurRad="38100" dist="38100" dir="2700000" algn="tl">
                  <a:srgbClr val="000000">
                    <a:alpha val="43137"/>
                  </a:srgbClr>
                </a:outerShdw>
              </a:effectLst>
            </a:endParaRPr>
          </a:p>
        </p:txBody>
      </p:sp>
      <p:sp>
        <p:nvSpPr>
          <p:cNvPr id="16" name="TextBox 15"/>
          <p:cNvSpPr txBox="1"/>
          <p:nvPr/>
        </p:nvSpPr>
        <p:spPr>
          <a:xfrm>
            <a:off x="76200" y="1123843"/>
            <a:ext cx="2184625" cy="1200329"/>
          </a:xfrm>
          <a:prstGeom prst="rect">
            <a:avLst/>
          </a:prstGeom>
          <a:noFill/>
          <a:ln w="38100">
            <a:solidFill>
              <a:schemeClr val="tx1"/>
            </a:solidFill>
          </a:ln>
        </p:spPr>
        <p:txBody>
          <a:bodyPr wrap="square" rtlCol="0">
            <a:spAutoFit/>
          </a:bodyPr>
          <a:lstStyle/>
          <a:p>
            <a:pPr algn="ctr"/>
            <a:r>
              <a:rPr lang="en-US" sz="3600" dirty="0">
                <a:solidFill>
                  <a:srgbClr val="FF0000"/>
                </a:solidFill>
                <a:effectLst>
                  <a:outerShdw blurRad="38100" dist="38100" dir="2700000" algn="tl">
                    <a:srgbClr val="000000">
                      <a:alpha val="43137"/>
                    </a:srgbClr>
                  </a:outerShdw>
                </a:effectLst>
              </a:rPr>
              <a:t>Social status</a:t>
            </a:r>
          </a:p>
        </p:txBody>
      </p:sp>
      <p:sp>
        <p:nvSpPr>
          <p:cNvPr id="2" name="Rectangle 1"/>
          <p:cNvSpPr/>
          <p:nvPr/>
        </p:nvSpPr>
        <p:spPr>
          <a:xfrm>
            <a:off x="2758582" y="936072"/>
            <a:ext cx="3244773" cy="1569660"/>
          </a:xfrm>
          <a:prstGeom prst="rect">
            <a:avLst/>
          </a:prstGeom>
          <a:ln>
            <a:solidFill>
              <a:schemeClr val="tx1"/>
            </a:solidFill>
          </a:ln>
        </p:spPr>
        <p:txBody>
          <a:bodyPr wrap="square">
            <a:spAutoFit/>
          </a:bodyPr>
          <a:lstStyle/>
          <a:p>
            <a:pPr algn="ctr"/>
            <a:r>
              <a:rPr lang="en-US" sz="2400" i="1" dirty="0">
                <a:solidFill>
                  <a:srgbClr val="FF0000"/>
                </a:solidFill>
                <a:effectLst>
                  <a:outerShdw blurRad="38100" dist="38100" dir="2700000" algn="tl">
                    <a:srgbClr val="000000">
                      <a:alpha val="43137"/>
                    </a:srgbClr>
                  </a:outerShdw>
                </a:effectLst>
              </a:rPr>
              <a:t>Measured by census variables such as income, occupation, education.</a:t>
            </a:r>
          </a:p>
        </p:txBody>
      </p:sp>
      <p:sp>
        <p:nvSpPr>
          <p:cNvPr id="18" name="Rectangle 17"/>
          <p:cNvSpPr/>
          <p:nvPr/>
        </p:nvSpPr>
        <p:spPr>
          <a:xfrm>
            <a:off x="2758582" y="3006608"/>
            <a:ext cx="3244773" cy="1569660"/>
          </a:xfrm>
          <a:prstGeom prst="rect">
            <a:avLst/>
          </a:prstGeom>
          <a:ln>
            <a:solidFill>
              <a:schemeClr val="tx1"/>
            </a:solidFill>
          </a:ln>
        </p:spPr>
        <p:txBody>
          <a:bodyPr wrap="square">
            <a:spAutoFit/>
          </a:bodyPr>
          <a:lstStyle/>
          <a:p>
            <a:pPr algn="ctr"/>
            <a:r>
              <a:rPr lang="en-US" sz="2400" i="1" dirty="0">
                <a:solidFill>
                  <a:schemeClr val="accent6">
                    <a:lumMod val="50000"/>
                  </a:schemeClr>
                </a:solidFill>
                <a:effectLst>
                  <a:outerShdw blurRad="38100" dist="38100" dir="2700000" algn="tl">
                    <a:srgbClr val="000000">
                      <a:alpha val="43137"/>
                    </a:srgbClr>
                  </a:outerShdw>
                </a:effectLst>
              </a:rPr>
              <a:t>Measured by census variables such as marital status, number of children.</a:t>
            </a:r>
          </a:p>
        </p:txBody>
      </p:sp>
      <p:sp>
        <p:nvSpPr>
          <p:cNvPr id="19" name="Rectangle 18"/>
          <p:cNvSpPr/>
          <p:nvPr/>
        </p:nvSpPr>
        <p:spPr>
          <a:xfrm>
            <a:off x="2758582" y="5212140"/>
            <a:ext cx="3261218" cy="1569660"/>
          </a:xfrm>
          <a:prstGeom prst="rect">
            <a:avLst/>
          </a:prstGeom>
          <a:ln>
            <a:solidFill>
              <a:schemeClr val="tx1"/>
            </a:solidFill>
          </a:ln>
        </p:spPr>
        <p:txBody>
          <a:bodyPr wrap="square">
            <a:spAutoFit/>
          </a:bodyPr>
          <a:lstStyle/>
          <a:p>
            <a:pPr algn="ctr"/>
            <a:r>
              <a:rPr lang="en-US" sz="2400" i="1" dirty="0">
                <a:solidFill>
                  <a:schemeClr val="tx2">
                    <a:lumMod val="60000"/>
                    <a:lumOff val="40000"/>
                  </a:schemeClr>
                </a:solidFill>
                <a:effectLst>
                  <a:outerShdw blurRad="38100" dist="38100" dir="2700000" algn="tl">
                    <a:srgbClr val="000000">
                      <a:alpha val="43137"/>
                    </a:srgbClr>
                  </a:outerShdw>
                </a:effectLst>
              </a:rPr>
              <a:t>Measured by census variables such as ethnicity, mother tongue.</a:t>
            </a:r>
          </a:p>
        </p:txBody>
      </p:sp>
      <p:sp>
        <p:nvSpPr>
          <p:cNvPr id="20" name="TextBox 19"/>
          <p:cNvSpPr txBox="1"/>
          <p:nvPr/>
        </p:nvSpPr>
        <p:spPr>
          <a:xfrm>
            <a:off x="101375" y="3201603"/>
            <a:ext cx="2184625" cy="1200329"/>
          </a:xfrm>
          <a:prstGeom prst="rect">
            <a:avLst/>
          </a:prstGeom>
          <a:noFill/>
          <a:ln w="38100">
            <a:solidFill>
              <a:schemeClr val="tx1"/>
            </a:solidFill>
          </a:ln>
        </p:spPr>
        <p:txBody>
          <a:bodyPr wrap="square" rtlCol="0">
            <a:spAutoFit/>
          </a:bodyPr>
          <a:lstStyle/>
          <a:p>
            <a:pPr algn="ctr"/>
            <a:r>
              <a:rPr lang="en-US" sz="3600" dirty="0">
                <a:solidFill>
                  <a:schemeClr val="accent6">
                    <a:lumMod val="50000"/>
                  </a:schemeClr>
                </a:solidFill>
                <a:effectLst>
                  <a:outerShdw blurRad="38100" dist="38100" dir="2700000" algn="tl">
                    <a:srgbClr val="000000">
                      <a:alpha val="43137"/>
                    </a:srgbClr>
                  </a:outerShdw>
                </a:effectLst>
              </a:rPr>
              <a:t>Family status</a:t>
            </a:r>
          </a:p>
        </p:txBody>
      </p:sp>
      <p:sp>
        <p:nvSpPr>
          <p:cNvPr id="21" name="TextBox 20"/>
          <p:cNvSpPr txBox="1"/>
          <p:nvPr/>
        </p:nvSpPr>
        <p:spPr>
          <a:xfrm>
            <a:off x="119003" y="5404437"/>
            <a:ext cx="2184625" cy="1200329"/>
          </a:xfrm>
          <a:prstGeom prst="rect">
            <a:avLst/>
          </a:prstGeom>
          <a:noFill/>
          <a:ln w="38100">
            <a:solidFill>
              <a:schemeClr val="tx1"/>
            </a:solidFill>
          </a:ln>
        </p:spPr>
        <p:txBody>
          <a:bodyPr wrap="square" rtlCol="0">
            <a:spAutoFit/>
          </a:bodyPr>
          <a:lstStyle/>
          <a:p>
            <a:pPr algn="ctr"/>
            <a:r>
              <a:rPr lang="en-US" sz="3600" dirty="0">
                <a:solidFill>
                  <a:schemeClr val="tx2">
                    <a:lumMod val="60000"/>
                    <a:lumOff val="40000"/>
                  </a:schemeClr>
                </a:solidFill>
                <a:effectLst>
                  <a:outerShdw blurRad="38100" dist="38100" dir="2700000" algn="tl">
                    <a:srgbClr val="000000">
                      <a:alpha val="43137"/>
                    </a:srgbClr>
                  </a:outerShdw>
                </a:effectLst>
              </a:rPr>
              <a:t>Ethnic status</a:t>
            </a:r>
            <a:endParaRPr lang="en-CA" sz="3600" dirty="0">
              <a:solidFill>
                <a:schemeClr val="tx2">
                  <a:lumMod val="60000"/>
                  <a:lumOff val="40000"/>
                </a:schemeClr>
              </a:solidFill>
              <a:effectLst>
                <a:outerShdw blurRad="38100" dist="38100" dir="2700000" algn="tl">
                  <a:srgbClr val="000000">
                    <a:alpha val="43137"/>
                  </a:srgbClr>
                </a:outerShdw>
              </a:effectLst>
            </a:endParaRPr>
          </a:p>
        </p:txBody>
      </p:sp>
      <p:cxnSp>
        <p:nvCxnSpPr>
          <p:cNvPr id="23" name="Straight Arrow Connector 22"/>
          <p:cNvCxnSpPr>
            <a:stCxn id="16" idx="3"/>
            <a:endCxn id="2" idx="1"/>
          </p:cNvCxnSpPr>
          <p:nvPr/>
        </p:nvCxnSpPr>
        <p:spPr>
          <a:xfrm flipV="1">
            <a:off x="2260825" y="1720902"/>
            <a:ext cx="497757" cy="31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3"/>
            <a:endCxn id="13" idx="1"/>
          </p:cNvCxnSpPr>
          <p:nvPr/>
        </p:nvCxnSpPr>
        <p:spPr>
          <a:xfrm flipV="1">
            <a:off x="6003355" y="3791330"/>
            <a:ext cx="473645" cy="108"/>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9" idx="3"/>
            <a:endCxn id="13" idx="1"/>
          </p:cNvCxnSpPr>
          <p:nvPr/>
        </p:nvCxnSpPr>
        <p:spPr>
          <a:xfrm flipV="1">
            <a:off x="6019800" y="3791330"/>
            <a:ext cx="457200" cy="220564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 idx="3"/>
            <a:endCxn id="13" idx="1"/>
          </p:cNvCxnSpPr>
          <p:nvPr/>
        </p:nvCxnSpPr>
        <p:spPr>
          <a:xfrm>
            <a:off x="6003355" y="1720902"/>
            <a:ext cx="473645" cy="20704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0" idx="3"/>
            <a:endCxn id="18" idx="1"/>
          </p:cNvCxnSpPr>
          <p:nvPr/>
        </p:nvCxnSpPr>
        <p:spPr>
          <a:xfrm flipV="1">
            <a:off x="2286000" y="3791438"/>
            <a:ext cx="472582" cy="10330"/>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1" idx="3"/>
            <a:endCxn id="19" idx="1"/>
          </p:cNvCxnSpPr>
          <p:nvPr/>
        </p:nvCxnSpPr>
        <p:spPr>
          <a:xfrm flipV="1">
            <a:off x="2303628" y="5996970"/>
            <a:ext cx="454954" cy="76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0" y="-43731"/>
            <a:ext cx="9144000"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Social Area Analysis Dimensions, How They Are Measured, and Their Effects on Space</a:t>
            </a:r>
          </a:p>
        </p:txBody>
      </p:sp>
      <p:sp>
        <p:nvSpPr>
          <p:cNvPr id="17" name="TextBox 16"/>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905042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16000"/>
          </a:schemeClr>
        </a:solidFill>
        <a:effectLst/>
      </p:bgPr>
    </p:bg>
    <p:spTree>
      <p:nvGrpSpPr>
        <p:cNvPr id="1" name=""/>
        <p:cNvGrpSpPr/>
        <p:nvPr/>
      </p:nvGrpSpPr>
      <p:grpSpPr>
        <a:xfrm>
          <a:off x="0" y="0"/>
          <a:ext cx="0" cy="0"/>
          <a:chOff x="0" y="0"/>
          <a:chExt cx="0" cy="0"/>
        </a:xfrm>
      </p:grpSpPr>
      <p:sp>
        <p:nvSpPr>
          <p:cNvPr id="37" name="Text Box 4"/>
          <p:cNvSpPr txBox="1">
            <a:spLocks noChangeArrowheads="1"/>
          </p:cNvSpPr>
          <p:nvPr/>
        </p:nvSpPr>
        <p:spPr bwMode="auto">
          <a:xfrm rot="20264644">
            <a:off x="1309293" y="3476371"/>
            <a:ext cx="4332725" cy="523220"/>
          </a:xfrm>
          <a:prstGeom prst="rect">
            <a:avLst/>
          </a:prstGeom>
          <a:noFill/>
          <a:ln>
            <a:noFill/>
          </a:ln>
          <a:scene3d>
            <a:camera prst="isometricTopUp"/>
            <a:lightRig rig="threePt" dir="t"/>
          </a:scene3d>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en-US" sz="2800" b="1" dirty="0">
                <a:effectLst>
                  <a:outerShdw blurRad="38100" dist="38100" dir="2700000" algn="tl">
                    <a:srgbClr val="000000">
                      <a:alpha val="43137"/>
                    </a:srgbClr>
                  </a:outerShdw>
                </a:effectLst>
                <a:latin typeface="+mn-lt"/>
              </a:rPr>
              <a:t>ETHNIC STATUS DIMENSION</a:t>
            </a:r>
          </a:p>
        </p:txBody>
      </p:sp>
      <p:sp>
        <p:nvSpPr>
          <p:cNvPr id="7170" name="Rectangle 2"/>
          <p:cNvSpPr>
            <a:spLocks noChangeArrowheads="1"/>
          </p:cNvSpPr>
          <p:nvPr/>
        </p:nvSpPr>
        <p:spPr bwMode="auto">
          <a:xfrm>
            <a:off x="2133600" y="609600"/>
            <a:ext cx="6629400" cy="5257800"/>
          </a:xfrm>
          <a:prstGeom prst="rect">
            <a:avLst/>
          </a:prstGeom>
          <a:gradFill flip="none" rotWithShape="1">
            <a:gsLst>
              <a:gs pos="0">
                <a:srgbClr val="FBEAC7">
                  <a:alpha val="78000"/>
                </a:srgbClr>
              </a:gs>
              <a:gs pos="10000">
                <a:srgbClr val="FEE7F2">
                  <a:alpha val="80000"/>
                </a:srgbClr>
              </a:gs>
              <a:gs pos="77000">
                <a:srgbClr val="FCD7B8">
                  <a:alpha val="80000"/>
                </a:srgbClr>
              </a:gs>
              <a:gs pos="42000">
                <a:srgbClr val="FAC77D">
                  <a:alpha val="80000"/>
                </a:srgbClr>
              </a:gs>
              <a:gs pos="100000">
                <a:srgbClr val="FEE7F2">
                  <a:alpha val="80000"/>
                </a:srgbClr>
              </a:gs>
            </a:gsLst>
            <a:path path="circle">
              <a:fillToRect l="50000" t="50000" r="50000" b="50000"/>
            </a:path>
            <a:tileRect/>
          </a:gradFill>
          <a:ln w="9525">
            <a:solidFill>
              <a:schemeClr val="tx1"/>
            </a:solidFill>
            <a:miter lim="800000"/>
            <a:headEnd/>
            <a:tailEnd/>
          </a:ln>
        </p:spPr>
        <p:txBody>
          <a:bodyPr wrap="none" anchor="ctr"/>
          <a:lstStyle/>
          <a:p>
            <a:endParaRPr lang="en-US" sz="2400"/>
          </a:p>
        </p:txBody>
      </p:sp>
      <p:sp>
        <p:nvSpPr>
          <p:cNvPr id="7171" name="Text Box 3"/>
          <p:cNvSpPr txBox="1">
            <a:spLocks noChangeArrowheads="1"/>
          </p:cNvSpPr>
          <p:nvPr/>
        </p:nvSpPr>
        <p:spPr bwMode="auto">
          <a:xfrm>
            <a:off x="78973" y="2348805"/>
            <a:ext cx="1978427" cy="1384995"/>
          </a:xfrm>
          <a:prstGeom prst="rect">
            <a:avLst/>
          </a:prstGeom>
          <a:noFill/>
          <a:ln>
            <a:noFill/>
          </a:ln>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effectLst>
                  <a:outerShdw blurRad="38100" dist="38100" dir="2700000" algn="tl">
                    <a:srgbClr val="000000">
                      <a:alpha val="43137"/>
                    </a:srgbClr>
                  </a:outerShdw>
                </a:effectLst>
                <a:latin typeface="+mn-lt"/>
              </a:rPr>
              <a:t>FAMILY</a:t>
            </a:r>
          </a:p>
          <a:p>
            <a:pPr algn="ctr" eaLnBrk="1" hangingPunct="1"/>
            <a:r>
              <a:rPr lang="en-US" sz="2800" dirty="0">
                <a:effectLst>
                  <a:outerShdw blurRad="38100" dist="38100" dir="2700000" algn="tl">
                    <a:srgbClr val="000000">
                      <a:alpha val="43137"/>
                    </a:srgbClr>
                  </a:outerShdw>
                </a:effectLst>
                <a:latin typeface="+mn-lt"/>
              </a:rPr>
              <a:t>STATUS</a:t>
            </a:r>
          </a:p>
          <a:p>
            <a:pPr algn="ctr" eaLnBrk="1" hangingPunct="1"/>
            <a:r>
              <a:rPr lang="en-US" sz="2800" dirty="0">
                <a:effectLst>
                  <a:outerShdw blurRad="38100" dist="38100" dir="2700000" algn="tl">
                    <a:srgbClr val="000000">
                      <a:alpha val="43137"/>
                    </a:srgbClr>
                  </a:outerShdw>
                </a:effectLst>
                <a:latin typeface="+mn-lt"/>
              </a:rPr>
              <a:t>DIMENSION</a:t>
            </a:r>
          </a:p>
        </p:txBody>
      </p:sp>
      <p:sp>
        <p:nvSpPr>
          <p:cNvPr id="7172" name="Text Box 4"/>
          <p:cNvSpPr txBox="1">
            <a:spLocks noChangeArrowheads="1"/>
          </p:cNvSpPr>
          <p:nvPr/>
        </p:nvSpPr>
        <p:spPr bwMode="auto">
          <a:xfrm>
            <a:off x="3124200" y="6258580"/>
            <a:ext cx="4299062" cy="523220"/>
          </a:xfrm>
          <a:prstGeom prst="rect">
            <a:avLst/>
          </a:prstGeom>
          <a:noFill/>
          <a:ln>
            <a:noFill/>
          </a:ln>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en-US" sz="2800" dirty="0">
                <a:effectLst>
                  <a:outerShdw blurRad="38100" dist="38100" dir="2700000" algn="tl">
                    <a:srgbClr val="000000">
                      <a:alpha val="43137"/>
                    </a:srgbClr>
                  </a:outerShdw>
                </a:effectLst>
                <a:latin typeface="+mn-lt"/>
              </a:rPr>
              <a:t>SOCIAL STATUS DIMENSION</a:t>
            </a:r>
          </a:p>
        </p:txBody>
      </p:sp>
      <p:sp>
        <p:nvSpPr>
          <p:cNvPr id="7174" name="Text Box 6"/>
          <p:cNvSpPr txBox="1">
            <a:spLocks noChangeArrowheads="1"/>
          </p:cNvSpPr>
          <p:nvPr/>
        </p:nvSpPr>
        <p:spPr bwMode="auto">
          <a:xfrm>
            <a:off x="762000" y="609600"/>
            <a:ext cx="136287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Large</a:t>
            </a:r>
          </a:p>
          <a:p>
            <a:pPr algn="ctr" eaLnBrk="1" hangingPunct="1"/>
            <a:r>
              <a:rPr lang="en-US" sz="2800" dirty="0">
                <a:latin typeface="+mn-lt"/>
              </a:rPr>
              <a:t>Families</a:t>
            </a:r>
          </a:p>
        </p:txBody>
      </p:sp>
      <p:sp>
        <p:nvSpPr>
          <p:cNvPr id="7175" name="Text Box 7"/>
          <p:cNvSpPr txBox="1">
            <a:spLocks noChangeArrowheads="1"/>
          </p:cNvSpPr>
          <p:nvPr/>
        </p:nvSpPr>
        <p:spPr bwMode="auto">
          <a:xfrm>
            <a:off x="867651" y="5410200"/>
            <a:ext cx="1189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en-US" sz="2800" dirty="0">
                <a:latin typeface="+mn-lt"/>
              </a:rPr>
              <a:t>Singles</a:t>
            </a:r>
          </a:p>
        </p:txBody>
      </p:sp>
      <p:sp>
        <p:nvSpPr>
          <p:cNvPr id="7176" name="Text Box 9"/>
          <p:cNvSpPr txBox="1">
            <a:spLocks noChangeArrowheads="1"/>
          </p:cNvSpPr>
          <p:nvPr/>
        </p:nvSpPr>
        <p:spPr bwMode="auto">
          <a:xfrm>
            <a:off x="2053097" y="5791200"/>
            <a:ext cx="7090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en-US" sz="2800" dirty="0">
                <a:latin typeface="+mn-lt"/>
              </a:rPr>
              <a:t>Low                       Medium                               High</a:t>
            </a:r>
          </a:p>
        </p:txBody>
      </p:sp>
      <p:sp>
        <p:nvSpPr>
          <p:cNvPr id="15" name="Text Box 10"/>
          <p:cNvSpPr txBox="1">
            <a:spLocks noChangeArrowheads="1"/>
          </p:cNvSpPr>
          <p:nvPr/>
        </p:nvSpPr>
        <p:spPr bwMode="auto">
          <a:xfrm>
            <a:off x="3200401" y="685800"/>
            <a:ext cx="1309397" cy="1815882"/>
          </a:xfrm>
          <a:prstGeom prst="rect">
            <a:avLst/>
          </a:prstGeom>
          <a:solidFill>
            <a:srgbClr val="FFFF00">
              <a:alpha val="44000"/>
            </a:srgbClr>
          </a:solidFill>
          <a:ln>
            <a:noFill/>
          </a:ln>
          <a:scene3d>
            <a:camera prst="isometricOffAxis2Left"/>
            <a:lightRig rig="threePt" dir="t"/>
          </a:scene3d>
          <a:extLst/>
        </p:spPr>
        <p:txBody>
          <a:bodyPr wrap="none">
            <a:spAutoFit/>
            <a:scene3d>
              <a:camera prst="isometricOffAxis2Left"/>
              <a:lightRig rig="threePt" dir="t"/>
            </a:scene3d>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Poorer</a:t>
            </a:r>
          </a:p>
          <a:p>
            <a:pPr algn="ctr" eaLnBrk="1" hangingPunct="1"/>
            <a:r>
              <a:rPr lang="en-US" sz="2800" dirty="0">
                <a:latin typeface="+mn-lt"/>
              </a:rPr>
              <a:t>Large</a:t>
            </a:r>
          </a:p>
          <a:p>
            <a:pPr algn="ctr" eaLnBrk="1" hangingPunct="1"/>
            <a:r>
              <a:rPr lang="en-US" sz="2800" dirty="0">
                <a:latin typeface="+mn-lt"/>
              </a:rPr>
              <a:t>ethnic</a:t>
            </a:r>
          </a:p>
          <a:p>
            <a:pPr algn="ctr" eaLnBrk="1" hangingPunct="1"/>
            <a:r>
              <a:rPr lang="en-US" sz="2800" dirty="0">
                <a:latin typeface="+mn-lt"/>
              </a:rPr>
              <a:t>families</a:t>
            </a:r>
          </a:p>
        </p:txBody>
      </p:sp>
      <p:sp>
        <p:nvSpPr>
          <p:cNvPr id="7177" name="Text Box 10"/>
          <p:cNvSpPr txBox="1">
            <a:spLocks noChangeArrowheads="1"/>
          </p:cNvSpPr>
          <p:nvPr/>
        </p:nvSpPr>
        <p:spPr bwMode="auto">
          <a:xfrm>
            <a:off x="2209800" y="1205805"/>
            <a:ext cx="1309397" cy="1384995"/>
          </a:xfrm>
          <a:prstGeom prst="rect">
            <a:avLst/>
          </a:prstGeom>
          <a:solidFill>
            <a:schemeClr val="accent6">
              <a:lumMod val="75000"/>
              <a:alpha val="44000"/>
            </a:schemeClr>
          </a:solidFill>
          <a:ln>
            <a:noFill/>
          </a:ln>
          <a:scene3d>
            <a:camera prst="isometricOffAxis2Left"/>
            <a:lightRig rig="threePt" dir="t"/>
          </a:scene3d>
          <a:extLst/>
        </p:spPr>
        <p:txBody>
          <a:bodyPr wrap="none" anchor="ctr" anchorCtr="0">
            <a:spAutoFit/>
            <a:scene3d>
              <a:camera prst="isometricOffAxis2Left"/>
              <a:lightRig rig="threePt" dir="t"/>
            </a:scene3d>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Poorer</a:t>
            </a:r>
          </a:p>
          <a:p>
            <a:pPr algn="ctr" eaLnBrk="1" hangingPunct="1"/>
            <a:r>
              <a:rPr lang="en-US" sz="2800" dirty="0">
                <a:latin typeface="+mn-lt"/>
              </a:rPr>
              <a:t>large</a:t>
            </a:r>
          </a:p>
          <a:p>
            <a:pPr algn="ctr" eaLnBrk="1" hangingPunct="1"/>
            <a:r>
              <a:rPr lang="en-US" sz="2800" dirty="0">
                <a:latin typeface="+mn-lt"/>
              </a:rPr>
              <a:t>families</a:t>
            </a:r>
          </a:p>
        </p:txBody>
      </p:sp>
      <p:sp>
        <p:nvSpPr>
          <p:cNvPr id="16" name="Text Box 10"/>
          <p:cNvSpPr txBox="1">
            <a:spLocks noChangeArrowheads="1"/>
          </p:cNvSpPr>
          <p:nvPr/>
        </p:nvSpPr>
        <p:spPr bwMode="auto">
          <a:xfrm>
            <a:off x="7162800" y="609600"/>
            <a:ext cx="1386342" cy="1815882"/>
          </a:xfrm>
          <a:prstGeom prst="rect">
            <a:avLst/>
          </a:prstGeom>
          <a:solidFill>
            <a:srgbClr val="00B050">
              <a:alpha val="44000"/>
            </a:srgbClr>
          </a:solidFill>
          <a:ln>
            <a:noFill/>
          </a:ln>
          <a:scene3d>
            <a:camera prst="isometricOffAxis2Left"/>
            <a:lightRig rig="threePt" dir="t"/>
          </a:scene3d>
          <a:extLst/>
        </p:spPr>
        <p:txBody>
          <a:bodyPr wrap="none">
            <a:spAutoFit/>
            <a:scene3d>
              <a:camera prst="isometricOffAxis2Left"/>
              <a:lightRig rig="threePt" dir="t"/>
            </a:scene3d>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Wealthy</a:t>
            </a:r>
          </a:p>
          <a:p>
            <a:pPr algn="ctr" eaLnBrk="1" hangingPunct="1"/>
            <a:r>
              <a:rPr lang="en-US" sz="2800" dirty="0">
                <a:latin typeface="+mn-lt"/>
              </a:rPr>
              <a:t>large</a:t>
            </a:r>
          </a:p>
          <a:p>
            <a:pPr algn="ctr" eaLnBrk="1" hangingPunct="1"/>
            <a:r>
              <a:rPr lang="en-US" sz="2800" dirty="0">
                <a:latin typeface="+mn-lt"/>
              </a:rPr>
              <a:t>ethnic</a:t>
            </a:r>
          </a:p>
          <a:p>
            <a:pPr algn="ctr" eaLnBrk="1" hangingPunct="1"/>
            <a:r>
              <a:rPr lang="en-US" sz="2800" dirty="0">
                <a:latin typeface="+mn-lt"/>
              </a:rPr>
              <a:t>families</a:t>
            </a:r>
          </a:p>
        </p:txBody>
      </p:sp>
      <p:sp>
        <p:nvSpPr>
          <p:cNvPr id="17" name="Text Box 10"/>
          <p:cNvSpPr txBox="1">
            <a:spLocks noChangeArrowheads="1"/>
          </p:cNvSpPr>
          <p:nvPr/>
        </p:nvSpPr>
        <p:spPr bwMode="auto">
          <a:xfrm>
            <a:off x="6348332" y="1205805"/>
            <a:ext cx="1386342" cy="1384995"/>
          </a:xfrm>
          <a:prstGeom prst="rect">
            <a:avLst/>
          </a:prstGeom>
          <a:solidFill>
            <a:schemeClr val="accent3">
              <a:lumMod val="75000"/>
              <a:alpha val="44000"/>
            </a:schemeClr>
          </a:solidFill>
          <a:ln>
            <a:noFill/>
          </a:ln>
          <a:scene3d>
            <a:camera prst="isometricOffAxis2Left"/>
            <a:lightRig rig="threePt" dir="t"/>
          </a:scene3d>
          <a:extLst/>
        </p:spPr>
        <p:txBody>
          <a:bodyPr wrap="none" anchor="ctr" anchorCtr="0">
            <a:spAutoFit/>
            <a:scene3d>
              <a:camera prst="isometricOffAxis2Left"/>
              <a:lightRig rig="threePt" dir="t"/>
            </a:scene3d>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Wealthy</a:t>
            </a:r>
          </a:p>
          <a:p>
            <a:pPr algn="ctr" eaLnBrk="1" hangingPunct="1"/>
            <a:r>
              <a:rPr lang="en-US" sz="2800" dirty="0">
                <a:latin typeface="+mn-lt"/>
              </a:rPr>
              <a:t>large</a:t>
            </a:r>
          </a:p>
          <a:p>
            <a:pPr algn="ctr" eaLnBrk="1" hangingPunct="1"/>
            <a:r>
              <a:rPr lang="en-US" sz="2800" dirty="0">
                <a:latin typeface="+mn-lt"/>
              </a:rPr>
              <a:t>families</a:t>
            </a:r>
          </a:p>
        </p:txBody>
      </p:sp>
      <p:sp>
        <p:nvSpPr>
          <p:cNvPr id="18" name="Text Box 10"/>
          <p:cNvSpPr txBox="1">
            <a:spLocks noChangeArrowheads="1"/>
          </p:cNvSpPr>
          <p:nvPr/>
        </p:nvSpPr>
        <p:spPr bwMode="auto">
          <a:xfrm>
            <a:off x="7368775" y="3049553"/>
            <a:ext cx="1386342" cy="1384995"/>
          </a:xfrm>
          <a:prstGeom prst="rect">
            <a:avLst/>
          </a:prstGeom>
          <a:solidFill>
            <a:schemeClr val="accent1">
              <a:lumMod val="75000"/>
              <a:alpha val="44000"/>
            </a:schemeClr>
          </a:solidFill>
          <a:ln>
            <a:noFill/>
          </a:ln>
          <a:scene3d>
            <a:camera prst="isometricOffAxis2Left"/>
            <a:lightRig rig="threePt" dir="t"/>
          </a:scene3d>
          <a:extLst/>
        </p:spPr>
        <p:txBody>
          <a:bodyPr wrap="none">
            <a:spAutoFit/>
            <a:scene3d>
              <a:camera prst="isometricOffAxis2Left"/>
              <a:lightRig rig="threePt" dir="t"/>
            </a:scene3d>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Wealthy</a:t>
            </a:r>
          </a:p>
          <a:p>
            <a:pPr algn="ctr" eaLnBrk="1" hangingPunct="1"/>
            <a:r>
              <a:rPr lang="en-US" sz="2800" dirty="0">
                <a:latin typeface="+mn-lt"/>
              </a:rPr>
              <a:t>ethnic</a:t>
            </a:r>
          </a:p>
          <a:p>
            <a:pPr algn="ctr" eaLnBrk="1" hangingPunct="1"/>
            <a:r>
              <a:rPr lang="en-US" sz="2800" dirty="0">
                <a:latin typeface="+mn-lt"/>
              </a:rPr>
              <a:t>singles</a:t>
            </a:r>
          </a:p>
        </p:txBody>
      </p:sp>
      <p:cxnSp>
        <p:nvCxnSpPr>
          <p:cNvPr id="3" name="Straight Arrow Connector 2"/>
          <p:cNvCxnSpPr/>
          <p:nvPr/>
        </p:nvCxnSpPr>
        <p:spPr>
          <a:xfrm flipV="1">
            <a:off x="433468" y="1447800"/>
            <a:ext cx="5967332" cy="5340458"/>
          </a:xfrm>
          <a:prstGeom prst="straightConnector1">
            <a:avLst/>
          </a:prstGeom>
          <a:ln w="38100">
            <a:solidFill>
              <a:schemeClr val="tx1"/>
            </a:solidFill>
            <a:tailEnd type="arrow"/>
          </a:ln>
          <a:scene3d>
            <a:camera prst="isometricOffAxis1Left"/>
            <a:lightRig rig="threePt" dir="t"/>
          </a:scene3d>
        </p:spPr>
        <p:style>
          <a:lnRef idx="1">
            <a:schemeClr val="accent1"/>
          </a:lnRef>
          <a:fillRef idx="0">
            <a:schemeClr val="accent1"/>
          </a:fillRef>
          <a:effectRef idx="0">
            <a:schemeClr val="accent1"/>
          </a:effectRef>
          <a:fontRef idx="minor">
            <a:schemeClr val="tx1"/>
          </a:fontRef>
        </p:style>
      </p:cxnSp>
      <p:sp>
        <p:nvSpPr>
          <p:cNvPr id="19" name="Text Box 10"/>
          <p:cNvSpPr txBox="1">
            <a:spLocks noChangeArrowheads="1"/>
          </p:cNvSpPr>
          <p:nvPr/>
        </p:nvSpPr>
        <p:spPr bwMode="auto">
          <a:xfrm>
            <a:off x="6730091" y="4717703"/>
            <a:ext cx="1386342" cy="954107"/>
          </a:xfrm>
          <a:prstGeom prst="rect">
            <a:avLst/>
          </a:prstGeom>
          <a:solidFill>
            <a:schemeClr val="accent2">
              <a:lumMod val="75000"/>
              <a:alpha val="44000"/>
            </a:schemeClr>
          </a:solidFill>
          <a:ln>
            <a:noFill/>
          </a:ln>
          <a:scene3d>
            <a:camera prst="isometricOffAxis2Left"/>
            <a:lightRig rig="threePt" dir="t"/>
          </a:scene3d>
          <a:extLst/>
        </p:spPr>
        <p:txBody>
          <a:bodyPr wrap="none" anchor="ctr" anchorCtr="0">
            <a:spAutoFit/>
            <a:scene3d>
              <a:camera prst="isometricOffAxis2Left"/>
              <a:lightRig rig="threePt" dir="t"/>
            </a:scene3d>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Wealthy</a:t>
            </a:r>
          </a:p>
          <a:p>
            <a:pPr algn="ctr" eaLnBrk="1" hangingPunct="1"/>
            <a:r>
              <a:rPr lang="en-US" sz="2800" dirty="0">
                <a:latin typeface="+mn-lt"/>
              </a:rPr>
              <a:t>singles</a:t>
            </a:r>
          </a:p>
        </p:txBody>
      </p:sp>
      <p:sp>
        <p:nvSpPr>
          <p:cNvPr id="21" name="Text Box 10"/>
          <p:cNvSpPr txBox="1">
            <a:spLocks noChangeArrowheads="1"/>
          </p:cNvSpPr>
          <p:nvPr/>
        </p:nvSpPr>
        <p:spPr bwMode="auto">
          <a:xfrm>
            <a:off x="2568801" y="4837093"/>
            <a:ext cx="1164999" cy="954107"/>
          </a:xfrm>
          <a:prstGeom prst="rect">
            <a:avLst/>
          </a:prstGeom>
          <a:solidFill>
            <a:srgbClr val="FF0000">
              <a:alpha val="44000"/>
            </a:srgbClr>
          </a:solidFill>
          <a:ln>
            <a:noFill/>
          </a:ln>
          <a:scene3d>
            <a:camera prst="isometricOffAxis2Left"/>
            <a:lightRig rig="threePt" dir="t"/>
          </a:scene3d>
          <a:extLst/>
        </p:spPr>
        <p:txBody>
          <a:bodyPr wrap="none" anchor="ctr" anchorCtr="0">
            <a:spAutoFit/>
            <a:scene3d>
              <a:camera prst="isometricOffAxis2Left"/>
              <a:lightRig rig="threePt" dir="t"/>
            </a:scene3d>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Poorer</a:t>
            </a:r>
          </a:p>
          <a:p>
            <a:pPr algn="ctr" eaLnBrk="1" hangingPunct="1"/>
            <a:r>
              <a:rPr lang="en-US" sz="2800" dirty="0">
                <a:latin typeface="+mn-lt"/>
              </a:rPr>
              <a:t>singles</a:t>
            </a:r>
          </a:p>
        </p:txBody>
      </p:sp>
      <p:sp>
        <p:nvSpPr>
          <p:cNvPr id="20" name="Text Box 10"/>
          <p:cNvSpPr txBox="1">
            <a:spLocks noChangeArrowheads="1"/>
          </p:cNvSpPr>
          <p:nvPr/>
        </p:nvSpPr>
        <p:spPr bwMode="auto">
          <a:xfrm>
            <a:off x="3864201" y="3048000"/>
            <a:ext cx="1164999" cy="1384995"/>
          </a:xfrm>
          <a:prstGeom prst="rect">
            <a:avLst/>
          </a:prstGeom>
          <a:solidFill>
            <a:srgbClr val="C00000">
              <a:alpha val="30000"/>
            </a:srgbClr>
          </a:solidFill>
          <a:ln>
            <a:noFill/>
          </a:ln>
          <a:scene3d>
            <a:camera prst="isometricOffAxis2Left"/>
            <a:lightRig rig="threePt" dir="t"/>
          </a:scene3d>
          <a:extLst/>
        </p:spPr>
        <p:txBody>
          <a:bodyPr wrap="none">
            <a:spAutoFit/>
            <a:scene3d>
              <a:camera prst="isometricOffAxis2Left"/>
              <a:lightRig rig="threePt" dir="t"/>
            </a:scene3d>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ctr" eaLnBrk="1" hangingPunct="1"/>
            <a:r>
              <a:rPr lang="en-US" sz="2800" dirty="0">
                <a:latin typeface="+mn-lt"/>
              </a:rPr>
              <a:t>Poorer</a:t>
            </a:r>
          </a:p>
          <a:p>
            <a:pPr algn="ctr" eaLnBrk="1" hangingPunct="1"/>
            <a:r>
              <a:rPr lang="en-US" sz="2800" dirty="0">
                <a:latin typeface="+mn-lt"/>
              </a:rPr>
              <a:t>ethnic</a:t>
            </a:r>
          </a:p>
          <a:p>
            <a:pPr algn="ctr" eaLnBrk="1" hangingPunct="1"/>
            <a:r>
              <a:rPr lang="en-US" sz="2800" dirty="0">
                <a:latin typeface="+mn-lt"/>
              </a:rPr>
              <a:t>singles</a:t>
            </a:r>
          </a:p>
        </p:txBody>
      </p:sp>
      <p:sp>
        <p:nvSpPr>
          <p:cNvPr id="22" name="TextBox 21"/>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26632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500"/>
                                        <p:tgtEl>
                                          <p:spTgt spid="717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174"/>
                                        </p:tgtEl>
                                        <p:attrNameLst>
                                          <p:attrName>style.visibility</p:attrName>
                                        </p:attrNameLst>
                                      </p:cBhvr>
                                      <p:to>
                                        <p:strVal val="visible"/>
                                      </p:to>
                                    </p:set>
                                    <p:animEffect transition="in" filter="fade">
                                      <p:cBhvr>
                                        <p:cTn id="14" dur="500"/>
                                        <p:tgtEl>
                                          <p:spTgt spid="717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175"/>
                                        </p:tgtEl>
                                        <p:attrNameLst>
                                          <p:attrName>style.visibility</p:attrName>
                                        </p:attrNameLst>
                                      </p:cBhvr>
                                      <p:to>
                                        <p:strVal val="visible"/>
                                      </p:to>
                                    </p:set>
                                    <p:animEffect transition="in" filter="fade">
                                      <p:cBhvr>
                                        <p:cTn id="17" dur="500"/>
                                        <p:tgtEl>
                                          <p:spTgt spid="71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fade">
                                      <p:cBhvr>
                                        <p:cTn id="22" dur="500"/>
                                        <p:tgtEl>
                                          <p:spTgt spid="717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76"/>
                                        </p:tgtEl>
                                        <p:attrNameLst>
                                          <p:attrName>style.visibility</p:attrName>
                                        </p:attrNameLst>
                                      </p:cBhvr>
                                      <p:to>
                                        <p:strVal val="visible"/>
                                      </p:to>
                                    </p:set>
                                    <p:animEffect transition="in" filter="fade">
                                      <p:cBhvr>
                                        <p:cTn id="25" dur="500"/>
                                        <p:tgtEl>
                                          <p:spTgt spid="71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7177"/>
                                        </p:tgtEl>
                                        <p:attrNameLst>
                                          <p:attrName>style.visibility</p:attrName>
                                        </p:attrNameLst>
                                      </p:cBhvr>
                                      <p:to>
                                        <p:strVal val="visible"/>
                                      </p:to>
                                    </p:set>
                                    <p:animEffect transition="in" filter="fade">
                                      <p:cBhvr>
                                        <p:cTn id="42" dur="500"/>
                                        <p:tgtEl>
                                          <p:spTgt spid="7177"/>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170" grpId="0" animBg="1"/>
      <p:bldP spid="7171" grpId="0"/>
      <p:bldP spid="7172" grpId="0"/>
      <p:bldP spid="7174" grpId="0"/>
      <p:bldP spid="7175" grpId="0"/>
      <p:bldP spid="7176" grpId="0"/>
      <p:bldP spid="15" grpId="0" animBg="1"/>
      <p:bldP spid="7177" grpId="0" animBg="1"/>
      <p:bldP spid="16" grpId="0" animBg="1"/>
      <p:bldP spid="17" grpId="0" animBg="1"/>
      <p:bldP spid="18" grpId="0" animBg="1"/>
      <p:bldP spid="19" grpId="0" animBg="1"/>
      <p:bldP spid="21"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315" name="Picture 2" descr="\\TRINITY\mydocs\bcarlson\My Documents\a_BC_GEO106_book_21TJulyAM\scans\2009_07_21\IMG_0007.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201" t="60506" r="46107" b="25357"/>
          <a:stretch>
            <a:fillRect/>
          </a:stretch>
        </p:blipFill>
        <p:spPr bwMode="auto">
          <a:xfrm>
            <a:off x="-1" y="-1"/>
            <a:ext cx="5167707" cy="358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descr="\\TRINITY\mydocs\bcarlson\My Documents\a_BC_GEO106_book_21TJulyAM\scans\2009_07_21\IMG_0007.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312" t="73773" r="44019" b="12473"/>
          <a:stretch>
            <a:fillRect/>
          </a:stretch>
        </p:blipFill>
        <p:spPr bwMode="auto">
          <a:xfrm>
            <a:off x="-152400" y="3436883"/>
            <a:ext cx="5701862" cy="342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TRINITY\mydocs\bcarlson\My Documents\a_BC_GEO106_book_21TJulyAM\scans\2009_07_21\IMG_0007.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872" t="61652" r="20393" b="25739"/>
          <a:stretch>
            <a:fillRect/>
          </a:stretch>
        </p:blipFill>
        <p:spPr bwMode="auto">
          <a:xfrm>
            <a:off x="4571999" y="0"/>
            <a:ext cx="4572001" cy="343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TRINITY\mydocs\bcarlson\My Documents\a_BC_GEO106_book_21TJulyAM\scans\2009_07_21\IMG_0007.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872" t="74538" r="17427" b="13237"/>
          <a:stretch>
            <a:fillRect/>
          </a:stretch>
        </p:blipFill>
        <p:spPr bwMode="auto">
          <a:xfrm>
            <a:off x="4953000" y="3436883"/>
            <a:ext cx="4191000" cy="248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146344"/>
            <a:ext cx="9144000" cy="507831"/>
          </a:xfrm>
          <a:prstGeom prst="rect">
            <a:avLst/>
          </a:prstGeom>
          <a:noFill/>
        </p:spPr>
        <p:txBody>
          <a:bodyPr wrap="square" rtlCol="0">
            <a:spAutoFit/>
          </a:bodyPr>
          <a:lstStyle/>
          <a:p>
            <a:pPr algn="ctr"/>
            <a:r>
              <a:rPr lang="en-US" sz="2700" dirty="0">
                <a:effectLst>
                  <a:outerShdw blurRad="38100" dist="38100" dir="2700000" algn="tl">
                    <a:srgbClr val="000000">
                      <a:alpha val="43137"/>
                    </a:srgbClr>
                  </a:outerShdw>
                </a:effectLst>
              </a:rPr>
              <a:t>A Social Area Analysis of San Francisco (</a:t>
            </a:r>
            <a:r>
              <a:rPr lang="en-US" sz="2700" dirty="0" err="1">
                <a:effectLst>
                  <a:outerShdw blurRad="38100" dist="38100" dir="2700000" algn="tl">
                    <a:srgbClr val="000000">
                      <a:alpha val="43137"/>
                    </a:srgbClr>
                  </a:outerShdw>
                </a:effectLst>
              </a:rPr>
              <a:t>Shevky</a:t>
            </a:r>
            <a:r>
              <a:rPr lang="en-US" sz="2700" dirty="0">
                <a:effectLst>
                  <a:outerShdw blurRad="38100" dist="38100" dir="2700000" algn="tl">
                    <a:srgbClr val="000000">
                      <a:alpha val="43137"/>
                    </a:srgbClr>
                  </a:outerShdw>
                </a:effectLst>
              </a:rPr>
              <a:t> and Bell, 1955)</a:t>
            </a:r>
          </a:p>
        </p:txBody>
      </p:sp>
      <p:sp>
        <p:nvSpPr>
          <p:cNvPr id="4" name="TextBox 3"/>
          <p:cNvSpPr txBox="1"/>
          <p:nvPr/>
        </p:nvSpPr>
        <p:spPr>
          <a:xfrm>
            <a:off x="42759" y="6546321"/>
            <a:ext cx="6756658" cy="276999"/>
          </a:xfrm>
          <a:prstGeom prst="rect">
            <a:avLst/>
          </a:prstGeom>
          <a:noFill/>
        </p:spPr>
        <p:txBody>
          <a:bodyPr wrap="none" rtlCol="0">
            <a:spAutoFit/>
          </a:bodyPr>
          <a:lstStyle/>
          <a:p>
            <a:r>
              <a:rPr lang="en-US" sz="1200" dirty="0"/>
              <a:t>Social Area Analysis. </a:t>
            </a:r>
            <a:r>
              <a:rPr lang="en-US" sz="1200" dirty="0" err="1"/>
              <a:t>Eshref</a:t>
            </a:r>
            <a:r>
              <a:rPr lang="en-US" sz="1200" dirty="0"/>
              <a:t> </a:t>
            </a:r>
            <a:r>
              <a:rPr lang="en-US" sz="1200" dirty="0" err="1"/>
              <a:t>Shevky</a:t>
            </a:r>
            <a:r>
              <a:rPr lang="en-US" sz="1200" dirty="0"/>
              <a:t> and Wendell Bell. Stanford, California, Stanford University Press, 1955.</a:t>
            </a:r>
          </a:p>
        </p:txBody>
      </p:sp>
      <p:sp>
        <p:nvSpPr>
          <p:cNvPr id="5" name="TextBox 4"/>
          <p:cNvSpPr txBox="1"/>
          <p:nvPr/>
        </p:nvSpPr>
        <p:spPr>
          <a:xfrm flipH="1">
            <a:off x="3119222" y="553249"/>
            <a:ext cx="1076572" cy="769441"/>
          </a:xfrm>
          <a:prstGeom prst="rect">
            <a:avLst/>
          </a:prstGeom>
          <a:noFill/>
        </p:spPr>
        <p:txBody>
          <a:bodyPr wrap="square" rtlCol="0">
            <a:spAutoFit/>
          </a:bodyPr>
          <a:lstStyle/>
          <a:p>
            <a:pPr algn="ctr"/>
            <a:r>
              <a:rPr lang="en-US" sz="2200" dirty="0">
                <a:solidFill>
                  <a:srgbClr val="FF0000"/>
                </a:solidFill>
                <a:effectLst>
                  <a:outerShdw blurRad="38100" dist="38100" dir="2700000" algn="tl">
                    <a:srgbClr val="000000">
                      <a:alpha val="43137"/>
                    </a:srgbClr>
                  </a:outerShdw>
                </a:effectLst>
              </a:rPr>
              <a:t>Social Status</a:t>
            </a:r>
          </a:p>
        </p:txBody>
      </p:sp>
      <p:sp>
        <p:nvSpPr>
          <p:cNvPr id="15" name="TextBox 14"/>
          <p:cNvSpPr txBox="1"/>
          <p:nvPr/>
        </p:nvSpPr>
        <p:spPr>
          <a:xfrm flipH="1">
            <a:off x="7762628" y="597488"/>
            <a:ext cx="1076572" cy="769441"/>
          </a:xfrm>
          <a:prstGeom prst="rect">
            <a:avLst/>
          </a:prstGeom>
          <a:noFill/>
        </p:spPr>
        <p:txBody>
          <a:bodyPr wrap="square" rtlCol="0">
            <a:spAutoFit/>
          </a:bodyPr>
          <a:lstStyle/>
          <a:p>
            <a:pPr algn="ctr"/>
            <a:r>
              <a:rPr lang="en-US" sz="2200" dirty="0">
                <a:solidFill>
                  <a:srgbClr val="FF0000"/>
                </a:solidFill>
                <a:effectLst>
                  <a:outerShdw blurRad="38100" dist="38100" dir="2700000" algn="tl">
                    <a:srgbClr val="000000">
                      <a:alpha val="43137"/>
                    </a:srgbClr>
                  </a:outerShdw>
                </a:effectLst>
              </a:rPr>
              <a:t>Family Status</a:t>
            </a:r>
          </a:p>
        </p:txBody>
      </p:sp>
      <p:sp>
        <p:nvSpPr>
          <p:cNvPr id="16" name="TextBox 15"/>
          <p:cNvSpPr txBox="1"/>
          <p:nvPr/>
        </p:nvSpPr>
        <p:spPr>
          <a:xfrm flipH="1">
            <a:off x="2590800" y="3726359"/>
            <a:ext cx="1076572" cy="769441"/>
          </a:xfrm>
          <a:prstGeom prst="rect">
            <a:avLst/>
          </a:prstGeom>
          <a:noFill/>
        </p:spPr>
        <p:txBody>
          <a:bodyPr wrap="square" rtlCol="0">
            <a:spAutoFit/>
          </a:bodyPr>
          <a:lstStyle/>
          <a:p>
            <a:pPr algn="ctr"/>
            <a:r>
              <a:rPr lang="en-US" sz="2200" dirty="0">
                <a:solidFill>
                  <a:srgbClr val="FF0000"/>
                </a:solidFill>
                <a:effectLst>
                  <a:outerShdw blurRad="38100" dist="38100" dir="2700000" algn="tl">
                    <a:srgbClr val="000000">
                      <a:alpha val="43137"/>
                    </a:srgbClr>
                  </a:outerShdw>
                </a:effectLst>
              </a:rPr>
              <a:t>Ethnic Status</a:t>
            </a:r>
          </a:p>
        </p:txBody>
      </p:sp>
      <p:sp>
        <p:nvSpPr>
          <p:cNvPr id="17" name="TextBox 16"/>
          <p:cNvSpPr txBox="1"/>
          <p:nvPr/>
        </p:nvSpPr>
        <p:spPr>
          <a:xfrm flipH="1">
            <a:off x="7162800" y="3429000"/>
            <a:ext cx="1447800" cy="1107996"/>
          </a:xfrm>
          <a:prstGeom prst="rect">
            <a:avLst/>
          </a:prstGeom>
          <a:noFill/>
        </p:spPr>
        <p:txBody>
          <a:bodyPr wrap="square" rtlCol="0">
            <a:spAutoFit/>
          </a:bodyPr>
          <a:lstStyle/>
          <a:p>
            <a:pPr algn="ctr"/>
            <a:r>
              <a:rPr lang="en-US" sz="2200" dirty="0">
                <a:solidFill>
                  <a:srgbClr val="FF0000"/>
                </a:solidFill>
                <a:effectLst>
                  <a:outerShdw blurRad="38100" dist="38100" dir="2700000" algn="tl">
                    <a:srgbClr val="000000">
                      <a:alpha val="43137"/>
                    </a:srgbClr>
                  </a:outerShdw>
                </a:effectLst>
              </a:rPr>
              <a:t>Composite Social Geography</a:t>
            </a:r>
          </a:p>
        </p:txBody>
      </p:sp>
      <p:sp>
        <p:nvSpPr>
          <p:cNvPr id="18" name="TextBox 17">
            <a:extLst>
              <a:ext uri="{FF2B5EF4-FFF2-40B4-BE49-F238E27FC236}">
                <a16:creationId xmlns:a16="http://schemas.microsoft.com/office/drawing/2014/main" id="{31E78D91-DE30-4B20-897E-1342760D8B82}"/>
              </a:ext>
            </a:extLst>
          </p:cNvPr>
          <p:cNvSpPr txBox="1"/>
          <p:nvPr/>
        </p:nvSpPr>
        <p:spPr>
          <a:xfrm flipH="1">
            <a:off x="289173" y="2861884"/>
            <a:ext cx="4056624" cy="430887"/>
          </a:xfrm>
          <a:prstGeom prst="rect">
            <a:avLst/>
          </a:prstGeom>
          <a:noFill/>
        </p:spPr>
        <p:txBody>
          <a:bodyPr wrap="square" rtlCol="0">
            <a:spAutoFit/>
          </a:bodyPr>
          <a:lstStyle/>
          <a:p>
            <a:pPr algn="ctr"/>
            <a:r>
              <a:rPr lang="en-US" sz="2200" dirty="0">
                <a:solidFill>
                  <a:srgbClr val="FF0000"/>
                </a:solidFill>
                <a:effectLst>
                  <a:outerShdw blurRad="38100" dist="38100" dir="2700000" algn="tl">
                    <a:srgbClr val="000000">
                      <a:alpha val="43137"/>
                    </a:srgbClr>
                  </a:outerShdw>
                </a:effectLst>
              </a:rPr>
              <a:t>Income, education, occupation</a:t>
            </a:r>
          </a:p>
        </p:txBody>
      </p:sp>
      <p:sp>
        <p:nvSpPr>
          <p:cNvPr id="19" name="TextBox 18">
            <a:extLst>
              <a:ext uri="{FF2B5EF4-FFF2-40B4-BE49-F238E27FC236}">
                <a16:creationId xmlns:a16="http://schemas.microsoft.com/office/drawing/2014/main" id="{8F3F63C2-B6B4-49F0-9ACC-053A541525D5}"/>
              </a:ext>
            </a:extLst>
          </p:cNvPr>
          <p:cNvSpPr txBox="1"/>
          <p:nvPr/>
        </p:nvSpPr>
        <p:spPr>
          <a:xfrm flipH="1">
            <a:off x="4754514" y="2934258"/>
            <a:ext cx="4056624" cy="430887"/>
          </a:xfrm>
          <a:prstGeom prst="rect">
            <a:avLst/>
          </a:prstGeom>
          <a:noFill/>
        </p:spPr>
        <p:txBody>
          <a:bodyPr wrap="square" rtlCol="0">
            <a:spAutoFit/>
          </a:bodyPr>
          <a:lstStyle/>
          <a:p>
            <a:pPr algn="ctr"/>
            <a:r>
              <a:rPr lang="en-US" sz="2200" dirty="0">
                <a:solidFill>
                  <a:srgbClr val="FF0000"/>
                </a:solidFill>
                <a:effectLst>
                  <a:outerShdw blurRad="38100" dist="38100" dir="2700000" algn="tl">
                    <a:srgbClr val="000000">
                      <a:alpha val="43137"/>
                    </a:srgbClr>
                  </a:outerShdw>
                </a:effectLst>
              </a:rPr>
              <a:t># of kids, station wagons</a:t>
            </a:r>
          </a:p>
        </p:txBody>
      </p:sp>
      <p:sp>
        <p:nvSpPr>
          <p:cNvPr id="20" name="TextBox 19">
            <a:extLst>
              <a:ext uri="{FF2B5EF4-FFF2-40B4-BE49-F238E27FC236}">
                <a16:creationId xmlns:a16="http://schemas.microsoft.com/office/drawing/2014/main" id="{2B42065D-6CAD-4FE6-B4CA-89C8DEBACA52}"/>
              </a:ext>
            </a:extLst>
          </p:cNvPr>
          <p:cNvSpPr txBox="1"/>
          <p:nvPr/>
        </p:nvSpPr>
        <p:spPr>
          <a:xfrm flipH="1">
            <a:off x="-218299" y="6073509"/>
            <a:ext cx="4056624" cy="430887"/>
          </a:xfrm>
          <a:prstGeom prst="rect">
            <a:avLst/>
          </a:prstGeom>
          <a:noFill/>
        </p:spPr>
        <p:txBody>
          <a:bodyPr wrap="square" rtlCol="0">
            <a:spAutoFit/>
          </a:bodyPr>
          <a:lstStyle/>
          <a:p>
            <a:pPr algn="ctr"/>
            <a:r>
              <a:rPr lang="en-US" sz="2200" dirty="0">
                <a:solidFill>
                  <a:srgbClr val="FF0000"/>
                </a:solidFill>
                <a:effectLst>
                  <a:outerShdw blurRad="38100" dist="38100" dir="2700000" algn="tl">
                    <a:srgbClr val="000000">
                      <a:alpha val="43137"/>
                    </a:srgbClr>
                  </a:outerShdw>
                </a:effectLst>
              </a:rPr>
              <a:t>% mother tongue, labels</a:t>
            </a:r>
          </a:p>
        </p:txBody>
      </p:sp>
      <p:sp>
        <p:nvSpPr>
          <p:cNvPr id="9" name="Rectangle 8"/>
          <p:cNvSpPr/>
          <p:nvPr/>
        </p:nvSpPr>
        <p:spPr>
          <a:xfrm>
            <a:off x="4656949" y="249735"/>
            <a:ext cx="4572000" cy="3208283"/>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100" y="3581591"/>
            <a:ext cx="4572000" cy="3208283"/>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48200" y="3543299"/>
            <a:ext cx="4572000" cy="3208283"/>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616" y="220717"/>
            <a:ext cx="4572000" cy="3208283"/>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13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7620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Criticisms of Social Area Analysis</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1066800" y="838200"/>
            <a:ext cx="7010400" cy="5401479"/>
          </a:xfrm>
          <a:prstGeom prst="rect">
            <a:avLst/>
          </a:prstGeom>
        </p:spPr>
        <p:txBody>
          <a:bodyPr wrap="square">
            <a:spAutoFit/>
          </a:bodyPr>
          <a:lstStyle/>
          <a:p>
            <a:pPr algn="ctr"/>
            <a:r>
              <a:rPr lang="en-US" sz="2300" dirty="0">
                <a:solidFill>
                  <a:srgbClr val="FF0000"/>
                </a:solidFill>
                <a:effectLst>
                  <a:outerShdw blurRad="38100" dist="38100" dir="2700000" algn="tl">
                    <a:srgbClr val="000000">
                      <a:alpha val="43137"/>
                    </a:srgbClr>
                  </a:outerShdw>
                </a:effectLst>
              </a:rPr>
              <a:t>Are the </a:t>
            </a:r>
            <a:r>
              <a:rPr lang="en-US" sz="2300" dirty="0" err="1">
                <a:solidFill>
                  <a:srgbClr val="FF0000"/>
                </a:solidFill>
                <a:effectLst>
                  <a:outerShdw blurRad="38100" dist="38100" dir="2700000" algn="tl">
                    <a:srgbClr val="000000">
                      <a:alpha val="43137"/>
                    </a:srgbClr>
                  </a:outerShdw>
                </a:effectLst>
              </a:rPr>
              <a:t>urbanisation</a:t>
            </a:r>
            <a:r>
              <a:rPr lang="en-US" sz="2300" dirty="0">
                <a:solidFill>
                  <a:srgbClr val="FF0000"/>
                </a:solidFill>
                <a:effectLst>
                  <a:outerShdw blurRad="38100" dist="38100" dir="2700000" algn="tl">
                    <a:srgbClr val="000000">
                      <a:alpha val="43137"/>
                    </a:srgbClr>
                  </a:outerShdw>
                </a:effectLst>
              </a:rPr>
              <a:t> processes underlying SAA real?</a:t>
            </a:r>
          </a:p>
          <a:p>
            <a:pPr algn="ctr"/>
            <a:r>
              <a:rPr lang="en-US" sz="2300" dirty="0"/>
              <a:t>While the empirical patterns described by </a:t>
            </a:r>
            <a:r>
              <a:rPr lang="en-US" sz="2300" dirty="0" err="1"/>
              <a:t>urbanisation</a:t>
            </a:r>
            <a:r>
              <a:rPr lang="en-US" sz="2300" dirty="0"/>
              <a:t> are real enough, the underlying theoretical postulates can be interpreted differently – e.g. capitalist versus socialist viewpoints.</a:t>
            </a:r>
          </a:p>
          <a:p>
            <a:pPr algn="ctr"/>
            <a:endParaRPr lang="en-CA" sz="2300" dirty="0"/>
          </a:p>
          <a:p>
            <a:pPr algn="ctr"/>
            <a:r>
              <a:rPr lang="en-CA" sz="2300" dirty="0">
                <a:solidFill>
                  <a:srgbClr val="FF0000"/>
                </a:solidFill>
                <a:effectLst>
                  <a:outerShdw blurRad="38100" dist="38100" dir="2700000" algn="tl">
                    <a:srgbClr val="000000">
                      <a:alpha val="43137"/>
                    </a:srgbClr>
                  </a:outerShdw>
                </a:effectLst>
              </a:rPr>
              <a:t>The dimensions are </a:t>
            </a:r>
            <a:r>
              <a:rPr lang="en-CA" sz="2300" i="1" dirty="0">
                <a:solidFill>
                  <a:srgbClr val="FF0000"/>
                </a:solidFill>
                <a:effectLst>
                  <a:outerShdw blurRad="38100" dist="38100" dir="2700000" algn="tl">
                    <a:srgbClr val="000000">
                      <a:alpha val="43137"/>
                    </a:srgbClr>
                  </a:outerShdw>
                </a:effectLst>
              </a:rPr>
              <a:t>a priori </a:t>
            </a:r>
            <a:r>
              <a:rPr lang="en-CA" sz="2300" dirty="0">
                <a:solidFill>
                  <a:srgbClr val="FF0000"/>
                </a:solidFill>
                <a:effectLst>
                  <a:outerShdw blurRad="38100" dist="38100" dir="2700000" algn="tl">
                    <a:srgbClr val="000000">
                      <a:alpha val="43137"/>
                    </a:srgbClr>
                  </a:outerShdw>
                </a:effectLst>
              </a:rPr>
              <a:t>– that is, they are not </a:t>
            </a:r>
            <a:r>
              <a:rPr lang="en-CA" sz="2300" i="1" dirty="0">
                <a:solidFill>
                  <a:srgbClr val="FF0000"/>
                </a:solidFill>
                <a:effectLst>
                  <a:outerShdw blurRad="38100" dist="38100" dir="2700000" algn="tl">
                    <a:srgbClr val="000000">
                      <a:alpha val="43137"/>
                    </a:srgbClr>
                  </a:outerShdw>
                </a:effectLst>
              </a:rPr>
              <a:t>derived from </a:t>
            </a:r>
            <a:r>
              <a:rPr lang="en-CA" sz="2300" dirty="0">
                <a:solidFill>
                  <a:srgbClr val="FF0000"/>
                </a:solidFill>
                <a:effectLst>
                  <a:outerShdw blurRad="38100" dist="38100" dir="2700000" algn="tl">
                    <a:srgbClr val="000000">
                      <a:alpha val="43137"/>
                    </a:srgbClr>
                  </a:outerShdw>
                </a:effectLst>
              </a:rPr>
              <a:t>empirical analysis.</a:t>
            </a:r>
          </a:p>
          <a:p>
            <a:pPr algn="ctr"/>
            <a:r>
              <a:rPr lang="en-CA" sz="2300" dirty="0"/>
              <a:t>The researchers made the dimensions up then looked for data to verify them. Being </a:t>
            </a:r>
            <a:r>
              <a:rPr lang="en-CA" sz="2300" i="1" dirty="0"/>
              <a:t>a priori </a:t>
            </a:r>
            <a:r>
              <a:rPr lang="en-CA" sz="2300" dirty="0"/>
              <a:t>does not in itself negate the rationale for the three dimensions they postulated.</a:t>
            </a:r>
          </a:p>
          <a:p>
            <a:pPr algn="ctr"/>
            <a:endParaRPr lang="en-CA" sz="2300" dirty="0"/>
          </a:p>
          <a:p>
            <a:pPr algn="ctr"/>
            <a:r>
              <a:rPr lang="en-CA" sz="2300" dirty="0">
                <a:solidFill>
                  <a:srgbClr val="FF0000"/>
                </a:solidFill>
                <a:effectLst>
                  <a:outerShdw blurRad="38100" dist="38100" dir="2700000" algn="tl">
                    <a:srgbClr val="000000">
                      <a:alpha val="43137"/>
                    </a:srgbClr>
                  </a:outerShdw>
                </a:effectLst>
              </a:rPr>
              <a:t>The dimensions are self fulfilling prophecy.</a:t>
            </a:r>
          </a:p>
          <a:p>
            <a:pPr algn="ctr"/>
            <a:r>
              <a:rPr lang="en-CA" sz="2300" dirty="0"/>
              <a:t>Might also be called the “seek and ye shall find” criticism.</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48876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gin{matrix}z_{1,i} &amp; =  &amp; \ell_{1,1}F_{1,i} &amp; + &amp; \ell_{1,2}F_{2,i} &amp; + &amp; \varepsilon_{1,i} \\&#10;\vdots &amp; &amp; \vdots &amp; &amp; \vdots &amp; &amp; \vdots \\&#10;z_{10,i} &amp; =  &amp; \ell_{10,1}F_{1,i} &amp; + &amp; \ell_{10,2}F_{2,i} &amp; + &amp; \varepsilon_{10,i}&#10;\end{matr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0"/>
            <a:ext cx="9919841" cy="2273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egin{matrix}z_{1,i} &amp; =  &amp; \ell_{1,1}F_{1,i} &amp; + &amp; \ell_{1,2}F_{2,i} &amp; + &amp; \varepsilon_{1,i} \\&#10;\vdots &amp; &amp; \vdots &amp; &amp; \vdots &amp; &amp; \vdots \\&#10;z_{10,i} &amp; =  &amp; \ell_{10,1}F_{1,i} &amp; + &amp; \ell_{10,2}F_{2,i} &amp; + &amp; \varepsilon_{10,i}&#10;\end{matr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19400"/>
            <a:ext cx="10307768"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gin{matrix}z_{1,i} &amp; =  &amp; \ell_{1,1}F_{1,i} &amp; + &amp; \ell_{1,2}F_{2,i} &amp; + &amp; \varepsilon_{1,i} \\&#10;\vdots &amp; &amp; \vdots &amp; &amp; \vdots &amp; &amp; \vdots \\&#10;z_{10,i} &amp; =  &amp; \ell_{10,1}F_{1,i} &amp; + &amp; \ell_{10,2}F_{2,i} &amp; + &amp; \varepsilon_{10,i}&#10;\end{matr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943600"/>
            <a:ext cx="10307768"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55650" y="609600"/>
            <a:ext cx="7772400" cy="3657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6000" dirty="0">
                <a:solidFill>
                  <a:srgbClr val="C00000"/>
                </a:solidFill>
                <a:effectLst>
                  <a:outerShdw blurRad="38100" dist="38100" dir="2700000" algn="tl">
                    <a:srgbClr val="000000">
                      <a:alpha val="43137"/>
                    </a:srgbClr>
                  </a:outerShdw>
                </a:effectLst>
                <a:latin typeface="+mn-lt"/>
                <a:ea typeface="Times New Roman" pitchFamily="18" charset="0"/>
                <a:cs typeface="Arial" pitchFamily="34" charset="0"/>
              </a:rPr>
              <a:t>Factorial Ecology</a:t>
            </a:r>
          </a:p>
          <a:p>
            <a:endParaRPr lang="en-CA" sz="6000" dirty="0">
              <a:solidFill>
                <a:srgbClr val="C00000"/>
              </a:solidFill>
              <a:effectLst>
                <a:outerShdw blurRad="38100" dist="38100" dir="2700000" algn="tl">
                  <a:srgbClr val="000000">
                    <a:alpha val="43137"/>
                  </a:srgbClr>
                </a:outerShdw>
              </a:effectLst>
              <a:latin typeface="+mn-lt"/>
              <a:ea typeface="Times New Roman" pitchFamily="18" charset="0"/>
              <a:cs typeface="Arial" pitchFamily="34" charset="0"/>
            </a:endParaRPr>
          </a:p>
          <a:p>
            <a:endParaRPr lang="en-CA" sz="6000" dirty="0">
              <a:solidFill>
                <a:srgbClr val="C00000"/>
              </a:solidFill>
              <a:effectLst>
                <a:outerShdw blurRad="38100" dist="38100" dir="2700000" algn="tl">
                  <a:srgbClr val="000000">
                    <a:alpha val="43137"/>
                  </a:srgbClr>
                </a:outerShdw>
              </a:effectLst>
              <a:latin typeface="+mn-lt"/>
              <a:ea typeface="Times New Roman" pitchFamily="18" charset="0"/>
              <a:cs typeface="Arial" pitchFamily="34" charset="0"/>
            </a:endParaRPr>
          </a:p>
          <a:p>
            <a:r>
              <a:rPr lang="en-CA" sz="6000" dirty="0">
                <a:solidFill>
                  <a:srgbClr val="C00000"/>
                </a:solidFill>
                <a:effectLst>
                  <a:outerShdw blurRad="38100" dist="38100" dir="2700000" algn="tl">
                    <a:srgbClr val="000000">
                      <a:alpha val="43137"/>
                    </a:srgbClr>
                  </a:outerShdw>
                </a:effectLst>
                <a:latin typeface="+mn-lt"/>
                <a:ea typeface="Times New Roman" pitchFamily="18" charset="0"/>
                <a:cs typeface="Arial" pitchFamily="34" charset="0"/>
              </a:rPr>
              <a:t> Approach</a:t>
            </a:r>
            <a:endParaRPr lang="en-US" sz="6000" dirty="0">
              <a:solidFill>
                <a:srgbClr val="C0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461775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3500" y="76200"/>
            <a:ext cx="90043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Factorial Urban Ecology</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1111720" y="972264"/>
            <a:ext cx="7086600" cy="5047536"/>
          </a:xfrm>
          <a:prstGeom prst="rect">
            <a:avLst/>
          </a:prstGeom>
        </p:spPr>
        <p:txBody>
          <a:bodyPr wrap="square">
            <a:spAutoFit/>
          </a:bodyPr>
          <a:lstStyle/>
          <a:p>
            <a:pPr algn="ctr"/>
            <a:r>
              <a:rPr lang="en-US" sz="2300" dirty="0">
                <a:effectLst>
                  <a:outerShdw blurRad="38100" dist="38100" dir="2700000" algn="tl">
                    <a:srgbClr val="000000">
                      <a:alpha val="43137"/>
                    </a:srgbClr>
                  </a:outerShdw>
                </a:effectLst>
              </a:rPr>
              <a:t>Evolved from:</a:t>
            </a:r>
          </a:p>
          <a:p>
            <a:pPr algn="ctr"/>
            <a:r>
              <a:rPr lang="en-US" sz="2300" i="1" dirty="0">
                <a:solidFill>
                  <a:srgbClr val="FF0000"/>
                </a:solidFill>
                <a:effectLst>
                  <a:outerShdw blurRad="38100" dist="38100" dir="2700000" algn="tl">
                    <a:srgbClr val="000000">
                      <a:alpha val="43137"/>
                    </a:srgbClr>
                  </a:outerShdw>
                </a:effectLst>
              </a:rPr>
              <a:t>The criticisms of SAA.</a:t>
            </a:r>
          </a:p>
          <a:p>
            <a:pPr algn="ctr"/>
            <a:r>
              <a:rPr lang="en-US" sz="2300" dirty="0"/>
              <a:t>All of these criticisms except for </a:t>
            </a:r>
            <a:r>
              <a:rPr lang="en-US" sz="2300" dirty="0" err="1"/>
              <a:t>urbanisation</a:t>
            </a:r>
            <a:r>
              <a:rPr lang="en-US" sz="2300" dirty="0"/>
              <a:t> itself could be remedied with data and the rigour of statistical analysis.</a:t>
            </a:r>
          </a:p>
          <a:p>
            <a:pPr algn="ctr"/>
            <a:endParaRPr lang="en-US" sz="2300" dirty="0"/>
          </a:p>
          <a:p>
            <a:pPr algn="ctr"/>
            <a:r>
              <a:rPr lang="en-US" sz="2300" i="1" dirty="0">
                <a:solidFill>
                  <a:srgbClr val="FF0000"/>
                </a:solidFill>
                <a:effectLst>
                  <a:outerShdw blurRad="38100" dist="38100" dir="2700000" algn="tl">
                    <a:srgbClr val="000000">
                      <a:alpha val="43137"/>
                    </a:srgbClr>
                  </a:outerShdw>
                </a:effectLst>
              </a:rPr>
              <a:t>The development of computing and data.</a:t>
            </a:r>
          </a:p>
          <a:p>
            <a:pPr algn="ctr"/>
            <a:r>
              <a:rPr lang="en-US" sz="2300" dirty="0"/>
              <a:t>The 1960s saw the ‘quantitative revolution’ in most social sciences and especially Geography.</a:t>
            </a:r>
          </a:p>
          <a:p>
            <a:pPr algn="ctr"/>
            <a:endParaRPr lang="en-US" sz="2300" dirty="0"/>
          </a:p>
          <a:p>
            <a:pPr algn="ctr"/>
            <a:r>
              <a:rPr lang="en-US" sz="2300" i="1" dirty="0">
                <a:solidFill>
                  <a:srgbClr val="FF0000"/>
                </a:solidFill>
                <a:effectLst>
                  <a:outerShdw blurRad="38100" dist="38100" dir="2700000" algn="tl">
                    <a:srgbClr val="000000">
                      <a:alpha val="43137"/>
                    </a:srgbClr>
                  </a:outerShdw>
                </a:effectLst>
              </a:rPr>
              <a:t>The need for more rigorous social science.</a:t>
            </a:r>
          </a:p>
          <a:p>
            <a:pPr algn="ctr"/>
            <a:r>
              <a:rPr lang="en-US" sz="2300" dirty="0"/>
              <a:t>Due to the digitization of data and the computing and statistical advances to analyze it, social science could now be more rigorous.</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411153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648" y="76200"/>
            <a:ext cx="9096704"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300" dirty="0">
                <a:effectLst>
                  <a:outerShdw blurRad="38100" dist="38100" dir="2700000" algn="tl">
                    <a:srgbClr val="000000">
                      <a:alpha val="43137"/>
                    </a:srgbClr>
                  </a:outerShdw>
                </a:effectLst>
                <a:latin typeface="+mn-lt"/>
                <a:ea typeface="Times New Roman" pitchFamily="18" charset="0"/>
                <a:cs typeface="Arial" pitchFamily="34" charset="0"/>
              </a:rPr>
              <a:t>Differences Between SAA &amp; Factorial Urban Ecology</a:t>
            </a:r>
            <a:endParaRPr lang="en-US" sz="3300" dirty="0">
              <a:effectLst>
                <a:outerShdw blurRad="38100" dist="38100" dir="2700000" algn="tl">
                  <a:srgbClr val="000000">
                    <a:alpha val="43137"/>
                  </a:srgbClr>
                </a:outerShdw>
              </a:effectLst>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774004638"/>
              </p:ext>
            </p:extLst>
          </p:nvPr>
        </p:nvGraphicFramePr>
        <p:xfrm>
          <a:off x="-23648" y="990600"/>
          <a:ext cx="9144000" cy="5559425"/>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sz="2400" b="0" dirty="0">
                          <a:effectLst>
                            <a:outerShdw blurRad="38100" dist="38100" dir="2700000" algn="tl">
                              <a:srgbClr val="000000">
                                <a:alpha val="43137"/>
                              </a:srgbClr>
                            </a:outerShdw>
                          </a:effectLst>
                          <a:latin typeface="+mn-lt"/>
                        </a:rPr>
                        <a:t>SOCIAL AREA ANALYSIS</a:t>
                      </a:r>
                    </a:p>
                  </a:txBody>
                  <a:tcPr/>
                </a:tc>
                <a:tc>
                  <a:txBody>
                    <a:bodyPr/>
                    <a:lstStyle/>
                    <a:p>
                      <a:pPr algn="ctr"/>
                      <a:r>
                        <a:rPr lang="en-US" sz="2400" b="0" dirty="0">
                          <a:effectLst>
                            <a:outerShdw blurRad="38100" dist="38100" dir="2700000" algn="tl">
                              <a:srgbClr val="000000">
                                <a:alpha val="43137"/>
                              </a:srgbClr>
                            </a:outerShdw>
                          </a:effectLst>
                          <a:latin typeface="+mn-lt"/>
                        </a:rPr>
                        <a:t>FACTORIAL ECOLOGY</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CA" sz="2400" dirty="0">
                          <a:effectLst/>
                          <a:latin typeface="+mn-lt"/>
                          <a:ea typeface="Times New Roman"/>
                        </a:rPr>
                        <a:t>3 intuitive dimensions, where “3" comes from three underlying urbanizing forces postulated by Wirth </a:t>
                      </a:r>
                      <a:endParaRPr lang="en-US" sz="2400" dirty="0">
                        <a:effectLst/>
                        <a:latin typeface="+mn-lt"/>
                        <a:ea typeface="Times New Roman"/>
                      </a:endParaRPr>
                    </a:p>
                  </a:txBody>
                  <a:tcPr marL="113030" marR="76200" marT="103505" marB="0"/>
                </a:tc>
                <a:tc>
                  <a:txBody>
                    <a:bodyPr/>
                    <a:lstStyle/>
                    <a:p>
                      <a:pPr marL="0" marR="0" algn="ctr">
                        <a:spcBef>
                          <a:spcPts val="0"/>
                        </a:spcBef>
                        <a:spcAft>
                          <a:spcPts val="0"/>
                        </a:spcAft>
                      </a:pPr>
                      <a:r>
                        <a:rPr lang="en-CA" sz="2400" dirty="0">
                          <a:effectLst/>
                          <a:latin typeface="+mn-lt"/>
                          <a:ea typeface="Times New Roman"/>
                        </a:rPr>
                        <a:t>“n”  empirical dimensions, where “n” is determined by the mathematical relationships of variables to each other over space, and by decision rules related to the techniques </a:t>
                      </a:r>
                      <a:endParaRPr lang="en-US" sz="2400" dirty="0">
                        <a:effectLst/>
                        <a:latin typeface="+mn-lt"/>
                        <a:ea typeface="Times New Roman"/>
                      </a:endParaRPr>
                    </a:p>
                  </a:txBody>
                  <a:tcPr marL="88265" marR="113030" marT="103505"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CA" sz="2400" dirty="0">
                          <a:effectLst/>
                          <a:latin typeface="+mn-lt"/>
                          <a:ea typeface="Times New Roman"/>
                        </a:rPr>
                        <a:t>6 basic variables for 'y' census tracts where each variable is of equal weight</a:t>
                      </a:r>
                      <a:endParaRPr lang="en-US" sz="2400" dirty="0">
                        <a:effectLst/>
                        <a:latin typeface="+mn-lt"/>
                        <a:ea typeface="Times New Roman"/>
                      </a:endParaRPr>
                    </a:p>
                  </a:txBody>
                  <a:tcPr marL="113030" marR="76200" marT="103505" marB="0"/>
                </a:tc>
                <a:tc>
                  <a:txBody>
                    <a:bodyPr/>
                    <a:lstStyle/>
                    <a:p>
                      <a:pPr marL="0" marR="0" algn="ctr">
                        <a:spcBef>
                          <a:spcPts val="0"/>
                        </a:spcBef>
                        <a:spcAft>
                          <a:spcPts val="0"/>
                        </a:spcAft>
                      </a:pPr>
                      <a:r>
                        <a:rPr lang="en-CA" sz="2400" dirty="0">
                          <a:effectLst/>
                          <a:latin typeface="+mn-lt"/>
                          <a:ea typeface="Times New Roman"/>
                        </a:rPr>
                        <a:t>“x” basic variables on “y” census tracts, where variables may have unequal explanatory value</a:t>
                      </a:r>
                      <a:endParaRPr lang="en-US" sz="2400" dirty="0">
                        <a:effectLst/>
                        <a:latin typeface="+mn-lt"/>
                        <a:ea typeface="Times New Roman"/>
                      </a:endParaRPr>
                    </a:p>
                  </a:txBody>
                  <a:tcPr marL="88265" marR="113030" marT="103505"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CA" sz="2400" i="1" dirty="0">
                          <a:effectLst/>
                          <a:latin typeface="+mn-lt"/>
                          <a:ea typeface="Times New Roman"/>
                        </a:rPr>
                        <a:t>a priori </a:t>
                      </a:r>
                      <a:r>
                        <a:rPr lang="en-CA" sz="2400" dirty="0">
                          <a:effectLst/>
                          <a:latin typeface="+mn-lt"/>
                          <a:ea typeface="Times New Roman"/>
                        </a:rPr>
                        <a:t>dimensions (deductive or "before the fact")</a:t>
                      </a:r>
                      <a:endParaRPr lang="en-US" sz="2400" dirty="0">
                        <a:effectLst/>
                        <a:latin typeface="+mn-lt"/>
                        <a:ea typeface="Times New Roman"/>
                      </a:endParaRPr>
                    </a:p>
                  </a:txBody>
                  <a:tcPr marL="113030" marR="76200" marT="103505" marB="36830"/>
                </a:tc>
                <a:tc>
                  <a:txBody>
                    <a:bodyPr/>
                    <a:lstStyle/>
                    <a:p>
                      <a:pPr marL="0" marR="0" algn="ctr">
                        <a:spcBef>
                          <a:spcPts val="0"/>
                        </a:spcBef>
                        <a:spcAft>
                          <a:spcPts val="0"/>
                        </a:spcAft>
                      </a:pPr>
                      <a:r>
                        <a:rPr lang="en-CA" sz="2400" i="1" dirty="0">
                          <a:effectLst/>
                          <a:latin typeface="+mn-lt"/>
                          <a:ea typeface="Times New Roman"/>
                        </a:rPr>
                        <a:t>a posteriori </a:t>
                      </a:r>
                      <a:r>
                        <a:rPr lang="en-CA" sz="2400" dirty="0">
                          <a:effectLst/>
                          <a:latin typeface="+mn-lt"/>
                          <a:ea typeface="Times New Roman"/>
                        </a:rPr>
                        <a:t>dimensions (inductive or "after the fact"), provide objective empirical basis for the existence of the dimensions</a:t>
                      </a:r>
                      <a:endParaRPr lang="en-US" sz="2400" dirty="0">
                        <a:effectLst/>
                        <a:latin typeface="+mn-lt"/>
                        <a:ea typeface="Times New Roman"/>
                      </a:endParaRPr>
                    </a:p>
                  </a:txBody>
                  <a:tcPr marL="88265" marR="113030" marT="103505" marB="36830"/>
                </a:tc>
                <a:extLst>
                  <a:ext uri="{0D108BD9-81ED-4DB2-BD59-A6C34878D82A}">
                    <a16:rowId xmlns:a16="http://schemas.microsoft.com/office/drawing/2014/main" val="10003"/>
                  </a:ext>
                </a:extLst>
              </a:tr>
            </a:tbl>
          </a:graphicData>
        </a:graphic>
      </p:graphicFrame>
      <p:sp>
        <p:nvSpPr>
          <p:cNvPr id="5" name="Rectangle 4"/>
          <p:cNvSpPr/>
          <p:nvPr/>
        </p:nvSpPr>
        <p:spPr>
          <a:xfrm>
            <a:off x="76200" y="1524000"/>
            <a:ext cx="89916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 y="3810000"/>
            <a:ext cx="8991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 y="5029200"/>
            <a:ext cx="89916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65491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685800" y="7620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Factorial Urban Ecology</a:t>
            </a:r>
            <a:endParaRPr lang="en-US" sz="3400" dirty="0">
              <a:effectLst>
                <a:outerShdw blurRad="38100" dist="38100" dir="2700000" algn="tl">
                  <a:srgbClr val="000000">
                    <a:alpha val="43137"/>
                  </a:srgbClr>
                </a:outerShdw>
              </a:effectLst>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015712419"/>
              </p:ext>
            </p:extLst>
          </p:nvPr>
        </p:nvGraphicFramePr>
        <p:xfrm>
          <a:off x="-23648" y="990600"/>
          <a:ext cx="9144000" cy="5559425"/>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sz="2400" b="0" dirty="0">
                          <a:effectLst>
                            <a:outerShdw blurRad="38100" dist="38100" dir="2700000" algn="tl">
                              <a:srgbClr val="000000">
                                <a:alpha val="43137"/>
                              </a:srgbClr>
                            </a:outerShdw>
                          </a:effectLst>
                          <a:latin typeface="+mn-lt"/>
                        </a:rPr>
                        <a:t>SOCIAL AREA ANALYSIS</a:t>
                      </a:r>
                    </a:p>
                  </a:txBody>
                  <a:tcPr/>
                </a:tc>
                <a:tc>
                  <a:txBody>
                    <a:bodyPr/>
                    <a:lstStyle/>
                    <a:p>
                      <a:pPr algn="ctr"/>
                      <a:r>
                        <a:rPr lang="en-US" sz="2400" b="0" dirty="0">
                          <a:effectLst>
                            <a:outerShdw blurRad="38100" dist="38100" dir="2700000" algn="tl">
                              <a:srgbClr val="000000">
                                <a:alpha val="43137"/>
                              </a:srgbClr>
                            </a:outerShdw>
                          </a:effectLst>
                          <a:latin typeface="+mn-lt"/>
                        </a:rPr>
                        <a:t>FACTORIAL ECOLOGY</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CA" sz="2400" dirty="0">
                          <a:effectLst/>
                          <a:latin typeface="+mn-lt"/>
                          <a:ea typeface="Times New Roman"/>
                        </a:rPr>
                        <a:t>3 intuitive dimensions, where “3" comes from three underlying urbanizing forces postulated by Wirth.</a:t>
                      </a:r>
                      <a:endParaRPr lang="en-US" sz="2400" dirty="0">
                        <a:effectLst/>
                        <a:latin typeface="+mn-lt"/>
                        <a:ea typeface="Times New Roman"/>
                      </a:endParaRPr>
                    </a:p>
                  </a:txBody>
                  <a:tcPr marL="113030" marR="76200" marT="103505" marB="0"/>
                </a:tc>
                <a:tc>
                  <a:txBody>
                    <a:bodyPr/>
                    <a:lstStyle/>
                    <a:p>
                      <a:pPr marL="0" marR="0" algn="ctr">
                        <a:spcBef>
                          <a:spcPts val="0"/>
                        </a:spcBef>
                        <a:spcAft>
                          <a:spcPts val="0"/>
                        </a:spcAft>
                      </a:pPr>
                      <a:r>
                        <a:rPr lang="en-CA" sz="2400" dirty="0">
                          <a:effectLst/>
                          <a:latin typeface="+mn-lt"/>
                          <a:ea typeface="Times New Roman"/>
                        </a:rPr>
                        <a:t>“n”  empirical dimensions, where “n” is determined by the mathematical relationships of variables to each other over space, and by decision rules related to the techniques.</a:t>
                      </a:r>
                      <a:endParaRPr lang="en-US" sz="2400" dirty="0">
                        <a:effectLst/>
                        <a:latin typeface="+mn-lt"/>
                        <a:ea typeface="Times New Roman"/>
                      </a:endParaRPr>
                    </a:p>
                  </a:txBody>
                  <a:tcPr marL="88265" marR="113030" marT="103505"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CA" sz="2400" dirty="0">
                          <a:effectLst/>
                          <a:latin typeface="+mn-lt"/>
                          <a:ea typeface="Times New Roman"/>
                        </a:rPr>
                        <a:t>6 basic variables for 'y' census tracts where each variable is of equal weight.</a:t>
                      </a:r>
                      <a:endParaRPr lang="en-US" sz="2400" dirty="0">
                        <a:effectLst/>
                        <a:latin typeface="+mn-lt"/>
                        <a:ea typeface="Times New Roman"/>
                      </a:endParaRPr>
                    </a:p>
                  </a:txBody>
                  <a:tcPr marL="113030" marR="76200" marT="103505" marB="0"/>
                </a:tc>
                <a:tc>
                  <a:txBody>
                    <a:bodyPr/>
                    <a:lstStyle/>
                    <a:p>
                      <a:pPr marL="0" marR="0" algn="ctr">
                        <a:spcBef>
                          <a:spcPts val="0"/>
                        </a:spcBef>
                        <a:spcAft>
                          <a:spcPts val="0"/>
                        </a:spcAft>
                      </a:pPr>
                      <a:r>
                        <a:rPr lang="en-CA" sz="2400" dirty="0">
                          <a:effectLst/>
                          <a:latin typeface="+mn-lt"/>
                          <a:ea typeface="Times New Roman"/>
                        </a:rPr>
                        <a:t>“x” basic variables on “y” census tracts, where variables may have unequal explanatory value.</a:t>
                      </a:r>
                      <a:endParaRPr lang="en-US" sz="2400" dirty="0">
                        <a:effectLst/>
                        <a:latin typeface="+mn-lt"/>
                        <a:ea typeface="Times New Roman"/>
                      </a:endParaRPr>
                    </a:p>
                  </a:txBody>
                  <a:tcPr marL="88265" marR="113030" marT="103505"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CA" sz="2400" i="1" dirty="0">
                          <a:effectLst/>
                          <a:latin typeface="+mn-lt"/>
                          <a:ea typeface="Times New Roman"/>
                        </a:rPr>
                        <a:t>a priori </a:t>
                      </a:r>
                      <a:r>
                        <a:rPr lang="en-CA" sz="2400" dirty="0">
                          <a:effectLst/>
                          <a:latin typeface="+mn-lt"/>
                          <a:ea typeface="Times New Roman"/>
                        </a:rPr>
                        <a:t>dimensions (deductive or "before the fact").</a:t>
                      </a:r>
                      <a:endParaRPr lang="en-US" sz="2400" dirty="0">
                        <a:effectLst/>
                        <a:latin typeface="+mn-lt"/>
                        <a:ea typeface="Times New Roman"/>
                      </a:endParaRPr>
                    </a:p>
                  </a:txBody>
                  <a:tcPr marL="113030" marR="76200" marT="103505" marB="36830"/>
                </a:tc>
                <a:tc>
                  <a:txBody>
                    <a:bodyPr/>
                    <a:lstStyle/>
                    <a:p>
                      <a:pPr marL="0" marR="0" algn="ctr">
                        <a:spcBef>
                          <a:spcPts val="0"/>
                        </a:spcBef>
                        <a:spcAft>
                          <a:spcPts val="0"/>
                        </a:spcAft>
                      </a:pPr>
                      <a:r>
                        <a:rPr lang="en-CA" sz="2400" i="1" dirty="0">
                          <a:effectLst/>
                          <a:latin typeface="+mn-lt"/>
                          <a:ea typeface="Times New Roman"/>
                        </a:rPr>
                        <a:t>a posteriori </a:t>
                      </a:r>
                      <a:r>
                        <a:rPr lang="en-CA" sz="2400" dirty="0">
                          <a:effectLst/>
                          <a:latin typeface="+mn-lt"/>
                          <a:ea typeface="Times New Roman"/>
                        </a:rPr>
                        <a:t>dimensions (inductive or "after the fact"), provide objective empirical basis for the existence of the dimensions.</a:t>
                      </a:r>
                      <a:endParaRPr lang="en-US" sz="2400" dirty="0">
                        <a:effectLst/>
                        <a:latin typeface="+mn-lt"/>
                        <a:ea typeface="Times New Roman"/>
                      </a:endParaRPr>
                    </a:p>
                  </a:txBody>
                  <a:tcPr marL="88265" marR="113030" marT="103505" marB="36830"/>
                </a:tc>
                <a:extLst>
                  <a:ext uri="{0D108BD9-81ED-4DB2-BD59-A6C34878D82A}">
                    <a16:rowId xmlns:a16="http://schemas.microsoft.com/office/drawing/2014/main" val="10003"/>
                  </a:ext>
                </a:extLst>
              </a:tr>
            </a:tbl>
          </a:graphicData>
        </a:graphic>
      </p:graphicFrame>
      <p:sp>
        <p:nvSpPr>
          <p:cNvPr id="8" name="TextBox 7"/>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406942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7620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Factorial Urban Ecology Methodology</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1036520" y="859334"/>
            <a:ext cx="7239000" cy="5047536"/>
          </a:xfrm>
          <a:prstGeom prst="rect">
            <a:avLst/>
          </a:prstGeom>
        </p:spPr>
        <p:txBody>
          <a:bodyPr wrap="square">
            <a:spAutoFit/>
          </a:bodyPr>
          <a:lstStyle/>
          <a:p>
            <a:pPr algn="ctr"/>
            <a:r>
              <a:rPr lang="en-US" sz="2300" dirty="0"/>
              <a:t>Uses sophisticated statistical techniques to analyze large amounts of data in order to identify </a:t>
            </a:r>
            <a:r>
              <a:rPr lang="en-US" sz="2300" i="1" dirty="0">
                <a:effectLst>
                  <a:outerShdw blurRad="38100" dist="38100" dir="2700000" algn="tl">
                    <a:srgbClr val="000000">
                      <a:alpha val="43137"/>
                    </a:srgbClr>
                  </a:outerShdw>
                </a:effectLst>
              </a:rPr>
              <a:t>statistically significant </a:t>
            </a:r>
            <a:r>
              <a:rPr lang="en-US" sz="2300" dirty="0"/>
              <a:t>patterns among those data.</a:t>
            </a:r>
          </a:p>
          <a:p>
            <a:pPr algn="ctr"/>
            <a:endParaRPr lang="en-US" sz="2300" dirty="0"/>
          </a:p>
          <a:p>
            <a:pPr algn="ctr"/>
            <a:r>
              <a:rPr lang="en-US" sz="2300" dirty="0"/>
              <a:t>The techniques are able to use very large data arrays (e.g. one of the first of these analyses used 1,200 census tracts by 2,000 variables).</a:t>
            </a:r>
          </a:p>
          <a:p>
            <a:pPr algn="ctr"/>
            <a:endParaRPr lang="en-US" sz="2300" dirty="0"/>
          </a:p>
          <a:p>
            <a:pPr algn="ctr"/>
            <a:r>
              <a:rPr lang="en-US" sz="2300" dirty="0"/>
              <a:t>The techniques are able to find groups of significant and related variables and label them according to how they relate.</a:t>
            </a:r>
          </a:p>
          <a:p>
            <a:pPr algn="ctr"/>
            <a:endParaRPr lang="en-US" sz="2300" dirty="0"/>
          </a:p>
          <a:p>
            <a:pPr algn="ctr"/>
            <a:r>
              <a:rPr lang="en-US" sz="2300" dirty="0"/>
              <a:t>Thus the groups they identify are empirically based (use data) and statistically significant (are rigorous).</a:t>
            </a:r>
          </a:p>
        </p:txBody>
      </p:sp>
    </p:spTree>
    <p:extLst>
      <p:ext uri="{BB962C8B-B14F-4D97-AF65-F5344CB8AC3E}">
        <p14:creationId xmlns:p14="http://schemas.microsoft.com/office/powerpoint/2010/main" val="134284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Up Arrow 88"/>
          <p:cNvSpPr/>
          <p:nvPr/>
        </p:nvSpPr>
        <p:spPr>
          <a:xfrm rot="5400000">
            <a:off x="4158739" y="4213869"/>
            <a:ext cx="838200" cy="4417368"/>
          </a:xfrm>
          <a:prstGeom prst="upArrow">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Up Arrow 10"/>
          <p:cNvSpPr/>
          <p:nvPr/>
        </p:nvSpPr>
        <p:spPr>
          <a:xfrm>
            <a:off x="291171" y="986799"/>
            <a:ext cx="838200" cy="4417368"/>
          </a:xfrm>
          <a:prstGeom prst="upArrow">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1828800" y="930390"/>
            <a:ext cx="5486400" cy="45720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0600" y="2996625"/>
            <a:ext cx="646331" cy="584775"/>
          </a:xfrm>
          <a:prstGeom prst="rect">
            <a:avLst/>
          </a:prstGeom>
          <a:noFill/>
        </p:spPr>
        <p:txBody>
          <a:bodyPr wrap="none" rtlCol="0">
            <a:spAutoFit/>
          </a:bodyPr>
          <a:lstStyle/>
          <a:p>
            <a:pPr algn="ctr"/>
            <a:r>
              <a:rPr lang="en-US" sz="3200" dirty="0">
                <a:solidFill>
                  <a:srgbClr val="00B050"/>
                </a:solidFill>
                <a:effectLst>
                  <a:outerShdw blurRad="38100" dist="38100" dir="2700000" algn="tl">
                    <a:srgbClr val="000000">
                      <a:alpha val="43137"/>
                    </a:srgbClr>
                  </a:outerShdw>
                </a:effectLst>
              </a:rPr>
              <a:t>D1</a:t>
            </a:r>
          </a:p>
        </p:txBody>
      </p:sp>
      <p:sp>
        <p:nvSpPr>
          <p:cNvPr id="6" name="TextBox 5"/>
          <p:cNvSpPr txBox="1"/>
          <p:nvPr/>
        </p:nvSpPr>
        <p:spPr>
          <a:xfrm>
            <a:off x="4228065" y="5605967"/>
            <a:ext cx="651140" cy="584775"/>
          </a:xfrm>
          <a:prstGeom prst="rect">
            <a:avLst/>
          </a:prstGeom>
          <a:noFill/>
        </p:spPr>
        <p:txBody>
          <a:bodyPr wrap="none" rtlCol="0">
            <a:spAutoFit/>
          </a:bodyPr>
          <a:lstStyle/>
          <a:p>
            <a:pPr algn="ctr"/>
            <a:r>
              <a:rPr lang="en-US" sz="3200" dirty="0">
                <a:solidFill>
                  <a:srgbClr val="FF0000"/>
                </a:solidFill>
                <a:effectLst>
                  <a:outerShdw blurRad="38100" dist="38100" dir="2700000" algn="tl">
                    <a:srgbClr val="000000">
                      <a:alpha val="43137"/>
                    </a:srgbClr>
                  </a:outerShdw>
                </a:effectLst>
              </a:rPr>
              <a:t>D2</a:t>
            </a:r>
          </a:p>
        </p:txBody>
      </p:sp>
      <p:sp>
        <p:nvSpPr>
          <p:cNvPr id="7" name="TextBox 6"/>
          <p:cNvSpPr txBox="1"/>
          <p:nvPr/>
        </p:nvSpPr>
        <p:spPr>
          <a:xfrm>
            <a:off x="1041094" y="939225"/>
            <a:ext cx="545342" cy="584775"/>
          </a:xfrm>
          <a:prstGeom prst="rect">
            <a:avLst/>
          </a:prstGeom>
          <a:noFill/>
        </p:spPr>
        <p:txBody>
          <a:bodyPr wrap="none" rtlCol="0">
            <a:spAutoFit/>
          </a:bodyPr>
          <a:lstStyle/>
          <a:p>
            <a:pPr algn="ctr"/>
            <a:r>
              <a:rPr lang="en-US" sz="3200" dirty="0">
                <a:solidFill>
                  <a:srgbClr val="00B050"/>
                </a:solidFill>
                <a:effectLst>
                  <a:outerShdw blurRad="38100" dist="38100" dir="2700000" algn="tl">
                    <a:srgbClr val="000000">
                      <a:alpha val="43137"/>
                    </a:srgbClr>
                  </a:outerShdw>
                </a:effectLst>
              </a:rPr>
              <a:t>Hi</a:t>
            </a:r>
          </a:p>
        </p:txBody>
      </p:sp>
      <p:sp>
        <p:nvSpPr>
          <p:cNvPr id="8" name="TextBox 7"/>
          <p:cNvSpPr txBox="1"/>
          <p:nvPr/>
        </p:nvSpPr>
        <p:spPr>
          <a:xfrm>
            <a:off x="1038027" y="4926450"/>
            <a:ext cx="579005" cy="584775"/>
          </a:xfrm>
          <a:prstGeom prst="rect">
            <a:avLst/>
          </a:prstGeom>
          <a:noFill/>
        </p:spPr>
        <p:txBody>
          <a:bodyPr wrap="none" rtlCol="0">
            <a:spAutoFit/>
          </a:bodyPr>
          <a:lstStyle/>
          <a:p>
            <a:pPr algn="ctr"/>
            <a:r>
              <a:rPr lang="en-US" sz="3200" dirty="0">
                <a:solidFill>
                  <a:srgbClr val="00B050"/>
                </a:solidFill>
                <a:effectLst>
                  <a:outerShdw blurRad="38100" dist="38100" dir="2700000" algn="tl">
                    <a:srgbClr val="000000">
                      <a:alpha val="43137"/>
                    </a:srgbClr>
                  </a:outerShdw>
                </a:effectLst>
              </a:rPr>
              <a:t>Lo</a:t>
            </a:r>
          </a:p>
        </p:txBody>
      </p:sp>
      <p:sp>
        <p:nvSpPr>
          <p:cNvPr id="9" name="TextBox 8"/>
          <p:cNvSpPr txBox="1"/>
          <p:nvPr/>
        </p:nvSpPr>
        <p:spPr>
          <a:xfrm>
            <a:off x="1800027" y="5605967"/>
            <a:ext cx="579005" cy="584775"/>
          </a:xfrm>
          <a:prstGeom prst="rect">
            <a:avLst/>
          </a:prstGeom>
          <a:noFill/>
        </p:spPr>
        <p:txBody>
          <a:bodyPr wrap="none" rtlCol="0">
            <a:spAutoFit/>
          </a:bodyPr>
          <a:lstStyle/>
          <a:p>
            <a:pPr algn="ctr"/>
            <a:r>
              <a:rPr lang="en-US" sz="3200" dirty="0">
                <a:solidFill>
                  <a:srgbClr val="FF0000"/>
                </a:solidFill>
                <a:effectLst>
                  <a:outerShdw blurRad="38100" dist="38100" dir="2700000" algn="tl">
                    <a:srgbClr val="000000">
                      <a:alpha val="43137"/>
                    </a:srgbClr>
                  </a:outerShdw>
                </a:effectLst>
              </a:rPr>
              <a:t>Lo</a:t>
            </a:r>
          </a:p>
        </p:txBody>
      </p:sp>
      <p:sp>
        <p:nvSpPr>
          <p:cNvPr id="10" name="TextBox 9"/>
          <p:cNvSpPr txBox="1"/>
          <p:nvPr/>
        </p:nvSpPr>
        <p:spPr>
          <a:xfrm>
            <a:off x="6769858" y="5529767"/>
            <a:ext cx="545342" cy="584775"/>
          </a:xfrm>
          <a:prstGeom prst="rect">
            <a:avLst/>
          </a:prstGeom>
          <a:noFill/>
        </p:spPr>
        <p:txBody>
          <a:bodyPr wrap="none" rtlCol="0">
            <a:spAutoFit/>
          </a:bodyPr>
          <a:lstStyle/>
          <a:p>
            <a:pPr algn="ctr"/>
            <a:r>
              <a:rPr lang="en-US" sz="3200" dirty="0">
                <a:solidFill>
                  <a:srgbClr val="FF0000"/>
                </a:solidFill>
                <a:effectLst>
                  <a:outerShdw blurRad="38100" dist="38100" dir="2700000" algn="tl">
                    <a:srgbClr val="000000">
                      <a:alpha val="43137"/>
                    </a:srgbClr>
                  </a:outerShdw>
                </a:effectLst>
              </a:rPr>
              <a:t>Hi</a:t>
            </a:r>
          </a:p>
        </p:txBody>
      </p:sp>
      <p:sp>
        <p:nvSpPr>
          <p:cNvPr id="2" name="TextBox 1"/>
          <p:cNvSpPr txBox="1"/>
          <p:nvPr/>
        </p:nvSpPr>
        <p:spPr>
          <a:xfrm>
            <a:off x="6500640" y="1070982"/>
            <a:ext cx="654346" cy="461665"/>
          </a:xfrm>
          <a:prstGeom prst="rect">
            <a:avLst/>
          </a:prstGeom>
          <a:noFill/>
        </p:spPr>
        <p:txBody>
          <a:bodyPr wrap="none" rtlCol="0">
            <a:spAutoFit/>
          </a:bodyPr>
          <a:lstStyle/>
          <a:p>
            <a:pPr algn="ctr"/>
            <a:r>
              <a:rPr lang="en-US" sz="2400" dirty="0">
                <a:solidFill>
                  <a:srgbClr val="00B050"/>
                </a:solidFill>
              </a:rPr>
              <a:t>rich</a:t>
            </a:r>
          </a:p>
        </p:txBody>
      </p:sp>
      <p:sp>
        <p:nvSpPr>
          <p:cNvPr id="33" name="TextBox 32"/>
          <p:cNvSpPr txBox="1"/>
          <p:nvPr/>
        </p:nvSpPr>
        <p:spPr>
          <a:xfrm>
            <a:off x="3077091" y="1475749"/>
            <a:ext cx="654346" cy="461665"/>
          </a:xfrm>
          <a:prstGeom prst="rect">
            <a:avLst/>
          </a:prstGeom>
          <a:noFill/>
        </p:spPr>
        <p:txBody>
          <a:bodyPr wrap="none" rtlCol="0">
            <a:spAutoFit/>
          </a:bodyPr>
          <a:lstStyle/>
          <a:p>
            <a:pPr algn="ctr"/>
            <a:r>
              <a:rPr lang="en-US" sz="2400" dirty="0">
                <a:solidFill>
                  <a:srgbClr val="00B050"/>
                </a:solidFill>
              </a:rPr>
              <a:t>rich</a:t>
            </a:r>
          </a:p>
        </p:txBody>
      </p:sp>
      <p:sp>
        <p:nvSpPr>
          <p:cNvPr id="34" name="TextBox 33"/>
          <p:cNvSpPr txBox="1"/>
          <p:nvPr/>
        </p:nvSpPr>
        <p:spPr>
          <a:xfrm>
            <a:off x="5287740" y="1038999"/>
            <a:ext cx="654346" cy="461665"/>
          </a:xfrm>
          <a:prstGeom prst="rect">
            <a:avLst/>
          </a:prstGeom>
          <a:noFill/>
        </p:spPr>
        <p:txBody>
          <a:bodyPr wrap="none" rtlCol="0">
            <a:spAutoFit/>
          </a:bodyPr>
          <a:lstStyle/>
          <a:p>
            <a:pPr algn="ctr"/>
            <a:r>
              <a:rPr lang="en-US" sz="2400" dirty="0">
                <a:solidFill>
                  <a:srgbClr val="00B050"/>
                </a:solidFill>
              </a:rPr>
              <a:t>rich</a:t>
            </a:r>
          </a:p>
        </p:txBody>
      </p:sp>
      <p:sp>
        <p:nvSpPr>
          <p:cNvPr id="35" name="TextBox 34"/>
          <p:cNvSpPr txBox="1"/>
          <p:nvPr/>
        </p:nvSpPr>
        <p:spPr>
          <a:xfrm>
            <a:off x="1828800" y="1523999"/>
            <a:ext cx="654346" cy="461665"/>
          </a:xfrm>
          <a:prstGeom prst="rect">
            <a:avLst/>
          </a:prstGeom>
          <a:noFill/>
        </p:spPr>
        <p:txBody>
          <a:bodyPr wrap="none" rtlCol="0">
            <a:spAutoFit/>
          </a:bodyPr>
          <a:lstStyle/>
          <a:p>
            <a:pPr algn="ctr"/>
            <a:r>
              <a:rPr lang="en-US" sz="2400" dirty="0">
                <a:solidFill>
                  <a:srgbClr val="00B050"/>
                </a:solidFill>
              </a:rPr>
              <a:t>rich</a:t>
            </a:r>
          </a:p>
        </p:txBody>
      </p:sp>
      <p:sp>
        <p:nvSpPr>
          <p:cNvPr id="38" name="TextBox 37"/>
          <p:cNvSpPr txBox="1"/>
          <p:nvPr/>
        </p:nvSpPr>
        <p:spPr>
          <a:xfrm>
            <a:off x="6197901" y="4988004"/>
            <a:ext cx="777777" cy="461665"/>
          </a:xfrm>
          <a:prstGeom prst="rect">
            <a:avLst/>
          </a:prstGeom>
          <a:noFill/>
        </p:spPr>
        <p:txBody>
          <a:bodyPr wrap="none" rtlCol="0">
            <a:spAutoFit/>
          </a:bodyPr>
          <a:lstStyle/>
          <a:p>
            <a:pPr algn="ctr"/>
            <a:r>
              <a:rPr lang="en-US" sz="2400" dirty="0">
                <a:solidFill>
                  <a:srgbClr val="00B050"/>
                </a:solidFill>
              </a:rPr>
              <a:t>poor</a:t>
            </a:r>
          </a:p>
        </p:txBody>
      </p:sp>
      <p:sp>
        <p:nvSpPr>
          <p:cNvPr id="39" name="TextBox 38"/>
          <p:cNvSpPr txBox="1"/>
          <p:nvPr/>
        </p:nvSpPr>
        <p:spPr>
          <a:xfrm>
            <a:off x="5334000" y="4592360"/>
            <a:ext cx="777777" cy="461665"/>
          </a:xfrm>
          <a:prstGeom prst="rect">
            <a:avLst/>
          </a:prstGeom>
          <a:noFill/>
        </p:spPr>
        <p:txBody>
          <a:bodyPr wrap="none" rtlCol="0">
            <a:spAutoFit/>
          </a:bodyPr>
          <a:lstStyle/>
          <a:p>
            <a:pPr algn="ctr"/>
            <a:r>
              <a:rPr lang="en-US" sz="2400" dirty="0">
                <a:solidFill>
                  <a:srgbClr val="00B050"/>
                </a:solidFill>
              </a:rPr>
              <a:t>poor</a:t>
            </a:r>
          </a:p>
        </p:txBody>
      </p:sp>
      <p:sp>
        <p:nvSpPr>
          <p:cNvPr id="41" name="TextBox 40"/>
          <p:cNvSpPr txBox="1"/>
          <p:nvPr/>
        </p:nvSpPr>
        <p:spPr>
          <a:xfrm>
            <a:off x="1946755" y="5049560"/>
            <a:ext cx="777777" cy="461665"/>
          </a:xfrm>
          <a:prstGeom prst="rect">
            <a:avLst/>
          </a:prstGeom>
          <a:noFill/>
        </p:spPr>
        <p:txBody>
          <a:bodyPr wrap="none" rtlCol="0">
            <a:spAutoFit/>
          </a:bodyPr>
          <a:lstStyle/>
          <a:p>
            <a:pPr algn="ctr"/>
            <a:r>
              <a:rPr lang="en-US" sz="2400" dirty="0">
                <a:solidFill>
                  <a:srgbClr val="00B050"/>
                </a:solidFill>
              </a:rPr>
              <a:t>poor</a:t>
            </a:r>
          </a:p>
        </p:txBody>
      </p:sp>
      <p:sp>
        <p:nvSpPr>
          <p:cNvPr id="42" name="TextBox 41"/>
          <p:cNvSpPr txBox="1"/>
          <p:nvPr/>
        </p:nvSpPr>
        <p:spPr>
          <a:xfrm>
            <a:off x="3033378" y="4677490"/>
            <a:ext cx="777777" cy="461665"/>
          </a:xfrm>
          <a:prstGeom prst="rect">
            <a:avLst/>
          </a:prstGeom>
          <a:noFill/>
        </p:spPr>
        <p:txBody>
          <a:bodyPr wrap="none" rtlCol="0">
            <a:spAutoFit/>
          </a:bodyPr>
          <a:lstStyle/>
          <a:p>
            <a:pPr algn="ctr"/>
            <a:r>
              <a:rPr lang="en-US" sz="2400" dirty="0">
                <a:solidFill>
                  <a:srgbClr val="00B050"/>
                </a:solidFill>
              </a:rPr>
              <a:t>poor</a:t>
            </a:r>
          </a:p>
        </p:txBody>
      </p:sp>
      <p:sp>
        <p:nvSpPr>
          <p:cNvPr id="47" name="TextBox 46"/>
          <p:cNvSpPr txBox="1"/>
          <p:nvPr/>
        </p:nvSpPr>
        <p:spPr>
          <a:xfrm>
            <a:off x="1856313" y="4657120"/>
            <a:ext cx="906017" cy="461665"/>
          </a:xfrm>
          <a:prstGeom prst="rect">
            <a:avLst/>
          </a:prstGeom>
          <a:noFill/>
        </p:spPr>
        <p:txBody>
          <a:bodyPr wrap="none" rtlCol="0">
            <a:spAutoFit/>
          </a:bodyPr>
          <a:lstStyle/>
          <a:p>
            <a:pPr algn="ctr"/>
            <a:r>
              <a:rPr lang="en-US" sz="2400" dirty="0">
                <a:solidFill>
                  <a:srgbClr val="FF0000"/>
                </a:solidFill>
              </a:rPr>
              <a:t>single</a:t>
            </a:r>
          </a:p>
        </p:txBody>
      </p:sp>
      <p:sp>
        <p:nvSpPr>
          <p:cNvPr id="48" name="TextBox 47"/>
          <p:cNvSpPr txBox="1"/>
          <p:nvPr/>
        </p:nvSpPr>
        <p:spPr>
          <a:xfrm>
            <a:off x="3246948" y="4887953"/>
            <a:ext cx="906017" cy="461665"/>
          </a:xfrm>
          <a:prstGeom prst="rect">
            <a:avLst/>
          </a:prstGeom>
          <a:noFill/>
        </p:spPr>
        <p:txBody>
          <a:bodyPr wrap="none" rtlCol="0">
            <a:spAutoFit/>
          </a:bodyPr>
          <a:lstStyle/>
          <a:p>
            <a:pPr algn="ctr"/>
            <a:r>
              <a:rPr lang="en-US" sz="2400" dirty="0">
                <a:solidFill>
                  <a:srgbClr val="FF0000"/>
                </a:solidFill>
              </a:rPr>
              <a:t>single</a:t>
            </a:r>
          </a:p>
        </p:txBody>
      </p:sp>
      <p:sp>
        <p:nvSpPr>
          <p:cNvPr id="49" name="TextBox 48"/>
          <p:cNvSpPr txBox="1"/>
          <p:nvPr/>
        </p:nvSpPr>
        <p:spPr>
          <a:xfrm>
            <a:off x="2199619" y="1183470"/>
            <a:ext cx="906017" cy="461665"/>
          </a:xfrm>
          <a:prstGeom prst="rect">
            <a:avLst/>
          </a:prstGeom>
          <a:noFill/>
        </p:spPr>
        <p:txBody>
          <a:bodyPr wrap="none" rtlCol="0">
            <a:spAutoFit/>
          </a:bodyPr>
          <a:lstStyle/>
          <a:p>
            <a:pPr algn="ctr"/>
            <a:r>
              <a:rPr lang="en-US" sz="2400" dirty="0">
                <a:solidFill>
                  <a:srgbClr val="FF0000"/>
                </a:solidFill>
              </a:rPr>
              <a:t>single</a:t>
            </a:r>
          </a:p>
        </p:txBody>
      </p:sp>
      <p:sp>
        <p:nvSpPr>
          <p:cNvPr id="50" name="TextBox 49"/>
          <p:cNvSpPr txBox="1"/>
          <p:nvPr/>
        </p:nvSpPr>
        <p:spPr>
          <a:xfrm>
            <a:off x="5978540" y="4701124"/>
            <a:ext cx="1178528" cy="461665"/>
          </a:xfrm>
          <a:prstGeom prst="rect">
            <a:avLst/>
          </a:prstGeom>
          <a:noFill/>
        </p:spPr>
        <p:txBody>
          <a:bodyPr wrap="none" rtlCol="0">
            <a:spAutoFit/>
          </a:bodyPr>
          <a:lstStyle/>
          <a:p>
            <a:pPr algn="ctr"/>
            <a:r>
              <a:rPr lang="en-US" sz="2400" dirty="0">
                <a:solidFill>
                  <a:srgbClr val="FF0000"/>
                </a:solidFill>
              </a:rPr>
              <a:t>married</a:t>
            </a:r>
          </a:p>
        </p:txBody>
      </p:sp>
      <p:sp>
        <p:nvSpPr>
          <p:cNvPr id="52" name="TextBox 51"/>
          <p:cNvSpPr txBox="1"/>
          <p:nvPr/>
        </p:nvSpPr>
        <p:spPr>
          <a:xfrm>
            <a:off x="6003199" y="2133102"/>
            <a:ext cx="1178528" cy="461665"/>
          </a:xfrm>
          <a:prstGeom prst="rect">
            <a:avLst/>
          </a:prstGeom>
          <a:noFill/>
        </p:spPr>
        <p:txBody>
          <a:bodyPr wrap="none" rtlCol="0">
            <a:spAutoFit/>
          </a:bodyPr>
          <a:lstStyle/>
          <a:p>
            <a:pPr algn="ctr"/>
            <a:r>
              <a:rPr lang="en-US" sz="2400" dirty="0">
                <a:solidFill>
                  <a:srgbClr val="FF0000"/>
                </a:solidFill>
              </a:rPr>
              <a:t>married</a:t>
            </a:r>
          </a:p>
        </p:txBody>
      </p:sp>
      <p:sp>
        <p:nvSpPr>
          <p:cNvPr id="53" name="TextBox 52"/>
          <p:cNvSpPr txBox="1"/>
          <p:nvPr/>
        </p:nvSpPr>
        <p:spPr>
          <a:xfrm>
            <a:off x="6093448" y="4418661"/>
            <a:ext cx="1178528" cy="461665"/>
          </a:xfrm>
          <a:prstGeom prst="rect">
            <a:avLst/>
          </a:prstGeom>
          <a:noFill/>
        </p:spPr>
        <p:txBody>
          <a:bodyPr wrap="none" rtlCol="0">
            <a:spAutoFit/>
          </a:bodyPr>
          <a:lstStyle/>
          <a:p>
            <a:pPr algn="ctr"/>
            <a:r>
              <a:rPr lang="en-US" sz="2400" dirty="0">
                <a:solidFill>
                  <a:srgbClr val="FF0000"/>
                </a:solidFill>
              </a:rPr>
              <a:t>married</a:t>
            </a:r>
          </a:p>
        </p:txBody>
      </p:sp>
      <p:sp>
        <p:nvSpPr>
          <p:cNvPr id="54" name="TextBox 53"/>
          <p:cNvSpPr txBox="1"/>
          <p:nvPr/>
        </p:nvSpPr>
        <p:spPr>
          <a:xfrm>
            <a:off x="5619617" y="3675994"/>
            <a:ext cx="1178528" cy="461665"/>
          </a:xfrm>
          <a:prstGeom prst="rect">
            <a:avLst/>
          </a:prstGeom>
          <a:noFill/>
        </p:spPr>
        <p:txBody>
          <a:bodyPr wrap="none" rtlCol="0">
            <a:spAutoFit/>
          </a:bodyPr>
          <a:lstStyle/>
          <a:p>
            <a:pPr algn="ctr"/>
            <a:r>
              <a:rPr lang="en-US" sz="2400" dirty="0">
                <a:solidFill>
                  <a:srgbClr val="FF0000"/>
                </a:solidFill>
              </a:rPr>
              <a:t>married</a:t>
            </a:r>
          </a:p>
        </p:txBody>
      </p:sp>
      <p:sp>
        <p:nvSpPr>
          <p:cNvPr id="56" name="TextBox 55"/>
          <p:cNvSpPr txBox="1"/>
          <p:nvPr/>
        </p:nvSpPr>
        <p:spPr>
          <a:xfrm>
            <a:off x="5790194" y="874261"/>
            <a:ext cx="1178528" cy="461665"/>
          </a:xfrm>
          <a:prstGeom prst="rect">
            <a:avLst/>
          </a:prstGeom>
          <a:noFill/>
        </p:spPr>
        <p:txBody>
          <a:bodyPr wrap="none" rtlCol="0">
            <a:spAutoFit/>
          </a:bodyPr>
          <a:lstStyle/>
          <a:p>
            <a:pPr algn="ctr"/>
            <a:r>
              <a:rPr lang="en-US" sz="2400" dirty="0">
                <a:solidFill>
                  <a:srgbClr val="FF0000"/>
                </a:solidFill>
              </a:rPr>
              <a:t>married</a:t>
            </a:r>
          </a:p>
        </p:txBody>
      </p:sp>
      <p:sp>
        <p:nvSpPr>
          <p:cNvPr id="57" name="TextBox 56"/>
          <p:cNvSpPr txBox="1"/>
          <p:nvPr/>
        </p:nvSpPr>
        <p:spPr>
          <a:xfrm>
            <a:off x="2008573" y="2625805"/>
            <a:ext cx="5126852" cy="523220"/>
          </a:xfrm>
          <a:prstGeom prst="rect">
            <a:avLst/>
          </a:prstGeom>
          <a:noFill/>
        </p:spPr>
        <p:txBody>
          <a:bodyPr wrap="none" rtlCol="0">
            <a:spAutoFit/>
          </a:bodyPr>
          <a:lstStyle/>
          <a:p>
            <a:pPr algn="ctr"/>
            <a:r>
              <a:rPr lang="en-US" sz="2800" dirty="0">
                <a:solidFill>
                  <a:schemeClr val="tx2">
                    <a:lumMod val="60000"/>
                    <a:lumOff val="40000"/>
                  </a:schemeClr>
                </a:solidFill>
                <a:effectLst>
                  <a:outerShdw blurRad="38100" dist="38100" dir="2700000" algn="tl">
                    <a:srgbClr val="000000">
                      <a:alpha val="43137"/>
                    </a:srgbClr>
                  </a:outerShdw>
                </a:effectLst>
              </a:rPr>
              <a:t>SAMPLE SPACE OF DATA AND CTs</a:t>
            </a:r>
          </a:p>
        </p:txBody>
      </p:sp>
      <p:sp>
        <p:nvSpPr>
          <p:cNvPr id="5" name="TextBox 4"/>
          <p:cNvSpPr txBox="1"/>
          <p:nvPr/>
        </p:nvSpPr>
        <p:spPr>
          <a:xfrm>
            <a:off x="5256497" y="3119170"/>
            <a:ext cx="1677703" cy="461665"/>
          </a:xfrm>
          <a:prstGeom prst="rect">
            <a:avLst/>
          </a:prstGeom>
          <a:noFill/>
        </p:spPr>
        <p:txBody>
          <a:bodyPr wrap="none" rtlCol="0">
            <a:spAutoFit/>
          </a:bodyPr>
          <a:lstStyle/>
          <a:p>
            <a:r>
              <a:rPr lang="en-US" sz="2400" dirty="0">
                <a:solidFill>
                  <a:srgbClr val="00B050"/>
                </a:solidFill>
              </a:rPr>
              <a:t>mid-income</a:t>
            </a:r>
          </a:p>
        </p:txBody>
      </p:sp>
      <p:sp>
        <p:nvSpPr>
          <p:cNvPr id="59" name="TextBox 58"/>
          <p:cNvSpPr txBox="1"/>
          <p:nvPr/>
        </p:nvSpPr>
        <p:spPr>
          <a:xfrm>
            <a:off x="1981200" y="3225225"/>
            <a:ext cx="1677703" cy="461665"/>
          </a:xfrm>
          <a:prstGeom prst="rect">
            <a:avLst/>
          </a:prstGeom>
          <a:noFill/>
        </p:spPr>
        <p:txBody>
          <a:bodyPr wrap="none" rtlCol="0">
            <a:spAutoFit/>
          </a:bodyPr>
          <a:lstStyle/>
          <a:p>
            <a:r>
              <a:rPr lang="en-US" sz="2400" dirty="0">
                <a:solidFill>
                  <a:srgbClr val="00B050"/>
                </a:solidFill>
              </a:rPr>
              <a:t>mid-income</a:t>
            </a:r>
          </a:p>
        </p:txBody>
      </p:sp>
      <p:sp>
        <p:nvSpPr>
          <p:cNvPr id="60" name="TextBox 59"/>
          <p:cNvSpPr txBox="1"/>
          <p:nvPr/>
        </p:nvSpPr>
        <p:spPr>
          <a:xfrm>
            <a:off x="5464121" y="2348287"/>
            <a:ext cx="1178528" cy="461665"/>
          </a:xfrm>
          <a:prstGeom prst="rect">
            <a:avLst/>
          </a:prstGeom>
          <a:noFill/>
        </p:spPr>
        <p:txBody>
          <a:bodyPr wrap="none" rtlCol="0">
            <a:spAutoFit/>
          </a:bodyPr>
          <a:lstStyle/>
          <a:p>
            <a:pPr algn="ctr"/>
            <a:r>
              <a:rPr lang="en-US" sz="2400" dirty="0">
                <a:solidFill>
                  <a:srgbClr val="FF0000"/>
                </a:solidFill>
              </a:rPr>
              <a:t>married</a:t>
            </a:r>
          </a:p>
        </p:txBody>
      </p:sp>
      <p:sp>
        <p:nvSpPr>
          <p:cNvPr id="61" name="TextBox 60"/>
          <p:cNvSpPr txBox="1"/>
          <p:nvPr/>
        </p:nvSpPr>
        <p:spPr>
          <a:xfrm>
            <a:off x="2209800" y="2992160"/>
            <a:ext cx="906017" cy="461665"/>
          </a:xfrm>
          <a:prstGeom prst="rect">
            <a:avLst/>
          </a:prstGeom>
          <a:noFill/>
        </p:spPr>
        <p:txBody>
          <a:bodyPr wrap="none" rtlCol="0">
            <a:spAutoFit/>
          </a:bodyPr>
          <a:lstStyle/>
          <a:p>
            <a:pPr algn="ctr"/>
            <a:r>
              <a:rPr lang="en-US" sz="2400" dirty="0">
                <a:solidFill>
                  <a:srgbClr val="FF0000"/>
                </a:solidFill>
              </a:rPr>
              <a:t>single</a:t>
            </a:r>
          </a:p>
        </p:txBody>
      </p:sp>
      <p:sp>
        <p:nvSpPr>
          <p:cNvPr id="62" name="TextBox 61"/>
          <p:cNvSpPr txBox="1"/>
          <p:nvPr/>
        </p:nvSpPr>
        <p:spPr>
          <a:xfrm>
            <a:off x="5605936" y="4992421"/>
            <a:ext cx="676788" cy="461665"/>
          </a:xfrm>
          <a:prstGeom prst="rect">
            <a:avLst/>
          </a:prstGeom>
          <a:noFill/>
        </p:spPr>
        <p:txBody>
          <a:bodyPr wrap="none" rtlCol="0">
            <a:spAutoFit/>
          </a:bodyPr>
          <a:lstStyle/>
          <a:p>
            <a:pPr algn="ctr"/>
            <a:r>
              <a:rPr lang="en-US" sz="2400" dirty="0">
                <a:solidFill>
                  <a:srgbClr val="FF0000"/>
                </a:solidFill>
              </a:rPr>
              <a:t>kids</a:t>
            </a:r>
          </a:p>
        </p:txBody>
      </p:sp>
      <p:sp>
        <p:nvSpPr>
          <p:cNvPr id="63" name="TextBox 62"/>
          <p:cNvSpPr txBox="1"/>
          <p:nvPr/>
        </p:nvSpPr>
        <p:spPr>
          <a:xfrm>
            <a:off x="6548870" y="2910193"/>
            <a:ext cx="676788" cy="461665"/>
          </a:xfrm>
          <a:prstGeom prst="rect">
            <a:avLst/>
          </a:prstGeom>
          <a:noFill/>
        </p:spPr>
        <p:txBody>
          <a:bodyPr wrap="none" rtlCol="0">
            <a:spAutoFit/>
          </a:bodyPr>
          <a:lstStyle/>
          <a:p>
            <a:pPr algn="ctr"/>
            <a:r>
              <a:rPr lang="en-US" sz="2400" dirty="0">
                <a:solidFill>
                  <a:srgbClr val="FF0000"/>
                </a:solidFill>
              </a:rPr>
              <a:t>kids</a:t>
            </a:r>
          </a:p>
        </p:txBody>
      </p:sp>
      <p:sp>
        <p:nvSpPr>
          <p:cNvPr id="64" name="TextBox 63"/>
          <p:cNvSpPr txBox="1"/>
          <p:nvPr/>
        </p:nvSpPr>
        <p:spPr>
          <a:xfrm>
            <a:off x="5083568" y="1870431"/>
            <a:ext cx="1200970" cy="461665"/>
          </a:xfrm>
          <a:prstGeom prst="rect">
            <a:avLst/>
          </a:prstGeom>
          <a:noFill/>
        </p:spPr>
        <p:txBody>
          <a:bodyPr wrap="none" rtlCol="0">
            <a:spAutoFit/>
          </a:bodyPr>
          <a:lstStyle/>
          <a:p>
            <a:pPr algn="ctr"/>
            <a:r>
              <a:rPr lang="en-US" sz="2400" dirty="0">
                <a:solidFill>
                  <a:srgbClr val="FF0000"/>
                </a:solidFill>
              </a:rPr>
              <a:t>lots kids</a:t>
            </a:r>
          </a:p>
        </p:txBody>
      </p:sp>
      <p:sp>
        <p:nvSpPr>
          <p:cNvPr id="65" name="TextBox 64"/>
          <p:cNvSpPr txBox="1"/>
          <p:nvPr/>
        </p:nvSpPr>
        <p:spPr>
          <a:xfrm>
            <a:off x="6152825" y="3381033"/>
            <a:ext cx="676788" cy="461665"/>
          </a:xfrm>
          <a:prstGeom prst="rect">
            <a:avLst/>
          </a:prstGeom>
          <a:noFill/>
        </p:spPr>
        <p:txBody>
          <a:bodyPr wrap="none" rtlCol="0">
            <a:spAutoFit/>
          </a:bodyPr>
          <a:lstStyle/>
          <a:p>
            <a:pPr algn="ctr"/>
            <a:r>
              <a:rPr lang="en-US" sz="2400" dirty="0">
                <a:solidFill>
                  <a:srgbClr val="FF0000"/>
                </a:solidFill>
              </a:rPr>
              <a:t>kids</a:t>
            </a:r>
          </a:p>
        </p:txBody>
      </p:sp>
      <p:sp>
        <p:nvSpPr>
          <p:cNvPr id="66" name="TextBox 65"/>
          <p:cNvSpPr txBox="1"/>
          <p:nvPr/>
        </p:nvSpPr>
        <p:spPr>
          <a:xfrm>
            <a:off x="1891383" y="4028702"/>
            <a:ext cx="1069524" cy="461665"/>
          </a:xfrm>
          <a:prstGeom prst="rect">
            <a:avLst/>
          </a:prstGeom>
          <a:noFill/>
        </p:spPr>
        <p:txBody>
          <a:bodyPr wrap="none" rtlCol="0">
            <a:spAutoFit/>
          </a:bodyPr>
          <a:lstStyle/>
          <a:p>
            <a:pPr algn="ctr"/>
            <a:r>
              <a:rPr lang="en-US" sz="2400" dirty="0">
                <a:solidFill>
                  <a:srgbClr val="FF0000"/>
                </a:solidFill>
              </a:rPr>
              <a:t>no kids</a:t>
            </a:r>
          </a:p>
        </p:txBody>
      </p:sp>
      <p:sp>
        <p:nvSpPr>
          <p:cNvPr id="67" name="TextBox 66"/>
          <p:cNvSpPr txBox="1"/>
          <p:nvPr/>
        </p:nvSpPr>
        <p:spPr>
          <a:xfrm>
            <a:off x="2100784" y="3530025"/>
            <a:ext cx="1069524" cy="461665"/>
          </a:xfrm>
          <a:prstGeom prst="rect">
            <a:avLst/>
          </a:prstGeom>
          <a:noFill/>
        </p:spPr>
        <p:txBody>
          <a:bodyPr wrap="none" rtlCol="0">
            <a:spAutoFit/>
          </a:bodyPr>
          <a:lstStyle/>
          <a:p>
            <a:pPr algn="ctr"/>
            <a:r>
              <a:rPr lang="en-US" sz="2400" dirty="0">
                <a:solidFill>
                  <a:srgbClr val="FF0000"/>
                </a:solidFill>
              </a:rPr>
              <a:t>no kids</a:t>
            </a:r>
          </a:p>
        </p:txBody>
      </p:sp>
      <p:sp>
        <p:nvSpPr>
          <p:cNvPr id="68" name="TextBox 67"/>
          <p:cNvSpPr txBox="1"/>
          <p:nvPr/>
        </p:nvSpPr>
        <p:spPr>
          <a:xfrm>
            <a:off x="2750715" y="4276847"/>
            <a:ext cx="1069524" cy="461665"/>
          </a:xfrm>
          <a:prstGeom prst="rect">
            <a:avLst/>
          </a:prstGeom>
          <a:noFill/>
        </p:spPr>
        <p:txBody>
          <a:bodyPr wrap="none" rtlCol="0">
            <a:spAutoFit/>
          </a:bodyPr>
          <a:lstStyle/>
          <a:p>
            <a:pPr algn="ctr"/>
            <a:r>
              <a:rPr lang="en-US" sz="2400" dirty="0">
                <a:solidFill>
                  <a:srgbClr val="FF0000"/>
                </a:solidFill>
              </a:rPr>
              <a:t>no kids</a:t>
            </a:r>
          </a:p>
        </p:txBody>
      </p:sp>
      <p:sp>
        <p:nvSpPr>
          <p:cNvPr id="69" name="TextBox 68"/>
          <p:cNvSpPr txBox="1"/>
          <p:nvPr/>
        </p:nvSpPr>
        <p:spPr>
          <a:xfrm>
            <a:off x="1884190" y="889320"/>
            <a:ext cx="1069524" cy="461665"/>
          </a:xfrm>
          <a:prstGeom prst="rect">
            <a:avLst/>
          </a:prstGeom>
          <a:noFill/>
        </p:spPr>
        <p:txBody>
          <a:bodyPr wrap="none" rtlCol="0">
            <a:spAutoFit/>
          </a:bodyPr>
          <a:lstStyle/>
          <a:p>
            <a:pPr algn="ctr"/>
            <a:r>
              <a:rPr lang="en-US" sz="2400" dirty="0">
                <a:solidFill>
                  <a:srgbClr val="FF0000"/>
                </a:solidFill>
              </a:rPr>
              <a:t>no kids</a:t>
            </a:r>
          </a:p>
        </p:txBody>
      </p:sp>
      <p:sp>
        <p:nvSpPr>
          <p:cNvPr id="70" name="TextBox 69"/>
          <p:cNvSpPr txBox="1"/>
          <p:nvPr/>
        </p:nvSpPr>
        <p:spPr>
          <a:xfrm>
            <a:off x="2127982" y="1805878"/>
            <a:ext cx="1069524" cy="461665"/>
          </a:xfrm>
          <a:prstGeom prst="rect">
            <a:avLst/>
          </a:prstGeom>
          <a:noFill/>
        </p:spPr>
        <p:txBody>
          <a:bodyPr wrap="none" rtlCol="0">
            <a:spAutoFit/>
          </a:bodyPr>
          <a:lstStyle/>
          <a:p>
            <a:pPr algn="ctr"/>
            <a:r>
              <a:rPr lang="en-US" sz="2400" dirty="0">
                <a:solidFill>
                  <a:srgbClr val="FF0000"/>
                </a:solidFill>
              </a:rPr>
              <a:t>no kids</a:t>
            </a:r>
          </a:p>
        </p:txBody>
      </p:sp>
      <p:sp>
        <p:nvSpPr>
          <p:cNvPr id="71" name="TextBox 70"/>
          <p:cNvSpPr txBox="1"/>
          <p:nvPr/>
        </p:nvSpPr>
        <p:spPr>
          <a:xfrm>
            <a:off x="5854548" y="1311822"/>
            <a:ext cx="1200971" cy="461665"/>
          </a:xfrm>
          <a:prstGeom prst="rect">
            <a:avLst/>
          </a:prstGeom>
          <a:noFill/>
        </p:spPr>
        <p:txBody>
          <a:bodyPr wrap="none" rtlCol="0">
            <a:spAutoFit/>
          </a:bodyPr>
          <a:lstStyle/>
          <a:p>
            <a:pPr algn="ctr"/>
            <a:r>
              <a:rPr lang="en-US" sz="2400" dirty="0">
                <a:solidFill>
                  <a:srgbClr val="FF0000"/>
                </a:solidFill>
              </a:rPr>
              <a:t>lots kids</a:t>
            </a:r>
          </a:p>
        </p:txBody>
      </p:sp>
      <p:sp>
        <p:nvSpPr>
          <p:cNvPr id="72" name="TextBox 71"/>
          <p:cNvSpPr txBox="1"/>
          <p:nvPr/>
        </p:nvSpPr>
        <p:spPr>
          <a:xfrm>
            <a:off x="5812216" y="1703457"/>
            <a:ext cx="1404295" cy="461665"/>
          </a:xfrm>
          <a:prstGeom prst="rect">
            <a:avLst/>
          </a:prstGeom>
          <a:noFill/>
        </p:spPr>
        <p:txBody>
          <a:bodyPr wrap="none" rtlCol="0">
            <a:spAutoFit/>
          </a:bodyPr>
          <a:lstStyle/>
          <a:p>
            <a:pPr algn="ctr"/>
            <a:r>
              <a:rPr lang="en-US" sz="2400" dirty="0">
                <a:solidFill>
                  <a:srgbClr val="00B050"/>
                </a:solidFill>
              </a:rPr>
              <a:t>university</a:t>
            </a:r>
          </a:p>
        </p:txBody>
      </p:sp>
      <p:sp>
        <p:nvSpPr>
          <p:cNvPr id="73" name="TextBox 72"/>
          <p:cNvSpPr txBox="1"/>
          <p:nvPr/>
        </p:nvSpPr>
        <p:spPr>
          <a:xfrm>
            <a:off x="2997810" y="954991"/>
            <a:ext cx="1404295" cy="461665"/>
          </a:xfrm>
          <a:prstGeom prst="rect">
            <a:avLst/>
          </a:prstGeom>
          <a:noFill/>
        </p:spPr>
        <p:txBody>
          <a:bodyPr wrap="none" rtlCol="0">
            <a:spAutoFit/>
          </a:bodyPr>
          <a:lstStyle/>
          <a:p>
            <a:pPr algn="ctr"/>
            <a:r>
              <a:rPr lang="en-US" sz="2400" dirty="0">
                <a:solidFill>
                  <a:srgbClr val="00B050"/>
                </a:solidFill>
              </a:rPr>
              <a:t>university</a:t>
            </a:r>
          </a:p>
        </p:txBody>
      </p:sp>
      <p:sp>
        <p:nvSpPr>
          <p:cNvPr id="74" name="TextBox 73"/>
          <p:cNvSpPr txBox="1"/>
          <p:nvPr/>
        </p:nvSpPr>
        <p:spPr>
          <a:xfrm>
            <a:off x="3869854" y="1350985"/>
            <a:ext cx="1404295" cy="461665"/>
          </a:xfrm>
          <a:prstGeom prst="rect">
            <a:avLst/>
          </a:prstGeom>
          <a:noFill/>
        </p:spPr>
        <p:txBody>
          <a:bodyPr wrap="none" rtlCol="0">
            <a:spAutoFit/>
          </a:bodyPr>
          <a:lstStyle/>
          <a:p>
            <a:pPr algn="ctr"/>
            <a:r>
              <a:rPr lang="en-US" sz="2400" dirty="0">
                <a:solidFill>
                  <a:srgbClr val="00B050"/>
                </a:solidFill>
              </a:rPr>
              <a:t>university</a:t>
            </a:r>
          </a:p>
        </p:txBody>
      </p:sp>
      <p:sp>
        <p:nvSpPr>
          <p:cNvPr id="75" name="TextBox 74"/>
          <p:cNvSpPr txBox="1"/>
          <p:nvPr/>
        </p:nvSpPr>
        <p:spPr>
          <a:xfrm>
            <a:off x="2556557" y="5118786"/>
            <a:ext cx="1844608" cy="461665"/>
          </a:xfrm>
          <a:prstGeom prst="rect">
            <a:avLst/>
          </a:prstGeom>
          <a:noFill/>
        </p:spPr>
        <p:txBody>
          <a:bodyPr wrap="none" rtlCol="0">
            <a:spAutoFit/>
          </a:bodyPr>
          <a:lstStyle/>
          <a:p>
            <a:pPr algn="ctr"/>
            <a:r>
              <a:rPr lang="en-US" sz="2400" dirty="0">
                <a:solidFill>
                  <a:srgbClr val="00B050"/>
                </a:solidFill>
              </a:rPr>
              <a:t>not educated</a:t>
            </a:r>
          </a:p>
        </p:txBody>
      </p:sp>
      <p:sp>
        <p:nvSpPr>
          <p:cNvPr id="76" name="TextBox 75"/>
          <p:cNvSpPr txBox="1"/>
          <p:nvPr/>
        </p:nvSpPr>
        <p:spPr>
          <a:xfrm>
            <a:off x="3647343" y="4527599"/>
            <a:ext cx="1844608" cy="461665"/>
          </a:xfrm>
          <a:prstGeom prst="rect">
            <a:avLst/>
          </a:prstGeom>
          <a:noFill/>
        </p:spPr>
        <p:txBody>
          <a:bodyPr wrap="none" rtlCol="0">
            <a:spAutoFit/>
          </a:bodyPr>
          <a:lstStyle/>
          <a:p>
            <a:pPr algn="ctr"/>
            <a:r>
              <a:rPr lang="en-US" sz="2400" dirty="0">
                <a:solidFill>
                  <a:srgbClr val="00B050"/>
                </a:solidFill>
              </a:rPr>
              <a:t>not educated</a:t>
            </a:r>
          </a:p>
        </p:txBody>
      </p:sp>
      <p:sp>
        <p:nvSpPr>
          <p:cNvPr id="77" name="TextBox 76"/>
          <p:cNvSpPr txBox="1"/>
          <p:nvPr/>
        </p:nvSpPr>
        <p:spPr>
          <a:xfrm>
            <a:off x="5384144" y="4132898"/>
            <a:ext cx="1844608" cy="461665"/>
          </a:xfrm>
          <a:prstGeom prst="rect">
            <a:avLst/>
          </a:prstGeom>
          <a:noFill/>
        </p:spPr>
        <p:txBody>
          <a:bodyPr wrap="none" rtlCol="0">
            <a:spAutoFit/>
          </a:bodyPr>
          <a:lstStyle/>
          <a:p>
            <a:pPr algn="ctr"/>
            <a:r>
              <a:rPr lang="en-US" sz="2400" dirty="0">
                <a:solidFill>
                  <a:srgbClr val="00B050"/>
                </a:solidFill>
              </a:rPr>
              <a:t>not educated</a:t>
            </a:r>
          </a:p>
        </p:txBody>
      </p:sp>
      <p:sp>
        <p:nvSpPr>
          <p:cNvPr id="78" name="TextBox 77"/>
          <p:cNvSpPr txBox="1"/>
          <p:nvPr/>
        </p:nvSpPr>
        <p:spPr>
          <a:xfrm>
            <a:off x="360919" y="2063734"/>
            <a:ext cx="677108" cy="2593402"/>
          </a:xfrm>
          <a:prstGeom prst="rect">
            <a:avLst/>
          </a:prstGeom>
          <a:noFill/>
        </p:spPr>
        <p:txBody>
          <a:bodyPr vert="vert270" wrap="none" rtlCol="0">
            <a:spAutoFit/>
          </a:bodyPr>
          <a:lstStyle/>
          <a:p>
            <a:pPr algn="ctr"/>
            <a:r>
              <a:rPr lang="en-US" sz="3200" dirty="0">
                <a:solidFill>
                  <a:srgbClr val="00B050"/>
                </a:solidFill>
                <a:effectLst>
                  <a:outerShdw blurRad="38100" dist="38100" dir="2700000" algn="tl">
                    <a:srgbClr val="000000">
                      <a:alpha val="43137"/>
                    </a:srgbClr>
                  </a:outerShdw>
                </a:effectLst>
              </a:rPr>
              <a:t>SOCIAL STATUS</a:t>
            </a:r>
          </a:p>
        </p:txBody>
      </p:sp>
      <p:sp>
        <p:nvSpPr>
          <p:cNvPr id="79" name="TextBox 78"/>
          <p:cNvSpPr txBox="1"/>
          <p:nvPr/>
        </p:nvSpPr>
        <p:spPr>
          <a:xfrm>
            <a:off x="3190409" y="6114542"/>
            <a:ext cx="2753191" cy="584775"/>
          </a:xfrm>
          <a:prstGeom prst="rect">
            <a:avLst/>
          </a:prstGeom>
          <a:noFill/>
        </p:spPr>
        <p:txBody>
          <a:bodyPr wrap="none" rtlCol="0">
            <a:spAutoFit/>
          </a:bodyPr>
          <a:lstStyle/>
          <a:p>
            <a:pPr algn="ctr"/>
            <a:r>
              <a:rPr lang="en-US" sz="3200" dirty="0">
                <a:solidFill>
                  <a:srgbClr val="FF0000"/>
                </a:solidFill>
                <a:effectLst>
                  <a:outerShdw blurRad="38100" dist="38100" dir="2700000" algn="tl">
                    <a:srgbClr val="000000">
                      <a:alpha val="43137"/>
                    </a:srgbClr>
                  </a:outerShdw>
                </a:effectLst>
              </a:rPr>
              <a:t>FAMILY STATUS</a:t>
            </a:r>
          </a:p>
        </p:txBody>
      </p:sp>
      <p:sp>
        <p:nvSpPr>
          <p:cNvPr id="80" name="Title 1"/>
          <p:cNvSpPr txBox="1">
            <a:spLocks/>
          </p:cNvSpPr>
          <p:nvPr/>
        </p:nvSpPr>
        <p:spPr>
          <a:xfrm>
            <a:off x="0" y="76200"/>
            <a:ext cx="91440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Example of Factorial Urban Ecology Methodology</a:t>
            </a:r>
            <a:endParaRPr lang="en-US" sz="3400" dirty="0">
              <a:effectLst>
                <a:outerShdw blurRad="38100" dist="38100" dir="2700000" algn="tl">
                  <a:srgbClr val="000000">
                    <a:alpha val="43137"/>
                  </a:srgbClr>
                </a:outerShdw>
              </a:effectLst>
              <a:latin typeface="+mn-lt"/>
            </a:endParaRPr>
          </a:p>
        </p:txBody>
      </p:sp>
      <p:sp>
        <p:nvSpPr>
          <p:cNvPr id="58" name="TextBox 57"/>
          <p:cNvSpPr txBox="1"/>
          <p:nvPr/>
        </p:nvSpPr>
        <p:spPr>
          <a:xfrm>
            <a:off x="3578365" y="3680232"/>
            <a:ext cx="1628972" cy="461665"/>
          </a:xfrm>
          <a:prstGeom prst="rect">
            <a:avLst/>
          </a:prstGeom>
          <a:noFill/>
        </p:spPr>
        <p:txBody>
          <a:bodyPr wrap="none" rtlCol="0">
            <a:spAutoFit/>
          </a:bodyPr>
          <a:lstStyle/>
          <a:p>
            <a:pPr algn="ctr"/>
            <a:r>
              <a:rPr lang="en-US" sz="2400" dirty="0">
                <a:solidFill>
                  <a:srgbClr val="00B050"/>
                </a:solidFill>
              </a:rPr>
              <a:t>high school</a:t>
            </a:r>
          </a:p>
        </p:txBody>
      </p:sp>
      <p:sp>
        <p:nvSpPr>
          <p:cNvPr id="81" name="TextBox 80"/>
          <p:cNvSpPr txBox="1"/>
          <p:nvPr/>
        </p:nvSpPr>
        <p:spPr>
          <a:xfrm>
            <a:off x="4630095" y="3389033"/>
            <a:ext cx="1628972" cy="461665"/>
          </a:xfrm>
          <a:prstGeom prst="rect">
            <a:avLst/>
          </a:prstGeom>
          <a:noFill/>
        </p:spPr>
        <p:txBody>
          <a:bodyPr wrap="none" rtlCol="0">
            <a:spAutoFit/>
          </a:bodyPr>
          <a:lstStyle/>
          <a:p>
            <a:pPr algn="ctr"/>
            <a:r>
              <a:rPr lang="en-US" sz="2400" dirty="0">
                <a:solidFill>
                  <a:srgbClr val="00B050"/>
                </a:solidFill>
              </a:rPr>
              <a:t>high school</a:t>
            </a:r>
          </a:p>
        </p:txBody>
      </p:sp>
      <p:sp>
        <p:nvSpPr>
          <p:cNvPr id="82" name="TextBox 81"/>
          <p:cNvSpPr txBox="1"/>
          <p:nvPr/>
        </p:nvSpPr>
        <p:spPr>
          <a:xfrm>
            <a:off x="3552661" y="2940825"/>
            <a:ext cx="1628972" cy="461665"/>
          </a:xfrm>
          <a:prstGeom prst="rect">
            <a:avLst/>
          </a:prstGeom>
          <a:noFill/>
        </p:spPr>
        <p:txBody>
          <a:bodyPr wrap="none" rtlCol="0">
            <a:spAutoFit/>
          </a:bodyPr>
          <a:lstStyle/>
          <a:p>
            <a:pPr algn="ctr"/>
            <a:r>
              <a:rPr lang="en-US" sz="2400" dirty="0">
                <a:solidFill>
                  <a:srgbClr val="00B050"/>
                </a:solidFill>
              </a:rPr>
              <a:t>high school</a:t>
            </a:r>
          </a:p>
        </p:txBody>
      </p:sp>
      <p:sp>
        <p:nvSpPr>
          <p:cNvPr id="83" name="TextBox 82"/>
          <p:cNvSpPr txBox="1"/>
          <p:nvPr/>
        </p:nvSpPr>
        <p:spPr>
          <a:xfrm>
            <a:off x="4439823" y="2192759"/>
            <a:ext cx="1064394" cy="461665"/>
          </a:xfrm>
          <a:prstGeom prst="rect">
            <a:avLst/>
          </a:prstGeom>
          <a:noFill/>
        </p:spPr>
        <p:txBody>
          <a:bodyPr wrap="none" rtlCol="0">
            <a:spAutoFit/>
          </a:bodyPr>
          <a:lstStyle/>
          <a:p>
            <a:pPr algn="ctr"/>
            <a:r>
              <a:rPr lang="en-US" sz="2400" dirty="0">
                <a:solidFill>
                  <a:srgbClr val="00B050"/>
                </a:solidFill>
              </a:rPr>
              <a:t>college</a:t>
            </a:r>
          </a:p>
        </p:txBody>
      </p:sp>
      <p:sp>
        <p:nvSpPr>
          <p:cNvPr id="84" name="TextBox 83"/>
          <p:cNvSpPr txBox="1"/>
          <p:nvPr/>
        </p:nvSpPr>
        <p:spPr>
          <a:xfrm>
            <a:off x="3205641" y="2249779"/>
            <a:ext cx="1064394" cy="461665"/>
          </a:xfrm>
          <a:prstGeom prst="rect">
            <a:avLst/>
          </a:prstGeom>
          <a:noFill/>
        </p:spPr>
        <p:txBody>
          <a:bodyPr wrap="none" rtlCol="0">
            <a:spAutoFit/>
          </a:bodyPr>
          <a:lstStyle/>
          <a:p>
            <a:pPr algn="ctr"/>
            <a:r>
              <a:rPr lang="en-US" sz="2400" dirty="0">
                <a:solidFill>
                  <a:srgbClr val="00B050"/>
                </a:solidFill>
              </a:rPr>
              <a:t>college</a:t>
            </a:r>
          </a:p>
        </p:txBody>
      </p:sp>
      <p:sp>
        <p:nvSpPr>
          <p:cNvPr id="85" name="TextBox 84"/>
          <p:cNvSpPr txBox="1"/>
          <p:nvPr/>
        </p:nvSpPr>
        <p:spPr>
          <a:xfrm>
            <a:off x="3648864" y="1166855"/>
            <a:ext cx="1726498" cy="461665"/>
          </a:xfrm>
          <a:prstGeom prst="rect">
            <a:avLst/>
          </a:prstGeom>
          <a:noFill/>
        </p:spPr>
        <p:txBody>
          <a:bodyPr wrap="none" rtlCol="0">
            <a:spAutoFit/>
          </a:bodyPr>
          <a:lstStyle/>
          <a:p>
            <a:pPr algn="ctr"/>
            <a:r>
              <a:rPr lang="en-US" sz="2400" dirty="0">
                <a:solidFill>
                  <a:srgbClr val="FF0000"/>
                </a:solidFill>
              </a:rPr>
              <a:t>just married</a:t>
            </a:r>
          </a:p>
        </p:txBody>
      </p:sp>
      <p:sp>
        <p:nvSpPr>
          <p:cNvPr id="86" name="TextBox 85"/>
          <p:cNvSpPr txBox="1"/>
          <p:nvPr/>
        </p:nvSpPr>
        <p:spPr>
          <a:xfrm>
            <a:off x="3327083" y="1876392"/>
            <a:ext cx="1726498" cy="461665"/>
          </a:xfrm>
          <a:prstGeom prst="rect">
            <a:avLst/>
          </a:prstGeom>
          <a:noFill/>
        </p:spPr>
        <p:txBody>
          <a:bodyPr wrap="none" rtlCol="0">
            <a:spAutoFit/>
          </a:bodyPr>
          <a:lstStyle/>
          <a:p>
            <a:pPr algn="ctr"/>
            <a:r>
              <a:rPr lang="en-US" sz="2400" dirty="0">
                <a:solidFill>
                  <a:srgbClr val="FF0000"/>
                </a:solidFill>
              </a:rPr>
              <a:t>just married</a:t>
            </a:r>
          </a:p>
        </p:txBody>
      </p:sp>
      <p:sp>
        <p:nvSpPr>
          <p:cNvPr id="87" name="TextBox 86"/>
          <p:cNvSpPr txBox="1"/>
          <p:nvPr/>
        </p:nvSpPr>
        <p:spPr>
          <a:xfrm>
            <a:off x="3595063" y="3958316"/>
            <a:ext cx="1726498" cy="461665"/>
          </a:xfrm>
          <a:prstGeom prst="rect">
            <a:avLst/>
          </a:prstGeom>
          <a:noFill/>
        </p:spPr>
        <p:txBody>
          <a:bodyPr wrap="none" rtlCol="0">
            <a:spAutoFit/>
          </a:bodyPr>
          <a:lstStyle/>
          <a:p>
            <a:pPr algn="ctr"/>
            <a:r>
              <a:rPr lang="en-US" sz="2400" dirty="0">
                <a:solidFill>
                  <a:srgbClr val="FF0000"/>
                </a:solidFill>
              </a:rPr>
              <a:t>just married</a:t>
            </a:r>
          </a:p>
        </p:txBody>
      </p:sp>
      <p:sp>
        <p:nvSpPr>
          <p:cNvPr id="88" name="TextBox 87"/>
          <p:cNvSpPr txBox="1"/>
          <p:nvPr/>
        </p:nvSpPr>
        <p:spPr>
          <a:xfrm>
            <a:off x="4007817" y="4854293"/>
            <a:ext cx="1726498" cy="461665"/>
          </a:xfrm>
          <a:prstGeom prst="rect">
            <a:avLst/>
          </a:prstGeom>
          <a:noFill/>
        </p:spPr>
        <p:txBody>
          <a:bodyPr wrap="none" rtlCol="0">
            <a:spAutoFit/>
          </a:bodyPr>
          <a:lstStyle/>
          <a:p>
            <a:pPr algn="ctr"/>
            <a:r>
              <a:rPr lang="en-US" sz="2400" dirty="0">
                <a:solidFill>
                  <a:srgbClr val="FF0000"/>
                </a:solidFill>
              </a:rPr>
              <a:t>just married</a:t>
            </a:r>
          </a:p>
        </p:txBody>
      </p:sp>
    </p:spTree>
    <p:extLst>
      <p:ext uri="{BB962C8B-B14F-4D97-AF65-F5344CB8AC3E}">
        <p14:creationId xmlns:p14="http://schemas.microsoft.com/office/powerpoint/2010/main" val="2661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500"/>
                                        <p:tgtEl>
                                          <p:spTgt spid="7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fade">
                                      <p:cBhvr>
                                        <p:cTn id="33" dur="500"/>
                                        <p:tgtEl>
                                          <p:spTgt spid="7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500"/>
                                        <p:tgtEl>
                                          <p:spTgt spid="8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500"/>
                                        <p:tgtEl>
                                          <p:spTgt spid="8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fade">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fade">
                                      <p:cBhvr>
                                        <p:cTn id="61" dur="500"/>
                                        <p:tgtEl>
                                          <p:spTgt spid="7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74"/>
                                        </p:tgtEl>
                                        <p:attrNameLst>
                                          <p:attrName>style.visibility</p:attrName>
                                        </p:attrNameLst>
                                      </p:cBhvr>
                                      <p:to>
                                        <p:strVal val="visible"/>
                                      </p:to>
                                    </p:set>
                                    <p:animEffect transition="in" filter="fade">
                                      <p:cBhvr>
                                        <p:cTn id="73" dur="500"/>
                                        <p:tgtEl>
                                          <p:spTgt spid="7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fade">
                                      <p:cBhvr>
                                        <p:cTn id="84" dur="500"/>
                                        <p:tgtEl>
                                          <p:spTgt spid="6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70"/>
                                        </p:tgtEl>
                                        <p:attrNameLst>
                                          <p:attrName>style.visibility</p:attrName>
                                        </p:attrNameLst>
                                      </p:cBhvr>
                                      <p:to>
                                        <p:strVal val="visible"/>
                                      </p:to>
                                    </p:set>
                                    <p:animEffect transition="in" filter="fade">
                                      <p:cBhvr>
                                        <p:cTn id="90" dur="500"/>
                                        <p:tgtEl>
                                          <p:spTgt spid="7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fade">
                                      <p:cBhvr>
                                        <p:cTn id="93" dur="500"/>
                                        <p:tgtEl>
                                          <p:spTgt spid="6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fade">
                                      <p:cBhvr>
                                        <p:cTn id="96" dur="500"/>
                                        <p:tgtEl>
                                          <p:spTgt spid="6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fade">
                                      <p:cBhvr>
                                        <p:cTn id="99" dur="500"/>
                                        <p:tgtEl>
                                          <p:spTgt spid="66"/>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8"/>
                                        </p:tgtEl>
                                        <p:attrNameLst>
                                          <p:attrName>style.visibility</p:attrName>
                                        </p:attrNameLst>
                                      </p:cBhvr>
                                      <p:to>
                                        <p:strVal val="visible"/>
                                      </p:to>
                                    </p:set>
                                    <p:animEffect transition="in" filter="fade">
                                      <p:cBhvr>
                                        <p:cTn id="102" dur="500"/>
                                        <p:tgtEl>
                                          <p:spTgt spid="6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500"/>
                                        <p:tgtEl>
                                          <p:spTgt spid="4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fade">
                                      <p:cBhvr>
                                        <p:cTn id="108" dur="500"/>
                                        <p:tgtEl>
                                          <p:spTgt spid="4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6"/>
                                        </p:tgtEl>
                                        <p:attrNameLst>
                                          <p:attrName>style.visibility</p:attrName>
                                        </p:attrNameLst>
                                      </p:cBhvr>
                                      <p:to>
                                        <p:strVal val="visible"/>
                                      </p:to>
                                    </p:set>
                                    <p:animEffect transition="in" filter="fade">
                                      <p:cBhvr>
                                        <p:cTn id="116" dur="500"/>
                                        <p:tgtEl>
                                          <p:spTgt spid="8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87"/>
                                        </p:tgtEl>
                                        <p:attrNameLst>
                                          <p:attrName>style.visibility</p:attrName>
                                        </p:attrNameLst>
                                      </p:cBhvr>
                                      <p:to>
                                        <p:strVal val="visible"/>
                                      </p:to>
                                    </p:set>
                                    <p:animEffect transition="in" filter="fade">
                                      <p:cBhvr>
                                        <p:cTn id="119" dur="500"/>
                                        <p:tgtEl>
                                          <p:spTgt spid="87"/>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88"/>
                                        </p:tgtEl>
                                        <p:attrNameLst>
                                          <p:attrName>style.visibility</p:attrName>
                                        </p:attrNameLst>
                                      </p:cBhvr>
                                      <p:to>
                                        <p:strVal val="visible"/>
                                      </p:to>
                                    </p:set>
                                    <p:animEffect transition="in" filter="fade">
                                      <p:cBhvr>
                                        <p:cTn id="122" dur="500"/>
                                        <p:tgtEl>
                                          <p:spTgt spid="8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fade">
                                      <p:cBhvr>
                                        <p:cTn id="127" dur="500"/>
                                        <p:tgtEl>
                                          <p:spTgt spid="5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3"/>
                                        </p:tgtEl>
                                        <p:attrNameLst>
                                          <p:attrName>style.visibility</p:attrName>
                                        </p:attrNameLst>
                                      </p:cBhvr>
                                      <p:to>
                                        <p:strVal val="visible"/>
                                      </p:to>
                                    </p:set>
                                    <p:animEffect transition="in" filter="fade">
                                      <p:cBhvr>
                                        <p:cTn id="130" dur="500"/>
                                        <p:tgtEl>
                                          <p:spTgt spid="5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4"/>
                                        </p:tgtEl>
                                        <p:attrNameLst>
                                          <p:attrName>style.visibility</p:attrName>
                                        </p:attrNameLst>
                                      </p:cBhvr>
                                      <p:to>
                                        <p:strVal val="visible"/>
                                      </p:to>
                                    </p:set>
                                    <p:animEffect transition="in" filter="fade">
                                      <p:cBhvr>
                                        <p:cTn id="133" dur="500"/>
                                        <p:tgtEl>
                                          <p:spTgt spid="5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500"/>
                                        <p:tgtEl>
                                          <p:spTgt spid="5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fade">
                                      <p:cBhvr>
                                        <p:cTn id="139" dur="500"/>
                                        <p:tgtEl>
                                          <p:spTgt spid="60"/>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fade">
                                      <p:cBhvr>
                                        <p:cTn id="142" dur="500"/>
                                        <p:tgtEl>
                                          <p:spTgt spid="6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3"/>
                                        </p:tgtEl>
                                        <p:attrNameLst>
                                          <p:attrName>style.visibility</p:attrName>
                                        </p:attrNameLst>
                                      </p:cBhvr>
                                      <p:to>
                                        <p:strVal val="visible"/>
                                      </p:to>
                                    </p:set>
                                    <p:animEffect transition="in" filter="fade">
                                      <p:cBhvr>
                                        <p:cTn id="145" dur="500"/>
                                        <p:tgtEl>
                                          <p:spTgt spid="63"/>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fade">
                                      <p:cBhvr>
                                        <p:cTn id="148" dur="500"/>
                                        <p:tgtEl>
                                          <p:spTgt spid="65"/>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fade">
                                      <p:cBhvr>
                                        <p:cTn id="151" dur="500"/>
                                        <p:tgtEl>
                                          <p:spTgt spid="7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64"/>
                                        </p:tgtEl>
                                        <p:attrNameLst>
                                          <p:attrName>style.visibility</p:attrName>
                                        </p:attrNameLst>
                                      </p:cBhvr>
                                      <p:to>
                                        <p:strVal val="visible"/>
                                      </p:to>
                                    </p:set>
                                    <p:animEffect transition="in" filter="fade">
                                      <p:cBhvr>
                                        <p:cTn id="154" dur="500"/>
                                        <p:tgtEl>
                                          <p:spTgt spid="6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52"/>
                                        </p:tgtEl>
                                        <p:attrNameLst>
                                          <p:attrName>style.visibility</p:attrName>
                                        </p:attrNameLst>
                                      </p:cBhvr>
                                      <p:to>
                                        <p:strVal val="visible"/>
                                      </p:to>
                                    </p:set>
                                    <p:animEffect transition="in" filter="fade">
                                      <p:cBhvr>
                                        <p:cTn id="157" dur="500"/>
                                        <p:tgtEl>
                                          <p:spTgt spid="52"/>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8"/>
                                        </p:tgtEl>
                                        <p:attrNameLst>
                                          <p:attrName>style.visibility</p:attrName>
                                        </p:attrNameLst>
                                      </p:cBhvr>
                                      <p:to>
                                        <p:strVal val="visible"/>
                                      </p:to>
                                    </p:set>
                                    <p:animEffect transition="in" filter="fade">
                                      <p:cBhvr>
                                        <p:cTn id="162" dur="500"/>
                                        <p:tgtEl>
                                          <p:spTgt spid="78"/>
                                        </p:tgtEl>
                                      </p:cBhvr>
                                    </p:animEffect>
                                  </p:childTnLst>
                                </p:cTn>
                              </p:par>
                              <p:par>
                                <p:cTn id="163" presetID="2" presetClass="entr" presetSubtype="4" fill="hold" grpId="0" nodeType="withEffect">
                                  <p:stCondLst>
                                    <p:cond delay="0"/>
                                  </p:stCondLst>
                                  <p:childTnLst>
                                    <p:set>
                                      <p:cBhvr>
                                        <p:cTn id="164" dur="1" fill="hold">
                                          <p:stCondLst>
                                            <p:cond delay="0"/>
                                          </p:stCondLst>
                                        </p:cTn>
                                        <p:tgtEl>
                                          <p:spTgt spid="11"/>
                                        </p:tgtEl>
                                        <p:attrNameLst>
                                          <p:attrName>style.visibility</p:attrName>
                                        </p:attrNameLst>
                                      </p:cBhvr>
                                      <p:to>
                                        <p:strVal val="visible"/>
                                      </p:to>
                                    </p:set>
                                    <p:anim calcmode="lin" valueType="num">
                                      <p:cBhvr additive="base">
                                        <p:cTn id="165" dur="500" fill="hold"/>
                                        <p:tgtEl>
                                          <p:spTgt spid="11"/>
                                        </p:tgtEl>
                                        <p:attrNameLst>
                                          <p:attrName>ppt_x</p:attrName>
                                        </p:attrNameLst>
                                      </p:cBhvr>
                                      <p:tavLst>
                                        <p:tav tm="0">
                                          <p:val>
                                            <p:strVal val="#ppt_x"/>
                                          </p:val>
                                        </p:tav>
                                        <p:tav tm="100000">
                                          <p:val>
                                            <p:strVal val="#ppt_x"/>
                                          </p:val>
                                        </p:tav>
                                      </p:tavLst>
                                    </p:anim>
                                    <p:anim calcmode="lin" valueType="num">
                                      <p:cBhvr additive="base">
                                        <p:cTn id="166" dur="500" fill="hold"/>
                                        <p:tgtEl>
                                          <p:spTgt spid="11"/>
                                        </p:tgtEl>
                                        <p:attrNameLst>
                                          <p:attrName>ppt_y</p:attrName>
                                        </p:attrNameLst>
                                      </p:cBhvr>
                                      <p:tavLst>
                                        <p:tav tm="0">
                                          <p:val>
                                            <p:strVal val="1+#ppt_h/2"/>
                                          </p:val>
                                        </p:tav>
                                        <p:tav tm="100000">
                                          <p:val>
                                            <p:strVal val="#ppt_y"/>
                                          </p:val>
                                        </p:tav>
                                      </p:tavLst>
                                    </p:anim>
                                  </p:childTnLst>
                                </p:cTn>
                              </p:par>
                            </p:childTnLst>
                          </p:cTn>
                        </p:par>
                        <p:par>
                          <p:cTn id="167" fill="hold">
                            <p:stCondLst>
                              <p:cond delay="500"/>
                            </p:stCondLst>
                            <p:childTnLst>
                              <p:par>
                                <p:cTn id="168" presetID="10" presetClass="entr" presetSubtype="0" fill="hold" grpId="0" nodeType="afterEffect">
                                  <p:stCondLst>
                                    <p:cond delay="0"/>
                                  </p:stCondLst>
                                  <p:childTnLst>
                                    <p:set>
                                      <p:cBhvr>
                                        <p:cTn id="169" dur="1" fill="hold">
                                          <p:stCondLst>
                                            <p:cond delay="0"/>
                                          </p:stCondLst>
                                        </p:cTn>
                                        <p:tgtEl>
                                          <p:spTgt spid="4"/>
                                        </p:tgtEl>
                                        <p:attrNameLst>
                                          <p:attrName>style.visibility</p:attrName>
                                        </p:attrNameLst>
                                      </p:cBhvr>
                                      <p:to>
                                        <p:strVal val="visible"/>
                                      </p:to>
                                    </p:set>
                                    <p:animEffect transition="in" filter="fade">
                                      <p:cBhvr>
                                        <p:cTn id="170" dur="500"/>
                                        <p:tgtEl>
                                          <p:spTgt spid="4"/>
                                        </p:tgtEl>
                                      </p:cBhvr>
                                    </p:animEffect>
                                  </p:childTnLst>
                                </p:cTn>
                              </p:par>
                            </p:childTnLst>
                          </p:cTn>
                        </p:par>
                        <p:par>
                          <p:cTn id="171" fill="hold">
                            <p:stCondLst>
                              <p:cond delay="1000"/>
                            </p:stCondLst>
                            <p:childTnLst>
                              <p:par>
                                <p:cTn id="172" presetID="10" presetClass="entr" presetSubtype="0" fill="hold" grpId="0" nodeType="afterEffect">
                                  <p:stCondLst>
                                    <p:cond delay="0"/>
                                  </p:stCondLst>
                                  <p:childTnLst>
                                    <p:set>
                                      <p:cBhvr>
                                        <p:cTn id="173" dur="1" fill="hold">
                                          <p:stCondLst>
                                            <p:cond delay="0"/>
                                          </p:stCondLst>
                                        </p:cTn>
                                        <p:tgtEl>
                                          <p:spTgt spid="8"/>
                                        </p:tgtEl>
                                        <p:attrNameLst>
                                          <p:attrName>style.visibility</p:attrName>
                                        </p:attrNameLst>
                                      </p:cBhvr>
                                      <p:to>
                                        <p:strVal val="visible"/>
                                      </p:to>
                                    </p:set>
                                    <p:animEffect transition="in" filter="fade">
                                      <p:cBhvr>
                                        <p:cTn id="174" dur="500"/>
                                        <p:tgtEl>
                                          <p:spTgt spid="8"/>
                                        </p:tgtEl>
                                      </p:cBhvr>
                                    </p:animEffect>
                                  </p:childTnLst>
                                </p:cTn>
                              </p:par>
                            </p:childTnLst>
                          </p:cTn>
                        </p:par>
                        <p:par>
                          <p:cTn id="175" fill="hold">
                            <p:stCondLst>
                              <p:cond delay="1500"/>
                            </p:stCondLst>
                            <p:childTnLst>
                              <p:par>
                                <p:cTn id="176" presetID="10" presetClass="entr" presetSubtype="0" fill="hold" grpId="0" nodeType="afterEffect">
                                  <p:stCondLst>
                                    <p:cond delay="0"/>
                                  </p:stCondLst>
                                  <p:childTnLst>
                                    <p:set>
                                      <p:cBhvr>
                                        <p:cTn id="177" dur="1" fill="hold">
                                          <p:stCondLst>
                                            <p:cond delay="0"/>
                                          </p:stCondLst>
                                        </p:cTn>
                                        <p:tgtEl>
                                          <p:spTgt spid="7"/>
                                        </p:tgtEl>
                                        <p:attrNameLst>
                                          <p:attrName>style.visibility</p:attrName>
                                        </p:attrNameLst>
                                      </p:cBhvr>
                                      <p:to>
                                        <p:strVal val="visible"/>
                                      </p:to>
                                    </p:set>
                                    <p:animEffect transition="in" filter="fade">
                                      <p:cBhvr>
                                        <p:cTn id="178" dur="500"/>
                                        <p:tgtEl>
                                          <p:spTgt spid="7"/>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79"/>
                                        </p:tgtEl>
                                        <p:attrNameLst>
                                          <p:attrName>style.visibility</p:attrName>
                                        </p:attrNameLst>
                                      </p:cBhvr>
                                      <p:to>
                                        <p:strVal val="visible"/>
                                      </p:to>
                                    </p:set>
                                    <p:animEffect transition="in" filter="fade">
                                      <p:cBhvr>
                                        <p:cTn id="183" dur="500"/>
                                        <p:tgtEl>
                                          <p:spTgt spid="79"/>
                                        </p:tgtEl>
                                      </p:cBhvr>
                                    </p:animEffect>
                                  </p:childTnLst>
                                </p:cTn>
                              </p:par>
                              <p:par>
                                <p:cTn id="184" presetID="2" presetClass="entr" presetSubtype="8" fill="hold" grpId="0" nodeType="withEffect">
                                  <p:stCondLst>
                                    <p:cond delay="0"/>
                                  </p:stCondLst>
                                  <p:childTnLst>
                                    <p:set>
                                      <p:cBhvr>
                                        <p:cTn id="185" dur="1" fill="hold">
                                          <p:stCondLst>
                                            <p:cond delay="0"/>
                                          </p:stCondLst>
                                        </p:cTn>
                                        <p:tgtEl>
                                          <p:spTgt spid="89"/>
                                        </p:tgtEl>
                                        <p:attrNameLst>
                                          <p:attrName>style.visibility</p:attrName>
                                        </p:attrNameLst>
                                      </p:cBhvr>
                                      <p:to>
                                        <p:strVal val="visible"/>
                                      </p:to>
                                    </p:set>
                                    <p:anim calcmode="lin" valueType="num">
                                      <p:cBhvr additive="base">
                                        <p:cTn id="186" dur="500" fill="hold"/>
                                        <p:tgtEl>
                                          <p:spTgt spid="89"/>
                                        </p:tgtEl>
                                        <p:attrNameLst>
                                          <p:attrName>ppt_x</p:attrName>
                                        </p:attrNameLst>
                                      </p:cBhvr>
                                      <p:tavLst>
                                        <p:tav tm="0">
                                          <p:val>
                                            <p:strVal val="0-#ppt_w/2"/>
                                          </p:val>
                                        </p:tav>
                                        <p:tav tm="100000">
                                          <p:val>
                                            <p:strVal val="#ppt_x"/>
                                          </p:val>
                                        </p:tav>
                                      </p:tavLst>
                                    </p:anim>
                                    <p:anim calcmode="lin" valueType="num">
                                      <p:cBhvr additive="base">
                                        <p:cTn id="187" dur="500" fill="hold"/>
                                        <p:tgtEl>
                                          <p:spTgt spid="89"/>
                                        </p:tgtEl>
                                        <p:attrNameLst>
                                          <p:attrName>ppt_y</p:attrName>
                                        </p:attrNameLst>
                                      </p:cBhvr>
                                      <p:tavLst>
                                        <p:tav tm="0">
                                          <p:val>
                                            <p:strVal val="#ppt_y"/>
                                          </p:val>
                                        </p:tav>
                                        <p:tav tm="100000">
                                          <p:val>
                                            <p:strVal val="#ppt_y"/>
                                          </p:val>
                                        </p:tav>
                                      </p:tavLst>
                                    </p:anim>
                                  </p:childTnLst>
                                </p:cTn>
                              </p:par>
                            </p:childTnLst>
                          </p:cTn>
                        </p:par>
                        <p:par>
                          <p:cTn id="188" fill="hold">
                            <p:stCondLst>
                              <p:cond delay="500"/>
                            </p:stCondLst>
                            <p:childTnLst>
                              <p:par>
                                <p:cTn id="189" presetID="10" presetClass="entr" presetSubtype="0" fill="hold" grpId="0" nodeType="afterEffect">
                                  <p:stCondLst>
                                    <p:cond delay="0"/>
                                  </p:stCondLst>
                                  <p:childTnLst>
                                    <p:set>
                                      <p:cBhvr>
                                        <p:cTn id="190" dur="1" fill="hold">
                                          <p:stCondLst>
                                            <p:cond delay="0"/>
                                          </p:stCondLst>
                                        </p:cTn>
                                        <p:tgtEl>
                                          <p:spTgt spid="6"/>
                                        </p:tgtEl>
                                        <p:attrNameLst>
                                          <p:attrName>style.visibility</p:attrName>
                                        </p:attrNameLst>
                                      </p:cBhvr>
                                      <p:to>
                                        <p:strVal val="visible"/>
                                      </p:to>
                                    </p:set>
                                    <p:animEffect transition="in" filter="fade">
                                      <p:cBhvr>
                                        <p:cTn id="191" dur="500"/>
                                        <p:tgtEl>
                                          <p:spTgt spid="6"/>
                                        </p:tgtEl>
                                      </p:cBhvr>
                                    </p:animEffect>
                                  </p:childTnLst>
                                </p:cTn>
                              </p:par>
                            </p:childTnLst>
                          </p:cTn>
                        </p:par>
                        <p:par>
                          <p:cTn id="192" fill="hold">
                            <p:stCondLst>
                              <p:cond delay="1000"/>
                            </p:stCondLst>
                            <p:childTnLst>
                              <p:par>
                                <p:cTn id="193" presetID="10" presetClass="entr" presetSubtype="0" fill="hold" grpId="0" nodeType="after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fade">
                                      <p:cBhvr>
                                        <p:cTn id="195" dur="500"/>
                                        <p:tgtEl>
                                          <p:spTgt spid="9"/>
                                        </p:tgtEl>
                                      </p:cBhvr>
                                    </p:animEffect>
                                  </p:childTnLst>
                                </p:cTn>
                              </p:par>
                            </p:childTnLst>
                          </p:cTn>
                        </p:par>
                        <p:par>
                          <p:cTn id="196" fill="hold">
                            <p:stCondLst>
                              <p:cond delay="1500"/>
                            </p:stCondLst>
                            <p:childTnLst>
                              <p:par>
                                <p:cTn id="197" presetID="10" presetClass="entr" presetSubtype="0" fill="hold" grpId="0" nodeType="afterEffect">
                                  <p:stCondLst>
                                    <p:cond delay="0"/>
                                  </p:stCondLst>
                                  <p:childTnLst>
                                    <p:set>
                                      <p:cBhvr>
                                        <p:cTn id="198" dur="1" fill="hold">
                                          <p:stCondLst>
                                            <p:cond delay="0"/>
                                          </p:stCondLst>
                                        </p:cTn>
                                        <p:tgtEl>
                                          <p:spTgt spid="10"/>
                                        </p:tgtEl>
                                        <p:attrNameLst>
                                          <p:attrName>style.visibility</p:attrName>
                                        </p:attrNameLst>
                                      </p:cBhvr>
                                      <p:to>
                                        <p:strVal val="visible"/>
                                      </p:to>
                                    </p:set>
                                    <p:animEffect transition="in" filter="fade">
                                      <p:cBhvr>
                                        <p:cTn id="19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11" grpId="0" animBg="1"/>
      <p:bldP spid="3" grpId="0" animBg="1"/>
      <p:bldP spid="4" grpId="0"/>
      <p:bldP spid="6" grpId="0"/>
      <p:bldP spid="7" grpId="0"/>
      <p:bldP spid="8" grpId="0"/>
      <p:bldP spid="9" grpId="0"/>
      <p:bldP spid="10" grpId="0"/>
      <p:bldP spid="2" grpId="0"/>
      <p:bldP spid="33" grpId="0"/>
      <p:bldP spid="34" grpId="0"/>
      <p:bldP spid="35" grpId="0"/>
      <p:bldP spid="38" grpId="0"/>
      <p:bldP spid="39" grpId="0"/>
      <p:bldP spid="41" grpId="0"/>
      <p:bldP spid="42" grpId="0"/>
      <p:bldP spid="47" grpId="0"/>
      <p:bldP spid="48" grpId="0"/>
      <p:bldP spid="49" grpId="0"/>
      <p:bldP spid="50" grpId="0"/>
      <p:bldP spid="52" grpId="0"/>
      <p:bldP spid="53" grpId="0"/>
      <p:bldP spid="54" grpId="0"/>
      <p:bldP spid="56" grpId="0"/>
      <p:bldP spid="57" grpId="0"/>
      <p:bldP spid="5"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58" grpId="0"/>
      <p:bldP spid="81" grpId="0"/>
      <p:bldP spid="82" grpId="0"/>
      <p:bldP spid="83" grpId="0"/>
      <p:bldP spid="84" grpId="0"/>
      <p:bldP spid="85" grpId="0"/>
      <p:bldP spid="86" grpId="0"/>
      <p:bldP spid="87"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62000" y="2438400"/>
            <a:ext cx="7772400" cy="990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6000" dirty="0">
                <a:effectLst>
                  <a:outerShdw blurRad="38100" dist="38100" dir="2700000" algn="tl">
                    <a:srgbClr val="000000">
                      <a:alpha val="43137"/>
                    </a:srgbClr>
                  </a:outerShdw>
                </a:effectLst>
                <a:latin typeface="+mn-lt"/>
                <a:ea typeface="Times New Roman" pitchFamily="18" charset="0"/>
                <a:cs typeface="Arial" pitchFamily="34" charset="0"/>
              </a:rPr>
              <a:t>The Ecological Approach</a:t>
            </a:r>
            <a:endParaRPr lang="en-US" sz="60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727459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930390"/>
            <a:ext cx="5486400" cy="4572000"/>
          </a:xfrm>
          <a:prstGeom prst="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 name="TextBox 3"/>
          <p:cNvSpPr txBox="1"/>
          <p:nvPr/>
        </p:nvSpPr>
        <p:spPr>
          <a:xfrm>
            <a:off x="990600" y="2996625"/>
            <a:ext cx="646331" cy="584775"/>
          </a:xfrm>
          <a:prstGeom prst="rect">
            <a:avLst/>
          </a:prstGeom>
          <a:noFill/>
        </p:spPr>
        <p:txBody>
          <a:bodyPr wrap="none" rtlCol="0">
            <a:spAutoFit/>
          </a:bodyPr>
          <a:lstStyle/>
          <a:p>
            <a:pPr algn="ctr"/>
            <a:r>
              <a:rPr lang="en-US" sz="3200" dirty="0">
                <a:solidFill>
                  <a:srgbClr val="00B050"/>
                </a:solidFill>
                <a:effectLst>
                  <a:outerShdw blurRad="38100" dist="38100" dir="2700000" algn="tl">
                    <a:srgbClr val="000000">
                      <a:alpha val="43137"/>
                    </a:srgbClr>
                  </a:outerShdw>
                </a:effectLst>
              </a:rPr>
              <a:t>D1</a:t>
            </a:r>
          </a:p>
        </p:txBody>
      </p:sp>
      <p:sp>
        <p:nvSpPr>
          <p:cNvPr id="6" name="TextBox 5"/>
          <p:cNvSpPr txBox="1"/>
          <p:nvPr/>
        </p:nvSpPr>
        <p:spPr>
          <a:xfrm>
            <a:off x="4228065" y="5612250"/>
            <a:ext cx="651140" cy="584775"/>
          </a:xfrm>
          <a:prstGeom prst="rect">
            <a:avLst/>
          </a:prstGeom>
          <a:noFill/>
        </p:spPr>
        <p:txBody>
          <a:bodyPr wrap="none" rtlCol="0">
            <a:spAutoFit/>
          </a:bodyPr>
          <a:lstStyle/>
          <a:p>
            <a:pPr algn="ctr"/>
            <a:r>
              <a:rPr lang="en-US" sz="3200" dirty="0">
                <a:solidFill>
                  <a:srgbClr val="FF0000"/>
                </a:solidFill>
                <a:effectLst>
                  <a:outerShdw blurRad="38100" dist="38100" dir="2700000" algn="tl">
                    <a:srgbClr val="000000">
                      <a:alpha val="43137"/>
                    </a:srgbClr>
                  </a:outerShdw>
                </a:effectLst>
              </a:rPr>
              <a:t>D2</a:t>
            </a:r>
          </a:p>
        </p:txBody>
      </p:sp>
      <p:sp>
        <p:nvSpPr>
          <p:cNvPr id="7" name="TextBox 6"/>
          <p:cNvSpPr txBox="1"/>
          <p:nvPr/>
        </p:nvSpPr>
        <p:spPr>
          <a:xfrm>
            <a:off x="1041094" y="939225"/>
            <a:ext cx="545342" cy="584775"/>
          </a:xfrm>
          <a:prstGeom prst="rect">
            <a:avLst/>
          </a:prstGeom>
          <a:noFill/>
        </p:spPr>
        <p:txBody>
          <a:bodyPr wrap="none" rtlCol="0">
            <a:spAutoFit/>
          </a:bodyPr>
          <a:lstStyle/>
          <a:p>
            <a:pPr algn="ctr"/>
            <a:r>
              <a:rPr lang="en-US" sz="3200" dirty="0">
                <a:solidFill>
                  <a:srgbClr val="00B050"/>
                </a:solidFill>
                <a:effectLst>
                  <a:outerShdw blurRad="38100" dist="38100" dir="2700000" algn="tl">
                    <a:srgbClr val="000000">
                      <a:alpha val="43137"/>
                    </a:srgbClr>
                  </a:outerShdw>
                </a:effectLst>
              </a:rPr>
              <a:t>Hi</a:t>
            </a:r>
          </a:p>
        </p:txBody>
      </p:sp>
      <p:sp>
        <p:nvSpPr>
          <p:cNvPr id="8" name="TextBox 7"/>
          <p:cNvSpPr txBox="1"/>
          <p:nvPr/>
        </p:nvSpPr>
        <p:spPr>
          <a:xfrm>
            <a:off x="1038027" y="4926450"/>
            <a:ext cx="579005" cy="584775"/>
          </a:xfrm>
          <a:prstGeom prst="rect">
            <a:avLst/>
          </a:prstGeom>
          <a:noFill/>
        </p:spPr>
        <p:txBody>
          <a:bodyPr wrap="none" rtlCol="0">
            <a:spAutoFit/>
          </a:bodyPr>
          <a:lstStyle/>
          <a:p>
            <a:pPr algn="ctr"/>
            <a:r>
              <a:rPr lang="en-US" sz="3200" dirty="0">
                <a:solidFill>
                  <a:srgbClr val="00B050"/>
                </a:solidFill>
                <a:effectLst>
                  <a:outerShdw blurRad="38100" dist="38100" dir="2700000" algn="tl">
                    <a:srgbClr val="000000">
                      <a:alpha val="43137"/>
                    </a:srgbClr>
                  </a:outerShdw>
                </a:effectLst>
              </a:rPr>
              <a:t>Lo</a:t>
            </a:r>
          </a:p>
        </p:txBody>
      </p:sp>
      <p:sp>
        <p:nvSpPr>
          <p:cNvPr id="9" name="TextBox 8"/>
          <p:cNvSpPr txBox="1"/>
          <p:nvPr/>
        </p:nvSpPr>
        <p:spPr>
          <a:xfrm>
            <a:off x="1800027" y="5612250"/>
            <a:ext cx="579005" cy="584775"/>
          </a:xfrm>
          <a:prstGeom prst="rect">
            <a:avLst/>
          </a:prstGeom>
          <a:noFill/>
        </p:spPr>
        <p:txBody>
          <a:bodyPr wrap="none" rtlCol="0">
            <a:spAutoFit/>
          </a:bodyPr>
          <a:lstStyle/>
          <a:p>
            <a:pPr algn="ctr"/>
            <a:r>
              <a:rPr lang="en-US" sz="3200" dirty="0">
                <a:solidFill>
                  <a:srgbClr val="FF0000"/>
                </a:solidFill>
                <a:effectLst>
                  <a:outerShdw blurRad="38100" dist="38100" dir="2700000" algn="tl">
                    <a:srgbClr val="000000">
                      <a:alpha val="43137"/>
                    </a:srgbClr>
                  </a:outerShdw>
                </a:effectLst>
              </a:rPr>
              <a:t>Lo</a:t>
            </a:r>
          </a:p>
        </p:txBody>
      </p:sp>
      <p:sp>
        <p:nvSpPr>
          <p:cNvPr id="10" name="TextBox 9"/>
          <p:cNvSpPr txBox="1"/>
          <p:nvPr/>
        </p:nvSpPr>
        <p:spPr>
          <a:xfrm>
            <a:off x="6769858" y="5536050"/>
            <a:ext cx="545342" cy="584775"/>
          </a:xfrm>
          <a:prstGeom prst="rect">
            <a:avLst/>
          </a:prstGeom>
          <a:noFill/>
        </p:spPr>
        <p:txBody>
          <a:bodyPr wrap="none" rtlCol="0">
            <a:spAutoFit/>
          </a:bodyPr>
          <a:lstStyle/>
          <a:p>
            <a:pPr algn="ctr"/>
            <a:r>
              <a:rPr lang="en-US" sz="3200" dirty="0">
                <a:solidFill>
                  <a:srgbClr val="FF0000"/>
                </a:solidFill>
                <a:effectLst>
                  <a:outerShdw blurRad="38100" dist="38100" dir="2700000" algn="tl">
                    <a:srgbClr val="000000">
                      <a:alpha val="43137"/>
                    </a:srgbClr>
                  </a:outerShdw>
                </a:effectLst>
              </a:rPr>
              <a:t>Hi</a:t>
            </a:r>
          </a:p>
        </p:txBody>
      </p:sp>
      <p:sp>
        <p:nvSpPr>
          <p:cNvPr id="78" name="TextBox 77"/>
          <p:cNvSpPr txBox="1"/>
          <p:nvPr/>
        </p:nvSpPr>
        <p:spPr>
          <a:xfrm>
            <a:off x="360919" y="2070017"/>
            <a:ext cx="677108" cy="2593402"/>
          </a:xfrm>
          <a:prstGeom prst="rect">
            <a:avLst/>
          </a:prstGeom>
          <a:noFill/>
        </p:spPr>
        <p:txBody>
          <a:bodyPr vert="vert270" wrap="none" rtlCol="0">
            <a:spAutoFit/>
          </a:bodyPr>
          <a:lstStyle/>
          <a:p>
            <a:pPr algn="ctr"/>
            <a:r>
              <a:rPr lang="en-US" sz="3200" dirty="0">
                <a:solidFill>
                  <a:srgbClr val="00B050"/>
                </a:solidFill>
                <a:effectLst>
                  <a:outerShdw blurRad="38100" dist="38100" dir="2700000" algn="tl">
                    <a:srgbClr val="000000">
                      <a:alpha val="43137"/>
                    </a:srgbClr>
                  </a:outerShdw>
                </a:effectLst>
              </a:rPr>
              <a:t>SOCIAL STATUS</a:t>
            </a:r>
          </a:p>
        </p:txBody>
      </p:sp>
      <p:sp>
        <p:nvSpPr>
          <p:cNvPr id="79" name="TextBox 78"/>
          <p:cNvSpPr txBox="1"/>
          <p:nvPr/>
        </p:nvSpPr>
        <p:spPr>
          <a:xfrm>
            <a:off x="3190409" y="6120825"/>
            <a:ext cx="2753191" cy="584775"/>
          </a:xfrm>
          <a:prstGeom prst="rect">
            <a:avLst/>
          </a:prstGeom>
          <a:noFill/>
        </p:spPr>
        <p:txBody>
          <a:bodyPr wrap="none" rtlCol="0">
            <a:spAutoFit/>
          </a:bodyPr>
          <a:lstStyle/>
          <a:p>
            <a:pPr algn="ctr"/>
            <a:r>
              <a:rPr lang="en-US" sz="3200" dirty="0">
                <a:solidFill>
                  <a:srgbClr val="FF0000"/>
                </a:solidFill>
                <a:effectLst>
                  <a:outerShdw blurRad="38100" dist="38100" dir="2700000" algn="tl">
                    <a:srgbClr val="000000">
                      <a:alpha val="43137"/>
                    </a:srgbClr>
                  </a:outerShdw>
                </a:effectLst>
              </a:rPr>
              <a:t>FAMILY STATUS</a:t>
            </a:r>
          </a:p>
        </p:txBody>
      </p:sp>
      <p:sp>
        <p:nvSpPr>
          <p:cNvPr id="80" name="Title 1"/>
          <p:cNvSpPr txBox="1">
            <a:spLocks/>
          </p:cNvSpPr>
          <p:nvPr/>
        </p:nvSpPr>
        <p:spPr>
          <a:xfrm>
            <a:off x="685800" y="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Factorial Urban Ecology Social Space</a:t>
            </a:r>
            <a:endParaRPr lang="en-US" sz="3400" dirty="0">
              <a:effectLst>
                <a:outerShdw blurRad="38100" dist="38100" dir="2700000" algn="tl">
                  <a:srgbClr val="000000">
                    <a:alpha val="43137"/>
                  </a:srgbClr>
                </a:outerShdw>
              </a:effectLst>
              <a:latin typeface="+mn-lt"/>
            </a:endParaRPr>
          </a:p>
        </p:txBody>
      </p:sp>
      <p:sp>
        <p:nvSpPr>
          <p:cNvPr id="11" name="Rectangle 10"/>
          <p:cNvSpPr/>
          <p:nvPr/>
        </p:nvSpPr>
        <p:spPr>
          <a:xfrm>
            <a:off x="1747998" y="908662"/>
            <a:ext cx="5611273" cy="4686758"/>
          </a:xfrm>
          <a:prstGeom prst="rect">
            <a:avLst/>
          </a:prstGeom>
          <a:gradFill flip="none" rotWithShape="1">
            <a:gsLst>
              <a:gs pos="0">
                <a:srgbClr val="C00000">
                  <a:alpha val="10000"/>
                </a:srgbClr>
              </a:gs>
              <a:gs pos="100000">
                <a:srgbClr val="C00000">
                  <a:alpha val="50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effectLst>
                <a:outerShdw blurRad="38100" dist="38100" dir="2700000" algn="tl">
                  <a:srgbClr val="000000">
                    <a:alpha val="43137"/>
                  </a:srgbClr>
                </a:outerShdw>
              </a:effectLst>
            </a:endParaRPr>
          </a:p>
        </p:txBody>
      </p:sp>
      <p:sp>
        <p:nvSpPr>
          <p:cNvPr id="35" name="TextBox 34"/>
          <p:cNvSpPr txBox="1"/>
          <p:nvPr/>
        </p:nvSpPr>
        <p:spPr>
          <a:xfrm>
            <a:off x="2073339" y="1211673"/>
            <a:ext cx="1448089" cy="830997"/>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Wealthier</a:t>
            </a:r>
          </a:p>
          <a:p>
            <a:pPr algn="ctr"/>
            <a:r>
              <a:rPr lang="en-US" sz="2400" dirty="0">
                <a:solidFill>
                  <a:schemeClr val="accent6">
                    <a:lumMod val="50000"/>
                  </a:schemeClr>
                </a:solidFill>
                <a:effectLst>
                  <a:outerShdw blurRad="38100" dist="38100" dir="2700000" algn="tl">
                    <a:srgbClr val="000000">
                      <a:alpha val="43137"/>
                    </a:srgbClr>
                  </a:outerShdw>
                </a:effectLst>
              </a:rPr>
              <a:t>Singles</a:t>
            </a:r>
          </a:p>
        </p:txBody>
      </p:sp>
      <p:sp>
        <p:nvSpPr>
          <p:cNvPr id="85" name="TextBox 84"/>
          <p:cNvSpPr txBox="1"/>
          <p:nvPr/>
        </p:nvSpPr>
        <p:spPr>
          <a:xfrm>
            <a:off x="5398522" y="1178215"/>
            <a:ext cx="1448089" cy="830997"/>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Wealthier</a:t>
            </a:r>
          </a:p>
          <a:p>
            <a:pPr algn="ctr"/>
            <a:r>
              <a:rPr lang="en-US" sz="2400" dirty="0">
                <a:solidFill>
                  <a:schemeClr val="accent6">
                    <a:lumMod val="50000"/>
                  </a:schemeClr>
                </a:solidFill>
                <a:effectLst>
                  <a:outerShdw blurRad="38100" dist="38100" dir="2700000" algn="tl">
                    <a:srgbClr val="000000">
                      <a:alpha val="43137"/>
                    </a:srgbClr>
                  </a:outerShdw>
                </a:effectLst>
              </a:rPr>
              <a:t>Families</a:t>
            </a:r>
          </a:p>
        </p:txBody>
      </p:sp>
      <p:sp>
        <p:nvSpPr>
          <p:cNvPr id="41" name="TextBox 40"/>
          <p:cNvSpPr txBox="1"/>
          <p:nvPr/>
        </p:nvSpPr>
        <p:spPr>
          <a:xfrm>
            <a:off x="2118700" y="4310825"/>
            <a:ext cx="1071127" cy="830997"/>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Poorer</a:t>
            </a:r>
          </a:p>
          <a:p>
            <a:pPr algn="ctr"/>
            <a:r>
              <a:rPr lang="en-US" sz="2400" dirty="0">
                <a:solidFill>
                  <a:schemeClr val="accent6">
                    <a:lumMod val="50000"/>
                  </a:schemeClr>
                </a:solidFill>
                <a:effectLst>
                  <a:outerShdw blurRad="38100" dist="38100" dir="2700000" algn="tl">
                    <a:srgbClr val="000000">
                      <a:alpha val="43137"/>
                    </a:srgbClr>
                  </a:outerShdw>
                </a:effectLst>
              </a:rPr>
              <a:t>Singles</a:t>
            </a:r>
          </a:p>
        </p:txBody>
      </p:sp>
      <p:sp>
        <p:nvSpPr>
          <p:cNvPr id="55" name="TextBox 54"/>
          <p:cNvSpPr txBox="1"/>
          <p:nvPr/>
        </p:nvSpPr>
        <p:spPr>
          <a:xfrm>
            <a:off x="5621980" y="4272725"/>
            <a:ext cx="1224631" cy="830997"/>
          </a:xfrm>
          <a:prstGeom prst="rect">
            <a:avLst/>
          </a:prstGeom>
          <a:noFill/>
        </p:spPr>
        <p:txBody>
          <a:bodyPr wrap="none" rtlCol="0">
            <a:spAutoFit/>
          </a:bodyPr>
          <a:lstStyle/>
          <a:p>
            <a:pPr algn="ctr"/>
            <a:r>
              <a:rPr lang="en-US" sz="2400" dirty="0">
                <a:solidFill>
                  <a:schemeClr val="accent6">
                    <a:lumMod val="50000"/>
                  </a:schemeClr>
                </a:solidFill>
                <a:effectLst>
                  <a:outerShdw blurRad="38100" dist="38100" dir="2700000" algn="tl">
                    <a:srgbClr val="000000">
                      <a:alpha val="43137"/>
                    </a:srgbClr>
                  </a:outerShdw>
                </a:effectLst>
              </a:rPr>
              <a:t>Poorer</a:t>
            </a:r>
          </a:p>
          <a:p>
            <a:pPr algn="ctr"/>
            <a:r>
              <a:rPr lang="en-US" sz="2400" dirty="0">
                <a:solidFill>
                  <a:schemeClr val="accent6">
                    <a:lumMod val="50000"/>
                  </a:schemeClr>
                </a:solidFill>
                <a:effectLst>
                  <a:outerShdw blurRad="38100" dist="38100" dir="2700000" algn="tl">
                    <a:srgbClr val="000000">
                      <a:alpha val="43137"/>
                    </a:srgbClr>
                  </a:outerShdw>
                </a:effectLst>
              </a:rPr>
              <a:t>Families</a:t>
            </a:r>
          </a:p>
        </p:txBody>
      </p:sp>
    </p:spTree>
    <p:extLst>
      <p:ext uri="{BB962C8B-B14F-4D97-AF65-F5344CB8AC3E}">
        <p14:creationId xmlns:p14="http://schemas.microsoft.com/office/powerpoint/2010/main" val="238379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5" grpId="0"/>
      <p:bldP spid="85" grpId="0"/>
      <p:bldP spid="41" grpId="0"/>
      <p:bldP spid="5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Factorial Urban Ecology Summary</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142052" y="645378"/>
            <a:ext cx="8849548" cy="5755422"/>
          </a:xfrm>
          <a:prstGeom prst="rect">
            <a:avLst/>
          </a:prstGeom>
        </p:spPr>
        <p:txBody>
          <a:bodyPr wrap="square">
            <a:spAutoFit/>
          </a:bodyPr>
          <a:lstStyle/>
          <a:p>
            <a:pPr algn="ctr"/>
            <a:r>
              <a:rPr lang="en-US" sz="2300" dirty="0"/>
              <a:t>The techniques use very large data arrays (e.g. 1,200 census tracts by 2,000 variables) that include more variables than just the expected ones that would identify the dimensions of SAA in an attempt not to ‘lead’ the analysis.</a:t>
            </a:r>
          </a:p>
          <a:p>
            <a:pPr algn="ctr"/>
            <a:endParaRPr lang="en-US" sz="2300" dirty="0"/>
          </a:p>
          <a:p>
            <a:pPr algn="ctr"/>
            <a:r>
              <a:rPr lang="en-US" sz="2300" dirty="0"/>
              <a:t>The techniques ‘score’ each variable and dimension according to the </a:t>
            </a:r>
            <a:r>
              <a:rPr lang="en-US" sz="2300" i="1" dirty="0">
                <a:effectLst>
                  <a:outerShdw blurRad="38100" dist="38100" dir="2700000" algn="tl">
                    <a:srgbClr val="000000">
                      <a:alpha val="43137"/>
                    </a:srgbClr>
                  </a:outerShdw>
                </a:effectLst>
              </a:rPr>
              <a:t>statistical significance that states that we can be 95% sure the identified dimensions exist and are comprised of specific sets of variables.</a:t>
            </a:r>
          </a:p>
          <a:p>
            <a:pPr algn="ctr"/>
            <a:endParaRPr lang="en-US" sz="2300" dirty="0"/>
          </a:p>
          <a:p>
            <a:pPr algn="ctr"/>
            <a:r>
              <a:rPr lang="en-US" sz="2300" dirty="0"/>
              <a:t>Most important, the statistics “lead” the analysis, identifying significantly different groups of variables and “labelling’ them as a factor or dimension.</a:t>
            </a:r>
          </a:p>
          <a:p>
            <a:pPr algn="ctr"/>
            <a:endParaRPr lang="en-US" sz="2300" dirty="0"/>
          </a:p>
          <a:p>
            <a:pPr algn="ctr"/>
            <a:r>
              <a:rPr lang="en-US" sz="2300" dirty="0"/>
              <a:t>Sometimes there can be more than the three dimensions postulated by SAA, especially for cities that are smaller, </a:t>
            </a:r>
            <a:r>
              <a:rPr lang="en-US" sz="2300" dirty="0" err="1"/>
              <a:t>specialised</a:t>
            </a:r>
            <a:r>
              <a:rPr lang="en-US" sz="2300" dirty="0"/>
              <a:t> (e.g. resource based), regionally differentiated (e.g. rust belt cities).</a:t>
            </a:r>
          </a:p>
        </p:txBody>
      </p:sp>
    </p:spTree>
    <p:extLst>
      <p:ext uri="{BB962C8B-B14F-4D97-AF65-F5344CB8AC3E}">
        <p14:creationId xmlns:p14="http://schemas.microsoft.com/office/powerpoint/2010/main" val="29026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7620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Spatial Dimensions</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533400" y="990600"/>
            <a:ext cx="8229600" cy="3631763"/>
          </a:xfrm>
          <a:prstGeom prst="rect">
            <a:avLst/>
          </a:prstGeom>
        </p:spPr>
        <p:txBody>
          <a:bodyPr wrap="square">
            <a:spAutoFit/>
          </a:bodyPr>
          <a:lstStyle/>
          <a:p>
            <a:pPr algn="ctr"/>
            <a:r>
              <a:rPr lang="en-US" sz="2300" dirty="0"/>
              <a:t>Factorial ecology identified </a:t>
            </a:r>
            <a:r>
              <a:rPr lang="en-US" sz="2300" i="1" dirty="0"/>
              <a:t>a posteriori </a:t>
            </a:r>
            <a:r>
              <a:rPr lang="en-US" sz="2300" dirty="0"/>
              <a:t>the dimensions and variables that </a:t>
            </a:r>
            <a:r>
              <a:rPr lang="en-US" sz="2300" dirty="0" err="1"/>
              <a:t>Shevky</a:t>
            </a:r>
            <a:r>
              <a:rPr lang="en-US" sz="2300" dirty="0"/>
              <a:t> and Bell did </a:t>
            </a:r>
            <a:r>
              <a:rPr lang="en-US" sz="2300" i="1" dirty="0"/>
              <a:t>a priori</a:t>
            </a:r>
            <a:r>
              <a:rPr lang="en-US" sz="2300" dirty="0"/>
              <a:t>, but did not explicitly look for the spatial </a:t>
            </a:r>
            <a:r>
              <a:rPr lang="en-US" sz="2300" dirty="0">
                <a:solidFill>
                  <a:srgbClr val="FF0000"/>
                </a:solidFill>
                <a:effectLst>
                  <a:outerShdw blurRad="38100" dist="38100" dir="2700000" algn="tl">
                    <a:srgbClr val="000000">
                      <a:alpha val="43137"/>
                    </a:srgbClr>
                  </a:outerShdw>
                </a:effectLst>
              </a:rPr>
              <a:t>pattern</a:t>
            </a:r>
            <a:r>
              <a:rPr lang="en-US" sz="2300" dirty="0"/>
              <a:t> of each dimension.</a:t>
            </a:r>
          </a:p>
          <a:p>
            <a:pPr algn="ctr"/>
            <a:endParaRPr lang="en-US" sz="2300" dirty="0"/>
          </a:p>
          <a:p>
            <a:pPr algn="ctr"/>
            <a:r>
              <a:rPr lang="en-US" sz="2300" dirty="0"/>
              <a:t>One of the first spatial types of analysis was done by Robert </a:t>
            </a:r>
            <a:r>
              <a:rPr lang="en-US" sz="2300" dirty="0" err="1"/>
              <a:t>Murdie</a:t>
            </a:r>
            <a:r>
              <a:rPr lang="en-US" sz="2300" dirty="0"/>
              <a:t> at York University in Toronto and on Toronto.</a:t>
            </a:r>
          </a:p>
          <a:p>
            <a:pPr algn="ctr"/>
            <a:endParaRPr lang="en-US" sz="2300" dirty="0"/>
          </a:p>
          <a:p>
            <a:pPr algn="ctr"/>
            <a:r>
              <a:rPr lang="en-US" sz="2300" dirty="0" err="1"/>
              <a:t>Murdie</a:t>
            </a:r>
            <a:r>
              <a:rPr lang="en-US" sz="2300" dirty="0"/>
              <a:t> </a:t>
            </a:r>
            <a:r>
              <a:rPr lang="en-US" sz="2300" dirty="0" err="1"/>
              <a:t>analysed</a:t>
            </a:r>
            <a:r>
              <a:rPr lang="en-US" sz="2300" dirty="0"/>
              <a:t> hundreds of variables for census tracts in Toronto.</a:t>
            </a:r>
          </a:p>
          <a:p>
            <a:pPr algn="ctr"/>
            <a:endParaRPr lang="en-US" sz="2300" dirty="0"/>
          </a:p>
          <a:p>
            <a:pPr algn="ctr"/>
            <a:r>
              <a:rPr lang="en-US" sz="2300" dirty="0"/>
              <a:t>His resulting patterns were not unfamiliar: </a:t>
            </a:r>
          </a:p>
        </p:txBody>
      </p:sp>
    </p:spTree>
    <p:extLst>
      <p:ext uri="{BB962C8B-B14F-4D97-AF65-F5344CB8AC3E}">
        <p14:creationId xmlns:p14="http://schemas.microsoft.com/office/powerpoint/2010/main" val="365003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82" t="3166" r="26438"/>
          <a:stretch/>
        </p:blipFill>
        <p:spPr bwMode="auto">
          <a:xfrm>
            <a:off x="23648" y="0"/>
            <a:ext cx="59066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25567" y="28576"/>
            <a:ext cx="3175569" cy="2123658"/>
          </a:xfrm>
          <a:prstGeom prst="rect">
            <a:avLst/>
          </a:prstGeom>
          <a:noFill/>
          <a:ln w="25400">
            <a:solidFill>
              <a:schemeClr val="tx1"/>
            </a:solidFill>
          </a:ln>
        </p:spPr>
        <p:txBody>
          <a:bodyPr wrap="square" rtlCol="0">
            <a:spAutoFit/>
          </a:bodyPr>
          <a:lstStyle/>
          <a:p>
            <a:pPr algn="ctr"/>
            <a:r>
              <a:rPr lang="en-US" sz="2200" dirty="0">
                <a:effectLst>
                  <a:outerShdw blurRad="38100" dist="38100" dir="2700000" algn="tl">
                    <a:srgbClr val="000000">
                      <a:alpha val="43137"/>
                    </a:srgbClr>
                  </a:outerShdw>
                </a:effectLst>
              </a:rPr>
              <a:t>ECONOMIC STATUS</a:t>
            </a:r>
          </a:p>
          <a:p>
            <a:pPr algn="ctr"/>
            <a:r>
              <a:rPr lang="en-US" sz="2200" dirty="0"/>
              <a:t>Would be </a:t>
            </a:r>
            <a:r>
              <a:rPr lang="en-US" sz="2200" dirty="0" err="1"/>
              <a:t>sectoral</a:t>
            </a:r>
            <a:r>
              <a:rPr lang="en-US" sz="2200" dirty="0"/>
              <a:t>. As Hoyt had reasoned, ability to pay for best residential land would govern who lived where.</a:t>
            </a:r>
          </a:p>
        </p:txBody>
      </p:sp>
      <p:sp>
        <p:nvSpPr>
          <p:cNvPr id="6" name="TextBox 5"/>
          <p:cNvSpPr txBox="1"/>
          <p:nvPr/>
        </p:nvSpPr>
        <p:spPr>
          <a:xfrm>
            <a:off x="5927439" y="2228848"/>
            <a:ext cx="3187985" cy="2123658"/>
          </a:xfrm>
          <a:prstGeom prst="rect">
            <a:avLst/>
          </a:prstGeom>
          <a:noFill/>
          <a:ln w="25400">
            <a:solidFill>
              <a:schemeClr val="tx1"/>
            </a:solidFill>
          </a:ln>
        </p:spPr>
        <p:txBody>
          <a:bodyPr wrap="square" rtlCol="0">
            <a:spAutoFit/>
          </a:bodyPr>
          <a:lstStyle/>
          <a:p>
            <a:pPr algn="ctr"/>
            <a:r>
              <a:rPr lang="en-US" sz="2200" dirty="0">
                <a:effectLst>
                  <a:outerShdw blurRad="38100" dist="38100" dir="2700000" algn="tl">
                    <a:srgbClr val="000000">
                      <a:alpha val="43137"/>
                    </a:srgbClr>
                  </a:outerShdw>
                </a:effectLst>
              </a:rPr>
              <a:t>FAMILY STATUS</a:t>
            </a:r>
          </a:p>
          <a:p>
            <a:pPr algn="ctr"/>
            <a:r>
              <a:rPr lang="en-US" sz="2200" dirty="0"/>
              <a:t>Would be concentrically zoned and would depend on lifecycle need for space and suburban development policy.</a:t>
            </a:r>
          </a:p>
        </p:txBody>
      </p:sp>
      <p:sp>
        <p:nvSpPr>
          <p:cNvPr id="7" name="TextBox 6"/>
          <p:cNvSpPr txBox="1"/>
          <p:nvPr/>
        </p:nvSpPr>
        <p:spPr>
          <a:xfrm>
            <a:off x="5927439" y="4424360"/>
            <a:ext cx="3187985" cy="1446550"/>
          </a:xfrm>
          <a:prstGeom prst="rect">
            <a:avLst/>
          </a:prstGeom>
          <a:noFill/>
          <a:ln w="25400">
            <a:solidFill>
              <a:schemeClr val="tx1"/>
            </a:solidFill>
          </a:ln>
        </p:spPr>
        <p:txBody>
          <a:bodyPr wrap="square" rtlCol="0">
            <a:spAutoFit/>
          </a:bodyPr>
          <a:lstStyle/>
          <a:p>
            <a:pPr algn="ctr"/>
            <a:r>
              <a:rPr lang="en-US" sz="2200" dirty="0">
                <a:effectLst>
                  <a:outerShdw blurRad="38100" dist="38100" dir="2700000" algn="tl">
                    <a:srgbClr val="000000">
                      <a:alpha val="43137"/>
                    </a:srgbClr>
                  </a:outerShdw>
                </a:effectLst>
              </a:rPr>
              <a:t>ETHNIC STATUS</a:t>
            </a:r>
          </a:p>
          <a:p>
            <a:pPr algn="ctr"/>
            <a:r>
              <a:rPr lang="en-US" sz="2200" dirty="0"/>
              <a:t>Would be an enclave pattern after the assimilation model.</a:t>
            </a:r>
          </a:p>
        </p:txBody>
      </p:sp>
      <p:sp>
        <p:nvSpPr>
          <p:cNvPr id="5" name="Rectangle 4"/>
          <p:cNvSpPr/>
          <p:nvPr/>
        </p:nvSpPr>
        <p:spPr>
          <a:xfrm>
            <a:off x="23648" y="0"/>
            <a:ext cx="5843750" cy="18051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479" y="1828799"/>
            <a:ext cx="5807919" cy="1681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414" y="3510170"/>
            <a:ext cx="5675586" cy="16714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181600"/>
            <a:ext cx="5715000" cy="1600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80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82" t="3167" r="26438" b="71011"/>
          <a:stretch/>
        </p:blipFill>
        <p:spPr bwMode="auto">
          <a:xfrm>
            <a:off x="21291" y="0"/>
            <a:ext cx="590663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25567" y="-25400"/>
            <a:ext cx="3175569" cy="1785104"/>
          </a:xfrm>
          <a:prstGeom prst="rect">
            <a:avLst/>
          </a:prstGeom>
          <a:noFill/>
          <a:ln w="25400">
            <a:noFill/>
          </a:ln>
        </p:spPr>
        <p:txBody>
          <a:bodyPr wrap="square" rtlCol="0">
            <a:spAutoFit/>
          </a:bodyPr>
          <a:lstStyle/>
          <a:p>
            <a:pPr algn="ctr"/>
            <a:r>
              <a:rPr lang="en-US" sz="2200" dirty="0">
                <a:effectLst>
                  <a:outerShdw blurRad="38100" dist="38100" dir="2700000" algn="tl">
                    <a:srgbClr val="000000">
                      <a:alpha val="43137"/>
                    </a:srgbClr>
                  </a:outerShdw>
                </a:effectLst>
              </a:rPr>
              <a:t>ECONOMIC STATUS</a:t>
            </a:r>
          </a:p>
          <a:p>
            <a:pPr algn="ctr"/>
            <a:r>
              <a:rPr lang="en-US" sz="2200" dirty="0"/>
              <a:t>Would be sectoral after Hoyt: ability to pay for best housing would govern who lived where.</a:t>
            </a:r>
          </a:p>
        </p:txBody>
      </p:sp>
      <p:sp>
        <p:nvSpPr>
          <p:cNvPr id="6" name="TextBox 5"/>
          <p:cNvSpPr txBox="1"/>
          <p:nvPr/>
        </p:nvSpPr>
        <p:spPr>
          <a:xfrm>
            <a:off x="5927439" y="1828800"/>
            <a:ext cx="3187985" cy="1446550"/>
          </a:xfrm>
          <a:prstGeom prst="rect">
            <a:avLst/>
          </a:prstGeom>
          <a:noFill/>
          <a:ln w="25400">
            <a:noFill/>
          </a:ln>
        </p:spPr>
        <p:txBody>
          <a:bodyPr wrap="square" rtlCol="0">
            <a:spAutoFit/>
          </a:bodyPr>
          <a:lstStyle/>
          <a:p>
            <a:pPr algn="ctr"/>
            <a:r>
              <a:rPr lang="en-US" sz="2200" dirty="0">
                <a:effectLst>
                  <a:outerShdw blurRad="38100" dist="38100" dir="2700000" algn="tl">
                    <a:srgbClr val="000000">
                      <a:alpha val="43137"/>
                    </a:srgbClr>
                  </a:outerShdw>
                </a:effectLst>
              </a:rPr>
              <a:t>FAMILY STATUS</a:t>
            </a:r>
          </a:p>
          <a:p>
            <a:pPr algn="ctr"/>
            <a:r>
              <a:rPr lang="en-US" sz="2200" dirty="0"/>
              <a:t>Would be concentrically zoned depending on lifecycle need for space.</a:t>
            </a:r>
          </a:p>
        </p:txBody>
      </p:sp>
      <p:sp>
        <p:nvSpPr>
          <p:cNvPr id="7" name="TextBox 6"/>
          <p:cNvSpPr txBox="1"/>
          <p:nvPr/>
        </p:nvSpPr>
        <p:spPr>
          <a:xfrm>
            <a:off x="5791200" y="3429000"/>
            <a:ext cx="3309936" cy="1446550"/>
          </a:xfrm>
          <a:prstGeom prst="rect">
            <a:avLst/>
          </a:prstGeom>
          <a:noFill/>
          <a:ln w="25400">
            <a:noFill/>
          </a:ln>
        </p:spPr>
        <p:txBody>
          <a:bodyPr wrap="square" rtlCol="0">
            <a:spAutoFit/>
          </a:bodyPr>
          <a:lstStyle/>
          <a:p>
            <a:pPr algn="ctr"/>
            <a:r>
              <a:rPr lang="en-US" sz="2200" dirty="0">
                <a:effectLst>
                  <a:outerShdw blurRad="38100" dist="38100" dir="2700000" algn="tl">
                    <a:srgbClr val="000000">
                      <a:alpha val="43137"/>
                    </a:srgbClr>
                  </a:outerShdw>
                </a:effectLst>
              </a:rPr>
              <a:t>ETHNIC STATUS</a:t>
            </a:r>
          </a:p>
          <a:p>
            <a:pPr algn="ctr"/>
            <a:r>
              <a:rPr lang="en-US" sz="2200" dirty="0"/>
              <a:t>Would be an enclave pattern after the assimilation model.</a:t>
            </a:r>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82" t="28989" r="26438" b="48416"/>
          <a:stretch/>
        </p:blipFill>
        <p:spPr bwMode="auto">
          <a:xfrm>
            <a:off x="23648" y="1874520"/>
            <a:ext cx="590663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82" t="52659" r="26438" b="24746"/>
          <a:stretch/>
        </p:blipFill>
        <p:spPr bwMode="auto">
          <a:xfrm>
            <a:off x="23648" y="3505200"/>
            <a:ext cx="590663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82" t="75254" r="26438"/>
          <a:stretch/>
        </p:blipFill>
        <p:spPr bwMode="auto">
          <a:xfrm>
            <a:off x="23648" y="5105400"/>
            <a:ext cx="590663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791200" y="5216604"/>
            <a:ext cx="3309936" cy="1107996"/>
          </a:xfrm>
          <a:prstGeom prst="rect">
            <a:avLst/>
          </a:prstGeom>
          <a:noFill/>
          <a:ln w="25400">
            <a:noFill/>
          </a:ln>
        </p:spPr>
        <p:txBody>
          <a:bodyPr wrap="square" rtlCol="0">
            <a:spAutoFit/>
          </a:bodyPr>
          <a:lstStyle/>
          <a:p>
            <a:pPr algn="ctr"/>
            <a:r>
              <a:rPr lang="en-US" sz="2200" dirty="0">
                <a:effectLst>
                  <a:outerShdw blurRad="38100" dist="38100" dir="2700000" algn="tl">
                    <a:srgbClr val="000000">
                      <a:alpha val="43137"/>
                    </a:srgbClr>
                  </a:outerShdw>
                </a:effectLst>
              </a:rPr>
              <a:t>COMPOSITE</a:t>
            </a:r>
          </a:p>
          <a:p>
            <a:pPr algn="ctr"/>
            <a:r>
              <a:rPr lang="en-US" sz="2200" dirty="0"/>
              <a:t>Would be an overly of the other patterns.</a:t>
            </a:r>
          </a:p>
        </p:txBody>
      </p:sp>
      <p:sp>
        <p:nvSpPr>
          <p:cNvPr id="12" name="TextBox 11"/>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49101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21"/>
            <a:ext cx="9144000" cy="683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91201" y="240268"/>
            <a:ext cx="3352800" cy="1138773"/>
          </a:xfrm>
          <a:prstGeom prst="rect">
            <a:avLst/>
          </a:prstGeom>
          <a:noFill/>
        </p:spPr>
        <p:txBody>
          <a:bodyPr wrap="square" rtlCol="0">
            <a:spAutoFit/>
          </a:bodyPr>
          <a:lstStyle/>
          <a:p>
            <a:pPr algn="ctr"/>
            <a:r>
              <a:rPr lang="en-US" sz="3400" dirty="0" err="1">
                <a:effectLst>
                  <a:outerShdw blurRad="38100" dist="38100" dir="2700000" algn="tl">
                    <a:srgbClr val="000000">
                      <a:alpha val="43137"/>
                    </a:srgbClr>
                  </a:outerShdw>
                </a:effectLst>
              </a:rPr>
              <a:t>Murdie’s</a:t>
            </a:r>
            <a:r>
              <a:rPr lang="en-US" sz="3400" dirty="0">
                <a:effectLst>
                  <a:outerShdw blurRad="38100" dist="38100" dir="2700000" algn="tl">
                    <a:srgbClr val="000000">
                      <a:alpha val="43137"/>
                    </a:srgbClr>
                  </a:outerShdw>
                </a:effectLst>
              </a:rPr>
              <a:t> Social Space of Toronto</a:t>
            </a:r>
          </a:p>
        </p:txBody>
      </p:sp>
    </p:spTree>
    <p:extLst>
      <p:ext uri="{BB962C8B-B14F-4D97-AF65-F5344CB8AC3E}">
        <p14:creationId xmlns:p14="http://schemas.microsoft.com/office/powerpoint/2010/main" val="615643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15240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cs typeface="Arial" pitchFamily="34" charset="0"/>
              </a:rPr>
              <a:t>Social Spaces in the Toronto CMA</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279400" y="457200"/>
            <a:ext cx="8559800" cy="6463308"/>
          </a:xfrm>
          <a:prstGeom prst="rect">
            <a:avLst/>
          </a:prstGeom>
        </p:spPr>
        <p:txBody>
          <a:bodyPr wrap="square">
            <a:spAutoFit/>
          </a:bodyPr>
          <a:lstStyle/>
          <a:p>
            <a:pPr algn="ctr"/>
            <a:r>
              <a:rPr lang="en-US" sz="2300" dirty="0"/>
              <a:t>Rudimentary social area analysis can be carried out just through thematic mapping of economic and social variables.</a:t>
            </a:r>
          </a:p>
          <a:p>
            <a:pPr algn="ctr"/>
            <a:endParaRPr lang="en-US" sz="2300" dirty="0"/>
          </a:p>
          <a:p>
            <a:pPr algn="ctr"/>
            <a:r>
              <a:rPr lang="en-US" sz="2300" dirty="0"/>
              <a:t>The following slides illustrate what Toronto’s patterns would look like for various variables that indicate the dimensions:</a:t>
            </a:r>
          </a:p>
          <a:p>
            <a:pPr algn="ctr"/>
            <a:endParaRPr lang="en-US" sz="2300" dirty="0"/>
          </a:p>
          <a:p>
            <a:pPr algn="ctr"/>
            <a:r>
              <a:rPr lang="en-US" sz="2300" dirty="0"/>
              <a:t>Economic status: 3 education and 1 income variable.</a:t>
            </a:r>
          </a:p>
          <a:p>
            <a:pPr algn="ctr"/>
            <a:r>
              <a:rPr lang="en-US" sz="2300" dirty="0"/>
              <a:t>Family status: 3 household size and marital status variables.</a:t>
            </a:r>
          </a:p>
          <a:p>
            <a:pPr algn="ctr"/>
            <a:r>
              <a:rPr lang="en-US" sz="2300" dirty="0"/>
              <a:t>Ethnic status: 2 origins variables.</a:t>
            </a:r>
          </a:p>
          <a:p>
            <a:pPr algn="ctr"/>
            <a:endParaRPr lang="en-US" sz="2300" dirty="0"/>
          </a:p>
          <a:p>
            <a:pPr algn="ctr"/>
            <a:r>
              <a:rPr lang="en-US" sz="2300" dirty="0"/>
              <a:t>These are individually mapped by census tracts – a small spatial unit containing between 2,500 and 8,000 people – for the Toronto Census Metropolitan Area, and there are over 2,000 census tracts in the Toronto CMA.</a:t>
            </a:r>
          </a:p>
          <a:p>
            <a:pPr algn="ctr"/>
            <a:endParaRPr lang="en-US" sz="2300" dirty="0"/>
          </a:p>
          <a:p>
            <a:pPr algn="ctr"/>
            <a:r>
              <a:rPr lang="en-US" sz="2300" dirty="0"/>
              <a:t>The following maps are not overlaid or combined in any way; they are designed to show the potential of mapping variables to identify spatial patterns in social geography.</a:t>
            </a:r>
          </a:p>
        </p:txBody>
      </p:sp>
    </p:spTree>
    <p:extLst>
      <p:ext uri="{BB962C8B-B14F-4D97-AF65-F5344CB8AC3E}">
        <p14:creationId xmlns:p14="http://schemas.microsoft.com/office/powerpoint/2010/main" val="4756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28" t="18575"/>
          <a:stretch/>
        </p:blipFill>
        <p:spPr bwMode="auto">
          <a:xfrm>
            <a:off x="18393" y="-34925"/>
            <a:ext cx="9125607" cy="689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2631" y="5638800"/>
            <a:ext cx="6870342"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ECONOMIC STATUS</a:t>
            </a:r>
          </a:p>
          <a:p>
            <a:pPr algn="ctr"/>
            <a:r>
              <a:rPr lang="en-US" sz="3400" dirty="0">
                <a:effectLst>
                  <a:outerShdw blurRad="38100" dist="38100" dir="2700000" algn="tl">
                    <a:srgbClr val="000000">
                      <a:alpha val="43137"/>
                    </a:srgbClr>
                  </a:outerShdw>
                </a:effectLst>
              </a:rPr>
              <a:t>No Certificate, Diploma, Degree, 2006</a:t>
            </a:r>
            <a:endParaRPr lang="en-CA" sz="3400" dirty="0">
              <a:effectLst>
                <a:outerShdw blurRad="38100" dist="38100" dir="2700000" algn="tl">
                  <a:srgbClr val="000000">
                    <a:alpha val="43137"/>
                  </a:srgbClr>
                </a:outerShdw>
              </a:effectLst>
            </a:endParaRPr>
          </a:p>
        </p:txBody>
      </p:sp>
      <p:sp>
        <p:nvSpPr>
          <p:cNvPr id="7" name="Freeform 6"/>
          <p:cNvSpPr/>
          <p:nvPr/>
        </p:nvSpPr>
        <p:spPr>
          <a:xfrm>
            <a:off x="299545" y="1781503"/>
            <a:ext cx="4051738" cy="3421118"/>
          </a:xfrm>
          <a:custGeom>
            <a:avLst/>
            <a:gdLst>
              <a:gd name="connsiteX0" fmla="*/ 0 w 4051738"/>
              <a:gd name="connsiteY0" fmla="*/ 677918 h 3421118"/>
              <a:gd name="connsiteX1" fmla="*/ 3531476 w 4051738"/>
              <a:gd name="connsiteY1" fmla="*/ 3421118 h 3421118"/>
              <a:gd name="connsiteX2" fmla="*/ 4051738 w 4051738"/>
              <a:gd name="connsiteY2" fmla="*/ 3042745 h 3421118"/>
              <a:gd name="connsiteX3" fmla="*/ 2175641 w 4051738"/>
              <a:gd name="connsiteY3" fmla="*/ 0 h 3421118"/>
              <a:gd name="connsiteX4" fmla="*/ 94593 w 4051738"/>
              <a:gd name="connsiteY4" fmla="*/ 646387 h 34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738" h="3421118">
                <a:moveTo>
                  <a:pt x="0" y="677918"/>
                </a:moveTo>
                <a:lnTo>
                  <a:pt x="3531476" y="3421118"/>
                </a:lnTo>
                <a:lnTo>
                  <a:pt x="4051738" y="3042745"/>
                </a:lnTo>
                <a:lnTo>
                  <a:pt x="2175641" y="0"/>
                </a:lnTo>
                <a:lnTo>
                  <a:pt x="94593" y="64638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70634" y="993228"/>
            <a:ext cx="2443656" cy="3326524"/>
          </a:xfrm>
          <a:custGeom>
            <a:avLst/>
            <a:gdLst>
              <a:gd name="connsiteX0" fmla="*/ 788276 w 2443656"/>
              <a:gd name="connsiteY0" fmla="*/ 2932386 h 3310758"/>
              <a:gd name="connsiteX1" fmla="*/ 0 w 2443656"/>
              <a:gd name="connsiteY1" fmla="*/ 252248 h 3310758"/>
              <a:gd name="connsiteX2" fmla="*/ 2443656 w 2443656"/>
              <a:gd name="connsiteY2" fmla="*/ 0 h 3310758"/>
              <a:gd name="connsiteX3" fmla="*/ 2333297 w 2443656"/>
              <a:gd name="connsiteY3" fmla="*/ 2081048 h 3310758"/>
              <a:gd name="connsiteX4" fmla="*/ 1056290 w 2443656"/>
              <a:gd name="connsiteY4" fmla="*/ 3310758 h 3310758"/>
              <a:gd name="connsiteX0" fmla="*/ 1040525 w 2443656"/>
              <a:gd name="connsiteY0" fmla="*/ 3326524 h 3326524"/>
              <a:gd name="connsiteX1" fmla="*/ 0 w 2443656"/>
              <a:gd name="connsiteY1" fmla="*/ 252248 h 3326524"/>
              <a:gd name="connsiteX2" fmla="*/ 2443656 w 2443656"/>
              <a:gd name="connsiteY2" fmla="*/ 0 h 3326524"/>
              <a:gd name="connsiteX3" fmla="*/ 2333297 w 2443656"/>
              <a:gd name="connsiteY3" fmla="*/ 2081048 h 3326524"/>
              <a:gd name="connsiteX4" fmla="*/ 1056290 w 2443656"/>
              <a:gd name="connsiteY4" fmla="*/ 3310758 h 332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656" h="3326524">
                <a:moveTo>
                  <a:pt x="1040525" y="3326524"/>
                </a:moveTo>
                <a:lnTo>
                  <a:pt x="0" y="252248"/>
                </a:lnTo>
                <a:lnTo>
                  <a:pt x="2443656" y="0"/>
                </a:lnTo>
                <a:lnTo>
                  <a:pt x="2333297" y="2081048"/>
                </a:lnTo>
                <a:lnTo>
                  <a:pt x="1056290" y="3310758"/>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74276" y="1229710"/>
            <a:ext cx="2396358" cy="3831021"/>
          </a:xfrm>
          <a:custGeom>
            <a:avLst/>
            <a:gdLst>
              <a:gd name="connsiteX0" fmla="*/ 394138 w 1923393"/>
              <a:gd name="connsiteY0" fmla="*/ 378373 h 3831021"/>
              <a:gd name="connsiteX1" fmla="*/ 1781503 w 1923393"/>
              <a:gd name="connsiteY1" fmla="*/ 0 h 3831021"/>
              <a:gd name="connsiteX2" fmla="*/ 1923393 w 1923393"/>
              <a:gd name="connsiteY2" fmla="*/ 3831021 h 3831021"/>
              <a:gd name="connsiteX3" fmla="*/ 0 w 1923393"/>
              <a:gd name="connsiteY3" fmla="*/ 504497 h 3831021"/>
              <a:gd name="connsiteX4" fmla="*/ 551793 w 1923393"/>
              <a:gd name="connsiteY4" fmla="*/ 346842 h 3831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393" h="3831021">
                <a:moveTo>
                  <a:pt x="394138" y="378373"/>
                </a:moveTo>
                <a:lnTo>
                  <a:pt x="1781503" y="0"/>
                </a:lnTo>
                <a:lnTo>
                  <a:pt x="1923393" y="3831021"/>
                </a:lnTo>
                <a:lnTo>
                  <a:pt x="0" y="504497"/>
                </a:lnTo>
                <a:lnTo>
                  <a:pt x="551793" y="346842"/>
                </a:lnTo>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137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38" t="14597" r="1805"/>
          <a:stretch/>
        </p:blipFill>
        <p:spPr bwMode="auto">
          <a:xfrm>
            <a:off x="0" y="-160587"/>
            <a:ext cx="9144000" cy="70185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24528" y="5719227"/>
            <a:ext cx="4470903"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ECONOMIC STATUS</a:t>
            </a:r>
          </a:p>
          <a:p>
            <a:pPr algn="ctr"/>
            <a:r>
              <a:rPr lang="en-US" sz="3400" dirty="0">
                <a:effectLst>
                  <a:outerShdw blurRad="38100" dist="38100" dir="2700000" algn="tl">
                    <a:srgbClr val="000000">
                      <a:alpha val="43137"/>
                    </a:srgbClr>
                  </a:outerShdw>
                </a:effectLst>
              </a:rPr>
              <a:t>Bachelor’s Degree, 2006</a:t>
            </a:r>
            <a:endParaRPr lang="en-CA" sz="3400" dirty="0">
              <a:effectLst>
                <a:outerShdw blurRad="38100" dist="38100" dir="2700000" algn="tl">
                  <a:srgbClr val="000000">
                    <a:alpha val="43137"/>
                  </a:srgbClr>
                </a:outerShdw>
              </a:effectLst>
            </a:endParaRPr>
          </a:p>
        </p:txBody>
      </p:sp>
      <p:sp>
        <p:nvSpPr>
          <p:cNvPr id="4" name="Freeform 3"/>
          <p:cNvSpPr/>
          <p:nvPr/>
        </p:nvSpPr>
        <p:spPr>
          <a:xfrm>
            <a:off x="299545" y="1781503"/>
            <a:ext cx="4051738" cy="3421118"/>
          </a:xfrm>
          <a:custGeom>
            <a:avLst/>
            <a:gdLst>
              <a:gd name="connsiteX0" fmla="*/ 0 w 4051738"/>
              <a:gd name="connsiteY0" fmla="*/ 677918 h 3421118"/>
              <a:gd name="connsiteX1" fmla="*/ 3531476 w 4051738"/>
              <a:gd name="connsiteY1" fmla="*/ 3421118 h 3421118"/>
              <a:gd name="connsiteX2" fmla="*/ 4051738 w 4051738"/>
              <a:gd name="connsiteY2" fmla="*/ 3042745 h 3421118"/>
              <a:gd name="connsiteX3" fmla="*/ 2175641 w 4051738"/>
              <a:gd name="connsiteY3" fmla="*/ 0 h 3421118"/>
              <a:gd name="connsiteX4" fmla="*/ 94593 w 4051738"/>
              <a:gd name="connsiteY4" fmla="*/ 646387 h 34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738" h="3421118">
                <a:moveTo>
                  <a:pt x="0" y="677918"/>
                </a:moveTo>
                <a:lnTo>
                  <a:pt x="3531476" y="3421118"/>
                </a:lnTo>
                <a:lnTo>
                  <a:pt x="4051738" y="3042745"/>
                </a:lnTo>
                <a:lnTo>
                  <a:pt x="2175641" y="0"/>
                </a:lnTo>
                <a:lnTo>
                  <a:pt x="94593" y="64638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470634" y="993228"/>
            <a:ext cx="2443656" cy="3326524"/>
          </a:xfrm>
          <a:custGeom>
            <a:avLst/>
            <a:gdLst>
              <a:gd name="connsiteX0" fmla="*/ 788276 w 2443656"/>
              <a:gd name="connsiteY0" fmla="*/ 2932386 h 3310758"/>
              <a:gd name="connsiteX1" fmla="*/ 0 w 2443656"/>
              <a:gd name="connsiteY1" fmla="*/ 252248 h 3310758"/>
              <a:gd name="connsiteX2" fmla="*/ 2443656 w 2443656"/>
              <a:gd name="connsiteY2" fmla="*/ 0 h 3310758"/>
              <a:gd name="connsiteX3" fmla="*/ 2333297 w 2443656"/>
              <a:gd name="connsiteY3" fmla="*/ 2081048 h 3310758"/>
              <a:gd name="connsiteX4" fmla="*/ 1056290 w 2443656"/>
              <a:gd name="connsiteY4" fmla="*/ 3310758 h 3310758"/>
              <a:gd name="connsiteX0" fmla="*/ 1040525 w 2443656"/>
              <a:gd name="connsiteY0" fmla="*/ 3326524 h 3326524"/>
              <a:gd name="connsiteX1" fmla="*/ 0 w 2443656"/>
              <a:gd name="connsiteY1" fmla="*/ 252248 h 3326524"/>
              <a:gd name="connsiteX2" fmla="*/ 2443656 w 2443656"/>
              <a:gd name="connsiteY2" fmla="*/ 0 h 3326524"/>
              <a:gd name="connsiteX3" fmla="*/ 2333297 w 2443656"/>
              <a:gd name="connsiteY3" fmla="*/ 2081048 h 3326524"/>
              <a:gd name="connsiteX4" fmla="*/ 1056290 w 2443656"/>
              <a:gd name="connsiteY4" fmla="*/ 3310758 h 332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656" h="3326524">
                <a:moveTo>
                  <a:pt x="1040525" y="3326524"/>
                </a:moveTo>
                <a:lnTo>
                  <a:pt x="0" y="252248"/>
                </a:lnTo>
                <a:lnTo>
                  <a:pt x="2443656" y="0"/>
                </a:lnTo>
                <a:lnTo>
                  <a:pt x="2333297" y="2081048"/>
                </a:lnTo>
                <a:lnTo>
                  <a:pt x="1056290" y="331075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74276" y="1229710"/>
            <a:ext cx="1923393" cy="3831021"/>
          </a:xfrm>
          <a:custGeom>
            <a:avLst/>
            <a:gdLst>
              <a:gd name="connsiteX0" fmla="*/ 394138 w 1923393"/>
              <a:gd name="connsiteY0" fmla="*/ 378373 h 3831021"/>
              <a:gd name="connsiteX1" fmla="*/ 1781503 w 1923393"/>
              <a:gd name="connsiteY1" fmla="*/ 0 h 3831021"/>
              <a:gd name="connsiteX2" fmla="*/ 1923393 w 1923393"/>
              <a:gd name="connsiteY2" fmla="*/ 3831021 h 3831021"/>
              <a:gd name="connsiteX3" fmla="*/ 0 w 1923393"/>
              <a:gd name="connsiteY3" fmla="*/ 504497 h 3831021"/>
              <a:gd name="connsiteX4" fmla="*/ 551793 w 1923393"/>
              <a:gd name="connsiteY4" fmla="*/ 346842 h 3831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393" h="3831021">
                <a:moveTo>
                  <a:pt x="394138" y="378373"/>
                </a:moveTo>
                <a:lnTo>
                  <a:pt x="1781503" y="0"/>
                </a:lnTo>
                <a:lnTo>
                  <a:pt x="1923393" y="3831021"/>
                </a:lnTo>
                <a:lnTo>
                  <a:pt x="0" y="504497"/>
                </a:lnTo>
                <a:lnTo>
                  <a:pt x="551793" y="346842"/>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152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65" t="5425"/>
          <a:stretch/>
        </p:blipFill>
        <p:spPr bwMode="auto">
          <a:xfrm>
            <a:off x="0" y="-2075"/>
            <a:ext cx="9144000" cy="68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63127" y="5715000"/>
            <a:ext cx="4373057"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ECONOMIC STATUS</a:t>
            </a:r>
          </a:p>
          <a:p>
            <a:pPr algn="ctr"/>
            <a:r>
              <a:rPr lang="en-US" sz="3400" dirty="0">
                <a:effectLst>
                  <a:outerShdw blurRad="38100" dist="38100" dir="2700000" algn="tl">
                    <a:srgbClr val="000000">
                      <a:alpha val="43137"/>
                    </a:srgbClr>
                  </a:outerShdw>
                </a:effectLst>
              </a:rPr>
              <a:t>Earned Doctorate, 2006</a:t>
            </a:r>
            <a:endParaRPr lang="en-CA" sz="3400" dirty="0">
              <a:effectLst>
                <a:outerShdw blurRad="38100" dist="38100" dir="2700000" algn="tl">
                  <a:srgbClr val="000000">
                    <a:alpha val="43137"/>
                  </a:srgbClr>
                </a:outerShdw>
              </a:effectLst>
            </a:endParaRPr>
          </a:p>
        </p:txBody>
      </p:sp>
      <p:sp>
        <p:nvSpPr>
          <p:cNvPr id="4" name="Freeform 3"/>
          <p:cNvSpPr/>
          <p:nvPr/>
        </p:nvSpPr>
        <p:spPr>
          <a:xfrm rot="21421400">
            <a:off x="838199" y="1781503"/>
            <a:ext cx="3513083" cy="3421118"/>
          </a:xfrm>
          <a:custGeom>
            <a:avLst/>
            <a:gdLst>
              <a:gd name="connsiteX0" fmla="*/ 0 w 4051738"/>
              <a:gd name="connsiteY0" fmla="*/ 677918 h 3421118"/>
              <a:gd name="connsiteX1" fmla="*/ 3531476 w 4051738"/>
              <a:gd name="connsiteY1" fmla="*/ 3421118 h 3421118"/>
              <a:gd name="connsiteX2" fmla="*/ 4051738 w 4051738"/>
              <a:gd name="connsiteY2" fmla="*/ 3042745 h 3421118"/>
              <a:gd name="connsiteX3" fmla="*/ 2175641 w 4051738"/>
              <a:gd name="connsiteY3" fmla="*/ 0 h 3421118"/>
              <a:gd name="connsiteX4" fmla="*/ 94593 w 4051738"/>
              <a:gd name="connsiteY4" fmla="*/ 646387 h 34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738" h="3421118">
                <a:moveTo>
                  <a:pt x="0" y="677918"/>
                </a:moveTo>
                <a:lnTo>
                  <a:pt x="3531476" y="3421118"/>
                </a:lnTo>
                <a:lnTo>
                  <a:pt x="4051738" y="3042745"/>
                </a:lnTo>
                <a:lnTo>
                  <a:pt x="2175641" y="0"/>
                </a:lnTo>
                <a:lnTo>
                  <a:pt x="94593" y="64638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rot="816976">
            <a:off x="5181600" y="993228"/>
            <a:ext cx="2732690" cy="3326524"/>
          </a:xfrm>
          <a:custGeom>
            <a:avLst/>
            <a:gdLst>
              <a:gd name="connsiteX0" fmla="*/ 788276 w 2443656"/>
              <a:gd name="connsiteY0" fmla="*/ 2932386 h 3310758"/>
              <a:gd name="connsiteX1" fmla="*/ 0 w 2443656"/>
              <a:gd name="connsiteY1" fmla="*/ 252248 h 3310758"/>
              <a:gd name="connsiteX2" fmla="*/ 2443656 w 2443656"/>
              <a:gd name="connsiteY2" fmla="*/ 0 h 3310758"/>
              <a:gd name="connsiteX3" fmla="*/ 2333297 w 2443656"/>
              <a:gd name="connsiteY3" fmla="*/ 2081048 h 3310758"/>
              <a:gd name="connsiteX4" fmla="*/ 1056290 w 2443656"/>
              <a:gd name="connsiteY4" fmla="*/ 3310758 h 3310758"/>
              <a:gd name="connsiteX0" fmla="*/ 1040525 w 2443656"/>
              <a:gd name="connsiteY0" fmla="*/ 3326524 h 3326524"/>
              <a:gd name="connsiteX1" fmla="*/ 0 w 2443656"/>
              <a:gd name="connsiteY1" fmla="*/ 252248 h 3326524"/>
              <a:gd name="connsiteX2" fmla="*/ 2443656 w 2443656"/>
              <a:gd name="connsiteY2" fmla="*/ 0 h 3326524"/>
              <a:gd name="connsiteX3" fmla="*/ 2333297 w 2443656"/>
              <a:gd name="connsiteY3" fmla="*/ 2081048 h 3326524"/>
              <a:gd name="connsiteX4" fmla="*/ 1056290 w 2443656"/>
              <a:gd name="connsiteY4" fmla="*/ 3310758 h 332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656" h="3326524">
                <a:moveTo>
                  <a:pt x="1040525" y="3326524"/>
                </a:moveTo>
                <a:lnTo>
                  <a:pt x="0" y="252248"/>
                </a:lnTo>
                <a:lnTo>
                  <a:pt x="2443656" y="0"/>
                </a:lnTo>
                <a:lnTo>
                  <a:pt x="2333297" y="2081048"/>
                </a:lnTo>
                <a:lnTo>
                  <a:pt x="1056290" y="331075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74276" y="1229710"/>
            <a:ext cx="1923393" cy="3831021"/>
          </a:xfrm>
          <a:custGeom>
            <a:avLst/>
            <a:gdLst>
              <a:gd name="connsiteX0" fmla="*/ 394138 w 1923393"/>
              <a:gd name="connsiteY0" fmla="*/ 378373 h 3831021"/>
              <a:gd name="connsiteX1" fmla="*/ 1781503 w 1923393"/>
              <a:gd name="connsiteY1" fmla="*/ 0 h 3831021"/>
              <a:gd name="connsiteX2" fmla="*/ 1923393 w 1923393"/>
              <a:gd name="connsiteY2" fmla="*/ 3831021 h 3831021"/>
              <a:gd name="connsiteX3" fmla="*/ 0 w 1923393"/>
              <a:gd name="connsiteY3" fmla="*/ 504497 h 3831021"/>
              <a:gd name="connsiteX4" fmla="*/ 551793 w 1923393"/>
              <a:gd name="connsiteY4" fmla="*/ 346842 h 3831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393" h="3831021">
                <a:moveTo>
                  <a:pt x="394138" y="378373"/>
                </a:moveTo>
                <a:lnTo>
                  <a:pt x="1781503" y="0"/>
                </a:lnTo>
                <a:lnTo>
                  <a:pt x="1923393" y="3831021"/>
                </a:lnTo>
                <a:lnTo>
                  <a:pt x="0" y="504497"/>
                </a:lnTo>
                <a:lnTo>
                  <a:pt x="551793" y="346842"/>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125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Land Use and Using Land</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851428" y="846921"/>
            <a:ext cx="7454372" cy="5401479"/>
          </a:xfrm>
          <a:prstGeom prst="rect">
            <a:avLst/>
          </a:prstGeom>
        </p:spPr>
        <p:txBody>
          <a:bodyPr wrap="square">
            <a:spAutoFit/>
          </a:bodyPr>
          <a:lstStyle/>
          <a:p>
            <a:pPr algn="ctr"/>
            <a:r>
              <a:rPr lang="en-US" sz="2300" dirty="0"/>
              <a:t>Cities are not just about land use; they are about how people use the land.</a:t>
            </a:r>
          </a:p>
          <a:p>
            <a:pPr algn="ctr"/>
            <a:endParaRPr lang="en-US" sz="2300" dirty="0"/>
          </a:p>
          <a:p>
            <a:pPr algn="ctr"/>
            <a:r>
              <a:rPr lang="en-CA" sz="2300" dirty="0"/>
              <a:t>Those “uses” have many driving factors including income, culture, ethnicity, religion, even type of structure – house or condo? Rent or buy?</a:t>
            </a:r>
          </a:p>
          <a:p>
            <a:pPr algn="ctr"/>
            <a:endParaRPr lang="en-CA" sz="2300" dirty="0"/>
          </a:p>
          <a:p>
            <a:pPr algn="ctr"/>
            <a:r>
              <a:rPr lang="en-CA" sz="2300" dirty="0"/>
              <a:t>All of these factors can be labelled as “social influences”,</a:t>
            </a:r>
            <a:r>
              <a:rPr lang="en-CA" sz="2300" i="1" dirty="0">
                <a:effectLst>
                  <a:outerShdw blurRad="38100" dist="38100" dir="2700000" algn="tl">
                    <a:srgbClr val="000000">
                      <a:alpha val="43137"/>
                    </a:srgbClr>
                  </a:outerShdw>
                </a:effectLst>
              </a:rPr>
              <a:t> </a:t>
            </a:r>
            <a:r>
              <a:rPr lang="en-CA" sz="2300" dirty="0"/>
              <a:t>and how they shape a landscape is called social geography.</a:t>
            </a:r>
          </a:p>
          <a:p>
            <a:pPr algn="ctr"/>
            <a:endParaRPr lang="en-CA" sz="2300" dirty="0"/>
          </a:p>
          <a:p>
            <a:pPr algn="ctr"/>
            <a:r>
              <a:rPr lang="en-CA" sz="2300" dirty="0">
                <a:solidFill>
                  <a:srgbClr val="FF0000"/>
                </a:solidFill>
                <a:effectLst>
                  <a:outerShdw blurRad="38100" dist="38100" dir="2700000" algn="tl">
                    <a:srgbClr val="000000">
                      <a:alpha val="43137"/>
                    </a:srgbClr>
                  </a:outerShdw>
                </a:effectLst>
              </a:rPr>
              <a:t>Social geography changes land use into use of land; it transforms the built environment into communities.</a:t>
            </a:r>
          </a:p>
          <a:p>
            <a:pPr algn="ctr"/>
            <a:endParaRPr lang="en-CA" sz="2300" dirty="0">
              <a:effectLst>
                <a:outerShdw blurRad="38100" dist="38100" dir="2700000" algn="tl">
                  <a:srgbClr val="000000">
                    <a:alpha val="43137"/>
                  </a:srgbClr>
                </a:outerShdw>
              </a:effectLst>
            </a:endParaRPr>
          </a:p>
          <a:p>
            <a:pPr algn="ctr"/>
            <a:r>
              <a:rPr lang="en-CA" sz="2300" dirty="0">
                <a:effectLst>
                  <a:outerShdw blurRad="38100" dist="38100" dir="2700000" algn="tl">
                    <a:srgbClr val="000000">
                      <a:alpha val="43137"/>
                    </a:srgbClr>
                  </a:outerShdw>
                </a:effectLst>
              </a:rPr>
              <a:t>Today’s lecture is about this transformation and the social geography of the city that often hides in plain sight.</a:t>
            </a:r>
            <a:endParaRPr lang="en-CA" sz="2300" dirty="0"/>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52778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080"/>
          <a:stretch/>
        </p:blipFill>
        <p:spPr bwMode="auto">
          <a:xfrm>
            <a:off x="0" y="0"/>
            <a:ext cx="9144000" cy="689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58208" y="5715000"/>
            <a:ext cx="5282921"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ECONOMIC STATUS</a:t>
            </a:r>
          </a:p>
          <a:p>
            <a:pPr algn="ctr"/>
            <a:r>
              <a:rPr lang="en-US" sz="3400" dirty="0">
                <a:effectLst>
                  <a:outerShdw blurRad="38100" dist="38100" dir="2700000" algn="tl">
                    <a:srgbClr val="000000">
                      <a:alpha val="43137"/>
                    </a:srgbClr>
                  </a:outerShdw>
                </a:effectLst>
              </a:rPr>
              <a:t>Median Family Income, 2006</a:t>
            </a:r>
            <a:endParaRPr lang="en-CA" sz="3400" dirty="0">
              <a:effectLst>
                <a:outerShdw blurRad="38100" dist="38100" dir="2700000" algn="tl">
                  <a:srgbClr val="000000">
                    <a:alpha val="43137"/>
                  </a:srgbClr>
                </a:outerShdw>
              </a:effectLst>
            </a:endParaRPr>
          </a:p>
        </p:txBody>
      </p:sp>
      <p:sp>
        <p:nvSpPr>
          <p:cNvPr id="4" name="Freeform 3"/>
          <p:cNvSpPr/>
          <p:nvPr/>
        </p:nvSpPr>
        <p:spPr>
          <a:xfrm>
            <a:off x="299545" y="1781503"/>
            <a:ext cx="4051738" cy="3421118"/>
          </a:xfrm>
          <a:custGeom>
            <a:avLst/>
            <a:gdLst>
              <a:gd name="connsiteX0" fmla="*/ 0 w 4051738"/>
              <a:gd name="connsiteY0" fmla="*/ 677918 h 3421118"/>
              <a:gd name="connsiteX1" fmla="*/ 3531476 w 4051738"/>
              <a:gd name="connsiteY1" fmla="*/ 3421118 h 3421118"/>
              <a:gd name="connsiteX2" fmla="*/ 4051738 w 4051738"/>
              <a:gd name="connsiteY2" fmla="*/ 3042745 h 3421118"/>
              <a:gd name="connsiteX3" fmla="*/ 2175641 w 4051738"/>
              <a:gd name="connsiteY3" fmla="*/ 0 h 3421118"/>
              <a:gd name="connsiteX4" fmla="*/ 94593 w 4051738"/>
              <a:gd name="connsiteY4" fmla="*/ 646387 h 34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738" h="3421118">
                <a:moveTo>
                  <a:pt x="0" y="677918"/>
                </a:moveTo>
                <a:lnTo>
                  <a:pt x="3531476" y="3421118"/>
                </a:lnTo>
                <a:lnTo>
                  <a:pt x="4051738" y="3042745"/>
                </a:lnTo>
                <a:lnTo>
                  <a:pt x="2175641" y="0"/>
                </a:lnTo>
                <a:lnTo>
                  <a:pt x="94593" y="64638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470634" y="993228"/>
            <a:ext cx="2443656" cy="3326524"/>
          </a:xfrm>
          <a:custGeom>
            <a:avLst/>
            <a:gdLst>
              <a:gd name="connsiteX0" fmla="*/ 788276 w 2443656"/>
              <a:gd name="connsiteY0" fmla="*/ 2932386 h 3310758"/>
              <a:gd name="connsiteX1" fmla="*/ 0 w 2443656"/>
              <a:gd name="connsiteY1" fmla="*/ 252248 h 3310758"/>
              <a:gd name="connsiteX2" fmla="*/ 2443656 w 2443656"/>
              <a:gd name="connsiteY2" fmla="*/ 0 h 3310758"/>
              <a:gd name="connsiteX3" fmla="*/ 2333297 w 2443656"/>
              <a:gd name="connsiteY3" fmla="*/ 2081048 h 3310758"/>
              <a:gd name="connsiteX4" fmla="*/ 1056290 w 2443656"/>
              <a:gd name="connsiteY4" fmla="*/ 3310758 h 3310758"/>
              <a:gd name="connsiteX0" fmla="*/ 1040525 w 2443656"/>
              <a:gd name="connsiteY0" fmla="*/ 3326524 h 3326524"/>
              <a:gd name="connsiteX1" fmla="*/ 0 w 2443656"/>
              <a:gd name="connsiteY1" fmla="*/ 252248 h 3326524"/>
              <a:gd name="connsiteX2" fmla="*/ 2443656 w 2443656"/>
              <a:gd name="connsiteY2" fmla="*/ 0 h 3326524"/>
              <a:gd name="connsiteX3" fmla="*/ 2333297 w 2443656"/>
              <a:gd name="connsiteY3" fmla="*/ 2081048 h 3326524"/>
              <a:gd name="connsiteX4" fmla="*/ 1056290 w 2443656"/>
              <a:gd name="connsiteY4" fmla="*/ 3310758 h 332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656" h="3326524">
                <a:moveTo>
                  <a:pt x="1040525" y="3326524"/>
                </a:moveTo>
                <a:lnTo>
                  <a:pt x="0" y="252248"/>
                </a:lnTo>
                <a:lnTo>
                  <a:pt x="2443656" y="0"/>
                </a:lnTo>
                <a:lnTo>
                  <a:pt x="2333297" y="2081048"/>
                </a:lnTo>
                <a:lnTo>
                  <a:pt x="1056290" y="331075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74276" y="1229710"/>
            <a:ext cx="1923393" cy="3831021"/>
          </a:xfrm>
          <a:custGeom>
            <a:avLst/>
            <a:gdLst>
              <a:gd name="connsiteX0" fmla="*/ 394138 w 1923393"/>
              <a:gd name="connsiteY0" fmla="*/ 378373 h 3831021"/>
              <a:gd name="connsiteX1" fmla="*/ 1781503 w 1923393"/>
              <a:gd name="connsiteY1" fmla="*/ 0 h 3831021"/>
              <a:gd name="connsiteX2" fmla="*/ 1923393 w 1923393"/>
              <a:gd name="connsiteY2" fmla="*/ 3831021 h 3831021"/>
              <a:gd name="connsiteX3" fmla="*/ 0 w 1923393"/>
              <a:gd name="connsiteY3" fmla="*/ 504497 h 3831021"/>
              <a:gd name="connsiteX4" fmla="*/ 551793 w 1923393"/>
              <a:gd name="connsiteY4" fmla="*/ 346842 h 3831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393" h="3831021">
                <a:moveTo>
                  <a:pt x="394138" y="378373"/>
                </a:moveTo>
                <a:lnTo>
                  <a:pt x="1781503" y="0"/>
                </a:lnTo>
                <a:lnTo>
                  <a:pt x="1923393" y="3831021"/>
                </a:lnTo>
                <a:lnTo>
                  <a:pt x="0" y="504497"/>
                </a:lnTo>
                <a:lnTo>
                  <a:pt x="551793" y="346842"/>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862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509"/>
            <a:ext cx="9144000" cy="691550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41583" y="5638800"/>
            <a:ext cx="6428298"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ECONOMIC STATUS</a:t>
            </a:r>
          </a:p>
          <a:p>
            <a:pPr algn="ctr"/>
            <a:r>
              <a:rPr lang="en-US" sz="3400" dirty="0">
                <a:effectLst>
                  <a:outerShdw blurRad="38100" dist="38100" dir="2700000" algn="tl">
                    <a:srgbClr val="000000">
                      <a:alpha val="43137"/>
                    </a:srgbClr>
                  </a:outerShdw>
                </a:effectLst>
              </a:rPr>
              <a:t>Family Government Transfers, 2006</a:t>
            </a:r>
            <a:endParaRPr lang="en-CA" sz="3400" dirty="0">
              <a:effectLst>
                <a:outerShdw blurRad="38100" dist="38100" dir="2700000" algn="tl">
                  <a:srgbClr val="000000">
                    <a:alpha val="43137"/>
                  </a:srgbClr>
                </a:outerShdw>
              </a:effectLst>
            </a:endParaRPr>
          </a:p>
        </p:txBody>
      </p:sp>
      <p:sp>
        <p:nvSpPr>
          <p:cNvPr id="3" name="Freeform 2"/>
          <p:cNvSpPr/>
          <p:nvPr/>
        </p:nvSpPr>
        <p:spPr>
          <a:xfrm>
            <a:off x="299545" y="1781503"/>
            <a:ext cx="4051738" cy="3421118"/>
          </a:xfrm>
          <a:custGeom>
            <a:avLst/>
            <a:gdLst>
              <a:gd name="connsiteX0" fmla="*/ 0 w 4051738"/>
              <a:gd name="connsiteY0" fmla="*/ 677918 h 3421118"/>
              <a:gd name="connsiteX1" fmla="*/ 3531476 w 4051738"/>
              <a:gd name="connsiteY1" fmla="*/ 3421118 h 3421118"/>
              <a:gd name="connsiteX2" fmla="*/ 4051738 w 4051738"/>
              <a:gd name="connsiteY2" fmla="*/ 3042745 h 3421118"/>
              <a:gd name="connsiteX3" fmla="*/ 2175641 w 4051738"/>
              <a:gd name="connsiteY3" fmla="*/ 0 h 3421118"/>
              <a:gd name="connsiteX4" fmla="*/ 94593 w 4051738"/>
              <a:gd name="connsiteY4" fmla="*/ 646387 h 34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738" h="3421118">
                <a:moveTo>
                  <a:pt x="0" y="677918"/>
                </a:moveTo>
                <a:lnTo>
                  <a:pt x="3531476" y="3421118"/>
                </a:lnTo>
                <a:lnTo>
                  <a:pt x="4051738" y="3042745"/>
                </a:lnTo>
                <a:lnTo>
                  <a:pt x="2175641" y="0"/>
                </a:lnTo>
                <a:lnTo>
                  <a:pt x="94593" y="64638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470634" y="993228"/>
            <a:ext cx="2443656" cy="3326524"/>
          </a:xfrm>
          <a:custGeom>
            <a:avLst/>
            <a:gdLst>
              <a:gd name="connsiteX0" fmla="*/ 788276 w 2443656"/>
              <a:gd name="connsiteY0" fmla="*/ 2932386 h 3310758"/>
              <a:gd name="connsiteX1" fmla="*/ 0 w 2443656"/>
              <a:gd name="connsiteY1" fmla="*/ 252248 h 3310758"/>
              <a:gd name="connsiteX2" fmla="*/ 2443656 w 2443656"/>
              <a:gd name="connsiteY2" fmla="*/ 0 h 3310758"/>
              <a:gd name="connsiteX3" fmla="*/ 2333297 w 2443656"/>
              <a:gd name="connsiteY3" fmla="*/ 2081048 h 3310758"/>
              <a:gd name="connsiteX4" fmla="*/ 1056290 w 2443656"/>
              <a:gd name="connsiteY4" fmla="*/ 3310758 h 3310758"/>
              <a:gd name="connsiteX0" fmla="*/ 1040525 w 2443656"/>
              <a:gd name="connsiteY0" fmla="*/ 3326524 h 3326524"/>
              <a:gd name="connsiteX1" fmla="*/ 0 w 2443656"/>
              <a:gd name="connsiteY1" fmla="*/ 252248 h 3326524"/>
              <a:gd name="connsiteX2" fmla="*/ 2443656 w 2443656"/>
              <a:gd name="connsiteY2" fmla="*/ 0 h 3326524"/>
              <a:gd name="connsiteX3" fmla="*/ 2333297 w 2443656"/>
              <a:gd name="connsiteY3" fmla="*/ 2081048 h 3326524"/>
              <a:gd name="connsiteX4" fmla="*/ 1056290 w 2443656"/>
              <a:gd name="connsiteY4" fmla="*/ 3310758 h 332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656" h="3326524">
                <a:moveTo>
                  <a:pt x="1040525" y="3326524"/>
                </a:moveTo>
                <a:lnTo>
                  <a:pt x="0" y="252248"/>
                </a:lnTo>
                <a:lnTo>
                  <a:pt x="2443656" y="0"/>
                </a:lnTo>
                <a:lnTo>
                  <a:pt x="2333297" y="2081048"/>
                </a:lnTo>
                <a:lnTo>
                  <a:pt x="1056290" y="331075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074276" y="1229710"/>
            <a:ext cx="1923393" cy="3831021"/>
          </a:xfrm>
          <a:custGeom>
            <a:avLst/>
            <a:gdLst>
              <a:gd name="connsiteX0" fmla="*/ 394138 w 1923393"/>
              <a:gd name="connsiteY0" fmla="*/ 378373 h 3831021"/>
              <a:gd name="connsiteX1" fmla="*/ 1781503 w 1923393"/>
              <a:gd name="connsiteY1" fmla="*/ 0 h 3831021"/>
              <a:gd name="connsiteX2" fmla="*/ 1923393 w 1923393"/>
              <a:gd name="connsiteY2" fmla="*/ 3831021 h 3831021"/>
              <a:gd name="connsiteX3" fmla="*/ 0 w 1923393"/>
              <a:gd name="connsiteY3" fmla="*/ 504497 h 3831021"/>
              <a:gd name="connsiteX4" fmla="*/ 551793 w 1923393"/>
              <a:gd name="connsiteY4" fmla="*/ 346842 h 3831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393" h="3831021">
                <a:moveTo>
                  <a:pt x="394138" y="378373"/>
                </a:moveTo>
                <a:lnTo>
                  <a:pt x="1781503" y="0"/>
                </a:lnTo>
                <a:lnTo>
                  <a:pt x="1923393" y="3831021"/>
                </a:lnTo>
                <a:lnTo>
                  <a:pt x="0" y="504497"/>
                </a:lnTo>
                <a:lnTo>
                  <a:pt x="551793" y="346842"/>
                </a:lnTo>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377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85"/>
            <a:ext cx="9144000" cy="691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83560" y="5715000"/>
            <a:ext cx="3840026"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FAMILY STATUS</a:t>
            </a:r>
          </a:p>
          <a:p>
            <a:pPr algn="ctr"/>
            <a:r>
              <a:rPr lang="en-US" sz="3400" dirty="0">
                <a:effectLst>
                  <a:outerShdw blurRad="38100" dist="38100" dir="2700000" algn="tl">
                    <a:srgbClr val="000000">
                      <a:alpha val="43137"/>
                    </a:srgbClr>
                  </a:outerShdw>
                </a:effectLst>
              </a:rPr>
              <a:t>Married, CMA, 2006</a:t>
            </a:r>
            <a:endParaRPr lang="en-CA" sz="3400" dirty="0">
              <a:effectLst>
                <a:outerShdw blurRad="38100" dist="38100" dir="2700000" algn="tl">
                  <a:srgbClr val="000000">
                    <a:alpha val="43137"/>
                  </a:srgbClr>
                </a:outerShdw>
              </a:effectLst>
            </a:endParaRPr>
          </a:p>
        </p:txBody>
      </p:sp>
      <p:sp>
        <p:nvSpPr>
          <p:cNvPr id="4" name="Oval 3"/>
          <p:cNvSpPr/>
          <p:nvPr/>
        </p:nvSpPr>
        <p:spPr>
          <a:xfrm>
            <a:off x="4790395" y="4555162"/>
            <a:ext cx="685800" cy="61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657600" y="3514376"/>
            <a:ext cx="2846287" cy="2224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846888" y="1139243"/>
            <a:ext cx="5450224" cy="4716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149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878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36710" y="5655043"/>
            <a:ext cx="7527317"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FAMILY STATUS</a:t>
            </a:r>
          </a:p>
          <a:p>
            <a:pPr algn="ctr"/>
            <a:r>
              <a:rPr lang="en-US" sz="3400" dirty="0">
                <a:effectLst>
                  <a:outerShdw blurRad="38100" dist="38100" dir="2700000" algn="tl">
                    <a:srgbClr val="000000">
                      <a:alpha val="43137"/>
                    </a:srgbClr>
                  </a:outerShdw>
                </a:effectLst>
              </a:rPr>
              <a:t>Size of Household, 4 Persons, CMA, 2006</a:t>
            </a:r>
            <a:endParaRPr lang="en-CA" sz="3400" dirty="0">
              <a:effectLst>
                <a:outerShdw blurRad="38100" dist="38100" dir="2700000" algn="tl">
                  <a:srgbClr val="000000">
                    <a:alpha val="43137"/>
                  </a:srgbClr>
                </a:outerShdw>
              </a:effectLst>
            </a:endParaRPr>
          </a:p>
        </p:txBody>
      </p:sp>
      <p:sp>
        <p:nvSpPr>
          <p:cNvPr id="4" name="Oval 3"/>
          <p:cNvSpPr/>
          <p:nvPr/>
        </p:nvSpPr>
        <p:spPr>
          <a:xfrm>
            <a:off x="4790395" y="4555162"/>
            <a:ext cx="685800" cy="61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52800" y="2695903"/>
            <a:ext cx="3303487" cy="3109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846888" y="1139243"/>
            <a:ext cx="5450224" cy="4716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0358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617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3181" y="5715000"/>
            <a:ext cx="8971367"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FAMILY STATUS</a:t>
            </a:r>
          </a:p>
          <a:p>
            <a:pPr algn="ctr"/>
            <a:r>
              <a:rPr lang="en-US" sz="3400" dirty="0">
                <a:effectLst>
                  <a:outerShdw blurRad="38100" dist="38100" dir="2700000" algn="tl">
                    <a:srgbClr val="000000">
                      <a:alpha val="43137"/>
                    </a:srgbClr>
                  </a:outerShdw>
                </a:effectLst>
              </a:rPr>
              <a:t>Average Number of Children at Home, CMA, 2006</a:t>
            </a:r>
            <a:endParaRPr lang="en-CA" sz="3400" dirty="0">
              <a:effectLst>
                <a:outerShdw blurRad="38100" dist="38100" dir="2700000" algn="tl">
                  <a:srgbClr val="000000">
                    <a:alpha val="43137"/>
                  </a:srgbClr>
                </a:outerShdw>
              </a:effectLst>
            </a:endParaRPr>
          </a:p>
        </p:txBody>
      </p:sp>
      <p:sp>
        <p:nvSpPr>
          <p:cNvPr id="4" name="Oval 3"/>
          <p:cNvSpPr/>
          <p:nvPr/>
        </p:nvSpPr>
        <p:spPr>
          <a:xfrm>
            <a:off x="4790395" y="4555162"/>
            <a:ext cx="685800" cy="61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352800" y="2695903"/>
            <a:ext cx="3303487" cy="3109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846888" y="1139243"/>
            <a:ext cx="5450224" cy="47169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5685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56" t="11723" r="3436"/>
          <a:stretch/>
        </p:blipFill>
        <p:spPr bwMode="auto">
          <a:xfrm>
            <a:off x="7883" y="609600"/>
            <a:ext cx="9112254"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9027" y="-5255"/>
            <a:ext cx="6782690" cy="1138773"/>
          </a:xfrm>
          <a:prstGeom prst="rect">
            <a:avLst/>
          </a:prstGeom>
          <a:noFill/>
        </p:spPr>
        <p:txBody>
          <a:bodyPr wrap="none" rtlCol="0">
            <a:spAutoFit/>
          </a:bodyPr>
          <a:lstStyle/>
          <a:p>
            <a:pPr algn="ctr"/>
            <a:r>
              <a:rPr lang="en-US" sz="3400" dirty="0">
                <a:effectLst>
                  <a:outerShdw blurRad="38100" dist="38100" dir="2700000" algn="tl">
                    <a:srgbClr val="000000">
                      <a:alpha val="43137"/>
                    </a:srgbClr>
                  </a:outerShdw>
                </a:effectLst>
              </a:rPr>
              <a:t>ETHNIC STATUS</a:t>
            </a:r>
          </a:p>
          <a:p>
            <a:pPr algn="ctr"/>
            <a:r>
              <a:rPr lang="en-US" sz="3400" dirty="0">
                <a:effectLst>
                  <a:outerShdw blurRad="38100" dist="38100" dir="2700000" algn="tl">
                    <a:srgbClr val="000000">
                      <a:alpha val="43137"/>
                    </a:srgbClr>
                  </a:outerShdw>
                </a:effectLst>
              </a:rPr>
              <a:t>Population Of Caribbean Origin, 2006</a:t>
            </a:r>
            <a:endParaRPr lang="en-CA" sz="3400" dirty="0">
              <a:effectLst>
                <a:outerShdw blurRad="38100" dist="38100" dir="2700000" algn="tl">
                  <a:srgbClr val="000000">
                    <a:alpha val="43137"/>
                  </a:srgbClr>
                </a:outerShdw>
              </a:effectLst>
            </a:endParaRPr>
          </a:p>
        </p:txBody>
      </p:sp>
      <p:sp>
        <p:nvSpPr>
          <p:cNvPr id="4" name="Oval 3"/>
          <p:cNvSpPr/>
          <p:nvPr/>
        </p:nvSpPr>
        <p:spPr>
          <a:xfrm>
            <a:off x="6934200" y="3454549"/>
            <a:ext cx="990600" cy="847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76600" y="5181600"/>
            <a:ext cx="685800" cy="61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447800" y="609600"/>
            <a:ext cx="990600" cy="847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429500" y="1981200"/>
            <a:ext cx="800100" cy="61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67758" y="4482663"/>
            <a:ext cx="685800" cy="61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4365" y="6019800"/>
            <a:ext cx="685800" cy="61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707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92" r="9053"/>
          <a:stretch/>
        </p:blipFill>
        <p:spPr bwMode="auto">
          <a:xfrm>
            <a:off x="1" y="61916"/>
            <a:ext cx="7924800" cy="680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8214" y="5638800"/>
            <a:ext cx="7428186" cy="1138773"/>
          </a:xfrm>
          <a:prstGeom prst="rect">
            <a:avLst/>
          </a:prstGeom>
          <a:noFill/>
        </p:spPr>
        <p:txBody>
          <a:bodyPr wrap="square" rtlCol="0">
            <a:spAutoFit/>
          </a:bodyPr>
          <a:lstStyle/>
          <a:p>
            <a:pPr algn="ctr"/>
            <a:r>
              <a:rPr lang="en-US" sz="3400" dirty="0">
                <a:effectLst>
                  <a:outerShdw blurRad="38100" dist="38100" dir="2700000" algn="tl">
                    <a:srgbClr val="000000">
                      <a:alpha val="43137"/>
                    </a:srgbClr>
                  </a:outerShdw>
                </a:effectLst>
              </a:rPr>
              <a:t>ETHNIC STATUS</a:t>
            </a:r>
          </a:p>
          <a:p>
            <a:pPr algn="ctr"/>
            <a:r>
              <a:rPr lang="en-US" sz="3400" dirty="0">
                <a:effectLst>
                  <a:outerShdw blurRad="38100" dist="38100" dir="2700000" algn="tl">
                    <a:srgbClr val="000000">
                      <a:alpha val="43137"/>
                    </a:srgbClr>
                  </a:outerShdw>
                </a:effectLst>
              </a:rPr>
              <a:t>Population of Chinese Origin, 2006</a:t>
            </a:r>
            <a:endParaRPr lang="en-CA" sz="3400" dirty="0">
              <a:effectLst>
                <a:outerShdw blurRad="38100" dist="38100" dir="2700000" algn="tl">
                  <a:srgbClr val="000000">
                    <a:alpha val="43137"/>
                  </a:srgbClr>
                </a:outerShdw>
              </a:effectLst>
            </a:endParaRPr>
          </a:p>
        </p:txBody>
      </p:sp>
      <p:sp>
        <p:nvSpPr>
          <p:cNvPr id="2" name="Oval 1"/>
          <p:cNvSpPr/>
          <p:nvPr/>
        </p:nvSpPr>
        <p:spPr>
          <a:xfrm>
            <a:off x="3276600" y="5172164"/>
            <a:ext cx="990600" cy="847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076700" y="4884204"/>
            <a:ext cx="990600" cy="847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238500" y="2614796"/>
            <a:ext cx="990600" cy="847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2000" y="1905000"/>
            <a:ext cx="1447800" cy="1143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374931" y="914002"/>
            <a:ext cx="1447800" cy="1143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1825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76200"/>
            <a:ext cx="91440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Rees - Community Space</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987072" y="838200"/>
            <a:ext cx="7315200" cy="5047536"/>
          </a:xfrm>
          <a:prstGeom prst="rect">
            <a:avLst/>
          </a:prstGeom>
        </p:spPr>
        <p:txBody>
          <a:bodyPr wrap="square">
            <a:spAutoFit/>
          </a:bodyPr>
          <a:lstStyle/>
          <a:p>
            <a:pPr algn="ctr"/>
            <a:r>
              <a:rPr lang="en-US" sz="2300" dirty="0"/>
              <a:t>Social area analysis and factorial ecology studies look at variables and how they form into dimensions, and what geographic shape those dimensions take.</a:t>
            </a:r>
          </a:p>
          <a:p>
            <a:pPr algn="ctr"/>
            <a:endParaRPr lang="en-US" sz="2300" dirty="0"/>
          </a:p>
          <a:p>
            <a:pPr algn="ctr"/>
            <a:r>
              <a:rPr lang="en-US" sz="2300" dirty="0">
                <a:solidFill>
                  <a:srgbClr val="FF0000"/>
                </a:solidFill>
                <a:effectLst>
                  <a:outerShdw blurRad="38100" dist="38100" dir="2700000" algn="tl">
                    <a:srgbClr val="000000">
                      <a:alpha val="43137"/>
                    </a:srgbClr>
                  </a:outerShdw>
                </a:effectLst>
              </a:rPr>
              <a:t>Other developments in urban social structure have linked housing space to social space.</a:t>
            </a:r>
          </a:p>
          <a:p>
            <a:pPr algn="ctr"/>
            <a:endParaRPr lang="en-US" sz="2300" dirty="0"/>
          </a:p>
          <a:p>
            <a:pPr algn="ctr"/>
            <a:r>
              <a:rPr lang="en-US" sz="2300" dirty="0"/>
              <a:t>Rees (1968) undertook a factor analysis of </a:t>
            </a:r>
            <a:r>
              <a:rPr lang="en-US" sz="2300" dirty="0">
                <a:effectLst>
                  <a:outerShdw blurRad="38100" dist="38100" dir="2700000" algn="tl">
                    <a:srgbClr val="000000">
                      <a:alpha val="43137"/>
                    </a:srgbClr>
                  </a:outerShdw>
                </a:effectLst>
              </a:rPr>
              <a:t>social and family status </a:t>
            </a:r>
            <a:r>
              <a:rPr lang="en-US" sz="2300" dirty="0"/>
              <a:t>variables, along with </a:t>
            </a:r>
            <a:r>
              <a:rPr lang="en-US" sz="2300" dirty="0">
                <a:effectLst>
                  <a:outerShdw blurRad="38100" dist="38100" dir="2700000" algn="tl">
                    <a:srgbClr val="000000">
                      <a:alpha val="43137"/>
                    </a:srgbClr>
                  </a:outerShdw>
                </a:effectLst>
              </a:rPr>
              <a:t>housing stock </a:t>
            </a:r>
            <a:r>
              <a:rPr lang="en-US" sz="2300" dirty="0"/>
              <a:t>variables.</a:t>
            </a:r>
          </a:p>
          <a:p>
            <a:pPr algn="ctr"/>
            <a:endParaRPr lang="en-US" sz="2300" dirty="0"/>
          </a:p>
          <a:p>
            <a:pPr algn="ctr"/>
            <a:r>
              <a:rPr lang="en-US" sz="2300" dirty="0"/>
              <a:t>He found that there was a distinct pattern of </a:t>
            </a:r>
            <a:r>
              <a:rPr lang="en-US" sz="2300" dirty="0">
                <a:effectLst>
                  <a:outerShdw blurRad="38100" dist="38100" dir="2700000" algn="tl">
                    <a:srgbClr val="000000">
                      <a:alpha val="43137"/>
                    </a:srgbClr>
                  </a:outerShdw>
                </a:effectLst>
              </a:rPr>
              <a:t>housing space </a:t>
            </a:r>
            <a:r>
              <a:rPr lang="en-US" sz="2300" dirty="0"/>
              <a:t>that matched </a:t>
            </a:r>
            <a:r>
              <a:rPr lang="en-US" sz="2300" dirty="0">
                <a:effectLst>
                  <a:outerShdw blurRad="38100" dist="38100" dir="2700000" algn="tl">
                    <a:srgbClr val="000000">
                      <a:alpha val="43137"/>
                    </a:srgbClr>
                  </a:outerShdw>
                </a:effectLst>
              </a:rPr>
              <a:t>social space</a:t>
            </a:r>
            <a:r>
              <a:rPr lang="en-US" sz="2300" dirty="0"/>
              <a:t>.</a:t>
            </a:r>
          </a:p>
          <a:p>
            <a:pPr algn="ctr"/>
            <a:endParaRPr lang="en-US" sz="2300" dirty="0"/>
          </a:p>
          <a:p>
            <a:pPr algn="ctr"/>
            <a:r>
              <a:rPr lang="en-US" sz="2300" dirty="0"/>
              <a:t>This blend he called </a:t>
            </a:r>
            <a:r>
              <a:rPr lang="en-US" sz="2300" i="1" dirty="0">
                <a:solidFill>
                  <a:srgbClr val="FF0000"/>
                </a:solidFill>
                <a:effectLst>
                  <a:outerShdw blurRad="38100" dist="38100" dir="2700000" algn="tl">
                    <a:srgbClr val="000000">
                      <a:alpha val="43137"/>
                    </a:srgbClr>
                  </a:outerShdw>
                </a:effectLst>
              </a:rPr>
              <a:t>community space</a:t>
            </a:r>
            <a:r>
              <a:rPr lang="en-US" sz="2300" dirty="0"/>
              <a:t>.</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29112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8" name="Straight Arrow Connector 47"/>
          <p:cNvCxnSpPr>
            <a:stCxn id="7" idx="3"/>
            <a:endCxn id="8" idx="1"/>
          </p:cNvCxnSpPr>
          <p:nvPr/>
        </p:nvCxnSpPr>
        <p:spPr>
          <a:xfrm>
            <a:off x="3262966" y="406881"/>
            <a:ext cx="2528234" cy="789"/>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7200" y="609600"/>
            <a:ext cx="3657600" cy="2819400"/>
          </a:xfrm>
          <a:prstGeom prst="rect">
            <a:avLst/>
          </a:prstGeom>
          <a:pattFill prst="wdDnDiag">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 name="Rectangle 4"/>
          <p:cNvSpPr/>
          <p:nvPr/>
        </p:nvSpPr>
        <p:spPr>
          <a:xfrm>
            <a:off x="5095659" y="609600"/>
            <a:ext cx="3657600" cy="2819400"/>
          </a:xfrm>
          <a:prstGeom prst="rect">
            <a:avLst/>
          </a:prstGeom>
          <a:pattFill prst="wdUpDiag">
            <a:fgClr>
              <a:srgbClr val="FF0000"/>
            </a:fgClr>
            <a:bgClr>
              <a:schemeClr val="bg1"/>
            </a:bgClr>
          </a:patt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 name="Rectangle 5"/>
          <p:cNvSpPr/>
          <p:nvPr/>
        </p:nvSpPr>
        <p:spPr>
          <a:xfrm>
            <a:off x="2743200" y="3886200"/>
            <a:ext cx="3657600" cy="2819400"/>
          </a:xfrm>
          <a:prstGeom prst="rect">
            <a:avLst/>
          </a:prstGeom>
          <a:pattFill prst="openDmnd">
            <a:fgClr>
              <a:srgbClr val="00B05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7" name="TextBox 6"/>
          <p:cNvSpPr txBox="1"/>
          <p:nvPr/>
        </p:nvSpPr>
        <p:spPr>
          <a:xfrm>
            <a:off x="1309033" y="176048"/>
            <a:ext cx="1953933"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SOCIAL SPACE</a:t>
            </a:r>
          </a:p>
        </p:txBody>
      </p:sp>
      <p:sp>
        <p:nvSpPr>
          <p:cNvPr id="8" name="TextBox 7"/>
          <p:cNvSpPr txBox="1"/>
          <p:nvPr/>
        </p:nvSpPr>
        <p:spPr>
          <a:xfrm>
            <a:off x="5791200" y="176837"/>
            <a:ext cx="2266519"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HOUSING SPACE</a:t>
            </a:r>
          </a:p>
        </p:txBody>
      </p:sp>
      <p:sp>
        <p:nvSpPr>
          <p:cNvPr id="10" name="TextBox 9"/>
          <p:cNvSpPr txBox="1"/>
          <p:nvPr/>
        </p:nvSpPr>
        <p:spPr>
          <a:xfrm>
            <a:off x="3200215" y="3465786"/>
            <a:ext cx="2743573"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COMMUNITY SPACE</a:t>
            </a:r>
          </a:p>
        </p:txBody>
      </p:sp>
      <p:cxnSp>
        <p:nvCxnSpPr>
          <p:cNvPr id="14" name="Straight Connector 13"/>
          <p:cNvCxnSpPr>
            <a:stCxn id="2" idx="3"/>
            <a:endCxn id="2" idx="1"/>
          </p:cNvCxnSpPr>
          <p:nvPr/>
        </p:nvCxnSpPr>
        <p:spPr>
          <a:xfrm flipH="1">
            <a:off x="457200" y="20193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0" y="3927451"/>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34200" y="674499"/>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0744" y="623656"/>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105400" y="19812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743200" y="52578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3400" y="1654643"/>
            <a:ext cx="994182" cy="738664"/>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Stage in</a:t>
            </a:r>
          </a:p>
          <a:p>
            <a:pPr algn="ctr"/>
            <a:r>
              <a:rPr lang="en-US" sz="2400" spc="-150" dirty="0">
                <a:effectLst>
                  <a:outerShdw blurRad="38100" dist="38100" dir="2700000" algn="tl">
                    <a:srgbClr val="000000">
                      <a:alpha val="43137"/>
                    </a:srgbClr>
                  </a:outerShdw>
                </a:effectLst>
              </a:rPr>
              <a:t>Life Cycle</a:t>
            </a:r>
          </a:p>
        </p:txBody>
      </p:sp>
      <p:sp>
        <p:nvSpPr>
          <p:cNvPr id="25" name="TextBox 24"/>
          <p:cNvSpPr txBox="1"/>
          <p:nvPr/>
        </p:nvSpPr>
        <p:spPr>
          <a:xfrm>
            <a:off x="1417914" y="2614136"/>
            <a:ext cx="1736180" cy="738664"/>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Socio-economic</a:t>
            </a:r>
          </a:p>
          <a:p>
            <a:pPr algn="ctr"/>
            <a:r>
              <a:rPr lang="en-US" sz="2400" spc="-150" dirty="0">
                <a:effectLst>
                  <a:outerShdw blurRad="38100" dist="38100" dir="2700000" algn="tl">
                    <a:srgbClr val="000000">
                      <a:alpha val="43137"/>
                    </a:srgbClr>
                  </a:outerShdw>
                </a:effectLst>
              </a:rPr>
              <a:t>status</a:t>
            </a:r>
          </a:p>
        </p:txBody>
      </p:sp>
      <p:sp>
        <p:nvSpPr>
          <p:cNvPr id="28" name="TextBox 27"/>
          <p:cNvSpPr txBox="1"/>
          <p:nvPr/>
        </p:nvSpPr>
        <p:spPr>
          <a:xfrm>
            <a:off x="3960816" y="240268"/>
            <a:ext cx="1170193" cy="369332"/>
          </a:xfrm>
          <a:prstGeom prst="rect">
            <a:avLst/>
          </a:prstGeom>
          <a:solidFill>
            <a:schemeClr val="bg1"/>
          </a:solidFill>
          <a:ln>
            <a:no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Together…</a:t>
            </a:r>
          </a:p>
        </p:txBody>
      </p:sp>
      <p:sp>
        <p:nvSpPr>
          <p:cNvPr id="29" name="TextBox 28"/>
          <p:cNvSpPr txBox="1"/>
          <p:nvPr/>
        </p:nvSpPr>
        <p:spPr>
          <a:xfrm>
            <a:off x="4114800" y="6336268"/>
            <a:ext cx="862224"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Factor 2</a:t>
            </a:r>
          </a:p>
        </p:txBody>
      </p:sp>
      <p:sp>
        <p:nvSpPr>
          <p:cNvPr id="30" name="TextBox 29"/>
          <p:cNvSpPr txBox="1"/>
          <p:nvPr/>
        </p:nvSpPr>
        <p:spPr>
          <a:xfrm>
            <a:off x="5105400" y="1848690"/>
            <a:ext cx="1786515"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Type of dwelling</a:t>
            </a:r>
          </a:p>
        </p:txBody>
      </p:sp>
      <p:sp>
        <p:nvSpPr>
          <p:cNvPr id="31" name="TextBox 30"/>
          <p:cNvSpPr txBox="1"/>
          <p:nvPr/>
        </p:nvSpPr>
        <p:spPr>
          <a:xfrm>
            <a:off x="6077875" y="2983468"/>
            <a:ext cx="1712649"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Value &amp; Quality</a:t>
            </a:r>
          </a:p>
        </p:txBody>
      </p:sp>
      <p:sp>
        <p:nvSpPr>
          <p:cNvPr id="32" name="TextBox 31"/>
          <p:cNvSpPr txBox="1"/>
          <p:nvPr/>
        </p:nvSpPr>
        <p:spPr>
          <a:xfrm>
            <a:off x="2743200" y="5029200"/>
            <a:ext cx="862224"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Factor 1</a:t>
            </a:r>
          </a:p>
        </p:txBody>
      </p:sp>
      <p:sp>
        <p:nvSpPr>
          <p:cNvPr id="34" name="TextBox 33"/>
          <p:cNvSpPr txBox="1"/>
          <p:nvPr/>
        </p:nvSpPr>
        <p:spPr>
          <a:xfrm>
            <a:off x="2880181" y="5936159"/>
            <a:ext cx="382785" cy="584775"/>
          </a:xfrm>
          <a:prstGeom prst="rect">
            <a:avLst/>
          </a:prstGeom>
          <a:solidFill>
            <a:schemeClr val="bg1"/>
          </a:solidFill>
        </p:spPr>
        <p:txBody>
          <a:bodyPr wrap="square" rtlCol="0">
            <a:spAutoFit/>
          </a:bodyPr>
          <a:lstStyle/>
          <a:p>
            <a:r>
              <a:rPr lang="en-US" sz="3200" dirty="0">
                <a:effectLst>
                  <a:outerShdw blurRad="38100" dist="38100" dir="2700000" algn="tl">
                    <a:srgbClr val="000000">
                      <a:alpha val="43137"/>
                    </a:srgbClr>
                  </a:outerShdw>
                </a:effectLst>
              </a:rPr>
              <a:t>Y</a:t>
            </a:r>
          </a:p>
        </p:txBody>
      </p:sp>
      <p:sp>
        <p:nvSpPr>
          <p:cNvPr id="35" name="TextBox 34"/>
          <p:cNvSpPr txBox="1"/>
          <p:nvPr/>
        </p:nvSpPr>
        <p:spPr>
          <a:xfrm>
            <a:off x="3575125" y="2749096"/>
            <a:ext cx="44275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D</a:t>
            </a:r>
          </a:p>
        </p:txBody>
      </p:sp>
      <p:sp>
        <p:nvSpPr>
          <p:cNvPr id="36" name="TextBox 35"/>
          <p:cNvSpPr txBox="1"/>
          <p:nvPr/>
        </p:nvSpPr>
        <p:spPr>
          <a:xfrm>
            <a:off x="561884" y="2775371"/>
            <a:ext cx="402674"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C</a:t>
            </a:r>
          </a:p>
        </p:txBody>
      </p:sp>
      <p:sp>
        <p:nvSpPr>
          <p:cNvPr id="37" name="TextBox 36"/>
          <p:cNvSpPr txBox="1"/>
          <p:nvPr/>
        </p:nvSpPr>
        <p:spPr>
          <a:xfrm>
            <a:off x="3602377" y="674499"/>
            <a:ext cx="415498"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B</a:t>
            </a:r>
          </a:p>
        </p:txBody>
      </p:sp>
      <p:sp>
        <p:nvSpPr>
          <p:cNvPr id="38" name="TextBox 37"/>
          <p:cNvSpPr txBox="1"/>
          <p:nvPr/>
        </p:nvSpPr>
        <p:spPr>
          <a:xfrm>
            <a:off x="597359" y="669564"/>
            <a:ext cx="43313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A</a:t>
            </a:r>
          </a:p>
        </p:txBody>
      </p:sp>
      <p:sp>
        <p:nvSpPr>
          <p:cNvPr id="40" name="TextBox 39"/>
          <p:cNvSpPr txBox="1"/>
          <p:nvPr/>
        </p:nvSpPr>
        <p:spPr>
          <a:xfrm>
            <a:off x="5838148" y="4005635"/>
            <a:ext cx="41069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X</a:t>
            </a:r>
          </a:p>
        </p:txBody>
      </p:sp>
      <p:sp>
        <p:nvSpPr>
          <p:cNvPr id="41" name="TextBox 40"/>
          <p:cNvSpPr txBox="1"/>
          <p:nvPr/>
        </p:nvSpPr>
        <p:spPr>
          <a:xfrm>
            <a:off x="2921933" y="3999655"/>
            <a:ext cx="556563"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W</a:t>
            </a:r>
          </a:p>
        </p:txBody>
      </p:sp>
      <p:sp>
        <p:nvSpPr>
          <p:cNvPr id="42" name="TextBox 41"/>
          <p:cNvSpPr txBox="1"/>
          <p:nvPr/>
        </p:nvSpPr>
        <p:spPr>
          <a:xfrm>
            <a:off x="8194334" y="2738265"/>
            <a:ext cx="44435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H</a:t>
            </a:r>
          </a:p>
        </p:txBody>
      </p:sp>
      <p:sp>
        <p:nvSpPr>
          <p:cNvPr id="43" name="TextBox 42"/>
          <p:cNvSpPr txBox="1"/>
          <p:nvPr/>
        </p:nvSpPr>
        <p:spPr>
          <a:xfrm>
            <a:off x="5182224" y="2691080"/>
            <a:ext cx="445956"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G</a:t>
            </a:r>
          </a:p>
        </p:txBody>
      </p:sp>
      <p:sp>
        <p:nvSpPr>
          <p:cNvPr id="44" name="TextBox 43"/>
          <p:cNvSpPr txBox="1"/>
          <p:nvPr/>
        </p:nvSpPr>
        <p:spPr>
          <a:xfrm>
            <a:off x="8229600" y="713697"/>
            <a:ext cx="37382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F</a:t>
            </a:r>
          </a:p>
        </p:txBody>
      </p:sp>
      <p:sp>
        <p:nvSpPr>
          <p:cNvPr id="45" name="TextBox 44"/>
          <p:cNvSpPr txBox="1"/>
          <p:nvPr/>
        </p:nvSpPr>
        <p:spPr>
          <a:xfrm>
            <a:off x="5257800" y="690585"/>
            <a:ext cx="38504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E</a:t>
            </a:r>
          </a:p>
        </p:txBody>
      </p:sp>
      <p:sp>
        <p:nvSpPr>
          <p:cNvPr id="46" name="TextBox 45"/>
          <p:cNvSpPr txBox="1"/>
          <p:nvPr/>
        </p:nvSpPr>
        <p:spPr>
          <a:xfrm>
            <a:off x="5887759" y="5936158"/>
            <a:ext cx="38023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Z</a:t>
            </a:r>
          </a:p>
        </p:txBody>
      </p:sp>
      <p:cxnSp>
        <p:nvCxnSpPr>
          <p:cNvPr id="49" name="Straight Arrow Connector 48"/>
          <p:cNvCxnSpPr>
            <a:stCxn id="10" idx="0"/>
            <a:endCxn id="28" idx="2"/>
          </p:cNvCxnSpPr>
          <p:nvPr/>
        </p:nvCxnSpPr>
        <p:spPr>
          <a:xfrm flipH="1" flipV="1">
            <a:off x="4545913" y="609600"/>
            <a:ext cx="26089" cy="2856186"/>
          </a:xfrm>
          <a:prstGeom prst="straightConnector1">
            <a:avLst/>
          </a:prstGeom>
          <a:ln w="508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395656" y="676670"/>
            <a:ext cx="328744" cy="2612445"/>
          </a:xfrm>
          <a:prstGeom prst="rect">
            <a:avLst/>
          </a:prstGeom>
          <a:solidFill>
            <a:schemeClr val="bg1"/>
          </a:solidFill>
          <a:ln>
            <a:noFill/>
          </a:ln>
        </p:spPr>
        <p:txBody>
          <a:bodyPr vert="wordArtVert" wrap="none" lIns="0" tIns="0" rIns="0" bIns="0" rtlCol="0">
            <a:spAutoFit/>
          </a:bodyPr>
          <a:lstStyle/>
          <a:p>
            <a:pPr algn="ctr"/>
            <a:r>
              <a:rPr lang="en-US" spc="-300" dirty="0">
                <a:effectLst>
                  <a:outerShdw blurRad="38100" dist="38100" dir="2700000" algn="tl">
                    <a:srgbClr val="000000">
                      <a:alpha val="43137"/>
                    </a:srgbClr>
                  </a:outerShdw>
                </a:effectLst>
              </a:rPr>
              <a:t>Comprises</a:t>
            </a:r>
          </a:p>
        </p:txBody>
      </p:sp>
      <p:sp>
        <p:nvSpPr>
          <p:cNvPr id="39" name="TextBox 38"/>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effectLst>
                  <a:outerShdw blurRad="38100" dist="38100" dir="2700000" algn="tl">
                    <a:srgbClr val="000000">
                      <a:alpha val="43137"/>
                    </a:srgbClr>
                  </a:outerShdw>
                </a:effectLst>
                <a:sym typeface="Wingdings" panose="05000000000000000000" pitchFamily="2" charset="2"/>
              </a:rPr>
              <a:t></a:t>
            </a:r>
            <a:endParaRPr lang="en-CA" sz="4000" kern="700" spc="-100"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489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par>
                                <p:cTn id="75" presetID="10"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500"/>
                                        <p:tgtEl>
                                          <p:spTgt spid="4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par>
                                <p:cTn id="89" presetID="10" presetClass="entr" presetSubtype="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fade">
                                      <p:cBhvr>
                                        <p:cTn id="1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10" grpId="0" animBg="1"/>
      <p:bldP spid="24" grpId="0" animBg="1"/>
      <p:bldP spid="25"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5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966952"/>
            <a:ext cx="3657600" cy="2819400"/>
          </a:xfrm>
          <a:prstGeom prst="rect">
            <a:avLst/>
          </a:prstGeom>
          <a:pattFill prst="wdDnDiag">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 name="Rectangle 4"/>
          <p:cNvSpPr/>
          <p:nvPr/>
        </p:nvSpPr>
        <p:spPr>
          <a:xfrm>
            <a:off x="5095659" y="966952"/>
            <a:ext cx="3657600" cy="2819400"/>
          </a:xfrm>
          <a:prstGeom prst="rect">
            <a:avLst/>
          </a:prstGeom>
          <a:pattFill prst="wdUpDiag">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7" name="TextBox 6"/>
          <p:cNvSpPr txBox="1"/>
          <p:nvPr/>
        </p:nvSpPr>
        <p:spPr>
          <a:xfrm>
            <a:off x="1309033" y="533400"/>
            <a:ext cx="1953933"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SOCIAL SPACE</a:t>
            </a:r>
          </a:p>
        </p:txBody>
      </p:sp>
      <p:sp>
        <p:nvSpPr>
          <p:cNvPr id="8" name="TextBox 7"/>
          <p:cNvSpPr txBox="1"/>
          <p:nvPr/>
        </p:nvSpPr>
        <p:spPr>
          <a:xfrm>
            <a:off x="5791200" y="534189"/>
            <a:ext cx="2266519"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HOUSING SPACE</a:t>
            </a:r>
          </a:p>
        </p:txBody>
      </p:sp>
      <p:cxnSp>
        <p:nvCxnSpPr>
          <p:cNvPr id="14" name="Straight Connector 13"/>
          <p:cNvCxnSpPr>
            <a:stCxn id="2" idx="3"/>
            <a:endCxn id="2" idx="1"/>
          </p:cNvCxnSpPr>
          <p:nvPr/>
        </p:nvCxnSpPr>
        <p:spPr>
          <a:xfrm flipH="1">
            <a:off x="457200" y="2376652"/>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34200" y="1031851"/>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0744" y="981008"/>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105400" y="2338552"/>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3400" y="2011995"/>
            <a:ext cx="994182" cy="738664"/>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Stage in</a:t>
            </a:r>
          </a:p>
          <a:p>
            <a:pPr algn="ctr"/>
            <a:r>
              <a:rPr lang="en-US" sz="2400" spc="-150" dirty="0">
                <a:effectLst>
                  <a:outerShdw blurRad="38100" dist="38100" dir="2700000" algn="tl">
                    <a:srgbClr val="000000">
                      <a:alpha val="43137"/>
                    </a:srgbClr>
                  </a:outerShdw>
                </a:effectLst>
              </a:rPr>
              <a:t>Life Cycle</a:t>
            </a:r>
          </a:p>
        </p:txBody>
      </p:sp>
      <p:sp>
        <p:nvSpPr>
          <p:cNvPr id="25" name="TextBox 24"/>
          <p:cNvSpPr txBox="1"/>
          <p:nvPr/>
        </p:nvSpPr>
        <p:spPr>
          <a:xfrm>
            <a:off x="1417914" y="2971488"/>
            <a:ext cx="1736180" cy="738664"/>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Socio-economic</a:t>
            </a:r>
          </a:p>
          <a:p>
            <a:pPr algn="ctr"/>
            <a:r>
              <a:rPr lang="en-US" sz="2400" spc="-150" dirty="0">
                <a:effectLst>
                  <a:outerShdw blurRad="38100" dist="38100" dir="2700000" algn="tl">
                    <a:srgbClr val="000000">
                      <a:alpha val="43137"/>
                    </a:srgbClr>
                  </a:outerShdw>
                </a:effectLst>
              </a:rPr>
              <a:t>status</a:t>
            </a:r>
          </a:p>
        </p:txBody>
      </p:sp>
      <p:sp>
        <p:nvSpPr>
          <p:cNvPr id="30" name="TextBox 29"/>
          <p:cNvSpPr txBox="1"/>
          <p:nvPr/>
        </p:nvSpPr>
        <p:spPr>
          <a:xfrm>
            <a:off x="5105400" y="2206042"/>
            <a:ext cx="1786515"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Type of dwelling</a:t>
            </a:r>
          </a:p>
        </p:txBody>
      </p:sp>
      <p:sp>
        <p:nvSpPr>
          <p:cNvPr id="31" name="TextBox 30"/>
          <p:cNvSpPr txBox="1"/>
          <p:nvPr/>
        </p:nvSpPr>
        <p:spPr>
          <a:xfrm>
            <a:off x="6077875" y="3340820"/>
            <a:ext cx="1712649"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Value &amp; Quality</a:t>
            </a:r>
          </a:p>
        </p:txBody>
      </p:sp>
      <p:sp>
        <p:nvSpPr>
          <p:cNvPr id="35" name="TextBox 34"/>
          <p:cNvSpPr txBox="1"/>
          <p:nvPr/>
        </p:nvSpPr>
        <p:spPr>
          <a:xfrm>
            <a:off x="3575125" y="3106448"/>
            <a:ext cx="44275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D</a:t>
            </a:r>
          </a:p>
        </p:txBody>
      </p:sp>
      <p:sp>
        <p:nvSpPr>
          <p:cNvPr id="36" name="TextBox 35"/>
          <p:cNvSpPr txBox="1"/>
          <p:nvPr/>
        </p:nvSpPr>
        <p:spPr>
          <a:xfrm>
            <a:off x="561884" y="3132723"/>
            <a:ext cx="402674"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C</a:t>
            </a:r>
          </a:p>
        </p:txBody>
      </p:sp>
      <p:sp>
        <p:nvSpPr>
          <p:cNvPr id="37" name="TextBox 36"/>
          <p:cNvSpPr txBox="1"/>
          <p:nvPr/>
        </p:nvSpPr>
        <p:spPr>
          <a:xfrm>
            <a:off x="3602377" y="1031851"/>
            <a:ext cx="415498"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B</a:t>
            </a:r>
          </a:p>
        </p:txBody>
      </p:sp>
      <p:sp>
        <p:nvSpPr>
          <p:cNvPr id="38" name="TextBox 37"/>
          <p:cNvSpPr txBox="1"/>
          <p:nvPr/>
        </p:nvSpPr>
        <p:spPr>
          <a:xfrm>
            <a:off x="597359" y="1026916"/>
            <a:ext cx="43313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A</a:t>
            </a:r>
          </a:p>
        </p:txBody>
      </p:sp>
      <p:sp>
        <p:nvSpPr>
          <p:cNvPr id="42" name="TextBox 41"/>
          <p:cNvSpPr txBox="1"/>
          <p:nvPr/>
        </p:nvSpPr>
        <p:spPr>
          <a:xfrm>
            <a:off x="8194334" y="3095617"/>
            <a:ext cx="44435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H</a:t>
            </a:r>
          </a:p>
        </p:txBody>
      </p:sp>
      <p:sp>
        <p:nvSpPr>
          <p:cNvPr id="43" name="TextBox 42"/>
          <p:cNvSpPr txBox="1"/>
          <p:nvPr/>
        </p:nvSpPr>
        <p:spPr>
          <a:xfrm>
            <a:off x="5182224" y="3048432"/>
            <a:ext cx="445956"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G</a:t>
            </a:r>
          </a:p>
        </p:txBody>
      </p:sp>
      <p:sp>
        <p:nvSpPr>
          <p:cNvPr id="44" name="TextBox 43"/>
          <p:cNvSpPr txBox="1"/>
          <p:nvPr/>
        </p:nvSpPr>
        <p:spPr>
          <a:xfrm>
            <a:off x="8229600" y="1071049"/>
            <a:ext cx="37382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F</a:t>
            </a:r>
          </a:p>
        </p:txBody>
      </p:sp>
      <p:sp>
        <p:nvSpPr>
          <p:cNvPr id="45" name="TextBox 44"/>
          <p:cNvSpPr txBox="1"/>
          <p:nvPr/>
        </p:nvSpPr>
        <p:spPr>
          <a:xfrm>
            <a:off x="5257800" y="1047937"/>
            <a:ext cx="38504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E</a:t>
            </a:r>
          </a:p>
        </p:txBody>
      </p:sp>
      <p:grpSp>
        <p:nvGrpSpPr>
          <p:cNvPr id="9" name="Group 8"/>
          <p:cNvGrpSpPr/>
          <p:nvPr/>
        </p:nvGrpSpPr>
        <p:grpSpPr>
          <a:xfrm>
            <a:off x="2799890" y="570186"/>
            <a:ext cx="3657600" cy="3252952"/>
            <a:chOff x="2743200" y="3465786"/>
            <a:chExt cx="3657600" cy="3252952"/>
          </a:xfrm>
        </p:grpSpPr>
        <p:sp>
          <p:nvSpPr>
            <p:cNvPr id="6" name="Rectangle 5"/>
            <p:cNvSpPr/>
            <p:nvPr/>
          </p:nvSpPr>
          <p:spPr>
            <a:xfrm>
              <a:off x="2743200" y="3886200"/>
              <a:ext cx="3657600" cy="2819400"/>
            </a:xfrm>
            <a:prstGeom prst="rect">
              <a:avLst/>
            </a:prstGeom>
            <a:pattFill prst="openDmnd">
              <a:fgClr>
                <a:srgbClr val="00B05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10" name="TextBox 9"/>
            <p:cNvSpPr txBox="1"/>
            <p:nvPr/>
          </p:nvSpPr>
          <p:spPr>
            <a:xfrm>
              <a:off x="3200215" y="3465786"/>
              <a:ext cx="2743573"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COMMUNITY SPACE</a:t>
              </a:r>
            </a:p>
          </p:txBody>
        </p:sp>
        <p:cxnSp>
          <p:nvCxnSpPr>
            <p:cNvPr id="15" name="Straight Connector 14"/>
            <p:cNvCxnSpPr/>
            <p:nvPr/>
          </p:nvCxnSpPr>
          <p:spPr>
            <a:xfrm>
              <a:off x="4572000" y="3927451"/>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743200" y="52578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114800" y="6336268"/>
              <a:ext cx="862224"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Factor 2</a:t>
              </a:r>
            </a:p>
          </p:txBody>
        </p:sp>
        <p:sp>
          <p:nvSpPr>
            <p:cNvPr id="32" name="TextBox 31"/>
            <p:cNvSpPr txBox="1"/>
            <p:nvPr/>
          </p:nvSpPr>
          <p:spPr>
            <a:xfrm>
              <a:off x="2743200" y="5029200"/>
              <a:ext cx="862224"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Factor 1</a:t>
              </a:r>
            </a:p>
          </p:txBody>
        </p:sp>
        <p:sp>
          <p:nvSpPr>
            <p:cNvPr id="34" name="TextBox 33"/>
            <p:cNvSpPr txBox="1"/>
            <p:nvPr/>
          </p:nvSpPr>
          <p:spPr>
            <a:xfrm>
              <a:off x="2880181" y="5936159"/>
              <a:ext cx="382785" cy="584775"/>
            </a:xfrm>
            <a:prstGeom prst="rect">
              <a:avLst/>
            </a:prstGeom>
            <a:solidFill>
              <a:schemeClr val="bg1"/>
            </a:solidFill>
          </p:spPr>
          <p:txBody>
            <a:bodyPr wrap="square" rtlCol="0">
              <a:spAutoFit/>
            </a:bodyPr>
            <a:lstStyle/>
            <a:p>
              <a:r>
                <a:rPr lang="en-US" sz="3200" dirty="0">
                  <a:effectLst>
                    <a:outerShdw blurRad="38100" dist="38100" dir="2700000" algn="tl">
                      <a:srgbClr val="000000">
                        <a:alpha val="43137"/>
                      </a:srgbClr>
                    </a:outerShdw>
                  </a:effectLst>
                </a:rPr>
                <a:t>Y</a:t>
              </a:r>
            </a:p>
          </p:txBody>
        </p:sp>
        <p:sp>
          <p:nvSpPr>
            <p:cNvPr id="40" name="TextBox 39"/>
            <p:cNvSpPr txBox="1"/>
            <p:nvPr/>
          </p:nvSpPr>
          <p:spPr>
            <a:xfrm>
              <a:off x="5838148" y="4005635"/>
              <a:ext cx="41069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X</a:t>
              </a:r>
            </a:p>
          </p:txBody>
        </p:sp>
        <p:sp>
          <p:nvSpPr>
            <p:cNvPr id="41" name="TextBox 40"/>
            <p:cNvSpPr txBox="1"/>
            <p:nvPr/>
          </p:nvSpPr>
          <p:spPr>
            <a:xfrm>
              <a:off x="2921933" y="3999655"/>
              <a:ext cx="556563"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W</a:t>
              </a:r>
            </a:p>
          </p:txBody>
        </p:sp>
        <p:sp>
          <p:nvSpPr>
            <p:cNvPr id="46" name="TextBox 45"/>
            <p:cNvSpPr txBox="1"/>
            <p:nvPr/>
          </p:nvSpPr>
          <p:spPr>
            <a:xfrm>
              <a:off x="5887759" y="5936158"/>
              <a:ext cx="38023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Z</a:t>
              </a:r>
            </a:p>
          </p:txBody>
        </p:sp>
      </p:grpSp>
      <p:sp>
        <p:nvSpPr>
          <p:cNvPr id="3" name="TextBox 2"/>
          <p:cNvSpPr txBox="1"/>
          <p:nvPr/>
        </p:nvSpPr>
        <p:spPr>
          <a:xfrm>
            <a:off x="1056673" y="4174766"/>
            <a:ext cx="7172927" cy="2215991"/>
          </a:xfrm>
          <a:prstGeom prst="rect">
            <a:avLst/>
          </a:prstGeom>
          <a:noFill/>
        </p:spPr>
        <p:txBody>
          <a:bodyPr wrap="square" rtlCol="0">
            <a:spAutoFit/>
          </a:bodyPr>
          <a:lstStyle/>
          <a:p>
            <a:pPr algn="ctr"/>
            <a:r>
              <a:rPr lang="en-CA" sz="2300" dirty="0"/>
              <a:t>“Factors” are statistically significant groupings of variables that best describe the mix of social, economic, and family status (the social geography dimensions) and dwelling quality, value and type (the housing geography dimensions). They would be given descriptive labels according to this mix of variable.</a:t>
            </a:r>
          </a:p>
        </p:txBody>
      </p:sp>
      <p:sp>
        <p:nvSpPr>
          <p:cNvPr id="39" name="Title 1"/>
          <p:cNvSpPr txBox="1">
            <a:spLocks/>
          </p:cNvSpPr>
          <p:nvPr/>
        </p:nvSpPr>
        <p:spPr>
          <a:xfrm>
            <a:off x="685800" y="-7620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How Factor Analysis Works</a:t>
            </a:r>
            <a:endParaRPr lang="en-US" sz="3400" dirty="0">
              <a:effectLst>
                <a:outerShdw blurRad="38100" dist="38100" dir="2700000" algn="tl">
                  <a:srgbClr val="000000">
                    <a:alpha val="43137"/>
                  </a:srgbClr>
                </a:outerShdw>
              </a:effectLst>
              <a:latin typeface="+mn-lt"/>
            </a:endParaRPr>
          </a:p>
        </p:txBody>
      </p:sp>
      <p:sp>
        <p:nvSpPr>
          <p:cNvPr id="47" name="TextBox 46"/>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67860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63" presetClass="path" presetSubtype="0" accel="50000" decel="50000" fill="hold" grpId="1" nodeType="clickEffect">
                                  <p:stCondLst>
                                    <p:cond delay="0"/>
                                  </p:stCondLst>
                                  <p:childTnLst>
                                    <p:animMotion origin="layout" path="M 0 2.22222E-6 L 0.25 2.22222E-6 " pathEditMode="relative" rAng="0" ptsTypes="AA">
                                      <p:cBhvr>
                                        <p:cTn id="70" dur="2000" fill="hold"/>
                                        <p:tgtEl>
                                          <p:spTgt spid="2"/>
                                        </p:tgtEl>
                                        <p:attrNameLst>
                                          <p:attrName>ppt_x</p:attrName>
                                          <p:attrName>ppt_y</p:attrName>
                                        </p:attrNameLst>
                                      </p:cBhvr>
                                      <p:rCtr x="12500" y="0"/>
                                    </p:animMotion>
                                  </p:childTnLst>
                                </p:cTn>
                              </p:par>
                              <p:par>
                                <p:cTn id="71" presetID="63" presetClass="path" presetSubtype="0" accel="50000" decel="50000" fill="hold" grpId="1" nodeType="withEffect">
                                  <p:stCondLst>
                                    <p:cond delay="0"/>
                                  </p:stCondLst>
                                  <p:childTnLst>
                                    <p:animMotion origin="layout" path="M 0 -2.59259E-6 L 0.25 -2.59259E-6 " pathEditMode="relative" rAng="0" ptsTypes="AA">
                                      <p:cBhvr>
                                        <p:cTn id="72" dur="2000" fill="hold"/>
                                        <p:tgtEl>
                                          <p:spTgt spid="7"/>
                                        </p:tgtEl>
                                        <p:attrNameLst>
                                          <p:attrName>ppt_x</p:attrName>
                                          <p:attrName>ppt_y</p:attrName>
                                        </p:attrNameLst>
                                      </p:cBhvr>
                                      <p:rCtr x="12500" y="0"/>
                                    </p:animMotion>
                                  </p:childTnLst>
                                </p:cTn>
                              </p:par>
                              <p:par>
                                <p:cTn id="73" presetID="63" presetClass="path" presetSubtype="0" accel="50000" decel="50000" fill="hold" nodeType="withEffect">
                                  <p:stCondLst>
                                    <p:cond delay="0"/>
                                  </p:stCondLst>
                                  <p:childTnLst>
                                    <p:animMotion origin="layout" path="M 0 2.22222E-6 L 0.25 2.22222E-6 " pathEditMode="relative" rAng="0" ptsTypes="AA">
                                      <p:cBhvr>
                                        <p:cTn id="74" dur="2000" fill="hold"/>
                                        <p:tgtEl>
                                          <p:spTgt spid="14"/>
                                        </p:tgtEl>
                                        <p:attrNameLst>
                                          <p:attrName>ppt_x</p:attrName>
                                          <p:attrName>ppt_y</p:attrName>
                                        </p:attrNameLst>
                                      </p:cBhvr>
                                      <p:rCtr x="12500" y="0"/>
                                    </p:animMotion>
                                  </p:childTnLst>
                                </p:cTn>
                              </p:par>
                              <p:par>
                                <p:cTn id="75" presetID="63" presetClass="path" presetSubtype="0" accel="50000" decel="50000" fill="hold" nodeType="withEffect">
                                  <p:stCondLst>
                                    <p:cond delay="0"/>
                                  </p:stCondLst>
                                  <p:childTnLst>
                                    <p:animMotion origin="layout" path="M 8.33333E-7 2.22222E-6 L 0.25 2.22222E-6 " pathEditMode="relative" rAng="0" ptsTypes="AA">
                                      <p:cBhvr>
                                        <p:cTn id="76" dur="2000" fill="hold"/>
                                        <p:tgtEl>
                                          <p:spTgt spid="17"/>
                                        </p:tgtEl>
                                        <p:attrNameLst>
                                          <p:attrName>ppt_x</p:attrName>
                                          <p:attrName>ppt_y</p:attrName>
                                        </p:attrNameLst>
                                      </p:cBhvr>
                                      <p:rCtr x="12500" y="0"/>
                                    </p:animMotion>
                                  </p:childTnLst>
                                </p:cTn>
                              </p:par>
                              <p:par>
                                <p:cTn id="77" presetID="63" presetClass="path" presetSubtype="0" accel="50000" decel="50000" fill="hold" grpId="1" nodeType="withEffect">
                                  <p:stCondLst>
                                    <p:cond delay="0"/>
                                  </p:stCondLst>
                                  <p:childTnLst>
                                    <p:animMotion origin="layout" path="M -3.61111E-6 -2.22222E-6 L 0.25 -2.22222E-6 " pathEditMode="relative" rAng="0" ptsTypes="AA">
                                      <p:cBhvr>
                                        <p:cTn id="78" dur="2000" fill="hold"/>
                                        <p:tgtEl>
                                          <p:spTgt spid="24"/>
                                        </p:tgtEl>
                                        <p:attrNameLst>
                                          <p:attrName>ppt_x</p:attrName>
                                          <p:attrName>ppt_y</p:attrName>
                                        </p:attrNameLst>
                                      </p:cBhvr>
                                      <p:rCtr x="12500" y="0"/>
                                    </p:animMotion>
                                  </p:childTnLst>
                                </p:cTn>
                              </p:par>
                              <p:par>
                                <p:cTn id="79" presetID="63" presetClass="path" presetSubtype="0" accel="50000" decel="50000" fill="hold" grpId="1" nodeType="withEffect">
                                  <p:stCondLst>
                                    <p:cond delay="0"/>
                                  </p:stCondLst>
                                  <p:childTnLst>
                                    <p:animMotion origin="layout" path="M 0 2.96296E-6 L 0.25 2.96296E-6 " pathEditMode="relative" rAng="0" ptsTypes="AA">
                                      <p:cBhvr>
                                        <p:cTn id="80" dur="2000" fill="hold"/>
                                        <p:tgtEl>
                                          <p:spTgt spid="25"/>
                                        </p:tgtEl>
                                        <p:attrNameLst>
                                          <p:attrName>ppt_x</p:attrName>
                                          <p:attrName>ppt_y</p:attrName>
                                        </p:attrNameLst>
                                      </p:cBhvr>
                                      <p:rCtr x="12500" y="0"/>
                                    </p:animMotion>
                                  </p:childTnLst>
                                </p:cTn>
                              </p:par>
                              <p:par>
                                <p:cTn id="81" presetID="63" presetClass="path" presetSubtype="0" accel="50000" decel="50000" fill="hold" grpId="1" nodeType="withEffect">
                                  <p:stCondLst>
                                    <p:cond delay="0"/>
                                  </p:stCondLst>
                                  <p:childTnLst>
                                    <p:animMotion origin="layout" path="M -4.16667E-6 -1.85185E-6 L 0.25 -1.85185E-6 " pathEditMode="relative" rAng="0" ptsTypes="AA">
                                      <p:cBhvr>
                                        <p:cTn id="82" dur="2000" fill="hold"/>
                                        <p:tgtEl>
                                          <p:spTgt spid="35"/>
                                        </p:tgtEl>
                                        <p:attrNameLst>
                                          <p:attrName>ppt_x</p:attrName>
                                          <p:attrName>ppt_y</p:attrName>
                                        </p:attrNameLst>
                                      </p:cBhvr>
                                      <p:rCtr x="12500" y="0"/>
                                    </p:animMotion>
                                  </p:childTnLst>
                                </p:cTn>
                              </p:par>
                              <p:par>
                                <p:cTn id="83" presetID="63" presetClass="path" presetSubtype="0" accel="50000" decel="50000" fill="hold" grpId="1" nodeType="withEffect">
                                  <p:stCondLst>
                                    <p:cond delay="0"/>
                                  </p:stCondLst>
                                  <p:childTnLst>
                                    <p:animMotion origin="layout" path="M 3.05556E-6 4.44444E-6 L 0.25 4.44444E-6 " pathEditMode="relative" rAng="0" ptsTypes="AA">
                                      <p:cBhvr>
                                        <p:cTn id="84" dur="2000" fill="hold"/>
                                        <p:tgtEl>
                                          <p:spTgt spid="36"/>
                                        </p:tgtEl>
                                        <p:attrNameLst>
                                          <p:attrName>ppt_x</p:attrName>
                                          <p:attrName>ppt_y</p:attrName>
                                        </p:attrNameLst>
                                      </p:cBhvr>
                                      <p:rCtr x="12500" y="0"/>
                                    </p:animMotion>
                                  </p:childTnLst>
                                </p:cTn>
                              </p:par>
                              <p:par>
                                <p:cTn id="85" presetID="63" presetClass="path" presetSubtype="0" accel="50000" decel="50000" fill="hold" grpId="1" nodeType="withEffect">
                                  <p:stCondLst>
                                    <p:cond delay="0"/>
                                  </p:stCondLst>
                                  <p:childTnLst>
                                    <p:animMotion origin="layout" path="M 3.33333E-6 4.44444E-6 L 0.25 4.44444E-6 " pathEditMode="relative" rAng="0" ptsTypes="AA">
                                      <p:cBhvr>
                                        <p:cTn id="86" dur="2000" fill="hold"/>
                                        <p:tgtEl>
                                          <p:spTgt spid="37"/>
                                        </p:tgtEl>
                                        <p:attrNameLst>
                                          <p:attrName>ppt_x</p:attrName>
                                          <p:attrName>ppt_y</p:attrName>
                                        </p:attrNameLst>
                                      </p:cBhvr>
                                      <p:rCtr x="12500" y="0"/>
                                    </p:animMotion>
                                  </p:childTnLst>
                                </p:cTn>
                              </p:par>
                              <p:par>
                                <p:cTn id="87" presetID="63" presetClass="path" presetSubtype="0" accel="50000" decel="50000" fill="hold" grpId="1" nodeType="withEffect">
                                  <p:stCondLst>
                                    <p:cond delay="0"/>
                                  </p:stCondLst>
                                  <p:childTnLst>
                                    <p:animMotion origin="layout" path="M 1.11111E-6 -1.11111E-6 L 0.25 -1.11111E-6 " pathEditMode="relative" rAng="0" ptsTypes="AA">
                                      <p:cBhvr>
                                        <p:cTn id="88" dur="2000" fill="hold"/>
                                        <p:tgtEl>
                                          <p:spTgt spid="38"/>
                                        </p:tgtEl>
                                        <p:attrNameLst>
                                          <p:attrName>ppt_x</p:attrName>
                                          <p:attrName>ppt_y</p:attrName>
                                        </p:attrNameLst>
                                      </p:cBhvr>
                                      <p:rCtr x="12500" y="0"/>
                                    </p:animMotion>
                                  </p:childTnLst>
                                </p:cTn>
                              </p:par>
                              <p:par>
                                <p:cTn id="89" presetID="35" presetClass="path" presetSubtype="0" accel="50000" decel="50000" fill="hold" grpId="1" nodeType="withEffect">
                                  <p:stCondLst>
                                    <p:cond delay="0"/>
                                  </p:stCondLst>
                                  <p:childTnLst>
                                    <p:animMotion origin="layout" path="M -1.66667E-6 2.22222E-6 L -0.25 2.22222E-6 " pathEditMode="relative" rAng="0" ptsTypes="AA">
                                      <p:cBhvr>
                                        <p:cTn id="90" dur="2000" fill="hold"/>
                                        <p:tgtEl>
                                          <p:spTgt spid="5"/>
                                        </p:tgtEl>
                                        <p:attrNameLst>
                                          <p:attrName>ppt_x</p:attrName>
                                          <p:attrName>ppt_y</p:attrName>
                                        </p:attrNameLst>
                                      </p:cBhvr>
                                      <p:rCtr x="-12500" y="0"/>
                                    </p:animMotion>
                                  </p:childTnLst>
                                </p:cTn>
                              </p:par>
                              <p:par>
                                <p:cTn id="91" presetID="35" presetClass="path" presetSubtype="0" accel="50000" decel="50000" fill="hold" grpId="1" nodeType="withEffect">
                                  <p:stCondLst>
                                    <p:cond delay="0"/>
                                  </p:stCondLst>
                                  <p:childTnLst>
                                    <p:animMotion origin="layout" path="M -1.66667E-6 -2.59259E-6 L -0.25 -2.59259E-6 " pathEditMode="relative" rAng="0" ptsTypes="AA">
                                      <p:cBhvr>
                                        <p:cTn id="92" dur="2000" fill="hold"/>
                                        <p:tgtEl>
                                          <p:spTgt spid="8"/>
                                        </p:tgtEl>
                                        <p:attrNameLst>
                                          <p:attrName>ppt_x</p:attrName>
                                          <p:attrName>ppt_y</p:attrName>
                                        </p:attrNameLst>
                                      </p:cBhvr>
                                      <p:rCtr x="-12500" y="0"/>
                                    </p:animMotion>
                                  </p:childTnLst>
                                </p:cTn>
                              </p:par>
                              <p:par>
                                <p:cTn id="93" presetID="35" presetClass="path" presetSubtype="0" accel="50000" decel="50000" fill="hold" nodeType="withEffect">
                                  <p:stCondLst>
                                    <p:cond delay="0"/>
                                  </p:stCondLst>
                                  <p:childTnLst>
                                    <p:animMotion origin="layout" path="M -3.33333E-6 4.81481E-6 L -0.25 4.81481E-6 " pathEditMode="relative" rAng="0" ptsTypes="AA">
                                      <p:cBhvr>
                                        <p:cTn id="94" dur="2000" fill="hold"/>
                                        <p:tgtEl>
                                          <p:spTgt spid="16"/>
                                        </p:tgtEl>
                                        <p:attrNameLst>
                                          <p:attrName>ppt_x</p:attrName>
                                          <p:attrName>ppt_y</p:attrName>
                                        </p:attrNameLst>
                                      </p:cBhvr>
                                      <p:rCtr x="-12500" y="0"/>
                                    </p:animMotion>
                                  </p:childTnLst>
                                </p:cTn>
                              </p:par>
                              <p:par>
                                <p:cTn id="95" presetID="35" presetClass="path" presetSubtype="0" accel="50000" decel="50000" fill="hold" nodeType="withEffect">
                                  <p:stCondLst>
                                    <p:cond delay="0"/>
                                  </p:stCondLst>
                                  <p:childTnLst>
                                    <p:animMotion origin="layout" path="M -3.33333E-6 -2.22222E-6 L -0.25 -2.22222E-6 " pathEditMode="relative" rAng="0" ptsTypes="AA">
                                      <p:cBhvr>
                                        <p:cTn id="96" dur="2000" fill="hold"/>
                                        <p:tgtEl>
                                          <p:spTgt spid="22"/>
                                        </p:tgtEl>
                                        <p:attrNameLst>
                                          <p:attrName>ppt_x</p:attrName>
                                          <p:attrName>ppt_y</p:attrName>
                                        </p:attrNameLst>
                                      </p:cBhvr>
                                      <p:rCtr x="-12500" y="0"/>
                                    </p:animMotion>
                                  </p:childTnLst>
                                </p:cTn>
                              </p:par>
                              <p:par>
                                <p:cTn id="97" presetID="35" presetClass="path" presetSubtype="0" accel="50000" decel="50000" fill="hold" grpId="1" nodeType="withEffect">
                                  <p:stCondLst>
                                    <p:cond delay="0"/>
                                  </p:stCondLst>
                                  <p:childTnLst>
                                    <p:animMotion origin="layout" path="M -2.77778E-6 -1.11111E-6 L -0.25 -1.11111E-6 " pathEditMode="relative" rAng="0" ptsTypes="AA">
                                      <p:cBhvr>
                                        <p:cTn id="98" dur="2000" fill="hold"/>
                                        <p:tgtEl>
                                          <p:spTgt spid="30"/>
                                        </p:tgtEl>
                                        <p:attrNameLst>
                                          <p:attrName>ppt_x</p:attrName>
                                          <p:attrName>ppt_y</p:attrName>
                                        </p:attrNameLst>
                                      </p:cBhvr>
                                      <p:rCtr x="-12500" y="0"/>
                                    </p:animMotion>
                                  </p:childTnLst>
                                </p:cTn>
                              </p:par>
                              <p:par>
                                <p:cTn id="99" presetID="35" presetClass="path" presetSubtype="0" accel="50000" decel="50000" fill="hold" grpId="1" nodeType="withEffect">
                                  <p:stCondLst>
                                    <p:cond delay="0"/>
                                  </p:stCondLst>
                                  <p:childTnLst>
                                    <p:animMotion origin="layout" path="M -3.33333E-6 1.11111E-6 L -0.25 1.11111E-6 " pathEditMode="relative" rAng="0" ptsTypes="AA">
                                      <p:cBhvr>
                                        <p:cTn id="100" dur="2000" fill="hold"/>
                                        <p:tgtEl>
                                          <p:spTgt spid="31"/>
                                        </p:tgtEl>
                                        <p:attrNameLst>
                                          <p:attrName>ppt_x</p:attrName>
                                          <p:attrName>ppt_y</p:attrName>
                                        </p:attrNameLst>
                                      </p:cBhvr>
                                      <p:rCtr x="-12500" y="0"/>
                                    </p:animMotion>
                                  </p:childTnLst>
                                </p:cTn>
                              </p:par>
                              <p:par>
                                <p:cTn id="101" presetID="35" presetClass="path" presetSubtype="0" accel="50000" decel="50000" fill="hold" grpId="1" nodeType="withEffect">
                                  <p:stCondLst>
                                    <p:cond delay="0"/>
                                  </p:stCondLst>
                                  <p:childTnLst>
                                    <p:animMotion origin="layout" path="M 3.88889E-6 -1.48148E-6 L -0.25 -1.48148E-6 " pathEditMode="relative" rAng="0" ptsTypes="AA">
                                      <p:cBhvr>
                                        <p:cTn id="102" dur="2000" fill="hold"/>
                                        <p:tgtEl>
                                          <p:spTgt spid="42"/>
                                        </p:tgtEl>
                                        <p:attrNameLst>
                                          <p:attrName>ppt_x</p:attrName>
                                          <p:attrName>ppt_y</p:attrName>
                                        </p:attrNameLst>
                                      </p:cBhvr>
                                      <p:rCtr x="-12500" y="0"/>
                                    </p:animMotion>
                                  </p:childTnLst>
                                </p:cTn>
                              </p:par>
                              <p:par>
                                <p:cTn id="103" presetID="35" presetClass="path" presetSubtype="0" accel="50000" decel="50000" fill="hold" grpId="1" nodeType="withEffect">
                                  <p:stCondLst>
                                    <p:cond delay="0"/>
                                  </p:stCondLst>
                                  <p:childTnLst>
                                    <p:animMotion origin="layout" path="M -2.22222E-6 2.96296E-6 L -0.25 2.96296E-6 " pathEditMode="relative" rAng="0" ptsTypes="AA">
                                      <p:cBhvr>
                                        <p:cTn id="104" dur="2000" fill="hold"/>
                                        <p:tgtEl>
                                          <p:spTgt spid="43"/>
                                        </p:tgtEl>
                                        <p:attrNameLst>
                                          <p:attrName>ppt_x</p:attrName>
                                          <p:attrName>ppt_y</p:attrName>
                                        </p:attrNameLst>
                                      </p:cBhvr>
                                      <p:rCtr x="-12500" y="0"/>
                                    </p:animMotion>
                                  </p:childTnLst>
                                </p:cTn>
                              </p:par>
                              <p:par>
                                <p:cTn id="105" presetID="35" presetClass="path" presetSubtype="0" accel="50000" decel="50000" fill="hold" grpId="1" nodeType="withEffect">
                                  <p:stCondLst>
                                    <p:cond delay="0"/>
                                  </p:stCondLst>
                                  <p:childTnLst>
                                    <p:animMotion origin="layout" path="M -2.5E-6 -2.59259E-6 L -0.25 -2.59259E-6 " pathEditMode="relative" rAng="0" ptsTypes="AA">
                                      <p:cBhvr>
                                        <p:cTn id="106" dur="2000" fill="hold"/>
                                        <p:tgtEl>
                                          <p:spTgt spid="44"/>
                                        </p:tgtEl>
                                        <p:attrNameLst>
                                          <p:attrName>ppt_x</p:attrName>
                                          <p:attrName>ppt_y</p:attrName>
                                        </p:attrNameLst>
                                      </p:cBhvr>
                                      <p:rCtr x="-12500" y="0"/>
                                    </p:animMotion>
                                  </p:childTnLst>
                                </p:cTn>
                              </p:par>
                              <p:par>
                                <p:cTn id="107" presetID="35" presetClass="path" presetSubtype="0" accel="50000" decel="50000" fill="hold" grpId="1" nodeType="withEffect">
                                  <p:stCondLst>
                                    <p:cond delay="0"/>
                                  </p:stCondLst>
                                  <p:childTnLst>
                                    <p:animMotion origin="layout" path="M 3.05556E-6 -3.7037E-7 L -0.25 -3.7037E-7 " pathEditMode="relative" rAng="0" ptsTypes="AA">
                                      <p:cBhvr>
                                        <p:cTn id="108" dur="2000" fill="hold"/>
                                        <p:tgtEl>
                                          <p:spTgt spid="45"/>
                                        </p:tgtEl>
                                        <p:attrNameLst>
                                          <p:attrName>ppt_x</p:attrName>
                                          <p:attrName>ppt_y</p:attrName>
                                        </p:attrNameLst>
                                      </p:cBhvr>
                                      <p:rCtr x="-12500" y="0"/>
                                    </p:animMotion>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fade">
                                      <p:cBhvr>
                                        <p:cTn id="113" dur="500"/>
                                        <p:tgtEl>
                                          <p:spTgt spid="9"/>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7" grpId="0" animBg="1"/>
      <p:bldP spid="7" grpId="1" animBg="1"/>
      <p:bldP spid="8" grpId="0" animBg="1"/>
      <p:bldP spid="8" grpId="1" animBg="1"/>
      <p:bldP spid="24" grpId="0" animBg="1"/>
      <p:bldP spid="24" grpId="1" animBg="1"/>
      <p:bldP spid="25" grpId="0" animBg="1"/>
      <p:bldP spid="25" grpId="1" animBg="1"/>
      <p:bldP spid="30" grpId="0" animBg="1"/>
      <p:bldP spid="30" grpId="1" animBg="1"/>
      <p:bldP spid="31" grpId="0" animBg="1"/>
      <p:bldP spid="31" grpId="1" animBg="1"/>
      <p:bldP spid="35" grpId="0" animBg="1"/>
      <p:bldP spid="35" grpId="1" animBg="1"/>
      <p:bldP spid="36" grpId="0" animBg="1"/>
      <p:bldP spid="36" grpId="1" animBg="1"/>
      <p:bldP spid="37" grpId="0" animBg="1"/>
      <p:bldP spid="37" grpId="1" animBg="1"/>
      <p:bldP spid="38" grpId="0" animBg="1"/>
      <p:bldP spid="38" grpId="1" animBg="1"/>
      <p:bldP spid="42" grpId="0" animBg="1"/>
      <p:bldP spid="42" grpId="1" animBg="1"/>
      <p:bldP spid="43" grpId="0" animBg="1"/>
      <p:bldP spid="43" grpId="1" animBg="1"/>
      <p:bldP spid="44" grpId="0" animBg="1"/>
      <p:bldP spid="44" grpId="1" animBg="1"/>
      <p:bldP spid="45" grpId="0" animBg="1"/>
      <p:bldP spid="45" grpId="1"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Building Built Environments</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851428" y="846921"/>
            <a:ext cx="7454372" cy="4693593"/>
          </a:xfrm>
          <a:prstGeom prst="rect">
            <a:avLst/>
          </a:prstGeom>
        </p:spPr>
        <p:txBody>
          <a:bodyPr wrap="square">
            <a:spAutoFit/>
          </a:bodyPr>
          <a:lstStyle/>
          <a:p>
            <a:pPr algn="ctr"/>
            <a:r>
              <a:rPr lang="en-CA" sz="2300" dirty="0"/>
              <a:t>Louis Wirth who we have seen briefly before in discussing neighborhoods, understood that urbanism was an amalgam of the built environment and humans - because you cannot have a “built” environment without “builders”.</a:t>
            </a:r>
          </a:p>
          <a:p>
            <a:pPr algn="ctr"/>
            <a:endParaRPr lang="en-CA" sz="2300" dirty="0"/>
          </a:p>
          <a:p>
            <a:pPr algn="ctr"/>
            <a:r>
              <a:rPr lang="en-CA" sz="2300" dirty="0"/>
              <a:t>So urban environments are ever and always social environments because people bring their ‘social’ with them wherever they go.</a:t>
            </a:r>
          </a:p>
          <a:p>
            <a:pPr algn="ctr"/>
            <a:endParaRPr lang="en-CA" sz="2300" dirty="0"/>
          </a:p>
          <a:p>
            <a:pPr algn="ctr"/>
            <a:r>
              <a:rPr lang="en-CA" sz="2300" dirty="0"/>
              <a:t>This point, the idea that people go places; that they move, and migrate, within and between places, regions, nations, is such a fundamental attribute of the human world that it was adopted by social geography as the “ecological approach”.</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47809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728088"/>
            <a:ext cx="4953000" cy="4375454"/>
          </a:xfrm>
          <a:prstGeom prst="rect">
            <a:avLst/>
          </a:prstGeom>
          <a:pattFill prst="wdDnDiag">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7" name="TextBox 6"/>
          <p:cNvSpPr txBox="1"/>
          <p:nvPr/>
        </p:nvSpPr>
        <p:spPr>
          <a:xfrm>
            <a:off x="2059167" y="176048"/>
            <a:ext cx="5025671" cy="646331"/>
          </a:xfrm>
          <a:prstGeom prst="rect">
            <a:avLst/>
          </a:prstGeom>
          <a:solidFill>
            <a:schemeClr val="bg1"/>
          </a:solidFill>
          <a:ln>
            <a:solidFill>
              <a:schemeClr val="tx1"/>
            </a:solidFill>
          </a:ln>
        </p:spPr>
        <p:txBody>
          <a:bodyPr wrap="none" rtlCol="0">
            <a:spAutoFit/>
          </a:bodyPr>
          <a:lstStyle/>
          <a:p>
            <a:pPr algn="ctr"/>
            <a:r>
              <a:rPr lang="en-US" sz="3600" dirty="0">
                <a:effectLst>
                  <a:outerShdw blurRad="38100" dist="38100" dir="2700000" algn="tl">
                    <a:srgbClr val="000000">
                      <a:alpha val="43137"/>
                    </a:srgbClr>
                  </a:outerShdw>
                </a:effectLst>
              </a:rPr>
              <a:t>SOCIAL SPACE VARIABLES</a:t>
            </a:r>
          </a:p>
        </p:txBody>
      </p:sp>
      <p:sp>
        <p:nvSpPr>
          <p:cNvPr id="27" name="TextBox 26"/>
          <p:cNvSpPr txBox="1"/>
          <p:nvPr/>
        </p:nvSpPr>
        <p:spPr>
          <a:xfrm>
            <a:off x="2101315" y="1852282"/>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dirty="0">
                <a:effectLst>
                  <a:outerShdw blurRad="38100" dist="38100" dir="2700000" algn="tl">
                    <a:srgbClr val="000000">
                      <a:alpha val="43137"/>
                    </a:srgbClr>
                  </a:outerShdw>
                </a:effectLst>
              </a:rPr>
              <a:t>Small wealthy families</a:t>
            </a:r>
          </a:p>
        </p:txBody>
      </p:sp>
      <p:sp>
        <p:nvSpPr>
          <p:cNvPr id="39" name="TextBox 38"/>
          <p:cNvSpPr txBox="1"/>
          <p:nvPr/>
        </p:nvSpPr>
        <p:spPr>
          <a:xfrm>
            <a:off x="0" y="2871556"/>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spc="-150" dirty="0"/>
              <a:t>College education</a:t>
            </a:r>
          </a:p>
          <a:p>
            <a:pPr algn="ctr"/>
            <a:r>
              <a:rPr lang="en-US" spc="-150" dirty="0"/>
              <a:t>Managerial</a:t>
            </a:r>
          </a:p>
        </p:txBody>
      </p:sp>
      <p:sp>
        <p:nvSpPr>
          <p:cNvPr id="47" name="TextBox 46"/>
          <p:cNvSpPr txBox="1"/>
          <p:nvPr/>
        </p:nvSpPr>
        <p:spPr>
          <a:xfrm>
            <a:off x="0" y="3657600"/>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spc="-150" dirty="0"/>
              <a:t>High School Education</a:t>
            </a:r>
          </a:p>
          <a:p>
            <a:pPr algn="ctr"/>
            <a:r>
              <a:rPr lang="en-US" spc="-150" dirty="0"/>
              <a:t>Clerical/Trades</a:t>
            </a:r>
          </a:p>
        </p:txBody>
      </p:sp>
      <p:sp>
        <p:nvSpPr>
          <p:cNvPr id="48" name="TextBox 47"/>
          <p:cNvSpPr txBox="1"/>
          <p:nvPr/>
        </p:nvSpPr>
        <p:spPr>
          <a:xfrm>
            <a:off x="0" y="4800600"/>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spc="-150" dirty="0"/>
              <a:t>Grade School Education</a:t>
            </a:r>
          </a:p>
          <a:p>
            <a:pPr algn="ctr"/>
            <a:r>
              <a:rPr lang="en-US" spc="-150" dirty="0"/>
              <a:t>Operative/Unskilled</a:t>
            </a:r>
          </a:p>
        </p:txBody>
      </p:sp>
      <p:sp>
        <p:nvSpPr>
          <p:cNvPr id="49" name="TextBox 48"/>
          <p:cNvSpPr txBox="1"/>
          <p:nvPr/>
        </p:nvSpPr>
        <p:spPr>
          <a:xfrm>
            <a:off x="0" y="5638800"/>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spc="-150" dirty="0"/>
              <a:t>Little Education</a:t>
            </a:r>
          </a:p>
          <a:p>
            <a:pPr algn="ctr"/>
            <a:r>
              <a:rPr lang="en-US" spc="-150" dirty="0" err="1"/>
              <a:t>Unskillled</a:t>
            </a:r>
            <a:r>
              <a:rPr lang="en-US" spc="-150" dirty="0"/>
              <a:t>/Unemployed</a:t>
            </a:r>
          </a:p>
        </p:txBody>
      </p:sp>
      <p:sp>
        <p:nvSpPr>
          <p:cNvPr id="50" name="TextBox 49"/>
          <p:cNvSpPr txBox="1"/>
          <p:nvPr/>
        </p:nvSpPr>
        <p:spPr>
          <a:xfrm>
            <a:off x="0" y="1600200"/>
            <a:ext cx="1981095" cy="830997"/>
          </a:xfrm>
          <a:prstGeom prst="rect">
            <a:avLst/>
          </a:prstGeom>
          <a:solidFill>
            <a:schemeClr val="bg1"/>
          </a:solidFill>
          <a:ln>
            <a:solidFill>
              <a:schemeClr val="tx1"/>
            </a:solidFill>
          </a:ln>
        </p:spPr>
        <p:txBody>
          <a:bodyPr wrap="square" lIns="0" tIns="0" rIns="0" bIns="0" rtlCol="0">
            <a:spAutoFit/>
          </a:bodyPr>
          <a:lstStyle/>
          <a:p>
            <a:pPr algn="ctr"/>
            <a:r>
              <a:rPr lang="en-US" spc="-150" dirty="0"/>
              <a:t>College + Professional education</a:t>
            </a:r>
          </a:p>
          <a:p>
            <a:pPr algn="ctr"/>
            <a:r>
              <a:rPr lang="en-US" spc="-150" dirty="0"/>
              <a:t>Professionals</a:t>
            </a:r>
          </a:p>
        </p:txBody>
      </p:sp>
      <p:sp>
        <p:nvSpPr>
          <p:cNvPr id="51" name="TextBox 50"/>
          <p:cNvSpPr txBox="1"/>
          <p:nvPr/>
        </p:nvSpPr>
        <p:spPr>
          <a:xfrm>
            <a:off x="7116369" y="1852282"/>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High Income</a:t>
            </a:r>
          </a:p>
        </p:txBody>
      </p:sp>
      <p:sp>
        <p:nvSpPr>
          <p:cNvPr id="52" name="TextBox 51"/>
          <p:cNvSpPr txBox="1"/>
          <p:nvPr/>
        </p:nvSpPr>
        <p:spPr>
          <a:xfrm>
            <a:off x="7131268" y="26670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High Middle  Income</a:t>
            </a:r>
          </a:p>
        </p:txBody>
      </p:sp>
      <p:sp>
        <p:nvSpPr>
          <p:cNvPr id="53" name="TextBox 52"/>
          <p:cNvSpPr txBox="1"/>
          <p:nvPr/>
        </p:nvSpPr>
        <p:spPr>
          <a:xfrm>
            <a:off x="7162905" y="35052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Average Income</a:t>
            </a:r>
          </a:p>
        </p:txBody>
      </p:sp>
      <p:sp>
        <p:nvSpPr>
          <p:cNvPr id="54" name="TextBox 53"/>
          <p:cNvSpPr txBox="1"/>
          <p:nvPr/>
        </p:nvSpPr>
        <p:spPr>
          <a:xfrm>
            <a:off x="7162905" y="45720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Low Middle Income</a:t>
            </a:r>
          </a:p>
        </p:txBody>
      </p:sp>
      <p:sp>
        <p:nvSpPr>
          <p:cNvPr id="55" name="TextBox 54"/>
          <p:cNvSpPr txBox="1"/>
          <p:nvPr/>
        </p:nvSpPr>
        <p:spPr>
          <a:xfrm>
            <a:off x="7162800" y="55626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Low Income</a:t>
            </a:r>
          </a:p>
        </p:txBody>
      </p:sp>
      <p:sp>
        <p:nvSpPr>
          <p:cNvPr id="56" name="TextBox 55"/>
          <p:cNvSpPr txBox="1"/>
          <p:nvPr/>
        </p:nvSpPr>
        <p:spPr>
          <a:xfrm>
            <a:off x="1981095" y="6227802"/>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dirty="0"/>
              <a:t>Before &amp;after childbearing</a:t>
            </a:r>
          </a:p>
        </p:txBody>
      </p:sp>
      <p:sp>
        <p:nvSpPr>
          <p:cNvPr id="57" name="TextBox 56"/>
          <p:cNvSpPr txBox="1"/>
          <p:nvPr/>
        </p:nvSpPr>
        <p:spPr>
          <a:xfrm>
            <a:off x="5105505" y="62484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dirty="0"/>
              <a:t>Childbearing years</a:t>
            </a:r>
          </a:p>
        </p:txBody>
      </p:sp>
      <p:sp>
        <p:nvSpPr>
          <p:cNvPr id="58" name="TextBox 57"/>
          <p:cNvSpPr txBox="1"/>
          <p:nvPr/>
        </p:nvSpPr>
        <p:spPr>
          <a:xfrm>
            <a:off x="2085549" y="1247001"/>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dirty="0"/>
              <a:t>Single no kids  family</a:t>
            </a:r>
          </a:p>
        </p:txBody>
      </p:sp>
      <p:sp>
        <p:nvSpPr>
          <p:cNvPr id="59" name="TextBox 58"/>
          <p:cNvSpPr txBox="1"/>
          <p:nvPr/>
        </p:nvSpPr>
        <p:spPr>
          <a:xfrm>
            <a:off x="4724400" y="1263868"/>
            <a:ext cx="2285895" cy="276999"/>
          </a:xfrm>
          <a:prstGeom prst="rect">
            <a:avLst/>
          </a:prstGeom>
          <a:solidFill>
            <a:schemeClr val="bg1"/>
          </a:solidFill>
          <a:ln>
            <a:solidFill>
              <a:schemeClr val="tx1"/>
            </a:solidFill>
          </a:ln>
        </p:spPr>
        <p:txBody>
          <a:bodyPr wrap="square" lIns="0" tIns="0" rIns="0" bIns="0" rtlCol="0">
            <a:spAutoFit/>
          </a:bodyPr>
          <a:lstStyle/>
          <a:p>
            <a:pPr algn="ctr"/>
            <a:r>
              <a:rPr lang="en-US" dirty="0"/>
              <a:t> Larger with kids  family</a:t>
            </a:r>
          </a:p>
        </p:txBody>
      </p:sp>
      <p:sp>
        <p:nvSpPr>
          <p:cNvPr id="60" name="TextBox 59"/>
          <p:cNvSpPr txBox="1"/>
          <p:nvPr/>
        </p:nvSpPr>
        <p:spPr>
          <a:xfrm>
            <a:off x="4903074" y="1852282"/>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dirty="0">
                <a:effectLst>
                  <a:outerShdw blurRad="38100" dist="38100" dir="2700000" algn="tl">
                    <a:srgbClr val="000000">
                      <a:alpha val="43137"/>
                    </a:srgbClr>
                  </a:outerShdw>
                </a:effectLst>
              </a:rPr>
              <a:t>Large wealthy families</a:t>
            </a:r>
          </a:p>
        </p:txBody>
      </p:sp>
      <p:sp>
        <p:nvSpPr>
          <p:cNvPr id="61" name="TextBox 60"/>
          <p:cNvSpPr txBox="1"/>
          <p:nvPr/>
        </p:nvSpPr>
        <p:spPr>
          <a:xfrm>
            <a:off x="4903074" y="55003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dirty="0">
                <a:effectLst>
                  <a:outerShdw blurRad="38100" dist="38100" dir="2700000" algn="tl">
                    <a:srgbClr val="000000">
                      <a:alpha val="43137"/>
                    </a:srgbClr>
                  </a:outerShdw>
                </a:effectLst>
              </a:rPr>
              <a:t>Large Poorer families</a:t>
            </a:r>
          </a:p>
        </p:txBody>
      </p:sp>
      <p:sp>
        <p:nvSpPr>
          <p:cNvPr id="62" name="TextBox 61"/>
          <p:cNvSpPr txBox="1"/>
          <p:nvPr/>
        </p:nvSpPr>
        <p:spPr>
          <a:xfrm>
            <a:off x="2101315" y="5426076"/>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a:effectLst>
                  <a:outerShdw blurRad="38100" dist="38100" dir="2700000" algn="tl">
                    <a:srgbClr val="000000">
                      <a:alpha val="43137"/>
                    </a:srgbClr>
                  </a:outerShdw>
                </a:effectLst>
              </a:rPr>
              <a:t>Small poorer families</a:t>
            </a:r>
            <a:endParaRPr lang="en-US" dirty="0">
              <a:effectLst>
                <a:outerShdw blurRad="38100" dist="38100" dir="2700000" algn="tl">
                  <a:srgbClr val="000000">
                    <a:alpha val="43137"/>
                  </a:srgbClr>
                </a:outerShdw>
              </a:effectLst>
            </a:endParaRPr>
          </a:p>
        </p:txBody>
      </p:sp>
      <p:sp>
        <p:nvSpPr>
          <p:cNvPr id="3" name="Left-Right Arrow 2"/>
          <p:cNvSpPr/>
          <p:nvPr/>
        </p:nvSpPr>
        <p:spPr>
          <a:xfrm>
            <a:off x="2112033" y="3649689"/>
            <a:ext cx="4822167" cy="6937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effectLst>
                  <a:outerShdw blurRad="38100" dist="38100" dir="2700000" algn="tl">
                    <a:srgbClr val="000000">
                      <a:alpha val="43137"/>
                    </a:srgbClr>
                  </a:outerShdw>
                </a:effectLst>
              </a:rPr>
              <a:t>Stage in the        Life Cycle</a:t>
            </a:r>
          </a:p>
        </p:txBody>
      </p:sp>
      <p:sp>
        <p:nvSpPr>
          <p:cNvPr id="28" name="Left-Right Arrow 27"/>
          <p:cNvSpPr/>
          <p:nvPr/>
        </p:nvSpPr>
        <p:spPr>
          <a:xfrm rot="16200000">
            <a:off x="2403177" y="3550057"/>
            <a:ext cx="4337649" cy="693711"/>
          </a:xfrm>
          <a:prstGeom prst="lef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effectLst>
                  <a:outerShdw blurRad="38100" dist="38100" dir="2700000" algn="tl">
                    <a:srgbClr val="000000">
                      <a:alpha val="43137"/>
                    </a:srgbClr>
                  </a:outerShdw>
                </a:effectLst>
              </a:rPr>
              <a:t>Socio-economic Status</a:t>
            </a:r>
          </a:p>
        </p:txBody>
      </p:sp>
      <p:sp>
        <p:nvSpPr>
          <p:cNvPr id="24" name="TextBox 2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17202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500"/>
                                        <p:tgtEl>
                                          <p:spTgt spid="62"/>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9"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3" grpId="0" animBg="1"/>
      <p:bldP spid="2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728088"/>
            <a:ext cx="4953000" cy="4375454"/>
          </a:xfrm>
          <a:prstGeom prst="rect">
            <a:avLst/>
          </a:prstGeom>
          <a:pattFill prst="wdUpDiag">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7" name="TextBox 6"/>
          <p:cNvSpPr txBox="1"/>
          <p:nvPr/>
        </p:nvSpPr>
        <p:spPr>
          <a:xfrm>
            <a:off x="1822726" y="176048"/>
            <a:ext cx="5498557" cy="646331"/>
          </a:xfrm>
          <a:prstGeom prst="rect">
            <a:avLst/>
          </a:prstGeom>
          <a:solidFill>
            <a:schemeClr val="bg1"/>
          </a:solidFill>
          <a:ln>
            <a:solidFill>
              <a:schemeClr val="tx1"/>
            </a:solidFill>
          </a:ln>
        </p:spPr>
        <p:txBody>
          <a:bodyPr wrap="none" rtlCol="0">
            <a:spAutoFit/>
          </a:bodyPr>
          <a:lstStyle/>
          <a:p>
            <a:pPr algn="ctr"/>
            <a:r>
              <a:rPr lang="en-US" sz="3600" dirty="0">
                <a:effectLst>
                  <a:outerShdw blurRad="38100" dist="38100" dir="2700000" algn="tl">
                    <a:srgbClr val="000000">
                      <a:alpha val="43137"/>
                    </a:srgbClr>
                  </a:outerShdw>
                </a:effectLst>
              </a:rPr>
              <a:t>HOUSING SPACE VARIABLES</a:t>
            </a:r>
          </a:p>
        </p:txBody>
      </p:sp>
      <p:sp>
        <p:nvSpPr>
          <p:cNvPr id="27" name="TextBox 26"/>
          <p:cNvSpPr txBox="1"/>
          <p:nvPr/>
        </p:nvSpPr>
        <p:spPr>
          <a:xfrm>
            <a:off x="2101315" y="1852282"/>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dirty="0">
                <a:effectLst>
                  <a:outerShdw blurRad="38100" dist="38100" dir="2700000" algn="tl">
                    <a:srgbClr val="000000">
                      <a:alpha val="43137"/>
                    </a:srgbClr>
                  </a:outerShdw>
                </a:effectLst>
              </a:rPr>
              <a:t>Expensive </a:t>
            </a:r>
            <a:r>
              <a:rPr lang="en-US" dirty="0" err="1">
                <a:effectLst>
                  <a:outerShdw blurRad="38100" dist="38100" dir="2700000" algn="tl">
                    <a:srgbClr val="000000">
                      <a:alpha val="43137"/>
                    </a:srgbClr>
                  </a:outerShdw>
                </a:effectLst>
              </a:rPr>
              <a:t>Highrise</a:t>
            </a:r>
            <a:r>
              <a:rPr lang="en-US" dirty="0">
                <a:effectLst>
                  <a:outerShdw blurRad="38100" dist="38100" dir="2700000" algn="tl">
                    <a:srgbClr val="000000">
                      <a:alpha val="43137"/>
                    </a:srgbClr>
                  </a:outerShdw>
                </a:effectLst>
              </a:rPr>
              <a:t> </a:t>
            </a:r>
          </a:p>
          <a:p>
            <a:pPr algn="ctr"/>
            <a:r>
              <a:rPr lang="en-US" dirty="0">
                <a:effectLst>
                  <a:outerShdw blurRad="38100" dist="38100" dir="2700000" algn="tl">
                    <a:srgbClr val="000000">
                      <a:alpha val="43137"/>
                    </a:srgbClr>
                  </a:outerShdw>
                </a:effectLst>
              </a:rPr>
              <a:t>Dwellings</a:t>
            </a:r>
          </a:p>
        </p:txBody>
      </p:sp>
      <p:sp>
        <p:nvSpPr>
          <p:cNvPr id="39" name="TextBox 38"/>
          <p:cNvSpPr txBox="1"/>
          <p:nvPr/>
        </p:nvSpPr>
        <p:spPr>
          <a:xfrm>
            <a:off x="0" y="2871556"/>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Spacious Comfortable</a:t>
            </a:r>
          </a:p>
        </p:txBody>
      </p:sp>
      <p:sp>
        <p:nvSpPr>
          <p:cNvPr id="47" name="TextBox 46"/>
          <p:cNvSpPr txBox="1"/>
          <p:nvPr/>
        </p:nvSpPr>
        <p:spPr>
          <a:xfrm>
            <a:off x="0" y="36576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Average Space Comfort</a:t>
            </a:r>
          </a:p>
        </p:txBody>
      </p:sp>
      <p:sp>
        <p:nvSpPr>
          <p:cNvPr id="48" name="TextBox 47"/>
          <p:cNvSpPr txBox="1"/>
          <p:nvPr/>
        </p:nvSpPr>
        <p:spPr>
          <a:xfrm>
            <a:off x="0" y="48006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Crowded Run Down</a:t>
            </a:r>
          </a:p>
        </p:txBody>
      </p:sp>
      <p:sp>
        <p:nvSpPr>
          <p:cNvPr id="49" name="TextBox 48"/>
          <p:cNvSpPr txBox="1"/>
          <p:nvPr/>
        </p:nvSpPr>
        <p:spPr>
          <a:xfrm>
            <a:off x="0" y="56388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Overcrowded Blighted</a:t>
            </a:r>
          </a:p>
        </p:txBody>
      </p:sp>
      <p:sp>
        <p:nvSpPr>
          <p:cNvPr id="50" name="TextBox 49"/>
          <p:cNvSpPr txBox="1"/>
          <p:nvPr/>
        </p:nvSpPr>
        <p:spPr>
          <a:xfrm>
            <a:off x="0" y="1877199"/>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Spacious Luxurious</a:t>
            </a:r>
          </a:p>
        </p:txBody>
      </p:sp>
      <p:sp>
        <p:nvSpPr>
          <p:cNvPr id="51" name="TextBox 50"/>
          <p:cNvSpPr txBox="1"/>
          <p:nvPr/>
        </p:nvSpPr>
        <p:spPr>
          <a:xfrm>
            <a:off x="7116369" y="1852282"/>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High price/rent</a:t>
            </a:r>
          </a:p>
        </p:txBody>
      </p:sp>
      <p:sp>
        <p:nvSpPr>
          <p:cNvPr id="52" name="TextBox 51"/>
          <p:cNvSpPr txBox="1"/>
          <p:nvPr/>
        </p:nvSpPr>
        <p:spPr>
          <a:xfrm>
            <a:off x="7131268" y="26670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High medium price rent</a:t>
            </a:r>
          </a:p>
        </p:txBody>
      </p:sp>
      <p:sp>
        <p:nvSpPr>
          <p:cNvPr id="53" name="TextBox 52"/>
          <p:cNvSpPr txBox="1"/>
          <p:nvPr/>
        </p:nvSpPr>
        <p:spPr>
          <a:xfrm>
            <a:off x="7162905" y="35052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Average price/rent</a:t>
            </a:r>
          </a:p>
        </p:txBody>
      </p:sp>
      <p:sp>
        <p:nvSpPr>
          <p:cNvPr id="54" name="TextBox 53"/>
          <p:cNvSpPr txBox="1"/>
          <p:nvPr/>
        </p:nvSpPr>
        <p:spPr>
          <a:xfrm>
            <a:off x="7162905" y="45720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Low medium price/rent</a:t>
            </a:r>
          </a:p>
        </p:txBody>
      </p:sp>
      <p:sp>
        <p:nvSpPr>
          <p:cNvPr id="55" name="TextBox 54"/>
          <p:cNvSpPr txBox="1"/>
          <p:nvPr/>
        </p:nvSpPr>
        <p:spPr>
          <a:xfrm>
            <a:off x="7162800" y="5562600"/>
            <a:ext cx="1981095" cy="276999"/>
          </a:xfrm>
          <a:prstGeom prst="rect">
            <a:avLst/>
          </a:prstGeom>
          <a:solidFill>
            <a:schemeClr val="bg1"/>
          </a:solidFill>
          <a:ln>
            <a:solidFill>
              <a:schemeClr val="tx1"/>
            </a:solidFill>
          </a:ln>
        </p:spPr>
        <p:txBody>
          <a:bodyPr wrap="square" lIns="0" tIns="0" rIns="0" bIns="0" rtlCol="0">
            <a:spAutoFit/>
          </a:bodyPr>
          <a:lstStyle/>
          <a:p>
            <a:pPr algn="ctr"/>
            <a:r>
              <a:rPr lang="en-US" spc="-150" dirty="0"/>
              <a:t>Low price/rent</a:t>
            </a:r>
          </a:p>
        </p:txBody>
      </p:sp>
      <p:sp>
        <p:nvSpPr>
          <p:cNvPr id="56" name="TextBox 55"/>
          <p:cNvSpPr txBox="1"/>
          <p:nvPr/>
        </p:nvSpPr>
        <p:spPr>
          <a:xfrm>
            <a:off x="1828800" y="6172200"/>
            <a:ext cx="1518418" cy="553998"/>
          </a:xfrm>
          <a:prstGeom prst="rect">
            <a:avLst/>
          </a:prstGeom>
          <a:solidFill>
            <a:schemeClr val="bg1"/>
          </a:solidFill>
          <a:ln>
            <a:solidFill>
              <a:schemeClr val="tx1"/>
            </a:solidFill>
          </a:ln>
        </p:spPr>
        <p:txBody>
          <a:bodyPr wrap="square" lIns="0" tIns="0" rIns="0" bIns="0" rtlCol="0">
            <a:spAutoFit/>
          </a:bodyPr>
          <a:lstStyle/>
          <a:p>
            <a:pPr algn="ctr"/>
            <a:r>
              <a:rPr lang="en-US" dirty="0"/>
              <a:t>No individual</a:t>
            </a:r>
          </a:p>
          <a:p>
            <a:pPr algn="ctr"/>
            <a:r>
              <a:rPr lang="en-US" dirty="0"/>
              <a:t>Lots or yards</a:t>
            </a:r>
          </a:p>
        </p:txBody>
      </p:sp>
      <p:sp>
        <p:nvSpPr>
          <p:cNvPr id="57" name="TextBox 56"/>
          <p:cNvSpPr txBox="1"/>
          <p:nvPr/>
        </p:nvSpPr>
        <p:spPr>
          <a:xfrm>
            <a:off x="6019747" y="6172200"/>
            <a:ext cx="1219253" cy="553998"/>
          </a:xfrm>
          <a:prstGeom prst="rect">
            <a:avLst/>
          </a:prstGeom>
          <a:solidFill>
            <a:schemeClr val="bg1"/>
          </a:solidFill>
          <a:ln>
            <a:solidFill>
              <a:schemeClr val="tx1"/>
            </a:solidFill>
          </a:ln>
        </p:spPr>
        <p:txBody>
          <a:bodyPr wrap="square" lIns="0" tIns="0" rIns="0" bIns="0" rtlCol="0">
            <a:spAutoFit/>
          </a:bodyPr>
          <a:lstStyle/>
          <a:p>
            <a:pPr algn="ctr"/>
            <a:r>
              <a:rPr lang="en-US" dirty="0"/>
              <a:t>Large lots</a:t>
            </a:r>
          </a:p>
          <a:p>
            <a:pPr algn="ctr"/>
            <a:r>
              <a:rPr lang="en-US" dirty="0"/>
              <a:t>and Yards</a:t>
            </a:r>
          </a:p>
        </p:txBody>
      </p:sp>
      <p:sp>
        <p:nvSpPr>
          <p:cNvPr id="58" name="TextBox 57"/>
          <p:cNvSpPr txBox="1"/>
          <p:nvPr/>
        </p:nvSpPr>
        <p:spPr>
          <a:xfrm>
            <a:off x="2085550" y="1247001"/>
            <a:ext cx="962450" cy="276999"/>
          </a:xfrm>
          <a:prstGeom prst="rect">
            <a:avLst/>
          </a:prstGeom>
          <a:solidFill>
            <a:schemeClr val="bg1"/>
          </a:solidFill>
          <a:ln>
            <a:solidFill>
              <a:schemeClr val="tx1"/>
            </a:solidFill>
          </a:ln>
        </p:spPr>
        <p:txBody>
          <a:bodyPr wrap="square" lIns="0" tIns="0" rIns="0" bIns="0" rtlCol="0">
            <a:spAutoFit/>
          </a:bodyPr>
          <a:lstStyle/>
          <a:p>
            <a:pPr algn="ctr"/>
            <a:r>
              <a:rPr lang="en-US" dirty="0" err="1"/>
              <a:t>Highrise</a:t>
            </a:r>
            <a:endParaRPr lang="en-US" dirty="0"/>
          </a:p>
        </p:txBody>
      </p:sp>
      <p:sp>
        <p:nvSpPr>
          <p:cNvPr id="59" name="TextBox 58"/>
          <p:cNvSpPr txBox="1"/>
          <p:nvPr/>
        </p:nvSpPr>
        <p:spPr>
          <a:xfrm>
            <a:off x="5791305" y="1263868"/>
            <a:ext cx="1371495" cy="276999"/>
          </a:xfrm>
          <a:prstGeom prst="rect">
            <a:avLst/>
          </a:prstGeom>
          <a:solidFill>
            <a:schemeClr val="bg1"/>
          </a:solidFill>
          <a:ln>
            <a:solidFill>
              <a:schemeClr val="tx1"/>
            </a:solidFill>
          </a:ln>
        </p:spPr>
        <p:txBody>
          <a:bodyPr wrap="square" lIns="0" tIns="0" rIns="0" bIns="0" rtlCol="0">
            <a:spAutoFit/>
          </a:bodyPr>
          <a:lstStyle/>
          <a:p>
            <a:pPr algn="ctr"/>
            <a:r>
              <a:rPr lang="en-US" dirty="0"/>
              <a:t>Single Family</a:t>
            </a:r>
          </a:p>
        </p:txBody>
      </p:sp>
      <p:sp>
        <p:nvSpPr>
          <p:cNvPr id="60" name="TextBox 59"/>
          <p:cNvSpPr txBox="1"/>
          <p:nvPr/>
        </p:nvSpPr>
        <p:spPr>
          <a:xfrm>
            <a:off x="4903074" y="1852282"/>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dirty="0">
                <a:effectLst>
                  <a:outerShdw blurRad="38100" dist="38100" dir="2700000" algn="tl">
                    <a:srgbClr val="000000">
                      <a:alpha val="43137"/>
                    </a:srgbClr>
                  </a:outerShdw>
                </a:effectLst>
              </a:rPr>
              <a:t>Expensive Single</a:t>
            </a:r>
          </a:p>
          <a:p>
            <a:pPr algn="ctr"/>
            <a:r>
              <a:rPr lang="en-US" dirty="0">
                <a:effectLst>
                  <a:outerShdw blurRad="38100" dist="38100" dir="2700000" algn="tl">
                    <a:srgbClr val="000000">
                      <a:alpha val="43137"/>
                    </a:srgbClr>
                  </a:outerShdw>
                </a:effectLst>
              </a:rPr>
              <a:t>Family Dwellings</a:t>
            </a:r>
          </a:p>
        </p:txBody>
      </p:sp>
      <p:sp>
        <p:nvSpPr>
          <p:cNvPr id="61" name="TextBox 60"/>
          <p:cNvSpPr txBox="1"/>
          <p:nvPr/>
        </p:nvSpPr>
        <p:spPr>
          <a:xfrm>
            <a:off x="4903074" y="5410200"/>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dirty="0">
                <a:effectLst>
                  <a:outerShdw blurRad="38100" dist="38100" dir="2700000" algn="tl">
                    <a:srgbClr val="000000">
                      <a:alpha val="43137"/>
                    </a:srgbClr>
                  </a:outerShdw>
                </a:effectLst>
              </a:rPr>
              <a:t>Cheap Single Family</a:t>
            </a:r>
          </a:p>
          <a:p>
            <a:pPr algn="ctr"/>
            <a:r>
              <a:rPr lang="en-US" dirty="0">
                <a:effectLst>
                  <a:outerShdw blurRad="38100" dist="38100" dir="2700000" algn="tl">
                    <a:srgbClr val="000000">
                      <a:alpha val="43137"/>
                    </a:srgbClr>
                  </a:outerShdw>
                </a:effectLst>
              </a:rPr>
              <a:t>Dwellings</a:t>
            </a:r>
          </a:p>
        </p:txBody>
      </p:sp>
      <p:sp>
        <p:nvSpPr>
          <p:cNvPr id="62" name="TextBox 61"/>
          <p:cNvSpPr txBox="1"/>
          <p:nvPr/>
        </p:nvSpPr>
        <p:spPr>
          <a:xfrm>
            <a:off x="2101315" y="5426076"/>
            <a:ext cx="1981095" cy="553998"/>
          </a:xfrm>
          <a:prstGeom prst="rect">
            <a:avLst/>
          </a:prstGeom>
          <a:solidFill>
            <a:schemeClr val="bg1"/>
          </a:solidFill>
          <a:ln>
            <a:solidFill>
              <a:schemeClr val="tx1"/>
            </a:solidFill>
          </a:ln>
        </p:spPr>
        <p:txBody>
          <a:bodyPr wrap="square" lIns="0" tIns="0" rIns="0" bIns="0" rtlCol="0">
            <a:spAutoFit/>
          </a:bodyPr>
          <a:lstStyle/>
          <a:p>
            <a:pPr algn="ctr"/>
            <a:r>
              <a:rPr lang="en-US" dirty="0">
                <a:effectLst>
                  <a:outerShdw blurRad="38100" dist="38100" dir="2700000" algn="tl">
                    <a:srgbClr val="000000">
                      <a:alpha val="43137"/>
                    </a:srgbClr>
                  </a:outerShdw>
                </a:effectLst>
              </a:rPr>
              <a:t>Cheap High Density</a:t>
            </a:r>
          </a:p>
          <a:p>
            <a:pPr algn="ctr"/>
            <a:r>
              <a:rPr lang="en-US" dirty="0" err="1">
                <a:effectLst>
                  <a:outerShdw blurRad="38100" dist="38100" dir="2700000" algn="tl">
                    <a:srgbClr val="000000">
                      <a:alpha val="43137"/>
                    </a:srgbClr>
                  </a:outerShdw>
                </a:effectLst>
              </a:rPr>
              <a:t>Highrise</a:t>
            </a:r>
            <a:endParaRPr lang="en-US" dirty="0">
              <a:effectLst>
                <a:outerShdw blurRad="38100" dist="38100" dir="2700000" algn="tl">
                  <a:srgbClr val="000000">
                    <a:alpha val="43137"/>
                  </a:srgbClr>
                </a:outerShdw>
              </a:effectLst>
            </a:endParaRPr>
          </a:p>
        </p:txBody>
      </p:sp>
      <p:sp>
        <p:nvSpPr>
          <p:cNvPr id="26" name="TextBox 25"/>
          <p:cNvSpPr txBox="1"/>
          <p:nvPr/>
        </p:nvSpPr>
        <p:spPr>
          <a:xfrm>
            <a:off x="3784050" y="6172200"/>
            <a:ext cx="1518418" cy="553998"/>
          </a:xfrm>
          <a:prstGeom prst="rect">
            <a:avLst/>
          </a:prstGeom>
          <a:solidFill>
            <a:schemeClr val="bg1"/>
          </a:solidFill>
          <a:ln>
            <a:solidFill>
              <a:schemeClr val="tx1"/>
            </a:solidFill>
          </a:ln>
        </p:spPr>
        <p:txBody>
          <a:bodyPr wrap="square" lIns="0" tIns="0" rIns="0" bIns="0" rtlCol="0">
            <a:spAutoFit/>
          </a:bodyPr>
          <a:lstStyle/>
          <a:p>
            <a:pPr algn="ctr"/>
            <a:r>
              <a:rPr lang="en-US" dirty="0"/>
              <a:t>Small</a:t>
            </a:r>
          </a:p>
          <a:p>
            <a:pPr algn="ctr"/>
            <a:r>
              <a:rPr lang="en-US" dirty="0"/>
              <a:t>Lots or yards</a:t>
            </a:r>
          </a:p>
        </p:txBody>
      </p:sp>
      <p:sp>
        <p:nvSpPr>
          <p:cNvPr id="28" name="TextBox 27"/>
          <p:cNvSpPr txBox="1"/>
          <p:nvPr/>
        </p:nvSpPr>
        <p:spPr>
          <a:xfrm>
            <a:off x="4343401" y="1279634"/>
            <a:ext cx="1219200" cy="276999"/>
          </a:xfrm>
          <a:prstGeom prst="rect">
            <a:avLst/>
          </a:prstGeom>
          <a:solidFill>
            <a:schemeClr val="bg1"/>
          </a:solidFill>
          <a:ln>
            <a:solidFill>
              <a:schemeClr val="tx1"/>
            </a:solidFill>
          </a:ln>
        </p:spPr>
        <p:txBody>
          <a:bodyPr wrap="square" lIns="0" tIns="0" rIns="0" bIns="0" rtlCol="0">
            <a:spAutoFit/>
          </a:bodyPr>
          <a:lstStyle/>
          <a:p>
            <a:pPr algn="ctr"/>
            <a:r>
              <a:rPr lang="en-US" dirty="0"/>
              <a:t>Townhouse</a:t>
            </a:r>
          </a:p>
        </p:txBody>
      </p:sp>
      <p:sp>
        <p:nvSpPr>
          <p:cNvPr id="29" name="TextBox 28"/>
          <p:cNvSpPr txBox="1"/>
          <p:nvPr/>
        </p:nvSpPr>
        <p:spPr>
          <a:xfrm>
            <a:off x="3226350" y="1263868"/>
            <a:ext cx="736050" cy="276999"/>
          </a:xfrm>
          <a:prstGeom prst="rect">
            <a:avLst/>
          </a:prstGeom>
          <a:solidFill>
            <a:schemeClr val="bg1"/>
          </a:solidFill>
          <a:ln>
            <a:solidFill>
              <a:schemeClr val="tx1"/>
            </a:solidFill>
          </a:ln>
        </p:spPr>
        <p:txBody>
          <a:bodyPr wrap="square" lIns="0" tIns="0" rIns="0" bIns="0" rtlCol="0">
            <a:spAutoFit/>
          </a:bodyPr>
          <a:lstStyle/>
          <a:p>
            <a:pPr algn="ctr"/>
            <a:r>
              <a:rPr lang="en-US" dirty="0" err="1"/>
              <a:t>Lowrise</a:t>
            </a:r>
            <a:endParaRPr lang="en-US" dirty="0"/>
          </a:p>
        </p:txBody>
      </p:sp>
      <p:sp>
        <p:nvSpPr>
          <p:cNvPr id="30" name="Left-Right Arrow 29"/>
          <p:cNvSpPr/>
          <p:nvPr/>
        </p:nvSpPr>
        <p:spPr>
          <a:xfrm>
            <a:off x="2101316" y="3649689"/>
            <a:ext cx="5019988" cy="693711"/>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effectLst>
                  <a:outerShdw blurRad="38100" dist="38100" dir="2700000" algn="tl">
                    <a:srgbClr val="000000">
                      <a:alpha val="43137"/>
                    </a:srgbClr>
                  </a:outerShdw>
                </a:effectLst>
              </a:rPr>
              <a:t>Type of              Dwelling Unit</a:t>
            </a:r>
          </a:p>
        </p:txBody>
      </p:sp>
      <p:sp>
        <p:nvSpPr>
          <p:cNvPr id="31" name="Left-Right Arrow 30"/>
          <p:cNvSpPr/>
          <p:nvPr/>
        </p:nvSpPr>
        <p:spPr>
          <a:xfrm rot="16200000">
            <a:off x="2230861" y="3592410"/>
            <a:ext cx="4337649" cy="722169"/>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effectLst>
                  <a:outerShdw blurRad="38100" dist="38100" dir="2700000" algn="tl">
                    <a:srgbClr val="000000">
                      <a:alpha val="43137"/>
                    </a:srgbClr>
                  </a:outerShdw>
                </a:effectLst>
              </a:rPr>
              <a:t>Value   and   Quality</a:t>
            </a:r>
          </a:p>
        </p:txBody>
      </p:sp>
      <p:sp>
        <p:nvSpPr>
          <p:cNvPr id="32" name="TextBox 31"/>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357789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fade">
                                      <p:cBhvr>
                                        <p:cTn id="56" dur="500"/>
                                        <p:tgtEl>
                                          <p:spTgt spid="56"/>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par>
                          <p:cTn id="73" fill="hold">
                            <p:stCondLst>
                              <p:cond delay="3000"/>
                            </p:stCondLst>
                            <p:childTnLst>
                              <p:par>
                                <p:cTn id="74" presetID="10" presetClass="entr" presetSubtype="0"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par>
                          <p:cTn id="77" fill="hold">
                            <p:stCondLst>
                              <p:cond delay="3500"/>
                            </p:stCondLst>
                            <p:childTnLst>
                              <p:par>
                                <p:cTn id="78" presetID="10" presetClass="entr" presetSubtype="0" fill="hold" grpId="0" nodeType="after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500"/>
                                        <p:tgtEl>
                                          <p:spTgt spid="5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fade">
                                      <p:cBhvr>
                                        <p:cTn id="89" dur="500"/>
                                        <p:tgtEl>
                                          <p:spTgt spid="60"/>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9"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26" grpId="0" animBg="1"/>
      <p:bldP spid="28" grpId="0" animBg="1"/>
      <p:bldP spid="29" grpId="0" animBg="1"/>
      <p:bldP spid="30" grpId="0" animBg="1"/>
      <p:bldP spid="3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728088"/>
            <a:ext cx="4953000" cy="4375454"/>
          </a:xfrm>
          <a:prstGeom prst="rect">
            <a:avLst/>
          </a:prstGeom>
          <a:pattFill prst="openDmnd">
            <a:fgClr>
              <a:srgbClr val="00B05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14" name="Straight Connector 13"/>
          <p:cNvCxnSpPr>
            <a:stCxn id="2" idx="3"/>
            <a:endCxn id="2" idx="1"/>
          </p:cNvCxnSpPr>
          <p:nvPr/>
        </p:nvCxnSpPr>
        <p:spPr>
          <a:xfrm flipH="1">
            <a:off x="2057400" y="3915815"/>
            <a:ext cx="4953000" cy="0"/>
          </a:xfrm>
          <a:prstGeom prst="line">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26783" y="1749902"/>
            <a:ext cx="0" cy="4331825"/>
          </a:xfrm>
          <a:prstGeom prst="line">
            <a:avLst/>
          </a:prstGeom>
          <a:ln w="38100">
            <a:solidFill>
              <a:schemeClr val="tx1"/>
            </a:solidFill>
            <a:headEnd type="triangle" w="lg" len="lg"/>
            <a:tailEnd type="triangle" w="lg"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60109" y="176048"/>
            <a:ext cx="4023794" cy="646331"/>
          </a:xfrm>
          <a:prstGeom prst="rect">
            <a:avLst/>
          </a:prstGeom>
          <a:solidFill>
            <a:schemeClr val="bg1"/>
          </a:solidFill>
          <a:ln>
            <a:solidFill>
              <a:schemeClr val="tx1"/>
            </a:solidFill>
          </a:ln>
        </p:spPr>
        <p:txBody>
          <a:bodyPr wrap="none" rtlCol="0">
            <a:spAutoFit/>
          </a:bodyPr>
          <a:lstStyle/>
          <a:p>
            <a:pPr algn="ctr"/>
            <a:r>
              <a:rPr lang="en-US" sz="3600" dirty="0">
                <a:effectLst>
                  <a:outerShdw blurRad="38100" dist="38100" dir="2700000" algn="tl">
                    <a:srgbClr val="000000">
                      <a:alpha val="43137"/>
                    </a:srgbClr>
                  </a:outerShdw>
                </a:effectLst>
              </a:rPr>
              <a:t>COMMUNITY SPACE</a:t>
            </a:r>
          </a:p>
        </p:txBody>
      </p:sp>
      <p:sp>
        <p:nvSpPr>
          <p:cNvPr id="24" name="TextBox 23"/>
          <p:cNvSpPr txBox="1"/>
          <p:nvPr/>
        </p:nvSpPr>
        <p:spPr>
          <a:xfrm>
            <a:off x="3714546" y="6260068"/>
            <a:ext cx="1632590" cy="369332"/>
          </a:xfrm>
          <a:prstGeom prst="rect">
            <a:avLst/>
          </a:prstGeom>
          <a:solidFill>
            <a:schemeClr val="bg1"/>
          </a:solidFill>
          <a:ln>
            <a:solidFill>
              <a:schemeClr val="tx1"/>
            </a:solidFill>
          </a:ln>
        </p:spPr>
        <p:txBody>
          <a:bodyPr wrap="square" lIns="0" tIns="0" rIns="0" bIns="0" rtlCol="0">
            <a:spAutoFit/>
          </a:bodyPr>
          <a:lstStyle/>
          <a:p>
            <a:pPr algn="ctr"/>
            <a:r>
              <a:rPr lang="en-US" sz="2400" dirty="0">
                <a:effectLst>
                  <a:outerShdw blurRad="38100" dist="38100" dir="2700000" algn="tl">
                    <a:srgbClr val="000000">
                      <a:alpha val="43137"/>
                    </a:srgbClr>
                  </a:outerShdw>
                </a:effectLst>
              </a:rPr>
              <a:t>FACTOR 2</a:t>
            </a:r>
          </a:p>
        </p:txBody>
      </p:sp>
      <p:sp>
        <p:nvSpPr>
          <p:cNvPr id="58" name="TextBox 57"/>
          <p:cNvSpPr txBox="1"/>
          <p:nvPr/>
        </p:nvSpPr>
        <p:spPr>
          <a:xfrm>
            <a:off x="2130218" y="6243201"/>
            <a:ext cx="1261668" cy="276999"/>
          </a:xfrm>
          <a:prstGeom prst="rect">
            <a:avLst/>
          </a:prstGeom>
          <a:solidFill>
            <a:schemeClr val="bg1"/>
          </a:solidFill>
          <a:ln>
            <a:solidFill>
              <a:schemeClr val="tx1"/>
            </a:solidFill>
          </a:ln>
        </p:spPr>
        <p:txBody>
          <a:bodyPr wrap="square" lIns="0" tIns="0" rIns="0" bIns="0" rtlCol="0">
            <a:spAutoFit/>
          </a:bodyPr>
          <a:lstStyle/>
          <a:p>
            <a:pPr algn="ctr"/>
            <a:r>
              <a:rPr lang="en-US" dirty="0"/>
              <a:t>Low Scoring</a:t>
            </a:r>
          </a:p>
        </p:txBody>
      </p:sp>
      <p:sp>
        <p:nvSpPr>
          <p:cNvPr id="59" name="TextBox 58"/>
          <p:cNvSpPr txBox="1"/>
          <p:nvPr/>
        </p:nvSpPr>
        <p:spPr>
          <a:xfrm>
            <a:off x="5835973" y="6260068"/>
            <a:ext cx="1371495" cy="276999"/>
          </a:xfrm>
          <a:prstGeom prst="rect">
            <a:avLst/>
          </a:prstGeom>
          <a:solidFill>
            <a:schemeClr val="bg1"/>
          </a:solidFill>
          <a:ln>
            <a:solidFill>
              <a:schemeClr val="tx1"/>
            </a:solidFill>
          </a:ln>
        </p:spPr>
        <p:txBody>
          <a:bodyPr wrap="square" lIns="0" tIns="0" rIns="0" bIns="0" rtlCol="0">
            <a:spAutoFit/>
          </a:bodyPr>
          <a:lstStyle/>
          <a:p>
            <a:pPr algn="ctr"/>
            <a:r>
              <a:rPr lang="en-US" dirty="0"/>
              <a:t>High Scoring</a:t>
            </a:r>
          </a:p>
        </p:txBody>
      </p:sp>
      <p:sp>
        <p:nvSpPr>
          <p:cNvPr id="30" name="TextBox 29"/>
          <p:cNvSpPr txBox="1"/>
          <p:nvPr/>
        </p:nvSpPr>
        <p:spPr>
          <a:xfrm>
            <a:off x="609600" y="5715000"/>
            <a:ext cx="1261668" cy="276999"/>
          </a:xfrm>
          <a:prstGeom prst="rect">
            <a:avLst/>
          </a:prstGeom>
          <a:solidFill>
            <a:schemeClr val="bg1"/>
          </a:solidFill>
          <a:ln>
            <a:solidFill>
              <a:schemeClr val="tx1"/>
            </a:solidFill>
          </a:ln>
        </p:spPr>
        <p:txBody>
          <a:bodyPr wrap="square" lIns="0" tIns="0" rIns="0" bIns="0" rtlCol="0">
            <a:spAutoFit/>
          </a:bodyPr>
          <a:lstStyle/>
          <a:p>
            <a:pPr algn="ctr"/>
            <a:r>
              <a:rPr lang="en-US" dirty="0"/>
              <a:t>Low Scoring</a:t>
            </a:r>
          </a:p>
        </p:txBody>
      </p:sp>
      <p:sp>
        <p:nvSpPr>
          <p:cNvPr id="31" name="TextBox 30"/>
          <p:cNvSpPr txBox="1"/>
          <p:nvPr/>
        </p:nvSpPr>
        <p:spPr>
          <a:xfrm>
            <a:off x="499773" y="1780401"/>
            <a:ext cx="1371495" cy="276999"/>
          </a:xfrm>
          <a:prstGeom prst="rect">
            <a:avLst/>
          </a:prstGeom>
          <a:solidFill>
            <a:schemeClr val="bg1"/>
          </a:solidFill>
          <a:ln>
            <a:solidFill>
              <a:schemeClr val="tx1"/>
            </a:solidFill>
          </a:ln>
        </p:spPr>
        <p:txBody>
          <a:bodyPr wrap="square" lIns="0" tIns="0" rIns="0" bIns="0" rtlCol="0">
            <a:spAutoFit/>
          </a:bodyPr>
          <a:lstStyle/>
          <a:p>
            <a:pPr algn="ctr"/>
            <a:r>
              <a:rPr lang="en-US" dirty="0"/>
              <a:t>High Scoring</a:t>
            </a:r>
          </a:p>
        </p:txBody>
      </p:sp>
      <p:sp>
        <p:nvSpPr>
          <p:cNvPr id="32" name="TextBox 31"/>
          <p:cNvSpPr txBox="1"/>
          <p:nvPr/>
        </p:nvSpPr>
        <p:spPr>
          <a:xfrm>
            <a:off x="422372" y="3726418"/>
            <a:ext cx="1526296" cy="369332"/>
          </a:xfrm>
          <a:prstGeom prst="rect">
            <a:avLst/>
          </a:prstGeom>
          <a:solidFill>
            <a:schemeClr val="bg1"/>
          </a:solidFill>
          <a:ln>
            <a:solidFill>
              <a:schemeClr val="tx1"/>
            </a:solidFill>
          </a:ln>
        </p:spPr>
        <p:txBody>
          <a:bodyPr vert="horz" wrap="square" lIns="0" tIns="0" rIns="0" bIns="0" rtlCol="0">
            <a:spAutoFit/>
          </a:bodyPr>
          <a:lstStyle/>
          <a:p>
            <a:pPr algn="ctr"/>
            <a:r>
              <a:rPr lang="en-US" sz="2400" dirty="0">
                <a:effectLst>
                  <a:outerShdw blurRad="38100" dist="38100" dir="2700000" algn="tl">
                    <a:srgbClr val="000000">
                      <a:alpha val="43137"/>
                    </a:srgbClr>
                  </a:outerShdw>
                </a:effectLst>
              </a:rPr>
              <a:t>FACTOR 1</a:t>
            </a:r>
          </a:p>
        </p:txBody>
      </p:sp>
      <p:sp>
        <p:nvSpPr>
          <p:cNvPr id="27" name="TextBox 26"/>
          <p:cNvSpPr txBox="1"/>
          <p:nvPr/>
        </p:nvSpPr>
        <p:spPr>
          <a:xfrm>
            <a:off x="2286105" y="2197894"/>
            <a:ext cx="1981095" cy="1231106"/>
          </a:xfrm>
          <a:prstGeom prst="rect">
            <a:avLst/>
          </a:prstGeom>
          <a:solidFill>
            <a:schemeClr val="bg1"/>
          </a:solidFill>
          <a:ln>
            <a:solidFill>
              <a:schemeClr val="tx1"/>
            </a:solidFill>
          </a:ln>
        </p:spPr>
        <p:txBody>
          <a:bodyPr wrap="square" lIns="0" tIns="0" rIns="0" bIns="0" rtlCol="0">
            <a:spAutoFit/>
          </a:bodyPr>
          <a:lstStyle/>
          <a:p>
            <a:pPr algn="ctr"/>
            <a:r>
              <a:rPr lang="en-US" sz="2000" dirty="0">
                <a:effectLst>
                  <a:outerShdw blurRad="38100" dist="38100" dir="2700000" algn="tl">
                    <a:srgbClr val="000000">
                      <a:alpha val="43137"/>
                    </a:srgbClr>
                  </a:outerShdw>
                </a:effectLst>
              </a:rPr>
              <a:t>Small wealthier singles and  families living in luxury </a:t>
            </a:r>
            <a:r>
              <a:rPr lang="en-US" sz="2000" dirty="0" err="1">
                <a:effectLst>
                  <a:outerShdw blurRad="38100" dist="38100" dir="2700000" algn="tl">
                    <a:srgbClr val="000000">
                      <a:alpha val="43137"/>
                    </a:srgbClr>
                  </a:outerShdw>
                </a:effectLst>
              </a:rPr>
              <a:t>highrises</a:t>
            </a:r>
            <a:endParaRPr lang="en-US" sz="2000" dirty="0">
              <a:effectLst>
                <a:outerShdw blurRad="38100" dist="38100" dir="2700000" algn="tl">
                  <a:srgbClr val="000000">
                    <a:alpha val="43137"/>
                  </a:srgbClr>
                </a:outerShdw>
              </a:effectLst>
            </a:endParaRPr>
          </a:p>
        </p:txBody>
      </p:sp>
      <p:sp>
        <p:nvSpPr>
          <p:cNvPr id="34" name="TextBox 33"/>
          <p:cNvSpPr txBox="1"/>
          <p:nvPr/>
        </p:nvSpPr>
        <p:spPr>
          <a:xfrm>
            <a:off x="4800600" y="4419600"/>
            <a:ext cx="1981095" cy="1231106"/>
          </a:xfrm>
          <a:prstGeom prst="rect">
            <a:avLst/>
          </a:prstGeom>
          <a:solidFill>
            <a:schemeClr val="bg1"/>
          </a:solidFill>
          <a:ln>
            <a:solidFill>
              <a:schemeClr val="tx1"/>
            </a:solidFill>
          </a:ln>
        </p:spPr>
        <p:txBody>
          <a:bodyPr wrap="square" lIns="0" tIns="0" rIns="0" bIns="0" rtlCol="0">
            <a:spAutoFit/>
          </a:bodyPr>
          <a:lstStyle/>
          <a:p>
            <a:pPr algn="ctr"/>
            <a:r>
              <a:rPr lang="en-US" sz="2000" dirty="0">
                <a:effectLst>
                  <a:outerShdw blurRad="38100" dist="38100" dir="2700000" algn="tl">
                    <a:srgbClr val="000000">
                      <a:alpha val="43137"/>
                    </a:srgbClr>
                  </a:outerShdw>
                </a:effectLst>
              </a:rPr>
              <a:t>Large poorer families living in cheap single family homes.</a:t>
            </a:r>
          </a:p>
        </p:txBody>
      </p:sp>
      <p:sp>
        <p:nvSpPr>
          <p:cNvPr id="35" name="TextBox 34"/>
          <p:cNvSpPr txBox="1"/>
          <p:nvPr/>
        </p:nvSpPr>
        <p:spPr>
          <a:xfrm>
            <a:off x="2286105" y="4419600"/>
            <a:ext cx="1981095" cy="1231106"/>
          </a:xfrm>
          <a:prstGeom prst="rect">
            <a:avLst/>
          </a:prstGeom>
          <a:solidFill>
            <a:schemeClr val="bg1"/>
          </a:solidFill>
          <a:ln>
            <a:solidFill>
              <a:schemeClr val="tx1"/>
            </a:solidFill>
          </a:ln>
        </p:spPr>
        <p:txBody>
          <a:bodyPr wrap="square" lIns="0" tIns="0" rIns="0" bIns="0" rtlCol="0">
            <a:spAutoFit/>
          </a:bodyPr>
          <a:lstStyle/>
          <a:p>
            <a:pPr algn="ctr"/>
            <a:r>
              <a:rPr lang="en-US" sz="2000" dirty="0">
                <a:effectLst>
                  <a:outerShdw blurRad="38100" dist="38100" dir="2700000" algn="tl">
                    <a:srgbClr val="000000">
                      <a:alpha val="43137"/>
                    </a:srgbClr>
                  </a:outerShdw>
                </a:effectLst>
              </a:rPr>
              <a:t>Small poorer singles and  families living in cheap </a:t>
            </a:r>
            <a:r>
              <a:rPr lang="en-US" sz="2000" dirty="0" err="1">
                <a:effectLst>
                  <a:outerShdw blurRad="38100" dist="38100" dir="2700000" algn="tl">
                    <a:srgbClr val="000000">
                      <a:alpha val="43137"/>
                    </a:srgbClr>
                  </a:outerShdw>
                </a:effectLst>
              </a:rPr>
              <a:t>highrises</a:t>
            </a:r>
            <a:endParaRPr lang="en-US" sz="2000" dirty="0">
              <a:effectLst>
                <a:outerShdw blurRad="38100" dist="38100" dir="2700000" algn="tl">
                  <a:srgbClr val="000000">
                    <a:alpha val="43137"/>
                  </a:srgbClr>
                </a:outerShdw>
              </a:effectLst>
            </a:endParaRPr>
          </a:p>
        </p:txBody>
      </p:sp>
      <p:sp>
        <p:nvSpPr>
          <p:cNvPr id="33" name="TextBox 32"/>
          <p:cNvSpPr txBox="1"/>
          <p:nvPr/>
        </p:nvSpPr>
        <p:spPr>
          <a:xfrm>
            <a:off x="4800600" y="2197894"/>
            <a:ext cx="1981095" cy="1231106"/>
          </a:xfrm>
          <a:prstGeom prst="rect">
            <a:avLst/>
          </a:prstGeom>
          <a:solidFill>
            <a:schemeClr val="bg1"/>
          </a:solidFill>
          <a:ln>
            <a:solidFill>
              <a:schemeClr val="tx1"/>
            </a:solidFill>
          </a:ln>
        </p:spPr>
        <p:txBody>
          <a:bodyPr wrap="square" lIns="0" tIns="0" rIns="0" bIns="0" rtlCol="0">
            <a:spAutoFit/>
          </a:bodyPr>
          <a:lstStyle/>
          <a:p>
            <a:pPr algn="ctr"/>
            <a:r>
              <a:rPr lang="en-US" sz="2000" dirty="0">
                <a:effectLst>
                  <a:outerShdw blurRad="38100" dist="38100" dir="2700000" algn="tl">
                    <a:srgbClr val="000000">
                      <a:alpha val="43137"/>
                    </a:srgbClr>
                  </a:outerShdw>
                </a:effectLst>
              </a:rPr>
              <a:t>Large wealthier families living in expensive single family homes.</a:t>
            </a:r>
          </a:p>
        </p:txBody>
      </p:sp>
      <p:sp>
        <p:nvSpPr>
          <p:cNvPr id="16" name="TextBox 15"/>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26877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8" grpId="0" animBg="1"/>
      <p:bldP spid="59" grpId="0" animBg="1"/>
      <p:bldP spid="30" grpId="0" animBg="1"/>
      <p:bldP spid="31" grpId="0" animBg="1"/>
      <p:bldP spid="32" grpId="0" animBg="1"/>
      <p:bldP spid="27" grpId="0" animBg="1"/>
      <p:bldP spid="34" grpId="0" animBg="1"/>
      <p:bldP spid="35" grpId="0" animBg="1"/>
      <p:bldP spid="33"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57200" y="609600"/>
            <a:ext cx="3657600" cy="2819400"/>
          </a:xfrm>
          <a:prstGeom prst="rect">
            <a:avLst/>
          </a:prstGeom>
          <a:pattFill prst="wdDnDiag">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 name="Rectangle 4"/>
          <p:cNvSpPr/>
          <p:nvPr/>
        </p:nvSpPr>
        <p:spPr>
          <a:xfrm>
            <a:off x="5095659" y="609600"/>
            <a:ext cx="3657600" cy="2819400"/>
          </a:xfrm>
          <a:prstGeom prst="rect">
            <a:avLst/>
          </a:prstGeom>
          <a:pattFill prst="wdUpDiag">
            <a:fgClr>
              <a:srgbClr val="FF000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6" name="Rectangle 5"/>
          <p:cNvSpPr/>
          <p:nvPr/>
        </p:nvSpPr>
        <p:spPr>
          <a:xfrm>
            <a:off x="2743200" y="3886200"/>
            <a:ext cx="3657600" cy="2819400"/>
          </a:xfrm>
          <a:prstGeom prst="rect">
            <a:avLst/>
          </a:prstGeom>
          <a:pattFill prst="openDmnd">
            <a:fgClr>
              <a:srgbClr val="00B050"/>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7" name="TextBox 6"/>
          <p:cNvSpPr txBox="1"/>
          <p:nvPr/>
        </p:nvSpPr>
        <p:spPr>
          <a:xfrm>
            <a:off x="1309033" y="176048"/>
            <a:ext cx="1953933"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SOCIAL SPACE</a:t>
            </a:r>
          </a:p>
        </p:txBody>
      </p:sp>
      <p:sp>
        <p:nvSpPr>
          <p:cNvPr id="8" name="TextBox 7"/>
          <p:cNvSpPr txBox="1"/>
          <p:nvPr/>
        </p:nvSpPr>
        <p:spPr>
          <a:xfrm>
            <a:off x="5791200" y="147935"/>
            <a:ext cx="2266519"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HOUSING SPACE</a:t>
            </a:r>
          </a:p>
        </p:txBody>
      </p:sp>
      <p:sp>
        <p:nvSpPr>
          <p:cNvPr id="10" name="TextBox 9"/>
          <p:cNvSpPr txBox="1"/>
          <p:nvPr/>
        </p:nvSpPr>
        <p:spPr>
          <a:xfrm>
            <a:off x="3200215" y="3465786"/>
            <a:ext cx="2743573" cy="461665"/>
          </a:xfrm>
          <a:prstGeom prst="rect">
            <a:avLst/>
          </a:prstGeom>
          <a:solidFill>
            <a:schemeClr val="bg1"/>
          </a:solidFill>
          <a:ln>
            <a:solidFill>
              <a:schemeClr val="tx1"/>
            </a:solidFill>
          </a:ln>
        </p:spPr>
        <p:txBody>
          <a:bodyPr wrap="none" rtlCol="0">
            <a:spAutoFit/>
          </a:bodyPr>
          <a:lstStyle/>
          <a:p>
            <a:pPr algn="ctr"/>
            <a:r>
              <a:rPr lang="en-US" sz="2400" dirty="0">
                <a:effectLst>
                  <a:outerShdw blurRad="38100" dist="38100" dir="2700000" algn="tl">
                    <a:srgbClr val="000000">
                      <a:alpha val="43137"/>
                    </a:srgbClr>
                  </a:outerShdw>
                </a:effectLst>
              </a:rPr>
              <a:t>COMMUNITY SPACE</a:t>
            </a:r>
          </a:p>
        </p:txBody>
      </p:sp>
      <p:cxnSp>
        <p:nvCxnSpPr>
          <p:cNvPr id="14" name="Straight Connector 13"/>
          <p:cNvCxnSpPr>
            <a:stCxn id="2" idx="3"/>
            <a:endCxn id="2" idx="1"/>
          </p:cNvCxnSpPr>
          <p:nvPr/>
        </p:nvCxnSpPr>
        <p:spPr>
          <a:xfrm flipH="1">
            <a:off x="457200" y="20193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0" y="3927451"/>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934200" y="674499"/>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0744" y="623656"/>
            <a:ext cx="0" cy="27912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105400" y="19812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743200" y="52578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3400" y="1654643"/>
            <a:ext cx="994182" cy="738664"/>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Stage in</a:t>
            </a:r>
          </a:p>
          <a:p>
            <a:pPr algn="ctr"/>
            <a:r>
              <a:rPr lang="en-US" sz="2400" spc="-150" dirty="0">
                <a:effectLst>
                  <a:outerShdw blurRad="38100" dist="38100" dir="2700000" algn="tl">
                    <a:srgbClr val="000000">
                      <a:alpha val="43137"/>
                    </a:srgbClr>
                  </a:outerShdw>
                </a:effectLst>
              </a:rPr>
              <a:t>Life Cycle</a:t>
            </a:r>
          </a:p>
        </p:txBody>
      </p:sp>
      <p:sp>
        <p:nvSpPr>
          <p:cNvPr id="25" name="TextBox 24"/>
          <p:cNvSpPr txBox="1"/>
          <p:nvPr/>
        </p:nvSpPr>
        <p:spPr>
          <a:xfrm>
            <a:off x="1417914" y="2614136"/>
            <a:ext cx="1736180" cy="738664"/>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Socio-economic</a:t>
            </a:r>
          </a:p>
          <a:p>
            <a:pPr algn="ctr"/>
            <a:r>
              <a:rPr lang="en-US" sz="2400" spc="-150" dirty="0">
                <a:effectLst>
                  <a:outerShdw blurRad="38100" dist="38100" dir="2700000" algn="tl">
                    <a:srgbClr val="000000">
                      <a:alpha val="43137"/>
                    </a:srgbClr>
                  </a:outerShdw>
                </a:effectLst>
              </a:rPr>
              <a:t>status</a:t>
            </a:r>
          </a:p>
        </p:txBody>
      </p:sp>
      <p:sp>
        <p:nvSpPr>
          <p:cNvPr id="29" name="TextBox 28"/>
          <p:cNvSpPr txBox="1"/>
          <p:nvPr/>
        </p:nvSpPr>
        <p:spPr>
          <a:xfrm>
            <a:off x="4114800" y="6336268"/>
            <a:ext cx="862224"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Factor 1</a:t>
            </a:r>
          </a:p>
        </p:txBody>
      </p:sp>
      <p:sp>
        <p:nvSpPr>
          <p:cNvPr id="30" name="TextBox 29"/>
          <p:cNvSpPr txBox="1"/>
          <p:nvPr/>
        </p:nvSpPr>
        <p:spPr>
          <a:xfrm>
            <a:off x="7756289" y="1600200"/>
            <a:ext cx="930511" cy="738664"/>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Type of</a:t>
            </a:r>
          </a:p>
          <a:p>
            <a:pPr algn="ctr"/>
            <a:r>
              <a:rPr lang="en-US" sz="2400" spc="-150" dirty="0">
                <a:effectLst>
                  <a:outerShdw blurRad="38100" dist="38100" dir="2700000" algn="tl">
                    <a:srgbClr val="000000">
                      <a:alpha val="43137"/>
                    </a:srgbClr>
                  </a:outerShdw>
                </a:effectLst>
              </a:rPr>
              <a:t>dwelling</a:t>
            </a:r>
          </a:p>
        </p:txBody>
      </p:sp>
      <p:sp>
        <p:nvSpPr>
          <p:cNvPr id="31" name="TextBox 30"/>
          <p:cNvSpPr txBox="1"/>
          <p:nvPr/>
        </p:nvSpPr>
        <p:spPr>
          <a:xfrm>
            <a:off x="6077875" y="2983468"/>
            <a:ext cx="1712649"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Value &amp; Quality</a:t>
            </a:r>
          </a:p>
        </p:txBody>
      </p:sp>
      <p:sp>
        <p:nvSpPr>
          <p:cNvPr id="32" name="TextBox 31"/>
          <p:cNvSpPr txBox="1"/>
          <p:nvPr/>
        </p:nvSpPr>
        <p:spPr>
          <a:xfrm>
            <a:off x="2743200" y="5029200"/>
            <a:ext cx="862224" cy="369332"/>
          </a:xfrm>
          <a:prstGeom prst="rect">
            <a:avLst/>
          </a:prstGeom>
          <a:solidFill>
            <a:schemeClr val="bg1"/>
          </a:solidFill>
          <a:ln>
            <a:solidFill>
              <a:schemeClr val="tx1"/>
            </a:solidFill>
          </a:ln>
        </p:spPr>
        <p:txBody>
          <a:bodyPr wrap="none" lIns="0" tIns="0" rIns="0" bIns="0" rtlCol="0">
            <a:spAutoFit/>
          </a:bodyPr>
          <a:lstStyle/>
          <a:p>
            <a:pPr algn="ctr"/>
            <a:r>
              <a:rPr lang="en-US" sz="2400" spc="-150" dirty="0">
                <a:effectLst>
                  <a:outerShdw blurRad="38100" dist="38100" dir="2700000" algn="tl">
                    <a:srgbClr val="000000">
                      <a:alpha val="43137"/>
                    </a:srgbClr>
                  </a:outerShdw>
                </a:effectLst>
              </a:rPr>
              <a:t>Factor 2</a:t>
            </a:r>
          </a:p>
        </p:txBody>
      </p:sp>
      <p:sp>
        <p:nvSpPr>
          <p:cNvPr id="34" name="TextBox 33"/>
          <p:cNvSpPr txBox="1"/>
          <p:nvPr/>
        </p:nvSpPr>
        <p:spPr>
          <a:xfrm>
            <a:off x="2865100" y="5936159"/>
            <a:ext cx="397866"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Y</a:t>
            </a:r>
          </a:p>
        </p:txBody>
      </p:sp>
      <p:sp>
        <p:nvSpPr>
          <p:cNvPr id="35" name="TextBox 34"/>
          <p:cNvSpPr txBox="1"/>
          <p:nvPr/>
        </p:nvSpPr>
        <p:spPr>
          <a:xfrm>
            <a:off x="3575125" y="2749096"/>
            <a:ext cx="44275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D</a:t>
            </a:r>
          </a:p>
        </p:txBody>
      </p:sp>
      <p:sp>
        <p:nvSpPr>
          <p:cNvPr id="36" name="TextBox 35"/>
          <p:cNvSpPr txBox="1"/>
          <p:nvPr/>
        </p:nvSpPr>
        <p:spPr>
          <a:xfrm>
            <a:off x="561884" y="2775371"/>
            <a:ext cx="402674"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C</a:t>
            </a:r>
          </a:p>
        </p:txBody>
      </p:sp>
      <p:sp>
        <p:nvSpPr>
          <p:cNvPr id="37" name="TextBox 36"/>
          <p:cNvSpPr txBox="1"/>
          <p:nvPr/>
        </p:nvSpPr>
        <p:spPr>
          <a:xfrm>
            <a:off x="3602377" y="674499"/>
            <a:ext cx="415498"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B</a:t>
            </a:r>
          </a:p>
        </p:txBody>
      </p:sp>
      <p:sp>
        <p:nvSpPr>
          <p:cNvPr id="38" name="TextBox 37"/>
          <p:cNvSpPr txBox="1"/>
          <p:nvPr/>
        </p:nvSpPr>
        <p:spPr>
          <a:xfrm>
            <a:off x="597359" y="669564"/>
            <a:ext cx="43313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A</a:t>
            </a:r>
          </a:p>
        </p:txBody>
      </p:sp>
      <p:sp>
        <p:nvSpPr>
          <p:cNvPr id="40" name="TextBox 39"/>
          <p:cNvSpPr txBox="1"/>
          <p:nvPr/>
        </p:nvSpPr>
        <p:spPr>
          <a:xfrm>
            <a:off x="5887366" y="4007142"/>
            <a:ext cx="41069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X</a:t>
            </a:r>
          </a:p>
        </p:txBody>
      </p:sp>
      <p:sp>
        <p:nvSpPr>
          <p:cNvPr id="41" name="TextBox 40"/>
          <p:cNvSpPr txBox="1"/>
          <p:nvPr/>
        </p:nvSpPr>
        <p:spPr>
          <a:xfrm>
            <a:off x="2875812" y="4051012"/>
            <a:ext cx="556563"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W</a:t>
            </a:r>
          </a:p>
        </p:txBody>
      </p:sp>
      <p:sp>
        <p:nvSpPr>
          <p:cNvPr id="42" name="TextBox 41"/>
          <p:cNvSpPr txBox="1"/>
          <p:nvPr/>
        </p:nvSpPr>
        <p:spPr>
          <a:xfrm>
            <a:off x="8194334" y="2738265"/>
            <a:ext cx="44435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H</a:t>
            </a:r>
          </a:p>
        </p:txBody>
      </p:sp>
      <p:sp>
        <p:nvSpPr>
          <p:cNvPr id="43" name="TextBox 42"/>
          <p:cNvSpPr txBox="1"/>
          <p:nvPr/>
        </p:nvSpPr>
        <p:spPr>
          <a:xfrm>
            <a:off x="5182224" y="2691080"/>
            <a:ext cx="445956"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G</a:t>
            </a:r>
          </a:p>
        </p:txBody>
      </p:sp>
      <p:sp>
        <p:nvSpPr>
          <p:cNvPr id="44" name="TextBox 43"/>
          <p:cNvSpPr txBox="1"/>
          <p:nvPr/>
        </p:nvSpPr>
        <p:spPr>
          <a:xfrm>
            <a:off x="8229600" y="713697"/>
            <a:ext cx="373820"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F</a:t>
            </a:r>
          </a:p>
        </p:txBody>
      </p:sp>
      <p:sp>
        <p:nvSpPr>
          <p:cNvPr id="45" name="TextBox 44"/>
          <p:cNvSpPr txBox="1"/>
          <p:nvPr/>
        </p:nvSpPr>
        <p:spPr>
          <a:xfrm>
            <a:off x="5257800" y="690585"/>
            <a:ext cx="38504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E</a:t>
            </a:r>
          </a:p>
        </p:txBody>
      </p:sp>
      <p:sp>
        <p:nvSpPr>
          <p:cNvPr id="46" name="TextBox 45"/>
          <p:cNvSpPr txBox="1"/>
          <p:nvPr/>
        </p:nvSpPr>
        <p:spPr>
          <a:xfrm>
            <a:off x="5884515" y="5796878"/>
            <a:ext cx="380232" cy="584775"/>
          </a:xfrm>
          <a:prstGeom prst="rect">
            <a:avLst/>
          </a:prstGeom>
          <a:solidFill>
            <a:schemeClr val="bg1"/>
          </a:solidFill>
        </p:spPr>
        <p:txBody>
          <a:bodyPr wrap="none" rtlCol="0">
            <a:spAutoFit/>
          </a:bodyPr>
          <a:lstStyle/>
          <a:p>
            <a:r>
              <a:rPr lang="en-US" sz="3200" dirty="0">
                <a:effectLst>
                  <a:outerShdw blurRad="38100" dist="38100" dir="2700000" algn="tl">
                    <a:srgbClr val="000000">
                      <a:alpha val="43137"/>
                    </a:srgbClr>
                  </a:outerShdw>
                </a:effectLst>
              </a:rPr>
              <a:t>Z</a:t>
            </a:r>
          </a:p>
        </p:txBody>
      </p:sp>
      <p:sp>
        <p:nvSpPr>
          <p:cNvPr id="3" name="Bent Arrow 2"/>
          <p:cNvSpPr/>
          <p:nvPr/>
        </p:nvSpPr>
        <p:spPr>
          <a:xfrm rot="5400000">
            <a:off x="1807898" y="1553251"/>
            <a:ext cx="3844515" cy="3107382"/>
          </a:xfrm>
          <a:prstGeom prst="bentArrow">
            <a:avLst>
              <a:gd name="adj1" fmla="val 25000"/>
              <a:gd name="adj2" fmla="val 22811"/>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ffectLst>
                <a:outerShdw blurRad="38100" dist="38100" dir="2700000" algn="tl">
                  <a:srgbClr val="000000">
                    <a:alpha val="43137"/>
                  </a:srgbClr>
                </a:outerShdw>
              </a:effectLst>
            </a:endParaRPr>
          </a:p>
        </p:txBody>
      </p:sp>
      <p:sp>
        <p:nvSpPr>
          <p:cNvPr id="39" name="Bent Arrow 38"/>
          <p:cNvSpPr/>
          <p:nvPr/>
        </p:nvSpPr>
        <p:spPr>
          <a:xfrm rot="16200000" flipH="1">
            <a:off x="3508679" y="1553250"/>
            <a:ext cx="3844515" cy="3107382"/>
          </a:xfrm>
          <a:prstGeom prst="bentArrow">
            <a:avLst>
              <a:gd name="adj1" fmla="val 25000"/>
              <a:gd name="adj2" fmla="val 22811"/>
              <a:gd name="adj3" fmla="val 25000"/>
              <a:gd name="adj4" fmla="val 43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ffectLst>
                <a:outerShdw blurRad="38100" dist="38100" dir="2700000" algn="tl">
                  <a:srgbClr val="000000">
                    <a:alpha val="43137"/>
                  </a:srgbClr>
                </a:outerShdw>
              </a:effectLst>
            </a:endParaRPr>
          </a:p>
        </p:txBody>
      </p:sp>
      <p:sp>
        <p:nvSpPr>
          <p:cNvPr id="47" name="TextBox 46"/>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effectLst>
                  <a:outerShdw blurRad="38100" dist="38100" dir="2700000" algn="tl">
                    <a:srgbClr val="000000">
                      <a:alpha val="43137"/>
                    </a:srgbClr>
                  </a:outerShdw>
                </a:effectLst>
                <a:sym typeface="Wingdings" panose="05000000000000000000" pitchFamily="2" charset="2"/>
              </a:rPr>
              <a:t></a:t>
            </a:r>
            <a:endParaRPr lang="en-CA" sz="4000" kern="700" spc="-100" dirty="0">
              <a:solidFill>
                <a:schemeClr val="accent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014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1000"/>
                                        <p:tgtEl>
                                          <p:spTgt spid="3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4" name="Picture 8" descr="http://urbantoronto.ca/sites/default/files/imagecache/display-default/images/articles/2012/01/4762/urbantoronto-4762-144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9924"/>
            <a:ext cx="9144000" cy="78727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553200"/>
            <a:ext cx="9144000" cy="369332"/>
          </a:xfrm>
          <a:prstGeom prst="rect">
            <a:avLst/>
          </a:prstGeom>
          <a:solidFill>
            <a:schemeClr val="bg1">
              <a:alpha val="70000"/>
            </a:schemeClr>
          </a:solidFill>
        </p:spPr>
        <p:txBody>
          <a:bodyPr wrap="square">
            <a:spAutoFit/>
          </a:bodyPr>
          <a:lstStyle/>
          <a:p>
            <a:pPr algn="ctr"/>
            <a:r>
              <a:rPr lang="en-US" dirty="0"/>
              <a:t>http://urbantoronto.ca/news/2010/08/torontos-street-signs-microcosm-world</a:t>
            </a:r>
          </a:p>
        </p:txBody>
      </p:sp>
      <p:sp>
        <p:nvSpPr>
          <p:cNvPr id="3" name="TextBox 2"/>
          <p:cNvSpPr txBox="1"/>
          <p:nvPr/>
        </p:nvSpPr>
        <p:spPr>
          <a:xfrm>
            <a:off x="637468" y="752899"/>
            <a:ext cx="7836569" cy="584775"/>
          </a:xfrm>
          <a:prstGeom prst="rect">
            <a:avLst/>
          </a:prstGeom>
          <a:solidFill>
            <a:schemeClr val="bg1">
              <a:alpha val="80000"/>
            </a:schemeClr>
          </a:solidFill>
        </p:spPr>
        <p:txBody>
          <a:bodyPr wrap="none" rtlCol="0">
            <a:spAutoFit/>
          </a:bodyPr>
          <a:lstStyle/>
          <a:p>
            <a:pPr algn="ctr"/>
            <a:r>
              <a:rPr lang="en-US" sz="3200" dirty="0">
                <a:solidFill>
                  <a:srgbClr val="C00000"/>
                </a:solidFill>
                <a:effectLst>
                  <a:outerShdw blurRad="38100" dist="38100" dir="2700000" algn="tl">
                    <a:srgbClr val="000000">
                      <a:alpha val="43137"/>
                    </a:srgbClr>
                  </a:outerShdw>
                </a:effectLst>
              </a:rPr>
              <a:t>We come full circle back to neighborhoods…</a:t>
            </a:r>
          </a:p>
        </p:txBody>
      </p:sp>
      <p:sp>
        <p:nvSpPr>
          <p:cNvPr id="8" name="TextBox 7"/>
          <p:cNvSpPr txBox="1"/>
          <p:nvPr/>
        </p:nvSpPr>
        <p:spPr>
          <a:xfrm>
            <a:off x="3105694" y="2042811"/>
            <a:ext cx="2990306" cy="584775"/>
          </a:xfrm>
          <a:prstGeom prst="rect">
            <a:avLst/>
          </a:prstGeom>
          <a:solidFill>
            <a:schemeClr val="bg1">
              <a:alpha val="80000"/>
            </a:schemeClr>
          </a:solidFill>
        </p:spPr>
        <p:txBody>
          <a:bodyPr wrap="none" rtlCol="0">
            <a:spAutoFit/>
          </a:bodyPr>
          <a:lstStyle/>
          <a:p>
            <a:pPr algn="ctr"/>
            <a:r>
              <a:rPr lang="en-US" sz="3200" dirty="0">
                <a:solidFill>
                  <a:srgbClr val="C00000"/>
                </a:solidFill>
                <a:effectLst>
                  <a:outerShdw blurRad="38100" dist="38100" dir="2700000" algn="tl">
                    <a:srgbClr val="000000">
                      <a:alpha val="43137"/>
                    </a:srgbClr>
                  </a:outerShdw>
                </a:effectLst>
              </a:rPr>
              <a:t>only different, …</a:t>
            </a:r>
          </a:p>
        </p:txBody>
      </p:sp>
      <p:sp>
        <p:nvSpPr>
          <p:cNvPr id="9" name="TextBox 8"/>
          <p:cNvSpPr txBox="1"/>
          <p:nvPr/>
        </p:nvSpPr>
        <p:spPr>
          <a:xfrm>
            <a:off x="767606" y="3758625"/>
            <a:ext cx="7804894" cy="584775"/>
          </a:xfrm>
          <a:prstGeom prst="rect">
            <a:avLst/>
          </a:prstGeom>
          <a:solidFill>
            <a:schemeClr val="bg1">
              <a:alpha val="80000"/>
            </a:schemeClr>
          </a:solidFill>
        </p:spPr>
        <p:txBody>
          <a:bodyPr wrap="none" rtlCol="0">
            <a:spAutoFit/>
          </a:bodyPr>
          <a:lstStyle/>
          <a:p>
            <a:pPr algn="ctr"/>
            <a:r>
              <a:rPr lang="en-US" sz="3200" dirty="0">
                <a:solidFill>
                  <a:srgbClr val="C00000"/>
                </a:solidFill>
                <a:effectLst>
                  <a:outerShdw blurRad="38100" dist="38100" dir="2700000" algn="tl">
                    <a:srgbClr val="000000">
                      <a:alpha val="43137"/>
                    </a:srgbClr>
                  </a:outerShdw>
                </a:effectLst>
              </a:rPr>
              <a:t>with retailing, language, culture, residential.</a:t>
            </a:r>
          </a:p>
        </p:txBody>
      </p:sp>
      <p:sp>
        <p:nvSpPr>
          <p:cNvPr id="10" name="TextBox 9"/>
          <p:cNvSpPr txBox="1"/>
          <p:nvPr/>
        </p:nvSpPr>
        <p:spPr>
          <a:xfrm>
            <a:off x="674667" y="5105400"/>
            <a:ext cx="7923964" cy="584775"/>
          </a:xfrm>
          <a:prstGeom prst="rect">
            <a:avLst/>
          </a:prstGeom>
          <a:solidFill>
            <a:schemeClr val="bg1">
              <a:alpha val="80000"/>
            </a:schemeClr>
          </a:solidFill>
        </p:spPr>
        <p:txBody>
          <a:bodyPr wrap="none" rtlCol="0">
            <a:spAutoFit/>
          </a:bodyPr>
          <a:lstStyle/>
          <a:p>
            <a:pPr algn="ctr"/>
            <a:r>
              <a:rPr lang="en-US" sz="3200" dirty="0">
                <a:solidFill>
                  <a:srgbClr val="C00000"/>
                </a:solidFill>
                <a:effectLst>
                  <a:outerShdw blurRad="38100" dist="38100" dir="2700000" algn="tl">
                    <a:srgbClr val="000000">
                      <a:alpha val="43137"/>
                    </a:srgbClr>
                  </a:outerShdw>
                </a:effectLst>
              </a:rPr>
              <a:t>In short, we come back to community spaces.</a:t>
            </a:r>
          </a:p>
        </p:txBody>
      </p:sp>
      <p:sp>
        <p:nvSpPr>
          <p:cNvPr id="11" name="TextBox 10"/>
          <p:cNvSpPr txBox="1"/>
          <p:nvPr/>
        </p:nvSpPr>
        <p:spPr>
          <a:xfrm>
            <a:off x="1317233" y="-76200"/>
            <a:ext cx="6573724" cy="615553"/>
          </a:xfrm>
          <a:prstGeom prst="rect">
            <a:avLst/>
          </a:prstGeom>
          <a:solidFill>
            <a:schemeClr val="bg1">
              <a:alpha val="80000"/>
            </a:schemeClr>
          </a:solidFill>
        </p:spPr>
        <p:txBody>
          <a:bodyPr wrap="none" rtlCol="0">
            <a:spAutoFit/>
          </a:bodyPr>
          <a:lstStyle/>
          <a:p>
            <a:pPr algn="ctr"/>
            <a:r>
              <a:rPr lang="en-US" sz="3400" dirty="0">
                <a:effectLst>
                  <a:outerShdw blurRad="38100" dist="38100" dir="2700000" algn="tl">
                    <a:srgbClr val="000000">
                      <a:alpha val="43137"/>
                    </a:srgbClr>
                  </a:outerShdw>
                </a:effectLst>
              </a:rPr>
              <a:t>How Land Use Becomes Use of Land</a:t>
            </a:r>
          </a:p>
        </p:txBody>
      </p:sp>
    </p:spTree>
    <p:extLst>
      <p:ext uri="{BB962C8B-B14F-4D97-AF65-F5344CB8AC3E}">
        <p14:creationId xmlns:p14="http://schemas.microsoft.com/office/powerpoint/2010/main" val="75996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2500"/>
                            </p:stCondLst>
                            <p:childTnLst>
                              <p:par>
                                <p:cTn id="22" presetID="10" presetClass="entr" presetSubtype="0" fill="hold" grpId="0" nodeType="after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TRINITY\mydocs\bcarlson\My Documents\a_BC_GEO106_book_21TJulyAM\scans\2009_07_21\IMG_0008.jpg"/>
          <p:cNvPicPr>
            <a:picLocks noChangeAspect="1" noChangeArrowheads="1"/>
          </p:cNvPicPr>
          <p:nvPr/>
        </p:nvPicPr>
        <p:blipFill>
          <a:blip r:embed="rId2" cstate="print">
            <a:extLst>
              <a:ext uri="{28A0092B-C50C-407E-A947-70E740481C1C}">
                <a14:useLocalDpi xmlns:a14="http://schemas.microsoft.com/office/drawing/2010/main" val="0"/>
              </a:ext>
            </a:extLst>
          </a:blip>
          <a:srcRect l="8298" t="9801" r="1106" b="8888"/>
          <a:stretch>
            <a:fillRect/>
          </a:stretch>
        </p:blipFill>
        <p:spPr bwMode="auto">
          <a:xfrm>
            <a:off x="0" y="21431"/>
            <a:ext cx="5867400"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86400" y="41493"/>
            <a:ext cx="3657600" cy="6740307"/>
          </a:xfrm>
          <a:prstGeom prst="rect">
            <a:avLst/>
          </a:prstGeom>
          <a:solidFill>
            <a:schemeClr val="bg1"/>
          </a:solidFill>
        </p:spPr>
        <p:txBody>
          <a:bodyPr wrap="square" rtlCol="0">
            <a:spAutoFit/>
          </a:bodyPr>
          <a:lstStyle/>
          <a:p>
            <a:pPr algn="ctr"/>
            <a:r>
              <a:rPr lang="en-US" sz="2400" dirty="0">
                <a:effectLst>
                  <a:outerShdw blurRad="38100" dist="38100" dir="2700000" algn="tl">
                    <a:srgbClr val="000000">
                      <a:alpha val="43137"/>
                    </a:srgbClr>
                  </a:outerShdw>
                </a:effectLst>
              </a:rPr>
              <a:t>Urban Social Structures Through Time</a:t>
            </a:r>
          </a:p>
          <a:p>
            <a:pPr algn="ctr"/>
            <a:endParaRPr lang="en-US" sz="2400" b="1" dirty="0"/>
          </a:p>
          <a:p>
            <a:pPr algn="ctr"/>
            <a:r>
              <a:rPr lang="en-US" sz="2400" dirty="0"/>
              <a:t> From feudal times through </a:t>
            </a:r>
            <a:r>
              <a:rPr lang="en-US" sz="2400" dirty="0" err="1"/>
              <a:t>urbanisation</a:t>
            </a:r>
            <a:r>
              <a:rPr lang="en-US" sz="2400" dirty="0"/>
              <a:t> to the post industrial city, urban social structures have become more complex, more multi-dimensional.</a:t>
            </a:r>
          </a:p>
          <a:p>
            <a:pPr algn="ctr"/>
            <a:endParaRPr lang="en-US" sz="2400" dirty="0"/>
          </a:p>
          <a:p>
            <a:pPr algn="ctr"/>
            <a:r>
              <a:rPr lang="en-US" sz="2400" dirty="0"/>
              <a:t>The social, family, and ethnic factors remain the same, but have taken on sub-factors, with more kids living at home longer, more complex migrant status, and more complex career paths.</a:t>
            </a:r>
          </a:p>
        </p:txBody>
      </p:sp>
    </p:spTree>
    <p:extLst>
      <p:ext uri="{BB962C8B-B14F-4D97-AF65-F5344CB8AC3E}">
        <p14:creationId xmlns:p14="http://schemas.microsoft.com/office/powerpoint/2010/main" val="11568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7620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Other ‘Social’ Geographies</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950736" y="1250007"/>
            <a:ext cx="7391400" cy="4693593"/>
          </a:xfrm>
          <a:prstGeom prst="rect">
            <a:avLst/>
          </a:prstGeom>
        </p:spPr>
        <p:txBody>
          <a:bodyPr wrap="square">
            <a:spAutoFit/>
          </a:bodyPr>
          <a:lstStyle/>
          <a:p>
            <a:pPr algn="ctr"/>
            <a:r>
              <a:rPr lang="en-US" sz="2300" dirty="0"/>
              <a:t>Traditional social area analysis and factorial ecology studies look at variables and how they form into dimensions, and what geographic shape those dimensions take.</a:t>
            </a:r>
          </a:p>
          <a:p>
            <a:pPr algn="ctr"/>
            <a:endParaRPr lang="en-US" sz="2300" dirty="0"/>
          </a:p>
          <a:p>
            <a:pPr algn="ctr"/>
            <a:r>
              <a:rPr lang="en-US" sz="2300" dirty="0"/>
              <a:t>With the Rees study this has been extended into housing stock and transformed into community space.</a:t>
            </a:r>
          </a:p>
          <a:p>
            <a:pPr algn="ctr"/>
            <a:endParaRPr lang="en-US" sz="2300" dirty="0"/>
          </a:p>
          <a:p>
            <a:pPr algn="ctr"/>
            <a:r>
              <a:rPr lang="en-US" sz="2300" dirty="0"/>
              <a:t>But urbanization is a dynamic process, always evolving, and new social groups and family structures are not always captured by the census.</a:t>
            </a:r>
          </a:p>
          <a:p>
            <a:pPr algn="ctr"/>
            <a:endParaRPr lang="en-US" sz="2300" dirty="0"/>
          </a:p>
          <a:p>
            <a:pPr algn="ctr"/>
            <a:r>
              <a:rPr lang="en-US" sz="2300" dirty="0"/>
              <a:t>These to have become important in numbers and influence, and they too shape the urban social landscape.</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15434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9506" t="23860" r="2866" b="47745"/>
          <a:stretch/>
        </p:blipFill>
        <p:spPr bwMode="auto">
          <a:xfrm>
            <a:off x="-76200" y="0"/>
            <a:ext cx="7472855"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50" t="23410" r="51785" b="48038"/>
          <a:stretch/>
        </p:blipFill>
        <p:spPr bwMode="auto">
          <a:xfrm>
            <a:off x="-63500" y="3371850"/>
            <a:ext cx="74676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162800" y="334625"/>
            <a:ext cx="2057400" cy="2677656"/>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rPr>
              <a:t>New social groups, family structures, and neighborhoods are not always captured by the census.</a:t>
            </a:r>
          </a:p>
        </p:txBody>
      </p:sp>
      <p:sp>
        <p:nvSpPr>
          <p:cNvPr id="3" name="TextBox 2"/>
          <p:cNvSpPr txBox="1"/>
          <p:nvPr/>
        </p:nvSpPr>
        <p:spPr>
          <a:xfrm>
            <a:off x="7010400" y="6506389"/>
            <a:ext cx="1968359" cy="276999"/>
          </a:xfrm>
          <a:prstGeom prst="rect">
            <a:avLst/>
          </a:prstGeom>
          <a:noFill/>
        </p:spPr>
        <p:txBody>
          <a:bodyPr wrap="none" rtlCol="0">
            <a:spAutoFit/>
          </a:bodyPr>
          <a:lstStyle/>
          <a:p>
            <a:r>
              <a:rPr lang="en-US" sz="1200" dirty="0"/>
              <a:t>Toronto Star, June 28</a:t>
            </a:r>
            <a:r>
              <a:rPr lang="en-US" sz="1200" baseline="30000" dirty="0"/>
              <a:t>th</a:t>
            </a:r>
            <a:r>
              <a:rPr lang="en-US" sz="1200" dirty="0"/>
              <a:t>, 2009</a:t>
            </a:r>
          </a:p>
        </p:txBody>
      </p:sp>
    </p:spTree>
    <p:extLst>
      <p:ext uri="{BB962C8B-B14F-4D97-AF65-F5344CB8AC3E}">
        <p14:creationId xmlns:p14="http://schemas.microsoft.com/office/powerpoint/2010/main" val="27491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500"/>
                                        <p:tgtEl>
                                          <p:spTgt spid="286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675"/>
                                        </p:tgtEl>
                                        <p:attrNameLst>
                                          <p:attrName>style.visibility</p:attrName>
                                        </p:attrNameLst>
                                      </p:cBhvr>
                                      <p:to>
                                        <p:strVal val="visible"/>
                                      </p:to>
                                    </p:set>
                                    <p:animEffect transition="in" filter="fade">
                                      <p:cBhvr>
                                        <p:cTn id="11" dur="500"/>
                                        <p:tgtEl>
                                          <p:spTgt spid="2867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190" b="5242"/>
          <a:stretch/>
        </p:blipFill>
        <p:spPr>
          <a:xfrm>
            <a:off x="-21021" y="-34159"/>
            <a:ext cx="9025759" cy="6886575"/>
          </a:xfrm>
          <a:prstGeom prst="rect">
            <a:avLst/>
          </a:prstGeom>
        </p:spPr>
      </p:pic>
      <p:sp>
        <p:nvSpPr>
          <p:cNvPr id="3" name="Rectangle 2">
            <a:hlinkClick r:id="rId4"/>
          </p:cNvPr>
          <p:cNvSpPr/>
          <p:nvPr/>
        </p:nvSpPr>
        <p:spPr>
          <a:xfrm>
            <a:off x="3200400" y="5867400"/>
            <a:ext cx="5486400" cy="369332"/>
          </a:xfrm>
          <a:prstGeom prst="rect">
            <a:avLst/>
          </a:prstGeom>
        </p:spPr>
        <p:txBody>
          <a:bodyPr wrap="square">
            <a:spAutoFit/>
          </a:bodyPr>
          <a:lstStyle/>
          <a:p>
            <a:r>
              <a:rPr lang="en-US" dirty="0"/>
              <a:t>http://www.cbc.ca/toronto/features/crimemap/</a:t>
            </a:r>
          </a:p>
        </p:txBody>
      </p:sp>
      <p:sp>
        <p:nvSpPr>
          <p:cNvPr id="5" name="TextBox 4"/>
          <p:cNvSpPr txBox="1"/>
          <p:nvPr/>
        </p:nvSpPr>
        <p:spPr>
          <a:xfrm>
            <a:off x="76201" y="838200"/>
            <a:ext cx="8610599" cy="615553"/>
          </a:xfrm>
          <a:prstGeom prst="rect">
            <a:avLst/>
          </a:prstGeom>
          <a:noFill/>
        </p:spPr>
        <p:txBody>
          <a:bodyPr wrap="square" rtlCol="0">
            <a:spAutoFit/>
          </a:bodyPr>
          <a:lstStyle/>
          <a:p>
            <a:pPr algn="ctr"/>
            <a:r>
              <a:rPr lang="en-US" sz="3400" dirty="0">
                <a:effectLst>
                  <a:outerShdw blurRad="38100" dist="38100" dir="2700000" algn="tl">
                    <a:srgbClr val="000000">
                      <a:alpha val="43137"/>
                    </a:srgbClr>
                  </a:outerShdw>
                </a:effectLst>
              </a:rPr>
              <a:t>Toronto’s Crime ‘Neighborhoods’</a:t>
            </a:r>
          </a:p>
        </p:txBody>
      </p:sp>
    </p:spTree>
    <p:extLst>
      <p:ext uri="{BB962C8B-B14F-4D97-AF65-F5344CB8AC3E}">
        <p14:creationId xmlns:p14="http://schemas.microsoft.com/office/powerpoint/2010/main" val="2993245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9748"/>
            <a:ext cx="8382000" cy="676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9309" y="76200"/>
            <a:ext cx="9484071" cy="615553"/>
          </a:xfrm>
          <a:prstGeom prst="rect">
            <a:avLst/>
          </a:prstGeom>
          <a:solidFill>
            <a:schemeClr val="bg1">
              <a:alpha val="60000"/>
            </a:schemeClr>
          </a:solidFill>
        </p:spPr>
        <p:txBody>
          <a:bodyPr wrap="none" rtlCol="0">
            <a:spAutoFit/>
          </a:bodyPr>
          <a:lstStyle/>
          <a:p>
            <a:pPr algn="ctr"/>
            <a:r>
              <a:rPr lang="en-US" sz="3400" dirty="0">
                <a:effectLst>
                  <a:outerShdw blurRad="38100" dist="38100" dir="2700000" algn="tl">
                    <a:srgbClr val="000000">
                      <a:alpha val="43137"/>
                    </a:srgbClr>
                  </a:outerShdw>
                </a:effectLst>
              </a:rPr>
              <a:t>Toronto Gangs? Opportunists Without Opportunities</a:t>
            </a:r>
          </a:p>
        </p:txBody>
      </p:sp>
      <p:sp>
        <p:nvSpPr>
          <p:cNvPr id="6" name="TextBox 5">
            <a:hlinkClick r:id="rId4"/>
          </p:cNvPr>
          <p:cNvSpPr txBox="1"/>
          <p:nvPr/>
        </p:nvSpPr>
        <p:spPr>
          <a:xfrm>
            <a:off x="59258" y="6334347"/>
            <a:ext cx="9144000" cy="276999"/>
          </a:xfrm>
          <a:prstGeom prst="rect">
            <a:avLst/>
          </a:prstGeom>
          <a:noFill/>
        </p:spPr>
        <p:txBody>
          <a:bodyPr wrap="square" rtlCol="0">
            <a:spAutoFit/>
          </a:bodyPr>
          <a:lstStyle/>
          <a:p>
            <a:pPr algn="ctr"/>
            <a:r>
              <a:rPr lang="en-US" sz="1200" dirty="0">
                <a:solidFill>
                  <a:srgbClr val="FF0000"/>
                </a:solidFill>
              </a:rPr>
              <a:t>http://www.theglobeandmail.com/news/toronto/interactive-city-of-toronto-homicides-and-gang-activity-2008-to-present/article4240673/</a:t>
            </a:r>
          </a:p>
        </p:txBody>
      </p:sp>
    </p:spTree>
    <p:extLst>
      <p:ext uri="{BB962C8B-B14F-4D97-AF65-F5344CB8AC3E}">
        <p14:creationId xmlns:p14="http://schemas.microsoft.com/office/powerpoint/2010/main" val="308552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838200"/>
            <a:ext cx="7620000" cy="5401479"/>
          </a:xfrm>
          <a:prstGeom prst="rect">
            <a:avLst/>
          </a:prstGeom>
        </p:spPr>
        <p:txBody>
          <a:bodyPr wrap="square">
            <a:spAutoFit/>
          </a:bodyPr>
          <a:lstStyle/>
          <a:p>
            <a:pPr algn="ctr"/>
            <a:r>
              <a:rPr lang="en-CA" sz="2300" dirty="0"/>
              <a:t>Three principal approaches, all growing out of the ecological approach.</a:t>
            </a:r>
          </a:p>
          <a:p>
            <a:pPr algn="ctr"/>
            <a:endParaRPr lang="en-CA" sz="2300" dirty="0"/>
          </a:p>
          <a:p>
            <a:pPr algn="ctr"/>
            <a:r>
              <a:rPr lang="en-CA" sz="2300" dirty="0"/>
              <a:t>The </a:t>
            </a:r>
            <a:r>
              <a:rPr lang="en-CA" sz="2300" i="1" dirty="0">
                <a:solidFill>
                  <a:srgbClr val="FF0000"/>
                </a:solidFill>
                <a:effectLst>
                  <a:outerShdw blurRad="38100" dist="38100" dir="2700000" algn="tl">
                    <a:srgbClr val="000000">
                      <a:alpha val="43137"/>
                    </a:srgbClr>
                  </a:outerShdw>
                </a:effectLst>
              </a:rPr>
              <a:t>ecological approach of the 1930s</a:t>
            </a:r>
            <a:r>
              <a:rPr lang="en-CA" sz="2300" dirty="0"/>
              <a:t>, which borrowed concepts from ecology to describe and explain urban processes. </a:t>
            </a:r>
          </a:p>
          <a:p>
            <a:pPr algn="ctr"/>
            <a:r>
              <a:rPr lang="en-CA" sz="2300" dirty="0"/>
              <a:t> </a:t>
            </a:r>
          </a:p>
          <a:p>
            <a:pPr algn="ctr"/>
            <a:r>
              <a:rPr lang="en-CA" sz="2300" i="1" dirty="0">
                <a:solidFill>
                  <a:srgbClr val="FF0000"/>
                </a:solidFill>
                <a:effectLst>
                  <a:outerShdw blurRad="38100" dist="38100" dir="2700000" algn="tl">
                    <a:srgbClr val="000000">
                      <a:alpha val="43137"/>
                    </a:srgbClr>
                  </a:outerShdw>
                </a:effectLst>
              </a:rPr>
              <a:t>Social area analysis (SAA) of the 1940s and 1950s</a:t>
            </a:r>
            <a:r>
              <a:rPr lang="en-CA" sz="2300" dirty="0"/>
              <a:t>, that attempted to measure and map urbanisation processes with data based dimensions and form.</a:t>
            </a:r>
          </a:p>
          <a:p>
            <a:pPr algn="ctr"/>
            <a:r>
              <a:rPr lang="en-CA" sz="2300" dirty="0"/>
              <a:t> </a:t>
            </a:r>
          </a:p>
          <a:p>
            <a:pPr algn="ctr"/>
            <a:r>
              <a:rPr lang="en-CA" sz="2300" i="1" dirty="0">
                <a:solidFill>
                  <a:srgbClr val="FF0000"/>
                </a:solidFill>
                <a:effectLst>
                  <a:outerShdw blurRad="38100" dist="38100" dir="2700000" algn="tl">
                    <a:srgbClr val="000000">
                      <a:alpha val="43137"/>
                    </a:srgbClr>
                  </a:outerShdw>
                </a:effectLst>
              </a:rPr>
              <a:t>Factorial urban ecology (since the 1960s)</a:t>
            </a:r>
            <a:r>
              <a:rPr lang="en-CA" sz="2300" dirty="0"/>
              <a:t> that used multivariate statistical methods to explore and explain “social dimensions” of urban areas – how, in Kenneth </a:t>
            </a:r>
            <a:r>
              <a:rPr lang="en-CA" sz="2300" dirty="0" err="1"/>
              <a:t>Boulding’s</a:t>
            </a:r>
            <a:r>
              <a:rPr lang="en-CA" sz="2300" dirty="0"/>
              <a:t> words “</a:t>
            </a:r>
            <a:r>
              <a:rPr lang="en-CA" sz="2300" i="1" dirty="0"/>
              <a:t>growth creates form and form limits growth</a:t>
            </a:r>
            <a:r>
              <a:rPr lang="en-CA" sz="2300" dirty="0"/>
              <a:t>.”</a:t>
            </a:r>
          </a:p>
        </p:txBody>
      </p:sp>
      <p:sp>
        <p:nvSpPr>
          <p:cNvPr id="3" name="Title 1"/>
          <p:cNvSpPr txBox="1">
            <a:spLocks/>
          </p:cNvSpPr>
          <p:nvPr/>
        </p:nvSpPr>
        <p:spPr>
          <a:xfrm>
            <a:off x="762000" y="7620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Social Geographical Approaches</a:t>
            </a:r>
            <a:endParaRPr lang="en-US" sz="3400" dirty="0">
              <a:effectLst>
                <a:outerShdw blurRad="38100" dist="38100" dir="2700000" algn="tl">
                  <a:srgbClr val="000000">
                    <a:alpha val="43137"/>
                  </a:srgbClr>
                </a:outerShdw>
              </a:effectLst>
              <a:latin typeface="+mn-lt"/>
            </a:endParaRP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22740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151179"/>
            <a:ext cx="4572000" cy="6555641"/>
          </a:xfrm>
          <a:prstGeom prst="rect">
            <a:avLst/>
          </a:prstGeom>
        </p:spPr>
        <p:txBody>
          <a:bodyPr>
            <a:spAutoFit/>
          </a:bodyPr>
          <a:lstStyle/>
          <a:p>
            <a:r>
              <a:rPr lang="en-US" sz="2800" dirty="0"/>
              <a:t>46 Newcomers Rising</a:t>
            </a:r>
          </a:p>
          <a:p>
            <a:r>
              <a:rPr lang="en-US" sz="2800" dirty="0"/>
              <a:t>37 Old World Style</a:t>
            </a:r>
          </a:p>
          <a:p>
            <a:r>
              <a:rPr lang="en-US" sz="2800" dirty="0"/>
              <a:t>04 Young Digerati</a:t>
            </a:r>
          </a:p>
          <a:p>
            <a:r>
              <a:rPr lang="en-US" sz="2800" dirty="0"/>
              <a:t>44 Rooms with a View</a:t>
            </a:r>
          </a:p>
          <a:p>
            <a:r>
              <a:rPr lang="en-US" sz="2800" dirty="0"/>
              <a:t>42 Urban Spice</a:t>
            </a:r>
          </a:p>
          <a:p>
            <a:r>
              <a:rPr lang="en-US" sz="2800" dirty="0"/>
              <a:t>02 Urbane Villagers</a:t>
            </a:r>
          </a:p>
          <a:p>
            <a:r>
              <a:rPr lang="en-US" sz="2800" dirty="0"/>
              <a:t>13 Continental Culture</a:t>
            </a:r>
          </a:p>
          <a:p>
            <a:r>
              <a:rPr lang="en-US" sz="2800" dirty="0"/>
              <a:t>01 Cosmopolitan Elite</a:t>
            </a:r>
          </a:p>
          <a:p>
            <a:r>
              <a:rPr lang="en-US" sz="2800" dirty="0"/>
              <a:t>18 Cluttered Nests</a:t>
            </a:r>
          </a:p>
          <a:p>
            <a:r>
              <a:rPr lang="en-US" sz="2800" dirty="0"/>
              <a:t>15 Electric Avenues</a:t>
            </a:r>
          </a:p>
          <a:p>
            <a:r>
              <a:rPr lang="en-US" sz="2800" dirty="0"/>
              <a:t>08 Money &amp; Brains</a:t>
            </a:r>
          </a:p>
          <a:p>
            <a:r>
              <a:rPr lang="en-US" sz="2800" dirty="0"/>
              <a:t>09 Furs &amp; Philanthropy</a:t>
            </a:r>
          </a:p>
          <a:p>
            <a:r>
              <a:rPr lang="en-US" sz="2800" dirty="0"/>
              <a:t>15 Electric Avenues</a:t>
            </a:r>
          </a:p>
          <a:p>
            <a:r>
              <a:rPr lang="fr-FR" sz="2800" dirty="0"/>
              <a:t>31 </a:t>
            </a:r>
            <a:r>
              <a:rPr lang="fr-FR" sz="2800" dirty="0" err="1"/>
              <a:t>Grads</a:t>
            </a:r>
            <a:r>
              <a:rPr lang="fr-FR" sz="2800" dirty="0"/>
              <a:t> &amp; Pads</a:t>
            </a:r>
          </a:p>
          <a:p>
            <a:r>
              <a:rPr lang="en-US" sz="2800" dirty="0"/>
              <a:t>33 New Italy</a:t>
            </a:r>
          </a:p>
        </p:txBody>
      </p:sp>
      <p:sp>
        <p:nvSpPr>
          <p:cNvPr id="7" name="TextBox 6"/>
          <p:cNvSpPr txBox="1"/>
          <p:nvPr/>
        </p:nvSpPr>
        <p:spPr>
          <a:xfrm>
            <a:off x="3849414" y="14174"/>
            <a:ext cx="5151240" cy="2062103"/>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Some of the many PRIZM C2 cluster descriptions of consumer population segments…</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332" y="2144345"/>
            <a:ext cx="4772025"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3063766" y="6143298"/>
            <a:ext cx="1133332"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06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26627"/>
                                        </p:tgtEl>
                                        <p:attrNameLst>
                                          <p:attrName>style.visibility</p:attrName>
                                        </p:attrNameLst>
                                      </p:cBhvr>
                                      <p:to>
                                        <p:strVal val="visible"/>
                                      </p:to>
                                    </p:set>
                                    <p:animEffect transition="in" filter="fade">
                                      <p:cBhvr>
                                        <p:cTn id="1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9f34287-004a-4821-99d0-01b2887b8cfa@art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37" t="15280" r="28088" b="18814"/>
          <a:stretch/>
        </p:blipFill>
        <p:spPr bwMode="auto">
          <a:xfrm>
            <a:off x="0" y="27876"/>
            <a:ext cx="9143999" cy="682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510" y="78828"/>
            <a:ext cx="5676875"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Consumer Groups in Toronto</a:t>
            </a:r>
          </a:p>
        </p:txBody>
      </p:sp>
      <p:sp>
        <p:nvSpPr>
          <p:cNvPr id="4" name="TextBox 3"/>
          <p:cNvSpPr txBox="1"/>
          <p:nvPr/>
        </p:nvSpPr>
        <p:spPr>
          <a:xfrm>
            <a:off x="5791200" y="5029200"/>
            <a:ext cx="3505200"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 and where they live</a:t>
            </a:r>
          </a:p>
        </p:txBody>
      </p:sp>
    </p:spTree>
    <p:extLst>
      <p:ext uri="{BB962C8B-B14F-4D97-AF65-F5344CB8AC3E}">
        <p14:creationId xmlns:p14="http://schemas.microsoft.com/office/powerpoint/2010/main" val="23161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152400"/>
            <a:ext cx="7772400" cy="609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cs typeface="Arial" pitchFamily="34" charset="0"/>
              </a:rPr>
              <a:t>Summarising Social Geography</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1041400" y="457200"/>
            <a:ext cx="7035800" cy="6109365"/>
          </a:xfrm>
          <a:prstGeom prst="rect">
            <a:avLst/>
          </a:prstGeom>
        </p:spPr>
        <p:txBody>
          <a:bodyPr wrap="square">
            <a:spAutoFit/>
          </a:bodyPr>
          <a:lstStyle/>
          <a:p>
            <a:pPr algn="ctr"/>
            <a:r>
              <a:rPr lang="en-US" sz="2300" dirty="0"/>
              <a:t>We have scratched the surface of concepts underlying </a:t>
            </a:r>
            <a:r>
              <a:rPr lang="en-US" sz="2300" dirty="0" err="1"/>
              <a:t>soial</a:t>
            </a:r>
            <a:r>
              <a:rPr lang="en-US" sz="2300" dirty="0"/>
              <a:t> geography, even demography and the multivariate statistical analyses that delve into enterprise level data.</a:t>
            </a:r>
          </a:p>
          <a:p>
            <a:pPr algn="ctr"/>
            <a:endParaRPr lang="en-US" sz="2300" dirty="0"/>
          </a:p>
          <a:p>
            <a:pPr algn="ctr"/>
            <a:r>
              <a:rPr lang="en-US" sz="2300" dirty="0"/>
              <a:t>In many respects we have walked up the Escher staircase, passing the same spot and seeing it with new eyes.</a:t>
            </a:r>
          </a:p>
          <a:p>
            <a:pPr algn="ctr"/>
            <a:endParaRPr lang="en-US" sz="2300" dirty="0"/>
          </a:p>
          <a:p>
            <a:pPr algn="ctr"/>
            <a:r>
              <a:rPr lang="en-US" sz="2300" dirty="0"/>
              <a:t>The fresh paint we have applied to each of the steps I hope has enlightened you a little to the breadth of what surrounds you in the geography of everyday life.</a:t>
            </a:r>
          </a:p>
          <a:p>
            <a:pPr algn="ctr"/>
            <a:endParaRPr lang="en-US" sz="2300" dirty="0"/>
          </a:p>
          <a:p>
            <a:pPr algn="ctr"/>
            <a:r>
              <a:rPr lang="en-US" sz="2300" dirty="0"/>
              <a:t>But one environment remains and that is the softest layer of the city: quality of life.</a:t>
            </a:r>
          </a:p>
          <a:p>
            <a:pPr algn="ctr"/>
            <a:endParaRPr lang="en-US" sz="2300" dirty="0"/>
          </a:p>
          <a:p>
            <a:pPr algn="ctr"/>
            <a:r>
              <a:rPr lang="en-US" sz="2300" dirty="0"/>
              <a:t>And it too, is connected intimately to the hopes that people bring with them to their new – and old – lives in cities.</a:t>
            </a:r>
          </a:p>
        </p:txBody>
      </p:sp>
    </p:spTree>
    <p:extLst>
      <p:ext uri="{BB962C8B-B14F-4D97-AF65-F5344CB8AC3E}">
        <p14:creationId xmlns:p14="http://schemas.microsoft.com/office/powerpoint/2010/main" val="427585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2000" y="0"/>
            <a:ext cx="7772400" cy="609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400" dirty="0">
                <a:effectLst>
                  <a:outerShdw blurRad="38100" dist="38100" dir="2700000" algn="tl">
                    <a:srgbClr val="000000">
                      <a:alpha val="43137"/>
                    </a:srgbClr>
                  </a:outerShdw>
                </a:effectLst>
                <a:latin typeface="+mn-lt"/>
                <a:ea typeface="Times New Roman" pitchFamily="18" charset="0"/>
                <a:cs typeface="Arial" pitchFamily="34" charset="0"/>
              </a:rPr>
              <a:t>Urban Ecology</a:t>
            </a:r>
            <a:endParaRPr lang="en-US" sz="3400" dirty="0">
              <a:effectLst>
                <a:outerShdw blurRad="38100" dist="38100" dir="2700000" algn="tl">
                  <a:srgbClr val="000000">
                    <a:alpha val="43137"/>
                  </a:srgbClr>
                </a:outerShdw>
              </a:effectLst>
              <a:latin typeface="+mn-lt"/>
            </a:endParaRPr>
          </a:p>
        </p:txBody>
      </p:sp>
      <p:sp>
        <p:nvSpPr>
          <p:cNvPr id="3" name="Rectangle 2"/>
          <p:cNvSpPr/>
          <p:nvPr/>
        </p:nvSpPr>
        <p:spPr>
          <a:xfrm>
            <a:off x="762000" y="645378"/>
            <a:ext cx="7620000" cy="6109365"/>
          </a:xfrm>
          <a:prstGeom prst="rect">
            <a:avLst/>
          </a:prstGeom>
        </p:spPr>
        <p:txBody>
          <a:bodyPr wrap="square">
            <a:spAutoFit/>
          </a:bodyPr>
          <a:lstStyle/>
          <a:p>
            <a:pPr algn="ctr"/>
            <a:r>
              <a:rPr lang="en-US" sz="2300" dirty="0"/>
              <a:t>This approach used concepts from natural ecology such as communities, ecotones, succession, dominance, which was starting at that time.</a:t>
            </a:r>
          </a:p>
          <a:p>
            <a:pPr algn="ctr"/>
            <a:endParaRPr lang="en-US" sz="2300" dirty="0"/>
          </a:p>
          <a:p>
            <a:pPr algn="ctr"/>
            <a:r>
              <a:rPr lang="en-US" sz="2300" dirty="0"/>
              <a:t>Two most important points:</a:t>
            </a:r>
            <a:endParaRPr lang="en-CA" sz="2300" dirty="0"/>
          </a:p>
          <a:p>
            <a:pPr algn="ctr"/>
            <a:endParaRPr lang="en-CA" sz="2300" dirty="0"/>
          </a:p>
          <a:p>
            <a:pPr algn="ctr"/>
            <a:r>
              <a:rPr lang="en-CA" sz="2300" dirty="0"/>
              <a:t>It concentrated on the </a:t>
            </a:r>
            <a:r>
              <a:rPr lang="en-CA" sz="2300" i="1" dirty="0">
                <a:solidFill>
                  <a:srgbClr val="FF0000"/>
                </a:solidFill>
                <a:effectLst>
                  <a:outerShdw blurRad="38100" dist="38100" dir="2700000" algn="tl">
                    <a:srgbClr val="000000">
                      <a:alpha val="43137"/>
                    </a:srgbClr>
                  </a:outerShdw>
                </a:effectLst>
              </a:rPr>
              <a:t>characteristics of people </a:t>
            </a:r>
            <a:r>
              <a:rPr lang="en-CA" sz="2300" dirty="0"/>
              <a:t>in certain places (communities or neighbourhoods) and the </a:t>
            </a:r>
            <a:r>
              <a:rPr lang="en-CA" sz="2300" i="1" dirty="0">
                <a:effectLst>
                  <a:outerShdw blurRad="38100" dist="38100" dir="2700000" algn="tl">
                    <a:srgbClr val="000000">
                      <a:alpha val="43137"/>
                    </a:srgbClr>
                  </a:outerShdw>
                </a:effectLst>
              </a:rPr>
              <a:t>tensions</a:t>
            </a:r>
            <a:r>
              <a:rPr lang="en-CA" sz="2300" b="1" i="1" dirty="0"/>
              <a:t> </a:t>
            </a:r>
            <a:r>
              <a:rPr lang="en-CA" sz="2300" dirty="0"/>
              <a:t>and</a:t>
            </a:r>
            <a:r>
              <a:rPr lang="en-CA" sz="2300" i="1" dirty="0">
                <a:solidFill>
                  <a:srgbClr val="FF0000"/>
                </a:solidFill>
                <a:effectLst>
                  <a:outerShdw blurRad="38100" dist="38100" dir="2700000" algn="tl">
                    <a:srgbClr val="000000">
                      <a:alpha val="43137"/>
                    </a:srgbClr>
                  </a:outerShdw>
                </a:effectLst>
              </a:rPr>
              <a:t> conflicts at the boundaries</a:t>
            </a:r>
            <a:r>
              <a:rPr lang="en-CA" sz="2300" dirty="0">
                <a:solidFill>
                  <a:srgbClr val="FF0000"/>
                </a:solidFill>
                <a:effectLst>
                  <a:outerShdw blurRad="38100" dist="38100" dir="2700000" algn="tl">
                    <a:srgbClr val="000000">
                      <a:alpha val="43137"/>
                    </a:srgbClr>
                  </a:outerShdw>
                </a:effectLst>
              </a:rPr>
              <a:t> </a:t>
            </a:r>
            <a:r>
              <a:rPr lang="en-CA" sz="2300" dirty="0"/>
              <a:t>(ecotones) of those communities, that gave rise to </a:t>
            </a:r>
            <a:r>
              <a:rPr lang="en-CA" sz="2300" i="1" dirty="0">
                <a:solidFill>
                  <a:srgbClr val="FF0000"/>
                </a:solidFill>
                <a:effectLst>
                  <a:outerShdw blurRad="38100" dist="38100" dir="2700000" algn="tl">
                    <a:srgbClr val="000000">
                      <a:alpha val="43137"/>
                    </a:srgbClr>
                  </a:outerShdw>
                </a:effectLst>
              </a:rPr>
              <a:t>succession and dominance </a:t>
            </a:r>
            <a:r>
              <a:rPr lang="en-CA" sz="2300" dirty="0"/>
              <a:t>among the groups, thus changing the nature of the places.</a:t>
            </a:r>
          </a:p>
          <a:p>
            <a:pPr algn="ctr"/>
            <a:r>
              <a:rPr lang="en-CA" sz="2300" dirty="0"/>
              <a:t> </a:t>
            </a:r>
          </a:p>
          <a:p>
            <a:pPr algn="ctr"/>
            <a:r>
              <a:rPr lang="en-CA" sz="2300" dirty="0"/>
              <a:t>It </a:t>
            </a:r>
            <a:r>
              <a:rPr lang="en-CA" sz="2300" i="1" dirty="0">
                <a:solidFill>
                  <a:srgbClr val="FF0000"/>
                </a:solidFill>
                <a:effectLst>
                  <a:outerShdw blurRad="38100" dist="38100" dir="2700000" algn="tl">
                    <a:srgbClr val="000000">
                      <a:alpha val="43137"/>
                    </a:srgbClr>
                  </a:outerShdw>
                </a:effectLst>
              </a:rPr>
              <a:t>applied to groups of people</a:t>
            </a:r>
            <a:r>
              <a:rPr lang="en-CA" sz="2300" dirty="0">
                <a:solidFill>
                  <a:srgbClr val="FF0000"/>
                </a:solidFill>
                <a:effectLst>
                  <a:outerShdw blurRad="38100" dist="38100" dir="2700000" algn="tl">
                    <a:srgbClr val="000000">
                      <a:alpha val="43137"/>
                    </a:srgbClr>
                  </a:outerShdw>
                </a:effectLst>
              </a:rPr>
              <a:t>, </a:t>
            </a:r>
            <a:r>
              <a:rPr lang="en-CA" sz="2300" i="1" dirty="0">
                <a:solidFill>
                  <a:srgbClr val="FF0000"/>
                </a:solidFill>
                <a:effectLst>
                  <a:outerShdw blurRad="38100" dist="38100" dir="2700000" algn="tl">
                    <a:srgbClr val="000000">
                      <a:alpha val="43137"/>
                    </a:srgbClr>
                  </a:outerShdw>
                </a:effectLst>
              </a:rPr>
              <a:t>rather than individuals</a:t>
            </a:r>
            <a:r>
              <a:rPr lang="en-CA" sz="2300" dirty="0"/>
              <a:t>, and hence could rely on census data collected for small areas across many geodemographic and socio-economic variables.</a:t>
            </a:r>
          </a:p>
          <a:p>
            <a:pPr algn="ctr"/>
            <a:endParaRPr lang="en-CA" sz="2300" dirty="0"/>
          </a:p>
          <a:p>
            <a:pPr algn="ctr"/>
            <a:r>
              <a:rPr lang="en-CA" sz="2300" dirty="0"/>
              <a:t>One model of this process is the assimilation model.</a:t>
            </a:r>
          </a:p>
        </p:txBody>
      </p:sp>
      <p:sp>
        <p:nvSpPr>
          <p:cNvPr id="4" name="TextBox 3"/>
          <p:cNvSpPr txBox="1"/>
          <p:nvPr/>
        </p:nvSpPr>
        <p:spPr>
          <a:xfrm>
            <a:off x="8602722" y="-152400"/>
            <a:ext cx="617478" cy="707886"/>
          </a:xfrm>
          <a:prstGeom prst="rect">
            <a:avLst/>
          </a:prstGeom>
          <a:noFill/>
        </p:spPr>
        <p:txBody>
          <a:bodyPr wrap="none" rtlCol="0">
            <a:spAutoFit/>
          </a:bodyPr>
          <a:lstStyle/>
          <a:p>
            <a:pPr algn="ctr"/>
            <a:r>
              <a:rPr lang="en-CA" sz="4000" kern="700" spc="-100" dirty="0">
                <a:solidFill>
                  <a:schemeClr val="accent2"/>
                </a:solidFill>
                <a:sym typeface="Wingdings" panose="05000000000000000000" pitchFamily="2" charset="2"/>
              </a:rPr>
              <a:t></a:t>
            </a:r>
            <a:endParaRPr lang="en-CA" sz="4000" kern="700" spc="-100" dirty="0">
              <a:solidFill>
                <a:schemeClr val="accent2"/>
              </a:solidFill>
            </a:endParaRPr>
          </a:p>
        </p:txBody>
      </p:sp>
    </p:spTree>
    <p:extLst>
      <p:ext uri="{BB962C8B-B14F-4D97-AF65-F5344CB8AC3E}">
        <p14:creationId xmlns:p14="http://schemas.microsoft.com/office/powerpoint/2010/main" val="409954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ICTUREPATH" val="..\ART\06_19.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buNone/>
          <a:defRPr sz="2400" b="1" dirty="0">
            <a:latin typeface="+mn-lt"/>
          </a:defRPr>
        </a:defPPr>
      </a:lstStyle>
    </a:txDef>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buNone/>
          <a:defRPr sz="2400" b="1" dirty="0">
            <a:latin typeface="+mn-lt"/>
          </a:defRPr>
        </a:defPPr>
      </a:lstStyle>
    </a:txDef>
  </a:objectDefaults>
  <a:extraClrSchemeLst/>
</a:theme>
</file>

<file path=ppt/theme/theme4.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buNone/>
          <a:defRPr sz="2400" b="1" dirty="0">
            <a:latin typeface="+mn-lt"/>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18988</TotalTime>
  <Words>6299</Words>
  <Application>Microsoft Office PowerPoint</Application>
  <PresentationFormat>On-screen Show (4:3)</PresentationFormat>
  <Paragraphs>1019</Paragraphs>
  <Slides>82</Slides>
  <Notes>4</Notes>
  <HiddenSlides>6</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82</vt:i4>
      </vt:variant>
    </vt:vector>
  </HeadingPairs>
  <TitlesOfParts>
    <vt:vector size="90" baseType="lpstr">
      <vt:lpstr>Arial</vt:lpstr>
      <vt:lpstr>Calibri</vt:lpstr>
      <vt:lpstr>Times New Roman</vt:lpstr>
      <vt:lpstr>Wingdings</vt:lpstr>
      <vt:lpstr>Office Theme</vt:lpstr>
      <vt:lpstr>3_Office Theme</vt:lpstr>
      <vt:lpstr>12_Office Theme</vt:lpstr>
      <vt:lpstr>27_Office Theme</vt:lpstr>
      <vt:lpstr>PowerPoint Presentation</vt:lpstr>
      <vt:lpstr>PowerPoint Presentation</vt:lpstr>
      <vt:lpstr>PowerPoint Presentation</vt:lpstr>
      <vt:lpstr>Urban Social Ecology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Ryerson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Social Ecologies</dc:title>
  <dc:creator>artsadmin</dc:creator>
  <cp:lastModifiedBy>Windows User</cp:lastModifiedBy>
  <cp:revision>331</cp:revision>
  <cp:lastPrinted>2013-01-14T14:47:17Z</cp:lastPrinted>
  <dcterms:created xsi:type="dcterms:W3CDTF">2012-03-12T18:53:56Z</dcterms:created>
  <dcterms:modified xsi:type="dcterms:W3CDTF">2020-11-18T23:22:45Z</dcterms:modified>
</cp:coreProperties>
</file>