
<file path=[Content_Types].xml><?xml version="1.0" encoding="utf-8"?>
<Types xmlns="http://schemas.openxmlformats.org/package/2006/content-types">
  <Default Extension="png" ContentType="image/png"/>
  <Default Extension="m4a" ContentType="audio/mp4"/>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8"/>
  </p:notesMasterIdLst>
  <p:handoutMasterIdLst>
    <p:handoutMasterId r:id="rId59"/>
  </p:handoutMasterIdLst>
  <p:sldIdLst>
    <p:sldId id="260" r:id="rId3"/>
    <p:sldId id="369" r:id="rId4"/>
    <p:sldId id="358" r:id="rId5"/>
    <p:sldId id="367" r:id="rId6"/>
    <p:sldId id="360" r:id="rId7"/>
    <p:sldId id="361" r:id="rId8"/>
    <p:sldId id="363" r:id="rId9"/>
    <p:sldId id="362" r:id="rId10"/>
    <p:sldId id="370" r:id="rId11"/>
    <p:sldId id="329" r:id="rId12"/>
    <p:sldId id="356" r:id="rId13"/>
    <p:sldId id="357" r:id="rId14"/>
    <p:sldId id="330" r:id="rId15"/>
    <p:sldId id="334" r:id="rId16"/>
    <p:sldId id="342" r:id="rId17"/>
    <p:sldId id="343" r:id="rId18"/>
    <p:sldId id="344" r:id="rId19"/>
    <p:sldId id="326" r:id="rId20"/>
    <p:sldId id="350" r:id="rId21"/>
    <p:sldId id="364" r:id="rId22"/>
    <p:sldId id="348" r:id="rId23"/>
    <p:sldId id="320" r:id="rId24"/>
    <p:sldId id="355" r:id="rId25"/>
    <p:sldId id="257" r:id="rId26"/>
    <p:sldId id="305" r:id="rId27"/>
    <p:sldId id="268" r:id="rId28"/>
    <p:sldId id="269" r:id="rId29"/>
    <p:sldId id="270" r:id="rId30"/>
    <p:sldId id="271" r:id="rId31"/>
    <p:sldId id="272" r:id="rId32"/>
    <p:sldId id="273" r:id="rId33"/>
    <p:sldId id="301" r:id="rId34"/>
    <p:sldId id="274" r:id="rId35"/>
    <p:sldId id="277" r:id="rId36"/>
    <p:sldId id="278" r:id="rId37"/>
    <p:sldId id="275" r:id="rId38"/>
    <p:sldId id="302" r:id="rId39"/>
    <p:sldId id="322" r:id="rId40"/>
    <p:sldId id="276" r:id="rId41"/>
    <p:sldId id="279" r:id="rId42"/>
    <p:sldId id="280" r:id="rId43"/>
    <p:sldId id="281" r:id="rId44"/>
    <p:sldId id="365" r:id="rId45"/>
    <p:sldId id="284" r:id="rId46"/>
    <p:sldId id="283" r:id="rId47"/>
    <p:sldId id="285" r:id="rId48"/>
    <p:sldId id="286" r:id="rId49"/>
    <p:sldId id="287" r:id="rId50"/>
    <p:sldId id="288" r:id="rId51"/>
    <p:sldId id="289" r:id="rId52"/>
    <p:sldId id="290" r:id="rId53"/>
    <p:sldId id="291" r:id="rId54"/>
    <p:sldId id="297" r:id="rId55"/>
    <p:sldId id="300" r:id="rId56"/>
    <p:sldId id="303" r:id="rId5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8E3"/>
    <a:srgbClr val="EAEAEA"/>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68242" autoAdjust="0"/>
  </p:normalViewPr>
  <p:slideViewPr>
    <p:cSldViewPr showGuides="1">
      <p:cViewPr varScale="1">
        <p:scale>
          <a:sx n="63" d="100"/>
          <a:sy n="63" d="100"/>
        </p:scale>
        <p:origin x="1310" y="19"/>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6783"/>
    </p:cViewPr>
  </p:sorterViewPr>
  <p:notesViewPr>
    <p:cSldViewPr showGuides="1">
      <p:cViewPr varScale="1">
        <p:scale>
          <a:sx n="85" d="100"/>
          <a:sy n="85" d="100"/>
        </p:scale>
        <p:origin x="-3786"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dirty="0"/>
              <a:t>GEO 106 LECTURE 1</a:t>
            </a:r>
            <a:endParaRPr lang="en-CA"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3CDEC92-C3AF-4B96-BEE7-D2A86FB406FA}" type="datetimeFigureOut">
              <a:rPr lang="en-CA" smtClean="0"/>
              <a:t>2020-10-02</a:t>
            </a:fld>
            <a:endParaRPr lang="en-CA"/>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r>
              <a:rPr lang="en-US" dirty="0"/>
              <a:t>COPPACK/GEOGRAPHY</a:t>
            </a:r>
            <a:endParaRPr lang="en-CA"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A401C3B-59F7-4655-B887-FAE9178BAE12}" type="slidenum">
              <a:rPr lang="en-CA" smtClean="0"/>
              <a:t>‹#›</a:t>
            </a:fld>
            <a:endParaRPr lang="en-CA"/>
          </a:p>
        </p:txBody>
      </p:sp>
    </p:spTree>
    <p:extLst>
      <p:ext uri="{BB962C8B-B14F-4D97-AF65-F5344CB8AC3E}">
        <p14:creationId xmlns:p14="http://schemas.microsoft.com/office/powerpoint/2010/main" val="3282127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5B8C9C0-CCB4-48E1-BC84-F6052EFA5B56}" type="datetimeFigureOut">
              <a:rPr lang="en-US" smtClean="0"/>
              <a:t>10/2/2020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D326305-C00F-47E8-861B-7822D4DFFE16}" type="slidenum">
              <a:rPr lang="en-US" smtClean="0"/>
              <a:t>‹#›</a:t>
            </a:fld>
            <a:endParaRPr lang="en-US"/>
          </a:p>
        </p:txBody>
      </p:sp>
    </p:spTree>
    <p:extLst>
      <p:ext uri="{BB962C8B-B14F-4D97-AF65-F5344CB8AC3E}">
        <p14:creationId xmlns:p14="http://schemas.microsoft.com/office/powerpoint/2010/main" val="172357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pcoppack@arts.ryerson.c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4D326305-C00F-47E8-861B-7822D4DFFE16}" type="slidenum">
              <a:rPr lang="en-US" smtClean="0"/>
              <a:t>3</a:t>
            </a:fld>
            <a:endParaRPr lang="en-US"/>
          </a:p>
        </p:txBody>
      </p:sp>
    </p:spTree>
    <p:extLst>
      <p:ext uri="{BB962C8B-B14F-4D97-AF65-F5344CB8AC3E}">
        <p14:creationId xmlns:p14="http://schemas.microsoft.com/office/powerpoint/2010/main" val="237728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I know that time is always time</a:t>
            </a:r>
          </a:p>
          <a:p>
            <a:r>
              <a:rPr lang="en-US" dirty="0"/>
              <a:t>And place is always and only place</a:t>
            </a:r>
          </a:p>
          <a:p>
            <a:r>
              <a:rPr lang="en-US" dirty="0"/>
              <a:t>And what is actual is actual only for one time</a:t>
            </a:r>
          </a:p>
          <a:p>
            <a:r>
              <a:rPr lang="en-US" dirty="0"/>
              <a:t>And only for one place.</a:t>
            </a:r>
          </a:p>
          <a:p>
            <a:endParaRPr lang="en-US" dirty="0"/>
          </a:p>
          <a:p>
            <a:r>
              <a:rPr lang="en-US" dirty="0"/>
              <a:t>T.S. Eliot, Ash Wednesday, (1930)</a:t>
            </a:r>
          </a:p>
          <a:p>
            <a:endParaRPr lang="en-US" dirty="0"/>
          </a:p>
          <a:p>
            <a:endParaRPr lang="en-US" dirty="0"/>
          </a:p>
        </p:txBody>
      </p:sp>
      <p:sp>
        <p:nvSpPr>
          <p:cNvPr id="4" name="Slide Number Placeholder 3"/>
          <p:cNvSpPr>
            <a:spLocks noGrp="1"/>
          </p:cNvSpPr>
          <p:nvPr>
            <p:ph type="sldNum" sz="quarter" idx="10"/>
          </p:nvPr>
        </p:nvSpPr>
        <p:spPr/>
        <p:txBody>
          <a:bodyPr/>
          <a:lstStyle/>
          <a:p>
            <a:fld id="{A0EE833F-0406-4B43-84D0-1F96E2F46E06}" type="slidenum">
              <a:rPr lang="en-US" smtClean="0"/>
              <a:t>54</a:t>
            </a:fld>
            <a:endParaRPr lang="en-US"/>
          </a:p>
        </p:txBody>
      </p:sp>
    </p:spTree>
    <p:extLst>
      <p:ext uri="{BB962C8B-B14F-4D97-AF65-F5344CB8AC3E}">
        <p14:creationId xmlns:p14="http://schemas.microsoft.com/office/powerpoint/2010/main" val="3689132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INTRODUCTION TO THE COURSE</a:t>
            </a:r>
          </a:p>
          <a:p>
            <a:endParaRPr lang="en-US" dirty="0"/>
          </a:p>
          <a:p>
            <a:r>
              <a:rPr lang="en-US" dirty="0"/>
              <a:t>	</a:t>
            </a:r>
          </a:p>
          <a:p>
            <a:r>
              <a:rPr lang="en-US" dirty="0"/>
              <a:t> </a:t>
            </a:r>
          </a:p>
          <a:p>
            <a:r>
              <a:rPr lang="en-US" dirty="0"/>
              <a:t>"We make a map of our experience patterns, an inner model of the outer world, and we use this to </a:t>
            </a:r>
            <a:r>
              <a:rPr lang="en-US" dirty="0" err="1"/>
              <a:t>organise</a:t>
            </a:r>
            <a:r>
              <a:rPr lang="en-US" dirty="0"/>
              <a:t> our lives“</a:t>
            </a:r>
          </a:p>
          <a:p>
            <a:r>
              <a:rPr lang="en-US" dirty="0" err="1"/>
              <a:t>Gyorgy</a:t>
            </a:r>
            <a:r>
              <a:rPr lang="en-US" dirty="0"/>
              <a:t> </a:t>
            </a:r>
            <a:r>
              <a:rPr lang="en-US" dirty="0" err="1"/>
              <a:t>Kepes</a:t>
            </a:r>
            <a:r>
              <a:rPr lang="en-US" dirty="0"/>
              <a:t>, The New Landscape in Art and Science, pp18-22, 1956.</a:t>
            </a:r>
          </a:p>
          <a:p>
            <a:endParaRPr lang="en-US" dirty="0"/>
          </a:p>
          <a:p>
            <a:endParaRPr lang="en-US" dirty="0"/>
          </a:p>
          <a:p>
            <a:r>
              <a:rPr lang="en-US" dirty="0"/>
              <a:t>This course is a bit strange, and not a lot like the geography you are probably used to.  It deals with the concept of environment, but not the interpretation you probably have of it.  It deals with </a:t>
            </a:r>
            <a:r>
              <a:rPr lang="en-US" dirty="0" err="1"/>
              <a:t>behaviour</a:t>
            </a:r>
            <a:r>
              <a:rPr lang="en-US" dirty="0"/>
              <a:t> - yours and others and why you do what you do.  It deals with perception - how you view the world, and how these perceptions shape city environments.  Most of all, it deals with relativism: how we can all witness the same event, but have differing views of it depending on the many filters through which we view those events.  Furthermore, it deals with how we use those perceptions, most times unknowingly, to make decisions - large and small - that comprise our lives and affect other people's lives.</a:t>
            </a:r>
          </a:p>
          <a:p>
            <a:endParaRPr lang="en-US" dirty="0"/>
          </a:p>
          <a:p>
            <a:r>
              <a:rPr lang="en-US" dirty="0"/>
              <a:t>The world is comprised of a multitude of environments that exist at different scales.  These scales range from personal space to </a:t>
            </a:r>
            <a:r>
              <a:rPr lang="en-US" dirty="0" err="1"/>
              <a:t>neighbourhoods</a:t>
            </a:r>
            <a:r>
              <a:rPr lang="en-US" dirty="0"/>
              <a:t>, communities (both towns and cities), regions, nations and the world itself.  These environments are in turn shaped by people's </a:t>
            </a:r>
            <a:r>
              <a:rPr lang="en-US" dirty="0" err="1"/>
              <a:t>behaviour</a:t>
            </a:r>
            <a:r>
              <a:rPr lang="en-US" dirty="0"/>
              <a:t>, and this </a:t>
            </a:r>
            <a:r>
              <a:rPr lang="en-US" dirty="0" err="1"/>
              <a:t>behaviour</a:t>
            </a:r>
            <a:r>
              <a:rPr lang="en-US" dirty="0"/>
              <a:t> is in turn governed by the decisions made by individuals and groups of individuals (populations). The types of decisions people make are dictated by their cultural, economic, political, social, gender, sexual, and religious backgrounds, as well as their relative intellectual abilities to make decisions and the quantity and quality of information at their disposal.  These differing backgrounds give rise to differing perceptions of similar events, issues and environments - indeed of life itself.  In turn, these differing perceptions generate different interpretations of, and actions toward, environments, that in turn impact how these environments appear (both perceptually and physically).</a:t>
            </a:r>
          </a:p>
          <a:p>
            <a:endParaRPr lang="en-US" dirty="0"/>
          </a:p>
          <a:p>
            <a:r>
              <a:rPr lang="en-US" dirty="0"/>
              <a:t>In this course we will be examining many aspects of this complex web of relative processes.  Our goal is to peel back the many layers of the city environment, to demonstrate that it is actually comprised of many environmental interpretations.  Some of these are obvious, others not so obvious.  But even though it may be obvious how something looks, it is often not obvious how it got to look that way - as you will find out.</a:t>
            </a:r>
          </a:p>
          <a:p>
            <a:endParaRPr lang="en-US" dirty="0"/>
          </a:p>
          <a:p>
            <a:r>
              <a:rPr lang="en-US" dirty="0"/>
              <a:t>If you could peel back the layers of the city, they would be countless, arranged and conceived of by each of us according to our perceptions, from each of us according to our cognitive processes, to each of us according to the way others view us. None are wrong interpretations and none are right; they are just different. Some of the layers affect us all of the time and all of the layers affect us some of the time. Each of itself can be conceived of clearly when it is slipped from the deck and played out. But together, the stack of layers (Figure I) creates the game we call the city that is pregnant with permutations.</a:t>
            </a:r>
          </a:p>
          <a:p>
            <a:endParaRPr lang="en-US" dirty="0"/>
          </a:p>
          <a:p>
            <a:r>
              <a:rPr lang="en-US" dirty="0"/>
              <a:t>The following pages suggest the structure of the course and the types of material at which we will be looking.  Figure II </a:t>
            </a:r>
            <a:r>
              <a:rPr lang="en-US" dirty="0" err="1"/>
              <a:t>summarises</a:t>
            </a:r>
            <a:r>
              <a:rPr lang="en-US" dirty="0"/>
              <a:t> and connects many of the concepts dealt with in the course.  This figure should become your "road map" for the course.  Refer back to it often.  Because it is a road map, you can start anywhere and move in any direction.  While you may not understand it all at first, you will by the end of the course.</a:t>
            </a:r>
          </a:p>
          <a:p>
            <a:r>
              <a:rPr lang="en-US" dirty="0"/>
              <a:t>	</a:t>
            </a:r>
          </a:p>
          <a:p>
            <a:r>
              <a:rPr lang="en-US" dirty="0"/>
              <a:t>Your geography - the spaces you occupy - is your primary reference point for locating yourself and your activities relative to all other happenings.  As an infant you learned about geographic space by manipulating objects directly, by playing, by sucking on things, by screaming and assessing the reactions of other people.  Gradually you learn that you are not the whole universe; for example, your parent doesn't feed you when you scream and you learn that they are not you. You learn your room and home are "like this", and are located "here" in relationship to other rooms and structures. As you grow, your space expands through direct experience to include other homes, your </a:t>
            </a:r>
            <a:r>
              <a:rPr lang="en-US" dirty="0" err="1"/>
              <a:t>neighbourhood</a:t>
            </a:r>
            <a:r>
              <a:rPr lang="en-US" dirty="0"/>
              <a:t>, other </a:t>
            </a:r>
            <a:r>
              <a:rPr lang="en-US" dirty="0" err="1"/>
              <a:t>neighbourhoods</a:t>
            </a:r>
            <a:r>
              <a:rPr lang="en-US" dirty="0"/>
              <a:t>, large areas of your city, town or region and a few select places your family visits.  Through indirect experiences (family, friends, books, newspapers, magazine, radio, television, the Internet, </a:t>
            </a:r>
            <a:r>
              <a:rPr lang="en-US" dirty="0" err="1"/>
              <a:t>etc</a:t>
            </a:r>
            <a:r>
              <a:rPr lang="en-US" dirty="0"/>
              <a:t>) you learn about parts of your city, region, province, country, continent, globe and universe you have never visited.  All of these views are partial and incomplete </a:t>
            </a:r>
          </a:p>
          <a:p>
            <a:r>
              <a:rPr lang="en-US" dirty="0"/>
              <a:t> </a:t>
            </a:r>
          </a:p>
          <a:p>
            <a:r>
              <a:rPr lang="en-US" dirty="0"/>
              <a:t>.</a:t>
            </a:r>
          </a:p>
          <a:p>
            <a:r>
              <a:rPr lang="en-US" dirty="0"/>
              <a:t> </a:t>
            </a:r>
          </a:p>
          <a:p>
            <a:endParaRPr lang="en-US" dirty="0"/>
          </a:p>
          <a:p>
            <a:endParaRPr lang="en-US" dirty="0"/>
          </a:p>
          <a:p>
            <a:endParaRPr lang="en-US" dirty="0"/>
          </a:p>
          <a:p>
            <a:r>
              <a:rPr lang="en-US" dirty="0"/>
              <a:t>FIGURE 1: THE LAYERED CITY</a:t>
            </a:r>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a:p>
            <a:r>
              <a:rPr lang="en-US" dirty="0"/>
              <a:t>By now you rarely think directly about geography.  Yet you are constantly making geographical decisions and acting upon them.  Where will I sit in this class? in the movies? at temple? Which stores and malls will I visit to buy a winter coat? a VCR? a car? Which clubs will I hang out in? Where in the club will I sit, stand or hang?  Will I walk, blade, bike, take the TTC or take the car to shop? to travel to (Ryerson (RPU)? to travel to recreation?  You are constantly behaving spatially, that is you act upon geographic decisions.  And without realizing it you know a lot experientially about the concepts in this course. </a:t>
            </a:r>
          </a:p>
          <a:p>
            <a:endParaRPr lang="en-US" dirty="0"/>
          </a:p>
          <a:p>
            <a:r>
              <a:rPr lang="en-US" dirty="0"/>
              <a:t>In order to show up for the first class you understood relative location, distance and direction from your starting place (</a:t>
            </a:r>
            <a:r>
              <a:rPr lang="en-US" dirty="0" err="1"/>
              <a:t>eg</a:t>
            </a:r>
            <a:r>
              <a:rPr lang="en-US" dirty="0"/>
              <a:t> home) to the classroom.  You consulted your mental maps of the city and the campus, and transportation options ( especially in relationship to trip time). You might have noticed something new and revised those maps. You may have taken a longer path to avoid an undesirable area (e.g. construction zone, unsafe place, undesirable people).  While on the subway and in class you use front country </a:t>
            </a:r>
            <a:r>
              <a:rPr lang="en-US" dirty="0" err="1"/>
              <a:t>behaviour</a:t>
            </a:r>
            <a:r>
              <a:rPr lang="en-US" dirty="0"/>
              <a:t> which indicates you understand the unwritten, as well as the written, rules of </a:t>
            </a:r>
            <a:r>
              <a:rPr lang="en-US" dirty="0" err="1"/>
              <a:t>behaviour</a:t>
            </a:r>
            <a:r>
              <a:rPr lang="en-US" dirty="0"/>
              <a:t> of those particular </a:t>
            </a:r>
            <a:r>
              <a:rPr lang="en-US" dirty="0" err="1"/>
              <a:t>behavioural</a:t>
            </a:r>
            <a:r>
              <a:rPr lang="en-US" dirty="0"/>
              <a:t> settings. While in the subway, for example, you follow the unwritten rules of (not) invading people's personal space (</a:t>
            </a:r>
            <a:r>
              <a:rPr lang="en-US" dirty="0" err="1"/>
              <a:t>microterritory</a:t>
            </a:r>
            <a:r>
              <a:rPr lang="en-US" dirty="0"/>
              <a:t>) by averting your eyes and apologizing for bumping into someone, and feel uncomfortable and anxious when others invade your personal space. As you moved through locations, they had meaning for you, or in geographic jargon possessed sense of place.  Places on your journey had certain attractiveness drawing you to them (if only in memory, </a:t>
            </a:r>
            <a:r>
              <a:rPr lang="en-US" dirty="0" err="1"/>
              <a:t>eg</a:t>
            </a:r>
            <a:r>
              <a:rPr lang="en-US" dirty="0"/>
              <a:t> the Starbucks where you had that lovely latte with that amazing person eliciting </a:t>
            </a:r>
            <a:r>
              <a:rPr lang="en-US" dirty="0" err="1"/>
              <a:t>topophilic</a:t>
            </a:r>
            <a:r>
              <a:rPr lang="en-US" dirty="0"/>
              <a:t> daydreams).  Others elicited </a:t>
            </a:r>
            <a:r>
              <a:rPr lang="en-US" dirty="0" err="1"/>
              <a:t>topophobic</a:t>
            </a:r>
            <a:r>
              <a:rPr lang="en-US" dirty="0"/>
              <a:t> avoidance due to their unattractiveness as crime sites, the apartment of your ex-lover or whatever.  Your negotiation across these spaces as you move through your day created your time-space path for the day.</a:t>
            </a:r>
          </a:p>
          <a:p>
            <a:endParaRPr lang="en-US" dirty="0"/>
          </a:p>
          <a:p>
            <a:r>
              <a:rPr lang="en-US" dirty="0"/>
              <a:t>Your ability to achieve these interactions across space depended, in part, upon your constraints : cognitive (</a:t>
            </a:r>
            <a:r>
              <a:rPr lang="en-US" dirty="0" err="1"/>
              <a:t>eg</a:t>
            </a:r>
            <a:r>
              <a:rPr lang="en-US" dirty="0"/>
              <a:t>. what options you knew about), capability (</a:t>
            </a:r>
            <a:r>
              <a:rPr lang="en-US" dirty="0" err="1"/>
              <a:t>eg</a:t>
            </a:r>
            <a:r>
              <a:rPr lang="en-US" dirty="0"/>
              <a:t>. your ability to access transportation), coupling (</a:t>
            </a:r>
            <a:r>
              <a:rPr lang="en-US" dirty="0" err="1"/>
              <a:t>eg</a:t>
            </a:r>
            <a:r>
              <a:rPr lang="en-US" dirty="0"/>
              <a:t>. the need to be at RPU in a specific room at a specific time) and authority (</a:t>
            </a:r>
            <a:r>
              <a:rPr lang="en-US" dirty="0" err="1"/>
              <a:t>eg</a:t>
            </a:r>
            <a:r>
              <a:rPr lang="en-US" dirty="0"/>
              <a:t>. the need for a TTC token).  In addition, the attractiveness of various options and the friction of distance influenced these interactions, for example, influencing how early you left home and where you went for lunch between classes.  The first seven chapters focus on these concepts, asking you (in particular, in the TRY THIS exercises) to investigate how they relate to your own life. </a:t>
            </a:r>
          </a:p>
          <a:p>
            <a:endParaRPr lang="en-US" dirty="0"/>
          </a:p>
          <a:p>
            <a:r>
              <a:rPr lang="en-US" dirty="0"/>
              <a:t>Your geography focuses on “you” and “yours”.  We all are, thus, egocentric, and as groups we are ethnocentric, nationalistic, human-</a:t>
            </a:r>
            <a:r>
              <a:rPr lang="en-US" dirty="0" err="1"/>
              <a:t>centred</a:t>
            </a:r>
            <a:r>
              <a:rPr lang="en-US" dirty="0"/>
              <a:t>. In so far as your geography </a:t>
            </a:r>
            <a:r>
              <a:rPr lang="en-US" dirty="0" err="1"/>
              <a:t>focusses</a:t>
            </a:r>
            <a:r>
              <a:rPr lang="en-US" dirty="0"/>
              <a:t> on YOU and your experiences (direct and indirect), your perception of the environment is strongly influenced by cognitive filters related to you (your attitudes, values, preferences, needs and desires and the reasons for being in that environment) and "yours" (i.e. the various sub-groups of society that your belong to and are relevant for the purpose at hand). Thus, your evaluation of experiences and environments are relative to your frame of reference and display distance decay with respect to both physical and cultural distance. Thus closeness, rather than breeding contempt, may lead to acceptance and a suggestion that this is how things should be, while physically and culturally distant environments are "exotic", the people are "ethnic", their clothes are "costumes", they speak with "accents", their culture is "under- or un-developed", their relative lack of (our) technological toys is "backward", and they are in general judged by us as  "inferior".</a:t>
            </a:r>
          </a:p>
          <a:p>
            <a:endParaRPr lang="en-US" dirty="0"/>
          </a:p>
          <a:p>
            <a:r>
              <a:rPr lang="en-US" dirty="0"/>
              <a:t>The spatial decisions of all the past and present people in the city jointly create the tangible, phenomenal (physical and built environments) and the less tangible, hidden (socioeconomic environments) spaces and places in the city. The existing phenomenal environment (</a:t>
            </a:r>
            <a:r>
              <a:rPr lang="en-US" dirty="0" err="1"/>
              <a:t>ie</a:t>
            </a:r>
            <a:r>
              <a:rPr lang="en-US" dirty="0"/>
              <a:t> things) is perceived of, and responded to, by individuals in response to their needs and desires in relationship to their individual personal environments and their understanding of the various contextual environments (</a:t>
            </a:r>
            <a:r>
              <a:rPr lang="en-US" dirty="0" err="1"/>
              <a:t>ie</a:t>
            </a:r>
            <a:r>
              <a:rPr lang="en-US" dirty="0"/>
              <a:t> sub-groups of society) that have influenced, and continue to influence, them. These responses in turn create new phenomenal and socioeconomic environments. The last five chapters discuss our attempts to understand and interpret internal city structure - </a:t>
            </a:r>
            <a:r>
              <a:rPr lang="en-US" dirty="0" err="1"/>
              <a:t>neighbourhoods</a:t>
            </a:r>
            <a:r>
              <a:rPr lang="en-US" dirty="0"/>
              <a:t>, the pattern of urban land uses, quality of life, and changes in those patterns - from both our understanding of the spatial </a:t>
            </a:r>
            <a:r>
              <a:rPr lang="en-US" dirty="0" err="1"/>
              <a:t>behaviours</a:t>
            </a:r>
            <a:r>
              <a:rPr lang="en-US" dirty="0"/>
              <a:t> discussed in the first seven chapters and our understanding of more macro processes operating in the urban environment. </a:t>
            </a:r>
          </a:p>
          <a:p>
            <a:endParaRPr lang="en-US" dirty="0"/>
          </a:p>
          <a:p>
            <a:r>
              <a:rPr lang="en-US" dirty="0"/>
              <a:t>This book has three components : the text, READINGS and TRY THIS exercises.  The text presents the major concepts covered in this course.  The READINGS present additional related material, generally in the form of short stories and poems that illustrate particular concepts.  The READINGS are referred to in the text (and often in TRY THIS exercises) and are for the whole text are found after Chapter 12. The titles of the TRY THIS exercises are inserted into the text in a box.  The complete set of  TRY THIS exercises is found after the set of READINGS forming the last section of this book.</a:t>
            </a:r>
          </a:p>
          <a:p>
            <a:r>
              <a:rPr lang="en-US" dirty="0"/>
              <a:t> </a:t>
            </a:r>
          </a:p>
          <a:p>
            <a:endParaRPr lang="en-US" dirty="0"/>
          </a:p>
          <a:p>
            <a:endParaRPr lang="en-US" dirty="0"/>
          </a:p>
          <a:p>
            <a:endParaRPr lang="en-US" dirty="0"/>
          </a:p>
          <a:p>
            <a:endParaRPr lang="en-US" dirty="0"/>
          </a:p>
          <a:p>
            <a:endParaRPr lang="en-US" dirty="0"/>
          </a:p>
          <a:p>
            <a:r>
              <a:rPr lang="en-US" dirty="0"/>
              <a:t> </a:t>
            </a:r>
          </a:p>
          <a:p>
            <a:r>
              <a:rPr lang="en-US" dirty="0"/>
              <a:t>FIGURE I : THE LAYERED TORONTO</a:t>
            </a:r>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D326305-C00F-47E8-861B-7822D4DFFE16}" type="slidenum">
              <a:rPr lang="en-US" smtClean="0"/>
              <a:t>55</a:t>
            </a:fld>
            <a:endParaRPr lang="en-US"/>
          </a:p>
        </p:txBody>
      </p:sp>
    </p:spTree>
    <p:extLst>
      <p:ext uri="{BB962C8B-B14F-4D97-AF65-F5344CB8AC3E}">
        <p14:creationId xmlns:p14="http://schemas.microsoft.com/office/powerpoint/2010/main" val="3183474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26305-C00F-47E8-861B-7822D4DFFE16}" type="slidenum">
              <a:rPr lang="en-US" smtClean="0"/>
              <a:t>4</a:t>
            </a:fld>
            <a:endParaRPr lang="en-US"/>
          </a:p>
        </p:txBody>
      </p:sp>
    </p:spTree>
    <p:extLst>
      <p:ext uri="{BB962C8B-B14F-4D97-AF65-F5344CB8AC3E}">
        <p14:creationId xmlns:p14="http://schemas.microsoft.com/office/powerpoint/2010/main" val="13293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Basic stuff then:</a:t>
            </a:r>
          </a:p>
          <a:p>
            <a:endParaRPr lang="en-US" dirty="0"/>
          </a:p>
          <a:p>
            <a:r>
              <a:rPr lang="en-CA" sz="1200" b="1" kern="1200" dirty="0">
                <a:solidFill>
                  <a:schemeClr val="tx1"/>
                </a:solidFill>
                <a:latin typeface="+mn-lt"/>
                <a:ea typeface="+mn-ea"/>
                <a:cs typeface="+mn-cs"/>
              </a:rPr>
              <a:t>RYERSON UNIVERSITY</a:t>
            </a:r>
            <a:endParaRPr lang="en-US" sz="1200" b="1" kern="1200" dirty="0">
              <a:solidFill>
                <a:schemeClr val="tx1"/>
              </a:solidFill>
              <a:latin typeface="+mn-lt"/>
              <a:ea typeface="+mn-ea"/>
              <a:cs typeface="+mn-cs"/>
            </a:endParaRPr>
          </a:p>
          <a:p>
            <a:r>
              <a:rPr lang="en-CA" sz="1200" b="1" kern="1200" dirty="0">
                <a:solidFill>
                  <a:schemeClr val="tx1"/>
                </a:solidFill>
                <a:latin typeface="+mn-lt"/>
                <a:ea typeface="+mn-ea"/>
                <a:cs typeface="+mn-cs"/>
              </a:rPr>
              <a:t>Department of Geography </a:t>
            </a:r>
            <a:endParaRPr lang="en-US" sz="1200" kern="1200" dirty="0">
              <a:solidFill>
                <a:schemeClr val="tx1"/>
              </a:solidFill>
              <a:latin typeface="+mn-lt"/>
              <a:ea typeface="+mn-ea"/>
              <a:cs typeface="+mn-cs"/>
            </a:endParaRPr>
          </a:p>
          <a:p>
            <a:r>
              <a:rPr lang="en-CA" sz="1200" b="1"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CA" sz="1200" b="1" kern="1200" dirty="0">
                <a:solidFill>
                  <a:schemeClr val="tx1"/>
                </a:solidFill>
                <a:latin typeface="+mn-lt"/>
                <a:ea typeface="+mn-ea"/>
                <a:cs typeface="+mn-cs"/>
              </a:rPr>
              <a:t>GEO 161: </a:t>
            </a:r>
            <a:r>
              <a:rPr lang="en-GB" sz="1200" b="1" kern="1200" dirty="0">
                <a:solidFill>
                  <a:schemeClr val="tx1"/>
                </a:solidFill>
                <a:latin typeface="+mn-lt"/>
                <a:ea typeface="+mn-ea"/>
                <a:cs typeface="+mn-cs"/>
              </a:rPr>
              <a:t>INTRODUCTORY ANALYTICAL TECHNIQUES						</a:t>
            </a:r>
            <a:r>
              <a:rPr lang="en-CA" sz="1200" b="1" kern="1200" dirty="0">
                <a:solidFill>
                  <a:schemeClr val="tx1"/>
                </a:solidFill>
                <a:latin typeface="+mn-lt"/>
                <a:ea typeface="+mn-ea"/>
                <a:cs typeface="+mn-cs"/>
              </a:rPr>
              <a:t>FALL 2009</a:t>
            </a:r>
            <a:endParaRPr lang="en-US" sz="1200" kern="1200" dirty="0">
              <a:solidFill>
                <a:schemeClr val="tx1"/>
              </a:solidFill>
              <a:latin typeface="+mn-lt"/>
              <a:ea typeface="+mn-ea"/>
              <a:cs typeface="+mn-cs"/>
            </a:endParaRPr>
          </a:p>
          <a:p>
            <a:r>
              <a:rPr lang="en-CA" sz="1200" b="1" kern="1200" dirty="0">
                <a:solidFill>
                  <a:schemeClr val="tx1"/>
                </a:solidFill>
                <a:latin typeface="+mn-lt"/>
                <a:ea typeface="+mn-ea"/>
                <a:cs typeface="+mn-cs"/>
              </a:rPr>
              <a:t>(Also known as “Yippee! It’s statistics!”)</a:t>
            </a:r>
            <a:endParaRPr lang="en-US" sz="1200" kern="1200" dirty="0">
              <a:solidFill>
                <a:schemeClr val="tx1"/>
              </a:solidFill>
              <a:latin typeface="+mn-lt"/>
              <a:ea typeface="+mn-ea"/>
              <a:cs typeface="+mn-cs"/>
            </a:endParaRPr>
          </a:p>
          <a:p>
            <a:r>
              <a:rPr lang="en-CA" sz="1200"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CA" sz="1200" kern="1200" dirty="0">
                <a:solidFill>
                  <a:schemeClr val="tx1"/>
                </a:solidFill>
                <a:latin typeface="+mn-lt"/>
                <a:ea typeface="+mn-ea"/>
                <a:cs typeface="+mn-cs"/>
              </a:rPr>
              <a:t>Instructor:	Dr. Philip Coppack	</a:t>
            </a:r>
            <a:endParaRPr lang="en-US" sz="1200" kern="1200" dirty="0">
              <a:solidFill>
                <a:schemeClr val="tx1"/>
              </a:solidFill>
              <a:latin typeface="+mn-lt"/>
              <a:ea typeface="+mn-ea"/>
              <a:cs typeface="+mn-cs"/>
            </a:endParaRPr>
          </a:p>
          <a:p>
            <a:r>
              <a:rPr lang="en-CA" sz="1200" kern="1200" dirty="0">
                <a:solidFill>
                  <a:schemeClr val="tx1"/>
                </a:solidFill>
                <a:latin typeface="+mn-lt"/>
                <a:ea typeface="+mn-ea"/>
                <a:cs typeface="+mn-cs"/>
              </a:rPr>
              <a:t>Office:		JOR 112 (Dean of Arts’ office)</a:t>
            </a:r>
            <a:endParaRPr lang="en-US" sz="1200" kern="1200" dirty="0">
              <a:solidFill>
                <a:schemeClr val="tx1"/>
              </a:solidFill>
              <a:latin typeface="+mn-lt"/>
              <a:ea typeface="+mn-ea"/>
              <a:cs typeface="+mn-cs"/>
            </a:endParaRPr>
          </a:p>
          <a:p>
            <a:r>
              <a:rPr lang="en-CA" sz="1200" kern="1200" dirty="0">
                <a:solidFill>
                  <a:schemeClr val="tx1"/>
                </a:solidFill>
                <a:latin typeface="+mn-lt"/>
                <a:ea typeface="+mn-ea"/>
                <a:cs typeface="+mn-cs"/>
              </a:rPr>
              <a:t>Phone:   	(416) 979-5000 ex.5190 (I don’t respond well to phone calls but…)</a:t>
            </a:r>
            <a:endParaRPr lang="en-US" sz="1200" kern="1200" dirty="0">
              <a:solidFill>
                <a:schemeClr val="tx1"/>
              </a:solidFill>
              <a:latin typeface="+mn-lt"/>
              <a:ea typeface="+mn-ea"/>
              <a:cs typeface="+mn-cs"/>
            </a:endParaRPr>
          </a:p>
          <a:p>
            <a:r>
              <a:rPr lang="en-CA" sz="1200" kern="1200" dirty="0">
                <a:solidFill>
                  <a:schemeClr val="tx1"/>
                </a:solidFill>
                <a:latin typeface="+mn-lt"/>
                <a:ea typeface="+mn-ea"/>
                <a:cs typeface="+mn-cs"/>
              </a:rPr>
              <a:t>E-mail:		</a:t>
            </a:r>
            <a:r>
              <a:rPr lang="en-CA" sz="1200" u="sng" kern="1200" dirty="0">
                <a:solidFill>
                  <a:schemeClr val="tx1"/>
                </a:solidFill>
                <a:latin typeface="+mn-lt"/>
                <a:ea typeface="+mn-ea"/>
                <a:cs typeface="+mn-cs"/>
                <a:hlinkClick r:id="rId3"/>
              </a:rPr>
              <a:t>pcoppack@arts.ryerson.ca</a:t>
            </a:r>
            <a:r>
              <a:rPr lang="en-CA" sz="1200" kern="1200" dirty="0">
                <a:solidFill>
                  <a:schemeClr val="tx1"/>
                </a:solidFill>
                <a:latin typeface="+mn-lt"/>
                <a:ea typeface="+mn-ea"/>
                <a:cs typeface="+mn-cs"/>
              </a:rPr>
              <a:t> (e-mails - within reason - I will answer however!)</a:t>
            </a:r>
            <a:endParaRPr lang="en-US" sz="1200" kern="1200" dirty="0">
              <a:solidFill>
                <a:schemeClr val="tx1"/>
              </a:solidFill>
              <a:latin typeface="+mn-lt"/>
              <a:ea typeface="+mn-ea"/>
              <a:cs typeface="+mn-cs"/>
            </a:endParaRPr>
          </a:p>
          <a:p>
            <a:r>
              <a:rPr lang="en-CA" sz="1200" kern="1200" dirty="0">
                <a:solidFill>
                  <a:schemeClr val="tx1"/>
                </a:solidFill>
                <a:latin typeface="+mn-lt"/>
                <a:ea typeface="+mn-ea"/>
                <a:cs typeface="+mn-cs"/>
              </a:rPr>
              <a:t>Office hours:	By chance or appointment.</a:t>
            </a:r>
            <a:endParaRPr lang="en-US" sz="1200" kern="1200" dirty="0">
              <a:solidFill>
                <a:schemeClr val="tx1"/>
              </a:solidFill>
              <a:latin typeface="+mn-lt"/>
              <a:ea typeface="+mn-ea"/>
              <a:cs typeface="+mn-cs"/>
            </a:endParaRPr>
          </a:p>
          <a:p>
            <a:r>
              <a:rPr lang="en-CA" sz="1200"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CA" sz="1200" b="1" kern="1200" dirty="0">
                <a:solidFill>
                  <a:schemeClr val="tx1"/>
                </a:solidFill>
                <a:latin typeface="+mn-lt"/>
                <a:ea typeface="+mn-ea"/>
                <a:cs typeface="+mn-cs"/>
              </a:rPr>
              <a:t>This is a Required Professional Course for students in the Geographic Analysis Program.</a:t>
            </a:r>
            <a:endParaRPr lang="en-US" sz="1200" kern="1200" dirty="0">
              <a:solidFill>
                <a:schemeClr val="tx1"/>
              </a:solidFill>
              <a:latin typeface="+mn-lt"/>
              <a:ea typeface="+mn-ea"/>
              <a:cs typeface="+mn-cs"/>
            </a:endParaRPr>
          </a:p>
          <a:p>
            <a:r>
              <a:rPr lang="en-CA" sz="1200"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r>
              <a:rPr lang="en-CA" sz="1200" b="1" kern="1200" dirty="0">
                <a:solidFill>
                  <a:schemeClr val="tx1"/>
                </a:solidFill>
                <a:latin typeface="+mn-lt"/>
                <a:ea typeface="+mn-ea"/>
                <a:cs typeface="+mn-cs"/>
              </a:rPr>
              <a:t>Students are required to use their Ryerson e-mail address.  This address will be the only one used to communicate with you.   It is your responsibility to check your Ryerson e-mail regularly.</a:t>
            </a:r>
            <a:endParaRPr lang="en-US" sz="1200" kern="1200" dirty="0">
              <a:solidFill>
                <a:schemeClr val="tx1"/>
              </a:solidFill>
              <a:latin typeface="+mn-lt"/>
              <a:ea typeface="+mn-ea"/>
              <a:cs typeface="+mn-cs"/>
            </a:endParaRPr>
          </a:p>
          <a:p>
            <a:r>
              <a:rPr lang="en-CA" sz="1200" b="1"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7DCCC3C-BA21-4A61-AEDB-02B882AB2D8A}" type="slidenum">
              <a:rPr lang="en-CA" smtClean="0"/>
              <a:pPr>
                <a:defRPr/>
              </a:pPr>
              <a:t>8</a:t>
            </a:fld>
            <a:endParaRPr lang="en-CA"/>
          </a:p>
        </p:txBody>
      </p:sp>
    </p:spTree>
    <p:extLst>
      <p:ext uri="{BB962C8B-B14F-4D97-AF65-F5344CB8AC3E}">
        <p14:creationId xmlns:p14="http://schemas.microsoft.com/office/powerpoint/2010/main" val="4053750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AD2AB575-1B29-480B-BC3B-BFFA472B30EA}"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58158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AD2AB575-1B29-480B-BC3B-BFFA472B30EA}"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957458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AD2AB575-1B29-480B-BC3B-BFFA472B30EA}" type="slidenum">
              <a:rPr lang="en-US" smtClean="0"/>
              <a:pPr>
                <a:defRPr/>
              </a:pPr>
              <a:t>18</a:t>
            </a:fld>
            <a:endParaRPr lang="en-US"/>
          </a:p>
        </p:txBody>
      </p:sp>
    </p:spTree>
    <p:extLst>
      <p:ext uri="{BB962C8B-B14F-4D97-AF65-F5344CB8AC3E}">
        <p14:creationId xmlns:p14="http://schemas.microsoft.com/office/powerpoint/2010/main" val="766419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AD2AB575-1B29-480B-BC3B-BFFA472B30EA}" type="slidenum">
              <a:rPr lang="en-US" smtClean="0"/>
              <a:pPr>
                <a:defRPr/>
              </a:pPr>
              <a:t>19</a:t>
            </a:fld>
            <a:endParaRPr lang="en-US"/>
          </a:p>
        </p:txBody>
      </p:sp>
    </p:spTree>
    <p:extLst>
      <p:ext uri="{BB962C8B-B14F-4D97-AF65-F5344CB8AC3E}">
        <p14:creationId xmlns:p14="http://schemas.microsoft.com/office/powerpoint/2010/main" val="3769678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INTRODUCTION TO THE COURSE</a:t>
            </a:r>
          </a:p>
          <a:p>
            <a:endParaRPr lang="en-US" dirty="0"/>
          </a:p>
          <a:p>
            <a:r>
              <a:rPr lang="en-US" dirty="0"/>
              <a:t>	</a:t>
            </a:r>
          </a:p>
          <a:p>
            <a:r>
              <a:rPr lang="en-US" dirty="0"/>
              <a:t> </a:t>
            </a:r>
          </a:p>
          <a:p>
            <a:r>
              <a:rPr lang="en-US" dirty="0"/>
              <a:t>"We make a map of our experience patterns, an inner model of the outer world, and we use this to </a:t>
            </a:r>
            <a:r>
              <a:rPr lang="en-US" dirty="0" err="1"/>
              <a:t>organise</a:t>
            </a:r>
            <a:r>
              <a:rPr lang="en-US" dirty="0"/>
              <a:t> our lives“</a:t>
            </a:r>
          </a:p>
          <a:p>
            <a:r>
              <a:rPr lang="en-US" dirty="0" err="1"/>
              <a:t>Gyorgy</a:t>
            </a:r>
            <a:r>
              <a:rPr lang="en-US" dirty="0"/>
              <a:t> </a:t>
            </a:r>
            <a:r>
              <a:rPr lang="en-US" dirty="0" err="1"/>
              <a:t>Kepes</a:t>
            </a:r>
            <a:r>
              <a:rPr lang="en-US" dirty="0"/>
              <a:t>, The New Landscape in Art and Science, pp18-22, 1956.</a:t>
            </a:r>
          </a:p>
          <a:p>
            <a:endParaRPr lang="en-US" dirty="0"/>
          </a:p>
          <a:p>
            <a:endParaRPr lang="en-US" dirty="0"/>
          </a:p>
          <a:p>
            <a:r>
              <a:rPr lang="en-US" dirty="0"/>
              <a:t>This course is a bit strange, and not a lot like the geography you are probably used to.  It deals with the concept of environment, but not the interpretation you probably have of it.  It deals with </a:t>
            </a:r>
            <a:r>
              <a:rPr lang="en-US" dirty="0" err="1"/>
              <a:t>behaviour</a:t>
            </a:r>
            <a:r>
              <a:rPr lang="en-US" dirty="0"/>
              <a:t> - yours and others and why you do what you do.  It deals with perception - how you view the world, and how these perceptions shape city environments.  Most of all, it deals with relativism: how we can all witness the same event, but have differing views of it depending on the many filters through which we view those events.  Furthermore, it deals with how we use those perceptions, most times unknowingly, to make decisions - large and small - that comprise our lives and affect other people's lives.</a:t>
            </a:r>
          </a:p>
          <a:p>
            <a:endParaRPr lang="en-US" dirty="0"/>
          </a:p>
          <a:p>
            <a:r>
              <a:rPr lang="en-US" dirty="0"/>
              <a:t>The world is comprised of a multitude of environments that exist at different scales.  These scales range from personal space to </a:t>
            </a:r>
            <a:r>
              <a:rPr lang="en-US" dirty="0" err="1"/>
              <a:t>neighbourhoods</a:t>
            </a:r>
            <a:r>
              <a:rPr lang="en-US" dirty="0"/>
              <a:t>, communities (both towns and cities), regions, nations and the world itself.  These environments are in turn shaped by people's </a:t>
            </a:r>
            <a:r>
              <a:rPr lang="en-US" dirty="0" err="1"/>
              <a:t>behaviour</a:t>
            </a:r>
            <a:r>
              <a:rPr lang="en-US" dirty="0"/>
              <a:t>, and this </a:t>
            </a:r>
            <a:r>
              <a:rPr lang="en-US" dirty="0" err="1"/>
              <a:t>behaviour</a:t>
            </a:r>
            <a:r>
              <a:rPr lang="en-US" dirty="0"/>
              <a:t> is in turn governed by the decisions made by individuals and groups of individuals (populations). The types of decisions people make are dictated by their cultural, economic, political, social, gender, sexual, and religious backgrounds, as well as their relative intellectual abilities to make decisions and the quantity and quality of information at their disposal.  These differing backgrounds give rise to differing perceptions of similar events, issues and environments - indeed of life itself.  In turn, these differing perceptions generate different interpretations of, and actions toward, environments, that in turn impact how these environments appear (both perceptually and physically).</a:t>
            </a:r>
          </a:p>
          <a:p>
            <a:endParaRPr lang="en-US" dirty="0"/>
          </a:p>
          <a:p>
            <a:r>
              <a:rPr lang="en-US" dirty="0"/>
              <a:t>In this course we will be examining many aspects of this complex web of relative processes.  Our goal is to peel back the many layers of the city environment, to demonstrate that it is actually comprised of many environmental interpretations.  Some of these are obvious, others not so obvious.  But even though it may be obvious how something looks, it is often not obvious how it got to look that way - as you will find out.</a:t>
            </a:r>
          </a:p>
          <a:p>
            <a:endParaRPr lang="en-US" dirty="0"/>
          </a:p>
          <a:p>
            <a:r>
              <a:rPr lang="en-US" dirty="0"/>
              <a:t>If you could peel back the layers of the city, they would be countless, arranged and conceived of by each of us according to our perceptions, from each of us according to our cognitive processes, to each of us according to the way others view us. None are wrong interpretations and none are right; they are just different. Some of the layers affect us all of the time and all of the layers affect us some of the time. Each of itself can be conceived of clearly when it is slipped from the deck and played out. But together, the stack of layers (Figure I) creates the game we call the city that is pregnant with permutations.</a:t>
            </a:r>
          </a:p>
          <a:p>
            <a:endParaRPr lang="en-US" dirty="0"/>
          </a:p>
          <a:p>
            <a:r>
              <a:rPr lang="en-US" dirty="0"/>
              <a:t>The following pages suggest the structure of the course and the types of material at which we will be looking.  Figure II </a:t>
            </a:r>
            <a:r>
              <a:rPr lang="en-US" dirty="0" err="1"/>
              <a:t>summarises</a:t>
            </a:r>
            <a:r>
              <a:rPr lang="en-US" dirty="0"/>
              <a:t> and connects many of the concepts dealt with in the course.  This figure should become your "road map" for the course.  Refer back to it often.  Because it is a road map, you can start anywhere and move in any direction.  While you may not understand it all at first, you will by the end of the course.</a:t>
            </a:r>
          </a:p>
          <a:p>
            <a:r>
              <a:rPr lang="en-US" dirty="0"/>
              <a:t>	</a:t>
            </a:r>
          </a:p>
          <a:p>
            <a:r>
              <a:rPr lang="en-US" dirty="0"/>
              <a:t>Your geography - the spaces you occupy - is your primary reference point for locating yourself and your activities relative to all other happenings.  As an infant you learned about geographic space by manipulating objects directly, by playing, by sucking on things, by screaming and assessing the reactions of other people.  Gradually you learn that you are not the whole universe; for example, your parent doesn't feed you when you scream and you learn that they are not you. You learn your room and home are "like this", and are located "here" in relationship to other rooms and structures. As you grow, your space expands through direct experience to include other homes, your </a:t>
            </a:r>
            <a:r>
              <a:rPr lang="en-US" dirty="0" err="1"/>
              <a:t>neighbourhood</a:t>
            </a:r>
            <a:r>
              <a:rPr lang="en-US" dirty="0"/>
              <a:t>, other </a:t>
            </a:r>
            <a:r>
              <a:rPr lang="en-US" dirty="0" err="1"/>
              <a:t>neighbourhoods</a:t>
            </a:r>
            <a:r>
              <a:rPr lang="en-US" dirty="0"/>
              <a:t>, large areas of your city, town or region and a few select places your family visits.  Through indirect experiences (family, friends, books, newspapers, magazine, radio, television, the Internet, </a:t>
            </a:r>
            <a:r>
              <a:rPr lang="en-US" dirty="0" err="1"/>
              <a:t>etc</a:t>
            </a:r>
            <a:r>
              <a:rPr lang="en-US" dirty="0"/>
              <a:t>) you learn about parts of your city, region, province, country, continent, globe and universe you have never visited.  All of these views are partial and incomplete </a:t>
            </a:r>
          </a:p>
          <a:p>
            <a:r>
              <a:rPr lang="en-US" dirty="0"/>
              <a:t> </a:t>
            </a:r>
          </a:p>
          <a:p>
            <a:r>
              <a:rPr lang="en-US" dirty="0"/>
              <a:t>.</a:t>
            </a:r>
          </a:p>
          <a:p>
            <a:r>
              <a:rPr lang="en-US" dirty="0"/>
              <a:t> </a:t>
            </a:r>
          </a:p>
          <a:p>
            <a:endParaRPr lang="en-US" dirty="0"/>
          </a:p>
          <a:p>
            <a:endParaRPr lang="en-US" dirty="0"/>
          </a:p>
          <a:p>
            <a:endParaRPr lang="en-US" dirty="0"/>
          </a:p>
          <a:p>
            <a:r>
              <a:rPr lang="en-US" dirty="0"/>
              <a:t>FIGURE 1: THE LAYERED CITY</a:t>
            </a:r>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a:p>
            <a:r>
              <a:rPr lang="en-US" dirty="0"/>
              <a:t>By now you rarely think directly about geography.  Yet you are constantly making geographical decisions and acting upon them.  Where will I sit in this class? in the movies? at temple? Which stores and malls will I visit to buy a winter coat? a VCR? a car? Which clubs will I hang out in? Where in the club will I sit, stand or hang?  Will I walk, blade, bike, take the TTC or take the car to shop? to travel to (Ryerson (RPU)? to travel to recreation?  You are constantly behaving spatially, that is you act upon geographic decisions.  And without realizing it you know a lot experientially about the concepts in this course. </a:t>
            </a:r>
          </a:p>
          <a:p>
            <a:endParaRPr lang="en-US" dirty="0"/>
          </a:p>
          <a:p>
            <a:r>
              <a:rPr lang="en-US" dirty="0"/>
              <a:t>In order to show up for the first class you understood relative location, distance and direction from your starting place (</a:t>
            </a:r>
            <a:r>
              <a:rPr lang="en-US" dirty="0" err="1"/>
              <a:t>eg</a:t>
            </a:r>
            <a:r>
              <a:rPr lang="en-US" dirty="0"/>
              <a:t> home) to the classroom.  You consulted your mental maps of the city and the campus, and transportation options ( especially in relationship to trip time). You might have noticed something new and revised those maps. You may have taken a longer path to avoid an undesirable area (e.g. construction zone, unsafe place, undesirable people).  While on the subway and in class you use front country </a:t>
            </a:r>
            <a:r>
              <a:rPr lang="en-US" dirty="0" err="1"/>
              <a:t>behaviour</a:t>
            </a:r>
            <a:r>
              <a:rPr lang="en-US" dirty="0"/>
              <a:t> which indicates you understand the unwritten, as well as the written, rules of </a:t>
            </a:r>
            <a:r>
              <a:rPr lang="en-US" dirty="0" err="1"/>
              <a:t>behaviour</a:t>
            </a:r>
            <a:r>
              <a:rPr lang="en-US" dirty="0"/>
              <a:t> of those particular </a:t>
            </a:r>
            <a:r>
              <a:rPr lang="en-US" dirty="0" err="1"/>
              <a:t>behavioural</a:t>
            </a:r>
            <a:r>
              <a:rPr lang="en-US" dirty="0"/>
              <a:t> settings. While in the subway, for example, you follow the unwritten rules of (not) invading people's personal space (</a:t>
            </a:r>
            <a:r>
              <a:rPr lang="en-US" dirty="0" err="1"/>
              <a:t>microterritory</a:t>
            </a:r>
            <a:r>
              <a:rPr lang="en-US" dirty="0"/>
              <a:t>) by averting your eyes and apologizing for bumping into someone, and feel uncomfortable and anxious when others invade your personal space. As you moved through locations, they had meaning for you, or in geographic jargon possessed sense of place.  Places on your journey had certain attractiveness drawing you to them (if only in memory, </a:t>
            </a:r>
            <a:r>
              <a:rPr lang="en-US" dirty="0" err="1"/>
              <a:t>eg</a:t>
            </a:r>
            <a:r>
              <a:rPr lang="en-US" dirty="0"/>
              <a:t> the Starbucks where you had that lovely latte with that amazing person eliciting </a:t>
            </a:r>
            <a:r>
              <a:rPr lang="en-US" dirty="0" err="1"/>
              <a:t>topophilic</a:t>
            </a:r>
            <a:r>
              <a:rPr lang="en-US" dirty="0"/>
              <a:t> daydreams).  Others elicited </a:t>
            </a:r>
            <a:r>
              <a:rPr lang="en-US" dirty="0" err="1"/>
              <a:t>topophobic</a:t>
            </a:r>
            <a:r>
              <a:rPr lang="en-US" dirty="0"/>
              <a:t> avoidance due to their unattractiveness as crime sites, the apartment of your ex-lover or whatever.  Your negotiation across these spaces as you move through your day created your time-space path for the day.</a:t>
            </a:r>
          </a:p>
          <a:p>
            <a:endParaRPr lang="en-US" dirty="0"/>
          </a:p>
          <a:p>
            <a:r>
              <a:rPr lang="en-US" dirty="0"/>
              <a:t>Your ability to achieve these interactions across space depended, in part, upon your constraints : cognitive (</a:t>
            </a:r>
            <a:r>
              <a:rPr lang="en-US" dirty="0" err="1"/>
              <a:t>eg</a:t>
            </a:r>
            <a:r>
              <a:rPr lang="en-US" dirty="0"/>
              <a:t>. what options you knew about), capability (</a:t>
            </a:r>
            <a:r>
              <a:rPr lang="en-US" dirty="0" err="1"/>
              <a:t>eg</a:t>
            </a:r>
            <a:r>
              <a:rPr lang="en-US" dirty="0"/>
              <a:t>. your ability to access transportation), coupling (</a:t>
            </a:r>
            <a:r>
              <a:rPr lang="en-US" dirty="0" err="1"/>
              <a:t>eg</a:t>
            </a:r>
            <a:r>
              <a:rPr lang="en-US" dirty="0"/>
              <a:t>. the need to be at RPU in a specific room at a specific time) and authority (</a:t>
            </a:r>
            <a:r>
              <a:rPr lang="en-US" dirty="0" err="1"/>
              <a:t>eg</a:t>
            </a:r>
            <a:r>
              <a:rPr lang="en-US" dirty="0"/>
              <a:t>. the need for a TTC token).  In addition, the attractiveness of various options and the friction of distance influenced these interactions, for example, influencing how early you left home and where you went for lunch between classes.  The first seven chapters focus on these concepts, asking you (in particular, in the TRY THIS exercises) to investigate how they relate to your own life. </a:t>
            </a:r>
          </a:p>
          <a:p>
            <a:endParaRPr lang="en-US" dirty="0"/>
          </a:p>
          <a:p>
            <a:r>
              <a:rPr lang="en-US" dirty="0"/>
              <a:t>Your geography focuses on “you” and “yours”.  We all are, thus, egocentric, and as groups we are ethnocentric, nationalistic, human-</a:t>
            </a:r>
            <a:r>
              <a:rPr lang="en-US" dirty="0" err="1"/>
              <a:t>centred</a:t>
            </a:r>
            <a:r>
              <a:rPr lang="en-US" dirty="0"/>
              <a:t>. In so far as your geography </a:t>
            </a:r>
            <a:r>
              <a:rPr lang="en-US" dirty="0" err="1"/>
              <a:t>focusses</a:t>
            </a:r>
            <a:r>
              <a:rPr lang="en-US" dirty="0"/>
              <a:t> on YOU and your experiences (direct and indirect), your perception of the environment is strongly influenced by cognitive filters related to you (your attitudes, values, preferences, needs and desires and the reasons for being in that environment) and "yours" (i.e. the various sub-groups of society that your belong to and are relevant for the purpose at hand). Thus, your evaluation of experiences and environments are relative to your frame of reference and display distance decay with respect to both physical and cultural distance. Thus closeness, rather than breeding contempt, may lead to acceptance and a suggestion that this is how things should be, while physically and culturally distant environments are "exotic", the people are "ethnic", their clothes are "costumes", they speak with "accents", their culture is "under- or un-developed", their relative lack of (our) technological toys is "backward", and they are in general judged by us as  "inferior".</a:t>
            </a:r>
          </a:p>
          <a:p>
            <a:endParaRPr lang="en-US" dirty="0"/>
          </a:p>
          <a:p>
            <a:r>
              <a:rPr lang="en-US" dirty="0"/>
              <a:t>The spatial decisions of all the past and present people in the city jointly create the tangible, phenomenal (physical and built environments) and the less tangible, hidden (socioeconomic environments) spaces and places in the city. The existing phenomenal environment (</a:t>
            </a:r>
            <a:r>
              <a:rPr lang="en-US" dirty="0" err="1"/>
              <a:t>ie</a:t>
            </a:r>
            <a:r>
              <a:rPr lang="en-US" dirty="0"/>
              <a:t> things) is perceived of, and responded to, by individuals in response to their needs and desires in relationship to their individual personal environments and their understanding of the various contextual environments (</a:t>
            </a:r>
            <a:r>
              <a:rPr lang="en-US" dirty="0" err="1"/>
              <a:t>ie</a:t>
            </a:r>
            <a:r>
              <a:rPr lang="en-US" dirty="0"/>
              <a:t> sub-groups of society) that have influenced, and continue to influence, them. These responses in turn create new phenomenal and socioeconomic environments. The last five chapters discuss our attempts to understand and interpret internal city structure - </a:t>
            </a:r>
            <a:r>
              <a:rPr lang="en-US" dirty="0" err="1"/>
              <a:t>neighbourhoods</a:t>
            </a:r>
            <a:r>
              <a:rPr lang="en-US" dirty="0"/>
              <a:t>, the pattern of urban land uses, quality of life, and changes in those patterns - from both our understanding of the spatial </a:t>
            </a:r>
            <a:r>
              <a:rPr lang="en-US" dirty="0" err="1"/>
              <a:t>behaviours</a:t>
            </a:r>
            <a:r>
              <a:rPr lang="en-US" dirty="0"/>
              <a:t> discussed in the first seven chapters and our understanding of more macro processes operating in the urban environment. </a:t>
            </a:r>
          </a:p>
          <a:p>
            <a:endParaRPr lang="en-US" dirty="0"/>
          </a:p>
          <a:p>
            <a:r>
              <a:rPr lang="en-US" dirty="0"/>
              <a:t>This book has three components : the text, READINGS and TRY THIS exercises.  The text presents the major concepts covered in this course.  The READINGS present additional related material, generally in the form of short stories and poems that illustrate particular concepts.  The READINGS are referred to in the text (and often in TRY THIS exercises) and are for the whole text are found after Chapter 12. The titles of the TRY THIS exercises are inserted into the text in a box.  The complete set of  TRY THIS exercises is found after the set of READINGS forming the last section of this book.</a:t>
            </a:r>
          </a:p>
          <a:p>
            <a:r>
              <a:rPr lang="en-US" dirty="0"/>
              <a:t> </a:t>
            </a:r>
          </a:p>
          <a:p>
            <a:endParaRPr lang="en-US" dirty="0"/>
          </a:p>
          <a:p>
            <a:endParaRPr lang="en-US" dirty="0"/>
          </a:p>
          <a:p>
            <a:endParaRPr lang="en-US" dirty="0"/>
          </a:p>
          <a:p>
            <a:endParaRPr lang="en-US" dirty="0"/>
          </a:p>
          <a:p>
            <a:endParaRPr lang="en-US" dirty="0"/>
          </a:p>
          <a:p>
            <a:r>
              <a:rPr lang="en-US" dirty="0"/>
              <a:t> </a:t>
            </a:r>
          </a:p>
          <a:p>
            <a:r>
              <a:rPr lang="en-US" dirty="0"/>
              <a:t>FIGURE I : THE LAYERED TORONTO</a:t>
            </a:r>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D326305-C00F-47E8-861B-7822D4DFFE16}" type="slidenum">
              <a:rPr lang="en-US" smtClean="0"/>
              <a:t>25</a:t>
            </a:fld>
            <a:endParaRPr lang="en-US"/>
          </a:p>
        </p:txBody>
      </p:sp>
    </p:spTree>
    <p:extLst>
      <p:ext uri="{BB962C8B-B14F-4D97-AF65-F5344CB8AC3E}">
        <p14:creationId xmlns:p14="http://schemas.microsoft.com/office/powerpoint/2010/main" val="3183474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26305-C00F-47E8-861B-7822D4DFFE16}" type="slidenum">
              <a:rPr lang="en-US" smtClean="0"/>
              <a:t>48</a:t>
            </a:fld>
            <a:endParaRPr lang="en-US"/>
          </a:p>
        </p:txBody>
      </p:sp>
    </p:spTree>
    <p:extLst>
      <p:ext uri="{BB962C8B-B14F-4D97-AF65-F5344CB8AC3E}">
        <p14:creationId xmlns:p14="http://schemas.microsoft.com/office/powerpoint/2010/main" val="3143745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B68527-40E4-4482-BA5C-CB2F0A68B3AC}" type="datetime1">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601F45-5601-47AF-B199-AE75829AC8A9}" type="slidenum">
              <a:rPr lang="en-US" smtClean="0"/>
              <a:t>‹#›</a:t>
            </a:fld>
            <a:endParaRPr lang="en-US"/>
          </a:p>
        </p:txBody>
      </p:sp>
    </p:spTree>
    <p:extLst>
      <p:ext uri="{BB962C8B-B14F-4D97-AF65-F5344CB8AC3E}">
        <p14:creationId xmlns:p14="http://schemas.microsoft.com/office/powerpoint/2010/main" val="2226668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D0C3C-0D9A-4DAD-86E4-50B4F0E68686}" type="datetime1">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601F45-5601-47AF-B199-AE75829AC8A9}" type="slidenum">
              <a:rPr lang="en-US" smtClean="0"/>
              <a:t>‹#›</a:t>
            </a:fld>
            <a:endParaRPr lang="en-US"/>
          </a:p>
        </p:txBody>
      </p:sp>
    </p:spTree>
    <p:extLst>
      <p:ext uri="{BB962C8B-B14F-4D97-AF65-F5344CB8AC3E}">
        <p14:creationId xmlns:p14="http://schemas.microsoft.com/office/powerpoint/2010/main" val="1264041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BBAC29-383F-4CF8-8C15-943682A7B340}" type="datetime1">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601F45-5601-47AF-B199-AE75829AC8A9}" type="slidenum">
              <a:rPr lang="en-US" smtClean="0"/>
              <a:t>‹#›</a:t>
            </a:fld>
            <a:endParaRPr lang="en-US"/>
          </a:p>
        </p:txBody>
      </p:sp>
    </p:spTree>
    <p:extLst>
      <p:ext uri="{BB962C8B-B14F-4D97-AF65-F5344CB8AC3E}">
        <p14:creationId xmlns:p14="http://schemas.microsoft.com/office/powerpoint/2010/main" val="3778551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B68527-40E4-4482-BA5C-CB2F0A68B3AC}"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10/2/2020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01F45-5601-47AF-B199-AE75829AC8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Tree>
    <p:extLst>
      <p:ext uri="{BB962C8B-B14F-4D97-AF65-F5344CB8AC3E}">
        <p14:creationId xmlns:p14="http://schemas.microsoft.com/office/powerpoint/2010/main" val="3735146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0FE004-FA2A-4E4E-A9D8-07C01A19072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10/2/2020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01F45-5601-47AF-B199-AE75829AC8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Tree>
    <p:extLst>
      <p:ext uri="{BB962C8B-B14F-4D97-AF65-F5344CB8AC3E}">
        <p14:creationId xmlns:p14="http://schemas.microsoft.com/office/powerpoint/2010/main" val="2223428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086659-C24C-4FCE-B345-3B492669387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10/2/2020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01F45-5601-47AF-B199-AE75829AC8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Tree>
    <p:extLst>
      <p:ext uri="{BB962C8B-B14F-4D97-AF65-F5344CB8AC3E}">
        <p14:creationId xmlns:p14="http://schemas.microsoft.com/office/powerpoint/2010/main" val="4189617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492844-2132-40FA-89F5-6FE2D0B317D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10/2/2020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01F45-5601-47AF-B199-AE75829AC8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Tree>
    <p:extLst>
      <p:ext uri="{BB962C8B-B14F-4D97-AF65-F5344CB8AC3E}">
        <p14:creationId xmlns:p14="http://schemas.microsoft.com/office/powerpoint/2010/main" val="513332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EC14EC-686D-4CEE-B2B8-94A28924EFFA}"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10/2/2020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01F45-5601-47AF-B199-AE75829AC8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Tree>
    <p:extLst>
      <p:ext uri="{BB962C8B-B14F-4D97-AF65-F5344CB8AC3E}">
        <p14:creationId xmlns:p14="http://schemas.microsoft.com/office/powerpoint/2010/main" val="3675365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5F5367-4097-4287-B667-151D5A2D236C}"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10/2/2020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01F45-5601-47AF-B199-AE75829AC8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Tree>
    <p:extLst>
      <p:ext uri="{BB962C8B-B14F-4D97-AF65-F5344CB8AC3E}">
        <p14:creationId xmlns:p14="http://schemas.microsoft.com/office/powerpoint/2010/main" val="673652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FAD998-65CC-4B34-B3B5-E5286902E8C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10/2/2020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01F45-5601-47AF-B199-AE75829AC8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Tree>
    <p:extLst>
      <p:ext uri="{BB962C8B-B14F-4D97-AF65-F5344CB8AC3E}">
        <p14:creationId xmlns:p14="http://schemas.microsoft.com/office/powerpoint/2010/main" val="1199622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339873-17FA-47BB-A871-98F71310356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10/2/2020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01F45-5601-47AF-B199-AE75829AC8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Tree>
    <p:extLst>
      <p:ext uri="{BB962C8B-B14F-4D97-AF65-F5344CB8AC3E}">
        <p14:creationId xmlns:p14="http://schemas.microsoft.com/office/powerpoint/2010/main" val="1416866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FE004-FA2A-4E4E-A9D8-07C01A19072E}" type="datetime1">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601F45-5601-47AF-B199-AE75829AC8A9}" type="slidenum">
              <a:rPr lang="en-US" smtClean="0"/>
              <a:t>‹#›</a:t>
            </a:fld>
            <a:endParaRPr lang="en-US"/>
          </a:p>
        </p:txBody>
      </p:sp>
    </p:spTree>
    <p:extLst>
      <p:ext uri="{BB962C8B-B14F-4D97-AF65-F5344CB8AC3E}">
        <p14:creationId xmlns:p14="http://schemas.microsoft.com/office/powerpoint/2010/main" val="2897341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86707C-5EA0-485E-9259-693E15890A9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10/2/2020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01F45-5601-47AF-B199-AE75829AC8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Tree>
    <p:extLst>
      <p:ext uri="{BB962C8B-B14F-4D97-AF65-F5344CB8AC3E}">
        <p14:creationId xmlns:p14="http://schemas.microsoft.com/office/powerpoint/2010/main" val="387994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1D0C3C-0D9A-4DAD-86E4-50B4F0E6868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10/2/2020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01F45-5601-47AF-B199-AE75829AC8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Tree>
    <p:extLst>
      <p:ext uri="{BB962C8B-B14F-4D97-AF65-F5344CB8AC3E}">
        <p14:creationId xmlns:p14="http://schemas.microsoft.com/office/powerpoint/2010/main" val="1182235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BBAC29-383F-4CF8-8C15-943682A7B34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10/2/2020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01F45-5601-47AF-B199-AE75829AC8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Tree>
    <p:extLst>
      <p:ext uri="{BB962C8B-B14F-4D97-AF65-F5344CB8AC3E}">
        <p14:creationId xmlns:p14="http://schemas.microsoft.com/office/powerpoint/2010/main" val="367419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086659-C24C-4FCE-B345-3B4926693870}" type="datetime1">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601F45-5601-47AF-B199-AE75829AC8A9}" type="slidenum">
              <a:rPr lang="en-US" smtClean="0"/>
              <a:t>‹#›</a:t>
            </a:fld>
            <a:endParaRPr lang="en-US"/>
          </a:p>
        </p:txBody>
      </p:sp>
    </p:spTree>
    <p:extLst>
      <p:ext uri="{BB962C8B-B14F-4D97-AF65-F5344CB8AC3E}">
        <p14:creationId xmlns:p14="http://schemas.microsoft.com/office/powerpoint/2010/main" val="326382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492844-2132-40FA-89F5-6FE2D0B317D7}" type="datetime1">
              <a:rPr lang="en-US" smtClean="0"/>
              <a:t>10/2/2020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601F45-5601-47AF-B199-AE75829AC8A9}" type="slidenum">
              <a:rPr lang="en-US" smtClean="0"/>
              <a:t>‹#›</a:t>
            </a:fld>
            <a:endParaRPr lang="en-US"/>
          </a:p>
        </p:txBody>
      </p:sp>
    </p:spTree>
    <p:extLst>
      <p:ext uri="{BB962C8B-B14F-4D97-AF65-F5344CB8AC3E}">
        <p14:creationId xmlns:p14="http://schemas.microsoft.com/office/powerpoint/2010/main" val="3987976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EC14EC-686D-4CEE-B2B8-94A28924EFFA}" type="datetime1">
              <a:rPr lang="en-US" smtClean="0"/>
              <a:t>10/2/2020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601F45-5601-47AF-B199-AE75829AC8A9}" type="slidenum">
              <a:rPr lang="en-US" smtClean="0"/>
              <a:t>‹#›</a:t>
            </a:fld>
            <a:endParaRPr lang="en-US"/>
          </a:p>
        </p:txBody>
      </p:sp>
    </p:spTree>
    <p:extLst>
      <p:ext uri="{BB962C8B-B14F-4D97-AF65-F5344CB8AC3E}">
        <p14:creationId xmlns:p14="http://schemas.microsoft.com/office/powerpoint/2010/main" val="522392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5F5367-4097-4287-B667-151D5A2D236C}" type="datetime1">
              <a:rPr lang="en-US" smtClean="0"/>
              <a:t>10/2/2020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601F45-5601-47AF-B199-AE75829AC8A9}" type="slidenum">
              <a:rPr lang="en-US" smtClean="0"/>
              <a:t>‹#›</a:t>
            </a:fld>
            <a:endParaRPr lang="en-US"/>
          </a:p>
        </p:txBody>
      </p:sp>
    </p:spTree>
    <p:extLst>
      <p:ext uri="{BB962C8B-B14F-4D97-AF65-F5344CB8AC3E}">
        <p14:creationId xmlns:p14="http://schemas.microsoft.com/office/powerpoint/2010/main" val="1090362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FAD998-65CC-4B34-B3B5-E5286902E8C6}" type="datetime1">
              <a:rPr lang="en-US" smtClean="0"/>
              <a:t>10/2/2020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601F45-5601-47AF-B199-AE75829AC8A9}" type="slidenum">
              <a:rPr lang="en-US" smtClean="0"/>
              <a:t>‹#›</a:t>
            </a:fld>
            <a:endParaRPr lang="en-US"/>
          </a:p>
        </p:txBody>
      </p:sp>
    </p:spTree>
    <p:extLst>
      <p:ext uri="{BB962C8B-B14F-4D97-AF65-F5344CB8AC3E}">
        <p14:creationId xmlns:p14="http://schemas.microsoft.com/office/powerpoint/2010/main" val="3343749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339873-17FA-47BB-A871-98F713103567}" type="datetime1">
              <a:rPr lang="en-US" smtClean="0"/>
              <a:t>10/2/2020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601F45-5601-47AF-B199-AE75829AC8A9}" type="slidenum">
              <a:rPr lang="en-US" smtClean="0"/>
              <a:t>‹#›</a:t>
            </a:fld>
            <a:endParaRPr lang="en-US"/>
          </a:p>
        </p:txBody>
      </p:sp>
    </p:spTree>
    <p:extLst>
      <p:ext uri="{BB962C8B-B14F-4D97-AF65-F5344CB8AC3E}">
        <p14:creationId xmlns:p14="http://schemas.microsoft.com/office/powerpoint/2010/main" val="3426452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86707C-5EA0-485E-9259-693E15890A94}" type="datetime1">
              <a:rPr lang="en-US" smtClean="0"/>
              <a:t>10/2/2020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601F45-5601-47AF-B199-AE75829AC8A9}" type="slidenum">
              <a:rPr lang="en-US" smtClean="0"/>
              <a:t>‹#›</a:t>
            </a:fld>
            <a:endParaRPr lang="en-US"/>
          </a:p>
        </p:txBody>
      </p:sp>
    </p:spTree>
    <p:extLst>
      <p:ext uri="{BB962C8B-B14F-4D97-AF65-F5344CB8AC3E}">
        <p14:creationId xmlns:p14="http://schemas.microsoft.com/office/powerpoint/2010/main" val="583820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160069-231D-4300-9F97-AE821AED1843}" type="datetime1">
              <a:rPr lang="en-US" smtClean="0"/>
              <a:t>10/2/2020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601F45-5601-47AF-B199-AE75829AC8A9}" type="slidenum">
              <a:rPr lang="en-US" smtClean="0"/>
              <a:t>‹#›</a:t>
            </a:fld>
            <a:endParaRPr lang="en-US"/>
          </a:p>
        </p:txBody>
      </p:sp>
    </p:spTree>
    <p:extLst>
      <p:ext uri="{BB962C8B-B14F-4D97-AF65-F5344CB8AC3E}">
        <p14:creationId xmlns:p14="http://schemas.microsoft.com/office/powerpoint/2010/main" val="3774370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1160069-231D-4300-9F97-AE821AED184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10/2/2020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601F45-5601-47AF-B199-AE75829AC8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Tree>
    <p:extLst>
      <p:ext uri="{BB962C8B-B14F-4D97-AF65-F5344CB8AC3E}">
        <p14:creationId xmlns:p14="http://schemas.microsoft.com/office/powerpoint/2010/main" val="2286251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hyperlink" Target="http://www.geography.ryerson.ca/coppack/geo530" TargetMode="External"/><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1.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hyperlink" Target="http://www.geography.ryerson.ca/coppack/geo530" TargetMode="External"/><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hyperlink" Target="http://www.geography.ryerson.ca/coppack/geo530" TargetMode="External"/><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4.xm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5.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6.xm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7.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8.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7.xml"/><Relationship Id="rId7" Type="http://schemas.openxmlformats.org/officeDocument/2006/relationships/image" Target="../media/image6.jpe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gif"/><Relationship Id="rId5" Type="http://schemas.openxmlformats.org/officeDocument/2006/relationships/image" Target="../media/image4.jpeg"/><Relationship Id="rId10" Type="http://schemas.openxmlformats.org/officeDocument/2006/relationships/image" Target="../media/image1.png"/><Relationship Id="rId4" Type="http://schemas.openxmlformats.org/officeDocument/2006/relationships/image" Target="../media/image3.jpeg"/><Relationship Id="rId9" Type="http://schemas.openxmlformats.org/officeDocument/2006/relationships/image" Target="../media/image8.gif"/></Relationships>
</file>

<file path=ppt/slides/_rels/slide3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29.m4a"/><Relationship Id="rId7" Type="http://schemas.openxmlformats.org/officeDocument/2006/relationships/image" Target="../media/image11.jpeg"/><Relationship Id="rId2" Type="http://schemas.microsoft.com/office/2007/relationships/media" Target="../media/media29.m4a"/><Relationship Id="rId1" Type="http://schemas.openxmlformats.org/officeDocument/2006/relationships/tags" Target="../tags/tag19.xml"/><Relationship Id="rId6" Type="http://schemas.openxmlformats.org/officeDocument/2006/relationships/image" Target="../media/image10.wmf"/><Relationship Id="rId11" Type="http://schemas.openxmlformats.org/officeDocument/2006/relationships/image" Target="../media/image1.png"/><Relationship Id="rId5" Type="http://schemas.openxmlformats.org/officeDocument/2006/relationships/image" Target="../media/image9.wmf"/><Relationship Id="rId10" Type="http://schemas.openxmlformats.org/officeDocument/2006/relationships/image" Target="../media/image14.jpeg"/><Relationship Id="rId4" Type="http://schemas.openxmlformats.org/officeDocument/2006/relationships/slideLayout" Target="../slideLayouts/slideLayout7.xml"/><Relationship Id="rId9"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20.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slideLayout" Target="../slideLayouts/slideLayout7.xml"/><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7.jpeg"/><Relationship Id="rId11" Type="http://schemas.openxmlformats.org/officeDocument/2006/relationships/hyperlink" Target="http://torontograffiti.com/wp-content/uploads/2011/12/Tags.2011_023.jpg" TargetMode="External"/><Relationship Id="rId5" Type="http://schemas.openxmlformats.org/officeDocument/2006/relationships/image" Target="../media/image16.png"/><Relationship Id="rId15" Type="http://schemas.openxmlformats.org/officeDocument/2006/relationships/image" Target="../media/image1.png"/><Relationship Id="rId10" Type="http://schemas.openxmlformats.org/officeDocument/2006/relationships/image" Target="../media/image22.jpeg"/><Relationship Id="rId4" Type="http://schemas.openxmlformats.org/officeDocument/2006/relationships/image" Target="../media/image15.gif"/><Relationship Id="rId9" Type="http://schemas.openxmlformats.org/officeDocument/2006/relationships/image" Target="../media/image21.png"/><Relationship Id="rId1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29.wmf"/><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wm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png"/><Relationship Id="rId4" Type="http://schemas.openxmlformats.org/officeDocument/2006/relationships/image" Target="../media/image200.png"/></Relationships>
</file>

<file path=ppt/slides/_rels/slide44.xml.rels><?xml version="1.0" encoding="UTF-8" standalone="yes"?>
<Relationships xmlns="http://schemas.openxmlformats.org/package/2006/relationships"><Relationship Id="rId3" Type="http://schemas.openxmlformats.org/officeDocument/2006/relationships/audio" Target="../media/media41.m4a"/><Relationship Id="rId2" Type="http://schemas.microsoft.com/office/2007/relationships/media" Target="../media/media41.m4a"/><Relationship Id="rId1" Type="http://schemas.openxmlformats.org/officeDocument/2006/relationships/tags" Target="../tags/tag21.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audio" Target="../media/media42.m4a"/><Relationship Id="rId2" Type="http://schemas.microsoft.com/office/2007/relationships/media" Target="../media/media42.m4a"/><Relationship Id="rId1" Type="http://schemas.openxmlformats.org/officeDocument/2006/relationships/tags" Target="../tags/tag22.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audio" Target="../media/media43.m4a"/><Relationship Id="rId2" Type="http://schemas.microsoft.com/office/2007/relationships/media" Target="../media/media43.m4a"/><Relationship Id="rId1" Type="http://schemas.openxmlformats.org/officeDocument/2006/relationships/tags" Target="../tags/tag23.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ags" Target="../tags/tag24.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5.m4a"/><Relationship Id="rId7" Type="http://schemas.openxmlformats.org/officeDocument/2006/relationships/image" Target="../media/image27.wmf"/><Relationship Id="rId2" Type="http://schemas.microsoft.com/office/2007/relationships/media" Target="../media/media45.m4a"/><Relationship Id="rId1" Type="http://schemas.openxmlformats.org/officeDocument/2006/relationships/tags" Target="../tags/tag25.xml"/><Relationship Id="rId6" Type="http://schemas.openxmlformats.org/officeDocument/2006/relationships/image" Target="../media/image29.wmf"/><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audio" Target="../media/media47.m4a"/><Relationship Id="rId2" Type="http://schemas.microsoft.com/office/2007/relationships/media" Target="../media/media47.m4a"/><Relationship Id="rId1" Type="http://schemas.openxmlformats.org/officeDocument/2006/relationships/tags" Target="../tags/tag26.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audio" Target="../media/media48.m4a"/><Relationship Id="rId2" Type="http://schemas.microsoft.com/office/2007/relationships/media" Target="../media/media48.m4a"/><Relationship Id="rId1" Type="http://schemas.openxmlformats.org/officeDocument/2006/relationships/tags" Target="../tags/tag27.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audio" Target="../media/media49.m4a"/><Relationship Id="rId2" Type="http://schemas.microsoft.com/office/2007/relationships/media" Target="../media/media49.m4a"/><Relationship Id="rId1" Type="http://schemas.openxmlformats.org/officeDocument/2006/relationships/tags" Target="../tags/tag28.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51.m4a"/><Relationship Id="rId1" Type="http://schemas.microsoft.com/office/2007/relationships/media" Target="../media/media51.m4a"/><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notesSlide" Target="../notesSlides/notesSlide10.xml"/></Relationships>
</file>

<file path=ppt/slides/_rels/slide55.xml.rels><?xml version="1.0" encoding="UTF-8" standalone="yes"?>
<Relationships xmlns="http://schemas.openxmlformats.org/package/2006/relationships"><Relationship Id="rId3" Type="http://schemas.openxmlformats.org/officeDocument/2006/relationships/audio" Target="../media/media52.m4a"/><Relationship Id="rId7" Type="http://schemas.openxmlformats.org/officeDocument/2006/relationships/image" Target="../media/image1.png"/><Relationship Id="rId2" Type="http://schemas.microsoft.com/office/2007/relationships/media" Target="../media/media52.m4a"/><Relationship Id="rId1" Type="http://schemas.openxmlformats.org/officeDocument/2006/relationships/tags" Target="../tags/tag29.xml"/><Relationship Id="rId6" Type="http://schemas.openxmlformats.org/officeDocument/2006/relationships/hyperlink" Target="mailto:pcoppack@ryerson.ca" TargetMode="External"/><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6.m4a"/><Relationship Id="rId7" Type="http://schemas.openxmlformats.org/officeDocument/2006/relationships/image" Target="../media/image2.jpe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hyperlink" Target="mailto:pcoppack@ryerson.ca" TargetMode="External"/><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mail.arts.ryerson.ca/owa/attachment.ashx?id=RgAAAABn8O229fPTEYWwAGAI9csYBwDtAjXUATbTEYUmAGCXatcDAAAABBO8AADi5k4AWCgKQp9x%2fMH9Z1goAUWElbPkAAAJ&amp;attcnt=1&amp;attid0=EACM0f7DQp%2b7SIKvzuVymwvj"/>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928777" y="681487"/>
            <a:ext cx="2432649" cy="5029200"/>
            <a:chOff x="928777" y="681487"/>
            <a:chExt cx="2432649" cy="5029200"/>
          </a:xfrm>
        </p:grpSpPr>
        <p:sp>
          <p:nvSpPr>
            <p:cNvPr id="3" name="Freeform 2"/>
            <p:cNvSpPr/>
            <p:nvPr/>
          </p:nvSpPr>
          <p:spPr>
            <a:xfrm>
              <a:off x="928777" y="681487"/>
              <a:ext cx="2432649" cy="5029200"/>
            </a:xfrm>
            <a:custGeom>
              <a:avLst/>
              <a:gdLst>
                <a:gd name="connsiteX0" fmla="*/ 0 w 2432649"/>
                <a:gd name="connsiteY0" fmla="*/ 0 h 4701396"/>
                <a:gd name="connsiteX1" fmla="*/ 836762 w 2432649"/>
                <a:gd name="connsiteY1" fmla="*/ 0 h 4701396"/>
                <a:gd name="connsiteX2" fmla="*/ 897147 w 2432649"/>
                <a:gd name="connsiteY2" fmla="*/ 60385 h 4701396"/>
                <a:gd name="connsiteX3" fmla="*/ 948906 w 2432649"/>
                <a:gd name="connsiteY3" fmla="*/ 86264 h 4701396"/>
                <a:gd name="connsiteX4" fmla="*/ 1086928 w 2432649"/>
                <a:gd name="connsiteY4" fmla="*/ 51758 h 4701396"/>
                <a:gd name="connsiteX5" fmla="*/ 1276710 w 2432649"/>
                <a:gd name="connsiteY5" fmla="*/ 17253 h 4701396"/>
                <a:gd name="connsiteX6" fmla="*/ 1449238 w 2432649"/>
                <a:gd name="connsiteY6" fmla="*/ 17253 h 4701396"/>
                <a:gd name="connsiteX7" fmla="*/ 1613140 w 2432649"/>
                <a:gd name="connsiteY7" fmla="*/ 34505 h 4701396"/>
                <a:gd name="connsiteX8" fmla="*/ 1768415 w 2432649"/>
                <a:gd name="connsiteY8" fmla="*/ 69011 h 4701396"/>
                <a:gd name="connsiteX9" fmla="*/ 1854679 w 2432649"/>
                <a:gd name="connsiteY9" fmla="*/ 146649 h 4701396"/>
                <a:gd name="connsiteX10" fmla="*/ 1958196 w 2432649"/>
                <a:gd name="connsiteY10" fmla="*/ 301924 h 4701396"/>
                <a:gd name="connsiteX11" fmla="*/ 2053087 w 2432649"/>
                <a:gd name="connsiteY11" fmla="*/ 457200 h 4701396"/>
                <a:gd name="connsiteX12" fmla="*/ 2104845 w 2432649"/>
                <a:gd name="connsiteY12" fmla="*/ 560717 h 4701396"/>
                <a:gd name="connsiteX13" fmla="*/ 2208362 w 2432649"/>
                <a:gd name="connsiteY13" fmla="*/ 664234 h 4701396"/>
                <a:gd name="connsiteX14" fmla="*/ 2260121 w 2432649"/>
                <a:gd name="connsiteY14" fmla="*/ 733245 h 4701396"/>
                <a:gd name="connsiteX15" fmla="*/ 2329132 w 2432649"/>
                <a:gd name="connsiteY15" fmla="*/ 776377 h 4701396"/>
                <a:gd name="connsiteX16" fmla="*/ 2398143 w 2432649"/>
                <a:gd name="connsiteY16" fmla="*/ 836762 h 4701396"/>
                <a:gd name="connsiteX17" fmla="*/ 2432649 w 2432649"/>
                <a:gd name="connsiteY17" fmla="*/ 966158 h 4701396"/>
                <a:gd name="connsiteX18" fmla="*/ 2432649 w 2432649"/>
                <a:gd name="connsiteY18" fmla="*/ 1155939 h 4701396"/>
                <a:gd name="connsiteX19" fmla="*/ 2363638 w 2432649"/>
                <a:gd name="connsiteY19" fmla="*/ 1328468 h 4701396"/>
                <a:gd name="connsiteX20" fmla="*/ 2234242 w 2432649"/>
                <a:gd name="connsiteY20" fmla="*/ 1570007 h 4701396"/>
                <a:gd name="connsiteX21" fmla="*/ 2122098 w 2432649"/>
                <a:gd name="connsiteY21" fmla="*/ 1777041 h 4701396"/>
                <a:gd name="connsiteX22" fmla="*/ 2001328 w 2432649"/>
                <a:gd name="connsiteY22" fmla="*/ 1906437 h 4701396"/>
                <a:gd name="connsiteX23" fmla="*/ 1958196 w 2432649"/>
                <a:gd name="connsiteY23" fmla="*/ 1863305 h 4701396"/>
                <a:gd name="connsiteX24" fmla="*/ 1906438 w 2432649"/>
                <a:gd name="connsiteY24" fmla="*/ 1777041 h 4701396"/>
                <a:gd name="connsiteX25" fmla="*/ 1889185 w 2432649"/>
                <a:gd name="connsiteY25" fmla="*/ 1362973 h 4701396"/>
                <a:gd name="connsiteX26" fmla="*/ 1794294 w 2432649"/>
                <a:gd name="connsiteY26" fmla="*/ 1475117 h 4701396"/>
                <a:gd name="connsiteX27" fmla="*/ 1682151 w 2432649"/>
                <a:gd name="connsiteY27" fmla="*/ 1587260 h 4701396"/>
                <a:gd name="connsiteX28" fmla="*/ 1664898 w 2432649"/>
                <a:gd name="connsiteY28" fmla="*/ 1690777 h 4701396"/>
                <a:gd name="connsiteX29" fmla="*/ 1621766 w 2432649"/>
                <a:gd name="connsiteY29" fmla="*/ 1794294 h 4701396"/>
                <a:gd name="connsiteX30" fmla="*/ 1552755 w 2432649"/>
                <a:gd name="connsiteY30" fmla="*/ 1863305 h 4701396"/>
                <a:gd name="connsiteX31" fmla="*/ 1431985 w 2432649"/>
                <a:gd name="connsiteY31" fmla="*/ 1966822 h 4701396"/>
                <a:gd name="connsiteX32" fmla="*/ 1337094 w 2432649"/>
                <a:gd name="connsiteY32" fmla="*/ 2009954 h 4701396"/>
                <a:gd name="connsiteX33" fmla="*/ 1354347 w 2432649"/>
                <a:gd name="connsiteY33" fmla="*/ 2329132 h 4701396"/>
                <a:gd name="connsiteX34" fmla="*/ 1311215 w 2432649"/>
                <a:gd name="connsiteY34" fmla="*/ 2682815 h 4701396"/>
                <a:gd name="connsiteX35" fmla="*/ 1259457 w 2432649"/>
                <a:gd name="connsiteY35" fmla="*/ 2976113 h 4701396"/>
                <a:gd name="connsiteX36" fmla="*/ 1216325 w 2432649"/>
                <a:gd name="connsiteY36" fmla="*/ 3096883 h 4701396"/>
                <a:gd name="connsiteX37" fmla="*/ 1095555 w 2432649"/>
                <a:gd name="connsiteY37" fmla="*/ 3321169 h 4701396"/>
                <a:gd name="connsiteX38" fmla="*/ 957532 w 2432649"/>
                <a:gd name="connsiteY38" fmla="*/ 3545456 h 4701396"/>
                <a:gd name="connsiteX39" fmla="*/ 750498 w 2432649"/>
                <a:gd name="connsiteY39" fmla="*/ 3778369 h 4701396"/>
                <a:gd name="connsiteX40" fmla="*/ 646981 w 2432649"/>
                <a:gd name="connsiteY40" fmla="*/ 4149305 h 4701396"/>
                <a:gd name="connsiteX41" fmla="*/ 526211 w 2432649"/>
                <a:gd name="connsiteY41" fmla="*/ 4364966 h 4701396"/>
                <a:gd name="connsiteX42" fmla="*/ 267419 w 2432649"/>
                <a:gd name="connsiteY42" fmla="*/ 4701396 h 4701396"/>
                <a:gd name="connsiteX0" fmla="*/ 0 w 2432649"/>
                <a:gd name="connsiteY0" fmla="*/ 0 h 4684143"/>
                <a:gd name="connsiteX1" fmla="*/ 836762 w 2432649"/>
                <a:gd name="connsiteY1" fmla="*/ 0 h 4684143"/>
                <a:gd name="connsiteX2" fmla="*/ 897147 w 2432649"/>
                <a:gd name="connsiteY2" fmla="*/ 60385 h 4684143"/>
                <a:gd name="connsiteX3" fmla="*/ 948906 w 2432649"/>
                <a:gd name="connsiteY3" fmla="*/ 86264 h 4684143"/>
                <a:gd name="connsiteX4" fmla="*/ 1086928 w 2432649"/>
                <a:gd name="connsiteY4" fmla="*/ 51758 h 4684143"/>
                <a:gd name="connsiteX5" fmla="*/ 1276710 w 2432649"/>
                <a:gd name="connsiteY5" fmla="*/ 17253 h 4684143"/>
                <a:gd name="connsiteX6" fmla="*/ 1449238 w 2432649"/>
                <a:gd name="connsiteY6" fmla="*/ 17253 h 4684143"/>
                <a:gd name="connsiteX7" fmla="*/ 1613140 w 2432649"/>
                <a:gd name="connsiteY7" fmla="*/ 34505 h 4684143"/>
                <a:gd name="connsiteX8" fmla="*/ 1768415 w 2432649"/>
                <a:gd name="connsiteY8" fmla="*/ 69011 h 4684143"/>
                <a:gd name="connsiteX9" fmla="*/ 1854679 w 2432649"/>
                <a:gd name="connsiteY9" fmla="*/ 146649 h 4684143"/>
                <a:gd name="connsiteX10" fmla="*/ 1958196 w 2432649"/>
                <a:gd name="connsiteY10" fmla="*/ 301924 h 4684143"/>
                <a:gd name="connsiteX11" fmla="*/ 2053087 w 2432649"/>
                <a:gd name="connsiteY11" fmla="*/ 457200 h 4684143"/>
                <a:gd name="connsiteX12" fmla="*/ 2104845 w 2432649"/>
                <a:gd name="connsiteY12" fmla="*/ 560717 h 4684143"/>
                <a:gd name="connsiteX13" fmla="*/ 2208362 w 2432649"/>
                <a:gd name="connsiteY13" fmla="*/ 664234 h 4684143"/>
                <a:gd name="connsiteX14" fmla="*/ 2260121 w 2432649"/>
                <a:gd name="connsiteY14" fmla="*/ 733245 h 4684143"/>
                <a:gd name="connsiteX15" fmla="*/ 2329132 w 2432649"/>
                <a:gd name="connsiteY15" fmla="*/ 776377 h 4684143"/>
                <a:gd name="connsiteX16" fmla="*/ 2398143 w 2432649"/>
                <a:gd name="connsiteY16" fmla="*/ 836762 h 4684143"/>
                <a:gd name="connsiteX17" fmla="*/ 2432649 w 2432649"/>
                <a:gd name="connsiteY17" fmla="*/ 966158 h 4684143"/>
                <a:gd name="connsiteX18" fmla="*/ 2432649 w 2432649"/>
                <a:gd name="connsiteY18" fmla="*/ 1155939 h 4684143"/>
                <a:gd name="connsiteX19" fmla="*/ 2363638 w 2432649"/>
                <a:gd name="connsiteY19" fmla="*/ 1328468 h 4684143"/>
                <a:gd name="connsiteX20" fmla="*/ 2234242 w 2432649"/>
                <a:gd name="connsiteY20" fmla="*/ 1570007 h 4684143"/>
                <a:gd name="connsiteX21" fmla="*/ 2122098 w 2432649"/>
                <a:gd name="connsiteY21" fmla="*/ 1777041 h 4684143"/>
                <a:gd name="connsiteX22" fmla="*/ 2001328 w 2432649"/>
                <a:gd name="connsiteY22" fmla="*/ 1906437 h 4684143"/>
                <a:gd name="connsiteX23" fmla="*/ 1958196 w 2432649"/>
                <a:gd name="connsiteY23" fmla="*/ 1863305 h 4684143"/>
                <a:gd name="connsiteX24" fmla="*/ 1906438 w 2432649"/>
                <a:gd name="connsiteY24" fmla="*/ 1777041 h 4684143"/>
                <a:gd name="connsiteX25" fmla="*/ 1889185 w 2432649"/>
                <a:gd name="connsiteY25" fmla="*/ 1362973 h 4684143"/>
                <a:gd name="connsiteX26" fmla="*/ 1794294 w 2432649"/>
                <a:gd name="connsiteY26" fmla="*/ 1475117 h 4684143"/>
                <a:gd name="connsiteX27" fmla="*/ 1682151 w 2432649"/>
                <a:gd name="connsiteY27" fmla="*/ 1587260 h 4684143"/>
                <a:gd name="connsiteX28" fmla="*/ 1664898 w 2432649"/>
                <a:gd name="connsiteY28" fmla="*/ 1690777 h 4684143"/>
                <a:gd name="connsiteX29" fmla="*/ 1621766 w 2432649"/>
                <a:gd name="connsiteY29" fmla="*/ 1794294 h 4684143"/>
                <a:gd name="connsiteX30" fmla="*/ 1552755 w 2432649"/>
                <a:gd name="connsiteY30" fmla="*/ 1863305 h 4684143"/>
                <a:gd name="connsiteX31" fmla="*/ 1431985 w 2432649"/>
                <a:gd name="connsiteY31" fmla="*/ 1966822 h 4684143"/>
                <a:gd name="connsiteX32" fmla="*/ 1337094 w 2432649"/>
                <a:gd name="connsiteY32" fmla="*/ 2009954 h 4684143"/>
                <a:gd name="connsiteX33" fmla="*/ 1354347 w 2432649"/>
                <a:gd name="connsiteY33" fmla="*/ 2329132 h 4684143"/>
                <a:gd name="connsiteX34" fmla="*/ 1311215 w 2432649"/>
                <a:gd name="connsiteY34" fmla="*/ 2682815 h 4684143"/>
                <a:gd name="connsiteX35" fmla="*/ 1259457 w 2432649"/>
                <a:gd name="connsiteY35" fmla="*/ 2976113 h 4684143"/>
                <a:gd name="connsiteX36" fmla="*/ 1216325 w 2432649"/>
                <a:gd name="connsiteY36" fmla="*/ 3096883 h 4684143"/>
                <a:gd name="connsiteX37" fmla="*/ 1095555 w 2432649"/>
                <a:gd name="connsiteY37" fmla="*/ 3321169 h 4684143"/>
                <a:gd name="connsiteX38" fmla="*/ 957532 w 2432649"/>
                <a:gd name="connsiteY38" fmla="*/ 3545456 h 4684143"/>
                <a:gd name="connsiteX39" fmla="*/ 750498 w 2432649"/>
                <a:gd name="connsiteY39" fmla="*/ 3778369 h 4684143"/>
                <a:gd name="connsiteX40" fmla="*/ 646981 w 2432649"/>
                <a:gd name="connsiteY40" fmla="*/ 4149305 h 4684143"/>
                <a:gd name="connsiteX41" fmla="*/ 526211 w 2432649"/>
                <a:gd name="connsiteY41" fmla="*/ 4364966 h 4684143"/>
                <a:gd name="connsiteX42" fmla="*/ 276046 w 2432649"/>
                <a:gd name="connsiteY42" fmla="*/ 4684143 h 4684143"/>
                <a:gd name="connsiteX0" fmla="*/ 0 w 2432649"/>
                <a:gd name="connsiteY0" fmla="*/ 0 h 4684143"/>
                <a:gd name="connsiteX1" fmla="*/ 836762 w 2432649"/>
                <a:gd name="connsiteY1" fmla="*/ 0 h 4684143"/>
                <a:gd name="connsiteX2" fmla="*/ 897147 w 2432649"/>
                <a:gd name="connsiteY2" fmla="*/ 60385 h 4684143"/>
                <a:gd name="connsiteX3" fmla="*/ 948906 w 2432649"/>
                <a:gd name="connsiteY3" fmla="*/ 86264 h 4684143"/>
                <a:gd name="connsiteX4" fmla="*/ 1086928 w 2432649"/>
                <a:gd name="connsiteY4" fmla="*/ 51758 h 4684143"/>
                <a:gd name="connsiteX5" fmla="*/ 1276710 w 2432649"/>
                <a:gd name="connsiteY5" fmla="*/ 17253 h 4684143"/>
                <a:gd name="connsiteX6" fmla="*/ 1449238 w 2432649"/>
                <a:gd name="connsiteY6" fmla="*/ 17253 h 4684143"/>
                <a:gd name="connsiteX7" fmla="*/ 1613140 w 2432649"/>
                <a:gd name="connsiteY7" fmla="*/ 34505 h 4684143"/>
                <a:gd name="connsiteX8" fmla="*/ 1768415 w 2432649"/>
                <a:gd name="connsiteY8" fmla="*/ 69011 h 4684143"/>
                <a:gd name="connsiteX9" fmla="*/ 1854679 w 2432649"/>
                <a:gd name="connsiteY9" fmla="*/ 146649 h 4684143"/>
                <a:gd name="connsiteX10" fmla="*/ 1958196 w 2432649"/>
                <a:gd name="connsiteY10" fmla="*/ 301924 h 4684143"/>
                <a:gd name="connsiteX11" fmla="*/ 2053087 w 2432649"/>
                <a:gd name="connsiteY11" fmla="*/ 457200 h 4684143"/>
                <a:gd name="connsiteX12" fmla="*/ 2104845 w 2432649"/>
                <a:gd name="connsiteY12" fmla="*/ 560717 h 4684143"/>
                <a:gd name="connsiteX13" fmla="*/ 2208362 w 2432649"/>
                <a:gd name="connsiteY13" fmla="*/ 664234 h 4684143"/>
                <a:gd name="connsiteX14" fmla="*/ 2260121 w 2432649"/>
                <a:gd name="connsiteY14" fmla="*/ 733245 h 4684143"/>
                <a:gd name="connsiteX15" fmla="*/ 2329132 w 2432649"/>
                <a:gd name="connsiteY15" fmla="*/ 776377 h 4684143"/>
                <a:gd name="connsiteX16" fmla="*/ 2398143 w 2432649"/>
                <a:gd name="connsiteY16" fmla="*/ 836762 h 4684143"/>
                <a:gd name="connsiteX17" fmla="*/ 2432649 w 2432649"/>
                <a:gd name="connsiteY17" fmla="*/ 966158 h 4684143"/>
                <a:gd name="connsiteX18" fmla="*/ 2432649 w 2432649"/>
                <a:gd name="connsiteY18" fmla="*/ 1155939 h 4684143"/>
                <a:gd name="connsiteX19" fmla="*/ 2363638 w 2432649"/>
                <a:gd name="connsiteY19" fmla="*/ 1328468 h 4684143"/>
                <a:gd name="connsiteX20" fmla="*/ 2234242 w 2432649"/>
                <a:gd name="connsiteY20" fmla="*/ 1570007 h 4684143"/>
                <a:gd name="connsiteX21" fmla="*/ 2122098 w 2432649"/>
                <a:gd name="connsiteY21" fmla="*/ 1777041 h 4684143"/>
                <a:gd name="connsiteX22" fmla="*/ 2001328 w 2432649"/>
                <a:gd name="connsiteY22" fmla="*/ 1906437 h 4684143"/>
                <a:gd name="connsiteX23" fmla="*/ 1958196 w 2432649"/>
                <a:gd name="connsiteY23" fmla="*/ 1863305 h 4684143"/>
                <a:gd name="connsiteX24" fmla="*/ 1906438 w 2432649"/>
                <a:gd name="connsiteY24" fmla="*/ 1777041 h 4684143"/>
                <a:gd name="connsiteX25" fmla="*/ 1889185 w 2432649"/>
                <a:gd name="connsiteY25" fmla="*/ 1362973 h 4684143"/>
                <a:gd name="connsiteX26" fmla="*/ 1794294 w 2432649"/>
                <a:gd name="connsiteY26" fmla="*/ 1475117 h 4684143"/>
                <a:gd name="connsiteX27" fmla="*/ 1682151 w 2432649"/>
                <a:gd name="connsiteY27" fmla="*/ 1587260 h 4684143"/>
                <a:gd name="connsiteX28" fmla="*/ 1664898 w 2432649"/>
                <a:gd name="connsiteY28" fmla="*/ 1690777 h 4684143"/>
                <a:gd name="connsiteX29" fmla="*/ 1621766 w 2432649"/>
                <a:gd name="connsiteY29" fmla="*/ 1794294 h 4684143"/>
                <a:gd name="connsiteX30" fmla="*/ 1552755 w 2432649"/>
                <a:gd name="connsiteY30" fmla="*/ 1863305 h 4684143"/>
                <a:gd name="connsiteX31" fmla="*/ 1431985 w 2432649"/>
                <a:gd name="connsiteY31" fmla="*/ 1966822 h 4684143"/>
                <a:gd name="connsiteX32" fmla="*/ 1337094 w 2432649"/>
                <a:gd name="connsiteY32" fmla="*/ 2009954 h 4684143"/>
                <a:gd name="connsiteX33" fmla="*/ 1354347 w 2432649"/>
                <a:gd name="connsiteY33" fmla="*/ 2329132 h 4684143"/>
                <a:gd name="connsiteX34" fmla="*/ 1311215 w 2432649"/>
                <a:gd name="connsiteY34" fmla="*/ 2682815 h 4684143"/>
                <a:gd name="connsiteX35" fmla="*/ 1259457 w 2432649"/>
                <a:gd name="connsiteY35" fmla="*/ 2976113 h 4684143"/>
                <a:gd name="connsiteX36" fmla="*/ 1216325 w 2432649"/>
                <a:gd name="connsiteY36" fmla="*/ 3096883 h 4684143"/>
                <a:gd name="connsiteX37" fmla="*/ 1095555 w 2432649"/>
                <a:gd name="connsiteY37" fmla="*/ 3321169 h 4684143"/>
                <a:gd name="connsiteX38" fmla="*/ 957532 w 2432649"/>
                <a:gd name="connsiteY38" fmla="*/ 3545456 h 4684143"/>
                <a:gd name="connsiteX39" fmla="*/ 750498 w 2432649"/>
                <a:gd name="connsiteY39" fmla="*/ 3778369 h 4684143"/>
                <a:gd name="connsiteX40" fmla="*/ 646981 w 2432649"/>
                <a:gd name="connsiteY40" fmla="*/ 4149305 h 4684143"/>
                <a:gd name="connsiteX41" fmla="*/ 526211 w 2432649"/>
                <a:gd name="connsiteY41" fmla="*/ 4364966 h 4684143"/>
                <a:gd name="connsiteX42" fmla="*/ 310552 w 2432649"/>
                <a:gd name="connsiteY42" fmla="*/ 4684143 h 4684143"/>
                <a:gd name="connsiteX0" fmla="*/ 0 w 2432649"/>
                <a:gd name="connsiteY0" fmla="*/ 0 h 5029200"/>
                <a:gd name="connsiteX1" fmla="*/ 836762 w 2432649"/>
                <a:gd name="connsiteY1" fmla="*/ 0 h 5029200"/>
                <a:gd name="connsiteX2" fmla="*/ 897147 w 2432649"/>
                <a:gd name="connsiteY2" fmla="*/ 60385 h 5029200"/>
                <a:gd name="connsiteX3" fmla="*/ 948906 w 2432649"/>
                <a:gd name="connsiteY3" fmla="*/ 86264 h 5029200"/>
                <a:gd name="connsiteX4" fmla="*/ 1086928 w 2432649"/>
                <a:gd name="connsiteY4" fmla="*/ 51758 h 5029200"/>
                <a:gd name="connsiteX5" fmla="*/ 1276710 w 2432649"/>
                <a:gd name="connsiteY5" fmla="*/ 17253 h 5029200"/>
                <a:gd name="connsiteX6" fmla="*/ 1449238 w 2432649"/>
                <a:gd name="connsiteY6" fmla="*/ 17253 h 5029200"/>
                <a:gd name="connsiteX7" fmla="*/ 1613140 w 2432649"/>
                <a:gd name="connsiteY7" fmla="*/ 34505 h 5029200"/>
                <a:gd name="connsiteX8" fmla="*/ 1768415 w 2432649"/>
                <a:gd name="connsiteY8" fmla="*/ 69011 h 5029200"/>
                <a:gd name="connsiteX9" fmla="*/ 1854679 w 2432649"/>
                <a:gd name="connsiteY9" fmla="*/ 146649 h 5029200"/>
                <a:gd name="connsiteX10" fmla="*/ 1958196 w 2432649"/>
                <a:gd name="connsiteY10" fmla="*/ 301924 h 5029200"/>
                <a:gd name="connsiteX11" fmla="*/ 2053087 w 2432649"/>
                <a:gd name="connsiteY11" fmla="*/ 457200 h 5029200"/>
                <a:gd name="connsiteX12" fmla="*/ 2104845 w 2432649"/>
                <a:gd name="connsiteY12" fmla="*/ 560717 h 5029200"/>
                <a:gd name="connsiteX13" fmla="*/ 2208362 w 2432649"/>
                <a:gd name="connsiteY13" fmla="*/ 664234 h 5029200"/>
                <a:gd name="connsiteX14" fmla="*/ 2260121 w 2432649"/>
                <a:gd name="connsiteY14" fmla="*/ 733245 h 5029200"/>
                <a:gd name="connsiteX15" fmla="*/ 2329132 w 2432649"/>
                <a:gd name="connsiteY15" fmla="*/ 776377 h 5029200"/>
                <a:gd name="connsiteX16" fmla="*/ 2398143 w 2432649"/>
                <a:gd name="connsiteY16" fmla="*/ 836762 h 5029200"/>
                <a:gd name="connsiteX17" fmla="*/ 2432649 w 2432649"/>
                <a:gd name="connsiteY17" fmla="*/ 966158 h 5029200"/>
                <a:gd name="connsiteX18" fmla="*/ 2432649 w 2432649"/>
                <a:gd name="connsiteY18" fmla="*/ 1155939 h 5029200"/>
                <a:gd name="connsiteX19" fmla="*/ 2363638 w 2432649"/>
                <a:gd name="connsiteY19" fmla="*/ 1328468 h 5029200"/>
                <a:gd name="connsiteX20" fmla="*/ 2234242 w 2432649"/>
                <a:gd name="connsiteY20" fmla="*/ 1570007 h 5029200"/>
                <a:gd name="connsiteX21" fmla="*/ 2122098 w 2432649"/>
                <a:gd name="connsiteY21" fmla="*/ 1777041 h 5029200"/>
                <a:gd name="connsiteX22" fmla="*/ 2001328 w 2432649"/>
                <a:gd name="connsiteY22" fmla="*/ 1906437 h 5029200"/>
                <a:gd name="connsiteX23" fmla="*/ 1958196 w 2432649"/>
                <a:gd name="connsiteY23" fmla="*/ 1863305 h 5029200"/>
                <a:gd name="connsiteX24" fmla="*/ 1906438 w 2432649"/>
                <a:gd name="connsiteY24" fmla="*/ 1777041 h 5029200"/>
                <a:gd name="connsiteX25" fmla="*/ 1889185 w 2432649"/>
                <a:gd name="connsiteY25" fmla="*/ 1362973 h 5029200"/>
                <a:gd name="connsiteX26" fmla="*/ 1794294 w 2432649"/>
                <a:gd name="connsiteY26" fmla="*/ 1475117 h 5029200"/>
                <a:gd name="connsiteX27" fmla="*/ 1682151 w 2432649"/>
                <a:gd name="connsiteY27" fmla="*/ 1587260 h 5029200"/>
                <a:gd name="connsiteX28" fmla="*/ 1664898 w 2432649"/>
                <a:gd name="connsiteY28" fmla="*/ 1690777 h 5029200"/>
                <a:gd name="connsiteX29" fmla="*/ 1621766 w 2432649"/>
                <a:gd name="connsiteY29" fmla="*/ 1794294 h 5029200"/>
                <a:gd name="connsiteX30" fmla="*/ 1552755 w 2432649"/>
                <a:gd name="connsiteY30" fmla="*/ 1863305 h 5029200"/>
                <a:gd name="connsiteX31" fmla="*/ 1431985 w 2432649"/>
                <a:gd name="connsiteY31" fmla="*/ 1966822 h 5029200"/>
                <a:gd name="connsiteX32" fmla="*/ 1337094 w 2432649"/>
                <a:gd name="connsiteY32" fmla="*/ 2009954 h 5029200"/>
                <a:gd name="connsiteX33" fmla="*/ 1354347 w 2432649"/>
                <a:gd name="connsiteY33" fmla="*/ 2329132 h 5029200"/>
                <a:gd name="connsiteX34" fmla="*/ 1311215 w 2432649"/>
                <a:gd name="connsiteY34" fmla="*/ 2682815 h 5029200"/>
                <a:gd name="connsiteX35" fmla="*/ 1259457 w 2432649"/>
                <a:gd name="connsiteY35" fmla="*/ 2976113 h 5029200"/>
                <a:gd name="connsiteX36" fmla="*/ 1216325 w 2432649"/>
                <a:gd name="connsiteY36" fmla="*/ 3096883 h 5029200"/>
                <a:gd name="connsiteX37" fmla="*/ 1095555 w 2432649"/>
                <a:gd name="connsiteY37" fmla="*/ 3321169 h 5029200"/>
                <a:gd name="connsiteX38" fmla="*/ 957532 w 2432649"/>
                <a:gd name="connsiteY38" fmla="*/ 3545456 h 5029200"/>
                <a:gd name="connsiteX39" fmla="*/ 750498 w 2432649"/>
                <a:gd name="connsiteY39" fmla="*/ 3778369 h 5029200"/>
                <a:gd name="connsiteX40" fmla="*/ 646981 w 2432649"/>
                <a:gd name="connsiteY40" fmla="*/ 4149305 h 5029200"/>
                <a:gd name="connsiteX41" fmla="*/ 526211 w 2432649"/>
                <a:gd name="connsiteY41" fmla="*/ 4364966 h 5029200"/>
                <a:gd name="connsiteX42" fmla="*/ 1 w 2432649"/>
                <a:gd name="connsiteY42"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432649" h="5029200">
                  <a:moveTo>
                    <a:pt x="0" y="0"/>
                  </a:moveTo>
                  <a:lnTo>
                    <a:pt x="836762" y="0"/>
                  </a:lnTo>
                  <a:lnTo>
                    <a:pt x="897147" y="60385"/>
                  </a:lnTo>
                  <a:lnTo>
                    <a:pt x="948906" y="86264"/>
                  </a:lnTo>
                  <a:lnTo>
                    <a:pt x="1086928" y="51758"/>
                  </a:lnTo>
                  <a:lnTo>
                    <a:pt x="1276710" y="17253"/>
                  </a:lnTo>
                  <a:lnTo>
                    <a:pt x="1449238" y="17253"/>
                  </a:lnTo>
                  <a:lnTo>
                    <a:pt x="1613140" y="34505"/>
                  </a:lnTo>
                  <a:lnTo>
                    <a:pt x="1768415" y="69011"/>
                  </a:lnTo>
                  <a:lnTo>
                    <a:pt x="1854679" y="146649"/>
                  </a:lnTo>
                  <a:lnTo>
                    <a:pt x="1958196" y="301924"/>
                  </a:lnTo>
                  <a:lnTo>
                    <a:pt x="2053087" y="457200"/>
                  </a:lnTo>
                  <a:lnTo>
                    <a:pt x="2104845" y="560717"/>
                  </a:lnTo>
                  <a:lnTo>
                    <a:pt x="2208362" y="664234"/>
                  </a:lnTo>
                  <a:lnTo>
                    <a:pt x="2260121" y="733245"/>
                  </a:lnTo>
                  <a:lnTo>
                    <a:pt x="2329132" y="776377"/>
                  </a:lnTo>
                  <a:lnTo>
                    <a:pt x="2398143" y="836762"/>
                  </a:lnTo>
                  <a:lnTo>
                    <a:pt x="2432649" y="966158"/>
                  </a:lnTo>
                  <a:lnTo>
                    <a:pt x="2432649" y="1155939"/>
                  </a:lnTo>
                  <a:lnTo>
                    <a:pt x="2363638" y="1328468"/>
                  </a:lnTo>
                  <a:lnTo>
                    <a:pt x="2234242" y="1570007"/>
                  </a:lnTo>
                  <a:lnTo>
                    <a:pt x="2122098" y="1777041"/>
                  </a:lnTo>
                  <a:lnTo>
                    <a:pt x="2001328" y="1906437"/>
                  </a:lnTo>
                  <a:lnTo>
                    <a:pt x="1958196" y="1863305"/>
                  </a:lnTo>
                  <a:lnTo>
                    <a:pt x="1906438" y="1777041"/>
                  </a:lnTo>
                  <a:lnTo>
                    <a:pt x="1889185" y="1362973"/>
                  </a:lnTo>
                  <a:lnTo>
                    <a:pt x="1794294" y="1475117"/>
                  </a:lnTo>
                  <a:lnTo>
                    <a:pt x="1682151" y="1587260"/>
                  </a:lnTo>
                  <a:lnTo>
                    <a:pt x="1664898" y="1690777"/>
                  </a:lnTo>
                  <a:lnTo>
                    <a:pt x="1621766" y="1794294"/>
                  </a:lnTo>
                  <a:lnTo>
                    <a:pt x="1552755" y="1863305"/>
                  </a:lnTo>
                  <a:lnTo>
                    <a:pt x="1431985" y="1966822"/>
                  </a:lnTo>
                  <a:lnTo>
                    <a:pt x="1337094" y="2009954"/>
                  </a:lnTo>
                  <a:lnTo>
                    <a:pt x="1354347" y="2329132"/>
                  </a:lnTo>
                  <a:lnTo>
                    <a:pt x="1311215" y="2682815"/>
                  </a:lnTo>
                  <a:lnTo>
                    <a:pt x="1259457" y="2976113"/>
                  </a:lnTo>
                  <a:lnTo>
                    <a:pt x="1216325" y="3096883"/>
                  </a:lnTo>
                  <a:lnTo>
                    <a:pt x="1095555" y="3321169"/>
                  </a:lnTo>
                  <a:lnTo>
                    <a:pt x="957532" y="3545456"/>
                  </a:lnTo>
                  <a:lnTo>
                    <a:pt x="750498" y="3778369"/>
                  </a:lnTo>
                  <a:lnTo>
                    <a:pt x="646981" y="4149305"/>
                  </a:lnTo>
                  <a:lnTo>
                    <a:pt x="526211" y="4364966"/>
                  </a:lnTo>
                  <a:lnTo>
                    <a:pt x="1" y="5029200"/>
                  </a:lnTo>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Pie 3"/>
            <p:cNvSpPr/>
            <p:nvPr/>
          </p:nvSpPr>
          <p:spPr>
            <a:xfrm>
              <a:off x="1066800" y="2255521"/>
              <a:ext cx="152400" cy="304800"/>
            </a:xfrm>
            <a:custGeom>
              <a:avLst/>
              <a:gdLst>
                <a:gd name="connsiteX0" fmla="*/ 76200 w 76200"/>
                <a:gd name="connsiteY0" fmla="*/ 114300 h 228600"/>
                <a:gd name="connsiteX1" fmla="*/ 38100 w 76200"/>
                <a:gd name="connsiteY1" fmla="*/ 228600 h 228600"/>
                <a:gd name="connsiteX2" fmla="*/ 0 w 76200"/>
                <a:gd name="connsiteY2" fmla="*/ 114300 h 228600"/>
                <a:gd name="connsiteX3" fmla="*/ 38100 w 76200"/>
                <a:gd name="connsiteY3" fmla="*/ 0 h 228600"/>
                <a:gd name="connsiteX4" fmla="*/ 38100 w 76200"/>
                <a:gd name="connsiteY4" fmla="*/ 114300 h 228600"/>
                <a:gd name="connsiteX5" fmla="*/ 76200 w 76200"/>
                <a:gd name="connsiteY5" fmla="*/ 114300 h 228600"/>
                <a:gd name="connsiteX0" fmla="*/ 76200 w 76200"/>
                <a:gd name="connsiteY0" fmla="*/ 114300 h 228600"/>
                <a:gd name="connsiteX1" fmla="*/ 38100 w 76200"/>
                <a:gd name="connsiteY1" fmla="*/ 228600 h 228600"/>
                <a:gd name="connsiteX2" fmla="*/ 0 w 76200"/>
                <a:gd name="connsiteY2" fmla="*/ 114300 h 228600"/>
                <a:gd name="connsiteX3" fmla="*/ 38100 w 76200"/>
                <a:gd name="connsiteY3" fmla="*/ 0 h 228600"/>
                <a:gd name="connsiteX4" fmla="*/ 47625 w 76200"/>
                <a:gd name="connsiteY4" fmla="*/ 102394 h 228600"/>
                <a:gd name="connsiteX5" fmla="*/ 76200 w 76200"/>
                <a:gd name="connsiteY5" fmla="*/ 114300 h 228600"/>
                <a:gd name="connsiteX0" fmla="*/ 76200 w 76200"/>
                <a:gd name="connsiteY0" fmla="*/ 114300 h 228600"/>
                <a:gd name="connsiteX1" fmla="*/ 38100 w 76200"/>
                <a:gd name="connsiteY1" fmla="*/ 228600 h 228600"/>
                <a:gd name="connsiteX2" fmla="*/ 0 w 76200"/>
                <a:gd name="connsiteY2" fmla="*/ 114300 h 228600"/>
                <a:gd name="connsiteX3" fmla="*/ 38100 w 76200"/>
                <a:gd name="connsiteY3" fmla="*/ 0 h 228600"/>
                <a:gd name="connsiteX4" fmla="*/ 47625 w 76200"/>
                <a:gd name="connsiteY4" fmla="*/ 102394 h 228600"/>
                <a:gd name="connsiteX5" fmla="*/ 76200 w 76200"/>
                <a:gd name="connsiteY5" fmla="*/ 114300 h 228600"/>
                <a:gd name="connsiteX0" fmla="*/ 76200 w 76200"/>
                <a:gd name="connsiteY0" fmla="*/ 114300 h 228600"/>
                <a:gd name="connsiteX1" fmla="*/ 38100 w 76200"/>
                <a:gd name="connsiteY1" fmla="*/ 228600 h 228600"/>
                <a:gd name="connsiteX2" fmla="*/ 0 w 76200"/>
                <a:gd name="connsiteY2" fmla="*/ 114300 h 228600"/>
                <a:gd name="connsiteX3" fmla="*/ 38100 w 76200"/>
                <a:gd name="connsiteY3" fmla="*/ 0 h 228600"/>
                <a:gd name="connsiteX4" fmla="*/ 58598 w 76200"/>
                <a:gd name="connsiteY4" fmla="*/ 69475 h 228600"/>
                <a:gd name="connsiteX5" fmla="*/ 76200 w 76200"/>
                <a:gd name="connsiteY5" fmla="*/ 114300 h 228600"/>
                <a:gd name="connsiteX0" fmla="*/ 76200 w 76200"/>
                <a:gd name="connsiteY0" fmla="*/ 114300 h 228600"/>
                <a:gd name="connsiteX1" fmla="*/ 38100 w 76200"/>
                <a:gd name="connsiteY1" fmla="*/ 228600 h 228600"/>
                <a:gd name="connsiteX2" fmla="*/ 0 w 76200"/>
                <a:gd name="connsiteY2" fmla="*/ 114300 h 228600"/>
                <a:gd name="connsiteX3" fmla="*/ 38100 w 76200"/>
                <a:gd name="connsiteY3" fmla="*/ 0 h 228600"/>
                <a:gd name="connsiteX4" fmla="*/ 32995 w 76200"/>
                <a:gd name="connsiteY4" fmla="*/ 146285 h 228600"/>
                <a:gd name="connsiteX5" fmla="*/ 76200 w 76200"/>
                <a:gd name="connsiteY5" fmla="*/ 1143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228600">
                  <a:moveTo>
                    <a:pt x="76200" y="114300"/>
                  </a:moveTo>
                  <a:cubicBezTo>
                    <a:pt x="76200" y="177426"/>
                    <a:pt x="59142" y="228600"/>
                    <a:pt x="38100" y="228600"/>
                  </a:cubicBezTo>
                  <a:cubicBezTo>
                    <a:pt x="17058" y="228600"/>
                    <a:pt x="0" y="177426"/>
                    <a:pt x="0" y="114300"/>
                  </a:cubicBezTo>
                  <a:cubicBezTo>
                    <a:pt x="0" y="51174"/>
                    <a:pt x="17058" y="0"/>
                    <a:pt x="38100" y="0"/>
                  </a:cubicBezTo>
                  <a:cubicBezTo>
                    <a:pt x="41275" y="34131"/>
                    <a:pt x="15533" y="109773"/>
                    <a:pt x="32995" y="146285"/>
                  </a:cubicBezTo>
                  <a:cubicBezTo>
                    <a:pt x="45695" y="146285"/>
                    <a:pt x="63500" y="114300"/>
                    <a:pt x="76200" y="114300"/>
                  </a:cubicBezTo>
                  <a:close/>
                </a:path>
              </a:pathLst>
            </a:custGeom>
            <a:solidFill>
              <a:schemeClr val="bg1"/>
            </a:solidFill>
            <a:ln>
              <a:noFill/>
            </a:ln>
            <a:scene3d>
              <a:camera prst="orthographicFront">
                <a:rot lat="1080000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TextBox 4"/>
          <p:cNvSpPr txBox="1"/>
          <p:nvPr/>
        </p:nvSpPr>
        <p:spPr>
          <a:xfrm rot="21424847">
            <a:off x="3509512" y="1280163"/>
            <a:ext cx="3810000" cy="1815882"/>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latin typeface="Courier" pitchFamily="49" charset="0"/>
              </a:rPr>
              <a:t>   “It’s not true that dogs see  only in black and white.</a:t>
            </a:r>
          </a:p>
        </p:txBody>
      </p:sp>
      <p:sp>
        <p:nvSpPr>
          <p:cNvPr id="7" name="TextBox 6"/>
          <p:cNvSpPr txBox="1"/>
          <p:nvPr/>
        </p:nvSpPr>
        <p:spPr>
          <a:xfrm>
            <a:off x="2587389" y="5449077"/>
            <a:ext cx="4886601" cy="523220"/>
          </a:xfrm>
          <a:prstGeom prst="rect">
            <a:avLst/>
          </a:prstGeom>
          <a:solidFill>
            <a:schemeClr val="tx1"/>
          </a:solid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Courier" pitchFamily="49" charset="0"/>
              </a:rPr>
              <a:t>You are your own dog.</a:t>
            </a:r>
          </a:p>
        </p:txBody>
      </p:sp>
      <p:sp>
        <p:nvSpPr>
          <p:cNvPr id="8" name="TextBox 7"/>
          <p:cNvSpPr txBox="1"/>
          <p:nvPr/>
        </p:nvSpPr>
        <p:spPr>
          <a:xfrm rot="21424847">
            <a:off x="3520484" y="2839367"/>
            <a:ext cx="3810000" cy="1384995"/>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latin typeface="Courier" pitchFamily="49" charset="0"/>
              </a:rPr>
              <a:t>       Dogs see what they want to see.”</a:t>
            </a:r>
          </a:p>
        </p:txBody>
      </p:sp>
      <p:sp>
        <p:nvSpPr>
          <p:cNvPr id="12" name="Slide Number Placeholder 11"/>
          <p:cNvSpPr>
            <a:spLocks noGrp="1"/>
          </p:cNvSpPr>
          <p:nvPr>
            <p:ph type="sldNum" sz="quarter" idx="12"/>
          </p:nvPr>
        </p:nvSpPr>
        <p:spPr/>
        <p:txBody>
          <a:bodyPr/>
          <a:lstStyle/>
          <a:p>
            <a:fld id="{CE601F45-5601-47AF-B199-AE75829AC8A9}" type="slidenum">
              <a:rPr lang="en-US" smtClean="0"/>
              <a:t>1</a:t>
            </a:fld>
            <a:endParaRPr lang="en-US"/>
          </a:p>
        </p:txBody>
      </p:sp>
    </p:spTree>
    <p:custDataLst>
      <p:tags r:id="rId1"/>
    </p:custDataLst>
    <p:extLst>
      <p:ext uri="{BB962C8B-B14F-4D97-AF65-F5344CB8AC3E}">
        <p14:creationId xmlns:p14="http://schemas.microsoft.com/office/powerpoint/2010/main" val="953359613"/>
      </p:ext>
    </p:extLst>
  </p:cSld>
  <p:clrMapOvr>
    <a:masterClrMapping/>
  </p:clrMapOvr>
  <mc:AlternateContent xmlns:mc="http://schemas.openxmlformats.org/markup-compatibility/2006" xmlns:p14="http://schemas.microsoft.com/office/powerpoint/2010/main">
    <mc:Choice Requires="p14">
      <p:transition p14:dur="10" advTm="4176"/>
    </mc:Choice>
    <mc:Fallback xmlns="">
      <p:transition advTm="41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par>
                          <p:cTn id="7" fill="hold">
                            <p:stCondLst>
                              <p:cond delay="4201"/>
                            </p:stCondLst>
                            <p:childTnLst>
                              <p:par>
                                <p:cTn id="8" presetID="1" presetClass="entr" presetSubtype="0" fill="hold" grpId="0" nodeType="afterEffect">
                                  <p:stCondLst>
                                    <p:cond delay="500"/>
                                  </p:stCondLst>
                                  <p:iterate type="lt">
                                    <p:tmAbs val="100"/>
                                  </p:iterate>
                                  <p:childTnLst>
                                    <p:set>
                                      <p:cBhvr>
                                        <p:cTn id="9"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type.wav"/>
                                        </p:tgtEl>
                                      </p:cMediaNode>
                                    </p:audio>
                                  </p:subTnLst>
                                </p:cTn>
                              </p:par>
                            </p:childTnLst>
                          </p:cTn>
                        </p:par>
                        <p:par>
                          <p:cTn id="10" fill="hold">
                            <p:stCondLst>
                              <p:cond delay="7202"/>
                            </p:stCondLst>
                            <p:childTnLst>
                              <p:par>
                                <p:cTn id="11" presetID="10" presetClass="entr" presetSubtype="0" fill="hold" grpId="0" nodeType="afterEffect">
                                  <p:stCondLst>
                                    <p:cond delay="0"/>
                                  </p:stCondLst>
                                  <p:iterate type="wd">
                                    <p:tmPct val="10000"/>
                                  </p:iterate>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59185072"/>
              </p:ext>
            </p:extLst>
          </p:nvPr>
        </p:nvGraphicFramePr>
        <p:xfrm>
          <a:off x="244366" y="604345"/>
          <a:ext cx="8655268" cy="1839279"/>
        </p:xfrm>
        <a:graphic>
          <a:graphicData uri="http://schemas.openxmlformats.org/drawingml/2006/table">
            <a:tbl>
              <a:tblPr firstRow="1" firstCol="1" bandRow="1">
                <a:tableStyleId>{5940675A-B579-460E-94D1-54222C63F5DA}</a:tableStyleId>
              </a:tblPr>
              <a:tblGrid>
                <a:gridCol w="6156434">
                  <a:extLst>
                    <a:ext uri="{9D8B030D-6E8A-4147-A177-3AD203B41FA5}">
                      <a16:colId xmlns:a16="http://schemas.microsoft.com/office/drawing/2014/main" val="20000"/>
                    </a:ext>
                  </a:extLst>
                </a:gridCol>
                <a:gridCol w="2498834">
                  <a:extLst>
                    <a:ext uri="{9D8B030D-6E8A-4147-A177-3AD203B41FA5}">
                      <a16:colId xmlns:a16="http://schemas.microsoft.com/office/drawing/2014/main" val="20001"/>
                    </a:ext>
                  </a:extLst>
                </a:gridCol>
              </a:tblGrid>
              <a:tr h="0">
                <a:tc gridSpan="2">
                  <a:txBody>
                    <a:bodyPr/>
                    <a:lstStyle/>
                    <a:p>
                      <a:pPr marL="0" marR="0" algn="ctr">
                        <a:spcBef>
                          <a:spcPts val="0"/>
                        </a:spcBef>
                        <a:spcAft>
                          <a:spcPts val="0"/>
                        </a:spcAft>
                      </a:pPr>
                      <a:r>
                        <a:rPr lang="en-US" sz="2300" b="1" dirty="0">
                          <a:effectLst/>
                          <a:latin typeface="+mn-lt"/>
                          <a:ea typeface="Calibri"/>
                          <a:cs typeface="Times New Roman"/>
                        </a:rPr>
                        <a:t>Evaluation</a:t>
                      </a:r>
                    </a:p>
                  </a:txBody>
                  <a:tcPr marL="68580" marR="68580" marT="0" marB="0"/>
                </a:tc>
                <a:tc hMerge="1">
                  <a:txBody>
                    <a:bodyPr/>
                    <a:lstStyle/>
                    <a:p>
                      <a:pPr marL="0" marR="0" algn="ctr">
                        <a:spcBef>
                          <a:spcPts val="0"/>
                        </a:spcBef>
                        <a:spcAft>
                          <a:spcPts val="0"/>
                        </a:spcAft>
                      </a:pPr>
                      <a:endParaRPr lang="en-US" sz="2400" b="1"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marL="0" marR="0" algn="ctr">
                        <a:spcBef>
                          <a:spcPts val="0"/>
                        </a:spcBef>
                        <a:spcAft>
                          <a:spcPts val="0"/>
                        </a:spcAft>
                      </a:pPr>
                      <a:r>
                        <a:rPr lang="en-US" sz="2300" b="1" dirty="0">
                          <a:effectLst/>
                          <a:latin typeface="+mn-lt"/>
                        </a:rPr>
                        <a:t>Course Component</a:t>
                      </a:r>
                      <a:endParaRPr lang="en-US" sz="2300" b="1" dirty="0">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2300" b="1">
                          <a:effectLst/>
                          <a:latin typeface="+mn-lt"/>
                        </a:rPr>
                        <a:t>Weight</a:t>
                      </a:r>
                      <a:endParaRPr lang="en-US" sz="2300" b="1" dirty="0">
                        <a:effectLst/>
                        <a:latin typeface="+mn-lt"/>
                        <a:ea typeface="Calibri"/>
                        <a:cs typeface="Times New Roman"/>
                      </a:endParaRPr>
                    </a:p>
                  </a:txBody>
                  <a:tcPr marL="68580" marR="68580" marT="0" marB="0"/>
                </a:tc>
                <a:extLst>
                  <a:ext uri="{0D108BD9-81ED-4DB2-BD59-A6C34878D82A}">
                    <a16:rowId xmlns:a16="http://schemas.microsoft.com/office/drawing/2014/main" val="10001"/>
                  </a:ext>
                </a:extLst>
              </a:tr>
              <a:tr h="0">
                <a:tc>
                  <a:txBody>
                    <a:bodyPr/>
                    <a:lstStyle/>
                    <a:p>
                      <a:pPr marL="0" marR="0">
                        <a:lnSpc>
                          <a:spcPct val="115000"/>
                        </a:lnSpc>
                        <a:spcBef>
                          <a:spcPts val="0"/>
                        </a:spcBef>
                        <a:spcAft>
                          <a:spcPts val="0"/>
                        </a:spcAft>
                      </a:pPr>
                      <a:r>
                        <a:rPr lang="en-US" sz="2300" dirty="0">
                          <a:latin typeface="+mn-lt"/>
                          <a:ea typeface="Times New Roman" panose="02020603050405020304" pitchFamily="18" charset="0"/>
                          <a:cs typeface="Calibri" panose="020F0502020204030204" pitchFamily="34" charset="0"/>
                        </a:rPr>
                        <a:t>Mid Term (50 multiple choice questions)</a:t>
                      </a:r>
                      <a:endParaRPr lang="en-US" sz="2300" dirty="0">
                        <a:effectLst/>
                        <a:latin typeface="+mn-lt"/>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GB" sz="2300" dirty="0">
                          <a:effectLst/>
                          <a:latin typeface="+mn-lt"/>
                        </a:rPr>
                        <a:t>25%</a:t>
                      </a:r>
                      <a:endParaRPr lang="en-US" sz="2300" dirty="0">
                        <a:effectLst/>
                        <a:latin typeface="+mn-lt"/>
                        <a:ea typeface="Times New Roman"/>
                        <a:cs typeface="Times New Roman"/>
                      </a:endParaRPr>
                    </a:p>
                  </a:txBody>
                  <a:tcPr marL="68580" marR="68580" marT="0" marB="0"/>
                </a:tc>
                <a:extLst>
                  <a:ext uri="{0D108BD9-81ED-4DB2-BD59-A6C34878D82A}">
                    <a16:rowId xmlns:a16="http://schemas.microsoft.com/office/drawing/2014/main" val="10002"/>
                  </a:ext>
                </a:extLst>
              </a:tr>
              <a:tr h="0">
                <a:tc>
                  <a:txBody>
                    <a:bodyPr/>
                    <a:lstStyle/>
                    <a:p>
                      <a:pPr marL="0" marR="0">
                        <a:lnSpc>
                          <a:spcPct val="115000"/>
                        </a:lnSpc>
                        <a:spcBef>
                          <a:spcPts val="0"/>
                        </a:spcBef>
                        <a:spcAft>
                          <a:spcPts val="0"/>
                        </a:spcAft>
                      </a:pPr>
                      <a:r>
                        <a:rPr lang="en-GB" sz="2300" dirty="0">
                          <a:effectLst/>
                          <a:latin typeface="+mn-lt"/>
                        </a:rPr>
                        <a:t>Essay (approx.</a:t>
                      </a:r>
                      <a:r>
                        <a:rPr lang="en-GB" sz="2300" baseline="0" dirty="0">
                          <a:effectLst/>
                          <a:latin typeface="+mn-lt"/>
                        </a:rPr>
                        <a:t> </a:t>
                      </a:r>
                      <a:r>
                        <a:rPr lang="en-GB" sz="2300" dirty="0">
                          <a:effectLst/>
                          <a:latin typeface="+mn-lt"/>
                        </a:rPr>
                        <a:t>1,200-1,500 words)</a:t>
                      </a:r>
                      <a:endParaRPr lang="en-US" sz="2300" dirty="0">
                        <a:effectLst/>
                        <a:latin typeface="+mn-lt"/>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GB" sz="2300" dirty="0">
                          <a:effectLst/>
                          <a:latin typeface="+mn-lt"/>
                        </a:rPr>
                        <a:t>50%</a:t>
                      </a:r>
                      <a:endParaRPr lang="en-US" sz="2300" dirty="0">
                        <a:effectLst/>
                        <a:latin typeface="+mn-lt"/>
                        <a:ea typeface="Times New Roman"/>
                        <a:cs typeface="Times New Roman"/>
                      </a:endParaRPr>
                    </a:p>
                  </a:txBody>
                  <a:tcPr marL="68580" marR="68580" marT="0" marB="0"/>
                </a:tc>
                <a:extLst>
                  <a:ext uri="{0D108BD9-81ED-4DB2-BD59-A6C34878D82A}">
                    <a16:rowId xmlns:a16="http://schemas.microsoft.com/office/drawing/2014/main" val="10003"/>
                  </a:ext>
                </a:extLst>
              </a:tr>
              <a:tr h="0">
                <a:tc>
                  <a:txBody>
                    <a:bodyPr/>
                    <a:lstStyle/>
                    <a:p>
                      <a:pPr marL="0" marR="0">
                        <a:lnSpc>
                          <a:spcPct val="115000"/>
                        </a:lnSpc>
                        <a:spcBef>
                          <a:spcPts val="0"/>
                        </a:spcBef>
                        <a:spcAft>
                          <a:spcPts val="0"/>
                        </a:spcAft>
                      </a:pPr>
                      <a:r>
                        <a:rPr lang="en-US" sz="2300" dirty="0">
                          <a:effectLst/>
                          <a:latin typeface="+mn-lt"/>
                          <a:ea typeface="Times New Roman"/>
                          <a:cs typeface="Times New Roman"/>
                        </a:rPr>
                        <a:t>Final Exam (50 multiple</a:t>
                      </a:r>
                      <a:r>
                        <a:rPr lang="en-US" sz="2300" baseline="0" dirty="0">
                          <a:effectLst/>
                          <a:latin typeface="+mn-lt"/>
                          <a:ea typeface="Times New Roman"/>
                          <a:cs typeface="Times New Roman"/>
                        </a:rPr>
                        <a:t> choice)</a:t>
                      </a:r>
                      <a:endParaRPr lang="en-US" sz="2300" dirty="0">
                        <a:effectLst/>
                        <a:latin typeface="+mn-lt"/>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2300" dirty="0">
                          <a:effectLst/>
                          <a:latin typeface="+mn-lt"/>
                          <a:ea typeface="Times New Roman"/>
                          <a:cs typeface="Times New Roman"/>
                        </a:rPr>
                        <a:t>25%</a:t>
                      </a:r>
                    </a:p>
                  </a:txBody>
                  <a:tcPr marL="68580" marR="68580" marT="0" marB="0"/>
                </a:tc>
                <a:extLst>
                  <a:ext uri="{0D108BD9-81ED-4DB2-BD59-A6C34878D82A}">
                    <a16:rowId xmlns:a16="http://schemas.microsoft.com/office/drawing/2014/main" val="10004"/>
                  </a:ext>
                </a:extLst>
              </a:tr>
            </a:tbl>
          </a:graphicData>
        </a:graphic>
      </p:graphicFrame>
      <p:sp>
        <p:nvSpPr>
          <p:cNvPr id="5" name="TextBox 4"/>
          <p:cNvSpPr txBox="1"/>
          <p:nvPr/>
        </p:nvSpPr>
        <p:spPr>
          <a:xfrm>
            <a:off x="3560248" y="-76200"/>
            <a:ext cx="2023503" cy="615553"/>
          </a:xfrm>
          <a:prstGeom prst="rect">
            <a:avLst/>
          </a:prstGeom>
          <a:noFill/>
        </p:spPr>
        <p:txBody>
          <a:bodyPr wrap="none" rtlCol="0">
            <a:spAutoFit/>
          </a:bodyPr>
          <a:lstStyle/>
          <a:p>
            <a:pPr algn="ctr"/>
            <a:r>
              <a:rPr lang="en-US" sz="3400" dirty="0">
                <a:effectLst>
                  <a:outerShdw blurRad="38100" dist="38100" dir="2700000" algn="tl">
                    <a:srgbClr val="000000">
                      <a:alpha val="43137"/>
                    </a:srgbClr>
                  </a:outerShdw>
                </a:effectLst>
              </a:rPr>
              <a:t>Evaluation</a:t>
            </a:r>
            <a:endParaRPr lang="en-CA" sz="3400" dirty="0">
              <a:effectLst>
                <a:outerShdw blurRad="38100" dist="38100" dir="2700000" algn="tl">
                  <a:srgbClr val="000000">
                    <a:alpha val="43137"/>
                  </a:srgbClr>
                </a:outerShdw>
              </a:effectLst>
            </a:endParaRPr>
          </a:p>
        </p:txBody>
      </p:sp>
      <p:sp>
        <p:nvSpPr>
          <p:cNvPr id="8" name="Rectangle 1"/>
          <p:cNvSpPr>
            <a:spLocks noChangeArrowheads="1"/>
          </p:cNvSpPr>
          <p:nvPr/>
        </p:nvSpPr>
        <p:spPr bwMode="auto">
          <a:xfrm>
            <a:off x="42336" y="2442150"/>
            <a:ext cx="90678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300" dirty="0">
                <a:ea typeface="Times New Roman" pitchFamily="18" charset="0"/>
                <a:cs typeface="Times New Roman" pitchFamily="18" charset="0"/>
              </a:rPr>
              <a:t>The mid term test is one hour long, multiple choice, and will be done online using D2L in the Ryerson scheduled Thursday time slot. Study notes will be provided for the test.</a:t>
            </a:r>
          </a:p>
          <a:p>
            <a:pPr algn="ctr" fontAlgn="base">
              <a:spcBef>
                <a:spcPct val="0"/>
              </a:spcBef>
              <a:spcAft>
                <a:spcPct val="0"/>
              </a:spcAft>
            </a:pPr>
            <a:r>
              <a:rPr lang="en-US" sz="2300" dirty="0">
                <a:solidFill>
                  <a:srgbClr val="FF0000"/>
                </a:solidFill>
                <a:effectLst>
                  <a:outerShdw blurRad="38100" dist="38100" dir="2700000" algn="tl">
                    <a:srgbClr val="000000">
                      <a:alpha val="43137"/>
                    </a:srgbClr>
                  </a:outerShdw>
                </a:effectLst>
                <a:ea typeface="Times New Roman" pitchFamily="18" charset="0"/>
                <a:cs typeface="Times New Roman" pitchFamily="18" charset="0"/>
              </a:rPr>
              <a:t>DO NOT MISS THE MID TERM TEST.</a:t>
            </a:r>
            <a:endParaRPr lang="en-US" sz="2300" dirty="0">
              <a:effectLst>
                <a:outerShdw blurRad="38100" dist="38100" dir="2700000" algn="tl">
                  <a:srgbClr val="000000">
                    <a:alpha val="43137"/>
                  </a:srgbClr>
                </a:outerShdw>
              </a:effectLst>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n-US" sz="2300" dirty="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sz="2300" dirty="0">
                <a:ea typeface="Times New Roman" pitchFamily="18" charset="0"/>
                <a:cs typeface="Times New Roman" pitchFamily="18" charset="0"/>
              </a:rPr>
              <a:t>The essay is 1,200 to 1,500 words, details are in the course outline, and it will be submitted and marked using D2L, date is in the course outline.</a:t>
            </a:r>
          </a:p>
          <a:p>
            <a:pPr marL="0" marR="0" lvl="0" indent="0" algn="ctr" defTabSz="914400" rtl="0" eaLnBrk="1" fontAlgn="base" latinLnBrk="0" hangingPunct="1">
              <a:lnSpc>
                <a:spcPct val="100000"/>
              </a:lnSpc>
              <a:spcBef>
                <a:spcPct val="0"/>
              </a:spcBef>
              <a:spcAft>
                <a:spcPct val="0"/>
              </a:spcAft>
              <a:buClrTx/>
              <a:buSzTx/>
              <a:buFontTx/>
              <a:buNone/>
              <a:tabLst/>
            </a:pPr>
            <a:endParaRPr lang="en-US" sz="2300" dirty="0">
              <a:ea typeface="Times New Roman" pitchFamily="18" charset="0"/>
              <a:cs typeface="Times New Roman" pitchFamily="18" charset="0"/>
            </a:endParaRPr>
          </a:p>
          <a:p>
            <a:pPr lvl="0" algn="ctr" fontAlgn="base">
              <a:spcBef>
                <a:spcPct val="0"/>
              </a:spcBef>
              <a:spcAft>
                <a:spcPct val="0"/>
              </a:spcAft>
            </a:pPr>
            <a:r>
              <a:rPr lang="en-US" sz="2300" dirty="0">
                <a:ea typeface="Times New Roman" pitchFamily="18" charset="0"/>
                <a:cs typeface="Times New Roman" pitchFamily="18" charset="0"/>
              </a:rPr>
              <a:t>The final exam is one hour long, multiple choice, and will be done online using D2L in the Ryerson scheduled final exam time slot. Study notes will be provided for the test.</a:t>
            </a:r>
          </a:p>
          <a:p>
            <a:pPr algn="ctr" fontAlgn="base">
              <a:spcBef>
                <a:spcPct val="0"/>
              </a:spcBef>
              <a:spcAft>
                <a:spcPct val="0"/>
              </a:spcAft>
            </a:pPr>
            <a:r>
              <a:rPr lang="en-US" sz="2300" dirty="0">
                <a:solidFill>
                  <a:srgbClr val="FF0000"/>
                </a:solidFill>
                <a:effectLst>
                  <a:outerShdw blurRad="38100" dist="38100" dir="2700000" algn="tl">
                    <a:srgbClr val="000000">
                      <a:alpha val="43137"/>
                    </a:srgbClr>
                  </a:outerShdw>
                </a:effectLst>
                <a:ea typeface="Times New Roman" pitchFamily="18" charset="0"/>
                <a:cs typeface="Times New Roman" pitchFamily="18" charset="0"/>
              </a:rPr>
              <a:t>DO NOT MISS THE FINAL TEST.</a:t>
            </a:r>
            <a:endParaRPr lang="en-US" sz="2300" dirty="0">
              <a:effectLst>
                <a:outerShdw blurRad="38100" dist="38100" dir="2700000" algn="tl">
                  <a:srgbClr val="000000">
                    <a:alpha val="43137"/>
                  </a:srgbClr>
                </a:outerShdw>
              </a:effectLst>
              <a:ea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CE601F45-5601-47AF-B199-AE75829AC8A9}" type="slidenum">
              <a:rPr lang="en-US" smtClean="0"/>
              <a:t>10</a:t>
            </a:fld>
            <a:endParaRPr lang="en-US" dirty="0"/>
          </a:p>
        </p:txBody>
      </p:sp>
      <p:pic>
        <p:nvPicPr>
          <p:cNvPr id="4" name="Audio 3">
            <a:hlinkClick r:id="" action="ppaction://media"/>
            <a:extLst>
              <a:ext uri="{FF2B5EF4-FFF2-40B4-BE49-F238E27FC236}">
                <a16:creationId xmlns:a16="http://schemas.microsoft.com/office/drawing/2014/main" id="{7432BCA0-25AD-425F-9BDB-E1675880D58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1591490534"/>
      </p:ext>
    </p:extLst>
  </p:cSld>
  <p:clrMapOvr>
    <a:masterClrMapping/>
  </p:clrMapOvr>
  <mc:AlternateContent xmlns:mc="http://schemas.openxmlformats.org/markup-compatibility/2006" xmlns:p14="http://schemas.microsoft.com/office/powerpoint/2010/main">
    <mc:Choice Requires="p14">
      <p:transition p14:dur="0" advTm="82949"/>
    </mc:Choice>
    <mc:Fallback xmlns="">
      <p:transition advTm="82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500"/>
                                        <p:tgtEl>
                                          <p:spTgt spid="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5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Effect transition="in" filter="fade">
                                      <p:cBhvr>
                                        <p:cTn id="31" dur="500"/>
                                        <p:tgtEl>
                                          <p:spTgt spid="8">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6" end="6"/>
                                            </p:txEl>
                                          </p:spTgt>
                                        </p:tgtEl>
                                        <p:attrNameLst>
                                          <p:attrName>style.visibility</p:attrName>
                                        </p:attrNameLst>
                                      </p:cBhvr>
                                      <p:to>
                                        <p:strVal val="visible"/>
                                      </p:to>
                                    </p:set>
                                    <p:animEffect transition="in" filter="fade">
                                      <p:cBhvr>
                                        <p:cTn id="3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6"/>
          </p:cNvPr>
          <p:cNvSpPr txBox="1"/>
          <p:nvPr/>
        </p:nvSpPr>
        <p:spPr>
          <a:xfrm>
            <a:off x="2362201" y="-76200"/>
            <a:ext cx="4419599" cy="615553"/>
          </a:xfrm>
          <a:prstGeom prst="rect">
            <a:avLst/>
          </a:prstGeom>
          <a:noFill/>
        </p:spPr>
        <p:txBody>
          <a:bodyPr wrap="square" rtlCol="0">
            <a:spAutoFit/>
          </a:bodyPr>
          <a:lstStyle/>
          <a:p>
            <a:pPr algn="ctr"/>
            <a:r>
              <a:rPr lang="en-US" sz="3400" dirty="0">
                <a:solidFill>
                  <a:prstClr val="black"/>
                </a:solidFill>
                <a:effectLst>
                  <a:outerShdw blurRad="38100" dist="38100" dir="2700000" algn="tl">
                    <a:srgbClr val="000000">
                      <a:alpha val="43137"/>
                    </a:srgbClr>
                  </a:outerShdw>
                </a:effectLst>
                <a:latin typeface="Calibri"/>
              </a:rPr>
              <a:t>Textbook</a:t>
            </a:r>
          </a:p>
        </p:txBody>
      </p:sp>
      <p:sp>
        <p:nvSpPr>
          <p:cNvPr id="3" name="Rectangle 2"/>
          <p:cNvSpPr/>
          <p:nvPr/>
        </p:nvSpPr>
        <p:spPr>
          <a:xfrm>
            <a:off x="907026" y="990600"/>
            <a:ext cx="7329948" cy="3985706"/>
          </a:xfrm>
          <a:prstGeom prst="rect">
            <a:avLst/>
          </a:prstGeom>
        </p:spPr>
        <p:txBody>
          <a:bodyPr wrap="square">
            <a:spAutoFit/>
          </a:bodyPr>
          <a:lstStyle/>
          <a:p>
            <a:pPr algn="ctr">
              <a:spcBef>
                <a:spcPts val="0"/>
              </a:spcBef>
              <a:spcAft>
                <a:spcPts val="0"/>
              </a:spcAft>
            </a:pPr>
            <a:r>
              <a:rPr lang="en-CA" sz="2300" dirty="0">
                <a:solidFill>
                  <a:prstClr val="black"/>
                </a:solidFill>
                <a:latin typeface="Calibri"/>
                <a:ea typeface="Times New Roman" panose="02020603050405020304" pitchFamily="18" charset="0"/>
              </a:rPr>
              <a:t>None.</a:t>
            </a:r>
          </a:p>
          <a:p>
            <a:pPr algn="ctr">
              <a:spcBef>
                <a:spcPts val="0"/>
              </a:spcBef>
              <a:spcAft>
                <a:spcPts val="0"/>
              </a:spcAft>
            </a:pPr>
            <a:r>
              <a:rPr lang="en-CA" sz="2300" dirty="0">
                <a:solidFill>
                  <a:prstClr val="black"/>
                </a:solidFill>
                <a:latin typeface="Calibri"/>
                <a:ea typeface="Times New Roman" panose="02020603050405020304" pitchFamily="18" charset="0"/>
              </a:rPr>
              <a:t>Save your money.</a:t>
            </a:r>
          </a:p>
          <a:p>
            <a:pPr algn="ctr">
              <a:spcBef>
                <a:spcPts val="0"/>
              </a:spcBef>
              <a:spcAft>
                <a:spcPts val="0"/>
              </a:spcAft>
            </a:pPr>
            <a:r>
              <a:rPr lang="en-CA" sz="2300" dirty="0">
                <a:solidFill>
                  <a:prstClr val="black"/>
                </a:solidFill>
                <a:latin typeface="Calibri"/>
                <a:ea typeface="Times New Roman" panose="02020603050405020304" pitchFamily="18" charset="0"/>
              </a:rPr>
              <a:t>Use the PowerPoint.</a:t>
            </a:r>
          </a:p>
          <a:p>
            <a:pPr algn="ctr">
              <a:spcBef>
                <a:spcPts val="0"/>
              </a:spcBef>
              <a:spcAft>
                <a:spcPts val="0"/>
              </a:spcAft>
            </a:pPr>
            <a:endParaRPr lang="en-CA" sz="2300" dirty="0">
              <a:solidFill>
                <a:prstClr val="black"/>
              </a:solidFill>
              <a:latin typeface="Calibri"/>
              <a:ea typeface="Times New Roman" panose="02020603050405020304" pitchFamily="18" charset="0"/>
            </a:endParaRPr>
          </a:p>
          <a:p>
            <a:pPr algn="ctr">
              <a:spcBef>
                <a:spcPts val="0"/>
              </a:spcBef>
              <a:spcAft>
                <a:spcPts val="0"/>
              </a:spcAft>
            </a:pPr>
            <a:r>
              <a:rPr lang="en-CA" sz="2300" dirty="0">
                <a:solidFill>
                  <a:prstClr val="black"/>
                </a:solidFill>
                <a:latin typeface="Calibri"/>
                <a:ea typeface="Times New Roman" panose="02020603050405020304" pitchFamily="18" charset="0"/>
              </a:rPr>
              <a:t>PowerPoint are detailed and extensive and have all the information you need to get through this course (including the hidden slides).</a:t>
            </a:r>
          </a:p>
          <a:p>
            <a:pPr algn="ctr">
              <a:spcBef>
                <a:spcPts val="0"/>
              </a:spcBef>
              <a:spcAft>
                <a:spcPts val="0"/>
              </a:spcAft>
            </a:pPr>
            <a:endParaRPr lang="en-CA" sz="2300" dirty="0">
              <a:solidFill>
                <a:prstClr val="black"/>
              </a:solidFill>
              <a:latin typeface="Calibri"/>
              <a:ea typeface="Times New Roman" panose="02020603050405020304" pitchFamily="18" charset="0"/>
            </a:endParaRPr>
          </a:p>
          <a:p>
            <a:pPr algn="ctr">
              <a:spcBef>
                <a:spcPts val="0"/>
              </a:spcBef>
              <a:spcAft>
                <a:spcPts val="0"/>
              </a:spcAft>
            </a:pPr>
            <a:r>
              <a:rPr lang="en-CA" sz="2300" dirty="0">
                <a:solidFill>
                  <a:prstClr val="black"/>
                </a:solidFill>
                <a:latin typeface="Calibri"/>
                <a:ea typeface="Times New Roman" panose="02020603050405020304" pitchFamily="18" charset="0"/>
              </a:rPr>
              <a:t>As well, the web has numerous reliable sources of data, information and explanations of concepts - just be sure they are reliable.</a:t>
            </a:r>
            <a:endParaRPr lang="en-US" sz="2300" dirty="0">
              <a:solidFill>
                <a:prstClr val="black"/>
              </a:solidFill>
              <a:latin typeface="Calibri"/>
              <a:ea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CE601F45-5601-47AF-B199-AE75829AC8A9}" type="slidenum">
              <a:rPr lang="en-US" smtClean="0"/>
              <a:t>11</a:t>
            </a:fld>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1410648173"/>
      </p:ext>
    </p:extLst>
  </p:cSld>
  <p:clrMapOvr>
    <a:masterClrMapping/>
  </p:clrMapOvr>
  <mc:AlternateContent xmlns:mc="http://schemas.openxmlformats.org/markup-compatibility/2006" xmlns:p14="http://schemas.microsoft.com/office/powerpoint/2010/main">
    <mc:Choice Requires="p14">
      <p:transition p14:dur="0" advTm="25112"/>
    </mc:Choice>
    <mc:Fallback xmlns="">
      <p:transition advTm="25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6"/>
          </p:cNvPr>
          <p:cNvSpPr txBox="1"/>
          <p:nvPr/>
        </p:nvSpPr>
        <p:spPr>
          <a:xfrm>
            <a:off x="2362201" y="-76200"/>
            <a:ext cx="4419599" cy="615553"/>
          </a:xfrm>
          <a:prstGeom prst="rect">
            <a:avLst/>
          </a:prstGeom>
          <a:noFill/>
        </p:spPr>
        <p:txBody>
          <a:bodyPr wrap="square" rtlCol="0">
            <a:spAutoFit/>
          </a:bodyPr>
          <a:lstStyle/>
          <a:p>
            <a:pPr algn="ctr"/>
            <a:r>
              <a:rPr lang="en-US" sz="3400" dirty="0">
                <a:solidFill>
                  <a:prstClr val="black"/>
                </a:solidFill>
                <a:effectLst>
                  <a:outerShdw blurRad="38100" dist="38100" dir="2700000" algn="tl">
                    <a:srgbClr val="000000">
                      <a:alpha val="43137"/>
                    </a:srgbClr>
                  </a:outerShdw>
                </a:effectLst>
                <a:latin typeface="Calibri"/>
              </a:rPr>
              <a:t>PowerPoint</a:t>
            </a:r>
          </a:p>
        </p:txBody>
      </p:sp>
      <p:sp>
        <p:nvSpPr>
          <p:cNvPr id="3" name="Rectangle 2"/>
          <p:cNvSpPr/>
          <p:nvPr/>
        </p:nvSpPr>
        <p:spPr>
          <a:xfrm>
            <a:off x="0" y="457200"/>
            <a:ext cx="9144000" cy="6109365"/>
          </a:xfrm>
          <a:prstGeom prst="rect">
            <a:avLst/>
          </a:prstGeom>
        </p:spPr>
        <p:txBody>
          <a:bodyPr wrap="square">
            <a:spAutoFit/>
          </a:bodyPr>
          <a:lstStyle/>
          <a:p>
            <a:pPr algn="ctr">
              <a:spcBef>
                <a:spcPts val="0"/>
              </a:spcBef>
              <a:spcAft>
                <a:spcPts val="0"/>
              </a:spcAft>
            </a:pPr>
            <a:r>
              <a:rPr lang="en-CA" sz="2300" dirty="0">
                <a:solidFill>
                  <a:prstClr val="black"/>
                </a:solidFill>
                <a:latin typeface="Calibri"/>
                <a:ea typeface="Times New Roman" panose="02020603050405020304" pitchFamily="18" charset="0"/>
              </a:rPr>
              <a:t>Hundreds.</a:t>
            </a:r>
          </a:p>
          <a:p>
            <a:pPr algn="ctr">
              <a:spcBef>
                <a:spcPts val="0"/>
              </a:spcBef>
              <a:spcAft>
                <a:spcPts val="0"/>
              </a:spcAft>
            </a:pPr>
            <a:r>
              <a:rPr lang="en-CA" sz="2300" dirty="0">
                <a:solidFill>
                  <a:prstClr val="black"/>
                </a:solidFill>
                <a:latin typeface="Calibri"/>
                <a:ea typeface="Times New Roman" panose="02020603050405020304" pitchFamily="18" charset="0"/>
              </a:rPr>
              <a:t>And yes, I know they are bad.</a:t>
            </a:r>
          </a:p>
          <a:p>
            <a:pPr algn="ctr">
              <a:spcBef>
                <a:spcPts val="0"/>
              </a:spcBef>
              <a:spcAft>
                <a:spcPts val="0"/>
              </a:spcAft>
            </a:pPr>
            <a:r>
              <a:rPr lang="en-CA" sz="2300" dirty="0">
                <a:solidFill>
                  <a:prstClr val="black"/>
                </a:solidFill>
                <a:latin typeface="Calibri"/>
                <a:ea typeface="Times New Roman" panose="02020603050405020304" pitchFamily="18" charset="0"/>
              </a:rPr>
              <a:t>They are long.</a:t>
            </a:r>
          </a:p>
          <a:p>
            <a:pPr algn="ctr">
              <a:spcBef>
                <a:spcPts val="0"/>
              </a:spcBef>
              <a:spcAft>
                <a:spcPts val="0"/>
              </a:spcAft>
            </a:pPr>
            <a:r>
              <a:rPr lang="en-CA" sz="2300" dirty="0">
                <a:solidFill>
                  <a:prstClr val="black"/>
                </a:solidFill>
                <a:latin typeface="Calibri"/>
                <a:ea typeface="Times New Roman" panose="02020603050405020304" pitchFamily="18" charset="0"/>
              </a:rPr>
              <a:t>They are wordy.</a:t>
            </a:r>
          </a:p>
          <a:p>
            <a:pPr algn="ctr">
              <a:spcBef>
                <a:spcPts val="0"/>
              </a:spcBef>
              <a:spcAft>
                <a:spcPts val="0"/>
              </a:spcAft>
            </a:pPr>
            <a:r>
              <a:rPr lang="en-CA" sz="2300" dirty="0">
                <a:solidFill>
                  <a:prstClr val="black"/>
                </a:solidFill>
                <a:latin typeface="Calibri"/>
                <a:ea typeface="Times New Roman" panose="02020603050405020304" pitchFamily="18" charset="0"/>
              </a:rPr>
              <a:t>And I go through them pretty fast.</a:t>
            </a:r>
          </a:p>
          <a:p>
            <a:pPr algn="ctr">
              <a:spcBef>
                <a:spcPts val="0"/>
              </a:spcBef>
              <a:spcAft>
                <a:spcPts val="0"/>
              </a:spcAft>
            </a:pPr>
            <a:r>
              <a:rPr lang="en-CA" sz="2300" dirty="0">
                <a:solidFill>
                  <a:prstClr val="black"/>
                </a:solidFill>
                <a:latin typeface="Calibri"/>
                <a:ea typeface="Times New Roman" panose="02020603050405020304" pitchFamily="18" charset="0"/>
              </a:rPr>
              <a:t>But you don’t need to buy a textbook.</a:t>
            </a:r>
          </a:p>
          <a:p>
            <a:pPr algn="ctr">
              <a:spcBef>
                <a:spcPts val="0"/>
              </a:spcBef>
              <a:spcAft>
                <a:spcPts val="0"/>
              </a:spcAft>
            </a:pPr>
            <a:endParaRPr lang="en-CA" sz="2300" dirty="0">
              <a:solidFill>
                <a:prstClr val="black"/>
              </a:solidFill>
              <a:latin typeface="Calibri"/>
              <a:ea typeface="Times New Roman" panose="02020603050405020304" pitchFamily="18" charset="0"/>
            </a:endParaRPr>
          </a:p>
          <a:p>
            <a:pPr algn="ctr">
              <a:spcBef>
                <a:spcPts val="0"/>
              </a:spcBef>
              <a:spcAft>
                <a:spcPts val="0"/>
              </a:spcAft>
            </a:pPr>
            <a:r>
              <a:rPr lang="en-CA" sz="2300" dirty="0">
                <a:solidFill>
                  <a:prstClr val="black"/>
                </a:solidFill>
                <a:effectLst>
                  <a:outerShdw blurRad="38100" dist="38100" dir="2700000" algn="tl">
                    <a:srgbClr val="000000">
                      <a:alpha val="43137"/>
                    </a:srgbClr>
                  </a:outerShdw>
                </a:effectLst>
                <a:latin typeface="Calibri"/>
                <a:ea typeface="Times New Roman" panose="02020603050405020304" pitchFamily="18" charset="0"/>
              </a:rPr>
              <a:t>What to do:</a:t>
            </a:r>
          </a:p>
          <a:p>
            <a:pPr algn="ctr">
              <a:spcBef>
                <a:spcPts val="0"/>
              </a:spcBef>
              <a:spcAft>
                <a:spcPts val="0"/>
              </a:spcAft>
            </a:pPr>
            <a:r>
              <a:rPr lang="en-CA" sz="2300" dirty="0">
                <a:solidFill>
                  <a:prstClr val="black"/>
                </a:solidFill>
                <a:latin typeface="Calibri"/>
                <a:ea typeface="Times New Roman" panose="02020603050405020304" pitchFamily="18" charset="0"/>
              </a:rPr>
              <a:t>Slides will be posted by Monday morning of every week.</a:t>
            </a:r>
          </a:p>
          <a:p>
            <a:pPr algn="ctr">
              <a:spcBef>
                <a:spcPts val="0"/>
              </a:spcBef>
              <a:spcAft>
                <a:spcPts val="0"/>
              </a:spcAft>
            </a:pPr>
            <a:r>
              <a:rPr lang="en-CA" sz="2300" dirty="0">
                <a:solidFill>
                  <a:prstClr val="black"/>
                </a:solidFill>
                <a:latin typeface="Calibri"/>
                <a:ea typeface="Times New Roman" panose="02020603050405020304" pitchFamily="18" charset="0"/>
              </a:rPr>
              <a:t>You choose when you do want to do the “lecture”.</a:t>
            </a:r>
          </a:p>
          <a:p>
            <a:pPr algn="ctr">
              <a:spcBef>
                <a:spcPts val="0"/>
              </a:spcBef>
              <a:spcAft>
                <a:spcPts val="0"/>
              </a:spcAft>
            </a:pPr>
            <a:r>
              <a:rPr lang="en-CA" sz="2300" dirty="0">
                <a:solidFill>
                  <a:prstClr val="black"/>
                </a:solidFill>
                <a:latin typeface="Calibri"/>
                <a:ea typeface="Times New Roman" panose="02020603050405020304" pitchFamily="18" charset="0"/>
              </a:rPr>
              <a:t>My advice is to pick a 2-3 hour block in the week and go through them as an uninterrupted lecture.</a:t>
            </a:r>
            <a:endParaRPr lang="en-US" sz="2300" dirty="0">
              <a:solidFill>
                <a:prstClr val="black"/>
              </a:solidFill>
              <a:latin typeface="Calibri"/>
              <a:ea typeface="Times New Roman" panose="02020603050405020304" pitchFamily="18" charset="0"/>
            </a:endParaRPr>
          </a:p>
          <a:p>
            <a:pPr algn="ctr">
              <a:spcBef>
                <a:spcPts val="0"/>
              </a:spcBef>
              <a:spcAft>
                <a:spcPts val="0"/>
              </a:spcAft>
            </a:pPr>
            <a:endParaRPr lang="en-CA" sz="2300" dirty="0">
              <a:solidFill>
                <a:prstClr val="black"/>
              </a:solidFill>
              <a:latin typeface="Calibri"/>
              <a:ea typeface="Times New Roman" panose="02020603050405020304" pitchFamily="18" charset="0"/>
            </a:endParaRPr>
          </a:p>
          <a:p>
            <a:pPr algn="ctr">
              <a:spcBef>
                <a:spcPts val="0"/>
              </a:spcBef>
              <a:spcAft>
                <a:spcPts val="0"/>
              </a:spcAft>
            </a:pPr>
            <a:r>
              <a:rPr lang="en-CA" sz="2300" dirty="0">
                <a:solidFill>
                  <a:prstClr val="black"/>
                </a:solidFill>
                <a:effectLst>
                  <a:outerShdw blurRad="38100" dist="38100" dir="2700000" algn="tl">
                    <a:srgbClr val="000000">
                      <a:alpha val="43137"/>
                    </a:srgbClr>
                  </a:outerShdw>
                </a:effectLst>
                <a:latin typeface="Calibri"/>
                <a:ea typeface="Times New Roman" panose="02020603050405020304" pitchFamily="18" charset="0"/>
              </a:rPr>
              <a:t>Hidden Slides:</a:t>
            </a:r>
          </a:p>
          <a:p>
            <a:pPr algn="ctr">
              <a:spcBef>
                <a:spcPts val="0"/>
              </a:spcBef>
              <a:spcAft>
                <a:spcPts val="0"/>
              </a:spcAft>
            </a:pPr>
            <a:r>
              <a:rPr lang="en-CA" sz="2300" dirty="0">
                <a:solidFill>
                  <a:prstClr val="black"/>
                </a:solidFill>
                <a:latin typeface="Calibri"/>
                <a:ea typeface="Times New Roman" panose="02020603050405020304" pitchFamily="18" charset="0"/>
              </a:rPr>
              <a:t>In some lectures there are quite a few hidden slides and they contain extra information, data, concepts, </a:t>
            </a:r>
            <a:r>
              <a:rPr lang="en-CA" sz="2300" dirty="0" err="1">
                <a:solidFill>
                  <a:prstClr val="black"/>
                </a:solidFill>
                <a:latin typeface="Calibri"/>
                <a:ea typeface="Times New Roman" panose="02020603050405020304" pitchFamily="18" charset="0"/>
              </a:rPr>
              <a:t>etc</a:t>
            </a:r>
            <a:r>
              <a:rPr lang="en-CA" sz="2300" dirty="0">
                <a:solidFill>
                  <a:prstClr val="black"/>
                </a:solidFill>
                <a:latin typeface="Calibri"/>
                <a:ea typeface="Times New Roman" panose="02020603050405020304" pitchFamily="18" charset="0"/>
              </a:rPr>
              <a:t>, so that the slides can replace a textbook.</a:t>
            </a:r>
          </a:p>
          <a:p>
            <a:pPr algn="ctr">
              <a:spcBef>
                <a:spcPts val="0"/>
              </a:spcBef>
              <a:spcAft>
                <a:spcPts val="0"/>
              </a:spcAft>
            </a:pPr>
            <a:r>
              <a:rPr lang="en-CA" sz="2300" dirty="0">
                <a:solidFill>
                  <a:prstClr val="black"/>
                </a:solidFill>
                <a:latin typeface="Calibri"/>
                <a:ea typeface="Times New Roman" panose="02020603050405020304" pitchFamily="18" charset="0"/>
              </a:rPr>
              <a:t>They are important – unhide and read them.</a:t>
            </a:r>
          </a:p>
        </p:txBody>
      </p:sp>
      <p:sp>
        <p:nvSpPr>
          <p:cNvPr id="4" name="Slide Number Placeholder 3"/>
          <p:cNvSpPr>
            <a:spLocks noGrp="1"/>
          </p:cNvSpPr>
          <p:nvPr>
            <p:ph type="sldNum" sz="quarter" idx="12"/>
          </p:nvPr>
        </p:nvSpPr>
        <p:spPr/>
        <p:txBody>
          <a:bodyPr/>
          <a:lstStyle/>
          <a:p>
            <a:fld id="{CE601F45-5601-47AF-B199-AE75829AC8A9}" type="slidenum">
              <a:rPr lang="en-US" smtClean="0"/>
              <a:t>12</a:t>
            </a:fld>
            <a:endParaRPr lang="en-US"/>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3315891024"/>
      </p:ext>
    </p:extLst>
  </p:cSld>
  <p:clrMapOvr>
    <a:masterClrMapping/>
  </p:clrMapOvr>
  <mc:AlternateContent xmlns:mc="http://schemas.openxmlformats.org/markup-compatibility/2006" xmlns:p14="http://schemas.microsoft.com/office/powerpoint/2010/main">
    <mc:Choice Requires="p14">
      <p:transition p14:dur="0" advTm="43129"/>
    </mc:Choice>
    <mc:Fallback xmlns="">
      <p:transition advTm="43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500"/>
                                        <p:tgtEl>
                                          <p:spTgt spid="3">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500"/>
                                        <p:tgtEl>
                                          <p:spTgt spid="3">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12" end="12"/>
                                            </p:txEl>
                                          </p:spTgt>
                                        </p:tgtEl>
                                        <p:attrNameLst>
                                          <p:attrName>style.visibility</p:attrName>
                                        </p:attrNameLst>
                                      </p:cBhvr>
                                      <p:to>
                                        <p:strVal val="visible"/>
                                      </p:to>
                                    </p:set>
                                    <p:animEffect transition="in" filter="fade">
                                      <p:cBhvr>
                                        <p:cTn id="56" dur="500"/>
                                        <p:tgtEl>
                                          <p:spTgt spid="3">
                                            <p:txEl>
                                              <p:pRg st="12" end="1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animEffect transition="in" filter="fade">
                                      <p:cBhvr>
                                        <p:cTn id="61" dur="500"/>
                                        <p:tgtEl>
                                          <p:spTgt spid="3">
                                            <p:txEl>
                                              <p:pRg st="13" end="1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xEl>
                                              <p:pRg st="14" end="14"/>
                                            </p:txEl>
                                          </p:spTgt>
                                        </p:tgtEl>
                                        <p:attrNameLst>
                                          <p:attrName>style.visibility</p:attrName>
                                        </p:attrNameLst>
                                      </p:cBhvr>
                                      <p:to>
                                        <p:strVal val="visible"/>
                                      </p:to>
                                    </p:set>
                                    <p:animEffect transition="in" filter="fade">
                                      <p:cBhvr>
                                        <p:cTn id="66"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00494" y="3083064"/>
            <a:ext cx="3743011" cy="707886"/>
          </a:xfrm>
          <a:prstGeom prst="rect">
            <a:avLst/>
          </a:prstGeom>
          <a:noFill/>
        </p:spPr>
        <p:txBody>
          <a:bodyPr wrap="none" rtlCol="0">
            <a:spAutoFit/>
          </a:bodyPr>
          <a:lstStyle/>
          <a:p>
            <a:pPr algn="ctr"/>
            <a:r>
              <a:rPr lang="en-US" sz="4000" dirty="0">
                <a:effectLst>
                  <a:outerShdw blurRad="38100" dist="38100" dir="2700000" algn="tl">
                    <a:srgbClr val="000000">
                      <a:alpha val="43137"/>
                    </a:srgbClr>
                  </a:outerShdw>
                </a:effectLst>
              </a:rPr>
              <a:t>Lecture Schedule</a:t>
            </a:r>
            <a:endParaRPr lang="en-CA" sz="4000" dirty="0">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CE601F45-5601-47AF-B199-AE75829AC8A9}" type="slidenum">
              <a:rPr lang="en-US" smtClean="0"/>
              <a:t>13</a:t>
            </a:fld>
            <a:endParaRPr lang="en-US"/>
          </a:p>
        </p:txBody>
      </p:sp>
    </p:spTree>
    <p:extLst>
      <p:ext uri="{BB962C8B-B14F-4D97-AF65-F5344CB8AC3E}">
        <p14:creationId xmlns:p14="http://schemas.microsoft.com/office/powerpoint/2010/main" val="427484335"/>
      </p:ext>
    </p:extLst>
  </p:cSld>
  <p:clrMapOvr>
    <a:masterClrMapping/>
  </p:clrMapOvr>
  <mc:AlternateContent xmlns:mc="http://schemas.openxmlformats.org/markup-compatibility/2006" xmlns:p14="http://schemas.microsoft.com/office/powerpoint/2010/main">
    <mc:Choice Requires="p14">
      <p:transition p14:dur="0" advTm="1505"/>
    </mc:Choice>
    <mc:Fallback xmlns="">
      <p:transition advTm="150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76615909"/>
              </p:ext>
            </p:extLst>
          </p:nvPr>
        </p:nvGraphicFramePr>
        <p:xfrm>
          <a:off x="0" y="304801"/>
          <a:ext cx="9144000" cy="5181601"/>
        </p:xfrm>
        <a:graphic>
          <a:graphicData uri="http://schemas.openxmlformats.org/drawingml/2006/table">
            <a:tbl>
              <a:tblPr firstRow="1" firstCol="1" bandRow="1"/>
              <a:tblGrid>
                <a:gridCol w="1524000">
                  <a:extLst>
                    <a:ext uri="{9D8B030D-6E8A-4147-A177-3AD203B41FA5}">
                      <a16:colId xmlns:a16="http://schemas.microsoft.com/office/drawing/2014/main" val="3883350588"/>
                    </a:ext>
                  </a:extLst>
                </a:gridCol>
                <a:gridCol w="7620000">
                  <a:extLst>
                    <a:ext uri="{9D8B030D-6E8A-4147-A177-3AD203B41FA5}">
                      <a16:colId xmlns:a16="http://schemas.microsoft.com/office/drawing/2014/main" val="20001"/>
                    </a:ext>
                  </a:extLst>
                </a:gridCol>
              </a:tblGrid>
              <a:tr h="389009">
                <a:tc>
                  <a:txBody>
                    <a:bodyPr/>
                    <a:lstStyle/>
                    <a:p>
                      <a:pPr marL="0" marR="0" algn="ctr">
                        <a:spcBef>
                          <a:spcPts val="0"/>
                        </a:spcBef>
                        <a:spcAft>
                          <a:spcPts val="0"/>
                        </a:spcAft>
                      </a:pPr>
                      <a:r>
                        <a:rPr lang="en-US" sz="2200" b="1" dirty="0">
                          <a:solidFill>
                            <a:srgbClr val="FF0000"/>
                          </a:solidFill>
                          <a:effectLst/>
                          <a:latin typeface="+mn-lt"/>
                          <a:ea typeface="Times New Roman" panose="02020603050405020304" pitchFamily="18" charset="0"/>
                        </a:rPr>
                        <a:t>Week of…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spcBef>
                          <a:spcPts val="0"/>
                        </a:spcBef>
                        <a:spcAft>
                          <a:spcPts val="0"/>
                        </a:spcAft>
                      </a:pPr>
                      <a:r>
                        <a:rPr lang="en-US" sz="2200" b="1" dirty="0">
                          <a:effectLst/>
                          <a:latin typeface="+mn-lt"/>
                          <a:ea typeface="Times New Roman" panose="02020603050405020304" pitchFamily="18" charset="0"/>
                        </a:rPr>
                        <a:t>Lecture #, Topic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2142861179"/>
                  </a:ext>
                </a:extLst>
              </a:tr>
              <a:tr h="1369312">
                <a:tc>
                  <a:txBody>
                    <a:bodyPr/>
                    <a:lstStyle/>
                    <a:p>
                      <a:pPr marL="0" marR="0" algn="ctr">
                        <a:spcBef>
                          <a:spcPts val="0"/>
                        </a:spcBef>
                        <a:spcAft>
                          <a:spcPts val="0"/>
                        </a:spcAft>
                      </a:pPr>
                      <a:r>
                        <a:rPr lang="en-CA" sz="2200" dirty="0">
                          <a:effectLst/>
                          <a:latin typeface="+mn-lt"/>
                          <a:ea typeface="Times New Roman" panose="02020603050405020304" pitchFamily="18" charset="0"/>
                        </a:rPr>
                        <a:t>Sept 7</a:t>
                      </a:r>
                      <a:endParaRPr lang="en-US" sz="2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r>
                        <a:rPr lang="en-GB" sz="2200" b="1" kern="1200" dirty="0">
                          <a:solidFill>
                            <a:schemeClr val="tx1"/>
                          </a:solidFill>
                          <a:effectLst/>
                          <a:latin typeface="+mn-lt"/>
                          <a:ea typeface="+mn-ea"/>
                          <a:cs typeface="+mn-cs"/>
                        </a:rPr>
                        <a:t>1. Introduction to the Course: </a:t>
                      </a:r>
                      <a:r>
                        <a:rPr lang="en-GB" sz="2200" b="1" i="1" kern="1200" dirty="0">
                          <a:solidFill>
                            <a:schemeClr val="tx1"/>
                          </a:solidFill>
                          <a:effectLst/>
                          <a:latin typeface="+mn-lt"/>
                          <a:ea typeface="+mn-ea"/>
                          <a:cs typeface="+mn-cs"/>
                        </a:rPr>
                        <a:t>Hmmm. Should I take this course? Decisions, decisions...</a:t>
                      </a:r>
                      <a:endParaRPr lang="en-US" sz="2200" kern="1200" dirty="0">
                        <a:solidFill>
                          <a:schemeClr val="tx1"/>
                        </a:solidFill>
                        <a:effectLst/>
                        <a:latin typeface="+mn-lt"/>
                        <a:ea typeface="+mn-ea"/>
                        <a:cs typeface="+mn-cs"/>
                      </a:endParaRPr>
                    </a:p>
                    <a:p>
                      <a:r>
                        <a:rPr lang="en-GB" sz="2200" kern="1200" dirty="0">
                          <a:solidFill>
                            <a:schemeClr val="tx1"/>
                          </a:solidFill>
                          <a:effectLst/>
                          <a:latin typeface="+mn-lt"/>
                          <a:ea typeface="+mn-ea"/>
                          <a:cs typeface="+mn-cs"/>
                        </a:rPr>
                        <a:t>Course mechanics: how the course works.</a:t>
                      </a:r>
                      <a:endParaRPr lang="en-US" sz="2200" kern="1200" dirty="0">
                        <a:solidFill>
                          <a:schemeClr val="tx1"/>
                        </a:solidFill>
                        <a:effectLst/>
                        <a:latin typeface="+mn-lt"/>
                        <a:ea typeface="+mn-ea"/>
                        <a:cs typeface="+mn-cs"/>
                      </a:endParaRPr>
                    </a:p>
                    <a:p>
                      <a:r>
                        <a:rPr lang="en-GB" sz="2200" kern="1200" dirty="0">
                          <a:solidFill>
                            <a:schemeClr val="tx1"/>
                          </a:solidFill>
                          <a:effectLst/>
                          <a:latin typeface="+mn-lt"/>
                          <a:ea typeface="+mn-ea"/>
                          <a:cs typeface="+mn-cs"/>
                        </a:rPr>
                        <a:t>Course overview: what you can expect to learn.</a:t>
                      </a:r>
                      <a:endParaRPr lang="en-US" sz="2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1"/>
                  </a:ext>
                </a:extLst>
              </a:tr>
              <a:tr h="1711640">
                <a:tc>
                  <a:txBody>
                    <a:bodyPr/>
                    <a:lstStyle/>
                    <a:p>
                      <a:pPr marL="0" marR="0" algn="ctr">
                        <a:spcBef>
                          <a:spcPts val="0"/>
                        </a:spcBef>
                        <a:spcAft>
                          <a:spcPts val="0"/>
                        </a:spcAft>
                      </a:pPr>
                      <a:r>
                        <a:rPr lang="en-CA" sz="2200" dirty="0">
                          <a:effectLst/>
                          <a:latin typeface="+mn-lt"/>
                          <a:ea typeface="Times New Roman" panose="02020603050405020304" pitchFamily="18" charset="0"/>
                        </a:rPr>
                        <a:t>Sept 14</a:t>
                      </a:r>
                      <a:endParaRPr lang="en-US" sz="2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spcBef>
                          <a:spcPts val="0"/>
                        </a:spcBef>
                        <a:spcAft>
                          <a:spcPts val="0"/>
                        </a:spcAft>
                      </a:pPr>
                      <a:r>
                        <a:rPr lang="en-GB" sz="2200" b="0" dirty="0">
                          <a:effectLst>
                            <a:outerShdw blurRad="38100" dist="38100" dir="2700000" algn="tl">
                              <a:srgbClr val="000000">
                                <a:alpha val="43137"/>
                              </a:srgbClr>
                            </a:outerShdw>
                          </a:effectLst>
                          <a:latin typeface="+mn-lt"/>
                          <a:ea typeface="Times New Roman" panose="02020603050405020304" pitchFamily="18" charset="0"/>
                        </a:rPr>
                        <a:t>2. Spatial Concepts and Spatial Dynamics: </a:t>
                      </a:r>
                      <a:r>
                        <a:rPr lang="en-GB" sz="2200" b="0" i="1" dirty="0">
                          <a:effectLst>
                            <a:outerShdw blurRad="38100" dist="38100" dir="2700000" algn="tl">
                              <a:srgbClr val="000000">
                                <a:alpha val="43137"/>
                              </a:srgbClr>
                            </a:outerShdw>
                          </a:effectLst>
                          <a:latin typeface="+mn-lt"/>
                          <a:ea typeface="Times New Roman" panose="02020603050405020304" pitchFamily="18" charset="0"/>
                        </a:rPr>
                        <a:t>space </a:t>
                      </a:r>
                      <a:r>
                        <a:rPr lang="en-GB" sz="2200" b="0" i="1" dirty="0" err="1">
                          <a:effectLst>
                            <a:outerShdw blurRad="38100" dist="38100" dir="2700000" algn="tl">
                              <a:srgbClr val="000000">
                                <a:alpha val="43137"/>
                              </a:srgbClr>
                            </a:outerShdw>
                          </a:effectLst>
                          <a:latin typeface="+mn-lt"/>
                          <a:ea typeface="Times New Roman" panose="02020603050405020304" pitchFamily="18" charset="0"/>
                        </a:rPr>
                        <a:t>ain’t</a:t>
                      </a:r>
                      <a:r>
                        <a:rPr lang="en-GB" sz="2200" b="0" i="1" dirty="0">
                          <a:effectLst>
                            <a:outerShdw blurRad="38100" dist="38100" dir="2700000" algn="tl">
                              <a:srgbClr val="000000">
                                <a:alpha val="43137"/>
                              </a:srgbClr>
                            </a:outerShdw>
                          </a:effectLst>
                          <a:latin typeface="+mn-lt"/>
                          <a:ea typeface="Times New Roman" panose="02020603050405020304" pitchFamily="18" charset="0"/>
                        </a:rPr>
                        <a:t> what it used to be.</a:t>
                      </a:r>
                      <a:endParaRPr lang="en-US" sz="2200" b="0" i="1" dirty="0">
                        <a:effectLst>
                          <a:outerShdw blurRad="38100" dist="38100" dir="2700000" algn="tl">
                            <a:srgbClr val="000000">
                              <a:alpha val="43137"/>
                            </a:srgbClr>
                          </a:outerShdw>
                        </a:effectLst>
                        <a:latin typeface="+mn-lt"/>
                        <a:ea typeface="Times New Roman" panose="02020603050405020304" pitchFamily="18" charset="0"/>
                      </a:endParaRPr>
                    </a:p>
                    <a:p>
                      <a:pPr marL="0" marR="0">
                        <a:spcBef>
                          <a:spcPts val="0"/>
                        </a:spcBef>
                        <a:spcAft>
                          <a:spcPts val="0"/>
                        </a:spcAft>
                      </a:pPr>
                      <a:r>
                        <a:rPr lang="en-GB" sz="2200" dirty="0">
                          <a:effectLst/>
                          <a:latin typeface="+mn-lt"/>
                          <a:ea typeface="Times New Roman" panose="02020603050405020304" pitchFamily="18" charset="0"/>
                        </a:rPr>
                        <a:t>Geographic concepts; distance, direction, location, place, scale.</a:t>
                      </a:r>
                      <a:endParaRPr lang="en-US" sz="2200" dirty="0">
                        <a:effectLst/>
                        <a:latin typeface="+mn-lt"/>
                        <a:ea typeface="Times New Roman" panose="02020603050405020304" pitchFamily="18" charset="0"/>
                      </a:endParaRPr>
                    </a:p>
                    <a:p>
                      <a:pPr marL="0" marR="0">
                        <a:spcBef>
                          <a:spcPts val="0"/>
                        </a:spcBef>
                        <a:spcAft>
                          <a:spcPts val="0"/>
                        </a:spcAft>
                      </a:pPr>
                      <a:r>
                        <a:rPr lang="en-GB" sz="2200" dirty="0">
                          <a:effectLst/>
                          <a:latin typeface="+mn-lt"/>
                          <a:ea typeface="Times New Roman" panose="02020603050405020304" pitchFamily="18" charset="0"/>
                        </a:rPr>
                        <a:t>Space, time, and space-time.</a:t>
                      </a:r>
                      <a:endParaRPr lang="en-US" sz="2200" dirty="0">
                        <a:effectLst/>
                        <a:latin typeface="+mn-lt"/>
                        <a:ea typeface="Times New Roman" panose="02020603050405020304" pitchFamily="18" charset="0"/>
                      </a:endParaRPr>
                    </a:p>
                    <a:p>
                      <a:pPr marL="0" marR="0">
                        <a:spcBef>
                          <a:spcPts val="0"/>
                        </a:spcBef>
                        <a:spcAft>
                          <a:spcPts val="0"/>
                        </a:spcAft>
                      </a:pPr>
                      <a:r>
                        <a:rPr lang="en-GB" sz="2200" dirty="0">
                          <a:effectLst/>
                          <a:latin typeface="+mn-lt"/>
                          <a:ea typeface="Times New Roman" panose="02020603050405020304" pitchFamily="18" charset="0"/>
                        </a:rPr>
                        <a:t>Proxemics.</a:t>
                      </a:r>
                      <a:endParaRPr lang="en-US" sz="2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2"/>
                  </a:ext>
                </a:extLst>
              </a:tr>
              <a:tr h="1711640">
                <a:tc>
                  <a:txBody>
                    <a:bodyPr/>
                    <a:lstStyle/>
                    <a:p>
                      <a:pPr marL="0" marR="0" algn="ctr">
                        <a:spcBef>
                          <a:spcPts val="0"/>
                        </a:spcBef>
                        <a:spcAft>
                          <a:spcPts val="0"/>
                        </a:spcAft>
                      </a:pPr>
                      <a:r>
                        <a:rPr lang="en-CA" sz="2200" dirty="0">
                          <a:effectLst/>
                          <a:latin typeface="+mn-lt"/>
                          <a:ea typeface="Times New Roman" panose="02020603050405020304" pitchFamily="18" charset="0"/>
                        </a:rPr>
                        <a:t>Sept 21</a:t>
                      </a:r>
                      <a:endParaRPr lang="en-US" sz="2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spcBef>
                          <a:spcPts val="0"/>
                        </a:spcBef>
                        <a:spcAft>
                          <a:spcPts val="0"/>
                        </a:spcAft>
                      </a:pPr>
                      <a:r>
                        <a:rPr lang="en-GB" sz="2200" b="0" dirty="0">
                          <a:effectLst>
                            <a:outerShdw blurRad="38100" dist="38100" dir="2700000" algn="tl">
                              <a:srgbClr val="000000">
                                <a:alpha val="43137"/>
                              </a:srgbClr>
                            </a:outerShdw>
                          </a:effectLst>
                          <a:latin typeface="+mn-lt"/>
                          <a:ea typeface="Times New Roman" panose="02020603050405020304" pitchFamily="18" charset="0"/>
                        </a:rPr>
                        <a:t>3. Environment, Perception, Cognition: </a:t>
                      </a:r>
                      <a:r>
                        <a:rPr lang="en-GB" sz="2200" b="0" i="1" dirty="0">
                          <a:effectLst>
                            <a:outerShdw blurRad="38100" dist="38100" dir="2700000" algn="tl">
                              <a:srgbClr val="000000">
                                <a:alpha val="43137"/>
                              </a:srgbClr>
                            </a:outerShdw>
                          </a:effectLst>
                          <a:latin typeface="+mn-lt"/>
                          <a:ea typeface="Times New Roman" panose="02020603050405020304" pitchFamily="18" charset="0"/>
                        </a:rPr>
                        <a:t>I’ll see it when I believe it.</a:t>
                      </a:r>
                      <a:endParaRPr lang="en-US" sz="2200" b="0" i="1" dirty="0">
                        <a:effectLst>
                          <a:outerShdw blurRad="38100" dist="38100" dir="2700000" algn="tl">
                            <a:srgbClr val="000000">
                              <a:alpha val="43137"/>
                            </a:srgbClr>
                          </a:outerShdw>
                        </a:effectLst>
                        <a:latin typeface="+mn-lt"/>
                        <a:ea typeface="Times New Roman" panose="02020603050405020304" pitchFamily="18" charset="0"/>
                      </a:endParaRPr>
                    </a:p>
                    <a:p>
                      <a:pPr marL="0" marR="0">
                        <a:spcBef>
                          <a:spcPts val="0"/>
                        </a:spcBef>
                        <a:spcAft>
                          <a:spcPts val="0"/>
                        </a:spcAft>
                      </a:pPr>
                      <a:r>
                        <a:rPr lang="en-GB" sz="2200" dirty="0">
                          <a:effectLst/>
                          <a:latin typeface="+mn-lt"/>
                          <a:ea typeface="Times New Roman" panose="02020603050405020304" pitchFamily="18" charset="0"/>
                        </a:rPr>
                        <a:t>Defining environment(s).</a:t>
                      </a:r>
                      <a:endParaRPr lang="en-US" sz="2200" dirty="0">
                        <a:effectLst/>
                        <a:latin typeface="+mn-lt"/>
                        <a:ea typeface="Times New Roman" panose="02020603050405020304" pitchFamily="18" charset="0"/>
                      </a:endParaRPr>
                    </a:p>
                    <a:p>
                      <a:pPr marL="0" marR="0">
                        <a:spcBef>
                          <a:spcPts val="0"/>
                        </a:spcBef>
                        <a:spcAft>
                          <a:spcPts val="0"/>
                        </a:spcAft>
                      </a:pPr>
                      <a:r>
                        <a:rPr lang="en-GB" sz="2200" dirty="0">
                          <a:effectLst/>
                          <a:latin typeface="+mn-lt"/>
                          <a:ea typeface="Times New Roman" panose="02020603050405020304" pitchFamily="18" charset="0"/>
                        </a:rPr>
                        <a:t>Perception, cognition, and cognitive filtering.</a:t>
                      </a:r>
                      <a:endParaRPr lang="en-US" sz="2200" dirty="0">
                        <a:effectLst/>
                        <a:latin typeface="+mn-lt"/>
                        <a:ea typeface="Times New Roman" panose="02020603050405020304" pitchFamily="18" charset="0"/>
                      </a:endParaRPr>
                    </a:p>
                    <a:p>
                      <a:r>
                        <a:rPr lang="en-GB" sz="2200" kern="1200" dirty="0">
                          <a:solidFill>
                            <a:schemeClr val="tx1"/>
                          </a:solidFill>
                          <a:effectLst/>
                          <a:latin typeface="+mn-lt"/>
                          <a:ea typeface="+mn-ea"/>
                          <a:cs typeface="+mn-cs"/>
                        </a:rPr>
                        <a:t>Decision making: “brown bear, brown bear what do you see?”.</a:t>
                      </a:r>
                      <a:endParaRPr lang="en-US" sz="2200" kern="1200" dirty="0">
                        <a:solidFill>
                          <a:schemeClr val="tx1"/>
                        </a:solidFill>
                        <a:effectLst/>
                        <a:latin typeface="+mn-lt"/>
                        <a:ea typeface="+mn-ea"/>
                        <a:cs typeface="+mn-cs"/>
                      </a:endParaRPr>
                    </a:p>
                    <a:p>
                      <a:pPr marL="0" marR="0">
                        <a:spcBef>
                          <a:spcPts val="0"/>
                        </a:spcBef>
                        <a:spcAft>
                          <a:spcPts val="0"/>
                        </a:spcAft>
                        <a:tabLst>
                          <a:tab pos="4648200" algn="r"/>
                        </a:tabLst>
                      </a:pPr>
                      <a:r>
                        <a:rPr lang="en-GB" sz="2200" dirty="0">
                          <a:effectLst/>
                          <a:latin typeface="+mn-lt"/>
                          <a:ea typeface="Times New Roman" panose="02020603050405020304" pitchFamily="18" charset="0"/>
                        </a:rPr>
                        <a:t>The ordering of experience: C-fields and P-planes.</a:t>
                      </a:r>
                      <a:endParaRPr lang="en-US" sz="2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2"/>
          </p:nvPr>
        </p:nvSpPr>
        <p:spPr/>
        <p:txBody>
          <a:bodyPr/>
          <a:lstStyle/>
          <a:p>
            <a:fld id="{CE601F45-5601-47AF-B199-AE75829AC8A9}" type="slidenum">
              <a:rPr lang="en-US" smtClean="0"/>
              <a:t>14</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093822791"/>
      </p:ext>
    </p:extLst>
  </p:cSld>
  <p:clrMapOvr>
    <a:masterClrMapping/>
  </p:clrMapOvr>
  <mc:AlternateContent xmlns:mc="http://schemas.openxmlformats.org/markup-compatibility/2006" xmlns:p14="http://schemas.microsoft.com/office/powerpoint/2010/main">
    <mc:Choice Requires="p14">
      <p:transition p14:dur="0" advTm="55222"/>
    </mc:Choice>
    <mc:Fallback xmlns="">
      <p:transition advTm="55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56841482"/>
              </p:ext>
            </p:extLst>
          </p:nvPr>
        </p:nvGraphicFramePr>
        <p:xfrm>
          <a:off x="0" y="381001"/>
          <a:ext cx="9144000" cy="5914981"/>
        </p:xfrm>
        <a:graphic>
          <a:graphicData uri="http://schemas.openxmlformats.org/drawingml/2006/table">
            <a:tbl>
              <a:tblPr firstRow="1" firstCol="1" bandRow="1"/>
              <a:tblGrid>
                <a:gridCol w="1371600">
                  <a:extLst>
                    <a:ext uri="{9D8B030D-6E8A-4147-A177-3AD203B41FA5}">
                      <a16:colId xmlns:a16="http://schemas.microsoft.com/office/drawing/2014/main" val="3883350588"/>
                    </a:ext>
                  </a:extLst>
                </a:gridCol>
                <a:gridCol w="7772400">
                  <a:extLst>
                    <a:ext uri="{9D8B030D-6E8A-4147-A177-3AD203B41FA5}">
                      <a16:colId xmlns:a16="http://schemas.microsoft.com/office/drawing/2014/main" val="20001"/>
                    </a:ext>
                  </a:extLst>
                </a:gridCol>
              </a:tblGrid>
              <a:tr h="576361">
                <a:tc>
                  <a:txBody>
                    <a:bodyPr/>
                    <a:lstStyle/>
                    <a:p>
                      <a:pPr marL="0" marR="0" algn="ctr">
                        <a:spcBef>
                          <a:spcPts val="0"/>
                        </a:spcBef>
                        <a:spcAft>
                          <a:spcPts val="0"/>
                        </a:spcAft>
                      </a:pPr>
                      <a:r>
                        <a:rPr lang="en-US" sz="2200" b="1" dirty="0">
                          <a:effectLst/>
                          <a:latin typeface="+mn-lt"/>
                          <a:ea typeface="Times New Roman" panose="02020603050405020304" pitchFamily="18" charset="0"/>
                        </a:rPr>
                        <a:t>Week of…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spcBef>
                          <a:spcPts val="0"/>
                        </a:spcBef>
                        <a:spcAft>
                          <a:spcPts val="0"/>
                        </a:spcAft>
                      </a:pPr>
                      <a:r>
                        <a:rPr lang="en-US" sz="2200" b="1" dirty="0">
                          <a:effectLst/>
                          <a:latin typeface="+mn-lt"/>
                          <a:ea typeface="Times New Roman" panose="02020603050405020304" pitchFamily="18" charset="0"/>
                        </a:rPr>
                        <a:t>Lecture #, Topic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2142861179"/>
                  </a:ext>
                </a:extLst>
              </a:tr>
              <a:tr h="2223179">
                <a:tc>
                  <a:txBody>
                    <a:bodyPr/>
                    <a:lstStyle/>
                    <a:p>
                      <a:pPr marL="0" marR="0" algn="ctr">
                        <a:spcBef>
                          <a:spcPts val="0"/>
                        </a:spcBef>
                        <a:spcAft>
                          <a:spcPts val="0"/>
                        </a:spcAft>
                      </a:pPr>
                      <a:r>
                        <a:rPr lang="en-CA" sz="2200" dirty="0">
                          <a:effectLst/>
                          <a:latin typeface="+mn-lt"/>
                          <a:ea typeface="Times New Roman" panose="02020603050405020304" pitchFamily="18" charset="0"/>
                        </a:rPr>
                        <a:t>Sept 28</a:t>
                      </a:r>
                      <a:endParaRPr lang="en-US" sz="2200" dirty="0">
                        <a:effectLst/>
                        <a:latin typeface="+mn-lt"/>
                        <a:ea typeface="Times New Roman" panose="02020603050405020304" pitchFamily="18" charset="0"/>
                      </a:endParaRPr>
                    </a:p>
                    <a:p>
                      <a:pPr marL="0" marR="0" algn="ctr">
                        <a:spcBef>
                          <a:spcPts val="0"/>
                        </a:spcBef>
                        <a:spcAft>
                          <a:spcPts val="0"/>
                        </a:spcAft>
                      </a:pPr>
                      <a:r>
                        <a:rPr lang="en-CA" sz="2200" dirty="0">
                          <a:effectLst/>
                          <a:latin typeface="+mn-lt"/>
                          <a:ea typeface="Times New Roman" panose="02020603050405020304" pitchFamily="18" charset="0"/>
                        </a:rPr>
                        <a:t> </a:t>
                      </a:r>
                      <a:endParaRPr lang="en-US" sz="2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spcBef>
                          <a:spcPts val="0"/>
                        </a:spcBef>
                        <a:spcAft>
                          <a:spcPts val="0"/>
                        </a:spcAft>
                      </a:pPr>
                      <a:r>
                        <a:rPr lang="en-GB" sz="2200" b="0" dirty="0">
                          <a:effectLst>
                            <a:outerShdw blurRad="38100" dist="38100" dir="2700000" algn="tl">
                              <a:srgbClr val="000000">
                                <a:alpha val="43137"/>
                              </a:srgbClr>
                            </a:outerShdw>
                          </a:effectLst>
                          <a:latin typeface="+mn-lt"/>
                          <a:ea typeface="Times New Roman" panose="02020603050405020304" pitchFamily="18" charset="0"/>
                        </a:rPr>
                        <a:t>4. Mental Maps and Mental Images: </a:t>
                      </a:r>
                      <a:r>
                        <a:rPr lang="en-GB" sz="2200" b="0" i="1" dirty="0">
                          <a:effectLst>
                            <a:outerShdw blurRad="38100" dist="38100" dir="2700000" algn="tl">
                              <a:srgbClr val="000000">
                                <a:alpha val="43137"/>
                              </a:srgbClr>
                            </a:outerShdw>
                          </a:effectLst>
                          <a:latin typeface="+mn-lt"/>
                          <a:ea typeface="Times New Roman" panose="02020603050405020304" pitchFamily="18" charset="0"/>
                        </a:rPr>
                        <a:t>what you see is where you get.</a:t>
                      </a:r>
                      <a:endParaRPr lang="en-US" sz="2200" b="0" i="1" dirty="0">
                        <a:effectLst>
                          <a:outerShdw blurRad="38100" dist="38100" dir="2700000" algn="tl">
                            <a:srgbClr val="000000">
                              <a:alpha val="43137"/>
                            </a:srgbClr>
                          </a:outerShdw>
                        </a:effectLst>
                        <a:latin typeface="+mn-lt"/>
                        <a:ea typeface="Times New Roman" panose="02020603050405020304" pitchFamily="18" charset="0"/>
                      </a:endParaRPr>
                    </a:p>
                    <a:p>
                      <a:pPr marL="0" marR="0">
                        <a:spcBef>
                          <a:spcPts val="0"/>
                        </a:spcBef>
                        <a:spcAft>
                          <a:spcPts val="0"/>
                        </a:spcAft>
                        <a:tabLst>
                          <a:tab pos="4672330" algn="r"/>
                        </a:tabLst>
                      </a:pPr>
                      <a:r>
                        <a:rPr lang="en-GB" sz="2200" dirty="0">
                          <a:effectLst/>
                          <a:latin typeface="+mn-lt"/>
                          <a:ea typeface="Times New Roman" panose="02020603050405020304" pitchFamily="18" charset="0"/>
                        </a:rPr>
                        <a:t>Definitions and nature.</a:t>
                      </a:r>
                      <a:endParaRPr lang="en-US" sz="2200" dirty="0">
                        <a:effectLst/>
                        <a:latin typeface="+mn-lt"/>
                        <a:ea typeface="Times New Roman" panose="02020603050405020304" pitchFamily="18" charset="0"/>
                      </a:endParaRPr>
                    </a:p>
                    <a:p>
                      <a:pPr marL="0" marR="0">
                        <a:spcBef>
                          <a:spcPts val="0"/>
                        </a:spcBef>
                        <a:spcAft>
                          <a:spcPts val="0"/>
                        </a:spcAft>
                        <a:tabLst>
                          <a:tab pos="4672330" algn="r"/>
                        </a:tabLst>
                      </a:pPr>
                      <a:r>
                        <a:rPr lang="en-GB" sz="2200" dirty="0">
                          <a:effectLst/>
                          <a:latin typeface="+mn-lt"/>
                          <a:ea typeface="Times New Roman" panose="02020603050405020304" pitchFamily="18" charset="0"/>
                        </a:rPr>
                        <a:t>How spatial geometry is perceived and processed.</a:t>
                      </a:r>
                      <a:endParaRPr lang="en-US" sz="2200" dirty="0">
                        <a:effectLst/>
                        <a:latin typeface="+mn-lt"/>
                        <a:ea typeface="Times New Roman" panose="02020603050405020304" pitchFamily="18" charset="0"/>
                      </a:endParaRPr>
                    </a:p>
                    <a:p>
                      <a:pPr marL="0" marR="0">
                        <a:spcBef>
                          <a:spcPts val="0"/>
                        </a:spcBef>
                        <a:spcAft>
                          <a:spcPts val="0"/>
                        </a:spcAft>
                        <a:tabLst>
                          <a:tab pos="4672330" algn="r"/>
                        </a:tabLst>
                      </a:pPr>
                      <a:r>
                        <a:rPr lang="en-GB" sz="2200" dirty="0">
                          <a:effectLst/>
                          <a:latin typeface="+mn-lt"/>
                          <a:ea typeface="Times New Roman" panose="02020603050405020304" pitchFamily="18" charset="0"/>
                        </a:rPr>
                        <a:t> Lynch's model: nodes, landmarks, districts, paths, edges.</a:t>
                      </a:r>
                      <a:endParaRPr lang="en-US" sz="2200" dirty="0">
                        <a:effectLst/>
                        <a:latin typeface="+mn-lt"/>
                        <a:ea typeface="Times New Roman" panose="02020603050405020304" pitchFamily="18" charset="0"/>
                      </a:endParaRPr>
                    </a:p>
                    <a:p>
                      <a:pPr marL="0" marR="0">
                        <a:spcBef>
                          <a:spcPts val="0"/>
                        </a:spcBef>
                        <a:spcAft>
                          <a:spcPts val="0"/>
                        </a:spcAft>
                        <a:tabLst>
                          <a:tab pos="4672330" algn="r"/>
                        </a:tabLst>
                      </a:pPr>
                      <a:r>
                        <a:rPr lang="en-GB" sz="2200" dirty="0">
                          <a:effectLst/>
                          <a:latin typeface="+mn-lt"/>
                          <a:ea typeface="Times New Roman" panose="02020603050405020304" pitchFamily="18" charset="0"/>
                        </a:rPr>
                        <a:t>Development sequence of mental maps.</a:t>
                      </a:r>
                      <a:endParaRPr lang="en-US" sz="2200" dirty="0">
                        <a:effectLst/>
                        <a:latin typeface="+mn-lt"/>
                        <a:ea typeface="Times New Roman" panose="02020603050405020304" pitchFamily="18" charset="0"/>
                      </a:endParaRPr>
                    </a:p>
                    <a:p>
                      <a:pPr marL="0" marR="0">
                        <a:spcBef>
                          <a:spcPts val="0"/>
                        </a:spcBef>
                        <a:spcAft>
                          <a:spcPts val="0"/>
                        </a:spcAft>
                      </a:pPr>
                      <a:r>
                        <a:rPr lang="en-GB" sz="2200" dirty="0">
                          <a:effectLst/>
                          <a:latin typeface="+mn-lt"/>
                          <a:ea typeface="Times New Roman" panose="02020603050405020304" pitchFamily="18" charset="0"/>
                        </a:rPr>
                        <a:t>Designative and appraisive perceptions.</a:t>
                      </a:r>
                      <a:endParaRPr lang="en-US" sz="2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1"/>
                  </a:ext>
                </a:extLst>
              </a:tr>
              <a:tr h="2223179">
                <a:tc>
                  <a:txBody>
                    <a:bodyPr/>
                    <a:lstStyle/>
                    <a:p>
                      <a:pPr marL="0" marR="0" algn="ctr">
                        <a:spcBef>
                          <a:spcPts val="0"/>
                        </a:spcBef>
                        <a:spcAft>
                          <a:spcPts val="0"/>
                        </a:spcAft>
                      </a:pPr>
                      <a:r>
                        <a:rPr lang="en-CA" sz="2200" dirty="0">
                          <a:effectLst/>
                          <a:latin typeface="+mn-lt"/>
                          <a:ea typeface="Times New Roman" panose="02020603050405020304" pitchFamily="18" charset="0"/>
                        </a:rPr>
                        <a:t>Oct 5</a:t>
                      </a:r>
                      <a:endParaRPr lang="en-US" sz="2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spcBef>
                          <a:spcPts val="0"/>
                        </a:spcBef>
                        <a:spcAft>
                          <a:spcPts val="0"/>
                        </a:spcAft>
                      </a:pPr>
                      <a:r>
                        <a:rPr lang="en-CA" sz="2200" b="0" dirty="0">
                          <a:effectLst>
                            <a:outerShdw blurRad="38100" dist="38100" dir="2700000" algn="tl">
                              <a:srgbClr val="000000">
                                <a:alpha val="43137"/>
                              </a:srgbClr>
                            </a:outerShdw>
                          </a:effectLst>
                          <a:latin typeface="+mn-lt"/>
                          <a:ea typeface="Times New Roman" panose="02020603050405020304" pitchFamily="18" charset="0"/>
                        </a:rPr>
                        <a:t> </a:t>
                      </a:r>
                      <a:r>
                        <a:rPr lang="en-GB" sz="2200" b="0" dirty="0">
                          <a:effectLst>
                            <a:outerShdw blurRad="38100" dist="38100" dir="2700000" algn="tl">
                              <a:srgbClr val="000000">
                                <a:alpha val="43137"/>
                              </a:srgbClr>
                            </a:outerShdw>
                          </a:effectLst>
                          <a:latin typeface="+mn-lt"/>
                          <a:ea typeface="Times New Roman" panose="02020603050405020304" pitchFamily="18" charset="0"/>
                        </a:rPr>
                        <a:t>5. Place and Placelessness: </a:t>
                      </a:r>
                      <a:r>
                        <a:rPr lang="en-GB" sz="2200" b="0" i="1" dirty="0">
                          <a:effectLst>
                            <a:outerShdw blurRad="38100" dist="38100" dir="2700000" algn="tl">
                              <a:srgbClr val="000000">
                                <a:alpha val="43137"/>
                              </a:srgbClr>
                            </a:outerShdw>
                          </a:effectLst>
                          <a:latin typeface="+mn-lt"/>
                          <a:ea typeface="Times New Roman" panose="02020603050405020304" pitchFamily="18" charset="0"/>
                        </a:rPr>
                        <a:t>I see the difference; do you see the difference?</a:t>
                      </a:r>
                      <a:endParaRPr lang="en-US" sz="2200" b="0" i="1" dirty="0">
                        <a:effectLst>
                          <a:outerShdw blurRad="38100" dist="38100" dir="2700000" algn="tl">
                            <a:srgbClr val="000000">
                              <a:alpha val="43137"/>
                            </a:srgbClr>
                          </a:outerShdw>
                        </a:effectLst>
                        <a:latin typeface="+mn-lt"/>
                        <a:ea typeface="Times New Roman" panose="02020603050405020304" pitchFamily="18" charset="0"/>
                      </a:endParaRPr>
                    </a:p>
                    <a:p>
                      <a:pPr marL="0" marR="0">
                        <a:spcBef>
                          <a:spcPts val="0"/>
                        </a:spcBef>
                        <a:spcAft>
                          <a:spcPts val="0"/>
                        </a:spcAft>
                      </a:pPr>
                      <a:r>
                        <a:rPr lang="en-GB" sz="2200" dirty="0">
                          <a:effectLst/>
                          <a:latin typeface="+mn-lt"/>
                          <a:ea typeface="Times New Roman" panose="02020603050405020304" pitchFamily="18" charset="0"/>
                        </a:rPr>
                        <a:t>Sense of place and placelessness.</a:t>
                      </a:r>
                      <a:endParaRPr lang="en-US" sz="2200" dirty="0">
                        <a:effectLst/>
                        <a:latin typeface="+mn-lt"/>
                        <a:ea typeface="Times New Roman" panose="02020603050405020304" pitchFamily="18" charset="0"/>
                      </a:endParaRPr>
                    </a:p>
                    <a:p>
                      <a:pPr marL="0" marR="0">
                        <a:spcBef>
                          <a:spcPts val="0"/>
                        </a:spcBef>
                        <a:spcAft>
                          <a:spcPts val="0"/>
                        </a:spcAft>
                      </a:pPr>
                      <a:r>
                        <a:rPr lang="en-GB" sz="2200" dirty="0">
                          <a:effectLst/>
                          <a:latin typeface="+mn-lt"/>
                          <a:ea typeface="Times New Roman" panose="02020603050405020304" pitchFamily="18" charset="0"/>
                        </a:rPr>
                        <a:t>Topophilia and topophobia, safety of place.</a:t>
                      </a:r>
                      <a:endParaRPr lang="en-US" sz="2200" dirty="0">
                        <a:effectLst/>
                        <a:latin typeface="+mn-lt"/>
                        <a:ea typeface="Times New Roman" panose="02020603050405020304" pitchFamily="18" charset="0"/>
                      </a:endParaRPr>
                    </a:p>
                    <a:p>
                      <a:pPr marL="0" marR="0">
                        <a:spcBef>
                          <a:spcPts val="0"/>
                        </a:spcBef>
                        <a:spcAft>
                          <a:spcPts val="0"/>
                        </a:spcAft>
                      </a:pPr>
                      <a:r>
                        <a:rPr lang="en-GB" sz="2200" dirty="0">
                          <a:effectLst/>
                          <a:latin typeface="+mn-lt"/>
                          <a:ea typeface="Times New Roman" panose="02020603050405020304" pitchFamily="18" charset="0"/>
                        </a:rPr>
                        <a:t>Sound-</a:t>
                      </a:r>
                      <a:r>
                        <a:rPr lang="en-GB" sz="2200" dirty="0" err="1">
                          <a:effectLst/>
                          <a:latin typeface="+mn-lt"/>
                          <a:ea typeface="Times New Roman" panose="02020603050405020304" pitchFamily="18" charset="0"/>
                        </a:rPr>
                        <a:t>scapes</a:t>
                      </a:r>
                      <a:r>
                        <a:rPr lang="en-GB" sz="2200" dirty="0">
                          <a:effectLst/>
                          <a:latin typeface="+mn-lt"/>
                          <a:ea typeface="Times New Roman" panose="02020603050405020304" pitchFamily="18" charset="0"/>
                        </a:rPr>
                        <a:t>,</a:t>
                      </a:r>
                      <a:r>
                        <a:rPr lang="en-GB" sz="2200" baseline="0" dirty="0">
                          <a:effectLst/>
                          <a:latin typeface="+mn-lt"/>
                          <a:ea typeface="Times New Roman" panose="02020603050405020304" pitchFamily="18" charset="0"/>
                        </a:rPr>
                        <a:t> </a:t>
                      </a:r>
                      <a:r>
                        <a:rPr lang="en-GB" sz="2200" dirty="0">
                          <a:effectLst/>
                          <a:latin typeface="+mn-lt"/>
                          <a:ea typeface="Times New Roman" panose="02020603050405020304" pitchFamily="18" charset="0"/>
                        </a:rPr>
                        <a:t>smell-</a:t>
                      </a:r>
                      <a:r>
                        <a:rPr lang="en-GB" sz="2200" dirty="0" err="1">
                          <a:effectLst/>
                          <a:latin typeface="+mn-lt"/>
                          <a:ea typeface="Times New Roman" panose="02020603050405020304" pitchFamily="18" charset="0"/>
                        </a:rPr>
                        <a:t>scapes</a:t>
                      </a:r>
                      <a:r>
                        <a:rPr lang="en-GB" sz="2200" dirty="0">
                          <a:effectLst/>
                          <a:latin typeface="+mn-lt"/>
                          <a:ea typeface="Times New Roman" panose="02020603050405020304" pitchFamily="18" charset="0"/>
                        </a:rPr>
                        <a:t>, escape-</a:t>
                      </a:r>
                      <a:r>
                        <a:rPr lang="en-GB" sz="2200" dirty="0" err="1">
                          <a:effectLst/>
                          <a:latin typeface="+mn-lt"/>
                          <a:ea typeface="Times New Roman" panose="02020603050405020304" pitchFamily="18" charset="0"/>
                        </a:rPr>
                        <a:t>scapes</a:t>
                      </a:r>
                      <a:r>
                        <a:rPr lang="en-GB" sz="2200" dirty="0">
                          <a:effectLst/>
                          <a:latin typeface="+mn-lt"/>
                          <a:ea typeface="Times New Roman" panose="02020603050405020304" pitchFamily="18" charset="0"/>
                        </a:rPr>
                        <a:t>.</a:t>
                      </a:r>
                      <a:endParaRPr lang="en-US" sz="2200" dirty="0">
                        <a:effectLst/>
                        <a:latin typeface="+mn-lt"/>
                        <a:ea typeface="Times New Roman" panose="02020603050405020304" pitchFamily="18" charset="0"/>
                      </a:endParaRPr>
                    </a:p>
                    <a:p>
                      <a:pPr marL="0" marR="0">
                        <a:spcBef>
                          <a:spcPts val="0"/>
                        </a:spcBef>
                        <a:spcAft>
                          <a:spcPts val="0"/>
                        </a:spcAft>
                      </a:pPr>
                      <a:r>
                        <a:rPr lang="en-GB" sz="2200" dirty="0">
                          <a:effectLst/>
                          <a:latin typeface="+mn-lt"/>
                          <a:ea typeface="Times New Roman" panose="02020603050405020304" pitchFamily="18" charset="0"/>
                        </a:rPr>
                        <a:t>Amenity environments, vernacular landscapes, and marketing place.</a:t>
                      </a:r>
                      <a:endParaRPr lang="en-US" sz="2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2"/>
                  </a:ext>
                </a:extLst>
              </a:tr>
              <a:tr h="768481">
                <a:tc>
                  <a:txBody>
                    <a:bodyPr/>
                    <a:lstStyle/>
                    <a:p>
                      <a:pPr marL="0" marR="0" algn="ctr">
                        <a:spcBef>
                          <a:spcPts val="0"/>
                        </a:spcBef>
                        <a:spcAft>
                          <a:spcPts val="0"/>
                        </a:spcAft>
                      </a:pPr>
                      <a:r>
                        <a:rPr lang="en-CA" sz="2200" dirty="0">
                          <a:effectLst/>
                          <a:latin typeface="+mn-lt"/>
                          <a:ea typeface="Times New Roman" panose="02020603050405020304" pitchFamily="18" charset="0"/>
                        </a:rPr>
                        <a:t>Oct 12</a:t>
                      </a:r>
                      <a:endParaRPr lang="en-US" sz="2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spcBef>
                          <a:spcPts val="0"/>
                        </a:spcBef>
                        <a:spcAft>
                          <a:spcPts val="0"/>
                        </a:spcAft>
                      </a:pPr>
                      <a:r>
                        <a:rPr lang="en-US" sz="2200" b="1" dirty="0">
                          <a:effectLst/>
                          <a:latin typeface="+mn-lt"/>
                          <a:ea typeface="Times New Roman" panose="02020603050405020304" pitchFamily="18" charset="0"/>
                        </a:rPr>
                        <a:t>R   E   A   D   I   N   G        W   E   </a:t>
                      </a:r>
                      <a:r>
                        <a:rPr lang="en-US" sz="2200" b="1" dirty="0" err="1">
                          <a:effectLst/>
                          <a:latin typeface="+mn-lt"/>
                          <a:ea typeface="Times New Roman" panose="02020603050405020304" pitchFamily="18" charset="0"/>
                        </a:rPr>
                        <a:t>E</a:t>
                      </a:r>
                      <a:r>
                        <a:rPr lang="en-US" sz="2200" b="1" dirty="0">
                          <a:effectLst/>
                          <a:latin typeface="+mn-lt"/>
                          <a:ea typeface="Times New Roman" panose="02020603050405020304" pitchFamily="18" charset="0"/>
                        </a:rPr>
                        <a:t>   K</a:t>
                      </a:r>
                      <a:endParaRPr lang="en-US" sz="22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2"/>
          </p:nvPr>
        </p:nvSpPr>
        <p:spPr/>
        <p:txBody>
          <a:bodyPr/>
          <a:lstStyle/>
          <a:p>
            <a:fld id="{CE601F45-5601-47AF-B199-AE75829AC8A9}" type="slidenum">
              <a:rPr lang="en-US" smtClean="0"/>
              <a:t>15</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964663045"/>
      </p:ext>
    </p:extLst>
  </p:cSld>
  <p:clrMapOvr>
    <a:masterClrMapping/>
  </p:clrMapOvr>
  <mc:AlternateContent xmlns:mc="http://schemas.openxmlformats.org/markup-compatibility/2006" xmlns:p14="http://schemas.microsoft.com/office/powerpoint/2010/main">
    <mc:Choice Requires="p14">
      <p:transition p14:dur="0" advTm="35908"/>
    </mc:Choice>
    <mc:Fallback xmlns="">
      <p:transition advTm="35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49865189"/>
              </p:ext>
            </p:extLst>
          </p:nvPr>
        </p:nvGraphicFramePr>
        <p:xfrm>
          <a:off x="0" y="44635"/>
          <a:ext cx="9144000" cy="6417125"/>
        </p:xfrm>
        <a:graphic>
          <a:graphicData uri="http://schemas.openxmlformats.org/drawingml/2006/table">
            <a:tbl>
              <a:tblPr firstRow="1" firstCol="1" bandRow="1"/>
              <a:tblGrid>
                <a:gridCol w="2201333">
                  <a:extLst>
                    <a:ext uri="{9D8B030D-6E8A-4147-A177-3AD203B41FA5}">
                      <a16:colId xmlns:a16="http://schemas.microsoft.com/office/drawing/2014/main" val="3883350588"/>
                    </a:ext>
                  </a:extLst>
                </a:gridCol>
                <a:gridCol w="6942667">
                  <a:extLst>
                    <a:ext uri="{9D8B030D-6E8A-4147-A177-3AD203B41FA5}">
                      <a16:colId xmlns:a16="http://schemas.microsoft.com/office/drawing/2014/main" val="20001"/>
                    </a:ext>
                  </a:extLst>
                </a:gridCol>
              </a:tblGrid>
              <a:tr h="336365">
                <a:tc>
                  <a:txBody>
                    <a:bodyPr/>
                    <a:lstStyle/>
                    <a:p>
                      <a:pPr marL="0" marR="0" algn="ctr">
                        <a:spcBef>
                          <a:spcPts val="0"/>
                        </a:spcBef>
                        <a:spcAft>
                          <a:spcPts val="0"/>
                        </a:spcAft>
                      </a:pPr>
                      <a:r>
                        <a:rPr lang="en-US" sz="2100" b="1" dirty="0">
                          <a:effectLst/>
                          <a:latin typeface="+mn-lt"/>
                          <a:ea typeface="Times New Roman" panose="02020603050405020304" pitchFamily="18" charset="0"/>
                        </a:rPr>
                        <a:t>Week of…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spcBef>
                          <a:spcPts val="0"/>
                        </a:spcBef>
                        <a:spcAft>
                          <a:spcPts val="0"/>
                        </a:spcAft>
                      </a:pPr>
                      <a:r>
                        <a:rPr lang="en-US" sz="2100" b="1" dirty="0">
                          <a:effectLst/>
                          <a:latin typeface="+mn-lt"/>
                          <a:ea typeface="Times New Roman" panose="02020603050405020304" pitchFamily="18" charset="0"/>
                        </a:rPr>
                        <a:t>Lecture #, Topic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2142861179"/>
                  </a:ext>
                </a:extLst>
              </a:tr>
              <a:tr h="702125">
                <a:tc>
                  <a:txBody>
                    <a:bodyPr/>
                    <a:lstStyle/>
                    <a:p>
                      <a:pPr marL="0" marR="0" algn="ctr">
                        <a:spcBef>
                          <a:spcPts val="0"/>
                        </a:spcBef>
                        <a:spcAft>
                          <a:spcPts val="0"/>
                        </a:spcAft>
                      </a:pPr>
                      <a:r>
                        <a:rPr lang="en-CA" sz="2100" dirty="0">
                          <a:effectLst/>
                          <a:latin typeface="+mn-lt"/>
                          <a:ea typeface="Times New Roman" panose="02020603050405020304" pitchFamily="18" charset="0"/>
                        </a:rPr>
                        <a:t>Oct 19</a:t>
                      </a:r>
                      <a:endParaRPr lang="en-US" sz="21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spcBef>
                          <a:spcPts val="0"/>
                        </a:spcBef>
                        <a:spcAft>
                          <a:spcPts val="0"/>
                        </a:spcAft>
                      </a:pPr>
                      <a:r>
                        <a:rPr lang="en-GB" sz="2100" b="0" dirty="0">
                          <a:effectLst>
                            <a:outerShdw blurRad="38100" dist="38100" dir="2700000" algn="tl">
                              <a:srgbClr val="000000">
                                <a:alpha val="43137"/>
                              </a:srgbClr>
                            </a:outerShdw>
                          </a:effectLst>
                          <a:latin typeface="+mn-lt"/>
                          <a:ea typeface="Times New Roman" panose="02020603050405020304" pitchFamily="18" charset="0"/>
                        </a:rPr>
                        <a:t>6. Territory and Territoriality:</a:t>
                      </a:r>
                      <a:r>
                        <a:rPr lang="en-GB" sz="2100" b="0" baseline="0" dirty="0">
                          <a:effectLst>
                            <a:outerShdw blurRad="38100" dist="38100" dir="2700000" algn="tl">
                              <a:srgbClr val="000000">
                                <a:alpha val="43137"/>
                              </a:srgbClr>
                            </a:outerShdw>
                          </a:effectLst>
                          <a:latin typeface="+mn-lt"/>
                          <a:ea typeface="Times New Roman" panose="02020603050405020304" pitchFamily="18" charset="0"/>
                        </a:rPr>
                        <a:t> </a:t>
                      </a:r>
                      <a:r>
                        <a:rPr lang="en-GB" sz="2100" b="0" i="1" baseline="0" dirty="0">
                          <a:effectLst>
                            <a:outerShdw blurRad="38100" dist="38100" dir="2700000" algn="tl">
                              <a:srgbClr val="000000">
                                <a:alpha val="43137"/>
                              </a:srgbClr>
                            </a:outerShdw>
                          </a:effectLst>
                          <a:latin typeface="+mn-lt"/>
                          <a:ea typeface="Times New Roman" panose="02020603050405020304" pitchFamily="18" charset="0"/>
                        </a:rPr>
                        <a:t>signs, signs, everywhere there’s signs.</a:t>
                      </a:r>
                      <a:endParaRPr lang="en-US" sz="2100" b="0" i="1" dirty="0">
                        <a:effectLst>
                          <a:outerShdw blurRad="38100" dist="38100" dir="2700000" algn="tl">
                            <a:srgbClr val="000000">
                              <a:alpha val="43137"/>
                            </a:srgbClr>
                          </a:outerShdw>
                        </a:effectLst>
                        <a:latin typeface="+mn-lt"/>
                        <a:ea typeface="Times New Roman" panose="02020603050405020304" pitchFamily="18" charset="0"/>
                      </a:endParaRPr>
                    </a:p>
                    <a:p>
                      <a:pPr marL="0" marR="0">
                        <a:spcBef>
                          <a:spcPts val="0"/>
                        </a:spcBef>
                        <a:spcAft>
                          <a:spcPts val="0"/>
                        </a:spcAft>
                      </a:pPr>
                      <a:r>
                        <a:rPr lang="en-GB" sz="2100" dirty="0">
                          <a:effectLst/>
                          <a:latin typeface="+mn-lt"/>
                          <a:ea typeface="Times New Roman" panose="02020603050405020304" pitchFamily="18" charset="0"/>
                        </a:rPr>
                        <a:t>Personalization and defence.</a:t>
                      </a:r>
                      <a:endParaRPr lang="en-US" sz="2100" dirty="0">
                        <a:effectLst/>
                        <a:latin typeface="+mn-lt"/>
                        <a:ea typeface="Times New Roman" panose="02020603050405020304" pitchFamily="18" charset="0"/>
                      </a:endParaRPr>
                    </a:p>
                    <a:p>
                      <a:pPr marL="0" marR="0">
                        <a:spcBef>
                          <a:spcPts val="0"/>
                        </a:spcBef>
                        <a:spcAft>
                          <a:spcPts val="0"/>
                        </a:spcAft>
                      </a:pPr>
                      <a:r>
                        <a:rPr lang="en-GB" sz="2100" dirty="0">
                          <a:effectLst/>
                          <a:latin typeface="+mn-lt"/>
                          <a:ea typeface="Times New Roman" panose="02020603050405020304" pitchFamily="18" charset="0"/>
                        </a:rPr>
                        <a:t>Home and neighbourhood.</a:t>
                      </a:r>
                      <a:endParaRPr lang="en-US" sz="2100" dirty="0">
                        <a:effectLst/>
                        <a:latin typeface="+mn-lt"/>
                        <a:ea typeface="Times New Roman" panose="02020603050405020304" pitchFamily="18" charset="0"/>
                      </a:endParaRPr>
                    </a:p>
                    <a:p>
                      <a:pPr marL="0" marR="0">
                        <a:spcBef>
                          <a:spcPts val="0"/>
                        </a:spcBef>
                        <a:spcAft>
                          <a:spcPts val="0"/>
                        </a:spcAft>
                      </a:pPr>
                      <a:r>
                        <a:rPr lang="en-GB" sz="2100" dirty="0">
                          <a:effectLst/>
                          <a:latin typeface="+mn-lt"/>
                          <a:ea typeface="Times New Roman" panose="02020603050405020304" pitchFamily="18" charset="0"/>
                        </a:rPr>
                        <a:t>Lines in the sand: fences,</a:t>
                      </a:r>
                      <a:r>
                        <a:rPr lang="en-GB" sz="2100" baseline="0" dirty="0">
                          <a:effectLst/>
                          <a:latin typeface="+mn-lt"/>
                          <a:ea typeface="Times New Roman" panose="02020603050405020304" pitchFamily="18" charset="0"/>
                        </a:rPr>
                        <a:t> </a:t>
                      </a:r>
                      <a:r>
                        <a:rPr lang="en-GB" sz="2100" dirty="0">
                          <a:effectLst/>
                          <a:latin typeface="+mn-lt"/>
                          <a:ea typeface="Times New Roman" panose="02020603050405020304" pitchFamily="18" charset="0"/>
                        </a:rPr>
                        <a:t>borders,</a:t>
                      </a:r>
                      <a:r>
                        <a:rPr lang="en-GB" sz="2100" baseline="0" dirty="0">
                          <a:effectLst/>
                          <a:latin typeface="+mn-lt"/>
                          <a:ea typeface="Times New Roman" panose="02020603050405020304" pitchFamily="18" charset="0"/>
                        </a:rPr>
                        <a:t> the creation of nations.</a:t>
                      </a:r>
                      <a:endParaRPr lang="en-US" sz="2100" dirty="0">
                        <a:effectLst/>
                        <a:latin typeface="+mn-lt"/>
                        <a:ea typeface="Times New Roman" panose="02020603050405020304" pitchFamily="18" charset="0"/>
                      </a:endParaRPr>
                    </a:p>
                    <a:p>
                      <a:pPr marL="0" marR="0">
                        <a:spcBef>
                          <a:spcPts val="0"/>
                        </a:spcBef>
                        <a:spcAft>
                          <a:spcPts val="0"/>
                        </a:spcAft>
                      </a:pPr>
                      <a:r>
                        <a:rPr lang="en-GB" sz="2100" dirty="0">
                          <a:effectLst/>
                          <a:latin typeface="+mn-lt"/>
                          <a:ea typeface="Times New Roman" panose="02020603050405020304" pitchFamily="18" charset="0"/>
                        </a:rPr>
                        <a:t>Examples of territoriality.</a:t>
                      </a:r>
                      <a:endParaRPr lang="en-US" sz="21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1"/>
                  </a:ext>
                </a:extLst>
              </a:tr>
              <a:tr h="234042">
                <a:tc>
                  <a:txBody>
                    <a:bodyPr/>
                    <a:lstStyle/>
                    <a:p>
                      <a:pPr marL="0" marR="0" algn="ctr">
                        <a:spcBef>
                          <a:spcPts val="0"/>
                        </a:spcBef>
                        <a:spcAft>
                          <a:spcPts val="0"/>
                        </a:spcAft>
                      </a:pPr>
                      <a:r>
                        <a:rPr lang="en-CA" sz="2100" dirty="0">
                          <a:effectLst/>
                          <a:latin typeface="+mn-lt"/>
                          <a:ea typeface="Times New Roman" panose="02020603050405020304" pitchFamily="18" charset="0"/>
                        </a:rPr>
                        <a:t>Oct 26</a:t>
                      </a:r>
                      <a:endParaRPr lang="en-US" sz="2100" dirty="0">
                        <a:effectLst/>
                        <a:latin typeface="+mn-lt"/>
                        <a:ea typeface="Times New Roman" panose="02020603050405020304" pitchFamily="18" charset="0"/>
                      </a:endParaRPr>
                    </a:p>
                    <a:p>
                      <a:pPr marL="0" marR="0" algn="ctr">
                        <a:spcBef>
                          <a:spcPts val="0"/>
                        </a:spcBef>
                        <a:spcAft>
                          <a:spcPts val="0"/>
                        </a:spcAft>
                      </a:pPr>
                      <a:r>
                        <a:rPr lang="en-GB" sz="2100" b="1" dirty="0">
                          <a:solidFill>
                            <a:srgbClr val="FF0000"/>
                          </a:solidFill>
                          <a:effectLst/>
                          <a:latin typeface="+mn-lt"/>
                          <a:ea typeface="Times New Roman" panose="02020603050405020304" pitchFamily="18" charset="0"/>
                        </a:rPr>
                        <a:t>MID TERM TEST, LECTURES 1-6, DURING SCHEDULED ONE HOUR TIME SLOT,</a:t>
                      </a:r>
                    </a:p>
                    <a:p>
                      <a:pPr marL="0" marR="0" algn="ctr">
                        <a:spcBef>
                          <a:spcPts val="0"/>
                        </a:spcBef>
                        <a:spcAft>
                          <a:spcPts val="0"/>
                        </a:spcAft>
                      </a:pPr>
                      <a:r>
                        <a:rPr lang="en-GB" sz="2100" b="1" dirty="0">
                          <a:solidFill>
                            <a:srgbClr val="FF0000"/>
                          </a:solidFill>
                          <a:effectLst/>
                          <a:latin typeface="+mn-lt"/>
                          <a:ea typeface="Times New Roman" panose="02020603050405020304" pitchFamily="18" charset="0"/>
                        </a:rPr>
                        <a:t>ON</a:t>
                      </a:r>
                      <a:r>
                        <a:rPr lang="en-GB" sz="2100" b="1" baseline="0" dirty="0">
                          <a:solidFill>
                            <a:srgbClr val="FF0000"/>
                          </a:solidFill>
                          <a:effectLst/>
                          <a:latin typeface="+mn-lt"/>
                          <a:ea typeface="Times New Roman" panose="02020603050405020304" pitchFamily="18" charset="0"/>
                        </a:rPr>
                        <a:t> D2L.</a:t>
                      </a:r>
                      <a:endParaRPr lang="en-US" sz="21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spcBef>
                          <a:spcPts val="0"/>
                        </a:spcBef>
                        <a:spcAft>
                          <a:spcPts val="0"/>
                        </a:spcAft>
                      </a:pPr>
                      <a:r>
                        <a:rPr lang="en-GB" sz="2100" b="0" dirty="0">
                          <a:effectLst>
                            <a:outerShdw blurRad="38100" dist="38100" dir="2700000" algn="tl">
                              <a:srgbClr val="000000">
                                <a:alpha val="43137"/>
                              </a:srgbClr>
                            </a:outerShdw>
                          </a:effectLst>
                          <a:latin typeface="+mn-lt"/>
                          <a:ea typeface="Times New Roman" panose="02020603050405020304" pitchFamily="18" charset="0"/>
                        </a:rPr>
                        <a:t>7. Time, Space, and Time-Space: </a:t>
                      </a:r>
                      <a:r>
                        <a:rPr lang="en-GB" sz="2100" b="0" i="1" dirty="0">
                          <a:effectLst>
                            <a:outerShdw blurRad="38100" dist="38100" dir="2700000" algn="tl">
                              <a:srgbClr val="000000">
                                <a:alpha val="43137"/>
                              </a:srgbClr>
                            </a:outerShdw>
                          </a:effectLst>
                          <a:latin typeface="+mn-lt"/>
                          <a:ea typeface="Times New Roman" panose="02020603050405020304" pitchFamily="18" charset="0"/>
                        </a:rPr>
                        <a:t>time and flies.</a:t>
                      </a:r>
                      <a:endParaRPr lang="en-US" sz="2100" b="0" i="1" dirty="0">
                        <a:effectLst>
                          <a:outerShdw blurRad="38100" dist="38100" dir="2700000" algn="tl">
                            <a:srgbClr val="000000">
                              <a:alpha val="43137"/>
                            </a:srgbClr>
                          </a:outerShdw>
                        </a:effectLst>
                        <a:latin typeface="+mn-lt"/>
                        <a:ea typeface="Times New Roman" panose="02020603050405020304" pitchFamily="18" charset="0"/>
                      </a:endParaRPr>
                    </a:p>
                    <a:p>
                      <a:pPr marL="0" marR="0">
                        <a:spcBef>
                          <a:spcPts val="0"/>
                        </a:spcBef>
                        <a:spcAft>
                          <a:spcPts val="0"/>
                        </a:spcAft>
                        <a:tabLst>
                          <a:tab pos="4672330" algn="r"/>
                        </a:tabLst>
                      </a:pPr>
                      <a:r>
                        <a:rPr lang="en-GB" sz="2100" dirty="0">
                          <a:effectLst/>
                          <a:latin typeface="+mn-lt"/>
                          <a:ea typeface="Times New Roman" panose="02020603050405020304" pitchFamily="18" charset="0"/>
                        </a:rPr>
                        <a:t>Time isn’t when you think it is.</a:t>
                      </a:r>
                    </a:p>
                    <a:p>
                      <a:pPr marL="0" marR="0">
                        <a:spcBef>
                          <a:spcPts val="0"/>
                        </a:spcBef>
                        <a:spcAft>
                          <a:spcPts val="0"/>
                        </a:spcAft>
                        <a:tabLst>
                          <a:tab pos="4672330" algn="r"/>
                        </a:tabLst>
                      </a:pPr>
                      <a:r>
                        <a:rPr lang="en-GB" sz="2100" dirty="0">
                          <a:effectLst/>
                          <a:latin typeface="+mn-lt"/>
                          <a:ea typeface="Times New Roman" panose="02020603050405020304" pitchFamily="18" charset="0"/>
                        </a:rPr>
                        <a:t>The organisation of time.</a:t>
                      </a:r>
                      <a:endParaRPr lang="en-US" sz="2100" dirty="0">
                        <a:effectLst/>
                        <a:latin typeface="+mn-lt"/>
                        <a:ea typeface="Times New Roman" panose="02020603050405020304" pitchFamily="18" charset="0"/>
                      </a:endParaRPr>
                    </a:p>
                    <a:p>
                      <a:pPr marL="0" marR="0">
                        <a:spcBef>
                          <a:spcPts val="0"/>
                        </a:spcBef>
                        <a:spcAft>
                          <a:spcPts val="0"/>
                        </a:spcAft>
                        <a:tabLst>
                          <a:tab pos="4672330" algn="r"/>
                        </a:tabLst>
                      </a:pPr>
                      <a:r>
                        <a:rPr lang="en-GB" sz="2100" dirty="0">
                          <a:effectLst/>
                          <a:latin typeface="+mn-lt"/>
                          <a:ea typeface="Times New Roman" panose="02020603050405020304" pitchFamily="18" charset="0"/>
                        </a:rPr>
                        <a:t>Nature of time and space.	</a:t>
                      </a:r>
                      <a:endParaRPr lang="en-US" sz="2100" dirty="0">
                        <a:effectLst/>
                        <a:latin typeface="+mn-lt"/>
                        <a:ea typeface="Times New Roman" panose="02020603050405020304" pitchFamily="18" charset="0"/>
                      </a:endParaRPr>
                    </a:p>
                    <a:p>
                      <a:pPr marL="0" marR="0">
                        <a:spcBef>
                          <a:spcPts val="0"/>
                        </a:spcBef>
                        <a:spcAft>
                          <a:spcPts val="0"/>
                        </a:spcAft>
                        <a:tabLst>
                          <a:tab pos="4672330" algn="r"/>
                        </a:tabLst>
                      </a:pPr>
                      <a:r>
                        <a:rPr lang="en-GB" sz="2100" dirty="0">
                          <a:effectLst/>
                          <a:latin typeface="+mn-lt"/>
                          <a:ea typeface="Times New Roman" panose="02020603050405020304" pitchFamily="18" charset="0"/>
                        </a:rPr>
                        <a:t>Time-space totality, prisms, paths.</a:t>
                      </a:r>
                      <a:endParaRPr lang="en-US" sz="2100" dirty="0">
                        <a:effectLst/>
                        <a:latin typeface="+mn-lt"/>
                        <a:ea typeface="Times New Roman" panose="02020603050405020304" pitchFamily="18" charset="0"/>
                      </a:endParaRPr>
                    </a:p>
                    <a:p>
                      <a:pPr marL="0" marR="0" indent="0">
                        <a:spcBef>
                          <a:spcPts val="0"/>
                        </a:spcBef>
                        <a:spcAft>
                          <a:spcPts val="0"/>
                        </a:spcAft>
                        <a:buFontTx/>
                        <a:buNone/>
                      </a:pPr>
                      <a:r>
                        <a:rPr lang="en-GB" sz="2100" dirty="0">
                          <a:effectLst/>
                          <a:latin typeface="+mn-lt"/>
                          <a:ea typeface="Times New Roman" panose="02020603050405020304" pitchFamily="18" charset="0"/>
                        </a:rPr>
                        <a:t>Constraints - cognitive, capability, coupling, control.</a:t>
                      </a:r>
                    </a:p>
                    <a:p>
                      <a:pPr marL="0" marR="0" indent="0">
                        <a:spcBef>
                          <a:spcPts val="0"/>
                        </a:spcBef>
                        <a:spcAft>
                          <a:spcPts val="0"/>
                        </a:spcAft>
                        <a:buFontTx/>
                        <a:buNone/>
                      </a:pPr>
                      <a:r>
                        <a:rPr lang="en-GB" sz="2100" dirty="0">
                          <a:effectLst/>
                          <a:latin typeface="+mn-lt"/>
                          <a:ea typeface="Times New Roman" panose="02020603050405020304" pitchFamily="18" charset="0"/>
                        </a:rPr>
                        <a:t>Convergence, divergence.</a:t>
                      </a:r>
                      <a:endParaRPr lang="en-US" sz="21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2"/>
                  </a:ext>
                </a:extLst>
              </a:tr>
              <a:tr h="936167">
                <a:tc>
                  <a:txBody>
                    <a:bodyPr/>
                    <a:lstStyle/>
                    <a:p>
                      <a:pPr marL="0" marR="0" algn="ctr">
                        <a:spcBef>
                          <a:spcPts val="0"/>
                        </a:spcBef>
                        <a:spcAft>
                          <a:spcPts val="0"/>
                        </a:spcAft>
                      </a:pPr>
                      <a:r>
                        <a:rPr lang="en-CA" sz="2100" dirty="0">
                          <a:effectLst/>
                          <a:latin typeface="+mn-lt"/>
                          <a:ea typeface="Times New Roman" panose="02020603050405020304" pitchFamily="18" charset="0"/>
                        </a:rPr>
                        <a:t>Nov</a:t>
                      </a:r>
                      <a:r>
                        <a:rPr lang="en-CA" sz="2100" baseline="0" dirty="0">
                          <a:effectLst/>
                          <a:latin typeface="+mn-lt"/>
                          <a:ea typeface="Times New Roman" panose="02020603050405020304" pitchFamily="18" charset="0"/>
                        </a:rPr>
                        <a:t> 2</a:t>
                      </a:r>
                      <a:endParaRPr lang="en-US" sz="2100" dirty="0">
                        <a:effectLst/>
                        <a:latin typeface="+mn-lt"/>
                        <a:ea typeface="Times New Roman" panose="02020603050405020304" pitchFamily="18" charset="0"/>
                      </a:endParaRPr>
                    </a:p>
                    <a:p>
                      <a:pPr marL="0" marR="0" algn="ctr">
                        <a:spcBef>
                          <a:spcPts val="0"/>
                        </a:spcBef>
                        <a:spcAft>
                          <a:spcPts val="0"/>
                        </a:spcAft>
                      </a:pPr>
                      <a:r>
                        <a:rPr lang="en-CA" sz="2100" dirty="0">
                          <a:effectLst/>
                          <a:latin typeface="+mn-lt"/>
                          <a:ea typeface="Times New Roman" panose="02020603050405020304" pitchFamily="18" charset="0"/>
                        </a:rPr>
                        <a:t> </a:t>
                      </a:r>
                      <a:endParaRPr lang="en-US" sz="2100" dirty="0">
                        <a:effectLst/>
                        <a:latin typeface="+mn-lt"/>
                        <a:ea typeface="Times New Roman" panose="02020603050405020304" pitchFamily="18" charset="0"/>
                      </a:endParaRPr>
                    </a:p>
                    <a:p>
                      <a:pPr marL="0" marR="0" algn="ctr">
                        <a:spcBef>
                          <a:spcPts val="0"/>
                        </a:spcBef>
                        <a:spcAft>
                          <a:spcPts val="0"/>
                        </a:spcAft>
                      </a:pPr>
                      <a:r>
                        <a:rPr lang="en-CA" sz="2100" dirty="0">
                          <a:effectLst/>
                          <a:latin typeface="+mn-lt"/>
                          <a:ea typeface="Times New Roman" panose="02020603050405020304" pitchFamily="18" charset="0"/>
                        </a:rPr>
                        <a:t> </a:t>
                      </a:r>
                      <a:endParaRPr lang="en-US" sz="21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spcBef>
                          <a:spcPts val="0"/>
                        </a:spcBef>
                        <a:spcAft>
                          <a:spcPts val="0"/>
                        </a:spcAft>
                      </a:pPr>
                      <a:r>
                        <a:rPr lang="en-GB" sz="2100" b="0" dirty="0">
                          <a:effectLst>
                            <a:outerShdw blurRad="38100" dist="38100" dir="2700000" algn="tl">
                              <a:srgbClr val="000000">
                                <a:alpha val="43137"/>
                              </a:srgbClr>
                            </a:outerShdw>
                          </a:effectLst>
                          <a:latin typeface="+mn-lt"/>
                          <a:ea typeface="Times New Roman" panose="02020603050405020304" pitchFamily="18" charset="0"/>
                        </a:rPr>
                        <a:t>8. Spatial Interaction: </a:t>
                      </a:r>
                      <a:r>
                        <a:rPr lang="en-GB" sz="2100" b="0" i="1" dirty="0">
                          <a:effectLst>
                            <a:outerShdw blurRad="38100" dist="38100" dir="2700000" algn="tl">
                              <a:srgbClr val="000000">
                                <a:alpha val="43137"/>
                              </a:srgbClr>
                            </a:outerShdw>
                          </a:effectLst>
                          <a:latin typeface="+mn-lt"/>
                          <a:ea typeface="Times New Roman" panose="02020603050405020304" pitchFamily="18" charset="0"/>
                        </a:rPr>
                        <a:t>comings and goings.</a:t>
                      </a:r>
                      <a:endParaRPr lang="en-US" sz="2100" b="0" i="1" dirty="0">
                        <a:effectLst>
                          <a:outerShdw blurRad="38100" dist="38100" dir="2700000" algn="tl">
                            <a:srgbClr val="000000">
                              <a:alpha val="43137"/>
                            </a:srgbClr>
                          </a:outerShdw>
                        </a:effectLst>
                        <a:latin typeface="+mn-lt"/>
                        <a:ea typeface="Times New Roman" panose="02020603050405020304" pitchFamily="18" charset="0"/>
                      </a:endParaRPr>
                    </a:p>
                    <a:p>
                      <a:pPr marL="0" marR="0">
                        <a:spcBef>
                          <a:spcPts val="0"/>
                        </a:spcBef>
                        <a:spcAft>
                          <a:spcPts val="0"/>
                        </a:spcAft>
                      </a:pPr>
                      <a:r>
                        <a:rPr lang="en-GB" sz="2100" dirty="0">
                          <a:effectLst/>
                          <a:latin typeface="+mn-lt"/>
                          <a:ea typeface="Times New Roman" panose="02020603050405020304" pitchFamily="18" charset="0"/>
                        </a:rPr>
                        <a:t>Definitions and roles.</a:t>
                      </a:r>
                      <a:endParaRPr lang="en-US" sz="2100" dirty="0">
                        <a:effectLst/>
                        <a:latin typeface="+mn-lt"/>
                        <a:ea typeface="Times New Roman" panose="02020603050405020304" pitchFamily="18" charset="0"/>
                      </a:endParaRPr>
                    </a:p>
                    <a:p>
                      <a:pPr marL="0" marR="0">
                        <a:spcBef>
                          <a:spcPts val="0"/>
                        </a:spcBef>
                        <a:spcAft>
                          <a:spcPts val="0"/>
                        </a:spcAft>
                      </a:pPr>
                      <a:r>
                        <a:rPr lang="en-GB" sz="2100" dirty="0">
                          <a:effectLst/>
                          <a:latin typeface="+mn-lt"/>
                          <a:ea typeface="Times New Roman" panose="02020603050405020304" pitchFamily="18" charset="0"/>
                        </a:rPr>
                        <a:t>Activity space and journey to work.</a:t>
                      </a:r>
                      <a:endParaRPr lang="en-US" sz="2100" dirty="0">
                        <a:effectLst/>
                        <a:latin typeface="+mn-lt"/>
                        <a:ea typeface="Times New Roman" panose="02020603050405020304" pitchFamily="18" charset="0"/>
                      </a:endParaRPr>
                    </a:p>
                    <a:p>
                      <a:pPr marL="0" marR="0">
                        <a:spcBef>
                          <a:spcPts val="0"/>
                        </a:spcBef>
                        <a:spcAft>
                          <a:spcPts val="0"/>
                        </a:spcAft>
                      </a:pPr>
                      <a:r>
                        <a:rPr lang="en-GB" sz="2100" dirty="0">
                          <a:effectLst/>
                          <a:latin typeface="+mn-lt"/>
                          <a:ea typeface="Times New Roman" panose="02020603050405020304" pitchFamily="18" charset="0"/>
                        </a:rPr>
                        <a:t>Residential search behaviour .</a:t>
                      </a:r>
                      <a:endParaRPr lang="en-US" sz="2100" dirty="0">
                        <a:effectLst/>
                        <a:latin typeface="+mn-lt"/>
                        <a:ea typeface="Times New Roman" panose="02020603050405020304" pitchFamily="18" charset="0"/>
                      </a:endParaRPr>
                    </a:p>
                    <a:p>
                      <a:pPr marL="0" marR="0">
                        <a:spcBef>
                          <a:spcPts val="0"/>
                        </a:spcBef>
                        <a:spcAft>
                          <a:spcPts val="0"/>
                        </a:spcAft>
                      </a:pPr>
                      <a:r>
                        <a:rPr lang="en-GB" sz="2100" dirty="0">
                          <a:effectLst/>
                          <a:latin typeface="+mn-lt"/>
                          <a:ea typeface="Times New Roman" panose="02020603050405020304" pitchFamily="18" charset="0"/>
                        </a:rPr>
                        <a:t>Distance decay and gravity models (marketing geography).</a:t>
                      </a:r>
                      <a:endParaRPr lang="en-US" sz="2100" dirty="0">
                        <a:effectLst/>
                        <a:latin typeface="+mn-lt"/>
                        <a:ea typeface="Times New Roman" panose="02020603050405020304" pitchFamily="18" charset="0"/>
                      </a:endParaRPr>
                    </a:p>
                    <a:p>
                      <a:pPr marL="0" marR="0">
                        <a:spcBef>
                          <a:spcPts val="0"/>
                        </a:spcBef>
                        <a:spcAft>
                          <a:spcPts val="0"/>
                        </a:spcAft>
                      </a:pPr>
                      <a:r>
                        <a:rPr lang="en-GB" sz="2100" dirty="0">
                          <a:effectLst/>
                          <a:latin typeface="+mn-lt"/>
                          <a:ea typeface="Times New Roman" panose="02020603050405020304" pitchFamily="18" charset="0"/>
                        </a:rPr>
                        <a:t>Diffusion.</a:t>
                      </a:r>
                      <a:endParaRPr lang="en-US" sz="21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2"/>
          </p:nvPr>
        </p:nvSpPr>
        <p:spPr/>
        <p:txBody>
          <a:bodyPr/>
          <a:lstStyle/>
          <a:p>
            <a:fld id="{CE601F45-5601-47AF-B199-AE75829AC8A9}" type="slidenum">
              <a:rPr lang="en-US" smtClean="0"/>
              <a:t>16</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424069065"/>
      </p:ext>
    </p:extLst>
  </p:cSld>
  <p:clrMapOvr>
    <a:masterClrMapping/>
  </p:clrMapOvr>
  <mc:AlternateContent xmlns:mc="http://schemas.openxmlformats.org/markup-compatibility/2006" xmlns:p14="http://schemas.microsoft.com/office/powerpoint/2010/main">
    <mc:Choice Requires="p14">
      <p:transition p14:dur="0" advTm="68009"/>
    </mc:Choice>
    <mc:Fallback xmlns="">
      <p:transition advTm="68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20879053"/>
              </p:ext>
            </p:extLst>
          </p:nvPr>
        </p:nvGraphicFramePr>
        <p:xfrm>
          <a:off x="0" y="0"/>
          <a:ext cx="9144000" cy="6400800"/>
        </p:xfrm>
        <a:graphic>
          <a:graphicData uri="http://schemas.openxmlformats.org/drawingml/2006/table">
            <a:tbl>
              <a:tblPr firstRow="1" firstCol="1" bandRow="1"/>
              <a:tblGrid>
                <a:gridCol w="1981200">
                  <a:extLst>
                    <a:ext uri="{9D8B030D-6E8A-4147-A177-3AD203B41FA5}">
                      <a16:colId xmlns:a16="http://schemas.microsoft.com/office/drawing/2014/main" val="3883350588"/>
                    </a:ext>
                  </a:extLst>
                </a:gridCol>
                <a:gridCol w="7162800">
                  <a:extLst>
                    <a:ext uri="{9D8B030D-6E8A-4147-A177-3AD203B41FA5}">
                      <a16:colId xmlns:a16="http://schemas.microsoft.com/office/drawing/2014/main" val="20001"/>
                    </a:ext>
                  </a:extLst>
                </a:gridCol>
              </a:tblGrid>
              <a:tr h="1202115">
                <a:tc>
                  <a:txBody>
                    <a:bodyPr/>
                    <a:lstStyle/>
                    <a:p>
                      <a:pPr marL="0" marR="0" algn="ctr">
                        <a:spcBef>
                          <a:spcPts val="0"/>
                        </a:spcBef>
                        <a:spcAft>
                          <a:spcPts val="0"/>
                        </a:spcAft>
                      </a:pPr>
                      <a:r>
                        <a:rPr lang="en-CA" sz="1800" dirty="0">
                          <a:effectLst/>
                          <a:latin typeface="+mn-lt"/>
                          <a:ea typeface="Times New Roman" panose="02020603050405020304" pitchFamily="18" charset="0"/>
                        </a:rPr>
                        <a:t>Nov 9</a:t>
                      </a:r>
                      <a:endParaRPr lang="en-US" sz="1800" dirty="0">
                        <a:effectLst/>
                        <a:latin typeface="+mn-lt"/>
                        <a:ea typeface="Times New Roman" panose="02020603050405020304" pitchFamily="18" charset="0"/>
                      </a:endParaRPr>
                    </a:p>
                    <a:p>
                      <a:pPr marL="0" marR="0" algn="ctr">
                        <a:spcBef>
                          <a:spcPts val="0"/>
                        </a:spcBef>
                        <a:spcAft>
                          <a:spcPts val="0"/>
                        </a:spcAft>
                      </a:pPr>
                      <a:r>
                        <a:rPr lang="en-GB" sz="1800" b="1" dirty="0">
                          <a:solidFill>
                            <a:srgbClr val="FF0000"/>
                          </a:solidFill>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p>
                      <a:pPr marL="0" marR="0" algn="ctr">
                        <a:spcBef>
                          <a:spcPts val="0"/>
                        </a:spcBef>
                        <a:spcAft>
                          <a:spcPts val="0"/>
                        </a:spcAft>
                      </a:pPr>
                      <a:r>
                        <a:rPr lang="en-US" sz="1800" b="1" dirty="0">
                          <a:solidFill>
                            <a:srgbClr val="7030A0"/>
                          </a:solidFill>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p>
                      <a:pPr marL="0" marR="0" algn="ctr">
                        <a:spcBef>
                          <a:spcPts val="0"/>
                        </a:spcBef>
                        <a:spcAft>
                          <a:spcPts val="0"/>
                        </a:spcAft>
                      </a:pPr>
                      <a:r>
                        <a:rPr lang="en-US" sz="1800" b="1" dirty="0">
                          <a:solidFill>
                            <a:srgbClr val="7030A0"/>
                          </a:solidFill>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spcBef>
                          <a:spcPts val="0"/>
                        </a:spcBef>
                        <a:spcAft>
                          <a:spcPts val="0"/>
                        </a:spcAft>
                      </a:pPr>
                      <a:r>
                        <a:rPr lang="en-GB" sz="1800" b="0" dirty="0">
                          <a:effectLst>
                            <a:outerShdw blurRad="38100" dist="38100" dir="2700000" algn="tl">
                              <a:srgbClr val="000000">
                                <a:alpha val="43137"/>
                              </a:srgbClr>
                            </a:outerShdw>
                          </a:effectLst>
                          <a:latin typeface="+mn-lt"/>
                          <a:ea typeface="Times New Roman" panose="02020603050405020304" pitchFamily="18" charset="0"/>
                        </a:rPr>
                        <a:t>9. Urbanization: </a:t>
                      </a:r>
                      <a:r>
                        <a:rPr lang="en-GB" sz="1800" b="0" i="1" dirty="0">
                          <a:effectLst>
                            <a:outerShdw blurRad="38100" dist="38100" dir="2700000" algn="tl">
                              <a:srgbClr val="000000">
                                <a:alpha val="43137"/>
                              </a:srgbClr>
                            </a:outerShdw>
                          </a:effectLst>
                          <a:latin typeface="+mn-lt"/>
                          <a:ea typeface="Times New Roman" panose="02020603050405020304" pitchFamily="18" charset="0"/>
                        </a:rPr>
                        <a:t>the most complex human made process ever!</a:t>
                      </a:r>
                      <a:endParaRPr lang="en-US" sz="1800" b="0" i="1" dirty="0">
                        <a:effectLst>
                          <a:outerShdw blurRad="38100" dist="38100" dir="2700000" algn="tl">
                            <a:srgbClr val="000000">
                              <a:alpha val="43137"/>
                            </a:srgbClr>
                          </a:outerShdw>
                        </a:effectLst>
                        <a:latin typeface="+mn-lt"/>
                        <a:ea typeface="Times New Roman" panose="02020603050405020304" pitchFamily="18" charset="0"/>
                      </a:endParaRPr>
                    </a:p>
                    <a:p>
                      <a:pPr marL="0" marR="0">
                        <a:spcBef>
                          <a:spcPts val="0"/>
                        </a:spcBef>
                        <a:spcAft>
                          <a:spcPts val="0"/>
                        </a:spcAft>
                      </a:pPr>
                      <a:r>
                        <a:rPr lang="en-GB" sz="1800" dirty="0">
                          <a:effectLst/>
                          <a:latin typeface="+mn-lt"/>
                          <a:ea typeface="Times New Roman" panose="02020603050405020304" pitchFamily="18" charset="0"/>
                        </a:rPr>
                        <a:t>Defining urban.</a:t>
                      </a:r>
                      <a:endParaRPr lang="en-US" sz="1800" dirty="0">
                        <a:effectLst/>
                        <a:latin typeface="+mn-lt"/>
                        <a:ea typeface="Times New Roman" panose="02020603050405020304" pitchFamily="18" charset="0"/>
                      </a:endParaRPr>
                    </a:p>
                    <a:p>
                      <a:pPr marL="0" marR="0">
                        <a:spcBef>
                          <a:spcPts val="0"/>
                        </a:spcBef>
                        <a:spcAft>
                          <a:spcPts val="0"/>
                        </a:spcAft>
                      </a:pPr>
                      <a:r>
                        <a:rPr lang="en-GB" sz="1800" dirty="0">
                          <a:effectLst/>
                          <a:latin typeface="+mn-lt"/>
                          <a:ea typeface="Times New Roman" panose="02020603050405020304" pitchFamily="18" charset="0"/>
                        </a:rPr>
                        <a:t>Urban growth and urbanization.</a:t>
                      </a:r>
                      <a:endParaRPr lang="en-US" sz="1800" dirty="0">
                        <a:effectLst/>
                        <a:latin typeface="+mn-lt"/>
                        <a:ea typeface="Times New Roman" panose="02020603050405020304" pitchFamily="18" charset="0"/>
                      </a:endParaRPr>
                    </a:p>
                    <a:p>
                      <a:pPr marL="0" marR="0">
                        <a:spcBef>
                          <a:spcPts val="0"/>
                        </a:spcBef>
                        <a:spcAft>
                          <a:spcPts val="0"/>
                        </a:spcAft>
                      </a:pPr>
                      <a:r>
                        <a:rPr lang="en-GB" sz="1800" dirty="0">
                          <a:effectLst/>
                          <a:latin typeface="+mn-lt"/>
                          <a:ea typeface="Times New Roman" panose="02020603050405020304" pitchFamily="18" charset="0"/>
                        </a:rPr>
                        <a:t>Urbanization processes: economic, demographic and social.</a:t>
                      </a:r>
                      <a:endParaRPr lang="en-US" sz="1800" dirty="0">
                        <a:effectLst/>
                        <a:latin typeface="+mn-lt"/>
                        <a:ea typeface="Times New Roman" panose="02020603050405020304" pitchFamily="18" charset="0"/>
                      </a:endParaRPr>
                    </a:p>
                    <a:p>
                      <a:pPr marL="0" marR="0">
                        <a:spcBef>
                          <a:spcPts val="0"/>
                        </a:spcBef>
                        <a:spcAft>
                          <a:spcPts val="0"/>
                        </a:spcAft>
                      </a:pPr>
                      <a:r>
                        <a:rPr lang="en-GB" sz="1800" dirty="0">
                          <a:effectLst/>
                          <a:latin typeface="+mn-lt"/>
                          <a:ea typeface="Times New Roman" panose="02020603050405020304" pitchFamily="18" charset="0"/>
                        </a:rPr>
                        <a:t>Urbanization processes: synchronisation model.</a:t>
                      </a:r>
                      <a:endParaRPr lang="en-US" sz="18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2142861179"/>
                  </a:ext>
                </a:extLst>
              </a:tr>
              <a:tr h="1442538">
                <a:tc>
                  <a:txBody>
                    <a:bodyPr/>
                    <a:lstStyle/>
                    <a:p>
                      <a:pPr marL="0" marR="0" algn="ctr">
                        <a:spcBef>
                          <a:spcPts val="0"/>
                        </a:spcBef>
                        <a:spcAft>
                          <a:spcPts val="0"/>
                        </a:spcAft>
                      </a:pPr>
                      <a:r>
                        <a:rPr lang="en-CA" sz="1800" dirty="0">
                          <a:effectLst/>
                          <a:latin typeface="+mn-lt"/>
                          <a:ea typeface="Times New Roman" panose="02020603050405020304" pitchFamily="18" charset="0"/>
                        </a:rPr>
                        <a:t>Nov 16</a:t>
                      </a:r>
                      <a:endParaRPr lang="en-US" sz="1800" dirty="0">
                        <a:effectLst/>
                        <a:latin typeface="+mn-lt"/>
                        <a:ea typeface="Times New Roman" panose="02020603050405020304" pitchFamily="18" charset="0"/>
                      </a:endParaRPr>
                    </a:p>
                    <a:p>
                      <a:pPr marL="0" marR="0" algn="ctr">
                        <a:spcBef>
                          <a:spcPts val="0"/>
                        </a:spcBef>
                        <a:spcAft>
                          <a:spcPts val="0"/>
                        </a:spcAft>
                      </a:pPr>
                      <a:r>
                        <a:rPr lang="en-GB" sz="1800" b="1" dirty="0">
                          <a:solidFill>
                            <a:srgbClr val="FF0000"/>
                          </a:solidFill>
                          <a:effectLst/>
                          <a:latin typeface="+mn-lt"/>
                          <a:ea typeface="Times New Roman" panose="02020603050405020304" pitchFamily="18" charset="0"/>
                        </a:rPr>
                        <a:t>ESSAY DUE</a:t>
                      </a:r>
                    </a:p>
                    <a:p>
                      <a:pPr marL="0" marR="0" algn="ctr">
                        <a:spcBef>
                          <a:spcPts val="0"/>
                        </a:spcBef>
                        <a:spcAft>
                          <a:spcPts val="0"/>
                        </a:spcAft>
                      </a:pPr>
                      <a:endParaRPr lang="en-GB" sz="1800" b="1" dirty="0">
                        <a:solidFill>
                          <a:srgbClr val="FF0000"/>
                        </a:solidFill>
                        <a:effectLst/>
                        <a:latin typeface="+mn-lt"/>
                        <a:ea typeface="Times New Roman" panose="02020603050405020304" pitchFamily="18" charset="0"/>
                      </a:endParaRPr>
                    </a:p>
                    <a:p>
                      <a:pPr marL="0" marR="0" algn="ctr">
                        <a:spcBef>
                          <a:spcPts val="0"/>
                        </a:spcBef>
                        <a:spcAft>
                          <a:spcPts val="0"/>
                        </a:spcAft>
                      </a:pPr>
                      <a:endParaRPr lang="en-GB" sz="1800" b="1" dirty="0">
                        <a:solidFill>
                          <a:srgbClr val="FF0000"/>
                        </a:solidFill>
                        <a:effectLst/>
                        <a:latin typeface="+mn-lt"/>
                        <a:ea typeface="Times New Roman" panose="02020603050405020304" pitchFamily="18" charset="0"/>
                      </a:endParaRPr>
                    </a:p>
                    <a:p>
                      <a:pPr marL="0" marR="0" algn="ctr">
                        <a:spcBef>
                          <a:spcPts val="0"/>
                        </a:spcBef>
                        <a:spcAft>
                          <a:spcPts val="0"/>
                        </a:spcAft>
                      </a:pPr>
                      <a:endParaRPr lang="en-GB" sz="1800" b="1" dirty="0">
                        <a:solidFill>
                          <a:srgbClr val="FF0000"/>
                        </a:solidFill>
                        <a:effectLst/>
                        <a:latin typeface="+mn-lt"/>
                        <a:ea typeface="Times New Roman" panose="02020603050405020304" pitchFamily="18" charset="0"/>
                      </a:endParaRPr>
                    </a:p>
                    <a:p>
                      <a:pPr marL="0" marR="0" algn="ctr">
                        <a:spcBef>
                          <a:spcPts val="0"/>
                        </a:spcBef>
                        <a:spcAft>
                          <a:spcPts val="0"/>
                        </a:spcAft>
                      </a:pPr>
                      <a:endParaRPr lang="en-GB" sz="1800" b="1" dirty="0">
                        <a:solidFill>
                          <a:srgbClr val="FF0000"/>
                        </a:solidFill>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spcBef>
                          <a:spcPts val="0"/>
                        </a:spcBef>
                        <a:spcAft>
                          <a:spcPts val="0"/>
                        </a:spcAft>
                      </a:pPr>
                      <a:r>
                        <a:rPr lang="en-GB" sz="1800" b="0" dirty="0">
                          <a:effectLst>
                            <a:outerShdw blurRad="38100" dist="38100" dir="2700000" algn="tl">
                              <a:srgbClr val="000000">
                                <a:alpha val="43137"/>
                              </a:srgbClr>
                            </a:outerShdw>
                          </a:effectLst>
                          <a:latin typeface="+mn-lt"/>
                          <a:ea typeface="Times New Roman" panose="02020603050405020304" pitchFamily="18" charset="0"/>
                        </a:rPr>
                        <a:t>10. Structure and Design in the City: </a:t>
                      </a:r>
                      <a:r>
                        <a:rPr lang="en-GB" sz="1800" b="0" i="1" dirty="0">
                          <a:effectLst>
                            <a:outerShdw blurRad="38100" dist="38100" dir="2700000" algn="tl">
                              <a:srgbClr val="000000">
                                <a:alpha val="43137"/>
                              </a:srgbClr>
                            </a:outerShdw>
                          </a:effectLst>
                          <a:latin typeface="+mn-lt"/>
                          <a:ea typeface="Times New Roman" panose="02020603050405020304" pitchFamily="18" charset="0"/>
                        </a:rPr>
                        <a:t>the most complex human form ever!</a:t>
                      </a:r>
                      <a:endParaRPr lang="en-US" sz="1800" b="0" i="1" dirty="0">
                        <a:effectLst>
                          <a:outerShdw blurRad="38100" dist="38100" dir="2700000" algn="tl">
                            <a:srgbClr val="000000">
                              <a:alpha val="43137"/>
                            </a:srgbClr>
                          </a:outerShdw>
                        </a:effectLst>
                        <a:latin typeface="+mn-lt"/>
                        <a:ea typeface="Times New Roman" panose="02020603050405020304" pitchFamily="18" charset="0"/>
                      </a:endParaRPr>
                    </a:p>
                    <a:p>
                      <a:pPr marL="0" marR="0">
                        <a:spcBef>
                          <a:spcPts val="0"/>
                        </a:spcBef>
                        <a:spcAft>
                          <a:spcPts val="0"/>
                        </a:spcAft>
                      </a:pPr>
                      <a:r>
                        <a:rPr lang="en-GB" sz="1800" dirty="0">
                          <a:effectLst/>
                          <a:latin typeface="+mn-lt"/>
                          <a:ea typeface="Times New Roman" panose="02020603050405020304" pitchFamily="18" charset="0"/>
                        </a:rPr>
                        <a:t>Bid rent theory.</a:t>
                      </a:r>
                      <a:endParaRPr lang="en-US" sz="1800" dirty="0">
                        <a:effectLst/>
                        <a:latin typeface="+mn-lt"/>
                        <a:ea typeface="Times New Roman" panose="02020603050405020304" pitchFamily="18" charset="0"/>
                      </a:endParaRPr>
                    </a:p>
                    <a:p>
                      <a:pPr marL="0" marR="0">
                        <a:spcBef>
                          <a:spcPts val="0"/>
                        </a:spcBef>
                        <a:spcAft>
                          <a:spcPts val="0"/>
                        </a:spcAft>
                      </a:pPr>
                      <a:r>
                        <a:rPr lang="en-GB" sz="1800" dirty="0">
                          <a:effectLst/>
                          <a:latin typeface="+mn-lt"/>
                          <a:ea typeface="Times New Roman" panose="02020603050405020304" pitchFamily="18" charset="0"/>
                        </a:rPr>
                        <a:t>The role of transportation technology in city form.</a:t>
                      </a:r>
                      <a:endParaRPr lang="en-US" sz="1800" dirty="0">
                        <a:effectLst/>
                        <a:latin typeface="+mn-lt"/>
                        <a:ea typeface="Times New Roman" panose="02020603050405020304" pitchFamily="18" charset="0"/>
                      </a:endParaRPr>
                    </a:p>
                    <a:p>
                      <a:pPr marL="0" marR="0">
                        <a:spcBef>
                          <a:spcPts val="0"/>
                        </a:spcBef>
                        <a:spcAft>
                          <a:spcPts val="0"/>
                        </a:spcAft>
                      </a:pPr>
                      <a:r>
                        <a:rPr lang="en-GB" sz="1800" dirty="0">
                          <a:effectLst/>
                          <a:latin typeface="+mn-lt"/>
                          <a:ea typeface="Times New Roman" panose="02020603050405020304" pitchFamily="18" charset="0"/>
                        </a:rPr>
                        <a:t>Models of internal structure: concentric ring, sector, multiple nuclei.</a:t>
                      </a:r>
                      <a:endParaRPr lang="en-US" sz="1800" dirty="0">
                        <a:effectLst/>
                        <a:latin typeface="+mn-lt"/>
                        <a:ea typeface="Times New Roman" panose="02020603050405020304" pitchFamily="18" charset="0"/>
                      </a:endParaRPr>
                    </a:p>
                    <a:p>
                      <a:pPr marL="0" marR="0">
                        <a:spcBef>
                          <a:spcPts val="0"/>
                        </a:spcBef>
                        <a:spcAft>
                          <a:spcPts val="0"/>
                        </a:spcAft>
                      </a:pPr>
                      <a:r>
                        <a:rPr lang="en-GB" sz="1800" dirty="0">
                          <a:effectLst/>
                          <a:latin typeface="+mn-lt"/>
                          <a:ea typeface="Times New Roman" panose="02020603050405020304" pitchFamily="18" charset="0"/>
                        </a:rPr>
                        <a:t>Adaptive and integrative environments.</a:t>
                      </a:r>
                      <a:endParaRPr lang="en-US" sz="1800" dirty="0">
                        <a:effectLst/>
                        <a:latin typeface="+mn-lt"/>
                        <a:ea typeface="Times New Roman" panose="02020603050405020304" pitchFamily="18" charset="0"/>
                      </a:endParaRPr>
                    </a:p>
                    <a:p>
                      <a:pPr marL="0" marR="0" indent="0">
                        <a:spcBef>
                          <a:spcPts val="0"/>
                        </a:spcBef>
                        <a:spcAft>
                          <a:spcPts val="0"/>
                        </a:spcAft>
                        <a:buFontTx/>
                        <a:buNone/>
                      </a:pPr>
                      <a:r>
                        <a:rPr lang="en-GB" sz="1800" dirty="0">
                          <a:effectLst/>
                          <a:latin typeface="+mn-lt"/>
                          <a:ea typeface="Times New Roman" panose="02020603050405020304" pitchFamily="18" charset="0"/>
                        </a:rPr>
                        <a:t>Neighbourhood design: Garden Cities and the </a:t>
                      </a:r>
                      <a:r>
                        <a:rPr lang="en-GB" sz="1800" dirty="0" err="1">
                          <a:effectLst/>
                          <a:latin typeface="+mn-lt"/>
                          <a:ea typeface="Times New Roman" panose="02020603050405020304" pitchFamily="18" charset="0"/>
                        </a:rPr>
                        <a:t>Radburn</a:t>
                      </a:r>
                      <a:r>
                        <a:rPr lang="en-GB" sz="1800" dirty="0">
                          <a:effectLst/>
                          <a:latin typeface="+mn-lt"/>
                          <a:ea typeface="Times New Roman" panose="02020603050405020304" pitchFamily="18" charset="0"/>
                        </a:rPr>
                        <a:t> plan.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1"/>
                  </a:ext>
                </a:extLst>
              </a:tr>
              <a:tr h="1463040">
                <a:tc>
                  <a:txBody>
                    <a:bodyPr/>
                    <a:lstStyle/>
                    <a:p>
                      <a:pPr marL="0" marR="0" algn="ctr">
                        <a:spcBef>
                          <a:spcPts val="0"/>
                        </a:spcBef>
                        <a:spcAft>
                          <a:spcPts val="0"/>
                        </a:spcAft>
                      </a:pPr>
                      <a:r>
                        <a:rPr lang="en-CA" sz="1800" dirty="0">
                          <a:effectLst/>
                          <a:latin typeface="+mn-lt"/>
                          <a:ea typeface="Times New Roman" panose="02020603050405020304" pitchFamily="18" charset="0"/>
                        </a:rPr>
                        <a:t>Nov 23</a:t>
                      </a:r>
                      <a:endParaRPr lang="en-US" sz="18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spcBef>
                          <a:spcPts val="0"/>
                        </a:spcBef>
                        <a:spcAft>
                          <a:spcPts val="0"/>
                        </a:spcAft>
                      </a:pPr>
                      <a:r>
                        <a:rPr lang="en-GB" sz="1800" b="0" dirty="0">
                          <a:effectLst>
                            <a:outerShdw blurRad="38100" dist="38100" dir="2700000" algn="tl">
                              <a:srgbClr val="000000">
                                <a:alpha val="43137"/>
                              </a:srgbClr>
                            </a:outerShdw>
                          </a:effectLst>
                          <a:latin typeface="+mn-lt"/>
                          <a:ea typeface="Times New Roman" panose="02020603050405020304" pitchFamily="18" charset="0"/>
                        </a:rPr>
                        <a:t>12. Social Structure: </a:t>
                      </a:r>
                      <a:r>
                        <a:rPr lang="en-GB" sz="1800" b="0" i="1" dirty="0">
                          <a:effectLst>
                            <a:outerShdw blurRad="38100" dist="38100" dir="2700000" algn="tl">
                              <a:srgbClr val="000000">
                                <a:alpha val="43137"/>
                              </a:srgbClr>
                            </a:outerShdw>
                          </a:effectLst>
                          <a:latin typeface="+mn-lt"/>
                          <a:ea typeface="Times New Roman" panose="02020603050405020304" pitchFamily="18" charset="0"/>
                        </a:rPr>
                        <a:t>what you see is not necessarily</a:t>
                      </a:r>
                      <a:r>
                        <a:rPr lang="en-GB" sz="1800" b="0" i="1" baseline="0" dirty="0">
                          <a:effectLst>
                            <a:outerShdw blurRad="38100" dist="38100" dir="2700000" algn="tl">
                              <a:srgbClr val="000000">
                                <a:alpha val="43137"/>
                              </a:srgbClr>
                            </a:outerShdw>
                          </a:effectLst>
                          <a:latin typeface="+mn-lt"/>
                          <a:ea typeface="Times New Roman" panose="02020603050405020304" pitchFamily="18" charset="0"/>
                        </a:rPr>
                        <a:t> </a:t>
                      </a:r>
                      <a:r>
                        <a:rPr lang="en-GB" sz="1800" b="0" i="1" dirty="0">
                          <a:effectLst>
                            <a:outerShdw blurRad="38100" dist="38100" dir="2700000" algn="tl">
                              <a:srgbClr val="000000">
                                <a:alpha val="43137"/>
                              </a:srgbClr>
                            </a:outerShdw>
                          </a:effectLst>
                          <a:latin typeface="+mn-lt"/>
                          <a:ea typeface="Times New Roman" panose="02020603050405020304" pitchFamily="18" charset="0"/>
                        </a:rPr>
                        <a:t>what you get.</a:t>
                      </a:r>
                      <a:endParaRPr lang="en-US" sz="1800" b="0" i="1" dirty="0">
                        <a:effectLst>
                          <a:outerShdw blurRad="38100" dist="38100" dir="2700000" algn="tl">
                            <a:srgbClr val="000000">
                              <a:alpha val="43137"/>
                            </a:srgbClr>
                          </a:outerShdw>
                        </a:effectLst>
                        <a:latin typeface="+mn-lt"/>
                        <a:ea typeface="Times New Roman" panose="02020603050405020304" pitchFamily="18" charset="0"/>
                      </a:endParaRPr>
                    </a:p>
                    <a:p>
                      <a:pPr marL="0" marR="0">
                        <a:spcBef>
                          <a:spcPts val="0"/>
                        </a:spcBef>
                        <a:spcAft>
                          <a:spcPts val="0"/>
                        </a:spcAft>
                      </a:pPr>
                      <a:r>
                        <a:rPr lang="en-GB" sz="1800" dirty="0">
                          <a:effectLst/>
                          <a:latin typeface="+mn-lt"/>
                          <a:ea typeface="Times New Roman" panose="02020603050405020304" pitchFamily="18" charset="0"/>
                        </a:rPr>
                        <a:t>Urban ecology.</a:t>
                      </a:r>
                      <a:endParaRPr lang="en-US" sz="1800" dirty="0">
                        <a:effectLst/>
                        <a:latin typeface="+mn-lt"/>
                        <a:ea typeface="Times New Roman" panose="02020603050405020304" pitchFamily="18" charset="0"/>
                      </a:endParaRPr>
                    </a:p>
                    <a:p>
                      <a:pPr marL="0" marR="0">
                        <a:spcBef>
                          <a:spcPts val="0"/>
                        </a:spcBef>
                        <a:spcAft>
                          <a:spcPts val="0"/>
                        </a:spcAft>
                      </a:pPr>
                      <a:r>
                        <a:rPr lang="en-GB" sz="1800" dirty="0">
                          <a:effectLst/>
                          <a:latin typeface="+mn-lt"/>
                          <a:ea typeface="Times New Roman" panose="02020603050405020304" pitchFamily="18" charset="0"/>
                        </a:rPr>
                        <a:t>Social area analysis, factorial ecology</a:t>
                      </a:r>
                      <a:r>
                        <a:rPr lang="en-US" sz="1800" dirty="0">
                          <a:effectLst/>
                          <a:latin typeface="+mn-lt"/>
                          <a:ea typeface="Times New Roman" panose="02020603050405020304" pitchFamily="18" charset="0"/>
                        </a:rPr>
                        <a:t>.</a:t>
                      </a:r>
                    </a:p>
                    <a:p>
                      <a:pPr marL="0" marR="0">
                        <a:spcBef>
                          <a:spcPts val="0"/>
                        </a:spcBef>
                        <a:spcAft>
                          <a:spcPts val="0"/>
                        </a:spcAft>
                      </a:pPr>
                      <a:r>
                        <a:rPr lang="en-GB" sz="1800" dirty="0">
                          <a:effectLst/>
                          <a:latin typeface="+mn-lt"/>
                          <a:ea typeface="Times New Roman" panose="02020603050405020304" pitchFamily="18" charset="0"/>
                        </a:rPr>
                        <a:t>Spatial patterns of social dimensions.</a:t>
                      </a:r>
                      <a:endParaRPr lang="en-US" sz="1800" dirty="0">
                        <a:effectLst/>
                        <a:latin typeface="+mn-lt"/>
                        <a:ea typeface="Times New Roman" panose="02020603050405020304" pitchFamily="18" charset="0"/>
                      </a:endParaRPr>
                    </a:p>
                    <a:p>
                      <a:pPr marL="0" marR="0">
                        <a:spcBef>
                          <a:spcPts val="0"/>
                        </a:spcBef>
                        <a:spcAft>
                          <a:spcPts val="0"/>
                        </a:spcAft>
                      </a:pPr>
                      <a:r>
                        <a:rPr lang="en-GB" sz="1800" dirty="0">
                          <a:effectLst/>
                          <a:latin typeface="+mn-lt"/>
                          <a:ea typeface="Times New Roman" panose="02020603050405020304" pitchFamily="18" charset="0"/>
                        </a:rPr>
                        <a:t>The Rees community model.</a:t>
                      </a:r>
                      <a:endParaRPr lang="en-US" sz="18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2"/>
                  </a:ext>
                </a:extLst>
              </a:tr>
              <a:tr h="975835">
                <a:tc>
                  <a:txBody>
                    <a:bodyPr/>
                    <a:lstStyle/>
                    <a:p>
                      <a:pPr marL="0" marR="0" algn="ctr">
                        <a:spcBef>
                          <a:spcPts val="0"/>
                        </a:spcBef>
                        <a:spcAft>
                          <a:spcPts val="0"/>
                        </a:spcAft>
                      </a:pPr>
                      <a:r>
                        <a:rPr lang="en-CA" sz="1800" dirty="0">
                          <a:effectLst/>
                          <a:latin typeface="+mn-lt"/>
                          <a:ea typeface="Times New Roman" panose="02020603050405020304" pitchFamily="18" charset="0"/>
                        </a:rPr>
                        <a:t>Nov 30</a:t>
                      </a:r>
                      <a:endParaRPr lang="en-US" sz="1800" dirty="0">
                        <a:effectLst/>
                        <a:latin typeface="+mn-lt"/>
                        <a:ea typeface="Times New Roman" panose="02020603050405020304" pitchFamily="18" charset="0"/>
                      </a:endParaRPr>
                    </a:p>
                    <a:p>
                      <a:pPr marL="0" marR="0" algn="ctr">
                        <a:spcBef>
                          <a:spcPts val="0"/>
                        </a:spcBef>
                        <a:spcAft>
                          <a:spcPts val="0"/>
                        </a:spcAft>
                      </a:pPr>
                      <a:r>
                        <a:rPr lang="en-GB" sz="1800" b="1" dirty="0">
                          <a:solidFill>
                            <a:srgbClr val="FF0000"/>
                          </a:solidFill>
                          <a:effectLst/>
                          <a:latin typeface="+mn-lt"/>
                          <a:ea typeface="Times New Roman" panose="02020603050405020304" pitchFamily="18" charset="0"/>
                        </a:rPr>
                        <a:t> </a:t>
                      </a:r>
                      <a:endParaRPr lang="en-US" sz="18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spcBef>
                          <a:spcPts val="0"/>
                        </a:spcBef>
                        <a:spcAft>
                          <a:spcPts val="0"/>
                        </a:spcAft>
                      </a:pPr>
                      <a:r>
                        <a:rPr lang="en-GB" sz="1800" b="0" i="0" dirty="0">
                          <a:effectLst>
                            <a:outerShdw blurRad="38100" dist="38100" dir="2700000" algn="tl">
                              <a:srgbClr val="000000">
                                <a:alpha val="43137"/>
                              </a:srgbClr>
                            </a:outerShdw>
                          </a:effectLst>
                          <a:latin typeface="+mn-lt"/>
                          <a:ea typeface="Times New Roman" panose="02020603050405020304" pitchFamily="18" charset="0"/>
                        </a:rPr>
                        <a:t>12. Quality of Life in the City: </a:t>
                      </a:r>
                      <a:r>
                        <a:rPr lang="en-GB" sz="1800" b="0" i="1" dirty="0">
                          <a:effectLst>
                            <a:outerShdw blurRad="38100" dist="38100" dir="2700000" algn="tl">
                              <a:srgbClr val="000000">
                                <a:alpha val="43137"/>
                              </a:srgbClr>
                            </a:outerShdw>
                          </a:effectLst>
                          <a:latin typeface="+mn-lt"/>
                          <a:ea typeface="Times New Roman" panose="02020603050405020304" pitchFamily="18" charset="0"/>
                        </a:rPr>
                        <a:t>are we having fun yet?</a:t>
                      </a:r>
                      <a:endParaRPr lang="en-US" sz="1800" b="0" i="1" dirty="0">
                        <a:effectLst>
                          <a:outerShdw blurRad="38100" dist="38100" dir="2700000" algn="tl">
                            <a:srgbClr val="000000">
                              <a:alpha val="43137"/>
                            </a:srgbClr>
                          </a:outerShdw>
                        </a:effectLst>
                        <a:latin typeface="+mn-lt"/>
                        <a:ea typeface="Times New Roman" panose="02020603050405020304" pitchFamily="18" charset="0"/>
                      </a:endParaRPr>
                    </a:p>
                    <a:p>
                      <a:pPr marL="0" marR="0">
                        <a:spcBef>
                          <a:spcPts val="0"/>
                        </a:spcBef>
                        <a:spcAft>
                          <a:spcPts val="0"/>
                        </a:spcAft>
                      </a:pPr>
                      <a:r>
                        <a:rPr lang="en-GB" sz="1800" dirty="0">
                          <a:effectLst/>
                          <a:latin typeface="+mn-lt"/>
                          <a:ea typeface="Times New Roman" panose="02020603050405020304" pitchFamily="18" charset="0"/>
                        </a:rPr>
                        <a:t>What is quality of life?</a:t>
                      </a:r>
                      <a:endParaRPr lang="en-US" sz="1800" dirty="0">
                        <a:effectLst/>
                        <a:latin typeface="+mn-lt"/>
                        <a:ea typeface="Times New Roman" panose="02020603050405020304" pitchFamily="18" charset="0"/>
                      </a:endParaRPr>
                    </a:p>
                    <a:p>
                      <a:pPr marL="0" marR="0">
                        <a:spcBef>
                          <a:spcPts val="0"/>
                        </a:spcBef>
                        <a:spcAft>
                          <a:spcPts val="0"/>
                        </a:spcAft>
                      </a:pPr>
                      <a:r>
                        <a:rPr lang="en-GB" sz="1800" dirty="0">
                          <a:effectLst/>
                          <a:latin typeface="+mn-lt"/>
                          <a:ea typeface="Times New Roman" panose="02020603050405020304" pitchFamily="18" charset="0"/>
                        </a:rPr>
                        <a:t>Indicators and patterns.</a:t>
                      </a:r>
                      <a:endParaRPr lang="en-US" sz="1800" dirty="0">
                        <a:effectLst/>
                        <a:latin typeface="+mn-lt"/>
                        <a:ea typeface="Times New Roman" panose="02020603050405020304" pitchFamily="18" charset="0"/>
                      </a:endParaRPr>
                    </a:p>
                    <a:p>
                      <a:pPr marL="0" marR="0">
                        <a:spcBef>
                          <a:spcPts val="0"/>
                        </a:spcBef>
                        <a:spcAft>
                          <a:spcPts val="0"/>
                        </a:spcAft>
                      </a:pPr>
                      <a:r>
                        <a:rPr lang="en-GB" sz="1800" dirty="0">
                          <a:effectLst/>
                          <a:latin typeface="+mn-lt"/>
                          <a:ea typeface="Times New Roman" panose="02020603050405020304" pitchFamily="18" charset="0"/>
                        </a:rPr>
                        <a:t>The gap theory model.</a:t>
                      </a:r>
                      <a:endParaRPr lang="en-US" sz="18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3"/>
                  </a:ext>
                </a:extLst>
              </a:tr>
              <a:tr h="274320">
                <a:tc>
                  <a:txBody>
                    <a:bodyPr/>
                    <a:lstStyle/>
                    <a:p>
                      <a:pPr marL="0" marR="0" algn="ctr">
                        <a:spcBef>
                          <a:spcPts val="0"/>
                        </a:spcBef>
                        <a:spcAft>
                          <a:spcPts val="0"/>
                        </a:spcAft>
                      </a:pPr>
                      <a:r>
                        <a:rPr lang="en-CA" sz="1800" dirty="0">
                          <a:effectLst/>
                          <a:latin typeface="+mn-lt"/>
                          <a:ea typeface="Times New Roman" panose="02020603050405020304" pitchFamily="18" charset="0"/>
                        </a:rPr>
                        <a:t>Dec 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spcBef>
                          <a:spcPts val="0"/>
                        </a:spcBef>
                        <a:spcAft>
                          <a:spcPts val="0"/>
                        </a:spcAft>
                      </a:pPr>
                      <a:r>
                        <a:rPr lang="en-GB" sz="1800" b="1" dirty="0">
                          <a:effectLst/>
                          <a:latin typeface="+mn-lt"/>
                          <a:ea typeface="Times New Roman" panose="02020603050405020304" pitchFamily="18" charset="0"/>
                        </a:rPr>
                        <a:t>CLASSES END (but life goes on).</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effectLst/>
                          <a:latin typeface="+mn-lt"/>
                          <a:ea typeface="Times New Roman" panose="02020603050405020304" pitchFamily="18" charset="0"/>
                        </a:rPr>
                        <a:t>Final date to withdraw from an undergraduate program for the Fall 2016 term in good Academic Standing (no refund of Fall 2016 fees).</a:t>
                      </a:r>
                      <a:endParaRPr lang="en-US" sz="1800" dirty="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3114440493"/>
                  </a:ext>
                </a:extLst>
              </a:tr>
            </a:tbl>
          </a:graphicData>
        </a:graphic>
      </p:graphicFrame>
      <p:sp>
        <p:nvSpPr>
          <p:cNvPr id="2" name="Slide Number Placeholder 1"/>
          <p:cNvSpPr>
            <a:spLocks noGrp="1"/>
          </p:cNvSpPr>
          <p:nvPr>
            <p:ph type="sldNum" sz="quarter" idx="12"/>
          </p:nvPr>
        </p:nvSpPr>
        <p:spPr/>
        <p:txBody>
          <a:bodyPr/>
          <a:lstStyle/>
          <a:p>
            <a:fld id="{CE601F45-5601-47AF-B199-AE75829AC8A9}" type="slidenum">
              <a:rPr lang="en-US" smtClean="0"/>
              <a:t>17</a:t>
            </a:fld>
            <a:endParaRPr lang="en-US"/>
          </a:p>
        </p:txBody>
      </p:sp>
      <p:pic>
        <p:nvPicPr>
          <p:cNvPr id="5" name="Audio 4">
            <a:hlinkClick r:id="" action="ppaction://media"/>
            <a:extLst>
              <a:ext uri="{FF2B5EF4-FFF2-40B4-BE49-F238E27FC236}">
                <a16:creationId xmlns:a16="http://schemas.microsoft.com/office/drawing/2014/main" id="{8690D00D-9B21-4A32-B60E-F960B253B5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592946654"/>
      </p:ext>
    </p:extLst>
  </p:cSld>
  <p:clrMapOvr>
    <a:masterClrMapping/>
  </p:clrMapOvr>
  <mc:AlternateContent xmlns:mc="http://schemas.openxmlformats.org/markup-compatibility/2006" xmlns:p14="http://schemas.microsoft.com/office/powerpoint/2010/main">
    <mc:Choice Requires="p14">
      <p:transition p14:dur="0" advTm="81660"/>
    </mc:Choice>
    <mc:Fallback xmlns="">
      <p:transition advTm="81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5"/>
          </p:cNvPr>
          <p:cNvSpPr txBox="1"/>
          <p:nvPr/>
        </p:nvSpPr>
        <p:spPr>
          <a:xfrm>
            <a:off x="2362201" y="2721114"/>
            <a:ext cx="4419599" cy="707886"/>
          </a:xfrm>
          <a:prstGeom prst="rect">
            <a:avLst/>
          </a:prstGeom>
          <a:noFill/>
        </p:spPr>
        <p:txBody>
          <a:bodyPr wrap="square" rtlCol="0">
            <a:spAutoFit/>
          </a:bodyPr>
          <a:lstStyle/>
          <a:p>
            <a:pPr algn="ctr"/>
            <a:r>
              <a:rPr lang="en-US" sz="4000" dirty="0">
                <a:effectLst>
                  <a:outerShdw blurRad="38100" dist="38100" dir="2700000" algn="tl">
                    <a:srgbClr val="000000">
                      <a:alpha val="43137"/>
                    </a:srgbClr>
                  </a:outerShdw>
                </a:effectLst>
                <a:latin typeface="+mn-lt"/>
              </a:rPr>
              <a:t>COURSE ESSAY</a:t>
            </a:r>
          </a:p>
        </p:txBody>
      </p:sp>
      <p:sp>
        <p:nvSpPr>
          <p:cNvPr id="3" name="Slide Number Placeholder 2"/>
          <p:cNvSpPr>
            <a:spLocks noGrp="1"/>
          </p:cNvSpPr>
          <p:nvPr>
            <p:ph type="sldNum" sz="quarter" idx="12"/>
          </p:nvPr>
        </p:nvSpPr>
        <p:spPr/>
        <p:txBody>
          <a:bodyPr/>
          <a:lstStyle/>
          <a:p>
            <a:fld id="{CE601F45-5601-47AF-B199-AE75829AC8A9}" type="slidenum">
              <a:rPr lang="en-US" smtClean="0"/>
              <a:t>18</a:t>
            </a:fld>
            <a:endParaRPr lang="en-US"/>
          </a:p>
        </p:txBody>
      </p:sp>
      <p:pic>
        <p:nvPicPr>
          <p:cNvPr id="4" name="Audio 3">
            <a:hlinkClick r:id="" action="ppaction://media"/>
            <a:extLst>
              <a:ext uri="{FF2B5EF4-FFF2-40B4-BE49-F238E27FC236}">
                <a16:creationId xmlns:a16="http://schemas.microsoft.com/office/drawing/2014/main" id="{7623C999-EE19-45EA-8932-A0EDCD6B95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166261804"/>
      </p:ext>
    </p:extLst>
  </p:cSld>
  <p:clrMapOvr>
    <a:masterClrMapping/>
  </p:clrMapOvr>
  <mc:AlternateContent xmlns:mc="http://schemas.openxmlformats.org/markup-compatibility/2006" xmlns:p14="http://schemas.microsoft.com/office/powerpoint/2010/main">
    <mc:Choice Requires="p14">
      <p:transition p14:dur="0" advTm="5580"/>
    </mc:Choice>
    <mc:Fallback xmlns="">
      <p:transition advTm="5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9176" y="1676400"/>
            <a:ext cx="8153400" cy="3416320"/>
          </a:xfrm>
          <a:prstGeom prst="rect">
            <a:avLst/>
          </a:prstGeom>
          <a:noFill/>
        </p:spPr>
        <p:txBody>
          <a:bodyPr wrap="square" rtlCol="0">
            <a:spAutoFit/>
          </a:bodyPr>
          <a:lstStyle/>
          <a:p>
            <a:pPr algn="ctr"/>
            <a:r>
              <a:rPr lang="en-US" sz="3600" dirty="0">
                <a:effectLst>
                  <a:outerShdw blurRad="38100" dist="38100" dir="2700000" algn="tl">
                    <a:srgbClr val="000000">
                      <a:alpha val="43137"/>
                    </a:srgbClr>
                  </a:outerShdw>
                </a:effectLst>
                <a:latin typeface="+mn-lt"/>
              </a:rPr>
              <a:t>Ryerson Liberal Studies Policy requires it so you have to write it.</a:t>
            </a:r>
          </a:p>
          <a:p>
            <a:pPr algn="ctr"/>
            <a:r>
              <a:rPr lang="en-US" sz="3600" dirty="0">
                <a:effectLst>
                  <a:outerShdw blurRad="38100" dist="38100" dir="2700000" algn="tl">
                    <a:srgbClr val="000000">
                      <a:alpha val="43137"/>
                    </a:srgbClr>
                  </a:outerShdw>
                </a:effectLst>
                <a:latin typeface="+mn-lt"/>
              </a:rPr>
              <a:t>Sorry.</a:t>
            </a:r>
          </a:p>
          <a:p>
            <a:pPr algn="ctr"/>
            <a:r>
              <a:rPr lang="en-US" sz="3600" dirty="0">
                <a:effectLst>
                  <a:outerShdw blurRad="38100" dist="38100" dir="2700000" algn="tl">
                    <a:srgbClr val="000000">
                      <a:alpha val="43137"/>
                    </a:srgbClr>
                  </a:outerShdw>
                </a:effectLst>
                <a:latin typeface="+mn-lt"/>
              </a:rPr>
              <a:t>No, really.</a:t>
            </a:r>
          </a:p>
          <a:p>
            <a:pPr algn="ctr"/>
            <a:endParaRPr lang="en-US" sz="3600" dirty="0">
              <a:effectLst>
                <a:outerShdw blurRad="38100" dist="38100" dir="2700000" algn="tl">
                  <a:srgbClr val="000000">
                    <a:alpha val="43137"/>
                  </a:srgbClr>
                </a:outerShdw>
              </a:effectLst>
              <a:latin typeface="+mn-lt"/>
            </a:endParaRPr>
          </a:p>
          <a:p>
            <a:pPr algn="ctr"/>
            <a:r>
              <a:rPr lang="en-US" sz="3600" dirty="0">
                <a:effectLst>
                  <a:outerShdw blurRad="38100" dist="38100" dir="2700000" algn="tl">
                    <a:srgbClr val="000000">
                      <a:alpha val="43137"/>
                    </a:srgbClr>
                  </a:outerShdw>
                </a:effectLst>
                <a:latin typeface="+mn-lt"/>
              </a:rPr>
              <a:t>1,200 to 1,500 word essay.</a:t>
            </a:r>
          </a:p>
        </p:txBody>
      </p:sp>
      <p:sp>
        <p:nvSpPr>
          <p:cNvPr id="3" name="Slide Number Placeholder 2"/>
          <p:cNvSpPr>
            <a:spLocks noGrp="1"/>
          </p:cNvSpPr>
          <p:nvPr>
            <p:ph type="sldNum" sz="quarter" idx="12"/>
          </p:nvPr>
        </p:nvSpPr>
        <p:spPr/>
        <p:txBody>
          <a:bodyPr/>
          <a:lstStyle/>
          <a:p>
            <a:fld id="{CE601F45-5601-47AF-B199-AE75829AC8A9}" type="slidenum">
              <a:rPr lang="en-US" smtClean="0"/>
              <a:t>19</a:t>
            </a:fld>
            <a:endParaRPr lang="en-US"/>
          </a:p>
        </p:txBody>
      </p:sp>
      <p:pic>
        <p:nvPicPr>
          <p:cNvPr id="5" name="Audio 4">
            <a:hlinkClick r:id="" action="ppaction://media"/>
            <a:extLst>
              <a:ext uri="{FF2B5EF4-FFF2-40B4-BE49-F238E27FC236}">
                <a16:creationId xmlns:a16="http://schemas.microsoft.com/office/drawing/2014/main" id="{4EBEBBE0-31B5-403A-B1ED-4A5254B9401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1414507925"/>
      </p:ext>
    </p:extLst>
  </p:cSld>
  <p:clrMapOvr>
    <a:masterClrMapping/>
  </p:clrMapOvr>
  <mc:AlternateContent xmlns:mc="http://schemas.openxmlformats.org/markup-compatibility/2006" xmlns:p14="http://schemas.microsoft.com/office/powerpoint/2010/main">
    <mc:Choice Requires="p14">
      <p:transition p14:dur="0" advTm="34905"/>
    </mc:Choice>
    <mc:Fallback xmlns="">
      <p:transition advTm="34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01F45-5601-47AF-B199-AE75829AC8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charset="0"/>
            </a:endParaRPr>
          </a:p>
        </p:txBody>
      </p:sp>
      <p:sp>
        <p:nvSpPr>
          <p:cNvPr id="3" name="TextBox 2"/>
          <p:cNvSpPr txBox="1"/>
          <p:nvPr/>
        </p:nvSpPr>
        <p:spPr>
          <a:xfrm>
            <a:off x="0" y="-76200"/>
            <a:ext cx="91440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rPr>
              <a:t>How To Use Narrated PowerPoint Slide Shows</a:t>
            </a:r>
          </a:p>
          <a:p>
            <a:pPr algn="ctr">
              <a:defRPr/>
            </a:pPr>
            <a:r>
              <a:rPr lang="en-CA" sz="3000" dirty="0">
                <a:solidFill>
                  <a:srgbClr val="FF0000"/>
                </a:solidFill>
                <a:effectLst>
                  <a:outerShdw blurRad="38100" dist="38100" dir="2700000" algn="tl">
                    <a:srgbClr val="000000">
                      <a:alpha val="43137"/>
                    </a:srgbClr>
                  </a:outerShdw>
                </a:effectLst>
                <a:cs typeface="Arial" charset="0"/>
              </a:rPr>
              <a:t>Read Only: There is no narration on this slide.</a:t>
            </a:r>
            <a:endParaRPr lang="en-CA" sz="2000" dirty="0">
              <a:solidFill>
                <a:srgbClr val="FF0000"/>
              </a:solidFill>
              <a:effectLst>
                <a:outerShdw blurRad="38100" dist="38100" dir="2700000" algn="tl">
                  <a:srgbClr val="000000">
                    <a:alpha val="43137"/>
                  </a:srgbClr>
                </a:outerShdw>
              </a:effectLst>
              <a:cs typeface="Arial" charset="0"/>
            </a:endParaRPr>
          </a:p>
          <a:p>
            <a:pPr algn="ctr">
              <a:defRPr/>
            </a:pPr>
            <a:r>
              <a:rPr lang="en-CA" sz="2000" dirty="0">
                <a:solidFill>
                  <a:srgbClr val="FF0000"/>
                </a:solidFill>
                <a:effectLst>
                  <a:outerShdw blurRad="38100" dist="38100" dir="2700000" algn="tl">
                    <a:srgbClr val="000000">
                      <a:alpha val="43137"/>
                    </a:srgbClr>
                  </a:outerShdw>
                </a:effectLst>
                <a:cs typeface="Arial" charset="0"/>
              </a:rPr>
              <a:t>You must click through the items on this slide, and again at the end to start the narrated lecture slides.</a:t>
            </a:r>
            <a:endParaRPr lang="en-CA" sz="3000" dirty="0">
              <a:solidFill>
                <a:srgbClr val="FF0000"/>
              </a:solidFill>
              <a:effectLst>
                <a:outerShdw blurRad="38100" dist="38100" dir="2700000" algn="tl">
                  <a:srgbClr val="000000">
                    <a:alpha val="43137"/>
                  </a:srgbClr>
                </a:outerShdw>
              </a:effectLst>
              <a:cs typeface="Arial" charset="0"/>
            </a:endParaRPr>
          </a:p>
        </p:txBody>
      </p:sp>
      <p:sp>
        <p:nvSpPr>
          <p:cNvPr id="4" name="TextBox 3"/>
          <p:cNvSpPr txBox="1"/>
          <p:nvPr/>
        </p:nvSpPr>
        <p:spPr>
          <a:xfrm>
            <a:off x="0" y="1502688"/>
            <a:ext cx="9144000" cy="53553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b="0" i="0" u="none" strike="noStrike" kern="1200" cap="none" spc="0" normalizeH="0" baseline="0" noProof="0" dirty="0">
                <a:ln>
                  <a:noFill/>
                </a:ln>
                <a:solidFill>
                  <a:prstClr val="black"/>
                </a:solidFill>
                <a:effectLst/>
                <a:uLnTx/>
                <a:uFillTx/>
                <a:latin typeface="Calibri"/>
                <a:ea typeface="+mn-ea"/>
                <a:cs typeface="Arial" charset="0"/>
              </a:rPr>
              <a:t>The PowerPoint slides in this course are narrated and this means that each item on the slide is timed to synchronise with the narration.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b="0" i="0" u="none" strike="noStrike" kern="1200" cap="none" spc="0" normalizeH="0" baseline="0" noProof="0" dirty="0">
                <a:ln>
                  <a:noFill/>
                </a:ln>
                <a:solidFill>
                  <a:srgbClr val="FF0000"/>
                </a:solidFill>
                <a:effectLst/>
                <a:uLnTx/>
                <a:uFillTx/>
                <a:latin typeface="Calibri"/>
                <a:ea typeface="+mn-ea"/>
                <a:cs typeface="Arial" charset="0"/>
              </a:rPr>
              <a:t>Once you start the </a:t>
            </a:r>
            <a:r>
              <a:rPr kumimoji="0" lang="en-CA" b="0" u="none" strike="noStrike" kern="1200" cap="none" spc="0" normalizeH="0" baseline="0" noProof="0" dirty="0">
                <a:ln>
                  <a:noFill/>
                </a:ln>
                <a:solidFill>
                  <a:srgbClr val="FF0000"/>
                </a:solidFill>
                <a:uLnTx/>
                <a:uFillTx/>
                <a:latin typeface="Calibri"/>
                <a:ea typeface="+mn-ea"/>
                <a:cs typeface="Arial" charset="0"/>
              </a:rPr>
              <a:t>first</a:t>
            </a:r>
            <a:r>
              <a:rPr kumimoji="0" lang="en-CA"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rPr>
              <a:t> narrated </a:t>
            </a:r>
            <a:r>
              <a:rPr kumimoji="0" lang="en-CA" b="0" u="none" strike="noStrike" kern="1200" cap="none" spc="0" normalizeH="0" baseline="0" noProof="0" dirty="0">
                <a:ln>
                  <a:noFill/>
                </a:ln>
                <a:solidFill>
                  <a:srgbClr val="FF0000"/>
                </a:solidFill>
                <a:uLnTx/>
                <a:uFillTx/>
                <a:latin typeface="Calibri"/>
                <a:ea typeface="+mn-ea"/>
                <a:cs typeface="Arial" charset="0"/>
              </a:rPr>
              <a:t>slide (the next one)</a:t>
            </a:r>
            <a:r>
              <a:rPr kumimoji="0" lang="en-CA" b="0" i="0" u="none" strike="noStrike" kern="1200" cap="none" spc="0" normalizeH="0" baseline="0" noProof="0" dirty="0">
                <a:ln>
                  <a:noFill/>
                </a:ln>
                <a:solidFill>
                  <a:srgbClr val="FF0000"/>
                </a:solidFill>
                <a:effectLst/>
                <a:uLnTx/>
                <a:uFillTx/>
                <a:latin typeface="Calibri"/>
                <a:ea typeface="+mn-ea"/>
                <a:cs typeface="Arial" charset="0"/>
              </a:rPr>
              <a:t>, the whole PowerPoint deck should play through to the end </a:t>
            </a:r>
            <a:r>
              <a:rPr kumimoji="0" lang="en-CA"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rPr>
              <a:t>automatically</a:t>
            </a:r>
            <a:r>
              <a:rPr kumimoji="0" lang="en-CA" b="0" i="0" u="none" strike="noStrike" kern="1200" cap="none" spc="0" normalizeH="0" baseline="0" noProof="0" dirty="0">
                <a:ln>
                  <a:noFill/>
                </a:ln>
                <a:solidFill>
                  <a:srgbClr val="FF0000"/>
                </a:solidFill>
                <a:effectLst/>
                <a:uLnTx/>
                <a:uFillTx/>
                <a:latin typeface="Calibri"/>
                <a:ea typeface="+mn-ea"/>
                <a:cs typeface="Arial" charset="0"/>
              </a:rPr>
              <a:t> </a:t>
            </a:r>
            <a:r>
              <a:rPr kumimoji="0" lang="en-CA"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rPr>
              <a:t>without further clicking</a:t>
            </a:r>
            <a:r>
              <a:rPr kumimoji="0" lang="en-CA" b="0" i="0" u="none" strike="noStrike" kern="1200" cap="none" spc="0" normalizeH="0" baseline="0" noProof="0" dirty="0">
                <a:ln>
                  <a:noFill/>
                </a:ln>
                <a:solidFill>
                  <a:srgbClr val="FF0000"/>
                </a:solidFill>
                <a:effectLst/>
                <a:uLnTx/>
                <a:uFillTx/>
                <a:latin typeface="Calibri"/>
                <a:ea typeface="+mn-ea"/>
                <a:cs typeface="Arial" charset="0"/>
              </a:rPr>
              <a:t>. Be patient.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b="0" i="0" u="none" strike="noStrike" kern="1200" cap="none" spc="0" normalizeH="0" baseline="0" noProof="0" dirty="0">
                <a:ln>
                  <a:noFill/>
                </a:ln>
                <a:solidFill>
                  <a:prstClr val="black"/>
                </a:solidFill>
                <a:effectLst/>
                <a:uLnTx/>
                <a:uFillTx/>
                <a:latin typeface="Calibri"/>
                <a:ea typeface="+mn-ea"/>
                <a:cs typeface="Arial" charset="0"/>
              </a:rPr>
              <a:t>The advantage of this is that the narration (lecture) and the parts of a slide to which the narration pertains are synchronised, but the disadvantage is that you will have to pause the slide show if it is moving too quickly for you.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To pause a slide, right click then use “Pause” on the menu; to continue click anywhere on the screen. Function (</a:t>
            </a:r>
            <a:r>
              <a:rPr kumimoji="0" lang="en-CA"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Arial" charset="0"/>
              </a:rPr>
              <a:t>Fn</a:t>
            </a:r>
            <a:r>
              <a:rPr kumimoji="0" lang="en-CA"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 “p” will also pause and restart narration.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b="0" i="0" u="none" strike="noStrike" kern="1200" cap="none" spc="0" normalizeH="0" baseline="0" noProof="0" dirty="0">
                <a:ln>
                  <a:noFill/>
                </a:ln>
                <a:solidFill>
                  <a:prstClr val="black"/>
                </a:solidFill>
                <a:effectLst/>
                <a:uLnTx/>
                <a:uFillTx/>
                <a:latin typeface="Calibri"/>
                <a:ea typeface="+mn-ea"/>
                <a:cs typeface="Arial" charset="0"/>
              </a:rPr>
              <a:t>To turn off narration so you can run through the slides without the lecture, go to the </a:t>
            </a:r>
            <a:r>
              <a:rPr kumimoji="0" lang="en-CA" b="0" i="1" u="none" strike="noStrike" kern="1200" cap="none" spc="0" normalizeH="0" baseline="0" noProof="0" dirty="0">
                <a:ln>
                  <a:noFill/>
                </a:ln>
                <a:solidFill>
                  <a:prstClr val="black"/>
                </a:solidFill>
                <a:effectLst/>
                <a:uLnTx/>
                <a:uFillTx/>
                <a:latin typeface="Calibri"/>
                <a:ea typeface="+mn-ea"/>
                <a:cs typeface="Arial" charset="0"/>
              </a:rPr>
              <a:t>Slide Show </a:t>
            </a:r>
            <a:r>
              <a:rPr kumimoji="0" lang="en-CA" b="0" i="0" u="none" strike="noStrike" kern="1200" cap="none" spc="0" normalizeH="0" baseline="0" noProof="0" dirty="0">
                <a:ln>
                  <a:noFill/>
                </a:ln>
                <a:solidFill>
                  <a:prstClr val="black"/>
                </a:solidFill>
                <a:effectLst/>
                <a:uLnTx/>
                <a:uFillTx/>
                <a:latin typeface="Calibri"/>
                <a:ea typeface="+mn-ea"/>
                <a:cs typeface="Arial" charset="0"/>
              </a:rPr>
              <a:t>menu ribbon and clear the </a:t>
            </a:r>
            <a:r>
              <a:rPr kumimoji="0" lang="en-CA" b="0" i="1" u="none" strike="noStrike" kern="1200" cap="none" spc="0" normalizeH="0" baseline="0" noProof="0" dirty="0">
                <a:ln>
                  <a:noFill/>
                </a:ln>
                <a:solidFill>
                  <a:prstClr val="black"/>
                </a:solidFill>
                <a:effectLst/>
                <a:uLnTx/>
                <a:uFillTx/>
                <a:latin typeface="Calibri"/>
                <a:ea typeface="+mn-ea"/>
                <a:cs typeface="Arial" charset="0"/>
              </a:rPr>
              <a:t>Play Narrations </a:t>
            </a:r>
            <a:r>
              <a:rPr kumimoji="0" lang="en-CA" b="0" i="0" u="none" strike="noStrike" kern="1200" cap="none" spc="0" normalizeH="0" baseline="0" noProof="0" dirty="0">
                <a:ln>
                  <a:noFill/>
                </a:ln>
                <a:solidFill>
                  <a:prstClr val="black"/>
                </a:solidFill>
                <a:effectLst/>
                <a:uLnTx/>
                <a:uFillTx/>
                <a:latin typeface="Calibri"/>
                <a:ea typeface="+mn-ea"/>
                <a:cs typeface="Arial" charset="0"/>
              </a:rPr>
              <a:t>and</a:t>
            </a:r>
            <a:r>
              <a:rPr kumimoji="0" lang="en-CA" b="0" i="1" u="none" strike="noStrike" kern="1200" cap="none" spc="0" normalizeH="0" baseline="0" noProof="0" dirty="0">
                <a:ln>
                  <a:noFill/>
                </a:ln>
                <a:solidFill>
                  <a:prstClr val="black"/>
                </a:solidFill>
                <a:effectLst/>
                <a:uLnTx/>
                <a:uFillTx/>
                <a:latin typeface="Calibri"/>
                <a:ea typeface="+mn-ea"/>
                <a:cs typeface="Arial" charset="0"/>
              </a:rPr>
              <a:t> Use Timings </a:t>
            </a:r>
            <a:r>
              <a:rPr kumimoji="0" lang="en-CA" b="0" i="0" u="none" strike="noStrike" kern="1200" cap="none" spc="0" normalizeH="0" baseline="0" noProof="0" dirty="0">
                <a:ln>
                  <a:noFill/>
                </a:ln>
                <a:solidFill>
                  <a:prstClr val="black"/>
                </a:solidFill>
                <a:effectLst/>
                <a:uLnTx/>
                <a:uFillTx/>
                <a:latin typeface="Calibri"/>
                <a:ea typeface="+mn-ea"/>
                <a:cs typeface="Arial" charset="0"/>
              </a:rPr>
              <a:t>tick boxes. To resume the narrated lectures click them both back 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rPr>
              <a:t>Do not use the </a:t>
            </a:r>
            <a:r>
              <a:rPr kumimoji="0" lang="en-CA"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rPr>
              <a:t>Slide Show&gt;Record Slide Show </a:t>
            </a:r>
            <a:r>
              <a:rPr kumimoji="0" lang="en-CA"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rPr>
              <a:t>menu item to clear narration or timings! If you do you will erase the narrations and/or timings, possibly for all slides.</a:t>
            </a:r>
            <a:endParaRPr kumimoji="0" lang="en-US"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endParaRPr>
          </a:p>
        </p:txBody>
      </p:sp>
    </p:spTree>
    <p:extLst>
      <p:ext uri="{BB962C8B-B14F-4D97-AF65-F5344CB8AC3E}">
        <p14:creationId xmlns:p14="http://schemas.microsoft.com/office/powerpoint/2010/main" val="31377069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fade">
                                      <p:cBhvr>
                                        <p:cTn id="32" dur="500"/>
                                        <p:tgtEl>
                                          <p:spTgt spid="4">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Effect transition="in" filter="fade">
                                      <p:cBhvr>
                                        <p:cTn id="37"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8680" y="914400"/>
            <a:ext cx="7391400" cy="5047536"/>
          </a:xfrm>
          <a:prstGeom prst="rect">
            <a:avLst/>
          </a:prstGeom>
        </p:spPr>
        <p:txBody>
          <a:bodyPr wrap="square">
            <a:spAutoFit/>
          </a:bodyPr>
          <a:lstStyle/>
          <a:p>
            <a:pPr marL="63500" algn="ctr">
              <a:spcAft>
                <a:spcPts val="0"/>
              </a:spcAft>
            </a:pPr>
            <a:r>
              <a:rPr lang="en-US" sz="2300" spc="5" dirty="0">
                <a:latin typeface="Calibri" panose="020F0502020204030204" pitchFamily="34" charset="0"/>
                <a:ea typeface="Arial" panose="020B0604020202020204" pitchFamily="34" charset="0"/>
                <a:cs typeface="Arial" panose="020B0604020202020204" pitchFamily="34" charset="0"/>
              </a:rPr>
              <a:t>Given the pandemic restrictions on moving around in space, the essay has been redesigned to be pandemic friendly!</a:t>
            </a:r>
          </a:p>
          <a:p>
            <a:pPr marL="63500" algn="ctr">
              <a:spcAft>
                <a:spcPts val="0"/>
              </a:spcAft>
            </a:pPr>
            <a:endParaRPr lang="en-US" sz="2300" spc="5" dirty="0">
              <a:latin typeface="Calibri" panose="020F0502020204030204" pitchFamily="34" charset="0"/>
              <a:ea typeface="Arial" panose="020B0604020202020204" pitchFamily="34" charset="0"/>
              <a:cs typeface="Arial" panose="020B0604020202020204" pitchFamily="34" charset="0"/>
            </a:endParaRPr>
          </a:p>
          <a:p>
            <a:pPr marL="63500" algn="ctr">
              <a:spcAft>
                <a:spcPts val="0"/>
              </a:spcAft>
            </a:pPr>
            <a:r>
              <a:rPr lang="en-US" sz="2300" spc="5" dirty="0">
                <a:latin typeface="Calibri" panose="020F0502020204030204" pitchFamily="34" charset="0"/>
                <a:ea typeface="Arial" panose="020B0604020202020204" pitchFamily="34" charset="0"/>
                <a:cs typeface="Arial" panose="020B0604020202020204" pitchFamily="34" charset="0"/>
              </a:rPr>
              <a:t>The essay is a social science research paper and as such requires that you collect and analyse data to describe and/or compare one of two topics.</a:t>
            </a:r>
          </a:p>
          <a:p>
            <a:pPr marL="63500" algn="ctr">
              <a:spcAft>
                <a:spcPts val="0"/>
              </a:spcAft>
            </a:pPr>
            <a:endParaRPr lang="en-CA" sz="2300" spc="5" dirty="0">
              <a:latin typeface="Calibri" panose="020F0502020204030204" pitchFamily="34" charset="0"/>
              <a:ea typeface="Arial" panose="020B0604020202020204" pitchFamily="34" charset="0"/>
              <a:cs typeface="Arial" panose="020B0604020202020204" pitchFamily="34" charset="0"/>
            </a:endParaRPr>
          </a:p>
          <a:p>
            <a:pPr marL="63500" algn="ctr"/>
            <a:r>
              <a:rPr lang="en-US" sz="2300" spc="5" dirty="0">
                <a:latin typeface="Calibri" panose="020F0502020204030204" pitchFamily="34" charset="0"/>
                <a:ea typeface="Arial" panose="020B0604020202020204" pitchFamily="34" charset="0"/>
                <a:cs typeface="Arial" panose="020B0604020202020204" pitchFamily="34" charset="0"/>
              </a:rPr>
              <a:t>The essay topics allow you to use online data resources for your research.</a:t>
            </a:r>
            <a:endParaRPr lang="en-US" sz="2300" dirty="0">
              <a:latin typeface="Times New Roman" panose="02020603050405020304" pitchFamily="18" charset="0"/>
              <a:ea typeface="Times New Roman" panose="02020603050405020304" pitchFamily="18" charset="0"/>
            </a:endParaRPr>
          </a:p>
          <a:p>
            <a:pPr marL="63500" algn="ctr">
              <a:spcAft>
                <a:spcPts val="0"/>
              </a:spcAft>
            </a:pPr>
            <a:endParaRPr lang="en-CA" sz="2300" spc="5" dirty="0">
              <a:latin typeface="Calibri" panose="020F0502020204030204" pitchFamily="34" charset="0"/>
              <a:ea typeface="Arial" panose="020B0604020202020204" pitchFamily="34" charset="0"/>
              <a:cs typeface="Arial" panose="020B0604020202020204" pitchFamily="34" charset="0"/>
            </a:endParaRPr>
          </a:p>
          <a:p>
            <a:pPr marL="63500" algn="ctr">
              <a:spcAft>
                <a:spcPts val="0"/>
              </a:spcAft>
            </a:pPr>
            <a:r>
              <a:rPr lang="en-CA" sz="2300" spc="5" dirty="0">
                <a:latin typeface="Calibri" panose="020F0502020204030204" pitchFamily="34" charset="0"/>
                <a:ea typeface="Arial" panose="020B0604020202020204" pitchFamily="34" charset="0"/>
                <a:cs typeface="Arial" panose="020B0604020202020204" pitchFamily="34" charset="0"/>
              </a:rPr>
              <a:t>The best papers will incorporate concepts from the course, be extremely well written using a research format, and follow all the guidelines in the course outline.</a:t>
            </a:r>
            <a:endParaRPr lang="en-US" sz="2300" spc="5" dirty="0">
              <a:latin typeface="Calibri" panose="020F0502020204030204" pitchFamily="34" charset="0"/>
              <a:ea typeface="Arial" panose="020B0604020202020204" pitchFamily="34" charset="0"/>
              <a:cs typeface="Arial" panose="020B0604020202020204" pitchFamily="34" charset="0"/>
            </a:endParaRPr>
          </a:p>
        </p:txBody>
      </p:sp>
      <p:sp>
        <p:nvSpPr>
          <p:cNvPr id="3" name="Rectangle 2"/>
          <p:cNvSpPr/>
          <p:nvPr/>
        </p:nvSpPr>
        <p:spPr>
          <a:xfrm>
            <a:off x="2646423" y="0"/>
            <a:ext cx="3861057" cy="615553"/>
          </a:xfrm>
          <a:prstGeom prst="rect">
            <a:avLst/>
          </a:prstGeom>
        </p:spPr>
        <p:txBody>
          <a:bodyPr wrap="none">
            <a:spAutoFit/>
          </a:bodyPr>
          <a:lstStyle/>
          <a:p>
            <a:pPr marL="63500" algn="ctr">
              <a:spcAft>
                <a:spcPts val="0"/>
              </a:spcAft>
            </a:pPr>
            <a:r>
              <a:rPr lang="en-US" sz="3400" spc="5" dirty="0">
                <a:effectLst>
                  <a:outerShdw blurRad="38100" dist="38100" dir="2700000" algn="tl">
                    <a:srgbClr val="000000">
                      <a:alpha val="43137"/>
                    </a:srgbClr>
                  </a:outerShdw>
                </a:effectLst>
                <a:latin typeface="Calibri" panose="020F0502020204030204" pitchFamily="34" charset="0"/>
                <a:ea typeface="Arial" panose="020B0604020202020204" pitchFamily="34" charset="0"/>
                <a:cs typeface="Arial" panose="020B0604020202020204" pitchFamily="34" charset="0"/>
              </a:rPr>
              <a:t>Pandemic Preamble</a:t>
            </a:r>
            <a:endParaRPr lang="en-US" sz="34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CE601F45-5601-47AF-B199-AE75829AC8A9}" type="slidenum">
              <a:rPr lang="en-US" smtClean="0"/>
              <a:t>20</a:t>
            </a:fld>
            <a:endParaRPr lang="en-US"/>
          </a:p>
        </p:txBody>
      </p:sp>
      <p:pic>
        <p:nvPicPr>
          <p:cNvPr id="7" name="Audio 6">
            <a:hlinkClick r:id="" action="ppaction://media"/>
            <a:extLst>
              <a:ext uri="{FF2B5EF4-FFF2-40B4-BE49-F238E27FC236}">
                <a16:creationId xmlns:a16="http://schemas.microsoft.com/office/drawing/2014/main" id="{7A731B47-5E71-4164-927E-197EB0E0DB2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3265990080"/>
      </p:ext>
    </p:extLst>
  </p:cSld>
  <p:clrMapOvr>
    <a:masterClrMapping/>
  </p:clrMapOvr>
  <mc:AlternateContent xmlns:mc="http://schemas.openxmlformats.org/markup-compatibility/2006" xmlns:p14="http://schemas.microsoft.com/office/powerpoint/2010/main">
    <mc:Choice Requires="p14">
      <p:transition p14:dur="0" advTm="82942"/>
    </mc:Choice>
    <mc:Fallback xmlns="">
      <p:transition advTm="82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animEffect transition="in" filter="fade">
                                      <p:cBhvr>
                                        <p:cTn id="2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820" y="7620"/>
            <a:ext cx="8191500" cy="6617196"/>
          </a:xfrm>
          <a:prstGeom prst="rect">
            <a:avLst/>
          </a:prstGeom>
        </p:spPr>
        <p:txBody>
          <a:bodyPr wrap="square">
            <a:spAutoFit/>
          </a:bodyPr>
          <a:lstStyle/>
          <a:p>
            <a:pPr marL="103505" marR="0" algn="ctr">
              <a:spcBef>
                <a:spcPts val="0"/>
              </a:spcBef>
              <a:spcAft>
                <a:spcPts val="0"/>
              </a:spcAft>
            </a:pPr>
            <a:r>
              <a:rPr lang="en-US" sz="340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ES</a:t>
            </a:r>
            <a:r>
              <a:rPr lang="en-US" sz="3400" spc="15"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S</a:t>
            </a:r>
            <a:r>
              <a:rPr lang="en-US" sz="3400" spc="-25"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A</a:t>
            </a:r>
            <a:r>
              <a:rPr lang="en-US" sz="340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Y</a:t>
            </a:r>
            <a:r>
              <a:rPr lang="en-US" sz="3400" spc="15"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 </a:t>
            </a:r>
            <a:r>
              <a:rPr lang="en-US" sz="3400" spc="-25"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A</a:t>
            </a:r>
            <a:r>
              <a:rPr lang="en-US" sz="340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SSI</a:t>
            </a:r>
            <a:r>
              <a:rPr lang="en-US" sz="3400" spc="5"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G</a:t>
            </a:r>
            <a:r>
              <a:rPr lang="en-US" sz="340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N</a:t>
            </a:r>
            <a:r>
              <a:rPr lang="en-US" sz="3400" spc="-5"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M</a:t>
            </a:r>
            <a:r>
              <a:rPr lang="en-US" sz="340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EN</a:t>
            </a:r>
            <a:r>
              <a:rPr lang="en-US" sz="3400" spc="1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T</a:t>
            </a:r>
            <a:r>
              <a:rPr lang="en-US" sz="340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a:t>
            </a:r>
            <a:endParaRPr lang="en-US" sz="3400" dirty="0">
              <a:effectLst>
                <a:outerShdw blurRad="38100" dist="38100" dir="2700000" algn="tl">
                  <a:srgbClr val="000000">
                    <a:alpha val="43137"/>
                  </a:srgbClr>
                </a:outerShdw>
              </a:effectLst>
              <a:ea typeface="Times New Roman" panose="02020603050405020304" pitchFamily="18" charset="0"/>
            </a:endParaRPr>
          </a:p>
          <a:p>
            <a:pPr marL="103505" marR="0" algn="ctr">
              <a:spcBef>
                <a:spcPts val="0"/>
              </a:spcBef>
              <a:spcAft>
                <a:spcPts val="0"/>
              </a:spcAft>
            </a:pPr>
            <a:r>
              <a:rPr lang="en-US" sz="2300" spc="-1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G</a:t>
            </a:r>
            <a:r>
              <a:rPr lang="en-US" sz="230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EO</a:t>
            </a:r>
            <a:r>
              <a:rPr lang="en-US" sz="2300" spc="5"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G</a:t>
            </a:r>
            <a:r>
              <a:rPr lang="en-US" sz="2300" spc="1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R</a:t>
            </a:r>
            <a:r>
              <a:rPr lang="en-US" sz="2300" spc="-4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A</a:t>
            </a:r>
            <a:r>
              <a:rPr lang="en-US" sz="230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PHI</a:t>
            </a:r>
            <a:r>
              <a:rPr lang="en-US" sz="2300" spc="2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C</a:t>
            </a:r>
            <a:r>
              <a:rPr lang="en-US" sz="2300" spc="-25"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A</a:t>
            </a:r>
            <a:r>
              <a:rPr lang="en-US" sz="230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L</a:t>
            </a:r>
            <a:r>
              <a:rPr lang="en-US" sz="2300" spc="1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 </a:t>
            </a:r>
            <a:r>
              <a:rPr lang="en-US" sz="2300" spc="5"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I</a:t>
            </a:r>
            <a:r>
              <a:rPr lang="en-US" sz="230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NV</a:t>
            </a:r>
            <a:r>
              <a:rPr lang="en-US" sz="2300" spc="5"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E</a:t>
            </a:r>
            <a:r>
              <a:rPr lang="en-US" sz="230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STI</a:t>
            </a:r>
            <a:r>
              <a:rPr lang="en-US" sz="2300" spc="15"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G</a:t>
            </a:r>
            <a:r>
              <a:rPr lang="en-US" sz="2300" spc="-4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A</a:t>
            </a:r>
            <a:r>
              <a:rPr lang="en-US" sz="230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TION OF </a:t>
            </a:r>
            <a:r>
              <a:rPr lang="en-US" sz="2300" spc="-25"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A</a:t>
            </a:r>
            <a:r>
              <a:rPr lang="en-US" sz="230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N</a:t>
            </a:r>
            <a:r>
              <a:rPr lang="en-US" sz="2300" spc="35"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 </a:t>
            </a:r>
            <a:r>
              <a:rPr lang="en-US" sz="2300" spc="-25"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A</a:t>
            </a:r>
            <a:r>
              <a:rPr lang="en-US" sz="230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SPECT OF </a:t>
            </a:r>
            <a:r>
              <a:rPr lang="en-US" sz="2300" spc="5"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E</a:t>
            </a:r>
            <a:r>
              <a:rPr lang="en-US" sz="230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V</a:t>
            </a:r>
            <a:r>
              <a:rPr lang="en-US" sz="2300" spc="-1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E</a:t>
            </a:r>
            <a:r>
              <a:rPr lang="en-US" sz="230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R</a:t>
            </a:r>
            <a:r>
              <a:rPr lang="en-US" sz="2300" spc="-1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Y</a:t>
            </a:r>
            <a:r>
              <a:rPr lang="en-US" sz="2300" spc="2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D</a:t>
            </a:r>
            <a:r>
              <a:rPr lang="en-US" sz="2300" spc="-25"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A</a:t>
            </a:r>
            <a:r>
              <a:rPr lang="en-US" sz="2300" dirty="0">
                <a:effectLst>
                  <a:outerShdw blurRad="38100" dist="38100" dir="2700000" algn="tl">
                    <a:srgbClr val="000000">
                      <a:alpha val="43137"/>
                    </a:srgbClr>
                  </a:outerShdw>
                </a:effectLst>
                <a:ea typeface="Arial" panose="020B0604020202020204" pitchFamily="34" charset="0"/>
                <a:cs typeface="Arial" panose="020B0604020202020204" pitchFamily="34" charset="0"/>
              </a:rPr>
              <a:t>Y LIFE</a:t>
            </a:r>
          </a:p>
          <a:p>
            <a:pPr marL="103505" marR="0" algn="ctr">
              <a:spcBef>
                <a:spcPts val="0"/>
              </a:spcBef>
              <a:spcAft>
                <a:spcPts val="0"/>
              </a:spcAft>
            </a:pPr>
            <a:r>
              <a:rPr lang="en-CA" sz="2300" dirty="0">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(More details in the course outline)</a:t>
            </a:r>
            <a:endParaRPr lang="en-US" sz="2300" dirty="0">
              <a:effectLst>
                <a:outerShdw blurRad="38100" dist="38100" dir="2700000" algn="tl">
                  <a:srgbClr val="000000">
                    <a:alpha val="43137"/>
                  </a:srgbClr>
                </a:outerShdw>
              </a:effectLst>
              <a:ea typeface="Times New Roman" panose="02020603050405020304" pitchFamily="18" charset="0"/>
            </a:endParaRPr>
          </a:p>
          <a:p>
            <a:pPr algn="ctr"/>
            <a:r>
              <a:rPr lang="en-US" sz="2200" b="1" dirty="0">
                <a:ea typeface="Times New Roman" panose="02020603050405020304" pitchFamily="18" charset="0"/>
                <a:cs typeface="Times New Roman" panose="02020603050405020304" pitchFamily="18" charset="0"/>
              </a:rPr>
              <a:t> </a:t>
            </a:r>
            <a:endParaRPr lang="en-US" sz="2200" dirty="0">
              <a:ea typeface="Times New Roman" panose="02020603050405020304" pitchFamily="18" charset="0"/>
            </a:endParaRPr>
          </a:p>
          <a:p>
            <a:pPr marL="63500" marR="0" algn="ctr">
              <a:spcBef>
                <a:spcPts val="0"/>
              </a:spcBef>
              <a:spcAft>
                <a:spcPts val="0"/>
              </a:spcAft>
            </a:pPr>
            <a:r>
              <a:rPr lang="en-US" sz="2300" b="1" spc="5" dirty="0">
                <a:ea typeface="Arial" panose="020B0604020202020204" pitchFamily="34" charset="0"/>
                <a:cs typeface="Arial" panose="020B0604020202020204" pitchFamily="34" charset="0"/>
              </a:rPr>
              <a:t>Objective</a:t>
            </a:r>
            <a:endParaRPr lang="en-US" sz="2300" dirty="0">
              <a:ea typeface="Times New Roman" panose="02020603050405020304" pitchFamily="18" charset="0"/>
            </a:endParaRPr>
          </a:p>
          <a:p>
            <a:pPr marL="63500" marR="189865" algn="ctr">
              <a:spcBef>
                <a:spcPts val="0"/>
              </a:spcBef>
              <a:spcAft>
                <a:spcPts val="0"/>
              </a:spcAft>
            </a:pPr>
            <a:r>
              <a:rPr lang="en-US" sz="2300" spc="5" dirty="0">
                <a:ea typeface="Arial" panose="020B0604020202020204" pitchFamily="34" charset="0"/>
                <a:cs typeface="Arial" panose="020B0604020202020204" pitchFamily="34" charset="0"/>
              </a:rPr>
              <a:t>G</a:t>
            </a:r>
            <a:r>
              <a:rPr lang="en-US" sz="2300" dirty="0">
                <a:ea typeface="Arial" panose="020B0604020202020204" pitchFamily="34" charset="0"/>
                <a:cs typeface="Arial" panose="020B0604020202020204" pitchFamily="34" charset="0"/>
              </a:rPr>
              <a:t>e</a:t>
            </a:r>
            <a:r>
              <a:rPr lang="en-US" sz="2300" spc="-15" dirty="0">
                <a:ea typeface="Arial" panose="020B0604020202020204" pitchFamily="34" charset="0"/>
                <a:cs typeface="Arial" panose="020B0604020202020204" pitchFamily="34" charset="0"/>
              </a:rPr>
              <a:t>o</a:t>
            </a:r>
            <a:r>
              <a:rPr lang="en-US" sz="2300" spc="10" dirty="0">
                <a:ea typeface="Arial" panose="020B0604020202020204" pitchFamily="34" charset="0"/>
                <a:cs typeface="Arial" panose="020B0604020202020204" pitchFamily="34" charset="0"/>
              </a:rPr>
              <a:t>g</a:t>
            </a:r>
            <a:r>
              <a:rPr lang="en-US" sz="2300" spc="5" dirty="0">
                <a:ea typeface="Arial" panose="020B0604020202020204" pitchFamily="34" charset="0"/>
                <a:cs typeface="Arial" panose="020B0604020202020204" pitchFamily="34" charset="0"/>
              </a:rPr>
              <a:t>r</a:t>
            </a:r>
            <a:r>
              <a:rPr lang="en-US" sz="2300" dirty="0">
                <a:ea typeface="Arial" panose="020B0604020202020204" pitchFamily="34" charset="0"/>
                <a:cs typeface="Arial" panose="020B0604020202020204" pitchFamily="34" charset="0"/>
              </a:rPr>
              <a:t>a</a:t>
            </a:r>
            <a:r>
              <a:rPr lang="en-US" sz="2300" spc="-5" dirty="0">
                <a:ea typeface="Arial" panose="020B0604020202020204" pitchFamily="34" charset="0"/>
                <a:cs typeface="Arial" panose="020B0604020202020204" pitchFamily="34" charset="0"/>
              </a:rPr>
              <a:t>p</a:t>
            </a:r>
            <a:r>
              <a:rPr lang="en-US" sz="2300" dirty="0">
                <a:ea typeface="Arial" panose="020B0604020202020204" pitchFamily="34" charset="0"/>
                <a:cs typeface="Arial" panose="020B0604020202020204" pitchFamily="34" charset="0"/>
              </a:rPr>
              <a:t>h</a:t>
            </a:r>
            <a:r>
              <a:rPr lang="en-US" sz="2300" spc="-5" dirty="0">
                <a:ea typeface="Arial" panose="020B0604020202020204" pitchFamily="34" charset="0"/>
                <a:cs typeface="Arial" panose="020B0604020202020204" pitchFamily="34" charset="0"/>
              </a:rPr>
              <a:t>i</a:t>
            </a:r>
            <a:r>
              <a:rPr lang="en-US" sz="2300" dirty="0">
                <a:ea typeface="Arial" panose="020B0604020202020204" pitchFamily="34" charset="0"/>
                <a:cs typeface="Arial" panose="020B0604020202020204" pitchFamily="34" charset="0"/>
              </a:rPr>
              <a:t>c</a:t>
            </a:r>
            <a:r>
              <a:rPr lang="en-US" sz="2300" spc="-5" dirty="0">
                <a:ea typeface="Arial" panose="020B0604020202020204" pitchFamily="34" charset="0"/>
                <a:cs typeface="Arial" panose="020B0604020202020204" pitchFamily="34" charset="0"/>
              </a:rPr>
              <a:t> </a:t>
            </a:r>
            <a:r>
              <a:rPr lang="en-US" sz="2300" dirty="0">
                <a:ea typeface="Arial" panose="020B0604020202020204" pitchFamily="34" charset="0"/>
                <a:cs typeface="Arial" panose="020B0604020202020204" pitchFamily="34" charset="0"/>
              </a:rPr>
              <a:t>pri</a:t>
            </a:r>
            <a:r>
              <a:rPr lang="en-US" sz="2300" spc="-5" dirty="0">
                <a:ea typeface="Arial" panose="020B0604020202020204" pitchFamily="34" charset="0"/>
                <a:cs typeface="Arial" panose="020B0604020202020204" pitchFamily="34" charset="0"/>
              </a:rPr>
              <a:t>n</a:t>
            </a:r>
            <a:r>
              <a:rPr lang="en-US" sz="2300" dirty="0">
                <a:ea typeface="Arial" panose="020B0604020202020204" pitchFamily="34" charset="0"/>
                <a:cs typeface="Arial" panose="020B0604020202020204" pitchFamily="34" charset="0"/>
              </a:rPr>
              <a:t>c</a:t>
            </a:r>
            <a:r>
              <a:rPr lang="en-US" sz="2300" spc="-5" dirty="0">
                <a:ea typeface="Arial" panose="020B0604020202020204" pitchFamily="34" charset="0"/>
                <a:cs typeface="Arial" panose="020B0604020202020204" pitchFamily="34" charset="0"/>
              </a:rPr>
              <a:t>i</a:t>
            </a:r>
            <a:r>
              <a:rPr lang="en-US" sz="2300" dirty="0">
                <a:ea typeface="Arial" panose="020B0604020202020204" pitchFamily="34" charset="0"/>
                <a:cs typeface="Arial" panose="020B0604020202020204" pitchFamily="34" charset="0"/>
              </a:rPr>
              <a:t>p</a:t>
            </a:r>
            <a:r>
              <a:rPr lang="en-US" sz="2300" spc="-5" dirty="0">
                <a:ea typeface="Arial" panose="020B0604020202020204" pitchFamily="34" charset="0"/>
                <a:cs typeface="Arial" panose="020B0604020202020204" pitchFamily="34" charset="0"/>
              </a:rPr>
              <a:t>l</a:t>
            </a:r>
            <a:r>
              <a:rPr lang="en-US" sz="2300" dirty="0">
                <a:ea typeface="Arial" panose="020B0604020202020204" pitchFamily="34" charset="0"/>
                <a:cs typeface="Arial" panose="020B0604020202020204" pitchFamily="34" charset="0"/>
              </a:rPr>
              <a:t>es a</a:t>
            </a:r>
            <a:r>
              <a:rPr lang="en-US" sz="2300" spc="-5" dirty="0">
                <a:ea typeface="Arial" panose="020B0604020202020204" pitchFamily="34" charset="0"/>
                <a:cs typeface="Arial" panose="020B0604020202020204" pitchFamily="34" charset="0"/>
              </a:rPr>
              <a:t>r</a:t>
            </a:r>
            <a:r>
              <a:rPr lang="en-US" sz="2300" dirty="0">
                <a:ea typeface="Arial" panose="020B0604020202020204" pitchFamily="34" charset="0"/>
                <a:cs typeface="Arial" panose="020B0604020202020204" pitchFamily="34" charset="0"/>
              </a:rPr>
              <a:t>e a part of o</a:t>
            </a:r>
            <a:r>
              <a:rPr lang="en-US" sz="2300" spc="-10" dirty="0">
                <a:ea typeface="Arial" panose="020B0604020202020204" pitchFamily="34" charset="0"/>
                <a:cs typeface="Arial" panose="020B0604020202020204" pitchFamily="34" charset="0"/>
              </a:rPr>
              <a:t>u</a:t>
            </a:r>
            <a:r>
              <a:rPr lang="en-US" sz="2300" dirty="0">
                <a:ea typeface="Arial" panose="020B0604020202020204" pitchFamily="34" charset="0"/>
                <a:cs typeface="Arial" panose="020B0604020202020204" pitchFamily="34" charset="0"/>
              </a:rPr>
              <a:t>r</a:t>
            </a:r>
            <a:r>
              <a:rPr lang="en-US" sz="2300" spc="10" dirty="0">
                <a:ea typeface="Arial" panose="020B0604020202020204" pitchFamily="34" charset="0"/>
                <a:cs typeface="Arial" panose="020B0604020202020204" pitchFamily="34" charset="0"/>
              </a:rPr>
              <a:t> </a:t>
            </a:r>
            <a:r>
              <a:rPr lang="en-US" sz="2300" spc="-15" dirty="0">
                <a:ea typeface="Arial" panose="020B0604020202020204" pitchFamily="34" charset="0"/>
                <a:cs typeface="Arial" panose="020B0604020202020204" pitchFamily="34" charset="0"/>
              </a:rPr>
              <a:t>e</a:t>
            </a:r>
            <a:r>
              <a:rPr lang="en-US" sz="2300" spc="-10" dirty="0">
                <a:ea typeface="Arial" panose="020B0604020202020204" pitchFamily="34" charset="0"/>
                <a:cs typeface="Arial" panose="020B0604020202020204" pitchFamily="34" charset="0"/>
              </a:rPr>
              <a:t>v</a:t>
            </a:r>
            <a:r>
              <a:rPr lang="en-US" sz="2300" dirty="0">
                <a:ea typeface="Arial" panose="020B0604020202020204" pitchFamily="34" charset="0"/>
                <a:cs typeface="Arial" panose="020B0604020202020204" pitchFamily="34" charset="0"/>
              </a:rPr>
              <a:t>er</a:t>
            </a:r>
            <a:r>
              <a:rPr lang="en-US" sz="2300" spc="-10" dirty="0">
                <a:ea typeface="Arial" panose="020B0604020202020204" pitchFamily="34" charset="0"/>
                <a:cs typeface="Arial" panose="020B0604020202020204" pitchFamily="34" charset="0"/>
              </a:rPr>
              <a:t>y</a:t>
            </a:r>
            <a:r>
              <a:rPr lang="en-US" sz="2300" dirty="0">
                <a:ea typeface="Arial" panose="020B0604020202020204" pitchFamily="34" charset="0"/>
                <a:cs typeface="Arial" panose="020B0604020202020204" pitchFamily="34" charset="0"/>
              </a:rPr>
              <a:t>d</a:t>
            </a:r>
            <a:r>
              <a:rPr lang="en-US" sz="2300" spc="10" dirty="0">
                <a:ea typeface="Arial" panose="020B0604020202020204" pitchFamily="34" charset="0"/>
                <a:cs typeface="Arial" panose="020B0604020202020204" pitchFamily="34" charset="0"/>
              </a:rPr>
              <a:t>a</a:t>
            </a:r>
            <a:r>
              <a:rPr lang="en-US" sz="2300" dirty="0">
                <a:ea typeface="Arial" panose="020B0604020202020204" pitchFamily="34" charset="0"/>
                <a:cs typeface="Arial" panose="020B0604020202020204" pitchFamily="34" charset="0"/>
              </a:rPr>
              <a:t>y</a:t>
            </a:r>
            <a:r>
              <a:rPr lang="en-US" sz="2300" spc="-5" dirty="0">
                <a:ea typeface="Arial" panose="020B0604020202020204" pitchFamily="34" charset="0"/>
                <a:cs typeface="Arial" panose="020B0604020202020204" pitchFamily="34" charset="0"/>
              </a:rPr>
              <a:t> l</a:t>
            </a:r>
            <a:r>
              <a:rPr lang="en-US" sz="2300" spc="5" dirty="0">
                <a:ea typeface="Arial" panose="020B0604020202020204" pitchFamily="34" charset="0"/>
                <a:cs typeface="Arial" panose="020B0604020202020204" pitchFamily="34" charset="0"/>
              </a:rPr>
              <a:t>i</a:t>
            </a:r>
            <a:r>
              <a:rPr lang="en-US" sz="2300" spc="-10" dirty="0">
                <a:ea typeface="Arial" panose="020B0604020202020204" pitchFamily="34" charset="0"/>
                <a:cs typeface="Arial" panose="020B0604020202020204" pitchFamily="34" charset="0"/>
              </a:rPr>
              <a:t>v</a:t>
            </a:r>
            <a:r>
              <a:rPr lang="en-US" sz="2300" dirty="0">
                <a:ea typeface="Arial" panose="020B0604020202020204" pitchFamily="34" charset="0"/>
                <a:cs typeface="Arial" panose="020B0604020202020204" pitchFamily="34" charset="0"/>
              </a:rPr>
              <a:t>es.</a:t>
            </a:r>
            <a:r>
              <a:rPr lang="en-US" sz="2300" spc="10" dirty="0">
                <a:ea typeface="Arial" panose="020B0604020202020204" pitchFamily="34" charset="0"/>
                <a:cs typeface="Arial" panose="020B0604020202020204" pitchFamily="34" charset="0"/>
              </a:rPr>
              <a:t> T</a:t>
            </a:r>
            <a:r>
              <a:rPr lang="en-US" sz="2300" dirty="0">
                <a:ea typeface="Arial" panose="020B0604020202020204" pitchFamily="34" charset="0"/>
                <a:cs typeface="Arial" panose="020B0604020202020204" pitchFamily="34" charset="0"/>
              </a:rPr>
              <a:t>h</a:t>
            </a:r>
            <a:r>
              <a:rPr lang="en-US" sz="2300" spc="-5" dirty="0">
                <a:ea typeface="Arial" panose="020B0604020202020204" pitchFamily="34" charset="0"/>
                <a:cs typeface="Arial" panose="020B0604020202020204" pitchFamily="34" charset="0"/>
              </a:rPr>
              <a:t>i</a:t>
            </a:r>
            <a:r>
              <a:rPr lang="en-US" sz="2300" dirty="0">
                <a:ea typeface="Arial" panose="020B0604020202020204" pitchFamily="34" charset="0"/>
                <a:cs typeface="Arial" panose="020B0604020202020204" pitchFamily="34" charset="0"/>
              </a:rPr>
              <a:t>s</a:t>
            </a:r>
            <a:r>
              <a:rPr lang="en-US" sz="2300" spc="-5" dirty="0">
                <a:ea typeface="Arial" panose="020B0604020202020204" pitchFamily="34" charset="0"/>
                <a:cs typeface="Arial" panose="020B0604020202020204" pitchFamily="34" charset="0"/>
              </a:rPr>
              <a:t> </a:t>
            </a:r>
            <a:r>
              <a:rPr lang="en-US" sz="2300" dirty="0">
                <a:ea typeface="Arial" panose="020B0604020202020204" pitchFamily="34" charset="0"/>
                <a:cs typeface="Arial" panose="020B0604020202020204" pitchFamily="34" charset="0"/>
              </a:rPr>
              <a:t>ass</a:t>
            </a:r>
            <a:r>
              <a:rPr lang="en-US" sz="2300" spc="-20" dirty="0">
                <a:ea typeface="Arial" panose="020B0604020202020204" pitchFamily="34" charset="0"/>
                <a:cs typeface="Arial" panose="020B0604020202020204" pitchFamily="34" charset="0"/>
              </a:rPr>
              <a:t>i</a:t>
            </a:r>
            <a:r>
              <a:rPr lang="en-US" sz="2300" dirty="0">
                <a:ea typeface="Arial" panose="020B0604020202020204" pitchFamily="34" charset="0"/>
                <a:cs typeface="Arial" panose="020B0604020202020204" pitchFamily="34" charset="0"/>
              </a:rPr>
              <a:t>g</a:t>
            </a:r>
            <a:r>
              <a:rPr lang="en-US" sz="2300" spc="-5" dirty="0">
                <a:ea typeface="Arial" panose="020B0604020202020204" pitchFamily="34" charset="0"/>
                <a:cs typeface="Arial" panose="020B0604020202020204" pitchFamily="34" charset="0"/>
              </a:rPr>
              <a:t>n</a:t>
            </a:r>
            <a:r>
              <a:rPr lang="en-US" sz="2300" spc="5" dirty="0">
                <a:ea typeface="Arial" panose="020B0604020202020204" pitchFamily="34" charset="0"/>
                <a:cs typeface="Arial" panose="020B0604020202020204" pitchFamily="34" charset="0"/>
              </a:rPr>
              <a:t>m</a:t>
            </a:r>
            <a:r>
              <a:rPr lang="en-US" sz="2300" dirty="0">
                <a:ea typeface="Arial" panose="020B0604020202020204" pitchFamily="34" charset="0"/>
                <a:cs typeface="Arial" panose="020B0604020202020204" pitchFamily="34" charset="0"/>
              </a:rPr>
              <a:t>e</a:t>
            </a:r>
            <a:r>
              <a:rPr lang="en-US" sz="2300" spc="-5" dirty="0">
                <a:ea typeface="Arial" panose="020B0604020202020204" pitchFamily="34" charset="0"/>
                <a:cs typeface="Arial" panose="020B0604020202020204" pitchFamily="34" charset="0"/>
              </a:rPr>
              <a:t>n</a:t>
            </a:r>
            <a:r>
              <a:rPr lang="en-US" sz="2300" dirty="0">
                <a:ea typeface="Arial" panose="020B0604020202020204" pitchFamily="34" charset="0"/>
                <a:cs typeface="Arial" panose="020B0604020202020204" pitchFamily="34" charset="0"/>
              </a:rPr>
              <a:t>t</a:t>
            </a:r>
            <a:r>
              <a:rPr lang="en-US" sz="2300" spc="-10" dirty="0">
                <a:ea typeface="Arial" panose="020B0604020202020204" pitchFamily="34" charset="0"/>
                <a:cs typeface="Arial" panose="020B0604020202020204" pitchFamily="34" charset="0"/>
              </a:rPr>
              <a:t> </a:t>
            </a:r>
            <a:r>
              <a:rPr lang="en-US" sz="2300" spc="10" dirty="0">
                <a:ea typeface="Arial" panose="020B0604020202020204" pitchFamily="34" charset="0"/>
                <a:cs typeface="Arial" panose="020B0604020202020204" pitchFamily="34" charset="0"/>
              </a:rPr>
              <a:t>g</a:t>
            </a:r>
            <a:r>
              <a:rPr lang="en-US" sz="2300" spc="-5" dirty="0">
                <a:ea typeface="Arial" panose="020B0604020202020204" pitchFamily="34" charset="0"/>
                <a:cs typeface="Arial" panose="020B0604020202020204" pitchFamily="34" charset="0"/>
              </a:rPr>
              <a:t>i</a:t>
            </a:r>
            <a:r>
              <a:rPr lang="en-US" sz="2300" spc="-10" dirty="0">
                <a:ea typeface="Arial" panose="020B0604020202020204" pitchFamily="34" charset="0"/>
                <a:cs typeface="Arial" panose="020B0604020202020204" pitchFamily="34" charset="0"/>
              </a:rPr>
              <a:t>v</a:t>
            </a:r>
            <a:r>
              <a:rPr lang="en-US" sz="2300" dirty="0">
                <a:ea typeface="Arial" panose="020B0604020202020204" pitchFamily="34" charset="0"/>
                <a:cs typeface="Arial" panose="020B0604020202020204" pitchFamily="34" charset="0"/>
              </a:rPr>
              <a:t>es </a:t>
            </a:r>
            <a:r>
              <a:rPr lang="en-US" sz="2300" spc="-10" dirty="0">
                <a:ea typeface="Arial" panose="020B0604020202020204" pitchFamily="34" charset="0"/>
                <a:cs typeface="Arial" panose="020B0604020202020204" pitchFamily="34" charset="0"/>
              </a:rPr>
              <a:t>y</a:t>
            </a:r>
            <a:r>
              <a:rPr lang="en-US" sz="2300" dirty="0">
                <a:ea typeface="Arial" panose="020B0604020202020204" pitchFamily="34" charset="0"/>
                <a:cs typeface="Arial" panose="020B0604020202020204" pitchFamily="34" charset="0"/>
              </a:rPr>
              <a:t>ou </a:t>
            </a:r>
            <a:r>
              <a:rPr lang="en-US" sz="2300" spc="5" dirty="0">
                <a:ea typeface="Arial" panose="020B0604020202020204" pitchFamily="34" charset="0"/>
                <a:cs typeface="Arial" panose="020B0604020202020204" pitchFamily="34" charset="0"/>
              </a:rPr>
              <a:t>t</a:t>
            </a:r>
            <a:r>
              <a:rPr lang="en-US" sz="2300" dirty="0">
                <a:ea typeface="Arial" panose="020B0604020202020204" pitchFamily="34" charset="0"/>
                <a:cs typeface="Arial" panose="020B0604020202020204" pitchFamily="34" charset="0"/>
              </a:rPr>
              <a:t>he o</a:t>
            </a:r>
            <a:r>
              <a:rPr lang="en-US" sz="2300" spc="-5" dirty="0">
                <a:ea typeface="Arial" panose="020B0604020202020204" pitchFamily="34" charset="0"/>
                <a:cs typeface="Arial" panose="020B0604020202020204" pitchFamily="34" charset="0"/>
              </a:rPr>
              <a:t>p</a:t>
            </a:r>
            <a:r>
              <a:rPr lang="en-US" sz="2300" dirty="0">
                <a:ea typeface="Arial" panose="020B0604020202020204" pitchFamily="34" charset="0"/>
                <a:cs typeface="Arial" panose="020B0604020202020204" pitchFamily="34" charset="0"/>
              </a:rPr>
              <a:t>p</a:t>
            </a:r>
            <a:r>
              <a:rPr lang="en-US" sz="2300" spc="-5" dirty="0">
                <a:ea typeface="Arial" panose="020B0604020202020204" pitchFamily="34" charset="0"/>
                <a:cs typeface="Arial" panose="020B0604020202020204" pitchFamily="34" charset="0"/>
              </a:rPr>
              <a:t>o</a:t>
            </a:r>
            <a:r>
              <a:rPr lang="en-US" sz="2300" spc="5" dirty="0">
                <a:ea typeface="Arial" panose="020B0604020202020204" pitchFamily="34" charset="0"/>
                <a:cs typeface="Arial" panose="020B0604020202020204" pitchFamily="34" charset="0"/>
              </a:rPr>
              <a:t>rt</a:t>
            </a:r>
            <a:r>
              <a:rPr lang="en-US" sz="2300" dirty="0">
                <a:ea typeface="Arial" panose="020B0604020202020204" pitchFamily="34" charset="0"/>
                <a:cs typeface="Arial" panose="020B0604020202020204" pitchFamily="34" charset="0"/>
              </a:rPr>
              <a:t>u</a:t>
            </a:r>
            <a:r>
              <a:rPr lang="en-US" sz="2300" spc="-5" dirty="0">
                <a:ea typeface="Arial" panose="020B0604020202020204" pitchFamily="34" charset="0"/>
                <a:cs typeface="Arial" panose="020B0604020202020204" pitchFamily="34" charset="0"/>
              </a:rPr>
              <a:t>ni</a:t>
            </a:r>
            <a:r>
              <a:rPr lang="en-US" sz="2300" spc="5" dirty="0">
                <a:ea typeface="Arial" panose="020B0604020202020204" pitchFamily="34" charset="0"/>
                <a:cs typeface="Arial" panose="020B0604020202020204" pitchFamily="34" charset="0"/>
              </a:rPr>
              <a:t>t</a:t>
            </a:r>
            <a:r>
              <a:rPr lang="en-US" sz="2300" dirty="0">
                <a:ea typeface="Arial" panose="020B0604020202020204" pitchFamily="34" charset="0"/>
                <a:cs typeface="Arial" panose="020B0604020202020204" pitchFamily="34" charset="0"/>
              </a:rPr>
              <a:t>y</a:t>
            </a:r>
            <a:r>
              <a:rPr lang="en-US" sz="2300" spc="-5" dirty="0">
                <a:ea typeface="Arial" panose="020B0604020202020204" pitchFamily="34" charset="0"/>
                <a:cs typeface="Arial" panose="020B0604020202020204" pitchFamily="34" charset="0"/>
              </a:rPr>
              <a:t> </a:t>
            </a:r>
            <a:r>
              <a:rPr lang="en-US" sz="2300" spc="5" dirty="0">
                <a:ea typeface="Arial" panose="020B0604020202020204" pitchFamily="34" charset="0"/>
                <a:cs typeface="Arial" panose="020B0604020202020204" pitchFamily="34" charset="0"/>
              </a:rPr>
              <a:t>t</a:t>
            </a:r>
            <a:r>
              <a:rPr lang="en-US" sz="2300" dirty="0">
                <a:ea typeface="Arial" panose="020B0604020202020204" pitchFamily="34" charset="0"/>
                <a:cs typeface="Arial" panose="020B0604020202020204" pitchFamily="34" charset="0"/>
              </a:rPr>
              <a:t>o</a:t>
            </a:r>
            <a:r>
              <a:rPr lang="en-US" sz="2300" spc="-10" dirty="0">
                <a:ea typeface="Arial" panose="020B0604020202020204" pitchFamily="34" charset="0"/>
                <a:cs typeface="Arial" panose="020B0604020202020204" pitchFamily="34" charset="0"/>
              </a:rPr>
              <a:t> </a:t>
            </a:r>
            <a:r>
              <a:rPr lang="en-US" sz="2300" dirty="0">
                <a:ea typeface="Arial" panose="020B0604020202020204" pitchFamily="34" charset="0"/>
                <a:cs typeface="Arial" panose="020B0604020202020204" pitchFamily="34" charset="0"/>
              </a:rPr>
              <a:t>ch</a:t>
            </a:r>
            <a:r>
              <a:rPr lang="en-US" sz="2300" spc="-5" dirty="0">
                <a:ea typeface="Arial" panose="020B0604020202020204" pitchFamily="34" charset="0"/>
                <a:cs typeface="Arial" panose="020B0604020202020204" pitchFamily="34" charset="0"/>
              </a:rPr>
              <a:t>o</a:t>
            </a:r>
            <a:r>
              <a:rPr lang="en-US" sz="2300" dirty="0">
                <a:ea typeface="Arial" panose="020B0604020202020204" pitchFamily="34" charset="0"/>
                <a:cs typeface="Arial" panose="020B0604020202020204" pitchFamily="34" charset="0"/>
              </a:rPr>
              <a:t>ose</a:t>
            </a:r>
            <a:r>
              <a:rPr lang="en-US" sz="2300" spc="-10" dirty="0">
                <a:ea typeface="Arial" panose="020B0604020202020204" pitchFamily="34" charset="0"/>
                <a:cs typeface="Arial" panose="020B0604020202020204" pitchFamily="34" charset="0"/>
              </a:rPr>
              <a:t> </a:t>
            </a:r>
            <a:r>
              <a:rPr lang="en-US" sz="2300" dirty="0">
                <a:ea typeface="Arial" panose="020B0604020202020204" pitchFamily="34" charset="0"/>
                <a:cs typeface="Arial" panose="020B0604020202020204" pitchFamily="34" charset="0"/>
              </a:rPr>
              <a:t>o</a:t>
            </a:r>
            <a:r>
              <a:rPr lang="en-US" sz="2300" spc="-15" dirty="0">
                <a:ea typeface="Arial" panose="020B0604020202020204" pitchFamily="34" charset="0"/>
                <a:cs typeface="Arial" panose="020B0604020202020204" pitchFamily="34" charset="0"/>
              </a:rPr>
              <a:t>n</a:t>
            </a:r>
            <a:r>
              <a:rPr lang="en-US" sz="2300" dirty="0">
                <a:ea typeface="Arial" panose="020B0604020202020204" pitchFamily="34" charset="0"/>
                <a:cs typeface="Arial" panose="020B0604020202020204" pitchFamily="34" charset="0"/>
              </a:rPr>
              <a:t>e a</a:t>
            </a:r>
            <a:r>
              <a:rPr lang="en-US" sz="2300" spc="5" dirty="0">
                <a:ea typeface="Arial" panose="020B0604020202020204" pitchFamily="34" charset="0"/>
                <a:cs typeface="Arial" panose="020B0604020202020204" pitchFamily="34" charset="0"/>
              </a:rPr>
              <a:t>r</a:t>
            </a:r>
            <a:r>
              <a:rPr lang="en-US" sz="2300" dirty="0">
                <a:ea typeface="Arial" panose="020B0604020202020204" pitchFamily="34" charset="0"/>
                <a:cs typeface="Arial" panose="020B0604020202020204" pitchFamily="34" charset="0"/>
              </a:rPr>
              <a:t>ea</a:t>
            </a:r>
            <a:r>
              <a:rPr lang="en-US" sz="2300" spc="-10" dirty="0">
                <a:ea typeface="Arial" panose="020B0604020202020204" pitchFamily="34" charset="0"/>
                <a:cs typeface="Arial" panose="020B0604020202020204" pitchFamily="34" charset="0"/>
              </a:rPr>
              <a:t> </a:t>
            </a:r>
            <a:r>
              <a:rPr lang="en-US" sz="2300" spc="-15" dirty="0">
                <a:ea typeface="Arial" panose="020B0604020202020204" pitchFamily="34" charset="0"/>
                <a:cs typeface="Arial" panose="020B0604020202020204" pitchFamily="34" charset="0"/>
              </a:rPr>
              <a:t>o</a:t>
            </a:r>
            <a:r>
              <a:rPr lang="en-US" sz="2300" dirty="0">
                <a:ea typeface="Arial" panose="020B0604020202020204" pitchFamily="34" charset="0"/>
                <a:cs typeface="Arial" panose="020B0604020202020204" pitchFamily="34" charset="0"/>
              </a:rPr>
              <a:t>f</a:t>
            </a:r>
            <a:r>
              <a:rPr lang="en-US" sz="2300" spc="10" dirty="0">
                <a:ea typeface="Arial" panose="020B0604020202020204" pitchFamily="34" charset="0"/>
                <a:cs typeface="Arial" panose="020B0604020202020204" pitchFamily="34" charset="0"/>
              </a:rPr>
              <a:t> </a:t>
            </a:r>
            <a:r>
              <a:rPr lang="en-US" sz="2300" spc="5" dirty="0">
                <a:ea typeface="Arial" panose="020B0604020202020204" pitchFamily="34" charset="0"/>
                <a:cs typeface="Arial" panose="020B0604020202020204" pitchFamily="34" charset="0"/>
              </a:rPr>
              <a:t>t</a:t>
            </a:r>
            <a:r>
              <a:rPr lang="en-US" sz="2300" dirty="0">
                <a:ea typeface="Arial" panose="020B0604020202020204" pitchFamily="34" charset="0"/>
                <a:cs typeface="Arial" panose="020B0604020202020204" pitchFamily="34" charset="0"/>
              </a:rPr>
              <a:t>he</a:t>
            </a:r>
            <a:r>
              <a:rPr lang="en-US" sz="2300" spc="-10" dirty="0">
                <a:ea typeface="Arial" panose="020B0604020202020204" pitchFamily="34" charset="0"/>
                <a:cs typeface="Arial" panose="020B0604020202020204" pitchFamily="34" charset="0"/>
              </a:rPr>
              <a:t> </a:t>
            </a:r>
            <a:r>
              <a:rPr lang="en-US" sz="2300" dirty="0">
                <a:ea typeface="Arial" panose="020B0604020202020204" pitchFamily="34" charset="0"/>
                <a:cs typeface="Arial" panose="020B0604020202020204" pitchFamily="34" charset="0"/>
              </a:rPr>
              <a:t>co</a:t>
            </a:r>
            <a:r>
              <a:rPr lang="en-US" sz="2300" spc="-5" dirty="0">
                <a:ea typeface="Arial" panose="020B0604020202020204" pitchFamily="34" charset="0"/>
                <a:cs typeface="Arial" panose="020B0604020202020204" pitchFamily="34" charset="0"/>
              </a:rPr>
              <a:t>u</a:t>
            </a:r>
            <a:r>
              <a:rPr lang="en-US" sz="2300" spc="-10" dirty="0">
                <a:ea typeface="Arial" panose="020B0604020202020204" pitchFamily="34" charset="0"/>
                <a:cs typeface="Arial" panose="020B0604020202020204" pitchFamily="34" charset="0"/>
              </a:rPr>
              <a:t>r</a:t>
            </a:r>
            <a:r>
              <a:rPr lang="en-US" sz="2300" dirty="0">
                <a:ea typeface="Arial" panose="020B0604020202020204" pitchFamily="34" charset="0"/>
                <a:cs typeface="Arial" panose="020B0604020202020204" pitchFamily="34" charset="0"/>
              </a:rPr>
              <a:t>se and</a:t>
            </a:r>
            <a:r>
              <a:rPr lang="en-US" sz="2300" spc="-20" dirty="0">
                <a:ea typeface="Arial" panose="020B0604020202020204" pitchFamily="34" charset="0"/>
                <a:cs typeface="Arial" panose="020B0604020202020204" pitchFamily="34" charset="0"/>
              </a:rPr>
              <a:t> </a:t>
            </a:r>
            <a:r>
              <a:rPr lang="en-US" sz="2300" dirty="0">
                <a:ea typeface="Arial" panose="020B0604020202020204" pitchFamily="34" charset="0"/>
                <a:cs typeface="Arial" panose="020B0604020202020204" pitchFamily="34" charset="0"/>
              </a:rPr>
              <a:t>e</a:t>
            </a:r>
            <a:r>
              <a:rPr lang="en-US" sz="2300" spc="-15" dirty="0">
                <a:ea typeface="Arial" panose="020B0604020202020204" pitchFamily="34" charset="0"/>
                <a:cs typeface="Arial" panose="020B0604020202020204" pitchFamily="34" charset="0"/>
              </a:rPr>
              <a:t>x</a:t>
            </a:r>
            <a:r>
              <a:rPr lang="en-US" sz="2300" dirty="0">
                <a:ea typeface="Arial" panose="020B0604020202020204" pitchFamily="34" charset="0"/>
                <a:cs typeface="Arial" panose="020B0604020202020204" pitchFamily="34" charset="0"/>
              </a:rPr>
              <a:t>p</a:t>
            </a:r>
            <a:r>
              <a:rPr lang="en-US" sz="2300" spc="-5" dirty="0">
                <a:ea typeface="Arial" panose="020B0604020202020204" pitchFamily="34" charset="0"/>
                <a:cs typeface="Arial" panose="020B0604020202020204" pitchFamily="34" charset="0"/>
              </a:rPr>
              <a:t>l</a:t>
            </a:r>
            <a:r>
              <a:rPr lang="en-US" sz="2300" dirty="0">
                <a:ea typeface="Arial" panose="020B0604020202020204" pitchFamily="34" charset="0"/>
                <a:cs typeface="Arial" panose="020B0604020202020204" pitchFamily="34" charset="0"/>
              </a:rPr>
              <a:t>ore</a:t>
            </a:r>
            <a:r>
              <a:rPr lang="en-US" sz="2300" spc="5" dirty="0">
                <a:ea typeface="Arial" panose="020B0604020202020204" pitchFamily="34" charset="0"/>
                <a:cs typeface="Arial" panose="020B0604020202020204" pitchFamily="34" charset="0"/>
              </a:rPr>
              <a:t> </a:t>
            </a:r>
            <a:r>
              <a:rPr lang="en-US" sz="2300" spc="-5" dirty="0">
                <a:ea typeface="Arial" panose="020B0604020202020204" pitchFamily="34" charset="0"/>
                <a:cs typeface="Arial" panose="020B0604020202020204" pitchFamily="34" charset="0"/>
              </a:rPr>
              <a:t>i</a:t>
            </a:r>
            <a:r>
              <a:rPr lang="en-US" sz="2300" dirty="0">
                <a:ea typeface="Arial" panose="020B0604020202020204" pitchFamily="34" charset="0"/>
                <a:cs typeface="Arial" panose="020B0604020202020204" pitchFamily="34" charset="0"/>
              </a:rPr>
              <a:t>t</a:t>
            </a:r>
            <a:r>
              <a:rPr lang="en-US" sz="2300" spc="10" dirty="0">
                <a:ea typeface="Arial" panose="020B0604020202020204" pitchFamily="34" charset="0"/>
                <a:cs typeface="Arial" panose="020B0604020202020204" pitchFamily="34" charset="0"/>
              </a:rPr>
              <a:t> </a:t>
            </a:r>
            <a:r>
              <a:rPr lang="en-US" sz="2300" spc="-5" dirty="0">
                <a:ea typeface="Arial" panose="020B0604020202020204" pitchFamily="34" charset="0"/>
                <a:cs typeface="Arial" panose="020B0604020202020204" pitchFamily="34" charset="0"/>
              </a:rPr>
              <a:t>i</a:t>
            </a:r>
            <a:r>
              <a:rPr lang="en-US" sz="2300" dirty="0">
                <a:ea typeface="Arial" panose="020B0604020202020204" pitchFamily="34" charset="0"/>
                <a:cs typeface="Arial" panose="020B0604020202020204" pitchFamily="34" charset="0"/>
              </a:rPr>
              <a:t>n </a:t>
            </a:r>
            <a:r>
              <a:rPr lang="en-US" sz="2300" spc="5" dirty="0">
                <a:ea typeface="Arial" panose="020B0604020202020204" pitchFamily="34" charset="0"/>
                <a:cs typeface="Arial" panose="020B0604020202020204" pitchFamily="34" charset="0"/>
              </a:rPr>
              <a:t>m</a:t>
            </a:r>
            <a:r>
              <a:rPr lang="en-US" sz="2300" spc="-15" dirty="0">
                <a:ea typeface="Arial" panose="020B0604020202020204" pitchFamily="34" charset="0"/>
                <a:cs typeface="Arial" panose="020B0604020202020204" pitchFamily="34" charset="0"/>
              </a:rPr>
              <a:t>o</a:t>
            </a:r>
            <a:r>
              <a:rPr lang="en-US" sz="2300" spc="5" dirty="0">
                <a:ea typeface="Arial" panose="020B0604020202020204" pitchFamily="34" charset="0"/>
                <a:cs typeface="Arial" panose="020B0604020202020204" pitchFamily="34" charset="0"/>
              </a:rPr>
              <a:t>r</a:t>
            </a:r>
            <a:r>
              <a:rPr lang="en-US" sz="2300" dirty="0">
                <a:ea typeface="Arial" panose="020B0604020202020204" pitchFamily="34" charset="0"/>
                <a:cs typeface="Arial" panose="020B0604020202020204" pitchFamily="34" charset="0"/>
              </a:rPr>
              <a:t>e d</a:t>
            </a:r>
            <a:r>
              <a:rPr lang="en-US" sz="2300" spc="-10" dirty="0">
                <a:ea typeface="Arial" panose="020B0604020202020204" pitchFamily="34" charset="0"/>
                <a:cs typeface="Arial" panose="020B0604020202020204" pitchFamily="34" charset="0"/>
              </a:rPr>
              <a:t>e</a:t>
            </a:r>
            <a:r>
              <a:rPr lang="en-US" sz="2300" spc="5" dirty="0">
                <a:ea typeface="Arial" panose="020B0604020202020204" pitchFamily="34" charset="0"/>
                <a:cs typeface="Arial" panose="020B0604020202020204" pitchFamily="34" charset="0"/>
              </a:rPr>
              <a:t>t</a:t>
            </a:r>
            <a:r>
              <a:rPr lang="en-US" sz="2300" dirty="0">
                <a:ea typeface="Arial" panose="020B0604020202020204" pitchFamily="34" charset="0"/>
                <a:cs typeface="Arial" panose="020B0604020202020204" pitchFamily="34" charset="0"/>
              </a:rPr>
              <a:t>a</a:t>
            </a:r>
            <a:r>
              <a:rPr lang="en-US" sz="2300" spc="-5" dirty="0">
                <a:ea typeface="Arial" panose="020B0604020202020204" pitchFamily="34" charset="0"/>
                <a:cs typeface="Arial" panose="020B0604020202020204" pitchFamily="34" charset="0"/>
              </a:rPr>
              <a:t>il</a:t>
            </a:r>
            <a:r>
              <a:rPr lang="en-US" sz="2300" dirty="0">
                <a:ea typeface="Arial" panose="020B0604020202020204" pitchFamily="34" charset="0"/>
                <a:cs typeface="Arial" panose="020B0604020202020204" pitchFamily="34" charset="0"/>
              </a:rPr>
              <a:t>, b</a:t>
            </a:r>
            <a:r>
              <a:rPr lang="en-US" sz="2300" spc="-5" dirty="0">
                <a:ea typeface="Arial" panose="020B0604020202020204" pitchFamily="34" charset="0"/>
                <a:cs typeface="Arial" panose="020B0604020202020204" pitchFamily="34" charset="0"/>
              </a:rPr>
              <a:t>a</a:t>
            </a:r>
            <a:r>
              <a:rPr lang="en-US" sz="2300" dirty="0">
                <a:ea typeface="Arial" panose="020B0604020202020204" pitchFamily="34" charset="0"/>
                <a:cs typeface="Arial" panose="020B0604020202020204" pitchFamily="34" charset="0"/>
              </a:rPr>
              <a:t>sed on </a:t>
            </a:r>
            <a:r>
              <a:rPr lang="en-US" sz="2300" spc="-10" dirty="0">
                <a:ea typeface="Arial" panose="020B0604020202020204" pitchFamily="34" charset="0"/>
                <a:cs typeface="Arial" panose="020B0604020202020204" pitchFamily="34" charset="0"/>
              </a:rPr>
              <a:t>y</a:t>
            </a:r>
            <a:r>
              <a:rPr lang="en-US" sz="2300" dirty="0">
                <a:ea typeface="Arial" panose="020B0604020202020204" pitchFamily="34" charset="0"/>
                <a:cs typeface="Arial" panose="020B0604020202020204" pitchFamily="34" charset="0"/>
              </a:rPr>
              <a:t>o</a:t>
            </a:r>
            <a:r>
              <a:rPr lang="en-US" sz="2300" spc="-5" dirty="0">
                <a:ea typeface="Arial" panose="020B0604020202020204" pitchFamily="34" charset="0"/>
                <a:cs typeface="Arial" panose="020B0604020202020204" pitchFamily="34" charset="0"/>
              </a:rPr>
              <a:t>u</a:t>
            </a:r>
            <a:r>
              <a:rPr lang="en-US" sz="2300" dirty="0">
                <a:ea typeface="Arial" panose="020B0604020202020204" pitchFamily="34" charset="0"/>
                <a:cs typeface="Arial" panose="020B0604020202020204" pitchFamily="34" charset="0"/>
              </a:rPr>
              <a:t>r o</a:t>
            </a:r>
            <a:r>
              <a:rPr lang="en-US" sz="2300" spc="-20" dirty="0">
                <a:ea typeface="Arial" panose="020B0604020202020204" pitchFamily="34" charset="0"/>
                <a:cs typeface="Arial" panose="020B0604020202020204" pitchFamily="34" charset="0"/>
              </a:rPr>
              <a:t>w</a:t>
            </a:r>
            <a:r>
              <a:rPr lang="en-US" sz="2300" dirty="0">
                <a:ea typeface="Arial" panose="020B0604020202020204" pitchFamily="34" charset="0"/>
                <a:cs typeface="Arial" panose="020B0604020202020204" pitchFamily="34" charset="0"/>
              </a:rPr>
              <a:t>n e</a:t>
            </a:r>
            <a:r>
              <a:rPr lang="en-US" sz="2300" spc="-15" dirty="0">
                <a:ea typeface="Arial" panose="020B0604020202020204" pitchFamily="34" charset="0"/>
                <a:cs typeface="Arial" panose="020B0604020202020204" pitchFamily="34" charset="0"/>
              </a:rPr>
              <a:t>x</a:t>
            </a:r>
            <a:r>
              <a:rPr lang="en-US" sz="2300" dirty="0">
                <a:ea typeface="Arial" panose="020B0604020202020204" pitchFamily="34" charset="0"/>
                <a:cs typeface="Arial" panose="020B0604020202020204" pitchFamily="34" charset="0"/>
              </a:rPr>
              <a:t>p</a:t>
            </a:r>
            <a:r>
              <a:rPr lang="en-US" sz="2300" spc="-5" dirty="0">
                <a:ea typeface="Arial" panose="020B0604020202020204" pitchFamily="34" charset="0"/>
                <a:cs typeface="Arial" panose="020B0604020202020204" pitchFamily="34" charset="0"/>
              </a:rPr>
              <a:t>e</a:t>
            </a:r>
            <a:r>
              <a:rPr lang="en-US" sz="2300" spc="5" dirty="0">
                <a:ea typeface="Arial" panose="020B0604020202020204" pitchFamily="34" charset="0"/>
                <a:cs typeface="Arial" panose="020B0604020202020204" pitchFamily="34" charset="0"/>
              </a:rPr>
              <a:t>r</a:t>
            </a:r>
            <a:r>
              <a:rPr lang="en-US" sz="2300" spc="-5" dirty="0">
                <a:ea typeface="Arial" panose="020B0604020202020204" pitchFamily="34" charset="0"/>
                <a:cs typeface="Arial" panose="020B0604020202020204" pitchFamily="34" charset="0"/>
              </a:rPr>
              <a:t>i</a:t>
            </a:r>
            <a:r>
              <a:rPr lang="en-US" sz="2300" dirty="0">
                <a:ea typeface="Arial" panose="020B0604020202020204" pitchFamily="34" charset="0"/>
                <a:cs typeface="Arial" panose="020B0604020202020204" pitchFamily="34" charset="0"/>
              </a:rPr>
              <a:t>e</a:t>
            </a:r>
            <a:r>
              <a:rPr lang="en-US" sz="2300" spc="-5" dirty="0">
                <a:ea typeface="Arial" panose="020B0604020202020204" pitchFamily="34" charset="0"/>
                <a:cs typeface="Arial" panose="020B0604020202020204" pitchFamily="34" charset="0"/>
              </a:rPr>
              <a:t>n</a:t>
            </a:r>
            <a:r>
              <a:rPr lang="en-US" sz="2300" dirty="0">
                <a:ea typeface="Arial" panose="020B0604020202020204" pitchFamily="34" charset="0"/>
                <a:cs typeface="Arial" panose="020B0604020202020204" pitchFamily="34" charset="0"/>
              </a:rPr>
              <a:t>ces and/or </a:t>
            </a:r>
            <a:r>
              <a:rPr lang="en-US" sz="2300" spc="5" dirty="0">
                <a:ea typeface="Arial" panose="020B0604020202020204" pitchFamily="34" charset="0"/>
                <a:cs typeface="Arial" panose="020B0604020202020204" pitchFamily="34" charset="0"/>
              </a:rPr>
              <a:t>t</a:t>
            </a:r>
            <a:r>
              <a:rPr lang="en-US" sz="2300" dirty="0">
                <a:ea typeface="Arial" panose="020B0604020202020204" pitchFamily="34" charset="0"/>
                <a:cs typeface="Arial" panose="020B0604020202020204" pitchFamily="34" charset="0"/>
              </a:rPr>
              <a:t>he</a:t>
            </a:r>
            <a:r>
              <a:rPr lang="en-US" sz="2300" spc="-10" dirty="0">
                <a:ea typeface="Arial" panose="020B0604020202020204" pitchFamily="34" charset="0"/>
                <a:cs typeface="Arial" panose="020B0604020202020204" pitchFamily="34" charset="0"/>
              </a:rPr>
              <a:t> </a:t>
            </a:r>
            <a:r>
              <a:rPr lang="en-US" sz="2300" spc="-15" dirty="0">
                <a:ea typeface="Arial" panose="020B0604020202020204" pitchFamily="34" charset="0"/>
                <a:cs typeface="Arial" panose="020B0604020202020204" pitchFamily="34" charset="0"/>
              </a:rPr>
              <a:t>e</a:t>
            </a:r>
            <a:r>
              <a:rPr lang="en-US" sz="2300" spc="-10" dirty="0">
                <a:ea typeface="Arial" panose="020B0604020202020204" pitchFamily="34" charset="0"/>
                <a:cs typeface="Arial" panose="020B0604020202020204" pitchFamily="34" charset="0"/>
              </a:rPr>
              <a:t>x</a:t>
            </a:r>
            <a:r>
              <a:rPr lang="en-US" sz="2300" dirty="0">
                <a:ea typeface="Arial" panose="020B0604020202020204" pitchFamily="34" charset="0"/>
                <a:cs typeface="Arial" panose="020B0604020202020204" pitchFamily="34" charset="0"/>
              </a:rPr>
              <a:t>p</a:t>
            </a:r>
            <a:r>
              <a:rPr lang="en-US" sz="2300" spc="-5" dirty="0">
                <a:ea typeface="Arial" panose="020B0604020202020204" pitchFamily="34" charset="0"/>
                <a:cs typeface="Arial" panose="020B0604020202020204" pitchFamily="34" charset="0"/>
              </a:rPr>
              <a:t>e</a:t>
            </a:r>
            <a:r>
              <a:rPr lang="en-US" sz="2300" spc="5" dirty="0">
                <a:ea typeface="Arial" panose="020B0604020202020204" pitchFamily="34" charset="0"/>
                <a:cs typeface="Arial" panose="020B0604020202020204" pitchFamily="34" charset="0"/>
              </a:rPr>
              <a:t>r</a:t>
            </a:r>
            <a:r>
              <a:rPr lang="en-US" sz="2300" spc="-5" dirty="0">
                <a:ea typeface="Arial" panose="020B0604020202020204" pitchFamily="34" charset="0"/>
                <a:cs typeface="Arial" panose="020B0604020202020204" pitchFamily="34" charset="0"/>
              </a:rPr>
              <a:t>i</a:t>
            </a:r>
            <a:r>
              <a:rPr lang="en-US" sz="2300" dirty="0">
                <a:ea typeface="Arial" panose="020B0604020202020204" pitchFamily="34" charset="0"/>
                <a:cs typeface="Arial" panose="020B0604020202020204" pitchFamily="34" charset="0"/>
              </a:rPr>
              <a:t>e</a:t>
            </a:r>
            <a:r>
              <a:rPr lang="en-US" sz="2300" spc="-5" dirty="0">
                <a:ea typeface="Arial" panose="020B0604020202020204" pitchFamily="34" charset="0"/>
                <a:cs typeface="Arial" panose="020B0604020202020204" pitchFamily="34" charset="0"/>
              </a:rPr>
              <a:t>n</a:t>
            </a:r>
            <a:r>
              <a:rPr lang="en-US" sz="2300" dirty="0">
                <a:ea typeface="Arial" panose="020B0604020202020204" pitchFamily="34" charset="0"/>
                <a:cs typeface="Arial" panose="020B0604020202020204" pitchFamily="34" charset="0"/>
              </a:rPr>
              <a:t>ces </a:t>
            </a:r>
            <a:r>
              <a:rPr lang="en-US" sz="2300" spc="-10" dirty="0">
                <a:ea typeface="Arial" panose="020B0604020202020204" pitchFamily="34" charset="0"/>
                <a:cs typeface="Arial" panose="020B0604020202020204" pitchFamily="34" charset="0"/>
              </a:rPr>
              <a:t>o</a:t>
            </a:r>
            <a:r>
              <a:rPr lang="en-US" sz="2300" dirty="0">
                <a:ea typeface="Arial" panose="020B0604020202020204" pitchFamily="34" charset="0"/>
                <a:cs typeface="Arial" panose="020B0604020202020204" pitchFamily="34" charset="0"/>
              </a:rPr>
              <a:t>f</a:t>
            </a:r>
            <a:r>
              <a:rPr lang="en-US" sz="2300" spc="20" dirty="0">
                <a:ea typeface="Arial" panose="020B0604020202020204" pitchFamily="34" charset="0"/>
                <a:cs typeface="Arial" panose="020B0604020202020204" pitchFamily="34" charset="0"/>
              </a:rPr>
              <a:t> </a:t>
            </a:r>
            <a:r>
              <a:rPr lang="en-US" sz="2300" spc="-15" dirty="0">
                <a:ea typeface="Arial" panose="020B0604020202020204" pitchFamily="34" charset="0"/>
                <a:cs typeface="Arial" panose="020B0604020202020204" pitchFamily="34" charset="0"/>
              </a:rPr>
              <a:t>o</a:t>
            </a:r>
            <a:r>
              <a:rPr lang="en-US" sz="2300" spc="5" dirty="0">
                <a:ea typeface="Arial" panose="020B0604020202020204" pitchFamily="34" charset="0"/>
                <a:cs typeface="Arial" panose="020B0604020202020204" pitchFamily="34" charset="0"/>
              </a:rPr>
              <a:t>t</a:t>
            </a:r>
            <a:r>
              <a:rPr lang="en-US" sz="2300" dirty="0">
                <a:ea typeface="Arial" panose="020B0604020202020204" pitchFamily="34" charset="0"/>
                <a:cs typeface="Arial" panose="020B0604020202020204" pitchFamily="34" charset="0"/>
              </a:rPr>
              <a:t>h</a:t>
            </a:r>
            <a:r>
              <a:rPr lang="en-US" sz="2300" spc="-5" dirty="0">
                <a:ea typeface="Arial" panose="020B0604020202020204" pitchFamily="34" charset="0"/>
                <a:cs typeface="Arial" panose="020B0604020202020204" pitchFamily="34" charset="0"/>
              </a:rPr>
              <a:t>e</a:t>
            </a:r>
            <a:r>
              <a:rPr lang="en-US" sz="2300" spc="5" dirty="0">
                <a:ea typeface="Arial" panose="020B0604020202020204" pitchFamily="34" charset="0"/>
                <a:cs typeface="Arial" panose="020B0604020202020204" pitchFamily="34" charset="0"/>
              </a:rPr>
              <a:t>r</a:t>
            </a:r>
            <a:r>
              <a:rPr lang="en-US" sz="2300" spc="-10" dirty="0">
                <a:ea typeface="Arial" panose="020B0604020202020204" pitchFamily="34" charset="0"/>
                <a:cs typeface="Arial" panose="020B0604020202020204" pitchFamily="34" charset="0"/>
              </a:rPr>
              <a:t>s</a:t>
            </a:r>
            <a:r>
              <a:rPr lang="en-US" sz="2300" dirty="0">
                <a:ea typeface="Arial" panose="020B0604020202020204" pitchFamily="34" charset="0"/>
                <a:cs typeface="Arial" panose="020B0604020202020204" pitchFamily="34" charset="0"/>
              </a:rPr>
              <a:t>.</a:t>
            </a:r>
            <a:endParaRPr lang="en-US" sz="2300" dirty="0">
              <a:ea typeface="Times New Roman" panose="02020603050405020304" pitchFamily="18" charset="0"/>
            </a:endParaRPr>
          </a:p>
          <a:p>
            <a:pPr algn="ctr"/>
            <a:r>
              <a:rPr lang="en-US" sz="2300" dirty="0">
                <a:ea typeface="Times New Roman" panose="02020603050405020304" pitchFamily="18" charset="0"/>
                <a:cs typeface="Times New Roman" panose="02020603050405020304" pitchFamily="18" charset="0"/>
              </a:rPr>
              <a:t> </a:t>
            </a:r>
            <a:endParaRPr lang="en-US" sz="2300" dirty="0">
              <a:effectLst>
                <a:outerShdw blurRad="38100" dist="38100" dir="2700000" algn="tl">
                  <a:srgbClr val="000000">
                    <a:alpha val="43137"/>
                  </a:srgbClr>
                </a:outerShdw>
              </a:effectLst>
              <a:ea typeface="Times New Roman" panose="02020603050405020304" pitchFamily="18" charset="0"/>
              <a:cs typeface="Arial" panose="020B0604020202020204" pitchFamily="34" charset="0"/>
            </a:endParaRPr>
          </a:p>
          <a:p>
            <a:pPr marL="63500" marR="0" algn="ctr">
              <a:spcBef>
                <a:spcPts val="0"/>
              </a:spcBef>
              <a:spcAft>
                <a:spcPts val="0"/>
              </a:spcAft>
            </a:pPr>
            <a:r>
              <a:rPr lang="en-US" sz="2300" dirty="0">
                <a:ea typeface="Times New Roman" panose="02020603050405020304" pitchFamily="18" charset="0"/>
                <a:cs typeface="Arial" panose="020B0604020202020204" pitchFamily="34" charset="0"/>
              </a:rPr>
              <a:t>Write a (maximum of) 1,500 word essay.</a:t>
            </a:r>
          </a:p>
          <a:p>
            <a:pPr marL="63500" marR="0" algn="ctr">
              <a:spcBef>
                <a:spcPts val="0"/>
              </a:spcBef>
              <a:spcAft>
                <a:spcPts val="0"/>
              </a:spcAft>
            </a:pPr>
            <a:r>
              <a:rPr lang="en-US" sz="2300" dirty="0">
                <a:ea typeface="Times New Roman" panose="02020603050405020304" pitchFamily="18" charset="0"/>
                <a:cs typeface="Arial" panose="020B0604020202020204" pitchFamily="34" charset="0"/>
              </a:rPr>
              <a:t>Essays are research based and require that you analyse data either provided to you or that you find/collect yourself.</a:t>
            </a:r>
            <a:endParaRPr lang="en-US" sz="2300" dirty="0">
              <a:ea typeface="Times New Roman" panose="02020603050405020304" pitchFamily="18" charset="0"/>
            </a:endParaRPr>
          </a:p>
          <a:p>
            <a:pPr algn="ctr"/>
            <a:endParaRPr lang="en-US" sz="2300" dirty="0">
              <a:ea typeface="Times New Roman" panose="02020603050405020304" pitchFamily="18" charset="0"/>
              <a:cs typeface="Times New Roman" panose="02020603050405020304" pitchFamily="18" charset="0"/>
            </a:endParaRPr>
          </a:p>
          <a:p>
            <a:pPr algn="ctr"/>
            <a:r>
              <a:rPr lang="en-US" sz="2300" b="1" dirty="0">
                <a:ea typeface="Times New Roman" panose="02020603050405020304" pitchFamily="18" charset="0"/>
                <a:cs typeface="Times New Roman" panose="02020603050405020304" pitchFamily="18" charset="0"/>
              </a:rPr>
              <a:t>Choose a Topic:</a:t>
            </a:r>
            <a:endParaRPr lang="en-US" sz="2300" dirty="0">
              <a:ea typeface="Times New Roman" panose="02020603050405020304" pitchFamily="18" charset="0"/>
            </a:endParaRPr>
          </a:p>
          <a:p>
            <a:pPr marL="63500" marR="0" algn="ctr">
              <a:spcBef>
                <a:spcPts val="0"/>
              </a:spcBef>
              <a:spcAft>
                <a:spcPts val="0"/>
              </a:spcAft>
            </a:pPr>
            <a:r>
              <a:rPr lang="en-US" sz="2300" dirty="0">
                <a:ea typeface="Arial" panose="020B0604020202020204" pitchFamily="34" charset="0"/>
                <a:cs typeface="Arial" panose="020B0604020202020204" pitchFamily="34" charset="0"/>
              </a:rPr>
              <a:t>1. </a:t>
            </a:r>
            <a:r>
              <a:rPr lang="en-US" sz="2300" spc="5" dirty="0">
                <a:ea typeface="Arial" panose="020B0604020202020204" pitchFamily="34" charset="0"/>
                <a:cs typeface="Arial" panose="020B0604020202020204" pitchFamily="34" charset="0"/>
              </a:rPr>
              <a:t>M</a:t>
            </a:r>
            <a:r>
              <a:rPr lang="en-US" sz="2300" dirty="0">
                <a:ea typeface="Arial" panose="020B0604020202020204" pitchFamily="34" charset="0"/>
                <a:cs typeface="Arial" panose="020B0604020202020204" pitchFamily="34" charset="0"/>
              </a:rPr>
              <a:t>e</a:t>
            </a:r>
            <a:r>
              <a:rPr lang="en-US" sz="2300" spc="-5" dirty="0">
                <a:ea typeface="Arial" panose="020B0604020202020204" pitchFamily="34" charset="0"/>
                <a:cs typeface="Arial" panose="020B0604020202020204" pitchFamily="34" charset="0"/>
              </a:rPr>
              <a:t>n</a:t>
            </a:r>
            <a:r>
              <a:rPr lang="en-US" sz="2300" spc="5" dirty="0">
                <a:ea typeface="Arial" panose="020B0604020202020204" pitchFamily="34" charset="0"/>
                <a:cs typeface="Arial" panose="020B0604020202020204" pitchFamily="34" charset="0"/>
              </a:rPr>
              <a:t>t</a:t>
            </a:r>
            <a:r>
              <a:rPr lang="en-US" sz="2300" spc="-15" dirty="0">
                <a:ea typeface="Arial" panose="020B0604020202020204" pitchFamily="34" charset="0"/>
                <a:cs typeface="Arial" panose="020B0604020202020204" pitchFamily="34" charset="0"/>
              </a:rPr>
              <a:t>a</a:t>
            </a:r>
            <a:r>
              <a:rPr lang="en-US" sz="2300" dirty="0">
                <a:ea typeface="Arial" panose="020B0604020202020204" pitchFamily="34" charset="0"/>
                <a:cs typeface="Arial" panose="020B0604020202020204" pitchFamily="34" charset="0"/>
              </a:rPr>
              <a:t>l </a:t>
            </a:r>
            <a:r>
              <a:rPr lang="en-US" sz="2300" spc="5" dirty="0">
                <a:ea typeface="Arial" panose="020B0604020202020204" pitchFamily="34" charset="0"/>
                <a:cs typeface="Arial" panose="020B0604020202020204" pitchFamily="34" charset="0"/>
              </a:rPr>
              <a:t>m</a:t>
            </a:r>
            <a:r>
              <a:rPr lang="en-US" sz="2300" dirty="0">
                <a:ea typeface="Arial" panose="020B0604020202020204" pitchFamily="34" charset="0"/>
                <a:cs typeface="Arial" panose="020B0604020202020204" pitchFamily="34" charset="0"/>
              </a:rPr>
              <a:t>a</a:t>
            </a:r>
            <a:r>
              <a:rPr lang="en-US" sz="2300" spc="-5" dirty="0">
                <a:ea typeface="Arial" panose="020B0604020202020204" pitchFamily="34" charset="0"/>
                <a:cs typeface="Arial" panose="020B0604020202020204" pitchFamily="34" charset="0"/>
              </a:rPr>
              <a:t>p</a:t>
            </a:r>
            <a:r>
              <a:rPr lang="en-US" sz="2300" dirty="0">
                <a:ea typeface="Arial" panose="020B0604020202020204" pitchFamily="34" charset="0"/>
                <a:cs typeface="Arial" panose="020B0604020202020204" pitchFamily="34" charset="0"/>
              </a:rPr>
              <a:t>s analysis </a:t>
            </a:r>
            <a:r>
              <a:rPr lang="en-US" sz="2300" spc="-10" dirty="0">
                <a:ea typeface="Arial" panose="020B0604020202020204" pitchFamily="34" charset="0"/>
                <a:cs typeface="Arial" panose="020B0604020202020204" pitchFamily="34" charset="0"/>
              </a:rPr>
              <a:t>o</a:t>
            </a:r>
            <a:r>
              <a:rPr lang="en-US" sz="2300" dirty="0">
                <a:ea typeface="Arial" panose="020B0604020202020204" pitchFamily="34" charset="0"/>
                <a:cs typeface="Arial" panose="020B0604020202020204" pitchFamily="34" charset="0"/>
              </a:rPr>
              <a:t>f</a:t>
            </a:r>
            <a:r>
              <a:rPr lang="en-US" sz="2300" spc="10" dirty="0">
                <a:ea typeface="Arial" panose="020B0604020202020204" pitchFamily="34" charset="0"/>
                <a:cs typeface="Arial" panose="020B0604020202020204" pitchFamily="34" charset="0"/>
              </a:rPr>
              <a:t> </a:t>
            </a:r>
            <a:r>
              <a:rPr lang="en-US" sz="2300" spc="-5" dirty="0">
                <a:ea typeface="Arial" panose="020B0604020202020204" pitchFamily="34" charset="0"/>
                <a:cs typeface="Arial" panose="020B0604020202020204" pitchFamily="34" charset="0"/>
              </a:rPr>
              <a:t>d</a:t>
            </a:r>
            <a:r>
              <a:rPr lang="en-US" sz="2300" spc="-25" dirty="0">
                <a:ea typeface="Arial" panose="020B0604020202020204" pitchFamily="34" charset="0"/>
                <a:cs typeface="Arial" panose="020B0604020202020204" pitchFamily="34" charset="0"/>
              </a:rPr>
              <a:t>o</a:t>
            </a:r>
            <a:r>
              <a:rPr lang="en-US" sz="2300" spc="5" dirty="0">
                <a:ea typeface="Arial" panose="020B0604020202020204" pitchFamily="34" charset="0"/>
                <a:cs typeface="Arial" panose="020B0604020202020204" pitchFamily="34" charset="0"/>
              </a:rPr>
              <a:t>w</a:t>
            </a:r>
            <a:r>
              <a:rPr lang="en-US" sz="2300" dirty="0">
                <a:ea typeface="Arial" panose="020B0604020202020204" pitchFamily="34" charset="0"/>
                <a:cs typeface="Arial" panose="020B0604020202020204" pitchFamily="34" charset="0"/>
              </a:rPr>
              <a:t>nt</a:t>
            </a:r>
            <a:r>
              <a:rPr lang="en-US" sz="2300" spc="-15" dirty="0">
                <a:ea typeface="Arial" panose="020B0604020202020204" pitchFamily="34" charset="0"/>
                <a:cs typeface="Arial" panose="020B0604020202020204" pitchFamily="34" charset="0"/>
              </a:rPr>
              <a:t>o</a:t>
            </a:r>
            <a:r>
              <a:rPr lang="en-US" sz="2300" spc="15" dirty="0">
                <a:ea typeface="Arial" panose="020B0604020202020204" pitchFamily="34" charset="0"/>
                <a:cs typeface="Arial" panose="020B0604020202020204" pitchFamily="34" charset="0"/>
              </a:rPr>
              <a:t>w</a:t>
            </a:r>
            <a:r>
              <a:rPr lang="en-US" sz="2300" dirty="0">
                <a:ea typeface="Arial" panose="020B0604020202020204" pitchFamily="34" charset="0"/>
                <a:cs typeface="Arial" panose="020B0604020202020204" pitchFamily="34" charset="0"/>
              </a:rPr>
              <a:t>n</a:t>
            </a:r>
            <a:r>
              <a:rPr lang="en-US" sz="2300" spc="-10" dirty="0">
                <a:ea typeface="Arial" panose="020B0604020202020204" pitchFamily="34" charset="0"/>
                <a:cs typeface="Arial" panose="020B0604020202020204" pitchFamily="34" charset="0"/>
              </a:rPr>
              <a:t> </a:t>
            </a:r>
            <a:r>
              <a:rPr lang="en-US" sz="2300" spc="-15" dirty="0">
                <a:ea typeface="Arial" panose="020B0604020202020204" pitchFamily="34" charset="0"/>
                <a:cs typeface="Arial" panose="020B0604020202020204" pitchFamily="34" charset="0"/>
              </a:rPr>
              <a:t>Toronto.</a:t>
            </a:r>
            <a:endParaRPr lang="en-US" sz="2300" dirty="0">
              <a:ea typeface="Times New Roman" panose="02020603050405020304" pitchFamily="18" charset="0"/>
            </a:endParaRPr>
          </a:p>
          <a:p>
            <a:pPr algn="ctr"/>
            <a:r>
              <a:rPr lang="en-US" sz="2300" dirty="0">
                <a:ea typeface="Times New Roman" panose="02020603050405020304" pitchFamily="18" charset="0"/>
                <a:cs typeface="Times New Roman" panose="02020603050405020304" pitchFamily="18" charset="0"/>
              </a:rPr>
              <a:t> </a:t>
            </a:r>
            <a:endParaRPr lang="en-US" sz="2300" dirty="0">
              <a:ea typeface="Times New Roman" panose="02020603050405020304" pitchFamily="18" charset="0"/>
            </a:endParaRPr>
          </a:p>
          <a:p>
            <a:pPr marL="63500" marR="0" algn="ctr">
              <a:spcBef>
                <a:spcPts val="0"/>
              </a:spcBef>
              <a:spcAft>
                <a:spcPts val="0"/>
              </a:spcAft>
            </a:pPr>
            <a:r>
              <a:rPr lang="en-US" sz="2300" dirty="0">
                <a:ea typeface="Arial" panose="020B0604020202020204" pitchFamily="34" charset="0"/>
                <a:cs typeface="Arial" panose="020B0604020202020204" pitchFamily="34" charset="0"/>
              </a:rPr>
              <a:t>2.</a:t>
            </a:r>
            <a:r>
              <a:rPr lang="en-US" sz="2300" spc="10" dirty="0">
                <a:ea typeface="Arial" panose="020B0604020202020204" pitchFamily="34" charset="0"/>
                <a:cs typeface="Arial" panose="020B0604020202020204" pitchFamily="34" charset="0"/>
              </a:rPr>
              <a:t> </a:t>
            </a:r>
            <a:r>
              <a:rPr lang="en-US" sz="2300" spc="-5" dirty="0">
                <a:ea typeface="Arial" panose="020B0604020202020204" pitchFamily="34" charset="0"/>
                <a:cs typeface="Arial" panose="020B0604020202020204" pitchFamily="34" charset="0"/>
              </a:rPr>
              <a:t>N</a:t>
            </a:r>
            <a:r>
              <a:rPr lang="en-US" sz="2300" dirty="0">
                <a:ea typeface="Arial" panose="020B0604020202020204" pitchFamily="34" charset="0"/>
                <a:cs typeface="Arial" panose="020B0604020202020204" pitchFamily="34" charset="0"/>
              </a:rPr>
              <a:t>eigh</a:t>
            </a:r>
            <a:r>
              <a:rPr lang="en-US" sz="2300" spc="-5" dirty="0">
                <a:ea typeface="Arial" panose="020B0604020202020204" pitchFamily="34" charset="0"/>
                <a:cs typeface="Arial" panose="020B0604020202020204" pitchFamily="34" charset="0"/>
              </a:rPr>
              <a:t>b</a:t>
            </a:r>
            <a:r>
              <a:rPr lang="en-US" sz="2300" dirty="0">
                <a:ea typeface="Arial" panose="020B0604020202020204" pitchFamily="34" charset="0"/>
                <a:cs typeface="Arial" panose="020B0604020202020204" pitchFamily="34" charset="0"/>
              </a:rPr>
              <a:t>o</a:t>
            </a:r>
            <a:r>
              <a:rPr lang="en-US" sz="2300" spc="-15" dirty="0">
                <a:ea typeface="Arial" panose="020B0604020202020204" pitchFamily="34" charset="0"/>
                <a:cs typeface="Arial" panose="020B0604020202020204" pitchFamily="34" charset="0"/>
              </a:rPr>
              <a:t>u</a:t>
            </a:r>
            <a:r>
              <a:rPr lang="en-US" sz="2300" dirty="0">
                <a:ea typeface="Arial" panose="020B0604020202020204" pitchFamily="34" charset="0"/>
                <a:cs typeface="Arial" panose="020B0604020202020204" pitchFamily="34" charset="0"/>
              </a:rPr>
              <a:t>rho</a:t>
            </a:r>
            <a:r>
              <a:rPr lang="en-US" sz="2300" spc="-5" dirty="0">
                <a:ea typeface="Arial" panose="020B0604020202020204" pitchFamily="34" charset="0"/>
                <a:cs typeface="Arial" panose="020B0604020202020204" pitchFamily="34" charset="0"/>
              </a:rPr>
              <a:t>o</a:t>
            </a:r>
            <a:r>
              <a:rPr lang="en-US" sz="2300" dirty="0">
                <a:ea typeface="Arial" panose="020B0604020202020204" pitchFamily="34" charset="0"/>
                <a:cs typeface="Arial" panose="020B0604020202020204" pitchFamily="34" charset="0"/>
              </a:rPr>
              <a:t>ds analysis </a:t>
            </a:r>
            <a:r>
              <a:rPr lang="en-US" sz="2300" spc="-15" dirty="0">
                <a:ea typeface="Arial" panose="020B0604020202020204" pitchFamily="34" charset="0"/>
                <a:cs typeface="Arial" panose="020B0604020202020204" pitchFamily="34" charset="0"/>
              </a:rPr>
              <a:t>o</a:t>
            </a:r>
            <a:r>
              <a:rPr lang="en-US" sz="2300" dirty="0">
                <a:ea typeface="Arial" panose="020B0604020202020204" pitchFamily="34" charset="0"/>
                <a:cs typeface="Arial" panose="020B0604020202020204" pitchFamily="34" charset="0"/>
              </a:rPr>
              <a:t>f </a:t>
            </a:r>
            <a:r>
              <a:rPr lang="en-US" sz="2300" spc="-15" dirty="0">
                <a:ea typeface="Arial" panose="020B0604020202020204" pitchFamily="34" charset="0"/>
                <a:cs typeface="Arial" panose="020B0604020202020204" pitchFamily="34" charset="0"/>
              </a:rPr>
              <a:t>Toronto.</a:t>
            </a:r>
            <a:r>
              <a:rPr lang="en-US" sz="2300" dirty="0">
                <a:ea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2"/>
          </p:nvPr>
        </p:nvSpPr>
        <p:spPr/>
        <p:txBody>
          <a:bodyPr/>
          <a:lstStyle/>
          <a:p>
            <a:fld id="{CE601F45-5601-47AF-B199-AE75829AC8A9}" type="slidenum">
              <a:rPr lang="en-US" smtClean="0"/>
              <a:t>21</a:t>
            </a:fld>
            <a:endParaRPr lang="en-US"/>
          </a:p>
        </p:txBody>
      </p:sp>
      <p:pic>
        <p:nvPicPr>
          <p:cNvPr id="3" name="Audio 2">
            <a:hlinkClick r:id="" action="ppaction://media"/>
            <a:extLst>
              <a:ext uri="{FF2B5EF4-FFF2-40B4-BE49-F238E27FC236}">
                <a16:creationId xmlns:a16="http://schemas.microsoft.com/office/drawing/2014/main" id="{A01E7621-2E89-4C34-9F04-04C84FF2232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629462858"/>
      </p:ext>
    </p:extLst>
  </p:cSld>
  <p:clrMapOvr>
    <a:masterClrMapping/>
  </p:clrMapOvr>
  <mc:AlternateContent xmlns:mc="http://schemas.openxmlformats.org/markup-compatibility/2006" xmlns:p14="http://schemas.microsoft.com/office/powerpoint/2010/main">
    <mc:Choice Requires="p14">
      <p:transition p14:dur="0" advTm="109187"/>
    </mc:Choice>
    <mc:Fallback xmlns="">
      <p:transition advTm="109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500"/>
                                        <p:tgtEl>
                                          <p:spTgt spid="2">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500"/>
                                        <p:tgtEl>
                                          <p:spTgt spid="2">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fade">
                                      <p:cBhvr>
                                        <p:cTn id="33" dur="500"/>
                                        <p:tgtEl>
                                          <p:spTgt spid="2">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xEl>
                                              <p:pRg st="10" end="10"/>
                                            </p:txEl>
                                          </p:spTgt>
                                        </p:tgtEl>
                                        <p:attrNameLst>
                                          <p:attrName>style.visibility</p:attrName>
                                        </p:attrNameLst>
                                      </p:cBhvr>
                                      <p:to>
                                        <p:strVal val="visible"/>
                                      </p:to>
                                    </p:set>
                                    <p:animEffect transition="in" filter="fade">
                                      <p:cBhvr>
                                        <p:cTn id="38" dur="500"/>
                                        <p:tgtEl>
                                          <p:spTgt spid="2">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
                                            <p:txEl>
                                              <p:pRg st="11" end="11"/>
                                            </p:txEl>
                                          </p:spTgt>
                                        </p:tgtEl>
                                        <p:attrNameLst>
                                          <p:attrName>style.visibility</p:attrName>
                                        </p:attrNameLst>
                                      </p:cBhvr>
                                      <p:to>
                                        <p:strVal val="visible"/>
                                      </p:to>
                                    </p:set>
                                    <p:animEffect transition="in" filter="fade">
                                      <p:cBhvr>
                                        <p:cTn id="41" dur="500"/>
                                        <p:tgtEl>
                                          <p:spTgt spid="2">
                                            <p:txEl>
                                              <p:pRg st="11" end="11"/>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
                                            <p:txEl>
                                              <p:pRg st="12" end="12"/>
                                            </p:txEl>
                                          </p:spTgt>
                                        </p:tgtEl>
                                        <p:attrNameLst>
                                          <p:attrName>style.visibility</p:attrName>
                                        </p:attrNameLst>
                                      </p:cBhvr>
                                      <p:to>
                                        <p:strVal val="visible"/>
                                      </p:to>
                                    </p:set>
                                    <p:animEffect transition="in" filter="fade">
                                      <p:cBhvr>
                                        <p:cTn id="44" dur="500"/>
                                        <p:tgtEl>
                                          <p:spTgt spid="2">
                                            <p:txEl>
                                              <p:pRg st="12" end="12"/>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
                                            <p:txEl>
                                              <p:pRg st="13" end="13"/>
                                            </p:txEl>
                                          </p:spTgt>
                                        </p:tgtEl>
                                        <p:attrNameLst>
                                          <p:attrName>style.visibility</p:attrName>
                                        </p:attrNameLst>
                                      </p:cBhvr>
                                      <p:to>
                                        <p:strVal val="visible"/>
                                      </p:to>
                                    </p:set>
                                    <p:animEffect transition="in" filter="fade">
                                      <p:cBhvr>
                                        <p:cTn id="47"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990600"/>
            <a:ext cx="9144000" cy="2431435"/>
          </a:xfrm>
          <a:prstGeom prst="rect">
            <a:avLst/>
          </a:prstGeom>
          <a:noFill/>
        </p:spPr>
        <p:txBody>
          <a:bodyPr wrap="square" rtlCol="0">
            <a:spAutoFit/>
          </a:bodyPr>
          <a:lstStyle/>
          <a:p>
            <a:pPr algn="ctr"/>
            <a:r>
              <a:rPr lang="en-US" sz="3800" dirty="0">
                <a:effectLst>
                  <a:outerShdw blurRad="38100" dist="38100" dir="2700000" algn="tl">
                    <a:srgbClr val="000000">
                      <a:alpha val="43137"/>
                    </a:srgbClr>
                  </a:outerShdw>
                </a:effectLst>
              </a:rPr>
              <a:t>That was the course mechanics.</a:t>
            </a:r>
          </a:p>
          <a:p>
            <a:pPr algn="ctr"/>
            <a:endParaRPr lang="en-US" sz="3800" dirty="0">
              <a:effectLst>
                <a:outerShdw blurRad="38100" dist="38100" dir="2700000" algn="tl">
                  <a:srgbClr val="000000">
                    <a:alpha val="43137"/>
                  </a:srgbClr>
                </a:outerShdw>
              </a:effectLst>
            </a:endParaRPr>
          </a:p>
          <a:p>
            <a:pPr algn="ctr"/>
            <a:r>
              <a:rPr lang="en-US" sz="3800" dirty="0">
                <a:effectLst>
                  <a:outerShdw blurRad="38100" dist="38100" dir="2700000" algn="tl">
                    <a:srgbClr val="000000">
                      <a:alpha val="43137"/>
                    </a:srgbClr>
                  </a:outerShdw>
                </a:effectLst>
              </a:rPr>
              <a:t>Now what’s the course about</a:t>
            </a:r>
          </a:p>
          <a:p>
            <a:pPr algn="ctr"/>
            <a:r>
              <a:rPr lang="en-US" sz="3800" dirty="0">
                <a:effectLst>
                  <a:outerShdw blurRad="38100" dist="38100" dir="2700000" algn="tl">
                    <a:srgbClr val="000000">
                      <a:alpha val="43137"/>
                    </a:srgbClr>
                  </a:outerShdw>
                </a:effectLst>
              </a:rPr>
              <a:t>and is it worth staying in it?</a:t>
            </a:r>
          </a:p>
        </p:txBody>
      </p:sp>
      <p:sp>
        <p:nvSpPr>
          <p:cNvPr id="2" name="Slide Number Placeholder 1"/>
          <p:cNvSpPr>
            <a:spLocks noGrp="1"/>
          </p:cNvSpPr>
          <p:nvPr>
            <p:ph type="sldNum" sz="quarter" idx="12"/>
          </p:nvPr>
        </p:nvSpPr>
        <p:spPr/>
        <p:txBody>
          <a:bodyPr/>
          <a:lstStyle/>
          <a:p>
            <a:fld id="{CE601F45-5601-47AF-B199-AE75829AC8A9}" type="slidenum">
              <a:rPr lang="en-US" smtClean="0"/>
              <a:t>22</a:t>
            </a:fld>
            <a:endParaRPr lang="en-US"/>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3820093504"/>
      </p:ext>
    </p:extLst>
  </p:cSld>
  <p:clrMapOvr>
    <a:masterClrMapping/>
  </p:clrMapOvr>
  <mc:AlternateContent xmlns:mc="http://schemas.openxmlformats.org/markup-compatibility/2006" xmlns:p14="http://schemas.microsoft.com/office/powerpoint/2010/main">
    <mc:Choice Requires="p14">
      <p:transition p14:dur="0" advTm="9610"/>
    </mc:Choice>
    <mc:Fallback xmlns="">
      <p:transition advTm="9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mail.arts.ryerson.ca/owa/attachment.ashx?id=RgAAAABn8O229fPTEYWwAGAI9csYBwDtAjXUATbTEYUmAGCXatcDAAAABBO8AADi5k4AWCgKQp9x%2fMH9Z1goAUWElbPkAAAJ&amp;attcnt=1&amp;attid0=EACM0f7DQp%2b7SIKvzuVymwvj"/>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928777" y="681487"/>
            <a:ext cx="2432649" cy="5029200"/>
            <a:chOff x="928777" y="681487"/>
            <a:chExt cx="2432649" cy="5029200"/>
          </a:xfrm>
        </p:grpSpPr>
        <p:sp>
          <p:nvSpPr>
            <p:cNvPr id="3" name="Freeform 2"/>
            <p:cNvSpPr/>
            <p:nvPr/>
          </p:nvSpPr>
          <p:spPr>
            <a:xfrm>
              <a:off x="928777" y="681487"/>
              <a:ext cx="2432649" cy="5029200"/>
            </a:xfrm>
            <a:custGeom>
              <a:avLst/>
              <a:gdLst>
                <a:gd name="connsiteX0" fmla="*/ 0 w 2432649"/>
                <a:gd name="connsiteY0" fmla="*/ 0 h 4701396"/>
                <a:gd name="connsiteX1" fmla="*/ 836762 w 2432649"/>
                <a:gd name="connsiteY1" fmla="*/ 0 h 4701396"/>
                <a:gd name="connsiteX2" fmla="*/ 897147 w 2432649"/>
                <a:gd name="connsiteY2" fmla="*/ 60385 h 4701396"/>
                <a:gd name="connsiteX3" fmla="*/ 948906 w 2432649"/>
                <a:gd name="connsiteY3" fmla="*/ 86264 h 4701396"/>
                <a:gd name="connsiteX4" fmla="*/ 1086928 w 2432649"/>
                <a:gd name="connsiteY4" fmla="*/ 51758 h 4701396"/>
                <a:gd name="connsiteX5" fmla="*/ 1276710 w 2432649"/>
                <a:gd name="connsiteY5" fmla="*/ 17253 h 4701396"/>
                <a:gd name="connsiteX6" fmla="*/ 1449238 w 2432649"/>
                <a:gd name="connsiteY6" fmla="*/ 17253 h 4701396"/>
                <a:gd name="connsiteX7" fmla="*/ 1613140 w 2432649"/>
                <a:gd name="connsiteY7" fmla="*/ 34505 h 4701396"/>
                <a:gd name="connsiteX8" fmla="*/ 1768415 w 2432649"/>
                <a:gd name="connsiteY8" fmla="*/ 69011 h 4701396"/>
                <a:gd name="connsiteX9" fmla="*/ 1854679 w 2432649"/>
                <a:gd name="connsiteY9" fmla="*/ 146649 h 4701396"/>
                <a:gd name="connsiteX10" fmla="*/ 1958196 w 2432649"/>
                <a:gd name="connsiteY10" fmla="*/ 301924 h 4701396"/>
                <a:gd name="connsiteX11" fmla="*/ 2053087 w 2432649"/>
                <a:gd name="connsiteY11" fmla="*/ 457200 h 4701396"/>
                <a:gd name="connsiteX12" fmla="*/ 2104845 w 2432649"/>
                <a:gd name="connsiteY12" fmla="*/ 560717 h 4701396"/>
                <a:gd name="connsiteX13" fmla="*/ 2208362 w 2432649"/>
                <a:gd name="connsiteY13" fmla="*/ 664234 h 4701396"/>
                <a:gd name="connsiteX14" fmla="*/ 2260121 w 2432649"/>
                <a:gd name="connsiteY14" fmla="*/ 733245 h 4701396"/>
                <a:gd name="connsiteX15" fmla="*/ 2329132 w 2432649"/>
                <a:gd name="connsiteY15" fmla="*/ 776377 h 4701396"/>
                <a:gd name="connsiteX16" fmla="*/ 2398143 w 2432649"/>
                <a:gd name="connsiteY16" fmla="*/ 836762 h 4701396"/>
                <a:gd name="connsiteX17" fmla="*/ 2432649 w 2432649"/>
                <a:gd name="connsiteY17" fmla="*/ 966158 h 4701396"/>
                <a:gd name="connsiteX18" fmla="*/ 2432649 w 2432649"/>
                <a:gd name="connsiteY18" fmla="*/ 1155939 h 4701396"/>
                <a:gd name="connsiteX19" fmla="*/ 2363638 w 2432649"/>
                <a:gd name="connsiteY19" fmla="*/ 1328468 h 4701396"/>
                <a:gd name="connsiteX20" fmla="*/ 2234242 w 2432649"/>
                <a:gd name="connsiteY20" fmla="*/ 1570007 h 4701396"/>
                <a:gd name="connsiteX21" fmla="*/ 2122098 w 2432649"/>
                <a:gd name="connsiteY21" fmla="*/ 1777041 h 4701396"/>
                <a:gd name="connsiteX22" fmla="*/ 2001328 w 2432649"/>
                <a:gd name="connsiteY22" fmla="*/ 1906437 h 4701396"/>
                <a:gd name="connsiteX23" fmla="*/ 1958196 w 2432649"/>
                <a:gd name="connsiteY23" fmla="*/ 1863305 h 4701396"/>
                <a:gd name="connsiteX24" fmla="*/ 1906438 w 2432649"/>
                <a:gd name="connsiteY24" fmla="*/ 1777041 h 4701396"/>
                <a:gd name="connsiteX25" fmla="*/ 1889185 w 2432649"/>
                <a:gd name="connsiteY25" fmla="*/ 1362973 h 4701396"/>
                <a:gd name="connsiteX26" fmla="*/ 1794294 w 2432649"/>
                <a:gd name="connsiteY26" fmla="*/ 1475117 h 4701396"/>
                <a:gd name="connsiteX27" fmla="*/ 1682151 w 2432649"/>
                <a:gd name="connsiteY27" fmla="*/ 1587260 h 4701396"/>
                <a:gd name="connsiteX28" fmla="*/ 1664898 w 2432649"/>
                <a:gd name="connsiteY28" fmla="*/ 1690777 h 4701396"/>
                <a:gd name="connsiteX29" fmla="*/ 1621766 w 2432649"/>
                <a:gd name="connsiteY29" fmla="*/ 1794294 h 4701396"/>
                <a:gd name="connsiteX30" fmla="*/ 1552755 w 2432649"/>
                <a:gd name="connsiteY30" fmla="*/ 1863305 h 4701396"/>
                <a:gd name="connsiteX31" fmla="*/ 1431985 w 2432649"/>
                <a:gd name="connsiteY31" fmla="*/ 1966822 h 4701396"/>
                <a:gd name="connsiteX32" fmla="*/ 1337094 w 2432649"/>
                <a:gd name="connsiteY32" fmla="*/ 2009954 h 4701396"/>
                <a:gd name="connsiteX33" fmla="*/ 1354347 w 2432649"/>
                <a:gd name="connsiteY33" fmla="*/ 2329132 h 4701396"/>
                <a:gd name="connsiteX34" fmla="*/ 1311215 w 2432649"/>
                <a:gd name="connsiteY34" fmla="*/ 2682815 h 4701396"/>
                <a:gd name="connsiteX35" fmla="*/ 1259457 w 2432649"/>
                <a:gd name="connsiteY35" fmla="*/ 2976113 h 4701396"/>
                <a:gd name="connsiteX36" fmla="*/ 1216325 w 2432649"/>
                <a:gd name="connsiteY36" fmla="*/ 3096883 h 4701396"/>
                <a:gd name="connsiteX37" fmla="*/ 1095555 w 2432649"/>
                <a:gd name="connsiteY37" fmla="*/ 3321169 h 4701396"/>
                <a:gd name="connsiteX38" fmla="*/ 957532 w 2432649"/>
                <a:gd name="connsiteY38" fmla="*/ 3545456 h 4701396"/>
                <a:gd name="connsiteX39" fmla="*/ 750498 w 2432649"/>
                <a:gd name="connsiteY39" fmla="*/ 3778369 h 4701396"/>
                <a:gd name="connsiteX40" fmla="*/ 646981 w 2432649"/>
                <a:gd name="connsiteY40" fmla="*/ 4149305 h 4701396"/>
                <a:gd name="connsiteX41" fmla="*/ 526211 w 2432649"/>
                <a:gd name="connsiteY41" fmla="*/ 4364966 h 4701396"/>
                <a:gd name="connsiteX42" fmla="*/ 267419 w 2432649"/>
                <a:gd name="connsiteY42" fmla="*/ 4701396 h 4701396"/>
                <a:gd name="connsiteX0" fmla="*/ 0 w 2432649"/>
                <a:gd name="connsiteY0" fmla="*/ 0 h 4684143"/>
                <a:gd name="connsiteX1" fmla="*/ 836762 w 2432649"/>
                <a:gd name="connsiteY1" fmla="*/ 0 h 4684143"/>
                <a:gd name="connsiteX2" fmla="*/ 897147 w 2432649"/>
                <a:gd name="connsiteY2" fmla="*/ 60385 h 4684143"/>
                <a:gd name="connsiteX3" fmla="*/ 948906 w 2432649"/>
                <a:gd name="connsiteY3" fmla="*/ 86264 h 4684143"/>
                <a:gd name="connsiteX4" fmla="*/ 1086928 w 2432649"/>
                <a:gd name="connsiteY4" fmla="*/ 51758 h 4684143"/>
                <a:gd name="connsiteX5" fmla="*/ 1276710 w 2432649"/>
                <a:gd name="connsiteY5" fmla="*/ 17253 h 4684143"/>
                <a:gd name="connsiteX6" fmla="*/ 1449238 w 2432649"/>
                <a:gd name="connsiteY6" fmla="*/ 17253 h 4684143"/>
                <a:gd name="connsiteX7" fmla="*/ 1613140 w 2432649"/>
                <a:gd name="connsiteY7" fmla="*/ 34505 h 4684143"/>
                <a:gd name="connsiteX8" fmla="*/ 1768415 w 2432649"/>
                <a:gd name="connsiteY8" fmla="*/ 69011 h 4684143"/>
                <a:gd name="connsiteX9" fmla="*/ 1854679 w 2432649"/>
                <a:gd name="connsiteY9" fmla="*/ 146649 h 4684143"/>
                <a:gd name="connsiteX10" fmla="*/ 1958196 w 2432649"/>
                <a:gd name="connsiteY10" fmla="*/ 301924 h 4684143"/>
                <a:gd name="connsiteX11" fmla="*/ 2053087 w 2432649"/>
                <a:gd name="connsiteY11" fmla="*/ 457200 h 4684143"/>
                <a:gd name="connsiteX12" fmla="*/ 2104845 w 2432649"/>
                <a:gd name="connsiteY12" fmla="*/ 560717 h 4684143"/>
                <a:gd name="connsiteX13" fmla="*/ 2208362 w 2432649"/>
                <a:gd name="connsiteY13" fmla="*/ 664234 h 4684143"/>
                <a:gd name="connsiteX14" fmla="*/ 2260121 w 2432649"/>
                <a:gd name="connsiteY14" fmla="*/ 733245 h 4684143"/>
                <a:gd name="connsiteX15" fmla="*/ 2329132 w 2432649"/>
                <a:gd name="connsiteY15" fmla="*/ 776377 h 4684143"/>
                <a:gd name="connsiteX16" fmla="*/ 2398143 w 2432649"/>
                <a:gd name="connsiteY16" fmla="*/ 836762 h 4684143"/>
                <a:gd name="connsiteX17" fmla="*/ 2432649 w 2432649"/>
                <a:gd name="connsiteY17" fmla="*/ 966158 h 4684143"/>
                <a:gd name="connsiteX18" fmla="*/ 2432649 w 2432649"/>
                <a:gd name="connsiteY18" fmla="*/ 1155939 h 4684143"/>
                <a:gd name="connsiteX19" fmla="*/ 2363638 w 2432649"/>
                <a:gd name="connsiteY19" fmla="*/ 1328468 h 4684143"/>
                <a:gd name="connsiteX20" fmla="*/ 2234242 w 2432649"/>
                <a:gd name="connsiteY20" fmla="*/ 1570007 h 4684143"/>
                <a:gd name="connsiteX21" fmla="*/ 2122098 w 2432649"/>
                <a:gd name="connsiteY21" fmla="*/ 1777041 h 4684143"/>
                <a:gd name="connsiteX22" fmla="*/ 2001328 w 2432649"/>
                <a:gd name="connsiteY22" fmla="*/ 1906437 h 4684143"/>
                <a:gd name="connsiteX23" fmla="*/ 1958196 w 2432649"/>
                <a:gd name="connsiteY23" fmla="*/ 1863305 h 4684143"/>
                <a:gd name="connsiteX24" fmla="*/ 1906438 w 2432649"/>
                <a:gd name="connsiteY24" fmla="*/ 1777041 h 4684143"/>
                <a:gd name="connsiteX25" fmla="*/ 1889185 w 2432649"/>
                <a:gd name="connsiteY25" fmla="*/ 1362973 h 4684143"/>
                <a:gd name="connsiteX26" fmla="*/ 1794294 w 2432649"/>
                <a:gd name="connsiteY26" fmla="*/ 1475117 h 4684143"/>
                <a:gd name="connsiteX27" fmla="*/ 1682151 w 2432649"/>
                <a:gd name="connsiteY27" fmla="*/ 1587260 h 4684143"/>
                <a:gd name="connsiteX28" fmla="*/ 1664898 w 2432649"/>
                <a:gd name="connsiteY28" fmla="*/ 1690777 h 4684143"/>
                <a:gd name="connsiteX29" fmla="*/ 1621766 w 2432649"/>
                <a:gd name="connsiteY29" fmla="*/ 1794294 h 4684143"/>
                <a:gd name="connsiteX30" fmla="*/ 1552755 w 2432649"/>
                <a:gd name="connsiteY30" fmla="*/ 1863305 h 4684143"/>
                <a:gd name="connsiteX31" fmla="*/ 1431985 w 2432649"/>
                <a:gd name="connsiteY31" fmla="*/ 1966822 h 4684143"/>
                <a:gd name="connsiteX32" fmla="*/ 1337094 w 2432649"/>
                <a:gd name="connsiteY32" fmla="*/ 2009954 h 4684143"/>
                <a:gd name="connsiteX33" fmla="*/ 1354347 w 2432649"/>
                <a:gd name="connsiteY33" fmla="*/ 2329132 h 4684143"/>
                <a:gd name="connsiteX34" fmla="*/ 1311215 w 2432649"/>
                <a:gd name="connsiteY34" fmla="*/ 2682815 h 4684143"/>
                <a:gd name="connsiteX35" fmla="*/ 1259457 w 2432649"/>
                <a:gd name="connsiteY35" fmla="*/ 2976113 h 4684143"/>
                <a:gd name="connsiteX36" fmla="*/ 1216325 w 2432649"/>
                <a:gd name="connsiteY36" fmla="*/ 3096883 h 4684143"/>
                <a:gd name="connsiteX37" fmla="*/ 1095555 w 2432649"/>
                <a:gd name="connsiteY37" fmla="*/ 3321169 h 4684143"/>
                <a:gd name="connsiteX38" fmla="*/ 957532 w 2432649"/>
                <a:gd name="connsiteY38" fmla="*/ 3545456 h 4684143"/>
                <a:gd name="connsiteX39" fmla="*/ 750498 w 2432649"/>
                <a:gd name="connsiteY39" fmla="*/ 3778369 h 4684143"/>
                <a:gd name="connsiteX40" fmla="*/ 646981 w 2432649"/>
                <a:gd name="connsiteY40" fmla="*/ 4149305 h 4684143"/>
                <a:gd name="connsiteX41" fmla="*/ 526211 w 2432649"/>
                <a:gd name="connsiteY41" fmla="*/ 4364966 h 4684143"/>
                <a:gd name="connsiteX42" fmla="*/ 276046 w 2432649"/>
                <a:gd name="connsiteY42" fmla="*/ 4684143 h 4684143"/>
                <a:gd name="connsiteX0" fmla="*/ 0 w 2432649"/>
                <a:gd name="connsiteY0" fmla="*/ 0 h 4684143"/>
                <a:gd name="connsiteX1" fmla="*/ 836762 w 2432649"/>
                <a:gd name="connsiteY1" fmla="*/ 0 h 4684143"/>
                <a:gd name="connsiteX2" fmla="*/ 897147 w 2432649"/>
                <a:gd name="connsiteY2" fmla="*/ 60385 h 4684143"/>
                <a:gd name="connsiteX3" fmla="*/ 948906 w 2432649"/>
                <a:gd name="connsiteY3" fmla="*/ 86264 h 4684143"/>
                <a:gd name="connsiteX4" fmla="*/ 1086928 w 2432649"/>
                <a:gd name="connsiteY4" fmla="*/ 51758 h 4684143"/>
                <a:gd name="connsiteX5" fmla="*/ 1276710 w 2432649"/>
                <a:gd name="connsiteY5" fmla="*/ 17253 h 4684143"/>
                <a:gd name="connsiteX6" fmla="*/ 1449238 w 2432649"/>
                <a:gd name="connsiteY6" fmla="*/ 17253 h 4684143"/>
                <a:gd name="connsiteX7" fmla="*/ 1613140 w 2432649"/>
                <a:gd name="connsiteY7" fmla="*/ 34505 h 4684143"/>
                <a:gd name="connsiteX8" fmla="*/ 1768415 w 2432649"/>
                <a:gd name="connsiteY8" fmla="*/ 69011 h 4684143"/>
                <a:gd name="connsiteX9" fmla="*/ 1854679 w 2432649"/>
                <a:gd name="connsiteY9" fmla="*/ 146649 h 4684143"/>
                <a:gd name="connsiteX10" fmla="*/ 1958196 w 2432649"/>
                <a:gd name="connsiteY10" fmla="*/ 301924 h 4684143"/>
                <a:gd name="connsiteX11" fmla="*/ 2053087 w 2432649"/>
                <a:gd name="connsiteY11" fmla="*/ 457200 h 4684143"/>
                <a:gd name="connsiteX12" fmla="*/ 2104845 w 2432649"/>
                <a:gd name="connsiteY12" fmla="*/ 560717 h 4684143"/>
                <a:gd name="connsiteX13" fmla="*/ 2208362 w 2432649"/>
                <a:gd name="connsiteY13" fmla="*/ 664234 h 4684143"/>
                <a:gd name="connsiteX14" fmla="*/ 2260121 w 2432649"/>
                <a:gd name="connsiteY14" fmla="*/ 733245 h 4684143"/>
                <a:gd name="connsiteX15" fmla="*/ 2329132 w 2432649"/>
                <a:gd name="connsiteY15" fmla="*/ 776377 h 4684143"/>
                <a:gd name="connsiteX16" fmla="*/ 2398143 w 2432649"/>
                <a:gd name="connsiteY16" fmla="*/ 836762 h 4684143"/>
                <a:gd name="connsiteX17" fmla="*/ 2432649 w 2432649"/>
                <a:gd name="connsiteY17" fmla="*/ 966158 h 4684143"/>
                <a:gd name="connsiteX18" fmla="*/ 2432649 w 2432649"/>
                <a:gd name="connsiteY18" fmla="*/ 1155939 h 4684143"/>
                <a:gd name="connsiteX19" fmla="*/ 2363638 w 2432649"/>
                <a:gd name="connsiteY19" fmla="*/ 1328468 h 4684143"/>
                <a:gd name="connsiteX20" fmla="*/ 2234242 w 2432649"/>
                <a:gd name="connsiteY20" fmla="*/ 1570007 h 4684143"/>
                <a:gd name="connsiteX21" fmla="*/ 2122098 w 2432649"/>
                <a:gd name="connsiteY21" fmla="*/ 1777041 h 4684143"/>
                <a:gd name="connsiteX22" fmla="*/ 2001328 w 2432649"/>
                <a:gd name="connsiteY22" fmla="*/ 1906437 h 4684143"/>
                <a:gd name="connsiteX23" fmla="*/ 1958196 w 2432649"/>
                <a:gd name="connsiteY23" fmla="*/ 1863305 h 4684143"/>
                <a:gd name="connsiteX24" fmla="*/ 1906438 w 2432649"/>
                <a:gd name="connsiteY24" fmla="*/ 1777041 h 4684143"/>
                <a:gd name="connsiteX25" fmla="*/ 1889185 w 2432649"/>
                <a:gd name="connsiteY25" fmla="*/ 1362973 h 4684143"/>
                <a:gd name="connsiteX26" fmla="*/ 1794294 w 2432649"/>
                <a:gd name="connsiteY26" fmla="*/ 1475117 h 4684143"/>
                <a:gd name="connsiteX27" fmla="*/ 1682151 w 2432649"/>
                <a:gd name="connsiteY27" fmla="*/ 1587260 h 4684143"/>
                <a:gd name="connsiteX28" fmla="*/ 1664898 w 2432649"/>
                <a:gd name="connsiteY28" fmla="*/ 1690777 h 4684143"/>
                <a:gd name="connsiteX29" fmla="*/ 1621766 w 2432649"/>
                <a:gd name="connsiteY29" fmla="*/ 1794294 h 4684143"/>
                <a:gd name="connsiteX30" fmla="*/ 1552755 w 2432649"/>
                <a:gd name="connsiteY30" fmla="*/ 1863305 h 4684143"/>
                <a:gd name="connsiteX31" fmla="*/ 1431985 w 2432649"/>
                <a:gd name="connsiteY31" fmla="*/ 1966822 h 4684143"/>
                <a:gd name="connsiteX32" fmla="*/ 1337094 w 2432649"/>
                <a:gd name="connsiteY32" fmla="*/ 2009954 h 4684143"/>
                <a:gd name="connsiteX33" fmla="*/ 1354347 w 2432649"/>
                <a:gd name="connsiteY33" fmla="*/ 2329132 h 4684143"/>
                <a:gd name="connsiteX34" fmla="*/ 1311215 w 2432649"/>
                <a:gd name="connsiteY34" fmla="*/ 2682815 h 4684143"/>
                <a:gd name="connsiteX35" fmla="*/ 1259457 w 2432649"/>
                <a:gd name="connsiteY35" fmla="*/ 2976113 h 4684143"/>
                <a:gd name="connsiteX36" fmla="*/ 1216325 w 2432649"/>
                <a:gd name="connsiteY36" fmla="*/ 3096883 h 4684143"/>
                <a:gd name="connsiteX37" fmla="*/ 1095555 w 2432649"/>
                <a:gd name="connsiteY37" fmla="*/ 3321169 h 4684143"/>
                <a:gd name="connsiteX38" fmla="*/ 957532 w 2432649"/>
                <a:gd name="connsiteY38" fmla="*/ 3545456 h 4684143"/>
                <a:gd name="connsiteX39" fmla="*/ 750498 w 2432649"/>
                <a:gd name="connsiteY39" fmla="*/ 3778369 h 4684143"/>
                <a:gd name="connsiteX40" fmla="*/ 646981 w 2432649"/>
                <a:gd name="connsiteY40" fmla="*/ 4149305 h 4684143"/>
                <a:gd name="connsiteX41" fmla="*/ 526211 w 2432649"/>
                <a:gd name="connsiteY41" fmla="*/ 4364966 h 4684143"/>
                <a:gd name="connsiteX42" fmla="*/ 310552 w 2432649"/>
                <a:gd name="connsiteY42" fmla="*/ 4684143 h 4684143"/>
                <a:gd name="connsiteX0" fmla="*/ 0 w 2432649"/>
                <a:gd name="connsiteY0" fmla="*/ 0 h 5029200"/>
                <a:gd name="connsiteX1" fmla="*/ 836762 w 2432649"/>
                <a:gd name="connsiteY1" fmla="*/ 0 h 5029200"/>
                <a:gd name="connsiteX2" fmla="*/ 897147 w 2432649"/>
                <a:gd name="connsiteY2" fmla="*/ 60385 h 5029200"/>
                <a:gd name="connsiteX3" fmla="*/ 948906 w 2432649"/>
                <a:gd name="connsiteY3" fmla="*/ 86264 h 5029200"/>
                <a:gd name="connsiteX4" fmla="*/ 1086928 w 2432649"/>
                <a:gd name="connsiteY4" fmla="*/ 51758 h 5029200"/>
                <a:gd name="connsiteX5" fmla="*/ 1276710 w 2432649"/>
                <a:gd name="connsiteY5" fmla="*/ 17253 h 5029200"/>
                <a:gd name="connsiteX6" fmla="*/ 1449238 w 2432649"/>
                <a:gd name="connsiteY6" fmla="*/ 17253 h 5029200"/>
                <a:gd name="connsiteX7" fmla="*/ 1613140 w 2432649"/>
                <a:gd name="connsiteY7" fmla="*/ 34505 h 5029200"/>
                <a:gd name="connsiteX8" fmla="*/ 1768415 w 2432649"/>
                <a:gd name="connsiteY8" fmla="*/ 69011 h 5029200"/>
                <a:gd name="connsiteX9" fmla="*/ 1854679 w 2432649"/>
                <a:gd name="connsiteY9" fmla="*/ 146649 h 5029200"/>
                <a:gd name="connsiteX10" fmla="*/ 1958196 w 2432649"/>
                <a:gd name="connsiteY10" fmla="*/ 301924 h 5029200"/>
                <a:gd name="connsiteX11" fmla="*/ 2053087 w 2432649"/>
                <a:gd name="connsiteY11" fmla="*/ 457200 h 5029200"/>
                <a:gd name="connsiteX12" fmla="*/ 2104845 w 2432649"/>
                <a:gd name="connsiteY12" fmla="*/ 560717 h 5029200"/>
                <a:gd name="connsiteX13" fmla="*/ 2208362 w 2432649"/>
                <a:gd name="connsiteY13" fmla="*/ 664234 h 5029200"/>
                <a:gd name="connsiteX14" fmla="*/ 2260121 w 2432649"/>
                <a:gd name="connsiteY14" fmla="*/ 733245 h 5029200"/>
                <a:gd name="connsiteX15" fmla="*/ 2329132 w 2432649"/>
                <a:gd name="connsiteY15" fmla="*/ 776377 h 5029200"/>
                <a:gd name="connsiteX16" fmla="*/ 2398143 w 2432649"/>
                <a:gd name="connsiteY16" fmla="*/ 836762 h 5029200"/>
                <a:gd name="connsiteX17" fmla="*/ 2432649 w 2432649"/>
                <a:gd name="connsiteY17" fmla="*/ 966158 h 5029200"/>
                <a:gd name="connsiteX18" fmla="*/ 2432649 w 2432649"/>
                <a:gd name="connsiteY18" fmla="*/ 1155939 h 5029200"/>
                <a:gd name="connsiteX19" fmla="*/ 2363638 w 2432649"/>
                <a:gd name="connsiteY19" fmla="*/ 1328468 h 5029200"/>
                <a:gd name="connsiteX20" fmla="*/ 2234242 w 2432649"/>
                <a:gd name="connsiteY20" fmla="*/ 1570007 h 5029200"/>
                <a:gd name="connsiteX21" fmla="*/ 2122098 w 2432649"/>
                <a:gd name="connsiteY21" fmla="*/ 1777041 h 5029200"/>
                <a:gd name="connsiteX22" fmla="*/ 2001328 w 2432649"/>
                <a:gd name="connsiteY22" fmla="*/ 1906437 h 5029200"/>
                <a:gd name="connsiteX23" fmla="*/ 1958196 w 2432649"/>
                <a:gd name="connsiteY23" fmla="*/ 1863305 h 5029200"/>
                <a:gd name="connsiteX24" fmla="*/ 1906438 w 2432649"/>
                <a:gd name="connsiteY24" fmla="*/ 1777041 h 5029200"/>
                <a:gd name="connsiteX25" fmla="*/ 1889185 w 2432649"/>
                <a:gd name="connsiteY25" fmla="*/ 1362973 h 5029200"/>
                <a:gd name="connsiteX26" fmla="*/ 1794294 w 2432649"/>
                <a:gd name="connsiteY26" fmla="*/ 1475117 h 5029200"/>
                <a:gd name="connsiteX27" fmla="*/ 1682151 w 2432649"/>
                <a:gd name="connsiteY27" fmla="*/ 1587260 h 5029200"/>
                <a:gd name="connsiteX28" fmla="*/ 1664898 w 2432649"/>
                <a:gd name="connsiteY28" fmla="*/ 1690777 h 5029200"/>
                <a:gd name="connsiteX29" fmla="*/ 1621766 w 2432649"/>
                <a:gd name="connsiteY29" fmla="*/ 1794294 h 5029200"/>
                <a:gd name="connsiteX30" fmla="*/ 1552755 w 2432649"/>
                <a:gd name="connsiteY30" fmla="*/ 1863305 h 5029200"/>
                <a:gd name="connsiteX31" fmla="*/ 1431985 w 2432649"/>
                <a:gd name="connsiteY31" fmla="*/ 1966822 h 5029200"/>
                <a:gd name="connsiteX32" fmla="*/ 1337094 w 2432649"/>
                <a:gd name="connsiteY32" fmla="*/ 2009954 h 5029200"/>
                <a:gd name="connsiteX33" fmla="*/ 1354347 w 2432649"/>
                <a:gd name="connsiteY33" fmla="*/ 2329132 h 5029200"/>
                <a:gd name="connsiteX34" fmla="*/ 1311215 w 2432649"/>
                <a:gd name="connsiteY34" fmla="*/ 2682815 h 5029200"/>
                <a:gd name="connsiteX35" fmla="*/ 1259457 w 2432649"/>
                <a:gd name="connsiteY35" fmla="*/ 2976113 h 5029200"/>
                <a:gd name="connsiteX36" fmla="*/ 1216325 w 2432649"/>
                <a:gd name="connsiteY36" fmla="*/ 3096883 h 5029200"/>
                <a:gd name="connsiteX37" fmla="*/ 1095555 w 2432649"/>
                <a:gd name="connsiteY37" fmla="*/ 3321169 h 5029200"/>
                <a:gd name="connsiteX38" fmla="*/ 957532 w 2432649"/>
                <a:gd name="connsiteY38" fmla="*/ 3545456 h 5029200"/>
                <a:gd name="connsiteX39" fmla="*/ 750498 w 2432649"/>
                <a:gd name="connsiteY39" fmla="*/ 3778369 h 5029200"/>
                <a:gd name="connsiteX40" fmla="*/ 646981 w 2432649"/>
                <a:gd name="connsiteY40" fmla="*/ 4149305 h 5029200"/>
                <a:gd name="connsiteX41" fmla="*/ 526211 w 2432649"/>
                <a:gd name="connsiteY41" fmla="*/ 4364966 h 5029200"/>
                <a:gd name="connsiteX42" fmla="*/ 1 w 2432649"/>
                <a:gd name="connsiteY42"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432649" h="5029200">
                  <a:moveTo>
                    <a:pt x="0" y="0"/>
                  </a:moveTo>
                  <a:lnTo>
                    <a:pt x="836762" y="0"/>
                  </a:lnTo>
                  <a:lnTo>
                    <a:pt x="897147" y="60385"/>
                  </a:lnTo>
                  <a:lnTo>
                    <a:pt x="948906" y="86264"/>
                  </a:lnTo>
                  <a:lnTo>
                    <a:pt x="1086928" y="51758"/>
                  </a:lnTo>
                  <a:lnTo>
                    <a:pt x="1276710" y="17253"/>
                  </a:lnTo>
                  <a:lnTo>
                    <a:pt x="1449238" y="17253"/>
                  </a:lnTo>
                  <a:lnTo>
                    <a:pt x="1613140" y="34505"/>
                  </a:lnTo>
                  <a:lnTo>
                    <a:pt x="1768415" y="69011"/>
                  </a:lnTo>
                  <a:lnTo>
                    <a:pt x="1854679" y="146649"/>
                  </a:lnTo>
                  <a:lnTo>
                    <a:pt x="1958196" y="301924"/>
                  </a:lnTo>
                  <a:lnTo>
                    <a:pt x="2053087" y="457200"/>
                  </a:lnTo>
                  <a:lnTo>
                    <a:pt x="2104845" y="560717"/>
                  </a:lnTo>
                  <a:lnTo>
                    <a:pt x="2208362" y="664234"/>
                  </a:lnTo>
                  <a:lnTo>
                    <a:pt x="2260121" y="733245"/>
                  </a:lnTo>
                  <a:lnTo>
                    <a:pt x="2329132" y="776377"/>
                  </a:lnTo>
                  <a:lnTo>
                    <a:pt x="2398143" y="836762"/>
                  </a:lnTo>
                  <a:lnTo>
                    <a:pt x="2432649" y="966158"/>
                  </a:lnTo>
                  <a:lnTo>
                    <a:pt x="2432649" y="1155939"/>
                  </a:lnTo>
                  <a:lnTo>
                    <a:pt x="2363638" y="1328468"/>
                  </a:lnTo>
                  <a:lnTo>
                    <a:pt x="2234242" y="1570007"/>
                  </a:lnTo>
                  <a:lnTo>
                    <a:pt x="2122098" y="1777041"/>
                  </a:lnTo>
                  <a:lnTo>
                    <a:pt x="2001328" y="1906437"/>
                  </a:lnTo>
                  <a:lnTo>
                    <a:pt x="1958196" y="1863305"/>
                  </a:lnTo>
                  <a:lnTo>
                    <a:pt x="1906438" y="1777041"/>
                  </a:lnTo>
                  <a:lnTo>
                    <a:pt x="1889185" y="1362973"/>
                  </a:lnTo>
                  <a:lnTo>
                    <a:pt x="1794294" y="1475117"/>
                  </a:lnTo>
                  <a:lnTo>
                    <a:pt x="1682151" y="1587260"/>
                  </a:lnTo>
                  <a:lnTo>
                    <a:pt x="1664898" y="1690777"/>
                  </a:lnTo>
                  <a:lnTo>
                    <a:pt x="1621766" y="1794294"/>
                  </a:lnTo>
                  <a:lnTo>
                    <a:pt x="1552755" y="1863305"/>
                  </a:lnTo>
                  <a:lnTo>
                    <a:pt x="1431985" y="1966822"/>
                  </a:lnTo>
                  <a:lnTo>
                    <a:pt x="1337094" y="2009954"/>
                  </a:lnTo>
                  <a:lnTo>
                    <a:pt x="1354347" y="2329132"/>
                  </a:lnTo>
                  <a:lnTo>
                    <a:pt x="1311215" y="2682815"/>
                  </a:lnTo>
                  <a:lnTo>
                    <a:pt x="1259457" y="2976113"/>
                  </a:lnTo>
                  <a:lnTo>
                    <a:pt x="1216325" y="3096883"/>
                  </a:lnTo>
                  <a:lnTo>
                    <a:pt x="1095555" y="3321169"/>
                  </a:lnTo>
                  <a:lnTo>
                    <a:pt x="957532" y="3545456"/>
                  </a:lnTo>
                  <a:lnTo>
                    <a:pt x="750498" y="3778369"/>
                  </a:lnTo>
                  <a:lnTo>
                    <a:pt x="646981" y="4149305"/>
                  </a:lnTo>
                  <a:lnTo>
                    <a:pt x="526211" y="4364966"/>
                  </a:lnTo>
                  <a:lnTo>
                    <a:pt x="1" y="5029200"/>
                  </a:lnTo>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Pie 3"/>
            <p:cNvSpPr/>
            <p:nvPr/>
          </p:nvSpPr>
          <p:spPr>
            <a:xfrm>
              <a:off x="1066800" y="2255521"/>
              <a:ext cx="152400" cy="304800"/>
            </a:xfrm>
            <a:custGeom>
              <a:avLst/>
              <a:gdLst>
                <a:gd name="connsiteX0" fmla="*/ 76200 w 76200"/>
                <a:gd name="connsiteY0" fmla="*/ 114300 h 228600"/>
                <a:gd name="connsiteX1" fmla="*/ 38100 w 76200"/>
                <a:gd name="connsiteY1" fmla="*/ 228600 h 228600"/>
                <a:gd name="connsiteX2" fmla="*/ 0 w 76200"/>
                <a:gd name="connsiteY2" fmla="*/ 114300 h 228600"/>
                <a:gd name="connsiteX3" fmla="*/ 38100 w 76200"/>
                <a:gd name="connsiteY3" fmla="*/ 0 h 228600"/>
                <a:gd name="connsiteX4" fmla="*/ 38100 w 76200"/>
                <a:gd name="connsiteY4" fmla="*/ 114300 h 228600"/>
                <a:gd name="connsiteX5" fmla="*/ 76200 w 76200"/>
                <a:gd name="connsiteY5" fmla="*/ 114300 h 228600"/>
                <a:gd name="connsiteX0" fmla="*/ 76200 w 76200"/>
                <a:gd name="connsiteY0" fmla="*/ 114300 h 228600"/>
                <a:gd name="connsiteX1" fmla="*/ 38100 w 76200"/>
                <a:gd name="connsiteY1" fmla="*/ 228600 h 228600"/>
                <a:gd name="connsiteX2" fmla="*/ 0 w 76200"/>
                <a:gd name="connsiteY2" fmla="*/ 114300 h 228600"/>
                <a:gd name="connsiteX3" fmla="*/ 38100 w 76200"/>
                <a:gd name="connsiteY3" fmla="*/ 0 h 228600"/>
                <a:gd name="connsiteX4" fmla="*/ 47625 w 76200"/>
                <a:gd name="connsiteY4" fmla="*/ 102394 h 228600"/>
                <a:gd name="connsiteX5" fmla="*/ 76200 w 76200"/>
                <a:gd name="connsiteY5" fmla="*/ 114300 h 228600"/>
                <a:gd name="connsiteX0" fmla="*/ 76200 w 76200"/>
                <a:gd name="connsiteY0" fmla="*/ 114300 h 228600"/>
                <a:gd name="connsiteX1" fmla="*/ 38100 w 76200"/>
                <a:gd name="connsiteY1" fmla="*/ 228600 h 228600"/>
                <a:gd name="connsiteX2" fmla="*/ 0 w 76200"/>
                <a:gd name="connsiteY2" fmla="*/ 114300 h 228600"/>
                <a:gd name="connsiteX3" fmla="*/ 38100 w 76200"/>
                <a:gd name="connsiteY3" fmla="*/ 0 h 228600"/>
                <a:gd name="connsiteX4" fmla="*/ 47625 w 76200"/>
                <a:gd name="connsiteY4" fmla="*/ 102394 h 228600"/>
                <a:gd name="connsiteX5" fmla="*/ 76200 w 76200"/>
                <a:gd name="connsiteY5" fmla="*/ 114300 h 228600"/>
                <a:gd name="connsiteX0" fmla="*/ 76200 w 76200"/>
                <a:gd name="connsiteY0" fmla="*/ 114300 h 228600"/>
                <a:gd name="connsiteX1" fmla="*/ 38100 w 76200"/>
                <a:gd name="connsiteY1" fmla="*/ 228600 h 228600"/>
                <a:gd name="connsiteX2" fmla="*/ 0 w 76200"/>
                <a:gd name="connsiteY2" fmla="*/ 114300 h 228600"/>
                <a:gd name="connsiteX3" fmla="*/ 38100 w 76200"/>
                <a:gd name="connsiteY3" fmla="*/ 0 h 228600"/>
                <a:gd name="connsiteX4" fmla="*/ 58598 w 76200"/>
                <a:gd name="connsiteY4" fmla="*/ 69475 h 228600"/>
                <a:gd name="connsiteX5" fmla="*/ 76200 w 76200"/>
                <a:gd name="connsiteY5" fmla="*/ 114300 h 228600"/>
                <a:gd name="connsiteX0" fmla="*/ 76200 w 76200"/>
                <a:gd name="connsiteY0" fmla="*/ 114300 h 228600"/>
                <a:gd name="connsiteX1" fmla="*/ 38100 w 76200"/>
                <a:gd name="connsiteY1" fmla="*/ 228600 h 228600"/>
                <a:gd name="connsiteX2" fmla="*/ 0 w 76200"/>
                <a:gd name="connsiteY2" fmla="*/ 114300 h 228600"/>
                <a:gd name="connsiteX3" fmla="*/ 38100 w 76200"/>
                <a:gd name="connsiteY3" fmla="*/ 0 h 228600"/>
                <a:gd name="connsiteX4" fmla="*/ 32995 w 76200"/>
                <a:gd name="connsiteY4" fmla="*/ 146285 h 228600"/>
                <a:gd name="connsiteX5" fmla="*/ 76200 w 76200"/>
                <a:gd name="connsiteY5" fmla="*/ 1143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228600">
                  <a:moveTo>
                    <a:pt x="76200" y="114300"/>
                  </a:moveTo>
                  <a:cubicBezTo>
                    <a:pt x="76200" y="177426"/>
                    <a:pt x="59142" y="228600"/>
                    <a:pt x="38100" y="228600"/>
                  </a:cubicBezTo>
                  <a:cubicBezTo>
                    <a:pt x="17058" y="228600"/>
                    <a:pt x="0" y="177426"/>
                    <a:pt x="0" y="114300"/>
                  </a:cubicBezTo>
                  <a:cubicBezTo>
                    <a:pt x="0" y="51174"/>
                    <a:pt x="17058" y="0"/>
                    <a:pt x="38100" y="0"/>
                  </a:cubicBezTo>
                  <a:cubicBezTo>
                    <a:pt x="41275" y="34131"/>
                    <a:pt x="15533" y="109773"/>
                    <a:pt x="32995" y="146285"/>
                  </a:cubicBezTo>
                  <a:cubicBezTo>
                    <a:pt x="45695" y="146285"/>
                    <a:pt x="63500" y="114300"/>
                    <a:pt x="76200" y="114300"/>
                  </a:cubicBezTo>
                  <a:close/>
                </a:path>
              </a:pathLst>
            </a:custGeom>
            <a:solidFill>
              <a:schemeClr val="bg1"/>
            </a:solidFill>
            <a:ln>
              <a:noFill/>
            </a:ln>
            <a:scene3d>
              <a:camera prst="orthographicFront">
                <a:rot lat="1080000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TextBox 4"/>
          <p:cNvSpPr txBox="1"/>
          <p:nvPr/>
        </p:nvSpPr>
        <p:spPr>
          <a:xfrm rot="21424847">
            <a:off x="3509512" y="1280163"/>
            <a:ext cx="3810000" cy="1815882"/>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latin typeface="Courier" pitchFamily="49" charset="0"/>
              </a:rPr>
              <a:t>   “It’s not true that dogs see  only in black and white.</a:t>
            </a:r>
          </a:p>
        </p:txBody>
      </p:sp>
      <p:sp>
        <p:nvSpPr>
          <p:cNvPr id="7" name="TextBox 6"/>
          <p:cNvSpPr txBox="1"/>
          <p:nvPr/>
        </p:nvSpPr>
        <p:spPr>
          <a:xfrm>
            <a:off x="2587389" y="5449077"/>
            <a:ext cx="4886601" cy="523220"/>
          </a:xfrm>
          <a:prstGeom prst="rect">
            <a:avLst/>
          </a:prstGeom>
          <a:solidFill>
            <a:schemeClr val="tx1"/>
          </a:solid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Courier" pitchFamily="49" charset="0"/>
              </a:rPr>
              <a:t>You are your own dog.</a:t>
            </a:r>
          </a:p>
        </p:txBody>
      </p:sp>
      <p:sp>
        <p:nvSpPr>
          <p:cNvPr id="8" name="TextBox 7"/>
          <p:cNvSpPr txBox="1"/>
          <p:nvPr/>
        </p:nvSpPr>
        <p:spPr>
          <a:xfrm rot="21424847">
            <a:off x="3520484" y="2839367"/>
            <a:ext cx="3810000" cy="1384995"/>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latin typeface="Courier" pitchFamily="49" charset="0"/>
              </a:rPr>
              <a:t>       Dogs see what they want to see.”</a:t>
            </a:r>
          </a:p>
        </p:txBody>
      </p:sp>
      <p:sp>
        <p:nvSpPr>
          <p:cNvPr id="9" name="Slide Number Placeholder 8"/>
          <p:cNvSpPr>
            <a:spLocks noGrp="1"/>
          </p:cNvSpPr>
          <p:nvPr>
            <p:ph type="sldNum" sz="quarter" idx="12"/>
          </p:nvPr>
        </p:nvSpPr>
        <p:spPr/>
        <p:txBody>
          <a:bodyPr/>
          <a:lstStyle/>
          <a:p>
            <a:fld id="{CE601F45-5601-47AF-B199-AE75829AC8A9}" type="slidenum">
              <a:rPr lang="en-US" smtClean="0"/>
              <a:t>23</a:t>
            </a:fld>
            <a:endParaRPr lang="en-US"/>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2042229054"/>
      </p:ext>
    </p:extLst>
  </p:cSld>
  <p:clrMapOvr>
    <a:masterClrMapping/>
  </p:clrMapOvr>
  <mc:AlternateContent xmlns:mc="http://schemas.openxmlformats.org/markup-compatibility/2006" xmlns:p14="http://schemas.microsoft.com/office/powerpoint/2010/main">
    <mc:Choice Requires="p14">
      <p:transition p14:dur="0" advTm="58211"/>
    </mc:Choice>
    <mc:Fallback xmlns="">
      <p:transition advTm="58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457200"/>
            <a:ext cx="7696200" cy="5755422"/>
          </a:xfrm>
          <a:prstGeom prst="rect">
            <a:avLst/>
          </a:prstGeom>
          <a:noFill/>
        </p:spPr>
        <p:txBody>
          <a:bodyPr wrap="square" rtlCol="0">
            <a:spAutoFit/>
          </a:bodyPr>
          <a:lstStyle/>
          <a:p>
            <a:pPr algn="ctr"/>
            <a:r>
              <a:rPr lang="en-CA" sz="2300" b="1" dirty="0"/>
              <a:t>This course weaves together…</a:t>
            </a:r>
          </a:p>
          <a:p>
            <a:endParaRPr lang="en-CA" sz="2300" dirty="0"/>
          </a:p>
          <a:p>
            <a:r>
              <a:rPr lang="en-CA" sz="2300" i="1" dirty="0">
                <a:effectLst>
                  <a:outerShdw blurRad="38100" dist="38100" dir="2700000" algn="tl">
                    <a:srgbClr val="000000">
                      <a:alpha val="43137"/>
                    </a:srgbClr>
                  </a:outerShdw>
                </a:effectLst>
              </a:rPr>
              <a:t>Environment,</a:t>
            </a:r>
          </a:p>
          <a:p>
            <a:r>
              <a:rPr lang="en-CA" sz="2300" dirty="0"/>
              <a:t>but not the interpretation you probably have of it.</a:t>
            </a:r>
          </a:p>
          <a:p>
            <a:r>
              <a:rPr lang="en-CA" sz="2300" i="1" dirty="0">
                <a:effectLst>
                  <a:outerShdw blurRad="38100" dist="38100" dir="2700000" algn="tl">
                    <a:srgbClr val="000000">
                      <a:alpha val="43137"/>
                    </a:srgbClr>
                  </a:outerShdw>
                </a:effectLst>
              </a:rPr>
              <a:t>Behaviour</a:t>
            </a:r>
            <a:r>
              <a:rPr lang="en-CA" sz="2300" b="1" i="1" dirty="0"/>
              <a:t> ,</a:t>
            </a:r>
            <a:endParaRPr lang="en-CA" sz="2300" dirty="0"/>
          </a:p>
          <a:p>
            <a:r>
              <a:rPr lang="en-CA" sz="2300" dirty="0"/>
              <a:t>yours and others and why you do what you do.</a:t>
            </a:r>
          </a:p>
          <a:p>
            <a:r>
              <a:rPr lang="en-CA" sz="2300" i="1" dirty="0">
                <a:effectLst>
                  <a:outerShdw blurRad="38100" dist="38100" dir="2700000" algn="tl">
                    <a:srgbClr val="000000">
                      <a:alpha val="43137"/>
                    </a:srgbClr>
                  </a:outerShdw>
                </a:effectLst>
              </a:rPr>
              <a:t>Perception,</a:t>
            </a:r>
            <a:endParaRPr lang="en-CA" sz="2300" dirty="0">
              <a:effectLst>
                <a:outerShdw blurRad="38100" dist="38100" dir="2700000" algn="tl">
                  <a:srgbClr val="000000">
                    <a:alpha val="43137"/>
                  </a:srgbClr>
                </a:outerShdw>
              </a:effectLst>
            </a:endParaRPr>
          </a:p>
          <a:p>
            <a:r>
              <a:rPr lang="en-CA" sz="2300" dirty="0"/>
              <a:t>or how you, I and others view the world, and how these perceptions shape urban environments.</a:t>
            </a:r>
          </a:p>
          <a:p>
            <a:r>
              <a:rPr lang="en-CA" sz="2300" i="1" dirty="0">
                <a:effectLst>
                  <a:outerShdw blurRad="38100" dist="38100" dir="2700000" algn="tl">
                    <a:srgbClr val="000000">
                      <a:alpha val="43137"/>
                    </a:srgbClr>
                  </a:outerShdw>
                </a:effectLst>
              </a:rPr>
              <a:t>Relativism,</a:t>
            </a:r>
            <a:endParaRPr lang="en-CA" sz="2300" dirty="0">
              <a:effectLst>
                <a:outerShdw blurRad="38100" dist="38100" dir="2700000" algn="tl">
                  <a:srgbClr val="000000">
                    <a:alpha val="43137"/>
                  </a:srgbClr>
                </a:outerShdw>
              </a:effectLst>
            </a:endParaRPr>
          </a:p>
          <a:p>
            <a:r>
              <a:rPr lang="en-CA" sz="2300" dirty="0"/>
              <a:t>or how we can all witness the same event, but have differing views of it depending on the many cognitive filters through which we view those events.</a:t>
            </a:r>
          </a:p>
          <a:p>
            <a:r>
              <a:rPr lang="en-CA" sz="2300" i="1" dirty="0">
                <a:effectLst>
                  <a:outerShdw blurRad="38100" dist="38100" dir="2700000" algn="tl">
                    <a:srgbClr val="000000">
                      <a:alpha val="43137"/>
                    </a:srgbClr>
                  </a:outerShdw>
                </a:effectLst>
              </a:rPr>
              <a:t>Scale,</a:t>
            </a:r>
          </a:p>
          <a:p>
            <a:r>
              <a:rPr lang="en-CA" sz="2300" dirty="0"/>
              <a:t>or how we judge size, area, distance in relative and absolute terms, and act upon those decisions.</a:t>
            </a:r>
            <a:endParaRPr lang="en-US" sz="2300" dirty="0"/>
          </a:p>
        </p:txBody>
      </p:sp>
      <p:sp>
        <p:nvSpPr>
          <p:cNvPr id="3" name="TextBox 2"/>
          <p:cNvSpPr txBox="1"/>
          <p:nvPr/>
        </p:nvSpPr>
        <p:spPr>
          <a:xfrm>
            <a:off x="0" y="0"/>
            <a:ext cx="9144000" cy="1138773"/>
          </a:xfrm>
          <a:prstGeom prst="rect">
            <a:avLst/>
          </a:prstGeom>
          <a:solidFill>
            <a:srgbClr val="EDE8E3"/>
          </a:solidFill>
        </p:spPr>
        <p:txBody>
          <a:bodyPr wrap="square" rtlCol="0">
            <a:spAutoFit/>
          </a:bodyPr>
          <a:lstStyle/>
          <a:p>
            <a:pPr algn="ctr"/>
            <a:r>
              <a:rPr lang="en-US" sz="3400" dirty="0">
                <a:effectLst>
                  <a:outerShdw blurRad="38100" dist="38100" dir="2700000" algn="tl">
                    <a:srgbClr val="000000">
                      <a:alpha val="43137"/>
                    </a:srgbClr>
                  </a:outerShdw>
                </a:effectLst>
              </a:rPr>
              <a:t>What’s this course about and is it worth staying?</a:t>
            </a:r>
          </a:p>
          <a:p>
            <a:pPr algn="ctr"/>
            <a:endParaRPr lang="en-US" sz="3400" dirty="0">
              <a:effectLst>
                <a:outerShdw blurRad="38100" dist="38100" dir="2700000" algn="tl">
                  <a:srgbClr val="000000">
                    <a:alpha val="43137"/>
                  </a:srgbClr>
                </a:outerShdw>
              </a:effectLst>
            </a:endParaRPr>
          </a:p>
        </p:txBody>
      </p:sp>
      <p:sp>
        <p:nvSpPr>
          <p:cNvPr id="5" name="TextBox 4"/>
          <p:cNvSpPr txBox="1"/>
          <p:nvPr/>
        </p:nvSpPr>
        <p:spPr>
          <a:xfrm>
            <a:off x="8560623" y="136525"/>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
        <p:nvSpPr>
          <p:cNvPr id="2" name="Slide Number Placeholder 1"/>
          <p:cNvSpPr>
            <a:spLocks noGrp="1"/>
          </p:cNvSpPr>
          <p:nvPr>
            <p:ph type="sldNum" sz="quarter" idx="12"/>
          </p:nvPr>
        </p:nvSpPr>
        <p:spPr/>
        <p:txBody>
          <a:bodyPr/>
          <a:lstStyle/>
          <a:p>
            <a:fld id="{CE601F45-5601-47AF-B199-AE75829AC8A9}" type="slidenum">
              <a:rPr lang="en-US" smtClean="0"/>
              <a:t>24</a:t>
            </a:fld>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1395830457"/>
      </p:ext>
    </p:extLst>
  </p:cSld>
  <p:clrMapOvr>
    <a:masterClrMapping/>
  </p:clrMapOvr>
  <mc:AlternateContent xmlns:mc="http://schemas.openxmlformats.org/markup-compatibility/2006" xmlns:p14="http://schemas.microsoft.com/office/powerpoint/2010/main">
    <mc:Choice Requires="p14">
      <p:transition p14:dur="0" advTm="223237"/>
    </mc:Choice>
    <mc:Fallback xmlns="">
      <p:transition advTm="223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chemeClr val="accent2"/>
                                      </p:to>
                                    </p:animClr>
                                  </p:subTnLst>
                                </p:cTn>
                              </p:par>
                              <p:par>
                                <p:cTn id="23" presetID="10"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subTnLst>
                                    <p:animClr clrSpc="rgb" dir="cw">
                                      <p:cBhvr override="childStyle">
                                        <p:cTn dur="1" fill="hold" display="0" masterRel="nextClick" afterEffect="1"/>
                                        <p:tgtEl>
                                          <p:spTgt spid="4">
                                            <p:txEl>
                                              <p:pRg st="3" end="3"/>
                                            </p:txEl>
                                          </p:spTgt>
                                        </p:tgtEl>
                                        <p:attrNameLst>
                                          <p:attrName>ppt_c</p:attrName>
                                        </p:attrNameLst>
                                      </p:cBhvr>
                                      <p:to>
                                        <a:schemeClr val="accent2"/>
                                      </p:to>
                                    </p:animClr>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chemeClr val="accent2"/>
                                      </p:to>
                                    </p:animClr>
                                  </p:subTnLst>
                                </p:cTn>
                              </p:par>
                              <p:par>
                                <p:cTn id="31" presetID="10" presetClass="entr" presetSubtype="0" fill="hold"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fade">
                                      <p:cBhvr>
                                        <p:cTn id="33" dur="500"/>
                                        <p:tgtEl>
                                          <p:spTgt spid="4">
                                            <p:txEl>
                                              <p:pRg st="5" end="5"/>
                                            </p:txEl>
                                          </p:spTgt>
                                        </p:tgtEl>
                                      </p:cBhvr>
                                    </p:animEffect>
                                  </p:childTnLst>
                                  <p:subTnLst>
                                    <p:animClr clrSpc="rgb" dir="cw">
                                      <p:cBhvr override="childStyle">
                                        <p:cTn dur="1" fill="hold" display="0" masterRel="nextClick" afterEffect="1"/>
                                        <p:tgtEl>
                                          <p:spTgt spid="4">
                                            <p:txEl>
                                              <p:pRg st="5" end="5"/>
                                            </p:txEl>
                                          </p:spTgt>
                                        </p:tgtEl>
                                        <p:attrNameLst>
                                          <p:attrName>ppt_c</p:attrName>
                                        </p:attrNameLst>
                                      </p:cBhvr>
                                      <p:to>
                                        <a:schemeClr val="accent2"/>
                                      </p:to>
                                    </p:animClr>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Effect transition="in" filter="fade">
                                      <p:cBhvr>
                                        <p:cTn id="38" dur="500"/>
                                        <p:tgtEl>
                                          <p:spTgt spid="4">
                                            <p:txEl>
                                              <p:pRg st="6" end="6"/>
                                            </p:txEl>
                                          </p:spTgt>
                                        </p:tgtEl>
                                      </p:cBhvr>
                                    </p:animEffect>
                                  </p:childTnLst>
                                  <p:subTnLst>
                                    <p:animClr clrSpc="rgb" dir="cw">
                                      <p:cBhvr override="childStyle">
                                        <p:cTn dur="1" fill="hold" display="0" masterRel="nextClick" afterEffect="1"/>
                                        <p:tgtEl>
                                          <p:spTgt spid="4">
                                            <p:txEl>
                                              <p:pRg st="6" end="6"/>
                                            </p:txEl>
                                          </p:spTgt>
                                        </p:tgtEl>
                                        <p:attrNameLst>
                                          <p:attrName>ppt_c</p:attrName>
                                        </p:attrNameLst>
                                      </p:cBhvr>
                                      <p:to>
                                        <a:schemeClr val="accent2"/>
                                      </p:to>
                                    </p:animClr>
                                  </p:subTnLst>
                                </p:cTn>
                              </p:par>
                              <p:par>
                                <p:cTn id="39" presetID="10" presetClass="entr" presetSubtype="0"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Effect transition="in" filter="fade">
                                      <p:cBhvr>
                                        <p:cTn id="41" dur="500"/>
                                        <p:tgtEl>
                                          <p:spTgt spid="4">
                                            <p:txEl>
                                              <p:pRg st="7" end="7"/>
                                            </p:txEl>
                                          </p:spTgt>
                                        </p:tgtEl>
                                      </p:cBhvr>
                                    </p:animEffect>
                                  </p:childTnLst>
                                  <p:subTnLst>
                                    <p:animClr clrSpc="rgb" dir="cw">
                                      <p:cBhvr override="childStyle">
                                        <p:cTn dur="1" fill="hold" display="0" masterRel="nextClick" afterEffect="1"/>
                                        <p:tgtEl>
                                          <p:spTgt spid="4">
                                            <p:txEl>
                                              <p:pRg st="7" end="7"/>
                                            </p:txEl>
                                          </p:spTgt>
                                        </p:tgtEl>
                                        <p:attrNameLst>
                                          <p:attrName>ppt_c</p:attrName>
                                        </p:attrNameLst>
                                      </p:cBhvr>
                                      <p:to>
                                        <a:schemeClr val="accent2"/>
                                      </p:to>
                                    </p:animClr>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8" end="8"/>
                                            </p:txEl>
                                          </p:spTgt>
                                        </p:tgtEl>
                                        <p:attrNameLst>
                                          <p:attrName>style.visibility</p:attrName>
                                        </p:attrNameLst>
                                      </p:cBhvr>
                                      <p:to>
                                        <p:strVal val="visible"/>
                                      </p:to>
                                    </p:set>
                                    <p:animEffect transition="in" filter="fade">
                                      <p:cBhvr>
                                        <p:cTn id="46" dur="500"/>
                                        <p:tgtEl>
                                          <p:spTgt spid="4">
                                            <p:txEl>
                                              <p:pRg st="8" end="8"/>
                                            </p:txEl>
                                          </p:spTgt>
                                        </p:tgtEl>
                                      </p:cBhvr>
                                    </p:animEffect>
                                  </p:childTnLst>
                                  <p:subTnLst>
                                    <p:animClr clrSpc="rgb" dir="cw">
                                      <p:cBhvr override="childStyle">
                                        <p:cTn dur="1" fill="hold" display="0" masterRel="nextClick" afterEffect="1"/>
                                        <p:tgtEl>
                                          <p:spTgt spid="4">
                                            <p:txEl>
                                              <p:pRg st="8" end="8"/>
                                            </p:txEl>
                                          </p:spTgt>
                                        </p:tgtEl>
                                        <p:attrNameLst>
                                          <p:attrName>ppt_c</p:attrName>
                                        </p:attrNameLst>
                                      </p:cBhvr>
                                      <p:to>
                                        <a:schemeClr val="accent2"/>
                                      </p:to>
                                    </p:animClr>
                                  </p:subTnLst>
                                </p:cTn>
                              </p:par>
                              <p:par>
                                <p:cTn id="47" presetID="10" presetClass="entr" presetSubtype="0" fill="hold" nodeType="with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animEffect transition="in" filter="fade">
                                      <p:cBhvr>
                                        <p:cTn id="49" dur="500"/>
                                        <p:tgtEl>
                                          <p:spTgt spid="4">
                                            <p:txEl>
                                              <p:pRg st="9" end="9"/>
                                            </p:txEl>
                                          </p:spTgt>
                                        </p:tgtEl>
                                      </p:cBhvr>
                                    </p:animEffect>
                                  </p:childTnLst>
                                  <p:subTnLst>
                                    <p:animClr clrSpc="rgb" dir="cw">
                                      <p:cBhvr override="childStyle">
                                        <p:cTn dur="1" fill="hold" display="0" masterRel="nextClick" afterEffect="1"/>
                                        <p:tgtEl>
                                          <p:spTgt spid="4">
                                            <p:txEl>
                                              <p:pRg st="9" end="9"/>
                                            </p:txEl>
                                          </p:spTgt>
                                        </p:tgtEl>
                                        <p:attrNameLst>
                                          <p:attrName>ppt_c</p:attrName>
                                        </p:attrNameLst>
                                      </p:cBhvr>
                                      <p:to>
                                        <a:schemeClr val="accent2"/>
                                      </p:to>
                                    </p:animClr>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
                                            <p:txEl>
                                              <p:pRg st="10" end="10"/>
                                            </p:txEl>
                                          </p:spTgt>
                                        </p:tgtEl>
                                        <p:attrNameLst>
                                          <p:attrName>style.visibility</p:attrName>
                                        </p:attrNameLst>
                                      </p:cBhvr>
                                      <p:to>
                                        <p:strVal val="visible"/>
                                      </p:to>
                                    </p:set>
                                    <p:animEffect transition="in" filter="fade">
                                      <p:cBhvr>
                                        <p:cTn id="54" dur="500"/>
                                        <p:tgtEl>
                                          <p:spTgt spid="4">
                                            <p:txEl>
                                              <p:pRg st="10" end="10"/>
                                            </p:txEl>
                                          </p:spTgt>
                                        </p:tgtEl>
                                      </p:cBhvr>
                                    </p:animEffect>
                                  </p:childTnLst>
                                  <p:subTnLst>
                                    <p:animClr clrSpc="rgb" dir="cw">
                                      <p:cBhvr override="childStyle">
                                        <p:cTn dur="1" fill="hold" display="0" masterRel="nextClick" afterEffect="1"/>
                                        <p:tgtEl>
                                          <p:spTgt spid="4">
                                            <p:txEl>
                                              <p:pRg st="10" end="10"/>
                                            </p:txEl>
                                          </p:spTgt>
                                        </p:tgtEl>
                                        <p:attrNameLst>
                                          <p:attrName>ppt_c</p:attrName>
                                        </p:attrNameLst>
                                      </p:cBhvr>
                                      <p:to>
                                        <a:schemeClr val="accent2"/>
                                      </p:to>
                                    </p:animClr>
                                  </p:subTnLst>
                                </p:cTn>
                              </p:par>
                              <p:par>
                                <p:cTn id="55" presetID="10" presetClass="entr" presetSubtype="0" fill="hold" nodeType="withEffect">
                                  <p:stCondLst>
                                    <p:cond delay="0"/>
                                  </p:stCondLst>
                                  <p:childTnLst>
                                    <p:set>
                                      <p:cBhvr>
                                        <p:cTn id="56" dur="1" fill="hold">
                                          <p:stCondLst>
                                            <p:cond delay="0"/>
                                          </p:stCondLst>
                                        </p:cTn>
                                        <p:tgtEl>
                                          <p:spTgt spid="4">
                                            <p:txEl>
                                              <p:pRg st="11" end="11"/>
                                            </p:txEl>
                                          </p:spTgt>
                                        </p:tgtEl>
                                        <p:attrNameLst>
                                          <p:attrName>style.visibility</p:attrName>
                                        </p:attrNameLst>
                                      </p:cBhvr>
                                      <p:to>
                                        <p:strVal val="visible"/>
                                      </p:to>
                                    </p:set>
                                    <p:animEffect transition="in" filter="fade">
                                      <p:cBhvr>
                                        <p:cTn id="57" dur="500"/>
                                        <p:tgtEl>
                                          <p:spTgt spid="4">
                                            <p:txEl>
                                              <p:pRg st="11" end="11"/>
                                            </p:txEl>
                                          </p:spTgt>
                                        </p:tgtEl>
                                      </p:cBhvr>
                                    </p:animEffect>
                                  </p:childTnLst>
                                  <p:subTnLst>
                                    <p:animClr clrSpc="rgb" dir="cw">
                                      <p:cBhvr override="childStyle">
                                        <p:cTn dur="1" fill="hold" display="0" masterRel="nextClick" afterEffect="1"/>
                                        <p:tgtEl>
                                          <p:spTgt spid="4">
                                            <p:txEl>
                                              <p:pRg st="11" end="11"/>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8" fill="hold" display="0">
                  <p:stCondLst>
                    <p:cond delay="indefinite"/>
                  </p:stCondLst>
                  <p:endCondLst>
                    <p:cond evt="onStopAudio" delay="0">
                      <p:tgtEl>
                        <p:sldTgt/>
                      </p:tgtEl>
                    </p:cond>
                  </p:endCondLst>
                </p:cTn>
                <p:tgtEl>
                  <p:spTgt spid="6"/>
                </p:tgtEl>
              </p:cMediaNode>
            </p:audio>
          </p:childTnLst>
        </p:cTn>
      </p:par>
    </p:tnLst>
    <p:bldLst>
      <p:bldP spid="3" grpId="0" animBg="1"/>
      <p:bldP spid="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43000"/>
            <a:ext cx="8229600" cy="2209800"/>
          </a:xfrm>
        </p:spPr>
        <p:txBody>
          <a:bodyPr>
            <a:noAutofit/>
          </a:bodyPr>
          <a:lstStyle/>
          <a:p>
            <a:r>
              <a:rPr lang="en-CA" i="1" dirty="0">
                <a:solidFill>
                  <a:schemeClr val="tx1"/>
                </a:solidFill>
                <a:effectLst>
                  <a:outerShdw blurRad="38100" dist="38100" dir="2700000" algn="tl">
                    <a:srgbClr val="000000">
                      <a:alpha val="43137"/>
                    </a:srgbClr>
                  </a:outerShdw>
                </a:effectLst>
              </a:rPr>
              <a:t>"We make a map of our experience patterns, an inner model of the outer world, and we use this to organise our lives”</a:t>
            </a:r>
          </a:p>
          <a:p>
            <a:r>
              <a:rPr lang="en-CA" i="1" dirty="0" err="1">
                <a:solidFill>
                  <a:schemeClr val="tx1"/>
                </a:solidFill>
                <a:effectLst>
                  <a:outerShdw blurRad="38100" dist="38100" dir="2700000" algn="tl">
                    <a:srgbClr val="000000">
                      <a:alpha val="43137"/>
                    </a:srgbClr>
                  </a:outerShdw>
                </a:effectLst>
              </a:rPr>
              <a:t>Gyorgy</a:t>
            </a:r>
            <a:r>
              <a:rPr lang="en-CA" i="1" dirty="0">
                <a:solidFill>
                  <a:schemeClr val="tx1"/>
                </a:solidFill>
                <a:effectLst>
                  <a:outerShdw blurRad="38100" dist="38100" dir="2700000" algn="tl">
                    <a:srgbClr val="000000">
                      <a:alpha val="43137"/>
                    </a:srgbClr>
                  </a:outerShdw>
                </a:effectLst>
              </a:rPr>
              <a:t> </a:t>
            </a:r>
            <a:r>
              <a:rPr lang="en-CA" i="1" dirty="0" err="1">
                <a:solidFill>
                  <a:schemeClr val="tx1"/>
                </a:solidFill>
                <a:effectLst>
                  <a:outerShdw blurRad="38100" dist="38100" dir="2700000" algn="tl">
                    <a:srgbClr val="000000">
                      <a:alpha val="43137"/>
                    </a:srgbClr>
                  </a:outerShdw>
                </a:effectLst>
              </a:rPr>
              <a:t>Kepes</a:t>
            </a:r>
            <a:r>
              <a:rPr lang="en-CA" i="1" dirty="0">
                <a:solidFill>
                  <a:schemeClr val="tx1"/>
                </a:solidFill>
                <a:effectLst>
                  <a:outerShdw blurRad="38100" dist="38100" dir="2700000" algn="tl">
                    <a:srgbClr val="000000">
                      <a:alpha val="43137"/>
                    </a:srgbClr>
                  </a:outerShdw>
                </a:effectLst>
              </a:rPr>
              <a:t>, 1956</a:t>
            </a:r>
            <a:endParaRPr lang="en-US" dirty="0">
              <a:solidFill>
                <a:schemeClr val="tx1"/>
              </a:solidFill>
              <a:effectLst>
                <a:outerShdw blurRad="38100" dist="38100" dir="2700000" algn="tl">
                  <a:srgbClr val="000000">
                    <a:alpha val="43137"/>
                  </a:srgbClr>
                </a:outerShdw>
              </a:effectLst>
            </a:endParaRPr>
          </a:p>
        </p:txBody>
      </p:sp>
      <p:sp>
        <p:nvSpPr>
          <p:cNvPr id="4" name="Subtitle 2"/>
          <p:cNvSpPr txBox="1">
            <a:spLocks/>
          </p:cNvSpPr>
          <p:nvPr/>
        </p:nvSpPr>
        <p:spPr>
          <a:xfrm>
            <a:off x="457200" y="3886200"/>
            <a:ext cx="8229600" cy="1295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CA" i="1" dirty="0">
                <a:solidFill>
                  <a:schemeClr val="tx1"/>
                </a:solidFill>
                <a:effectLst>
                  <a:outerShdw blurRad="38100" dist="38100" dir="2700000" algn="tl">
                    <a:srgbClr val="000000">
                      <a:alpha val="43137"/>
                    </a:srgbClr>
                  </a:outerShdw>
                </a:effectLst>
              </a:rPr>
              <a:t>“Everything, in hindsight, is obvious.”</a:t>
            </a:r>
          </a:p>
          <a:p>
            <a:r>
              <a:rPr lang="en-CA" i="1" dirty="0">
                <a:solidFill>
                  <a:schemeClr val="tx1"/>
                </a:solidFill>
                <a:effectLst>
                  <a:outerShdw blurRad="38100" dist="38100" dir="2700000" algn="tl">
                    <a:srgbClr val="000000">
                      <a:alpha val="43137"/>
                    </a:srgbClr>
                  </a:outerShdw>
                </a:effectLst>
              </a:rPr>
              <a:t>Anonymous</a:t>
            </a:r>
            <a:endParaRPr lang="en-US" dirty="0">
              <a:solidFill>
                <a:schemeClr val="tx1"/>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CE601F45-5601-47AF-B199-AE75829AC8A9}" type="slidenum">
              <a:rPr lang="en-US" smtClean="0"/>
              <a:t>25</a:t>
            </a:fld>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3788839993"/>
      </p:ext>
    </p:extLst>
  </p:cSld>
  <p:clrMapOvr>
    <a:masterClrMapping/>
  </p:clrMapOvr>
  <mc:AlternateContent xmlns:mc="http://schemas.openxmlformats.org/markup-compatibility/2006" xmlns:p14="http://schemas.microsoft.com/office/powerpoint/2010/main">
    <mc:Choice Requires="p14">
      <p:transition p14:dur="0" advTm="87370"/>
    </mc:Choice>
    <mc:Fallback xmlns="">
      <p:transition advTm="87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 presetClass="mediacall" presetSubtype="0" fill="hold" nodeType="withEffect">
                                  <p:stCondLst>
                                    <p:cond delay="0"/>
                                  </p:stCondLst>
                                  <p:childTnLst>
                                    <p:cmd type="call" cmd="playFrom(0.0)">
                                      <p:cBhvr>
                                        <p:cTn id="13" dur="1" fill="hold"/>
                                        <p:tgtEl>
                                          <p:spTgt spid="6"/>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bldLst>
      <p:bldP spid="3" grpId="0" build="p"/>
      <p:bldP spid="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6500" y="0"/>
            <a:ext cx="4202432"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Layers of the City</a:t>
            </a:r>
          </a:p>
        </p:txBody>
      </p:sp>
      <p:sp>
        <p:nvSpPr>
          <p:cNvPr id="11" name="TextBox 10"/>
          <p:cNvSpPr txBox="1"/>
          <p:nvPr/>
        </p:nvSpPr>
        <p:spPr>
          <a:xfrm>
            <a:off x="4790750" y="2850616"/>
            <a:ext cx="891591" cy="584775"/>
          </a:xfrm>
          <a:prstGeom prst="rect">
            <a:avLst/>
          </a:prstGeom>
          <a:noFill/>
          <a:ln w="63500">
            <a:solidFill>
              <a:schemeClr val="tx1"/>
            </a:solidFill>
          </a:ln>
          <a:scene3d>
            <a:camera prst="isometricTopUp"/>
            <a:lightRig rig="threePt" dir="t"/>
          </a:scene3d>
        </p:spPr>
        <p:txBody>
          <a:bodyPr wrap="none" rtlCol="0">
            <a:spAutoFit/>
          </a:bodyPr>
          <a:lstStyle/>
          <a:p>
            <a:r>
              <a:rPr lang="en-US" sz="3200" b="1" dirty="0">
                <a:solidFill>
                  <a:schemeClr val="accent6">
                    <a:lumMod val="75000"/>
                  </a:schemeClr>
                </a:solidFill>
              </a:rPr>
              <a:t>CBD</a:t>
            </a:r>
          </a:p>
        </p:txBody>
      </p:sp>
      <p:sp>
        <p:nvSpPr>
          <p:cNvPr id="14" name="TextBox 13"/>
          <p:cNvSpPr txBox="1"/>
          <p:nvPr/>
        </p:nvSpPr>
        <p:spPr>
          <a:xfrm>
            <a:off x="3370295" y="2546959"/>
            <a:ext cx="3074047" cy="584775"/>
          </a:xfrm>
          <a:prstGeom prst="rect">
            <a:avLst/>
          </a:prstGeom>
          <a:noFill/>
          <a:ln w="38100">
            <a:solidFill>
              <a:schemeClr val="tx1"/>
            </a:solidFill>
          </a:ln>
          <a:scene3d>
            <a:camera prst="isometricTopUp"/>
            <a:lightRig rig="threePt" dir="t"/>
          </a:scene3d>
        </p:spPr>
        <p:txBody>
          <a:bodyPr wrap="none" rtlCol="0">
            <a:spAutoFit/>
          </a:bodyPr>
          <a:lstStyle/>
          <a:p>
            <a:r>
              <a:rPr lang="en-US" sz="3200" b="1" dirty="0">
                <a:solidFill>
                  <a:schemeClr val="tx2">
                    <a:lumMod val="60000"/>
                    <a:lumOff val="40000"/>
                  </a:schemeClr>
                </a:solidFill>
              </a:rPr>
              <a:t>Commercial strip</a:t>
            </a:r>
          </a:p>
        </p:txBody>
      </p:sp>
      <p:sp>
        <p:nvSpPr>
          <p:cNvPr id="15" name="TextBox 14"/>
          <p:cNvSpPr txBox="1"/>
          <p:nvPr/>
        </p:nvSpPr>
        <p:spPr>
          <a:xfrm>
            <a:off x="2062845" y="2190121"/>
            <a:ext cx="3660361" cy="584775"/>
          </a:xfrm>
          <a:prstGeom prst="rect">
            <a:avLst/>
          </a:prstGeom>
          <a:noFill/>
          <a:ln w="38100">
            <a:solidFill>
              <a:schemeClr val="tx1"/>
            </a:solidFill>
          </a:ln>
          <a:scene3d>
            <a:camera prst="isometricTopUp"/>
            <a:lightRig rig="threePt" dir="t"/>
          </a:scene3d>
        </p:spPr>
        <p:txBody>
          <a:bodyPr wrap="none" rtlCol="0">
            <a:spAutoFit/>
          </a:bodyPr>
          <a:lstStyle/>
          <a:p>
            <a:r>
              <a:rPr lang="en-US" sz="3200" b="1" dirty="0">
                <a:solidFill>
                  <a:srgbClr val="FF0000"/>
                </a:solidFill>
              </a:rPr>
              <a:t>Low income housing</a:t>
            </a:r>
          </a:p>
        </p:txBody>
      </p:sp>
      <p:sp>
        <p:nvSpPr>
          <p:cNvPr id="16" name="TextBox 15"/>
          <p:cNvSpPr txBox="1"/>
          <p:nvPr/>
        </p:nvSpPr>
        <p:spPr>
          <a:xfrm>
            <a:off x="4247063" y="2008114"/>
            <a:ext cx="1595693" cy="584775"/>
          </a:xfrm>
          <a:prstGeom prst="rect">
            <a:avLst/>
          </a:prstGeom>
          <a:noFill/>
          <a:ln w="38100">
            <a:solidFill>
              <a:schemeClr val="tx1"/>
            </a:solidFill>
          </a:ln>
          <a:scene3d>
            <a:camera prst="isometricTopUp"/>
            <a:lightRig rig="threePt" dir="t"/>
          </a:scene3d>
        </p:spPr>
        <p:txBody>
          <a:bodyPr wrap="none" rtlCol="0">
            <a:spAutoFit/>
          </a:bodyPr>
          <a:lstStyle/>
          <a:p>
            <a:r>
              <a:rPr lang="en-US" sz="3200" b="1" dirty="0">
                <a:solidFill>
                  <a:schemeClr val="bg2">
                    <a:lumMod val="50000"/>
                  </a:schemeClr>
                </a:solidFill>
              </a:rPr>
              <a:t>Industry</a:t>
            </a:r>
          </a:p>
        </p:txBody>
      </p:sp>
      <p:sp>
        <p:nvSpPr>
          <p:cNvPr id="17" name="TextBox 16"/>
          <p:cNvSpPr txBox="1"/>
          <p:nvPr/>
        </p:nvSpPr>
        <p:spPr>
          <a:xfrm>
            <a:off x="3320142" y="3539947"/>
            <a:ext cx="3074047" cy="584775"/>
          </a:xfrm>
          <a:prstGeom prst="rect">
            <a:avLst/>
          </a:prstGeom>
          <a:noFill/>
          <a:ln w="38100">
            <a:solidFill>
              <a:schemeClr val="tx1"/>
            </a:solidFill>
          </a:ln>
          <a:scene3d>
            <a:camera prst="isometricTopUp"/>
            <a:lightRig rig="threePt" dir="t"/>
          </a:scene3d>
        </p:spPr>
        <p:txBody>
          <a:bodyPr wrap="none" rtlCol="0">
            <a:spAutoFit/>
          </a:bodyPr>
          <a:lstStyle/>
          <a:p>
            <a:r>
              <a:rPr lang="en-US" sz="3200" b="1" dirty="0">
                <a:solidFill>
                  <a:schemeClr val="tx2">
                    <a:lumMod val="60000"/>
                    <a:lumOff val="40000"/>
                  </a:schemeClr>
                </a:solidFill>
              </a:rPr>
              <a:t>Commercial strip</a:t>
            </a:r>
          </a:p>
        </p:txBody>
      </p:sp>
      <p:sp>
        <p:nvSpPr>
          <p:cNvPr id="18" name="TextBox 17"/>
          <p:cNvSpPr txBox="1"/>
          <p:nvPr/>
        </p:nvSpPr>
        <p:spPr>
          <a:xfrm>
            <a:off x="5649684" y="2002945"/>
            <a:ext cx="1828799" cy="1569660"/>
          </a:xfrm>
          <a:prstGeom prst="rect">
            <a:avLst/>
          </a:prstGeom>
          <a:noFill/>
          <a:ln w="38100">
            <a:solidFill>
              <a:schemeClr val="tx1"/>
            </a:solidFill>
          </a:ln>
          <a:scene3d>
            <a:camera prst="isometricTopUp"/>
            <a:lightRig rig="threePt" dir="t"/>
          </a:scene3d>
        </p:spPr>
        <p:txBody>
          <a:bodyPr wrap="square" rtlCol="0">
            <a:spAutoFit/>
          </a:bodyPr>
          <a:lstStyle/>
          <a:p>
            <a:pPr algn="ctr"/>
            <a:r>
              <a:rPr lang="en-US" sz="3200" b="1" dirty="0">
                <a:solidFill>
                  <a:srgbClr val="FF0000"/>
                </a:solidFill>
              </a:rPr>
              <a:t>High Income Housing</a:t>
            </a:r>
          </a:p>
        </p:txBody>
      </p:sp>
      <p:sp>
        <p:nvSpPr>
          <p:cNvPr id="19" name="TextBox 18"/>
          <p:cNvSpPr txBox="1"/>
          <p:nvPr/>
        </p:nvSpPr>
        <p:spPr>
          <a:xfrm>
            <a:off x="1262742" y="3377129"/>
            <a:ext cx="2743200" cy="1077218"/>
          </a:xfrm>
          <a:prstGeom prst="rect">
            <a:avLst/>
          </a:prstGeom>
          <a:noFill/>
          <a:ln w="38100">
            <a:solidFill>
              <a:schemeClr val="tx1"/>
            </a:solidFill>
          </a:ln>
          <a:scene3d>
            <a:camera prst="isometricTopUp"/>
            <a:lightRig rig="threePt" dir="t"/>
          </a:scene3d>
        </p:spPr>
        <p:txBody>
          <a:bodyPr wrap="square" rtlCol="0">
            <a:spAutoFit/>
          </a:bodyPr>
          <a:lstStyle/>
          <a:p>
            <a:pPr algn="ctr"/>
            <a:r>
              <a:rPr lang="en-US" sz="3200" b="1" dirty="0">
                <a:solidFill>
                  <a:srgbClr val="FF0000"/>
                </a:solidFill>
              </a:rPr>
              <a:t>Middle income</a:t>
            </a:r>
          </a:p>
          <a:p>
            <a:pPr algn="ctr"/>
            <a:r>
              <a:rPr lang="en-US" sz="3200" b="1" dirty="0">
                <a:solidFill>
                  <a:srgbClr val="FF0000"/>
                </a:solidFill>
              </a:rPr>
              <a:t>housing</a:t>
            </a:r>
          </a:p>
        </p:txBody>
      </p:sp>
      <p:sp>
        <p:nvSpPr>
          <p:cNvPr id="20" name="TextBox 19"/>
          <p:cNvSpPr txBox="1"/>
          <p:nvPr/>
        </p:nvSpPr>
        <p:spPr>
          <a:xfrm>
            <a:off x="3216729" y="2662940"/>
            <a:ext cx="1447800" cy="523220"/>
          </a:xfrm>
          <a:prstGeom prst="rect">
            <a:avLst/>
          </a:prstGeom>
          <a:noFill/>
          <a:ln w="38100">
            <a:solidFill>
              <a:schemeClr val="tx1"/>
            </a:solidFill>
          </a:ln>
          <a:scene3d>
            <a:camera prst="isometricTopUp"/>
            <a:lightRig rig="threePt" dir="t"/>
          </a:scene3d>
        </p:spPr>
        <p:txBody>
          <a:bodyPr wrap="square" rtlCol="0">
            <a:spAutoFit/>
          </a:bodyPr>
          <a:lstStyle/>
          <a:p>
            <a:pPr algn="ctr"/>
            <a:r>
              <a:rPr lang="en-US" sz="2800" b="1" dirty="0">
                <a:solidFill>
                  <a:srgbClr val="00B050"/>
                </a:solidFill>
              </a:rPr>
              <a:t>Hospital</a:t>
            </a:r>
          </a:p>
        </p:txBody>
      </p:sp>
      <p:sp>
        <p:nvSpPr>
          <p:cNvPr id="21" name="TextBox 20"/>
          <p:cNvSpPr txBox="1"/>
          <p:nvPr/>
        </p:nvSpPr>
        <p:spPr>
          <a:xfrm>
            <a:off x="3548742" y="3387547"/>
            <a:ext cx="1595693" cy="584775"/>
          </a:xfrm>
          <a:prstGeom prst="rect">
            <a:avLst/>
          </a:prstGeom>
          <a:noFill/>
          <a:ln w="38100">
            <a:solidFill>
              <a:schemeClr val="tx1"/>
            </a:solidFill>
          </a:ln>
          <a:scene3d>
            <a:camera prst="isometricTopUp"/>
            <a:lightRig rig="threePt" dir="t"/>
          </a:scene3d>
        </p:spPr>
        <p:txBody>
          <a:bodyPr wrap="none" rtlCol="0">
            <a:spAutoFit/>
          </a:bodyPr>
          <a:lstStyle/>
          <a:p>
            <a:r>
              <a:rPr lang="en-US" sz="3200" b="1" dirty="0">
                <a:solidFill>
                  <a:schemeClr val="bg2">
                    <a:lumMod val="50000"/>
                  </a:schemeClr>
                </a:solidFill>
              </a:rPr>
              <a:t>Industry</a:t>
            </a:r>
          </a:p>
        </p:txBody>
      </p:sp>
      <p:sp>
        <p:nvSpPr>
          <p:cNvPr id="22" name="TextBox 21"/>
          <p:cNvSpPr txBox="1"/>
          <p:nvPr/>
        </p:nvSpPr>
        <p:spPr>
          <a:xfrm>
            <a:off x="4185555" y="3556276"/>
            <a:ext cx="2743200" cy="1077218"/>
          </a:xfrm>
          <a:prstGeom prst="rect">
            <a:avLst/>
          </a:prstGeom>
          <a:noFill/>
          <a:ln w="38100">
            <a:solidFill>
              <a:schemeClr val="tx1"/>
            </a:solidFill>
          </a:ln>
          <a:scene3d>
            <a:camera prst="isometricTopUp"/>
            <a:lightRig rig="threePt" dir="t"/>
          </a:scene3d>
        </p:spPr>
        <p:txBody>
          <a:bodyPr wrap="square" rtlCol="0">
            <a:spAutoFit/>
          </a:bodyPr>
          <a:lstStyle/>
          <a:p>
            <a:pPr algn="ctr"/>
            <a:r>
              <a:rPr lang="en-US" sz="3200" b="1" dirty="0">
                <a:solidFill>
                  <a:srgbClr val="FF0000"/>
                </a:solidFill>
              </a:rPr>
              <a:t>Middle income</a:t>
            </a:r>
          </a:p>
          <a:p>
            <a:pPr algn="ctr"/>
            <a:r>
              <a:rPr lang="en-US" sz="3200" b="1" dirty="0">
                <a:solidFill>
                  <a:srgbClr val="FF0000"/>
                </a:solidFill>
              </a:rPr>
              <a:t>housing</a:t>
            </a:r>
          </a:p>
        </p:txBody>
      </p:sp>
      <p:sp>
        <p:nvSpPr>
          <p:cNvPr id="7" name="Rectangle 6"/>
          <p:cNvSpPr/>
          <p:nvPr/>
        </p:nvSpPr>
        <p:spPr>
          <a:xfrm>
            <a:off x="2690661" y="4791670"/>
            <a:ext cx="3470309" cy="923330"/>
          </a:xfrm>
          <a:prstGeom prst="rect">
            <a:avLst/>
          </a:prstGeom>
          <a:noFill/>
        </p:spPr>
        <p:txBody>
          <a:bodyPr wrap="none" lIns="91440" tIns="45720" rIns="91440" bIns="45720">
            <a:spAutoFit/>
          </a:bodyPr>
          <a:lstStyle/>
          <a:p>
            <a:pPr algn="ctr"/>
            <a:r>
              <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Rural Areas</a:t>
            </a:r>
          </a:p>
        </p:txBody>
      </p:sp>
      <p:sp>
        <p:nvSpPr>
          <p:cNvPr id="26" name="Rectangle 25"/>
          <p:cNvSpPr/>
          <p:nvPr/>
        </p:nvSpPr>
        <p:spPr>
          <a:xfrm>
            <a:off x="1860088" y="990600"/>
            <a:ext cx="6140912" cy="923330"/>
          </a:xfrm>
          <a:prstGeom prst="rect">
            <a:avLst/>
          </a:prstGeom>
          <a:noFill/>
        </p:spPr>
        <p:txBody>
          <a:bodyPr wrap="none" lIns="91440" tIns="45720" rIns="91440" bIns="45720">
            <a:spAutoFit/>
          </a:bodyPr>
          <a:lstStyle/>
          <a:p>
            <a:pPr algn="ctr"/>
            <a:r>
              <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Rural                 Areas</a:t>
            </a:r>
          </a:p>
        </p:txBody>
      </p:sp>
      <p:sp>
        <p:nvSpPr>
          <p:cNvPr id="28" name="TextBox 27"/>
          <p:cNvSpPr txBox="1"/>
          <p:nvPr/>
        </p:nvSpPr>
        <p:spPr>
          <a:xfrm>
            <a:off x="3429000" y="5707559"/>
            <a:ext cx="2313454"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Land Use</a:t>
            </a:r>
          </a:p>
        </p:txBody>
      </p:sp>
      <p:sp>
        <p:nvSpPr>
          <p:cNvPr id="23" name="TextBox 22"/>
          <p:cNvSpPr txBox="1"/>
          <p:nvPr/>
        </p:nvSpPr>
        <p:spPr>
          <a:xfrm>
            <a:off x="228600" y="4520625"/>
            <a:ext cx="4082140" cy="584775"/>
          </a:xfrm>
          <a:prstGeom prst="rect">
            <a:avLst/>
          </a:prstGeom>
          <a:noFill/>
          <a:ln w="38100">
            <a:solidFill>
              <a:schemeClr val="tx1"/>
            </a:solidFill>
          </a:ln>
          <a:scene3d>
            <a:camera prst="isometricTopUp"/>
            <a:lightRig rig="threePt" dir="t"/>
          </a:scene3d>
        </p:spPr>
        <p:txBody>
          <a:bodyPr wrap="square" rtlCol="0">
            <a:spAutoFit/>
          </a:bodyPr>
          <a:lstStyle/>
          <a:p>
            <a:pPr algn="ctr"/>
            <a:r>
              <a:rPr lang="en-US" sz="3200" b="1" dirty="0">
                <a:solidFill>
                  <a:srgbClr val="FF0000"/>
                </a:solidFill>
              </a:rPr>
              <a:t>Low income housing</a:t>
            </a:r>
          </a:p>
        </p:txBody>
      </p:sp>
      <p:sp>
        <p:nvSpPr>
          <p:cNvPr id="24" name="TextBox 23"/>
          <p:cNvSpPr txBox="1"/>
          <p:nvPr/>
        </p:nvSpPr>
        <p:spPr>
          <a:xfrm>
            <a:off x="6588752" y="2771446"/>
            <a:ext cx="1885850" cy="1077218"/>
          </a:xfrm>
          <a:prstGeom prst="rect">
            <a:avLst/>
          </a:prstGeom>
          <a:noFill/>
          <a:ln w="38100">
            <a:solidFill>
              <a:schemeClr val="tx1"/>
            </a:solidFill>
          </a:ln>
          <a:scene3d>
            <a:camera prst="isometricTopUp"/>
            <a:lightRig rig="threePt" dir="t"/>
          </a:scene3d>
        </p:spPr>
        <p:txBody>
          <a:bodyPr wrap="square" rtlCol="0">
            <a:spAutoFit/>
          </a:bodyPr>
          <a:lstStyle/>
          <a:p>
            <a:pPr algn="ctr"/>
            <a:r>
              <a:rPr lang="en-US" sz="3200" b="1" dirty="0">
                <a:solidFill>
                  <a:srgbClr val="00B050"/>
                </a:solidFill>
              </a:rPr>
              <a:t>Green</a:t>
            </a:r>
          </a:p>
          <a:p>
            <a:pPr algn="ctr"/>
            <a:r>
              <a:rPr lang="en-US" sz="3200" b="1" dirty="0">
                <a:solidFill>
                  <a:srgbClr val="00B050"/>
                </a:solidFill>
              </a:rPr>
              <a:t>space</a:t>
            </a:r>
          </a:p>
        </p:txBody>
      </p:sp>
      <p:sp>
        <p:nvSpPr>
          <p:cNvPr id="3" name="Slide Number Placeholder 2"/>
          <p:cNvSpPr>
            <a:spLocks noGrp="1"/>
          </p:cNvSpPr>
          <p:nvPr>
            <p:ph type="sldNum" sz="quarter" idx="12"/>
          </p:nvPr>
        </p:nvSpPr>
        <p:spPr/>
        <p:txBody>
          <a:bodyPr/>
          <a:lstStyle/>
          <a:p>
            <a:fld id="{CE601F45-5601-47AF-B199-AE75829AC8A9}" type="slidenum">
              <a:rPr lang="en-US" smtClean="0"/>
              <a:t>26</a:t>
            </a:fld>
            <a:endParaRPr lang="en-US"/>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1870443637"/>
      </p:ext>
    </p:extLst>
  </p:cSld>
  <p:clrMapOvr>
    <a:masterClrMapping/>
  </p:clrMapOvr>
  <mc:AlternateContent xmlns:mc="http://schemas.openxmlformats.org/markup-compatibility/2006" xmlns:p14="http://schemas.microsoft.com/office/powerpoint/2010/main">
    <mc:Choice Requires="p14">
      <p:transition p14:dur="0" advTm="42399"/>
    </mc:Choice>
    <mc:Fallback xmlns="">
      <p:transition advTm="42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par>
                          <p:cTn id="44" fill="hold">
                            <p:stCondLst>
                              <p:cond delay="4500"/>
                            </p:stCondLst>
                            <p:childTnLst>
                              <p:par>
                                <p:cTn id="45" presetID="10"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par>
                          <p:cTn id="48" fill="hold">
                            <p:stCondLst>
                              <p:cond delay="5000"/>
                            </p:stCondLst>
                            <p:childTnLst>
                              <p:par>
                                <p:cTn id="49" presetID="10" presetClass="entr" presetSubtype="0"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5500"/>
                            </p:stCondLst>
                            <p:childTnLst>
                              <p:par>
                                <p:cTn id="53" presetID="10"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par>
                          <p:cTn id="56" fill="hold">
                            <p:stCondLst>
                              <p:cond delay="6000"/>
                            </p:stCondLst>
                            <p:childTnLst>
                              <p:par>
                                <p:cTn id="57" presetID="10" presetClass="entr" presetSubtype="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par>
                          <p:cTn id="60" fill="hold">
                            <p:stCondLst>
                              <p:cond delay="6500"/>
                            </p:stCondLst>
                            <p:childTnLst>
                              <p:par>
                                <p:cTn id="61" presetID="10" presetClass="entr" presetSubtype="0"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childTnLst>
                          </p:cTn>
                        </p:par>
                        <p:par>
                          <p:cTn id="64" fill="hold">
                            <p:stCondLst>
                              <p:cond delay="7000"/>
                            </p:stCondLst>
                            <p:childTnLst>
                              <p:par>
                                <p:cTn id="65" presetID="10" presetClass="entr" presetSubtype="0" fill="hold" grpId="0"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4"/>
                </p:tgtEl>
              </p:cMediaNode>
            </p:audio>
          </p:childTnLst>
        </p:cTn>
      </p:par>
    </p:tnLst>
    <p:bldLst>
      <p:bldP spid="11" grpId="0" animBg="1"/>
      <p:bldP spid="14" grpId="0" animBg="1"/>
      <p:bldP spid="15" grpId="0" animBg="1"/>
      <p:bldP spid="16" grpId="0" animBg="1"/>
      <p:bldP spid="17" grpId="0" animBg="1"/>
      <p:bldP spid="18" grpId="0" animBg="1"/>
      <p:bldP spid="19" grpId="0" animBg="1"/>
      <p:bldP spid="20" grpId="0" animBg="1"/>
      <p:bldP spid="21" grpId="0" animBg="1"/>
      <p:bldP spid="22" grpId="0" animBg="1"/>
      <p:bldP spid="7" grpId="0"/>
      <p:bldP spid="26" grpId="0"/>
      <p:bldP spid="28" grpId="0"/>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743200" y="5707559"/>
            <a:ext cx="3638368"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Transportation</a:t>
            </a:r>
          </a:p>
        </p:txBody>
      </p:sp>
      <p:sp>
        <p:nvSpPr>
          <p:cNvPr id="39" name="Rectangle 38"/>
          <p:cNvSpPr/>
          <p:nvPr/>
        </p:nvSpPr>
        <p:spPr>
          <a:xfrm rot="19905573">
            <a:off x="1974283" y="4435290"/>
            <a:ext cx="1676400" cy="998317"/>
          </a:xfrm>
          <a:prstGeom prst="rect">
            <a:avLst/>
          </a:prstGeom>
          <a:pattFill prst="lgGrid">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rot="20491535">
            <a:off x="1490245" y="1762580"/>
            <a:ext cx="5810845" cy="2813426"/>
          </a:xfrm>
          <a:prstGeom prst="ellipse">
            <a:avLst/>
          </a:prstGeom>
          <a:noFill/>
          <a:ln w="1143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V="1">
            <a:off x="533400" y="1066800"/>
            <a:ext cx="7772400" cy="2905522"/>
          </a:xfrm>
          <a:prstGeom prst="line">
            <a:avLst/>
          </a:prstGeom>
          <a:ln w="254000" cmpd="tri">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062845" y="533400"/>
            <a:ext cx="6014355" cy="5174159"/>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3124200" y="1219201"/>
            <a:ext cx="3729669" cy="3235146"/>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1905000" y="1717854"/>
            <a:ext cx="3729669" cy="3235146"/>
          </a:xfrm>
          <a:prstGeom prst="line">
            <a:avLst/>
          </a:prstGeom>
          <a:ln w="254000" cmpd="tri">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438400" y="914401"/>
            <a:ext cx="3722570" cy="5177878"/>
          </a:xfrm>
          <a:prstGeom prst="line">
            <a:avLst/>
          </a:prstGeom>
          <a:ln w="50800" cmpd="sng">
            <a:solidFill>
              <a:srgbClr val="FF0000"/>
            </a:solidFill>
            <a:prstDash val="lgDashDot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838200" y="1861967"/>
            <a:ext cx="7239000" cy="33958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769834" y="914401"/>
            <a:ext cx="2072922" cy="47931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rot="18661576">
            <a:off x="1927161" y="2165067"/>
            <a:ext cx="609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18661576">
            <a:off x="2418126" y="1766693"/>
            <a:ext cx="609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rot="497525">
            <a:off x="804041" y="2207172"/>
            <a:ext cx="7788166" cy="1623849"/>
          </a:xfrm>
          <a:custGeom>
            <a:avLst/>
            <a:gdLst>
              <a:gd name="connsiteX0" fmla="*/ 0 w 7788166"/>
              <a:gd name="connsiteY0" fmla="*/ 504497 h 1623849"/>
              <a:gd name="connsiteX1" fmla="*/ 709449 w 7788166"/>
              <a:gd name="connsiteY1" fmla="*/ 567559 h 1623849"/>
              <a:gd name="connsiteX2" fmla="*/ 961697 w 7788166"/>
              <a:gd name="connsiteY2" fmla="*/ 646387 h 1623849"/>
              <a:gd name="connsiteX3" fmla="*/ 1150883 w 7788166"/>
              <a:gd name="connsiteY3" fmla="*/ 772511 h 1623849"/>
              <a:gd name="connsiteX4" fmla="*/ 1245476 w 7788166"/>
              <a:gd name="connsiteY4" fmla="*/ 835573 h 1623849"/>
              <a:gd name="connsiteX5" fmla="*/ 1450428 w 7788166"/>
              <a:gd name="connsiteY5" fmla="*/ 930166 h 1623849"/>
              <a:gd name="connsiteX6" fmla="*/ 1497725 w 7788166"/>
              <a:gd name="connsiteY6" fmla="*/ 977462 h 1623849"/>
              <a:gd name="connsiteX7" fmla="*/ 1608083 w 7788166"/>
              <a:gd name="connsiteY7" fmla="*/ 1024759 h 1623849"/>
              <a:gd name="connsiteX8" fmla="*/ 1686911 w 7788166"/>
              <a:gd name="connsiteY8" fmla="*/ 1072056 h 1623849"/>
              <a:gd name="connsiteX9" fmla="*/ 1749973 w 7788166"/>
              <a:gd name="connsiteY9" fmla="*/ 1103587 h 1623849"/>
              <a:gd name="connsiteX10" fmla="*/ 1813035 w 7788166"/>
              <a:gd name="connsiteY10" fmla="*/ 1150883 h 1623849"/>
              <a:gd name="connsiteX11" fmla="*/ 2017987 w 7788166"/>
              <a:gd name="connsiteY11" fmla="*/ 1245476 h 1623849"/>
              <a:gd name="connsiteX12" fmla="*/ 2144111 w 7788166"/>
              <a:gd name="connsiteY12" fmla="*/ 1308538 h 1623849"/>
              <a:gd name="connsiteX13" fmla="*/ 2317531 w 7788166"/>
              <a:gd name="connsiteY13" fmla="*/ 1371600 h 1623849"/>
              <a:gd name="connsiteX14" fmla="*/ 2490952 w 7788166"/>
              <a:gd name="connsiteY14" fmla="*/ 1450428 h 1623849"/>
              <a:gd name="connsiteX15" fmla="*/ 2554014 w 7788166"/>
              <a:gd name="connsiteY15" fmla="*/ 1466194 h 1623849"/>
              <a:gd name="connsiteX16" fmla="*/ 2711669 w 7788166"/>
              <a:gd name="connsiteY16" fmla="*/ 1497725 h 1623849"/>
              <a:gd name="connsiteX17" fmla="*/ 2869325 w 7788166"/>
              <a:gd name="connsiteY17" fmla="*/ 1545021 h 1623849"/>
              <a:gd name="connsiteX18" fmla="*/ 3058511 w 7788166"/>
              <a:gd name="connsiteY18" fmla="*/ 1576552 h 1623849"/>
              <a:gd name="connsiteX19" fmla="*/ 3153104 w 7788166"/>
              <a:gd name="connsiteY19" fmla="*/ 1592318 h 1623849"/>
              <a:gd name="connsiteX20" fmla="*/ 3231931 w 7788166"/>
              <a:gd name="connsiteY20" fmla="*/ 1608083 h 1623849"/>
              <a:gd name="connsiteX21" fmla="*/ 3358056 w 7788166"/>
              <a:gd name="connsiteY21" fmla="*/ 1623849 h 1623849"/>
              <a:gd name="connsiteX22" fmla="*/ 3988676 w 7788166"/>
              <a:gd name="connsiteY22" fmla="*/ 1592318 h 1623849"/>
              <a:gd name="connsiteX23" fmla="*/ 4146331 w 7788166"/>
              <a:gd name="connsiteY23" fmla="*/ 1545021 h 1623849"/>
              <a:gd name="connsiteX24" fmla="*/ 4303987 w 7788166"/>
              <a:gd name="connsiteY24" fmla="*/ 1497725 h 1623849"/>
              <a:gd name="connsiteX25" fmla="*/ 4414345 w 7788166"/>
              <a:gd name="connsiteY25" fmla="*/ 1466194 h 1623849"/>
              <a:gd name="connsiteX26" fmla="*/ 4461642 w 7788166"/>
              <a:gd name="connsiteY26" fmla="*/ 1434662 h 1623849"/>
              <a:gd name="connsiteX27" fmla="*/ 4524704 w 7788166"/>
              <a:gd name="connsiteY27" fmla="*/ 1418897 h 1623849"/>
              <a:gd name="connsiteX28" fmla="*/ 4650828 w 7788166"/>
              <a:gd name="connsiteY28" fmla="*/ 1308538 h 1623849"/>
              <a:gd name="connsiteX29" fmla="*/ 4682359 w 7788166"/>
              <a:gd name="connsiteY29" fmla="*/ 1261242 h 1623849"/>
              <a:gd name="connsiteX30" fmla="*/ 4761187 w 7788166"/>
              <a:gd name="connsiteY30" fmla="*/ 1229711 h 1623849"/>
              <a:gd name="connsiteX31" fmla="*/ 4808483 w 7788166"/>
              <a:gd name="connsiteY31" fmla="*/ 1182414 h 1623849"/>
              <a:gd name="connsiteX32" fmla="*/ 4966138 w 7788166"/>
              <a:gd name="connsiteY32" fmla="*/ 1072056 h 1623849"/>
              <a:gd name="connsiteX33" fmla="*/ 5186856 w 7788166"/>
              <a:gd name="connsiteY33" fmla="*/ 945931 h 1623849"/>
              <a:gd name="connsiteX34" fmla="*/ 5265683 w 7788166"/>
              <a:gd name="connsiteY34" fmla="*/ 898635 h 1623849"/>
              <a:gd name="connsiteX35" fmla="*/ 5376042 w 7788166"/>
              <a:gd name="connsiteY35" fmla="*/ 804042 h 1623849"/>
              <a:gd name="connsiteX36" fmla="*/ 5565228 w 7788166"/>
              <a:gd name="connsiteY36" fmla="*/ 646387 h 1623849"/>
              <a:gd name="connsiteX37" fmla="*/ 5659821 w 7788166"/>
              <a:gd name="connsiteY37" fmla="*/ 583325 h 1623849"/>
              <a:gd name="connsiteX38" fmla="*/ 5738649 w 7788166"/>
              <a:gd name="connsiteY38" fmla="*/ 504497 h 1623849"/>
              <a:gd name="connsiteX39" fmla="*/ 5833242 w 7788166"/>
              <a:gd name="connsiteY39" fmla="*/ 441435 h 1623849"/>
              <a:gd name="connsiteX40" fmla="*/ 5975131 w 7788166"/>
              <a:gd name="connsiteY40" fmla="*/ 299545 h 1623849"/>
              <a:gd name="connsiteX41" fmla="*/ 6038193 w 7788166"/>
              <a:gd name="connsiteY41" fmla="*/ 268014 h 1623849"/>
              <a:gd name="connsiteX42" fmla="*/ 6069725 w 7788166"/>
              <a:gd name="connsiteY42" fmla="*/ 236483 h 1623849"/>
              <a:gd name="connsiteX43" fmla="*/ 6195849 w 7788166"/>
              <a:gd name="connsiteY43" fmla="*/ 157656 h 1623849"/>
              <a:gd name="connsiteX44" fmla="*/ 6321973 w 7788166"/>
              <a:gd name="connsiteY44" fmla="*/ 141890 h 1623849"/>
              <a:gd name="connsiteX45" fmla="*/ 6574221 w 7788166"/>
              <a:gd name="connsiteY45" fmla="*/ 110359 h 1623849"/>
              <a:gd name="connsiteX46" fmla="*/ 6653049 w 7788166"/>
              <a:gd name="connsiteY46" fmla="*/ 94594 h 1623849"/>
              <a:gd name="connsiteX47" fmla="*/ 6700345 w 7788166"/>
              <a:gd name="connsiteY47" fmla="*/ 63062 h 1623849"/>
              <a:gd name="connsiteX48" fmla="*/ 6763407 w 7788166"/>
              <a:gd name="connsiteY48" fmla="*/ 31531 h 1623849"/>
              <a:gd name="connsiteX49" fmla="*/ 6858000 w 7788166"/>
              <a:gd name="connsiteY49" fmla="*/ 0 h 1623849"/>
              <a:gd name="connsiteX50" fmla="*/ 7031421 w 7788166"/>
              <a:gd name="connsiteY50" fmla="*/ 63062 h 1623849"/>
              <a:gd name="connsiteX51" fmla="*/ 7078718 w 7788166"/>
              <a:gd name="connsiteY51" fmla="*/ 110359 h 1623849"/>
              <a:gd name="connsiteX52" fmla="*/ 7173311 w 7788166"/>
              <a:gd name="connsiteY52" fmla="*/ 157656 h 1623849"/>
              <a:gd name="connsiteX53" fmla="*/ 7220607 w 7788166"/>
              <a:gd name="connsiteY53" fmla="*/ 204952 h 1623849"/>
              <a:gd name="connsiteX54" fmla="*/ 7267904 w 7788166"/>
              <a:gd name="connsiteY54" fmla="*/ 236483 h 1623849"/>
              <a:gd name="connsiteX55" fmla="*/ 7346731 w 7788166"/>
              <a:gd name="connsiteY55" fmla="*/ 362607 h 1623849"/>
              <a:gd name="connsiteX56" fmla="*/ 7394028 w 7788166"/>
              <a:gd name="connsiteY56" fmla="*/ 409904 h 1623849"/>
              <a:gd name="connsiteX57" fmla="*/ 7425559 w 7788166"/>
              <a:gd name="connsiteY57" fmla="*/ 472966 h 1623849"/>
              <a:gd name="connsiteX58" fmla="*/ 7504387 w 7788166"/>
              <a:gd name="connsiteY58" fmla="*/ 583325 h 1623849"/>
              <a:gd name="connsiteX59" fmla="*/ 7583214 w 7788166"/>
              <a:gd name="connsiteY59" fmla="*/ 709449 h 1623849"/>
              <a:gd name="connsiteX60" fmla="*/ 7598980 w 7788166"/>
              <a:gd name="connsiteY60" fmla="*/ 756745 h 1623849"/>
              <a:gd name="connsiteX61" fmla="*/ 7662042 w 7788166"/>
              <a:gd name="connsiteY61" fmla="*/ 867104 h 1623849"/>
              <a:gd name="connsiteX62" fmla="*/ 7677807 w 7788166"/>
              <a:gd name="connsiteY62" fmla="*/ 914400 h 1623849"/>
              <a:gd name="connsiteX63" fmla="*/ 7740869 w 7788166"/>
              <a:gd name="connsiteY63" fmla="*/ 1008994 h 1623849"/>
              <a:gd name="connsiteX64" fmla="*/ 7788166 w 7788166"/>
              <a:gd name="connsiteY64" fmla="*/ 1103587 h 162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788166" h="1623849">
                <a:moveTo>
                  <a:pt x="0" y="504497"/>
                </a:moveTo>
                <a:cubicBezTo>
                  <a:pt x="636135" y="554719"/>
                  <a:pt x="400785" y="523466"/>
                  <a:pt x="709449" y="567559"/>
                </a:cubicBezTo>
                <a:cubicBezTo>
                  <a:pt x="793532" y="593835"/>
                  <a:pt x="891223" y="593531"/>
                  <a:pt x="961697" y="646387"/>
                </a:cubicBezTo>
                <a:cubicBezTo>
                  <a:pt x="1270699" y="878138"/>
                  <a:pt x="967440" y="662445"/>
                  <a:pt x="1150883" y="772511"/>
                </a:cubicBezTo>
                <a:cubicBezTo>
                  <a:pt x="1183378" y="792008"/>
                  <a:pt x="1210291" y="821499"/>
                  <a:pt x="1245476" y="835573"/>
                </a:cubicBezTo>
                <a:cubicBezTo>
                  <a:pt x="1312279" y="862294"/>
                  <a:pt x="1392341" y="881761"/>
                  <a:pt x="1450428" y="930166"/>
                </a:cubicBezTo>
                <a:cubicBezTo>
                  <a:pt x="1467556" y="944439"/>
                  <a:pt x="1479582" y="964503"/>
                  <a:pt x="1497725" y="977462"/>
                </a:cubicBezTo>
                <a:cubicBezTo>
                  <a:pt x="1574282" y="1032146"/>
                  <a:pt x="1539459" y="990447"/>
                  <a:pt x="1608083" y="1024759"/>
                </a:cubicBezTo>
                <a:cubicBezTo>
                  <a:pt x="1635491" y="1038463"/>
                  <a:pt x="1660124" y="1057174"/>
                  <a:pt x="1686911" y="1072056"/>
                </a:cubicBezTo>
                <a:cubicBezTo>
                  <a:pt x="1707455" y="1083470"/>
                  <a:pt x="1730043" y="1091131"/>
                  <a:pt x="1749973" y="1103587"/>
                </a:cubicBezTo>
                <a:cubicBezTo>
                  <a:pt x="1772255" y="1117513"/>
                  <a:pt x="1790066" y="1138122"/>
                  <a:pt x="1813035" y="1150883"/>
                </a:cubicBezTo>
                <a:cubicBezTo>
                  <a:pt x="1970180" y="1238186"/>
                  <a:pt x="1808955" y="1106120"/>
                  <a:pt x="2017987" y="1245476"/>
                </a:cubicBezTo>
                <a:cubicBezTo>
                  <a:pt x="2105431" y="1303773"/>
                  <a:pt x="2022895" y="1253440"/>
                  <a:pt x="2144111" y="1308538"/>
                </a:cubicBezTo>
                <a:cubicBezTo>
                  <a:pt x="2283844" y="1372053"/>
                  <a:pt x="2188042" y="1345703"/>
                  <a:pt x="2317531" y="1371600"/>
                </a:cubicBezTo>
                <a:cubicBezTo>
                  <a:pt x="2379490" y="1402580"/>
                  <a:pt x="2421830" y="1425292"/>
                  <a:pt x="2490952" y="1450428"/>
                </a:cubicBezTo>
                <a:cubicBezTo>
                  <a:pt x="2511315" y="1457833"/>
                  <a:pt x="2532827" y="1461654"/>
                  <a:pt x="2554014" y="1466194"/>
                </a:cubicBezTo>
                <a:cubicBezTo>
                  <a:pt x="2606417" y="1477423"/>
                  <a:pt x="2660337" y="1482326"/>
                  <a:pt x="2711669" y="1497725"/>
                </a:cubicBezTo>
                <a:cubicBezTo>
                  <a:pt x="2764221" y="1513490"/>
                  <a:pt x="2815824" y="1532862"/>
                  <a:pt x="2869325" y="1545021"/>
                </a:cubicBezTo>
                <a:cubicBezTo>
                  <a:pt x="2931667" y="1559190"/>
                  <a:pt x="2995449" y="1566042"/>
                  <a:pt x="3058511" y="1576552"/>
                </a:cubicBezTo>
                <a:cubicBezTo>
                  <a:pt x="3090042" y="1581807"/>
                  <a:pt x="3121759" y="1586049"/>
                  <a:pt x="3153104" y="1592318"/>
                </a:cubicBezTo>
                <a:cubicBezTo>
                  <a:pt x="3179380" y="1597573"/>
                  <a:pt x="3205447" y="1604008"/>
                  <a:pt x="3231931" y="1608083"/>
                </a:cubicBezTo>
                <a:cubicBezTo>
                  <a:pt x="3273807" y="1614525"/>
                  <a:pt x="3316014" y="1618594"/>
                  <a:pt x="3358056" y="1623849"/>
                </a:cubicBezTo>
                <a:cubicBezTo>
                  <a:pt x="3570547" y="1616766"/>
                  <a:pt x="3778943" y="1620282"/>
                  <a:pt x="3988676" y="1592318"/>
                </a:cubicBezTo>
                <a:cubicBezTo>
                  <a:pt x="4079906" y="1580154"/>
                  <a:pt x="4058833" y="1576838"/>
                  <a:pt x="4146331" y="1545021"/>
                </a:cubicBezTo>
                <a:cubicBezTo>
                  <a:pt x="4259653" y="1503813"/>
                  <a:pt x="4209872" y="1523392"/>
                  <a:pt x="4303987" y="1497725"/>
                </a:cubicBezTo>
                <a:cubicBezTo>
                  <a:pt x="4340897" y="1487659"/>
                  <a:pt x="4377559" y="1476704"/>
                  <a:pt x="4414345" y="1466194"/>
                </a:cubicBezTo>
                <a:cubicBezTo>
                  <a:pt x="4430111" y="1455683"/>
                  <a:pt x="4444226" y="1442126"/>
                  <a:pt x="4461642" y="1434662"/>
                </a:cubicBezTo>
                <a:cubicBezTo>
                  <a:pt x="4481558" y="1426127"/>
                  <a:pt x="4505763" y="1429420"/>
                  <a:pt x="4524704" y="1418897"/>
                </a:cubicBezTo>
                <a:cubicBezTo>
                  <a:pt x="4551140" y="1404210"/>
                  <a:pt x="4625988" y="1338346"/>
                  <a:pt x="4650828" y="1308538"/>
                </a:cubicBezTo>
                <a:cubicBezTo>
                  <a:pt x="4662958" y="1293982"/>
                  <a:pt x="4666941" y="1272255"/>
                  <a:pt x="4682359" y="1261242"/>
                </a:cubicBezTo>
                <a:cubicBezTo>
                  <a:pt x="4705388" y="1244793"/>
                  <a:pt x="4734911" y="1240221"/>
                  <a:pt x="4761187" y="1229711"/>
                </a:cubicBezTo>
                <a:cubicBezTo>
                  <a:pt x="4776952" y="1213945"/>
                  <a:pt x="4791555" y="1196924"/>
                  <a:pt x="4808483" y="1182414"/>
                </a:cubicBezTo>
                <a:cubicBezTo>
                  <a:pt x="4842016" y="1153671"/>
                  <a:pt x="4935993" y="1090143"/>
                  <a:pt x="4966138" y="1072056"/>
                </a:cubicBezTo>
                <a:cubicBezTo>
                  <a:pt x="5038800" y="1028459"/>
                  <a:pt x="5113522" y="988388"/>
                  <a:pt x="5186856" y="945931"/>
                </a:cubicBezTo>
                <a:cubicBezTo>
                  <a:pt x="5213375" y="930578"/>
                  <a:pt x="5244016" y="920302"/>
                  <a:pt x="5265683" y="898635"/>
                </a:cubicBezTo>
                <a:cubicBezTo>
                  <a:pt x="5455167" y="709151"/>
                  <a:pt x="5231970" y="924102"/>
                  <a:pt x="5376042" y="804042"/>
                </a:cubicBezTo>
                <a:cubicBezTo>
                  <a:pt x="5515815" y="687564"/>
                  <a:pt x="5271075" y="842489"/>
                  <a:pt x="5565228" y="646387"/>
                </a:cubicBezTo>
                <a:cubicBezTo>
                  <a:pt x="5596759" y="625366"/>
                  <a:pt x="5630491" y="607322"/>
                  <a:pt x="5659821" y="583325"/>
                </a:cubicBezTo>
                <a:cubicBezTo>
                  <a:pt x="5688581" y="559794"/>
                  <a:pt x="5709889" y="528028"/>
                  <a:pt x="5738649" y="504497"/>
                </a:cubicBezTo>
                <a:cubicBezTo>
                  <a:pt x="5767979" y="480500"/>
                  <a:pt x="5804605" y="466254"/>
                  <a:pt x="5833242" y="441435"/>
                </a:cubicBezTo>
                <a:cubicBezTo>
                  <a:pt x="5883788" y="397628"/>
                  <a:pt x="5915305" y="329458"/>
                  <a:pt x="5975131" y="299545"/>
                </a:cubicBezTo>
                <a:cubicBezTo>
                  <a:pt x="5996152" y="289035"/>
                  <a:pt x="6018638" y="281050"/>
                  <a:pt x="6038193" y="268014"/>
                </a:cubicBezTo>
                <a:cubicBezTo>
                  <a:pt x="6050561" y="259769"/>
                  <a:pt x="6058306" y="245999"/>
                  <a:pt x="6069725" y="236483"/>
                </a:cubicBezTo>
                <a:cubicBezTo>
                  <a:pt x="6098416" y="212574"/>
                  <a:pt x="6156844" y="167407"/>
                  <a:pt x="6195849" y="157656"/>
                </a:cubicBezTo>
                <a:cubicBezTo>
                  <a:pt x="6236952" y="147380"/>
                  <a:pt x="6280097" y="148332"/>
                  <a:pt x="6321973" y="141890"/>
                </a:cubicBezTo>
                <a:cubicBezTo>
                  <a:pt x="6557257" y="105692"/>
                  <a:pt x="6158495" y="148153"/>
                  <a:pt x="6574221" y="110359"/>
                </a:cubicBezTo>
                <a:cubicBezTo>
                  <a:pt x="6600497" y="105104"/>
                  <a:pt x="6627959" y="104003"/>
                  <a:pt x="6653049" y="94594"/>
                </a:cubicBezTo>
                <a:cubicBezTo>
                  <a:pt x="6670790" y="87941"/>
                  <a:pt x="6683894" y="72463"/>
                  <a:pt x="6700345" y="63062"/>
                </a:cubicBezTo>
                <a:cubicBezTo>
                  <a:pt x="6720750" y="51402"/>
                  <a:pt x="6741586" y="40259"/>
                  <a:pt x="6763407" y="31531"/>
                </a:cubicBezTo>
                <a:cubicBezTo>
                  <a:pt x="6794266" y="19187"/>
                  <a:pt x="6858000" y="0"/>
                  <a:pt x="6858000" y="0"/>
                </a:cubicBezTo>
                <a:cubicBezTo>
                  <a:pt x="6939209" y="16242"/>
                  <a:pt x="6955205" y="12251"/>
                  <a:pt x="7031421" y="63062"/>
                </a:cubicBezTo>
                <a:cubicBezTo>
                  <a:pt x="7049972" y="75430"/>
                  <a:pt x="7060167" y="97991"/>
                  <a:pt x="7078718" y="110359"/>
                </a:cubicBezTo>
                <a:cubicBezTo>
                  <a:pt x="7108050" y="129914"/>
                  <a:pt x="7143979" y="138101"/>
                  <a:pt x="7173311" y="157656"/>
                </a:cubicBezTo>
                <a:cubicBezTo>
                  <a:pt x="7191862" y="170023"/>
                  <a:pt x="7203479" y="190679"/>
                  <a:pt x="7220607" y="204952"/>
                </a:cubicBezTo>
                <a:cubicBezTo>
                  <a:pt x="7235163" y="217082"/>
                  <a:pt x="7252138" y="225973"/>
                  <a:pt x="7267904" y="236483"/>
                </a:cubicBezTo>
                <a:cubicBezTo>
                  <a:pt x="7274501" y="247478"/>
                  <a:pt x="7329396" y="341805"/>
                  <a:pt x="7346731" y="362607"/>
                </a:cubicBezTo>
                <a:cubicBezTo>
                  <a:pt x="7361005" y="379735"/>
                  <a:pt x="7381069" y="391761"/>
                  <a:pt x="7394028" y="409904"/>
                </a:cubicBezTo>
                <a:cubicBezTo>
                  <a:pt x="7407688" y="429028"/>
                  <a:pt x="7413103" y="453037"/>
                  <a:pt x="7425559" y="472966"/>
                </a:cubicBezTo>
                <a:cubicBezTo>
                  <a:pt x="7481962" y="563211"/>
                  <a:pt x="7459912" y="505494"/>
                  <a:pt x="7504387" y="583325"/>
                </a:cubicBezTo>
                <a:cubicBezTo>
                  <a:pt x="7573638" y="704514"/>
                  <a:pt x="7492783" y="588873"/>
                  <a:pt x="7583214" y="709449"/>
                </a:cubicBezTo>
                <a:cubicBezTo>
                  <a:pt x="7588469" y="725214"/>
                  <a:pt x="7591548" y="741881"/>
                  <a:pt x="7598980" y="756745"/>
                </a:cubicBezTo>
                <a:cubicBezTo>
                  <a:pt x="7678135" y="915054"/>
                  <a:pt x="7579136" y="673657"/>
                  <a:pt x="7662042" y="867104"/>
                </a:cubicBezTo>
                <a:cubicBezTo>
                  <a:pt x="7668588" y="882378"/>
                  <a:pt x="7669737" y="899873"/>
                  <a:pt x="7677807" y="914400"/>
                </a:cubicBezTo>
                <a:cubicBezTo>
                  <a:pt x="7696211" y="947527"/>
                  <a:pt x="7740869" y="1008994"/>
                  <a:pt x="7740869" y="1008994"/>
                </a:cubicBezTo>
                <a:cubicBezTo>
                  <a:pt x="7760240" y="1086476"/>
                  <a:pt x="7741314" y="1056735"/>
                  <a:pt x="7788166" y="110358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8661576">
            <a:off x="6294229" y="1190259"/>
            <a:ext cx="609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8661576">
            <a:off x="6695503" y="1581136"/>
            <a:ext cx="609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476500" y="0"/>
            <a:ext cx="4202432"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Layers of the City</a:t>
            </a:r>
          </a:p>
        </p:txBody>
      </p:sp>
      <p:sp>
        <p:nvSpPr>
          <p:cNvPr id="4" name="Slide Number Placeholder 3"/>
          <p:cNvSpPr>
            <a:spLocks noGrp="1"/>
          </p:cNvSpPr>
          <p:nvPr>
            <p:ph type="sldNum" sz="quarter" idx="12"/>
          </p:nvPr>
        </p:nvSpPr>
        <p:spPr/>
        <p:txBody>
          <a:bodyPr/>
          <a:lstStyle/>
          <a:p>
            <a:fld id="{CE601F45-5601-47AF-B199-AE75829AC8A9}" type="slidenum">
              <a:rPr lang="en-US" smtClean="0"/>
              <a:t>27</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927718590"/>
      </p:ext>
    </p:extLst>
  </p:cSld>
  <p:clrMapOvr>
    <a:masterClrMapping/>
  </p:clrMapOvr>
  <mc:AlternateContent xmlns:mc="http://schemas.openxmlformats.org/markup-compatibility/2006" xmlns:p14="http://schemas.microsoft.com/office/powerpoint/2010/main">
    <mc:Choice Requires="p14">
      <p:transition p14:dur="0" advTm="18554"/>
    </mc:Choice>
    <mc:Fallback xmlns="">
      <p:transition advTm="18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par>
                          <p:cTn id="55" fill="hold">
                            <p:stCondLst>
                              <p:cond delay="6000"/>
                            </p:stCondLst>
                            <p:childTnLst>
                              <p:par>
                                <p:cTn id="56" presetID="10"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par>
                          <p:cTn id="59" fill="hold">
                            <p:stCondLst>
                              <p:cond delay="6500"/>
                            </p:stCondLst>
                            <p:childTnLst>
                              <p:par>
                                <p:cTn id="60" presetID="10" presetClass="entr" presetSubtype="0"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5"/>
                </p:tgtEl>
              </p:cMediaNode>
            </p:audio>
          </p:childTnLst>
        </p:cTn>
      </p:par>
    </p:tnLst>
    <p:bldLst>
      <p:bldP spid="39" grpId="0" animBg="1"/>
      <p:bldP spid="3" grpId="0" animBg="1"/>
      <p:bldP spid="40" grpId="0" animBg="1"/>
      <p:bldP spid="41" grpId="0" animBg="1"/>
      <p:bldP spid="2"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ightning Bolt 17"/>
          <p:cNvSpPr/>
          <p:nvPr/>
        </p:nvSpPr>
        <p:spPr>
          <a:xfrm rot="8666932">
            <a:off x="3420679" y="362168"/>
            <a:ext cx="810430" cy="3196686"/>
          </a:xfrm>
          <a:prstGeom prst="lightningBolt">
            <a:avLst/>
          </a:prstGeom>
          <a:pattFill prst="zigZ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ightning Bolt 16"/>
          <p:cNvSpPr/>
          <p:nvPr/>
        </p:nvSpPr>
        <p:spPr>
          <a:xfrm rot="12984738">
            <a:off x="5326846" y="352981"/>
            <a:ext cx="810430" cy="3196686"/>
          </a:xfrm>
          <a:prstGeom prst="lightningBolt">
            <a:avLst/>
          </a:prstGeom>
          <a:pattFill prst="zigZ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ightning Bolt 4"/>
          <p:cNvSpPr/>
          <p:nvPr/>
        </p:nvSpPr>
        <p:spPr>
          <a:xfrm>
            <a:off x="4689022" y="2839347"/>
            <a:ext cx="810430" cy="3477160"/>
          </a:xfrm>
          <a:prstGeom prst="lightningBolt">
            <a:avLst/>
          </a:prstGeom>
          <a:pattFill prst="zigZ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809095" y="5707559"/>
            <a:ext cx="1524905"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Flows</a:t>
            </a:r>
          </a:p>
        </p:txBody>
      </p:sp>
      <p:cxnSp>
        <p:nvCxnSpPr>
          <p:cNvPr id="4" name="Straight Arrow Connector 3"/>
          <p:cNvCxnSpPr/>
          <p:nvPr/>
        </p:nvCxnSpPr>
        <p:spPr>
          <a:xfrm flipV="1">
            <a:off x="990600" y="2251897"/>
            <a:ext cx="6487883" cy="220245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941613" y="3678366"/>
            <a:ext cx="7059387" cy="237372"/>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498512" y="1600200"/>
            <a:ext cx="3945830" cy="378841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5144435" y="1328567"/>
            <a:ext cx="578771" cy="343058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a:off x="2062845" y="2592889"/>
            <a:ext cx="5252355" cy="979716"/>
          </a:xfrm>
          <a:prstGeom prst="curvedConnector3">
            <a:avLst/>
          </a:prstGeom>
          <a:ln w="508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Curved Connector 28"/>
          <p:cNvCxnSpPr/>
          <p:nvPr/>
        </p:nvCxnSpPr>
        <p:spPr>
          <a:xfrm rot="5400000" flipH="1" flipV="1">
            <a:off x="6142436" y="3260994"/>
            <a:ext cx="1919801" cy="1076507"/>
          </a:xfrm>
          <a:prstGeom prst="curvedConnector3">
            <a:avLst/>
          </a:prstGeom>
          <a:ln w="508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0" name="Curved Connector 29"/>
          <p:cNvCxnSpPr/>
          <p:nvPr/>
        </p:nvCxnSpPr>
        <p:spPr>
          <a:xfrm flipV="1">
            <a:off x="2690661" y="1328567"/>
            <a:ext cx="4238094" cy="3304927"/>
          </a:xfrm>
          <a:prstGeom prst="curvedConnector3">
            <a:avLst/>
          </a:prstGeom>
          <a:ln w="508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rot="16200000" flipH="1">
            <a:off x="2511473" y="3058660"/>
            <a:ext cx="2338521" cy="2321377"/>
          </a:xfrm>
          <a:prstGeom prst="curvedConnector3">
            <a:avLst/>
          </a:prstGeom>
          <a:ln w="50800">
            <a:prstDash val="sysDash"/>
            <a:tailEnd type="arrow"/>
          </a:ln>
        </p:spPr>
        <p:style>
          <a:lnRef idx="1">
            <a:schemeClr val="accent1"/>
          </a:lnRef>
          <a:fillRef idx="0">
            <a:schemeClr val="accent1"/>
          </a:fillRef>
          <a:effectRef idx="0">
            <a:schemeClr val="accent1"/>
          </a:effectRef>
          <a:fontRef idx="minor">
            <a:schemeClr val="tx1"/>
          </a:fontRef>
        </p:style>
      </p:cxnSp>
      <p:sp>
        <p:nvSpPr>
          <p:cNvPr id="37" name="Quad Arrow 36"/>
          <p:cNvSpPr/>
          <p:nvPr/>
        </p:nvSpPr>
        <p:spPr>
          <a:xfrm rot="20340193">
            <a:off x="3548742" y="2477575"/>
            <a:ext cx="2417992" cy="1379433"/>
          </a:xfrm>
          <a:prstGeom prst="quad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rved Left Arrow 37"/>
          <p:cNvSpPr/>
          <p:nvPr/>
        </p:nvSpPr>
        <p:spPr>
          <a:xfrm rot="10800000">
            <a:off x="1752600" y="2546959"/>
            <a:ext cx="1219200" cy="2548200"/>
          </a:xfrm>
          <a:prstGeom prst="curvedLeftArrow">
            <a:avLst/>
          </a:prstGeom>
          <a:pattFill prst="zigZ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2476500" y="0"/>
            <a:ext cx="4202432"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Layers of the City</a:t>
            </a:r>
          </a:p>
        </p:txBody>
      </p:sp>
      <p:sp>
        <p:nvSpPr>
          <p:cNvPr id="2" name="Slide Number Placeholder 1"/>
          <p:cNvSpPr>
            <a:spLocks noGrp="1"/>
          </p:cNvSpPr>
          <p:nvPr>
            <p:ph type="sldNum" sz="quarter" idx="12"/>
          </p:nvPr>
        </p:nvSpPr>
        <p:spPr/>
        <p:txBody>
          <a:bodyPr/>
          <a:lstStyle/>
          <a:p>
            <a:fld id="{CE601F45-5601-47AF-B199-AE75829AC8A9}" type="slidenum">
              <a:rPr lang="en-US" smtClean="0"/>
              <a:t>28</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927718590"/>
      </p:ext>
    </p:extLst>
  </p:cSld>
  <p:clrMapOvr>
    <a:masterClrMapping/>
  </p:clrMapOvr>
  <mc:AlternateContent xmlns:mc="http://schemas.openxmlformats.org/markup-compatibility/2006" xmlns:p14="http://schemas.microsoft.com/office/powerpoint/2010/main">
    <mc:Choice Requires="p14">
      <p:transition p14:dur="0" advTm="18963"/>
    </mc:Choice>
    <mc:Fallback xmlns="">
      <p:transition advTm="18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par>
                          <p:cTn id="55" fill="hold">
                            <p:stCondLst>
                              <p:cond delay="6000"/>
                            </p:stCondLst>
                            <p:childTnLst>
                              <p:par>
                                <p:cTn id="56" presetID="10" presetClass="entr" presetSubtype="0"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childTnLst>
                          </p:cTn>
                        </p:par>
                        <p:par>
                          <p:cTn id="59" fill="hold">
                            <p:stCondLst>
                              <p:cond delay="6500"/>
                            </p:stCondLst>
                            <p:childTnLst>
                              <p:par>
                                <p:cTn id="60" presetID="10" presetClass="entr" presetSubtype="0"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3"/>
                </p:tgtEl>
              </p:cMediaNode>
            </p:audio>
          </p:childTnLst>
        </p:cTn>
      </p:par>
    </p:tnLst>
    <p:bldLst>
      <p:bldP spid="18" grpId="0" animBg="1"/>
      <p:bldP spid="17" grpId="0" animBg="1"/>
      <p:bldP spid="5" grpId="0" animBg="1"/>
      <p:bldP spid="28" grpId="0"/>
      <p:bldP spid="37" grpId="0" animBg="1"/>
      <p:bldP spid="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565377" y="5707559"/>
            <a:ext cx="3987823"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Activity Systems</a:t>
            </a:r>
          </a:p>
        </p:txBody>
      </p:sp>
      <p:grpSp>
        <p:nvGrpSpPr>
          <p:cNvPr id="10" name="Group 9"/>
          <p:cNvGrpSpPr/>
          <p:nvPr/>
        </p:nvGrpSpPr>
        <p:grpSpPr>
          <a:xfrm>
            <a:off x="3573256" y="1476398"/>
            <a:ext cx="3599425" cy="2774731"/>
            <a:chOff x="3153103" y="1403131"/>
            <a:chExt cx="2853559" cy="2774731"/>
          </a:xfrm>
        </p:grpSpPr>
        <p:sp>
          <p:nvSpPr>
            <p:cNvPr id="3" name="Freeform 2"/>
            <p:cNvSpPr/>
            <p:nvPr/>
          </p:nvSpPr>
          <p:spPr>
            <a:xfrm>
              <a:off x="3153103" y="1403131"/>
              <a:ext cx="2853559" cy="2774731"/>
            </a:xfrm>
            <a:custGeom>
              <a:avLst/>
              <a:gdLst>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488731 w 2853559"/>
                <a:gd name="connsiteY15" fmla="*/ 945931 h 2774731"/>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362607 w 2853559"/>
                <a:gd name="connsiteY15" fmla="*/ 930165 h 277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3559" h="2774731">
                  <a:moveTo>
                    <a:pt x="425669" y="945931"/>
                  </a:moveTo>
                  <a:lnTo>
                    <a:pt x="94594" y="882869"/>
                  </a:lnTo>
                  <a:lnTo>
                    <a:pt x="0" y="551793"/>
                  </a:lnTo>
                  <a:lnTo>
                    <a:pt x="157656" y="141890"/>
                  </a:lnTo>
                  <a:lnTo>
                    <a:pt x="551794" y="0"/>
                  </a:lnTo>
                  <a:lnTo>
                    <a:pt x="930166" y="63062"/>
                  </a:lnTo>
                  <a:lnTo>
                    <a:pt x="1103587" y="394138"/>
                  </a:lnTo>
                  <a:lnTo>
                    <a:pt x="945931" y="740979"/>
                  </a:lnTo>
                  <a:lnTo>
                    <a:pt x="1986456" y="1844566"/>
                  </a:lnTo>
                  <a:lnTo>
                    <a:pt x="2522483" y="1860331"/>
                  </a:lnTo>
                  <a:lnTo>
                    <a:pt x="2853559" y="2191407"/>
                  </a:lnTo>
                  <a:lnTo>
                    <a:pt x="2506718" y="2774731"/>
                  </a:lnTo>
                  <a:lnTo>
                    <a:pt x="1860331" y="2758966"/>
                  </a:lnTo>
                  <a:lnTo>
                    <a:pt x="1671145" y="2364828"/>
                  </a:lnTo>
                  <a:lnTo>
                    <a:pt x="1702676" y="2065283"/>
                  </a:lnTo>
                  <a:lnTo>
                    <a:pt x="362607" y="930165"/>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7-Point Star 3"/>
            <p:cNvSpPr/>
            <p:nvPr/>
          </p:nvSpPr>
          <p:spPr>
            <a:xfrm>
              <a:off x="3581400" y="1828800"/>
              <a:ext cx="228600" cy="228600"/>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27" name="7-Point Star 26"/>
            <p:cNvSpPr/>
            <p:nvPr/>
          </p:nvSpPr>
          <p:spPr>
            <a:xfrm>
              <a:off x="5257800" y="3581400"/>
              <a:ext cx="228600" cy="228600"/>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cxnSp>
          <p:nvCxnSpPr>
            <p:cNvPr id="8" name="Straight Connector 7"/>
            <p:cNvCxnSpPr>
              <a:endCxn id="27" idx="2"/>
            </p:cNvCxnSpPr>
            <p:nvPr/>
          </p:nvCxnSpPr>
          <p:spPr>
            <a:xfrm>
              <a:off x="3695700" y="1943100"/>
              <a:ext cx="1727268" cy="1866901"/>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0" name="Freeform 29"/>
          <p:cNvSpPr/>
          <p:nvPr/>
        </p:nvSpPr>
        <p:spPr>
          <a:xfrm rot="5155543">
            <a:off x="4138424" y="1192900"/>
            <a:ext cx="2853559" cy="3499993"/>
          </a:xfrm>
          <a:custGeom>
            <a:avLst/>
            <a:gdLst>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488731 w 2853559"/>
              <a:gd name="connsiteY15" fmla="*/ 945931 h 2774731"/>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362607 w 2853559"/>
              <a:gd name="connsiteY15" fmla="*/ 930165 h 277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3559" h="2774731">
                <a:moveTo>
                  <a:pt x="425669" y="945931"/>
                </a:moveTo>
                <a:lnTo>
                  <a:pt x="94594" y="882869"/>
                </a:lnTo>
                <a:lnTo>
                  <a:pt x="0" y="551793"/>
                </a:lnTo>
                <a:lnTo>
                  <a:pt x="157656" y="141890"/>
                </a:lnTo>
                <a:lnTo>
                  <a:pt x="551794" y="0"/>
                </a:lnTo>
                <a:lnTo>
                  <a:pt x="930166" y="63062"/>
                </a:lnTo>
                <a:lnTo>
                  <a:pt x="1103587" y="394138"/>
                </a:lnTo>
                <a:lnTo>
                  <a:pt x="945931" y="740979"/>
                </a:lnTo>
                <a:lnTo>
                  <a:pt x="1986456" y="1844566"/>
                </a:lnTo>
                <a:lnTo>
                  <a:pt x="2522483" y="1860331"/>
                </a:lnTo>
                <a:lnTo>
                  <a:pt x="2853559" y="2191407"/>
                </a:lnTo>
                <a:lnTo>
                  <a:pt x="2506718" y="2774731"/>
                </a:lnTo>
                <a:lnTo>
                  <a:pt x="1860331" y="2758966"/>
                </a:lnTo>
                <a:lnTo>
                  <a:pt x="1671145" y="2364828"/>
                </a:lnTo>
                <a:lnTo>
                  <a:pt x="1702676" y="2065283"/>
                </a:lnTo>
                <a:lnTo>
                  <a:pt x="362607" y="930165"/>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7-Point Star 30"/>
          <p:cNvSpPr/>
          <p:nvPr/>
        </p:nvSpPr>
        <p:spPr>
          <a:xfrm rot="5155543">
            <a:off x="6454271" y="1840828"/>
            <a:ext cx="228600" cy="288352"/>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32" name="7-Point Star 31"/>
          <p:cNvSpPr/>
          <p:nvPr/>
        </p:nvSpPr>
        <p:spPr>
          <a:xfrm rot="5155543">
            <a:off x="4368269" y="3670061"/>
            <a:ext cx="228600" cy="288352"/>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cxnSp>
        <p:nvCxnSpPr>
          <p:cNvPr id="33" name="Straight Connector 32"/>
          <p:cNvCxnSpPr>
            <a:endCxn id="32" idx="2"/>
          </p:cNvCxnSpPr>
          <p:nvPr/>
        </p:nvCxnSpPr>
        <p:spPr>
          <a:xfrm rot="5155543">
            <a:off x="4591837" y="1752675"/>
            <a:ext cx="1727268" cy="2354873"/>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rot="5155543">
            <a:off x="1868883" y="1126553"/>
            <a:ext cx="2853559" cy="3499993"/>
            <a:chOff x="3153103" y="1403131"/>
            <a:chExt cx="2853559" cy="2774731"/>
          </a:xfrm>
        </p:grpSpPr>
        <p:sp>
          <p:nvSpPr>
            <p:cNvPr id="35" name="Freeform 34"/>
            <p:cNvSpPr/>
            <p:nvPr/>
          </p:nvSpPr>
          <p:spPr>
            <a:xfrm>
              <a:off x="3153103" y="1403131"/>
              <a:ext cx="2853559" cy="2774731"/>
            </a:xfrm>
            <a:custGeom>
              <a:avLst/>
              <a:gdLst>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488731 w 2853559"/>
                <a:gd name="connsiteY15" fmla="*/ 945931 h 2774731"/>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362607 w 2853559"/>
                <a:gd name="connsiteY15" fmla="*/ 930165 h 277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3559" h="2774731">
                  <a:moveTo>
                    <a:pt x="425669" y="945931"/>
                  </a:moveTo>
                  <a:lnTo>
                    <a:pt x="94594" y="882869"/>
                  </a:lnTo>
                  <a:lnTo>
                    <a:pt x="0" y="551793"/>
                  </a:lnTo>
                  <a:lnTo>
                    <a:pt x="157656" y="141890"/>
                  </a:lnTo>
                  <a:lnTo>
                    <a:pt x="551794" y="0"/>
                  </a:lnTo>
                  <a:lnTo>
                    <a:pt x="930166" y="63062"/>
                  </a:lnTo>
                  <a:lnTo>
                    <a:pt x="1103587" y="394138"/>
                  </a:lnTo>
                  <a:lnTo>
                    <a:pt x="945931" y="740979"/>
                  </a:lnTo>
                  <a:lnTo>
                    <a:pt x="1986456" y="1844566"/>
                  </a:lnTo>
                  <a:lnTo>
                    <a:pt x="2522483" y="1860331"/>
                  </a:lnTo>
                  <a:lnTo>
                    <a:pt x="2853559" y="2191407"/>
                  </a:lnTo>
                  <a:lnTo>
                    <a:pt x="2506718" y="2774731"/>
                  </a:lnTo>
                  <a:lnTo>
                    <a:pt x="1860331" y="2758966"/>
                  </a:lnTo>
                  <a:lnTo>
                    <a:pt x="1671145" y="2364828"/>
                  </a:lnTo>
                  <a:lnTo>
                    <a:pt x="1702676" y="2065283"/>
                  </a:lnTo>
                  <a:lnTo>
                    <a:pt x="362607" y="930165"/>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7-Point Star 35"/>
            <p:cNvSpPr/>
            <p:nvPr/>
          </p:nvSpPr>
          <p:spPr>
            <a:xfrm>
              <a:off x="3581400" y="1828800"/>
              <a:ext cx="228600" cy="228600"/>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37" name="7-Point Star 36"/>
            <p:cNvSpPr/>
            <p:nvPr/>
          </p:nvSpPr>
          <p:spPr>
            <a:xfrm>
              <a:off x="5257800" y="3581400"/>
              <a:ext cx="228600" cy="228600"/>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cxnSp>
          <p:nvCxnSpPr>
            <p:cNvPr id="38" name="Straight Connector 37"/>
            <p:cNvCxnSpPr>
              <a:endCxn id="37" idx="2"/>
            </p:cNvCxnSpPr>
            <p:nvPr/>
          </p:nvCxnSpPr>
          <p:spPr>
            <a:xfrm>
              <a:off x="3695700" y="1943100"/>
              <a:ext cx="1727268" cy="1866901"/>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rot="20937652">
            <a:off x="1773543" y="3010930"/>
            <a:ext cx="3599425" cy="2774731"/>
            <a:chOff x="3153103" y="1403131"/>
            <a:chExt cx="2853559" cy="2774731"/>
          </a:xfrm>
        </p:grpSpPr>
        <p:sp>
          <p:nvSpPr>
            <p:cNvPr id="40" name="Freeform 39"/>
            <p:cNvSpPr/>
            <p:nvPr/>
          </p:nvSpPr>
          <p:spPr>
            <a:xfrm>
              <a:off x="3153103" y="1403131"/>
              <a:ext cx="2853559" cy="2774731"/>
            </a:xfrm>
            <a:custGeom>
              <a:avLst/>
              <a:gdLst>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488731 w 2853559"/>
                <a:gd name="connsiteY15" fmla="*/ 945931 h 2774731"/>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362607 w 2853559"/>
                <a:gd name="connsiteY15" fmla="*/ 930165 h 277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3559" h="2774731">
                  <a:moveTo>
                    <a:pt x="425669" y="945931"/>
                  </a:moveTo>
                  <a:lnTo>
                    <a:pt x="94594" y="882869"/>
                  </a:lnTo>
                  <a:lnTo>
                    <a:pt x="0" y="551793"/>
                  </a:lnTo>
                  <a:lnTo>
                    <a:pt x="157656" y="141890"/>
                  </a:lnTo>
                  <a:lnTo>
                    <a:pt x="551794" y="0"/>
                  </a:lnTo>
                  <a:lnTo>
                    <a:pt x="930166" y="63062"/>
                  </a:lnTo>
                  <a:lnTo>
                    <a:pt x="1103587" y="394138"/>
                  </a:lnTo>
                  <a:lnTo>
                    <a:pt x="945931" y="740979"/>
                  </a:lnTo>
                  <a:lnTo>
                    <a:pt x="1986456" y="1844566"/>
                  </a:lnTo>
                  <a:lnTo>
                    <a:pt x="2522483" y="1860331"/>
                  </a:lnTo>
                  <a:lnTo>
                    <a:pt x="2853559" y="2191407"/>
                  </a:lnTo>
                  <a:lnTo>
                    <a:pt x="2506718" y="2774731"/>
                  </a:lnTo>
                  <a:lnTo>
                    <a:pt x="1860331" y="2758966"/>
                  </a:lnTo>
                  <a:lnTo>
                    <a:pt x="1671145" y="2364828"/>
                  </a:lnTo>
                  <a:lnTo>
                    <a:pt x="1702676" y="2065283"/>
                  </a:lnTo>
                  <a:lnTo>
                    <a:pt x="362607" y="930165"/>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7-Point Star 40"/>
            <p:cNvSpPr/>
            <p:nvPr/>
          </p:nvSpPr>
          <p:spPr>
            <a:xfrm>
              <a:off x="3581400" y="1828800"/>
              <a:ext cx="228600" cy="228600"/>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42" name="7-Point Star 41"/>
            <p:cNvSpPr/>
            <p:nvPr/>
          </p:nvSpPr>
          <p:spPr>
            <a:xfrm>
              <a:off x="5257800" y="3581400"/>
              <a:ext cx="228600" cy="228600"/>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cxnSp>
          <p:nvCxnSpPr>
            <p:cNvPr id="43" name="Straight Connector 42"/>
            <p:cNvCxnSpPr>
              <a:endCxn id="42" idx="2"/>
            </p:cNvCxnSpPr>
            <p:nvPr/>
          </p:nvCxnSpPr>
          <p:spPr>
            <a:xfrm>
              <a:off x="3695700" y="1943100"/>
              <a:ext cx="1727268" cy="1866901"/>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476500" y="0"/>
            <a:ext cx="4202432"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Layers of the City</a:t>
            </a:r>
          </a:p>
        </p:txBody>
      </p:sp>
      <p:sp>
        <p:nvSpPr>
          <p:cNvPr id="2" name="Slide Number Placeholder 1"/>
          <p:cNvSpPr>
            <a:spLocks noGrp="1"/>
          </p:cNvSpPr>
          <p:nvPr>
            <p:ph type="sldNum" sz="quarter" idx="12"/>
          </p:nvPr>
        </p:nvSpPr>
        <p:spPr/>
        <p:txBody>
          <a:bodyPr/>
          <a:lstStyle/>
          <a:p>
            <a:fld id="{CE601F45-5601-47AF-B199-AE75829AC8A9}" type="slidenum">
              <a:rPr lang="en-US" smtClean="0"/>
              <a:t>29</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927718590"/>
      </p:ext>
    </p:extLst>
  </p:cSld>
  <p:clrMapOvr>
    <a:masterClrMapping/>
  </p:clrMapOvr>
  <mc:AlternateContent xmlns:mc="http://schemas.openxmlformats.org/markup-compatibility/2006" xmlns:p14="http://schemas.microsoft.com/office/powerpoint/2010/main">
    <mc:Choice Requires="p14">
      <p:transition p14:dur="0" advTm="23967"/>
    </mc:Choice>
    <mc:Fallback xmlns="">
      <p:transition advTm="23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30" grpId="0" animBg="1"/>
      <p:bldP spid="31"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
          <p:cNvSpPr>
            <a:spLocks noChangeArrowheads="1"/>
          </p:cNvSpPr>
          <p:nvPr/>
        </p:nvSpPr>
        <p:spPr bwMode="auto">
          <a:xfrm>
            <a:off x="475368" y="794037"/>
            <a:ext cx="8193264" cy="54014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spcBef>
                <a:spcPct val="0"/>
              </a:spcBef>
              <a:spcAft>
                <a:spcPct val="0"/>
              </a:spcAft>
              <a:buClrTx/>
              <a:buSzTx/>
              <a:buFontTx/>
              <a:buNone/>
              <a:tabLst>
                <a:tab pos="-914400" algn="l"/>
              </a:tabLst>
            </a:pPr>
            <a:r>
              <a:rPr kumimoji="0" lang="en-CA" sz="2300" u="none" strike="noStrike" cap="none" normalizeH="0" baseline="0" dirty="0">
                <a:ln>
                  <a:noFill/>
                </a:ln>
                <a:effectLst/>
                <a:latin typeface="+mn-lt"/>
                <a:ea typeface="Times New Roman" pitchFamily="18" charset="0"/>
                <a:cs typeface="Arial" pitchFamily="34" charset="0"/>
              </a:rPr>
              <a:t>Greetings and welcome to GEO 106, The Geography of Everyday Life, a </a:t>
            </a:r>
            <a:r>
              <a:rPr kumimoji="0" lang="en-CA" sz="2300" i="1" u="none" strike="noStrike" cap="none" normalizeH="0" baseline="0" dirty="0">
                <a:ln>
                  <a:noFill/>
                </a:ln>
                <a:effectLst>
                  <a:outerShdw blurRad="38100" dist="38100" dir="2700000" algn="tl">
                    <a:srgbClr val="000000">
                      <a:alpha val="43137"/>
                    </a:srgbClr>
                  </a:outerShdw>
                </a:effectLst>
                <a:latin typeface="+mn-lt"/>
                <a:ea typeface="Times New Roman" pitchFamily="18" charset="0"/>
                <a:cs typeface="Arial" pitchFamily="34" charset="0"/>
              </a:rPr>
              <a:t>lower level</a:t>
            </a:r>
            <a:r>
              <a:rPr kumimoji="0" lang="en-CA" sz="2300" u="none" strike="noStrike" cap="none" normalizeH="0" baseline="0" dirty="0">
                <a:ln>
                  <a:noFill/>
                </a:ln>
                <a:effectLst/>
                <a:latin typeface="+mn-lt"/>
                <a:ea typeface="Times New Roman" pitchFamily="18" charset="0"/>
                <a:cs typeface="Arial" pitchFamily="34" charset="0"/>
              </a:rPr>
              <a:t> liberal studies course so be sure this is the type of course you need and that you are eligible to take it</a:t>
            </a:r>
            <a:r>
              <a:rPr kumimoji="0" lang="en-CA" sz="2300" u="none" strike="noStrike" cap="none" normalizeH="0" dirty="0">
                <a:ln>
                  <a:noFill/>
                </a:ln>
                <a:effectLst/>
                <a:latin typeface="+mn-lt"/>
                <a:ea typeface="Times New Roman" pitchFamily="18" charset="0"/>
                <a:cs typeface="Arial" pitchFamily="34" charset="0"/>
              </a:rPr>
              <a:t>.</a:t>
            </a:r>
            <a:endParaRPr kumimoji="0" lang="en-CA" sz="2300" u="none" strike="noStrike" cap="none" normalizeH="0" baseline="0" dirty="0">
              <a:ln>
                <a:noFill/>
              </a:ln>
              <a:effectLst/>
              <a:latin typeface="+mn-lt"/>
              <a:ea typeface="Times New Roman" pitchFamily="18" charset="0"/>
              <a:cs typeface="Arial" pitchFamily="34" charset="0"/>
            </a:endParaRPr>
          </a:p>
          <a:p>
            <a:pPr marL="0" marR="0" lvl="0" indent="0" algn="ctr" defTabSz="914400" rtl="0" eaLnBrk="1" fontAlgn="base" latinLnBrk="0" hangingPunct="1">
              <a:spcBef>
                <a:spcPct val="0"/>
              </a:spcBef>
              <a:spcAft>
                <a:spcPct val="0"/>
              </a:spcAft>
              <a:buClrTx/>
              <a:buSzTx/>
              <a:buFontTx/>
              <a:buNone/>
              <a:tabLst>
                <a:tab pos="-914400" algn="l"/>
              </a:tabLst>
            </a:pPr>
            <a:endParaRPr lang="en-CA" sz="2300" dirty="0">
              <a:latin typeface="+mn-lt"/>
              <a:ea typeface="Times New Roman" pitchFamily="18" charset="0"/>
              <a:cs typeface="Arial" pitchFamily="34" charset="0"/>
            </a:endParaRPr>
          </a:p>
          <a:p>
            <a:pPr marL="0" marR="0" lvl="0" indent="0" algn="ctr" defTabSz="914400" rtl="0" eaLnBrk="1" fontAlgn="base" latinLnBrk="0" hangingPunct="1">
              <a:spcBef>
                <a:spcPct val="0"/>
              </a:spcBef>
              <a:spcAft>
                <a:spcPct val="0"/>
              </a:spcAft>
              <a:buClrTx/>
              <a:buSzTx/>
              <a:buFontTx/>
              <a:buNone/>
              <a:tabLst>
                <a:tab pos="-914400" algn="l"/>
              </a:tabLst>
            </a:pPr>
            <a:r>
              <a:rPr lang="en-CA" sz="2300" dirty="0">
                <a:latin typeface="+mn-lt"/>
                <a:ea typeface="Times New Roman" pitchFamily="18" charset="0"/>
                <a:cs typeface="Arial" pitchFamily="34" charset="0"/>
              </a:rPr>
              <a:t>I am Dr. Philip Coppack a professor in the Depart of Geography and I teach Intro and Inferential Statistics, Globalisation, Economic Geography – and this course, which is about how the world around you is not what you think it is.</a:t>
            </a:r>
          </a:p>
          <a:p>
            <a:pPr marL="0" marR="0" lvl="0" indent="0" algn="ctr" defTabSz="914400" rtl="0" eaLnBrk="1" fontAlgn="base" latinLnBrk="0" hangingPunct="1">
              <a:spcBef>
                <a:spcPct val="0"/>
              </a:spcBef>
              <a:spcAft>
                <a:spcPct val="0"/>
              </a:spcAft>
              <a:buClrTx/>
              <a:buSzTx/>
              <a:buFontTx/>
              <a:buNone/>
              <a:tabLst>
                <a:tab pos="-914400" algn="l"/>
              </a:tabLst>
            </a:pPr>
            <a:endParaRPr lang="en-CA" sz="2300" dirty="0">
              <a:latin typeface="+mn-lt"/>
              <a:ea typeface="Times New Roman" pitchFamily="18" charset="0"/>
              <a:cs typeface="Arial" pitchFamily="34" charset="0"/>
            </a:endParaRPr>
          </a:p>
          <a:p>
            <a:pPr marL="0" marR="0" lvl="0" indent="0" algn="ctr" defTabSz="914400" rtl="0" eaLnBrk="1" fontAlgn="base" latinLnBrk="0" hangingPunct="1">
              <a:spcBef>
                <a:spcPct val="0"/>
              </a:spcBef>
              <a:spcAft>
                <a:spcPct val="0"/>
              </a:spcAft>
              <a:buClrTx/>
              <a:buSzTx/>
              <a:buFontTx/>
              <a:buNone/>
              <a:tabLst>
                <a:tab pos="-914400" algn="l"/>
              </a:tabLst>
            </a:pPr>
            <a:r>
              <a:rPr lang="en-CA" sz="2300" dirty="0">
                <a:latin typeface="+mn-lt"/>
                <a:ea typeface="Times New Roman" pitchFamily="18" charset="0"/>
                <a:cs typeface="Arial" pitchFamily="34" charset="0"/>
              </a:rPr>
              <a:t>We are living in interesting times to say the least and since face-to-face contact is not possible we have to go digital, which means modifying delivery of courses.</a:t>
            </a:r>
          </a:p>
          <a:p>
            <a:pPr marL="0" marR="0" lvl="0" indent="0" algn="ctr" defTabSz="914400" rtl="0" eaLnBrk="1" fontAlgn="base" latinLnBrk="0" hangingPunct="1">
              <a:spcBef>
                <a:spcPct val="0"/>
              </a:spcBef>
              <a:spcAft>
                <a:spcPct val="0"/>
              </a:spcAft>
              <a:buClrTx/>
              <a:buSzTx/>
              <a:buFontTx/>
              <a:buNone/>
              <a:tabLst>
                <a:tab pos="-914400" algn="l"/>
              </a:tabLst>
            </a:pPr>
            <a:endParaRPr lang="en-CA" sz="2300" dirty="0">
              <a:latin typeface="+mn-lt"/>
              <a:ea typeface="Times New Roman" pitchFamily="18" charset="0"/>
              <a:cs typeface="Arial" pitchFamily="34" charset="0"/>
            </a:endParaRPr>
          </a:p>
          <a:p>
            <a:pPr marL="0" marR="0" lvl="0" indent="0" algn="ctr" defTabSz="914400" rtl="0" eaLnBrk="1" fontAlgn="base" latinLnBrk="0" hangingPunct="1">
              <a:spcBef>
                <a:spcPct val="0"/>
              </a:spcBef>
              <a:spcAft>
                <a:spcPct val="0"/>
              </a:spcAft>
              <a:buClrTx/>
              <a:buSzTx/>
              <a:buFontTx/>
              <a:buNone/>
              <a:tabLst>
                <a:tab pos="-914400" algn="l"/>
              </a:tabLst>
            </a:pPr>
            <a:r>
              <a:rPr lang="en-CA" sz="2300" dirty="0">
                <a:latin typeface="+mn-lt"/>
                <a:ea typeface="Times New Roman" pitchFamily="18" charset="0"/>
                <a:cs typeface="Arial" pitchFamily="34" charset="0"/>
              </a:rPr>
              <a:t>The next couple of slides outline how I will do these things in this course and what technology you will need.</a:t>
            </a:r>
          </a:p>
        </p:txBody>
      </p:sp>
      <p:sp>
        <p:nvSpPr>
          <p:cNvPr id="4" name="Rectangle 3"/>
          <p:cNvSpPr/>
          <p:nvPr/>
        </p:nvSpPr>
        <p:spPr>
          <a:xfrm>
            <a:off x="0" y="-51375"/>
            <a:ext cx="9144000" cy="615553"/>
          </a:xfrm>
          <a:prstGeom prst="rect">
            <a:avLst/>
          </a:prstGeom>
        </p:spPr>
        <p:txBody>
          <a:bodyPr wrap="square">
            <a:spAutoFit/>
          </a:bodyPr>
          <a:lstStyle/>
          <a:p>
            <a:pPr algn="ctr">
              <a:defRPr/>
            </a:pPr>
            <a:r>
              <a:rPr lang="en-US" sz="3400" dirty="0">
                <a:effectLst>
                  <a:outerShdw blurRad="38100" dist="38100" dir="2700000" algn="tl">
                    <a:srgbClr val="000000">
                      <a:alpha val="43137"/>
                    </a:srgbClr>
                  </a:outerShdw>
                </a:effectLst>
                <a:latin typeface="+mn-lt"/>
              </a:rPr>
              <a:t>GEO 106 On-Line Version Fall 2020</a:t>
            </a:r>
          </a:p>
        </p:txBody>
      </p:sp>
      <p:sp>
        <p:nvSpPr>
          <p:cNvPr id="6" name="Slide Number Placeholder 5"/>
          <p:cNvSpPr>
            <a:spLocks noGrp="1"/>
          </p:cNvSpPr>
          <p:nvPr>
            <p:ph type="sldNum" sz="quarter" idx="12"/>
          </p:nvPr>
        </p:nvSpPr>
        <p:spPr/>
        <p:txBody>
          <a:bodyPr/>
          <a:lstStyle/>
          <a:p>
            <a:fld id="{CE601F45-5601-47AF-B199-AE75829AC8A9}" type="slidenum">
              <a:rPr lang="en-US" smtClean="0"/>
              <a:t>3</a:t>
            </a:fld>
            <a:endParaRPr lang="en-US"/>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3794128882"/>
      </p:ext>
    </p:extLst>
  </p:cSld>
  <p:clrMapOvr>
    <a:masterClrMapping/>
  </p:clrMapOvr>
  <mc:AlternateContent xmlns:mc="http://schemas.openxmlformats.org/markup-compatibility/2006" xmlns:p14="http://schemas.microsoft.com/office/powerpoint/2010/main">
    <mc:Choice Requires="p14">
      <p:transition p14:dur="0" advTm="39370"/>
    </mc:Choice>
    <mc:Fallback xmlns="">
      <p:transition advTm="39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115713">
                                            <p:txEl>
                                              <p:pRg st="0" end="0"/>
                                            </p:txEl>
                                          </p:spTgt>
                                        </p:tgtEl>
                                        <p:attrNameLst>
                                          <p:attrName>style.visibility</p:attrName>
                                        </p:attrNameLst>
                                      </p:cBhvr>
                                      <p:to>
                                        <p:strVal val="visible"/>
                                      </p:to>
                                    </p:set>
                                    <p:animEffect transition="in" filter="dissolve">
                                      <p:cBhvr>
                                        <p:cTn id="10" dur="500"/>
                                        <p:tgtEl>
                                          <p:spTgt spid="1157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5713">
                                            <p:txEl>
                                              <p:pRg st="2" end="2"/>
                                            </p:txEl>
                                          </p:spTgt>
                                        </p:tgtEl>
                                        <p:attrNameLst>
                                          <p:attrName>style.visibility</p:attrName>
                                        </p:attrNameLst>
                                      </p:cBhvr>
                                      <p:to>
                                        <p:strVal val="visible"/>
                                      </p:to>
                                    </p:set>
                                    <p:animEffect transition="in" filter="dissolve">
                                      <p:cBhvr>
                                        <p:cTn id="15" dur="500"/>
                                        <p:tgtEl>
                                          <p:spTgt spid="11571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15713">
                                            <p:txEl>
                                              <p:pRg st="4" end="4"/>
                                            </p:txEl>
                                          </p:spTgt>
                                        </p:tgtEl>
                                        <p:attrNameLst>
                                          <p:attrName>style.visibility</p:attrName>
                                        </p:attrNameLst>
                                      </p:cBhvr>
                                      <p:to>
                                        <p:strVal val="visible"/>
                                      </p:to>
                                    </p:set>
                                    <p:animEffect transition="in" filter="dissolve">
                                      <p:cBhvr>
                                        <p:cTn id="20" dur="500"/>
                                        <p:tgtEl>
                                          <p:spTgt spid="11571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15713">
                                            <p:txEl>
                                              <p:pRg st="6" end="6"/>
                                            </p:txEl>
                                          </p:spTgt>
                                        </p:tgtEl>
                                        <p:attrNameLst>
                                          <p:attrName>style.visibility</p:attrName>
                                        </p:attrNameLst>
                                      </p:cBhvr>
                                      <p:to>
                                        <p:strVal val="visible"/>
                                      </p:to>
                                    </p:set>
                                    <p:animEffect transition="in" filter="dissolve">
                                      <p:cBhvr>
                                        <p:cTn id="25" dur="500"/>
                                        <p:tgtEl>
                                          <p:spTgt spid="1157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667000" y="5707559"/>
            <a:ext cx="3724353"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Distance</a:t>
            </a:r>
            <a:r>
              <a:rPr lang="en-US" sz="4400" b="1" dirty="0"/>
              <a:t> Decay</a:t>
            </a:r>
          </a:p>
        </p:txBody>
      </p:sp>
      <mc:AlternateContent xmlns:mc="http://schemas.openxmlformats.org/markup-compatibility/2006" xmlns:a14="http://schemas.microsoft.com/office/drawing/2010/main">
        <mc:Choice Requires="a14">
          <p:sp>
            <p:nvSpPr>
              <p:cNvPr id="24" name="Rectangle 23"/>
              <p:cNvSpPr/>
              <p:nvPr/>
            </p:nvSpPr>
            <p:spPr>
              <a:xfrm>
                <a:off x="5276667" y="2163548"/>
                <a:ext cx="1912703" cy="1200329"/>
              </a:xfrm>
              <a:prstGeom prst="rect">
                <a:avLst/>
              </a:prstGeom>
              <a:noFill/>
            </p:spPr>
            <p:txBody>
              <a:bodyPr wrap="none" lIns="91440" tIns="45720" rIns="91440" bIns="45720">
                <a:spAutoFit/>
              </a:bodyPr>
              <a:lstStyle/>
              <a:p>
                <a:pPr algn="ctr"/>
                <a14:m>
                  <m:oMath xmlns:m="http://schemas.openxmlformats.org/officeDocument/2006/math">
                    <m:r>
                      <a:rPr lang="en-US" sz="3600" b="1" i="1" cap="none" spc="0" smtClean="0">
                        <a:ln w="17780" cmpd="sng">
                          <a:noFill/>
                          <a:prstDash val="solid"/>
                          <a:miter lim="800000"/>
                        </a:ln>
                        <a:solidFill>
                          <a:schemeClr val="tx1"/>
                        </a:solidFill>
                        <a:effectLst/>
                        <a:latin typeface="Cambria Math"/>
                      </a:rPr>
                      <m:t>𝑰</m:t>
                    </m:r>
                    <m:r>
                      <a:rPr lang="en-US" sz="3600" b="1" i="1" cap="none" spc="0" baseline="-25000" smtClean="0">
                        <a:ln w="17780" cmpd="sng">
                          <a:noFill/>
                          <a:prstDash val="solid"/>
                          <a:miter lim="800000"/>
                        </a:ln>
                        <a:solidFill>
                          <a:schemeClr val="tx1"/>
                        </a:solidFill>
                        <a:effectLst/>
                        <a:latin typeface="Cambria Math"/>
                      </a:rPr>
                      <m:t>𝒊𝒋</m:t>
                    </m:r>
                    <m:r>
                      <a:rPr lang="en-US" sz="3600" b="1" i="1" cap="none" spc="0" smtClean="0">
                        <a:ln w="17780" cmpd="sng">
                          <a:noFill/>
                          <a:prstDash val="solid"/>
                          <a:miter lim="800000"/>
                        </a:ln>
                        <a:solidFill>
                          <a:schemeClr val="tx1"/>
                        </a:solidFill>
                        <a:effectLst/>
                        <a:latin typeface="Cambria Math"/>
                      </a:rPr>
                      <m:t>=</m:t>
                    </m:r>
                  </m:oMath>
                </a14:m>
                <a:r>
                  <a:rPr lang="en-US" sz="3600" b="1" i="1" u="sng" cap="none" spc="0" dirty="0">
                    <a:ln w="17780" cmpd="sng">
                      <a:noFill/>
                      <a:prstDash val="solid"/>
                      <a:miter lim="800000"/>
                    </a:ln>
                    <a:solidFill>
                      <a:schemeClr val="tx1"/>
                    </a:solidFill>
                    <a:effectLst/>
                    <a:latin typeface="Times New Roman" pitchFamily="18" charset="0"/>
                    <a:cs typeface="Times New Roman" pitchFamily="18" charset="0"/>
                  </a:rPr>
                  <a:t>PiPj</a:t>
                </a:r>
              </a:p>
              <a:p>
                <a:pPr algn="ctr"/>
                <a:r>
                  <a:rPr lang="en-US" sz="3600" b="1" dirty="0">
                    <a:ln w="17780" cmpd="sng">
                      <a:noFill/>
                      <a:prstDash val="solid"/>
                      <a:miter lim="800000"/>
                    </a:ln>
                    <a:solidFill>
                      <a:schemeClr val="tx1"/>
                    </a:solidFill>
                    <a:effectLst/>
                    <a:latin typeface="Times New Roman" pitchFamily="18" charset="0"/>
                    <a:cs typeface="Times New Roman" pitchFamily="18" charset="0"/>
                  </a:rPr>
                  <a:t>        </a:t>
                </a:r>
                <a:r>
                  <a:rPr lang="en-US" sz="3600" b="1" i="1" dirty="0">
                    <a:ln w="17780" cmpd="sng">
                      <a:noFill/>
                      <a:prstDash val="solid"/>
                      <a:miter lim="800000"/>
                    </a:ln>
                    <a:solidFill>
                      <a:schemeClr val="tx1"/>
                    </a:solidFill>
                    <a:effectLst/>
                    <a:latin typeface="Times New Roman" pitchFamily="18" charset="0"/>
                    <a:cs typeface="Times New Roman" pitchFamily="18" charset="0"/>
                  </a:rPr>
                  <a:t>dij</a:t>
                </a:r>
                <a:r>
                  <a:rPr lang="en-US" sz="3600" b="1" i="1" baseline="30000" dirty="0">
                    <a:ln w="17780" cmpd="sng">
                      <a:noFill/>
                      <a:prstDash val="solid"/>
                      <a:miter lim="800000"/>
                    </a:ln>
                    <a:solidFill>
                      <a:schemeClr val="tx1"/>
                    </a:solidFill>
                    <a:effectLst/>
                    <a:latin typeface="Times New Roman" pitchFamily="18" charset="0"/>
                    <a:cs typeface="Times New Roman" pitchFamily="18" charset="0"/>
                  </a:rPr>
                  <a:t>2</a:t>
                </a:r>
                <a:endParaRPr lang="en-US" sz="3600" b="1" i="1" cap="none" spc="0" baseline="30000" dirty="0">
                  <a:ln w="17780" cmpd="sng">
                    <a:noFill/>
                    <a:prstDash val="solid"/>
                    <a:miter lim="800000"/>
                  </a:ln>
                  <a:solidFill>
                    <a:schemeClr val="tx1"/>
                  </a:solidFill>
                  <a:effectLst/>
                  <a:latin typeface="Times New Roman" pitchFamily="18" charset="0"/>
                  <a:cs typeface="Times New Roman"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5276667" y="2163548"/>
                <a:ext cx="1912703" cy="1200329"/>
              </a:xfrm>
              <a:prstGeom prst="rect">
                <a:avLst/>
              </a:prstGeom>
              <a:blipFill rotWithShape="1">
                <a:blip r:embed="rId4"/>
                <a:stretch>
                  <a:fillRect t="-8122" r="-9265" b="-17766"/>
                </a:stretch>
              </a:blipFill>
            </p:spPr>
            <p:txBody>
              <a:bodyPr/>
              <a:lstStyle/>
              <a:p>
                <a:r>
                  <a:rPr lang="en-US">
                    <a:noFill/>
                  </a:rPr>
                  <a:t> </a:t>
                </a:r>
              </a:p>
            </p:txBody>
          </p:sp>
        </mc:Fallback>
      </mc:AlternateContent>
      <p:cxnSp>
        <p:nvCxnSpPr>
          <p:cNvPr id="25" name="Straight Connector 24"/>
          <p:cNvCxnSpPr/>
          <p:nvPr/>
        </p:nvCxnSpPr>
        <p:spPr>
          <a:xfrm>
            <a:off x="3074955" y="4545508"/>
            <a:ext cx="471711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103702" y="1641763"/>
            <a:ext cx="0" cy="2903745"/>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295400" y="2609677"/>
            <a:ext cx="1650225" cy="1089067"/>
          </a:xfrm>
          <a:prstGeom prst="rect">
            <a:avLst/>
          </a:prstGeom>
          <a:noFill/>
        </p:spPr>
        <p:txBody>
          <a:bodyPr wrap="square" rtlCol="0">
            <a:spAutoFit/>
          </a:bodyPr>
          <a:lstStyle/>
          <a:p>
            <a:pPr algn="ctr"/>
            <a:r>
              <a:rPr lang="en-US" sz="2400" i="1" dirty="0">
                <a:latin typeface="Times New Roman" pitchFamily="18" charset="0"/>
                <a:cs typeface="Times New Roman" pitchFamily="18" charset="0"/>
              </a:rPr>
              <a:t>Degree of interaction</a:t>
            </a:r>
          </a:p>
          <a:p>
            <a:pPr algn="ctr"/>
            <a:r>
              <a:rPr lang="en-US" sz="2400" i="1" dirty="0">
                <a:latin typeface="Times New Roman" pitchFamily="18" charset="0"/>
                <a:cs typeface="Times New Roman" pitchFamily="18" charset="0"/>
              </a:rPr>
              <a:t>(I)</a:t>
            </a:r>
          </a:p>
        </p:txBody>
      </p:sp>
      <p:sp>
        <p:nvSpPr>
          <p:cNvPr id="30" name="TextBox 29"/>
          <p:cNvSpPr txBox="1"/>
          <p:nvPr/>
        </p:nvSpPr>
        <p:spPr>
          <a:xfrm>
            <a:off x="5082904" y="4697933"/>
            <a:ext cx="1340820" cy="753969"/>
          </a:xfrm>
          <a:prstGeom prst="rect">
            <a:avLst/>
          </a:prstGeom>
          <a:noFill/>
        </p:spPr>
        <p:txBody>
          <a:bodyPr wrap="none" rtlCol="0">
            <a:spAutoFit/>
          </a:bodyPr>
          <a:lstStyle/>
          <a:p>
            <a:pPr algn="ctr"/>
            <a:r>
              <a:rPr lang="en-US" sz="2400" i="1" dirty="0">
                <a:latin typeface="Times New Roman" pitchFamily="18" charset="0"/>
                <a:cs typeface="Times New Roman" pitchFamily="18" charset="0"/>
              </a:rPr>
              <a:t>Distance</a:t>
            </a:r>
          </a:p>
          <a:p>
            <a:pPr algn="ctr"/>
            <a:r>
              <a:rPr lang="en-US" sz="2400" i="1" dirty="0">
                <a:latin typeface="Times New Roman" pitchFamily="18" charset="0"/>
                <a:cs typeface="Times New Roman" pitchFamily="18" charset="0"/>
              </a:rPr>
              <a:t>(d)</a:t>
            </a:r>
          </a:p>
        </p:txBody>
      </p:sp>
      <p:cxnSp>
        <p:nvCxnSpPr>
          <p:cNvPr id="31" name="Straight Connector 30"/>
          <p:cNvCxnSpPr/>
          <p:nvPr/>
        </p:nvCxnSpPr>
        <p:spPr>
          <a:xfrm flipH="1" flipV="1">
            <a:off x="4514073" y="3962400"/>
            <a:ext cx="1" cy="583111"/>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074955" y="3962400"/>
            <a:ext cx="1439118" cy="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986212" y="1384878"/>
            <a:ext cx="959412" cy="418872"/>
          </a:xfrm>
          <a:prstGeom prst="rect">
            <a:avLst/>
          </a:prstGeom>
          <a:noFill/>
        </p:spPr>
        <p:txBody>
          <a:bodyPr wrap="square" rtlCol="0">
            <a:spAutoFit/>
          </a:bodyPr>
          <a:lstStyle/>
          <a:p>
            <a:pPr algn="ctr"/>
            <a:r>
              <a:rPr lang="en-US" sz="2400" i="1" dirty="0">
                <a:latin typeface="Times New Roman" pitchFamily="18" charset="0"/>
                <a:cs typeface="Times New Roman" pitchFamily="18" charset="0"/>
              </a:rPr>
              <a:t>High</a:t>
            </a:r>
          </a:p>
        </p:txBody>
      </p:sp>
      <p:sp>
        <p:nvSpPr>
          <p:cNvPr id="34" name="TextBox 33"/>
          <p:cNvSpPr txBox="1"/>
          <p:nvPr/>
        </p:nvSpPr>
        <p:spPr>
          <a:xfrm>
            <a:off x="2035592" y="4199824"/>
            <a:ext cx="959412" cy="418872"/>
          </a:xfrm>
          <a:prstGeom prst="rect">
            <a:avLst/>
          </a:prstGeom>
          <a:noFill/>
        </p:spPr>
        <p:txBody>
          <a:bodyPr wrap="square" rtlCol="0">
            <a:spAutoFit/>
          </a:bodyPr>
          <a:lstStyle/>
          <a:p>
            <a:pPr algn="ctr"/>
            <a:r>
              <a:rPr lang="en-US" sz="2400" i="1" dirty="0">
                <a:latin typeface="Times New Roman" pitchFamily="18" charset="0"/>
                <a:cs typeface="Times New Roman" pitchFamily="18" charset="0"/>
              </a:rPr>
              <a:t>Low</a:t>
            </a:r>
          </a:p>
        </p:txBody>
      </p:sp>
      <p:sp>
        <p:nvSpPr>
          <p:cNvPr id="35" name="TextBox 34"/>
          <p:cNvSpPr txBox="1"/>
          <p:nvPr/>
        </p:nvSpPr>
        <p:spPr>
          <a:xfrm>
            <a:off x="2755151" y="4679730"/>
            <a:ext cx="959412" cy="753969"/>
          </a:xfrm>
          <a:prstGeom prst="rect">
            <a:avLst/>
          </a:prstGeom>
          <a:noFill/>
        </p:spPr>
        <p:txBody>
          <a:bodyPr wrap="square" rtlCol="0">
            <a:spAutoFit/>
          </a:bodyPr>
          <a:lstStyle/>
          <a:p>
            <a:pPr algn="ctr"/>
            <a:r>
              <a:rPr lang="en-US" sz="2400" i="1" dirty="0">
                <a:latin typeface="Times New Roman" pitchFamily="18" charset="0"/>
                <a:cs typeface="Times New Roman" pitchFamily="18" charset="0"/>
              </a:rPr>
              <a:t>Place</a:t>
            </a:r>
          </a:p>
          <a:p>
            <a:pPr algn="ctr"/>
            <a:r>
              <a:rPr lang="en-US" sz="2400" i="1" dirty="0">
                <a:latin typeface="Times New Roman" pitchFamily="18" charset="0"/>
                <a:cs typeface="Times New Roman" pitchFamily="18" charset="0"/>
              </a:rPr>
              <a:t>(i)</a:t>
            </a:r>
          </a:p>
        </p:txBody>
      </p:sp>
      <p:cxnSp>
        <p:nvCxnSpPr>
          <p:cNvPr id="36" name="Straight Arrow Connector 35"/>
          <p:cNvCxnSpPr>
            <a:stCxn id="35" idx="3"/>
          </p:cNvCxnSpPr>
          <p:nvPr/>
        </p:nvCxnSpPr>
        <p:spPr>
          <a:xfrm>
            <a:off x="3714563" y="5056715"/>
            <a:ext cx="4077502"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034367" y="4690317"/>
            <a:ext cx="959412" cy="753969"/>
          </a:xfrm>
          <a:prstGeom prst="rect">
            <a:avLst/>
          </a:prstGeom>
          <a:noFill/>
        </p:spPr>
        <p:txBody>
          <a:bodyPr wrap="square" rtlCol="0">
            <a:spAutoFit/>
          </a:bodyPr>
          <a:lstStyle/>
          <a:p>
            <a:pPr algn="ctr"/>
            <a:r>
              <a:rPr lang="en-US" sz="2400" i="1" dirty="0">
                <a:latin typeface="Times New Roman" pitchFamily="18" charset="0"/>
                <a:cs typeface="Times New Roman" pitchFamily="18" charset="0"/>
              </a:rPr>
              <a:t>Place</a:t>
            </a:r>
          </a:p>
          <a:p>
            <a:pPr algn="ctr"/>
            <a:r>
              <a:rPr lang="en-US" sz="2400" i="1" dirty="0">
                <a:latin typeface="Times New Roman" pitchFamily="18" charset="0"/>
                <a:cs typeface="Times New Roman" pitchFamily="18" charset="0"/>
              </a:rPr>
              <a:t>(j)</a:t>
            </a:r>
          </a:p>
        </p:txBody>
      </p:sp>
      <p:cxnSp>
        <p:nvCxnSpPr>
          <p:cNvPr id="3" name="Straight Connector 2"/>
          <p:cNvCxnSpPr/>
          <p:nvPr/>
        </p:nvCxnSpPr>
        <p:spPr>
          <a:xfrm>
            <a:off x="3103702" y="2895600"/>
            <a:ext cx="2329808" cy="16468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808147" y="4343400"/>
            <a:ext cx="392253" cy="584775"/>
          </a:xfrm>
          <a:prstGeom prst="rect">
            <a:avLst/>
          </a:prstGeom>
          <a:noFill/>
        </p:spPr>
        <p:txBody>
          <a:bodyPr wrap="square" rtlCol="0">
            <a:spAutoFit/>
          </a:bodyPr>
          <a:lstStyle/>
          <a:p>
            <a:pPr algn="ctr"/>
            <a:r>
              <a:rPr lang="en-US" sz="3200" b="1" i="1" dirty="0">
                <a:latin typeface="Times New Roman" pitchFamily="18" charset="0"/>
                <a:cs typeface="Times New Roman" pitchFamily="18" charset="0"/>
              </a:rPr>
              <a:t>X</a:t>
            </a:r>
          </a:p>
        </p:txBody>
      </p:sp>
      <p:sp>
        <p:nvSpPr>
          <p:cNvPr id="17" name="TextBox 16"/>
          <p:cNvSpPr txBox="1"/>
          <p:nvPr/>
        </p:nvSpPr>
        <p:spPr>
          <a:xfrm>
            <a:off x="2476500" y="0"/>
            <a:ext cx="4202432"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Layers of the City</a:t>
            </a:r>
          </a:p>
        </p:txBody>
      </p:sp>
      <p:sp>
        <p:nvSpPr>
          <p:cNvPr id="2" name="Slide Number Placeholder 1"/>
          <p:cNvSpPr>
            <a:spLocks noGrp="1"/>
          </p:cNvSpPr>
          <p:nvPr>
            <p:ph type="sldNum" sz="quarter" idx="12"/>
          </p:nvPr>
        </p:nvSpPr>
        <p:spPr/>
        <p:txBody>
          <a:bodyPr/>
          <a:lstStyle/>
          <a:p>
            <a:fld id="{CE601F45-5601-47AF-B199-AE75829AC8A9}" type="slidenum">
              <a:rPr lang="en-US" smtClean="0"/>
              <a:t>30</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927718590"/>
      </p:ext>
    </p:extLst>
  </p:cSld>
  <p:clrMapOvr>
    <a:masterClrMapping/>
  </p:clrMapOvr>
  <mc:AlternateContent xmlns:mc="http://schemas.openxmlformats.org/markup-compatibility/2006" xmlns:p14="http://schemas.microsoft.com/office/powerpoint/2010/main">
    <mc:Choice Requires="p14">
      <p:transition p14:dur="0" advTm="27890"/>
    </mc:Choice>
    <mc:Fallback xmlns="">
      <p:transition advTm="27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childTnLst>
                          </p:cTn>
                        </p:par>
                        <p:par>
                          <p:cTn id="55" fill="hold">
                            <p:stCondLst>
                              <p:cond delay="6000"/>
                            </p:stCondLst>
                            <p:childTnLst>
                              <p:par>
                                <p:cTn id="56" presetID="10" presetClass="entr" presetSubtype="0"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par>
                          <p:cTn id="59" fill="hold">
                            <p:stCondLst>
                              <p:cond delay="6500"/>
                            </p:stCondLst>
                            <p:childTnLst>
                              <p:par>
                                <p:cTn id="60" presetID="10" presetClass="entr" presetSubtype="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4"/>
                </p:tgtEl>
              </p:cMediaNode>
            </p:audio>
          </p:childTnLst>
        </p:cTn>
      </p:par>
    </p:tnLst>
    <p:bldLst>
      <p:bldP spid="24" grpId="0"/>
      <p:bldP spid="29" grpId="0"/>
      <p:bldP spid="30" grpId="0"/>
      <p:bldP spid="33" grpId="0"/>
      <p:bldP spid="34" grpId="0"/>
      <p:bldP spid="35" grpId="0"/>
      <p:bldP spid="37"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citytv.rdmmedia.topscms.com/images/4b/57/361f7b634929bc42ac4d8352ec23.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950802">
            <a:off x="4864941" y="491001"/>
            <a:ext cx="4505325" cy="30003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t0.gstatic.com/images?q=tbn:ANd9GcS1mn-L9o3YxTPCTqNCc-KVcAVGURGxmyM3eg5l2wxMp0xzcj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04696">
            <a:off x="-282217" y="571172"/>
            <a:ext cx="6203234" cy="28400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28700" y="1166842"/>
            <a:ext cx="7086600" cy="4524315"/>
          </a:xfrm>
          <a:prstGeom prst="rect">
            <a:avLst/>
          </a:prstGeom>
          <a:noFill/>
          <a:ln w="25400">
            <a:solidFill>
              <a:schemeClr val="tx1"/>
            </a:solidFill>
          </a:ln>
        </p:spPr>
        <p:txBody>
          <a:bodyPr wrap="square" rtlCol="0">
            <a:spAutoFit/>
          </a:bodyPr>
          <a:lstStyle/>
          <a:p>
            <a:pPr algn="ctr"/>
            <a:r>
              <a:rPr lang="en-US" dirty="0">
                <a:latin typeface="Times New Roman" pitchFamily="18" charset="0"/>
                <a:cs typeface="Times New Roman" pitchFamily="18" charset="0"/>
              </a:rPr>
              <a:t>TORONTO MUNICIPAL CODE</a:t>
            </a:r>
          </a:p>
          <a:p>
            <a:pPr algn="ctr"/>
            <a:r>
              <a:rPr lang="en-US" dirty="0">
                <a:latin typeface="Times New Roman" pitchFamily="18" charset="0"/>
                <a:cs typeface="Times New Roman" pitchFamily="18" charset="0"/>
              </a:rPr>
              <a:t>NOISE</a:t>
            </a:r>
          </a:p>
          <a:p>
            <a:pPr algn="ctr"/>
            <a:endParaRPr lang="en-US" dirty="0">
              <a:latin typeface="Times New Roman" pitchFamily="18" charset="0"/>
              <a:cs typeface="Times New Roman" pitchFamily="18" charset="0"/>
            </a:endParaRPr>
          </a:p>
          <a:p>
            <a:pPr algn="ctr"/>
            <a:r>
              <a:rPr lang="en-US" dirty="0">
                <a:latin typeface="Times New Roman" pitchFamily="18" charset="0"/>
                <a:cs typeface="Times New Roman" pitchFamily="18" charset="0"/>
              </a:rPr>
              <a:t>ARTICLE I</a:t>
            </a:r>
          </a:p>
          <a:p>
            <a:pPr algn="ctr"/>
            <a:r>
              <a:rPr lang="en-US" b="1" dirty="0">
                <a:latin typeface="Times New Roman" pitchFamily="18" charset="0"/>
                <a:cs typeface="Times New Roman" pitchFamily="18" charset="0"/>
              </a:rPr>
              <a:t>Interpretation</a:t>
            </a:r>
          </a:p>
          <a:p>
            <a:pPr algn="ctr"/>
            <a:endParaRPr lang="en-US" dirty="0">
              <a:latin typeface="Times New Roman" pitchFamily="18" charset="0"/>
              <a:cs typeface="Times New Roman" pitchFamily="18" charset="0"/>
            </a:endParaRPr>
          </a:p>
          <a:p>
            <a:r>
              <a:rPr lang="en-US" b="1" dirty="0">
                <a:latin typeface="Times New Roman" pitchFamily="18" charset="0"/>
                <a:cs typeface="Times New Roman" pitchFamily="18" charset="0"/>
              </a:rPr>
              <a:t>591-1. Interpretation</a:t>
            </a:r>
          </a:p>
          <a:p>
            <a:r>
              <a:rPr lang="en-US" dirty="0">
                <a:latin typeface="Times New Roman" pitchFamily="18" charset="0"/>
                <a:cs typeface="Times New Roman" pitchFamily="18" charset="0"/>
              </a:rPr>
              <a:t>	In this chapter, all the words which are of a technical nature or</a:t>
            </a:r>
          </a:p>
          <a:p>
            <a:r>
              <a:rPr lang="en-US" dirty="0">
                <a:latin typeface="Times New Roman" pitchFamily="18" charset="0"/>
                <a:cs typeface="Times New Roman" pitchFamily="18" charset="0"/>
              </a:rPr>
              <a:t>	meanings specified for them in Publication NPC-101 – “Technic</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	Definitions.</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	As used in this chapter, the following terms shall have the </a:t>
            </a:r>
            <a:r>
              <a:rPr lang="en-US" dirty="0" err="1">
                <a:latin typeface="Times New Roman" pitchFamily="18" charset="0"/>
                <a:cs typeface="Times New Roman" pitchFamily="18" charset="0"/>
              </a:rPr>
              <a:t>meani</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	COMMISIONER – The Commissioner of Urban Development o</a:t>
            </a:r>
          </a:p>
          <a:p>
            <a:r>
              <a:rPr lang="en-US" dirty="0">
                <a:latin typeface="Times New Roman" pitchFamily="18" charset="0"/>
                <a:cs typeface="Times New Roman" pitchFamily="18" charset="0"/>
              </a:rPr>
              <a:t>	designate.</a:t>
            </a:r>
          </a:p>
        </p:txBody>
      </p:sp>
      <p:pic>
        <p:nvPicPr>
          <p:cNvPr id="2056" name="Picture 8" descr="3 minute idle lim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435708">
            <a:off x="617731" y="2122609"/>
            <a:ext cx="2514600" cy="375793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citytaxitoronto.com/i/bill-of-righ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2786">
            <a:off x="3804218" y="2393622"/>
            <a:ext cx="5715000" cy="366712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295400" y="6012359"/>
            <a:ext cx="6210739"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Formal Institutions (Rules)</a:t>
            </a:r>
          </a:p>
        </p:txBody>
      </p:sp>
      <p:pic>
        <p:nvPicPr>
          <p:cNvPr id="2060" name="Picture 12" descr="http://citytv.rdmmedia.topscms.com/images/33/1b/722d49c14b50bf15f42cf71fa72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6393" y="0"/>
            <a:ext cx="4505325" cy="30003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ajwpta.com/Portals/135/bylaws_book.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9400" y="1066800"/>
            <a:ext cx="3162300" cy="44767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476500" y="0"/>
            <a:ext cx="4202432"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Layers of the City</a:t>
            </a:r>
          </a:p>
        </p:txBody>
      </p:sp>
      <p:sp>
        <p:nvSpPr>
          <p:cNvPr id="2" name="Slide Number Placeholder 1"/>
          <p:cNvSpPr>
            <a:spLocks noGrp="1"/>
          </p:cNvSpPr>
          <p:nvPr>
            <p:ph type="sldNum" sz="quarter" idx="12"/>
          </p:nvPr>
        </p:nvSpPr>
        <p:spPr/>
        <p:txBody>
          <a:bodyPr/>
          <a:lstStyle/>
          <a:p>
            <a:fld id="{CE601F45-5601-47AF-B199-AE75829AC8A9}" type="slidenum">
              <a:rPr lang="en-US" smtClean="0"/>
              <a:t>31</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927718590"/>
      </p:ext>
    </p:extLst>
  </p:cSld>
  <p:clrMapOvr>
    <a:masterClrMapping/>
  </p:clrMapOvr>
  <mc:AlternateContent xmlns:mc="http://schemas.openxmlformats.org/markup-compatibility/2006" xmlns:p14="http://schemas.microsoft.com/office/powerpoint/2010/main">
    <mc:Choice Requires="p14">
      <p:transition p14:dur="0" advTm="20215"/>
    </mc:Choice>
    <mc:Fallback xmlns="">
      <p:transition advTm="20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fade">
                                      <p:cBhvr>
                                        <p:cTn id="18" dur="500"/>
                                        <p:tgtEl>
                                          <p:spTgt spid="2054"/>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500"/>
                                        <p:tgtEl>
                                          <p:spTgt spid="2052"/>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056"/>
                                        </p:tgtEl>
                                        <p:attrNameLst>
                                          <p:attrName>style.visibility</p:attrName>
                                        </p:attrNameLst>
                                      </p:cBhvr>
                                      <p:to>
                                        <p:strVal val="visible"/>
                                      </p:to>
                                    </p:set>
                                    <p:animEffect transition="in" filter="fade">
                                      <p:cBhvr>
                                        <p:cTn id="26" dur="500"/>
                                        <p:tgtEl>
                                          <p:spTgt spid="2056"/>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2058"/>
                                        </p:tgtEl>
                                        <p:attrNameLst>
                                          <p:attrName>style.visibility</p:attrName>
                                        </p:attrNameLst>
                                      </p:cBhvr>
                                      <p:to>
                                        <p:strVal val="visible"/>
                                      </p:to>
                                    </p:set>
                                    <p:animEffect transition="in" filter="fade">
                                      <p:cBhvr>
                                        <p:cTn id="30" dur="500"/>
                                        <p:tgtEl>
                                          <p:spTgt spid="2058"/>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2060"/>
                                        </p:tgtEl>
                                        <p:attrNameLst>
                                          <p:attrName>style.visibility</p:attrName>
                                        </p:attrNameLst>
                                      </p:cBhvr>
                                      <p:to>
                                        <p:strVal val="visible"/>
                                      </p:to>
                                    </p:set>
                                    <p:animEffect transition="in" filter="fade">
                                      <p:cBhvr>
                                        <p:cTn id="34"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C:\Users\Philip Coppack\AppData\Local\Microsoft\Windows\Temporary Internet Files\Content.IE5\4BWYELKF\MC900197588[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441042">
            <a:off x="2679083" y="3099492"/>
            <a:ext cx="4537502" cy="15644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Philip Coppack\AppData\Local\Microsoft\Windows\Temporary Internet Files\Content.IE5\4BWYELKF\MC900078742[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744597">
            <a:off x="488732" y="228600"/>
            <a:ext cx="4313238" cy="392906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marshmallowmaladies.files.wordpress.com/2012/03/singing-in-the-shower.jpg%3Fw%3D5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36106">
            <a:off x="5307217" y="313156"/>
            <a:ext cx="3886200" cy="291465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42" name="Picture 18" descr="http://t2.gstatic.com/images?q=tbn:ANd9GcS2LWjzRFvls4pdh1In7pjJ8mstkdvTaQXje1OugrRCSw-B_hmYeQ"/>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09749">
            <a:off x="97595" y="2359061"/>
            <a:ext cx="5095512" cy="316458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33" name="Picture 9" descr="http://t1.gstatic.com/images?q=tbn:ANd9GcTSloye671MVmSdDro_Jl0L_BHGVOP1fgOy-SIZyO0ldvXvun88"/>
          <p:cNvPicPr>
            <a:picLocks noChangeAspect="1" noChangeArrowheads="1"/>
          </p:cNvPicPr>
          <p:nvPr/>
        </p:nvPicPr>
        <p:blipFill rotWithShape="1">
          <a:blip r:embed="rId9">
            <a:extLst>
              <a:ext uri="{28A0092B-C50C-407E-A947-70E740481C1C}">
                <a14:useLocalDpi xmlns:a14="http://schemas.microsoft.com/office/drawing/2010/main" val="0"/>
              </a:ext>
            </a:extLst>
          </a:blip>
          <a:srcRect l="31023" r="31645"/>
          <a:stretch/>
        </p:blipFill>
        <p:spPr bwMode="auto">
          <a:xfrm rot="1788428">
            <a:off x="5468994" y="999159"/>
            <a:ext cx="2743200" cy="588438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488732" y="6088559"/>
            <a:ext cx="8139216"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Informal Institutions (Convention)</a:t>
            </a: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668039">
            <a:off x="1563641" y="522346"/>
            <a:ext cx="3967777" cy="5963593"/>
          </a:xfrm>
          <a:prstGeom prst="rect">
            <a:avLst/>
          </a:prstGeom>
          <a:effectLst>
            <a:softEdge rad="317500"/>
          </a:effectLst>
        </p:spPr>
      </p:pic>
      <p:sp>
        <p:nvSpPr>
          <p:cNvPr id="10" name="TextBox 9"/>
          <p:cNvSpPr txBox="1"/>
          <p:nvPr/>
        </p:nvSpPr>
        <p:spPr>
          <a:xfrm>
            <a:off x="2476500" y="0"/>
            <a:ext cx="4202432"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Layers of the City</a:t>
            </a:r>
          </a:p>
        </p:txBody>
      </p:sp>
      <p:sp>
        <p:nvSpPr>
          <p:cNvPr id="3" name="Slide Number Placeholder 2"/>
          <p:cNvSpPr>
            <a:spLocks noGrp="1"/>
          </p:cNvSpPr>
          <p:nvPr>
            <p:ph type="sldNum" sz="quarter" idx="12"/>
          </p:nvPr>
        </p:nvSpPr>
        <p:spPr/>
        <p:txBody>
          <a:bodyPr/>
          <a:lstStyle/>
          <a:p>
            <a:fld id="{CE601F45-5601-47AF-B199-AE75829AC8A9}" type="slidenum">
              <a:rPr lang="en-US" smtClean="0"/>
              <a:t>32</a:t>
            </a:fld>
            <a:endParaRPr lang="en-US"/>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359821414"/>
      </p:ext>
    </p:extLst>
  </p:cSld>
  <p:clrMapOvr>
    <a:masterClrMapping/>
  </p:clrMapOvr>
  <mc:AlternateContent xmlns:mc="http://schemas.openxmlformats.org/markup-compatibility/2006" xmlns:p14="http://schemas.microsoft.com/office/powerpoint/2010/main">
    <mc:Choice Requires="p14">
      <p:transition p14:dur="0" advTm="78793"/>
    </mc:Choice>
    <mc:Fallback xmlns="">
      <p:transition advTm="78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34"/>
                                        </p:tgtEl>
                                        <p:attrNameLst>
                                          <p:attrName>style.visibility</p:attrName>
                                        </p:attrNameLst>
                                      </p:cBhvr>
                                      <p:to>
                                        <p:strVal val="visible"/>
                                      </p:to>
                                    </p:set>
                                    <p:animEffect transition="in" filter="fade">
                                      <p:cBhvr>
                                        <p:cTn id="14" dur="500"/>
                                        <p:tgtEl>
                                          <p:spTgt spid="103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40"/>
                                        </p:tgtEl>
                                        <p:attrNameLst>
                                          <p:attrName>style.visibility</p:attrName>
                                        </p:attrNameLst>
                                      </p:cBhvr>
                                      <p:to>
                                        <p:strVal val="visible"/>
                                      </p:to>
                                    </p:set>
                                    <p:animEffect transition="in" filter="fade">
                                      <p:cBhvr>
                                        <p:cTn id="18" dur="1000"/>
                                        <p:tgtEl>
                                          <p:spTgt spid="1040"/>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042"/>
                                        </p:tgtEl>
                                        <p:attrNameLst>
                                          <p:attrName>style.visibility</p:attrName>
                                        </p:attrNameLst>
                                      </p:cBhvr>
                                      <p:to>
                                        <p:strVal val="visible"/>
                                      </p:to>
                                    </p:set>
                                    <p:animEffect transition="in" filter="fade">
                                      <p:cBhvr>
                                        <p:cTn id="22" dur="1000"/>
                                        <p:tgtEl>
                                          <p:spTgt spid="1042"/>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childTnLst>
                                </p:cTn>
                              </p:par>
                            </p:childTnLst>
                          </p:cTn>
                        </p:par>
                        <p:par>
                          <p:cTn id="27" fill="hold">
                            <p:stCondLst>
                              <p:cond delay="4000"/>
                            </p:stCondLst>
                            <p:childTnLst>
                              <p:par>
                                <p:cTn id="28" presetID="10" presetClass="entr" presetSubtype="0" fill="hold" nodeType="afterEffect">
                                  <p:stCondLst>
                                    <p:cond delay="0"/>
                                  </p:stCondLst>
                                  <p:childTnLst>
                                    <p:set>
                                      <p:cBhvr>
                                        <p:cTn id="29" dur="1" fill="hold">
                                          <p:stCondLst>
                                            <p:cond delay="0"/>
                                          </p:stCondLst>
                                        </p:cTn>
                                        <p:tgtEl>
                                          <p:spTgt spid="1033"/>
                                        </p:tgtEl>
                                        <p:attrNameLst>
                                          <p:attrName>style.visibility</p:attrName>
                                        </p:attrNameLst>
                                      </p:cBhvr>
                                      <p:to>
                                        <p:strVal val="visible"/>
                                      </p:to>
                                    </p:set>
                                    <p:animEffect transition="in" filter="fade">
                                      <p:cBhvr>
                                        <p:cTn id="30" dur="10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133600" y="5707559"/>
            <a:ext cx="4906408" cy="769441"/>
          </a:xfrm>
          <a:prstGeom prst="rect">
            <a:avLst/>
          </a:prstGeom>
          <a:noFill/>
          <a:ln>
            <a:noFill/>
          </a:ln>
        </p:spPr>
        <p:txBody>
          <a:bodyPr wrap="none" rtlCol="0">
            <a:spAutoFit/>
          </a:bodyPr>
          <a:lstStyle/>
          <a:p>
            <a:r>
              <a:rPr lang="en-US" sz="4400" dirty="0">
                <a:effectLst>
                  <a:outerShdw blurRad="38100" dist="38100" dir="2700000" algn="tl">
                    <a:srgbClr val="000000">
                      <a:alpha val="43137"/>
                    </a:srgbClr>
                  </a:outerShdw>
                </a:effectLst>
              </a:rPr>
              <a:t>Economics: Bid Rent</a:t>
            </a:r>
          </a:p>
        </p:txBody>
      </p:sp>
      <p:sp>
        <p:nvSpPr>
          <p:cNvPr id="3" name="Oval 2"/>
          <p:cNvSpPr/>
          <p:nvPr/>
        </p:nvSpPr>
        <p:spPr>
          <a:xfrm rot="20232086">
            <a:off x="2001174" y="2005623"/>
            <a:ext cx="5730563" cy="2438400"/>
          </a:xfrm>
          <a:prstGeom prst="ellipse">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20232086">
            <a:off x="2968445" y="2356708"/>
            <a:ext cx="3568415" cy="1736230"/>
          </a:xfrm>
          <a:prstGeom prst="ellipse">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20232086">
            <a:off x="847763" y="1644297"/>
            <a:ext cx="7448473" cy="3517627"/>
          </a:xfrm>
          <a:prstGeom prst="ellipse">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7-Point Star 30"/>
          <p:cNvSpPr/>
          <p:nvPr/>
        </p:nvSpPr>
        <p:spPr>
          <a:xfrm rot="19465233">
            <a:off x="4282003" y="3099407"/>
            <a:ext cx="609601" cy="607405"/>
          </a:xfrm>
          <a:prstGeom prst="star7">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a:stCxn id="25" idx="2"/>
            <a:endCxn id="25" idx="6"/>
          </p:cNvCxnSpPr>
          <p:nvPr/>
        </p:nvCxnSpPr>
        <p:spPr>
          <a:xfrm flipV="1">
            <a:off x="1138727" y="1959997"/>
            <a:ext cx="6866545" cy="2886228"/>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25" idx="4"/>
            <a:endCxn id="25" idx="0"/>
          </p:cNvCxnSpPr>
          <p:nvPr/>
        </p:nvCxnSpPr>
        <p:spPr>
          <a:xfrm flipH="1" flipV="1">
            <a:off x="3890473" y="1781708"/>
            <a:ext cx="1363054" cy="3242805"/>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25" idx="3"/>
            <a:endCxn id="25" idx="7"/>
          </p:cNvCxnSpPr>
          <p:nvPr/>
        </p:nvCxnSpPr>
        <p:spPr>
          <a:xfrm flipV="1">
            <a:off x="2626222" y="1236171"/>
            <a:ext cx="3891555" cy="4333879"/>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25" idx="1"/>
            <a:endCxn id="25" idx="5"/>
          </p:cNvCxnSpPr>
          <p:nvPr/>
        </p:nvCxnSpPr>
        <p:spPr>
          <a:xfrm>
            <a:off x="1662397" y="3277042"/>
            <a:ext cx="5819205" cy="252137"/>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76500" y="0"/>
            <a:ext cx="4202432"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Layers of the City</a:t>
            </a:r>
          </a:p>
        </p:txBody>
      </p:sp>
      <p:sp>
        <p:nvSpPr>
          <p:cNvPr id="2" name="Slide Number Placeholder 1"/>
          <p:cNvSpPr>
            <a:spLocks noGrp="1"/>
          </p:cNvSpPr>
          <p:nvPr>
            <p:ph type="sldNum" sz="quarter" idx="12"/>
          </p:nvPr>
        </p:nvSpPr>
        <p:spPr/>
        <p:txBody>
          <a:bodyPr/>
          <a:lstStyle/>
          <a:p>
            <a:fld id="{CE601F45-5601-47AF-B199-AE75829AC8A9}" type="slidenum">
              <a:rPr lang="en-US" smtClean="0"/>
              <a:t>33</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927718590"/>
      </p:ext>
    </p:extLst>
  </p:cSld>
  <p:clrMapOvr>
    <a:masterClrMapping/>
  </p:clrMapOvr>
  <mc:AlternateContent xmlns:mc="http://schemas.openxmlformats.org/markup-compatibility/2006" xmlns:p14="http://schemas.microsoft.com/office/powerpoint/2010/main">
    <mc:Choice Requires="p14">
      <p:transition p14:dur="0" advTm="23271"/>
    </mc:Choice>
    <mc:Fallback xmlns="">
      <p:transition advTm="23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bldLst>
      <p:bldP spid="3" grpId="0" animBg="1"/>
      <p:bldP spid="24" grpId="0" animBg="1"/>
      <p:bldP spid="25" grpId="0" animBg="1"/>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143000" y="5707559"/>
            <a:ext cx="6798143"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Social Areas 1: Family Status</a:t>
            </a:r>
          </a:p>
        </p:txBody>
      </p:sp>
      <p:sp>
        <p:nvSpPr>
          <p:cNvPr id="3" name="Oval 2"/>
          <p:cNvSpPr/>
          <p:nvPr/>
        </p:nvSpPr>
        <p:spPr>
          <a:xfrm rot="20232086">
            <a:off x="2001174" y="2005623"/>
            <a:ext cx="5730563" cy="2438400"/>
          </a:xfrm>
          <a:prstGeom prst="ellipse">
            <a:avLst/>
          </a:prstGeom>
          <a:noFill/>
          <a:ln w="508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20232086">
            <a:off x="2968445" y="2356708"/>
            <a:ext cx="3568415" cy="1736230"/>
          </a:xfrm>
          <a:prstGeom prst="ellipse">
            <a:avLst/>
          </a:prstGeom>
          <a:noFill/>
          <a:ln w="508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20232086">
            <a:off x="847763" y="1644297"/>
            <a:ext cx="7448473" cy="3517627"/>
          </a:xfrm>
          <a:prstGeom prst="ellipse">
            <a:avLst/>
          </a:prstGeom>
          <a:noFill/>
          <a:ln w="508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7-Point Star 30"/>
          <p:cNvSpPr/>
          <p:nvPr/>
        </p:nvSpPr>
        <p:spPr>
          <a:xfrm rot="19465233">
            <a:off x="4307649" y="3099406"/>
            <a:ext cx="609601" cy="607405"/>
          </a:xfrm>
          <a:prstGeom prst="star7">
            <a:avLst/>
          </a:prstGeom>
          <a:solidFill>
            <a:srgbClr val="FFFF0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19294143">
            <a:off x="1381894" y="4540947"/>
            <a:ext cx="849913" cy="461665"/>
          </a:xfrm>
          <a:prstGeom prst="rect">
            <a:avLst/>
          </a:prstGeom>
          <a:noFill/>
        </p:spPr>
        <p:txBody>
          <a:bodyPr wrap="none" rtlCol="0">
            <a:spAutoFit/>
          </a:bodyPr>
          <a:lstStyle/>
          <a:p>
            <a:r>
              <a:rPr lang="en-US" sz="2400" b="1" dirty="0"/>
              <a:t>HIGH</a:t>
            </a:r>
          </a:p>
        </p:txBody>
      </p:sp>
      <p:sp>
        <p:nvSpPr>
          <p:cNvPr id="14" name="TextBox 13"/>
          <p:cNvSpPr txBox="1"/>
          <p:nvPr/>
        </p:nvSpPr>
        <p:spPr>
          <a:xfrm rot="19294143">
            <a:off x="2306036" y="4040684"/>
            <a:ext cx="798617" cy="461665"/>
          </a:xfrm>
          <a:prstGeom prst="rect">
            <a:avLst/>
          </a:prstGeom>
          <a:noFill/>
        </p:spPr>
        <p:txBody>
          <a:bodyPr wrap="none" rtlCol="0">
            <a:spAutoFit/>
          </a:bodyPr>
          <a:lstStyle/>
          <a:p>
            <a:r>
              <a:rPr lang="en-US" sz="2400" b="1" dirty="0"/>
              <a:t>MED</a:t>
            </a:r>
          </a:p>
        </p:txBody>
      </p:sp>
      <p:sp>
        <p:nvSpPr>
          <p:cNvPr id="15" name="TextBox 14"/>
          <p:cNvSpPr txBox="1"/>
          <p:nvPr/>
        </p:nvSpPr>
        <p:spPr>
          <a:xfrm rot="19294143">
            <a:off x="3337578" y="3304174"/>
            <a:ext cx="792653" cy="461665"/>
          </a:xfrm>
          <a:prstGeom prst="rect">
            <a:avLst/>
          </a:prstGeom>
          <a:noFill/>
        </p:spPr>
        <p:txBody>
          <a:bodyPr wrap="none" rtlCol="0">
            <a:spAutoFit/>
          </a:bodyPr>
          <a:lstStyle/>
          <a:p>
            <a:r>
              <a:rPr lang="en-US" sz="2400" b="1" dirty="0"/>
              <a:t>LOW</a:t>
            </a:r>
          </a:p>
        </p:txBody>
      </p:sp>
      <p:sp>
        <p:nvSpPr>
          <p:cNvPr id="10" name="TextBox 9"/>
          <p:cNvSpPr txBox="1"/>
          <p:nvPr/>
        </p:nvSpPr>
        <p:spPr>
          <a:xfrm>
            <a:off x="2476500" y="0"/>
            <a:ext cx="4202432"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Layers of the City</a:t>
            </a:r>
          </a:p>
        </p:txBody>
      </p:sp>
      <p:sp>
        <p:nvSpPr>
          <p:cNvPr id="2" name="Slide Number Placeholder 1"/>
          <p:cNvSpPr>
            <a:spLocks noGrp="1"/>
          </p:cNvSpPr>
          <p:nvPr>
            <p:ph type="sldNum" sz="quarter" idx="12"/>
          </p:nvPr>
        </p:nvSpPr>
        <p:spPr/>
        <p:txBody>
          <a:bodyPr/>
          <a:lstStyle/>
          <a:p>
            <a:fld id="{CE601F45-5601-47AF-B199-AE75829AC8A9}" type="slidenum">
              <a:rPr lang="en-US" smtClean="0"/>
              <a:t>34</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135882002"/>
      </p:ext>
    </p:extLst>
  </p:cSld>
  <p:clrMapOvr>
    <a:masterClrMapping/>
  </p:clrMapOvr>
  <mc:AlternateContent xmlns:mc="http://schemas.openxmlformats.org/markup-compatibility/2006" xmlns:p14="http://schemas.microsoft.com/office/powerpoint/2010/main">
    <mc:Choice Requires="p14">
      <p:transition p14:dur="0" advTm="28024"/>
    </mc:Choice>
    <mc:Fallback xmlns="">
      <p:transition advTm="28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3" grpId="0" animBg="1"/>
      <p:bldP spid="24" grpId="0" animBg="1"/>
      <p:bldP spid="25" grpId="0" animBg="1"/>
      <p:bldP spid="31" grpId="0" animBg="1"/>
      <p:bldP spid="4"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762000" y="5707559"/>
            <a:ext cx="7577780"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Social Areas 2: Socio-Economics</a:t>
            </a:r>
          </a:p>
        </p:txBody>
      </p:sp>
      <p:sp>
        <p:nvSpPr>
          <p:cNvPr id="31" name="7-Point Star 30"/>
          <p:cNvSpPr/>
          <p:nvPr/>
        </p:nvSpPr>
        <p:spPr>
          <a:xfrm rot="19465233">
            <a:off x="4282003" y="3099407"/>
            <a:ext cx="609601" cy="607405"/>
          </a:xfrm>
          <a:prstGeom prst="star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flipV="1">
            <a:off x="1138727" y="1959997"/>
            <a:ext cx="6866545" cy="288622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3890473" y="1781708"/>
            <a:ext cx="1363054" cy="3242805"/>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626222" y="1236171"/>
            <a:ext cx="3891555" cy="4333879"/>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662397" y="3277042"/>
            <a:ext cx="5819205" cy="252137"/>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858784" y="3529179"/>
            <a:ext cx="792653" cy="461665"/>
          </a:xfrm>
          <a:prstGeom prst="rect">
            <a:avLst/>
          </a:prstGeom>
          <a:noFill/>
        </p:spPr>
        <p:txBody>
          <a:bodyPr wrap="none" rtlCol="0">
            <a:spAutoFit/>
          </a:bodyPr>
          <a:lstStyle/>
          <a:p>
            <a:r>
              <a:rPr lang="en-US" sz="2400" b="1" dirty="0"/>
              <a:t>LOW</a:t>
            </a:r>
          </a:p>
        </p:txBody>
      </p:sp>
      <p:sp>
        <p:nvSpPr>
          <p:cNvPr id="14" name="TextBox 13"/>
          <p:cNvSpPr txBox="1"/>
          <p:nvPr/>
        </p:nvSpPr>
        <p:spPr>
          <a:xfrm>
            <a:off x="2626222" y="4213858"/>
            <a:ext cx="798617" cy="461665"/>
          </a:xfrm>
          <a:prstGeom prst="rect">
            <a:avLst/>
          </a:prstGeom>
          <a:noFill/>
        </p:spPr>
        <p:txBody>
          <a:bodyPr wrap="none" rtlCol="0">
            <a:spAutoFit/>
          </a:bodyPr>
          <a:lstStyle/>
          <a:p>
            <a:r>
              <a:rPr lang="en-US" sz="2400" b="1" dirty="0"/>
              <a:t>MED</a:t>
            </a:r>
          </a:p>
        </p:txBody>
      </p:sp>
      <p:sp>
        <p:nvSpPr>
          <p:cNvPr id="15" name="TextBox 14"/>
          <p:cNvSpPr txBox="1"/>
          <p:nvPr/>
        </p:nvSpPr>
        <p:spPr>
          <a:xfrm>
            <a:off x="3902740" y="4191000"/>
            <a:ext cx="849913" cy="461665"/>
          </a:xfrm>
          <a:prstGeom prst="rect">
            <a:avLst/>
          </a:prstGeom>
          <a:noFill/>
        </p:spPr>
        <p:txBody>
          <a:bodyPr wrap="none" rtlCol="0">
            <a:spAutoFit/>
          </a:bodyPr>
          <a:lstStyle/>
          <a:p>
            <a:r>
              <a:rPr lang="en-US" sz="2400" b="1" dirty="0"/>
              <a:t>HIGH</a:t>
            </a:r>
          </a:p>
        </p:txBody>
      </p:sp>
      <p:sp>
        <p:nvSpPr>
          <p:cNvPr id="16" name="TextBox 15"/>
          <p:cNvSpPr txBox="1"/>
          <p:nvPr/>
        </p:nvSpPr>
        <p:spPr>
          <a:xfrm>
            <a:off x="6124919" y="2815377"/>
            <a:ext cx="792653" cy="461665"/>
          </a:xfrm>
          <a:prstGeom prst="rect">
            <a:avLst/>
          </a:prstGeom>
          <a:noFill/>
        </p:spPr>
        <p:txBody>
          <a:bodyPr wrap="none" rtlCol="0">
            <a:spAutoFit/>
          </a:bodyPr>
          <a:lstStyle/>
          <a:p>
            <a:r>
              <a:rPr lang="en-US" sz="2400" b="1" dirty="0"/>
              <a:t>LOW</a:t>
            </a:r>
          </a:p>
        </p:txBody>
      </p:sp>
      <p:sp>
        <p:nvSpPr>
          <p:cNvPr id="17" name="TextBox 16"/>
          <p:cNvSpPr txBox="1"/>
          <p:nvPr/>
        </p:nvSpPr>
        <p:spPr>
          <a:xfrm>
            <a:off x="5377320" y="3908268"/>
            <a:ext cx="798617" cy="461665"/>
          </a:xfrm>
          <a:prstGeom prst="rect">
            <a:avLst/>
          </a:prstGeom>
          <a:noFill/>
        </p:spPr>
        <p:txBody>
          <a:bodyPr wrap="none" rtlCol="0">
            <a:spAutoFit/>
          </a:bodyPr>
          <a:lstStyle/>
          <a:p>
            <a:r>
              <a:rPr lang="en-US" sz="2400" b="1" dirty="0"/>
              <a:t>MED</a:t>
            </a:r>
          </a:p>
        </p:txBody>
      </p:sp>
      <p:sp>
        <p:nvSpPr>
          <p:cNvPr id="18" name="TextBox 17"/>
          <p:cNvSpPr txBox="1"/>
          <p:nvPr/>
        </p:nvSpPr>
        <p:spPr>
          <a:xfrm>
            <a:off x="4237740" y="3195935"/>
            <a:ext cx="715260" cy="461665"/>
          </a:xfrm>
          <a:prstGeom prst="rect">
            <a:avLst/>
          </a:prstGeom>
          <a:noFill/>
        </p:spPr>
        <p:txBody>
          <a:bodyPr wrap="none" rtlCol="0">
            <a:spAutoFit/>
          </a:bodyPr>
          <a:lstStyle/>
          <a:p>
            <a:r>
              <a:rPr lang="en-US" sz="2400" b="1" dirty="0"/>
              <a:t>CBD</a:t>
            </a:r>
          </a:p>
        </p:txBody>
      </p:sp>
      <p:sp>
        <p:nvSpPr>
          <p:cNvPr id="19" name="TextBox 18"/>
          <p:cNvSpPr txBox="1"/>
          <p:nvPr/>
        </p:nvSpPr>
        <p:spPr>
          <a:xfrm>
            <a:off x="2476500" y="0"/>
            <a:ext cx="4202432"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Layers of the City</a:t>
            </a:r>
          </a:p>
        </p:txBody>
      </p:sp>
      <p:sp>
        <p:nvSpPr>
          <p:cNvPr id="2" name="Slide Number Placeholder 1"/>
          <p:cNvSpPr>
            <a:spLocks noGrp="1"/>
          </p:cNvSpPr>
          <p:nvPr>
            <p:ph type="sldNum" sz="quarter" idx="12"/>
          </p:nvPr>
        </p:nvSpPr>
        <p:spPr/>
        <p:txBody>
          <a:bodyPr/>
          <a:lstStyle/>
          <a:p>
            <a:fld id="{CE601F45-5601-47AF-B199-AE75829AC8A9}" type="slidenum">
              <a:rPr lang="en-US" smtClean="0"/>
              <a:t>35</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135882002"/>
      </p:ext>
    </p:extLst>
  </p:cSld>
  <p:clrMapOvr>
    <a:masterClrMapping/>
  </p:clrMapOvr>
  <mc:AlternateContent xmlns:mc="http://schemas.openxmlformats.org/markup-compatibility/2006" xmlns:p14="http://schemas.microsoft.com/office/powerpoint/2010/main">
    <mc:Choice Requires="p14">
      <p:transition p14:dur="0" advTm="17822"/>
    </mc:Choice>
    <mc:Fallback xmlns="">
      <p:transition advTm="17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3"/>
                </p:tgtEl>
              </p:cMediaNode>
            </p:audio>
          </p:childTnLst>
        </p:cTn>
      </p:par>
    </p:tnLst>
    <p:bldLst>
      <p:bldP spid="31" grpId="0" animBg="1"/>
      <p:bldP spid="4" grpId="0"/>
      <p:bldP spid="14" grpId="0"/>
      <p:bldP spid="15" grpId="0"/>
      <p:bldP spid="16" grpId="0"/>
      <p:bldP spid="17"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676400" y="5707559"/>
            <a:ext cx="5735673"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Social Areas 3: Ethnicity</a:t>
            </a:r>
          </a:p>
        </p:txBody>
      </p:sp>
      <p:sp>
        <p:nvSpPr>
          <p:cNvPr id="3" name="Isosceles Triangle 2"/>
          <p:cNvSpPr/>
          <p:nvPr/>
        </p:nvSpPr>
        <p:spPr>
          <a:xfrm rot="1232698">
            <a:off x="3373821" y="2057400"/>
            <a:ext cx="1219200" cy="1828800"/>
          </a:xfrm>
          <a:prstGeom prst="triangle">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gular Pentagon 3"/>
          <p:cNvSpPr/>
          <p:nvPr/>
        </p:nvSpPr>
        <p:spPr>
          <a:xfrm rot="19667150">
            <a:off x="1676400" y="1600200"/>
            <a:ext cx="1295400" cy="1676400"/>
          </a:xfrm>
          <a:prstGeom prst="pentagon">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410200" y="2667000"/>
            <a:ext cx="1828800" cy="762000"/>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Shape 7"/>
          <p:cNvSpPr/>
          <p:nvPr/>
        </p:nvSpPr>
        <p:spPr>
          <a:xfrm>
            <a:off x="4599829" y="2625812"/>
            <a:ext cx="1572371" cy="1606376"/>
          </a:xfrm>
          <a:prstGeom prst="corner">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757396" y="2817167"/>
            <a:ext cx="1007135" cy="461665"/>
          </a:xfrm>
          <a:prstGeom prst="rect">
            <a:avLst/>
          </a:prstGeom>
          <a:solidFill>
            <a:schemeClr val="accent1">
              <a:alpha val="40000"/>
            </a:schemeClr>
          </a:solidFill>
        </p:spPr>
        <p:txBody>
          <a:bodyPr wrap="none" rtlCol="0">
            <a:spAutoFit/>
          </a:bodyPr>
          <a:lstStyle/>
          <a:p>
            <a:pPr algn="ctr"/>
            <a:r>
              <a:rPr lang="en-US" sz="2400" dirty="0"/>
              <a:t>Jewish</a:t>
            </a:r>
          </a:p>
        </p:txBody>
      </p:sp>
      <p:sp>
        <p:nvSpPr>
          <p:cNvPr id="24" name="TextBox 23"/>
          <p:cNvSpPr txBox="1"/>
          <p:nvPr/>
        </p:nvSpPr>
        <p:spPr>
          <a:xfrm>
            <a:off x="1780751" y="2210985"/>
            <a:ext cx="958339" cy="461665"/>
          </a:xfrm>
          <a:prstGeom prst="rect">
            <a:avLst/>
          </a:prstGeom>
          <a:solidFill>
            <a:schemeClr val="accent1">
              <a:alpha val="50000"/>
            </a:schemeClr>
          </a:solidFill>
        </p:spPr>
        <p:txBody>
          <a:bodyPr wrap="none" rtlCol="0">
            <a:spAutoFit/>
          </a:bodyPr>
          <a:lstStyle/>
          <a:p>
            <a:pPr algn="ctr"/>
            <a:r>
              <a:rPr lang="en-US" sz="2400" dirty="0"/>
              <a:t>Italian</a:t>
            </a:r>
          </a:p>
        </p:txBody>
      </p:sp>
      <p:sp>
        <p:nvSpPr>
          <p:cNvPr id="25" name="TextBox 24"/>
          <p:cNvSpPr txBox="1"/>
          <p:nvPr/>
        </p:nvSpPr>
        <p:spPr>
          <a:xfrm rot="17536215">
            <a:off x="3279156" y="3026287"/>
            <a:ext cx="1170513" cy="461665"/>
          </a:xfrm>
          <a:prstGeom prst="rect">
            <a:avLst/>
          </a:prstGeom>
          <a:solidFill>
            <a:schemeClr val="accent1">
              <a:alpha val="50000"/>
            </a:schemeClr>
          </a:solidFill>
        </p:spPr>
        <p:txBody>
          <a:bodyPr wrap="none" rtlCol="0">
            <a:spAutoFit/>
          </a:bodyPr>
          <a:lstStyle/>
          <a:p>
            <a:pPr algn="ctr"/>
            <a:r>
              <a:rPr lang="en-US" sz="2400" dirty="0"/>
              <a:t>Chinese</a:t>
            </a:r>
          </a:p>
        </p:txBody>
      </p:sp>
      <p:sp>
        <p:nvSpPr>
          <p:cNvPr id="27" name="TextBox 26"/>
          <p:cNvSpPr txBox="1"/>
          <p:nvPr/>
        </p:nvSpPr>
        <p:spPr>
          <a:xfrm>
            <a:off x="4903349" y="3587404"/>
            <a:ext cx="965329" cy="461665"/>
          </a:xfrm>
          <a:prstGeom prst="rect">
            <a:avLst/>
          </a:prstGeom>
          <a:solidFill>
            <a:schemeClr val="accent1">
              <a:alpha val="50000"/>
            </a:schemeClr>
          </a:solidFill>
        </p:spPr>
        <p:txBody>
          <a:bodyPr wrap="none" rtlCol="0">
            <a:spAutoFit/>
          </a:bodyPr>
          <a:lstStyle/>
          <a:p>
            <a:pPr algn="ctr"/>
            <a:r>
              <a:rPr lang="en-US" sz="2400" dirty="0"/>
              <a:t>Indian</a:t>
            </a:r>
          </a:p>
        </p:txBody>
      </p:sp>
      <p:sp>
        <p:nvSpPr>
          <p:cNvPr id="11" name="TextBox 10"/>
          <p:cNvSpPr txBox="1"/>
          <p:nvPr/>
        </p:nvSpPr>
        <p:spPr>
          <a:xfrm>
            <a:off x="2476500" y="0"/>
            <a:ext cx="4202432"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Layers of the City</a:t>
            </a:r>
          </a:p>
        </p:txBody>
      </p:sp>
      <p:sp>
        <p:nvSpPr>
          <p:cNvPr id="2" name="Slide Number Placeholder 1"/>
          <p:cNvSpPr>
            <a:spLocks noGrp="1"/>
          </p:cNvSpPr>
          <p:nvPr>
            <p:ph type="sldNum" sz="quarter" idx="12"/>
          </p:nvPr>
        </p:nvSpPr>
        <p:spPr/>
        <p:txBody>
          <a:bodyPr/>
          <a:lstStyle/>
          <a:p>
            <a:fld id="{CE601F45-5601-47AF-B199-AE75829AC8A9}" type="slidenum">
              <a:rPr lang="en-US" smtClean="0"/>
              <a:t>36</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927718590"/>
      </p:ext>
    </p:extLst>
  </p:cSld>
  <p:clrMapOvr>
    <a:masterClrMapping/>
  </p:clrMapOvr>
  <mc:AlternateContent xmlns:mc="http://schemas.openxmlformats.org/markup-compatibility/2006" xmlns:p14="http://schemas.microsoft.com/office/powerpoint/2010/main">
    <mc:Choice Requires="p14">
      <p:transition p14:dur="0" advTm="9125"/>
    </mc:Choice>
    <mc:Fallback xmlns="">
      <p:transition advTm="9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bldLst>
      <p:bldP spid="3" grpId="0" animBg="1"/>
      <p:bldP spid="4" grpId="0" animBg="1"/>
      <p:bldP spid="6" grpId="0" animBg="1"/>
      <p:bldP spid="8" grpId="0" animBg="1"/>
      <p:bldP spid="9" grpId="0" animBg="1"/>
      <p:bldP spid="24" grpId="0" animBg="1"/>
      <p:bldP spid="25" grpId="0" animBg="1"/>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819776" y="5707559"/>
            <a:ext cx="7178696"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Social Area Analysis of the City</a:t>
            </a:r>
          </a:p>
        </p:txBody>
      </p:sp>
      <p:sp>
        <p:nvSpPr>
          <p:cNvPr id="3" name="Oval 2"/>
          <p:cNvSpPr/>
          <p:nvPr/>
        </p:nvSpPr>
        <p:spPr>
          <a:xfrm rot="20232086">
            <a:off x="2001174" y="2005623"/>
            <a:ext cx="5730563" cy="2438400"/>
          </a:xfrm>
          <a:prstGeom prst="ellipse">
            <a:avLst/>
          </a:prstGeom>
          <a:noFill/>
          <a:ln w="508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20232086">
            <a:off x="2968445" y="2356708"/>
            <a:ext cx="3568415" cy="1736230"/>
          </a:xfrm>
          <a:prstGeom prst="ellipse">
            <a:avLst/>
          </a:prstGeom>
          <a:noFill/>
          <a:ln w="508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20232086">
            <a:off x="847763" y="1644297"/>
            <a:ext cx="7448473" cy="3517627"/>
          </a:xfrm>
          <a:prstGeom prst="ellipse">
            <a:avLst/>
          </a:prstGeom>
          <a:noFill/>
          <a:ln w="508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7-Point Star 30"/>
          <p:cNvSpPr/>
          <p:nvPr/>
        </p:nvSpPr>
        <p:spPr>
          <a:xfrm rot="19465233">
            <a:off x="4307649" y="3099406"/>
            <a:ext cx="609601" cy="607405"/>
          </a:xfrm>
          <a:prstGeom prst="star7">
            <a:avLst/>
          </a:prstGeom>
          <a:solidFill>
            <a:srgbClr val="FFFF0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19294143">
            <a:off x="1381894" y="4540947"/>
            <a:ext cx="849913" cy="461665"/>
          </a:xfrm>
          <a:prstGeom prst="rect">
            <a:avLst/>
          </a:prstGeom>
          <a:noFill/>
        </p:spPr>
        <p:txBody>
          <a:bodyPr wrap="none" rtlCol="0">
            <a:spAutoFit/>
          </a:bodyPr>
          <a:lstStyle/>
          <a:p>
            <a:r>
              <a:rPr lang="en-US" sz="2400" b="1" dirty="0"/>
              <a:t>HIGH</a:t>
            </a:r>
          </a:p>
        </p:txBody>
      </p:sp>
      <p:sp>
        <p:nvSpPr>
          <p:cNvPr id="14" name="TextBox 13"/>
          <p:cNvSpPr txBox="1"/>
          <p:nvPr/>
        </p:nvSpPr>
        <p:spPr>
          <a:xfrm rot="19294143">
            <a:off x="2306036" y="4040684"/>
            <a:ext cx="798617" cy="461665"/>
          </a:xfrm>
          <a:prstGeom prst="rect">
            <a:avLst/>
          </a:prstGeom>
          <a:noFill/>
        </p:spPr>
        <p:txBody>
          <a:bodyPr wrap="none" rtlCol="0">
            <a:spAutoFit/>
          </a:bodyPr>
          <a:lstStyle/>
          <a:p>
            <a:r>
              <a:rPr lang="en-US" sz="2400" b="1" dirty="0"/>
              <a:t>MED</a:t>
            </a:r>
          </a:p>
        </p:txBody>
      </p:sp>
      <p:sp>
        <p:nvSpPr>
          <p:cNvPr id="15" name="TextBox 14"/>
          <p:cNvSpPr txBox="1"/>
          <p:nvPr/>
        </p:nvSpPr>
        <p:spPr>
          <a:xfrm rot="19294143">
            <a:off x="3337578" y="3304174"/>
            <a:ext cx="792653" cy="461665"/>
          </a:xfrm>
          <a:prstGeom prst="rect">
            <a:avLst/>
          </a:prstGeom>
          <a:noFill/>
        </p:spPr>
        <p:txBody>
          <a:bodyPr wrap="none" rtlCol="0">
            <a:spAutoFit/>
          </a:bodyPr>
          <a:lstStyle/>
          <a:p>
            <a:r>
              <a:rPr lang="en-US" sz="2400" b="1" dirty="0"/>
              <a:t>LOW</a:t>
            </a:r>
          </a:p>
        </p:txBody>
      </p:sp>
      <p:sp>
        <p:nvSpPr>
          <p:cNvPr id="10" name="7-Point Star 9"/>
          <p:cNvSpPr/>
          <p:nvPr/>
        </p:nvSpPr>
        <p:spPr>
          <a:xfrm rot="19465233">
            <a:off x="4282003" y="3099407"/>
            <a:ext cx="609601" cy="607405"/>
          </a:xfrm>
          <a:prstGeom prst="star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1138727" y="1959997"/>
            <a:ext cx="6866545" cy="288622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3890473" y="1781708"/>
            <a:ext cx="1363054" cy="3242805"/>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626222" y="1236171"/>
            <a:ext cx="3891555" cy="4333879"/>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662397" y="3277042"/>
            <a:ext cx="5819205" cy="252137"/>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58784" y="3529179"/>
            <a:ext cx="792653" cy="461665"/>
          </a:xfrm>
          <a:prstGeom prst="rect">
            <a:avLst/>
          </a:prstGeom>
          <a:noFill/>
        </p:spPr>
        <p:txBody>
          <a:bodyPr wrap="none" rtlCol="0">
            <a:spAutoFit/>
          </a:bodyPr>
          <a:lstStyle/>
          <a:p>
            <a:r>
              <a:rPr lang="en-US" sz="2400" b="1" dirty="0"/>
              <a:t>LOW</a:t>
            </a:r>
          </a:p>
        </p:txBody>
      </p:sp>
      <p:sp>
        <p:nvSpPr>
          <p:cNvPr id="18" name="TextBox 17"/>
          <p:cNvSpPr txBox="1"/>
          <p:nvPr/>
        </p:nvSpPr>
        <p:spPr>
          <a:xfrm>
            <a:off x="2626222" y="4213858"/>
            <a:ext cx="798617" cy="461665"/>
          </a:xfrm>
          <a:prstGeom prst="rect">
            <a:avLst/>
          </a:prstGeom>
          <a:noFill/>
        </p:spPr>
        <p:txBody>
          <a:bodyPr wrap="none" rtlCol="0">
            <a:spAutoFit/>
          </a:bodyPr>
          <a:lstStyle/>
          <a:p>
            <a:r>
              <a:rPr lang="en-US" sz="2400" b="1" dirty="0"/>
              <a:t>MED</a:t>
            </a:r>
          </a:p>
        </p:txBody>
      </p:sp>
      <p:sp>
        <p:nvSpPr>
          <p:cNvPr id="19" name="TextBox 18"/>
          <p:cNvSpPr txBox="1"/>
          <p:nvPr/>
        </p:nvSpPr>
        <p:spPr>
          <a:xfrm>
            <a:off x="3902740" y="4191000"/>
            <a:ext cx="849913" cy="461665"/>
          </a:xfrm>
          <a:prstGeom prst="rect">
            <a:avLst/>
          </a:prstGeom>
          <a:noFill/>
        </p:spPr>
        <p:txBody>
          <a:bodyPr wrap="none" rtlCol="0">
            <a:spAutoFit/>
          </a:bodyPr>
          <a:lstStyle/>
          <a:p>
            <a:r>
              <a:rPr lang="en-US" sz="2400" b="1" dirty="0"/>
              <a:t>HIGH</a:t>
            </a:r>
          </a:p>
        </p:txBody>
      </p:sp>
      <p:sp>
        <p:nvSpPr>
          <p:cNvPr id="20" name="TextBox 19"/>
          <p:cNvSpPr txBox="1"/>
          <p:nvPr/>
        </p:nvSpPr>
        <p:spPr>
          <a:xfrm>
            <a:off x="6124919" y="2815377"/>
            <a:ext cx="792653" cy="461665"/>
          </a:xfrm>
          <a:prstGeom prst="rect">
            <a:avLst/>
          </a:prstGeom>
          <a:noFill/>
        </p:spPr>
        <p:txBody>
          <a:bodyPr wrap="none" rtlCol="0">
            <a:spAutoFit/>
          </a:bodyPr>
          <a:lstStyle/>
          <a:p>
            <a:r>
              <a:rPr lang="en-US" sz="2400" b="1" dirty="0"/>
              <a:t>LOW</a:t>
            </a:r>
          </a:p>
        </p:txBody>
      </p:sp>
      <p:sp>
        <p:nvSpPr>
          <p:cNvPr id="21" name="TextBox 20"/>
          <p:cNvSpPr txBox="1"/>
          <p:nvPr/>
        </p:nvSpPr>
        <p:spPr>
          <a:xfrm>
            <a:off x="5377320" y="3908268"/>
            <a:ext cx="798617" cy="461665"/>
          </a:xfrm>
          <a:prstGeom prst="rect">
            <a:avLst/>
          </a:prstGeom>
          <a:noFill/>
        </p:spPr>
        <p:txBody>
          <a:bodyPr wrap="none" rtlCol="0">
            <a:spAutoFit/>
          </a:bodyPr>
          <a:lstStyle/>
          <a:p>
            <a:r>
              <a:rPr lang="en-US" sz="2400" b="1" dirty="0"/>
              <a:t>MED</a:t>
            </a:r>
          </a:p>
        </p:txBody>
      </p:sp>
      <p:sp>
        <p:nvSpPr>
          <p:cNvPr id="22" name="TextBox 21"/>
          <p:cNvSpPr txBox="1"/>
          <p:nvPr/>
        </p:nvSpPr>
        <p:spPr>
          <a:xfrm>
            <a:off x="4237740" y="3195935"/>
            <a:ext cx="715260" cy="461665"/>
          </a:xfrm>
          <a:prstGeom prst="rect">
            <a:avLst/>
          </a:prstGeom>
          <a:noFill/>
        </p:spPr>
        <p:txBody>
          <a:bodyPr wrap="none" rtlCol="0">
            <a:spAutoFit/>
          </a:bodyPr>
          <a:lstStyle/>
          <a:p>
            <a:r>
              <a:rPr lang="en-US" sz="2400" b="1" dirty="0"/>
              <a:t>CBD</a:t>
            </a:r>
          </a:p>
        </p:txBody>
      </p:sp>
      <p:sp>
        <p:nvSpPr>
          <p:cNvPr id="23" name="Isosceles Triangle 22"/>
          <p:cNvSpPr/>
          <p:nvPr/>
        </p:nvSpPr>
        <p:spPr>
          <a:xfrm rot="1232698">
            <a:off x="3373821" y="2057400"/>
            <a:ext cx="1219200" cy="1828800"/>
          </a:xfrm>
          <a:prstGeom prst="triangle">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gular Pentagon 25"/>
          <p:cNvSpPr/>
          <p:nvPr/>
        </p:nvSpPr>
        <p:spPr>
          <a:xfrm rot="19667150">
            <a:off x="1676400" y="1600200"/>
            <a:ext cx="1295400" cy="1676400"/>
          </a:xfrm>
          <a:prstGeom prst="pentagon">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410200" y="2667000"/>
            <a:ext cx="1828800" cy="762000"/>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Shape 28"/>
          <p:cNvSpPr/>
          <p:nvPr/>
        </p:nvSpPr>
        <p:spPr>
          <a:xfrm>
            <a:off x="4599829" y="2625812"/>
            <a:ext cx="1572371" cy="1606376"/>
          </a:xfrm>
          <a:prstGeom prst="corner">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757396" y="2817167"/>
            <a:ext cx="1007135" cy="461665"/>
          </a:xfrm>
          <a:prstGeom prst="rect">
            <a:avLst/>
          </a:prstGeom>
          <a:solidFill>
            <a:schemeClr val="accent1">
              <a:alpha val="40000"/>
            </a:schemeClr>
          </a:solidFill>
        </p:spPr>
        <p:txBody>
          <a:bodyPr wrap="none" rtlCol="0">
            <a:spAutoFit/>
          </a:bodyPr>
          <a:lstStyle/>
          <a:p>
            <a:pPr algn="ctr"/>
            <a:r>
              <a:rPr lang="en-US" sz="2400" dirty="0"/>
              <a:t>Jewish</a:t>
            </a:r>
          </a:p>
        </p:txBody>
      </p:sp>
      <p:sp>
        <p:nvSpPr>
          <p:cNvPr id="32" name="TextBox 31"/>
          <p:cNvSpPr txBox="1"/>
          <p:nvPr/>
        </p:nvSpPr>
        <p:spPr>
          <a:xfrm>
            <a:off x="1780751" y="2210985"/>
            <a:ext cx="958339" cy="461665"/>
          </a:xfrm>
          <a:prstGeom prst="rect">
            <a:avLst/>
          </a:prstGeom>
          <a:solidFill>
            <a:schemeClr val="accent1">
              <a:alpha val="50000"/>
            </a:schemeClr>
          </a:solidFill>
        </p:spPr>
        <p:txBody>
          <a:bodyPr wrap="none" rtlCol="0">
            <a:spAutoFit/>
          </a:bodyPr>
          <a:lstStyle/>
          <a:p>
            <a:pPr algn="ctr"/>
            <a:r>
              <a:rPr lang="en-US" sz="2400" dirty="0"/>
              <a:t>Italian</a:t>
            </a:r>
          </a:p>
        </p:txBody>
      </p:sp>
      <p:sp>
        <p:nvSpPr>
          <p:cNvPr id="33" name="TextBox 32"/>
          <p:cNvSpPr txBox="1"/>
          <p:nvPr/>
        </p:nvSpPr>
        <p:spPr>
          <a:xfrm rot="17536215">
            <a:off x="3279156" y="3026287"/>
            <a:ext cx="1170513" cy="461665"/>
          </a:xfrm>
          <a:prstGeom prst="rect">
            <a:avLst/>
          </a:prstGeom>
          <a:solidFill>
            <a:schemeClr val="accent1">
              <a:alpha val="50000"/>
            </a:schemeClr>
          </a:solidFill>
        </p:spPr>
        <p:txBody>
          <a:bodyPr wrap="none" rtlCol="0">
            <a:spAutoFit/>
          </a:bodyPr>
          <a:lstStyle/>
          <a:p>
            <a:pPr algn="ctr"/>
            <a:r>
              <a:rPr lang="en-US" sz="2400" dirty="0"/>
              <a:t>Chinese</a:t>
            </a:r>
          </a:p>
        </p:txBody>
      </p:sp>
      <p:sp>
        <p:nvSpPr>
          <p:cNvPr id="34" name="TextBox 33"/>
          <p:cNvSpPr txBox="1"/>
          <p:nvPr/>
        </p:nvSpPr>
        <p:spPr>
          <a:xfrm>
            <a:off x="4903349" y="3587404"/>
            <a:ext cx="965329" cy="461665"/>
          </a:xfrm>
          <a:prstGeom prst="rect">
            <a:avLst/>
          </a:prstGeom>
          <a:solidFill>
            <a:schemeClr val="accent1">
              <a:alpha val="50000"/>
            </a:schemeClr>
          </a:solidFill>
        </p:spPr>
        <p:txBody>
          <a:bodyPr wrap="none" rtlCol="0">
            <a:spAutoFit/>
          </a:bodyPr>
          <a:lstStyle/>
          <a:p>
            <a:pPr algn="ctr"/>
            <a:r>
              <a:rPr lang="en-US" sz="2400" dirty="0"/>
              <a:t>Indian</a:t>
            </a:r>
          </a:p>
        </p:txBody>
      </p:sp>
      <p:sp>
        <p:nvSpPr>
          <p:cNvPr id="35" name="TextBox 34"/>
          <p:cNvSpPr txBox="1"/>
          <p:nvPr/>
        </p:nvSpPr>
        <p:spPr>
          <a:xfrm>
            <a:off x="2476500" y="0"/>
            <a:ext cx="4202432"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Layers of the City</a:t>
            </a:r>
          </a:p>
        </p:txBody>
      </p:sp>
      <p:sp>
        <p:nvSpPr>
          <p:cNvPr id="2" name="Slide Number Placeholder 1"/>
          <p:cNvSpPr>
            <a:spLocks noGrp="1"/>
          </p:cNvSpPr>
          <p:nvPr>
            <p:ph type="sldNum" sz="quarter" idx="12"/>
          </p:nvPr>
        </p:nvSpPr>
        <p:spPr/>
        <p:txBody>
          <a:bodyPr/>
          <a:lstStyle/>
          <a:p>
            <a:fld id="{CE601F45-5601-47AF-B199-AE75829AC8A9}" type="slidenum">
              <a:rPr lang="en-US" smtClean="0"/>
              <a:t>37</a:t>
            </a:fld>
            <a:endParaRPr lang="en-US"/>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3951511862"/>
      </p:ext>
    </p:extLst>
  </p:cSld>
  <p:clrMapOvr>
    <a:masterClrMapping/>
  </p:clrMapOvr>
  <mc:AlternateContent xmlns:mc="http://schemas.openxmlformats.org/markup-compatibility/2006" xmlns:p14="http://schemas.microsoft.com/office/powerpoint/2010/main">
    <mc:Choice Requires="p14">
      <p:transition p14:dur="0" advTm="17798"/>
    </mc:Choice>
    <mc:Fallback xmlns="">
      <p:transition advTm="17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500"/>
                                        <p:tgtEl>
                                          <p:spTgt spid="3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0" fill="hold" display="0">
                  <p:stCondLst>
                    <p:cond delay="indefinite"/>
                  </p:stCondLst>
                  <p:endCondLst>
                    <p:cond evt="onStopAudio" delay="0">
                      <p:tgtEl>
                        <p:sldTgt/>
                      </p:tgtEl>
                    </p:cond>
                  </p:endCondLst>
                </p:cTn>
                <p:tgtEl>
                  <p:spTgt spid="5"/>
                </p:tgtEl>
              </p:cMediaNode>
            </p:audio>
          </p:childTnLst>
        </p:cTn>
      </p:par>
    </p:tnLst>
    <p:bldLst>
      <p:bldP spid="3" grpId="0" animBg="1"/>
      <p:bldP spid="24" grpId="0" animBg="1"/>
      <p:bldP spid="25" grpId="0" animBg="1"/>
      <p:bldP spid="31" grpId="0" animBg="1"/>
      <p:bldP spid="4" grpId="0"/>
      <p:bldP spid="14" grpId="0"/>
      <p:bldP spid="15" grpId="0"/>
      <p:bldP spid="10" grpId="0" animBg="1"/>
      <p:bldP spid="17" grpId="0"/>
      <p:bldP spid="18" grpId="0"/>
      <p:bldP spid="19" grpId="0"/>
      <p:bldP spid="20" grpId="0"/>
      <p:bldP spid="21" grpId="0"/>
      <p:bldP spid="22" grpId="0"/>
      <p:bldP spid="23" grpId="0" animBg="1"/>
      <p:bldP spid="26" grpId="0" animBg="1"/>
      <p:bldP spid="27" grpId="0" animBg="1"/>
      <p:bldP spid="29" grpId="0" animBg="1"/>
      <p:bldP spid="30" grpId="0" animBg="1"/>
      <p:bldP spid="32" grpId="0" animBg="1"/>
      <p:bldP spid="33" grpId="0" animBg="1"/>
      <p:bldP spid="3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toronto.ca/wards2000/images/wards_keyma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3405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realosophy.typepad.com/.a/6a00d83420cedf53ef017c321b59a5970b-pi"/>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20008" y="3645778"/>
            <a:ext cx="6342411" cy="31781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p 19: Map of proposed boundaries and names for the electoral districts of Ontario, Toron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45" y="2286000"/>
            <a:ext cx="6667500" cy="43243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idings_20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585" y="228600"/>
            <a:ext cx="60960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62e528761d0685343e1c-f3d1b99a743ffa4142d9d7f1978d9686.ssl.cf2.rackcdn.com/files/35181/area14mp/y4q94q3k-138436185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0" y="1676400"/>
            <a:ext cx="6184762" cy="330848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tcdsb.org/Board/BoardAdministration/AdministrationOffices/purchasing/Documents/11X17_TCDSB_Trustee_City_Wards_Rev007_0304201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3000" y="1147143"/>
            <a:ext cx="8001000" cy="436699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www.blogto.com/upload/2010/04/20100420_ork-poster-toronto.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4250" y="1600200"/>
            <a:ext cx="5619750" cy="45243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970560" y="5913437"/>
            <a:ext cx="5266378"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Territorial Boundaries</a:t>
            </a:r>
          </a:p>
        </p:txBody>
      </p:sp>
      <p:pic>
        <p:nvPicPr>
          <p:cNvPr id="2066" name="Picture 18" descr="Graffiti handstyle tagging in Toronto">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65" y="22669"/>
            <a:ext cx="4913832" cy="3505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476500" y="0"/>
            <a:ext cx="4202432"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Layers of the City</a:t>
            </a:r>
          </a:p>
        </p:txBody>
      </p:sp>
      <p:pic>
        <p:nvPicPr>
          <p:cNvPr id="5" name="Picture 4"/>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72552" y="1806437"/>
            <a:ext cx="3240101" cy="2409825"/>
          </a:xfrm>
          <a:prstGeom prst="rect">
            <a:avLst/>
          </a:prstGeom>
        </p:spPr>
      </p:pic>
      <p:pic>
        <p:nvPicPr>
          <p:cNvPr id="4" name="Picture 3"/>
          <p:cNvPicPr>
            <a:picLocks noChangeAspect="1"/>
          </p:cNvPicPr>
          <p:nvPr/>
        </p:nvPicPr>
        <p:blipFill>
          <a:blip r:embed="rId14">
            <a:clrChange>
              <a:clrFrom>
                <a:srgbClr val="000000"/>
              </a:clrFrom>
              <a:clrTo>
                <a:srgbClr val="000000">
                  <a:alpha val="0"/>
                </a:srgbClr>
              </a:clrTo>
            </a:clrChange>
          </a:blip>
          <a:stretch>
            <a:fillRect/>
          </a:stretch>
        </p:blipFill>
        <p:spPr>
          <a:xfrm>
            <a:off x="1400031" y="2385135"/>
            <a:ext cx="6540537" cy="1957387"/>
          </a:xfrm>
          <a:prstGeom prst="rect">
            <a:avLst/>
          </a:prstGeom>
        </p:spPr>
      </p:pic>
      <p:sp>
        <p:nvSpPr>
          <p:cNvPr id="3" name="Slide Number Placeholder 2"/>
          <p:cNvSpPr>
            <a:spLocks noGrp="1"/>
          </p:cNvSpPr>
          <p:nvPr>
            <p:ph type="sldNum" sz="quarter" idx="12"/>
          </p:nvPr>
        </p:nvSpPr>
        <p:spPr/>
        <p:txBody>
          <a:bodyPr/>
          <a:lstStyle/>
          <a:p>
            <a:fld id="{CE601F45-5601-47AF-B199-AE75829AC8A9}" type="slidenum">
              <a:rPr lang="en-US" smtClean="0"/>
              <a:t>38</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98183672"/>
      </p:ext>
    </p:extLst>
  </p:cSld>
  <p:clrMapOvr>
    <a:masterClrMapping/>
  </p:clrMapOvr>
  <mc:AlternateContent xmlns:mc="http://schemas.openxmlformats.org/markup-compatibility/2006" xmlns:p14="http://schemas.microsoft.com/office/powerpoint/2010/main">
    <mc:Choice Requires="p14">
      <p:transition p14:dur="0" advTm="22716"/>
    </mc:Choice>
    <mc:Fallback xmlns="">
      <p:transition advTm="22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060"/>
                                        </p:tgtEl>
                                        <p:attrNameLst>
                                          <p:attrName>style.visibility</p:attrName>
                                        </p:attrNameLst>
                                      </p:cBhvr>
                                      <p:to>
                                        <p:strVal val="visible"/>
                                      </p:to>
                                    </p:set>
                                    <p:animEffect transition="in" filter="fade">
                                      <p:cBhvr>
                                        <p:cTn id="10" dur="500"/>
                                        <p:tgtEl>
                                          <p:spTgt spid="206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1000"/>
                                        <p:tgtEl>
                                          <p:spTgt spid="2052"/>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2058"/>
                                        </p:tgtEl>
                                        <p:attrNameLst>
                                          <p:attrName>style.visibility</p:attrName>
                                        </p:attrNameLst>
                                      </p:cBhvr>
                                      <p:to>
                                        <p:strVal val="visible"/>
                                      </p:to>
                                    </p:set>
                                    <p:animEffect transition="in" filter="fade">
                                      <p:cBhvr>
                                        <p:cTn id="22" dur="1000"/>
                                        <p:tgtEl>
                                          <p:spTgt spid="2058"/>
                                        </p:tgtEl>
                                      </p:cBhvr>
                                    </p:animEffect>
                                  </p:childTnLst>
                                </p:cTn>
                              </p:par>
                            </p:childTnLst>
                          </p:cTn>
                        </p:par>
                        <p:par>
                          <p:cTn id="23" fill="hold">
                            <p:stCondLst>
                              <p:cond delay="3500"/>
                            </p:stCondLst>
                            <p:childTnLst>
                              <p:par>
                                <p:cTn id="24" presetID="10" presetClass="entr" presetSubtype="0" fill="hold" nodeType="afterEffect">
                                  <p:stCondLst>
                                    <p:cond delay="0"/>
                                  </p:stCondLst>
                                  <p:childTnLst>
                                    <p:set>
                                      <p:cBhvr>
                                        <p:cTn id="25" dur="1" fill="hold">
                                          <p:stCondLst>
                                            <p:cond delay="0"/>
                                          </p:stCondLst>
                                        </p:cTn>
                                        <p:tgtEl>
                                          <p:spTgt spid="2056"/>
                                        </p:tgtEl>
                                        <p:attrNameLst>
                                          <p:attrName>style.visibility</p:attrName>
                                        </p:attrNameLst>
                                      </p:cBhvr>
                                      <p:to>
                                        <p:strVal val="visible"/>
                                      </p:to>
                                    </p:set>
                                    <p:animEffect transition="in" filter="fade">
                                      <p:cBhvr>
                                        <p:cTn id="26" dur="1000"/>
                                        <p:tgtEl>
                                          <p:spTgt spid="2056"/>
                                        </p:tgtEl>
                                      </p:cBhvr>
                                    </p:animEffect>
                                  </p:childTnLst>
                                </p:cTn>
                              </p:par>
                            </p:childTnLst>
                          </p:cTn>
                        </p:par>
                        <p:par>
                          <p:cTn id="27" fill="hold">
                            <p:stCondLst>
                              <p:cond delay="4500"/>
                            </p:stCondLst>
                            <p:childTnLst>
                              <p:par>
                                <p:cTn id="28" presetID="10" presetClass="entr" presetSubtype="0" fill="hold" nodeType="afterEffect">
                                  <p:stCondLst>
                                    <p:cond delay="0"/>
                                  </p:stCondLst>
                                  <p:childTnLst>
                                    <p:set>
                                      <p:cBhvr>
                                        <p:cTn id="29" dur="1" fill="hold">
                                          <p:stCondLst>
                                            <p:cond delay="0"/>
                                          </p:stCondLst>
                                        </p:cTn>
                                        <p:tgtEl>
                                          <p:spTgt spid="2062"/>
                                        </p:tgtEl>
                                        <p:attrNameLst>
                                          <p:attrName>style.visibility</p:attrName>
                                        </p:attrNameLst>
                                      </p:cBhvr>
                                      <p:to>
                                        <p:strVal val="visible"/>
                                      </p:to>
                                    </p:set>
                                    <p:animEffect transition="in" filter="fade">
                                      <p:cBhvr>
                                        <p:cTn id="30" dur="1000"/>
                                        <p:tgtEl>
                                          <p:spTgt spid="2062"/>
                                        </p:tgtEl>
                                      </p:cBhvr>
                                    </p:animEffect>
                                  </p:childTnLst>
                                </p:cTn>
                              </p:par>
                            </p:childTnLst>
                          </p:cTn>
                        </p:par>
                        <p:par>
                          <p:cTn id="31" fill="hold">
                            <p:stCondLst>
                              <p:cond delay="5500"/>
                            </p:stCondLst>
                            <p:childTnLst>
                              <p:par>
                                <p:cTn id="32" presetID="10" presetClass="entr" presetSubtype="0" fill="hold" nodeType="afterEffect">
                                  <p:stCondLst>
                                    <p:cond delay="0"/>
                                  </p:stCondLst>
                                  <p:childTnLst>
                                    <p:set>
                                      <p:cBhvr>
                                        <p:cTn id="33" dur="1" fill="hold">
                                          <p:stCondLst>
                                            <p:cond delay="0"/>
                                          </p:stCondLst>
                                        </p:cTn>
                                        <p:tgtEl>
                                          <p:spTgt spid="2064"/>
                                        </p:tgtEl>
                                        <p:attrNameLst>
                                          <p:attrName>style.visibility</p:attrName>
                                        </p:attrNameLst>
                                      </p:cBhvr>
                                      <p:to>
                                        <p:strVal val="visible"/>
                                      </p:to>
                                    </p:set>
                                    <p:animEffect transition="in" filter="fade">
                                      <p:cBhvr>
                                        <p:cTn id="34" dur="1000"/>
                                        <p:tgtEl>
                                          <p:spTgt spid="2064"/>
                                        </p:tgtEl>
                                      </p:cBhvr>
                                    </p:animEffect>
                                  </p:childTnLst>
                                </p:cTn>
                              </p:par>
                            </p:childTnLst>
                          </p:cTn>
                        </p:par>
                        <p:par>
                          <p:cTn id="35" fill="hold">
                            <p:stCondLst>
                              <p:cond delay="6500"/>
                            </p:stCondLst>
                            <p:childTnLst>
                              <p:par>
                                <p:cTn id="36" presetID="10" presetClass="entr" presetSubtype="0" fill="hold" nodeType="afterEffect">
                                  <p:stCondLst>
                                    <p:cond delay="0"/>
                                  </p:stCondLst>
                                  <p:childTnLst>
                                    <p:set>
                                      <p:cBhvr>
                                        <p:cTn id="37" dur="1" fill="hold">
                                          <p:stCondLst>
                                            <p:cond delay="0"/>
                                          </p:stCondLst>
                                        </p:cTn>
                                        <p:tgtEl>
                                          <p:spTgt spid="2066"/>
                                        </p:tgtEl>
                                        <p:attrNameLst>
                                          <p:attrName>style.visibility</p:attrName>
                                        </p:attrNameLst>
                                      </p:cBhvr>
                                      <p:to>
                                        <p:strVal val="visible"/>
                                      </p:to>
                                    </p:set>
                                    <p:animEffect transition="in" filter="fade">
                                      <p:cBhvr>
                                        <p:cTn id="38" dur="1000"/>
                                        <p:tgtEl>
                                          <p:spTgt spid="2066"/>
                                        </p:tgtEl>
                                      </p:cBhvr>
                                    </p:animEffect>
                                  </p:childTnLst>
                                </p:cTn>
                              </p:par>
                            </p:childTnLst>
                          </p:cTn>
                        </p:par>
                        <p:par>
                          <p:cTn id="39" fill="hold">
                            <p:stCondLst>
                              <p:cond delay="7500"/>
                            </p:stCondLst>
                            <p:childTnLst>
                              <p:par>
                                <p:cTn id="40" presetID="22" presetClass="entr" presetSubtype="8"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500"/>
                                        <p:tgtEl>
                                          <p:spTgt spid="4"/>
                                        </p:tgtEl>
                                      </p:cBhvr>
                                    </p:animEffect>
                                  </p:childTnLst>
                                </p:cTn>
                              </p:par>
                            </p:childTnLst>
                          </p:cTn>
                        </p:par>
                        <p:par>
                          <p:cTn id="43" fill="hold">
                            <p:stCondLst>
                              <p:cond delay="8000"/>
                            </p:stCondLst>
                            <p:childTnLst>
                              <p:par>
                                <p:cTn id="44" presetID="10" presetClass="entr" presetSubtype="0"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3037033" y="5707559"/>
            <a:ext cx="3292183"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Mental Maps</a:t>
            </a:r>
          </a:p>
        </p:txBody>
      </p:sp>
      <p:grpSp>
        <p:nvGrpSpPr>
          <p:cNvPr id="3" name="Group 2"/>
          <p:cNvGrpSpPr/>
          <p:nvPr/>
        </p:nvGrpSpPr>
        <p:grpSpPr>
          <a:xfrm>
            <a:off x="2784475" y="1187450"/>
            <a:ext cx="3540125" cy="4146550"/>
            <a:chOff x="2621108" y="1177132"/>
            <a:chExt cx="3540125" cy="4146550"/>
          </a:xfrm>
          <a:scene3d>
            <a:camera prst="orthographicFront">
              <a:rot lat="10800000" lon="0" rev="10800000"/>
            </a:camera>
            <a:lightRig rig="threePt" dir="t"/>
          </a:scene3d>
        </p:grpSpPr>
        <p:sp>
          <p:nvSpPr>
            <p:cNvPr id="6" name="Freeform 7"/>
            <p:cNvSpPr>
              <a:spLocks/>
            </p:cNvSpPr>
            <p:nvPr/>
          </p:nvSpPr>
          <p:spPr bwMode="auto">
            <a:xfrm>
              <a:off x="2621108" y="1177132"/>
              <a:ext cx="3224213" cy="4146550"/>
            </a:xfrm>
            <a:custGeom>
              <a:avLst/>
              <a:gdLst>
                <a:gd name="T0" fmla="*/ 1777 w 2031"/>
                <a:gd name="T1" fmla="*/ 1863 h 2612"/>
                <a:gd name="T2" fmla="*/ 1819 w 2031"/>
                <a:gd name="T3" fmla="*/ 1740 h 2612"/>
                <a:gd name="T4" fmla="*/ 1876 w 2031"/>
                <a:gd name="T5" fmla="*/ 1554 h 2612"/>
                <a:gd name="T6" fmla="*/ 1937 w 2031"/>
                <a:gd name="T7" fmla="*/ 1324 h 2612"/>
                <a:gd name="T8" fmla="*/ 1991 w 2031"/>
                <a:gd name="T9" fmla="*/ 1068 h 2612"/>
                <a:gd name="T10" fmla="*/ 2026 w 2031"/>
                <a:gd name="T11" fmla="*/ 803 h 2612"/>
                <a:gd name="T12" fmla="*/ 2028 w 2031"/>
                <a:gd name="T13" fmla="*/ 549 h 2612"/>
                <a:gd name="T14" fmla="*/ 1989 w 2031"/>
                <a:gd name="T15" fmla="*/ 324 h 2612"/>
                <a:gd name="T16" fmla="*/ 1940 w 2031"/>
                <a:gd name="T17" fmla="*/ 209 h 2612"/>
                <a:gd name="T18" fmla="*/ 1915 w 2031"/>
                <a:gd name="T19" fmla="*/ 172 h 2612"/>
                <a:gd name="T20" fmla="*/ 1889 w 2031"/>
                <a:gd name="T21" fmla="*/ 139 h 2612"/>
                <a:gd name="T22" fmla="*/ 1861 w 2031"/>
                <a:gd name="T23" fmla="*/ 109 h 2612"/>
                <a:gd name="T24" fmla="*/ 1828 w 2031"/>
                <a:gd name="T25" fmla="*/ 85 h 2612"/>
                <a:gd name="T26" fmla="*/ 1793 w 2031"/>
                <a:gd name="T27" fmla="*/ 62 h 2612"/>
                <a:gd name="T28" fmla="*/ 1756 w 2031"/>
                <a:gd name="T29" fmla="*/ 44 h 2612"/>
                <a:gd name="T30" fmla="*/ 1716 w 2031"/>
                <a:gd name="T31" fmla="*/ 29 h 2612"/>
                <a:gd name="T32" fmla="*/ 1646 w 2031"/>
                <a:gd name="T33" fmla="*/ 13 h 2612"/>
                <a:gd name="T34" fmla="*/ 1542 w 2031"/>
                <a:gd name="T35" fmla="*/ 1 h 2612"/>
                <a:gd name="T36" fmla="*/ 1435 w 2031"/>
                <a:gd name="T37" fmla="*/ 1 h 2612"/>
                <a:gd name="T38" fmla="*/ 1323 w 2031"/>
                <a:gd name="T39" fmla="*/ 14 h 2612"/>
                <a:gd name="T40" fmla="*/ 1211 w 2031"/>
                <a:gd name="T41" fmla="*/ 36 h 2612"/>
                <a:gd name="T42" fmla="*/ 1097 w 2031"/>
                <a:gd name="T43" fmla="*/ 66 h 2612"/>
                <a:gd name="T44" fmla="*/ 984 w 2031"/>
                <a:gd name="T45" fmla="*/ 107 h 2612"/>
                <a:gd name="T46" fmla="*/ 870 w 2031"/>
                <a:gd name="T47" fmla="*/ 153 h 2612"/>
                <a:gd name="T48" fmla="*/ 760 w 2031"/>
                <a:gd name="T49" fmla="*/ 205 h 2612"/>
                <a:gd name="T50" fmla="*/ 653 w 2031"/>
                <a:gd name="T51" fmla="*/ 264 h 2612"/>
                <a:gd name="T52" fmla="*/ 550 w 2031"/>
                <a:gd name="T53" fmla="*/ 326 h 2612"/>
                <a:gd name="T54" fmla="*/ 454 w 2031"/>
                <a:gd name="T55" fmla="*/ 392 h 2612"/>
                <a:gd name="T56" fmla="*/ 363 w 2031"/>
                <a:gd name="T57" fmla="*/ 459 h 2612"/>
                <a:gd name="T58" fmla="*/ 281 w 2031"/>
                <a:gd name="T59" fmla="*/ 528 h 2612"/>
                <a:gd name="T60" fmla="*/ 207 w 2031"/>
                <a:gd name="T61" fmla="*/ 597 h 2612"/>
                <a:gd name="T62" fmla="*/ 143 w 2031"/>
                <a:gd name="T63" fmla="*/ 666 h 2612"/>
                <a:gd name="T64" fmla="*/ 78 w 2031"/>
                <a:gd name="T65" fmla="*/ 751 h 2612"/>
                <a:gd name="T66" fmla="*/ 25 w 2031"/>
                <a:gd name="T67" fmla="*/ 844 h 2612"/>
                <a:gd name="T68" fmla="*/ 1 w 2031"/>
                <a:gd name="T69" fmla="*/ 930 h 2612"/>
                <a:gd name="T70" fmla="*/ 5 w 2031"/>
                <a:gd name="T71" fmla="*/ 1005 h 2612"/>
                <a:gd name="T72" fmla="*/ 48 w 2031"/>
                <a:gd name="T73" fmla="*/ 1090 h 2612"/>
                <a:gd name="T74" fmla="*/ 116 w 2031"/>
                <a:gd name="T75" fmla="*/ 1172 h 2612"/>
                <a:gd name="T76" fmla="*/ 193 w 2031"/>
                <a:gd name="T77" fmla="*/ 1234 h 2612"/>
                <a:gd name="T78" fmla="*/ 273 w 2031"/>
                <a:gd name="T79" fmla="*/ 1280 h 2612"/>
                <a:gd name="T80" fmla="*/ 357 w 2031"/>
                <a:gd name="T81" fmla="*/ 1310 h 2612"/>
                <a:gd name="T82" fmla="*/ 435 w 2031"/>
                <a:gd name="T83" fmla="*/ 1327 h 2612"/>
                <a:gd name="T84" fmla="*/ 506 w 2031"/>
                <a:gd name="T85" fmla="*/ 1336 h 2612"/>
                <a:gd name="T86" fmla="*/ 566 w 2031"/>
                <a:gd name="T87" fmla="*/ 1337 h 2612"/>
                <a:gd name="T88" fmla="*/ 449 w 2031"/>
                <a:gd name="T89" fmla="*/ 2204 h 2612"/>
                <a:gd name="T90" fmla="*/ 570 w 2031"/>
                <a:gd name="T91" fmla="*/ 2352 h 2612"/>
                <a:gd name="T92" fmla="*/ 1779 w 2031"/>
                <a:gd name="T93" fmla="*/ 2122 h 2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31" h="2612">
                  <a:moveTo>
                    <a:pt x="1766" y="1894"/>
                  </a:moveTo>
                  <a:lnTo>
                    <a:pt x="1777" y="1863"/>
                  </a:lnTo>
                  <a:lnTo>
                    <a:pt x="1795" y="1811"/>
                  </a:lnTo>
                  <a:lnTo>
                    <a:pt x="1819" y="1740"/>
                  </a:lnTo>
                  <a:lnTo>
                    <a:pt x="1846" y="1655"/>
                  </a:lnTo>
                  <a:lnTo>
                    <a:pt x="1876" y="1554"/>
                  </a:lnTo>
                  <a:lnTo>
                    <a:pt x="1907" y="1444"/>
                  </a:lnTo>
                  <a:lnTo>
                    <a:pt x="1937" y="1324"/>
                  </a:lnTo>
                  <a:lnTo>
                    <a:pt x="1966" y="1198"/>
                  </a:lnTo>
                  <a:lnTo>
                    <a:pt x="1991" y="1068"/>
                  </a:lnTo>
                  <a:lnTo>
                    <a:pt x="2011" y="935"/>
                  </a:lnTo>
                  <a:lnTo>
                    <a:pt x="2026" y="803"/>
                  </a:lnTo>
                  <a:lnTo>
                    <a:pt x="2031" y="672"/>
                  </a:lnTo>
                  <a:lnTo>
                    <a:pt x="2028" y="549"/>
                  </a:lnTo>
                  <a:lnTo>
                    <a:pt x="2015" y="432"/>
                  </a:lnTo>
                  <a:lnTo>
                    <a:pt x="1989" y="324"/>
                  </a:lnTo>
                  <a:lnTo>
                    <a:pt x="1950" y="229"/>
                  </a:lnTo>
                  <a:lnTo>
                    <a:pt x="1940" y="209"/>
                  </a:lnTo>
                  <a:lnTo>
                    <a:pt x="1928" y="190"/>
                  </a:lnTo>
                  <a:lnTo>
                    <a:pt x="1915" y="172"/>
                  </a:lnTo>
                  <a:lnTo>
                    <a:pt x="1902" y="155"/>
                  </a:lnTo>
                  <a:lnTo>
                    <a:pt x="1889" y="139"/>
                  </a:lnTo>
                  <a:lnTo>
                    <a:pt x="1875" y="124"/>
                  </a:lnTo>
                  <a:lnTo>
                    <a:pt x="1861" y="109"/>
                  </a:lnTo>
                  <a:lnTo>
                    <a:pt x="1845" y="96"/>
                  </a:lnTo>
                  <a:lnTo>
                    <a:pt x="1828" y="85"/>
                  </a:lnTo>
                  <a:lnTo>
                    <a:pt x="1811" y="73"/>
                  </a:lnTo>
                  <a:lnTo>
                    <a:pt x="1793" y="62"/>
                  </a:lnTo>
                  <a:lnTo>
                    <a:pt x="1775" y="52"/>
                  </a:lnTo>
                  <a:lnTo>
                    <a:pt x="1756" y="44"/>
                  </a:lnTo>
                  <a:lnTo>
                    <a:pt x="1737" y="36"/>
                  </a:lnTo>
                  <a:lnTo>
                    <a:pt x="1716" y="29"/>
                  </a:lnTo>
                  <a:lnTo>
                    <a:pt x="1695" y="23"/>
                  </a:lnTo>
                  <a:lnTo>
                    <a:pt x="1646" y="13"/>
                  </a:lnTo>
                  <a:lnTo>
                    <a:pt x="1595" y="5"/>
                  </a:lnTo>
                  <a:lnTo>
                    <a:pt x="1542" y="1"/>
                  </a:lnTo>
                  <a:lnTo>
                    <a:pt x="1488" y="0"/>
                  </a:lnTo>
                  <a:lnTo>
                    <a:pt x="1435" y="1"/>
                  </a:lnTo>
                  <a:lnTo>
                    <a:pt x="1379" y="6"/>
                  </a:lnTo>
                  <a:lnTo>
                    <a:pt x="1323" y="14"/>
                  </a:lnTo>
                  <a:lnTo>
                    <a:pt x="1267" y="23"/>
                  </a:lnTo>
                  <a:lnTo>
                    <a:pt x="1211" y="36"/>
                  </a:lnTo>
                  <a:lnTo>
                    <a:pt x="1154" y="51"/>
                  </a:lnTo>
                  <a:lnTo>
                    <a:pt x="1097" y="66"/>
                  </a:lnTo>
                  <a:lnTo>
                    <a:pt x="1040" y="86"/>
                  </a:lnTo>
                  <a:lnTo>
                    <a:pt x="984" y="107"/>
                  </a:lnTo>
                  <a:lnTo>
                    <a:pt x="926" y="129"/>
                  </a:lnTo>
                  <a:lnTo>
                    <a:pt x="870" y="153"/>
                  </a:lnTo>
                  <a:lnTo>
                    <a:pt x="816" y="178"/>
                  </a:lnTo>
                  <a:lnTo>
                    <a:pt x="760" y="205"/>
                  </a:lnTo>
                  <a:lnTo>
                    <a:pt x="706" y="234"/>
                  </a:lnTo>
                  <a:lnTo>
                    <a:pt x="653" y="264"/>
                  </a:lnTo>
                  <a:lnTo>
                    <a:pt x="601" y="294"/>
                  </a:lnTo>
                  <a:lnTo>
                    <a:pt x="550" y="326"/>
                  </a:lnTo>
                  <a:lnTo>
                    <a:pt x="501" y="359"/>
                  </a:lnTo>
                  <a:lnTo>
                    <a:pt x="454" y="392"/>
                  </a:lnTo>
                  <a:lnTo>
                    <a:pt x="407" y="425"/>
                  </a:lnTo>
                  <a:lnTo>
                    <a:pt x="363" y="459"/>
                  </a:lnTo>
                  <a:lnTo>
                    <a:pt x="321" y="494"/>
                  </a:lnTo>
                  <a:lnTo>
                    <a:pt x="281" y="528"/>
                  </a:lnTo>
                  <a:lnTo>
                    <a:pt x="242" y="563"/>
                  </a:lnTo>
                  <a:lnTo>
                    <a:pt x="207" y="597"/>
                  </a:lnTo>
                  <a:lnTo>
                    <a:pt x="173" y="632"/>
                  </a:lnTo>
                  <a:lnTo>
                    <a:pt x="143" y="666"/>
                  </a:lnTo>
                  <a:lnTo>
                    <a:pt x="115" y="700"/>
                  </a:lnTo>
                  <a:lnTo>
                    <a:pt x="78" y="751"/>
                  </a:lnTo>
                  <a:lnTo>
                    <a:pt x="48" y="799"/>
                  </a:lnTo>
                  <a:lnTo>
                    <a:pt x="25" y="844"/>
                  </a:lnTo>
                  <a:lnTo>
                    <a:pt x="9" y="888"/>
                  </a:lnTo>
                  <a:lnTo>
                    <a:pt x="1" y="930"/>
                  </a:lnTo>
                  <a:lnTo>
                    <a:pt x="0" y="969"/>
                  </a:lnTo>
                  <a:lnTo>
                    <a:pt x="5" y="1005"/>
                  </a:lnTo>
                  <a:lnTo>
                    <a:pt x="18" y="1039"/>
                  </a:lnTo>
                  <a:lnTo>
                    <a:pt x="48" y="1090"/>
                  </a:lnTo>
                  <a:lnTo>
                    <a:pt x="81" y="1134"/>
                  </a:lnTo>
                  <a:lnTo>
                    <a:pt x="116" y="1172"/>
                  </a:lnTo>
                  <a:lnTo>
                    <a:pt x="154" y="1206"/>
                  </a:lnTo>
                  <a:lnTo>
                    <a:pt x="193" y="1234"/>
                  </a:lnTo>
                  <a:lnTo>
                    <a:pt x="233" y="1259"/>
                  </a:lnTo>
                  <a:lnTo>
                    <a:pt x="273" y="1280"/>
                  </a:lnTo>
                  <a:lnTo>
                    <a:pt x="315" y="1296"/>
                  </a:lnTo>
                  <a:lnTo>
                    <a:pt x="357" y="1310"/>
                  </a:lnTo>
                  <a:lnTo>
                    <a:pt x="397" y="1319"/>
                  </a:lnTo>
                  <a:lnTo>
                    <a:pt x="435" y="1327"/>
                  </a:lnTo>
                  <a:lnTo>
                    <a:pt x="472" y="1332"/>
                  </a:lnTo>
                  <a:lnTo>
                    <a:pt x="506" y="1336"/>
                  </a:lnTo>
                  <a:lnTo>
                    <a:pt x="539" y="1337"/>
                  </a:lnTo>
                  <a:lnTo>
                    <a:pt x="566" y="1337"/>
                  </a:lnTo>
                  <a:lnTo>
                    <a:pt x="591" y="1337"/>
                  </a:lnTo>
                  <a:lnTo>
                    <a:pt x="449" y="2204"/>
                  </a:lnTo>
                  <a:lnTo>
                    <a:pt x="332" y="2490"/>
                  </a:lnTo>
                  <a:lnTo>
                    <a:pt x="570" y="2352"/>
                  </a:lnTo>
                  <a:lnTo>
                    <a:pt x="647" y="2612"/>
                  </a:lnTo>
                  <a:lnTo>
                    <a:pt x="1779" y="2122"/>
                  </a:lnTo>
                  <a:lnTo>
                    <a:pt x="1766" y="189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2735408" y="1293020"/>
              <a:ext cx="2994025" cy="3321050"/>
            </a:xfrm>
            <a:custGeom>
              <a:avLst/>
              <a:gdLst>
                <a:gd name="T0" fmla="*/ 606 w 1886"/>
                <a:gd name="T1" fmla="*/ 1184 h 2092"/>
                <a:gd name="T2" fmla="*/ 536 w 1886"/>
                <a:gd name="T3" fmla="*/ 1193 h 2092"/>
                <a:gd name="T4" fmla="*/ 455 w 1886"/>
                <a:gd name="T5" fmla="*/ 1194 h 2092"/>
                <a:gd name="T6" fmla="*/ 338 w 1886"/>
                <a:gd name="T7" fmla="*/ 1178 h 2092"/>
                <a:gd name="T8" fmla="*/ 204 w 1886"/>
                <a:gd name="T9" fmla="*/ 1129 h 2092"/>
                <a:gd name="T10" fmla="*/ 79 w 1886"/>
                <a:gd name="T11" fmla="*/ 1033 h 2092"/>
                <a:gd name="T12" fmla="*/ 2 w 1886"/>
                <a:gd name="T13" fmla="*/ 909 h 2092"/>
                <a:gd name="T14" fmla="*/ 11 w 1886"/>
                <a:gd name="T15" fmla="*/ 822 h 2092"/>
                <a:gd name="T16" fmla="*/ 70 w 1886"/>
                <a:gd name="T17" fmla="*/ 713 h 2092"/>
                <a:gd name="T18" fmla="*/ 141 w 1886"/>
                <a:gd name="T19" fmla="*/ 623 h 2092"/>
                <a:gd name="T20" fmla="*/ 214 w 1886"/>
                <a:gd name="T21" fmla="*/ 549 h 2092"/>
                <a:gd name="T22" fmla="*/ 299 w 1886"/>
                <a:gd name="T23" fmla="*/ 473 h 2092"/>
                <a:gd name="T24" fmla="*/ 394 w 1886"/>
                <a:gd name="T25" fmla="*/ 399 h 2092"/>
                <a:gd name="T26" fmla="*/ 497 w 1886"/>
                <a:gd name="T27" fmla="*/ 328 h 2092"/>
                <a:gd name="T28" fmla="*/ 569 w 1886"/>
                <a:gd name="T29" fmla="*/ 307 h 2092"/>
                <a:gd name="T30" fmla="*/ 612 w 1886"/>
                <a:gd name="T31" fmla="*/ 259 h 2092"/>
                <a:gd name="T32" fmla="*/ 676 w 1886"/>
                <a:gd name="T33" fmla="*/ 222 h 2092"/>
                <a:gd name="T34" fmla="*/ 741 w 1886"/>
                <a:gd name="T35" fmla="*/ 188 h 2092"/>
                <a:gd name="T36" fmla="*/ 784 w 1886"/>
                <a:gd name="T37" fmla="*/ 214 h 2092"/>
                <a:gd name="T38" fmla="*/ 871 w 1886"/>
                <a:gd name="T39" fmla="*/ 129 h 2092"/>
                <a:gd name="T40" fmla="*/ 1003 w 1886"/>
                <a:gd name="T41" fmla="*/ 78 h 2092"/>
                <a:gd name="T42" fmla="*/ 1134 w 1886"/>
                <a:gd name="T43" fmla="*/ 39 h 2092"/>
                <a:gd name="T44" fmla="*/ 1265 w 1886"/>
                <a:gd name="T45" fmla="*/ 13 h 2092"/>
                <a:gd name="T46" fmla="*/ 1392 w 1886"/>
                <a:gd name="T47" fmla="*/ 0 h 2092"/>
                <a:gd name="T48" fmla="*/ 1452 w 1886"/>
                <a:gd name="T49" fmla="*/ 12 h 2092"/>
                <a:gd name="T50" fmla="*/ 1524 w 1886"/>
                <a:gd name="T51" fmla="*/ 5 h 2092"/>
                <a:gd name="T52" fmla="*/ 1561 w 1886"/>
                <a:gd name="T53" fmla="*/ 10 h 2092"/>
                <a:gd name="T54" fmla="*/ 1595 w 1886"/>
                <a:gd name="T55" fmla="*/ 18 h 2092"/>
                <a:gd name="T56" fmla="*/ 1640 w 1886"/>
                <a:gd name="T57" fmla="*/ 31 h 2092"/>
                <a:gd name="T58" fmla="*/ 1686 w 1886"/>
                <a:gd name="T59" fmla="*/ 52 h 2092"/>
                <a:gd name="T60" fmla="*/ 1727 w 1886"/>
                <a:gd name="T61" fmla="*/ 79 h 2092"/>
                <a:gd name="T62" fmla="*/ 1764 w 1886"/>
                <a:gd name="T63" fmla="*/ 114 h 2092"/>
                <a:gd name="T64" fmla="*/ 1796 w 1886"/>
                <a:gd name="T65" fmla="*/ 157 h 2092"/>
                <a:gd name="T66" fmla="*/ 1824 w 1886"/>
                <a:gd name="T67" fmla="*/ 209 h 2092"/>
                <a:gd name="T68" fmla="*/ 1848 w 1886"/>
                <a:gd name="T69" fmla="*/ 270 h 2092"/>
                <a:gd name="T70" fmla="*/ 1865 w 1886"/>
                <a:gd name="T71" fmla="*/ 339 h 2092"/>
                <a:gd name="T72" fmla="*/ 1863 w 1886"/>
                <a:gd name="T73" fmla="*/ 419 h 2092"/>
                <a:gd name="T74" fmla="*/ 1886 w 1886"/>
                <a:gd name="T75" fmla="*/ 620 h 2092"/>
                <a:gd name="T76" fmla="*/ 1835 w 1886"/>
                <a:gd name="T77" fmla="*/ 843 h 2092"/>
                <a:gd name="T78" fmla="*/ 1854 w 1886"/>
                <a:gd name="T79" fmla="*/ 938 h 2092"/>
                <a:gd name="T80" fmla="*/ 1828 w 1886"/>
                <a:gd name="T81" fmla="*/ 1085 h 2092"/>
                <a:gd name="T82" fmla="*/ 1796 w 1886"/>
                <a:gd name="T83" fmla="*/ 1226 h 2092"/>
                <a:gd name="T84" fmla="*/ 1714 w 1886"/>
                <a:gd name="T85" fmla="*/ 1299 h 2092"/>
                <a:gd name="T86" fmla="*/ 1733 w 1886"/>
                <a:gd name="T87" fmla="*/ 1467 h 2092"/>
                <a:gd name="T88" fmla="*/ 1670 w 1886"/>
                <a:gd name="T89" fmla="*/ 1669 h 2092"/>
                <a:gd name="T90" fmla="*/ 1630 w 1886"/>
                <a:gd name="T91" fmla="*/ 1785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86" h="2092">
                  <a:moveTo>
                    <a:pt x="1630" y="1785"/>
                  </a:moveTo>
                  <a:lnTo>
                    <a:pt x="456" y="2092"/>
                  </a:lnTo>
                  <a:lnTo>
                    <a:pt x="606" y="1184"/>
                  </a:lnTo>
                  <a:lnTo>
                    <a:pt x="556" y="1190"/>
                  </a:lnTo>
                  <a:lnTo>
                    <a:pt x="550" y="1191"/>
                  </a:lnTo>
                  <a:lnTo>
                    <a:pt x="536" y="1193"/>
                  </a:lnTo>
                  <a:lnTo>
                    <a:pt x="513" y="1194"/>
                  </a:lnTo>
                  <a:lnTo>
                    <a:pt x="487" y="1194"/>
                  </a:lnTo>
                  <a:lnTo>
                    <a:pt x="455" y="1194"/>
                  </a:lnTo>
                  <a:lnTo>
                    <a:pt x="419" y="1191"/>
                  </a:lnTo>
                  <a:lnTo>
                    <a:pt x="379" y="1186"/>
                  </a:lnTo>
                  <a:lnTo>
                    <a:pt x="338" y="1178"/>
                  </a:lnTo>
                  <a:lnTo>
                    <a:pt x="294" y="1167"/>
                  </a:lnTo>
                  <a:lnTo>
                    <a:pt x="249" y="1150"/>
                  </a:lnTo>
                  <a:lnTo>
                    <a:pt x="204" y="1129"/>
                  </a:lnTo>
                  <a:lnTo>
                    <a:pt x="161" y="1103"/>
                  </a:lnTo>
                  <a:lnTo>
                    <a:pt x="118" y="1070"/>
                  </a:lnTo>
                  <a:lnTo>
                    <a:pt x="79" y="1033"/>
                  </a:lnTo>
                  <a:lnTo>
                    <a:pt x="43" y="986"/>
                  </a:lnTo>
                  <a:lnTo>
                    <a:pt x="10" y="932"/>
                  </a:lnTo>
                  <a:lnTo>
                    <a:pt x="2" y="909"/>
                  </a:lnTo>
                  <a:lnTo>
                    <a:pt x="0" y="883"/>
                  </a:lnTo>
                  <a:lnTo>
                    <a:pt x="2" y="854"/>
                  </a:lnTo>
                  <a:lnTo>
                    <a:pt x="11" y="822"/>
                  </a:lnTo>
                  <a:lnTo>
                    <a:pt x="26" y="788"/>
                  </a:lnTo>
                  <a:lnTo>
                    <a:pt x="45" y="752"/>
                  </a:lnTo>
                  <a:lnTo>
                    <a:pt x="70" y="713"/>
                  </a:lnTo>
                  <a:lnTo>
                    <a:pt x="100" y="672"/>
                  </a:lnTo>
                  <a:lnTo>
                    <a:pt x="119" y="648"/>
                  </a:lnTo>
                  <a:lnTo>
                    <a:pt x="141" y="623"/>
                  </a:lnTo>
                  <a:lnTo>
                    <a:pt x="165" y="598"/>
                  </a:lnTo>
                  <a:lnTo>
                    <a:pt x="188" y="573"/>
                  </a:lnTo>
                  <a:lnTo>
                    <a:pt x="214" y="549"/>
                  </a:lnTo>
                  <a:lnTo>
                    <a:pt x="242" y="523"/>
                  </a:lnTo>
                  <a:lnTo>
                    <a:pt x="270" y="498"/>
                  </a:lnTo>
                  <a:lnTo>
                    <a:pt x="299" y="473"/>
                  </a:lnTo>
                  <a:lnTo>
                    <a:pt x="330" y="449"/>
                  </a:lnTo>
                  <a:lnTo>
                    <a:pt x="361" y="424"/>
                  </a:lnTo>
                  <a:lnTo>
                    <a:pt x="394" y="399"/>
                  </a:lnTo>
                  <a:lnTo>
                    <a:pt x="428" y="376"/>
                  </a:lnTo>
                  <a:lnTo>
                    <a:pt x="461" y="351"/>
                  </a:lnTo>
                  <a:lnTo>
                    <a:pt x="497" y="328"/>
                  </a:lnTo>
                  <a:lnTo>
                    <a:pt x="533" y="304"/>
                  </a:lnTo>
                  <a:lnTo>
                    <a:pt x="569" y="282"/>
                  </a:lnTo>
                  <a:lnTo>
                    <a:pt x="569" y="307"/>
                  </a:lnTo>
                  <a:lnTo>
                    <a:pt x="592" y="307"/>
                  </a:lnTo>
                  <a:lnTo>
                    <a:pt x="592" y="270"/>
                  </a:lnTo>
                  <a:lnTo>
                    <a:pt x="612" y="259"/>
                  </a:lnTo>
                  <a:lnTo>
                    <a:pt x="633" y="246"/>
                  </a:lnTo>
                  <a:lnTo>
                    <a:pt x="654" y="234"/>
                  </a:lnTo>
                  <a:lnTo>
                    <a:pt x="676" y="222"/>
                  </a:lnTo>
                  <a:lnTo>
                    <a:pt x="698" y="212"/>
                  </a:lnTo>
                  <a:lnTo>
                    <a:pt x="719" y="200"/>
                  </a:lnTo>
                  <a:lnTo>
                    <a:pt x="741" y="188"/>
                  </a:lnTo>
                  <a:lnTo>
                    <a:pt x="763" y="178"/>
                  </a:lnTo>
                  <a:lnTo>
                    <a:pt x="763" y="214"/>
                  </a:lnTo>
                  <a:lnTo>
                    <a:pt x="784" y="214"/>
                  </a:lnTo>
                  <a:lnTo>
                    <a:pt x="784" y="168"/>
                  </a:lnTo>
                  <a:lnTo>
                    <a:pt x="827" y="148"/>
                  </a:lnTo>
                  <a:lnTo>
                    <a:pt x="871" y="129"/>
                  </a:lnTo>
                  <a:lnTo>
                    <a:pt x="914" y="110"/>
                  </a:lnTo>
                  <a:lnTo>
                    <a:pt x="958" y="93"/>
                  </a:lnTo>
                  <a:lnTo>
                    <a:pt x="1003" y="78"/>
                  </a:lnTo>
                  <a:lnTo>
                    <a:pt x="1047" y="64"/>
                  </a:lnTo>
                  <a:lnTo>
                    <a:pt x="1091" y="51"/>
                  </a:lnTo>
                  <a:lnTo>
                    <a:pt x="1134" y="39"/>
                  </a:lnTo>
                  <a:lnTo>
                    <a:pt x="1178" y="28"/>
                  </a:lnTo>
                  <a:lnTo>
                    <a:pt x="1221" y="19"/>
                  </a:lnTo>
                  <a:lnTo>
                    <a:pt x="1265" y="13"/>
                  </a:lnTo>
                  <a:lnTo>
                    <a:pt x="1307" y="6"/>
                  </a:lnTo>
                  <a:lnTo>
                    <a:pt x="1350" y="2"/>
                  </a:lnTo>
                  <a:lnTo>
                    <a:pt x="1392" y="0"/>
                  </a:lnTo>
                  <a:lnTo>
                    <a:pt x="1432" y="0"/>
                  </a:lnTo>
                  <a:lnTo>
                    <a:pt x="1472" y="1"/>
                  </a:lnTo>
                  <a:lnTo>
                    <a:pt x="1452" y="12"/>
                  </a:lnTo>
                  <a:lnTo>
                    <a:pt x="1462" y="31"/>
                  </a:lnTo>
                  <a:lnTo>
                    <a:pt x="1513" y="4"/>
                  </a:lnTo>
                  <a:lnTo>
                    <a:pt x="1524" y="5"/>
                  </a:lnTo>
                  <a:lnTo>
                    <a:pt x="1537" y="6"/>
                  </a:lnTo>
                  <a:lnTo>
                    <a:pt x="1549" y="9"/>
                  </a:lnTo>
                  <a:lnTo>
                    <a:pt x="1561" y="10"/>
                  </a:lnTo>
                  <a:lnTo>
                    <a:pt x="1573" y="13"/>
                  </a:lnTo>
                  <a:lnTo>
                    <a:pt x="1584" y="15"/>
                  </a:lnTo>
                  <a:lnTo>
                    <a:pt x="1595" y="18"/>
                  </a:lnTo>
                  <a:lnTo>
                    <a:pt x="1606" y="21"/>
                  </a:lnTo>
                  <a:lnTo>
                    <a:pt x="1623" y="26"/>
                  </a:lnTo>
                  <a:lnTo>
                    <a:pt x="1640" y="31"/>
                  </a:lnTo>
                  <a:lnTo>
                    <a:pt x="1656" y="38"/>
                  </a:lnTo>
                  <a:lnTo>
                    <a:pt x="1671" y="44"/>
                  </a:lnTo>
                  <a:lnTo>
                    <a:pt x="1686" y="52"/>
                  </a:lnTo>
                  <a:lnTo>
                    <a:pt x="1700" y="61"/>
                  </a:lnTo>
                  <a:lnTo>
                    <a:pt x="1714" y="70"/>
                  </a:lnTo>
                  <a:lnTo>
                    <a:pt x="1727" y="79"/>
                  </a:lnTo>
                  <a:lnTo>
                    <a:pt x="1740" y="91"/>
                  </a:lnTo>
                  <a:lnTo>
                    <a:pt x="1752" y="103"/>
                  </a:lnTo>
                  <a:lnTo>
                    <a:pt x="1764" y="114"/>
                  </a:lnTo>
                  <a:lnTo>
                    <a:pt x="1775" y="129"/>
                  </a:lnTo>
                  <a:lnTo>
                    <a:pt x="1786" y="143"/>
                  </a:lnTo>
                  <a:lnTo>
                    <a:pt x="1796" y="157"/>
                  </a:lnTo>
                  <a:lnTo>
                    <a:pt x="1805" y="173"/>
                  </a:lnTo>
                  <a:lnTo>
                    <a:pt x="1815" y="190"/>
                  </a:lnTo>
                  <a:lnTo>
                    <a:pt x="1824" y="209"/>
                  </a:lnTo>
                  <a:lnTo>
                    <a:pt x="1833" y="229"/>
                  </a:lnTo>
                  <a:lnTo>
                    <a:pt x="1841" y="250"/>
                  </a:lnTo>
                  <a:lnTo>
                    <a:pt x="1848" y="270"/>
                  </a:lnTo>
                  <a:lnTo>
                    <a:pt x="1855" y="292"/>
                  </a:lnTo>
                  <a:lnTo>
                    <a:pt x="1860" y="316"/>
                  </a:lnTo>
                  <a:lnTo>
                    <a:pt x="1865" y="339"/>
                  </a:lnTo>
                  <a:lnTo>
                    <a:pt x="1870" y="363"/>
                  </a:lnTo>
                  <a:lnTo>
                    <a:pt x="1844" y="407"/>
                  </a:lnTo>
                  <a:lnTo>
                    <a:pt x="1863" y="419"/>
                  </a:lnTo>
                  <a:lnTo>
                    <a:pt x="1876" y="397"/>
                  </a:lnTo>
                  <a:lnTo>
                    <a:pt x="1886" y="505"/>
                  </a:lnTo>
                  <a:lnTo>
                    <a:pt x="1886" y="620"/>
                  </a:lnTo>
                  <a:lnTo>
                    <a:pt x="1880" y="740"/>
                  </a:lnTo>
                  <a:lnTo>
                    <a:pt x="1865" y="864"/>
                  </a:lnTo>
                  <a:lnTo>
                    <a:pt x="1835" y="843"/>
                  </a:lnTo>
                  <a:lnTo>
                    <a:pt x="1822" y="861"/>
                  </a:lnTo>
                  <a:lnTo>
                    <a:pt x="1861" y="888"/>
                  </a:lnTo>
                  <a:lnTo>
                    <a:pt x="1854" y="938"/>
                  </a:lnTo>
                  <a:lnTo>
                    <a:pt x="1846" y="987"/>
                  </a:lnTo>
                  <a:lnTo>
                    <a:pt x="1837" y="1035"/>
                  </a:lnTo>
                  <a:lnTo>
                    <a:pt x="1828" y="1085"/>
                  </a:lnTo>
                  <a:lnTo>
                    <a:pt x="1817" y="1133"/>
                  </a:lnTo>
                  <a:lnTo>
                    <a:pt x="1807" y="1180"/>
                  </a:lnTo>
                  <a:lnTo>
                    <a:pt x="1796" y="1226"/>
                  </a:lnTo>
                  <a:lnTo>
                    <a:pt x="1785" y="1272"/>
                  </a:lnTo>
                  <a:lnTo>
                    <a:pt x="1714" y="1272"/>
                  </a:lnTo>
                  <a:lnTo>
                    <a:pt x="1714" y="1299"/>
                  </a:lnTo>
                  <a:lnTo>
                    <a:pt x="1778" y="1299"/>
                  </a:lnTo>
                  <a:lnTo>
                    <a:pt x="1755" y="1385"/>
                  </a:lnTo>
                  <a:lnTo>
                    <a:pt x="1733" y="1467"/>
                  </a:lnTo>
                  <a:lnTo>
                    <a:pt x="1709" y="1541"/>
                  </a:lnTo>
                  <a:lnTo>
                    <a:pt x="1688" y="1609"/>
                  </a:lnTo>
                  <a:lnTo>
                    <a:pt x="1670" y="1669"/>
                  </a:lnTo>
                  <a:lnTo>
                    <a:pt x="1653" y="1718"/>
                  </a:lnTo>
                  <a:lnTo>
                    <a:pt x="1640" y="1757"/>
                  </a:lnTo>
                  <a:lnTo>
                    <a:pt x="1630" y="178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3381521" y="4247357"/>
              <a:ext cx="1943100" cy="919163"/>
            </a:xfrm>
            <a:custGeom>
              <a:avLst/>
              <a:gdLst>
                <a:gd name="T0" fmla="*/ 214 w 1224"/>
                <a:gd name="T1" fmla="*/ 579 h 579"/>
                <a:gd name="T2" fmla="*/ 135 w 1224"/>
                <a:gd name="T3" fmla="*/ 310 h 579"/>
                <a:gd name="T4" fmla="*/ 0 w 1224"/>
                <a:gd name="T5" fmla="*/ 388 h 579"/>
                <a:gd name="T6" fmla="*/ 31 w 1224"/>
                <a:gd name="T7" fmla="*/ 310 h 579"/>
                <a:gd name="T8" fmla="*/ 1216 w 1224"/>
                <a:gd name="T9" fmla="*/ 0 h 579"/>
                <a:gd name="T10" fmla="*/ 1224 w 1224"/>
                <a:gd name="T11" fmla="*/ 142 h 579"/>
                <a:gd name="T12" fmla="*/ 214 w 1224"/>
                <a:gd name="T13" fmla="*/ 579 h 579"/>
              </a:gdLst>
              <a:ahLst/>
              <a:cxnLst>
                <a:cxn ang="0">
                  <a:pos x="T0" y="T1"/>
                </a:cxn>
                <a:cxn ang="0">
                  <a:pos x="T2" y="T3"/>
                </a:cxn>
                <a:cxn ang="0">
                  <a:pos x="T4" y="T5"/>
                </a:cxn>
                <a:cxn ang="0">
                  <a:pos x="T6" y="T7"/>
                </a:cxn>
                <a:cxn ang="0">
                  <a:pos x="T8" y="T9"/>
                </a:cxn>
                <a:cxn ang="0">
                  <a:pos x="T10" y="T11"/>
                </a:cxn>
                <a:cxn ang="0">
                  <a:pos x="T12" y="T13"/>
                </a:cxn>
              </a:cxnLst>
              <a:rect l="0" t="0" r="r" b="b"/>
              <a:pathLst>
                <a:path w="1224" h="579">
                  <a:moveTo>
                    <a:pt x="214" y="579"/>
                  </a:moveTo>
                  <a:lnTo>
                    <a:pt x="135" y="310"/>
                  </a:lnTo>
                  <a:lnTo>
                    <a:pt x="0" y="388"/>
                  </a:lnTo>
                  <a:lnTo>
                    <a:pt x="31" y="310"/>
                  </a:lnTo>
                  <a:lnTo>
                    <a:pt x="1216" y="0"/>
                  </a:lnTo>
                  <a:lnTo>
                    <a:pt x="1224" y="142"/>
                  </a:lnTo>
                  <a:lnTo>
                    <a:pt x="214" y="57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p:nvSpPr>
          <p:spPr bwMode="auto">
            <a:xfrm>
              <a:off x="3951433" y="1670845"/>
              <a:ext cx="46038" cy="96838"/>
            </a:xfrm>
            <a:custGeom>
              <a:avLst/>
              <a:gdLst>
                <a:gd name="T0" fmla="*/ 29 w 29"/>
                <a:gd name="T1" fmla="*/ 57 h 61"/>
                <a:gd name="T2" fmla="*/ 22 w 29"/>
                <a:gd name="T3" fmla="*/ 0 h 61"/>
                <a:gd name="T4" fmla="*/ 0 w 29"/>
                <a:gd name="T5" fmla="*/ 4 h 61"/>
                <a:gd name="T6" fmla="*/ 8 w 29"/>
                <a:gd name="T7" fmla="*/ 61 h 61"/>
                <a:gd name="T8" fmla="*/ 29 w 29"/>
                <a:gd name="T9" fmla="*/ 57 h 61"/>
              </a:gdLst>
              <a:ahLst/>
              <a:cxnLst>
                <a:cxn ang="0">
                  <a:pos x="T0" y="T1"/>
                </a:cxn>
                <a:cxn ang="0">
                  <a:pos x="T2" y="T3"/>
                </a:cxn>
                <a:cxn ang="0">
                  <a:pos x="T4" y="T5"/>
                </a:cxn>
                <a:cxn ang="0">
                  <a:pos x="T6" y="T7"/>
                </a:cxn>
                <a:cxn ang="0">
                  <a:pos x="T8" y="T9"/>
                </a:cxn>
              </a:cxnLst>
              <a:rect l="0" t="0" r="r" b="b"/>
              <a:pathLst>
                <a:path w="29" h="61">
                  <a:moveTo>
                    <a:pt x="29" y="57"/>
                  </a:moveTo>
                  <a:lnTo>
                    <a:pt x="22" y="0"/>
                  </a:lnTo>
                  <a:lnTo>
                    <a:pt x="0" y="4"/>
                  </a:lnTo>
                  <a:lnTo>
                    <a:pt x="8" y="61"/>
                  </a:lnTo>
                  <a:lnTo>
                    <a:pt x="29" y="5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3973658" y="1799432"/>
              <a:ext cx="55563" cy="96838"/>
            </a:xfrm>
            <a:custGeom>
              <a:avLst/>
              <a:gdLst>
                <a:gd name="T0" fmla="*/ 15 w 35"/>
                <a:gd name="T1" fmla="*/ 61 h 61"/>
                <a:gd name="T2" fmla="*/ 35 w 35"/>
                <a:gd name="T3" fmla="*/ 55 h 61"/>
                <a:gd name="T4" fmla="*/ 21 w 35"/>
                <a:gd name="T5" fmla="*/ 0 h 61"/>
                <a:gd name="T6" fmla="*/ 0 w 35"/>
                <a:gd name="T7" fmla="*/ 5 h 61"/>
                <a:gd name="T8" fmla="*/ 15 w 35"/>
                <a:gd name="T9" fmla="*/ 61 h 61"/>
              </a:gdLst>
              <a:ahLst/>
              <a:cxnLst>
                <a:cxn ang="0">
                  <a:pos x="T0" y="T1"/>
                </a:cxn>
                <a:cxn ang="0">
                  <a:pos x="T2" y="T3"/>
                </a:cxn>
                <a:cxn ang="0">
                  <a:pos x="T4" y="T5"/>
                </a:cxn>
                <a:cxn ang="0">
                  <a:pos x="T6" y="T7"/>
                </a:cxn>
                <a:cxn ang="0">
                  <a:pos x="T8" y="T9"/>
                </a:cxn>
              </a:cxnLst>
              <a:rect l="0" t="0" r="r" b="b"/>
              <a:pathLst>
                <a:path w="35" h="61">
                  <a:moveTo>
                    <a:pt x="15" y="61"/>
                  </a:moveTo>
                  <a:lnTo>
                    <a:pt x="35" y="55"/>
                  </a:lnTo>
                  <a:lnTo>
                    <a:pt x="21" y="0"/>
                  </a:lnTo>
                  <a:lnTo>
                    <a:pt x="0" y="5"/>
                  </a:lnTo>
                  <a:lnTo>
                    <a:pt x="15"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4011758" y="1924845"/>
              <a:ext cx="65088" cy="96838"/>
            </a:xfrm>
            <a:custGeom>
              <a:avLst/>
              <a:gdLst>
                <a:gd name="T0" fmla="*/ 22 w 41"/>
                <a:gd name="T1" fmla="*/ 61 h 61"/>
                <a:gd name="T2" fmla="*/ 41 w 41"/>
                <a:gd name="T3" fmla="*/ 53 h 61"/>
                <a:gd name="T4" fmla="*/ 20 w 41"/>
                <a:gd name="T5" fmla="*/ 0 h 61"/>
                <a:gd name="T6" fmla="*/ 0 w 41"/>
                <a:gd name="T7" fmla="*/ 8 h 61"/>
                <a:gd name="T8" fmla="*/ 22 w 41"/>
                <a:gd name="T9" fmla="*/ 61 h 61"/>
              </a:gdLst>
              <a:ahLst/>
              <a:cxnLst>
                <a:cxn ang="0">
                  <a:pos x="T0" y="T1"/>
                </a:cxn>
                <a:cxn ang="0">
                  <a:pos x="T2" y="T3"/>
                </a:cxn>
                <a:cxn ang="0">
                  <a:pos x="T4" y="T5"/>
                </a:cxn>
                <a:cxn ang="0">
                  <a:pos x="T6" y="T7"/>
                </a:cxn>
                <a:cxn ang="0">
                  <a:pos x="T8" y="T9"/>
                </a:cxn>
              </a:cxnLst>
              <a:rect l="0" t="0" r="r" b="b"/>
              <a:pathLst>
                <a:path w="41" h="61">
                  <a:moveTo>
                    <a:pt x="22" y="61"/>
                  </a:moveTo>
                  <a:lnTo>
                    <a:pt x="41" y="53"/>
                  </a:lnTo>
                  <a:lnTo>
                    <a:pt x="20" y="0"/>
                  </a:lnTo>
                  <a:lnTo>
                    <a:pt x="0" y="8"/>
                  </a:lnTo>
                  <a:lnTo>
                    <a:pt x="22"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3"/>
            <p:cNvSpPr>
              <a:spLocks/>
            </p:cNvSpPr>
            <p:nvPr/>
          </p:nvSpPr>
          <p:spPr bwMode="auto">
            <a:xfrm>
              <a:off x="4064146" y="2042320"/>
              <a:ext cx="74613" cy="96838"/>
            </a:xfrm>
            <a:custGeom>
              <a:avLst/>
              <a:gdLst>
                <a:gd name="T0" fmla="*/ 29 w 47"/>
                <a:gd name="T1" fmla="*/ 61 h 61"/>
                <a:gd name="T2" fmla="*/ 47 w 47"/>
                <a:gd name="T3" fmla="*/ 51 h 61"/>
                <a:gd name="T4" fmla="*/ 20 w 47"/>
                <a:gd name="T5" fmla="*/ 0 h 61"/>
                <a:gd name="T6" fmla="*/ 0 w 47"/>
                <a:gd name="T7" fmla="*/ 10 h 61"/>
                <a:gd name="T8" fmla="*/ 29 w 47"/>
                <a:gd name="T9" fmla="*/ 61 h 61"/>
              </a:gdLst>
              <a:ahLst/>
              <a:cxnLst>
                <a:cxn ang="0">
                  <a:pos x="T0" y="T1"/>
                </a:cxn>
                <a:cxn ang="0">
                  <a:pos x="T2" y="T3"/>
                </a:cxn>
                <a:cxn ang="0">
                  <a:pos x="T4" y="T5"/>
                </a:cxn>
                <a:cxn ang="0">
                  <a:pos x="T6" y="T7"/>
                </a:cxn>
                <a:cxn ang="0">
                  <a:pos x="T8" y="T9"/>
                </a:cxn>
              </a:cxnLst>
              <a:rect l="0" t="0" r="r" b="b"/>
              <a:pathLst>
                <a:path w="47" h="61">
                  <a:moveTo>
                    <a:pt x="29" y="61"/>
                  </a:moveTo>
                  <a:lnTo>
                    <a:pt x="47" y="51"/>
                  </a:lnTo>
                  <a:lnTo>
                    <a:pt x="20" y="0"/>
                  </a:lnTo>
                  <a:lnTo>
                    <a:pt x="0" y="10"/>
                  </a:lnTo>
                  <a:lnTo>
                    <a:pt x="29"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4"/>
            <p:cNvSpPr>
              <a:spLocks/>
            </p:cNvSpPr>
            <p:nvPr/>
          </p:nvSpPr>
          <p:spPr bwMode="auto">
            <a:xfrm>
              <a:off x="4122883" y="2623345"/>
              <a:ext cx="82550" cy="93663"/>
            </a:xfrm>
            <a:custGeom>
              <a:avLst/>
              <a:gdLst>
                <a:gd name="T0" fmla="*/ 0 w 52"/>
                <a:gd name="T1" fmla="*/ 13 h 59"/>
                <a:gd name="T2" fmla="*/ 34 w 52"/>
                <a:gd name="T3" fmla="*/ 59 h 59"/>
                <a:gd name="T4" fmla="*/ 52 w 52"/>
                <a:gd name="T5" fmla="*/ 46 h 59"/>
                <a:gd name="T6" fmla="*/ 18 w 52"/>
                <a:gd name="T7" fmla="*/ 0 h 59"/>
                <a:gd name="T8" fmla="*/ 0 w 52"/>
                <a:gd name="T9" fmla="*/ 13 h 59"/>
              </a:gdLst>
              <a:ahLst/>
              <a:cxnLst>
                <a:cxn ang="0">
                  <a:pos x="T0" y="T1"/>
                </a:cxn>
                <a:cxn ang="0">
                  <a:pos x="T2" y="T3"/>
                </a:cxn>
                <a:cxn ang="0">
                  <a:pos x="T4" y="T5"/>
                </a:cxn>
                <a:cxn ang="0">
                  <a:pos x="T6" y="T7"/>
                </a:cxn>
                <a:cxn ang="0">
                  <a:pos x="T8" y="T9"/>
                </a:cxn>
              </a:cxnLst>
              <a:rect l="0" t="0" r="r" b="b"/>
              <a:pathLst>
                <a:path w="52" h="59">
                  <a:moveTo>
                    <a:pt x="0" y="13"/>
                  </a:moveTo>
                  <a:lnTo>
                    <a:pt x="34" y="59"/>
                  </a:lnTo>
                  <a:lnTo>
                    <a:pt x="52" y="46"/>
                  </a:lnTo>
                  <a:lnTo>
                    <a:pt x="18" y="0"/>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p:nvSpPr>
          <p:spPr bwMode="auto">
            <a:xfrm>
              <a:off x="4205433" y="2726532"/>
              <a:ext cx="87313" cy="90488"/>
            </a:xfrm>
            <a:custGeom>
              <a:avLst/>
              <a:gdLst>
                <a:gd name="T0" fmla="*/ 0 w 55"/>
                <a:gd name="T1" fmla="*/ 14 h 57"/>
                <a:gd name="T2" fmla="*/ 39 w 55"/>
                <a:gd name="T3" fmla="*/ 57 h 57"/>
                <a:gd name="T4" fmla="*/ 55 w 55"/>
                <a:gd name="T5" fmla="*/ 41 h 57"/>
                <a:gd name="T6" fmla="*/ 16 w 55"/>
                <a:gd name="T7" fmla="*/ 0 h 57"/>
                <a:gd name="T8" fmla="*/ 0 w 55"/>
                <a:gd name="T9" fmla="*/ 14 h 57"/>
              </a:gdLst>
              <a:ahLst/>
              <a:cxnLst>
                <a:cxn ang="0">
                  <a:pos x="T0" y="T1"/>
                </a:cxn>
                <a:cxn ang="0">
                  <a:pos x="T2" y="T3"/>
                </a:cxn>
                <a:cxn ang="0">
                  <a:pos x="T4" y="T5"/>
                </a:cxn>
                <a:cxn ang="0">
                  <a:pos x="T6" y="T7"/>
                </a:cxn>
                <a:cxn ang="0">
                  <a:pos x="T8" y="T9"/>
                </a:cxn>
              </a:cxnLst>
              <a:rect l="0" t="0" r="r" b="b"/>
              <a:pathLst>
                <a:path w="55" h="57">
                  <a:moveTo>
                    <a:pt x="0" y="14"/>
                  </a:moveTo>
                  <a:lnTo>
                    <a:pt x="39" y="57"/>
                  </a:lnTo>
                  <a:lnTo>
                    <a:pt x="55" y="41"/>
                  </a:lnTo>
                  <a:lnTo>
                    <a:pt x="16" y="0"/>
                  </a:lnTo>
                  <a:lnTo>
                    <a:pt x="0"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6"/>
            <p:cNvSpPr>
              <a:spLocks/>
            </p:cNvSpPr>
            <p:nvPr/>
          </p:nvSpPr>
          <p:spPr bwMode="auto">
            <a:xfrm>
              <a:off x="4300683" y="2817020"/>
              <a:ext cx="88900" cy="85725"/>
            </a:xfrm>
            <a:custGeom>
              <a:avLst/>
              <a:gdLst>
                <a:gd name="T0" fmla="*/ 0 w 56"/>
                <a:gd name="T1" fmla="*/ 17 h 54"/>
                <a:gd name="T2" fmla="*/ 43 w 56"/>
                <a:gd name="T3" fmla="*/ 54 h 54"/>
                <a:gd name="T4" fmla="*/ 56 w 56"/>
                <a:gd name="T5" fmla="*/ 38 h 54"/>
                <a:gd name="T6" fmla="*/ 14 w 56"/>
                <a:gd name="T7" fmla="*/ 0 h 54"/>
                <a:gd name="T8" fmla="*/ 0 w 56"/>
                <a:gd name="T9" fmla="*/ 17 h 54"/>
              </a:gdLst>
              <a:ahLst/>
              <a:cxnLst>
                <a:cxn ang="0">
                  <a:pos x="T0" y="T1"/>
                </a:cxn>
                <a:cxn ang="0">
                  <a:pos x="T2" y="T3"/>
                </a:cxn>
                <a:cxn ang="0">
                  <a:pos x="T4" y="T5"/>
                </a:cxn>
                <a:cxn ang="0">
                  <a:pos x="T6" y="T7"/>
                </a:cxn>
                <a:cxn ang="0">
                  <a:pos x="T8" y="T9"/>
                </a:cxn>
              </a:cxnLst>
              <a:rect l="0" t="0" r="r" b="b"/>
              <a:pathLst>
                <a:path w="56" h="54">
                  <a:moveTo>
                    <a:pt x="0" y="17"/>
                  </a:moveTo>
                  <a:lnTo>
                    <a:pt x="43" y="54"/>
                  </a:lnTo>
                  <a:lnTo>
                    <a:pt x="56" y="38"/>
                  </a:lnTo>
                  <a:lnTo>
                    <a:pt x="14" y="0"/>
                  </a:lnTo>
                  <a:lnTo>
                    <a:pt x="0" y="1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7"/>
            <p:cNvSpPr>
              <a:spLocks/>
            </p:cNvSpPr>
            <p:nvPr/>
          </p:nvSpPr>
          <p:spPr bwMode="auto">
            <a:xfrm>
              <a:off x="4403871" y="2897982"/>
              <a:ext cx="95250" cy="77788"/>
            </a:xfrm>
            <a:custGeom>
              <a:avLst/>
              <a:gdLst>
                <a:gd name="T0" fmla="*/ 0 w 60"/>
                <a:gd name="T1" fmla="*/ 18 h 49"/>
                <a:gd name="T2" fmla="*/ 48 w 60"/>
                <a:gd name="T3" fmla="*/ 49 h 49"/>
                <a:gd name="T4" fmla="*/ 60 w 60"/>
                <a:gd name="T5" fmla="*/ 31 h 49"/>
                <a:gd name="T6" fmla="*/ 12 w 60"/>
                <a:gd name="T7" fmla="*/ 0 h 49"/>
                <a:gd name="T8" fmla="*/ 0 w 60"/>
                <a:gd name="T9" fmla="*/ 18 h 49"/>
              </a:gdLst>
              <a:ahLst/>
              <a:cxnLst>
                <a:cxn ang="0">
                  <a:pos x="T0" y="T1"/>
                </a:cxn>
                <a:cxn ang="0">
                  <a:pos x="T2" y="T3"/>
                </a:cxn>
                <a:cxn ang="0">
                  <a:pos x="T4" y="T5"/>
                </a:cxn>
                <a:cxn ang="0">
                  <a:pos x="T6" y="T7"/>
                </a:cxn>
                <a:cxn ang="0">
                  <a:pos x="T8" y="T9"/>
                </a:cxn>
              </a:cxnLst>
              <a:rect l="0" t="0" r="r" b="b"/>
              <a:pathLst>
                <a:path w="60" h="49">
                  <a:moveTo>
                    <a:pt x="0" y="18"/>
                  </a:moveTo>
                  <a:lnTo>
                    <a:pt x="48" y="49"/>
                  </a:lnTo>
                  <a:lnTo>
                    <a:pt x="60" y="31"/>
                  </a:lnTo>
                  <a:lnTo>
                    <a:pt x="12" y="0"/>
                  </a:lnTo>
                  <a:lnTo>
                    <a:pt x="0"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8"/>
            <p:cNvSpPr>
              <a:spLocks/>
            </p:cNvSpPr>
            <p:nvPr/>
          </p:nvSpPr>
          <p:spPr bwMode="auto">
            <a:xfrm>
              <a:off x="4519758" y="2963070"/>
              <a:ext cx="96838" cy="73025"/>
            </a:xfrm>
            <a:custGeom>
              <a:avLst/>
              <a:gdLst>
                <a:gd name="T0" fmla="*/ 0 w 61"/>
                <a:gd name="T1" fmla="*/ 20 h 46"/>
                <a:gd name="T2" fmla="*/ 50 w 61"/>
                <a:gd name="T3" fmla="*/ 46 h 46"/>
                <a:gd name="T4" fmla="*/ 61 w 61"/>
                <a:gd name="T5" fmla="*/ 26 h 46"/>
                <a:gd name="T6" fmla="*/ 9 w 61"/>
                <a:gd name="T7" fmla="*/ 0 h 46"/>
                <a:gd name="T8" fmla="*/ 0 w 61"/>
                <a:gd name="T9" fmla="*/ 20 h 46"/>
              </a:gdLst>
              <a:ahLst/>
              <a:cxnLst>
                <a:cxn ang="0">
                  <a:pos x="T0" y="T1"/>
                </a:cxn>
                <a:cxn ang="0">
                  <a:pos x="T2" y="T3"/>
                </a:cxn>
                <a:cxn ang="0">
                  <a:pos x="T4" y="T5"/>
                </a:cxn>
                <a:cxn ang="0">
                  <a:pos x="T6" y="T7"/>
                </a:cxn>
                <a:cxn ang="0">
                  <a:pos x="T8" y="T9"/>
                </a:cxn>
              </a:cxnLst>
              <a:rect l="0" t="0" r="r" b="b"/>
              <a:pathLst>
                <a:path w="61" h="46">
                  <a:moveTo>
                    <a:pt x="0" y="20"/>
                  </a:moveTo>
                  <a:lnTo>
                    <a:pt x="50" y="46"/>
                  </a:lnTo>
                  <a:lnTo>
                    <a:pt x="61" y="26"/>
                  </a:lnTo>
                  <a:lnTo>
                    <a:pt x="9" y="0"/>
                  </a:lnTo>
                  <a:lnTo>
                    <a:pt x="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9"/>
            <p:cNvSpPr>
              <a:spLocks/>
            </p:cNvSpPr>
            <p:nvPr/>
          </p:nvSpPr>
          <p:spPr bwMode="auto">
            <a:xfrm>
              <a:off x="4640408" y="3017045"/>
              <a:ext cx="98425" cy="61913"/>
            </a:xfrm>
            <a:custGeom>
              <a:avLst/>
              <a:gdLst>
                <a:gd name="T0" fmla="*/ 0 w 62"/>
                <a:gd name="T1" fmla="*/ 20 h 39"/>
                <a:gd name="T2" fmla="*/ 55 w 62"/>
                <a:gd name="T3" fmla="*/ 39 h 39"/>
                <a:gd name="T4" fmla="*/ 62 w 62"/>
                <a:gd name="T5" fmla="*/ 18 h 39"/>
                <a:gd name="T6" fmla="*/ 7 w 62"/>
                <a:gd name="T7" fmla="*/ 0 h 39"/>
                <a:gd name="T8" fmla="*/ 0 w 62"/>
                <a:gd name="T9" fmla="*/ 20 h 39"/>
              </a:gdLst>
              <a:ahLst/>
              <a:cxnLst>
                <a:cxn ang="0">
                  <a:pos x="T0" y="T1"/>
                </a:cxn>
                <a:cxn ang="0">
                  <a:pos x="T2" y="T3"/>
                </a:cxn>
                <a:cxn ang="0">
                  <a:pos x="T4" y="T5"/>
                </a:cxn>
                <a:cxn ang="0">
                  <a:pos x="T6" y="T7"/>
                </a:cxn>
                <a:cxn ang="0">
                  <a:pos x="T8" y="T9"/>
                </a:cxn>
              </a:cxnLst>
              <a:rect l="0" t="0" r="r" b="b"/>
              <a:pathLst>
                <a:path w="62" h="39">
                  <a:moveTo>
                    <a:pt x="0" y="20"/>
                  </a:moveTo>
                  <a:lnTo>
                    <a:pt x="55" y="39"/>
                  </a:lnTo>
                  <a:lnTo>
                    <a:pt x="62" y="18"/>
                  </a:lnTo>
                  <a:lnTo>
                    <a:pt x="7" y="0"/>
                  </a:lnTo>
                  <a:lnTo>
                    <a:pt x="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0"/>
            <p:cNvSpPr>
              <a:spLocks/>
            </p:cNvSpPr>
            <p:nvPr/>
          </p:nvSpPr>
          <p:spPr bwMode="auto">
            <a:xfrm>
              <a:off x="4768996" y="3053557"/>
              <a:ext cx="96838" cy="52388"/>
            </a:xfrm>
            <a:custGeom>
              <a:avLst/>
              <a:gdLst>
                <a:gd name="T0" fmla="*/ 61 w 61"/>
                <a:gd name="T1" fmla="*/ 12 h 33"/>
                <a:gd name="T2" fmla="*/ 4 w 61"/>
                <a:gd name="T3" fmla="*/ 0 h 33"/>
                <a:gd name="T4" fmla="*/ 0 w 61"/>
                <a:gd name="T5" fmla="*/ 21 h 33"/>
                <a:gd name="T6" fmla="*/ 56 w 61"/>
                <a:gd name="T7" fmla="*/ 33 h 33"/>
                <a:gd name="T8" fmla="*/ 61 w 61"/>
                <a:gd name="T9" fmla="*/ 12 h 33"/>
              </a:gdLst>
              <a:ahLst/>
              <a:cxnLst>
                <a:cxn ang="0">
                  <a:pos x="T0" y="T1"/>
                </a:cxn>
                <a:cxn ang="0">
                  <a:pos x="T2" y="T3"/>
                </a:cxn>
                <a:cxn ang="0">
                  <a:pos x="T4" y="T5"/>
                </a:cxn>
                <a:cxn ang="0">
                  <a:pos x="T6" y="T7"/>
                </a:cxn>
                <a:cxn ang="0">
                  <a:pos x="T8" y="T9"/>
                </a:cxn>
              </a:cxnLst>
              <a:rect l="0" t="0" r="r" b="b"/>
              <a:pathLst>
                <a:path w="61" h="33">
                  <a:moveTo>
                    <a:pt x="61" y="12"/>
                  </a:moveTo>
                  <a:lnTo>
                    <a:pt x="4" y="0"/>
                  </a:lnTo>
                  <a:lnTo>
                    <a:pt x="0" y="21"/>
                  </a:lnTo>
                  <a:lnTo>
                    <a:pt x="56" y="33"/>
                  </a:lnTo>
                  <a:lnTo>
                    <a:pt x="61"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1"/>
            <p:cNvSpPr>
              <a:spLocks/>
            </p:cNvSpPr>
            <p:nvPr/>
          </p:nvSpPr>
          <p:spPr bwMode="auto">
            <a:xfrm>
              <a:off x="4924571" y="2404270"/>
              <a:ext cx="95250" cy="47625"/>
            </a:xfrm>
            <a:custGeom>
              <a:avLst/>
              <a:gdLst>
                <a:gd name="T0" fmla="*/ 60 w 60"/>
                <a:gd name="T1" fmla="*/ 20 h 30"/>
                <a:gd name="T2" fmla="*/ 57 w 60"/>
                <a:gd name="T3" fmla="*/ 0 h 30"/>
                <a:gd name="T4" fmla="*/ 0 w 60"/>
                <a:gd name="T5" fmla="*/ 9 h 30"/>
                <a:gd name="T6" fmla="*/ 2 w 60"/>
                <a:gd name="T7" fmla="*/ 30 h 30"/>
                <a:gd name="T8" fmla="*/ 60 w 60"/>
                <a:gd name="T9" fmla="*/ 20 h 30"/>
              </a:gdLst>
              <a:ahLst/>
              <a:cxnLst>
                <a:cxn ang="0">
                  <a:pos x="T0" y="T1"/>
                </a:cxn>
                <a:cxn ang="0">
                  <a:pos x="T2" y="T3"/>
                </a:cxn>
                <a:cxn ang="0">
                  <a:pos x="T4" y="T5"/>
                </a:cxn>
                <a:cxn ang="0">
                  <a:pos x="T6" y="T7"/>
                </a:cxn>
                <a:cxn ang="0">
                  <a:pos x="T8" y="T9"/>
                </a:cxn>
              </a:cxnLst>
              <a:rect l="0" t="0" r="r" b="b"/>
              <a:pathLst>
                <a:path w="60" h="30">
                  <a:moveTo>
                    <a:pt x="60" y="20"/>
                  </a:moveTo>
                  <a:lnTo>
                    <a:pt x="57" y="0"/>
                  </a:lnTo>
                  <a:lnTo>
                    <a:pt x="0" y="9"/>
                  </a:lnTo>
                  <a:lnTo>
                    <a:pt x="2" y="30"/>
                  </a:lnTo>
                  <a:lnTo>
                    <a:pt x="6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2"/>
            <p:cNvSpPr>
              <a:spLocks/>
            </p:cNvSpPr>
            <p:nvPr/>
          </p:nvSpPr>
          <p:spPr bwMode="auto">
            <a:xfrm>
              <a:off x="5049983" y="2366170"/>
              <a:ext cx="98425" cy="58738"/>
            </a:xfrm>
            <a:custGeom>
              <a:avLst/>
              <a:gdLst>
                <a:gd name="T0" fmla="*/ 62 w 62"/>
                <a:gd name="T1" fmla="*/ 21 h 37"/>
                <a:gd name="T2" fmla="*/ 56 w 62"/>
                <a:gd name="T3" fmla="*/ 0 h 37"/>
                <a:gd name="T4" fmla="*/ 0 w 62"/>
                <a:gd name="T5" fmla="*/ 16 h 37"/>
                <a:gd name="T6" fmla="*/ 7 w 62"/>
                <a:gd name="T7" fmla="*/ 37 h 37"/>
                <a:gd name="T8" fmla="*/ 62 w 62"/>
                <a:gd name="T9" fmla="*/ 21 h 37"/>
              </a:gdLst>
              <a:ahLst/>
              <a:cxnLst>
                <a:cxn ang="0">
                  <a:pos x="T0" y="T1"/>
                </a:cxn>
                <a:cxn ang="0">
                  <a:pos x="T2" y="T3"/>
                </a:cxn>
                <a:cxn ang="0">
                  <a:pos x="T4" y="T5"/>
                </a:cxn>
                <a:cxn ang="0">
                  <a:pos x="T6" y="T7"/>
                </a:cxn>
                <a:cxn ang="0">
                  <a:pos x="T8" y="T9"/>
                </a:cxn>
              </a:cxnLst>
              <a:rect l="0" t="0" r="r" b="b"/>
              <a:pathLst>
                <a:path w="62" h="37">
                  <a:moveTo>
                    <a:pt x="62" y="21"/>
                  </a:moveTo>
                  <a:lnTo>
                    <a:pt x="56" y="0"/>
                  </a:lnTo>
                  <a:lnTo>
                    <a:pt x="0" y="16"/>
                  </a:lnTo>
                  <a:lnTo>
                    <a:pt x="7" y="37"/>
                  </a:lnTo>
                  <a:lnTo>
                    <a:pt x="62"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3"/>
            <p:cNvSpPr>
              <a:spLocks/>
            </p:cNvSpPr>
            <p:nvPr/>
          </p:nvSpPr>
          <p:spPr bwMode="auto">
            <a:xfrm>
              <a:off x="5173808" y="2312195"/>
              <a:ext cx="96838" cy="68263"/>
            </a:xfrm>
            <a:custGeom>
              <a:avLst/>
              <a:gdLst>
                <a:gd name="T0" fmla="*/ 61 w 61"/>
                <a:gd name="T1" fmla="*/ 21 h 43"/>
                <a:gd name="T2" fmla="*/ 52 w 61"/>
                <a:gd name="T3" fmla="*/ 0 h 43"/>
                <a:gd name="T4" fmla="*/ 0 w 61"/>
                <a:gd name="T5" fmla="*/ 24 h 43"/>
                <a:gd name="T6" fmla="*/ 8 w 61"/>
                <a:gd name="T7" fmla="*/ 43 h 43"/>
                <a:gd name="T8" fmla="*/ 61 w 61"/>
                <a:gd name="T9" fmla="*/ 21 h 43"/>
              </a:gdLst>
              <a:ahLst/>
              <a:cxnLst>
                <a:cxn ang="0">
                  <a:pos x="T0" y="T1"/>
                </a:cxn>
                <a:cxn ang="0">
                  <a:pos x="T2" y="T3"/>
                </a:cxn>
                <a:cxn ang="0">
                  <a:pos x="T4" y="T5"/>
                </a:cxn>
                <a:cxn ang="0">
                  <a:pos x="T6" y="T7"/>
                </a:cxn>
                <a:cxn ang="0">
                  <a:pos x="T8" y="T9"/>
                </a:cxn>
              </a:cxnLst>
              <a:rect l="0" t="0" r="r" b="b"/>
              <a:pathLst>
                <a:path w="61" h="43">
                  <a:moveTo>
                    <a:pt x="61" y="21"/>
                  </a:moveTo>
                  <a:lnTo>
                    <a:pt x="52" y="0"/>
                  </a:lnTo>
                  <a:lnTo>
                    <a:pt x="0" y="24"/>
                  </a:lnTo>
                  <a:lnTo>
                    <a:pt x="8" y="43"/>
                  </a:lnTo>
                  <a:lnTo>
                    <a:pt x="61"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4"/>
            <p:cNvSpPr>
              <a:spLocks/>
            </p:cNvSpPr>
            <p:nvPr/>
          </p:nvSpPr>
          <p:spPr bwMode="auto">
            <a:xfrm>
              <a:off x="5289696" y="2247107"/>
              <a:ext cx="96838" cy="76200"/>
            </a:xfrm>
            <a:custGeom>
              <a:avLst/>
              <a:gdLst>
                <a:gd name="T0" fmla="*/ 61 w 61"/>
                <a:gd name="T1" fmla="*/ 18 h 48"/>
                <a:gd name="T2" fmla="*/ 49 w 61"/>
                <a:gd name="T3" fmla="*/ 0 h 48"/>
                <a:gd name="T4" fmla="*/ 0 w 61"/>
                <a:gd name="T5" fmla="*/ 30 h 48"/>
                <a:gd name="T6" fmla="*/ 12 w 61"/>
                <a:gd name="T7" fmla="*/ 48 h 48"/>
                <a:gd name="T8" fmla="*/ 61 w 61"/>
                <a:gd name="T9" fmla="*/ 18 h 48"/>
              </a:gdLst>
              <a:ahLst/>
              <a:cxnLst>
                <a:cxn ang="0">
                  <a:pos x="T0" y="T1"/>
                </a:cxn>
                <a:cxn ang="0">
                  <a:pos x="T2" y="T3"/>
                </a:cxn>
                <a:cxn ang="0">
                  <a:pos x="T4" y="T5"/>
                </a:cxn>
                <a:cxn ang="0">
                  <a:pos x="T6" y="T7"/>
                </a:cxn>
                <a:cxn ang="0">
                  <a:pos x="T8" y="T9"/>
                </a:cxn>
              </a:cxnLst>
              <a:rect l="0" t="0" r="r" b="b"/>
              <a:pathLst>
                <a:path w="61" h="48">
                  <a:moveTo>
                    <a:pt x="61" y="18"/>
                  </a:moveTo>
                  <a:lnTo>
                    <a:pt x="49" y="0"/>
                  </a:lnTo>
                  <a:lnTo>
                    <a:pt x="0" y="30"/>
                  </a:lnTo>
                  <a:lnTo>
                    <a:pt x="12" y="48"/>
                  </a:lnTo>
                  <a:lnTo>
                    <a:pt x="61"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p:cNvSpPr>
            <p:nvPr/>
          </p:nvSpPr>
          <p:spPr bwMode="auto">
            <a:xfrm>
              <a:off x="5399233" y="2166145"/>
              <a:ext cx="92075" cy="84138"/>
            </a:xfrm>
            <a:custGeom>
              <a:avLst/>
              <a:gdLst>
                <a:gd name="T0" fmla="*/ 58 w 58"/>
                <a:gd name="T1" fmla="*/ 18 h 53"/>
                <a:gd name="T2" fmla="*/ 45 w 58"/>
                <a:gd name="T3" fmla="*/ 0 h 53"/>
                <a:gd name="T4" fmla="*/ 0 w 58"/>
                <a:gd name="T5" fmla="*/ 36 h 53"/>
                <a:gd name="T6" fmla="*/ 13 w 58"/>
                <a:gd name="T7" fmla="*/ 53 h 53"/>
                <a:gd name="T8" fmla="*/ 58 w 58"/>
                <a:gd name="T9" fmla="*/ 18 h 53"/>
              </a:gdLst>
              <a:ahLst/>
              <a:cxnLst>
                <a:cxn ang="0">
                  <a:pos x="T0" y="T1"/>
                </a:cxn>
                <a:cxn ang="0">
                  <a:pos x="T2" y="T3"/>
                </a:cxn>
                <a:cxn ang="0">
                  <a:pos x="T4" y="T5"/>
                </a:cxn>
                <a:cxn ang="0">
                  <a:pos x="T6" y="T7"/>
                </a:cxn>
                <a:cxn ang="0">
                  <a:pos x="T8" y="T9"/>
                </a:cxn>
              </a:cxnLst>
              <a:rect l="0" t="0" r="r" b="b"/>
              <a:pathLst>
                <a:path w="58" h="53">
                  <a:moveTo>
                    <a:pt x="58" y="18"/>
                  </a:moveTo>
                  <a:lnTo>
                    <a:pt x="45" y="0"/>
                  </a:lnTo>
                  <a:lnTo>
                    <a:pt x="0" y="36"/>
                  </a:lnTo>
                  <a:lnTo>
                    <a:pt x="13" y="53"/>
                  </a:lnTo>
                  <a:lnTo>
                    <a:pt x="58"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6"/>
            <p:cNvSpPr>
              <a:spLocks/>
            </p:cNvSpPr>
            <p:nvPr/>
          </p:nvSpPr>
          <p:spPr bwMode="auto">
            <a:xfrm>
              <a:off x="5497658" y="2075657"/>
              <a:ext cx="88900" cy="88900"/>
            </a:xfrm>
            <a:custGeom>
              <a:avLst/>
              <a:gdLst>
                <a:gd name="T0" fmla="*/ 56 w 56"/>
                <a:gd name="T1" fmla="*/ 15 h 56"/>
                <a:gd name="T2" fmla="*/ 42 w 56"/>
                <a:gd name="T3" fmla="*/ 0 h 56"/>
                <a:gd name="T4" fmla="*/ 0 w 56"/>
                <a:gd name="T5" fmla="*/ 40 h 56"/>
                <a:gd name="T6" fmla="*/ 16 w 56"/>
                <a:gd name="T7" fmla="*/ 56 h 56"/>
                <a:gd name="T8" fmla="*/ 56 w 56"/>
                <a:gd name="T9" fmla="*/ 15 h 56"/>
              </a:gdLst>
              <a:ahLst/>
              <a:cxnLst>
                <a:cxn ang="0">
                  <a:pos x="T0" y="T1"/>
                </a:cxn>
                <a:cxn ang="0">
                  <a:pos x="T2" y="T3"/>
                </a:cxn>
                <a:cxn ang="0">
                  <a:pos x="T4" y="T5"/>
                </a:cxn>
                <a:cxn ang="0">
                  <a:pos x="T6" y="T7"/>
                </a:cxn>
                <a:cxn ang="0">
                  <a:pos x="T8" y="T9"/>
                </a:cxn>
              </a:cxnLst>
              <a:rect l="0" t="0" r="r" b="b"/>
              <a:pathLst>
                <a:path w="56" h="56">
                  <a:moveTo>
                    <a:pt x="56" y="15"/>
                  </a:moveTo>
                  <a:lnTo>
                    <a:pt x="42" y="0"/>
                  </a:lnTo>
                  <a:lnTo>
                    <a:pt x="0" y="40"/>
                  </a:lnTo>
                  <a:lnTo>
                    <a:pt x="16" y="56"/>
                  </a:lnTo>
                  <a:lnTo>
                    <a:pt x="56" y="1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7"/>
            <p:cNvSpPr>
              <a:spLocks/>
            </p:cNvSpPr>
            <p:nvPr/>
          </p:nvSpPr>
          <p:spPr bwMode="auto">
            <a:xfrm>
              <a:off x="5586558" y="1972470"/>
              <a:ext cx="82550" cy="95250"/>
            </a:xfrm>
            <a:custGeom>
              <a:avLst/>
              <a:gdLst>
                <a:gd name="T0" fmla="*/ 52 w 52"/>
                <a:gd name="T1" fmla="*/ 14 h 60"/>
                <a:gd name="T2" fmla="*/ 35 w 52"/>
                <a:gd name="T3" fmla="*/ 0 h 60"/>
                <a:gd name="T4" fmla="*/ 0 w 52"/>
                <a:gd name="T5" fmla="*/ 45 h 60"/>
                <a:gd name="T6" fmla="*/ 17 w 52"/>
                <a:gd name="T7" fmla="*/ 60 h 60"/>
                <a:gd name="T8" fmla="*/ 52 w 52"/>
                <a:gd name="T9" fmla="*/ 14 h 60"/>
              </a:gdLst>
              <a:ahLst/>
              <a:cxnLst>
                <a:cxn ang="0">
                  <a:pos x="T0" y="T1"/>
                </a:cxn>
                <a:cxn ang="0">
                  <a:pos x="T2" y="T3"/>
                </a:cxn>
                <a:cxn ang="0">
                  <a:pos x="T4" y="T5"/>
                </a:cxn>
                <a:cxn ang="0">
                  <a:pos x="T6" y="T7"/>
                </a:cxn>
                <a:cxn ang="0">
                  <a:pos x="T8" y="T9"/>
                </a:cxn>
              </a:cxnLst>
              <a:rect l="0" t="0" r="r" b="b"/>
              <a:pathLst>
                <a:path w="52" h="60">
                  <a:moveTo>
                    <a:pt x="52" y="14"/>
                  </a:moveTo>
                  <a:lnTo>
                    <a:pt x="35" y="0"/>
                  </a:lnTo>
                  <a:lnTo>
                    <a:pt x="0" y="45"/>
                  </a:lnTo>
                  <a:lnTo>
                    <a:pt x="17" y="60"/>
                  </a:lnTo>
                  <a:lnTo>
                    <a:pt x="52"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8"/>
            <p:cNvSpPr>
              <a:spLocks/>
            </p:cNvSpPr>
            <p:nvPr/>
          </p:nvSpPr>
          <p:spPr bwMode="auto">
            <a:xfrm>
              <a:off x="5356371" y="2348707"/>
              <a:ext cx="77788" cy="96838"/>
            </a:xfrm>
            <a:custGeom>
              <a:avLst/>
              <a:gdLst>
                <a:gd name="T0" fmla="*/ 0 w 49"/>
                <a:gd name="T1" fmla="*/ 13 h 61"/>
                <a:gd name="T2" fmla="*/ 31 w 49"/>
                <a:gd name="T3" fmla="*/ 61 h 61"/>
                <a:gd name="T4" fmla="*/ 49 w 49"/>
                <a:gd name="T5" fmla="*/ 48 h 61"/>
                <a:gd name="T6" fmla="*/ 18 w 49"/>
                <a:gd name="T7" fmla="*/ 0 h 61"/>
                <a:gd name="T8" fmla="*/ 0 w 49"/>
                <a:gd name="T9" fmla="*/ 13 h 61"/>
              </a:gdLst>
              <a:ahLst/>
              <a:cxnLst>
                <a:cxn ang="0">
                  <a:pos x="T0" y="T1"/>
                </a:cxn>
                <a:cxn ang="0">
                  <a:pos x="T2" y="T3"/>
                </a:cxn>
                <a:cxn ang="0">
                  <a:pos x="T4" y="T5"/>
                </a:cxn>
                <a:cxn ang="0">
                  <a:pos x="T6" y="T7"/>
                </a:cxn>
                <a:cxn ang="0">
                  <a:pos x="T8" y="T9"/>
                </a:cxn>
              </a:cxnLst>
              <a:rect l="0" t="0" r="r" b="b"/>
              <a:pathLst>
                <a:path w="49" h="61">
                  <a:moveTo>
                    <a:pt x="0" y="13"/>
                  </a:moveTo>
                  <a:lnTo>
                    <a:pt x="31" y="61"/>
                  </a:lnTo>
                  <a:lnTo>
                    <a:pt x="49" y="48"/>
                  </a:lnTo>
                  <a:lnTo>
                    <a:pt x="18" y="0"/>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29"/>
            <p:cNvSpPr>
              <a:spLocks/>
            </p:cNvSpPr>
            <p:nvPr/>
          </p:nvSpPr>
          <p:spPr bwMode="auto">
            <a:xfrm>
              <a:off x="5434158" y="2453482"/>
              <a:ext cx="87313" cy="92075"/>
            </a:xfrm>
            <a:custGeom>
              <a:avLst/>
              <a:gdLst>
                <a:gd name="T0" fmla="*/ 0 w 55"/>
                <a:gd name="T1" fmla="*/ 14 h 58"/>
                <a:gd name="T2" fmla="*/ 38 w 55"/>
                <a:gd name="T3" fmla="*/ 58 h 58"/>
                <a:gd name="T4" fmla="*/ 55 w 55"/>
                <a:gd name="T5" fmla="*/ 44 h 58"/>
                <a:gd name="T6" fmla="*/ 17 w 55"/>
                <a:gd name="T7" fmla="*/ 0 h 58"/>
                <a:gd name="T8" fmla="*/ 0 w 55"/>
                <a:gd name="T9" fmla="*/ 14 h 58"/>
              </a:gdLst>
              <a:ahLst/>
              <a:cxnLst>
                <a:cxn ang="0">
                  <a:pos x="T0" y="T1"/>
                </a:cxn>
                <a:cxn ang="0">
                  <a:pos x="T2" y="T3"/>
                </a:cxn>
                <a:cxn ang="0">
                  <a:pos x="T4" y="T5"/>
                </a:cxn>
                <a:cxn ang="0">
                  <a:pos x="T6" y="T7"/>
                </a:cxn>
                <a:cxn ang="0">
                  <a:pos x="T8" y="T9"/>
                </a:cxn>
              </a:cxnLst>
              <a:rect l="0" t="0" r="r" b="b"/>
              <a:pathLst>
                <a:path w="55" h="58">
                  <a:moveTo>
                    <a:pt x="0" y="14"/>
                  </a:moveTo>
                  <a:lnTo>
                    <a:pt x="38" y="58"/>
                  </a:lnTo>
                  <a:lnTo>
                    <a:pt x="55" y="44"/>
                  </a:lnTo>
                  <a:lnTo>
                    <a:pt x="17" y="0"/>
                  </a:lnTo>
                  <a:lnTo>
                    <a:pt x="0"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0"/>
            <p:cNvSpPr>
              <a:spLocks/>
            </p:cNvSpPr>
            <p:nvPr/>
          </p:nvSpPr>
          <p:spPr bwMode="auto">
            <a:xfrm>
              <a:off x="5524646" y="2548732"/>
              <a:ext cx="92075" cy="85725"/>
            </a:xfrm>
            <a:custGeom>
              <a:avLst/>
              <a:gdLst>
                <a:gd name="T0" fmla="*/ 0 w 58"/>
                <a:gd name="T1" fmla="*/ 15 h 54"/>
                <a:gd name="T2" fmla="*/ 43 w 58"/>
                <a:gd name="T3" fmla="*/ 54 h 54"/>
                <a:gd name="T4" fmla="*/ 58 w 58"/>
                <a:gd name="T5" fmla="*/ 39 h 54"/>
                <a:gd name="T6" fmla="*/ 16 w 58"/>
                <a:gd name="T7" fmla="*/ 0 h 54"/>
                <a:gd name="T8" fmla="*/ 0 w 58"/>
                <a:gd name="T9" fmla="*/ 15 h 54"/>
              </a:gdLst>
              <a:ahLst/>
              <a:cxnLst>
                <a:cxn ang="0">
                  <a:pos x="T0" y="T1"/>
                </a:cxn>
                <a:cxn ang="0">
                  <a:pos x="T2" y="T3"/>
                </a:cxn>
                <a:cxn ang="0">
                  <a:pos x="T4" y="T5"/>
                </a:cxn>
                <a:cxn ang="0">
                  <a:pos x="T6" y="T7"/>
                </a:cxn>
                <a:cxn ang="0">
                  <a:pos x="T8" y="T9"/>
                </a:cxn>
              </a:cxnLst>
              <a:rect l="0" t="0" r="r" b="b"/>
              <a:pathLst>
                <a:path w="58" h="54">
                  <a:moveTo>
                    <a:pt x="0" y="15"/>
                  </a:moveTo>
                  <a:lnTo>
                    <a:pt x="43" y="54"/>
                  </a:lnTo>
                  <a:lnTo>
                    <a:pt x="58" y="39"/>
                  </a:lnTo>
                  <a:lnTo>
                    <a:pt x="16" y="0"/>
                  </a:lnTo>
                  <a:lnTo>
                    <a:pt x="0" y="1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1"/>
            <p:cNvSpPr>
              <a:spLocks/>
            </p:cNvSpPr>
            <p:nvPr/>
          </p:nvSpPr>
          <p:spPr bwMode="auto">
            <a:xfrm>
              <a:off x="4129233" y="2161382"/>
              <a:ext cx="80963" cy="95250"/>
            </a:xfrm>
            <a:custGeom>
              <a:avLst/>
              <a:gdLst>
                <a:gd name="T0" fmla="*/ 32 w 51"/>
                <a:gd name="T1" fmla="*/ 60 h 60"/>
                <a:gd name="T2" fmla="*/ 51 w 51"/>
                <a:gd name="T3" fmla="*/ 49 h 60"/>
                <a:gd name="T4" fmla="*/ 18 w 51"/>
                <a:gd name="T5" fmla="*/ 0 h 60"/>
                <a:gd name="T6" fmla="*/ 0 w 51"/>
                <a:gd name="T7" fmla="*/ 13 h 60"/>
                <a:gd name="T8" fmla="*/ 32 w 51"/>
                <a:gd name="T9" fmla="*/ 60 h 60"/>
              </a:gdLst>
              <a:ahLst/>
              <a:cxnLst>
                <a:cxn ang="0">
                  <a:pos x="T0" y="T1"/>
                </a:cxn>
                <a:cxn ang="0">
                  <a:pos x="T2" y="T3"/>
                </a:cxn>
                <a:cxn ang="0">
                  <a:pos x="T4" y="T5"/>
                </a:cxn>
                <a:cxn ang="0">
                  <a:pos x="T6" y="T7"/>
                </a:cxn>
                <a:cxn ang="0">
                  <a:pos x="T8" y="T9"/>
                </a:cxn>
              </a:cxnLst>
              <a:rect l="0" t="0" r="r" b="b"/>
              <a:pathLst>
                <a:path w="51" h="60">
                  <a:moveTo>
                    <a:pt x="32" y="60"/>
                  </a:moveTo>
                  <a:lnTo>
                    <a:pt x="51" y="49"/>
                  </a:lnTo>
                  <a:lnTo>
                    <a:pt x="18" y="0"/>
                  </a:lnTo>
                  <a:lnTo>
                    <a:pt x="0" y="13"/>
                  </a:lnTo>
                  <a:lnTo>
                    <a:pt x="32" y="6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2"/>
            <p:cNvSpPr>
              <a:spLocks/>
            </p:cNvSpPr>
            <p:nvPr/>
          </p:nvSpPr>
          <p:spPr bwMode="auto">
            <a:xfrm>
              <a:off x="4210196" y="2264570"/>
              <a:ext cx="85725" cy="93663"/>
            </a:xfrm>
            <a:custGeom>
              <a:avLst/>
              <a:gdLst>
                <a:gd name="T0" fmla="*/ 37 w 54"/>
                <a:gd name="T1" fmla="*/ 59 h 59"/>
                <a:gd name="T2" fmla="*/ 54 w 54"/>
                <a:gd name="T3" fmla="*/ 45 h 59"/>
                <a:gd name="T4" fmla="*/ 15 w 54"/>
                <a:gd name="T5" fmla="*/ 0 h 59"/>
                <a:gd name="T6" fmla="*/ 0 w 54"/>
                <a:gd name="T7" fmla="*/ 15 h 59"/>
                <a:gd name="T8" fmla="*/ 37 w 54"/>
                <a:gd name="T9" fmla="*/ 59 h 59"/>
              </a:gdLst>
              <a:ahLst/>
              <a:cxnLst>
                <a:cxn ang="0">
                  <a:pos x="T0" y="T1"/>
                </a:cxn>
                <a:cxn ang="0">
                  <a:pos x="T2" y="T3"/>
                </a:cxn>
                <a:cxn ang="0">
                  <a:pos x="T4" y="T5"/>
                </a:cxn>
                <a:cxn ang="0">
                  <a:pos x="T6" y="T7"/>
                </a:cxn>
                <a:cxn ang="0">
                  <a:pos x="T8" y="T9"/>
                </a:cxn>
              </a:cxnLst>
              <a:rect l="0" t="0" r="r" b="b"/>
              <a:pathLst>
                <a:path w="54" h="59">
                  <a:moveTo>
                    <a:pt x="37" y="59"/>
                  </a:moveTo>
                  <a:lnTo>
                    <a:pt x="54" y="45"/>
                  </a:lnTo>
                  <a:lnTo>
                    <a:pt x="15" y="0"/>
                  </a:lnTo>
                  <a:lnTo>
                    <a:pt x="0" y="15"/>
                  </a:lnTo>
                  <a:lnTo>
                    <a:pt x="37" y="5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3"/>
            <p:cNvSpPr>
              <a:spLocks/>
            </p:cNvSpPr>
            <p:nvPr/>
          </p:nvSpPr>
          <p:spPr bwMode="auto">
            <a:xfrm>
              <a:off x="3645046" y="1816895"/>
              <a:ext cx="46038" cy="95250"/>
            </a:xfrm>
            <a:custGeom>
              <a:avLst/>
              <a:gdLst>
                <a:gd name="T0" fmla="*/ 21 w 29"/>
                <a:gd name="T1" fmla="*/ 0 h 60"/>
                <a:gd name="T2" fmla="*/ 0 w 29"/>
                <a:gd name="T3" fmla="*/ 3 h 60"/>
                <a:gd name="T4" fmla="*/ 7 w 29"/>
                <a:gd name="T5" fmla="*/ 60 h 60"/>
                <a:gd name="T6" fmla="*/ 29 w 29"/>
                <a:gd name="T7" fmla="*/ 57 h 60"/>
                <a:gd name="T8" fmla="*/ 21 w 29"/>
                <a:gd name="T9" fmla="*/ 0 h 60"/>
              </a:gdLst>
              <a:ahLst/>
              <a:cxnLst>
                <a:cxn ang="0">
                  <a:pos x="T0" y="T1"/>
                </a:cxn>
                <a:cxn ang="0">
                  <a:pos x="T2" y="T3"/>
                </a:cxn>
                <a:cxn ang="0">
                  <a:pos x="T4" y="T5"/>
                </a:cxn>
                <a:cxn ang="0">
                  <a:pos x="T6" y="T7"/>
                </a:cxn>
                <a:cxn ang="0">
                  <a:pos x="T8" y="T9"/>
                </a:cxn>
              </a:cxnLst>
              <a:rect l="0" t="0" r="r" b="b"/>
              <a:pathLst>
                <a:path w="29" h="60">
                  <a:moveTo>
                    <a:pt x="21" y="0"/>
                  </a:moveTo>
                  <a:lnTo>
                    <a:pt x="0" y="3"/>
                  </a:lnTo>
                  <a:lnTo>
                    <a:pt x="7" y="60"/>
                  </a:lnTo>
                  <a:lnTo>
                    <a:pt x="29" y="57"/>
                  </a:lnTo>
                  <a:lnTo>
                    <a:pt x="2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4"/>
            <p:cNvSpPr>
              <a:spLocks/>
            </p:cNvSpPr>
            <p:nvPr/>
          </p:nvSpPr>
          <p:spPr bwMode="auto">
            <a:xfrm>
              <a:off x="3665683" y="1945482"/>
              <a:ext cx="55563" cy="96838"/>
            </a:xfrm>
            <a:custGeom>
              <a:avLst/>
              <a:gdLst>
                <a:gd name="T0" fmla="*/ 21 w 35"/>
                <a:gd name="T1" fmla="*/ 0 h 61"/>
                <a:gd name="T2" fmla="*/ 0 w 35"/>
                <a:gd name="T3" fmla="*/ 5 h 61"/>
                <a:gd name="T4" fmla="*/ 15 w 35"/>
                <a:gd name="T5" fmla="*/ 61 h 61"/>
                <a:gd name="T6" fmla="*/ 35 w 35"/>
                <a:gd name="T7" fmla="*/ 56 h 61"/>
                <a:gd name="T8" fmla="*/ 21 w 35"/>
                <a:gd name="T9" fmla="*/ 0 h 61"/>
              </a:gdLst>
              <a:ahLst/>
              <a:cxnLst>
                <a:cxn ang="0">
                  <a:pos x="T0" y="T1"/>
                </a:cxn>
                <a:cxn ang="0">
                  <a:pos x="T2" y="T3"/>
                </a:cxn>
                <a:cxn ang="0">
                  <a:pos x="T4" y="T5"/>
                </a:cxn>
                <a:cxn ang="0">
                  <a:pos x="T6" y="T7"/>
                </a:cxn>
                <a:cxn ang="0">
                  <a:pos x="T8" y="T9"/>
                </a:cxn>
              </a:cxnLst>
              <a:rect l="0" t="0" r="r" b="b"/>
              <a:pathLst>
                <a:path w="35" h="61">
                  <a:moveTo>
                    <a:pt x="21" y="0"/>
                  </a:moveTo>
                  <a:lnTo>
                    <a:pt x="0" y="5"/>
                  </a:lnTo>
                  <a:lnTo>
                    <a:pt x="15" y="61"/>
                  </a:lnTo>
                  <a:lnTo>
                    <a:pt x="35" y="56"/>
                  </a:lnTo>
                  <a:lnTo>
                    <a:pt x="2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5"/>
            <p:cNvSpPr>
              <a:spLocks/>
            </p:cNvSpPr>
            <p:nvPr/>
          </p:nvSpPr>
          <p:spPr bwMode="auto">
            <a:xfrm>
              <a:off x="3705371" y="2070895"/>
              <a:ext cx="63500" cy="96838"/>
            </a:xfrm>
            <a:custGeom>
              <a:avLst/>
              <a:gdLst>
                <a:gd name="T0" fmla="*/ 20 w 40"/>
                <a:gd name="T1" fmla="*/ 0 h 61"/>
                <a:gd name="T2" fmla="*/ 0 w 40"/>
                <a:gd name="T3" fmla="*/ 8 h 61"/>
                <a:gd name="T4" fmla="*/ 21 w 40"/>
                <a:gd name="T5" fmla="*/ 61 h 61"/>
                <a:gd name="T6" fmla="*/ 40 w 40"/>
                <a:gd name="T7" fmla="*/ 54 h 61"/>
                <a:gd name="T8" fmla="*/ 20 w 40"/>
                <a:gd name="T9" fmla="*/ 0 h 61"/>
              </a:gdLst>
              <a:ahLst/>
              <a:cxnLst>
                <a:cxn ang="0">
                  <a:pos x="T0" y="T1"/>
                </a:cxn>
                <a:cxn ang="0">
                  <a:pos x="T2" y="T3"/>
                </a:cxn>
                <a:cxn ang="0">
                  <a:pos x="T4" y="T5"/>
                </a:cxn>
                <a:cxn ang="0">
                  <a:pos x="T6" y="T7"/>
                </a:cxn>
                <a:cxn ang="0">
                  <a:pos x="T8" y="T9"/>
                </a:cxn>
              </a:cxnLst>
              <a:rect l="0" t="0" r="r" b="b"/>
              <a:pathLst>
                <a:path w="40" h="61">
                  <a:moveTo>
                    <a:pt x="20" y="0"/>
                  </a:moveTo>
                  <a:lnTo>
                    <a:pt x="0" y="8"/>
                  </a:lnTo>
                  <a:lnTo>
                    <a:pt x="21" y="61"/>
                  </a:lnTo>
                  <a:lnTo>
                    <a:pt x="40" y="54"/>
                  </a:lnTo>
                  <a:lnTo>
                    <a:pt x="20"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6"/>
            <p:cNvSpPr>
              <a:spLocks/>
            </p:cNvSpPr>
            <p:nvPr/>
          </p:nvSpPr>
          <p:spPr bwMode="auto">
            <a:xfrm>
              <a:off x="3759346" y="2188370"/>
              <a:ext cx="71438" cy="98425"/>
            </a:xfrm>
            <a:custGeom>
              <a:avLst/>
              <a:gdLst>
                <a:gd name="T0" fmla="*/ 18 w 45"/>
                <a:gd name="T1" fmla="*/ 0 h 62"/>
                <a:gd name="T2" fmla="*/ 0 w 45"/>
                <a:gd name="T3" fmla="*/ 11 h 62"/>
                <a:gd name="T4" fmla="*/ 27 w 45"/>
                <a:gd name="T5" fmla="*/ 62 h 62"/>
                <a:gd name="T6" fmla="*/ 45 w 45"/>
                <a:gd name="T7" fmla="*/ 51 h 62"/>
                <a:gd name="T8" fmla="*/ 18 w 45"/>
                <a:gd name="T9" fmla="*/ 0 h 62"/>
              </a:gdLst>
              <a:ahLst/>
              <a:cxnLst>
                <a:cxn ang="0">
                  <a:pos x="T0" y="T1"/>
                </a:cxn>
                <a:cxn ang="0">
                  <a:pos x="T2" y="T3"/>
                </a:cxn>
                <a:cxn ang="0">
                  <a:pos x="T4" y="T5"/>
                </a:cxn>
                <a:cxn ang="0">
                  <a:pos x="T6" y="T7"/>
                </a:cxn>
                <a:cxn ang="0">
                  <a:pos x="T8" y="T9"/>
                </a:cxn>
              </a:cxnLst>
              <a:rect l="0" t="0" r="r" b="b"/>
              <a:pathLst>
                <a:path w="45" h="62">
                  <a:moveTo>
                    <a:pt x="18" y="0"/>
                  </a:moveTo>
                  <a:lnTo>
                    <a:pt x="0" y="11"/>
                  </a:lnTo>
                  <a:lnTo>
                    <a:pt x="27" y="62"/>
                  </a:lnTo>
                  <a:lnTo>
                    <a:pt x="45" y="51"/>
                  </a:lnTo>
                  <a:lnTo>
                    <a:pt x="18"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7"/>
            <p:cNvSpPr>
              <a:spLocks/>
            </p:cNvSpPr>
            <p:nvPr/>
          </p:nvSpPr>
          <p:spPr bwMode="auto">
            <a:xfrm>
              <a:off x="3821258" y="2309020"/>
              <a:ext cx="80963" cy="95250"/>
            </a:xfrm>
            <a:custGeom>
              <a:avLst/>
              <a:gdLst>
                <a:gd name="T0" fmla="*/ 0 w 51"/>
                <a:gd name="T1" fmla="*/ 12 h 60"/>
                <a:gd name="T2" fmla="*/ 32 w 51"/>
                <a:gd name="T3" fmla="*/ 60 h 60"/>
                <a:gd name="T4" fmla="*/ 51 w 51"/>
                <a:gd name="T5" fmla="*/ 48 h 60"/>
                <a:gd name="T6" fmla="*/ 18 w 51"/>
                <a:gd name="T7" fmla="*/ 0 h 60"/>
                <a:gd name="T8" fmla="*/ 0 w 51"/>
                <a:gd name="T9" fmla="*/ 12 h 60"/>
              </a:gdLst>
              <a:ahLst/>
              <a:cxnLst>
                <a:cxn ang="0">
                  <a:pos x="T0" y="T1"/>
                </a:cxn>
                <a:cxn ang="0">
                  <a:pos x="T2" y="T3"/>
                </a:cxn>
                <a:cxn ang="0">
                  <a:pos x="T4" y="T5"/>
                </a:cxn>
                <a:cxn ang="0">
                  <a:pos x="T6" y="T7"/>
                </a:cxn>
                <a:cxn ang="0">
                  <a:pos x="T8" y="T9"/>
                </a:cxn>
              </a:cxnLst>
              <a:rect l="0" t="0" r="r" b="b"/>
              <a:pathLst>
                <a:path w="51" h="60">
                  <a:moveTo>
                    <a:pt x="0" y="12"/>
                  </a:moveTo>
                  <a:lnTo>
                    <a:pt x="32" y="60"/>
                  </a:lnTo>
                  <a:lnTo>
                    <a:pt x="51" y="48"/>
                  </a:lnTo>
                  <a:lnTo>
                    <a:pt x="18" y="0"/>
                  </a:lnTo>
                  <a:lnTo>
                    <a:pt x="0"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8"/>
            <p:cNvSpPr>
              <a:spLocks/>
            </p:cNvSpPr>
            <p:nvPr/>
          </p:nvSpPr>
          <p:spPr bwMode="auto">
            <a:xfrm>
              <a:off x="4302271" y="2359820"/>
              <a:ext cx="88900" cy="85725"/>
            </a:xfrm>
            <a:custGeom>
              <a:avLst/>
              <a:gdLst>
                <a:gd name="T0" fmla="*/ 56 w 56"/>
                <a:gd name="T1" fmla="*/ 38 h 54"/>
                <a:gd name="T2" fmla="*/ 14 w 56"/>
                <a:gd name="T3" fmla="*/ 0 h 54"/>
                <a:gd name="T4" fmla="*/ 0 w 56"/>
                <a:gd name="T5" fmla="*/ 16 h 54"/>
                <a:gd name="T6" fmla="*/ 42 w 56"/>
                <a:gd name="T7" fmla="*/ 54 h 54"/>
                <a:gd name="T8" fmla="*/ 56 w 56"/>
                <a:gd name="T9" fmla="*/ 38 h 54"/>
              </a:gdLst>
              <a:ahLst/>
              <a:cxnLst>
                <a:cxn ang="0">
                  <a:pos x="T0" y="T1"/>
                </a:cxn>
                <a:cxn ang="0">
                  <a:pos x="T2" y="T3"/>
                </a:cxn>
                <a:cxn ang="0">
                  <a:pos x="T4" y="T5"/>
                </a:cxn>
                <a:cxn ang="0">
                  <a:pos x="T6" y="T7"/>
                </a:cxn>
                <a:cxn ang="0">
                  <a:pos x="T8" y="T9"/>
                </a:cxn>
              </a:cxnLst>
              <a:rect l="0" t="0" r="r" b="b"/>
              <a:pathLst>
                <a:path w="56" h="54">
                  <a:moveTo>
                    <a:pt x="56" y="38"/>
                  </a:moveTo>
                  <a:lnTo>
                    <a:pt x="14" y="0"/>
                  </a:lnTo>
                  <a:lnTo>
                    <a:pt x="0" y="16"/>
                  </a:lnTo>
                  <a:lnTo>
                    <a:pt x="42" y="54"/>
                  </a:lnTo>
                  <a:lnTo>
                    <a:pt x="56" y="3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9"/>
            <p:cNvSpPr>
              <a:spLocks/>
            </p:cNvSpPr>
            <p:nvPr/>
          </p:nvSpPr>
          <p:spPr bwMode="auto">
            <a:xfrm>
              <a:off x="4835671" y="2486820"/>
              <a:ext cx="71438" cy="96838"/>
            </a:xfrm>
            <a:custGeom>
              <a:avLst/>
              <a:gdLst>
                <a:gd name="T0" fmla="*/ 0 w 45"/>
                <a:gd name="T1" fmla="*/ 9 h 61"/>
                <a:gd name="T2" fmla="*/ 26 w 45"/>
                <a:gd name="T3" fmla="*/ 61 h 61"/>
                <a:gd name="T4" fmla="*/ 45 w 45"/>
                <a:gd name="T5" fmla="*/ 52 h 61"/>
                <a:gd name="T6" fmla="*/ 19 w 45"/>
                <a:gd name="T7" fmla="*/ 0 h 61"/>
                <a:gd name="T8" fmla="*/ 0 w 45"/>
                <a:gd name="T9" fmla="*/ 9 h 61"/>
              </a:gdLst>
              <a:ahLst/>
              <a:cxnLst>
                <a:cxn ang="0">
                  <a:pos x="T0" y="T1"/>
                </a:cxn>
                <a:cxn ang="0">
                  <a:pos x="T2" y="T3"/>
                </a:cxn>
                <a:cxn ang="0">
                  <a:pos x="T4" y="T5"/>
                </a:cxn>
                <a:cxn ang="0">
                  <a:pos x="T6" y="T7"/>
                </a:cxn>
                <a:cxn ang="0">
                  <a:pos x="T8" y="T9"/>
                </a:cxn>
              </a:cxnLst>
              <a:rect l="0" t="0" r="r" b="b"/>
              <a:pathLst>
                <a:path w="45" h="61">
                  <a:moveTo>
                    <a:pt x="0" y="9"/>
                  </a:moveTo>
                  <a:lnTo>
                    <a:pt x="26" y="61"/>
                  </a:lnTo>
                  <a:lnTo>
                    <a:pt x="45" y="52"/>
                  </a:lnTo>
                  <a:lnTo>
                    <a:pt x="19" y="0"/>
                  </a:lnTo>
                  <a:lnTo>
                    <a:pt x="0" y="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0"/>
            <p:cNvSpPr>
              <a:spLocks/>
            </p:cNvSpPr>
            <p:nvPr/>
          </p:nvSpPr>
          <p:spPr bwMode="auto">
            <a:xfrm>
              <a:off x="4894408" y="2624932"/>
              <a:ext cx="71438" cy="96838"/>
            </a:xfrm>
            <a:custGeom>
              <a:avLst/>
              <a:gdLst>
                <a:gd name="T0" fmla="*/ 45 w 45"/>
                <a:gd name="T1" fmla="*/ 52 h 61"/>
                <a:gd name="T2" fmla="*/ 20 w 45"/>
                <a:gd name="T3" fmla="*/ 0 h 61"/>
                <a:gd name="T4" fmla="*/ 0 w 45"/>
                <a:gd name="T5" fmla="*/ 9 h 61"/>
                <a:gd name="T6" fmla="*/ 25 w 45"/>
                <a:gd name="T7" fmla="*/ 61 h 61"/>
                <a:gd name="T8" fmla="*/ 45 w 45"/>
                <a:gd name="T9" fmla="*/ 52 h 61"/>
              </a:gdLst>
              <a:ahLst/>
              <a:cxnLst>
                <a:cxn ang="0">
                  <a:pos x="T0" y="T1"/>
                </a:cxn>
                <a:cxn ang="0">
                  <a:pos x="T2" y="T3"/>
                </a:cxn>
                <a:cxn ang="0">
                  <a:pos x="T4" y="T5"/>
                </a:cxn>
                <a:cxn ang="0">
                  <a:pos x="T6" y="T7"/>
                </a:cxn>
                <a:cxn ang="0">
                  <a:pos x="T8" y="T9"/>
                </a:cxn>
              </a:cxnLst>
              <a:rect l="0" t="0" r="r" b="b"/>
              <a:pathLst>
                <a:path w="45" h="61">
                  <a:moveTo>
                    <a:pt x="45" y="52"/>
                  </a:moveTo>
                  <a:lnTo>
                    <a:pt x="20" y="0"/>
                  </a:lnTo>
                  <a:lnTo>
                    <a:pt x="0" y="9"/>
                  </a:lnTo>
                  <a:lnTo>
                    <a:pt x="25" y="61"/>
                  </a:lnTo>
                  <a:lnTo>
                    <a:pt x="45" y="5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1"/>
            <p:cNvSpPr>
              <a:spLocks/>
            </p:cNvSpPr>
            <p:nvPr/>
          </p:nvSpPr>
          <p:spPr bwMode="auto">
            <a:xfrm>
              <a:off x="4940446" y="2761457"/>
              <a:ext cx="73025" cy="96838"/>
            </a:xfrm>
            <a:custGeom>
              <a:avLst/>
              <a:gdLst>
                <a:gd name="T0" fmla="*/ 46 w 46"/>
                <a:gd name="T1" fmla="*/ 52 h 61"/>
                <a:gd name="T2" fmla="*/ 20 w 46"/>
                <a:gd name="T3" fmla="*/ 0 h 61"/>
                <a:gd name="T4" fmla="*/ 0 w 46"/>
                <a:gd name="T5" fmla="*/ 9 h 61"/>
                <a:gd name="T6" fmla="*/ 26 w 46"/>
                <a:gd name="T7" fmla="*/ 61 h 61"/>
                <a:gd name="T8" fmla="*/ 46 w 46"/>
                <a:gd name="T9" fmla="*/ 52 h 61"/>
              </a:gdLst>
              <a:ahLst/>
              <a:cxnLst>
                <a:cxn ang="0">
                  <a:pos x="T0" y="T1"/>
                </a:cxn>
                <a:cxn ang="0">
                  <a:pos x="T2" y="T3"/>
                </a:cxn>
                <a:cxn ang="0">
                  <a:pos x="T4" y="T5"/>
                </a:cxn>
                <a:cxn ang="0">
                  <a:pos x="T6" y="T7"/>
                </a:cxn>
                <a:cxn ang="0">
                  <a:pos x="T8" y="T9"/>
                </a:cxn>
              </a:cxnLst>
              <a:rect l="0" t="0" r="r" b="b"/>
              <a:pathLst>
                <a:path w="46" h="61">
                  <a:moveTo>
                    <a:pt x="46" y="52"/>
                  </a:moveTo>
                  <a:lnTo>
                    <a:pt x="20" y="0"/>
                  </a:lnTo>
                  <a:lnTo>
                    <a:pt x="0" y="9"/>
                  </a:lnTo>
                  <a:lnTo>
                    <a:pt x="26" y="61"/>
                  </a:lnTo>
                  <a:lnTo>
                    <a:pt x="46" y="5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2"/>
            <p:cNvSpPr>
              <a:spLocks/>
            </p:cNvSpPr>
            <p:nvPr/>
          </p:nvSpPr>
          <p:spPr bwMode="auto">
            <a:xfrm>
              <a:off x="4764233" y="2374107"/>
              <a:ext cx="79375" cy="95250"/>
            </a:xfrm>
            <a:custGeom>
              <a:avLst/>
              <a:gdLst>
                <a:gd name="T0" fmla="*/ 50 w 50"/>
                <a:gd name="T1" fmla="*/ 49 h 60"/>
                <a:gd name="T2" fmla="*/ 19 w 50"/>
                <a:gd name="T3" fmla="*/ 0 h 60"/>
                <a:gd name="T4" fmla="*/ 0 w 50"/>
                <a:gd name="T5" fmla="*/ 12 h 60"/>
                <a:gd name="T6" fmla="*/ 32 w 50"/>
                <a:gd name="T7" fmla="*/ 60 h 60"/>
                <a:gd name="T8" fmla="*/ 50 w 50"/>
                <a:gd name="T9" fmla="*/ 49 h 60"/>
              </a:gdLst>
              <a:ahLst/>
              <a:cxnLst>
                <a:cxn ang="0">
                  <a:pos x="T0" y="T1"/>
                </a:cxn>
                <a:cxn ang="0">
                  <a:pos x="T2" y="T3"/>
                </a:cxn>
                <a:cxn ang="0">
                  <a:pos x="T4" y="T5"/>
                </a:cxn>
                <a:cxn ang="0">
                  <a:pos x="T6" y="T7"/>
                </a:cxn>
                <a:cxn ang="0">
                  <a:pos x="T8" y="T9"/>
                </a:cxn>
              </a:cxnLst>
              <a:rect l="0" t="0" r="r" b="b"/>
              <a:pathLst>
                <a:path w="50" h="60">
                  <a:moveTo>
                    <a:pt x="50" y="49"/>
                  </a:moveTo>
                  <a:lnTo>
                    <a:pt x="19" y="0"/>
                  </a:lnTo>
                  <a:lnTo>
                    <a:pt x="0" y="12"/>
                  </a:lnTo>
                  <a:lnTo>
                    <a:pt x="32" y="60"/>
                  </a:lnTo>
                  <a:lnTo>
                    <a:pt x="50" y="4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3"/>
            <p:cNvSpPr>
              <a:spLocks/>
            </p:cNvSpPr>
            <p:nvPr/>
          </p:nvSpPr>
          <p:spPr bwMode="auto">
            <a:xfrm>
              <a:off x="4680096" y="2270920"/>
              <a:ext cx="87313" cy="93663"/>
            </a:xfrm>
            <a:custGeom>
              <a:avLst/>
              <a:gdLst>
                <a:gd name="T0" fmla="*/ 17 w 55"/>
                <a:gd name="T1" fmla="*/ 0 h 59"/>
                <a:gd name="T2" fmla="*/ 0 w 55"/>
                <a:gd name="T3" fmla="*/ 15 h 59"/>
                <a:gd name="T4" fmla="*/ 38 w 55"/>
                <a:gd name="T5" fmla="*/ 59 h 59"/>
                <a:gd name="T6" fmla="*/ 55 w 55"/>
                <a:gd name="T7" fmla="*/ 45 h 59"/>
                <a:gd name="T8" fmla="*/ 17 w 55"/>
                <a:gd name="T9" fmla="*/ 0 h 59"/>
              </a:gdLst>
              <a:ahLst/>
              <a:cxnLst>
                <a:cxn ang="0">
                  <a:pos x="T0" y="T1"/>
                </a:cxn>
                <a:cxn ang="0">
                  <a:pos x="T2" y="T3"/>
                </a:cxn>
                <a:cxn ang="0">
                  <a:pos x="T4" y="T5"/>
                </a:cxn>
                <a:cxn ang="0">
                  <a:pos x="T6" y="T7"/>
                </a:cxn>
                <a:cxn ang="0">
                  <a:pos x="T8" y="T9"/>
                </a:cxn>
              </a:cxnLst>
              <a:rect l="0" t="0" r="r" b="b"/>
              <a:pathLst>
                <a:path w="55" h="59">
                  <a:moveTo>
                    <a:pt x="17" y="0"/>
                  </a:moveTo>
                  <a:lnTo>
                    <a:pt x="0" y="15"/>
                  </a:lnTo>
                  <a:lnTo>
                    <a:pt x="38" y="59"/>
                  </a:lnTo>
                  <a:lnTo>
                    <a:pt x="55" y="45"/>
                  </a:lnTo>
                  <a:lnTo>
                    <a:pt x="17"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44"/>
            <p:cNvSpPr>
              <a:spLocks/>
            </p:cNvSpPr>
            <p:nvPr/>
          </p:nvSpPr>
          <p:spPr bwMode="auto">
            <a:xfrm>
              <a:off x="4584846" y="2180432"/>
              <a:ext cx="92075" cy="87313"/>
            </a:xfrm>
            <a:custGeom>
              <a:avLst/>
              <a:gdLst>
                <a:gd name="T0" fmla="*/ 0 w 58"/>
                <a:gd name="T1" fmla="*/ 16 h 55"/>
                <a:gd name="T2" fmla="*/ 43 w 58"/>
                <a:gd name="T3" fmla="*/ 55 h 55"/>
                <a:gd name="T4" fmla="*/ 58 w 58"/>
                <a:gd name="T5" fmla="*/ 39 h 55"/>
                <a:gd name="T6" fmla="*/ 16 w 58"/>
                <a:gd name="T7" fmla="*/ 0 h 55"/>
                <a:gd name="T8" fmla="*/ 0 w 58"/>
                <a:gd name="T9" fmla="*/ 16 h 55"/>
              </a:gdLst>
              <a:ahLst/>
              <a:cxnLst>
                <a:cxn ang="0">
                  <a:pos x="T0" y="T1"/>
                </a:cxn>
                <a:cxn ang="0">
                  <a:pos x="T2" y="T3"/>
                </a:cxn>
                <a:cxn ang="0">
                  <a:pos x="T4" y="T5"/>
                </a:cxn>
                <a:cxn ang="0">
                  <a:pos x="T6" y="T7"/>
                </a:cxn>
                <a:cxn ang="0">
                  <a:pos x="T8" y="T9"/>
                </a:cxn>
              </a:cxnLst>
              <a:rect l="0" t="0" r="r" b="b"/>
              <a:pathLst>
                <a:path w="58" h="55">
                  <a:moveTo>
                    <a:pt x="0" y="16"/>
                  </a:moveTo>
                  <a:lnTo>
                    <a:pt x="43" y="55"/>
                  </a:lnTo>
                  <a:lnTo>
                    <a:pt x="58" y="39"/>
                  </a:lnTo>
                  <a:lnTo>
                    <a:pt x="16" y="0"/>
                  </a:lnTo>
                  <a:lnTo>
                    <a:pt x="0" y="16"/>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45"/>
            <p:cNvSpPr>
              <a:spLocks/>
            </p:cNvSpPr>
            <p:nvPr/>
          </p:nvSpPr>
          <p:spPr bwMode="auto">
            <a:xfrm>
              <a:off x="4480071" y="2102645"/>
              <a:ext cx="95250" cy="79375"/>
            </a:xfrm>
            <a:custGeom>
              <a:avLst/>
              <a:gdLst>
                <a:gd name="T0" fmla="*/ 60 w 60"/>
                <a:gd name="T1" fmla="*/ 34 h 50"/>
                <a:gd name="T2" fmla="*/ 13 w 60"/>
                <a:gd name="T3" fmla="*/ 0 h 50"/>
                <a:gd name="T4" fmla="*/ 0 w 60"/>
                <a:gd name="T5" fmla="*/ 17 h 50"/>
                <a:gd name="T6" fmla="*/ 47 w 60"/>
                <a:gd name="T7" fmla="*/ 50 h 50"/>
                <a:gd name="T8" fmla="*/ 60 w 60"/>
                <a:gd name="T9" fmla="*/ 34 h 50"/>
              </a:gdLst>
              <a:ahLst/>
              <a:cxnLst>
                <a:cxn ang="0">
                  <a:pos x="T0" y="T1"/>
                </a:cxn>
                <a:cxn ang="0">
                  <a:pos x="T2" y="T3"/>
                </a:cxn>
                <a:cxn ang="0">
                  <a:pos x="T4" y="T5"/>
                </a:cxn>
                <a:cxn ang="0">
                  <a:pos x="T6" y="T7"/>
                </a:cxn>
                <a:cxn ang="0">
                  <a:pos x="T8" y="T9"/>
                </a:cxn>
              </a:cxnLst>
              <a:rect l="0" t="0" r="r" b="b"/>
              <a:pathLst>
                <a:path w="60" h="50">
                  <a:moveTo>
                    <a:pt x="60" y="34"/>
                  </a:moveTo>
                  <a:lnTo>
                    <a:pt x="13" y="0"/>
                  </a:lnTo>
                  <a:lnTo>
                    <a:pt x="0" y="17"/>
                  </a:lnTo>
                  <a:lnTo>
                    <a:pt x="47" y="50"/>
                  </a:lnTo>
                  <a:lnTo>
                    <a:pt x="60" y="3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46"/>
            <p:cNvSpPr>
              <a:spLocks/>
            </p:cNvSpPr>
            <p:nvPr/>
          </p:nvSpPr>
          <p:spPr bwMode="auto">
            <a:xfrm>
              <a:off x="4365771" y="2035970"/>
              <a:ext cx="98425" cy="74613"/>
            </a:xfrm>
            <a:custGeom>
              <a:avLst/>
              <a:gdLst>
                <a:gd name="T0" fmla="*/ 62 w 62"/>
                <a:gd name="T1" fmla="*/ 29 h 47"/>
                <a:gd name="T2" fmla="*/ 11 w 62"/>
                <a:gd name="T3" fmla="*/ 0 h 47"/>
                <a:gd name="T4" fmla="*/ 0 w 62"/>
                <a:gd name="T5" fmla="*/ 20 h 47"/>
                <a:gd name="T6" fmla="*/ 51 w 62"/>
                <a:gd name="T7" fmla="*/ 47 h 47"/>
                <a:gd name="T8" fmla="*/ 62 w 62"/>
                <a:gd name="T9" fmla="*/ 29 h 47"/>
              </a:gdLst>
              <a:ahLst/>
              <a:cxnLst>
                <a:cxn ang="0">
                  <a:pos x="T0" y="T1"/>
                </a:cxn>
                <a:cxn ang="0">
                  <a:pos x="T2" y="T3"/>
                </a:cxn>
                <a:cxn ang="0">
                  <a:pos x="T4" y="T5"/>
                </a:cxn>
                <a:cxn ang="0">
                  <a:pos x="T6" y="T7"/>
                </a:cxn>
                <a:cxn ang="0">
                  <a:pos x="T8" y="T9"/>
                </a:cxn>
              </a:cxnLst>
              <a:rect l="0" t="0" r="r" b="b"/>
              <a:pathLst>
                <a:path w="62" h="47">
                  <a:moveTo>
                    <a:pt x="62" y="29"/>
                  </a:moveTo>
                  <a:lnTo>
                    <a:pt x="11" y="0"/>
                  </a:lnTo>
                  <a:lnTo>
                    <a:pt x="0" y="20"/>
                  </a:lnTo>
                  <a:lnTo>
                    <a:pt x="51" y="47"/>
                  </a:lnTo>
                  <a:lnTo>
                    <a:pt x="62" y="2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47"/>
            <p:cNvSpPr>
              <a:spLocks/>
            </p:cNvSpPr>
            <p:nvPr/>
          </p:nvSpPr>
          <p:spPr bwMode="auto">
            <a:xfrm>
              <a:off x="4248296" y="1986757"/>
              <a:ext cx="95250" cy="66675"/>
            </a:xfrm>
            <a:custGeom>
              <a:avLst/>
              <a:gdLst>
                <a:gd name="T0" fmla="*/ 60 w 60"/>
                <a:gd name="T1" fmla="*/ 22 h 42"/>
                <a:gd name="T2" fmla="*/ 8 w 60"/>
                <a:gd name="T3" fmla="*/ 0 h 42"/>
                <a:gd name="T4" fmla="*/ 0 w 60"/>
                <a:gd name="T5" fmla="*/ 21 h 42"/>
                <a:gd name="T6" fmla="*/ 54 w 60"/>
                <a:gd name="T7" fmla="*/ 42 h 42"/>
                <a:gd name="T8" fmla="*/ 60 w 60"/>
                <a:gd name="T9" fmla="*/ 22 h 42"/>
              </a:gdLst>
              <a:ahLst/>
              <a:cxnLst>
                <a:cxn ang="0">
                  <a:pos x="T0" y="T1"/>
                </a:cxn>
                <a:cxn ang="0">
                  <a:pos x="T2" y="T3"/>
                </a:cxn>
                <a:cxn ang="0">
                  <a:pos x="T4" y="T5"/>
                </a:cxn>
                <a:cxn ang="0">
                  <a:pos x="T6" y="T7"/>
                </a:cxn>
                <a:cxn ang="0">
                  <a:pos x="T8" y="T9"/>
                </a:cxn>
              </a:cxnLst>
              <a:rect l="0" t="0" r="r" b="b"/>
              <a:pathLst>
                <a:path w="60" h="42">
                  <a:moveTo>
                    <a:pt x="60" y="22"/>
                  </a:moveTo>
                  <a:lnTo>
                    <a:pt x="8" y="0"/>
                  </a:lnTo>
                  <a:lnTo>
                    <a:pt x="0" y="21"/>
                  </a:lnTo>
                  <a:lnTo>
                    <a:pt x="54" y="42"/>
                  </a:lnTo>
                  <a:lnTo>
                    <a:pt x="60" y="2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48"/>
            <p:cNvSpPr>
              <a:spLocks/>
            </p:cNvSpPr>
            <p:nvPr/>
          </p:nvSpPr>
          <p:spPr bwMode="auto">
            <a:xfrm>
              <a:off x="4122883" y="1953420"/>
              <a:ext cx="96838" cy="55563"/>
            </a:xfrm>
            <a:custGeom>
              <a:avLst/>
              <a:gdLst>
                <a:gd name="T0" fmla="*/ 61 w 61"/>
                <a:gd name="T1" fmla="*/ 14 h 35"/>
                <a:gd name="T2" fmla="*/ 5 w 61"/>
                <a:gd name="T3" fmla="*/ 0 h 35"/>
                <a:gd name="T4" fmla="*/ 0 w 61"/>
                <a:gd name="T5" fmla="*/ 21 h 35"/>
                <a:gd name="T6" fmla="*/ 56 w 61"/>
                <a:gd name="T7" fmla="*/ 35 h 35"/>
                <a:gd name="T8" fmla="*/ 61 w 61"/>
                <a:gd name="T9" fmla="*/ 14 h 35"/>
              </a:gdLst>
              <a:ahLst/>
              <a:cxnLst>
                <a:cxn ang="0">
                  <a:pos x="T0" y="T1"/>
                </a:cxn>
                <a:cxn ang="0">
                  <a:pos x="T2" y="T3"/>
                </a:cxn>
                <a:cxn ang="0">
                  <a:pos x="T4" y="T5"/>
                </a:cxn>
                <a:cxn ang="0">
                  <a:pos x="T6" y="T7"/>
                </a:cxn>
                <a:cxn ang="0">
                  <a:pos x="T8" y="T9"/>
                </a:cxn>
              </a:cxnLst>
              <a:rect l="0" t="0" r="r" b="b"/>
              <a:pathLst>
                <a:path w="61" h="35">
                  <a:moveTo>
                    <a:pt x="61" y="14"/>
                  </a:moveTo>
                  <a:lnTo>
                    <a:pt x="5" y="0"/>
                  </a:lnTo>
                  <a:lnTo>
                    <a:pt x="0" y="21"/>
                  </a:lnTo>
                  <a:lnTo>
                    <a:pt x="56" y="35"/>
                  </a:lnTo>
                  <a:lnTo>
                    <a:pt x="61"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49"/>
            <p:cNvSpPr>
              <a:spLocks/>
            </p:cNvSpPr>
            <p:nvPr/>
          </p:nvSpPr>
          <p:spPr bwMode="auto">
            <a:xfrm>
              <a:off x="3902221" y="2332832"/>
              <a:ext cx="292100" cy="271463"/>
            </a:xfrm>
            <a:custGeom>
              <a:avLst/>
              <a:gdLst>
                <a:gd name="T0" fmla="*/ 184 w 184"/>
                <a:gd name="T1" fmla="*/ 144 h 171"/>
                <a:gd name="T2" fmla="*/ 183 w 184"/>
                <a:gd name="T3" fmla="*/ 123 h 171"/>
                <a:gd name="T4" fmla="*/ 154 w 184"/>
                <a:gd name="T5" fmla="*/ 123 h 171"/>
                <a:gd name="T6" fmla="*/ 157 w 184"/>
                <a:gd name="T7" fmla="*/ 115 h 171"/>
                <a:gd name="T8" fmla="*/ 160 w 184"/>
                <a:gd name="T9" fmla="*/ 106 h 171"/>
                <a:gd name="T10" fmla="*/ 161 w 184"/>
                <a:gd name="T11" fmla="*/ 95 h 171"/>
                <a:gd name="T12" fmla="*/ 161 w 184"/>
                <a:gd name="T13" fmla="*/ 85 h 171"/>
                <a:gd name="T14" fmla="*/ 160 w 184"/>
                <a:gd name="T15" fmla="*/ 68 h 171"/>
                <a:gd name="T16" fmla="*/ 156 w 184"/>
                <a:gd name="T17" fmla="*/ 52 h 171"/>
                <a:gd name="T18" fmla="*/ 151 w 184"/>
                <a:gd name="T19" fmla="*/ 38 h 171"/>
                <a:gd name="T20" fmla="*/ 144 w 184"/>
                <a:gd name="T21" fmla="*/ 25 h 171"/>
                <a:gd name="T22" fmla="*/ 135 w 184"/>
                <a:gd name="T23" fmla="*/ 15 h 171"/>
                <a:gd name="T24" fmla="*/ 125 w 184"/>
                <a:gd name="T25" fmla="*/ 7 h 171"/>
                <a:gd name="T26" fmla="*/ 113 w 184"/>
                <a:gd name="T27" fmla="*/ 2 h 171"/>
                <a:gd name="T28" fmla="*/ 101 w 184"/>
                <a:gd name="T29" fmla="*/ 0 h 171"/>
                <a:gd name="T30" fmla="*/ 89 w 184"/>
                <a:gd name="T31" fmla="*/ 2 h 171"/>
                <a:gd name="T32" fmla="*/ 79 w 184"/>
                <a:gd name="T33" fmla="*/ 7 h 171"/>
                <a:gd name="T34" fmla="*/ 69 w 184"/>
                <a:gd name="T35" fmla="*/ 13 h 171"/>
                <a:gd name="T36" fmla="*/ 61 w 184"/>
                <a:gd name="T37" fmla="*/ 24 h 171"/>
                <a:gd name="T38" fmla="*/ 53 w 184"/>
                <a:gd name="T39" fmla="*/ 36 h 171"/>
                <a:gd name="T40" fmla="*/ 48 w 184"/>
                <a:gd name="T41" fmla="*/ 49 h 171"/>
                <a:gd name="T42" fmla="*/ 44 w 184"/>
                <a:gd name="T43" fmla="*/ 64 h 171"/>
                <a:gd name="T44" fmla="*/ 43 w 184"/>
                <a:gd name="T45" fmla="*/ 80 h 171"/>
                <a:gd name="T46" fmla="*/ 17 w 184"/>
                <a:gd name="T47" fmla="*/ 50 h 171"/>
                <a:gd name="T48" fmla="*/ 0 w 184"/>
                <a:gd name="T49" fmla="*/ 64 h 171"/>
                <a:gd name="T50" fmla="*/ 39 w 184"/>
                <a:gd name="T51" fmla="*/ 108 h 171"/>
                <a:gd name="T52" fmla="*/ 43 w 184"/>
                <a:gd name="T53" fmla="*/ 103 h 171"/>
                <a:gd name="T54" fmla="*/ 45 w 184"/>
                <a:gd name="T55" fmla="*/ 117 h 171"/>
                <a:gd name="T56" fmla="*/ 50 w 184"/>
                <a:gd name="T57" fmla="*/ 131 h 171"/>
                <a:gd name="T58" fmla="*/ 57 w 184"/>
                <a:gd name="T59" fmla="*/ 142 h 171"/>
                <a:gd name="T60" fmla="*/ 63 w 184"/>
                <a:gd name="T61" fmla="*/ 151 h 171"/>
                <a:gd name="T62" fmla="*/ 71 w 184"/>
                <a:gd name="T63" fmla="*/ 159 h 171"/>
                <a:gd name="T64" fmla="*/ 80 w 184"/>
                <a:gd name="T65" fmla="*/ 166 h 171"/>
                <a:gd name="T66" fmla="*/ 91 w 184"/>
                <a:gd name="T67" fmla="*/ 170 h 171"/>
                <a:gd name="T68" fmla="*/ 101 w 184"/>
                <a:gd name="T69" fmla="*/ 171 h 171"/>
                <a:gd name="T70" fmla="*/ 108 w 184"/>
                <a:gd name="T71" fmla="*/ 171 h 171"/>
                <a:gd name="T72" fmla="*/ 114 w 184"/>
                <a:gd name="T73" fmla="*/ 170 h 171"/>
                <a:gd name="T74" fmla="*/ 119 w 184"/>
                <a:gd name="T75" fmla="*/ 167 h 171"/>
                <a:gd name="T76" fmla="*/ 125 w 184"/>
                <a:gd name="T77" fmla="*/ 163 h 171"/>
                <a:gd name="T78" fmla="*/ 130 w 184"/>
                <a:gd name="T79" fmla="*/ 160 h 171"/>
                <a:gd name="T80" fmla="*/ 135 w 184"/>
                <a:gd name="T81" fmla="*/ 155 h 171"/>
                <a:gd name="T82" fmla="*/ 140 w 184"/>
                <a:gd name="T83" fmla="*/ 150 h 171"/>
                <a:gd name="T84" fmla="*/ 144 w 184"/>
                <a:gd name="T85" fmla="*/ 145 h 171"/>
                <a:gd name="T86" fmla="*/ 184 w 184"/>
                <a:gd name="T87" fmla="*/ 14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4" h="171">
                  <a:moveTo>
                    <a:pt x="184" y="144"/>
                  </a:moveTo>
                  <a:lnTo>
                    <a:pt x="183" y="123"/>
                  </a:lnTo>
                  <a:lnTo>
                    <a:pt x="154" y="123"/>
                  </a:lnTo>
                  <a:lnTo>
                    <a:pt x="157" y="115"/>
                  </a:lnTo>
                  <a:lnTo>
                    <a:pt x="160" y="106"/>
                  </a:lnTo>
                  <a:lnTo>
                    <a:pt x="161" y="95"/>
                  </a:lnTo>
                  <a:lnTo>
                    <a:pt x="161" y="85"/>
                  </a:lnTo>
                  <a:lnTo>
                    <a:pt x="160" y="68"/>
                  </a:lnTo>
                  <a:lnTo>
                    <a:pt x="156" y="52"/>
                  </a:lnTo>
                  <a:lnTo>
                    <a:pt x="151" y="38"/>
                  </a:lnTo>
                  <a:lnTo>
                    <a:pt x="144" y="25"/>
                  </a:lnTo>
                  <a:lnTo>
                    <a:pt x="135" y="15"/>
                  </a:lnTo>
                  <a:lnTo>
                    <a:pt x="125" y="7"/>
                  </a:lnTo>
                  <a:lnTo>
                    <a:pt x="113" y="2"/>
                  </a:lnTo>
                  <a:lnTo>
                    <a:pt x="101" y="0"/>
                  </a:lnTo>
                  <a:lnTo>
                    <a:pt x="89" y="2"/>
                  </a:lnTo>
                  <a:lnTo>
                    <a:pt x="79" y="7"/>
                  </a:lnTo>
                  <a:lnTo>
                    <a:pt x="69" y="13"/>
                  </a:lnTo>
                  <a:lnTo>
                    <a:pt x="61" y="24"/>
                  </a:lnTo>
                  <a:lnTo>
                    <a:pt x="53" y="36"/>
                  </a:lnTo>
                  <a:lnTo>
                    <a:pt x="48" y="49"/>
                  </a:lnTo>
                  <a:lnTo>
                    <a:pt x="44" y="64"/>
                  </a:lnTo>
                  <a:lnTo>
                    <a:pt x="43" y="80"/>
                  </a:lnTo>
                  <a:lnTo>
                    <a:pt x="17" y="50"/>
                  </a:lnTo>
                  <a:lnTo>
                    <a:pt x="0" y="64"/>
                  </a:lnTo>
                  <a:lnTo>
                    <a:pt x="39" y="108"/>
                  </a:lnTo>
                  <a:lnTo>
                    <a:pt x="43" y="103"/>
                  </a:lnTo>
                  <a:lnTo>
                    <a:pt x="45" y="117"/>
                  </a:lnTo>
                  <a:lnTo>
                    <a:pt x="50" y="131"/>
                  </a:lnTo>
                  <a:lnTo>
                    <a:pt x="57" y="142"/>
                  </a:lnTo>
                  <a:lnTo>
                    <a:pt x="63" y="151"/>
                  </a:lnTo>
                  <a:lnTo>
                    <a:pt x="71" y="159"/>
                  </a:lnTo>
                  <a:lnTo>
                    <a:pt x="80" y="166"/>
                  </a:lnTo>
                  <a:lnTo>
                    <a:pt x="91" y="170"/>
                  </a:lnTo>
                  <a:lnTo>
                    <a:pt x="101" y="171"/>
                  </a:lnTo>
                  <a:lnTo>
                    <a:pt x="108" y="171"/>
                  </a:lnTo>
                  <a:lnTo>
                    <a:pt x="114" y="170"/>
                  </a:lnTo>
                  <a:lnTo>
                    <a:pt x="119" y="167"/>
                  </a:lnTo>
                  <a:lnTo>
                    <a:pt x="125" y="163"/>
                  </a:lnTo>
                  <a:lnTo>
                    <a:pt x="130" y="160"/>
                  </a:lnTo>
                  <a:lnTo>
                    <a:pt x="135" y="155"/>
                  </a:lnTo>
                  <a:lnTo>
                    <a:pt x="140" y="150"/>
                  </a:lnTo>
                  <a:lnTo>
                    <a:pt x="144" y="145"/>
                  </a:lnTo>
                  <a:lnTo>
                    <a:pt x="184" y="14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0"/>
            <p:cNvSpPr>
              <a:spLocks/>
            </p:cNvSpPr>
            <p:nvPr/>
          </p:nvSpPr>
          <p:spPr bwMode="auto">
            <a:xfrm>
              <a:off x="4230833" y="2507457"/>
              <a:ext cx="96838" cy="47625"/>
            </a:xfrm>
            <a:custGeom>
              <a:avLst/>
              <a:gdLst>
                <a:gd name="T0" fmla="*/ 3 w 61"/>
                <a:gd name="T1" fmla="*/ 30 h 30"/>
                <a:gd name="T2" fmla="*/ 61 w 61"/>
                <a:gd name="T3" fmla="*/ 21 h 30"/>
                <a:gd name="T4" fmla="*/ 57 w 61"/>
                <a:gd name="T5" fmla="*/ 0 h 30"/>
                <a:gd name="T6" fmla="*/ 0 w 61"/>
                <a:gd name="T7" fmla="*/ 9 h 30"/>
                <a:gd name="T8" fmla="*/ 3 w 61"/>
                <a:gd name="T9" fmla="*/ 30 h 30"/>
              </a:gdLst>
              <a:ahLst/>
              <a:cxnLst>
                <a:cxn ang="0">
                  <a:pos x="T0" y="T1"/>
                </a:cxn>
                <a:cxn ang="0">
                  <a:pos x="T2" y="T3"/>
                </a:cxn>
                <a:cxn ang="0">
                  <a:pos x="T4" y="T5"/>
                </a:cxn>
                <a:cxn ang="0">
                  <a:pos x="T6" y="T7"/>
                </a:cxn>
                <a:cxn ang="0">
                  <a:pos x="T8" y="T9"/>
                </a:cxn>
              </a:cxnLst>
              <a:rect l="0" t="0" r="r" b="b"/>
              <a:pathLst>
                <a:path w="61" h="30">
                  <a:moveTo>
                    <a:pt x="3" y="30"/>
                  </a:moveTo>
                  <a:lnTo>
                    <a:pt x="61" y="21"/>
                  </a:lnTo>
                  <a:lnTo>
                    <a:pt x="57" y="0"/>
                  </a:lnTo>
                  <a:lnTo>
                    <a:pt x="0" y="9"/>
                  </a:lnTo>
                  <a:lnTo>
                    <a:pt x="3" y="3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2" name="Freeform 51"/>
            <p:cNvSpPr>
              <a:spLocks/>
            </p:cNvSpPr>
            <p:nvPr/>
          </p:nvSpPr>
          <p:spPr bwMode="auto">
            <a:xfrm>
              <a:off x="4356246" y="2469357"/>
              <a:ext cx="96838" cy="60325"/>
            </a:xfrm>
            <a:custGeom>
              <a:avLst/>
              <a:gdLst>
                <a:gd name="T0" fmla="*/ 61 w 61"/>
                <a:gd name="T1" fmla="*/ 21 h 38"/>
                <a:gd name="T2" fmla="*/ 56 w 61"/>
                <a:gd name="T3" fmla="*/ 0 h 38"/>
                <a:gd name="T4" fmla="*/ 0 w 61"/>
                <a:gd name="T5" fmla="*/ 17 h 38"/>
                <a:gd name="T6" fmla="*/ 5 w 61"/>
                <a:gd name="T7" fmla="*/ 38 h 38"/>
                <a:gd name="T8" fmla="*/ 61 w 61"/>
                <a:gd name="T9" fmla="*/ 21 h 38"/>
              </a:gdLst>
              <a:ahLst/>
              <a:cxnLst>
                <a:cxn ang="0">
                  <a:pos x="T0" y="T1"/>
                </a:cxn>
                <a:cxn ang="0">
                  <a:pos x="T2" y="T3"/>
                </a:cxn>
                <a:cxn ang="0">
                  <a:pos x="T4" y="T5"/>
                </a:cxn>
                <a:cxn ang="0">
                  <a:pos x="T6" y="T7"/>
                </a:cxn>
                <a:cxn ang="0">
                  <a:pos x="T8" y="T9"/>
                </a:cxn>
              </a:cxnLst>
              <a:rect l="0" t="0" r="r" b="b"/>
              <a:pathLst>
                <a:path w="61" h="38">
                  <a:moveTo>
                    <a:pt x="61" y="21"/>
                  </a:moveTo>
                  <a:lnTo>
                    <a:pt x="56" y="0"/>
                  </a:lnTo>
                  <a:lnTo>
                    <a:pt x="0" y="17"/>
                  </a:lnTo>
                  <a:lnTo>
                    <a:pt x="5" y="38"/>
                  </a:lnTo>
                  <a:lnTo>
                    <a:pt x="61"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3" name="Freeform 52"/>
            <p:cNvSpPr>
              <a:spLocks/>
            </p:cNvSpPr>
            <p:nvPr/>
          </p:nvSpPr>
          <p:spPr bwMode="auto">
            <a:xfrm>
              <a:off x="4480071" y="2420145"/>
              <a:ext cx="96838" cy="66675"/>
            </a:xfrm>
            <a:custGeom>
              <a:avLst/>
              <a:gdLst>
                <a:gd name="T0" fmla="*/ 61 w 61"/>
                <a:gd name="T1" fmla="*/ 20 h 42"/>
                <a:gd name="T2" fmla="*/ 52 w 61"/>
                <a:gd name="T3" fmla="*/ 0 h 42"/>
                <a:gd name="T4" fmla="*/ 0 w 61"/>
                <a:gd name="T5" fmla="*/ 22 h 42"/>
                <a:gd name="T6" fmla="*/ 8 w 61"/>
                <a:gd name="T7" fmla="*/ 42 h 42"/>
                <a:gd name="T8" fmla="*/ 61 w 61"/>
                <a:gd name="T9" fmla="*/ 20 h 42"/>
              </a:gdLst>
              <a:ahLst/>
              <a:cxnLst>
                <a:cxn ang="0">
                  <a:pos x="T0" y="T1"/>
                </a:cxn>
                <a:cxn ang="0">
                  <a:pos x="T2" y="T3"/>
                </a:cxn>
                <a:cxn ang="0">
                  <a:pos x="T4" y="T5"/>
                </a:cxn>
                <a:cxn ang="0">
                  <a:pos x="T6" y="T7"/>
                </a:cxn>
                <a:cxn ang="0">
                  <a:pos x="T8" y="T9"/>
                </a:cxn>
              </a:cxnLst>
              <a:rect l="0" t="0" r="r" b="b"/>
              <a:pathLst>
                <a:path w="61" h="42">
                  <a:moveTo>
                    <a:pt x="61" y="20"/>
                  </a:moveTo>
                  <a:lnTo>
                    <a:pt x="52" y="0"/>
                  </a:lnTo>
                  <a:lnTo>
                    <a:pt x="0" y="22"/>
                  </a:lnTo>
                  <a:lnTo>
                    <a:pt x="8" y="42"/>
                  </a:lnTo>
                  <a:lnTo>
                    <a:pt x="61"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6" name="Freeform 53"/>
            <p:cNvSpPr>
              <a:spLocks/>
            </p:cNvSpPr>
            <p:nvPr/>
          </p:nvSpPr>
          <p:spPr bwMode="auto">
            <a:xfrm>
              <a:off x="4595958" y="2353470"/>
              <a:ext cx="96838" cy="77788"/>
            </a:xfrm>
            <a:custGeom>
              <a:avLst/>
              <a:gdLst>
                <a:gd name="T0" fmla="*/ 12 w 61"/>
                <a:gd name="T1" fmla="*/ 49 h 49"/>
                <a:gd name="T2" fmla="*/ 61 w 61"/>
                <a:gd name="T3" fmla="*/ 19 h 49"/>
                <a:gd name="T4" fmla="*/ 51 w 61"/>
                <a:gd name="T5" fmla="*/ 0 h 49"/>
                <a:gd name="T6" fmla="*/ 0 w 61"/>
                <a:gd name="T7" fmla="*/ 29 h 49"/>
                <a:gd name="T8" fmla="*/ 12 w 61"/>
                <a:gd name="T9" fmla="*/ 49 h 49"/>
              </a:gdLst>
              <a:ahLst/>
              <a:cxnLst>
                <a:cxn ang="0">
                  <a:pos x="T0" y="T1"/>
                </a:cxn>
                <a:cxn ang="0">
                  <a:pos x="T2" y="T3"/>
                </a:cxn>
                <a:cxn ang="0">
                  <a:pos x="T4" y="T5"/>
                </a:cxn>
                <a:cxn ang="0">
                  <a:pos x="T6" y="T7"/>
                </a:cxn>
                <a:cxn ang="0">
                  <a:pos x="T8" y="T9"/>
                </a:cxn>
              </a:cxnLst>
              <a:rect l="0" t="0" r="r" b="b"/>
              <a:pathLst>
                <a:path w="61" h="49">
                  <a:moveTo>
                    <a:pt x="12" y="49"/>
                  </a:moveTo>
                  <a:lnTo>
                    <a:pt x="61" y="19"/>
                  </a:lnTo>
                  <a:lnTo>
                    <a:pt x="51" y="0"/>
                  </a:lnTo>
                  <a:lnTo>
                    <a:pt x="0" y="29"/>
                  </a:lnTo>
                  <a:lnTo>
                    <a:pt x="12" y="4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7" name="Freeform 54"/>
            <p:cNvSpPr>
              <a:spLocks/>
            </p:cNvSpPr>
            <p:nvPr/>
          </p:nvSpPr>
          <p:spPr bwMode="auto">
            <a:xfrm>
              <a:off x="4930921" y="1335882"/>
              <a:ext cx="93663" cy="80963"/>
            </a:xfrm>
            <a:custGeom>
              <a:avLst/>
              <a:gdLst>
                <a:gd name="T0" fmla="*/ 59 w 59"/>
                <a:gd name="T1" fmla="*/ 18 h 51"/>
                <a:gd name="T2" fmla="*/ 48 w 59"/>
                <a:gd name="T3" fmla="*/ 0 h 51"/>
                <a:gd name="T4" fmla="*/ 0 w 59"/>
                <a:gd name="T5" fmla="*/ 34 h 51"/>
                <a:gd name="T6" fmla="*/ 13 w 59"/>
                <a:gd name="T7" fmla="*/ 51 h 51"/>
                <a:gd name="T8" fmla="*/ 59 w 59"/>
                <a:gd name="T9" fmla="*/ 18 h 51"/>
              </a:gdLst>
              <a:ahLst/>
              <a:cxnLst>
                <a:cxn ang="0">
                  <a:pos x="T0" y="T1"/>
                </a:cxn>
                <a:cxn ang="0">
                  <a:pos x="T2" y="T3"/>
                </a:cxn>
                <a:cxn ang="0">
                  <a:pos x="T4" y="T5"/>
                </a:cxn>
                <a:cxn ang="0">
                  <a:pos x="T6" y="T7"/>
                </a:cxn>
                <a:cxn ang="0">
                  <a:pos x="T8" y="T9"/>
                </a:cxn>
              </a:cxnLst>
              <a:rect l="0" t="0" r="r" b="b"/>
              <a:pathLst>
                <a:path w="59" h="51">
                  <a:moveTo>
                    <a:pt x="59" y="18"/>
                  </a:moveTo>
                  <a:lnTo>
                    <a:pt x="48" y="0"/>
                  </a:lnTo>
                  <a:lnTo>
                    <a:pt x="0" y="34"/>
                  </a:lnTo>
                  <a:lnTo>
                    <a:pt x="13" y="51"/>
                  </a:lnTo>
                  <a:lnTo>
                    <a:pt x="59"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8" name="Freeform 55"/>
            <p:cNvSpPr>
              <a:spLocks/>
            </p:cNvSpPr>
            <p:nvPr/>
          </p:nvSpPr>
          <p:spPr bwMode="auto">
            <a:xfrm>
              <a:off x="4830908" y="1418432"/>
              <a:ext cx="90488" cy="87313"/>
            </a:xfrm>
            <a:custGeom>
              <a:avLst/>
              <a:gdLst>
                <a:gd name="T0" fmla="*/ 57 w 57"/>
                <a:gd name="T1" fmla="*/ 16 h 55"/>
                <a:gd name="T2" fmla="*/ 43 w 57"/>
                <a:gd name="T3" fmla="*/ 0 h 55"/>
                <a:gd name="T4" fmla="*/ 0 w 57"/>
                <a:gd name="T5" fmla="*/ 38 h 55"/>
                <a:gd name="T6" fmla="*/ 14 w 57"/>
                <a:gd name="T7" fmla="*/ 55 h 55"/>
                <a:gd name="T8" fmla="*/ 57 w 57"/>
                <a:gd name="T9" fmla="*/ 16 h 55"/>
              </a:gdLst>
              <a:ahLst/>
              <a:cxnLst>
                <a:cxn ang="0">
                  <a:pos x="T0" y="T1"/>
                </a:cxn>
                <a:cxn ang="0">
                  <a:pos x="T2" y="T3"/>
                </a:cxn>
                <a:cxn ang="0">
                  <a:pos x="T4" y="T5"/>
                </a:cxn>
                <a:cxn ang="0">
                  <a:pos x="T6" y="T7"/>
                </a:cxn>
                <a:cxn ang="0">
                  <a:pos x="T8" y="T9"/>
                </a:cxn>
              </a:cxnLst>
              <a:rect l="0" t="0" r="r" b="b"/>
              <a:pathLst>
                <a:path w="57" h="55">
                  <a:moveTo>
                    <a:pt x="57" y="16"/>
                  </a:moveTo>
                  <a:lnTo>
                    <a:pt x="43" y="0"/>
                  </a:lnTo>
                  <a:lnTo>
                    <a:pt x="0" y="38"/>
                  </a:lnTo>
                  <a:lnTo>
                    <a:pt x="14" y="55"/>
                  </a:lnTo>
                  <a:lnTo>
                    <a:pt x="57" y="16"/>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9" name="Freeform 56"/>
            <p:cNvSpPr>
              <a:spLocks/>
            </p:cNvSpPr>
            <p:nvPr/>
          </p:nvSpPr>
          <p:spPr bwMode="auto">
            <a:xfrm>
              <a:off x="4743596" y="1512095"/>
              <a:ext cx="85725" cy="90488"/>
            </a:xfrm>
            <a:custGeom>
              <a:avLst/>
              <a:gdLst>
                <a:gd name="T0" fmla="*/ 54 w 54"/>
                <a:gd name="T1" fmla="*/ 14 h 57"/>
                <a:gd name="T2" fmla="*/ 38 w 54"/>
                <a:gd name="T3" fmla="*/ 0 h 57"/>
                <a:gd name="T4" fmla="*/ 0 w 54"/>
                <a:gd name="T5" fmla="*/ 43 h 57"/>
                <a:gd name="T6" fmla="*/ 16 w 54"/>
                <a:gd name="T7" fmla="*/ 57 h 57"/>
                <a:gd name="T8" fmla="*/ 54 w 54"/>
                <a:gd name="T9" fmla="*/ 14 h 57"/>
              </a:gdLst>
              <a:ahLst/>
              <a:cxnLst>
                <a:cxn ang="0">
                  <a:pos x="T0" y="T1"/>
                </a:cxn>
                <a:cxn ang="0">
                  <a:pos x="T2" y="T3"/>
                </a:cxn>
                <a:cxn ang="0">
                  <a:pos x="T4" y="T5"/>
                </a:cxn>
                <a:cxn ang="0">
                  <a:pos x="T6" y="T7"/>
                </a:cxn>
                <a:cxn ang="0">
                  <a:pos x="T8" y="T9"/>
                </a:cxn>
              </a:cxnLst>
              <a:rect l="0" t="0" r="r" b="b"/>
              <a:pathLst>
                <a:path w="54" h="57">
                  <a:moveTo>
                    <a:pt x="54" y="14"/>
                  </a:moveTo>
                  <a:lnTo>
                    <a:pt x="38" y="0"/>
                  </a:lnTo>
                  <a:lnTo>
                    <a:pt x="0" y="43"/>
                  </a:lnTo>
                  <a:lnTo>
                    <a:pt x="16" y="57"/>
                  </a:lnTo>
                  <a:lnTo>
                    <a:pt x="54"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0" name="Freeform 57"/>
            <p:cNvSpPr>
              <a:spLocks/>
            </p:cNvSpPr>
            <p:nvPr/>
          </p:nvSpPr>
          <p:spPr bwMode="auto">
            <a:xfrm>
              <a:off x="4670571" y="1616870"/>
              <a:ext cx="77788" cy="95250"/>
            </a:xfrm>
            <a:custGeom>
              <a:avLst/>
              <a:gdLst>
                <a:gd name="T0" fmla="*/ 49 w 49"/>
                <a:gd name="T1" fmla="*/ 12 h 60"/>
                <a:gd name="T2" fmla="*/ 31 w 49"/>
                <a:gd name="T3" fmla="*/ 0 h 60"/>
                <a:gd name="T4" fmla="*/ 0 w 49"/>
                <a:gd name="T5" fmla="*/ 48 h 60"/>
                <a:gd name="T6" fmla="*/ 18 w 49"/>
                <a:gd name="T7" fmla="*/ 60 h 60"/>
                <a:gd name="T8" fmla="*/ 49 w 49"/>
                <a:gd name="T9" fmla="*/ 12 h 60"/>
              </a:gdLst>
              <a:ahLst/>
              <a:cxnLst>
                <a:cxn ang="0">
                  <a:pos x="T0" y="T1"/>
                </a:cxn>
                <a:cxn ang="0">
                  <a:pos x="T2" y="T3"/>
                </a:cxn>
                <a:cxn ang="0">
                  <a:pos x="T4" y="T5"/>
                </a:cxn>
                <a:cxn ang="0">
                  <a:pos x="T6" y="T7"/>
                </a:cxn>
                <a:cxn ang="0">
                  <a:pos x="T8" y="T9"/>
                </a:cxn>
              </a:cxnLst>
              <a:rect l="0" t="0" r="r" b="b"/>
              <a:pathLst>
                <a:path w="49" h="60">
                  <a:moveTo>
                    <a:pt x="49" y="12"/>
                  </a:moveTo>
                  <a:lnTo>
                    <a:pt x="31" y="0"/>
                  </a:lnTo>
                  <a:lnTo>
                    <a:pt x="0" y="48"/>
                  </a:lnTo>
                  <a:lnTo>
                    <a:pt x="18" y="60"/>
                  </a:lnTo>
                  <a:lnTo>
                    <a:pt x="49"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1" name="Freeform 58"/>
            <p:cNvSpPr>
              <a:spLocks/>
            </p:cNvSpPr>
            <p:nvPr/>
          </p:nvSpPr>
          <p:spPr bwMode="auto">
            <a:xfrm>
              <a:off x="4610246" y="1731170"/>
              <a:ext cx="71438" cy="96838"/>
            </a:xfrm>
            <a:custGeom>
              <a:avLst/>
              <a:gdLst>
                <a:gd name="T0" fmla="*/ 45 w 45"/>
                <a:gd name="T1" fmla="*/ 9 h 61"/>
                <a:gd name="T2" fmla="*/ 26 w 45"/>
                <a:gd name="T3" fmla="*/ 0 h 61"/>
                <a:gd name="T4" fmla="*/ 0 w 45"/>
                <a:gd name="T5" fmla="*/ 52 h 61"/>
                <a:gd name="T6" fmla="*/ 19 w 45"/>
                <a:gd name="T7" fmla="*/ 61 h 61"/>
                <a:gd name="T8" fmla="*/ 45 w 45"/>
                <a:gd name="T9" fmla="*/ 9 h 61"/>
              </a:gdLst>
              <a:ahLst/>
              <a:cxnLst>
                <a:cxn ang="0">
                  <a:pos x="T0" y="T1"/>
                </a:cxn>
                <a:cxn ang="0">
                  <a:pos x="T2" y="T3"/>
                </a:cxn>
                <a:cxn ang="0">
                  <a:pos x="T4" y="T5"/>
                </a:cxn>
                <a:cxn ang="0">
                  <a:pos x="T6" y="T7"/>
                </a:cxn>
                <a:cxn ang="0">
                  <a:pos x="T8" y="T9"/>
                </a:cxn>
              </a:cxnLst>
              <a:rect l="0" t="0" r="r" b="b"/>
              <a:pathLst>
                <a:path w="45" h="61">
                  <a:moveTo>
                    <a:pt x="45" y="9"/>
                  </a:moveTo>
                  <a:lnTo>
                    <a:pt x="26" y="0"/>
                  </a:lnTo>
                  <a:lnTo>
                    <a:pt x="0" y="52"/>
                  </a:lnTo>
                  <a:lnTo>
                    <a:pt x="19" y="61"/>
                  </a:lnTo>
                  <a:lnTo>
                    <a:pt x="45" y="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2" name="Freeform 59"/>
            <p:cNvSpPr>
              <a:spLocks/>
            </p:cNvSpPr>
            <p:nvPr/>
          </p:nvSpPr>
          <p:spPr bwMode="auto">
            <a:xfrm>
              <a:off x="4564208" y="1851820"/>
              <a:ext cx="65088" cy="96838"/>
            </a:xfrm>
            <a:custGeom>
              <a:avLst/>
              <a:gdLst>
                <a:gd name="T0" fmla="*/ 41 w 41"/>
                <a:gd name="T1" fmla="*/ 8 h 61"/>
                <a:gd name="T2" fmla="*/ 20 w 41"/>
                <a:gd name="T3" fmla="*/ 0 h 61"/>
                <a:gd name="T4" fmla="*/ 0 w 41"/>
                <a:gd name="T5" fmla="*/ 55 h 61"/>
                <a:gd name="T6" fmla="*/ 21 w 41"/>
                <a:gd name="T7" fmla="*/ 61 h 61"/>
                <a:gd name="T8" fmla="*/ 41 w 41"/>
                <a:gd name="T9" fmla="*/ 8 h 61"/>
              </a:gdLst>
              <a:ahLst/>
              <a:cxnLst>
                <a:cxn ang="0">
                  <a:pos x="T0" y="T1"/>
                </a:cxn>
                <a:cxn ang="0">
                  <a:pos x="T2" y="T3"/>
                </a:cxn>
                <a:cxn ang="0">
                  <a:pos x="T4" y="T5"/>
                </a:cxn>
                <a:cxn ang="0">
                  <a:pos x="T6" y="T7"/>
                </a:cxn>
                <a:cxn ang="0">
                  <a:pos x="T8" y="T9"/>
                </a:cxn>
              </a:cxnLst>
              <a:rect l="0" t="0" r="r" b="b"/>
              <a:pathLst>
                <a:path w="41" h="61">
                  <a:moveTo>
                    <a:pt x="41" y="8"/>
                  </a:moveTo>
                  <a:lnTo>
                    <a:pt x="20" y="0"/>
                  </a:lnTo>
                  <a:lnTo>
                    <a:pt x="0" y="55"/>
                  </a:lnTo>
                  <a:lnTo>
                    <a:pt x="21" y="61"/>
                  </a:lnTo>
                  <a:lnTo>
                    <a:pt x="41" y="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3" name="Freeform 60"/>
            <p:cNvSpPr>
              <a:spLocks/>
            </p:cNvSpPr>
            <p:nvPr/>
          </p:nvSpPr>
          <p:spPr bwMode="auto">
            <a:xfrm>
              <a:off x="4535633" y="1980407"/>
              <a:ext cx="53975" cy="96838"/>
            </a:xfrm>
            <a:custGeom>
              <a:avLst/>
              <a:gdLst>
                <a:gd name="T0" fmla="*/ 34 w 34"/>
                <a:gd name="T1" fmla="*/ 5 h 61"/>
                <a:gd name="T2" fmla="*/ 13 w 34"/>
                <a:gd name="T3" fmla="*/ 0 h 61"/>
                <a:gd name="T4" fmla="*/ 0 w 34"/>
                <a:gd name="T5" fmla="*/ 56 h 61"/>
                <a:gd name="T6" fmla="*/ 22 w 34"/>
                <a:gd name="T7" fmla="*/ 61 h 61"/>
                <a:gd name="T8" fmla="*/ 34 w 34"/>
                <a:gd name="T9" fmla="*/ 5 h 61"/>
              </a:gdLst>
              <a:ahLst/>
              <a:cxnLst>
                <a:cxn ang="0">
                  <a:pos x="T0" y="T1"/>
                </a:cxn>
                <a:cxn ang="0">
                  <a:pos x="T2" y="T3"/>
                </a:cxn>
                <a:cxn ang="0">
                  <a:pos x="T4" y="T5"/>
                </a:cxn>
                <a:cxn ang="0">
                  <a:pos x="T6" y="T7"/>
                </a:cxn>
                <a:cxn ang="0">
                  <a:pos x="T8" y="T9"/>
                </a:cxn>
              </a:cxnLst>
              <a:rect l="0" t="0" r="r" b="b"/>
              <a:pathLst>
                <a:path w="34" h="61">
                  <a:moveTo>
                    <a:pt x="34" y="5"/>
                  </a:moveTo>
                  <a:lnTo>
                    <a:pt x="13" y="0"/>
                  </a:lnTo>
                  <a:lnTo>
                    <a:pt x="0" y="56"/>
                  </a:lnTo>
                  <a:lnTo>
                    <a:pt x="22" y="61"/>
                  </a:lnTo>
                  <a:lnTo>
                    <a:pt x="34" y="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4" name="Freeform 61"/>
            <p:cNvSpPr>
              <a:spLocks/>
            </p:cNvSpPr>
            <p:nvPr/>
          </p:nvSpPr>
          <p:spPr bwMode="auto">
            <a:xfrm>
              <a:off x="5356371" y="2545557"/>
              <a:ext cx="96838" cy="73025"/>
            </a:xfrm>
            <a:custGeom>
              <a:avLst/>
              <a:gdLst>
                <a:gd name="T0" fmla="*/ 0 w 61"/>
                <a:gd name="T1" fmla="*/ 28 h 46"/>
                <a:gd name="T2" fmla="*/ 10 w 61"/>
                <a:gd name="T3" fmla="*/ 46 h 46"/>
                <a:gd name="T4" fmla="*/ 61 w 61"/>
                <a:gd name="T5" fmla="*/ 20 h 46"/>
                <a:gd name="T6" fmla="*/ 50 w 61"/>
                <a:gd name="T7" fmla="*/ 0 h 46"/>
                <a:gd name="T8" fmla="*/ 0 w 61"/>
                <a:gd name="T9" fmla="*/ 28 h 46"/>
              </a:gdLst>
              <a:ahLst/>
              <a:cxnLst>
                <a:cxn ang="0">
                  <a:pos x="T0" y="T1"/>
                </a:cxn>
                <a:cxn ang="0">
                  <a:pos x="T2" y="T3"/>
                </a:cxn>
                <a:cxn ang="0">
                  <a:pos x="T4" y="T5"/>
                </a:cxn>
                <a:cxn ang="0">
                  <a:pos x="T6" y="T7"/>
                </a:cxn>
                <a:cxn ang="0">
                  <a:pos x="T8" y="T9"/>
                </a:cxn>
              </a:cxnLst>
              <a:rect l="0" t="0" r="r" b="b"/>
              <a:pathLst>
                <a:path w="61" h="46">
                  <a:moveTo>
                    <a:pt x="0" y="28"/>
                  </a:moveTo>
                  <a:lnTo>
                    <a:pt x="10" y="46"/>
                  </a:lnTo>
                  <a:lnTo>
                    <a:pt x="61" y="20"/>
                  </a:lnTo>
                  <a:lnTo>
                    <a:pt x="50" y="0"/>
                  </a:lnTo>
                  <a:lnTo>
                    <a:pt x="0" y="2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5" name="Freeform 62"/>
            <p:cNvSpPr>
              <a:spLocks/>
            </p:cNvSpPr>
            <p:nvPr/>
          </p:nvSpPr>
          <p:spPr bwMode="auto">
            <a:xfrm>
              <a:off x="3827608" y="1740695"/>
              <a:ext cx="96838" cy="73025"/>
            </a:xfrm>
            <a:custGeom>
              <a:avLst/>
              <a:gdLst>
                <a:gd name="T0" fmla="*/ 61 w 61"/>
                <a:gd name="T1" fmla="*/ 18 h 46"/>
                <a:gd name="T2" fmla="*/ 51 w 61"/>
                <a:gd name="T3" fmla="*/ 0 h 46"/>
                <a:gd name="T4" fmla="*/ 0 w 61"/>
                <a:gd name="T5" fmla="*/ 26 h 46"/>
                <a:gd name="T6" fmla="*/ 10 w 61"/>
                <a:gd name="T7" fmla="*/ 46 h 46"/>
                <a:gd name="T8" fmla="*/ 61 w 61"/>
                <a:gd name="T9" fmla="*/ 18 h 46"/>
              </a:gdLst>
              <a:ahLst/>
              <a:cxnLst>
                <a:cxn ang="0">
                  <a:pos x="T0" y="T1"/>
                </a:cxn>
                <a:cxn ang="0">
                  <a:pos x="T2" y="T3"/>
                </a:cxn>
                <a:cxn ang="0">
                  <a:pos x="T4" y="T5"/>
                </a:cxn>
                <a:cxn ang="0">
                  <a:pos x="T6" y="T7"/>
                </a:cxn>
                <a:cxn ang="0">
                  <a:pos x="T8" y="T9"/>
                </a:cxn>
              </a:cxnLst>
              <a:rect l="0" t="0" r="r" b="b"/>
              <a:pathLst>
                <a:path w="61" h="46">
                  <a:moveTo>
                    <a:pt x="61" y="18"/>
                  </a:moveTo>
                  <a:lnTo>
                    <a:pt x="51" y="0"/>
                  </a:lnTo>
                  <a:lnTo>
                    <a:pt x="0" y="26"/>
                  </a:lnTo>
                  <a:lnTo>
                    <a:pt x="10" y="46"/>
                  </a:lnTo>
                  <a:lnTo>
                    <a:pt x="61"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6" name="Freeform 63"/>
            <p:cNvSpPr>
              <a:spLocks/>
            </p:cNvSpPr>
            <p:nvPr/>
          </p:nvSpPr>
          <p:spPr bwMode="auto">
            <a:xfrm>
              <a:off x="3719658" y="1796257"/>
              <a:ext cx="96838" cy="74613"/>
            </a:xfrm>
            <a:custGeom>
              <a:avLst/>
              <a:gdLst>
                <a:gd name="T0" fmla="*/ 61 w 61"/>
                <a:gd name="T1" fmla="*/ 20 h 47"/>
                <a:gd name="T2" fmla="*/ 51 w 61"/>
                <a:gd name="T3" fmla="*/ 0 h 47"/>
                <a:gd name="T4" fmla="*/ 0 w 61"/>
                <a:gd name="T5" fmla="*/ 28 h 47"/>
                <a:gd name="T6" fmla="*/ 11 w 61"/>
                <a:gd name="T7" fmla="*/ 47 h 47"/>
                <a:gd name="T8" fmla="*/ 61 w 61"/>
                <a:gd name="T9" fmla="*/ 20 h 47"/>
              </a:gdLst>
              <a:ahLst/>
              <a:cxnLst>
                <a:cxn ang="0">
                  <a:pos x="T0" y="T1"/>
                </a:cxn>
                <a:cxn ang="0">
                  <a:pos x="T2" y="T3"/>
                </a:cxn>
                <a:cxn ang="0">
                  <a:pos x="T4" y="T5"/>
                </a:cxn>
                <a:cxn ang="0">
                  <a:pos x="T6" y="T7"/>
                </a:cxn>
                <a:cxn ang="0">
                  <a:pos x="T8" y="T9"/>
                </a:cxn>
              </a:cxnLst>
              <a:rect l="0" t="0" r="r" b="b"/>
              <a:pathLst>
                <a:path w="61" h="47">
                  <a:moveTo>
                    <a:pt x="61" y="20"/>
                  </a:moveTo>
                  <a:lnTo>
                    <a:pt x="51" y="0"/>
                  </a:lnTo>
                  <a:lnTo>
                    <a:pt x="0" y="28"/>
                  </a:lnTo>
                  <a:lnTo>
                    <a:pt x="11" y="47"/>
                  </a:lnTo>
                  <a:lnTo>
                    <a:pt x="61"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7" name="Freeform 64"/>
            <p:cNvSpPr>
              <a:spLocks/>
            </p:cNvSpPr>
            <p:nvPr/>
          </p:nvSpPr>
          <p:spPr bwMode="auto">
            <a:xfrm>
              <a:off x="5246833" y="2613820"/>
              <a:ext cx="92075" cy="80963"/>
            </a:xfrm>
            <a:custGeom>
              <a:avLst/>
              <a:gdLst>
                <a:gd name="T0" fmla="*/ 46 w 58"/>
                <a:gd name="T1" fmla="*/ 0 h 51"/>
                <a:gd name="T2" fmla="*/ 0 w 58"/>
                <a:gd name="T3" fmla="*/ 33 h 51"/>
                <a:gd name="T4" fmla="*/ 11 w 58"/>
                <a:gd name="T5" fmla="*/ 51 h 51"/>
                <a:gd name="T6" fmla="*/ 58 w 58"/>
                <a:gd name="T7" fmla="*/ 17 h 51"/>
                <a:gd name="T8" fmla="*/ 46 w 58"/>
                <a:gd name="T9" fmla="*/ 0 h 51"/>
              </a:gdLst>
              <a:ahLst/>
              <a:cxnLst>
                <a:cxn ang="0">
                  <a:pos x="T0" y="T1"/>
                </a:cxn>
                <a:cxn ang="0">
                  <a:pos x="T2" y="T3"/>
                </a:cxn>
                <a:cxn ang="0">
                  <a:pos x="T4" y="T5"/>
                </a:cxn>
                <a:cxn ang="0">
                  <a:pos x="T6" y="T7"/>
                </a:cxn>
                <a:cxn ang="0">
                  <a:pos x="T8" y="T9"/>
                </a:cxn>
              </a:cxnLst>
              <a:rect l="0" t="0" r="r" b="b"/>
              <a:pathLst>
                <a:path w="58" h="51">
                  <a:moveTo>
                    <a:pt x="46" y="0"/>
                  </a:moveTo>
                  <a:lnTo>
                    <a:pt x="0" y="33"/>
                  </a:lnTo>
                  <a:lnTo>
                    <a:pt x="11" y="51"/>
                  </a:lnTo>
                  <a:lnTo>
                    <a:pt x="58" y="17"/>
                  </a:lnTo>
                  <a:lnTo>
                    <a:pt x="46"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8" name="Freeform 65"/>
            <p:cNvSpPr>
              <a:spLocks/>
            </p:cNvSpPr>
            <p:nvPr/>
          </p:nvSpPr>
          <p:spPr bwMode="auto">
            <a:xfrm>
              <a:off x="5145233" y="2694782"/>
              <a:ext cx="92075" cy="87313"/>
            </a:xfrm>
            <a:custGeom>
              <a:avLst/>
              <a:gdLst>
                <a:gd name="T0" fmla="*/ 16 w 58"/>
                <a:gd name="T1" fmla="*/ 55 h 55"/>
                <a:gd name="T2" fmla="*/ 58 w 58"/>
                <a:gd name="T3" fmla="*/ 16 h 55"/>
                <a:gd name="T4" fmla="*/ 43 w 58"/>
                <a:gd name="T5" fmla="*/ 0 h 55"/>
                <a:gd name="T6" fmla="*/ 0 w 58"/>
                <a:gd name="T7" fmla="*/ 39 h 55"/>
                <a:gd name="T8" fmla="*/ 16 w 58"/>
                <a:gd name="T9" fmla="*/ 55 h 55"/>
              </a:gdLst>
              <a:ahLst/>
              <a:cxnLst>
                <a:cxn ang="0">
                  <a:pos x="T0" y="T1"/>
                </a:cxn>
                <a:cxn ang="0">
                  <a:pos x="T2" y="T3"/>
                </a:cxn>
                <a:cxn ang="0">
                  <a:pos x="T4" y="T5"/>
                </a:cxn>
                <a:cxn ang="0">
                  <a:pos x="T6" y="T7"/>
                </a:cxn>
                <a:cxn ang="0">
                  <a:pos x="T8" y="T9"/>
                </a:cxn>
              </a:cxnLst>
              <a:rect l="0" t="0" r="r" b="b"/>
              <a:pathLst>
                <a:path w="58" h="55">
                  <a:moveTo>
                    <a:pt x="16" y="55"/>
                  </a:moveTo>
                  <a:lnTo>
                    <a:pt x="58" y="16"/>
                  </a:lnTo>
                  <a:lnTo>
                    <a:pt x="43" y="0"/>
                  </a:lnTo>
                  <a:lnTo>
                    <a:pt x="0" y="39"/>
                  </a:lnTo>
                  <a:lnTo>
                    <a:pt x="16" y="5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9" name="Freeform 66"/>
            <p:cNvSpPr>
              <a:spLocks/>
            </p:cNvSpPr>
            <p:nvPr/>
          </p:nvSpPr>
          <p:spPr bwMode="auto">
            <a:xfrm>
              <a:off x="5057921" y="2788445"/>
              <a:ext cx="87313" cy="92075"/>
            </a:xfrm>
            <a:custGeom>
              <a:avLst/>
              <a:gdLst>
                <a:gd name="T0" fmla="*/ 38 w 55"/>
                <a:gd name="T1" fmla="*/ 0 h 58"/>
                <a:gd name="T2" fmla="*/ 0 w 55"/>
                <a:gd name="T3" fmla="*/ 44 h 58"/>
                <a:gd name="T4" fmla="*/ 17 w 55"/>
                <a:gd name="T5" fmla="*/ 58 h 58"/>
                <a:gd name="T6" fmla="*/ 55 w 55"/>
                <a:gd name="T7" fmla="*/ 14 h 58"/>
                <a:gd name="T8" fmla="*/ 38 w 55"/>
                <a:gd name="T9" fmla="*/ 0 h 58"/>
              </a:gdLst>
              <a:ahLst/>
              <a:cxnLst>
                <a:cxn ang="0">
                  <a:pos x="T0" y="T1"/>
                </a:cxn>
                <a:cxn ang="0">
                  <a:pos x="T2" y="T3"/>
                </a:cxn>
                <a:cxn ang="0">
                  <a:pos x="T4" y="T5"/>
                </a:cxn>
                <a:cxn ang="0">
                  <a:pos x="T6" y="T7"/>
                </a:cxn>
                <a:cxn ang="0">
                  <a:pos x="T8" y="T9"/>
                </a:cxn>
              </a:cxnLst>
              <a:rect l="0" t="0" r="r" b="b"/>
              <a:pathLst>
                <a:path w="55" h="58">
                  <a:moveTo>
                    <a:pt x="38" y="0"/>
                  </a:moveTo>
                  <a:lnTo>
                    <a:pt x="0" y="44"/>
                  </a:lnTo>
                  <a:lnTo>
                    <a:pt x="17" y="58"/>
                  </a:lnTo>
                  <a:lnTo>
                    <a:pt x="55" y="14"/>
                  </a:lnTo>
                  <a:lnTo>
                    <a:pt x="38"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0" name="Freeform 67"/>
            <p:cNvSpPr>
              <a:spLocks/>
            </p:cNvSpPr>
            <p:nvPr/>
          </p:nvSpPr>
          <p:spPr bwMode="auto">
            <a:xfrm>
              <a:off x="4983308" y="2893220"/>
              <a:ext cx="80963" cy="95250"/>
            </a:xfrm>
            <a:custGeom>
              <a:avLst/>
              <a:gdLst>
                <a:gd name="T0" fmla="*/ 19 w 51"/>
                <a:gd name="T1" fmla="*/ 60 h 60"/>
                <a:gd name="T2" fmla="*/ 51 w 51"/>
                <a:gd name="T3" fmla="*/ 12 h 60"/>
                <a:gd name="T4" fmla="*/ 33 w 51"/>
                <a:gd name="T5" fmla="*/ 0 h 60"/>
                <a:gd name="T6" fmla="*/ 0 w 51"/>
                <a:gd name="T7" fmla="*/ 48 h 60"/>
                <a:gd name="T8" fmla="*/ 19 w 51"/>
                <a:gd name="T9" fmla="*/ 60 h 60"/>
              </a:gdLst>
              <a:ahLst/>
              <a:cxnLst>
                <a:cxn ang="0">
                  <a:pos x="T0" y="T1"/>
                </a:cxn>
                <a:cxn ang="0">
                  <a:pos x="T2" y="T3"/>
                </a:cxn>
                <a:cxn ang="0">
                  <a:pos x="T4" y="T5"/>
                </a:cxn>
                <a:cxn ang="0">
                  <a:pos x="T6" y="T7"/>
                </a:cxn>
                <a:cxn ang="0">
                  <a:pos x="T8" y="T9"/>
                </a:cxn>
              </a:cxnLst>
              <a:rect l="0" t="0" r="r" b="b"/>
              <a:pathLst>
                <a:path w="51" h="60">
                  <a:moveTo>
                    <a:pt x="19" y="60"/>
                  </a:moveTo>
                  <a:lnTo>
                    <a:pt x="51" y="12"/>
                  </a:lnTo>
                  <a:lnTo>
                    <a:pt x="33" y="0"/>
                  </a:lnTo>
                  <a:lnTo>
                    <a:pt x="0" y="48"/>
                  </a:lnTo>
                  <a:lnTo>
                    <a:pt x="19" y="6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1" name="Freeform 68"/>
            <p:cNvSpPr>
              <a:spLocks/>
            </p:cNvSpPr>
            <p:nvPr/>
          </p:nvSpPr>
          <p:spPr bwMode="auto">
            <a:xfrm>
              <a:off x="4924571" y="3005932"/>
              <a:ext cx="71438" cy="100013"/>
            </a:xfrm>
            <a:custGeom>
              <a:avLst/>
              <a:gdLst>
                <a:gd name="T0" fmla="*/ 45 w 45"/>
                <a:gd name="T1" fmla="*/ 11 h 63"/>
                <a:gd name="T2" fmla="*/ 26 w 45"/>
                <a:gd name="T3" fmla="*/ 0 h 63"/>
                <a:gd name="T4" fmla="*/ 0 w 45"/>
                <a:gd name="T5" fmla="*/ 53 h 63"/>
                <a:gd name="T6" fmla="*/ 19 w 45"/>
                <a:gd name="T7" fmla="*/ 63 h 63"/>
                <a:gd name="T8" fmla="*/ 45 w 45"/>
                <a:gd name="T9" fmla="*/ 11 h 63"/>
              </a:gdLst>
              <a:ahLst/>
              <a:cxnLst>
                <a:cxn ang="0">
                  <a:pos x="T0" y="T1"/>
                </a:cxn>
                <a:cxn ang="0">
                  <a:pos x="T2" y="T3"/>
                </a:cxn>
                <a:cxn ang="0">
                  <a:pos x="T4" y="T5"/>
                </a:cxn>
                <a:cxn ang="0">
                  <a:pos x="T6" y="T7"/>
                </a:cxn>
                <a:cxn ang="0">
                  <a:pos x="T8" y="T9"/>
                </a:cxn>
              </a:cxnLst>
              <a:rect l="0" t="0" r="r" b="b"/>
              <a:pathLst>
                <a:path w="45" h="63">
                  <a:moveTo>
                    <a:pt x="45" y="11"/>
                  </a:moveTo>
                  <a:lnTo>
                    <a:pt x="26" y="0"/>
                  </a:lnTo>
                  <a:lnTo>
                    <a:pt x="0" y="53"/>
                  </a:lnTo>
                  <a:lnTo>
                    <a:pt x="19" y="63"/>
                  </a:lnTo>
                  <a:lnTo>
                    <a:pt x="45" y="1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2" name="Freeform 69"/>
            <p:cNvSpPr>
              <a:spLocks/>
            </p:cNvSpPr>
            <p:nvPr/>
          </p:nvSpPr>
          <p:spPr bwMode="auto">
            <a:xfrm>
              <a:off x="4880121" y="3131345"/>
              <a:ext cx="61913" cy="96838"/>
            </a:xfrm>
            <a:custGeom>
              <a:avLst/>
              <a:gdLst>
                <a:gd name="T0" fmla="*/ 19 w 39"/>
                <a:gd name="T1" fmla="*/ 0 h 61"/>
                <a:gd name="T2" fmla="*/ 0 w 39"/>
                <a:gd name="T3" fmla="*/ 53 h 61"/>
                <a:gd name="T4" fmla="*/ 20 w 39"/>
                <a:gd name="T5" fmla="*/ 61 h 61"/>
                <a:gd name="T6" fmla="*/ 39 w 39"/>
                <a:gd name="T7" fmla="*/ 6 h 61"/>
                <a:gd name="T8" fmla="*/ 19 w 39"/>
                <a:gd name="T9" fmla="*/ 0 h 61"/>
              </a:gdLst>
              <a:ahLst/>
              <a:cxnLst>
                <a:cxn ang="0">
                  <a:pos x="T0" y="T1"/>
                </a:cxn>
                <a:cxn ang="0">
                  <a:pos x="T2" y="T3"/>
                </a:cxn>
                <a:cxn ang="0">
                  <a:pos x="T4" y="T5"/>
                </a:cxn>
                <a:cxn ang="0">
                  <a:pos x="T6" y="T7"/>
                </a:cxn>
                <a:cxn ang="0">
                  <a:pos x="T8" y="T9"/>
                </a:cxn>
              </a:cxnLst>
              <a:rect l="0" t="0" r="r" b="b"/>
              <a:pathLst>
                <a:path w="39" h="61">
                  <a:moveTo>
                    <a:pt x="19" y="0"/>
                  </a:moveTo>
                  <a:lnTo>
                    <a:pt x="0" y="53"/>
                  </a:lnTo>
                  <a:lnTo>
                    <a:pt x="20" y="61"/>
                  </a:lnTo>
                  <a:lnTo>
                    <a:pt x="39" y="6"/>
                  </a:lnTo>
                  <a:lnTo>
                    <a:pt x="19"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3" name="Freeform 70"/>
            <p:cNvSpPr>
              <a:spLocks/>
            </p:cNvSpPr>
            <p:nvPr/>
          </p:nvSpPr>
          <p:spPr bwMode="auto">
            <a:xfrm>
              <a:off x="4851546" y="3255170"/>
              <a:ext cx="53975" cy="96838"/>
            </a:xfrm>
            <a:custGeom>
              <a:avLst/>
              <a:gdLst>
                <a:gd name="T0" fmla="*/ 0 w 34"/>
                <a:gd name="T1" fmla="*/ 57 h 61"/>
                <a:gd name="T2" fmla="*/ 21 w 34"/>
                <a:gd name="T3" fmla="*/ 61 h 61"/>
                <a:gd name="T4" fmla="*/ 34 w 34"/>
                <a:gd name="T5" fmla="*/ 5 h 61"/>
                <a:gd name="T6" fmla="*/ 12 w 34"/>
                <a:gd name="T7" fmla="*/ 0 h 61"/>
                <a:gd name="T8" fmla="*/ 0 w 34"/>
                <a:gd name="T9" fmla="*/ 57 h 61"/>
              </a:gdLst>
              <a:ahLst/>
              <a:cxnLst>
                <a:cxn ang="0">
                  <a:pos x="T0" y="T1"/>
                </a:cxn>
                <a:cxn ang="0">
                  <a:pos x="T2" y="T3"/>
                </a:cxn>
                <a:cxn ang="0">
                  <a:pos x="T4" y="T5"/>
                </a:cxn>
                <a:cxn ang="0">
                  <a:pos x="T6" y="T7"/>
                </a:cxn>
                <a:cxn ang="0">
                  <a:pos x="T8" y="T9"/>
                </a:cxn>
              </a:cxnLst>
              <a:rect l="0" t="0" r="r" b="b"/>
              <a:pathLst>
                <a:path w="34" h="61">
                  <a:moveTo>
                    <a:pt x="0" y="57"/>
                  </a:moveTo>
                  <a:lnTo>
                    <a:pt x="21" y="61"/>
                  </a:lnTo>
                  <a:lnTo>
                    <a:pt x="34" y="5"/>
                  </a:lnTo>
                  <a:lnTo>
                    <a:pt x="12" y="0"/>
                  </a:lnTo>
                  <a:lnTo>
                    <a:pt x="0" y="5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4" name="Rectangle 71"/>
            <p:cNvSpPr>
              <a:spLocks noChangeArrowheads="1"/>
            </p:cNvSpPr>
            <p:nvPr/>
          </p:nvSpPr>
          <p:spPr bwMode="auto">
            <a:xfrm>
              <a:off x="4940446" y="3312320"/>
              <a:ext cx="130175"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5" name="Rectangle 72"/>
            <p:cNvSpPr>
              <a:spLocks noChangeArrowheads="1"/>
            </p:cNvSpPr>
            <p:nvPr/>
          </p:nvSpPr>
          <p:spPr bwMode="auto">
            <a:xfrm>
              <a:off x="5113483" y="3312320"/>
              <a:ext cx="128588"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6" name="Rectangle 73"/>
            <p:cNvSpPr>
              <a:spLocks noChangeArrowheads="1"/>
            </p:cNvSpPr>
            <p:nvPr/>
          </p:nvSpPr>
          <p:spPr bwMode="auto">
            <a:xfrm>
              <a:off x="5284933" y="3312320"/>
              <a:ext cx="128588"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7" name="Freeform 74"/>
            <p:cNvSpPr>
              <a:spLocks/>
            </p:cNvSpPr>
            <p:nvPr/>
          </p:nvSpPr>
          <p:spPr bwMode="auto">
            <a:xfrm>
              <a:off x="3232296" y="2332832"/>
              <a:ext cx="190500" cy="271463"/>
            </a:xfrm>
            <a:custGeom>
              <a:avLst/>
              <a:gdLst>
                <a:gd name="T0" fmla="*/ 60 w 120"/>
                <a:gd name="T1" fmla="*/ 0 h 171"/>
                <a:gd name="T2" fmla="*/ 48 w 120"/>
                <a:gd name="T3" fmla="*/ 2 h 171"/>
                <a:gd name="T4" fmla="*/ 37 w 120"/>
                <a:gd name="T5" fmla="*/ 7 h 171"/>
                <a:gd name="T6" fmla="*/ 26 w 120"/>
                <a:gd name="T7" fmla="*/ 15 h 171"/>
                <a:gd name="T8" fmla="*/ 17 w 120"/>
                <a:gd name="T9" fmla="*/ 25 h 171"/>
                <a:gd name="T10" fmla="*/ 11 w 120"/>
                <a:gd name="T11" fmla="*/ 38 h 171"/>
                <a:gd name="T12" fmla="*/ 5 w 120"/>
                <a:gd name="T13" fmla="*/ 52 h 171"/>
                <a:gd name="T14" fmla="*/ 1 w 120"/>
                <a:gd name="T15" fmla="*/ 68 h 171"/>
                <a:gd name="T16" fmla="*/ 0 w 120"/>
                <a:gd name="T17" fmla="*/ 85 h 171"/>
                <a:gd name="T18" fmla="*/ 1 w 120"/>
                <a:gd name="T19" fmla="*/ 102 h 171"/>
                <a:gd name="T20" fmla="*/ 5 w 120"/>
                <a:gd name="T21" fmla="*/ 119 h 171"/>
                <a:gd name="T22" fmla="*/ 11 w 120"/>
                <a:gd name="T23" fmla="*/ 133 h 171"/>
                <a:gd name="T24" fmla="*/ 17 w 120"/>
                <a:gd name="T25" fmla="*/ 146 h 171"/>
                <a:gd name="T26" fmla="*/ 26 w 120"/>
                <a:gd name="T27" fmla="*/ 157 h 171"/>
                <a:gd name="T28" fmla="*/ 37 w 120"/>
                <a:gd name="T29" fmla="*/ 164 h 171"/>
                <a:gd name="T30" fmla="*/ 48 w 120"/>
                <a:gd name="T31" fmla="*/ 170 h 171"/>
                <a:gd name="T32" fmla="*/ 60 w 120"/>
                <a:gd name="T33" fmla="*/ 171 h 171"/>
                <a:gd name="T34" fmla="*/ 72 w 120"/>
                <a:gd name="T35" fmla="*/ 170 h 171"/>
                <a:gd name="T36" fmla="*/ 83 w 120"/>
                <a:gd name="T37" fmla="*/ 164 h 171"/>
                <a:gd name="T38" fmla="*/ 94 w 120"/>
                <a:gd name="T39" fmla="*/ 157 h 171"/>
                <a:gd name="T40" fmla="*/ 102 w 120"/>
                <a:gd name="T41" fmla="*/ 146 h 171"/>
                <a:gd name="T42" fmla="*/ 109 w 120"/>
                <a:gd name="T43" fmla="*/ 133 h 171"/>
                <a:gd name="T44" fmla="*/ 115 w 120"/>
                <a:gd name="T45" fmla="*/ 119 h 171"/>
                <a:gd name="T46" fmla="*/ 119 w 120"/>
                <a:gd name="T47" fmla="*/ 102 h 171"/>
                <a:gd name="T48" fmla="*/ 120 w 120"/>
                <a:gd name="T49" fmla="*/ 85 h 171"/>
                <a:gd name="T50" fmla="*/ 119 w 120"/>
                <a:gd name="T51" fmla="*/ 68 h 171"/>
                <a:gd name="T52" fmla="*/ 115 w 120"/>
                <a:gd name="T53" fmla="*/ 52 h 171"/>
                <a:gd name="T54" fmla="*/ 109 w 120"/>
                <a:gd name="T55" fmla="*/ 38 h 171"/>
                <a:gd name="T56" fmla="*/ 102 w 120"/>
                <a:gd name="T57" fmla="*/ 25 h 171"/>
                <a:gd name="T58" fmla="*/ 94 w 120"/>
                <a:gd name="T59" fmla="*/ 15 h 171"/>
                <a:gd name="T60" fmla="*/ 83 w 120"/>
                <a:gd name="T61" fmla="*/ 7 h 171"/>
                <a:gd name="T62" fmla="*/ 72 w 120"/>
                <a:gd name="T63" fmla="*/ 2 h 171"/>
                <a:gd name="T64" fmla="*/ 60 w 120"/>
                <a:gd name="T6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171">
                  <a:moveTo>
                    <a:pt x="60" y="0"/>
                  </a:moveTo>
                  <a:lnTo>
                    <a:pt x="48" y="2"/>
                  </a:lnTo>
                  <a:lnTo>
                    <a:pt x="37" y="7"/>
                  </a:lnTo>
                  <a:lnTo>
                    <a:pt x="26" y="15"/>
                  </a:lnTo>
                  <a:lnTo>
                    <a:pt x="17" y="25"/>
                  </a:lnTo>
                  <a:lnTo>
                    <a:pt x="11" y="38"/>
                  </a:lnTo>
                  <a:lnTo>
                    <a:pt x="5" y="52"/>
                  </a:lnTo>
                  <a:lnTo>
                    <a:pt x="1" y="68"/>
                  </a:lnTo>
                  <a:lnTo>
                    <a:pt x="0" y="85"/>
                  </a:lnTo>
                  <a:lnTo>
                    <a:pt x="1" y="102"/>
                  </a:lnTo>
                  <a:lnTo>
                    <a:pt x="5" y="119"/>
                  </a:lnTo>
                  <a:lnTo>
                    <a:pt x="11" y="133"/>
                  </a:lnTo>
                  <a:lnTo>
                    <a:pt x="17" y="146"/>
                  </a:lnTo>
                  <a:lnTo>
                    <a:pt x="26" y="157"/>
                  </a:lnTo>
                  <a:lnTo>
                    <a:pt x="37" y="164"/>
                  </a:lnTo>
                  <a:lnTo>
                    <a:pt x="48" y="170"/>
                  </a:lnTo>
                  <a:lnTo>
                    <a:pt x="60" y="171"/>
                  </a:lnTo>
                  <a:lnTo>
                    <a:pt x="72" y="170"/>
                  </a:lnTo>
                  <a:lnTo>
                    <a:pt x="83" y="164"/>
                  </a:lnTo>
                  <a:lnTo>
                    <a:pt x="94" y="157"/>
                  </a:lnTo>
                  <a:lnTo>
                    <a:pt x="102" y="146"/>
                  </a:lnTo>
                  <a:lnTo>
                    <a:pt x="109" y="133"/>
                  </a:lnTo>
                  <a:lnTo>
                    <a:pt x="115" y="119"/>
                  </a:lnTo>
                  <a:lnTo>
                    <a:pt x="119" y="102"/>
                  </a:lnTo>
                  <a:lnTo>
                    <a:pt x="120" y="85"/>
                  </a:lnTo>
                  <a:lnTo>
                    <a:pt x="119" y="68"/>
                  </a:lnTo>
                  <a:lnTo>
                    <a:pt x="115" y="52"/>
                  </a:lnTo>
                  <a:lnTo>
                    <a:pt x="109" y="38"/>
                  </a:lnTo>
                  <a:lnTo>
                    <a:pt x="102" y="25"/>
                  </a:lnTo>
                  <a:lnTo>
                    <a:pt x="94" y="15"/>
                  </a:lnTo>
                  <a:lnTo>
                    <a:pt x="83" y="7"/>
                  </a:lnTo>
                  <a:lnTo>
                    <a:pt x="72" y="2"/>
                  </a:lnTo>
                  <a:lnTo>
                    <a:pt x="60"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8" name="Freeform 75"/>
            <p:cNvSpPr>
              <a:spLocks/>
            </p:cNvSpPr>
            <p:nvPr/>
          </p:nvSpPr>
          <p:spPr bwMode="auto">
            <a:xfrm>
              <a:off x="5399233" y="1313657"/>
              <a:ext cx="762000" cy="563563"/>
            </a:xfrm>
            <a:custGeom>
              <a:avLst/>
              <a:gdLst>
                <a:gd name="T0" fmla="*/ 480 w 480"/>
                <a:gd name="T1" fmla="*/ 100 h 355"/>
                <a:gd name="T2" fmla="*/ 415 w 480"/>
                <a:gd name="T3" fmla="*/ 0 h 355"/>
                <a:gd name="T4" fmla="*/ 252 w 480"/>
                <a:gd name="T5" fmla="*/ 101 h 355"/>
                <a:gd name="T6" fmla="*/ 213 w 480"/>
                <a:gd name="T7" fmla="*/ 49 h 355"/>
                <a:gd name="T8" fmla="*/ 0 w 480"/>
                <a:gd name="T9" fmla="*/ 355 h 355"/>
                <a:gd name="T10" fmla="*/ 368 w 480"/>
                <a:gd name="T11" fmla="*/ 259 h 355"/>
                <a:gd name="T12" fmla="*/ 330 w 480"/>
                <a:gd name="T13" fmla="*/ 207 h 355"/>
                <a:gd name="T14" fmla="*/ 480 w 480"/>
                <a:gd name="T15" fmla="*/ 100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0" h="355">
                  <a:moveTo>
                    <a:pt x="480" y="100"/>
                  </a:moveTo>
                  <a:lnTo>
                    <a:pt x="415" y="0"/>
                  </a:lnTo>
                  <a:lnTo>
                    <a:pt x="252" y="101"/>
                  </a:lnTo>
                  <a:lnTo>
                    <a:pt x="213" y="49"/>
                  </a:lnTo>
                  <a:lnTo>
                    <a:pt x="0" y="355"/>
                  </a:lnTo>
                  <a:lnTo>
                    <a:pt x="368" y="259"/>
                  </a:lnTo>
                  <a:lnTo>
                    <a:pt x="330" y="207"/>
                  </a:lnTo>
                  <a:lnTo>
                    <a:pt x="480" y="10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9" name="Freeform 76"/>
            <p:cNvSpPr>
              <a:spLocks/>
            </p:cNvSpPr>
            <p:nvPr/>
          </p:nvSpPr>
          <p:spPr bwMode="auto">
            <a:xfrm>
              <a:off x="2973533" y="1280320"/>
              <a:ext cx="827088" cy="433388"/>
            </a:xfrm>
            <a:custGeom>
              <a:avLst/>
              <a:gdLst>
                <a:gd name="T0" fmla="*/ 51 w 521"/>
                <a:gd name="T1" fmla="*/ 0 h 273"/>
                <a:gd name="T2" fmla="*/ 0 w 521"/>
                <a:gd name="T3" fmla="*/ 109 h 273"/>
                <a:gd name="T4" fmla="*/ 174 w 521"/>
                <a:gd name="T5" fmla="*/ 194 h 273"/>
                <a:gd name="T6" fmla="*/ 150 w 521"/>
                <a:gd name="T7" fmla="*/ 254 h 273"/>
                <a:gd name="T8" fmla="*/ 521 w 521"/>
                <a:gd name="T9" fmla="*/ 273 h 273"/>
                <a:gd name="T10" fmla="*/ 244 w 521"/>
                <a:gd name="T11" fmla="*/ 12 h 273"/>
                <a:gd name="T12" fmla="*/ 220 w 521"/>
                <a:gd name="T13" fmla="*/ 70 h 273"/>
                <a:gd name="T14" fmla="*/ 51 w 521"/>
                <a:gd name="T15" fmla="*/ 0 h 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1" h="273">
                  <a:moveTo>
                    <a:pt x="51" y="0"/>
                  </a:moveTo>
                  <a:lnTo>
                    <a:pt x="0" y="109"/>
                  </a:lnTo>
                  <a:lnTo>
                    <a:pt x="174" y="194"/>
                  </a:lnTo>
                  <a:lnTo>
                    <a:pt x="150" y="254"/>
                  </a:lnTo>
                  <a:lnTo>
                    <a:pt x="521" y="273"/>
                  </a:lnTo>
                  <a:lnTo>
                    <a:pt x="244" y="12"/>
                  </a:lnTo>
                  <a:lnTo>
                    <a:pt x="220" y="70"/>
                  </a:lnTo>
                  <a:lnTo>
                    <a:pt x="5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0" name="Freeform 77"/>
            <p:cNvSpPr>
              <a:spLocks/>
            </p:cNvSpPr>
            <p:nvPr/>
          </p:nvSpPr>
          <p:spPr bwMode="auto">
            <a:xfrm>
              <a:off x="5351608" y="3140870"/>
              <a:ext cx="473075" cy="808038"/>
            </a:xfrm>
            <a:custGeom>
              <a:avLst/>
              <a:gdLst>
                <a:gd name="T0" fmla="*/ 191 w 298"/>
                <a:gd name="T1" fmla="*/ 509 h 509"/>
                <a:gd name="T2" fmla="*/ 298 w 298"/>
                <a:gd name="T3" fmla="*/ 457 h 509"/>
                <a:gd name="T4" fmla="*/ 219 w 298"/>
                <a:gd name="T5" fmla="*/ 281 h 509"/>
                <a:gd name="T6" fmla="*/ 275 w 298"/>
                <a:gd name="T7" fmla="*/ 250 h 509"/>
                <a:gd name="T8" fmla="*/ 0 w 298"/>
                <a:gd name="T9" fmla="*/ 0 h 509"/>
                <a:gd name="T10" fmla="*/ 48 w 298"/>
                <a:gd name="T11" fmla="*/ 377 h 509"/>
                <a:gd name="T12" fmla="*/ 104 w 298"/>
                <a:gd name="T13" fmla="*/ 346 h 509"/>
                <a:gd name="T14" fmla="*/ 191 w 298"/>
                <a:gd name="T15" fmla="*/ 509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509">
                  <a:moveTo>
                    <a:pt x="191" y="509"/>
                  </a:moveTo>
                  <a:lnTo>
                    <a:pt x="298" y="457"/>
                  </a:lnTo>
                  <a:lnTo>
                    <a:pt x="219" y="281"/>
                  </a:lnTo>
                  <a:lnTo>
                    <a:pt x="275" y="250"/>
                  </a:lnTo>
                  <a:lnTo>
                    <a:pt x="0" y="0"/>
                  </a:lnTo>
                  <a:lnTo>
                    <a:pt x="48" y="377"/>
                  </a:lnTo>
                  <a:lnTo>
                    <a:pt x="104" y="346"/>
                  </a:lnTo>
                  <a:lnTo>
                    <a:pt x="191" y="50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1" name="Freeform 78"/>
            <p:cNvSpPr>
              <a:spLocks/>
            </p:cNvSpPr>
            <p:nvPr/>
          </p:nvSpPr>
          <p:spPr bwMode="auto">
            <a:xfrm>
              <a:off x="3710133" y="3785395"/>
              <a:ext cx="544513" cy="257175"/>
            </a:xfrm>
            <a:custGeom>
              <a:avLst/>
              <a:gdLst>
                <a:gd name="T0" fmla="*/ 0 w 343"/>
                <a:gd name="T1" fmla="*/ 13 h 162"/>
                <a:gd name="T2" fmla="*/ 2 w 343"/>
                <a:gd name="T3" fmla="*/ 16 h 162"/>
                <a:gd name="T4" fmla="*/ 10 w 343"/>
                <a:gd name="T5" fmla="*/ 23 h 162"/>
                <a:gd name="T6" fmla="*/ 22 w 343"/>
                <a:gd name="T7" fmla="*/ 34 h 162"/>
                <a:gd name="T8" fmla="*/ 39 w 343"/>
                <a:gd name="T9" fmla="*/ 45 h 162"/>
                <a:gd name="T10" fmla="*/ 61 w 343"/>
                <a:gd name="T11" fmla="*/ 57 h 162"/>
                <a:gd name="T12" fmla="*/ 87 w 343"/>
                <a:gd name="T13" fmla="*/ 66 h 162"/>
                <a:gd name="T14" fmla="*/ 117 w 343"/>
                <a:gd name="T15" fmla="*/ 71 h 162"/>
                <a:gd name="T16" fmla="*/ 151 w 343"/>
                <a:gd name="T17" fmla="*/ 73 h 162"/>
                <a:gd name="T18" fmla="*/ 187 w 343"/>
                <a:gd name="T19" fmla="*/ 68 h 162"/>
                <a:gd name="T20" fmla="*/ 221 w 343"/>
                <a:gd name="T21" fmla="*/ 58 h 162"/>
                <a:gd name="T22" fmla="*/ 253 w 343"/>
                <a:gd name="T23" fmla="*/ 47 h 162"/>
                <a:gd name="T24" fmla="*/ 283 w 343"/>
                <a:gd name="T25" fmla="*/ 34 h 162"/>
                <a:gd name="T26" fmla="*/ 308 w 343"/>
                <a:gd name="T27" fmla="*/ 21 h 162"/>
                <a:gd name="T28" fmla="*/ 326 w 343"/>
                <a:gd name="T29" fmla="*/ 10 h 162"/>
                <a:gd name="T30" fmla="*/ 339 w 343"/>
                <a:gd name="T31" fmla="*/ 2 h 162"/>
                <a:gd name="T32" fmla="*/ 343 w 343"/>
                <a:gd name="T33" fmla="*/ 0 h 162"/>
                <a:gd name="T34" fmla="*/ 339 w 343"/>
                <a:gd name="T35" fmla="*/ 8 h 162"/>
                <a:gd name="T36" fmla="*/ 329 w 343"/>
                <a:gd name="T37" fmla="*/ 27 h 162"/>
                <a:gd name="T38" fmla="*/ 312 w 343"/>
                <a:gd name="T39" fmla="*/ 56 h 162"/>
                <a:gd name="T40" fmla="*/ 290 w 343"/>
                <a:gd name="T41" fmla="*/ 88 h 162"/>
                <a:gd name="T42" fmla="*/ 262 w 343"/>
                <a:gd name="T43" fmla="*/ 120 h 162"/>
                <a:gd name="T44" fmla="*/ 229 w 343"/>
                <a:gd name="T45" fmla="*/ 144 h 162"/>
                <a:gd name="T46" fmla="*/ 192 w 343"/>
                <a:gd name="T47" fmla="*/ 161 h 162"/>
                <a:gd name="T48" fmla="*/ 151 w 343"/>
                <a:gd name="T49" fmla="*/ 162 h 162"/>
                <a:gd name="T50" fmla="*/ 112 w 343"/>
                <a:gd name="T51" fmla="*/ 151 h 162"/>
                <a:gd name="T52" fmla="*/ 79 w 343"/>
                <a:gd name="T53" fmla="*/ 133 h 162"/>
                <a:gd name="T54" fmla="*/ 53 w 343"/>
                <a:gd name="T55" fmla="*/ 108 h 162"/>
                <a:gd name="T56" fmla="*/ 32 w 343"/>
                <a:gd name="T57" fmla="*/ 82 h 162"/>
                <a:gd name="T58" fmla="*/ 18 w 343"/>
                <a:gd name="T59" fmla="*/ 56 h 162"/>
                <a:gd name="T60" fmla="*/ 7 w 343"/>
                <a:gd name="T61" fmla="*/ 34 h 162"/>
                <a:gd name="T62" fmla="*/ 1 w 343"/>
                <a:gd name="T63" fmla="*/ 18 h 162"/>
                <a:gd name="T64" fmla="*/ 0 w 343"/>
                <a:gd name="T65" fmla="*/ 1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3" h="162">
                  <a:moveTo>
                    <a:pt x="0" y="13"/>
                  </a:moveTo>
                  <a:lnTo>
                    <a:pt x="2" y="16"/>
                  </a:lnTo>
                  <a:lnTo>
                    <a:pt x="10" y="23"/>
                  </a:lnTo>
                  <a:lnTo>
                    <a:pt x="22" y="34"/>
                  </a:lnTo>
                  <a:lnTo>
                    <a:pt x="39" y="45"/>
                  </a:lnTo>
                  <a:lnTo>
                    <a:pt x="61" y="57"/>
                  </a:lnTo>
                  <a:lnTo>
                    <a:pt x="87" y="66"/>
                  </a:lnTo>
                  <a:lnTo>
                    <a:pt x="117" y="71"/>
                  </a:lnTo>
                  <a:lnTo>
                    <a:pt x="151" y="73"/>
                  </a:lnTo>
                  <a:lnTo>
                    <a:pt x="187" y="68"/>
                  </a:lnTo>
                  <a:lnTo>
                    <a:pt x="221" y="58"/>
                  </a:lnTo>
                  <a:lnTo>
                    <a:pt x="253" y="47"/>
                  </a:lnTo>
                  <a:lnTo>
                    <a:pt x="283" y="34"/>
                  </a:lnTo>
                  <a:lnTo>
                    <a:pt x="308" y="21"/>
                  </a:lnTo>
                  <a:lnTo>
                    <a:pt x="326" y="10"/>
                  </a:lnTo>
                  <a:lnTo>
                    <a:pt x="339" y="2"/>
                  </a:lnTo>
                  <a:lnTo>
                    <a:pt x="343" y="0"/>
                  </a:lnTo>
                  <a:lnTo>
                    <a:pt x="339" y="8"/>
                  </a:lnTo>
                  <a:lnTo>
                    <a:pt x="329" y="27"/>
                  </a:lnTo>
                  <a:lnTo>
                    <a:pt x="312" y="56"/>
                  </a:lnTo>
                  <a:lnTo>
                    <a:pt x="290" y="88"/>
                  </a:lnTo>
                  <a:lnTo>
                    <a:pt x="262" y="120"/>
                  </a:lnTo>
                  <a:lnTo>
                    <a:pt x="229" y="144"/>
                  </a:lnTo>
                  <a:lnTo>
                    <a:pt x="192" y="161"/>
                  </a:lnTo>
                  <a:lnTo>
                    <a:pt x="151" y="162"/>
                  </a:lnTo>
                  <a:lnTo>
                    <a:pt x="112" y="151"/>
                  </a:lnTo>
                  <a:lnTo>
                    <a:pt x="79" y="133"/>
                  </a:lnTo>
                  <a:lnTo>
                    <a:pt x="53" y="108"/>
                  </a:lnTo>
                  <a:lnTo>
                    <a:pt x="32" y="82"/>
                  </a:lnTo>
                  <a:lnTo>
                    <a:pt x="18" y="56"/>
                  </a:lnTo>
                  <a:lnTo>
                    <a:pt x="7" y="34"/>
                  </a:lnTo>
                  <a:lnTo>
                    <a:pt x="1" y="18"/>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4" name="Group 153"/>
          <p:cNvGrpSpPr/>
          <p:nvPr/>
        </p:nvGrpSpPr>
        <p:grpSpPr>
          <a:xfrm rot="2220728">
            <a:off x="4864849" y="971464"/>
            <a:ext cx="3540125" cy="4146550"/>
            <a:chOff x="2621108" y="1177132"/>
            <a:chExt cx="3540125" cy="4146550"/>
          </a:xfrm>
        </p:grpSpPr>
        <p:sp>
          <p:nvSpPr>
            <p:cNvPr id="156" name="Freeform 7"/>
            <p:cNvSpPr>
              <a:spLocks/>
            </p:cNvSpPr>
            <p:nvPr/>
          </p:nvSpPr>
          <p:spPr bwMode="auto">
            <a:xfrm>
              <a:off x="2621108" y="1177132"/>
              <a:ext cx="3224213" cy="4146550"/>
            </a:xfrm>
            <a:custGeom>
              <a:avLst/>
              <a:gdLst>
                <a:gd name="T0" fmla="*/ 1777 w 2031"/>
                <a:gd name="T1" fmla="*/ 1863 h 2612"/>
                <a:gd name="T2" fmla="*/ 1819 w 2031"/>
                <a:gd name="T3" fmla="*/ 1740 h 2612"/>
                <a:gd name="T4" fmla="*/ 1876 w 2031"/>
                <a:gd name="T5" fmla="*/ 1554 h 2612"/>
                <a:gd name="T6" fmla="*/ 1937 w 2031"/>
                <a:gd name="T7" fmla="*/ 1324 h 2612"/>
                <a:gd name="T8" fmla="*/ 1991 w 2031"/>
                <a:gd name="T9" fmla="*/ 1068 h 2612"/>
                <a:gd name="T10" fmla="*/ 2026 w 2031"/>
                <a:gd name="T11" fmla="*/ 803 h 2612"/>
                <a:gd name="T12" fmla="*/ 2028 w 2031"/>
                <a:gd name="T13" fmla="*/ 549 h 2612"/>
                <a:gd name="T14" fmla="*/ 1989 w 2031"/>
                <a:gd name="T15" fmla="*/ 324 h 2612"/>
                <a:gd name="T16" fmla="*/ 1940 w 2031"/>
                <a:gd name="T17" fmla="*/ 209 h 2612"/>
                <a:gd name="T18" fmla="*/ 1915 w 2031"/>
                <a:gd name="T19" fmla="*/ 172 h 2612"/>
                <a:gd name="T20" fmla="*/ 1889 w 2031"/>
                <a:gd name="T21" fmla="*/ 139 h 2612"/>
                <a:gd name="T22" fmla="*/ 1861 w 2031"/>
                <a:gd name="T23" fmla="*/ 109 h 2612"/>
                <a:gd name="T24" fmla="*/ 1828 w 2031"/>
                <a:gd name="T25" fmla="*/ 85 h 2612"/>
                <a:gd name="T26" fmla="*/ 1793 w 2031"/>
                <a:gd name="T27" fmla="*/ 62 h 2612"/>
                <a:gd name="T28" fmla="*/ 1756 w 2031"/>
                <a:gd name="T29" fmla="*/ 44 h 2612"/>
                <a:gd name="T30" fmla="*/ 1716 w 2031"/>
                <a:gd name="T31" fmla="*/ 29 h 2612"/>
                <a:gd name="T32" fmla="*/ 1646 w 2031"/>
                <a:gd name="T33" fmla="*/ 13 h 2612"/>
                <a:gd name="T34" fmla="*/ 1542 w 2031"/>
                <a:gd name="T35" fmla="*/ 1 h 2612"/>
                <a:gd name="T36" fmla="*/ 1435 w 2031"/>
                <a:gd name="T37" fmla="*/ 1 h 2612"/>
                <a:gd name="T38" fmla="*/ 1323 w 2031"/>
                <a:gd name="T39" fmla="*/ 14 h 2612"/>
                <a:gd name="T40" fmla="*/ 1211 w 2031"/>
                <a:gd name="T41" fmla="*/ 36 h 2612"/>
                <a:gd name="T42" fmla="*/ 1097 w 2031"/>
                <a:gd name="T43" fmla="*/ 66 h 2612"/>
                <a:gd name="T44" fmla="*/ 984 w 2031"/>
                <a:gd name="T45" fmla="*/ 107 h 2612"/>
                <a:gd name="T46" fmla="*/ 870 w 2031"/>
                <a:gd name="T47" fmla="*/ 153 h 2612"/>
                <a:gd name="T48" fmla="*/ 760 w 2031"/>
                <a:gd name="T49" fmla="*/ 205 h 2612"/>
                <a:gd name="T50" fmla="*/ 653 w 2031"/>
                <a:gd name="T51" fmla="*/ 264 h 2612"/>
                <a:gd name="T52" fmla="*/ 550 w 2031"/>
                <a:gd name="T53" fmla="*/ 326 h 2612"/>
                <a:gd name="T54" fmla="*/ 454 w 2031"/>
                <a:gd name="T55" fmla="*/ 392 h 2612"/>
                <a:gd name="T56" fmla="*/ 363 w 2031"/>
                <a:gd name="T57" fmla="*/ 459 h 2612"/>
                <a:gd name="T58" fmla="*/ 281 w 2031"/>
                <a:gd name="T59" fmla="*/ 528 h 2612"/>
                <a:gd name="T60" fmla="*/ 207 w 2031"/>
                <a:gd name="T61" fmla="*/ 597 h 2612"/>
                <a:gd name="T62" fmla="*/ 143 w 2031"/>
                <a:gd name="T63" fmla="*/ 666 h 2612"/>
                <a:gd name="T64" fmla="*/ 78 w 2031"/>
                <a:gd name="T65" fmla="*/ 751 h 2612"/>
                <a:gd name="T66" fmla="*/ 25 w 2031"/>
                <a:gd name="T67" fmla="*/ 844 h 2612"/>
                <a:gd name="T68" fmla="*/ 1 w 2031"/>
                <a:gd name="T69" fmla="*/ 930 h 2612"/>
                <a:gd name="T70" fmla="*/ 5 w 2031"/>
                <a:gd name="T71" fmla="*/ 1005 h 2612"/>
                <a:gd name="T72" fmla="*/ 48 w 2031"/>
                <a:gd name="T73" fmla="*/ 1090 h 2612"/>
                <a:gd name="T74" fmla="*/ 116 w 2031"/>
                <a:gd name="T75" fmla="*/ 1172 h 2612"/>
                <a:gd name="T76" fmla="*/ 193 w 2031"/>
                <a:gd name="T77" fmla="*/ 1234 h 2612"/>
                <a:gd name="T78" fmla="*/ 273 w 2031"/>
                <a:gd name="T79" fmla="*/ 1280 h 2612"/>
                <a:gd name="T80" fmla="*/ 357 w 2031"/>
                <a:gd name="T81" fmla="*/ 1310 h 2612"/>
                <a:gd name="T82" fmla="*/ 435 w 2031"/>
                <a:gd name="T83" fmla="*/ 1327 h 2612"/>
                <a:gd name="T84" fmla="*/ 506 w 2031"/>
                <a:gd name="T85" fmla="*/ 1336 h 2612"/>
                <a:gd name="T86" fmla="*/ 566 w 2031"/>
                <a:gd name="T87" fmla="*/ 1337 h 2612"/>
                <a:gd name="T88" fmla="*/ 449 w 2031"/>
                <a:gd name="T89" fmla="*/ 2204 h 2612"/>
                <a:gd name="T90" fmla="*/ 570 w 2031"/>
                <a:gd name="T91" fmla="*/ 2352 h 2612"/>
                <a:gd name="T92" fmla="*/ 1779 w 2031"/>
                <a:gd name="T93" fmla="*/ 2122 h 2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31" h="2612">
                  <a:moveTo>
                    <a:pt x="1766" y="1894"/>
                  </a:moveTo>
                  <a:lnTo>
                    <a:pt x="1777" y="1863"/>
                  </a:lnTo>
                  <a:lnTo>
                    <a:pt x="1795" y="1811"/>
                  </a:lnTo>
                  <a:lnTo>
                    <a:pt x="1819" y="1740"/>
                  </a:lnTo>
                  <a:lnTo>
                    <a:pt x="1846" y="1655"/>
                  </a:lnTo>
                  <a:lnTo>
                    <a:pt x="1876" y="1554"/>
                  </a:lnTo>
                  <a:lnTo>
                    <a:pt x="1907" y="1444"/>
                  </a:lnTo>
                  <a:lnTo>
                    <a:pt x="1937" y="1324"/>
                  </a:lnTo>
                  <a:lnTo>
                    <a:pt x="1966" y="1198"/>
                  </a:lnTo>
                  <a:lnTo>
                    <a:pt x="1991" y="1068"/>
                  </a:lnTo>
                  <a:lnTo>
                    <a:pt x="2011" y="935"/>
                  </a:lnTo>
                  <a:lnTo>
                    <a:pt x="2026" y="803"/>
                  </a:lnTo>
                  <a:lnTo>
                    <a:pt x="2031" y="672"/>
                  </a:lnTo>
                  <a:lnTo>
                    <a:pt x="2028" y="549"/>
                  </a:lnTo>
                  <a:lnTo>
                    <a:pt x="2015" y="432"/>
                  </a:lnTo>
                  <a:lnTo>
                    <a:pt x="1989" y="324"/>
                  </a:lnTo>
                  <a:lnTo>
                    <a:pt x="1950" y="229"/>
                  </a:lnTo>
                  <a:lnTo>
                    <a:pt x="1940" y="209"/>
                  </a:lnTo>
                  <a:lnTo>
                    <a:pt x="1928" y="190"/>
                  </a:lnTo>
                  <a:lnTo>
                    <a:pt x="1915" y="172"/>
                  </a:lnTo>
                  <a:lnTo>
                    <a:pt x="1902" y="155"/>
                  </a:lnTo>
                  <a:lnTo>
                    <a:pt x="1889" y="139"/>
                  </a:lnTo>
                  <a:lnTo>
                    <a:pt x="1875" y="124"/>
                  </a:lnTo>
                  <a:lnTo>
                    <a:pt x="1861" y="109"/>
                  </a:lnTo>
                  <a:lnTo>
                    <a:pt x="1845" y="96"/>
                  </a:lnTo>
                  <a:lnTo>
                    <a:pt x="1828" y="85"/>
                  </a:lnTo>
                  <a:lnTo>
                    <a:pt x="1811" y="73"/>
                  </a:lnTo>
                  <a:lnTo>
                    <a:pt x="1793" y="62"/>
                  </a:lnTo>
                  <a:lnTo>
                    <a:pt x="1775" y="52"/>
                  </a:lnTo>
                  <a:lnTo>
                    <a:pt x="1756" y="44"/>
                  </a:lnTo>
                  <a:lnTo>
                    <a:pt x="1737" y="36"/>
                  </a:lnTo>
                  <a:lnTo>
                    <a:pt x="1716" y="29"/>
                  </a:lnTo>
                  <a:lnTo>
                    <a:pt x="1695" y="23"/>
                  </a:lnTo>
                  <a:lnTo>
                    <a:pt x="1646" y="13"/>
                  </a:lnTo>
                  <a:lnTo>
                    <a:pt x="1595" y="5"/>
                  </a:lnTo>
                  <a:lnTo>
                    <a:pt x="1542" y="1"/>
                  </a:lnTo>
                  <a:lnTo>
                    <a:pt x="1488" y="0"/>
                  </a:lnTo>
                  <a:lnTo>
                    <a:pt x="1435" y="1"/>
                  </a:lnTo>
                  <a:lnTo>
                    <a:pt x="1379" y="6"/>
                  </a:lnTo>
                  <a:lnTo>
                    <a:pt x="1323" y="14"/>
                  </a:lnTo>
                  <a:lnTo>
                    <a:pt x="1267" y="23"/>
                  </a:lnTo>
                  <a:lnTo>
                    <a:pt x="1211" y="36"/>
                  </a:lnTo>
                  <a:lnTo>
                    <a:pt x="1154" y="51"/>
                  </a:lnTo>
                  <a:lnTo>
                    <a:pt x="1097" y="66"/>
                  </a:lnTo>
                  <a:lnTo>
                    <a:pt x="1040" y="86"/>
                  </a:lnTo>
                  <a:lnTo>
                    <a:pt x="984" y="107"/>
                  </a:lnTo>
                  <a:lnTo>
                    <a:pt x="926" y="129"/>
                  </a:lnTo>
                  <a:lnTo>
                    <a:pt x="870" y="153"/>
                  </a:lnTo>
                  <a:lnTo>
                    <a:pt x="816" y="178"/>
                  </a:lnTo>
                  <a:lnTo>
                    <a:pt x="760" y="205"/>
                  </a:lnTo>
                  <a:lnTo>
                    <a:pt x="706" y="234"/>
                  </a:lnTo>
                  <a:lnTo>
                    <a:pt x="653" y="264"/>
                  </a:lnTo>
                  <a:lnTo>
                    <a:pt x="601" y="294"/>
                  </a:lnTo>
                  <a:lnTo>
                    <a:pt x="550" y="326"/>
                  </a:lnTo>
                  <a:lnTo>
                    <a:pt x="501" y="359"/>
                  </a:lnTo>
                  <a:lnTo>
                    <a:pt x="454" y="392"/>
                  </a:lnTo>
                  <a:lnTo>
                    <a:pt x="407" y="425"/>
                  </a:lnTo>
                  <a:lnTo>
                    <a:pt x="363" y="459"/>
                  </a:lnTo>
                  <a:lnTo>
                    <a:pt x="321" y="494"/>
                  </a:lnTo>
                  <a:lnTo>
                    <a:pt x="281" y="528"/>
                  </a:lnTo>
                  <a:lnTo>
                    <a:pt x="242" y="563"/>
                  </a:lnTo>
                  <a:lnTo>
                    <a:pt x="207" y="597"/>
                  </a:lnTo>
                  <a:lnTo>
                    <a:pt x="173" y="632"/>
                  </a:lnTo>
                  <a:lnTo>
                    <a:pt x="143" y="666"/>
                  </a:lnTo>
                  <a:lnTo>
                    <a:pt x="115" y="700"/>
                  </a:lnTo>
                  <a:lnTo>
                    <a:pt x="78" y="751"/>
                  </a:lnTo>
                  <a:lnTo>
                    <a:pt x="48" y="799"/>
                  </a:lnTo>
                  <a:lnTo>
                    <a:pt x="25" y="844"/>
                  </a:lnTo>
                  <a:lnTo>
                    <a:pt x="9" y="888"/>
                  </a:lnTo>
                  <a:lnTo>
                    <a:pt x="1" y="930"/>
                  </a:lnTo>
                  <a:lnTo>
                    <a:pt x="0" y="969"/>
                  </a:lnTo>
                  <a:lnTo>
                    <a:pt x="5" y="1005"/>
                  </a:lnTo>
                  <a:lnTo>
                    <a:pt x="18" y="1039"/>
                  </a:lnTo>
                  <a:lnTo>
                    <a:pt x="48" y="1090"/>
                  </a:lnTo>
                  <a:lnTo>
                    <a:pt x="81" y="1134"/>
                  </a:lnTo>
                  <a:lnTo>
                    <a:pt x="116" y="1172"/>
                  </a:lnTo>
                  <a:lnTo>
                    <a:pt x="154" y="1206"/>
                  </a:lnTo>
                  <a:lnTo>
                    <a:pt x="193" y="1234"/>
                  </a:lnTo>
                  <a:lnTo>
                    <a:pt x="233" y="1259"/>
                  </a:lnTo>
                  <a:lnTo>
                    <a:pt x="273" y="1280"/>
                  </a:lnTo>
                  <a:lnTo>
                    <a:pt x="315" y="1296"/>
                  </a:lnTo>
                  <a:lnTo>
                    <a:pt x="357" y="1310"/>
                  </a:lnTo>
                  <a:lnTo>
                    <a:pt x="397" y="1319"/>
                  </a:lnTo>
                  <a:lnTo>
                    <a:pt x="435" y="1327"/>
                  </a:lnTo>
                  <a:lnTo>
                    <a:pt x="472" y="1332"/>
                  </a:lnTo>
                  <a:lnTo>
                    <a:pt x="506" y="1336"/>
                  </a:lnTo>
                  <a:lnTo>
                    <a:pt x="539" y="1337"/>
                  </a:lnTo>
                  <a:lnTo>
                    <a:pt x="566" y="1337"/>
                  </a:lnTo>
                  <a:lnTo>
                    <a:pt x="591" y="1337"/>
                  </a:lnTo>
                  <a:lnTo>
                    <a:pt x="449" y="2204"/>
                  </a:lnTo>
                  <a:lnTo>
                    <a:pt x="332" y="2490"/>
                  </a:lnTo>
                  <a:lnTo>
                    <a:pt x="570" y="2352"/>
                  </a:lnTo>
                  <a:lnTo>
                    <a:pt x="647" y="2612"/>
                  </a:lnTo>
                  <a:lnTo>
                    <a:pt x="1779" y="2122"/>
                  </a:lnTo>
                  <a:lnTo>
                    <a:pt x="1766" y="189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8"/>
            <p:cNvSpPr>
              <a:spLocks/>
            </p:cNvSpPr>
            <p:nvPr/>
          </p:nvSpPr>
          <p:spPr bwMode="auto">
            <a:xfrm>
              <a:off x="2735408" y="1293020"/>
              <a:ext cx="2994025" cy="3321050"/>
            </a:xfrm>
            <a:custGeom>
              <a:avLst/>
              <a:gdLst>
                <a:gd name="T0" fmla="*/ 606 w 1886"/>
                <a:gd name="T1" fmla="*/ 1184 h 2092"/>
                <a:gd name="T2" fmla="*/ 536 w 1886"/>
                <a:gd name="T3" fmla="*/ 1193 h 2092"/>
                <a:gd name="T4" fmla="*/ 455 w 1886"/>
                <a:gd name="T5" fmla="*/ 1194 h 2092"/>
                <a:gd name="T6" fmla="*/ 338 w 1886"/>
                <a:gd name="T7" fmla="*/ 1178 h 2092"/>
                <a:gd name="T8" fmla="*/ 204 w 1886"/>
                <a:gd name="T9" fmla="*/ 1129 h 2092"/>
                <a:gd name="T10" fmla="*/ 79 w 1886"/>
                <a:gd name="T11" fmla="*/ 1033 h 2092"/>
                <a:gd name="T12" fmla="*/ 2 w 1886"/>
                <a:gd name="T13" fmla="*/ 909 h 2092"/>
                <a:gd name="T14" fmla="*/ 11 w 1886"/>
                <a:gd name="T15" fmla="*/ 822 h 2092"/>
                <a:gd name="T16" fmla="*/ 70 w 1886"/>
                <a:gd name="T17" fmla="*/ 713 h 2092"/>
                <a:gd name="T18" fmla="*/ 141 w 1886"/>
                <a:gd name="T19" fmla="*/ 623 h 2092"/>
                <a:gd name="T20" fmla="*/ 214 w 1886"/>
                <a:gd name="T21" fmla="*/ 549 h 2092"/>
                <a:gd name="T22" fmla="*/ 299 w 1886"/>
                <a:gd name="T23" fmla="*/ 473 h 2092"/>
                <a:gd name="T24" fmla="*/ 394 w 1886"/>
                <a:gd name="T25" fmla="*/ 399 h 2092"/>
                <a:gd name="T26" fmla="*/ 497 w 1886"/>
                <a:gd name="T27" fmla="*/ 328 h 2092"/>
                <a:gd name="T28" fmla="*/ 569 w 1886"/>
                <a:gd name="T29" fmla="*/ 307 h 2092"/>
                <a:gd name="T30" fmla="*/ 612 w 1886"/>
                <a:gd name="T31" fmla="*/ 259 h 2092"/>
                <a:gd name="T32" fmla="*/ 676 w 1886"/>
                <a:gd name="T33" fmla="*/ 222 h 2092"/>
                <a:gd name="T34" fmla="*/ 741 w 1886"/>
                <a:gd name="T35" fmla="*/ 188 h 2092"/>
                <a:gd name="T36" fmla="*/ 784 w 1886"/>
                <a:gd name="T37" fmla="*/ 214 h 2092"/>
                <a:gd name="T38" fmla="*/ 871 w 1886"/>
                <a:gd name="T39" fmla="*/ 129 h 2092"/>
                <a:gd name="T40" fmla="*/ 1003 w 1886"/>
                <a:gd name="T41" fmla="*/ 78 h 2092"/>
                <a:gd name="T42" fmla="*/ 1134 w 1886"/>
                <a:gd name="T43" fmla="*/ 39 h 2092"/>
                <a:gd name="T44" fmla="*/ 1265 w 1886"/>
                <a:gd name="T45" fmla="*/ 13 h 2092"/>
                <a:gd name="T46" fmla="*/ 1392 w 1886"/>
                <a:gd name="T47" fmla="*/ 0 h 2092"/>
                <a:gd name="T48" fmla="*/ 1452 w 1886"/>
                <a:gd name="T49" fmla="*/ 12 h 2092"/>
                <a:gd name="T50" fmla="*/ 1524 w 1886"/>
                <a:gd name="T51" fmla="*/ 5 h 2092"/>
                <a:gd name="T52" fmla="*/ 1561 w 1886"/>
                <a:gd name="T53" fmla="*/ 10 h 2092"/>
                <a:gd name="T54" fmla="*/ 1595 w 1886"/>
                <a:gd name="T55" fmla="*/ 18 h 2092"/>
                <a:gd name="T56" fmla="*/ 1640 w 1886"/>
                <a:gd name="T57" fmla="*/ 31 h 2092"/>
                <a:gd name="T58" fmla="*/ 1686 w 1886"/>
                <a:gd name="T59" fmla="*/ 52 h 2092"/>
                <a:gd name="T60" fmla="*/ 1727 w 1886"/>
                <a:gd name="T61" fmla="*/ 79 h 2092"/>
                <a:gd name="T62" fmla="*/ 1764 w 1886"/>
                <a:gd name="T63" fmla="*/ 114 h 2092"/>
                <a:gd name="T64" fmla="*/ 1796 w 1886"/>
                <a:gd name="T65" fmla="*/ 157 h 2092"/>
                <a:gd name="T66" fmla="*/ 1824 w 1886"/>
                <a:gd name="T67" fmla="*/ 209 h 2092"/>
                <a:gd name="T68" fmla="*/ 1848 w 1886"/>
                <a:gd name="T69" fmla="*/ 270 h 2092"/>
                <a:gd name="T70" fmla="*/ 1865 w 1886"/>
                <a:gd name="T71" fmla="*/ 339 h 2092"/>
                <a:gd name="T72" fmla="*/ 1863 w 1886"/>
                <a:gd name="T73" fmla="*/ 419 h 2092"/>
                <a:gd name="T74" fmla="*/ 1886 w 1886"/>
                <a:gd name="T75" fmla="*/ 620 h 2092"/>
                <a:gd name="T76" fmla="*/ 1835 w 1886"/>
                <a:gd name="T77" fmla="*/ 843 h 2092"/>
                <a:gd name="T78" fmla="*/ 1854 w 1886"/>
                <a:gd name="T79" fmla="*/ 938 h 2092"/>
                <a:gd name="T80" fmla="*/ 1828 w 1886"/>
                <a:gd name="T81" fmla="*/ 1085 h 2092"/>
                <a:gd name="T82" fmla="*/ 1796 w 1886"/>
                <a:gd name="T83" fmla="*/ 1226 h 2092"/>
                <a:gd name="T84" fmla="*/ 1714 w 1886"/>
                <a:gd name="T85" fmla="*/ 1299 h 2092"/>
                <a:gd name="T86" fmla="*/ 1733 w 1886"/>
                <a:gd name="T87" fmla="*/ 1467 h 2092"/>
                <a:gd name="T88" fmla="*/ 1670 w 1886"/>
                <a:gd name="T89" fmla="*/ 1669 h 2092"/>
                <a:gd name="T90" fmla="*/ 1630 w 1886"/>
                <a:gd name="T91" fmla="*/ 1785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86" h="2092">
                  <a:moveTo>
                    <a:pt x="1630" y="1785"/>
                  </a:moveTo>
                  <a:lnTo>
                    <a:pt x="456" y="2092"/>
                  </a:lnTo>
                  <a:lnTo>
                    <a:pt x="606" y="1184"/>
                  </a:lnTo>
                  <a:lnTo>
                    <a:pt x="556" y="1190"/>
                  </a:lnTo>
                  <a:lnTo>
                    <a:pt x="550" y="1191"/>
                  </a:lnTo>
                  <a:lnTo>
                    <a:pt x="536" y="1193"/>
                  </a:lnTo>
                  <a:lnTo>
                    <a:pt x="513" y="1194"/>
                  </a:lnTo>
                  <a:lnTo>
                    <a:pt x="487" y="1194"/>
                  </a:lnTo>
                  <a:lnTo>
                    <a:pt x="455" y="1194"/>
                  </a:lnTo>
                  <a:lnTo>
                    <a:pt x="419" y="1191"/>
                  </a:lnTo>
                  <a:lnTo>
                    <a:pt x="379" y="1186"/>
                  </a:lnTo>
                  <a:lnTo>
                    <a:pt x="338" y="1178"/>
                  </a:lnTo>
                  <a:lnTo>
                    <a:pt x="294" y="1167"/>
                  </a:lnTo>
                  <a:lnTo>
                    <a:pt x="249" y="1150"/>
                  </a:lnTo>
                  <a:lnTo>
                    <a:pt x="204" y="1129"/>
                  </a:lnTo>
                  <a:lnTo>
                    <a:pt x="161" y="1103"/>
                  </a:lnTo>
                  <a:lnTo>
                    <a:pt x="118" y="1070"/>
                  </a:lnTo>
                  <a:lnTo>
                    <a:pt x="79" y="1033"/>
                  </a:lnTo>
                  <a:lnTo>
                    <a:pt x="43" y="986"/>
                  </a:lnTo>
                  <a:lnTo>
                    <a:pt x="10" y="932"/>
                  </a:lnTo>
                  <a:lnTo>
                    <a:pt x="2" y="909"/>
                  </a:lnTo>
                  <a:lnTo>
                    <a:pt x="0" y="883"/>
                  </a:lnTo>
                  <a:lnTo>
                    <a:pt x="2" y="854"/>
                  </a:lnTo>
                  <a:lnTo>
                    <a:pt x="11" y="822"/>
                  </a:lnTo>
                  <a:lnTo>
                    <a:pt x="26" y="788"/>
                  </a:lnTo>
                  <a:lnTo>
                    <a:pt x="45" y="752"/>
                  </a:lnTo>
                  <a:lnTo>
                    <a:pt x="70" y="713"/>
                  </a:lnTo>
                  <a:lnTo>
                    <a:pt x="100" y="672"/>
                  </a:lnTo>
                  <a:lnTo>
                    <a:pt x="119" y="648"/>
                  </a:lnTo>
                  <a:lnTo>
                    <a:pt x="141" y="623"/>
                  </a:lnTo>
                  <a:lnTo>
                    <a:pt x="165" y="598"/>
                  </a:lnTo>
                  <a:lnTo>
                    <a:pt x="188" y="573"/>
                  </a:lnTo>
                  <a:lnTo>
                    <a:pt x="214" y="549"/>
                  </a:lnTo>
                  <a:lnTo>
                    <a:pt x="242" y="523"/>
                  </a:lnTo>
                  <a:lnTo>
                    <a:pt x="270" y="498"/>
                  </a:lnTo>
                  <a:lnTo>
                    <a:pt x="299" y="473"/>
                  </a:lnTo>
                  <a:lnTo>
                    <a:pt x="330" y="449"/>
                  </a:lnTo>
                  <a:lnTo>
                    <a:pt x="361" y="424"/>
                  </a:lnTo>
                  <a:lnTo>
                    <a:pt x="394" y="399"/>
                  </a:lnTo>
                  <a:lnTo>
                    <a:pt x="428" y="376"/>
                  </a:lnTo>
                  <a:lnTo>
                    <a:pt x="461" y="351"/>
                  </a:lnTo>
                  <a:lnTo>
                    <a:pt x="497" y="328"/>
                  </a:lnTo>
                  <a:lnTo>
                    <a:pt x="533" y="304"/>
                  </a:lnTo>
                  <a:lnTo>
                    <a:pt x="569" y="282"/>
                  </a:lnTo>
                  <a:lnTo>
                    <a:pt x="569" y="307"/>
                  </a:lnTo>
                  <a:lnTo>
                    <a:pt x="592" y="307"/>
                  </a:lnTo>
                  <a:lnTo>
                    <a:pt x="592" y="270"/>
                  </a:lnTo>
                  <a:lnTo>
                    <a:pt x="612" y="259"/>
                  </a:lnTo>
                  <a:lnTo>
                    <a:pt x="633" y="246"/>
                  </a:lnTo>
                  <a:lnTo>
                    <a:pt x="654" y="234"/>
                  </a:lnTo>
                  <a:lnTo>
                    <a:pt x="676" y="222"/>
                  </a:lnTo>
                  <a:lnTo>
                    <a:pt x="698" y="212"/>
                  </a:lnTo>
                  <a:lnTo>
                    <a:pt x="719" y="200"/>
                  </a:lnTo>
                  <a:lnTo>
                    <a:pt x="741" y="188"/>
                  </a:lnTo>
                  <a:lnTo>
                    <a:pt x="763" y="178"/>
                  </a:lnTo>
                  <a:lnTo>
                    <a:pt x="763" y="214"/>
                  </a:lnTo>
                  <a:lnTo>
                    <a:pt x="784" y="214"/>
                  </a:lnTo>
                  <a:lnTo>
                    <a:pt x="784" y="168"/>
                  </a:lnTo>
                  <a:lnTo>
                    <a:pt x="827" y="148"/>
                  </a:lnTo>
                  <a:lnTo>
                    <a:pt x="871" y="129"/>
                  </a:lnTo>
                  <a:lnTo>
                    <a:pt x="914" y="110"/>
                  </a:lnTo>
                  <a:lnTo>
                    <a:pt x="958" y="93"/>
                  </a:lnTo>
                  <a:lnTo>
                    <a:pt x="1003" y="78"/>
                  </a:lnTo>
                  <a:lnTo>
                    <a:pt x="1047" y="64"/>
                  </a:lnTo>
                  <a:lnTo>
                    <a:pt x="1091" y="51"/>
                  </a:lnTo>
                  <a:lnTo>
                    <a:pt x="1134" y="39"/>
                  </a:lnTo>
                  <a:lnTo>
                    <a:pt x="1178" y="28"/>
                  </a:lnTo>
                  <a:lnTo>
                    <a:pt x="1221" y="19"/>
                  </a:lnTo>
                  <a:lnTo>
                    <a:pt x="1265" y="13"/>
                  </a:lnTo>
                  <a:lnTo>
                    <a:pt x="1307" y="6"/>
                  </a:lnTo>
                  <a:lnTo>
                    <a:pt x="1350" y="2"/>
                  </a:lnTo>
                  <a:lnTo>
                    <a:pt x="1392" y="0"/>
                  </a:lnTo>
                  <a:lnTo>
                    <a:pt x="1432" y="0"/>
                  </a:lnTo>
                  <a:lnTo>
                    <a:pt x="1472" y="1"/>
                  </a:lnTo>
                  <a:lnTo>
                    <a:pt x="1452" y="12"/>
                  </a:lnTo>
                  <a:lnTo>
                    <a:pt x="1462" y="31"/>
                  </a:lnTo>
                  <a:lnTo>
                    <a:pt x="1513" y="4"/>
                  </a:lnTo>
                  <a:lnTo>
                    <a:pt x="1524" y="5"/>
                  </a:lnTo>
                  <a:lnTo>
                    <a:pt x="1537" y="6"/>
                  </a:lnTo>
                  <a:lnTo>
                    <a:pt x="1549" y="9"/>
                  </a:lnTo>
                  <a:lnTo>
                    <a:pt x="1561" y="10"/>
                  </a:lnTo>
                  <a:lnTo>
                    <a:pt x="1573" y="13"/>
                  </a:lnTo>
                  <a:lnTo>
                    <a:pt x="1584" y="15"/>
                  </a:lnTo>
                  <a:lnTo>
                    <a:pt x="1595" y="18"/>
                  </a:lnTo>
                  <a:lnTo>
                    <a:pt x="1606" y="21"/>
                  </a:lnTo>
                  <a:lnTo>
                    <a:pt x="1623" y="26"/>
                  </a:lnTo>
                  <a:lnTo>
                    <a:pt x="1640" y="31"/>
                  </a:lnTo>
                  <a:lnTo>
                    <a:pt x="1656" y="38"/>
                  </a:lnTo>
                  <a:lnTo>
                    <a:pt x="1671" y="44"/>
                  </a:lnTo>
                  <a:lnTo>
                    <a:pt x="1686" y="52"/>
                  </a:lnTo>
                  <a:lnTo>
                    <a:pt x="1700" y="61"/>
                  </a:lnTo>
                  <a:lnTo>
                    <a:pt x="1714" y="70"/>
                  </a:lnTo>
                  <a:lnTo>
                    <a:pt x="1727" y="79"/>
                  </a:lnTo>
                  <a:lnTo>
                    <a:pt x="1740" y="91"/>
                  </a:lnTo>
                  <a:lnTo>
                    <a:pt x="1752" y="103"/>
                  </a:lnTo>
                  <a:lnTo>
                    <a:pt x="1764" y="114"/>
                  </a:lnTo>
                  <a:lnTo>
                    <a:pt x="1775" y="129"/>
                  </a:lnTo>
                  <a:lnTo>
                    <a:pt x="1786" y="143"/>
                  </a:lnTo>
                  <a:lnTo>
                    <a:pt x="1796" y="157"/>
                  </a:lnTo>
                  <a:lnTo>
                    <a:pt x="1805" y="173"/>
                  </a:lnTo>
                  <a:lnTo>
                    <a:pt x="1815" y="190"/>
                  </a:lnTo>
                  <a:lnTo>
                    <a:pt x="1824" y="209"/>
                  </a:lnTo>
                  <a:lnTo>
                    <a:pt x="1833" y="229"/>
                  </a:lnTo>
                  <a:lnTo>
                    <a:pt x="1841" y="250"/>
                  </a:lnTo>
                  <a:lnTo>
                    <a:pt x="1848" y="270"/>
                  </a:lnTo>
                  <a:lnTo>
                    <a:pt x="1855" y="292"/>
                  </a:lnTo>
                  <a:lnTo>
                    <a:pt x="1860" y="316"/>
                  </a:lnTo>
                  <a:lnTo>
                    <a:pt x="1865" y="339"/>
                  </a:lnTo>
                  <a:lnTo>
                    <a:pt x="1870" y="363"/>
                  </a:lnTo>
                  <a:lnTo>
                    <a:pt x="1844" y="407"/>
                  </a:lnTo>
                  <a:lnTo>
                    <a:pt x="1863" y="419"/>
                  </a:lnTo>
                  <a:lnTo>
                    <a:pt x="1876" y="397"/>
                  </a:lnTo>
                  <a:lnTo>
                    <a:pt x="1886" y="505"/>
                  </a:lnTo>
                  <a:lnTo>
                    <a:pt x="1886" y="620"/>
                  </a:lnTo>
                  <a:lnTo>
                    <a:pt x="1880" y="740"/>
                  </a:lnTo>
                  <a:lnTo>
                    <a:pt x="1865" y="864"/>
                  </a:lnTo>
                  <a:lnTo>
                    <a:pt x="1835" y="843"/>
                  </a:lnTo>
                  <a:lnTo>
                    <a:pt x="1822" y="861"/>
                  </a:lnTo>
                  <a:lnTo>
                    <a:pt x="1861" y="888"/>
                  </a:lnTo>
                  <a:lnTo>
                    <a:pt x="1854" y="938"/>
                  </a:lnTo>
                  <a:lnTo>
                    <a:pt x="1846" y="987"/>
                  </a:lnTo>
                  <a:lnTo>
                    <a:pt x="1837" y="1035"/>
                  </a:lnTo>
                  <a:lnTo>
                    <a:pt x="1828" y="1085"/>
                  </a:lnTo>
                  <a:lnTo>
                    <a:pt x="1817" y="1133"/>
                  </a:lnTo>
                  <a:lnTo>
                    <a:pt x="1807" y="1180"/>
                  </a:lnTo>
                  <a:lnTo>
                    <a:pt x="1796" y="1226"/>
                  </a:lnTo>
                  <a:lnTo>
                    <a:pt x="1785" y="1272"/>
                  </a:lnTo>
                  <a:lnTo>
                    <a:pt x="1714" y="1272"/>
                  </a:lnTo>
                  <a:lnTo>
                    <a:pt x="1714" y="1299"/>
                  </a:lnTo>
                  <a:lnTo>
                    <a:pt x="1778" y="1299"/>
                  </a:lnTo>
                  <a:lnTo>
                    <a:pt x="1755" y="1385"/>
                  </a:lnTo>
                  <a:lnTo>
                    <a:pt x="1733" y="1467"/>
                  </a:lnTo>
                  <a:lnTo>
                    <a:pt x="1709" y="1541"/>
                  </a:lnTo>
                  <a:lnTo>
                    <a:pt x="1688" y="1609"/>
                  </a:lnTo>
                  <a:lnTo>
                    <a:pt x="1670" y="1669"/>
                  </a:lnTo>
                  <a:lnTo>
                    <a:pt x="1653" y="1718"/>
                  </a:lnTo>
                  <a:lnTo>
                    <a:pt x="1640" y="1757"/>
                  </a:lnTo>
                  <a:lnTo>
                    <a:pt x="1630" y="178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9"/>
            <p:cNvSpPr>
              <a:spLocks/>
            </p:cNvSpPr>
            <p:nvPr/>
          </p:nvSpPr>
          <p:spPr bwMode="auto">
            <a:xfrm>
              <a:off x="3381521" y="4247357"/>
              <a:ext cx="1943100" cy="919163"/>
            </a:xfrm>
            <a:custGeom>
              <a:avLst/>
              <a:gdLst>
                <a:gd name="T0" fmla="*/ 214 w 1224"/>
                <a:gd name="T1" fmla="*/ 579 h 579"/>
                <a:gd name="T2" fmla="*/ 135 w 1224"/>
                <a:gd name="T3" fmla="*/ 310 h 579"/>
                <a:gd name="T4" fmla="*/ 0 w 1224"/>
                <a:gd name="T5" fmla="*/ 388 h 579"/>
                <a:gd name="T6" fmla="*/ 31 w 1224"/>
                <a:gd name="T7" fmla="*/ 310 h 579"/>
                <a:gd name="T8" fmla="*/ 1216 w 1224"/>
                <a:gd name="T9" fmla="*/ 0 h 579"/>
                <a:gd name="T10" fmla="*/ 1224 w 1224"/>
                <a:gd name="T11" fmla="*/ 142 h 579"/>
                <a:gd name="T12" fmla="*/ 214 w 1224"/>
                <a:gd name="T13" fmla="*/ 579 h 579"/>
              </a:gdLst>
              <a:ahLst/>
              <a:cxnLst>
                <a:cxn ang="0">
                  <a:pos x="T0" y="T1"/>
                </a:cxn>
                <a:cxn ang="0">
                  <a:pos x="T2" y="T3"/>
                </a:cxn>
                <a:cxn ang="0">
                  <a:pos x="T4" y="T5"/>
                </a:cxn>
                <a:cxn ang="0">
                  <a:pos x="T6" y="T7"/>
                </a:cxn>
                <a:cxn ang="0">
                  <a:pos x="T8" y="T9"/>
                </a:cxn>
                <a:cxn ang="0">
                  <a:pos x="T10" y="T11"/>
                </a:cxn>
                <a:cxn ang="0">
                  <a:pos x="T12" y="T13"/>
                </a:cxn>
              </a:cxnLst>
              <a:rect l="0" t="0" r="r" b="b"/>
              <a:pathLst>
                <a:path w="1224" h="579">
                  <a:moveTo>
                    <a:pt x="214" y="579"/>
                  </a:moveTo>
                  <a:lnTo>
                    <a:pt x="135" y="310"/>
                  </a:lnTo>
                  <a:lnTo>
                    <a:pt x="0" y="388"/>
                  </a:lnTo>
                  <a:lnTo>
                    <a:pt x="31" y="310"/>
                  </a:lnTo>
                  <a:lnTo>
                    <a:pt x="1216" y="0"/>
                  </a:lnTo>
                  <a:lnTo>
                    <a:pt x="1224" y="142"/>
                  </a:lnTo>
                  <a:lnTo>
                    <a:pt x="214" y="57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0"/>
            <p:cNvSpPr>
              <a:spLocks/>
            </p:cNvSpPr>
            <p:nvPr/>
          </p:nvSpPr>
          <p:spPr bwMode="auto">
            <a:xfrm>
              <a:off x="3951433" y="1670845"/>
              <a:ext cx="46038" cy="96838"/>
            </a:xfrm>
            <a:custGeom>
              <a:avLst/>
              <a:gdLst>
                <a:gd name="T0" fmla="*/ 29 w 29"/>
                <a:gd name="T1" fmla="*/ 57 h 61"/>
                <a:gd name="T2" fmla="*/ 22 w 29"/>
                <a:gd name="T3" fmla="*/ 0 h 61"/>
                <a:gd name="T4" fmla="*/ 0 w 29"/>
                <a:gd name="T5" fmla="*/ 4 h 61"/>
                <a:gd name="T6" fmla="*/ 8 w 29"/>
                <a:gd name="T7" fmla="*/ 61 h 61"/>
                <a:gd name="T8" fmla="*/ 29 w 29"/>
                <a:gd name="T9" fmla="*/ 57 h 61"/>
              </a:gdLst>
              <a:ahLst/>
              <a:cxnLst>
                <a:cxn ang="0">
                  <a:pos x="T0" y="T1"/>
                </a:cxn>
                <a:cxn ang="0">
                  <a:pos x="T2" y="T3"/>
                </a:cxn>
                <a:cxn ang="0">
                  <a:pos x="T4" y="T5"/>
                </a:cxn>
                <a:cxn ang="0">
                  <a:pos x="T6" y="T7"/>
                </a:cxn>
                <a:cxn ang="0">
                  <a:pos x="T8" y="T9"/>
                </a:cxn>
              </a:cxnLst>
              <a:rect l="0" t="0" r="r" b="b"/>
              <a:pathLst>
                <a:path w="29" h="61">
                  <a:moveTo>
                    <a:pt x="29" y="57"/>
                  </a:moveTo>
                  <a:lnTo>
                    <a:pt x="22" y="0"/>
                  </a:lnTo>
                  <a:lnTo>
                    <a:pt x="0" y="4"/>
                  </a:lnTo>
                  <a:lnTo>
                    <a:pt x="8" y="61"/>
                  </a:lnTo>
                  <a:lnTo>
                    <a:pt x="29" y="5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159"/>
            <p:cNvSpPr>
              <a:spLocks/>
            </p:cNvSpPr>
            <p:nvPr/>
          </p:nvSpPr>
          <p:spPr bwMode="auto">
            <a:xfrm>
              <a:off x="3973658" y="1799432"/>
              <a:ext cx="55563" cy="96838"/>
            </a:xfrm>
            <a:custGeom>
              <a:avLst/>
              <a:gdLst>
                <a:gd name="T0" fmla="*/ 15 w 35"/>
                <a:gd name="T1" fmla="*/ 61 h 61"/>
                <a:gd name="T2" fmla="*/ 35 w 35"/>
                <a:gd name="T3" fmla="*/ 55 h 61"/>
                <a:gd name="T4" fmla="*/ 21 w 35"/>
                <a:gd name="T5" fmla="*/ 0 h 61"/>
                <a:gd name="T6" fmla="*/ 0 w 35"/>
                <a:gd name="T7" fmla="*/ 5 h 61"/>
                <a:gd name="T8" fmla="*/ 15 w 35"/>
                <a:gd name="T9" fmla="*/ 61 h 61"/>
              </a:gdLst>
              <a:ahLst/>
              <a:cxnLst>
                <a:cxn ang="0">
                  <a:pos x="T0" y="T1"/>
                </a:cxn>
                <a:cxn ang="0">
                  <a:pos x="T2" y="T3"/>
                </a:cxn>
                <a:cxn ang="0">
                  <a:pos x="T4" y="T5"/>
                </a:cxn>
                <a:cxn ang="0">
                  <a:pos x="T6" y="T7"/>
                </a:cxn>
                <a:cxn ang="0">
                  <a:pos x="T8" y="T9"/>
                </a:cxn>
              </a:cxnLst>
              <a:rect l="0" t="0" r="r" b="b"/>
              <a:pathLst>
                <a:path w="35" h="61">
                  <a:moveTo>
                    <a:pt x="15" y="61"/>
                  </a:moveTo>
                  <a:lnTo>
                    <a:pt x="35" y="55"/>
                  </a:lnTo>
                  <a:lnTo>
                    <a:pt x="21" y="0"/>
                  </a:lnTo>
                  <a:lnTo>
                    <a:pt x="0" y="5"/>
                  </a:lnTo>
                  <a:lnTo>
                    <a:pt x="15"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60"/>
            <p:cNvSpPr>
              <a:spLocks/>
            </p:cNvSpPr>
            <p:nvPr/>
          </p:nvSpPr>
          <p:spPr bwMode="auto">
            <a:xfrm>
              <a:off x="4011758" y="1924845"/>
              <a:ext cx="65088" cy="96838"/>
            </a:xfrm>
            <a:custGeom>
              <a:avLst/>
              <a:gdLst>
                <a:gd name="T0" fmla="*/ 22 w 41"/>
                <a:gd name="T1" fmla="*/ 61 h 61"/>
                <a:gd name="T2" fmla="*/ 41 w 41"/>
                <a:gd name="T3" fmla="*/ 53 h 61"/>
                <a:gd name="T4" fmla="*/ 20 w 41"/>
                <a:gd name="T5" fmla="*/ 0 h 61"/>
                <a:gd name="T6" fmla="*/ 0 w 41"/>
                <a:gd name="T7" fmla="*/ 8 h 61"/>
                <a:gd name="T8" fmla="*/ 22 w 41"/>
                <a:gd name="T9" fmla="*/ 61 h 61"/>
              </a:gdLst>
              <a:ahLst/>
              <a:cxnLst>
                <a:cxn ang="0">
                  <a:pos x="T0" y="T1"/>
                </a:cxn>
                <a:cxn ang="0">
                  <a:pos x="T2" y="T3"/>
                </a:cxn>
                <a:cxn ang="0">
                  <a:pos x="T4" y="T5"/>
                </a:cxn>
                <a:cxn ang="0">
                  <a:pos x="T6" y="T7"/>
                </a:cxn>
                <a:cxn ang="0">
                  <a:pos x="T8" y="T9"/>
                </a:cxn>
              </a:cxnLst>
              <a:rect l="0" t="0" r="r" b="b"/>
              <a:pathLst>
                <a:path w="41" h="61">
                  <a:moveTo>
                    <a:pt x="22" y="61"/>
                  </a:moveTo>
                  <a:lnTo>
                    <a:pt x="41" y="53"/>
                  </a:lnTo>
                  <a:lnTo>
                    <a:pt x="20" y="0"/>
                  </a:lnTo>
                  <a:lnTo>
                    <a:pt x="0" y="8"/>
                  </a:lnTo>
                  <a:lnTo>
                    <a:pt x="22"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3"/>
            <p:cNvSpPr>
              <a:spLocks/>
            </p:cNvSpPr>
            <p:nvPr/>
          </p:nvSpPr>
          <p:spPr bwMode="auto">
            <a:xfrm>
              <a:off x="4064146" y="2042320"/>
              <a:ext cx="74613" cy="96838"/>
            </a:xfrm>
            <a:custGeom>
              <a:avLst/>
              <a:gdLst>
                <a:gd name="T0" fmla="*/ 29 w 47"/>
                <a:gd name="T1" fmla="*/ 61 h 61"/>
                <a:gd name="T2" fmla="*/ 47 w 47"/>
                <a:gd name="T3" fmla="*/ 51 h 61"/>
                <a:gd name="T4" fmla="*/ 20 w 47"/>
                <a:gd name="T5" fmla="*/ 0 h 61"/>
                <a:gd name="T6" fmla="*/ 0 w 47"/>
                <a:gd name="T7" fmla="*/ 10 h 61"/>
                <a:gd name="T8" fmla="*/ 29 w 47"/>
                <a:gd name="T9" fmla="*/ 61 h 61"/>
              </a:gdLst>
              <a:ahLst/>
              <a:cxnLst>
                <a:cxn ang="0">
                  <a:pos x="T0" y="T1"/>
                </a:cxn>
                <a:cxn ang="0">
                  <a:pos x="T2" y="T3"/>
                </a:cxn>
                <a:cxn ang="0">
                  <a:pos x="T4" y="T5"/>
                </a:cxn>
                <a:cxn ang="0">
                  <a:pos x="T6" y="T7"/>
                </a:cxn>
                <a:cxn ang="0">
                  <a:pos x="T8" y="T9"/>
                </a:cxn>
              </a:cxnLst>
              <a:rect l="0" t="0" r="r" b="b"/>
              <a:pathLst>
                <a:path w="47" h="61">
                  <a:moveTo>
                    <a:pt x="29" y="61"/>
                  </a:moveTo>
                  <a:lnTo>
                    <a:pt x="47" y="51"/>
                  </a:lnTo>
                  <a:lnTo>
                    <a:pt x="20" y="0"/>
                  </a:lnTo>
                  <a:lnTo>
                    <a:pt x="0" y="10"/>
                  </a:lnTo>
                  <a:lnTo>
                    <a:pt x="29"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14"/>
            <p:cNvSpPr>
              <a:spLocks/>
            </p:cNvSpPr>
            <p:nvPr/>
          </p:nvSpPr>
          <p:spPr bwMode="auto">
            <a:xfrm>
              <a:off x="4122883" y="2623345"/>
              <a:ext cx="82550" cy="93663"/>
            </a:xfrm>
            <a:custGeom>
              <a:avLst/>
              <a:gdLst>
                <a:gd name="T0" fmla="*/ 0 w 52"/>
                <a:gd name="T1" fmla="*/ 13 h 59"/>
                <a:gd name="T2" fmla="*/ 34 w 52"/>
                <a:gd name="T3" fmla="*/ 59 h 59"/>
                <a:gd name="T4" fmla="*/ 52 w 52"/>
                <a:gd name="T5" fmla="*/ 46 h 59"/>
                <a:gd name="T6" fmla="*/ 18 w 52"/>
                <a:gd name="T7" fmla="*/ 0 h 59"/>
                <a:gd name="T8" fmla="*/ 0 w 52"/>
                <a:gd name="T9" fmla="*/ 13 h 59"/>
              </a:gdLst>
              <a:ahLst/>
              <a:cxnLst>
                <a:cxn ang="0">
                  <a:pos x="T0" y="T1"/>
                </a:cxn>
                <a:cxn ang="0">
                  <a:pos x="T2" y="T3"/>
                </a:cxn>
                <a:cxn ang="0">
                  <a:pos x="T4" y="T5"/>
                </a:cxn>
                <a:cxn ang="0">
                  <a:pos x="T6" y="T7"/>
                </a:cxn>
                <a:cxn ang="0">
                  <a:pos x="T8" y="T9"/>
                </a:cxn>
              </a:cxnLst>
              <a:rect l="0" t="0" r="r" b="b"/>
              <a:pathLst>
                <a:path w="52" h="59">
                  <a:moveTo>
                    <a:pt x="0" y="13"/>
                  </a:moveTo>
                  <a:lnTo>
                    <a:pt x="34" y="59"/>
                  </a:lnTo>
                  <a:lnTo>
                    <a:pt x="52" y="46"/>
                  </a:lnTo>
                  <a:lnTo>
                    <a:pt x="18" y="0"/>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15"/>
            <p:cNvSpPr>
              <a:spLocks/>
            </p:cNvSpPr>
            <p:nvPr/>
          </p:nvSpPr>
          <p:spPr bwMode="auto">
            <a:xfrm>
              <a:off x="4205433" y="2726532"/>
              <a:ext cx="87313" cy="90488"/>
            </a:xfrm>
            <a:custGeom>
              <a:avLst/>
              <a:gdLst>
                <a:gd name="T0" fmla="*/ 0 w 55"/>
                <a:gd name="T1" fmla="*/ 14 h 57"/>
                <a:gd name="T2" fmla="*/ 39 w 55"/>
                <a:gd name="T3" fmla="*/ 57 h 57"/>
                <a:gd name="T4" fmla="*/ 55 w 55"/>
                <a:gd name="T5" fmla="*/ 41 h 57"/>
                <a:gd name="T6" fmla="*/ 16 w 55"/>
                <a:gd name="T7" fmla="*/ 0 h 57"/>
                <a:gd name="T8" fmla="*/ 0 w 55"/>
                <a:gd name="T9" fmla="*/ 14 h 57"/>
              </a:gdLst>
              <a:ahLst/>
              <a:cxnLst>
                <a:cxn ang="0">
                  <a:pos x="T0" y="T1"/>
                </a:cxn>
                <a:cxn ang="0">
                  <a:pos x="T2" y="T3"/>
                </a:cxn>
                <a:cxn ang="0">
                  <a:pos x="T4" y="T5"/>
                </a:cxn>
                <a:cxn ang="0">
                  <a:pos x="T6" y="T7"/>
                </a:cxn>
                <a:cxn ang="0">
                  <a:pos x="T8" y="T9"/>
                </a:cxn>
              </a:cxnLst>
              <a:rect l="0" t="0" r="r" b="b"/>
              <a:pathLst>
                <a:path w="55" h="57">
                  <a:moveTo>
                    <a:pt x="0" y="14"/>
                  </a:moveTo>
                  <a:lnTo>
                    <a:pt x="39" y="57"/>
                  </a:lnTo>
                  <a:lnTo>
                    <a:pt x="55" y="41"/>
                  </a:lnTo>
                  <a:lnTo>
                    <a:pt x="16" y="0"/>
                  </a:lnTo>
                  <a:lnTo>
                    <a:pt x="0"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6"/>
            <p:cNvSpPr>
              <a:spLocks/>
            </p:cNvSpPr>
            <p:nvPr/>
          </p:nvSpPr>
          <p:spPr bwMode="auto">
            <a:xfrm>
              <a:off x="4300683" y="2817020"/>
              <a:ext cx="88900" cy="85725"/>
            </a:xfrm>
            <a:custGeom>
              <a:avLst/>
              <a:gdLst>
                <a:gd name="T0" fmla="*/ 0 w 56"/>
                <a:gd name="T1" fmla="*/ 17 h 54"/>
                <a:gd name="T2" fmla="*/ 43 w 56"/>
                <a:gd name="T3" fmla="*/ 54 h 54"/>
                <a:gd name="T4" fmla="*/ 56 w 56"/>
                <a:gd name="T5" fmla="*/ 38 h 54"/>
                <a:gd name="T6" fmla="*/ 14 w 56"/>
                <a:gd name="T7" fmla="*/ 0 h 54"/>
                <a:gd name="T8" fmla="*/ 0 w 56"/>
                <a:gd name="T9" fmla="*/ 17 h 54"/>
              </a:gdLst>
              <a:ahLst/>
              <a:cxnLst>
                <a:cxn ang="0">
                  <a:pos x="T0" y="T1"/>
                </a:cxn>
                <a:cxn ang="0">
                  <a:pos x="T2" y="T3"/>
                </a:cxn>
                <a:cxn ang="0">
                  <a:pos x="T4" y="T5"/>
                </a:cxn>
                <a:cxn ang="0">
                  <a:pos x="T6" y="T7"/>
                </a:cxn>
                <a:cxn ang="0">
                  <a:pos x="T8" y="T9"/>
                </a:cxn>
              </a:cxnLst>
              <a:rect l="0" t="0" r="r" b="b"/>
              <a:pathLst>
                <a:path w="56" h="54">
                  <a:moveTo>
                    <a:pt x="0" y="17"/>
                  </a:moveTo>
                  <a:lnTo>
                    <a:pt x="43" y="54"/>
                  </a:lnTo>
                  <a:lnTo>
                    <a:pt x="56" y="38"/>
                  </a:lnTo>
                  <a:lnTo>
                    <a:pt x="14" y="0"/>
                  </a:lnTo>
                  <a:lnTo>
                    <a:pt x="0" y="1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7"/>
            <p:cNvSpPr>
              <a:spLocks/>
            </p:cNvSpPr>
            <p:nvPr/>
          </p:nvSpPr>
          <p:spPr bwMode="auto">
            <a:xfrm>
              <a:off x="4403871" y="2897982"/>
              <a:ext cx="95250" cy="77788"/>
            </a:xfrm>
            <a:custGeom>
              <a:avLst/>
              <a:gdLst>
                <a:gd name="T0" fmla="*/ 0 w 60"/>
                <a:gd name="T1" fmla="*/ 18 h 49"/>
                <a:gd name="T2" fmla="*/ 48 w 60"/>
                <a:gd name="T3" fmla="*/ 49 h 49"/>
                <a:gd name="T4" fmla="*/ 60 w 60"/>
                <a:gd name="T5" fmla="*/ 31 h 49"/>
                <a:gd name="T6" fmla="*/ 12 w 60"/>
                <a:gd name="T7" fmla="*/ 0 h 49"/>
                <a:gd name="T8" fmla="*/ 0 w 60"/>
                <a:gd name="T9" fmla="*/ 18 h 49"/>
              </a:gdLst>
              <a:ahLst/>
              <a:cxnLst>
                <a:cxn ang="0">
                  <a:pos x="T0" y="T1"/>
                </a:cxn>
                <a:cxn ang="0">
                  <a:pos x="T2" y="T3"/>
                </a:cxn>
                <a:cxn ang="0">
                  <a:pos x="T4" y="T5"/>
                </a:cxn>
                <a:cxn ang="0">
                  <a:pos x="T6" y="T7"/>
                </a:cxn>
                <a:cxn ang="0">
                  <a:pos x="T8" y="T9"/>
                </a:cxn>
              </a:cxnLst>
              <a:rect l="0" t="0" r="r" b="b"/>
              <a:pathLst>
                <a:path w="60" h="49">
                  <a:moveTo>
                    <a:pt x="0" y="18"/>
                  </a:moveTo>
                  <a:lnTo>
                    <a:pt x="48" y="49"/>
                  </a:lnTo>
                  <a:lnTo>
                    <a:pt x="60" y="31"/>
                  </a:lnTo>
                  <a:lnTo>
                    <a:pt x="12" y="0"/>
                  </a:lnTo>
                  <a:lnTo>
                    <a:pt x="0"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18"/>
            <p:cNvSpPr>
              <a:spLocks/>
            </p:cNvSpPr>
            <p:nvPr/>
          </p:nvSpPr>
          <p:spPr bwMode="auto">
            <a:xfrm>
              <a:off x="4519758" y="2963070"/>
              <a:ext cx="96838" cy="73025"/>
            </a:xfrm>
            <a:custGeom>
              <a:avLst/>
              <a:gdLst>
                <a:gd name="T0" fmla="*/ 0 w 61"/>
                <a:gd name="T1" fmla="*/ 20 h 46"/>
                <a:gd name="T2" fmla="*/ 50 w 61"/>
                <a:gd name="T3" fmla="*/ 46 h 46"/>
                <a:gd name="T4" fmla="*/ 61 w 61"/>
                <a:gd name="T5" fmla="*/ 26 h 46"/>
                <a:gd name="T6" fmla="*/ 9 w 61"/>
                <a:gd name="T7" fmla="*/ 0 h 46"/>
                <a:gd name="T8" fmla="*/ 0 w 61"/>
                <a:gd name="T9" fmla="*/ 20 h 46"/>
              </a:gdLst>
              <a:ahLst/>
              <a:cxnLst>
                <a:cxn ang="0">
                  <a:pos x="T0" y="T1"/>
                </a:cxn>
                <a:cxn ang="0">
                  <a:pos x="T2" y="T3"/>
                </a:cxn>
                <a:cxn ang="0">
                  <a:pos x="T4" y="T5"/>
                </a:cxn>
                <a:cxn ang="0">
                  <a:pos x="T6" y="T7"/>
                </a:cxn>
                <a:cxn ang="0">
                  <a:pos x="T8" y="T9"/>
                </a:cxn>
              </a:cxnLst>
              <a:rect l="0" t="0" r="r" b="b"/>
              <a:pathLst>
                <a:path w="61" h="46">
                  <a:moveTo>
                    <a:pt x="0" y="20"/>
                  </a:moveTo>
                  <a:lnTo>
                    <a:pt x="50" y="46"/>
                  </a:lnTo>
                  <a:lnTo>
                    <a:pt x="61" y="26"/>
                  </a:lnTo>
                  <a:lnTo>
                    <a:pt x="9" y="0"/>
                  </a:lnTo>
                  <a:lnTo>
                    <a:pt x="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19"/>
            <p:cNvSpPr>
              <a:spLocks/>
            </p:cNvSpPr>
            <p:nvPr/>
          </p:nvSpPr>
          <p:spPr bwMode="auto">
            <a:xfrm>
              <a:off x="4640408" y="3017045"/>
              <a:ext cx="98425" cy="61913"/>
            </a:xfrm>
            <a:custGeom>
              <a:avLst/>
              <a:gdLst>
                <a:gd name="T0" fmla="*/ 0 w 62"/>
                <a:gd name="T1" fmla="*/ 20 h 39"/>
                <a:gd name="T2" fmla="*/ 55 w 62"/>
                <a:gd name="T3" fmla="*/ 39 h 39"/>
                <a:gd name="T4" fmla="*/ 62 w 62"/>
                <a:gd name="T5" fmla="*/ 18 h 39"/>
                <a:gd name="T6" fmla="*/ 7 w 62"/>
                <a:gd name="T7" fmla="*/ 0 h 39"/>
                <a:gd name="T8" fmla="*/ 0 w 62"/>
                <a:gd name="T9" fmla="*/ 20 h 39"/>
              </a:gdLst>
              <a:ahLst/>
              <a:cxnLst>
                <a:cxn ang="0">
                  <a:pos x="T0" y="T1"/>
                </a:cxn>
                <a:cxn ang="0">
                  <a:pos x="T2" y="T3"/>
                </a:cxn>
                <a:cxn ang="0">
                  <a:pos x="T4" y="T5"/>
                </a:cxn>
                <a:cxn ang="0">
                  <a:pos x="T6" y="T7"/>
                </a:cxn>
                <a:cxn ang="0">
                  <a:pos x="T8" y="T9"/>
                </a:cxn>
              </a:cxnLst>
              <a:rect l="0" t="0" r="r" b="b"/>
              <a:pathLst>
                <a:path w="62" h="39">
                  <a:moveTo>
                    <a:pt x="0" y="20"/>
                  </a:moveTo>
                  <a:lnTo>
                    <a:pt x="55" y="39"/>
                  </a:lnTo>
                  <a:lnTo>
                    <a:pt x="62" y="18"/>
                  </a:lnTo>
                  <a:lnTo>
                    <a:pt x="7" y="0"/>
                  </a:lnTo>
                  <a:lnTo>
                    <a:pt x="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0"/>
            <p:cNvSpPr>
              <a:spLocks/>
            </p:cNvSpPr>
            <p:nvPr/>
          </p:nvSpPr>
          <p:spPr bwMode="auto">
            <a:xfrm>
              <a:off x="4768996" y="3053557"/>
              <a:ext cx="96838" cy="52388"/>
            </a:xfrm>
            <a:custGeom>
              <a:avLst/>
              <a:gdLst>
                <a:gd name="T0" fmla="*/ 61 w 61"/>
                <a:gd name="T1" fmla="*/ 12 h 33"/>
                <a:gd name="T2" fmla="*/ 4 w 61"/>
                <a:gd name="T3" fmla="*/ 0 h 33"/>
                <a:gd name="T4" fmla="*/ 0 w 61"/>
                <a:gd name="T5" fmla="*/ 21 h 33"/>
                <a:gd name="T6" fmla="*/ 56 w 61"/>
                <a:gd name="T7" fmla="*/ 33 h 33"/>
                <a:gd name="T8" fmla="*/ 61 w 61"/>
                <a:gd name="T9" fmla="*/ 12 h 33"/>
              </a:gdLst>
              <a:ahLst/>
              <a:cxnLst>
                <a:cxn ang="0">
                  <a:pos x="T0" y="T1"/>
                </a:cxn>
                <a:cxn ang="0">
                  <a:pos x="T2" y="T3"/>
                </a:cxn>
                <a:cxn ang="0">
                  <a:pos x="T4" y="T5"/>
                </a:cxn>
                <a:cxn ang="0">
                  <a:pos x="T6" y="T7"/>
                </a:cxn>
                <a:cxn ang="0">
                  <a:pos x="T8" y="T9"/>
                </a:cxn>
              </a:cxnLst>
              <a:rect l="0" t="0" r="r" b="b"/>
              <a:pathLst>
                <a:path w="61" h="33">
                  <a:moveTo>
                    <a:pt x="61" y="12"/>
                  </a:moveTo>
                  <a:lnTo>
                    <a:pt x="4" y="0"/>
                  </a:lnTo>
                  <a:lnTo>
                    <a:pt x="0" y="21"/>
                  </a:lnTo>
                  <a:lnTo>
                    <a:pt x="56" y="33"/>
                  </a:lnTo>
                  <a:lnTo>
                    <a:pt x="61"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1"/>
            <p:cNvSpPr>
              <a:spLocks/>
            </p:cNvSpPr>
            <p:nvPr/>
          </p:nvSpPr>
          <p:spPr bwMode="auto">
            <a:xfrm>
              <a:off x="4924571" y="2404270"/>
              <a:ext cx="95250" cy="47625"/>
            </a:xfrm>
            <a:custGeom>
              <a:avLst/>
              <a:gdLst>
                <a:gd name="T0" fmla="*/ 60 w 60"/>
                <a:gd name="T1" fmla="*/ 20 h 30"/>
                <a:gd name="T2" fmla="*/ 57 w 60"/>
                <a:gd name="T3" fmla="*/ 0 h 30"/>
                <a:gd name="T4" fmla="*/ 0 w 60"/>
                <a:gd name="T5" fmla="*/ 9 h 30"/>
                <a:gd name="T6" fmla="*/ 2 w 60"/>
                <a:gd name="T7" fmla="*/ 30 h 30"/>
                <a:gd name="T8" fmla="*/ 60 w 60"/>
                <a:gd name="T9" fmla="*/ 20 h 30"/>
              </a:gdLst>
              <a:ahLst/>
              <a:cxnLst>
                <a:cxn ang="0">
                  <a:pos x="T0" y="T1"/>
                </a:cxn>
                <a:cxn ang="0">
                  <a:pos x="T2" y="T3"/>
                </a:cxn>
                <a:cxn ang="0">
                  <a:pos x="T4" y="T5"/>
                </a:cxn>
                <a:cxn ang="0">
                  <a:pos x="T6" y="T7"/>
                </a:cxn>
                <a:cxn ang="0">
                  <a:pos x="T8" y="T9"/>
                </a:cxn>
              </a:cxnLst>
              <a:rect l="0" t="0" r="r" b="b"/>
              <a:pathLst>
                <a:path w="60" h="30">
                  <a:moveTo>
                    <a:pt x="60" y="20"/>
                  </a:moveTo>
                  <a:lnTo>
                    <a:pt x="57" y="0"/>
                  </a:lnTo>
                  <a:lnTo>
                    <a:pt x="0" y="9"/>
                  </a:lnTo>
                  <a:lnTo>
                    <a:pt x="2" y="30"/>
                  </a:lnTo>
                  <a:lnTo>
                    <a:pt x="6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2"/>
            <p:cNvSpPr>
              <a:spLocks/>
            </p:cNvSpPr>
            <p:nvPr/>
          </p:nvSpPr>
          <p:spPr bwMode="auto">
            <a:xfrm>
              <a:off x="5049983" y="2366170"/>
              <a:ext cx="98425" cy="58738"/>
            </a:xfrm>
            <a:custGeom>
              <a:avLst/>
              <a:gdLst>
                <a:gd name="T0" fmla="*/ 62 w 62"/>
                <a:gd name="T1" fmla="*/ 21 h 37"/>
                <a:gd name="T2" fmla="*/ 56 w 62"/>
                <a:gd name="T3" fmla="*/ 0 h 37"/>
                <a:gd name="T4" fmla="*/ 0 w 62"/>
                <a:gd name="T5" fmla="*/ 16 h 37"/>
                <a:gd name="T6" fmla="*/ 7 w 62"/>
                <a:gd name="T7" fmla="*/ 37 h 37"/>
                <a:gd name="T8" fmla="*/ 62 w 62"/>
                <a:gd name="T9" fmla="*/ 21 h 37"/>
              </a:gdLst>
              <a:ahLst/>
              <a:cxnLst>
                <a:cxn ang="0">
                  <a:pos x="T0" y="T1"/>
                </a:cxn>
                <a:cxn ang="0">
                  <a:pos x="T2" y="T3"/>
                </a:cxn>
                <a:cxn ang="0">
                  <a:pos x="T4" y="T5"/>
                </a:cxn>
                <a:cxn ang="0">
                  <a:pos x="T6" y="T7"/>
                </a:cxn>
                <a:cxn ang="0">
                  <a:pos x="T8" y="T9"/>
                </a:cxn>
              </a:cxnLst>
              <a:rect l="0" t="0" r="r" b="b"/>
              <a:pathLst>
                <a:path w="62" h="37">
                  <a:moveTo>
                    <a:pt x="62" y="21"/>
                  </a:moveTo>
                  <a:lnTo>
                    <a:pt x="56" y="0"/>
                  </a:lnTo>
                  <a:lnTo>
                    <a:pt x="0" y="16"/>
                  </a:lnTo>
                  <a:lnTo>
                    <a:pt x="7" y="37"/>
                  </a:lnTo>
                  <a:lnTo>
                    <a:pt x="62"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3"/>
            <p:cNvSpPr>
              <a:spLocks/>
            </p:cNvSpPr>
            <p:nvPr/>
          </p:nvSpPr>
          <p:spPr bwMode="auto">
            <a:xfrm>
              <a:off x="5173808" y="2312195"/>
              <a:ext cx="96838" cy="68263"/>
            </a:xfrm>
            <a:custGeom>
              <a:avLst/>
              <a:gdLst>
                <a:gd name="T0" fmla="*/ 61 w 61"/>
                <a:gd name="T1" fmla="*/ 21 h 43"/>
                <a:gd name="T2" fmla="*/ 52 w 61"/>
                <a:gd name="T3" fmla="*/ 0 h 43"/>
                <a:gd name="T4" fmla="*/ 0 w 61"/>
                <a:gd name="T5" fmla="*/ 24 h 43"/>
                <a:gd name="T6" fmla="*/ 8 w 61"/>
                <a:gd name="T7" fmla="*/ 43 h 43"/>
                <a:gd name="T8" fmla="*/ 61 w 61"/>
                <a:gd name="T9" fmla="*/ 21 h 43"/>
              </a:gdLst>
              <a:ahLst/>
              <a:cxnLst>
                <a:cxn ang="0">
                  <a:pos x="T0" y="T1"/>
                </a:cxn>
                <a:cxn ang="0">
                  <a:pos x="T2" y="T3"/>
                </a:cxn>
                <a:cxn ang="0">
                  <a:pos x="T4" y="T5"/>
                </a:cxn>
                <a:cxn ang="0">
                  <a:pos x="T6" y="T7"/>
                </a:cxn>
                <a:cxn ang="0">
                  <a:pos x="T8" y="T9"/>
                </a:cxn>
              </a:cxnLst>
              <a:rect l="0" t="0" r="r" b="b"/>
              <a:pathLst>
                <a:path w="61" h="43">
                  <a:moveTo>
                    <a:pt x="61" y="21"/>
                  </a:moveTo>
                  <a:lnTo>
                    <a:pt x="52" y="0"/>
                  </a:lnTo>
                  <a:lnTo>
                    <a:pt x="0" y="24"/>
                  </a:lnTo>
                  <a:lnTo>
                    <a:pt x="8" y="43"/>
                  </a:lnTo>
                  <a:lnTo>
                    <a:pt x="61"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24"/>
            <p:cNvSpPr>
              <a:spLocks/>
            </p:cNvSpPr>
            <p:nvPr/>
          </p:nvSpPr>
          <p:spPr bwMode="auto">
            <a:xfrm>
              <a:off x="5289696" y="2247107"/>
              <a:ext cx="96838" cy="76200"/>
            </a:xfrm>
            <a:custGeom>
              <a:avLst/>
              <a:gdLst>
                <a:gd name="T0" fmla="*/ 61 w 61"/>
                <a:gd name="T1" fmla="*/ 18 h 48"/>
                <a:gd name="T2" fmla="*/ 49 w 61"/>
                <a:gd name="T3" fmla="*/ 0 h 48"/>
                <a:gd name="T4" fmla="*/ 0 w 61"/>
                <a:gd name="T5" fmla="*/ 30 h 48"/>
                <a:gd name="T6" fmla="*/ 12 w 61"/>
                <a:gd name="T7" fmla="*/ 48 h 48"/>
                <a:gd name="T8" fmla="*/ 61 w 61"/>
                <a:gd name="T9" fmla="*/ 18 h 48"/>
              </a:gdLst>
              <a:ahLst/>
              <a:cxnLst>
                <a:cxn ang="0">
                  <a:pos x="T0" y="T1"/>
                </a:cxn>
                <a:cxn ang="0">
                  <a:pos x="T2" y="T3"/>
                </a:cxn>
                <a:cxn ang="0">
                  <a:pos x="T4" y="T5"/>
                </a:cxn>
                <a:cxn ang="0">
                  <a:pos x="T6" y="T7"/>
                </a:cxn>
                <a:cxn ang="0">
                  <a:pos x="T8" y="T9"/>
                </a:cxn>
              </a:cxnLst>
              <a:rect l="0" t="0" r="r" b="b"/>
              <a:pathLst>
                <a:path w="61" h="48">
                  <a:moveTo>
                    <a:pt x="61" y="18"/>
                  </a:moveTo>
                  <a:lnTo>
                    <a:pt x="49" y="0"/>
                  </a:lnTo>
                  <a:lnTo>
                    <a:pt x="0" y="30"/>
                  </a:lnTo>
                  <a:lnTo>
                    <a:pt x="12" y="48"/>
                  </a:lnTo>
                  <a:lnTo>
                    <a:pt x="61"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25"/>
            <p:cNvSpPr>
              <a:spLocks/>
            </p:cNvSpPr>
            <p:nvPr/>
          </p:nvSpPr>
          <p:spPr bwMode="auto">
            <a:xfrm>
              <a:off x="5399233" y="2166145"/>
              <a:ext cx="92075" cy="84138"/>
            </a:xfrm>
            <a:custGeom>
              <a:avLst/>
              <a:gdLst>
                <a:gd name="T0" fmla="*/ 58 w 58"/>
                <a:gd name="T1" fmla="*/ 18 h 53"/>
                <a:gd name="T2" fmla="*/ 45 w 58"/>
                <a:gd name="T3" fmla="*/ 0 h 53"/>
                <a:gd name="T4" fmla="*/ 0 w 58"/>
                <a:gd name="T5" fmla="*/ 36 h 53"/>
                <a:gd name="T6" fmla="*/ 13 w 58"/>
                <a:gd name="T7" fmla="*/ 53 h 53"/>
                <a:gd name="T8" fmla="*/ 58 w 58"/>
                <a:gd name="T9" fmla="*/ 18 h 53"/>
              </a:gdLst>
              <a:ahLst/>
              <a:cxnLst>
                <a:cxn ang="0">
                  <a:pos x="T0" y="T1"/>
                </a:cxn>
                <a:cxn ang="0">
                  <a:pos x="T2" y="T3"/>
                </a:cxn>
                <a:cxn ang="0">
                  <a:pos x="T4" y="T5"/>
                </a:cxn>
                <a:cxn ang="0">
                  <a:pos x="T6" y="T7"/>
                </a:cxn>
                <a:cxn ang="0">
                  <a:pos x="T8" y="T9"/>
                </a:cxn>
              </a:cxnLst>
              <a:rect l="0" t="0" r="r" b="b"/>
              <a:pathLst>
                <a:path w="58" h="53">
                  <a:moveTo>
                    <a:pt x="58" y="18"/>
                  </a:moveTo>
                  <a:lnTo>
                    <a:pt x="45" y="0"/>
                  </a:lnTo>
                  <a:lnTo>
                    <a:pt x="0" y="36"/>
                  </a:lnTo>
                  <a:lnTo>
                    <a:pt x="13" y="53"/>
                  </a:lnTo>
                  <a:lnTo>
                    <a:pt x="58"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26"/>
            <p:cNvSpPr>
              <a:spLocks/>
            </p:cNvSpPr>
            <p:nvPr/>
          </p:nvSpPr>
          <p:spPr bwMode="auto">
            <a:xfrm>
              <a:off x="5497658" y="2075657"/>
              <a:ext cx="88900" cy="88900"/>
            </a:xfrm>
            <a:custGeom>
              <a:avLst/>
              <a:gdLst>
                <a:gd name="T0" fmla="*/ 56 w 56"/>
                <a:gd name="T1" fmla="*/ 15 h 56"/>
                <a:gd name="T2" fmla="*/ 42 w 56"/>
                <a:gd name="T3" fmla="*/ 0 h 56"/>
                <a:gd name="T4" fmla="*/ 0 w 56"/>
                <a:gd name="T5" fmla="*/ 40 h 56"/>
                <a:gd name="T6" fmla="*/ 16 w 56"/>
                <a:gd name="T7" fmla="*/ 56 h 56"/>
                <a:gd name="T8" fmla="*/ 56 w 56"/>
                <a:gd name="T9" fmla="*/ 15 h 56"/>
              </a:gdLst>
              <a:ahLst/>
              <a:cxnLst>
                <a:cxn ang="0">
                  <a:pos x="T0" y="T1"/>
                </a:cxn>
                <a:cxn ang="0">
                  <a:pos x="T2" y="T3"/>
                </a:cxn>
                <a:cxn ang="0">
                  <a:pos x="T4" y="T5"/>
                </a:cxn>
                <a:cxn ang="0">
                  <a:pos x="T6" y="T7"/>
                </a:cxn>
                <a:cxn ang="0">
                  <a:pos x="T8" y="T9"/>
                </a:cxn>
              </a:cxnLst>
              <a:rect l="0" t="0" r="r" b="b"/>
              <a:pathLst>
                <a:path w="56" h="56">
                  <a:moveTo>
                    <a:pt x="56" y="15"/>
                  </a:moveTo>
                  <a:lnTo>
                    <a:pt x="42" y="0"/>
                  </a:lnTo>
                  <a:lnTo>
                    <a:pt x="0" y="40"/>
                  </a:lnTo>
                  <a:lnTo>
                    <a:pt x="16" y="56"/>
                  </a:lnTo>
                  <a:lnTo>
                    <a:pt x="56" y="1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27"/>
            <p:cNvSpPr>
              <a:spLocks/>
            </p:cNvSpPr>
            <p:nvPr/>
          </p:nvSpPr>
          <p:spPr bwMode="auto">
            <a:xfrm>
              <a:off x="5586558" y="1972470"/>
              <a:ext cx="82550" cy="95250"/>
            </a:xfrm>
            <a:custGeom>
              <a:avLst/>
              <a:gdLst>
                <a:gd name="T0" fmla="*/ 52 w 52"/>
                <a:gd name="T1" fmla="*/ 14 h 60"/>
                <a:gd name="T2" fmla="*/ 35 w 52"/>
                <a:gd name="T3" fmla="*/ 0 h 60"/>
                <a:gd name="T4" fmla="*/ 0 w 52"/>
                <a:gd name="T5" fmla="*/ 45 h 60"/>
                <a:gd name="T6" fmla="*/ 17 w 52"/>
                <a:gd name="T7" fmla="*/ 60 h 60"/>
                <a:gd name="T8" fmla="*/ 52 w 52"/>
                <a:gd name="T9" fmla="*/ 14 h 60"/>
              </a:gdLst>
              <a:ahLst/>
              <a:cxnLst>
                <a:cxn ang="0">
                  <a:pos x="T0" y="T1"/>
                </a:cxn>
                <a:cxn ang="0">
                  <a:pos x="T2" y="T3"/>
                </a:cxn>
                <a:cxn ang="0">
                  <a:pos x="T4" y="T5"/>
                </a:cxn>
                <a:cxn ang="0">
                  <a:pos x="T6" y="T7"/>
                </a:cxn>
                <a:cxn ang="0">
                  <a:pos x="T8" y="T9"/>
                </a:cxn>
              </a:cxnLst>
              <a:rect l="0" t="0" r="r" b="b"/>
              <a:pathLst>
                <a:path w="52" h="60">
                  <a:moveTo>
                    <a:pt x="52" y="14"/>
                  </a:moveTo>
                  <a:lnTo>
                    <a:pt x="35" y="0"/>
                  </a:lnTo>
                  <a:lnTo>
                    <a:pt x="0" y="45"/>
                  </a:lnTo>
                  <a:lnTo>
                    <a:pt x="17" y="60"/>
                  </a:lnTo>
                  <a:lnTo>
                    <a:pt x="52"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28"/>
            <p:cNvSpPr>
              <a:spLocks/>
            </p:cNvSpPr>
            <p:nvPr/>
          </p:nvSpPr>
          <p:spPr bwMode="auto">
            <a:xfrm>
              <a:off x="5356371" y="2348707"/>
              <a:ext cx="77788" cy="96838"/>
            </a:xfrm>
            <a:custGeom>
              <a:avLst/>
              <a:gdLst>
                <a:gd name="T0" fmla="*/ 0 w 49"/>
                <a:gd name="T1" fmla="*/ 13 h 61"/>
                <a:gd name="T2" fmla="*/ 31 w 49"/>
                <a:gd name="T3" fmla="*/ 61 h 61"/>
                <a:gd name="T4" fmla="*/ 49 w 49"/>
                <a:gd name="T5" fmla="*/ 48 h 61"/>
                <a:gd name="T6" fmla="*/ 18 w 49"/>
                <a:gd name="T7" fmla="*/ 0 h 61"/>
                <a:gd name="T8" fmla="*/ 0 w 49"/>
                <a:gd name="T9" fmla="*/ 13 h 61"/>
              </a:gdLst>
              <a:ahLst/>
              <a:cxnLst>
                <a:cxn ang="0">
                  <a:pos x="T0" y="T1"/>
                </a:cxn>
                <a:cxn ang="0">
                  <a:pos x="T2" y="T3"/>
                </a:cxn>
                <a:cxn ang="0">
                  <a:pos x="T4" y="T5"/>
                </a:cxn>
                <a:cxn ang="0">
                  <a:pos x="T6" y="T7"/>
                </a:cxn>
                <a:cxn ang="0">
                  <a:pos x="T8" y="T9"/>
                </a:cxn>
              </a:cxnLst>
              <a:rect l="0" t="0" r="r" b="b"/>
              <a:pathLst>
                <a:path w="49" h="61">
                  <a:moveTo>
                    <a:pt x="0" y="13"/>
                  </a:moveTo>
                  <a:lnTo>
                    <a:pt x="31" y="61"/>
                  </a:lnTo>
                  <a:lnTo>
                    <a:pt x="49" y="48"/>
                  </a:lnTo>
                  <a:lnTo>
                    <a:pt x="18" y="0"/>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29"/>
            <p:cNvSpPr>
              <a:spLocks/>
            </p:cNvSpPr>
            <p:nvPr/>
          </p:nvSpPr>
          <p:spPr bwMode="auto">
            <a:xfrm>
              <a:off x="5434158" y="2453482"/>
              <a:ext cx="87313" cy="92075"/>
            </a:xfrm>
            <a:custGeom>
              <a:avLst/>
              <a:gdLst>
                <a:gd name="T0" fmla="*/ 0 w 55"/>
                <a:gd name="T1" fmla="*/ 14 h 58"/>
                <a:gd name="T2" fmla="*/ 38 w 55"/>
                <a:gd name="T3" fmla="*/ 58 h 58"/>
                <a:gd name="T4" fmla="*/ 55 w 55"/>
                <a:gd name="T5" fmla="*/ 44 h 58"/>
                <a:gd name="T6" fmla="*/ 17 w 55"/>
                <a:gd name="T7" fmla="*/ 0 h 58"/>
                <a:gd name="T8" fmla="*/ 0 w 55"/>
                <a:gd name="T9" fmla="*/ 14 h 58"/>
              </a:gdLst>
              <a:ahLst/>
              <a:cxnLst>
                <a:cxn ang="0">
                  <a:pos x="T0" y="T1"/>
                </a:cxn>
                <a:cxn ang="0">
                  <a:pos x="T2" y="T3"/>
                </a:cxn>
                <a:cxn ang="0">
                  <a:pos x="T4" y="T5"/>
                </a:cxn>
                <a:cxn ang="0">
                  <a:pos x="T6" y="T7"/>
                </a:cxn>
                <a:cxn ang="0">
                  <a:pos x="T8" y="T9"/>
                </a:cxn>
              </a:cxnLst>
              <a:rect l="0" t="0" r="r" b="b"/>
              <a:pathLst>
                <a:path w="55" h="58">
                  <a:moveTo>
                    <a:pt x="0" y="14"/>
                  </a:moveTo>
                  <a:lnTo>
                    <a:pt x="38" y="58"/>
                  </a:lnTo>
                  <a:lnTo>
                    <a:pt x="55" y="44"/>
                  </a:lnTo>
                  <a:lnTo>
                    <a:pt x="17" y="0"/>
                  </a:lnTo>
                  <a:lnTo>
                    <a:pt x="0"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0"/>
            <p:cNvSpPr>
              <a:spLocks/>
            </p:cNvSpPr>
            <p:nvPr/>
          </p:nvSpPr>
          <p:spPr bwMode="auto">
            <a:xfrm>
              <a:off x="5524646" y="2548732"/>
              <a:ext cx="92075" cy="85725"/>
            </a:xfrm>
            <a:custGeom>
              <a:avLst/>
              <a:gdLst>
                <a:gd name="T0" fmla="*/ 0 w 58"/>
                <a:gd name="T1" fmla="*/ 15 h 54"/>
                <a:gd name="T2" fmla="*/ 43 w 58"/>
                <a:gd name="T3" fmla="*/ 54 h 54"/>
                <a:gd name="T4" fmla="*/ 58 w 58"/>
                <a:gd name="T5" fmla="*/ 39 h 54"/>
                <a:gd name="T6" fmla="*/ 16 w 58"/>
                <a:gd name="T7" fmla="*/ 0 h 54"/>
                <a:gd name="T8" fmla="*/ 0 w 58"/>
                <a:gd name="T9" fmla="*/ 15 h 54"/>
              </a:gdLst>
              <a:ahLst/>
              <a:cxnLst>
                <a:cxn ang="0">
                  <a:pos x="T0" y="T1"/>
                </a:cxn>
                <a:cxn ang="0">
                  <a:pos x="T2" y="T3"/>
                </a:cxn>
                <a:cxn ang="0">
                  <a:pos x="T4" y="T5"/>
                </a:cxn>
                <a:cxn ang="0">
                  <a:pos x="T6" y="T7"/>
                </a:cxn>
                <a:cxn ang="0">
                  <a:pos x="T8" y="T9"/>
                </a:cxn>
              </a:cxnLst>
              <a:rect l="0" t="0" r="r" b="b"/>
              <a:pathLst>
                <a:path w="58" h="54">
                  <a:moveTo>
                    <a:pt x="0" y="15"/>
                  </a:moveTo>
                  <a:lnTo>
                    <a:pt x="43" y="54"/>
                  </a:lnTo>
                  <a:lnTo>
                    <a:pt x="58" y="39"/>
                  </a:lnTo>
                  <a:lnTo>
                    <a:pt x="16" y="0"/>
                  </a:lnTo>
                  <a:lnTo>
                    <a:pt x="0" y="1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1"/>
            <p:cNvSpPr>
              <a:spLocks/>
            </p:cNvSpPr>
            <p:nvPr/>
          </p:nvSpPr>
          <p:spPr bwMode="auto">
            <a:xfrm>
              <a:off x="4129233" y="2161382"/>
              <a:ext cx="80963" cy="95250"/>
            </a:xfrm>
            <a:custGeom>
              <a:avLst/>
              <a:gdLst>
                <a:gd name="T0" fmla="*/ 32 w 51"/>
                <a:gd name="T1" fmla="*/ 60 h 60"/>
                <a:gd name="T2" fmla="*/ 51 w 51"/>
                <a:gd name="T3" fmla="*/ 49 h 60"/>
                <a:gd name="T4" fmla="*/ 18 w 51"/>
                <a:gd name="T5" fmla="*/ 0 h 60"/>
                <a:gd name="T6" fmla="*/ 0 w 51"/>
                <a:gd name="T7" fmla="*/ 13 h 60"/>
                <a:gd name="T8" fmla="*/ 32 w 51"/>
                <a:gd name="T9" fmla="*/ 60 h 60"/>
              </a:gdLst>
              <a:ahLst/>
              <a:cxnLst>
                <a:cxn ang="0">
                  <a:pos x="T0" y="T1"/>
                </a:cxn>
                <a:cxn ang="0">
                  <a:pos x="T2" y="T3"/>
                </a:cxn>
                <a:cxn ang="0">
                  <a:pos x="T4" y="T5"/>
                </a:cxn>
                <a:cxn ang="0">
                  <a:pos x="T6" y="T7"/>
                </a:cxn>
                <a:cxn ang="0">
                  <a:pos x="T8" y="T9"/>
                </a:cxn>
              </a:cxnLst>
              <a:rect l="0" t="0" r="r" b="b"/>
              <a:pathLst>
                <a:path w="51" h="60">
                  <a:moveTo>
                    <a:pt x="32" y="60"/>
                  </a:moveTo>
                  <a:lnTo>
                    <a:pt x="51" y="49"/>
                  </a:lnTo>
                  <a:lnTo>
                    <a:pt x="18" y="0"/>
                  </a:lnTo>
                  <a:lnTo>
                    <a:pt x="0" y="13"/>
                  </a:lnTo>
                  <a:lnTo>
                    <a:pt x="32" y="6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2"/>
            <p:cNvSpPr>
              <a:spLocks/>
            </p:cNvSpPr>
            <p:nvPr/>
          </p:nvSpPr>
          <p:spPr bwMode="auto">
            <a:xfrm>
              <a:off x="4210196" y="2264570"/>
              <a:ext cx="85725" cy="93663"/>
            </a:xfrm>
            <a:custGeom>
              <a:avLst/>
              <a:gdLst>
                <a:gd name="T0" fmla="*/ 37 w 54"/>
                <a:gd name="T1" fmla="*/ 59 h 59"/>
                <a:gd name="T2" fmla="*/ 54 w 54"/>
                <a:gd name="T3" fmla="*/ 45 h 59"/>
                <a:gd name="T4" fmla="*/ 15 w 54"/>
                <a:gd name="T5" fmla="*/ 0 h 59"/>
                <a:gd name="T6" fmla="*/ 0 w 54"/>
                <a:gd name="T7" fmla="*/ 15 h 59"/>
                <a:gd name="T8" fmla="*/ 37 w 54"/>
                <a:gd name="T9" fmla="*/ 59 h 59"/>
              </a:gdLst>
              <a:ahLst/>
              <a:cxnLst>
                <a:cxn ang="0">
                  <a:pos x="T0" y="T1"/>
                </a:cxn>
                <a:cxn ang="0">
                  <a:pos x="T2" y="T3"/>
                </a:cxn>
                <a:cxn ang="0">
                  <a:pos x="T4" y="T5"/>
                </a:cxn>
                <a:cxn ang="0">
                  <a:pos x="T6" y="T7"/>
                </a:cxn>
                <a:cxn ang="0">
                  <a:pos x="T8" y="T9"/>
                </a:cxn>
              </a:cxnLst>
              <a:rect l="0" t="0" r="r" b="b"/>
              <a:pathLst>
                <a:path w="54" h="59">
                  <a:moveTo>
                    <a:pt x="37" y="59"/>
                  </a:moveTo>
                  <a:lnTo>
                    <a:pt x="54" y="45"/>
                  </a:lnTo>
                  <a:lnTo>
                    <a:pt x="15" y="0"/>
                  </a:lnTo>
                  <a:lnTo>
                    <a:pt x="0" y="15"/>
                  </a:lnTo>
                  <a:lnTo>
                    <a:pt x="37" y="5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3"/>
            <p:cNvSpPr>
              <a:spLocks/>
            </p:cNvSpPr>
            <p:nvPr/>
          </p:nvSpPr>
          <p:spPr bwMode="auto">
            <a:xfrm>
              <a:off x="3645046" y="1816895"/>
              <a:ext cx="46038" cy="95250"/>
            </a:xfrm>
            <a:custGeom>
              <a:avLst/>
              <a:gdLst>
                <a:gd name="T0" fmla="*/ 21 w 29"/>
                <a:gd name="T1" fmla="*/ 0 h 60"/>
                <a:gd name="T2" fmla="*/ 0 w 29"/>
                <a:gd name="T3" fmla="*/ 3 h 60"/>
                <a:gd name="T4" fmla="*/ 7 w 29"/>
                <a:gd name="T5" fmla="*/ 60 h 60"/>
                <a:gd name="T6" fmla="*/ 29 w 29"/>
                <a:gd name="T7" fmla="*/ 57 h 60"/>
                <a:gd name="T8" fmla="*/ 21 w 29"/>
                <a:gd name="T9" fmla="*/ 0 h 60"/>
              </a:gdLst>
              <a:ahLst/>
              <a:cxnLst>
                <a:cxn ang="0">
                  <a:pos x="T0" y="T1"/>
                </a:cxn>
                <a:cxn ang="0">
                  <a:pos x="T2" y="T3"/>
                </a:cxn>
                <a:cxn ang="0">
                  <a:pos x="T4" y="T5"/>
                </a:cxn>
                <a:cxn ang="0">
                  <a:pos x="T6" y="T7"/>
                </a:cxn>
                <a:cxn ang="0">
                  <a:pos x="T8" y="T9"/>
                </a:cxn>
              </a:cxnLst>
              <a:rect l="0" t="0" r="r" b="b"/>
              <a:pathLst>
                <a:path w="29" h="60">
                  <a:moveTo>
                    <a:pt x="21" y="0"/>
                  </a:moveTo>
                  <a:lnTo>
                    <a:pt x="0" y="3"/>
                  </a:lnTo>
                  <a:lnTo>
                    <a:pt x="7" y="60"/>
                  </a:lnTo>
                  <a:lnTo>
                    <a:pt x="29" y="57"/>
                  </a:lnTo>
                  <a:lnTo>
                    <a:pt x="2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34"/>
            <p:cNvSpPr>
              <a:spLocks/>
            </p:cNvSpPr>
            <p:nvPr/>
          </p:nvSpPr>
          <p:spPr bwMode="auto">
            <a:xfrm>
              <a:off x="3665683" y="1945482"/>
              <a:ext cx="55563" cy="96838"/>
            </a:xfrm>
            <a:custGeom>
              <a:avLst/>
              <a:gdLst>
                <a:gd name="T0" fmla="*/ 21 w 35"/>
                <a:gd name="T1" fmla="*/ 0 h 61"/>
                <a:gd name="T2" fmla="*/ 0 w 35"/>
                <a:gd name="T3" fmla="*/ 5 h 61"/>
                <a:gd name="T4" fmla="*/ 15 w 35"/>
                <a:gd name="T5" fmla="*/ 61 h 61"/>
                <a:gd name="T6" fmla="*/ 35 w 35"/>
                <a:gd name="T7" fmla="*/ 56 h 61"/>
                <a:gd name="T8" fmla="*/ 21 w 35"/>
                <a:gd name="T9" fmla="*/ 0 h 61"/>
              </a:gdLst>
              <a:ahLst/>
              <a:cxnLst>
                <a:cxn ang="0">
                  <a:pos x="T0" y="T1"/>
                </a:cxn>
                <a:cxn ang="0">
                  <a:pos x="T2" y="T3"/>
                </a:cxn>
                <a:cxn ang="0">
                  <a:pos x="T4" y="T5"/>
                </a:cxn>
                <a:cxn ang="0">
                  <a:pos x="T6" y="T7"/>
                </a:cxn>
                <a:cxn ang="0">
                  <a:pos x="T8" y="T9"/>
                </a:cxn>
              </a:cxnLst>
              <a:rect l="0" t="0" r="r" b="b"/>
              <a:pathLst>
                <a:path w="35" h="61">
                  <a:moveTo>
                    <a:pt x="21" y="0"/>
                  </a:moveTo>
                  <a:lnTo>
                    <a:pt x="0" y="5"/>
                  </a:lnTo>
                  <a:lnTo>
                    <a:pt x="15" y="61"/>
                  </a:lnTo>
                  <a:lnTo>
                    <a:pt x="35" y="56"/>
                  </a:lnTo>
                  <a:lnTo>
                    <a:pt x="2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35"/>
            <p:cNvSpPr>
              <a:spLocks/>
            </p:cNvSpPr>
            <p:nvPr/>
          </p:nvSpPr>
          <p:spPr bwMode="auto">
            <a:xfrm>
              <a:off x="3705371" y="2070895"/>
              <a:ext cx="63500" cy="96838"/>
            </a:xfrm>
            <a:custGeom>
              <a:avLst/>
              <a:gdLst>
                <a:gd name="T0" fmla="*/ 20 w 40"/>
                <a:gd name="T1" fmla="*/ 0 h 61"/>
                <a:gd name="T2" fmla="*/ 0 w 40"/>
                <a:gd name="T3" fmla="*/ 8 h 61"/>
                <a:gd name="T4" fmla="*/ 21 w 40"/>
                <a:gd name="T5" fmla="*/ 61 h 61"/>
                <a:gd name="T6" fmla="*/ 40 w 40"/>
                <a:gd name="T7" fmla="*/ 54 h 61"/>
                <a:gd name="T8" fmla="*/ 20 w 40"/>
                <a:gd name="T9" fmla="*/ 0 h 61"/>
              </a:gdLst>
              <a:ahLst/>
              <a:cxnLst>
                <a:cxn ang="0">
                  <a:pos x="T0" y="T1"/>
                </a:cxn>
                <a:cxn ang="0">
                  <a:pos x="T2" y="T3"/>
                </a:cxn>
                <a:cxn ang="0">
                  <a:pos x="T4" y="T5"/>
                </a:cxn>
                <a:cxn ang="0">
                  <a:pos x="T6" y="T7"/>
                </a:cxn>
                <a:cxn ang="0">
                  <a:pos x="T8" y="T9"/>
                </a:cxn>
              </a:cxnLst>
              <a:rect l="0" t="0" r="r" b="b"/>
              <a:pathLst>
                <a:path w="40" h="61">
                  <a:moveTo>
                    <a:pt x="20" y="0"/>
                  </a:moveTo>
                  <a:lnTo>
                    <a:pt x="0" y="8"/>
                  </a:lnTo>
                  <a:lnTo>
                    <a:pt x="21" y="61"/>
                  </a:lnTo>
                  <a:lnTo>
                    <a:pt x="40" y="54"/>
                  </a:lnTo>
                  <a:lnTo>
                    <a:pt x="20"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36"/>
            <p:cNvSpPr>
              <a:spLocks/>
            </p:cNvSpPr>
            <p:nvPr/>
          </p:nvSpPr>
          <p:spPr bwMode="auto">
            <a:xfrm>
              <a:off x="3759346" y="2188370"/>
              <a:ext cx="71438" cy="98425"/>
            </a:xfrm>
            <a:custGeom>
              <a:avLst/>
              <a:gdLst>
                <a:gd name="T0" fmla="*/ 18 w 45"/>
                <a:gd name="T1" fmla="*/ 0 h 62"/>
                <a:gd name="T2" fmla="*/ 0 w 45"/>
                <a:gd name="T3" fmla="*/ 11 h 62"/>
                <a:gd name="T4" fmla="*/ 27 w 45"/>
                <a:gd name="T5" fmla="*/ 62 h 62"/>
                <a:gd name="T6" fmla="*/ 45 w 45"/>
                <a:gd name="T7" fmla="*/ 51 h 62"/>
                <a:gd name="T8" fmla="*/ 18 w 45"/>
                <a:gd name="T9" fmla="*/ 0 h 62"/>
              </a:gdLst>
              <a:ahLst/>
              <a:cxnLst>
                <a:cxn ang="0">
                  <a:pos x="T0" y="T1"/>
                </a:cxn>
                <a:cxn ang="0">
                  <a:pos x="T2" y="T3"/>
                </a:cxn>
                <a:cxn ang="0">
                  <a:pos x="T4" y="T5"/>
                </a:cxn>
                <a:cxn ang="0">
                  <a:pos x="T6" y="T7"/>
                </a:cxn>
                <a:cxn ang="0">
                  <a:pos x="T8" y="T9"/>
                </a:cxn>
              </a:cxnLst>
              <a:rect l="0" t="0" r="r" b="b"/>
              <a:pathLst>
                <a:path w="45" h="62">
                  <a:moveTo>
                    <a:pt x="18" y="0"/>
                  </a:moveTo>
                  <a:lnTo>
                    <a:pt x="0" y="11"/>
                  </a:lnTo>
                  <a:lnTo>
                    <a:pt x="27" y="62"/>
                  </a:lnTo>
                  <a:lnTo>
                    <a:pt x="45" y="51"/>
                  </a:lnTo>
                  <a:lnTo>
                    <a:pt x="18"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37"/>
            <p:cNvSpPr>
              <a:spLocks/>
            </p:cNvSpPr>
            <p:nvPr/>
          </p:nvSpPr>
          <p:spPr bwMode="auto">
            <a:xfrm>
              <a:off x="3821258" y="2309020"/>
              <a:ext cx="80963" cy="95250"/>
            </a:xfrm>
            <a:custGeom>
              <a:avLst/>
              <a:gdLst>
                <a:gd name="T0" fmla="*/ 0 w 51"/>
                <a:gd name="T1" fmla="*/ 12 h 60"/>
                <a:gd name="T2" fmla="*/ 32 w 51"/>
                <a:gd name="T3" fmla="*/ 60 h 60"/>
                <a:gd name="T4" fmla="*/ 51 w 51"/>
                <a:gd name="T5" fmla="*/ 48 h 60"/>
                <a:gd name="T6" fmla="*/ 18 w 51"/>
                <a:gd name="T7" fmla="*/ 0 h 60"/>
                <a:gd name="T8" fmla="*/ 0 w 51"/>
                <a:gd name="T9" fmla="*/ 12 h 60"/>
              </a:gdLst>
              <a:ahLst/>
              <a:cxnLst>
                <a:cxn ang="0">
                  <a:pos x="T0" y="T1"/>
                </a:cxn>
                <a:cxn ang="0">
                  <a:pos x="T2" y="T3"/>
                </a:cxn>
                <a:cxn ang="0">
                  <a:pos x="T4" y="T5"/>
                </a:cxn>
                <a:cxn ang="0">
                  <a:pos x="T6" y="T7"/>
                </a:cxn>
                <a:cxn ang="0">
                  <a:pos x="T8" y="T9"/>
                </a:cxn>
              </a:cxnLst>
              <a:rect l="0" t="0" r="r" b="b"/>
              <a:pathLst>
                <a:path w="51" h="60">
                  <a:moveTo>
                    <a:pt x="0" y="12"/>
                  </a:moveTo>
                  <a:lnTo>
                    <a:pt x="32" y="60"/>
                  </a:lnTo>
                  <a:lnTo>
                    <a:pt x="51" y="48"/>
                  </a:lnTo>
                  <a:lnTo>
                    <a:pt x="18" y="0"/>
                  </a:lnTo>
                  <a:lnTo>
                    <a:pt x="0"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38"/>
            <p:cNvSpPr>
              <a:spLocks/>
            </p:cNvSpPr>
            <p:nvPr/>
          </p:nvSpPr>
          <p:spPr bwMode="auto">
            <a:xfrm>
              <a:off x="4302271" y="2359820"/>
              <a:ext cx="88900" cy="85725"/>
            </a:xfrm>
            <a:custGeom>
              <a:avLst/>
              <a:gdLst>
                <a:gd name="T0" fmla="*/ 56 w 56"/>
                <a:gd name="T1" fmla="*/ 38 h 54"/>
                <a:gd name="T2" fmla="*/ 14 w 56"/>
                <a:gd name="T3" fmla="*/ 0 h 54"/>
                <a:gd name="T4" fmla="*/ 0 w 56"/>
                <a:gd name="T5" fmla="*/ 16 h 54"/>
                <a:gd name="T6" fmla="*/ 42 w 56"/>
                <a:gd name="T7" fmla="*/ 54 h 54"/>
                <a:gd name="T8" fmla="*/ 56 w 56"/>
                <a:gd name="T9" fmla="*/ 38 h 54"/>
              </a:gdLst>
              <a:ahLst/>
              <a:cxnLst>
                <a:cxn ang="0">
                  <a:pos x="T0" y="T1"/>
                </a:cxn>
                <a:cxn ang="0">
                  <a:pos x="T2" y="T3"/>
                </a:cxn>
                <a:cxn ang="0">
                  <a:pos x="T4" y="T5"/>
                </a:cxn>
                <a:cxn ang="0">
                  <a:pos x="T6" y="T7"/>
                </a:cxn>
                <a:cxn ang="0">
                  <a:pos x="T8" y="T9"/>
                </a:cxn>
              </a:cxnLst>
              <a:rect l="0" t="0" r="r" b="b"/>
              <a:pathLst>
                <a:path w="56" h="54">
                  <a:moveTo>
                    <a:pt x="56" y="38"/>
                  </a:moveTo>
                  <a:lnTo>
                    <a:pt x="14" y="0"/>
                  </a:lnTo>
                  <a:lnTo>
                    <a:pt x="0" y="16"/>
                  </a:lnTo>
                  <a:lnTo>
                    <a:pt x="42" y="54"/>
                  </a:lnTo>
                  <a:lnTo>
                    <a:pt x="56" y="3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39"/>
            <p:cNvSpPr>
              <a:spLocks/>
            </p:cNvSpPr>
            <p:nvPr/>
          </p:nvSpPr>
          <p:spPr bwMode="auto">
            <a:xfrm>
              <a:off x="4835671" y="2486820"/>
              <a:ext cx="71438" cy="96838"/>
            </a:xfrm>
            <a:custGeom>
              <a:avLst/>
              <a:gdLst>
                <a:gd name="T0" fmla="*/ 0 w 45"/>
                <a:gd name="T1" fmla="*/ 9 h 61"/>
                <a:gd name="T2" fmla="*/ 26 w 45"/>
                <a:gd name="T3" fmla="*/ 61 h 61"/>
                <a:gd name="T4" fmla="*/ 45 w 45"/>
                <a:gd name="T5" fmla="*/ 52 h 61"/>
                <a:gd name="T6" fmla="*/ 19 w 45"/>
                <a:gd name="T7" fmla="*/ 0 h 61"/>
                <a:gd name="T8" fmla="*/ 0 w 45"/>
                <a:gd name="T9" fmla="*/ 9 h 61"/>
              </a:gdLst>
              <a:ahLst/>
              <a:cxnLst>
                <a:cxn ang="0">
                  <a:pos x="T0" y="T1"/>
                </a:cxn>
                <a:cxn ang="0">
                  <a:pos x="T2" y="T3"/>
                </a:cxn>
                <a:cxn ang="0">
                  <a:pos x="T4" y="T5"/>
                </a:cxn>
                <a:cxn ang="0">
                  <a:pos x="T6" y="T7"/>
                </a:cxn>
                <a:cxn ang="0">
                  <a:pos x="T8" y="T9"/>
                </a:cxn>
              </a:cxnLst>
              <a:rect l="0" t="0" r="r" b="b"/>
              <a:pathLst>
                <a:path w="45" h="61">
                  <a:moveTo>
                    <a:pt x="0" y="9"/>
                  </a:moveTo>
                  <a:lnTo>
                    <a:pt x="26" y="61"/>
                  </a:lnTo>
                  <a:lnTo>
                    <a:pt x="45" y="52"/>
                  </a:lnTo>
                  <a:lnTo>
                    <a:pt x="19" y="0"/>
                  </a:lnTo>
                  <a:lnTo>
                    <a:pt x="0" y="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0"/>
            <p:cNvSpPr>
              <a:spLocks/>
            </p:cNvSpPr>
            <p:nvPr/>
          </p:nvSpPr>
          <p:spPr bwMode="auto">
            <a:xfrm>
              <a:off x="4894408" y="2624932"/>
              <a:ext cx="71438" cy="96838"/>
            </a:xfrm>
            <a:custGeom>
              <a:avLst/>
              <a:gdLst>
                <a:gd name="T0" fmla="*/ 45 w 45"/>
                <a:gd name="T1" fmla="*/ 52 h 61"/>
                <a:gd name="T2" fmla="*/ 20 w 45"/>
                <a:gd name="T3" fmla="*/ 0 h 61"/>
                <a:gd name="T4" fmla="*/ 0 w 45"/>
                <a:gd name="T5" fmla="*/ 9 h 61"/>
                <a:gd name="T6" fmla="*/ 25 w 45"/>
                <a:gd name="T7" fmla="*/ 61 h 61"/>
                <a:gd name="T8" fmla="*/ 45 w 45"/>
                <a:gd name="T9" fmla="*/ 52 h 61"/>
              </a:gdLst>
              <a:ahLst/>
              <a:cxnLst>
                <a:cxn ang="0">
                  <a:pos x="T0" y="T1"/>
                </a:cxn>
                <a:cxn ang="0">
                  <a:pos x="T2" y="T3"/>
                </a:cxn>
                <a:cxn ang="0">
                  <a:pos x="T4" y="T5"/>
                </a:cxn>
                <a:cxn ang="0">
                  <a:pos x="T6" y="T7"/>
                </a:cxn>
                <a:cxn ang="0">
                  <a:pos x="T8" y="T9"/>
                </a:cxn>
              </a:cxnLst>
              <a:rect l="0" t="0" r="r" b="b"/>
              <a:pathLst>
                <a:path w="45" h="61">
                  <a:moveTo>
                    <a:pt x="45" y="52"/>
                  </a:moveTo>
                  <a:lnTo>
                    <a:pt x="20" y="0"/>
                  </a:lnTo>
                  <a:lnTo>
                    <a:pt x="0" y="9"/>
                  </a:lnTo>
                  <a:lnTo>
                    <a:pt x="25" y="61"/>
                  </a:lnTo>
                  <a:lnTo>
                    <a:pt x="45" y="5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1"/>
            <p:cNvSpPr>
              <a:spLocks/>
            </p:cNvSpPr>
            <p:nvPr/>
          </p:nvSpPr>
          <p:spPr bwMode="auto">
            <a:xfrm>
              <a:off x="4940446" y="2761457"/>
              <a:ext cx="73025" cy="96838"/>
            </a:xfrm>
            <a:custGeom>
              <a:avLst/>
              <a:gdLst>
                <a:gd name="T0" fmla="*/ 46 w 46"/>
                <a:gd name="T1" fmla="*/ 52 h 61"/>
                <a:gd name="T2" fmla="*/ 20 w 46"/>
                <a:gd name="T3" fmla="*/ 0 h 61"/>
                <a:gd name="T4" fmla="*/ 0 w 46"/>
                <a:gd name="T5" fmla="*/ 9 h 61"/>
                <a:gd name="T6" fmla="*/ 26 w 46"/>
                <a:gd name="T7" fmla="*/ 61 h 61"/>
                <a:gd name="T8" fmla="*/ 46 w 46"/>
                <a:gd name="T9" fmla="*/ 52 h 61"/>
              </a:gdLst>
              <a:ahLst/>
              <a:cxnLst>
                <a:cxn ang="0">
                  <a:pos x="T0" y="T1"/>
                </a:cxn>
                <a:cxn ang="0">
                  <a:pos x="T2" y="T3"/>
                </a:cxn>
                <a:cxn ang="0">
                  <a:pos x="T4" y="T5"/>
                </a:cxn>
                <a:cxn ang="0">
                  <a:pos x="T6" y="T7"/>
                </a:cxn>
                <a:cxn ang="0">
                  <a:pos x="T8" y="T9"/>
                </a:cxn>
              </a:cxnLst>
              <a:rect l="0" t="0" r="r" b="b"/>
              <a:pathLst>
                <a:path w="46" h="61">
                  <a:moveTo>
                    <a:pt x="46" y="52"/>
                  </a:moveTo>
                  <a:lnTo>
                    <a:pt x="20" y="0"/>
                  </a:lnTo>
                  <a:lnTo>
                    <a:pt x="0" y="9"/>
                  </a:lnTo>
                  <a:lnTo>
                    <a:pt x="26" y="61"/>
                  </a:lnTo>
                  <a:lnTo>
                    <a:pt x="46" y="5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2"/>
            <p:cNvSpPr>
              <a:spLocks/>
            </p:cNvSpPr>
            <p:nvPr/>
          </p:nvSpPr>
          <p:spPr bwMode="auto">
            <a:xfrm>
              <a:off x="4764233" y="2374107"/>
              <a:ext cx="79375" cy="95250"/>
            </a:xfrm>
            <a:custGeom>
              <a:avLst/>
              <a:gdLst>
                <a:gd name="T0" fmla="*/ 50 w 50"/>
                <a:gd name="T1" fmla="*/ 49 h 60"/>
                <a:gd name="T2" fmla="*/ 19 w 50"/>
                <a:gd name="T3" fmla="*/ 0 h 60"/>
                <a:gd name="T4" fmla="*/ 0 w 50"/>
                <a:gd name="T5" fmla="*/ 12 h 60"/>
                <a:gd name="T6" fmla="*/ 32 w 50"/>
                <a:gd name="T7" fmla="*/ 60 h 60"/>
                <a:gd name="T8" fmla="*/ 50 w 50"/>
                <a:gd name="T9" fmla="*/ 49 h 60"/>
              </a:gdLst>
              <a:ahLst/>
              <a:cxnLst>
                <a:cxn ang="0">
                  <a:pos x="T0" y="T1"/>
                </a:cxn>
                <a:cxn ang="0">
                  <a:pos x="T2" y="T3"/>
                </a:cxn>
                <a:cxn ang="0">
                  <a:pos x="T4" y="T5"/>
                </a:cxn>
                <a:cxn ang="0">
                  <a:pos x="T6" y="T7"/>
                </a:cxn>
                <a:cxn ang="0">
                  <a:pos x="T8" y="T9"/>
                </a:cxn>
              </a:cxnLst>
              <a:rect l="0" t="0" r="r" b="b"/>
              <a:pathLst>
                <a:path w="50" h="60">
                  <a:moveTo>
                    <a:pt x="50" y="49"/>
                  </a:moveTo>
                  <a:lnTo>
                    <a:pt x="19" y="0"/>
                  </a:lnTo>
                  <a:lnTo>
                    <a:pt x="0" y="12"/>
                  </a:lnTo>
                  <a:lnTo>
                    <a:pt x="32" y="60"/>
                  </a:lnTo>
                  <a:lnTo>
                    <a:pt x="50" y="4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3"/>
            <p:cNvSpPr>
              <a:spLocks/>
            </p:cNvSpPr>
            <p:nvPr/>
          </p:nvSpPr>
          <p:spPr bwMode="auto">
            <a:xfrm>
              <a:off x="4680096" y="2270920"/>
              <a:ext cx="87313" cy="93663"/>
            </a:xfrm>
            <a:custGeom>
              <a:avLst/>
              <a:gdLst>
                <a:gd name="T0" fmla="*/ 17 w 55"/>
                <a:gd name="T1" fmla="*/ 0 h 59"/>
                <a:gd name="T2" fmla="*/ 0 w 55"/>
                <a:gd name="T3" fmla="*/ 15 h 59"/>
                <a:gd name="T4" fmla="*/ 38 w 55"/>
                <a:gd name="T5" fmla="*/ 59 h 59"/>
                <a:gd name="T6" fmla="*/ 55 w 55"/>
                <a:gd name="T7" fmla="*/ 45 h 59"/>
                <a:gd name="T8" fmla="*/ 17 w 55"/>
                <a:gd name="T9" fmla="*/ 0 h 59"/>
              </a:gdLst>
              <a:ahLst/>
              <a:cxnLst>
                <a:cxn ang="0">
                  <a:pos x="T0" y="T1"/>
                </a:cxn>
                <a:cxn ang="0">
                  <a:pos x="T2" y="T3"/>
                </a:cxn>
                <a:cxn ang="0">
                  <a:pos x="T4" y="T5"/>
                </a:cxn>
                <a:cxn ang="0">
                  <a:pos x="T6" y="T7"/>
                </a:cxn>
                <a:cxn ang="0">
                  <a:pos x="T8" y="T9"/>
                </a:cxn>
              </a:cxnLst>
              <a:rect l="0" t="0" r="r" b="b"/>
              <a:pathLst>
                <a:path w="55" h="59">
                  <a:moveTo>
                    <a:pt x="17" y="0"/>
                  </a:moveTo>
                  <a:lnTo>
                    <a:pt x="0" y="15"/>
                  </a:lnTo>
                  <a:lnTo>
                    <a:pt x="38" y="59"/>
                  </a:lnTo>
                  <a:lnTo>
                    <a:pt x="55" y="45"/>
                  </a:lnTo>
                  <a:lnTo>
                    <a:pt x="17"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44"/>
            <p:cNvSpPr>
              <a:spLocks/>
            </p:cNvSpPr>
            <p:nvPr/>
          </p:nvSpPr>
          <p:spPr bwMode="auto">
            <a:xfrm>
              <a:off x="4584846" y="2180432"/>
              <a:ext cx="92075" cy="87313"/>
            </a:xfrm>
            <a:custGeom>
              <a:avLst/>
              <a:gdLst>
                <a:gd name="T0" fmla="*/ 0 w 58"/>
                <a:gd name="T1" fmla="*/ 16 h 55"/>
                <a:gd name="T2" fmla="*/ 43 w 58"/>
                <a:gd name="T3" fmla="*/ 55 h 55"/>
                <a:gd name="T4" fmla="*/ 58 w 58"/>
                <a:gd name="T5" fmla="*/ 39 h 55"/>
                <a:gd name="T6" fmla="*/ 16 w 58"/>
                <a:gd name="T7" fmla="*/ 0 h 55"/>
                <a:gd name="T8" fmla="*/ 0 w 58"/>
                <a:gd name="T9" fmla="*/ 16 h 55"/>
              </a:gdLst>
              <a:ahLst/>
              <a:cxnLst>
                <a:cxn ang="0">
                  <a:pos x="T0" y="T1"/>
                </a:cxn>
                <a:cxn ang="0">
                  <a:pos x="T2" y="T3"/>
                </a:cxn>
                <a:cxn ang="0">
                  <a:pos x="T4" y="T5"/>
                </a:cxn>
                <a:cxn ang="0">
                  <a:pos x="T6" y="T7"/>
                </a:cxn>
                <a:cxn ang="0">
                  <a:pos x="T8" y="T9"/>
                </a:cxn>
              </a:cxnLst>
              <a:rect l="0" t="0" r="r" b="b"/>
              <a:pathLst>
                <a:path w="58" h="55">
                  <a:moveTo>
                    <a:pt x="0" y="16"/>
                  </a:moveTo>
                  <a:lnTo>
                    <a:pt x="43" y="55"/>
                  </a:lnTo>
                  <a:lnTo>
                    <a:pt x="58" y="39"/>
                  </a:lnTo>
                  <a:lnTo>
                    <a:pt x="16" y="0"/>
                  </a:lnTo>
                  <a:lnTo>
                    <a:pt x="0" y="16"/>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45"/>
            <p:cNvSpPr>
              <a:spLocks/>
            </p:cNvSpPr>
            <p:nvPr/>
          </p:nvSpPr>
          <p:spPr bwMode="auto">
            <a:xfrm>
              <a:off x="4480071" y="2102645"/>
              <a:ext cx="95250" cy="79375"/>
            </a:xfrm>
            <a:custGeom>
              <a:avLst/>
              <a:gdLst>
                <a:gd name="T0" fmla="*/ 60 w 60"/>
                <a:gd name="T1" fmla="*/ 34 h 50"/>
                <a:gd name="T2" fmla="*/ 13 w 60"/>
                <a:gd name="T3" fmla="*/ 0 h 50"/>
                <a:gd name="T4" fmla="*/ 0 w 60"/>
                <a:gd name="T5" fmla="*/ 17 h 50"/>
                <a:gd name="T6" fmla="*/ 47 w 60"/>
                <a:gd name="T7" fmla="*/ 50 h 50"/>
                <a:gd name="T8" fmla="*/ 60 w 60"/>
                <a:gd name="T9" fmla="*/ 34 h 50"/>
              </a:gdLst>
              <a:ahLst/>
              <a:cxnLst>
                <a:cxn ang="0">
                  <a:pos x="T0" y="T1"/>
                </a:cxn>
                <a:cxn ang="0">
                  <a:pos x="T2" y="T3"/>
                </a:cxn>
                <a:cxn ang="0">
                  <a:pos x="T4" y="T5"/>
                </a:cxn>
                <a:cxn ang="0">
                  <a:pos x="T6" y="T7"/>
                </a:cxn>
                <a:cxn ang="0">
                  <a:pos x="T8" y="T9"/>
                </a:cxn>
              </a:cxnLst>
              <a:rect l="0" t="0" r="r" b="b"/>
              <a:pathLst>
                <a:path w="60" h="50">
                  <a:moveTo>
                    <a:pt x="60" y="34"/>
                  </a:moveTo>
                  <a:lnTo>
                    <a:pt x="13" y="0"/>
                  </a:lnTo>
                  <a:lnTo>
                    <a:pt x="0" y="17"/>
                  </a:lnTo>
                  <a:lnTo>
                    <a:pt x="47" y="50"/>
                  </a:lnTo>
                  <a:lnTo>
                    <a:pt x="60" y="3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46"/>
            <p:cNvSpPr>
              <a:spLocks/>
            </p:cNvSpPr>
            <p:nvPr/>
          </p:nvSpPr>
          <p:spPr bwMode="auto">
            <a:xfrm>
              <a:off x="4365771" y="2035970"/>
              <a:ext cx="98425" cy="74613"/>
            </a:xfrm>
            <a:custGeom>
              <a:avLst/>
              <a:gdLst>
                <a:gd name="T0" fmla="*/ 62 w 62"/>
                <a:gd name="T1" fmla="*/ 29 h 47"/>
                <a:gd name="T2" fmla="*/ 11 w 62"/>
                <a:gd name="T3" fmla="*/ 0 h 47"/>
                <a:gd name="T4" fmla="*/ 0 w 62"/>
                <a:gd name="T5" fmla="*/ 20 h 47"/>
                <a:gd name="T6" fmla="*/ 51 w 62"/>
                <a:gd name="T7" fmla="*/ 47 h 47"/>
                <a:gd name="T8" fmla="*/ 62 w 62"/>
                <a:gd name="T9" fmla="*/ 29 h 47"/>
              </a:gdLst>
              <a:ahLst/>
              <a:cxnLst>
                <a:cxn ang="0">
                  <a:pos x="T0" y="T1"/>
                </a:cxn>
                <a:cxn ang="0">
                  <a:pos x="T2" y="T3"/>
                </a:cxn>
                <a:cxn ang="0">
                  <a:pos x="T4" y="T5"/>
                </a:cxn>
                <a:cxn ang="0">
                  <a:pos x="T6" y="T7"/>
                </a:cxn>
                <a:cxn ang="0">
                  <a:pos x="T8" y="T9"/>
                </a:cxn>
              </a:cxnLst>
              <a:rect l="0" t="0" r="r" b="b"/>
              <a:pathLst>
                <a:path w="62" h="47">
                  <a:moveTo>
                    <a:pt x="62" y="29"/>
                  </a:moveTo>
                  <a:lnTo>
                    <a:pt x="11" y="0"/>
                  </a:lnTo>
                  <a:lnTo>
                    <a:pt x="0" y="20"/>
                  </a:lnTo>
                  <a:lnTo>
                    <a:pt x="51" y="47"/>
                  </a:lnTo>
                  <a:lnTo>
                    <a:pt x="62" y="2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47"/>
            <p:cNvSpPr>
              <a:spLocks/>
            </p:cNvSpPr>
            <p:nvPr/>
          </p:nvSpPr>
          <p:spPr bwMode="auto">
            <a:xfrm>
              <a:off x="4248296" y="1986757"/>
              <a:ext cx="95250" cy="66675"/>
            </a:xfrm>
            <a:custGeom>
              <a:avLst/>
              <a:gdLst>
                <a:gd name="T0" fmla="*/ 60 w 60"/>
                <a:gd name="T1" fmla="*/ 22 h 42"/>
                <a:gd name="T2" fmla="*/ 8 w 60"/>
                <a:gd name="T3" fmla="*/ 0 h 42"/>
                <a:gd name="T4" fmla="*/ 0 w 60"/>
                <a:gd name="T5" fmla="*/ 21 h 42"/>
                <a:gd name="T6" fmla="*/ 54 w 60"/>
                <a:gd name="T7" fmla="*/ 42 h 42"/>
                <a:gd name="T8" fmla="*/ 60 w 60"/>
                <a:gd name="T9" fmla="*/ 22 h 42"/>
              </a:gdLst>
              <a:ahLst/>
              <a:cxnLst>
                <a:cxn ang="0">
                  <a:pos x="T0" y="T1"/>
                </a:cxn>
                <a:cxn ang="0">
                  <a:pos x="T2" y="T3"/>
                </a:cxn>
                <a:cxn ang="0">
                  <a:pos x="T4" y="T5"/>
                </a:cxn>
                <a:cxn ang="0">
                  <a:pos x="T6" y="T7"/>
                </a:cxn>
                <a:cxn ang="0">
                  <a:pos x="T8" y="T9"/>
                </a:cxn>
              </a:cxnLst>
              <a:rect l="0" t="0" r="r" b="b"/>
              <a:pathLst>
                <a:path w="60" h="42">
                  <a:moveTo>
                    <a:pt x="60" y="22"/>
                  </a:moveTo>
                  <a:lnTo>
                    <a:pt x="8" y="0"/>
                  </a:lnTo>
                  <a:lnTo>
                    <a:pt x="0" y="21"/>
                  </a:lnTo>
                  <a:lnTo>
                    <a:pt x="54" y="42"/>
                  </a:lnTo>
                  <a:lnTo>
                    <a:pt x="60" y="2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48"/>
            <p:cNvSpPr>
              <a:spLocks/>
            </p:cNvSpPr>
            <p:nvPr/>
          </p:nvSpPr>
          <p:spPr bwMode="auto">
            <a:xfrm>
              <a:off x="4122883" y="1953420"/>
              <a:ext cx="96838" cy="55563"/>
            </a:xfrm>
            <a:custGeom>
              <a:avLst/>
              <a:gdLst>
                <a:gd name="T0" fmla="*/ 61 w 61"/>
                <a:gd name="T1" fmla="*/ 14 h 35"/>
                <a:gd name="T2" fmla="*/ 5 w 61"/>
                <a:gd name="T3" fmla="*/ 0 h 35"/>
                <a:gd name="T4" fmla="*/ 0 w 61"/>
                <a:gd name="T5" fmla="*/ 21 h 35"/>
                <a:gd name="T6" fmla="*/ 56 w 61"/>
                <a:gd name="T7" fmla="*/ 35 h 35"/>
                <a:gd name="T8" fmla="*/ 61 w 61"/>
                <a:gd name="T9" fmla="*/ 14 h 35"/>
              </a:gdLst>
              <a:ahLst/>
              <a:cxnLst>
                <a:cxn ang="0">
                  <a:pos x="T0" y="T1"/>
                </a:cxn>
                <a:cxn ang="0">
                  <a:pos x="T2" y="T3"/>
                </a:cxn>
                <a:cxn ang="0">
                  <a:pos x="T4" y="T5"/>
                </a:cxn>
                <a:cxn ang="0">
                  <a:pos x="T6" y="T7"/>
                </a:cxn>
                <a:cxn ang="0">
                  <a:pos x="T8" y="T9"/>
                </a:cxn>
              </a:cxnLst>
              <a:rect l="0" t="0" r="r" b="b"/>
              <a:pathLst>
                <a:path w="61" h="35">
                  <a:moveTo>
                    <a:pt x="61" y="14"/>
                  </a:moveTo>
                  <a:lnTo>
                    <a:pt x="5" y="0"/>
                  </a:lnTo>
                  <a:lnTo>
                    <a:pt x="0" y="21"/>
                  </a:lnTo>
                  <a:lnTo>
                    <a:pt x="56" y="35"/>
                  </a:lnTo>
                  <a:lnTo>
                    <a:pt x="61"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49"/>
            <p:cNvSpPr>
              <a:spLocks/>
            </p:cNvSpPr>
            <p:nvPr/>
          </p:nvSpPr>
          <p:spPr bwMode="auto">
            <a:xfrm>
              <a:off x="3902221" y="2332832"/>
              <a:ext cx="292100" cy="271463"/>
            </a:xfrm>
            <a:custGeom>
              <a:avLst/>
              <a:gdLst>
                <a:gd name="T0" fmla="*/ 184 w 184"/>
                <a:gd name="T1" fmla="*/ 144 h 171"/>
                <a:gd name="T2" fmla="*/ 183 w 184"/>
                <a:gd name="T3" fmla="*/ 123 h 171"/>
                <a:gd name="T4" fmla="*/ 154 w 184"/>
                <a:gd name="T5" fmla="*/ 123 h 171"/>
                <a:gd name="T6" fmla="*/ 157 w 184"/>
                <a:gd name="T7" fmla="*/ 115 h 171"/>
                <a:gd name="T8" fmla="*/ 160 w 184"/>
                <a:gd name="T9" fmla="*/ 106 h 171"/>
                <a:gd name="T10" fmla="*/ 161 w 184"/>
                <a:gd name="T11" fmla="*/ 95 h 171"/>
                <a:gd name="T12" fmla="*/ 161 w 184"/>
                <a:gd name="T13" fmla="*/ 85 h 171"/>
                <a:gd name="T14" fmla="*/ 160 w 184"/>
                <a:gd name="T15" fmla="*/ 68 h 171"/>
                <a:gd name="T16" fmla="*/ 156 w 184"/>
                <a:gd name="T17" fmla="*/ 52 h 171"/>
                <a:gd name="T18" fmla="*/ 151 w 184"/>
                <a:gd name="T19" fmla="*/ 38 h 171"/>
                <a:gd name="T20" fmla="*/ 144 w 184"/>
                <a:gd name="T21" fmla="*/ 25 h 171"/>
                <a:gd name="T22" fmla="*/ 135 w 184"/>
                <a:gd name="T23" fmla="*/ 15 h 171"/>
                <a:gd name="T24" fmla="*/ 125 w 184"/>
                <a:gd name="T25" fmla="*/ 7 h 171"/>
                <a:gd name="T26" fmla="*/ 113 w 184"/>
                <a:gd name="T27" fmla="*/ 2 h 171"/>
                <a:gd name="T28" fmla="*/ 101 w 184"/>
                <a:gd name="T29" fmla="*/ 0 h 171"/>
                <a:gd name="T30" fmla="*/ 89 w 184"/>
                <a:gd name="T31" fmla="*/ 2 h 171"/>
                <a:gd name="T32" fmla="*/ 79 w 184"/>
                <a:gd name="T33" fmla="*/ 7 h 171"/>
                <a:gd name="T34" fmla="*/ 69 w 184"/>
                <a:gd name="T35" fmla="*/ 13 h 171"/>
                <a:gd name="T36" fmla="*/ 61 w 184"/>
                <a:gd name="T37" fmla="*/ 24 h 171"/>
                <a:gd name="T38" fmla="*/ 53 w 184"/>
                <a:gd name="T39" fmla="*/ 36 h 171"/>
                <a:gd name="T40" fmla="*/ 48 w 184"/>
                <a:gd name="T41" fmla="*/ 49 h 171"/>
                <a:gd name="T42" fmla="*/ 44 w 184"/>
                <a:gd name="T43" fmla="*/ 64 h 171"/>
                <a:gd name="T44" fmla="*/ 43 w 184"/>
                <a:gd name="T45" fmla="*/ 80 h 171"/>
                <a:gd name="T46" fmla="*/ 17 w 184"/>
                <a:gd name="T47" fmla="*/ 50 h 171"/>
                <a:gd name="T48" fmla="*/ 0 w 184"/>
                <a:gd name="T49" fmla="*/ 64 h 171"/>
                <a:gd name="T50" fmla="*/ 39 w 184"/>
                <a:gd name="T51" fmla="*/ 108 h 171"/>
                <a:gd name="T52" fmla="*/ 43 w 184"/>
                <a:gd name="T53" fmla="*/ 103 h 171"/>
                <a:gd name="T54" fmla="*/ 45 w 184"/>
                <a:gd name="T55" fmla="*/ 117 h 171"/>
                <a:gd name="T56" fmla="*/ 50 w 184"/>
                <a:gd name="T57" fmla="*/ 131 h 171"/>
                <a:gd name="T58" fmla="*/ 57 w 184"/>
                <a:gd name="T59" fmla="*/ 142 h 171"/>
                <a:gd name="T60" fmla="*/ 63 w 184"/>
                <a:gd name="T61" fmla="*/ 151 h 171"/>
                <a:gd name="T62" fmla="*/ 71 w 184"/>
                <a:gd name="T63" fmla="*/ 159 h 171"/>
                <a:gd name="T64" fmla="*/ 80 w 184"/>
                <a:gd name="T65" fmla="*/ 166 h 171"/>
                <a:gd name="T66" fmla="*/ 91 w 184"/>
                <a:gd name="T67" fmla="*/ 170 h 171"/>
                <a:gd name="T68" fmla="*/ 101 w 184"/>
                <a:gd name="T69" fmla="*/ 171 h 171"/>
                <a:gd name="T70" fmla="*/ 108 w 184"/>
                <a:gd name="T71" fmla="*/ 171 h 171"/>
                <a:gd name="T72" fmla="*/ 114 w 184"/>
                <a:gd name="T73" fmla="*/ 170 h 171"/>
                <a:gd name="T74" fmla="*/ 119 w 184"/>
                <a:gd name="T75" fmla="*/ 167 h 171"/>
                <a:gd name="T76" fmla="*/ 125 w 184"/>
                <a:gd name="T77" fmla="*/ 163 h 171"/>
                <a:gd name="T78" fmla="*/ 130 w 184"/>
                <a:gd name="T79" fmla="*/ 160 h 171"/>
                <a:gd name="T80" fmla="*/ 135 w 184"/>
                <a:gd name="T81" fmla="*/ 155 h 171"/>
                <a:gd name="T82" fmla="*/ 140 w 184"/>
                <a:gd name="T83" fmla="*/ 150 h 171"/>
                <a:gd name="T84" fmla="*/ 144 w 184"/>
                <a:gd name="T85" fmla="*/ 145 h 171"/>
                <a:gd name="T86" fmla="*/ 184 w 184"/>
                <a:gd name="T87" fmla="*/ 14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4" h="171">
                  <a:moveTo>
                    <a:pt x="184" y="144"/>
                  </a:moveTo>
                  <a:lnTo>
                    <a:pt x="183" y="123"/>
                  </a:lnTo>
                  <a:lnTo>
                    <a:pt x="154" y="123"/>
                  </a:lnTo>
                  <a:lnTo>
                    <a:pt x="157" y="115"/>
                  </a:lnTo>
                  <a:lnTo>
                    <a:pt x="160" y="106"/>
                  </a:lnTo>
                  <a:lnTo>
                    <a:pt x="161" y="95"/>
                  </a:lnTo>
                  <a:lnTo>
                    <a:pt x="161" y="85"/>
                  </a:lnTo>
                  <a:lnTo>
                    <a:pt x="160" y="68"/>
                  </a:lnTo>
                  <a:lnTo>
                    <a:pt x="156" y="52"/>
                  </a:lnTo>
                  <a:lnTo>
                    <a:pt x="151" y="38"/>
                  </a:lnTo>
                  <a:lnTo>
                    <a:pt x="144" y="25"/>
                  </a:lnTo>
                  <a:lnTo>
                    <a:pt x="135" y="15"/>
                  </a:lnTo>
                  <a:lnTo>
                    <a:pt x="125" y="7"/>
                  </a:lnTo>
                  <a:lnTo>
                    <a:pt x="113" y="2"/>
                  </a:lnTo>
                  <a:lnTo>
                    <a:pt x="101" y="0"/>
                  </a:lnTo>
                  <a:lnTo>
                    <a:pt x="89" y="2"/>
                  </a:lnTo>
                  <a:lnTo>
                    <a:pt x="79" y="7"/>
                  </a:lnTo>
                  <a:lnTo>
                    <a:pt x="69" y="13"/>
                  </a:lnTo>
                  <a:lnTo>
                    <a:pt x="61" y="24"/>
                  </a:lnTo>
                  <a:lnTo>
                    <a:pt x="53" y="36"/>
                  </a:lnTo>
                  <a:lnTo>
                    <a:pt x="48" y="49"/>
                  </a:lnTo>
                  <a:lnTo>
                    <a:pt x="44" y="64"/>
                  </a:lnTo>
                  <a:lnTo>
                    <a:pt x="43" y="80"/>
                  </a:lnTo>
                  <a:lnTo>
                    <a:pt x="17" y="50"/>
                  </a:lnTo>
                  <a:lnTo>
                    <a:pt x="0" y="64"/>
                  </a:lnTo>
                  <a:lnTo>
                    <a:pt x="39" y="108"/>
                  </a:lnTo>
                  <a:lnTo>
                    <a:pt x="43" y="103"/>
                  </a:lnTo>
                  <a:lnTo>
                    <a:pt x="45" y="117"/>
                  </a:lnTo>
                  <a:lnTo>
                    <a:pt x="50" y="131"/>
                  </a:lnTo>
                  <a:lnTo>
                    <a:pt x="57" y="142"/>
                  </a:lnTo>
                  <a:lnTo>
                    <a:pt x="63" y="151"/>
                  </a:lnTo>
                  <a:lnTo>
                    <a:pt x="71" y="159"/>
                  </a:lnTo>
                  <a:lnTo>
                    <a:pt x="80" y="166"/>
                  </a:lnTo>
                  <a:lnTo>
                    <a:pt x="91" y="170"/>
                  </a:lnTo>
                  <a:lnTo>
                    <a:pt x="101" y="171"/>
                  </a:lnTo>
                  <a:lnTo>
                    <a:pt x="108" y="171"/>
                  </a:lnTo>
                  <a:lnTo>
                    <a:pt x="114" y="170"/>
                  </a:lnTo>
                  <a:lnTo>
                    <a:pt x="119" y="167"/>
                  </a:lnTo>
                  <a:lnTo>
                    <a:pt x="125" y="163"/>
                  </a:lnTo>
                  <a:lnTo>
                    <a:pt x="130" y="160"/>
                  </a:lnTo>
                  <a:lnTo>
                    <a:pt x="135" y="155"/>
                  </a:lnTo>
                  <a:lnTo>
                    <a:pt x="140" y="150"/>
                  </a:lnTo>
                  <a:lnTo>
                    <a:pt x="144" y="145"/>
                  </a:lnTo>
                  <a:lnTo>
                    <a:pt x="184" y="14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0"/>
            <p:cNvSpPr>
              <a:spLocks/>
            </p:cNvSpPr>
            <p:nvPr/>
          </p:nvSpPr>
          <p:spPr bwMode="auto">
            <a:xfrm>
              <a:off x="4230833" y="2507457"/>
              <a:ext cx="96838" cy="47625"/>
            </a:xfrm>
            <a:custGeom>
              <a:avLst/>
              <a:gdLst>
                <a:gd name="T0" fmla="*/ 3 w 61"/>
                <a:gd name="T1" fmla="*/ 30 h 30"/>
                <a:gd name="T2" fmla="*/ 61 w 61"/>
                <a:gd name="T3" fmla="*/ 21 h 30"/>
                <a:gd name="T4" fmla="*/ 57 w 61"/>
                <a:gd name="T5" fmla="*/ 0 h 30"/>
                <a:gd name="T6" fmla="*/ 0 w 61"/>
                <a:gd name="T7" fmla="*/ 9 h 30"/>
                <a:gd name="T8" fmla="*/ 3 w 61"/>
                <a:gd name="T9" fmla="*/ 30 h 30"/>
              </a:gdLst>
              <a:ahLst/>
              <a:cxnLst>
                <a:cxn ang="0">
                  <a:pos x="T0" y="T1"/>
                </a:cxn>
                <a:cxn ang="0">
                  <a:pos x="T2" y="T3"/>
                </a:cxn>
                <a:cxn ang="0">
                  <a:pos x="T4" y="T5"/>
                </a:cxn>
                <a:cxn ang="0">
                  <a:pos x="T6" y="T7"/>
                </a:cxn>
                <a:cxn ang="0">
                  <a:pos x="T8" y="T9"/>
                </a:cxn>
              </a:cxnLst>
              <a:rect l="0" t="0" r="r" b="b"/>
              <a:pathLst>
                <a:path w="61" h="30">
                  <a:moveTo>
                    <a:pt x="3" y="30"/>
                  </a:moveTo>
                  <a:lnTo>
                    <a:pt x="61" y="21"/>
                  </a:lnTo>
                  <a:lnTo>
                    <a:pt x="57" y="0"/>
                  </a:lnTo>
                  <a:lnTo>
                    <a:pt x="0" y="9"/>
                  </a:lnTo>
                  <a:lnTo>
                    <a:pt x="3" y="3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1"/>
            <p:cNvSpPr>
              <a:spLocks/>
            </p:cNvSpPr>
            <p:nvPr/>
          </p:nvSpPr>
          <p:spPr bwMode="auto">
            <a:xfrm>
              <a:off x="4356246" y="2469357"/>
              <a:ext cx="96838" cy="60325"/>
            </a:xfrm>
            <a:custGeom>
              <a:avLst/>
              <a:gdLst>
                <a:gd name="T0" fmla="*/ 61 w 61"/>
                <a:gd name="T1" fmla="*/ 21 h 38"/>
                <a:gd name="T2" fmla="*/ 56 w 61"/>
                <a:gd name="T3" fmla="*/ 0 h 38"/>
                <a:gd name="T4" fmla="*/ 0 w 61"/>
                <a:gd name="T5" fmla="*/ 17 h 38"/>
                <a:gd name="T6" fmla="*/ 5 w 61"/>
                <a:gd name="T7" fmla="*/ 38 h 38"/>
                <a:gd name="T8" fmla="*/ 61 w 61"/>
                <a:gd name="T9" fmla="*/ 21 h 38"/>
              </a:gdLst>
              <a:ahLst/>
              <a:cxnLst>
                <a:cxn ang="0">
                  <a:pos x="T0" y="T1"/>
                </a:cxn>
                <a:cxn ang="0">
                  <a:pos x="T2" y="T3"/>
                </a:cxn>
                <a:cxn ang="0">
                  <a:pos x="T4" y="T5"/>
                </a:cxn>
                <a:cxn ang="0">
                  <a:pos x="T6" y="T7"/>
                </a:cxn>
                <a:cxn ang="0">
                  <a:pos x="T8" y="T9"/>
                </a:cxn>
              </a:cxnLst>
              <a:rect l="0" t="0" r="r" b="b"/>
              <a:pathLst>
                <a:path w="61" h="38">
                  <a:moveTo>
                    <a:pt x="61" y="21"/>
                  </a:moveTo>
                  <a:lnTo>
                    <a:pt x="56" y="0"/>
                  </a:lnTo>
                  <a:lnTo>
                    <a:pt x="0" y="17"/>
                  </a:lnTo>
                  <a:lnTo>
                    <a:pt x="5" y="38"/>
                  </a:lnTo>
                  <a:lnTo>
                    <a:pt x="61"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2"/>
            <p:cNvSpPr>
              <a:spLocks/>
            </p:cNvSpPr>
            <p:nvPr/>
          </p:nvSpPr>
          <p:spPr bwMode="auto">
            <a:xfrm>
              <a:off x="4480071" y="2420145"/>
              <a:ext cx="96838" cy="66675"/>
            </a:xfrm>
            <a:custGeom>
              <a:avLst/>
              <a:gdLst>
                <a:gd name="T0" fmla="*/ 61 w 61"/>
                <a:gd name="T1" fmla="*/ 20 h 42"/>
                <a:gd name="T2" fmla="*/ 52 w 61"/>
                <a:gd name="T3" fmla="*/ 0 h 42"/>
                <a:gd name="T4" fmla="*/ 0 w 61"/>
                <a:gd name="T5" fmla="*/ 22 h 42"/>
                <a:gd name="T6" fmla="*/ 8 w 61"/>
                <a:gd name="T7" fmla="*/ 42 h 42"/>
                <a:gd name="T8" fmla="*/ 61 w 61"/>
                <a:gd name="T9" fmla="*/ 20 h 42"/>
              </a:gdLst>
              <a:ahLst/>
              <a:cxnLst>
                <a:cxn ang="0">
                  <a:pos x="T0" y="T1"/>
                </a:cxn>
                <a:cxn ang="0">
                  <a:pos x="T2" y="T3"/>
                </a:cxn>
                <a:cxn ang="0">
                  <a:pos x="T4" y="T5"/>
                </a:cxn>
                <a:cxn ang="0">
                  <a:pos x="T6" y="T7"/>
                </a:cxn>
                <a:cxn ang="0">
                  <a:pos x="T8" y="T9"/>
                </a:cxn>
              </a:cxnLst>
              <a:rect l="0" t="0" r="r" b="b"/>
              <a:pathLst>
                <a:path w="61" h="42">
                  <a:moveTo>
                    <a:pt x="61" y="20"/>
                  </a:moveTo>
                  <a:lnTo>
                    <a:pt x="52" y="0"/>
                  </a:lnTo>
                  <a:lnTo>
                    <a:pt x="0" y="22"/>
                  </a:lnTo>
                  <a:lnTo>
                    <a:pt x="8" y="42"/>
                  </a:lnTo>
                  <a:lnTo>
                    <a:pt x="61"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3"/>
            <p:cNvSpPr>
              <a:spLocks/>
            </p:cNvSpPr>
            <p:nvPr/>
          </p:nvSpPr>
          <p:spPr bwMode="auto">
            <a:xfrm>
              <a:off x="4595958" y="2353470"/>
              <a:ext cx="96838" cy="77788"/>
            </a:xfrm>
            <a:custGeom>
              <a:avLst/>
              <a:gdLst>
                <a:gd name="T0" fmla="*/ 12 w 61"/>
                <a:gd name="T1" fmla="*/ 49 h 49"/>
                <a:gd name="T2" fmla="*/ 61 w 61"/>
                <a:gd name="T3" fmla="*/ 19 h 49"/>
                <a:gd name="T4" fmla="*/ 51 w 61"/>
                <a:gd name="T5" fmla="*/ 0 h 49"/>
                <a:gd name="T6" fmla="*/ 0 w 61"/>
                <a:gd name="T7" fmla="*/ 29 h 49"/>
                <a:gd name="T8" fmla="*/ 12 w 61"/>
                <a:gd name="T9" fmla="*/ 49 h 49"/>
              </a:gdLst>
              <a:ahLst/>
              <a:cxnLst>
                <a:cxn ang="0">
                  <a:pos x="T0" y="T1"/>
                </a:cxn>
                <a:cxn ang="0">
                  <a:pos x="T2" y="T3"/>
                </a:cxn>
                <a:cxn ang="0">
                  <a:pos x="T4" y="T5"/>
                </a:cxn>
                <a:cxn ang="0">
                  <a:pos x="T6" y="T7"/>
                </a:cxn>
                <a:cxn ang="0">
                  <a:pos x="T8" y="T9"/>
                </a:cxn>
              </a:cxnLst>
              <a:rect l="0" t="0" r="r" b="b"/>
              <a:pathLst>
                <a:path w="61" h="49">
                  <a:moveTo>
                    <a:pt x="12" y="49"/>
                  </a:moveTo>
                  <a:lnTo>
                    <a:pt x="61" y="19"/>
                  </a:lnTo>
                  <a:lnTo>
                    <a:pt x="51" y="0"/>
                  </a:lnTo>
                  <a:lnTo>
                    <a:pt x="0" y="29"/>
                  </a:lnTo>
                  <a:lnTo>
                    <a:pt x="12" y="4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4"/>
            <p:cNvSpPr>
              <a:spLocks/>
            </p:cNvSpPr>
            <p:nvPr/>
          </p:nvSpPr>
          <p:spPr bwMode="auto">
            <a:xfrm>
              <a:off x="4930921" y="1335882"/>
              <a:ext cx="93663" cy="80963"/>
            </a:xfrm>
            <a:custGeom>
              <a:avLst/>
              <a:gdLst>
                <a:gd name="T0" fmla="*/ 59 w 59"/>
                <a:gd name="T1" fmla="*/ 18 h 51"/>
                <a:gd name="T2" fmla="*/ 48 w 59"/>
                <a:gd name="T3" fmla="*/ 0 h 51"/>
                <a:gd name="T4" fmla="*/ 0 w 59"/>
                <a:gd name="T5" fmla="*/ 34 h 51"/>
                <a:gd name="T6" fmla="*/ 13 w 59"/>
                <a:gd name="T7" fmla="*/ 51 h 51"/>
                <a:gd name="T8" fmla="*/ 59 w 59"/>
                <a:gd name="T9" fmla="*/ 18 h 51"/>
              </a:gdLst>
              <a:ahLst/>
              <a:cxnLst>
                <a:cxn ang="0">
                  <a:pos x="T0" y="T1"/>
                </a:cxn>
                <a:cxn ang="0">
                  <a:pos x="T2" y="T3"/>
                </a:cxn>
                <a:cxn ang="0">
                  <a:pos x="T4" y="T5"/>
                </a:cxn>
                <a:cxn ang="0">
                  <a:pos x="T6" y="T7"/>
                </a:cxn>
                <a:cxn ang="0">
                  <a:pos x="T8" y="T9"/>
                </a:cxn>
              </a:cxnLst>
              <a:rect l="0" t="0" r="r" b="b"/>
              <a:pathLst>
                <a:path w="59" h="51">
                  <a:moveTo>
                    <a:pt x="59" y="18"/>
                  </a:moveTo>
                  <a:lnTo>
                    <a:pt x="48" y="0"/>
                  </a:lnTo>
                  <a:lnTo>
                    <a:pt x="0" y="34"/>
                  </a:lnTo>
                  <a:lnTo>
                    <a:pt x="13" y="51"/>
                  </a:lnTo>
                  <a:lnTo>
                    <a:pt x="59"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55"/>
            <p:cNvSpPr>
              <a:spLocks/>
            </p:cNvSpPr>
            <p:nvPr/>
          </p:nvSpPr>
          <p:spPr bwMode="auto">
            <a:xfrm>
              <a:off x="4830908" y="1418432"/>
              <a:ext cx="90488" cy="87313"/>
            </a:xfrm>
            <a:custGeom>
              <a:avLst/>
              <a:gdLst>
                <a:gd name="T0" fmla="*/ 57 w 57"/>
                <a:gd name="T1" fmla="*/ 16 h 55"/>
                <a:gd name="T2" fmla="*/ 43 w 57"/>
                <a:gd name="T3" fmla="*/ 0 h 55"/>
                <a:gd name="T4" fmla="*/ 0 w 57"/>
                <a:gd name="T5" fmla="*/ 38 h 55"/>
                <a:gd name="T6" fmla="*/ 14 w 57"/>
                <a:gd name="T7" fmla="*/ 55 h 55"/>
                <a:gd name="T8" fmla="*/ 57 w 57"/>
                <a:gd name="T9" fmla="*/ 16 h 55"/>
              </a:gdLst>
              <a:ahLst/>
              <a:cxnLst>
                <a:cxn ang="0">
                  <a:pos x="T0" y="T1"/>
                </a:cxn>
                <a:cxn ang="0">
                  <a:pos x="T2" y="T3"/>
                </a:cxn>
                <a:cxn ang="0">
                  <a:pos x="T4" y="T5"/>
                </a:cxn>
                <a:cxn ang="0">
                  <a:pos x="T6" y="T7"/>
                </a:cxn>
                <a:cxn ang="0">
                  <a:pos x="T8" y="T9"/>
                </a:cxn>
              </a:cxnLst>
              <a:rect l="0" t="0" r="r" b="b"/>
              <a:pathLst>
                <a:path w="57" h="55">
                  <a:moveTo>
                    <a:pt x="57" y="16"/>
                  </a:moveTo>
                  <a:lnTo>
                    <a:pt x="43" y="0"/>
                  </a:lnTo>
                  <a:lnTo>
                    <a:pt x="0" y="38"/>
                  </a:lnTo>
                  <a:lnTo>
                    <a:pt x="14" y="55"/>
                  </a:lnTo>
                  <a:lnTo>
                    <a:pt x="57" y="16"/>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56"/>
            <p:cNvSpPr>
              <a:spLocks/>
            </p:cNvSpPr>
            <p:nvPr/>
          </p:nvSpPr>
          <p:spPr bwMode="auto">
            <a:xfrm>
              <a:off x="4743596" y="1512095"/>
              <a:ext cx="85725" cy="90488"/>
            </a:xfrm>
            <a:custGeom>
              <a:avLst/>
              <a:gdLst>
                <a:gd name="T0" fmla="*/ 54 w 54"/>
                <a:gd name="T1" fmla="*/ 14 h 57"/>
                <a:gd name="T2" fmla="*/ 38 w 54"/>
                <a:gd name="T3" fmla="*/ 0 h 57"/>
                <a:gd name="T4" fmla="*/ 0 w 54"/>
                <a:gd name="T5" fmla="*/ 43 h 57"/>
                <a:gd name="T6" fmla="*/ 16 w 54"/>
                <a:gd name="T7" fmla="*/ 57 h 57"/>
                <a:gd name="T8" fmla="*/ 54 w 54"/>
                <a:gd name="T9" fmla="*/ 14 h 57"/>
              </a:gdLst>
              <a:ahLst/>
              <a:cxnLst>
                <a:cxn ang="0">
                  <a:pos x="T0" y="T1"/>
                </a:cxn>
                <a:cxn ang="0">
                  <a:pos x="T2" y="T3"/>
                </a:cxn>
                <a:cxn ang="0">
                  <a:pos x="T4" y="T5"/>
                </a:cxn>
                <a:cxn ang="0">
                  <a:pos x="T6" y="T7"/>
                </a:cxn>
                <a:cxn ang="0">
                  <a:pos x="T8" y="T9"/>
                </a:cxn>
              </a:cxnLst>
              <a:rect l="0" t="0" r="r" b="b"/>
              <a:pathLst>
                <a:path w="54" h="57">
                  <a:moveTo>
                    <a:pt x="54" y="14"/>
                  </a:moveTo>
                  <a:lnTo>
                    <a:pt x="38" y="0"/>
                  </a:lnTo>
                  <a:lnTo>
                    <a:pt x="0" y="43"/>
                  </a:lnTo>
                  <a:lnTo>
                    <a:pt x="16" y="57"/>
                  </a:lnTo>
                  <a:lnTo>
                    <a:pt x="54"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57"/>
            <p:cNvSpPr>
              <a:spLocks/>
            </p:cNvSpPr>
            <p:nvPr/>
          </p:nvSpPr>
          <p:spPr bwMode="auto">
            <a:xfrm>
              <a:off x="4670571" y="1616870"/>
              <a:ext cx="77788" cy="95250"/>
            </a:xfrm>
            <a:custGeom>
              <a:avLst/>
              <a:gdLst>
                <a:gd name="T0" fmla="*/ 49 w 49"/>
                <a:gd name="T1" fmla="*/ 12 h 60"/>
                <a:gd name="T2" fmla="*/ 31 w 49"/>
                <a:gd name="T3" fmla="*/ 0 h 60"/>
                <a:gd name="T4" fmla="*/ 0 w 49"/>
                <a:gd name="T5" fmla="*/ 48 h 60"/>
                <a:gd name="T6" fmla="*/ 18 w 49"/>
                <a:gd name="T7" fmla="*/ 60 h 60"/>
                <a:gd name="T8" fmla="*/ 49 w 49"/>
                <a:gd name="T9" fmla="*/ 12 h 60"/>
              </a:gdLst>
              <a:ahLst/>
              <a:cxnLst>
                <a:cxn ang="0">
                  <a:pos x="T0" y="T1"/>
                </a:cxn>
                <a:cxn ang="0">
                  <a:pos x="T2" y="T3"/>
                </a:cxn>
                <a:cxn ang="0">
                  <a:pos x="T4" y="T5"/>
                </a:cxn>
                <a:cxn ang="0">
                  <a:pos x="T6" y="T7"/>
                </a:cxn>
                <a:cxn ang="0">
                  <a:pos x="T8" y="T9"/>
                </a:cxn>
              </a:cxnLst>
              <a:rect l="0" t="0" r="r" b="b"/>
              <a:pathLst>
                <a:path w="49" h="60">
                  <a:moveTo>
                    <a:pt x="49" y="12"/>
                  </a:moveTo>
                  <a:lnTo>
                    <a:pt x="31" y="0"/>
                  </a:lnTo>
                  <a:lnTo>
                    <a:pt x="0" y="48"/>
                  </a:lnTo>
                  <a:lnTo>
                    <a:pt x="18" y="60"/>
                  </a:lnTo>
                  <a:lnTo>
                    <a:pt x="49"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58"/>
            <p:cNvSpPr>
              <a:spLocks/>
            </p:cNvSpPr>
            <p:nvPr/>
          </p:nvSpPr>
          <p:spPr bwMode="auto">
            <a:xfrm>
              <a:off x="4610246" y="1731170"/>
              <a:ext cx="71438" cy="96838"/>
            </a:xfrm>
            <a:custGeom>
              <a:avLst/>
              <a:gdLst>
                <a:gd name="T0" fmla="*/ 45 w 45"/>
                <a:gd name="T1" fmla="*/ 9 h 61"/>
                <a:gd name="T2" fmla="*/ 26 w 45"/>
                <a:gd name="T3" fmla="*/ 0 h 61"/>
                <a:gd name="T4" fmla="*/ 0 w 45"/>
                <a:gd name="T5" fmla="*/ 52 h 61"/>
                <a:gd name="T6" fmla="*/ 19 w 45"/>
                <a:gd name="T7" fmla="*/ 61 h 61"/>
                <a:gd name="T8" fmla="*/ 45 w 45"/>
                <a:gd name="T9" fmla="*/ 9 h 61"/>
              </a:gdLst>
              <a:ahLst/>
              <a:cxnLst>
                <a:cxn ang="0">
                  <a:pos x="T0" y="T1"/>
                </a:cxn>
                <a:cxn ang="0">
                  <a:pos x="T2" y="T3"/>
                </a:cxn>
                <a:cxn ang="0">
                  <a:pos x="T4" y="T5"/>
                </a:cxn>
                <a:cxn ang="0">
                  <a:pos x="T6" y="T7"/>
                </a:cxn>
                <a:cxn ang="0">
                  <a:pos x="T8" y="T9"/>
                </a:cxn>
              </a:cxnLst>
              <a:rect l="0" t="0" r="r" b="b"/>
              <a:pathLst>
                <a:path w="45" h="61">
                  <a:moveTo>
                    <a:pt x="45" y="9"/>
                  </a:moveTo>
                  <a:lnTo>
                    <a:pt x="26" y="0"/>
                  </a:lnTo>
                  <a:lnTo>
                    <a:pt x="0" y="52"/>
                  </a:lnTo>
                  <a:lnTo>
                    <a:pt x="19" y="61"/>
                  </a:lnTo>
                  <a:lnTo>
                    <a:pt x="45" y="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59"/>
            <p:cNvSpPr>
              <a:spLocks/>
            </p:cNvSpPr>
            <p:nvPr/>
          </p:nvSpPr>
          <p:spPr bwMode="auto">
            <a:xfrm>
              <a:off x="4564208" y="1851820"/>
              <a:ext cx="65088" cy="96838"/>
            </a:xfrm>
            <a:custGeom>
              <a:avLst/>
              <a:gdLst>
                <a:gd name="T0" fmla="*/ 41 w 41"/>
                <a:gd name="T1" fmla="*/ 8 h 61"/>
                <a:gd name="T2" fmla="*/ 20 w 41"/>
                <a:gd name="T3" fmla="*/ 0 h 61"/>
                <a:gd name="T4" fmla="*/ 0 w 41"/>
                <a:gd name="T5" fmla="*/ 55 h 61"/>
                <a:gd name="T6" fmla="*/ 21 w 41"/>
                <a:gd name="T7" fmla="*/ 61 h 61"/>
                <a:gd name="T8" fmla="*/ 41 w 41"/>
                <a:gd name="T9" fmla="*/ 8 h 61"/>
              </a:gdLst>
              <a:ahLst/>
              <a:cxnLst>
                <a:cxn ang="0">
                  <a:pos x="T0" y="T1"/>
                </a:cxn>
                <a:cxn ang="0">
                  <a:pos x="T2" y="T3"/>
                </a:cxn>
                <a:cxn ang="0">
                  <a:pos x="T4" y="T5"/>
                </a:cxn>
                <a:cxn ang="0">
                  <a:pos x="T6" y="T7"/>
                </a:cxn>
                <a:cxn ang="0">
                  <a:pos x="T8" y="T9"/>
                </a:cxn>
              </a:cxnLst>
              <a:rect l="0" t="0" r="r" b="b"/>
              <a:pathLst>
                <a:path w="41" h="61">
                  <a:moveTo>
                    <a:pt x="41" y="8"/>
                  </a:moveTo>
                  <a:lnTo>
                    <a:pt x="20" y="0"/>
                  </a:lnTo>
                  <a:lnTo>
                    <a:pt x="0" y="55"/>
                  </a:lnTo>
                  <a:lnTo>
                    <a:pt x="21" y="61"/>
                  </a:lnTo>
                  <a:lnTo>
                    <a:pt x="41" y="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60"/>
            <p:cNvSpPr>
              <a:spLocks/>
            </p:cNvSpPr>
            <p:nvPr/>
          </p:nvSpPr>
          <p:spPr bwMode="auto">
            <a:xfrm>
              <a:off x="4535633" y="1980407"/>
              <a:ext cx="53975" cy="96838"/>
            </a:xfrm>
            <a:custGeom>
              <a:avLst/>
              <a:gdLst>
                <a:gd name="T0" fmla="*/ 34 w 34"/>
                <a:gd name="T1" fmla="*/ 5 h 61"/>
                <a:gd name="T2" fmla="*/ 13 w 34"/>
                <a:gd name="T3" fmla="*/ 0 h 61"/>
                <a:gd name="T4" fmla="*/ 0 w 34"/>
                <a:gd name="T5" fmla="*/ 56 h 61"/>
                <a:gd name="T6" fmla="*/ 22 w 34"/>
                <a:gd name="T7" fmla="*/ 61 h 61"/>
                <a:gd name="T8" fmla="*/ 34 w 34"/>
                <a:gd name="T9" fmla="*/ 5 h 61"/>
              </a:gdLst>
              <a:ahLst/>
              <a:cxnLst>
                <a:cxn ang="0">
                  <a:pos x="T0" y="T1"/>
                </a:cxn>
                <a:cxn ang="0">
                  <a:pos x="T2" y="T3"/>
                </a:cxn>
                <a:cxn ang="0">
                  <a:pos x="T4" y="T5"/>
                </a:cxn>
                <a:cxn ang="0">
                  <a:pos x="T6" y="T7"/>
                </a:cxn>
                <a:cxn ang="0">
                  <a:pos x="T8" y="T9"/>
                </a:cxn>
              </a:cxnLst>
              <a:rect l="0" t="0" r="r" b="b"/>
              <a:pathLst>
                <a:path w="34" h="61">
                  <a:moveTo>
                    <a:pt x="34" y="5"/>
                  </a:moveTo>
                  <a:lnTo>
                    <a:pt x="13" y="0"/>
                  </a:lnTo>
                  <a:lnTo>
                    <a:pt x="0" y="56"/>
                  </a:lnTo>
                  <a:lnTo>
                    <a:pt x="22" y="61"/>
                  </a:lnTo>
                  <a:lnTo>
                    <a:pt x="34" y="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61"/>
            <p:cNvSpPr>
              <a:spLocks/>
            </p:cNvSpPr>
            <p:nvPr/>
          </p:nvSpPr>
          <p:spPr bwMode="auto">
            <a:xfrm>
              <a:off x="5356371" y="2545557"/>
              <a:ext cx="96838" cy="73025"/>
            </a:xfrm>
            <a:custGeom>
              <a:avLst/>
              <a:gdLst>
                <a:gd name="T0" fmla="*/ 0 w 61"/>
                <a:gd name="T1" fmla="*/ 28 h 46"/>
                <a:gd name="T2" fmla="*/ 10 w 61"/>
                <a:gd name="T3" fmla="*/ 46 h 46"/>
                <a:gd name="T4" fmla="*/ 61 w 61"/>
                <a:gd name="T5" fmla="*/ 20 h 46"/>
                <a:gd name="T6" fmla="*/ 50 w 61"/>
                <a:gd name="T7" fmla="*/ 0 h 46"/>
                <a:gd name="T8" fmla="*/ 0 w 61"/>
                <a:gd name="T9" fmla="*/ 28 h 46"/>
              </a:gdLst>
              <a:ahLst/>
              <a:cxnLst>
                <a:cxn ang="0">
                  <a:pos x="T0" y="T1"/>
                </a:cxn>
                <a:cxn ang="0">
                  <a:pos x="T2" y="T3"/>
                </a:cxn>
                <a:cxn ang="0">
                  <a:pos x="T4" y="T5"/>
                </a:cxn>
                <a:cxn ang="0">
                  <a:pos x="T6" y="T7"/>
                </a:cxn>
                <a:cxn ang="0">
                  <a:pos x="T8" y="T9"/>
                </a:cxn>
              </a:cxnLst>
              <a:rect l="0" t="0" r="r" b="b"/>
              <a:pathLst>
                <a:path w="61" h="46">
                  <a:moveTo>
                    <a:pt x="0" y="28"/>
                  </a:moveTo>
                  <a:lnTo>
                    <a:pt x="10" y="46"/>
                  </a:lnTo>
                  <a:lnTo>
                    <a:pt x="61" y="20"/>
                  </a:lnTo>
                  <a:lnTo>
                    <a:pt x="50" y="0"/>
                  </a:lnTo>
                  <a:lnTo>
                    <a:pt x="0" y="2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62"/>
            <p:cNvSpPr>
              <a:spLocks/>
            </p:cNvSpPr>
            <p:nvPr/>
          </p:nvSpPr>
          <p:spPr bwMode="auto">
            <a:xfrm>
              <a:off x="3827608" y="1740695"/>
              <a:ext cx="96838" cy="73025"/>
            </a:xfrm>
            <a:custGeom>
              <a:avLst/>
              <a:gdLst>
                <a:gd name="T0" fmla="*/ 61 w 61"/>
                <a:gd name="T1" fmla="*/ 18 h 46"/>
                <a:gd name="T2" fmla="*/ 51 w 61"/>
                <a:gd name="T3" fmla="*/ 0 h 46"/>
                <a:gd name="T4" fmla="*/ 0 w 61"/>
                <a:gd name="T5" fmla="*/ 26 h 46"/>
                <a:gd name="T6" fmla="*/ 10 w 61"/>
                <a:gd name="T7" fmla="*/ 46 h 46"/>
                <a:gd name="T8" fmla="*/ 61 w 61"/>
                <a:gd name="T9" fmla="*/ 18 h 46"/>
              </a:gdLst>
              <a:ahLst/>
              <a:cxnLst>
                <a:cxn ang="0">
                  <a:pos x="T0" y="T1"/>
                </a:cxn>
                <a:cxn ang="0">
                  <a:pos x="T2" y="T3"/>
                </a:cxn>
                <a:cxn ang="0">
                  <a:pos x="T4" y="T5"/>
                </a:cxn>
                <a:cxn ang="0">
                  <a:pos x="T6" y="T7"/>
                </a:cxn>
                <a:cxn ang="0">
                  <a:pos x="T8" y="T9"/>
                </a:cxn>
              </a:cxnLst>
              <a:rect l="0" t="0" r="r" b="b"/>
              <a:pathLst>
                <a:path w="61" h="46">
                  <a:moveTo>
                    <a:pt x="61" y="18"/>
                  </a:moveTo>
                  <a:lnTo>
                    <a:pt x="51" y="0"/>
                  </a:lnTo>
                  <a:lnTo>
                    <a:pt x="0" y="26"/>
                  </a:lnTo>
                  <a:lnTo>
                    <a:pt x="10" y="46"/>
                  </a:lnTo>
                  <a:lnTo>
                    <a:pt x="61"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63"/>
            <p:cNvSpPr>
              <a:spLocks/>
            </p:cNvSpPr>
            <p:nvPr/>
          </p:nvSpPr>
          <p:spPr bwMode="auto">
            <a:xfrm>
              <a:off x="3719658" y="1796257"/>
              <a:ext cx="96838" cy="74613"/>
            </a:xfrm>
            <a:custGeom>
              <a:avLst/>
              <a:gdLst>
                <a:gd name="T0" fmla="*/ 61 w 61"/>
                <a:gd name="T1" fmla="*/ 20 h 47"/>
                <a:gd name="T2" fmla="*/ 51 w 61"/>
                <a:gd name="T3" fmla="*/ 0 h 47"/>
                <a:gd name="T4" fmla="*/ 0 w 61"/>
                <a:gd name="T5" fmla="*/ 28 h 47"/>
                <a:gd name="T6" fmla="*/ 11 w 61"/>
                <a:gd name="T7" fmla="*/ 47 h 47"/>
                <a:gd name="T8" fmla="*/ 61 w 61"/>
                <a:gd name="T9" fmla="*/ 20 h 47"/>
              </a:gdLst>
              <a:ahLst/>
              <a:cxnLst>
                <a:cxn ang="0">
                  <a:pos x="T0" y="T1"/>
                </a:cxn>
                <a:cxn ang="0">
                  <a:pos x="T2" y="T3"/>
                </a:cxn>
                <a:cxn ang="0">
                  <a:pos x="T4" y="T5"/>
                </a:cxn>
                <a:cxn ang="0">
                  <a:pos x="T6" y="T7"/>
                </a:cxn>
                <a:cxn ang="0">
                  <a:pos x="T8" y="T9"/>
                </a:cxn>
              </a:cxnLst>
              <a:rect l="0" t="0" r="r" b="b"/>
              <a:pathLst>
                <a:path w="61" h="47">
                  <a:moveTo>
                    <a:pt x="61" y="20"/>
                  </a:moveTo>
                  <a:lnTo>
                    <a:pt x="51" y="0"/>
                  </a:lnTo>
                  <a:lnTo>
                    <a:pt x="0" y="28"/>
                  </a:lnTo>
                  <a:lnTo>
                    <a:pt x="11" y="47"/>
                  </a:lnTo>
                  <a:lnTo>
                    <a:pt x="61"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64"/>
            <p:cNvSpPr>
              <a:spLocks/>
            </p:cNvSpPr>
            <p:nvPr/>
          </p:nvSpPr>
          <p:spPr bwMode="auto">
            <a:xfrm>
              <a:off x="5246833" y="2613820"/>
              <a:ext cx="92075" cy="80963"/>
            </a:xfrm>
            <a:custGeom>
              <a:avLst/>
              <a:gdLst>
                <a:gd name="T0" fmla="*/ 46 w 58"/>
                <a:gd name="T1" fmla="*/ 0 h 51"/>
                <a:gd name="T2" fmla="*/ 0 w 58"/>
                <a:gd name="T3" fmla="*/ 33 h 51"/>
                <a:gd name="T4" fmla="*/ 11 w 58"/>
                <a:gd name="T5" fmla="*/ 51 h 51"/>
                <a:gd name="T6" fmla="*/ 58 w 58"/>
                <a:gd name="T7" fmla="*/ 17 h 51"/>
                <a:gd name="T8" fmla="*/ 46 w 58"/>
                <a:gd name="T9" fmla="*/ 0 h 51"/>
              </a:gdLst>
              <a:ahLst/>
              <a:cxnLst>
                <a:cxn ang="0">
                  <a:pos x="T0" y="T1"/>
                </a:cxn>
                <a:cxn ang="0">
                  <a:pos x="T2" y="T3"/>
                </a:cxn>
                <a:cxn ang="0">
                  <a:pos x="T4" y="T5"/>
                </a:cxn>
                <a:cxn ang="0">
                  <a:pos x="T6" y="T7"/>
                </a:cxn>
                <a:cxn ang="0">
                  <a:pos x="T8" y="T9"/>
                </a:cxn>
              </a:cxnLst>
              <a:rect l="0" t="0" r="r" b="b"/>
              <a:pathLst>
                <a:path w="58" h="51">
                  <a:moveTo>
                    <a:pt x="46" y="0"/>
                  </a:moveTo>
                  <a:lnTo>
                    <a:pt x="0" y="33"/>
                  </a:lnTo>
                  <a:lnTo>
                    <a:pt x="11" y="51"/>
                  </a:lnTo>
                  <a:lnTo>
                    <a:pt x="58" y="17"/>
                  </a:lnTo>
                  <a:lnTo>
                    <a:pt x="46"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65"/>
            <p:cNvSpPr>
              <a:spLocks/>
            </p:cNvSpPr>
            <p:nvPr/>
          </p:nvSpPr>
          <p:spPr bwMode="auto">
            <a:xfrm>
              <a:off x="5145233" y="2694782"/>
              <a:ext cx="92075" cy="87313"/>
            </a:xfrm>
            <a:custGeom>
              <a:avLst/>
              <a:gdLst>
                <a:gd name="T0" fmla="*/ 16 w 58"/>
                <a:gd name="T1" fmla="*/ 55 h 55"/>
                <a:gd name="T2" fmla="*/ 58 w 58"/>
                <a:gd name="T3" fmla="*/ 16 h 55"/>
                <a:gd name="T4" fmla="*/ 43 w 58"/>
                <a:gd name="T5" fmla="*/ 0 h 55"/>
                <a:gd name="T6" fmla="*/ 0 w 58"/>
                <a:gd name="T7" fmla="*/ 39 h 55"/>
                <a:gd name="T8" fmla="*/ 16 w 58"/>
                <a:gd name="T9" fmla="*/ 55 h 55"/>
              </a:gdLst>
              <a:ahLst/>
              <a:cxnLst>
                <a:cxn ang="0">
                  <a:pos x="T0" y="T1"/>
                </a:cxn>
                <a:cxn ang="0">
                  <a:pos x="T2" y="T3"/>
                </a:cxn>
                <a:cxn ang="0">
                  <a:pos x="T4" y="T5"/>
                </a:cxn>
                <a:cxn ang="0">
                  <a:pos x="T6" y="T7"/>
                </a:cxn>
                <a:cxn ang="0">
                  <a:pos x="T8" y="T9"/>
                </a:cxn>
              </a:cxnLst>
              <a:rect l="0" t="0" r="r" b="b"/>
              <a:pathLst>
                <a:path w="58" h="55">
                  <a:moveTo>
                    <a:pt x="16" y="55"/>
                  </a:moveTo>
                  <a:lnTo>
                    <a:pt x="58" y="16"/>
                  </a:lnTo>
                  <a:lnTo>
                    <a:pt x="43" y="0"/>
                  </a:lnTo>
                  <a:lnTo>
                    <a:pt x="0" y="39"/>
                  </a:lnTo>
                  <a:lnTo>
                    <a:pt x="16" y="5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66"/>
            <p:cNvSpPr>
              <a:spLocks/>
            </p:cNvSpPr>
            <p:nvPr/>
          </p:nvSpPr>
          <p:spPr bwMode="auto">
            <a:xfrm>
              <a:off x="5057921" y="2788445"/>
              <a:ext cx="87313" cy="92075"/>
            </a:xfrm>
            <a:custGeom>
              <a:avLst/>
              <a:gdLst>
                <a:gd name="T0" fmla="*/ 38 w 55"/>
                <a:gd name="T1" fmla="*/ 0 h 58"/>
                <a:gd name="T2" fmla="*/ 0 w 55"/>
                <a:gd name="T3" fmla="*/ 44 h 58"/>
                <a:gd name="T4" fmla="*/ 17 w 55"/>
                <a:gd name="T5" fmla="*/ 58 h 58"/>
                <a:gd name="T6" fmla="*/ 55 w 55"/>
                <a:gd name="T7" fmla="*/ 14 h 58"/>
                <a:gd name="T8" fmla="*/ 38 w 55"/>
                <a:gd name="T9" fmla="*/ 0 h 58"/>
              </a:gdLst>
              <a:ahLst/>
              <a:cxnLst>
                <a:cxn ang="0">
                  <a:pos x="T0" y="T1"/>
                </a:cxn>
                <a:cxn ang="0">
                  <a:pos x="T2" y="T3"/>
                </a:cxn>
                <a:cxn ang="0">
                  <a:pos x="T4" y="T5"/>
                </a:cxn>
                <a:cxn ang="0">
                  <a:pos x="T6" y="T7"/>
                </a:cxn>
                <a:cxn ang="0">
                  <a:pos x="T8" y="T9"/>
                </a:cxn>
              </a:cxnLst>
              <a:rect l="0" t="0" r="r" b="b"/>
              <a:pathLst>
                <a:path w="55" h="58">
                  <a:moveTo>
                    <a:pt x="38" y="0"/>
                  </a:moveTo>
                  <a:lnTo>
                    <a:pt x="0" y="44"/>
                  </a:lnTo>
                  <a:lnTo>
                    <a:pt x="17" y="58"/>
                  </a:lnTo>
                  <a:lnTo>
                    <a:pt x="55" y="14"/>
                  </a:lnTo>
                  <a:lnTo>
                    <a:pt x="38"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67"/>
            <p:cNvSpPr>
              <a:spLocks/>
            </p:cNvSpPr>
            <p:nvPr/>
          </p:nvSpPr>
          <p:spPr bwMode="auto">
            <a:xfrm>
              <a:off x="4983308" y="2893220"/>
              <a:ext cx="80963" cy="95250"/>
            </a:xfrm>
            <a:custGeom>
              <a:avLst/>
              <a:gdLst>
                <a:gd name="T0" fmla="*/ 19 w 51"/>
                <a:gd name="T1" fmla="*/ 60 h 60"/>
                <a:gd name="T2" fmla="*/ 51 w 51"/>
                <a:gd name="T3" fmla="*/ 12 h 60"/>
                <a:gd name="T4" fmla="*/ 33 w 51"/>
                <a:gd name="T5" fmla="*/ 0 h 60"/>
                <a:gd name="T6" fmla="*/ 0 w 51"/>
                <a:gd name="T7" fmla="*/ 48 h 60"/>
                <a:gd name="T8" fmla="*/ 19 w 51"/>
                <a:gd name="T9" fmla="*/ 60 h 60"/>
              </a:gdLst>
              <a:ahLst/>
              <a:cxnLst>
                <a:cxn ang="0">
                  <a:pos x="T0" y="T1"/>
                </a:cxn>
                <a:cxn ang="0">
                  <a:pos x="T2" y="T3"/>
                </a:cxn>
                <a:cxn ang="0">
                  <a:pos x="T4" y="T5"/>
                </a:cxn>
                <a:cxn ang="0">
                  <a:pos x="T6" y="T7"/>
                </a:cxn>
                <a:cxn ang="0">
                  <a:pos x="T8" y="T9"/>
                </a:cxn>
              </a:cxnLst>
              <a:rect l="0" t="0" r="r" b="b"/>
              <a:pathLst>
                <a:path w="51" h="60">
                  <a:moveTo>
                    <a:pt x="19" y="60"/>
                  </a:moveTo>
                  <a:lnTo>
                    <a:pt x="51" y="12"/>
                  </a:lnTo>
                  <a:lnTo>
                    <a:pt x="33" y="0"/>
                  </a:lnTo>
                  <a:lnTo>
                    <a:pt x="0" y="48"/>
                  </a:lnTo>
                  <a:lnTo>
                    <a:pt x="19" y="6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68"/>
            <p:cNvSpPr>
              <a:spLocks/>
            </p:cNvSpPr>
            <p:nvPr/>
          </p:nvSpPr>
          <p:spPr bwMode="auto">
            <a:xfrm>
              <a:off x="4924571" y="3005932"/>
              <a:ext cx="71438" cy="100013"/>
            </a:xfrm>
            <a:custGeom>
              <a:avLst/>
              <a:gdLst>
                <a:gd name="T0" fmla="*/ 45 w 45"/>
                <a:gd name="T1" fmla="*/ 11 h 63"/>
                <a:gd name="T2" fmla="*/ 26 w 45"/>
                <a:gd name="T3" fmla="*/ 0 h 63"/>
                <a:gd name="T4" fmla="*/ 0 w 45"/>
                <a:gd name="T5" fmla="*/ 53 h 63"/>
                <a:gd name="T6" fmla="*/ 19 w 45"/>
                <a:gd name="T7" fmla="*/ 63 h 63"/>
                <a:gd name="T8" fmla="*/ 45 w 45"/>
                <a:gd name="T9" fmla="*/ 11 h 63"/>
              </a:gdLst>
              <a:ahLst/>
              <a:cxnLst>
                <a:cxn ang="0">
                  <a:pos x="T0" y="T1"/>
                </a:cxn>
                <a:cxn ang="0">
                  <a:pos x="T2" y="T3"/>
                </a:cxn>
                <a:cxn ang="0">
                  <a:pos x="T4" y="T5"/>
                </a:cxn>
                <a:cxn ang="0">
                  <a:pos x="T6" y="T7"/>
                </a:cxn>
                <a:cxn ang="0">
                  <a:pos x="T8" y="T9"/>
                </a:cxn>
              </a:cxnLst>
              <a:rect l="0" t="0" r="r" b="b"/>
              <a:pathLst>
                <a:path w="45" h="63">
                  <a:moveTo>
                    <a:pt x="45" y="11"/>
                  </a:moveTo>
                  <a:lnTo>
                    <a:pt x="26" y="0"/>
                  </a:lnTo>
                  <a:lnTo>
                    <a:pt x="0" y="53"/>
                  </a:lnTo>
                  <a:lnTo>
                    <a:pt x="19" y="63"/>
                  </a:lnTo>
                  <a:lnTo>
                    <a:pt x="45" y="1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69"/>
            <p:cNvSpPr>
              <a:spLocks/>
            </p:cNvSpPr>
            <p:nvPr/>
          </p:nvSpPr>
          <p:spPr bwMode="auto">
            <a:xfrm>
              <a:off x="4880121" y="3131345"/>
              <a:ext cx="61913" cy="96838"/>
            </a:xfrm>
            <a:custGeom>
              <a:avLst/>
              <a:gdLst>
                <a:gd name="T0" fmla="*/ 19 w 39"/>
                <a:gd name="T1" fmla="*/ 0 h 61"/>
                <a:gd name="T2" fmla="*/ 0 w 39"/>
                <a:gd name="T3" fmla="*/ 53 h 61"/>
                <a:gd name="T4" fmla="*/ 20 w 39"/>
                <a:gd name="T5" fmla="*/ 61 h 61"/>
                <a:gd name="T6" fmla="*/ 39 w 39"/>
                <a:gd name="T7" fmla="*/ 6 h 61"/>
                <a:gd name="T8" fmla="*/ 19 w 39"/>
                <a:gd name="T9" fmla="*/ 0 h 61"/>
              </a:gdLst>
              <a:ahLst/>
              <a:cxnLst>
                <a:cxn ang="0">
                  <a:pos x="T0" y="T1"/>
                </a:cxn>
                <a:cxn ang="0">
                  <a:pos x="T2" y="T3"/>
                </a:cxn>
                <a:cxn ang="0">
                  <a:pos x="T4" y="T5"/>
                </a:cxn>
                <a:cxn ang="0">
                  <a:pos x="T6" y="T7"/>
                </a:cxn>
                <a:cxn ang="0">
                  <a:pos x="T8" y="T9"/>
                </a:cxn>
              </a:cxnLst>
              <a:rect l="0" t="0" r="r" b="b"/>
              <a:pathLst>
                <a:path w="39" h="61">
                  <a:moveTo>
                    <a:pt x="19" y="0"/>
                  </a:moveTo>
                  <a:lnTo>
                    <a:pt x="0" y="53"/>
                  </a:lnTo>
                  <a:lnTo>
                    <a:pt x="20" y="61"/>
                  </a:lnTo>
                  <a:lnTo>
                    <a:pt x="39" y="6"/>
                  </a:lnTo>
                  <a:lnTo>
                    <a:pt x="19"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70"/>
            <p:cNvSpPr>
              <a:spLocks/>
            </p:cNvSpPr>
            <p:nvPr/>
          </p:nvSpPr>
          <p:spPr bwMode="auto">
            <a:xfrm>
              <a:off x="4851546" y="3255170"/>
              <a:ext cx="53975" cy="96838"/>
            </a:xfrm>
            <a:custGeom>
              <a:avLst/>
              <a:gdLst>
                <a:gd name="T0" fmla="*/ 0 w 34"/>
                <a:gd name="T1" fmla="*/ 57 h 61"/>
                <a:gd name="T2" fmla="*/ 21 w 34"/>
                <a:gd name="T3" fmla="*/ 61 h 61"/>
                <a:gd name="T4" fmla="*/ 34 w 34"/>
                <a:gd name="T5" fmla="*/ 5 h 61"/>
                <a:gd name="T6" fmla="*/ 12 w 34"/>
                <a:gd name="T7" fmla="*/ 0 h 61"/>
                <a:gd name="T8" fmla="*/ 0 w 34"/>
                <a:gd name="T9" fmla="*/ 57 h 61"/>
              </a:gdLst>
              <a:ahLst/>
              <a:cxnLst>
                <a:cxn ang="0">
                  <a:pos x="T0" y="T1"/>
                </a:cxn>
                <a:cxn ang="0">
                  <a:pos x="T2" y="T3"/>
                </a:cxn>
                <a:cxn ang="0">
                  <a:pos x="T4" y="T5"/>
                </a:cxn>
                <a:cxn ang="0">
                  <a:pos x="T6" y="T7"/>
                </a:cxn>
                <a:cxn ang="0">
                  <a:pos x="T8" y="T9"/>
                </a:cxn>
              </a:cxnLst>
              <a:rect l="0" t="0" r="r" b="b"/>
              <a:pathLst>
                <a:path w="34" h="61">
                  <a:moveTo>
                    <a:pt x="0" y="57"/>
                  </a:moveTo>
                  <a:lnTo>
                    <a:pt x="21" y="61"/>
                  </a:lnTo>
                  <a:lnTo>
                    <a:pt x="34" y="5"/>
                  </a:lnTo>
                  <a:lnTo>
                    <a:pt x="12" y="0"/>
                  </a:lnTo>
                  <a:lnTo>
                    <a:pt x="0" y="5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Rectangle 71"/>
            <p:cNvSpPr>
              <a:spLocks noChangeArrowheads="1"/>
            </p:cNvSpPr>
            <p:nvPr/>
          </p:nvSpPr>
          <p:spPr bwMode="auto">
            <a:xfrm>
              <a:off x="4940446" y="3312320"/>
              <a:ext cx="130175"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Rectangle 72"/>
            <p:cNvSpPr>
              <a:spLocks noChangeArrowheads="1"/>
            </p:cNvSpPr>
            <p:nvPr/>
          </p:nvSpPr>
          <p:spPr bwMode="auto">
            <a:xfrm>
              <a:off x="5113483" y="3312320"/>
              <a:ext cx="128588"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Rectangle 73"/>
            <p:cNvSpPr>
              <a:spLocks noChangeArrowheads="1"/>
            </p:cNvSpPr>
            <p:nvPr/>
          </p:nvSpPr>
          <p:spPr bwMode="auto">
            <a:xfrm>
              <a:off x="5284933" y="3312320"/>
              <a:ext cx="128588"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Freeform 74"/>
            <p:cNvSpPr>
              <a:spLocks/>
            </p:cNvSpPr>
            <p:nvPr/>
          </p:nvSpPr>
          <p:spPr bwMode="auto">
            <a:xfrm>
              <a:off x="3232296" y="2332832"/>
              <a:ext cx="190500" cy="271463"/>
            </a:xfrm>
            <a:custGeom>
              <a:avLst/>
              <a:gdLst>
                <a:gd name="T0" fmla="*/ 60 w 120"/>
                <a:gd name="T1" fmla="*/ 0 h 171"/>
                <a:gd name="T2" fmla="*/ 48 w 120"/>
                <a:gd name="T3" fmla="*/ 2 h 171"/>
                <a:gd name="T4" fmla="*/ 37 w 120"/>
                <a:gd name="T5" fmla="*/ 7 h 171"/>
                <a:gd name="T6" fmla="*/ 26 w 120"/>
                <a:gd name="T7" fmla="*/ 15 h 171"/>
                <a:gd name="T8" fmla="*/ 17 w 120"/>
                <a:gd name="T9" fmla="*/ 25 h 171"/>
                <a:gd name="T10" fmla="*/ 11 w 120"/>
                <a:gd name="T11" fmla="*/ 38 h 171"/>
                <a:gd name="T12" fmla="*/ 5 w 120"/>
                <a:gd name="T13" fmla="*/ 52 h 171"/>
                <a:gd name="T14" fmla="*/ 1 w 120"/>
                <a:gd name="T15" fmla="*/ 68 h 171"/>
                <a:gd name="T16" fmla="*/ 0 w 120"/>
                <a:gd name="T17" fmla="*/ 85 h 171"/>
                <a:gd name="T18" fmla="*/ 1 w 120"/>
                <a:gd name="T19" fmla="*/ 102 h 171"/>
                <a:gd name="T20" fmla="*/ 5 w 120"/>
                <a:gd name="T21" fmla="*/ 119 h 171"/>
                <a:gd name="T22" fmla="*/ 11 w 120"/>
                <a:gd name="T23" fmla="*/ 133 h 171"/>
                <a:gd name="T24" fmla="*/ 17 w 120"/>
                <a:gd name="T25" fmla="*/ 146 h 171"/>
                <a:gd name="T26" fmla="*/ 26 w 120"/>
                <a:gd name="T27" fmla="*/ 157 h 171"/>
                <a:gd name="T28" fmla="*/ 37 w 120"/>
                <a:gd name="T29" fmla="*/ 164 h 171"/>
                <a:gd name="T30" fmla="*/ 48 w 120"/>
                <a:gd name="T31" fmla="*/ 170 h 171"/>
                <a:gd name="T32" fmla="*/ 60 w 120"/>
                <a:gd name="T33" fmla="*/ 171 h 171"/>
                <a:gd name="T34" fmla="*/ 72 w 120"/>
                <a:gd name="T35" fmla="*/ 170 h 171"/>
                <a:gd name="T36" fmla="*/ 83 w 120"/>
                <a:gd name="T37" fmla="*/ 164 h 171"/>
                <a:gd name="T38" fmla="*/ 94 w 120"/>
                <a:gd name="T39" fmla="*/ 157 h 171"/>
                <a:gd name="T40" fmla="*/ 102 w 120"/>
                <a:gd name="T41" fmla="*/ 146 h 171"/>
                <a:gd name="T42" fmla="*/ 109 w 120"/>
                <a:gd name="T43" fmla="*/ 133 h 171"/>
                <a:gd name="T44" fmla="*/ 115 w 120"/>
                <a:gd name="T45" fmla="*/ 119 h 171"/>
                <a:gd name="T46" fmla="*/ 119 w 120"/>
                <a:gd name="T47" fmla="*/ 102 h 171"/>
                <a:gd name="T48" fmla="*/ 120 w 120"/>
                <a:gd name="T49" fmla="*/ 85 h 171"/>
                <a:gd name="T50" fmla="*/ 119 w 120"/>
                <a:gd name="T51" fmla="*/ 68 h 171"/>
                <a:gd name="T52" fmla="*/ 115 w 120"/>
                <a:gd name="T53" fmla="*/ 52 h 171"/>
                <a:gd name="T54" fmla="*/ 109 w 120"/>
                <a:gd name="T55" fmla="*/ 38 h 171"/>
                <a:gd name="T56" fmla="*/ 102 w 120"/>
                <a:gd name="T57" fmla="*/ 25 h 171"/>
                <a:gd name="T58" fmla="*/ 94 w 120"/>
                <a:gd name="T59" fmla="*/ 15 h 171"/>
                <a:gd name="T60" fmla="*/ 83 w 120"/>
                <a:gd name="T61" fmla="*/ 7 h 171"/>
                <a:gd name="T62" fmla="*/ 72 w 120"/>
                <a:gd name="T63" fmla="*/ 2 h 171"/>
                <a:gd name="T64" fmla="*/ 60 w 120"/>
                <a:gd name="T6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171">
                  <a:moveTo>
                    <a:pt x="60" y="0"/>
                  </a:moveTo>
                  <a:lnTo>
                    <a:pt x="48" y="2"/>
                  </a:lnTo>
                  <a:lnTo>
                    <a:pt x="37" y="7"/>
                  </a:lnTo>
                  <a:lnTo>
                    <a:pt x="26" y="15"/>
                  </a:lnTo>
                  <a:lnTo>
                    <a:pt x="17" y="25"/>
                  </a:lnTo>
                  <a:lnTo>
                    <a:pt x="11" y="38"/>
                  </a:lnTo>
                  <a:lnTo>
                    <a:pt x="5" y="52"/>
                  </a:lnTo>
                  <a:lnTo>
                    <a:pt x="1" y="68"/>
                  </a:lnTo>
                  <a:lnTo>
                    <a:pt x="0" y="85"/>
                  </a:lnTo>
                  <a:lnTo>
                    <a:pt x="1" y="102"/>
                  </a:lnTo>
                  <a:lnTo>
                    <a:pt x="5" y="119"/>
                  </a:lnTo>
                  <a:lnTo>
                    <a:pt x="11" y="133"/>
                  </a:lnTo>
                  <a:lnTo>
                    <a:pt x="17" y="146"/>
                  </a:lnTo>
                  <a:lnTo>
                    <a:pt x="26" y="157"/>
                  </a:lnTo>
                  <a:lnTo>
                    <a:pt x="37" y="164"/>
                  </a:lnTo>
                  <a:lnTo>
                    <a:pt x="48" y="170"/>
                  </a:lnTo>
                  <a:lnTo>
                    <a:pt x="60" y="171"/>
                  </a:lnTo>
                  <a:lnTo>
                    <a:pt x="72" y="170"/>
                  </a:lnTo>
                  <a:lnTo>
                    <a:pt x="83" y="164"/>
                  </a:lnTo>
                  <a:lnTo>
                    <a:pt x="94" y="157"/>
                  </a:lnTo>
                  <a:lnTo>
                    <a:pt x="102" y="146"/>
                  </a:lnTo>
                  <a:lnTo>
                    <a:pt x="109" y="133"/>
                  </a:lnTo>
                  <a:lnTo>
                    <a:pt x="115" y="119"/>
                  </a:lnTo>
                  <a:lnTo>
                    <a:pt x="119" y="102"/>
                  </a:lnTo>
                  <a:lnTo>
                    <a:pt x="120" y="85"/>
                  </a:lnTo>
                  <a:lnTo>
                    <a:pt x="119" y="68"/>
                  </a:lnTo>
                  <a:lnTo>
                    <a:pt x="115" y="52"/>
                  </a:lnTo>
                  <a:lnTo>
                    <a:pt x="109" y="38"/>
                  </a:lnTo>
                  <a:lnTo>
                    <a:pt x="102" y="25"/>
                  </a:lnTo>
                  <a:lnTo>
                    <a:pt x="94" y="15"/>
                  </a:lnTo>
                  <a:lnTo>
                    <a:pt x="83" y="7"/>
                  </a:lnTo>
                  <a:lnTo>
                    <a:pt x="72" y="2"/>
                  </a:lnTo>
                  <a:lnTo>
                    <a:pt x="60"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75"/>
            <p:cNvSpPr>
              <a:spLocks/>
            </p:cNvSpPr>
            <p:nvPr/>
          </p:nvSpPr>
          <p:spPr bwMode="auto">
            <a:xfrm>
              <a:off x="5399233" y="1313657"/>
              <a:ext cx="762000" cy="563563"/>
            </a:xfrm>
            <a:custGeom>
              <a:avLst/>
              <a:gdLst>
                <a:gd name="T0" fmla="*/ 480 w 480"/>
                <a:gd name="T1" fmla="*/ 100 h 355"/>
                <a:gd name="T2" fmla="*/ 415 w 480"/>
                <a:gd name="T3" fmla="*/ 0 h 355"/>
                <a:gd name="T4" fmla="*/ 252 w 480"/>
                <a:gd name="T5" fmla="*/ 101 h 355"/>
                <a:gd name="T6" fmla="*/ 213 w 480"/>
                <a:gd name="T7" fmla="*/ 49 h 355"/>
                <a:gd name="T8" fmla="*/ 0 w 480"/>
                <a:gd name="T9" fmla="*/ 355 h 355"/>
                <a:gd name="T10" fmla="*/ 368 w 480"/>
                <a:gd name="T11" fmla="*/ 259 h 355"/>
                <a:gd name="T12" fmla="*/ 330 w 480"/>
                <a:gd name="T13" fmla="*/ 207 h 355"/>
                <a:gd name="T14" fmla="*/ 480 w 480"/>
                <a:gd name="T15" fmla="*/ 100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0" h="355">
                  <a:moveTo>
                    <a:pt x="480" y="100"/>
                  </a:moveTo>
                  <a:lnTo>
                    <a:pt x="415" y="0"/>
                  </a:lnTo>
                  <a:lnTo>
                    <a:pt x="252" y="101"/>
                  </a:lnTo>
                  <a:lnTo>
                    <a:pt x="213" y="49"/>
                  </a:lnTo>
                  <a:lnTo>
                    <a:pt x="0" y="355"/>
                  </a:lnTo>
                  <a:lnTo>
                    <a:pt x="368" y="259"/>
                  </a:lnTo>
                  <a:lnTo>
                    <a:pt x="330" y="207"/>
                  </a:lnTo>
                  <a:lnTo>
                    <a:pt x="480" y="10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76"/>
            <p:cNvSpPr>
              <a:spLocks/>
            </p:cNvSpPr>
            <p:nvPr/>
          </p:nvSpPr>
          <p:spPr bwMode="auto">
            <a:xfrm>
              <a:off x="2973533" y="1280320"/>
              <a:ext cx="827088" cy="433388"/>
            </a:xfrm>
            <a:custGeom>
              <a:avLst/>
              <a:gdLst>
                <a:gd name="T0" fmla="*/ 51 w 521"/>
                <a:gd name="T1" fmla="*/ 0 h 273"/>
                <a:gd name="T2" fmla="*/ 0 w 521"/>
                <a:gd name="T3" fmla="*/ 109 h 273"/>
                <a:gd name="T4" fmla="*/ 174 w 521"/>
                <a:gd name="T5" fmla="*/ 194 h 273"/>
                <a:gd name="T6" fmla="*/ 150 w 521"/>
                <a:gd name="T7" fmla="*/ 254 h 273"/>
                <a:gd name="T8" fmla="*/ 521 w 521"/>
                <a:gd name="T9" fmla="*/ 273 h 273"/>
                <a:gd name="T10" fmla="*/ 244 w 521"/>
                <a:gd name="T11" fmla="*/ 12 h 273"/>
                <a:gd name="T12" fmla="*/ 220 w 521"/>
                <a:gd name="T13" fmla="*/ 70 h 273"/>
                <a:gd name="T14" fmla="*/ 51 w 521"/>
                <a:gd name="T15" fmla="*/ 0 h 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1" h="273">
                  <a:moveTo>
                    <a:pt x="51" y="0"/>
                  </a:moveTo>
                  <a:lnTo>
                    <a:pt x="0" y="109"/>
                  </a:lnTo>
                  <a:lnTo>
                    <a:pt x="174" y="194"/>
                  </a:lnTo>
                  <a:lnTo>
                    <a:pt x="150" y="254"/>
                  </a:lnTo>
                  <a:lnTo>
                    <a:pt x="521" y="273"/>
                  </a:lnTo>
                  <a:lnTo>
                    <a:pt x="244" y="12"/>
                  </a:lnTo>
                  <a:lnTo>
                    <a:pt x="220" y="70"/>
                  </a:lnTo>
                  <a:lnTo>
                    <a:pt x="5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77"/>
            <p:cNvSpPr>
              <a:spLocks/>
            </p:cNvSpPr>
            <p:nvPr/>
          </p:nvSpPr>
          <p:spPr bwMode="auto">
            <a:xfrm>
              <a:off x="5351608" y="3140870"/>
              <a:ext cx="473075" cy="808038"/>
            </a:xfrm>
            <a:custGeom>
              <a:avLst/>
              <a:gdLst>
                <a:gd name="T0" fmla="*/ 191 w 298"/>
                <a:gd name="T1" fmla="*/ 509 h 509"/>
                <a:gd name="T2" fmla="*/ 298 w 298"/>
                <a:gd name="T3" fmla="*/ 457 h 509"/>
                <a:gd name="T4" fmla="*/ 219 w 298"/>
                <a:gd name="T5" fmla="*/ 281 h 509"/>
                <a:gd name="T6" fmla="*/ 275 w 298"/>
                <a:gd name="T7" fmla="*/ 250 h 509"/>
                <a:gd name="T8" fmla="*/ 0 w 298"/>
                <a:gd name="T9" fmla="*/ 0 h 509"/>
                <a:gd name="T10" fmla="*/ 48 w 298"/>
                <a:gd name="T11" fmla="*/ 377 h 509"/>
                <a:gd name="T12" fmla="*/ 104 w 298"/>
                <a:gd name="T13" fmla="*/ 346 h 509"/>
                <a:gd name="T14" fmla="*/ 191 w 298"/>
                <a:gd name="T15" fmla="*/ 509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509">
                  <a:moveTo>
                    <a:pt x="191" y="509"/>
                  </a:moveTo>
                  <a:lnTo>
                    <a:pt x="298" y="457"/>
                  </a:lnTo>
                  <a:lnTo>
                    <a:pt x="219" y="281"/>
                  </a:lnTo>
                  <a:lnTo>
                    <a:pt x="275" y="250"/>
                  </a:lnTo>
                  <a:lnTo>
                    <a:pt x="0" y="0"/>
                  </a:lnTo>
                  <a:lnTo>
                    <a:pt x="48" y="377"/>
                  </a:lnTo>
                  <a:lnTo>
                    <a:pt x="104" y="346"/>
                  </a:lnTo>
                  <a:lnTo>
                    <a:pt x="191" y="50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Freeform 78"/>
            <p:cNvSpPr>
              <a:spLocks/>
            </p:cNvSpPr>
            <p:nvPr/>
          </p:nvSpPr>
          <p:spPr bwMode="auto">
            <a:xfrm>
              <a:off x="3710133" y="3785395"/>
              <a:ext cx="544513" cy="257175"/>
            </a:xfrm>
            <a:custGeom>
              <a:avLst/>
              <a:gdLst>
                <a:gd name="T0" fmla="*/ 0 w 343"/>
                <a:gd name="T1" fmla="*/ 13 h 162"/>
                <a:gd name="T2" fmla="*/ 2 w 343"/>
                <a:gd name="T3" fmla="*/ 16 h 162"/>
                <a:gd name="T4" fmla="*/ 10 w 343"/>
                <a:gd name="T5" fmla="*/ 23 h 162"/>
                <a:gd name="T6" fmla="*/ 22 w 343"/>
                <a:gd name="T7" fmla="*/ 34 h 162"/>
                <a:gd name="T8" fmla="*/ 39 w 343"/>
                <a:gd name="T9" fmla="*/ 45 h 162"/>
                <a:gd name="T10" fmla="*/ 61 w 343"/>
                <a:gd name="T11" fmla="*/ 57 h 162"/>
                <a:gd name="T12" fmla="*/ 87 w 343"/>
                <a:gd name="T13" fmla="*/ 66 h 162"/>
                <a:gd name="T14" fmla="*/ 117 w 343"/>
                <a:gd name="T15" fmla="*/ 71 h 162"/>
                <a:gd name="T16" fmla="*/ 151 w 343"/>
                <a:gd name="T17" fmla="*/ 73 h 162"/>
                <a:gd name="T18" fmla="*/ 187 w 343"/>
                <a:gd name="T19" fmla="*/ 68 h 162"/>
                <a:gd name="T20" fmla="*/ 221 w 343"/>
                <a:gd name="T21" fmla="*/ 58 h 162"/>
                <a:gd name="T22" fmla="*/ 253 w 343"/>
                <a:gd name="T23" fmla="*/ 47 h 162"/>
                <a:gd name="T24" fmla="*/ 283 w 343"/>
                <a:gd name="T25" fmla="*/ 34 h 162"/>
                <a:gd name="T26" fmla="*/ 308 w 343"/>
                <a:gd name="T27" fmla="*/ 21 h 162"/>
                <a:gd name="T28" fmla="*/ 326 w 343"/>
                <a:gd name="T29" fmla="*/ 10 h 162"/>
                <a:gd name="T30" fmla="*/ 339 w 343"/>
                <a:gd name="T31" fmla="*/ 2 h 162"/>
                <a:gd name="T32" fmla="*/ 343 w 343"/>
                <a:gd name="T33" fmla="*/ 0 h 162"/>
                <a:gd name="T34" fmla="*/ 339 w 343"/>
                <a:gd name="T35" fmla="*/ 8 h 162"/>
                <a:gd name="T36" fmla="*/ 329 w 343"/>
                <a:gd name="T37" fmla="*/ 27 h 162"/>
                <a:gd name="T38" fmla="*/ 312 w 343"/>
                <a:gd name="T39" fmla="*/ 56 h 162"/>
                <a:gd name="T40" fmla="*/ 290 w 343"/>
                <a:gd name="T41" fmla="*/ 88 h 162"/>
                <a:gd name="T42" fmla="*/ 262 w 343"/>
                <a:gd name="T43" fmla="*/ 120 h 162"/>
                <a:gd name="T44" fmla="*/ 229 w 343"/>
                <a:gd name="T45" fmla="*/ 144 h 162"/>
                <a:gd name="T46" fmla="*/ 192 w 343"/>
                <a:gd name="T47" fmla="*/ 161 h 162"/>
                <a:gd name="T48" fmla="*/ 151 w 343"/>
                <a:gd name="T49" fmla="*/ 162 h 162"/>
                <a:gd name="T50" fmla="*/ 112 w 343"/>
                <a:gd name="T51" fmla="*/ 151 h 162"/>
                <a:gd name="T52" fmla="*/ 79 w 343"/>
                <a:gd name="T53" fmla="*/ 133 h 162"/>
                <a:gd name="T54" fmla="*/ 53 w 343"/>
                <a:gd name="T55" fmla="*/ 108 h 162"/>
                <a:gd name="T56" fmla="*/ 32 w 343"/>
                <a:gd name="T57" fmla="*/ 82 h 162"/>
                <a:gd name="T58" fmla="*/ 18 w 343"/>
                <a:gd name="T59" fmla="*/ 56 h 162"/>
                <a:gd name="T60" fmla="*/ 7 w 343"/>
                <a:gd name="T61" fmla="*/ 34 h 162"/>
                <a:gd name="T62" fmla="*/ 1 w 343"/>
                <a:gd name="T63" fmla="*/ 18 h 162"/>
                <a:gd name="T64" fmla="*/ 0 w 343"/>
                <a:gd name="T65" fmla="*/ 1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3" h="162">
                  <a:moveTo>
                    <a:pt x="0" y="13"/>
                  </a:moveTo>
                  <a:lnTo>
                    <a:pt x="2" y="16"/>
                  </a:lnTo>
                  <a:lnTo>
                    <a:pt x="10" y="23"/>
                  </a:lnTo>
                  <a:lnTo>
                    <a:pt x="22" y="34"/>
                  </a:lnTo>
                  <a:lnTo>
                    <a:pt x="39" y="45"/>
                  </a:lnTo>
                  <a:lnTo>
                    <a:pt x="61" y="57"/>
                  </a:lnTo>
                  <a:lnTo>
                    <a:pt x="87" y="66"/>
                  </a:lnTo>
                  <a:lnTo>
                    <a:pt x="117" y="71"/>
                  </a:lnTo>
                  <a:lnTo>
                    <a:pt x="151" y="73"/>
                  </a:lnTo>
                  <a:lnTo>
                    <a:pt x="187" y="68"/>
                  </a:lnTo>
                  <a:lnTo>
                    <a:pt x="221" y="58"/>
                  </a:lnTo>
                  <a:lnTo>
                    <a:pt x="253" y="47"/>
                  </a:lnTo>
                  <a:lnTo>
                    <a:pt x="283" y="34"/>
                  </a:lnTo>
                  <a:lnTo>
                    <a:pt x="308" y="21"/>
                  </a:lnTo>
                  <a:lnTo>
                    <a:pt x="326" y="10"/>
                  </a:lnTo>
                  <a:lnTo>
                    <a:pt x="339" y="2"/>
                  </a:lnTo>
                  <a:lnTo>
                    <a:pt x="343" y="0"/>
                  </a:lnTo>
                  <a:lnTo>
                    <a:pt x="339" y="8"/>
                  </a:lnTo>
                  <a:lnTo>
                    <a:pt x="329" y="27"/>
                  </a:lnTo>
                  <a:lnTo>
                    <a:pt x="312" y="56"/>
                  </a:lnTo>
                  <a:lnTo>
                    <a:pt x="290" y="88"/>
                  </a:lnTo>
                  <a:lnTo>
                    <a:pt x="262" y="120"/>
                  </a:lnTo>
                  <a:lnTo>
                    <a:pt x="229" y="144"/>
                  </a:lnTo>
                  <a:lnTo>
                    <a:pt x="192" y="161"/>
                  </a:lnTo>
                  <a:lnTo>
                    <a:pt x="151" y="162"/>
                  </a:lnTo>
                  <a:lnTo>
                    <a:pt x="112" y="151"/>
                  </a:lnTo>
                  <a:lnTo>
                    <a:pt x="79" y="133"/>
                  </a:lnTo>
                  <a:lnTo>
                    <a:pt x="53" y="108"/>
                  </a:lnTo>
                  <a:lnTo>
                    <a:pt x="32" y="82"/>
                  </a:lnTo>
                  <a:lnTo>
                    <a:pt x="18" y="56"/>
                  </a:lnTo>
                  <a:lnTo>
                    <a:pt x="7" y="34"/>
                  </a:lnTo>
                  <a:lnTo>
                    <a:pt x="1" y="18"/>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8" name="Group 227"/>
          <p:cNvGrpSpPr/>
          <p:nvPr/>
        </p:nvGrpSpPr>
        <p:grpSpPr>
          <a:xfrm rot="19688434">
            <a:off x="446684" y="885901"/>
            <a:ext cx="3540125" cy="4146550"/>
            <a:chOff x="2621108" y="1177132"/>
            <a:chExt cx="3540125" cy="4146550"/>
          </a:xfrm>
        </p:grpSpPr>
        <p:sp>
          <p:nvSpPr>
            <p:cNvPr id="229" name="Freeform 7"/>
            <p:cNvSpPr>
              <a:spLocks/>
            </p:cNvSpPr>
            <p:nvPr/>
          </p:nvSpPr>
          <p:spPr bwMode="auto">
            <a:xfrm>
              <a:off x="2621108" y="1177132"/>
              <a:ext cx="3224213" cy="4146550"/>
            </a:xfrm>
            <a:custGeom>
              <a:avLst/>
              <a:gdLst>
                <a:gd name="T0" fmla="*/ 1777 w 2031"/>
                <a:gd name="T1" fmla="*/ 1863 h 2612"/>
                <a:gd name="T2" fmla="*/ 1819 w 2031"/>
                <a:gd name="T3" fmla="*/ 1740 h 2612"/>
                <a:gd name="T4" fmla="*/ 1876 w 2031"/>
                <a:gd name="T5" fmla="*/ 1554 h 2612"/>
                <a:gd name="T6" fmla="*/ 1937 w 2031"/>
                <a:gd name="T7" fmla="*/ 1324 h 2612"/>
                <a:gd name="T8" fmla="*/ 1991 w 2031"/>
                <a:gd name="T9" fmla="*/ 1068 h 2612"/>
                <a:gd name="T10" fmla="*/ 2026 w 2031"/>
                <a:gd name="T11" fmla="*/ 803 h 2612"/>
                <a:gd name="T12" fmla="*/ 2028 w 2031"/>
                <a:gd name="T13" fmla="*/ 549 h 2612"/>
                <a:gd name="T14" fmla="*/ 1989 w 2031"/>
                <a:gd name="T15" fmla="*/ 324 h 2612"/>
                <a:gd name="T16" fmla="*/ 1940 w 2031"/>
                <a:gd name="T17" fmla="*/ 209 h 2612"/>
                <a:gd name="T18" fmla="*/ 1915 w 2031"/>
                <a:gd name="T19" fmla="*/ 172 h 2612"/>
                <a:gd name="T20" fmla="*/ 1889 w 2031"/>
                <a:gd name="T21" fmla="*/ 139 h 2612"/>
                <a:gd name="T22" fmla="*/ 1861 w 2031"/>
                <a:gd name="T23" fmla="*/ 109 h 2612"/>
                <a:gd name="T24" fmla="*/ 1828 w 2031"/>
                <a:gd name="T25" fmla="*/ 85 h 2612"/>
                <a:gd name="T26" fmla="*/ 1793 w 2031"/>
                <a:gd name="T27" fmla="*/ 62 h 2612"/>
                <a:gd name="T28" fmla="*/ 1756 w 2031"/>
                <a:gd name="T29" fmla="*/ 44 h 2612"/>
                <a:gd name="T30" fmla="*/ 1716 w 2031"/>
                <a:gd name="T31" fmla="*/ 29 h 2612"/>
                <a:gd name="T32" fmla="*/ 1646 w 2031"/>
                <a:gd name="T33" fmla="*/ 13 h 2612"/>
                <a:gd name="T34" fmla="*/ 1542 w 2031"/>
                <a:gd name="T35" fmla="*/ 1 h 2612"/>
                <a:gd name="T36" fmla="*/ 1435 w 2031"/>
                <a:gd name="T37" fmla="*/ 1 h 2612"/>
                <a:gd name="T38" fmla="*/ 1323 w 2031"/>
                <a:gd name="T39" fmla="*/ 14 h 2612"/>
                <a:gd name="T40" fmla="*/ 1211 w 2031"/>
                <a:gd name="T41" fmla="*/ 36 h 2612"/>
                <a:gd name="T42" fmla="*/ 1097 w 2031"/>
                <a:gd name="T43" fmla="*/ 66 h 2612"/>
                <a:gd name="T44" fmla="*/ 984 w 2031"/>
                <a:gd name="T45" fmla="*/ 107 h 2612"/>
                <a:gd name="T46" fmla="*/ 870 w 2031"/>
                <a:gd name="T47" fmla="*/ 153 h 2612"/>
                <a:gd name="T48" fmla="*/ 760 w 2031"/>
                <a:gd name="T49" fmla="*/ 205 h 2612"/>
                <a:gd name="T50" fmla="*/ 653 w 2031"/>
                <a:gd name="T51" fmla="*/ 264 h 2612"/>
                <a:gd name="T52" fmla="*/ 550 w 2031"/>
                <a:gd name="T53" fmla="*/ 326 h 2612"/>
                <a:gd name="T54" fmla="*/ 454 w 2031"/>
                <a:gd name="T55" fmla="*/ 392 h 2612"/>
                <a:gd name="T56" fmla="*/ 363 w 2031"/>
                <a:gd name="T57" fmla="*/ 459 h 2612"/>
                <a:gd name="T58" fmla="*/ 281 w 2031"/>
                <a:gd name="T59" fmla="*/ 528 h 2612"/>
                <a:gd name="T60" fmla="*/ 207 w 2031"/>
                <a:gd name="T61" fmla="*/ 597 h 2612"/>
                <a:gd name="T62" fmla="*/ 143 w 2031"/>
                <a:gd name="T63" fmla="*/ 666 h 2612"/>
                <a:gd name="T64" fmla="*/ 78 w 2031"/>
                <a:gd name="T65" fmla="*/ 751 h 2612"/>
                <a:gd name="T66" fmla="*/ 25 w 2031"/>
                <a:gd name="T67" fmla="*/ 844 h 2612"/>
                <a:gd name="T68" fmla="*/ 1 w 2031"/>
                <a:gd name="T69" fmla="*/ 930 h 2612"/>
                <a:gd name="T70" fmla="*/ 5 w 2031"/>
                <a:gd name="T71" fmla="*/ 1005 h 2612"/>
                <a:gd name="T72" fmla="*/ 48 w 2031"/>
                <a:gd name="T73" fmla="*/ 1090 h 2612"/>
                <a:gd name="T74" fmla="*/ 116 w 2031"/>
                <a:gd name="T75" fmla="*/ 1172 h 2612"/>
                <a:gd name="T76" fmla="*/ 193 w 2031"/>
                <a:gd name="T77" fmla="*/ 1234 h 2612"/>
                <a:gd name="T78" fmla="*/ 273 w 2031"/>
                <a:gd name="T79" fmla="*/ 1280 h 2612"/>
                <a:gd name="T80" fmla="*/ 357 w 2031"/>
                <a:gd name="T81" fmla="*/ 1310 h 2612"/>
                <a:gd name="T82" fmla="*/ 435 w 2031"/>
                <a:gd name="T83" fmla="*/ 1327 h 2612"/>
                <a:gd name="T84" fmla="*/ 506 w 2031"/>
                <a:gd name="T85" fmla="*/ 1336 h 2612"/>
                <a:gd name="T86" fmla="*/ 566 w 2031"/>
                <a:gd name="T87" fmla="*/ 1337 h 2612"/>
                <a:gd name="T88" fmla="*/ 449 w 2031"/>
                <a:gd name="T89" fmla="*/ 2204 h 2612"/>
                <a:gd name="T90" fmla="*/ 570 w 2031"/>
                <a:gd name="T91" fmla="*/ 2352 h 2612"/>
                <a:gd name="T92" fmla="*/ 1779 w 2031"/>
                <a:gd name="T93" fmla="*/ 2122 h 2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31" h="2612">
                  <a:moveTo>
                    <a:pt x="1766" y="1894"/>
                  </a:moveTo>
                  <a:lnTo>
                    <a:pt x="1777" y="1863"/>
                  </a:lnTo>
                  <a:lnTo>
                    <a:pt x="1795" y="1811"/>
                  </a:lnTo>
                  <a:lnTo>
                    <a:pt x="1819" y="1740"/>
                  </a:lnTo>
                  <a:lnTo>
                    <a:pt x="1846" y="1655"/>
                  </a:lnTo>
                  <a:lnTo>
                    <a:pt x="1876" y="1554"/>
                  </a:lnTo>
                  <a:lnTo>
                    <a:pt x="1907" y="1444"/>
                  </a:lnTo>
                  <a:lnTo>
                    <a:pt x="1937" y="1324"/>
                  </a:lnTo>
                  <a:lnTo>
                    <a:pt x="1966" y="1198"/>
                  </a:lnTo>
                  <a:lnTo>
                    <a:pt x="1991" y="1068"/>
                  </a:lnTo>
                  <a:lnTo>
                    <a:pt x="2011" y="935"/>
                  </a:lnTo>
                  <a:lnTo>
                    <a:pt x="2026" y="803"/>
                  </a:lnTo>
                  <a:lnTo>
                    <a:pt x="2031" y="672"/>
                  </a:lnTo>
                  <a:lnTo>
                    <a:pt x="2028" y="549"/>
                  </a:lnTo>
                  <a:lnTo>
                    <a:pt x="2015" y="432"/>
                  </a:lnTo>
                  <a:lnTo>
                    <a:pt x="1989" y="324"/>
                  </a:lnTo>
                  <a:lnTo>
                    <a:pt x="1950" y="229"/>
                  </a:lnTo>
                  <a:lnTo>
                    <a:pt x="1940" y="209"/>
                  </a:lnTo>
                  <a:lnTo>
                    <a:pt x="1928" y="190"/>
                  </a:lnTo>
                  <a:lnTo>
                    <a:pt x="1915" y="172"/>
                  </a:lnTo>
                  <a:lnTo>
                    <a:pt x="1902" y="155"/>
                  </a:lnTo>
                  <a:lnTo>
                    <a:pt x="1889" y="139"/>
                  </a:lnTo>
                  <a:lnTo>
                    <a:pt x="1875" y="124"/>
                  </a:lnTo>
                  <a:lnTo>
                    <a:pt x="1861" y="109"/>
                  </a:lnTo>
                  <a:lnTo>
                    <a:pt x="1845" y="96"/>
                  </a:lnTo>
                  <a:lnTo>
                    <a:pt x="1828" y="85"/>
                  </a:lnTo>
                  <a:lnTo>
                    <a:pt x="1811" y="73"/>
                  </a:lnTo>
                  <a:lnTo>
                    <a:pt x="1793" y="62"/>
                  </a:lnTo>
                  <a:lnTo>
                    <a:pt x="1775" y="52"/>
                  </a:lnTo>
                  <a:lnTo>
                    <a:pt x="1756" y="44"/>
                  </a:lnTo>
                  <a:lnTo>
                    <a:pt x="1737" y="36"/>
                  </a:lnTo>
                  <a:lnTo>
                    <a:pt x="1716" y="29"/>
                  </a:lnTo>
                  <a:lnTo>
                    <a:pt x="1695" y="23"/>
                  </a:lnTo>
                  <a:lnTo>
                    <a:pt x="1646" y="13"/>
                  </a:lnTo>
                  <a:lnTo>
                    <a:pt x="1595" y="5"/>
                  </a:lnTo>
                  <a:lnTo>
                    <a:pt x="1542" y="1"/>
                  </a:lnTo>
                  <a:lnTo>
                    <a:pt x="1488" y="0"/>
                  </a:lnTo>
                  <a:lnTo>
                    <a:pt x="1435" y="1"/>
                  </a:lnTo>
                  <a:lnTo>
                    <a:pt x="1379" y="6"/>
                  </a:lnTo>
                  <a:lnTo>
                    <a:pt x="1323" y="14"/>
                  </a:lnTo>
                  <a:lnTo>
                    <a:pt x="1267" y="23"/>
                  </a:lnTo>
                  <a:lnTo>
                    <a:pt x="1211" y="36"/>
                  </a:lnTo>
                  <a:lnTo>
                    <a:pt x="1154" y="51"/>
                  </a:lnTo>
                  <a:lnTo>
                    <a:pt x="1097" y="66"/>
                  </a:lnTo>
                  <a:lnTo>
                    <a:pt x="1040" y="86"/>
                  </a:lnTo>
                  <a:lnTo>
                    <a:pt x="984" y="107"/>
                  </a:lnTo>
                  <a:lnTo>
                    <a:pt x="926" y="129"/>
                  </a:lnTo>
                  <a:lnTo>
                    <a:pt x="870" y="153"/>
                  </a:lnTo>
                  <a:lnTo>
                    <a:pt x="816" y="178"/>
                  </a:lnTo>
                  <a:lnTo>
                    <a:pt x="760" y="205"/>
                  </a:lnTo>
                  <a:lnTo>
                    <a:pt x="706" y="234"/>
                  </a:lnTo>
                  <a:lnTo>
                    <a:pt x="653" y="264"/>
                  </a:lnTo>
                  <a:lnTo>
                    <a:pt x="601" y="294"/>
                  </a:lnTo>
                  <a:lnTo>
                    <a:pt x="550" y="326"/>
                  </a:lnTo>
                  <a:lnTo>
                    <a:pt x="501" y="359"/>
                  </a:lnTo>
                  <a:lnTo>
                    <a:pt x="454" y="392"/>
                  </a:lnTo>
                  <a:lnTo>
                    <a:pt x="407" y="425"/>
                  </a:lnTo>
                  <a:lnTo>
                    <a:pt x="363" y="459"/>
                  </a:lnTo>
                  <a:lnTo>
                    <a:pt x="321" y="494"/>
                  </a:lnTo>
                  <a:lnTo>
                    <a:pt x="281" y="528"/>
                  </a:lnTo>
                  <a:lnTo>
                    <a:pt x="242" y="563"/>
                  </a:lnTo>
                  <a:lnTo>
                    <a:pt x="207" y="597"/>
                  </a:lnTo>
                  <a:lnTo>
                    <a:pt x="173" y="632"/>
                  </a:lnTo>
                  <a:lnTo>
                    <a:pt x="143" y="666"/>
                  </a:lnTo>
                  <a:lnTo>
                    <a:pt x="115" y="700"/>
                  </a:lnTo>
                  <a:lnTo>
                    <a:pt x="78" y="751"/>
                  </a:lnTo>
                  <a:lnTo>
                    <a:pt x="48" y="799"/>
                  </a:lnTo>
                  <a:lnTo>
                    <a:pt x="25" y="844"/>
                  </a:lnTo>
                  <a:lnTo>
                    <a:pt x="9" y="888"/>
                  </a:lnTo>
                  <a:lnTo>
                    <a:pt x="1" y="930"/>
                  </a:lnTo>
                  <a:lnTo>
                    <a:pt x="0" y="969"/>
                  </a:lnTo>
                  <a:lnTo>
                    <a:pt x="5" y="1005"/>
                  </a:lnTo>
                  <a:lnTo>
                    <a:pt x="18" y="1039"/>
                  </a:lnTo>
                  <a:lnTo>
                    <a:pt x="48" y="1090"/>
                  </a:lnTo>
                  <a:lnTo>
                    <a:pt x="81" y="1134"/>
                  </a:lnTo>
                  <a:lnTo>
                    <a:pt x="116" y="1172"/>
                  </a:lnTo>
                  <a:lnTo>
                    <a:pt x="154" y="1206"/>
                  </a:lnTo>
                  <a:lnTo>
                    <a:pt x="193" y="1234"/>
                  </a:lnTo>
                  <a:lnTo>
                    <a:pt x="233" y="1259"/>
                  </a:lnTo>
                  <a:lnTo>
                    <a:pt x="273" y="1280"/>
                  </a:lnTo>
                  <a:lnTo>
                    <a:pt x="315" y="1296"/>
                  </a:lnTo>
                  <a:lnTo>
                    <a:pt x="357" y="1310"/>
                  </a:lnTo>
                  <a:lnTo>
                    <a:pt x="397" y="1319"/>
                  </a:lnTo>
                  <a:lnTo>
                    <a:pt x="435" y="1327"/>
                  </a:lnTo>
                  <a:lnTo>
                    <a:pt x="472" y="1332"/>
                  </a:lnTo>
                  <a:lnTo>
                    <a:pt x="506" y="1336"/>
                  </a:lnTo>
                  <a:lnTo>
                    <a:pt x="539" y="1337"/>
                  </a:lnTo>
                  <a:lnTo>
                    <a:pt x="566" y="1337"/>
                  </a:lnTo>
                  <a:lnTo>
                    <a:pt x="591" y="1337"/>
                  </a:lnTo>
                  <a:lnTo>
                    <a:pt x="449" y="2204"/>
                  </a:lnTo>
                  <a:lnTo>
                    <a:pt x="332" y="2490"/>
                  </a:lnTo>
                  <a:lnTo>
                    <a:pt x="570" y="2352"/>
                  </a:lnTo>
                  <a:lnTo>
                    <a:pt x="647" y="2612"/>
                  </a:lnTo>
                  <a:lnTo>
                    <a:pt x="1779" y="2122"/>
                  </a:lnTo>
                  <a:lnTo>
                    <a:pt x="1766" y="189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8"/>
            <p:cNvSpPr>
              <a:spLocks/>
            </p:cNvSpPr>
            <p:nvPr/>
          </p:nvSpPr>
          <p:spPr bwMode="auto">
            <a:xfrm>
              <a:off x="2735408" y="1293020"/>
              <a:ext cx="2994025" cy="3321050"/>
            </a:xfrm>
            <a:custGeom>
              <a:avLst/>
              <a:gdLst>
                <a:gd name="T0" fmla="*/ 606 w 1886"/>
                <a:gd name="T1" fmla="*/ 1184 h 2092"/>
                <a:gd name="T2" fmla="*/ 536 w 1886"/>
                <a:gd name="T3" fmla="*/ 1193 h 2092"/>
                <a:gd name="T4" fmla="*/ 455 w 1886"/>
                <a:gd name="T5" fmla="*/ 1194 h 2092"/>
                <a:gd name="T6" fmla="*/ 338 w 1886"/>
                <a:gd name="T7" fmla="*/ 1178 h 2092"/>
                <a:gd name="T8" fmla="*/ 204 w 1886"/>
                <a:gd name="T9" fmla="*/ 1129 h 2092"/>
                <a:gd name="T10" fmla="*/ 79 w 1886"/>
                <a:gd name="T11" fmla="*/ 1033 h 2092"/>
                <a:gd name="T12" fmla="*/ 2 w 1886"/>
                <a:gd name="T13" fmla="*/ 909 h 2092"/>
                <a:gd name="T14" fmla="*/ 11 w 1886"/>
                <a:gd name="T15" fmla="*/ 822 h 2092"/>
                <a:gd name="T16" fmla="*/ 70 w 1886"/>
                <a:gd name="T17" fmla="*/ 713 h 2092"/>
                <a:gd name="T18" fmla="*/ 141 w 1886"/>
                <a:gd name="T19" fmla="*/ 623 h 2092"/>
                <a:gd name="T20" fmla="*/ 214 w 1886"/>
                <a:gd name="T21" fmla="*/ 549 h 2092"/>
                <a:gd name="T22" fmla="*/ 299 w 1886"/>
                <a:gd name="T23" fmla="*/ 473 h 2092"/>
                <a:gd name="T24" fmla="*/ 394 w 1886"/>
                <a:gd name="T25" fmla="*/ 399 h 2092"/>
                <a:gd name="T26" fmla="*/ 497 w 1886"/>
                <a:gd name="T27" fmla="*/ 328 h 2092"/>
                <a:gd name="T28" fmla="*/ 569 w 1886"/>
                <a:gd name="T29" fmla="*/ 307 h 2092"/>
                <a:gd name="T30" fmla="*/ 612 w 1886"/>
                <a:gd name="T31" fmla="*/ 259 h 2092"/>
                <a:gd name="T32" fmla="*/ 676 w 1886"/>
                <a:gd name="T33" fmla="*/ 222 h 2092"/>
                <a:gd name="T34" fmla="*/ 741 w 1886"/>
                <a:gd name="T35" fmla="*/ 188 h 2092"/>
                <a:gd name="T36" fmla="*/ 784 w 1886"/>
                <a:gd name="T37" fmla="*/ 214 h 2092"/>
                <a:gd name="T38" fmla="*/ 871 w 1886"/>
                <a:gd name="T39" fmla="*/ 129 h 2092"/>
                <a:gd name="T40" fmla="*/ 1003 w 1886"/>
                <a:gd name="T41" fmla="*/ 78 h 2092"/>
                <a:gd name="T42" fmla="*/ 1134 w 1886"/>
                <a:gd name="T43" fmla="*/ 39 h 2092"/>
                <a:gd name="T44" fmla="*/ 1265 w 1886"/>
                <a:gd name="T45" fmla="*/ 13 h 2092"/>
                <a:gd name="T46" fmla="*/ 1392 w 1886"/>
                <a:gd name="T47" fmla="*/ 0 h 2092"/>
                <a:gd name="T48" fmla="*/ 1452 w 1886"/>
                <a:gd name="T49" fmla="*/ 12 h 2092"/>
                <a:gd name="T50" fmla="*/ 1524 w 1886"/>
                <a:gd name="T51" fmla="*/ 5 h 2092"/>
                <a:gd name="T52" fmla="*/ 1561 w 1886"/>
                <a:gd name="T53" fmla="*/ 10 h 2092"/>
                <a:gd name="T54" fmla="*/ 1595 w 1886"/>
                <a:gd name="T55" fmla="*/ 18 h 2092"/>
                <a:gd name="T56" fmla="*/ 1640 w 1886"/>
                <a:gd name="T57" fmla="*/ 31 h 2092"/>
                <a:gd name="T58" fmla="*/ 1686 w 1886"/>
                <a:gd name="T59" fmla="*/ 52 h 2092"/>
                <a:gd name="T60" fmla="*/ 1727 w 1886"/>
                <a:gd name="T61" fmla="*/ 79 h 2092"/>
                <a:gd name="T62" fmla="*/ 1764 w 1886"/>
                <a:gd name="T63" fmla="*/ 114 h 2092"/>
                <a:gd name="T64" fmla="*/ 1796 w 1886"/>
                <a:gd name="T65" fmla="*/ 157 h 2092"/>
                <a:gd name="T66" fmla="*/ 1824 w 1886"/>
                <a:gd name="T67" fmla="*/ 209 h 2092"/>
                <a:gd name="T68" fmla="*/ 1848 w 1886"/>
                <a:gd name="T69" fmla="*/ 270 h 2092"/>
                <a:gd name="T70" fmla="*/ 1865 w 1886"/>
                <a:gd name="T71" fmla="*/ 339 h 2092"/>
                <a:gd name="T72" fmla="*/ 1863 w 1886"/>
                <a:gd name="T73" fmla="*/ 419 h 2092"/>
                <a:gd name="T74" fmla="*/ 1886 w 1886"/>
                <a:gd name="T75" fmla="*/ 620 h 2092"/>
                <a:gd name="T76" fmla="*/ 1835 w 1886"/>
                <a:gd name="T77" fmla="*/ 843 h 2092"/>
                <a:gd name="T78" fmla="*/ 1854 w 1886"/>
                <a:gd name="T79" fmla="*/ 938 h 2092"/>
                <a:gd name="T80" fmla="*/ 1828 w 1886"/>
                <a:gd name="T81" fmla="*/ 1085 h 2092"/>
                <a:gd name="T82" fmla="*/ 1796 w 1886"/>
                <a:gd name="T83" fmla="*/ 1226 h 2092"/>
                <a:gd name="T84" fmla="*/ 1714 w 1886"/>
                <a:gd name="T85" fmla="*/ 1299 h 2092"/>
                <a:gd name="T86" fmla="*/ 1733 w 1886"/>
                <a:gd name="T87" fmla="*/ 1467 h 2092"/>
                <a:gd name="T88" fmla="*/ 1670 w 1886"/>
                <a:gd name="T89" fmla="*/ 1669 h 2092"/>
                <a:gd name="T90" fmla="*/ 1630 w 1886"/>
                <a:gd name="T91" fmla="*/ 1785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86" h="2092">
                  <a:moveTo>
                    <a:pt x="1630" y="1785"/>
                  </a:moveTo>
                  <a:lnTo>
                    <a:pt x="456" y="2092"/>
                  </a:lnTo>
                  <a:lnTo>
                    <a:pt x="606" y="1184"/>
                  </a:lnTo>
                  <a:lnTo>
                    <a:pt x="556" y="1190"/>
                  </a:lnTo>
                  <a:lnTo>
                    <a:pt x="550" y="1191"/>
                  </a:lnTo>
                  <a:lnTo>
                    <a:pt x="536" y="1193"/>
                  </a:lnTo>
                  <a:lnTo>
                    <a:pt x="513" y="1194"/>
                  </a:lnTo>
                  <a:lnTo>
                    <a:pt x="487" y="1194"/>
                  </a:lnTo>
                  <a:lnTo>
                    <a:pt x="455" y="1194"/>
                  </a:lnTo>
                  <a:lnTo>
                    <a:pt x="419" y="1191"/>
                  </a:lnTo>
                  <a:lnTo>
                    <a:pt x="379" y="1186"/>
                  </a:lnTo>
                  <a:lnTo>
                    <a:pt x="338" y="1178"/>
                  </a:lnTo>
                  <a:lnTo>
                    <a:pt x="294" y="1167"/>
                  </a:lnTo>
                  <a:lnTo>
                    <a:pt x="249" y="1150"/>
                  </a:lnTo>
                  <a:lnTo>
                    <a:pt x="204" y="1129"/>
                  </a:lnTo>
                  <a:lnTo>
                    <a:pt x="161" y="1103"/>
                  </a:lnTo>
                  <a:lnTo>
                    <a:pt x="118" y="1070"/>
                  </a:lnTo>
                  <a:lnTo>
                    <a:pt x="79" y="1033"/>
                  </a:lnTo>
                  <a:lnTo>
                    <a:pt x="43" y="986"/>
                  </a:lnTo>
                  <a:lnTo>
                    <a:pt x="10" y="932"/>
                  </a:lnTo>
                  <a:lnTo>
                    <a:pt x="2" y="909"/>
                  </a:lnTo>
                  <a:lnTo>
                    <a:pt x="0" y="883"/>
                  </a:lnTo>
                  <a:lnTo>
                    <a:pt x="2" y="854"/>
                  </a:lnTo>
                  <a:lnTo>
                    <a:pt x="11" y="822"/>
                  </a:lnTo>
                  <a:lnTo>
                    <a:pt x="26" y="788"/>
                  </a:lnTo>
                  <a:lnTo>
                    <a:pt x="45" y="752"/>
                  </a:lnTo>
                  <a:lnTo>
                    <a:pt x="70" y="713"/>
                  </a:lnTo>
                  <a:lnTo>
                    <a:pt x="100" y="672"/>
                  </a:lnTo>
                  <a:lnTo>
                    <a:pt x="119" y="648"/>
                  </a:lnTo>
                  <a:lnTo>
                    <a:pt x="141" y="623"/>
                  </a:lnTo>
                  <a:lnTo>
                    <a:pt x="165" y="598"/>
                  </a:lnTo>
                  <a:lnTo>
                    <a:pt x="188" y="573"/>
                  </a:lnTo>
                  <a:lnTo>
                    <a:pt x="214" y="549"/>
                  </a:lnTo>
                  <a:lnTo>
                    <a:pt x="242" y="523"/>
                  </a:lnTo>
                  <a:lnTo>
                    <a:pt x="270" y="498"/>
                  </a:lnTo>
                  <a:lnTo>
                    <a:pt x="299" y="473"/>
                  </a:lnTo>
                  <a:lnTo>
                    <a:pt x="330" y="449"/>
                  </a:lnTo>
                  <a:lnTo>
                    <a:pt x="361" y="424"/>
                  </a:lnTo>
                  <a:lnTo>
                    <a:pt x="394" y="399"/>
                  </a:lnTo>
                  <a:lnTo>
                    <a:pt x="428" y="376"/>
                  </a:lnTo>
                  <a:lnTo>
                    <a:pt x="461" y="351"/>
                  </a:lnTo>
                  <a:lnTo>
                    <a:pt x="497" y="328"/>
                  </a:lnTo>
                  <a:lnTo>
                    <a:pt x="533" y="304"/>
                  </a:lnTo>
                  <a:lnTo>
                    <a:pt x="569" y="282"/>
                  </a:lnTo>
                  <a:lnTo>
                    <a:pt x="569" y="307"/>
                  </a:lnTo>
                  <a:lnTo>
                    <a:pt x="592" y="307"/>
                  </a:lnTo>
                  <a:lnTo>
                    <a:pt x="592" y="270"/>
                  </a:lnTo>
                  <a:lnTo>
                    <a:pt x="612" y="259"/>
                  </a:lnTo>
                  <a:lnTo>
                    <a:pt x="633" y="246"/>
                  </a:lnTo>
                  <a:lnTo>
                    <a:pt x="654" y="234"/>
                  </a:lnTo>
                  <a:lnTo>
                    <a:pt x="676" y="222"/>
                  </a:lnTo>
                  <a:lnTo>
                    <a:pt x="698" y="212"/>
                  </a:lnTo>
                  <a:lnTo>
                    <a:pt x="719" y="200"/>
                  </a:lnTo>
                  <a:lnTo>
                    <a:pt x="741" y="188"/>
                  </a:lnTo>
                  <a:lnTo>
                    <a:pt x="763" y="178"/>
                  </a:lnTo>
                  <a:lnTo>
                    <a:pt x="763" y="214"/>
                  </a:lnTo>
                  <a:lnTo>
                    <a:pt x="784" y="214"/>
                  </a:lnTo>
                  <a:lnTo>
                    <a:pt x="784" y="168"/>
                  </a:lnTo>
                  <a:lnTo>
                    <a:pt x="827" y="148"/>
                  </a:lnTo>
                  <a:lnTo>
                    <a:pt x="871" y="129"/>
                  </a:lnTo>
                  <a:lnTo>
                    <a:pt x="914" y="110"/>
                  </a:lnTo>
                  <a:lnTo>
                    <a:pt x="958" y="93"/>
                  </a:lnTo>
                  <a:lnTo>
                    <a:pt x="1003" y="78"/>
                  </a:lnTo>
                  <a:lnTo>
                    <a:pt x="1047" y="64"/>
                  </a:lnTo>
                  <a:lnTo>
                    <a:pt x="1091" y="51"/>
                  </a:lnTo>
                  <a:lnTo>
                    <a:pt x="1134" y="39"/>
                  </a:lnTo>
                  <a:lnTo>
                    <a:pt x="1178" y="28"/>
                  </a:lnTo>
                  <a:lnTo>
                    <a:pt x="1221" y="19"/>
                  </a:lnTo>
                  <a:lnTo>
                    <a:pt x="1265" y="13"/>
                  </a:lnTo>
                  <a:lnTo>
                    <a:pt x="1307" y="6"/>
                  </a:lnTo>
                  <a:lnTo>
                    <a:pt x="1350" y="2"/>
                  </a:lnTo>
                  <a:lnTo>
                    <a:pt x="1392" y="0"/>
                  </a:lnTo>
                  <a:lnTo>
                    <a:pt x="1432" y="0"/>
                  </a:lnTo>
                  <a:lnTo>
                    <a:pt x="1472" y="1"/>
                  </a:lnTo>
                  <a:lnTo>
                    <a:pt x="1452" y="12"/>
                  </a:lnTo>
                  <a:lnTo>
                    <a:pt x="1462" y="31"/>
                  </a:lnTo>
                  <a:lnTo>
                    <a:pt x="1513" y="4"/>
                  </a:lnTo>
                  <a:lnTo>
                    <a:pt x="1524" y="5"/>
                  </a:lnTo>
                  <a:lnTo>
                    <a:pt x="1537" y="6"/>
                  </a:lnTo>
                  <a:lnTo>
                    <a:pt x="1549" y="9"/>
                  </a:lnTo>
                  <a:lnTo>
                    <a:pt x="1561" y="10"/>
                  </a:lnTo>
                  <a:lnTo>
                    <a:pt x="1573" y="13"/>
                  </a:lnTo>
                  <a:lnTo>
                    <a:pt x="1584" y="15"/>
                  </a:lnTo>
                  <a:lnTo>
                    <a:pt x="1595" y="18"/>
                  </a:lnTo>
                  <a:lnTo>
                    <a:pt x="1606" y="21"/>
                  </a:lnTo>
                  <a:lnTo>
                    <a:pt x="1623" y="26"/>
                  </a:lnTo>
                  <a:lnTo>
                    <a:pt x="1640" y="31"/>
                  </a:lnTo>
                  <a:lnTo>
                    <a:pt x="1656" y="38"/>
                  </a:lnTo>
                  <a:lnTo>
                    <a:pt x="1671" y="44"/>
                  </a:lnTo>
                  <a:lnTo>
                    <a:pt x="1686" y="52"/>
                  </a:lnTo>
                  <a:lnTo>
                    <a:pt x="1700" y="61"/>
                  </a:lnTo>
                  <a:lnTo>
                    <a:pt x="1714" y="70"/>
                  </a:lnTo>
                  <a:lnTo>
                    <a:pt x="1727" y="79"/>
                  </a:lnTo>
                  <a:lnTo>
                    <a:pt x="1740" y="91"/>
                  </a:lnTo>
                  <a:lnTo>
                    <a:pt x="1752" y="103"/>
                  </a:lnTo>
                  <a:lnTo>
                    <a:pt x="1764" y="114"/>
                  </a:lnTo>
                  <a:lnTo>
                    <a:pt x="1775" y="129"/>
                  </a:lnTo>
                  <a:lnTo>
                    <a:pt x="1786" y="143"/>
                  </a:lnTo>
                  <a:lnTo>
                    <a:pt x="1796" y="157"/>
                  </a:lnTo>
                  <a:lnTo>
                    <a:pt x="1805" y="173"/>
                  </a:lnTo>
                  <a:lnTo>
                    <a:pt x="1815" y="190"/>
                  </a:lnTo>
                  <a:lnTo>
                    <a:pt x="1824" y="209"/>
                  </a:lnTo>
                  <a:lnTo>
                    <a:pt x="1833" y="229"/>
                  </a:lnTo>
                  <a:lnTo>
                    <a:pt x="1841" y="250"/>
                  </a:lnTo>
                  <a:lnTo>
                    <a:pt x="1848" y="270"/>
                  </a:lnTo>
                  <a:lnTo>
                    <a:pt x="1855" y="292"/>
                  </a:lnTo>
                  <a:lnTo>
                    <a:pt x="1860" y="316"/>
                  </a:lnTo>
                  <a:lnTo>
                    <a:pt x="1865" y="339"/>
                  </a:lnTo>
                  <a:lnTo>
                    <a:pt x="1870" y="363"/>
                  </a:lnTo>
                  <a:lnTo>
                    <a:pt x="1844" y="407"/>
                  </a:lnTo>
                  <a:lnTo>
                    <a:pt x="1863" y="419"/>
                  </a:lnTo>
                  <a:lnTo>
                    <a:pt x="1876" y="397"/>
                  </a:lnTo>
                  <a:lnTo>
                    <a:pt x="1886" y="505"/>
                  </a:lnTo>
                  <a:lnTo>
                    <a:pt x="1886" y="620"/>
                  </a:lnTo>
                  <a:lnTo>
                    <a:pt x="1880" y="740"/>
                  </a:lnTo>
                  <a:lnTo>
                    <a:pt x="1865" y="864"/>
                  </a:lnTo>
                  <a:lnTo>
                    <a:pt x="1835" y="843"/>
                  </a:lnTo>
                  <a:lnTo>
                    <a:pt x="1822" y="861"/>
                  </a:lnTo>
                  <a:lnTo>
                    <a:pt x="1861" y="888"/>
                  </a:lnTo>
                  <a:lnTo>
                    <a:pt x="1854" y="938"/>
                  </a:lnTo>
                  <a:lnTo>
                    <a:pt x="1846" y="987"/>
                  </a:lnTo>
                  <a:lnTo>
                    <a:pt x="1837" y="1035"/>
                  </a:lnTo>
                  <a:lnTo>
                    <a:pt x="1828" y="1085"/>
                  </a:lnTo>
                  <a:lnTo>
                    <a:pt x="1817" y="1133"/>
                  </a:lnTo>
                  <a:lnTo>
                    <a:pt x="1807" y="1180"/>
                  </a:lnTo>
                  <a:lnTo>
                    <a:pt x="1796" y="1226"/>
                  </a:lnTo>
                  <a:lnTo>
                    <a:pt x="1785" y="1272"/>
                  </a:lnTo>
                  <a:lnTo>
                    <a:pt x="1714" y="1272"/>
                  </a:lnTo>
                  <a:lnTo>
                    <a:pt x="1714" y="1299"/>
                  </a:lnTo>
                  <a:lnTo>
                    <a:pt x="1778" y="1299"/>
                  </a:lnTo>
                  <a:lnTo>
                    <a:pt x="1755" y="1385"/>
                  </a:lnTo>
                  <a:lnTo>
                    <a:pt x="1733" y="1467"/>
                  </a:lnTo>
                  <a:lnTo>
                    <a:pt x="1709" y="1541"/>
                  </a:lnTo>
                  <a:lnTo>
                    <a:pt x="1688" y="1609"/>
                  </a:lnTo>
                  <a:lnTo>
                    <a:pt x="1670" y="1669"/>
                  </a:lnTo>
                  <a:lnTo>
                    <a:pt x="1653" y="1718"/>
                  </a:lnTo>
                  <a:lnTo>
                    <a:pt x="1640" y="1757"/>
                  </a:lnTo>
                  <a:lnTo>
                    <a:pt x="1630" y="178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Freeform 9"/>
            <p:cNvSpPr>
              <a:spLocks/>
            </p:cNvSpPr>
            <p:nvPr/>
          </p:nvSpPr>
          <p:spPr bwMode="auto">
            <a:xfrm>
              <a:off x="3381521" y="4247357"/>
              <a:ext cx="1943100" cy="919163"/>
            </a:xfrm>
            <a:custGeom>
              <a:avLst/>
              <a:gdLst>
                <a:gd name="T0" fmla="*/ 214 w 1224"/>
                <a:gd name="T1" fmla="*/ 579 h 579"/>
                <a:gd name="T2" fmla="*/ 135 w 1224"/>
                <a:gd name="T3" fmla="*/ 310 h 579"/>
                <a:gd name="T4" fmla="*/ 0 w 1224"/>
                <a:gd name="T5" fmla="*/ 388 h 579"/>
                <a:gd name="T6" fmla="*/ 31 w 1224"/>
                <a:gd name="T7" fmla="*/ 310 h 579"/>
                <a:gd name="T8" fmla="*/ 1216 w 1224"/>
                <a:gd name="T9" fmla="*/ 0 h 579"/>
                <a:gd name="T10" fmla="*/ 1224 w 1224"/>
                <a:gd name="T11" fmla="*/ 142 h 579"/>
                <a:gd name="T12" fmla="*/ 214 w 1224"/>
                <a:gd name="T13" fmla="*/ 579 h 579"/>
              </a:gdLst>
              <a:ahLst/>
              <a:cxnLst>
                <a:cxn ang="0">
                  <a:pos x="T0" y="T1"/>
                </a:cxn>
                <a:cxn ang="0">
                  <a:pos x="T2" y="T3"/>
                </a:cxn>
                <a:cxn ang="0">
                  <a:pos x="T4" y="T5"/>
                </a:cxn>
                <a:cxn ang="0">
                  <a:pos x="T6" y="T7"/>
                </a:cxn>
                <a:cxn ang="0">
                  <a:pos x="T8" y="T9"/>
                </a:cxn>
                <a:cxn ang="0">
                  <a:pos x="T10" y="T11"/>
                </a:cxn>
                <a:cxn ang="0">
                  <a:pos x="T12" y="T13"/>
                </a:cxn>
              </a:cxnLst>
              <a:rect l="0" t="0" r="r" b="b"/>
              <a:pathLst>
                <a:path w="1224" h="579">
                  <a:moveTo>
                    <a:pt x="214" y="579"/>
                  </a:moveTo>
                  <a:lnTo>
                    <a:pt x="135" y="310"/>
                  </a:lnTo>
                  <a:lnTo>
                    <a:pt x="0" y="388"/>
                  </a:lnTo>
                  <a:lnTo>
                    <a:pt x="31" y="310"/>
                  </a:lnTo>
                  <a:lnTo>
                    <a:pt x="1216" y="0"/>
                  </a:lnTo>
                  <a:lnTo>
                    <a:pt x="1224" y="142"/>
                  </a:lnTo>
                  <a:lnTo>
                    <a:pt x="214" y="57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10"/>
            <p:cNvSpPr>
              <a:spLocks/>
            </p:cNvSpPr>
            <p:nvPr/>
          </p:nvSpPr>
          <p:spPr bwMode="auto">
            <a:xfrm>
              <a:off x="3951433" y="1670845"/>
              <a:ext cx="46038" cy="96838"/>
            </a:xfrm>
            <a:custGeom>
              <a:avLst/>
              <a:gdLst>
                <a:gd name="T0" fmla="*/ 29 w 29"/>
                <a:gd name="T1" fmla="*/ 57 h 61"/>
                <a:gd name="T2" fmla="*/ 22 w 29"/>
                <a:gd name="T3" fmla="*/ 0 h 61"/>
                <a:gd name="T4" fmla="*/ 0 w 29"/>
                <a:gd name="T5" fmla="*/ 4 h 61"/>
                <a:gd name="T6" fmla="*/ 8 w 29"/>
                <a:gd name="T7" fmla="*/ 61 h 61"/>
                <a:gd name="T8" fmla="*/ 29 w 29"/>
                <a:gd name="T9" fmla="*/ 57 h 61"/>
              </a:gdLst>
              <a:ahLst/>
              <a:cxnLst>
                <a:cxn ang="0">
                  <a:pos x="T0" y="T1"/>
                </a:cxn>
                <a:cxn ang="0">
                  <a:pos x="T2" y="T3"/>
                </a:cxn>
                <a:cxn ang="0">
                  <a:pos x="T4" y="T5"/>
                </a:cxn>
                <a:cxn ang="0">
                  <a:pos x="T6" y="T7"/>
                </a:cxn>
                <a:cxn ang="0">
                  <a:pos x="T8" y="T9"/>
                </a:cxn>
              </a:cxnLst>
              <a:rect l="0" t="0" r="r" b="b"/>
              <a:pathLst>
                <a:path w="29" h="61">
                  <a:moveTo>
                    <a:pt x="29" y="57"/>
                  </a:moveTo>
                  <a:lnTo>
                    <a:pt x="22" y="0"/>
                  </a:lnTo>
                  <a:lnTo>
                    <a:pt x="0" y="4"/>
                  </a:lnTo>
                  <a:lnTo>
                    <a:pt x="8" y="61"/>
                  </a:lnTo>
                  <a:lnTo>
                    <a:pt x="29" y="5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Freeform 232"/>
            <p:cNvSpPr>
              <a:spLocks/>
            </p:cNvSpPr>
            <p:nvPr/>
          </p:nvSpPr>
          <p:spPr bwMode="auto">
            <a:xfrm>
              <a:off x="3973658" y="1799432"/>
              <a:ext cx="55563" cy="96838"/>
            </a:xfrm>
            <a:custGeom>
              <a:avLst/>
              <a:gdLst>
                <a:gd name="T0" fmla="*/ 15 w 35"/>
                <a:gd name="T1" fmla="*/ 61 h 61"/>
                <a:gd name="T2" fmla="*/ 35 w 35"/>
                <a:gd name="T3" fmla="*/ 55 h 61"/>
                <a:gd name="T4" fmla="*/ 21 w 35"/>
                <a:gd name="T5" fmla="*/ 0 h 61"/>
                <a:gd name="T6" fmla="*/ 0 w 35"/>
                <a:gd name="T7" fmla="*/ 5 h 61"/>
                <a:gd name="T8" fmla="*/ 15 w 35"/>
                <a:gd name="T9" fmla="*/ 61 h 61"/>
              </a:gdLst>
              <a:ahLst/>
              <a:cxnLst>
                <a:cxn ang="0">
                  <a:pos x="T0" y="T1"/>
                </a:cxn>
                <a:cxn ang="0">
                  <a:pos x="T2" y="T3"/>
                </a:cxn>
                <a:cxn ang="0">
                  <a:pos x="T4" y="T5"/>
                </a:cxn>
                <a:cxn ang="0">
                  <a:pos x="T6" y="T7"/>
                </a:cxn>
                <a:cxn ang="0">
                  <a:pos x="T8" y="T9"/>
                </a:cxn>
              </a:cxnLst>
              <a:rect l="0" t="0" r="r" b="b"/>
              <a:pathLst>
                <a:path w="35" h="61">
                  <a:moveTo>
                    <a:pt x="15" y="61"/>
                  </a:moveTo>
                  <a:lnTo>
                    <a:pt x="35" y="55"/>
                  </a:lnTo>
                  <a:lnTo>
                    <a:pt x="21" y="0"/>
                  </a:lnTo>
                  <a:lnTo>
                    <a:pt x="0" y="5"/>
                  </a:lnTo>
                  <a:lnTo>
                    <a:pt x="15"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233"/>
            <p:cNvSpPr>
              <a:spLocks/>
            </p:cNvSpPr>
            <p:nvPr/>
          </p:nvSpPr>
          <p:spPr bwMode="auto">
            <a:xfrm>
              <a:off x="4011758" y="1924845"/>
              <a:ext cx="65088" cy="96838"/>
            </a:xfrm>
            <a:custGeom>
              <a:avLst/>
              <a:gdLst>
                <a:gd name="T0" fmla="*/ 22 w 41"/>
                <a:gd name="T1" fmla="*/ 61 h 61"/>
                <a:gd name="T2" fmla="*/ 41 w 41"/>
                <a:gd name="T3" fmla="*/ 53 h 61"/>
                <a:gd name="T4" fmla="*/ 20 w 41"/>
                <a:gd name="T5" fmla="*/ 0 h 61"/>
                <a:gd name="T6" fmla="*/ 0 w 41"/>
                <a:gd name="T7" fmla="*/ 8 h 61"/>
                <a:gd name="T8" fmla="*/ 22 w 41"/>
                <a:gd name="T9" fmla="*/ 61 h 61"/>
              </a:gdLst>
              <a:ahLst/>
              <a:cxnLst>
                <a:cxn ang="0">
                  <a:pos x="T0" y="T1"/>
                </a:cxn>
                <a:cxn ang="0">
                  <a:pos x="T2" y="T3"/>
                </a:cxn>
                <a:cxn ang="0">
                  <a:pos x="T4" y="T5"/>
                </a:cxn>
                <a:cxn ang="0">
                  <a:pos x="T6" y="T7"/>
                </a:cxn>
                <a:cxn ang="0">
                  <a:pos x="T8" y="T9"/>
                </a:cxn>
              </a:cxnLst>
              <a:rect l="0" t="0" r="r" b="b"/>
              <a:pathLst>
                <a:path w="41" h="61">
                  <a:moveTo>
                    <a:pt x="22" y="61"/>
                  </a:moveTo>
                  <a:lnTo>
                    <a:pt x="41" y="53"/>
                  </a:lnTo>
                  <a:lnTo>
                    <a:pt x="20" y="0"/>
                  </a:lnTo>
                  <a:lnTo>
                    <a:pt x="0" y="8"/>
                  </a:lnTo>
                  <a:lnTo>
                    <a:pt x="22"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Freeform 13"/>
            <p:cNvSpPr>
              <a:spLocks/>
            </p:cNvSpPr>
            <p:nvPr/>
          </p:nvSpPr>
          <p:spPr bwMode="auto">
            <a:xfrm>
              <a:off x="4064146" y="2042320"/>
              <a:ext cx="74613" cy="96838"/>
            </a:xfrm>
            <a:custGeom>
              <a:avLst/>
              <a:gdLst>
                <a:gd name="T0" fmla="*/ 29 w 47"/>
                <a:gd name="T1" fmla="*/ 61 h 61"/>
                <a:gd name="T2" fmla="*/ 47 w 47"/>
                <a:gd name="T3" fmla="*/ 51 h 61"/>
                <a:gd name="T4" fmla="*/ 20 w 47"/>
                <a:gd name="T5" fmla="*/ 0 h 61"/>
                <a:gd name="T6" fmla="*/ 0 w 47"/>
                <a:gd name="T7" fmla="*/ 10 h 61"/>
                <a:gd name="T8" fmla="*/ 29 w 47"/>
                <a:gd name="T9" fmla="*/ 61 h 61"/>
              </a:gdLst>
              <a:ahLst/>
              <a:cxnLst>
                <a:cxn ang="0">
                  <a:pos x="T0" y="T1"/>
                </a:cxn>
                <a:cxn ang="0">
                  <a:pos x="T2" y="T3"/>
                </a:cxn>
                <a:cxn ang="0">
                  <a:pos x="T4" y="T5"/>
                </a:cxn>
                <a:cxn ang="0">
                  <a:pos x="T6" y="T7"/>
                </a:cxn>
                <a:cxn ang="0">
                  <a:pos x="T8" y="T9"/>
                </a:cxn>
              </a:cxnLst>
              <a:rect l="0" t="0" r="r" b="b"/>
              <a:pathLst>
                <a:path w="47" h="61">
                  <a:moveTo>
                    <a:pt x="29" y="61"/>
                  </a:moveTo>
                  <a:lnTo>
                    <a:pt x="47" y="51"/>
                  </a:lnTo>
                  <a:lnTo>
                    <a:pt x="20" y="0"/>
                  </a:lnTo>
                  <a:lnTo>
                    <a:pt x="0" y="10"/>
                  </a:lnTo>
                  <a:lnTo>
                    <a:pt x="29"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Freeform 14"/>
            <p:cNvSpPr>
              <a:spLocks/>
            </p:cNvSpPr>
            <p:nvPr/>
          </p:nvSpPr>
          <p:spPr bwMode="auto">
            <a:xfrm>
              <a:off x="4122883" y="2623345"/>
              <a:ext cx="82550" cy="93663"/>
            </a:xfrm>
            <a:custGeom>
              <a:avLst/>
              <a:gdLst>
                <a:gd name="T0" fmla="*/ 0 w 52"/>
                <a:gd name="T1" fmla="*/ 13 h 59"/>
                <a:gd name="T2" fmla="*/ 34 w 52"/>
                <a:gd name="T3" fmla="*/ 59 h 59"/>
                <a:gd name="T4" fmla="*/ 52 w 52"/>
                <a:gd name="T5" fmla="*/ 46 h 59"/>
                <a:gd name="T6" fmla="*/ 18 w 52"/>
                <a:gd name="T7" fmla="*/ 0 h 59"/>
                <a:gd name="T8" fmla="*/ 0 w 52"/>
                <a:gd name="T9" fmla="*/ 13 h 59"/>
              </a:gdLst>
              <a:ahLst/>
              <a:cxnLst>
                <a:cxn ang="0">
                  <a:pos x="T0" y="T1"/>
                </a:cxn>
                <a:cxn ang="0">
                  <a:pos x="T2" y="T3"/>
                </a:cxn>
                <a:cxn ang="0">
                  <a:pos x="T4" y="T5"/>
                </a:cxn>
                <a:cxn ang="0">
                  <a:pos x="T6" y="T7"/>
                </a:cxn>
                <a:cxn ang="0">
                  <a:pos x="T8" y="T9"/>
                </a:cxn>
              </a:cxnLst>
              <a:rect l="0" t="0" r="r" b="b"/>
              <a:pathLst>
                <a:path w="52" h="59">
                  <a:moveTo>
                    <a:pt x="0" y="13"/>
                  </a:moveTo>
                  <a:lnTo>
                    <a:pt x="34" y="59"/>
                  </a:lnTo>
                  <a:lnTo>
                    <a:pt x="52" y="46"/>
                  </a:lnTo>
                  <a:lnTo>
                    <a:pt x="18" y="0"/>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15"/>
            <p:cNvSpPr>
              <a:spLocks/>
            </p:cNvSpPr>
            <p:nvPr/>
          </p:nvSpPr>
          <p:spPr bwMode="auto">
            <a:xfrm>
              <a:off x="4205433" y="2726532"/>
              <a:ext cx="87313" cy="90488"/>
            </a:xfrm>
            <a:custGeom>
              <a:avLst/>
              <a:gdLst>
                <a:gd name="T0" fmla="*/ 0 w 55"/>
                <a:gd name="T1" fmla="*/ 14 h 57"/>
                <a:gd name="T2" fmla="*/ 39 w 55"/>
                <a:gd name="T3" fmla="*/ 57 h 57"/>
                <a:gd name="T4" fmla="*/ 55 w 55"/>
                <a:gd name="T5" fmla="*/ 41 h 57"/>
                <a:gd name="T6" fmla="*/ 16 w 55"/>
                <a:gd name="T7" fmla="*/ 0 h 57"/>
                <a:gd name="T8" fmla="*/ 0 w 55"/>
                <a:gd name="T9" fmla="*/ 14 h 57"/>
              </a:gdLst>
              <a:ahLst/>
              <a:cxnLst>
                <a:cxn ang="0">
                  <a:pos x="T0" y="T1"/>
                </a:cxn>
                <a:cxn ang="0">
                  <a:pos x="T2" y="T3"/>
                </a:cxn>
                <a:cxn ang="0">
                  <a:pos x="T4" y="T5"/>
                </a:cxn>
                <a:cxn ang="0">
                  <a:pos x="T6" y="T7"/>
                </a:cxn>
                <a:cxn ang="0">
                  <a:pos x="T8" y="T9"/>
                </a:cxn>
              </a:cxnLst>
              <a:rect l="0" t="0" r="r" b="b"/>
              <a:pathLst>
                <a:path w="55" h="57">
                  <a:moveTo>
                    <a:pt x="0" y="14"/>
                  </a:moveTo>
                  <a:lnTo>
                    <a:pt x="39" y="57"/>
                  </a:lnTo>
                  <a:lnTo>
                    <a:pt x="55" y="41"/>
                  </a:lnTo>
                  <a:lnTo>
                    <a:pt x="16" y="0"/>
                  </a:lnTo>
                  <a:lnTo>
                    <a:pt x="0"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Freeform 16"/>
            <p:cNvSpPr>
              <a:spLocks/>
            </p:cNvSpPr>
            <p:nvPr/>
          </p:nvSpPr>
          <p:spPr bwMode="auto">
            <a:xfrm>
              <a:off x="4300683" y="2817020"/>
              <a:ext cx="88900" cy="85725"/>
            </a:xfrm>
            <a:custGeom>
              <a:avLst/>
              <a:gdLst>
                <a:gd name="T0" fmla="*/ 0 w 56"/>
                <a:gd name="T1" fmla="*/ 17 h 54"/>
                <a:gd name="T2" fmla="*/ 43 w 56"/>
                <a:gd name="T3" fmla="*/ 54 h 54"/>
                <a:gd name="T4" fmla="*/ 56 w 56"/>
                <a:gd name="T5" fmla="*/ 38 h 54"/>
                <a:gd name="T6" fmla="*/ 14 w 56"/>
                <a:gd name="T7" fmla="*/ 0 h 54"/>
                <a:gd name="T8" fmla="*/ 0 w 56"/>
                <a:gd name="T9" fmla="*/ 17 h 54"/>
              </a:gdLst>
              <a:ahLst/>
              <a:cxnLst>
                <a:cxn ang="0">
                  <a:pos x="T0" y="T1"/>
                </a:cxn>
                <a:cxn ang="0">
                  <a:pos x="T2" y="T3"/>
                </a:cxn>
                <a:cxn ang="0">
                  <a:pos x="T4" y="T5"/>
                </a:cxn>
                <a:cxn ang="0">
                  <a:pos x="T6" y="T7"/>
                </a:cxn>
                <a:cxn ang="0">
                  <a:pos x="T8" y="T9"/>
                </a:cxn>
              </a:cxnLst>
              <a:rect l="0" t="0" r="r" b="b"/>
              <a:pathLst>
                <a:path w="56" h="54">
                  <a:moveTo>
                    <a:pt x="0" y="17"/>
                  </a:moveTo>
                  <a:lnTo>
                    <a:pt x="43" y="54"/>
                  </a:lnTo>
                  <a:lnTo>
                    <a:pt x="56" y="38"/>
                  </a:lnTo>
                  <a:lnTo>
                    <a:pt x="14" y="0"/>
                  </a:lnTo>
                  <a:lnTo>
                    <a:pt x="0" y="1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Freeform 17"/>
            <p:cNvSpPr>
              <a:spLocks/>
            </p:cNvSpPr>
            <p:nvPr/>
          </p:nvSpPr>
          <p:spPr bwMode="auto">
            <a:xfrm>
              <a:off x="4403871" y="2897982"/>
              <a:ext cx="95250" cy="77788"/>
            </a:xfrm>
            <a:custGeom>
              <a:avLst/>
              <a:gdLst>
                <a:gd name="T0" fmla="*/ 0 w 60"/>
                <a:gd name="T1" fmla="*/ 18 h 49"/>
                <a:gd name="T2" fmla="*/ 48 w 60"/>
                <a:gd name="T3" fmla="*/ 49 h 49"/>
                <a:gd name="T4" fmla="*/ 60 w 60"/>
                <a:gd name="T5" fmla="*/ 31 h 49"/>
                <a:gd name="T6" fmla="*/ 12 w 60"/>
                <a:gd name="T7" fmla="*/ 0 h 49"/>
                <a:gd name="T8" fmla="*/ 0 w 60"/>
                <a:gd name="T9" fmla="*/ 18 h 49"/>
              </a:gdLst>
              <a:ahLst/>
              <a:cxnLst>
                <a:cxn ang="0">
                  <a:pos x="T0" y="T1"/>
                </a:cxn>
                <a:cxn ang="0">
                  <a:pos x="T2" y="T3"/>
                </a:cxn>
                <a:cxn ang="0">
                  <a:pos x="T4" y="T5"/>
                </a:cxn>
                <a:cxn ang="0">
                  <a:pos x="T6" y="T7"/>
                </a:cxn>
                <a:cxn ang="0">
                  <a:pos x="T8" y="T9"/>
                </a:cxn>
              </a:cxnLst>
              <a:rect l="0" t="0" r="r" b="b"/>
              <a:pathLst>
                <a:path w="60" h="49">
                  <a:moveTo>
                    <a:pt x="0" y="18"/>
                  </a:moveTo>
                  <a:lnTo>
                    <a:pt x="48" y="49"/>
                  </a:lnTo>
                  <a:lnTo>
                    <a:pt x="60" y="31"/>
                  </a:lnTo>
                  <a:lnTo>
                    <a:pt x="12" y="0"/>
                  </a:lnTo>
                  <a:lnTo>
                    <a:pt x="0"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Freeform 18"/>
            <p:cNvSpPr>
              <a:spLocks/>
            </p:cNvSpPr>
            <p:nvPr/>
          </p:nvSpPr>
          <p:spPr bwMode="auto">
            <a:xfrm>
              <a:off x="4519758" y="2963070"/>
              <a:ext cx="96838" cy="73025"/>
            </a:xfrm>
            <a:custGeom>
              <a:avLst/>
              <a:gdLst>
                <a:gd name="T0" fmla="*/ 0 w 61"/>
                <a:gd name="T1" fmla="*/ 20 h 46"/>
                <a:gd name="T2" fmla="*/ 50 w 61"/>
                <a:gd name="T3" fmla="*/ 46 h 46"/>
                <a:gd name="T4" fmla="*/ 61 w 61"/>
                <a:gd name="T5" fmla="*/ 26 h 46"/>
                <a:gd name="T6" fmla="*/ 9 w 61"/>
                <a:gd name="T7" fmla="*/ 0 h 46"/>
                <a:gd name="T8" fmla="*/ 0 w 61"/>
                <a:gd name="T9" fmla="*/ 20 h 46"/>
              </a:gdLst>
              <a:ahLst/>
              <a:cxnLst>
                <a:cxn ang="0">
                  <a:pos x="T0" y="T1"/>
                </a:cxn>
                <a:cxn ang="0">
                  <a:pos x="T2" y="T3"/>
                </a:cxn>
                <a:cxn ang="0">
                  <a:pos x="T4" y="T5"/>
                </a:cxn>
                <a:cxn ang="0">
                  <a:pos x="T6" y="T7"/>
                </a:cxn>
                <a:cxn ang="0">
                  <a:pos x="T8" y="T9"/>
                </a:cxn>
              </a:cxnLst>
              <a:rect l="0" t="0" r="r" b="b"/>
              <a:pathLst>
                <a:path w="61" h="46">
                  <a:moveTo>
                    <a:pt x="0" y="20"/>
                  </a:moveTo>
                  <a:lnTo>
                    <a:pt x="50" y="46"/>
                  </a:lnTo>
                  <a:lnTo>
                    <a:pt x="61" y="26"/>
                  </a:lnTo>
                  <a:lnTo>
                    <a:pt x="9" y="0"/>
                  </a:lnTo>
                  <a:lnTo>
                    <a:pt x="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Freeform 19"/>
            <p:cNvSpPr>
              <a:spLocks/>
            </p:cNvSpPr>
            <p:nvPr/>
          </p:nvSpPr>
          <p:spPr bwMode="auto">
            <a:xfrm>
              <a:off x="4640408" y="3017045"/>
              <a:ext cx="98425" cy="61913"/>
            </a:xfrm>
            <a:custGeom>
              <a:avLst/>
              <a:gdLst>
                <a:gd name="T0" fmla="*/ 0 w 62"/>
                <a:gd name="T1" fmla="*/ 20 h 39"/>
                <a:gd name="T2" fmla="*/ 55 w 62"/>
                <a:gd name="T3" fmla="*/ 39 h 39"/>
                <a:gd name="T4" fmla="*/ 62 w 62"/>
                <a:gd name="T5" fmla="*/ 18 h 39"/>
                <a:gd name="T6" fmla="*/ 7 w 62"/>
                <a:gd name="T7" fmla="*/ 0 h 39"/>
                <a:gd name="T8" fmla="*/ 0 w 62"/>
                <a:gd name="T9" fmla="*/ 20 h 39"/>
              </a:gdLst>
              <a:ahLst/>
              <a:cxnLst>
                <a:cxn ang="0">
                  <a:pos x="T0" y="T1"/>
                </a:cxn>
                <a:cxn ang="0">
                  <a:pos x="T2" y="T3"/>
                </a:cxn>
                <a:cxn ang="0">
                  <a:pos x="T4" y="T5"/>
                </a:cxn>
                <a:cxn ang="0">
                  <a:pos x="T6" y="T7"/>
                </a:cxn>
                <a:cxn ang="0">
                  <a:pos x="T8" y="T9"/>
                </a:cxn>
              </a:cxnLst>
              <a:rect l="0" t="0" r="r" b="b"/>
              <a:pathLst>
                <a:path w="62" h="39">
                  <a:moveTo>
                    <a:pt x="0" y="20"/>
                  </a:moveTo>
                  <a:lnTo>
                    <a:pt x="55" y="39"/>
                  </a:lnTo>
                  <a:lnTo>
                    <a:pt x="62" y="18"/>
                  </a:lnTo>
                  <a:lnTo>
                    <a:pt x="7" y="0"/>
                  </a:lnTo>
                  <a:lnTo>
                    <a:pt x="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20"/>
            <p:cNvSpPr>
              <a:spLocks/>
            </p:cNvSpPr>
            <p:nvPr/>
          </p:nvSpPr>
          <p:spPr bwMode="auto">
            <a:xfrm>
              <a:off x="4768996" y="3053557"/>
              <a:ext cx="96838" cy="52388"/>
            </a:xfrm>
            <a:custGeom>
              <a:avLst/>
              <a:gdLst>
                <a:gd name="T0" fmla="*/ 61 w 61"/>
                <a:gd name="T1" fmla="*/ 12 h 33"/>
                <a:gd name="T2" fmla="*/ 4 w 61"/>
                <a:gd name="T3" fmla="*/ 0 h 33"/>
                <a:gd name="T4" fmla="*/ 0 w 61"/>
                <a:gd name="T5" fmla="*/ 21 h 33"/>
                <a:gd name="T6" fmla="*/ 56 w 61"/>
                <a:gd name="T7" fmla="*/ 33 h 33"/>
                <a:gd name="T8" fmla="*/ 61 w 61"/>
                <a:gd name="T9" fmla="*/ 12 h 33"/>
              </a:gdLst>
              <a:ahLst/>
              <a:cxnLst>
                <a:cxn ang="0">
                  <a:pos x="T0" y="T1"/>
                </a:cxn>
                <a:cxn ang="0">
                  <a:pos x="T2" y="T3"/>
                </a:cxn>
                <a:cxn ang="0">
                  <a:pos x="T4" y="T5"/>
                </a:cxn>
                <a:cxn ang="0">
                  <a:pos x="T6" y="T7"/>
                </a:cxn>
                <a:cxn ang="0">
                  <a:pos x="T8" y="T9"/>
                </a:cxn>
              </a:cxnLst>
              <a:rect l="0" t="0" r="r" b="b"/>
              <a:pathLst>
                <a:path w="61" h="33">
                  <a:moveTo>
                    <a:pt x="61" y="12"/>
                  </a:moveTo>
                  <a:lnTo>
                    <a:pt x="4" y="0"/>
                  </a:lnTo>
                  <a:lnTo>
                    <a:pt x="0" y="21"/>
                  </a:lnTo>
                  <a:lnTo>
                    <a:pt x="56" y="33"/>
                  </a:lnTo>
                  <a:lnTo>
                    <a:pt x="61"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Freeform 21"/>
            <p:cNvSpPr>
              <a:spLocks/>
            </p:cNvSpPr>
            <p:nvPr/>
          </p:nvSpPr>
          <p:spPr bwMode="auto">
            <a:xfrm>
              <a:off x="4924571" y="2404270"/>
              <a:ext cx="95250" cy="47625"/>
            </a:xfrm>
            <a:custGeom>
              <a:avLst/>
              <a:gdLst>
                <a:gd name="T0" fmla="*/ 60 w 60"/>
                <a:gd name="T1" fmla="*/ 20 h 30"/>
                <a:gd name="T2" fmla="*/ 57 w 60"/>
                <a:gd name="T3" fmla="*/ 0 h 30"/>
                <a:gd name="T4" fmla="*/ 0 w 60"/>
                <a:gd name="T5" fmla="*/ 9 h 30"/>
                <a:gd name="T6" fmla="*/ 2 w 60"/>
                <a:gd name="T7" fmla="*/ 30 h 30"/>
                <a:gd name="T8" fmla="*/ 60 w 60"/>
                <a:gd name="T9" fmla="*/ 20 h 30"/>
              </a:gdLst>
              <a:ahLst/>
              <a:cxnLst>
                <a:cxn ang="0">
                  <a:pos x="T0" y="T1"/>
                </a:cxn>
                <a:cxn ang="0">
                  <a:pos x="T2" y="T3"/>
                </a:cxn>
                <a:cxn ang="0">
                  <a:pos x="T4" y="T5"/>
                </a:cxn>
                <a:cxn ang="0">
                  <a:pos x="T6" y="T7"/>
                </a:cxn>
                <a:cxn ang="0">
                  <a:pos x="T8" y="T9"/>
                </a:cxn>
              </a:cxnLst>
              <a:rect l="0" t="0" r="r" b="b"/>
              <a:pathLst>
                <a:path w="60" h="30">
                  <a:moveTo>
                    <a:pt x="60" y="20"/>
                  </a:moveTo>
                  <a:lnTo>
                    <a:pt x="57" y="0"/>
                  </a:lnTo>
                  <a:lnTo>
                    <a:pt x="0" y="9"/>
                  </a:lnTo>
                  <a:lnTo>
                    <a:pt x="2" y="30"/>
                  </a:lnTo>
                  <a:lnTo>
                    <a:pt x="6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Freeform 22"/>
            <p:cNvSpPr>
              <a:spLocks/>
            </p:cNvSpPr>
            <p:nvPr/>
          </p:nvSpPr>
          <p:spPr bwMode="auto">
            <a:xfrm>
              <a:off x="5049983" y="2366170"/>
              <a:ext cx="98425" cy="58738"/>
            </a:xfrm>
            <a:custGeom>
              <a:avLst/>
              <a:gdLst>
                <a:gd name="T0" fmla="*/ 62 w 62"/>
                <a:gd name="T1" fmla="*/ 21 h 37"/>
                <a:gd name="T2" fmla="*/ 56 w 62"/>
                <a:gd name="T3" fmla="*/ 0 h 37"/>
                <a:gd name="T4" fmla="*/ 0 w 62"/>
                <a:gd name="T5" fmla="*/ 16 h 37"/>
                <a:gd name="T6" fmla="*/ 7 w 62"/>
                <a:gd name="T7" fmla="*/ 37 h 37"/>
                <a:gd name="T8" fmla="*/ 62 w 62"/>
                <a:gd name="T9" fmla="*/ 21 h 37"/>
              </a:gdLst>
              <a:ahLst/>
              <a:cxnLst>
                <a:cxn ang="0">
                  <a:pos x="T0" y="T1"/>
                </a:cxn>
                <a:cxn ang="0">
                  <a:pos x="T2" y="T3"/>
                </a:cxn>
                <a:cxn ang="0">
                  <a:pos x="T4" y="T5"/>
                </a:cxn>
                <a:cxn ang="0">
                  <a:pos x="T6" y="T7"/>
                </a:cxn>
                <a:cxn ang="0">
                  <a:pos x="T8" y="T9"/>
                </a:cxn>
              </a:cxnLst>
              <a:rect l="0" t="0" r="r" b="b"/>
              <a:pathLst>
                <a:path w="62" h="37">
                  <a:moveTo>
                    <a:pt x="62" y="21"/>
                  </a:moveTo>
                  <a:lnTo>
                    <a:pt x="56" y="0"/>
                  </a:lnTo>
                  <a:lnTo>
                    <a:pt x="0" y="16"/>
                  </a:lnTo>
                  <a:lnTo>
                    <a:pt x="7" y="37"/>
                  </a:lnTo>
                  <a:lnTo>
                    <a:pt x="62"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Freeform 23"/>
            <p:cNvSpPr>
              <a:spLocks/>
            </p:cNvSpPr>
            <p:nvPr/>
          </p:nvSpPr>
          <p:spPr bwMode="auto">
            <a:xfrm>
              <a:off x="5173808" y="2312195"/>
              <a:ext cx="96838" cy="68263"/>
            </a:xfrm>
            <a:custGeom>
              <a:avLst/>
              <a:gdLst>
                <a:gd name="T0" fmla="*/ 61 w 61"/>
                <a:gd name="T1" fmla="*/ 21 h 43"/>
                <a:gd name="T2" fmla="*/ 52 w 61"/>
                <a:gd name="T3" fmla="*/ 0 h 43"/>
                <a:gd name="T4" fmla="*/ 0 w 61"/>
                <a:gd name="T5" fmla="*/ 24 h 43"/>
                <a:gd name="T6" fmla="*/ 8 w 61"/>
                <a:gd name="T7" fmla="*/ 43 h 43"/>
                <a:gd name="T8" fmla="*/ 61 w 61"/>
                <a:gd name="T9" fmla="*/ 21 h 43"/>
              </a:gdLst>
              <a:ahLst/>
              <a:cxnLst>
                <a:cxn ang="0">
                  <a:pos x="T0" y="T1"/>
                </a:cxn>
                <a:cxn ang="0">
                  <a:pos x="T2" y="T3"/>
                </a:cxn>
                <a:cxn ang="0">
                  <a:pos x="T4" y="T5"/>
                </a:cxn>
                <a:cxn ang="0">
                  <a:pos x="T6" y="T7"/>
                </a:cxn>
                <a:cxn ang="0">
                  <a:pos x="T8" y="T9"/>
                </a:cxn>
              </a:cxnLst>
              <a:rect l="0" t="0" r="r" b="b"/>
              <a:pathLst>
                <a:path w="61" h="43">
                  <a:moveTo>
                    <a:pt x="61" y="21"/>
                  </a:moveTo>
                  <a:lnTo>
                    <a:pt x="52" y="0"/>
                  </a:lnTo>
                  <a:lnTo>
                    <a:pt x="0" y="24"/>
                  </a:lnTo>
                  <a:lnTo>
                    <a:pt x="8" y="43"/>
                  </a:lnTo>
                  <a:lnTo>
                    <a:pt x="61"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Freeform 24"/>
            <p:cNvSpPr>
              <a:spLocks/>
            </p:cNvSpPr>
            <p:nvPr/>
          </p:nvSpPr>
          <p:spPr bwMode="auto">
            <a:xfrm>
              <a:off x="5289696" y="2247107"/>
              <a:ext cx="96838" cy="76200"/>
            </a:xfrm>
            <a:custGeom>
              <a:avLst/>
              <a:gdLst>
                <a:gd name="T0" fmla="*/ 61 w 61"/>
                <a:gd name="T1" fmla="*/ 18 h 48"/>
                <a:gd name="T2" fmla="*/ 49 w 61"/>
                <a:gd name="T3" fmla="*/ 0 h 48"/>
                <a:gd name="T4" fmla="*/ 0 w 61"/>
                <a:gd name="T5" fmla="*/ 30 h 48"/>
                <a:gd name="T6" fmla="*/ 12 w 61"/>
                <a:gd name="T7" fmla="*/ 48 h 48"/>
                <a:gd name="T8" fmla="*/ 61 w 61"/>
                <a:gd name="T9" fmla="*/ 18 h 48"/>
              </a:gdLst>
              <a:ahLst/>
              <a:cxnLst>
                <a:cxn ang="0">
                  <a:pos x="T0" y="T1"/>
                </a:cxn>
                <a:cxn ang="0">
                  <a:pos x="T2" y="T3"/>
                </a:cxn>
                <a:cxn ang="0">
                  <a:pos x="T4" y="T5"/>
                </a:cxn>
                <a:cxn ang="0">
                  <a:pos x="T6" y="T7"/>
                </a:cxn>
                <a:cxn ang="0">
                  <a:pos x="T8" y="T9"/>
                </a:cxn>
              </a:cxnLst>
              <a:rect l="0" t="0" r="r" b="b"/>
              <a:pathLst>
                <a:path w="61" h="48">
                  <a:moveTo>
                    <a:pt x="61" y="18"/>
                  </a:moveTo>
                  <a:lnTo>
                    <a:pt x="49" y="0"/>
                  </a:lnTo>
                  <a:lnTo>
                    <a:pt x="0" y="30"/>
                  </a:lnTo>
                  <a:lnTo>
                    <a:pt x="12" y="48"/>
                  </a:lnTo>
                  <a:lnTo>
                    <a:pt x="61"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Freeform 25"/>
            <p:cNvSpPr>
              <a:spLocks/>
            </p:cNvSpPr>
            <p:nvPr/>
          </p:nvSpPr>
          <p:spPr bwMode="auto">
            <a:xfrm>
              <a:off x="5399233" y="2166145"/>
              <a:ext cx="92075" cy="84138"/>
            </a:xfrm>
            <a:custGeom>
              <a:avLst/>
              <a:gdLst>
                <a:gd name="T0" fmla="*/ 58 w 58"/>
                <a:gd name="T1" fmla="*/ 18 h 53"/>
                <a:gd name="T2" fmla="*/ 45 w 58"/>
                <a:gd name="T3" fmla="*/ 0 h 53"/>
                <a:gd name="T4" fmla="*/ 0 w 58"/>
                <a:gd name="T5" fmla="*/ 36 h 53"/>
                <a:gd name="T6" fmla="*/ 13 w 58"/>
                <a:gd name="T7" fmla="*/ 53 h 53"/>
                <a:gd name="T8" fmla="*/ 58 w 58"/>
                <a:gd name="T9" fmla="*/ 18 h 53"/>
              </a:gdLst>
              <a:ahLst/>
              <a:cxnLst>
                <a:cxn ang="0">
                  <a:pos x="T0" y="T1"/>
                </a:cxn>
                <a:cxn ang="0">
                  <a:pos x="T2" y="T3"/>
                </a:cxn>
                <a:cxn ang="0">
                  <a:pos x="T4" y="T5"/>
                </a:cxn>
                <a:cxn ang="0">
                  <a:pos x="T6" y="T7"/>
                </a:cxn>
                <a:cxn ang="0">
                  <a:pos x="T8" y="T9"/>
                </a:cxn>
              </a:cxnLst>
              <a:rect l="0" t="0" r="r" b="b"/>
              <a:pathLst>
                <a:path w="58" h="53">
                  <a:moveTo>
                    <a:pt x="58" y="18"/>
                  </a:moveTo>
                  <a:lnTo>
                    <a:pt x="45" y="0"/>
                  </a:lnTo>
                  <a:lnTo>
                    <a:pt x="0" y="36"/>
                  </a:lnTo>
                  <a:lnTo>
                    <a:pt x="13" y="53"/>
                  </a:lnTo>
                  <a:lnTo>
                    <a:pt x="58"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Freeform 26"/>
            <p:cNvSpPr>
              <a:spLocks/>
            </p:cNvSpPr>
            <p:nvPr/>
          </p:nvSpPr>
          <p:spPr bwMode="auto">
            <a:xfrm>
              <a:off x="5497658" y="2075657"/>
              <a:ext cx="88900" cy="88900"/>
            </a:xfrm>
            <a:custGeom>
              <a:avLst/>
              <a:gdLst>
                <a:gd name="T0" fmla="*/ 56 w 56"/>
                <a:gd name="T1" fmla="*/ 15 h 56"/>
                <a:gd name="T2" fmla="*/ 42 w 56"/>
                <a:gd name="T3" fmla="*/ 0 h 56"/>
                <a:gd name="T4" fmla="*/ 0 w 56"/>
                <a:gd name="T5" fmla="*/ 40 h 56"/>
                <a:gd name="T6" fmla="*/ 16 w 56"/>
                <a:gd name="T7" fmla="*/ 56 h 56"/>
                <a:gd name="T8" fmla="*/ 56 w 56"/>
                <a:gd name="T9" fmla="*/ 15 h 56"/>
              </a:gdLst>
              <a:ahLst/>
              <a:cxnLst>
                <a:cxn ang="0">
                  <a:pos x="T0" y="T1"/>
                </a:cxn>
                <a:cxn ang="0">
                  <a:pos x="T2" y="T3"/>
                </a:cxn>
                <a:cxn ang="0">
                  <a:pos x="T4" y="T5"/>
                </a:cxn>
                <a:cxn ang="0">
                  <a:pos x="T6" y="T7"/>
                </a:cxn>
                <a:cxn ang="0">
                  <a:pos x="T8" y="T9"/>
                </a:cxn>
              </a:cxnLst>
              <a:rect l="0" t="0" r="r" b="b"/>
              <a:pathLst>
                <a:path w="56" h="56">
                  <a:moveTo>
                    <a:pt x="56" y="15"/>
                  </a:moveTo>
                  <a:lnTo>
                    <a:pt x="42" y="0"/>
                  </a:lnTo>
                  <a:lnTo>
                    <a:pt x="0" y="40"/>
                  </a:lnTo>
                  <a:lnTo>
                    <a:pt x="16" y="56"/>
                  </a:lnTo>
                  <a:lnTo>
                    <a:pt x="56" y="1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Freeform 27"/>
            <p:cNvSpPr>
              <a:spLocks/>
            </p:cNvSpPr>
            <p:nvPr/>
          </p:nvSpPr>
          <p:spPr bwMode="auto">
            <a:xfrm>
              <a:off x="5586558" y="1972470"/>
              <a:ext cx="82550" cy="95250"/>
            </a:xfrm>
            <a:custGeom>
              <a:avLst/>
              <a:gdLst>
                <a:gd name="T0" fmla="*/ 52 w 52"/>
                <a:gd name="T1" fmla="*/ 14 h 60"/>
                <a:gd name="T2" fmla="*/ 35 w 52"/>
                <a:gd name="T3" fmla="*/ 0 h 60"/>
                <a:gd name="T4" fmla="*/ 0 w 52"/>
                <a:gd name="T5" fmla="*/ 45 h 60"/>
                <a:gd name="T6" fmla="*/ 17 w 52"/>
                <a:gd name="T7" fmla="*/ 60 h 60"/>
                <a:gd name="T8" fmla="*/ 52 w 52"/>
                <a:gd name="T9" fmla="*/ 14 h 60"/>
              </a:gdLst>
              <a:ahLst/>
              <a:cxnLst>
                <a:cxn ang="0">
                  <a:pos x="T0" y="T1"/>
                </a:cxn>
                <a:cxn ang="0">
                  <a:pos x="T2" y="T3"/>
                </a:cxn>
                <a:cxn ang="0">
                  <a:pos x="T4" y="T5"/>
                </a:cxn>
                <a:cxn ang="0">
                  <a:pos x="T6" y="T7"/>
                </a:cxn>
                <a:cxn ang="0">
                  <a:pos x="T8" y="T9"/>
                </a:cxn>
              </a:cxnLst>
              <a:rect l="0" t="0" r="r" b="b"/>
              <a:pathLst>
                <a:path w="52" h="60">
                  <a:moveTo>
                    <a:pt x="52" y="14"/>
                  </a:moveTo>
                  <a:lnTo>
                    <a:pt x="35" y="0"/>
                  </a:lnTo>
                  <a:lnTo>
                    <a:pt x="0" y="45"/>
                  </a:lnTo>
                  <a:lnTo>
                    <a:pt x="17" y="60"/>
                  </a:lnTo>
                  <a:lnTo>
                    <a:pt x="52"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Freeform 28"/>
            <p:cNvSpPr>
              <a:spLocks/>
            </p:cNvSpPr>
            <p:nvPr/>
          </p:nvSpPr>
          <p:spPr bwMode="auto">
            <a:xfrm>
              <a:off x="5356371" y="2348707"/>
              <a:ext cx="77788" cy="96838"/>
            </a:xfrm>
            <a:custGeom>
              <a:avLst/>
              <a:gdLst>
                <a:gd name="T0" fmla="*/ 0 w 49"/>
                <a:gd name="T1" fmla="*/ 13 h 61"/>
                <a:gd name="T2" fmla="*/ 31 w 49"/>
                <a:gd name="T3" fmla="*/ 61 h 61"/>
                <a:gd name="T4" fmla="*/ 49 w 49"/>
                <a:gd name="T5" fmla="*/ 48 h 61"/>
                <a:gd name="T6" fmla="*/ 18 w 49"/>
                <a:gd name="T7" fmla="*/ 0 h 61"/>
                <a:gd name="T8" fmla="*/ 0 w 49"/>
                <a:gd name="T9" fmla="*/ 13 h 61"/>
              </a:gdLst>
              <a:ahLst/>
              <a:cxnLst>
                <a:cxn ang="0">
                  <a:pos x="T0" y="T1"/>
                </a:cxn>
                <a:cxn ang="0">
                  <a:pos x="T2" y="T3"/>
                </a:cxn>
                <a:cxn ang="0">
                  <a:pos x="T4" y="T5"/>
                </a:cxn>
                <a:cxn ang="0">
                  <a:pos x="T6" y="T7"/>
                </a:cxn>
                <a:cxn ang="0">
                  <a:pos x="T8" y="T9"/>
                </a:cxn>
              </a:cxnLst>
              <a:rect l="0" t="0" r="r" b="b"/>
              <a:pathLst>
                <a:path w="49" h="61">
                  <a:moveTo>
                    <a:pt x="0" y="13"/>
                  </a:moveTo>
                  <a:lnTo>
                    <a:pt x="31" y="61"/>
                  </a:lnTo>
                  <a:lnTo>
                    <a:pt x="49" y="48"/>
                  </a:lnTo>
                  <a:lnTo>
                    <a:pt x="18" y="0"/>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Freeform 29"/>
            <p:cNvSpPr>
              <a:spLocks/>
            </p:cNvSpPr>
            <p:nvPr/>
          </p:nvSpPr>
          <p:spPr bwMode="auto">
            <a:xfrm>
              <a:off x="5434158" y="2453482"/>
              <a:ext cx="87313" cy="92075"/>
            </a:xfrm>
            <a:custGeom>
              <a:avLst/>
              <a:gdLst>
                <a:gd name="T0" fmla="*/ 0 w 55"/>
                <a:gd name="T1" fmla="*/ 14 h 58"/>
                <a:gd name="T2" fmla="*/ 38 w 55"/>
                <a:gd name="T3" fmla="*/ 58 h 58"/>
                <a:gd name="T4" fmla="*/ 55 w 55"/>
                <a:gd name="T5" fmla="*/ 44 h 58"/>
                <a:gd name="T6" fmla="*/ 17 w 55"/>
                <a:gd name="T7" fmla="*/ 0 h 58"/>
                <a:gd name="T8" fmla="*/ 0 w 55"/>
                <a:gd name="T9" fmla="*/ 14 h 58"/>
              </a:gdLst>
              <a:ahLst/>
              <a:cxnLst>
                <a:cxn ang="0">
                  <a:pos x="T0" y="T1"/>
                </a:cxn>
                <a:cxn ang="0">
                  <a:pos x="T2" y="T3"/>
                </a:cxn>
                <a:cxn ang="0">
                  <a:pos x="T4" y="T5"/>
                </a:cxn>
                <a:cxn ang="0">
                  <a:pos x="T6" y="T7"/>
                </a:cxn>
                <a:cxn ang="0">
                  <a:pos x="T8" y="T9"/>
                </a:cxn>
              </a:cxnLst>
              <a:rect l="0" t="0" r="r" b="b"/>
              <a:pathLst>
                <a:path w="55" h="58">
                  <a:moveTo>
                    <a:pt x="0" y="14"/>
                  </a:moveTo>
                  <a:lnTo>
                    <a:pt x="38" y="58"/>
                  </a:lnTo>
                  <a:lnTo>
                    <a:pt x="55" y="44"/>
                  </a:lnTo>
                  <a:lnTo>
                    <a:pt x="17" y="0"/>
                  </a:lnTo>
                  <a:lnTo>
                    <a:pt x="0"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Freeform 30"/>
            <p:cNvSpPr>
              <a:spLocks/>
            </p:cNvSpPr>
            <p:nvPr/>
          </p:nvSpPr>
          <p:spPr bwMode="auto">
            <a:xfrm>
              <a:off x="5524646" y="2548732"/>
              <a:ext cx="92075" cy="85725"/>
            </a:xfrm>
            <a:custGeom>
              <a:avLst/>
              <a:gdLst>
                <a:gd name="T0" fmla="*/ 0 w 58"/>
                <a:gd name="T1" fmla="*/ 15 h 54"/>
                <a:gd name="T2" fmla="*/ 43 w 58"/>
                <a:gd name="T3" fmla="*/ 54 h 54"/>
                <a:gd name="T4" fmla="*/ 58 w 58"/>
                <a:gd name="T5" fmla="*/ 39 h 54"/>
                <a:gd name="T6" fmla="*/ 16 w 58"/>
                <a:gd name="T7" fmla="*/ 0 h 54"/>
                <a:gd name="T8" fmla="*/ 0 w 58"/>
                <a:gd name="T9" fmla="*/ 15 h 54"/>
              </a:gdLst>
              <a:ahLst/>
              <a:cxnLst>
                <a:cxn ang="0">
                  <a:pos x="T0" y="T1"/>
                </a:cxn>
                <a:cxn ang="0">
                  <a:pos x="T2" y="T3"/>
                </a:cxn>
                <a:cxn ang="0">
                  <a:pos x="T4" y="T5"/>
                </a:cxn>
                <a:cxn ang="0">
                  <a:pos x="T6" y="T7"/>
                </a:cxn>
                <a:cxn ang="0">
                  <a:pos x="T8" y="T9"/>
                </a:cxn>
              </a:cxnLst>
              <a:rect l="0" t="0" r="r" b="b"/>
              <a:pathLst>
                <a:path w="58" h="54">
                  <a:moveTo>
                    <a:pt x="0" y="15"/>
                  </a:moveTo>
                  <a:lnTo>
                    <a:pt x="43" y="54"/>
                  </a:lnTo>
                  <a:lnTo>
                    <a:pt x="58" y="39"/>
                  </a:lnTo>
                  <a:lnTo>
                    <a:pt x="16" y="0"/>
                  </a:lnTo>
                  <a:lnTo>
                    <a:pt x="0" y="1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Freeform 31"/>
            <p:cNvSpPr>
              <a:spLocks/>
            </p:cNvSpPr>
            <p:nvPr/>
          </p:nvSpPr>
          <p:spPr bwMode="auto">
            <a:xfrm>
              <a:off x="4129233" y="2161382"/>
              <a:ext cx="80963" cy="95250"/>
            </a:xfrm>
            <a:custGeom>
              <a:avLst/>
              <a:gdLst>
                <a:gd name="T0" fmla="*/ 32 w 51"/>
                <a:gd name="T1" fmla="*/ 60 h 60"/>
                <a:gd name="T2" fmla="*/ 51 w 51"/>
                <a:gd name="T3" fmla="*/ 49 h 60"/>
                <a:gd name="T4" fmla="*/ 18 w 51"/>
                <a:gd name="T5" fmla="*/ 0 h 60"/>
                <a:gd name="T6" fmla="*/ 0 w 51"/>
                <a:gd name="T7" fmla="*/ 13 h 60"/>
                <a:gd name="T8" fmla="*/ 32 w 51"/>
                <a:gd name="T9" fmla="*/ 60 h 60"/>
              </a:gdLst>
              <a:ahLst/>
              <a:cxnLst>
                <a:cxn ang="0">
                  <a:pos x="T0" y="T1"/>
                </a:cxn>
                <a:cxn ang="0">
                  <a:pos x="T2" y="T3"/>
                </a:cxn>
                <a:cxn ang="0">
                  <a:pos x="T4" y="T5"/>
                </a:cxn>
                <a:cxn ang="0">
                  <a:pos x="T6" y="T7"/>
                </a:cxn>
                <a:cxn ang="0">
                  <a:pos x="T8" y="T9"/>
                </a:cxn>
              </a:cxnLst>
              <a:rect l="0" t="0" r="r" b="b"/>
              <a:pathLst>
                <a:path w="51" h="60">
                  <a:moveTo>
                    <a:pt x="32" y="60"/>
                  </a:moveTo>
                  <a:lnTo>
                    <a:pt x="51" y="49"/>
                  </a:lnTo>
                  <a:lnTo>
                    <a:pt x="18" y="0"/>
                  </a:lnTo>
                  <a:lnTo>
                    <a:pt x="0" y="13"/>
                  </a:lnTo>
                  <a:lnTo>
                    <a:pt x="32" y="6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Freeform 32"/>
            <p:cNvSpPr>
              <a:spLocks/>
            </p:cNvSpPr>
            <p:nvPr/>
          </p:nvSpPr>
          <p:spPr bwMode="auto">
            <a:xfrm>
              <a:off x="4210196" y="2264570"/>
              <a:ext cx="85725" cy="93663"/>
            </a:xfrm>
            <a:custGeom>
              <a:avLst/>
              <a:gdLst>
                <a:gd name="T0" fmla="*/ 37 w 54"/>
                <a:gd name="T1" fmla="*/ 59 h 59"/>
                <a:gd name="T2" fmla="*/ 54 w 54"/>
                <a:gd name="T3" fmla="*/ 45 h 59"/>
                <a:gd name="T4" fmla="*/ 15 w 54"/>
                <a:gd name="T5" fmla="*/ 0 h 59"/>
                <a:gd name="T6" fmla="*/ 0 w 54"/>
                <a:gd name="T7" fmla="*/ 15 h 59"/>
                <a:gd name="T8" fmla="*/ 37 w 54"/>
                <a:gd name="T9" fmla="*/ 59 h 59"/>
              </a:gdLst>
              <a:ahLst/>
              <a:cxnLst>
                <a:cxn ang="0">
                  <a:pos x="T0" y="T1"/>
                </a:cxn>
                <a:cxn ang="0">
                  <a:pos x="T2" y="T3"/>
                </a:cxn>
                <a:cxn ang="0">
                  <a:pos x="T4" y="T5"/>
                </a:cxn>
                <a:cxn ang="0">
                  <a:pos x="T6" y="T7"/>
                </a:cxn>
                <a:cxn ang="0">
                  <a:pos x="T8" y="T9"/>
                </a:cxn>
              </a:cxnLst>
              <a:rect l="0" t="0" r="r" b="b"/>
              <a:pathLst>
                <a:path w="54" h="59">
                  <a:moveTo>
                    <a:pt x="37" y="59"/>
                  </a:moveTo>
                  <a:lnTo>
                    <a:pt x="54" y="45"/>
                  </a:lnTo>
                  <a:lnTo>
                    <a:pt x="15" y="0"/>
                  </a:lnTo>
                  <a:lnTo>
                    <a:pt x="0" y="15"/>
                  </a:lnTo>
                  <a:lnTo>
                    <a:pt x="37" y="5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Freeform 33"/>
            <p:cNvSpPr>
              <a:spLocks/>
            </p:cNvSpPr>
            <p:nvPr/>
          </p:nvSpPr>
          <p:spPr bwMode="auto">
            <a:xfrm>
              <a:off x="3645046" y="1816895"/>
              <a:ext cx="46038" cy="95250"/>
            </a:xfrm>
            <a:custGeom>
              <a:avLst/>
              <a:gdLst>
                <a:gd name="T0" fmla="*/ 21 w 29"/>
                <a:gd name="T1" fmla="*/ 0 h 60"/>
                <a:gd name="T2" fmla="*/ 0 w 29"/>
                <a:gd name="T3" fmla="*/ 3 h 60"/>
                <a:gd name="T4" fmla="*/ 7 w 29"/>
                <a:gd name="T5" fmla="*/ 60 h 60"/>
                <a:gd name="T6" fmla="*/ 29 w 29"/>
                <a:gd name="T7" fmla="*/ 57 h 60"/>
                <a:gd name="T8" fmla="*/ 21 w 29"/>
                <a:gd name="T9" fmla="*/ 0 h 60"/>
              </a:gdLst>
              <a:ahLst/>
              <a:cxnLst>
                <a:cxn ang="0">
                  <a:pos x="T0" y="T1"/>
                </a:cxn>
                <a:cxn ang="0">
                  <a:pos x="T2" y="T3"/>
                </a:cxn>
                <a:cxn ang="0">
                  <a:pos x="T4" y="T5"/>
                </a:cxn>
                <a:cxn ang="0">
                  <a:pos x="T6" y="T7"/>
                </a:cxn>
                <a:cxn ang="0">
                  <a:pos x="T8" y="T9"/>
                </a:cxn>
              </a:cxnLst>
              <a:rect l="0" t="0" r="r" b="b"/>
              <a:pathLst>
                <a:path w="29" h="60">
                  <a:moveTo>
                    <a:pt x="21" y="0"/>
                  </a:moveTo>
                  <a:lnTo>
                    <a:pt x="0" y="3"/>
                  </a:lnTo>
                  <a:lnTo>
                    <a:pt x="7" y="60"/>
                  </a:lnTo>
                  <a:lnTo>
                    <a:pt x="29" y="57"/>
                  </a:lnTo>
                  <a:lnTo>
                    <a:pt x="2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Freeform 34"/>
            <p:cNvSpPr>
              <a:spLocks/>
            </p:cNvSpPr>
            <p:nvPr/>
          </p:nvSpPr>
          <p:spPr bwMode="auto">
            <a:xfrm>
              <a:off x="3665683" y="1945482"/>
              <a:ext cx="55563" cy="96838"/>
            </a:xfrm>
            <a:custGeom>
              <a:avLst/>
              <a:gdLst>
                <a:gd name="T0" fmla="*/ 21 w 35"/>
                <a:gd name="T1" fmla="*/ 0 h 61"/>
                <a:gd name="T2" fmla="*/ 0 w 35"/>
                <a:gd name="T3" fmla="*/ 5 h 61"/>
                <a:gd name="T4" fmla="*/ 15 w 35"/>
                <a:gd name="T5" fmla="*/ 61 h 61"/>
                <a:gd name="T6" fmla="*/ 35 w 35"/>
                <a:gd name="T7" fmla="*/ 56 h 61"/>
                <a:gd name="T8" fmla="*/ 21 w 35"/>
                <a:gd name="T9" fmla="*/ 0 h 61"/>
              </a:gdLst>
              <a:ahLst/>
              <a:cxnLst>
                <a:cxn ang="0">
                  <a:pos x="T0" y="T1"/>
                </a:cxn>
                <a:cxn ang="0">
                  <a:pos x="T2" y="T3"/>
                </a:cxn>
                <a:cxn ang="0">
                  <a:pos x="T4" y="T5"/>
                </a:cxn>
                <a:cxn ang="0">
                  <a:pos x="T6" y="T7"/>
                </a:cxn>
                <a:cxn ang="0">
                  <a:pos x="T8" y="T9"/>
                </a:cxn>
              </a:cxnLst>
              <a:rect l="0" t="0" r="r" b="b"/>
              <a:pathLst>
                <a:path w="35" h="61">
                  <a:moveTo>
                    <a:pt x="21" y="0"/>
                  </a:moveTo>
                  <a:lnTo>
                    <a:pt x="0" y="5"/>
                  </a:lnTo>
                  <a:lnTo>
                    <a:pt x="15" y="61"/>
                  </a:lnTo>
                  <a:lnTo>
                    <a:pt x="35" y="56"/>
                  </a:lnTo>
                  <a:lnTo>
                    <a:pt x="2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Freeform 35"/>
            <p:cNvSpPr>
              <a:spLocks/>
            </p:cNvSpPr>
            <p:nvPr/>
          </p:nvSpPr>
          <p:spPr bwMode="auto">
            <a:xfrm>
              <a:off x="3705371" y="2070895"/>
              <a:ext cx="63500" cy="96838"/>
            </a:xfrm>
            <a:custGeom>
              <a:avLst/>
              <a:gdLst>
                <a:gd name="T0" fmla="*/ 20 w 40"/>
                <a:gd name="T1" fmla="*/ 0 h 61"/>
                <a:gd name="T2" fmla="*/ 0 w 40"/>
                <a:gd name="T3" fmla="*/ 8 h 61"/>
                <a:gd name="T4" fmla="*/ 21 w 40"/>
                <a:gd name="T5" fmla="*/ 61 h 61"/>
                <a:gd name="T6" fmla="*/ 40 w 40"/>
                <a:gd name="T7" fmla="*/ 54 h 61"/>
                <a:gd name="T8" fmla="*/ 20 w 40"/>
                <a:gd name="T9" fmla="*/ 0 h 61"/>
              </a:gdLst>
              <a:ahLst/>
              <a:cxnLst>
                <a:cxn ang="0">
                  <a:pos x="T0" y="T1"/>
                </a:cxn>
                <a:cxn ang="0">
                  <a:pos x="T2" y="T3"/>
                </a:cxn>
                <a:cxn ang="0">
                  <a:pos x="T4" y="T5"/>
                </a:cxn>
                <a:cxn ang="0">
                  <a:pos x="T6" y="T7"/>
                </a:cxn>
                <a:cxn ang="0">
                  <a:pos x="T8" y="T9"/>
                </a:cxn>
              </a:cxnLst>
              <a:rect l="0" t="0" r="r" b="b"/>
              <a:pathLst>
                <a:path w="40" h="61">
                  <a:moveTo>
                    <a:pt x="20" y="0"/>
                  </a:moveTo>
                  <a:lnTo>
                    <a:pt x="0" y="8"/>
                  </a:lnTo>
                  <a:lnTo>
                    <a:pt x="21" y="61"/>
                  </a:lnTo>
                  <a:lnTo>
                    <a:pt x="40" y="54"/>
                  </a:lnTo>
                  <a:lnTo>
                    <a:pt x="20"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Freeform 36"/>
            <p:cNvSpPr>
              <a:spLocks/>
            </p:cNvSpPr>
            <p:nvPr/>
          </p:nvSpPr>
          <p:spPr bwMode="auto">
            <a:xfrm>
              <a:off x="3759346" y="2188370"/>
              <a:ext cx="71438" cy="98425"/>
            </a:xfrm>
            <a:custGeom>
              <a:avLst/>
              <a:gdLst>
                <a:gd name="T0" fmla="*/ 18 w 45"/>
                <a:gd name="T1" fmla="*/ 0 h 62"/>
                <a:gd name="T2" fmla="*/ 0 w 45"/>
                <a:gd name="T3" fmla="*/ 11 h 62"/>
                <a:gd name="T4" fmla="*/ 27 w 45"/>
                <a:gd name="T5" fmla="*/ 62 h 62"/>
                <a:gd name="T6" fmla="*/ 45 w 45"/>
                <a:gd name="T7" fmla="*/ 51 h 62"/>
                <a:gd name="T8" fmla="*/ 18 w 45"/>
                <a:gd name="T9" fmla="*/ 0 h 62"/>
              </a:gdLst>
              <a:ahLst/>
              <a:cxnLst>
                <a:cxn ang="0">
                  <a:pos x="T0" y="T1"/>
                </a:cxn>
                <a:cxn ang="0">
                  <a:pos x="T2" y="T3"/>
                </a:cxn>
                <a:cxn ang="0">
                  <a:pos x="T4" y="T5"/>
                </a:cxn>
                <a:cxn ang="0">
                  <a:pos x="T6" y="T7"/>
                </a:cxn>
                <a:cxn ang="0">
                  <a:pos x="T8" y="T9"/>
                </a:cxn>
              </a:cxnLst>
              <a:rect l="0" t="0" r="r" b="b"/>
              <a:pathLst>
                <a:path w="45" h="62">
                  <a:moveTo>
                    <a:pt x="18" y="0"/>
                  </a:moveTo>
                  <a:lnTo>
                    <a:pt x="0" y="11"/>
                  </a:lnTo>
                  <a:lnTo>
                    <a:pt x="27" y="62"/>
                  </a:lnTo>
                  <a:lnTo>
                    <a:pt x="45" y="51"/>
                  </a:lnTo>
                  <a:lnTo>
                    <a:pt x="18"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Freeform 37"/>
            <p:cNvSpPr>
              <a:spLocks/>
            </p:cNvSpPr>
            <p:nvPr/>
          </p:nvSpPr>
          <p:spPr bwMode="auto">
            <a:xfrm>
              <a:off x="3821258" y="2309020"/>
              <a:ext cx="80963" cy="95250"/>
            </a:xfrm>
            <a:custGeom>
              <a:avLst/>
              <a:gdLst>
                <a:gd name="T0" fmla="*/ 0 w 51"/>
                <a:gd name="T1" fmla="*/ 12 h 60"/>
                <a:gd name="T2" fmla="*/ 32 w 51"/>
                <a:gd name="T3" fmla="*/ 60 h 60"/>
                <a:gd name="T4" fmla="*/ 51 w 51"/>
                <a:gd name="T5" fmla="*/ 48 h 60"/>
                <a:gd name="T6" fmla="*/ 18 w 51"/>
                <a:gd name="T7" fmla="*/ 0 h 60"/>
                <a:gd name="T8" fmla="*/ 0 w 51"/>
                <a:gd name="T9" fmla="*/ 12 h 60"/>
              </a:gdLst>
              <a:ahLst/>
              <a:cxnLst>
                <a:cxn ang="0">
                  <a:pos x="T0" y="T1"/>
                </a:cxn>
                <a:cxn ang="0">
                  <a:pos x="T2" y="T3"/>
                </a:cxn>
                <a:cxn ang="0">
                  <a:pos x="T4" y="T5"/>
                </a:cxn>
                <a:cxn ang="0">
                  <a:pos x="T6" y="T7"/>
                </a:cxn>
                <a:cxn ang="0">
                  <a:pos x="T8" y="T9"/>
                </a:cxn>
              </a:cxnLst>
              <a:rect l="0" t="0" r="r" b="b"/>
              <a:pathLst>
                <a:path w="51" h="60">
                  <a:moveTo>
                    <a:pt x="0" y="12"/>
                  </a:moveTo>
                  <a:lnTo>
                    <a:pt x="32" y="60"/>
                  </a:lnTo>
                  <a:lnTo>
                    <a:pt x="51" y="48"/>
                  </a:lnTo>
                  <a:lnTo>
                    <a:pt x="18" y="0"/>
                  </a:lnTo>
                  <a:lnTo>
                    <a:pt x="0"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Freeform 38"/>
            <p:cNvSpPr>
              <a:spLocks/>
            </p:cNvSpPr>
            <p:nvPr/>
          </p:nvSpPr>
          <p:spPr bwMode="auto">
            <a:xfrm>
              <a:off x="4302271" y="2359820"/>
              <a:ext cx="88900" cy="85725"/>
            </a:xfrm>
            <a:custGeom>
              <a:avLst/>
              <a:gdLst>
                <a:gd name="T0" fmla="*/ 56 w 56"/>
                <a:gd name="T1" fmla="*/ 38 h 54"/>
                <a:gd name="T2" fmla="*/ 14 w 56"/>
                <a:gd name="T3" fmla="*/ 0 h 54"/>
                <a:gd name="T4" fmla="*/ 0 w 56"/>
                <a:gd name="T5" fmla="*/ 16 h 54"/>
                <a:gd name="T6" fmla="*/ 42 w 56"/>
                <a:gd name="T7" fmla="*/ 54 h 54"/>
                <a:gd name="T8" fmla="*/ 56 w 56"/>
                <a:gd name="T9" fmla="*/ 38 h 54"/>
              </a:gdLst>
              <a:ahLst/>
              <a:cxnLst>
                <a:cxn ang="0">
                  <a:pos x="T0" y="T1"/>
                </a:cxn>
                <a:cxn ang="0">
                  <a:pos x="T2" y="T3"/>
                </a:cxn>
                <a:cxn ang="0">
                  <a:pos x="T4" y="T5"/>
                </a:cxn>
                <a:cxn ang="0">
                  <a:pos x="T6" y="T7"/>
                </a:cxn>
                <a:cxn ang="0">
                  <a:pos x="T8" y="T9"/>
                </a:cxn>
              </a:cxnLst>
              <a:rect l="0" t="0" r="r" b="b"/>
              <a:pathLst>
                <a:path w="56" h="54">
                  <a:moveTo>
                    <a:pt x="56" y="38"/>
                  </a:moveTo>
                  <a:lnTo>
                    <a:pt x="14" y="0"/>
                  </a:lnTo>
                  <a:lnTo>
                    <a:pt x="0" y="16"/>
                  </a:lnTo>
                  <a:lnTo>
                    <a:pt x="42" y="54"/>
                  </a:lnTo>
                  <a:lnTo>
                    <a:pt x="56" y="3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Freeform 39"/>
            <p:cNvSpPr>
              <a:spLocks/>
            </p:cNvSpPr>
            <p:nvPr/>
          </p:nvSpPr>
          <p:spPr bwMode="auto">
            <a:xfrm>
              <a:off x="4835671" y="2486820"/>
              <a:ext cx="71438" cy="96838"/>
            </a:xfrm>
            <a:custGeom>
              <a:avLst/>
              <a:gdLst>
                <a:gd name="T0" fmla="*/ 0 w 45"/>
                <a:gd name="T1" fmla="*/ 9 h 61"/>
                <a:gd name="T2" fmla="*/ 26 w 45"/>
                <a:gd name="T3" fmla="*/ 61 h 61"/>
                <a:gd name="T4" fmla="*/ 45 w 45"/>
                <a:gd name="T5" fmla="*/ 52 h 61"/>
                <a:gd name="T6" fmla="*/ 19 w 45"/>
                <a:gd name="T7" fmla="*/ 0 h 61"/>
                <a:gd name="T8" fmla="*/ 0 w 45"/>
                <a:gd name="T9" fmla="*/ 9 h 61"/>
              </a:gdLst>
              <a:ahLst/>
              <a:cxnLst>
                <a:cxn ang="0">
                  <a:pos x="T0" y="T1"/>
                </a:cxn>
                <a:cxn ang="0">
                  <a:pos x="T2" y="T3"/>
                </a:cxn>
                <a:cxn ang="0">
                  <a:pos x="T4" y="T5"/>
                </a:cxn>
                <a:cxn ang="0">
                  <a:pos x="T6" y="T7"/>
                </a:cxn>
                <a:cxn ang="0">
                  <a:pos x="T8" y="T9"/>
                </a:cxn>
              </a:cxnLst>
              <a:rect l="0" t="0" r="r" b="b"/>
              <a:pathLst>
                <a:path w="45" h="61">
                  <a:moveTo>
                    <a:pt x="0" y="9"/>
                  </a:moveTo>
                  <a:lnTo>
                    <a:pt x="26" y="61"/>
                  </a:lnTo>
                  <a:lnTo>
                    <a:pt x="45" y="52"/>
                  </a:lnTo>
                  <a:lnTo>
                    <a:pt x="19" y="0"/>
                  </a:lnTo>
                  <a:lnTo>
                    <a:pt x="0" y="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Freeform 40"/>
            <p:cNvSpPr>
              <a:spLocks/>
            </p:cNvSpPr>
            <p:nvPr/>
          </p:nvSpPr>
          <p:spPr bwMode="auto">
            <a:xfrm>
              <a:off x="4894408" y="2624932"/>
              <a:ext cx="71438" cy="96838"/>
            </a:xfrm>
            <a:custGeom>
              <a:avLst/>
              <a:gdLst>
                <a:gd name="T0" fmla="*/ 45 w 45"/>
                <a:gd name="T1" fmla="*/ 52 h 61"/>
                <a:gd name="T2" fmla="*/ 20 w 45"/>
                <a:gd name="T3" fmla="*/ 0 h 61"/>
                <a:gd name="T4" fmla="*/ 0 w 45"/>
                <a:gd name="T5" fmla="*/ 9 h 61"/>
                <a:gd name="T6" fmla="*/ 25 w 45"/>
                <a:gd name="T7" fmla="*/ 61 h 61"/>
                <a:gd name="T8" fmla="*/ 45 w 45"/>
                <a:gd name="T9" fmla="*/ 52 h 61"/>
              </a:gdLst>
              <a:ahLst/>
              <a:cxnLst>
                <a:cxn ang="0">
                  <a:pos x="T0" y="T1"/>
                </a:cxn>
                <a:cxn ang="0">
                  <a:pos x="T2" y="T3"/>
                </a:cxn>
                <a:cxn ang="0">
                  <a:pos x="T4" y="T5"/>
                </a:cxn>
                <a:cxn ang="0">
                  <a:pos x="T6" y="T7"/>
                </a:cxn>
                <a:cxn ang="0">
                  <a:pos x="T8" y="T9"/>
                </a:cxn>
              </a:cxnLst>
              <a:rect l="0" t="0" r="r" b="b"/>
              <a:pathLst>
                <a:path w="45" h="61">
                  <a:moveTo>
                    <a:pt x="45" y="52"/>
                  </a:moveTo>
                  <a:lnTo>
                    <a:pt x="20" y="0"/>
                  </a:lnTo>
                  <a:lnTo>
                    <a:pt x="0" y="9"/>
                  </a:lnTo>
                  <a:lnTo>
                    <a:pt x="25" y="61"/>
                  </a:lnTo>
                  <a:lnTo>
                    <a:pt x="45" y="5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Freeform 41"/>
            <p:cNvSpPr>
              <a:spLocks/>
            </p:cNvSpPr>
            <p:nvPr/>
          </p:nvSpPr>
          <p:spPr bwMode="auto">
            <a:xfrm>
              <a:off x="4940446" y="2761457"/>
              <a:ext cx="73025" cy="96838"/>
            </a:xfrm>
            <a:custGeom>
              <a:avLst/>
              <a:gdLst>
                <a:gd name="T0" fmla="*/ 46 w 46"/>
                <a:gd name="T1" fmla="*/ 52 h 61"/>
                <a:gd name="T2" fmla="*/ 20 w 46"/>
                <a:gd name="T3" fmla="*/ 0 h 61"/>
                <a:gd name="T4" fmla="*/ 0 w 46"/>
                <a:gd name="T5" fmla="*/ 9 h 61"/>
                <a:gd name="T6" fmla="*/ 26 w 46"/>
                <a:gd name="T7" fmla="*/ 61 h 61"/>
                <a:gd name="T8" fmla="*/ 46 w 46"/>
                <a:gd name="T9" fmla="*/ 52 h 61"/>
              </a:gdLst>
              <a:ahLst/>
              <a:cxnLst>
                <a:cxn ang="0">
                  <a:pos x="T0" y="T1"/>
                </a:cxn>
                <a:cxn ang="0">
                  <a:pos x="T2" y="T3"/>
                </a:cxn>
                <a:cxn ang="0">
                  <a:pos x="T4" y="T5"/>
                </a:cxn>
                <a:cxn ang="0">
                  <a:pos x="T6" y="T7"/>
                </a:cxn>
                <a:cxn ang="0">
                  <a:pos x="T8" y="T9"/>
                </a:cxn>
              </a:cxnLst>
              <a:rect l="0" t="0" r="r" b="b"/>
              <a:pathLst>
                <a:path w="46" h="61">
                  <a:moveTo>
                    <a:pt x="46" y="52"/>
                  </a:moveTo>
                  <a:lnTo>
                    <a:pt x="20" y="0"/>
                  </a:lnTo>
                  <a:lnTo>
                    <a:pt x="0" y="9"/>
                  </a:lnTo>
                  <a:lnTo>
                    <a:pt x="26" y="61"/>
                  </a:lnTo>
                  <a:lnTo>
                    <a:pt x="46" y="5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Freeform 42"/>
            <p:cNvSpPr>
              <a:spLocks/>
            </p:cNvSpPr>
            <p:nvPr/>
          </p:nvSpPr>
          <p:spPr bwMode="auto">
            <a:xfrm>
              <a:off x="4764233" y="2374107"/>
              <a:ext cx="79375" cy="95250"/>
            </a:xfrm>
            <a:custGeom>
              <a:avLst/>
              <a:gdLst>
                <a:gd name="T0" fmla="*/ 50 w 50"/>
                <a:gd name="T1" fmla="*/ 49 h 60"/>
                <a:gd name="T2" fmla="*/ 19 w 50"/>
                <a:gd name="T3" fmla="*/ 0 h 60"/>
                <a:gd name="T4" fmla="*/ 0 w 50"/>
                <a:gd name="T5" fmla="*/ 12 h 60"/>
                <a:gd name="T6" fmla="*/ 32 w 50"/>
                <a:gd name="T7" fmla="*/ 60 h 60"/>
                <a:gd name="T8" fmla="*/ 50 w 50"/>
                <a:gd name="T9" fmla="*/ 49 h 60"/>
              </a:gdLst>
              <a:ahLst/>
              <a:cxnLst>
                <a:cxn ang="0">
                  <a:pos x="T0" y="T1"/>
                </a:cxn>
                <a:cxn ang="0">
                  <a:pos x="T2" y="T3"/>
                </a:cxn>
                <a:cxn ang="0">
                  <a:pos x="T4" y="T5"/>
                </a:cxn>
                <a:cxn ang="0">
                  <a:pos x="T6" y="T7"/>
                </a:cxn>
                <a:cxn ang="0">
                  <a:pos x="T8" y="T9"/>
                </a:cxn>
              </a:cxnLst>
              <a:rect l="0" t="0" r="r" b="b"/>
              <a:pathLst>
                <a:path w="50" h="60">
                  <a:moveTo>
                    <a:pt x="50" y="49"/>
                  </a:moveTo>
                  <a:lnTo>
                    <a:pt x="19" y="0"/>
                  </a:lnTo>
                  <a:lnTo>
                    <a:pt x="0" y="12"/>
                  </a:lnTo>
                  <a:lnTo>
                    <a:pt x="32" y="60"/>
                  </a:lnTo>
                  <a:lnTo>
                    <a:pt x="50" y="4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Freeform 43"/>
            <p:cNvSpPr>
              <a:spLocks/>
            </p:cNvSpPr>
            <p:nvPr/>
          </p:nvSpPr>
          <p:spPr bwMode="auto">
            <a:xfrm>
              <a:off x="4680096" y="2270920"/>
              <a:ext cx="87313" cy="93663"/>
            </a:xfrm>
            <a:custGeom>
              <a:avLst/>
              <a:gdLst>
                <a:gd name="T0" fmla="*/ 17 w 55"/>
                <a:gd name="T1" fmla="*/ 0 h 59"/>
                <a:gd name="T2" fmla="*/ 0 w 55"/>
                <a:gd name="T3" fmla="*/ 15 h 59"/>
                <a:gd name="T4" fmla="*/ 38 w 55"/>
                <a:gd name="T5" fmla="*/ 59 h 59"/>
                <a:gd name="T6" fmla="*/ 55 w 55"/>
                <a:gd name="T7" fmla="*/ 45 h 59"/>
                <a:gd name="T8" fmla="*/ 17 w 55"/>
                <a:gd name="T9" fmla="*/ 0 h 59"/>
              </a:gdLst>
              <a:ahLst/>
              <a:cxnLst>
                <a:cxn ang="0">
                  <a:pos x="T0" y="T1"/>
                </a:cxn>
                <a:cxn ang="0">
                  <a:pos x="T2" y="T3"/>
                </a:cxn>
                <a:cxn ang="0">
                  <a:pos x="T4" y="T5"/>
                </a:cxn>
                <a:cxn ang="0">
                  <a:pos x="T6" y="T7"/>
                </a:cxn>
                <a:cxn ang="0">
                  <a:pos x="T8" y="T9"/>
                </a:cxn>
              </a:cxnLst>
              <a:rect l="0" t="0" r="r" b="b"/>
              <a:pathLst>
                <a:path w="55" h="59">
                  <a:moveTo>
                    <a:pt x="17" y="0"/>
                  </a:moveTo>
                  <a:lnTo>
                    <a:pt x="0" y="15"/>
                  </a:lnTo>
                  <a:lnTo>
                    <a:pt x="38" y="59"/>
                  </a:lnTo>
                  <a:lnTo>
                    <a:pt x="55" y="45"/>
                  </a:lnTo>
                  <a:lnTo>
                    <a:pt x="17"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Freeform 44"/>
            <p:cNvSpPr>
              <a:spLocks/>
            </p:cNvSpPr>
            <p:nvPr/>
          </p:nvSpPr>
          <p:spPr bwMode="auto">
            <a:xfrm>
              <a:off x="4584846" y="2180432"/>
              <a:ext cx="92075" cy="87313"/>
            </a:xfrm>
            <a:custGeom>
              <a:avLst/>
              <a:gdLst>
                <a:gd name="T0" fmla="*/ 0 w 58"/>
                <a:gd name="T1" fmla="*/ 16 h 55"/>
                <a:gd name="T2" fmla="*/ 43 w 58"/>
                <a:gd name="T3" fmla="*/ 55 h 55"/>
                <a:gd name="T4" fmla="*/ 58 w 58"/>
                <a:gd name="T5" fmla="*/ 39 h 55"/>
                <a:gd name="T6" fmla="*/ 16 w 58"/>
                <a:gd name="T7" fmla="*/ 0 h 55"/>
                <a:gd name="T8" fmla="*/ 0 w 58"/>
                <a:gd name="T9" fmla="*/ 16 h 55"/>
              </a:gdLst>
              <a:ahLst/>
              <a:cxnLst>
                <a:cxn ang="0">
                  <a:pos x="T0" y="T1"/>
                </a:cxn>
                <a:cxn ang="0">
                  <a:pos x="T2" y="T3"/>
                </a:cxn>
                <a:cxn ang="0">
                  <a:pos x="T4" y="T5"/>
                </a:cxn>
                <a:cxn ang="0">
                  <a:pos x="T6" y="T7"/>
                </a:cxn>
                <a:cxn ang="0">
                  <a:pos x="T8" y="T9"/>
                </a:cxn>
              </a:cxnLst>
              <a:rect l="0" t="0" r="r" b="b"/>
              <a:pathLst>
                <a:path w="58" h="55">
                  <a:moveTo>
                    <a:pt x="0" y="16"/>
                  </a:moveTo>
                  <a:lnTo>
                    <a:pt x="43" y="55"/>
                  </a:lnTo>
                  <a:lnTo>
                    <a:pt x="58" y="39"/>
                  </a:lnTo>
                  <a:lnTo>
                    <a:pt x="16" y="0"/>
                  </a:lnTo>
                  <a:lnTo>
                    <a:pt x="0" y="16"/>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Freeform 45"/>
            <p:cNvSpPr>
              <a:spLocks/>
            </p:cNvSpPr>
            <p:nvPr/>
          </p:nvSpPr>
          <p:spPr bwMode="auto">
            <a:xfrm>
              <a:off x="4480071" y="2102645"/>
              <a:ext cx="95250" cy="79375"/>
            </a:xfrm>
            <a:custGeom>
              <a:avLst/>
              <a:gdLst>
                <a:gd name="T0" fmla="*/ 60 w 60"/>
                <a:gd name="T1" fmla="*/ 34 h 50"/>
                <a:gd name="T2" fmla="*/ 13 w 60"/>
                <a:gd name="T3" fmla="*/ 0 h 50"/>
                <a:gd name="T4" fmla="*/ 0 w 60"/>
                <a:gd name="T5" fmla="*/ 17 h 50"/>
                <a:gd name="T6" fmla="*/ 47 w 60"/>
                <a:gd name="T7" fmla="*/ 50 h 50"/>
                <a:gd name="T8" fmla="*/ 60 w 60"/>
                <a:gd name="T9" fmla="*/ 34 h 50"/>
              </a:gdLst>
              <a:ahLst/>
              <a:cxnLst>
                <a:cxn ang="0">
                  <a:pos x="T0" y="T1"/>
                </a:cxn>
                <a:cxn ang="0">
                  <a:pos x="T2" y="T3"/>
                </a:cxn>
                <a:cxn ang="0">
                  <a:pos x="T4" y="T5"/>
                </a:cxn>
                <a:cxn ang="0">
                  <a:pos x="T6" y="T7"/>
                </a:cxn>
                <a:cxn ang="0">
                  <a:pos x="T8" y="T9"/>
                </a:cxn>
              </a:cxnLst>
              <a:rect l="0" t="0" r="r" b="b"/>
              <a:pathLst>
                <a:path w="60" h="50">
                  <a:moveTo>
                    <a:pt x="60" y="34"/>
                  </a:moveTo>
                  <a:lnTo>
                    <a:pt x="13" y="0"/>
                  </a:lnTo>
                  <a:lnTo>
                    <a:pt x="0" y="17"/>
                  </a:lnTo>
                  <a:lnTo>
                    <a:pt x="47" y="50"/>
                  </a:lnTo>
                  <a:lnTo>
                    <a:pt x="60" y="3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Freeform 46"/>
            <p:cNvSpPr>
              <a:spLocks/>
            </p:cNvSpPr>
            <p:nvPr/>
          </p:nvSpPr>
          <p:spPr bwMode="auto">
            <a:xfrm>
              <a:off x="4365771" y="2035970"/>
              <a:ext cx="98425" cy="74613"/>
            </a:xfrm>
            <a:custGeom>
              <a:avLst/>
              <a:gdLst>
                <a:gd name="T0" fmla="*/ 62 w 62"/>
                <a:gd name="T1" fmla="*/ 29 h 47"/>
                <a:gd name="T2" fmla="*/ 11 w 62"/>
                <a:gd name="T3" fmla="*/ 0 h 47"/>
                <a:gd name="T4" fmla="*/ 0 w 62"/>
                <a:gd name="T5" fmla="*/ 20 h 47"/>
                <a:gd name="T6" fmla="*/ 51 w 62"/>
                <a:gd name="T7" fmla="*/ 47 h 47"/>
                <a:gd name="T8" fmla="*/ 62 w 62"/>
                <a:gd name="T9" fmla="*/ 29 h 47"/>
              </a:gdLst>
              <a:ahLst/>
              <a:cxnLst>
                <a:cxn ang="0">
                  <a:pos x="T0" y="T1"/>
                </a:cxn>
                <a:cxn ang="0">
                  <a:pos x="T2" y="T3"/>
                </a:cxn>
                <a:cxn ang="0">
                  <a:pos x="T4" y="T5"/>
                </a:cxn>
                <a:cxn ang="0">
                  <a:pos x="T6" y="T7"/>
                </a:cxn>
                <a:cxn ang="0">
                  <a:pos x="T8" y="T9"/>
                </a:cxn>
              </a:cxnLst>
              <a:rect l="0" t="0" r="r" b="b"/>
              <a:pathLst>
                <a:path w="62" h="47">
                  <a:moveTo>
                    <a:pt x="62" y="29"/>
                  </a:moveTo>
                  <a:lnTo>
                    <a:pt x="11" y="0"/>
                  </a:lnTo>
                  <a:lnTo>
                    <a:pt x="0" y="20"/>
                  </a:lnTo>
                  <a:lnTo>
                    <a:pt x="51" y="47"/>
                  </a:lnTo>
                  <a:lnTo>
                    <a:pt x="62" y="2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Freeform 47"/>
            <p:cNvSpPr>
              <a:spLocks/>
            </p:cNvSpPr>
            <p:nvPr/>
          </p:nvSpPr>
          <p:spPr bwMode="auto">
            <a:xfrm>
              <a:off x="4248296" y="1986757"/>
              <a:ext cx="95250" cy="66675"/>
            </a:xfrm>
            <a:custGeom>
              <a:avLst/>
              <a:gdLst>
                <a:gd name="T0" fmla="*/ 60 w 60"/>
                <a:gd name="T1" fmla="*/ 22 h 42"/>
                <a:gd name="T2" fmla="*/ 8 w 60"/>
                <a:gd name="T3" fmla="*/ 0 h 42"/>
                <a:gd name="T4" fmla="*/ 0 w 60"/>
                <a:gd name="T5" fmla="*/ 21 h 42"/>
                <a:gd name="T6" fmla="*/ 54 w 60"/>
                <a:gd name="T7" fmla="*/ 42 h 42"/>
                <a:gd name="T8" fmla="*/ 60 w 60"/>
                <a:gd name="T9" fmla="*/ 22 h 42"/>
              </a:gdLst>
              <a:ahLst/>
              <a:cxnLst>
                <a:cxn ang="0">
                  <a:pos x="T0" y="T1"/>
                </a:cxn>
                <a:cxn ang="0">
                  <a:pos x="T2" y="T3"/>
                </a:cxn>
                <a:cxn ang="0">
                  <a:pos x="T4" y="T5"/>
                </a:cxn>
                <a:cxn ang="0">
                  <a:pos x="T6" y="T7"/>
                </a:cxn>
                <a:cxn ang="0">
                  <a:pos x="T8" y="T9"/>
                </a:cxn>
              </a:cxnLst>
              <a:rect l="0" t="0" r="r" b="b"/>
              <a:pathLst>
                <a:path w="60" h="42">
                  <a:moveTo>
                    <a:pt x="60" y="22"/>
                  </a:moveTo>
                  <a:lnTo>
                    <a:pt x="8" y="0"/>
                  </a:lnTo>
                  <a:lnTo>
                    <a:pt x="0" y="21"/>
                  </a:lnTo>
                  <a:lnTo>
                    <a:pt x="54" y="42"/>
                  </a:lnTo>
                  <a:lnTo>
                    <a:pt x="60" y="2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Freeform 48"/>
            <p:cNvSpPr>
              <a:spLocks/>
            </p:cNvSpPr>
            <p:nvPr/>
          </p:nvSpPr>
          <p:spPr bwMode="auto">
            <a:xfrm>
              <a:off x="4122883" y="1953420"/>
              <a:ext cx="96838" cy="55563"/>
            </a:xfrm>
            <a:custGeom>
              <a:avLst/>
              <a:gdLst>
                <a:gd name="T0" fmla="*/ 61 w 61"/>
                <a:gd name="T1" fmla="*/ 14 h 35"/>
                <a:gd name="T2" fmla="*/ 5 w 61"/>
                <a:gd name="T3" fmla="*/ 0 h 35"/>
                <a:gd name="T4" fmla="*/ 0 w 61"/>
                <a:gd name="T5" fmla="*/ 21 h 35"/>
                <a:gd name="T6" fmla="*/ 56 w 61"/>
                <a:gd name="T7" fmla="*/ 35 h 35"/>
                <a:gd name="T8" fmla="*/ 61 w 61"/>
                <a:gd name="T9" fmla="*/ 14 h 35"/>
              </a:gdLst>
              <a:ahLst/>
              <a:cxnLst>
                <a:cxn ang="0">
                  <a:pos x="T0" y="T1"/>
                </a:cxn>
                <a:cxn ang="0">
                  <a:pos x="T2" y="T3"/>
                </a:cxn>
                <a:cxn ang="0">
                  <a:pos x="T4" y="T5"/>
                </a:cxn>
                <a:cxn ang="0">
                  <a:pos x="T6" y="T7"/>
                </a:cxn>
                <a:cxn ang="0">
                  <a:pos x="T8" y="T9"/>
                </a:cxn>
              </a:cxnLst>
              <a:rect l="0" t="0" r="r" b="b"/>
              <a:pathLst>
                <a:path w="61" h="35">
                  <a:moveTo>
                    <a:pt x="61" y="14"/>
                  </a:moveTo>
                  <a:lnTo>
                    <a:pt x="5" y="0"/>
                  </a:lnTo>
                  <a:lnTo>
                    <a:pt x="0" y="21"/>
                  </a:lnTo>
                  <a:lnTo>
                    <a:pt x="56" y="35"/>
                  </a:lnTo>
                  <a:lnTo>
                    <a:pt x="61"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Freeform 49"/>
            <p:cNvSpPr>
              <a:spLocks/>
            </p:cNvSpPr>
            <p:nvPr/>
          </p:nvSpPr>
          <p:spPr bwMode="auto">
            <a:xfrm>
              <a:off x="3902221" y="2332832"/>
              <a:ext cx="292100" cy="271463"/>
            </a:xfrm>
            <a:custGeom>
              <a:avLst/>
              <a:gdLst>
                <a:gd name="T0" fmla="*/ 184 w 184"/>
                <a:gd name="T1" fmla="*/ 144 h 171"/>
                <a:gd name="T2" fmla="*/ 183 w 184"/>
                <a:gd name="T3" fmla="*/ 123 h 171"/>
                <a:gd name="T4" fmla="*/ 154 w 184"/>
                <a:gd name="T5" fmla="*/ 123 h 171"/>
                <a:gd name="T6" fmla="*/ 157 w 184"/>
                <a:gd name="T7" fmla="*/ 115 h 171"/>
                <a:gd name="T8" fmla="*/ 160 w 184"/>
                <a:gd name="T9" fmla="*/ 106 h 171"/>
                <a:gd name="T10" fmla="*/ 161 w 184"/>
                <a:gd name="T11" fmla="*/ 95 h 171"/>
                <a:gd name="T12" fmla="*/ 161 w 184"/>
                <a:gd name="T13" fmla="*/ 85 h 171"/>
                <a:gd name="T14" fmla="*/ 160 w 184"/>
                <a:gd name="T15" fmla="*/ 68 h 171"/>
                <a:gd name="T16" fmla="*/ 156 w 184"/>
                <a:gd name="T17" fmla="*/ 52 h 171"/>
                <a:gd name="T18" fmla="*/ 151 w 184"/>
                <a:gd name="T19" fmla="*/ 38 h 171"/>
                <a:gd name="T20" fmla="*/ 144 w 184"/>
                <a:gd name="T21" fmla="*/ 25 h 171"/>
                <a:gd name="T22" fmla="*/ 135 w 184"/>
                <a:gd name="T23" fmla="*/ 15 h 171"/>
                <a:gd name="T24" fmla="*/ 125 w 184"/>
                <a:gd name="T25" fmla="*/ 7 h 171"/>
                <a:gd name="T26" fmla="*/ 113 w 184"/>
                <a:gd name="T27" fmla="*/ 2 h 171"/>
                <a:gd name="T28" fmla="*/ 101 w 184"/>
                <a:gd name="T29" fmla="*/ 0 h 171"/>
                <a:gd name="T30" fmla="*/ 89 w 184"/>
                <a:gd name="T31" fmla="*/ 2 h 171"/>
                <a:gd name="T32" fmla="*/ 79 w 184"/>
                <a:gd name="T33" fmla="*/ 7 h 171"/>
                <a:gd name="T34" fmla="*/ 69 w 184"/>
                <a:gd name="T35" fmla="*/ 13 h 171"/>
                <a:gd name="T36" fmla="*/ 61 w 184"/>
                <a:gd name="T37" fmla="*/ 24 h 171"/>
                <a:gd name="T38" fmla="*/ 53 w 184"/>
                <a:gd name="T39" fmla="*/ 36 h 171"/>
                <a:gd name="T40" fmla="*/ 48 w 184"/>
                <a:gd name="T41" fmla="*/ 49 h 171"/>
                <a:gd name="T42" fmla="*/ 44 w 184"/>
                <a:gd name="T43" fmla="*/ 64 h 171"/>
                <a:gd name="T44" fmla="*/ 43 w 184"/>
                <a:gd name="T45" fmla="*/ 80 h 171"/>
                <a:gd name="T46" fmla="*/ 17 w 184"/>
                <a:gd name="T47" fmla="*/ 50 h 171"/>
                <a:gd name="T48" fmla="*/ 0 w 184"/>
                <a:gd name="T49" fmla="*/ 64 h 171"/>
                <a:gd name="T50" fmla="*/ 39 w 184"/>
                <a:gd name="T51" fmla="*/ 108 h 171"/>
                <a:gd name="T52" fmla="*/ 43 w 184"/>
                <a:gd name="T53" fmla="*/ 103 h 171"/>
                <a:gd name="T54" fmla="*/ 45 w 184"/>
                <a:gd name="T55" fmla="*/ 117 h 171"/>
                <a:gd name="T56" fmla="*/ 50 w 184"/>
                <a:gd name="T57" fmla="*/ 131 h 171"/>
                <a:gd name="T58" fmla="*/ 57 w 184"/>
                <a:gd name="T59" fmla="*/ 142 h 171"/>
                <a:gd name="T60" fmla="*/ 63 w 184"/>
                <a:gd name="T61" fmla="*/ 151 h 171"/>
                <a:gd name="T62" fmla="*/ 71 w 184"/>
                <a:gd name="T63" fmla="*/ 159 h 171"/>
                <a:gd name="T64" fmla="*/ 80 w 184"/>
                <a:gd name="T65" fmla="*/ 166 h 171"/>
                <a:gd name="T66" fmla="*/ 91 w 184"/>
                <a:gd name="T67" fmla="*/ 170 h 171"/>
                <a:gd name="T68" fmla="*/ 101 w 184"/>
                <a:gd name="T69" fmla="*/ 171 h 171"/>
                <a:gd name="T70" fmla="*/ 108 w 184"/>
                <a:gd name="T71" fmla="*/ 171 h 171"/>
                <a:gd name="T72" fmla="*/ 114 w 184"/>
                <a:gd name="T73" fmla="*/ 170 h 171"/>
                <a:gd name="T74" fmla="*/ 119 w 184"/>
                <a:gd name="T75" fmla="*/ 167 h 171"/>
                <a:gd name="T76" fmla="*/ 125 w 184"/>
                <a:gd name="T77" fmla="*/ 163 h 171"/>
                <a:gd name="T78" fmla="*/ 130 w 184"/>
                <a:gd name="T79" fmla="*/ 160 h 171"/>
                <a:gd name="T80" fmla="*/ 135 w 184"/>
                <a:gd name="T81" fmla="*/ 155 h 171"/>
                <a:gd name="T82" fmla="*/ 140 w 184"/>
                <a:gd name="T83" fmla="*/ 150 h 171"/>
                <a:gd name="T84" fmla="*/ 144 w 184"/>
                <a:gd name="T85" fmla="*/ 145 h 171"/>
                <a:gd name="T86" fmla="*/ 184 w 184"/>
                <a:gd name="T87" fmla="*/ 14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4" h="171">
                  <a:moveTo>
                    <a:pt x="184" y="144"/>
                  </a:moveTo>
                  <a:lnTo>
                    <a:pt x="183" y="123"/>
                  </a:lnTo>
                  <a:lnTo>
                    <a:pt x="154" y="123"/>
                  </a:lnTo>
                  <a:lnTo>
                    <a:pt x="157" y="115"/>
                  </a:lnTo>
                  <a:lnTo>
                    <a:pt x="160" y="106"/>
                  </a:lnTo>
                  <a:lnTo>
                    <a:pt x="161" y="95"/>
                  </a:lnTo>
                  <a:lnTo>
                    <a:pt x="161" y="85"/>
                  </a:lnTo>
                  <a:lnTo>
                    <a:pt x="160" y="68"/>
                  </a:lnTo>
                  <a:lnTo>
                    <a:pt x="156" y="52"/>
                  </a:lnTo>
                  <a:lnTo>
                    <a:pt x="151" y="38"/>
                  </a:lnTo>
                  <a:lnTo>
                    <a:pt x="144" y="25"/>
                  </a:lnTo>
                  <a:lnTo>
                    <a:pt x="135" y="15"/>
                  </a:lnTo>
                  <a:lnTo>
                    <a:pt x="125" y="7"/>
                  </a:lnTo>
                  <a:lnTo>
                    <a:pt x="113" y="2"/>
                  </a:lnTo>
                  <a:lnTo>
                    <a:pt x="101" y="0"/>
                  </a:lnTo>
                  <a:lnTo>
                    <a:pt x="89" y="2"/>
                  </a:lnTo>
                  <a:lnTo>
                    <a:pt x="79" y="7"/>
                  </a:lnTo>
                  <a:lnTo>
                    <a:pt x="69" y="13"/>
                  </a:lnTo>
                  <a:lnTo>
                    <a:pt x="61" y="24"/>
                  </a:lnTo>
                  <a:lnTo>
                    <a:pt x="53" y="36"/>
                  </a:lnTo>
                  <a:lnTo>
                    <a:pt x="48" y="49"/>
                  </a:lnTo>
                  <a:lnTo>
                    <a:pt x="44" y="64"/>
                  </a:lnTo>
                  <a:lnTo>
                    <a:pt x="43" y="80"/>
                  </a:lnTo>
                  <a:lnTo>
                    <a:pt x="17" y="50"/>
                  </a:lnTo>
                  <a:lnTo>
                    <a:pt x="0" y="64"/>
                  </a:lnTo>
                  <a:lnTo>
                    <a:pt x="39" y="108"/>
                  </a:lnTo>
                  <a:lnTo>
                    <a:pt x="43" y="103"/>
                  </a:lnTo>
                  <a:lnTo>
                    <a:pt x="45" y="117"/>
                  </a:lnTo>
                  <a:lnTo>
                    <a:pt x="50" y="131"/>
                  </a:lnTo>
                  <a:lnTo>
                    <a:pt x="57" y="142"/>
                  </a:lnTo>
                  <a:lnTo>
                    <a:pt x="63" y="151"/>
                  </a:lnTo>
                  <a:lnTo>
                    <a:pt x="71" y="159"/>
                  </a:lnTo>
                  <a:lnTo>
                    <a:pt x="80" y="166"/>
                  </a:lnTo>
                  <a:lnTo>
                    <a:pt x="91" y="170"/>
                  </a:lnTo>
                  <a:lnTo>
                    <a:pt x="101" y="171"/>
                  </a:lnTo>
                  <a:lnTo>
                    <a:pt x="108" y="171"/>
                  </a:lnTo>
                  <a:lnTo>
                    <a:pt x="114" y="170"/>
                  </a:lnTo>
                  <a:lnTo>
                    <a:pt x="119" y="167"/>
                  </a:lnTo>
                  <a:lnTo>
                    <a:pt x="125" y="163"/>
                  </a:lnTo>
                  <a:lnTo>
                    <a:pt x="130" y="160"/>
                  </a:lnTo>
                  <a:lnTo>
                    <a:pt x="135" y="155"/>
                  </a:lnTo>
                  <a:lnTo>
                    <a:pt x="140" y="150"/>
                  </a:lnTo>
                  <a:lnTo>
                    <a:pt x="144" y="145"/>
                  </a:lnTo>
                  <a:lnTo>
                    <a:pt x="184" y="14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Freeform 50"/>
            <p:cNvSpPr>
              <a:spLocks/>
            </p:cNvSpPr>
            <p:nvPr/>
          </p:nvSpPr>
          <p:spPr bwMode="auto">
            <a:xfrm>
              <a:off x="4230833" y="2507457"/>
              <a:ext cx="96838" cy="47625"/>
            </a:xfrm>
            <a:custGeom>
              <a:avLst/>
              <a:gdLst>
                <a:gd name="T0" fmla="*/ 3 w 61"/>
                <a:gd name="T1" fmla="*/ 30 h 30"/>
                <a:gd name="T2" fmla="*/ 61 w 61"/>
                <a:gd name="T3" fmla="*/ 21 h 30"/>
                <a:gd name="T4" fmla="*/ 57 w 61"/>
                <a:gd name="T5" fmla="*/ 0 h 30"/>
                <a:gd name="T6" fmla="*/ 0 w 61"/>
                <a:gd name="T7" fmla="*/ 9 h 30"/>
                <a:gd name="T8" fmla="*/ 3 w 61"/>
                <a:gd name="T9" fmla="*/ 30 h 30"/>
              </a:gdLst>
              <a:ahLst/>
              <a:cxnLst>
                <a:cxn ang="0">
                  <a:pos x="T0" y="T1"/>
                </a:cxn>
                <a:cxn ang="0">
                  <a:pos x="T2" y="T3"/>
                </a:cxn>
                <a:cxn ang="0">
                  <a:pos x="T4" y="T5"/>
                </a:cxn>
                <a:cxn ang="0">
                  <a:pos x="T6" y="T7"/>
                </a:cxn>
                <a:cxn ang="0">
                  <a:pos x="T8" y="T9"/>
                </a:cxn>
              </a:cxnLst>
              <a:rect l="0" t="0" r="r" b="b"/>
              <a:pathLst>
                <a:path w="61" h="30">
                  <a:moveTo>
                    <a:pt x="3" y="30"/>
                  </a:moveTo>
                  <a:lnTo>
                    <a:pt x="61" y="21"/>
                  </a:lnTo>
                  <a:lnTo>
                    <a:pt x="57" y="0"/>
                  </a:lnTo>
                  <a:lnTo>
                    <a:pt x="0" y="9"/>
                  </a:lnTo>
                  <a:lnTo>
                    <a:pt x="3" y="3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Freeform 51"/>
            <p:cNvSpPr>
              <a:spLocks/>
            </p:cNvSpPr>
            <p:nvPr/>
          </p:nvSpPr>
          <p:spPr bwMode="auto">
            <a:xfrm>
              <a:off x="4356246" y="2469357"/>
              <a:ext cx="96838" cy="60325"/>
            </a:xfrm>
            <a:custGeom>
              <a:avLst/>
              <a:gdLst>
                <a:gd name="T0" fmla="*/ 61 w 61"/>
                <a:gd name="T1" fmla="*/ 21 h 38"/>
                <a:gd name="T2" fmla="*/ 56 w 61"/>
                <a:gd name="T3" fmla="*/ 0 h 38"/>
                <a:gd name="T4" fmla="*/ 0 w 61"/>
                <a:gd name="T5" fmla="*/ 17 h 38"/>
                <a:gd name="T6" fmla="*/ 5 w 61"/>
                <a:gd name="T7" fmla="*/ 38 h 38"/>
                <a:gd name="T8" fmla="*/ 61 w 61"/>
                <a:gd name="T9" fmla="*/ 21 h 38"/>
              </a:gdLst>
              <a:ahLst/>
              <a:cxnLst>
                <a:cxn ang="0">
                  <a:pos x="T0" y="T1"/>
                </a:cxn>
                <a:cxn ang="0">
                  <a:pos x="T2" y="T3"/>
                </a:cxn>
                <a:cxn ang="0">
                  <a:pos x="T4" y="T5"/>
                </a:cxn>
                <a:cxn ang="0">
                  <a:pos x="T6" y="T7"/>
                </a:cxn>
                <a:cxn ang="0">
                  <a:pos x="T8" y="T9"/>
                </a:cxn>
              </a:cxnLst>
              <a:rect l="0" t="0" r="r" b="b"/>
              <a:pathLst>
                <a:path w="61" h="38">
                  <a:moveTo>
                    <a:pt x="61" y="21"/>
                  </a:moveTo>
                  <a:lnTo>
                    <a:pt x="56" y="0"/>
                  </a:lnTo>
                  <a:lnTo>
                    <a:pt x="0" y="17"/>
                  </a:lnTo>
                  <a:lnTo>
                    <a:pt x="5" y="38"/>
                  </a:lnTo>
                  <a:lnTo>
                    <a:pt x="61"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Freeform 52"/>
            <p:cNvSpPr>
              <a:spLocks/>
            </p:cNvSpPr>
            <p:nvPr/>
          </p:nvSpPr>
          <p:spPr bwMode="auto">
            <a:xfrm>
              <a:off x="4480071" y="2420145"/>
              <a:ext cx="96838" cy="66675"/>
            </a:xfrm>
            <a:custGeom>
              <a:avLst/>
              <a:gdLst>
                <a:gd name="T0" fmla="*/ 61 w 61"/>
                <a:gd name="T1" fmla="*/ 20 h 42"/>
                <a:gd name="T2" fmla="*/ 52 w 61"/>
                <a:gd name="T3" fmla="*/ 0 h 42"/>
                <a:gd name="T4" fmla="*/ 0 w 61"/>
                <a:gd name="T5" fmla="*/ 22 h 42"/>
                <a:gd name="T6" fmla="*/ 8 w 61"/>
                <a:gd name="T7" fmla="*/ 42 h 42"/>
                <a:gd name="T8" fmla="*/ 61 w 61"/>
                <a:gd name="T9" fmla="*/ 20 h 42"/>
              </a:gdLst>
              <a:ahLst/>
              <a:cxnLst>
                <a:cxn ang="0">
                  <a:pos x="T0" y="T1"/>
                </a:cxn>
                <a:cxn ang="0">
                  <a:pos x="T2" y="T3"/>
                </a:cxn>
                <a:cxn ang="0">
                  <a:pos x="T4" y="T5"/>
                </a:cxn>
                <a:cxn ang="0">
                  <a:pos x="T6" y="T7"/>
                </a:cxn>
                <a:cxn ang="0">
                  <a:pos x="T8" y="T9"/>
                </a:cxn>
              </a:cxnLst>
              <a:rect l="0" t="0" r="r" b="b"/>
              <a:pathLst>
                <a:path w="61" h="42">
                  <a:moveTo>
                    <a:pt x="61" y="20"/>
                  </a:moveTo>
                  <a:lnTo>
                    <a:pt x="52" y="0"/>
                  </a:lnTo>
                  <a:lnTo>
                    <a:pt x="0" y="22"/>
                  </a:lnTo>
                  <a:lnTo>
                    <a:pt x="8" y="42"/>
                  </a:lnTo>
                  <a:lnTo>
                    <a:pt x="61"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Freeform 53"/>
            <p:cNvSpPr>
              <a:spLocks/>
            </p:cNvSpPr>
            <p:nvPr/>
          </p:nvSpPr>
          <p:spPr bwMode="auto">
            <a:xfrm>
              <a:off x="4595958" y="2353470"/>
              <a:ext cx="96838" cy="77788"/>
            </a:xfrm>
            <a:custGeom>
              <a:avLst/>
              <a:gdLst>
                <a:gd name="T0" fmla="*/ 12 w 61"/>
                <a:gd name="T1" fmla="*/ 49 h 49"/>
                <a:gd name="T2" fmla="*/ 61 w 61"/>
                <a:gd name="T3" fmla="*/ 19 h 49"/>
                <a:gd name="T4" fmla="*/ 51 w 61"/>
                <a:gd name="T5" fmla="*/ 0 h 49"/>
                <a:gd name="T6" fmla="*/ 0 w 61"/>
                <a:gd name="T7" fmla="*/ 29 h 49"/>
                <a:gd name="T8" fmla="*/ 12 w 61"/>
                <a:gd name="T9" fmla="*/ 49 h 49"/>
              </a:gdLst>
              <a:ahLst/>
              <a:cxnLst>
                <a:cxn ang="0">
                  <a:pos x="T0" y="T1"/>
                </a:cxn>
                <a:cxn ang="0">
                  <a:pos x="T2" y="T3"/>
                </a:cxn>
                <a:cxn ang="0">
                  <a:pos x="T4" y="T5"/>
                </a:cxn>
                <a:cxn ang="0">
                  <a:pos x="T6" y="T7"/>
                </a:cxn>
                <a:cxn ang="0">
                  <a:pos x="T8" y="T9"/>
                </a:cxn>
              </a:cxnLst>
              <a:rect l="0" t="0" r="r" b="b"/>
              <a:pathLst>
                <a:path w="61" h="49">
                  <a:moveTo>
                    <a:pt x="12" y="49"/>
                  </a:moveTo>
                  <a:lnTo>
                    <a:pt x="61" y="19"/>
                  </a:lnTo>
                  <a:lnTo>
                    <a:pt x="51" y="0"/>
                  </a:lnTo>
                  <a:lnTo>
                    <a:pt x="0" y="29"/>
                  </a:lnTo>
                  <a:lnTo>
                    <a:pt x="12" y="4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Freeform 54"/>
            <p:cNvSpPr>
              <a:spLocks/>
            </p:cNvSpPr>
            <p:nvPr/>
          </p:nvSpPr>
          <p:spPr bwMode="auto">
            <a:xfrm>
              <a:off x="4930921" y="1335882"/>
              <a:ext cx="93663" cy="80963"/>
            </a:xfrm>
            <a:custGeom>
              <a:avLst/>
              <a:gdLst>
                <a:gd name="T0" fmla="*/ 59 w 59"/>
                <a:gd name="T1" fmla="*/ 18 h 51"/>
                <a:gd name="T2" fmla="*/ 48 w 59"/>
                <a:gd name="T3" fmla="*/ 0 h 51"/>
                <a:gd name="T4" fmla="*/ 0 w 59"/>
                <a:gd name="T5" fmla="*/ 34 h 51"/>
                <a:gd name="T6" fmla="*/ 13 w 59"/>
                <a:gd name="T7" fmla="*/ 51 h 51"/>
                <a:gd name="T8" fmla="*/ 59 w 59"/>
                <a:gd name="T9" fmla="*/ 18 h 51"/>
              </a:gdLst>
              <a:ahLst/>
              <a:cxnLst>
                <a:cxn ang="0">
                  <a:pos x="T0" y="T1"/>
                </a:cxn>
                <a:cxn ang="0">
                  <a:pos x="T2" y="T3"/>
                </a:cxn>
                <a:cxn ang="0">
                  <a:pos x="T4" y="T5"/>
                </a:cxn>
                <a:cxn ang="0">
                  <a:pos x="T6" y="T7"/>
                </a:cxn>
                <a:cxn ang="0">
                  <a:pos x="T8" y="T9"/>
                </a:cxn>
              </a:cxnLst>
              <a:rect l="0" t="0" r="r" b="b"/>
              <a:pathLst>
                <a:path w="59" h="51">
                  <a:moveTo>
                    <a:pt x="59" y="18"/>
                  </a:moveTo>
                  <a:lnTo>
                    <a:pt x="48" y="0"/>
                  </a:lnTo>
                  <a:lnTo>
                    <a:pt x="0" y="34"/>
                  </a:lnTo>
                  <a:lnTo>
                    <a:pt x="13" y="51"/>
                  </a:lnTo>
                  <a:lnTo>
                    <a:pt x="59"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Freeform 55"/>
            <p:cNvSpPr>
              <a:spLocks/>
            </p:cNvSpPr>
            <p:nvPr/>
          </p:nvSpPr>
          <p:spPr bwMode="auto">
            <a:xfrm>
              <a:off x="4830908" y="1418432"/>
              <a:ext cx="90488" cy="87313"/>
            </a:xfrm>
            <a:custGeom>
              <a:avLst/>
              <a:gdLst>
                <a:gd name="T0" fmla="*/ 57 w 57"/>
                <a:gd name="T1" fmla="*/ 16 h 55"/>
                <a:gd name="T2" fmla="*/ 43 w 57"/>
                <a:gd name="T3" fmla="*/ 0 h 55"/>
                <a:gd name="T4" fmla="*/ 0 w 57"/>
                <a:gd name="T5" fmla="*/ 38 h 55"/>
                <a:gd name="T6" fmla="*/ 14 w 57"/>
                <a:gd name="T7" fmla="*/ 55 h 55"/>
                <a:gd name="T8" fmla="*/ 57 w 57"/>
                <a:gd name="T9" fmla="*/ 16 h 55"/>
              </a:gdLst>
              <a:ahLst/>
              <a:cxnLst>
                <a:cxn ang="0">
                  <a:pos x="T0" y="T1"/>
                </a:cxn>
                <a:cxn ang="0">
                  <a:pos x="T2" y="T3"/>
                </a:cxn>
                <a:cxn ang="0">
                  <a:pos x="T4" y="T5"/>
                </a:cxn>
                <a:cxn ang="0">
                  <a:pos x="T6" y="T7"/>
                </a:cxn>
                <a:cxn ang="0">
                  <a:pos x="T8" y="T9"/>
                </a:cxn>
              </a:cxnLst>
              <a:rect l="0" t="0" r="r" b="b"/>
              <a:pathLst>
                <a:path w="57" h="55">
                  <a:moveTo>
                    <a:pt x="57" y="16"/>
                  </a:moveTo>
                  <a:lnTo>
                    <a:pt x="43" y="0"/>
                  </a:lnTo>
                  <a:lnTo>
                    <a:pt x="0" y="38"/>
                  </a:lnTo>
                  <a:lnTo>
                    <a:pt x="14" y="55"/>
                  </a:lnTo>
                  <a:lnTo>
                    <a:pt x="57" y="16"/>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Freeform 56"/>
            <p:cNvSpPr>
              <a:spLocks/>
            </p:cNvSpPr>
            <p:nvPr/>
          </p:nvSpPr>
          <p:spPr bwMode="auto">
            <a:xfrm>
              <a:off x="4743596" y="1512095"/>
              <a:ext cx="85725" cy="90488"/>
            </a:xfrm>
            <a:custGeom>
              <a:avLst/>
              <a:gdLst>
                <a:gd name="T0" fmla="*/ 54 w 54"/>
                <a:gd name="T1" fmla="*/ 14 h 57"/>
                <a:gd name="T2" fmla="*/ 38 w 54"/>
                <a:gd name="T3" fmla="*/ 0 h 57"/>
                <a:gd name="T4" fmla="*/ 0 w 54"/>
                <a:gd name="T5" fmla="*/ 43 h 57"/>
                <a:gd name="T6" fmla="*/ 16 w 54"/>
                <a:gd name="T7" fmla="*/ 57 h 57"/>
                <a:gd name="T8" fmla="*/ 54 w 54"/>
                <a:gd name="T9" fmla="*/ 14 h 57"/>
              </a:gdLst>
              <a:ahLst/>
              <a:cxnLst>
                <a:cxn ang="0">
                  <a:pos x="T0" y="T1"/>
                </a:cxn>
                <a:cxn ang="0">
                  <a:pos x="T2" y="T3"/>
                </a:cxn>
                <a:cxn ang="0">
                  <a:pos x="T4" y="T5"/>
                </a:cxn>
                <a:cxn ang="0">
                  <a:pos x="T6" y="T7"/>
                </a:cxn>
                <a:cxn ang="0">
                  <a:pos x="T8" y="T9"/>
                </a:cxn>
              </a:cxnLst>
              <a:rect l="0" t="0" r="r" b="b"/>
              <a:pathLst>
                <a:path w="54" h="57">
                  <a:moveTo>
                    <a:pt x="54" y="14"/>
                  </a:moveTo>
                  <a:lnTo>
                    <a:pt x="38" y="0"/>
                  </a:lnTo>
                  <a:lnTo>
                    <a:pt x="0" y="43"/>
                  </a:lnTo>
                  <a:lnTo>
                    <a:pt x="16" y="57"/>
                  </a:lnTo>
                  <a:lnTo>
                    <a:pt x="54"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Freeform 57"/>
            <p:cNvSpPr>
              <a:spLocks/>
            </p:cNvSpPr>
            <p:nvPr/>
          </p:nvSpPr>
          <p:spPr bwMode="auto">
            <a:xfrm>
              <a:off x="4670571" y="1616870"/>
              <a:ext cx="77788" cy="95250"/>
            </a:xfrm>
            <a:custGeom>
              <a:avLst/>
              <a:gdLst>
                <a:gd name="T0" fmla="*/ 49 w 49"/>
                <a:gd name="T1" fmla="*/ 12 h 60"/>
                <a:gd name="T2" fmla="*/ 31 w 49"/>
                <a:gd name="T3" fmla="*/ 0 h 60"/>
                <a:gd name="T4" fmla="*/ 0 w 49"/>
                <a:gd name="T5" fmla="*/ 48 h 60"/>
                <a:gd name="T6" fmla="*/ 18 w 49"/>
                <a:gd name="T7" fmla="*/ 60 h 60"/>
                <a:gd name="T8" fmla="*/ 49 w 49"/>
                <a:gd name="T9" fmla="*/ 12 h 60"/>
              </a:gdLst>
              <a:ahLst/>
              <a:cxnLst>
                <a:cxn ang="0">
                  <a:pos x="T0" y="T1"/>
                </a:cxn>
                <a:cxn ang="0">
                  <a:pos x="T2" y="T3"/>
                </a:cxn>
                <a:cxn ang="0">
                  <a:pos x="T4" y="T5"/>
                </a:cxn>
                <a:cxn ang="0">
                  <a:pos x="T6" y="T7"/>
                </a:cxn>
                <a:cxn ang="0">
                  <a:pos x="T8" y="T9"/>
                </a:cxn>
              </a:cxnLst>
              <a:rect l="0" t="0" r="r" b="b"/>
              <a:pathLst>
                <a:path w="49" h="60">
                  <a:moveTo>
                    <a:pt x="49" y="12"/>
                  </a:moveTo>
                  <a:lnTo>
                    <a:pt x="31" y="0"/>
                  </a:lnTo>
                  <a:lnTo>
                    <a:pt x="0" y="48"/>
                  </a:lnTo>
                  <a:lnTo>
                    <a:pt x="18" y="60"/>
                  </a:lnTo>
                  <a:lnTo>
                    <a:pt x="49"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Freeform 58"/>
            <p:cNvSpPr>
              <a:spLocks/>
            </p:cNvSpPr>
            <p:nvPr/>
          </p:nvSpPr>
          <p:spPr bwMode="auto">
            <a:xfrm>
              <a:off x="4610246" y="1731170"/>
              <a:ext cx="71438" cy="96838"/>
            </a:xfrm>
            <a:custGeom>
              <a:avLst/>
              <a:gdLst>
                <a:gd name="T0" fmla="*/ 45 w 45"/>
                <a:gd name="T1" fmla="*/ 9 h 61"/>
                <a:gd name="T2" fmla="*/ 26 w 45"/>
                <a:gd name="T3" fmla="*/ 0 h 61"/>
                <a:gd name="T4" fmla="*/ 0 w 45"/>
                <a:gd name="T5" fmla="*/ 52 h 61"/>
                <a:gd name="T6" fmla="*/ 19 w 45"/>
                <a:gd name="T7" fmla="*/ 61 h 61"/>
                <a:gd name="T8" fmla="*/ 45 w 45"/>
                <a:gd name="T9" fmla="*/ 9 h 61"/>
              </a:gdLst>
              <a:ahLst/>
              <a:cxnLst>
                <a:cxn ang="0">
                  <a:pos x="T0" y="T1"/>
                </a:cxn>
                <a:cxn ang="0">
                  <a:pos x="T2" y="T3"/>
                </a:cxn>
                <a:cxn ang="0">
                  <a:pos x="T4" y="T5"/>
                </a:cxn>
                <a:cxn ang="0">
                  <a:pos x="T6" y="T7"/>
                </a:cxn>
                <a:cxn ang="0">
                  <a:pos x="T8" y="T9"/>
                </a:cxn>
              </a:cxnLst>
              <a:rect l="0" t="0" r="r" b="b"/>
              <a:pathLst>
                <a:path w="45" h="61">
                  <a:moveTo>
                    <a:pt x="45" y="9"/>
                  </a:moveTo>
                  <a:lnTo>
                    <a:pt x="26" y="0"/>
                  </a:lnTo>
                  <a:lnTo>
                    <a:pt x="0" y="52"/>
                  </a:lnTo>
                  <a:lnTo>
                    <a:pt x="19" y="61"/>
                  </a:lnTo>
                  <a:lnTo>
                    <a:pt x="45" y="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Freeform 59"/>
            <p:cNvSpPr>
              <a:spLocks/>
            </p:cNvSpPr>
            <p:nvPr/>
          </p:nvSpPr>
          <p:spPr bwMode="auto">
            <a:xfrm>
              <a:off x="4564208" y="1851820"/>
              <a:ext cx="65088" cy="96838"/>
            </a:xfrm>
            <a:custGeom>
              <a:avLst/>
              <a:gdLst>
                <a:gd name="T0" fmla="*/ 41 w 41"/>
                <a:gd name="T1" fmla="*/ 8 h 61"/>
                <a:gd name="T2" fmla="*/ 20 w 41"/>
                <a:gd name="T3" fmla="*/ 0 h 61"/>
                <a:gd name="T4" fmla="*/ 0 w 41"/>
                <a:gd name="T5" fmla="*/ 55 h 61"/>
                <a:gd name="T6" fmla="*/ 21 w 41"/>
                <a:gd name="T7" fmla="*/ 61 h 61"/>
                <a:gd name="T8" fmla="*/ 41 w 41"/>
                <a:gd name="T9" fmla="*/ 8 h 61"/>
              </a:gdLst>
              <a:ahLst/>
              <a:cxnLst>
                <a:cxn ang="0">
                  <a:pos x="T0" y="T1"/>
                </a:cxn>
                <a:cxn ang="0">
                  <a:pos x="T2" y="T3"/>
                </a:cxn>
                <a:cxn ang="0">
                  <a:pos x="T4" y="T5"/>
                </a:cxn>
                <a:cxn ang="0">
                  <a:pos x="T6" y="T7"/>
                </a:cxn>
                <a:cxn ang="0">
                  <a:pos x="T8" y="T9"/>
                </a:cxn>
              </a:cxnLst>
              <a:rect l="0" t="0" r="r" b="b"/>
              <a:pathLst>
                <a:path w="41" h="61">
                  <a:moveTo>
                    <a:pt x="41" y="8"/>
                  </a:moveTo>
                  <a:lnTo>
                    <a:pt x="20" y="0"/>
                  </a:lnTo>
                  <a:lnTo>
                    <a:pt x="0" y="55"/>
                  </a:lnTo>
                  <a:lnTo>
                    <a:pt x="21" y="61"/>
                  </a:lnTo>
                  <a:lnTo>
                    <a:pt x="41" y="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Freeform 60"/>
            <p:cNvSpPr>
              <a:spLocks/>
            </p:cNvSpPr>
            <p:nvPr/>
          </p:nvSpPr>
          <p:spPr bwMode="auto">
            <a:xfrm>
              <a:off x="4535633" y="1980407"/>
              <a:ext cx="53975" cy="96838"/>
            </a:xfrm>
            <a:custGeom>
              <a:avLst/>
              <a:gdLst>
                <a:gd name="T0" fmla="*/ 34 w 34"/>
                <a:gd name="T1" fmla="*/ 5 h 61"/>
                <a:gd name="T2" fmla="*/ 13 w 34"/>
                <a:gd name="T3" fmla="*/ 0 h 61"/>
                <a:gd name="T4" fmla="*/ 0 w 34"/>
                <a:gd name="T5" fmla="*/ 56 h 61"/>
                <a:gd name="T6" fmla="*/ 22 w 34"/>
                <a:gd name="T7" fmla="*/ 61 h 61"/>
                <a:gd name="T8" fmla="*/ 34 w 34"/>
                <a:gd name="T9" fmla="*/ 5 h 61"/>
              </a:gdLst>
              <a:ahLst/>
              <a:cxnLst>
                <a:cxn ang="0">
                  <a:pos x="T0" y="T1"/>
                </a:cxn>
                <a:cxn ang="0">
                  <a:pos x="T2" y="T3"/>
                </a:cxn>
                <a:cxn ang="0">
                  <a:pos x="T4" y="T5"/>
                </a:cxn>
                <a:cxn ang="0">
                  <a:pos x="T6" y="T7"/>
                </a:cxn>
                <a:cxn ang="0">
                  <a:pos x="T8" y="T9"/>
                </a:cxn>
              </a:cxnLst>
              <a:rect l="0" t="0" r="r" b="b"/>
              <a:pathLst>
                <a:path w="34" h="61">
                  <a:moveTo>
                    <a:pt x="34" y="5"/>
                  </a:moveTo>
                  <a:lnTo>
                    <a:pt x="13" y="0"/>
                  </a:lnTo>
                  <a:lnTo>
                    <a:pt x="0" y="56"/>
                  </a:lnTo>
                  <a:lnTo>
                    <a:pt x="22" y="61"/>
                  </a:lnTo>
                  <a:lnTo>
                    <a:pt x="34" y="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Freeform 61"/>
            <p:cNvSpPr>
              <a:spLocks/>
            </p:cNvSpPr>
            <p:nvPr/>
          </p:nvSpPr>
          <p:spPr bwMode="auto">
            <a:xfrm>
              <a:off x="5356371" y="2545557"/>
              <a:ext cx="96838" cy="73025"/>
            </a:xfrm>
            <a:custGeom>
              <a:avLst/>
              <a:gdLst>
                <a:gd name="T0" fmla="*/ 0 w 61"/>
                <a:gd name="T1" fmla="*/ 28 h 46"/>
                <a:gd name="T2" fmla="*/ 10 w 61"/>
                <a:gd name="T3" fmla="*/ 46 h 46"/>
                <a:gd name="T4" fmla="*/ 61 w 61"/>
                <a:gd name="T5" fmla="*/ 20 h 46"/>
                <a:gd name="T6" fmla="*/ 50 w 61"/>
                <a:gd name="T7" fmla="*/ 0 h 46"/>
                <a:gd name="T8" fmla="*/ 0 w 61"/>
                <a:gd name="T9" fmla="*/ 28 h 46"/>
              </a:gdLst>
              <a:ahLst/>
              <a:cxnLst>
                <a:cxn ang="0">
                  <a:pos x="T0" y="T1"/>
                </a:cxn>
                <a:cxn ang="0">
                  <a:pos x="T2" y="T3"/>
                </a:cxn>
                <a:cxn ang="0">
                  <a:pos x="T4" y="T5"/>
                </a:cxn>
                <a:cxn ang="0">
                  <a:pos x="T6" y="T7"/>
                </a:cxn>
                <a:cxn ang="0">
                  <a:pos x="T8" y="T9"/>
                </a:cxn>
              </a:cxnLst>
              <a:rect l="0" t="0" r="r" b="b"/>
              <a:pathLst>
                <a:path w="61" h="46">
                  <a:moveTo>
                    <a:pt x="0" y="28"/>
                  </a:moveTo>
                  <a:lnTo>
                    <a:pt x="10" y="46"/>
                  </a:lnTo>
                  <a:lnTo>
                    <a:pt x="61" y="20"/>
                  </a:lnTo>
                  <a:lnTo>
                    <a:pt x="50" y="0"/>
                  </a:lnTo>
                  <a:lnTo>
                    <a:pt x="0" y="2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Freeform 62"/>
            <p:cNvSpPr>
              <a:spLocks/>
            </p:cNvSpPr>
            <p:nvPr/>
          </p:nvSpPr>
          <p:spPr bwMode="auto">
            <a:xfrm>
              <a:off x="3827608" y="1740695"/>
              <a:ext cx="96838" cy="73025"/>
            </a:xfrm>
            <a:custGeom>
              <a:avLst/>
              <a:gdLst>
                <a:gd name="T0" fmla="*/ 61 w 61"/>
                <a:gd name="T1" fmla="*/ 18 h 46"/>
                <a:gd name="T2" fmla="*/ 51 w 61"/>
                <a:gd name="T3" fmla="*/ 0 h 46"/>
                <a:gd name="T4" fmla="*/ 0 w 61"/>
                <a:gd name="T5" fmla="*/ 26 h 46"/>
                <a:gd name="T6" fmla="*/ 10 w 61"/>
                <a:gd name="T7" fmla="*/ 46 h 46"/>
                <a:gd name="T8" fmla="*/ 61 w 61"/>
                <a:gd name="T9" fmla="*/ 18 h 46"/>
              </a:gdLst>
              <a:ahLst/>
              <a:cxnLst>
                <a:cxn ang="0">
                  <a:pos x="T0" y="T1"/>
                </a:cxn>
                <a:cxn ang="0">
                  <a:pos x="T2" y="T3"/>
                </a:cxn>
                <a:cxn ang="0">
                  <a:pos x="T4" y="T5"/>
                </a:cxn>
                <a:cxn ang="0">
                  <a:pos x="T6" y="T7"/>
                </a:cxn>
                <a:cxn ang="0">
                  <a:pos x="T8" y="T9"/>
                </a:cxn>
              </a:cxnLst>
              <a:rect l="0" t="0" r="r" b="b"/>
              <a:pathLst>
                <a:path w="61" h="46">
                  <a:moveTo>
                    <a:pt x="61" y="18"/>
                  </a:moveTo>
                  <a:lnTo>
                    <a:pt x="51" y="0"/>
                  </a:lnTo>
                  <a:lnTo>
                    <a:pt x="0" y="26"/>
                  </a:lnTo>
                  <a:lnTo>
                    <a:pt x="10" y="46"/>
                  </a:lnTo>
                  <a:lnTo>
                    <a:pt x="61"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Freeform 63"/>
            <p:cNvSpPr>
              <a:spLocks/>
            </p:cNvSpPr>
            <p:nvPr/>
          </p:nvSpPr>
          <p:spPr bwMode="auto">
            <a:xfrm>
              <a:off x="3719658" y="1796257"/>
              <a:ext cx="96838" cy="74613"/>
            </a:xfrm>
            <a:custGeom>
              <a:avLst/>
              <a:gdLst>
                <a:gd name="T0" fmla="*/ 61 w 61"/>
                <a:gd name="T1" fmla="*/ 20 h 47"/>
                <a:gd name="T2" fmla="*/ 51 w 61"/>
                <a:gd name="T3" fmla="*/ 0 h 47"/>
                <a:gd name="T4" fmla="*/ 0 w 61"/>
                <a:gd name="T5" fmla="*/ 28 h 47"/>
                <a:gd name="T6" fmla="*/ 11 w 61"/>
                <a:gd name="T7" fmla="*/ 47 h 47"/>
                <a:gd name="T8" fmla="*/ 61 w 61"/>
                <a:gd name="T9" fmla="*/ 20 h 47"/>
              </a:gdLst>
              <a:ahLst/>
              <a:cxnLst>
                <a:cxn ang="0">
                  <a:pos x="T0" y="T1"/>
                </a:cxn>
                <a:cxn ang="0">
                  <a:pos x="T2" y="T3"/>
                </a:cxn>
                <a:cxn ang="0">
                  <a:pos x="T4" y="T5"/>
                </a:cxn>
                <a:cxn ang="0">
                  <a:pos x="T6" y="T7"/>
                </a:cxn>
                <a:cxn ang="0">
                  <a:pos x="T8" y="T9"/>
                </a:cxn>
              </a:cxnLst>
              <a:rect l="0" t="0" r="r" b="b"/>
              <a:pathLst>
                <a:path w="61" h="47">
                  <a:moveTo>
                    <a:pt x="61" y="20"/>
                  </a:moveTo>
                  <a:lnTo>
                    <a:pt x="51" y="0"/>
                  </a:lnTo>
                  <a:lnTo>
                    <a:pt x="0" y="28"/>
                  </a:lnTo>
                  <a:lnTo>
                    <a:pt x="11" y="47"/>
                  </a:lnTo>
                  <a:lnTo>
                    <a:pt x="61"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Freeform 64"/>
            <p:cNvSpPr>
              <a:spLocks/>
            </p:cNvSpPr>
            <p:nvPr/>
          </p:nvSpPr>
          <p:spPr bwMode="auto">
            <a:xfrm>
              <a:off x="5246833" y="2613820"/>
              <a:ext cx="92075" cy="80963"/>
            </a:xfrm>
            <a:custGeom>
              <a:avLst/>
              <a:gdLst>
                <a:gd name="T0" fmla="*/ 46 w 58"/>
                <a:gd name="T1" fmla="*/ 0 h 51"/>
                <a:gd name="T2" fmla="*/ 0 w 58"/>
                <a:gd name="T3" fmla="*/ 33 h 51"/>
                <a:gd name="T4" fmla="*/ 11 w 58"/>
                <a:gd name="T5" fmla="*/ 51 h 51"/>
                <a:gd name="T6" fmla="*/ 58 w 58"/>
                <a:gd name="T7" fmla="*/ 17 h 51"/>
                <a:gd name="T8" fmla="*/ 46 w 58"/>
                <a:gd name="T9" fmla="*/ 0 h 51"/>
              </a:gdLst>
              <a:ahLst/>
              <a:cxnLst>
                <a:cxn ang="0">
                  <a:pos x="T0" y="T1"/>
                </a:cxn>
                <a:cxn ang="0">
                  <a:pos x="T2" y="T3"/>
                </a:cxn>
                <a:cxn ang="0">
                  <a:pos x="T4" y="T5"/>
                </a:cxn>
                <a:cxn ang="0">
                  <a:pos x="T6" y="T7"/>
                </a:cxn>
                <a:cxn ang="0">
                  <a:pos x="T8" y="T9"/>
                </a:cxn>
              </a:cxnLst>
              <a:rect l="0" t="0" r="r" b="b"/>
              <a:pathLst>
                <a:path w="58" h="51">
                  <a:moveTo>
                    <a:pt x="46" y="0"/>
                  </a:moveTo>
                  <a:lnTo>
                    <a:pt x="0" y="33"/>
                  </a:lnTo>
                  <a:lnTo>
                    <a:pt x="11" y="51"/>
                  </a:lnTo>
                  <a:lnTo>
                    <a:pt x="58" y="17"/>
                  </a:lnTo>
                  <a:lnTo>
                    <a:pt x="46"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Freeform 65"/>
            <p:cNvSpPr>
              <a:spLocks/>
            </p:cNvSpPr>
            <p:nvPr/>
          </p:nvSpPr>
          <p:spPr bwMode="auto">
            <a:xfrm>
              <a:off x="5145233" y="2694782"/>
              <a:ext cx="92075" cy="87313"/>
            </a:xfrm>
            <a:custGeom>
              <a:avLst/>
              <a:gdLst>
                <a:gd name="T0" fmla="*/ 16 w 58"/>
                <a:gd name="T1" fmla="*/ 55 h 55"/>
                <a:gd name="T2" fmla="*/ 58 w 58"/>
                <a:gd name="T3" fmla="*/ 16 h 55"/>
                <a:gd name="T4" fmla="*/ 43 w 58"/>
                <a:gd name="T5" fmla="*/ 0 h 55"/>
                <a:gd name="T6" fmla="*/ 0 w 58"/>
                <a:gd name="T7" fmla="*/ 39 h 55"/>
                <a:gd name="T8" fmla="*/ 16 w 58"/>
                <a:gd name="T9" fmla="*/ 55 h 55"/>
              </a:gdLst>
              <a:ahLst/>
              <a:cxnLst>
                <a:cxn ang="0">
                  <a:pos x="T0" y="T1"/>
                </a:cxn>
                <a:cxn ang="0">
                  <a:pos x="T2" y="T3"/>
                </a:cxn>
                <a:cxn ang="0">
                  <a:pos x="T4" y="T5"/>
                </a:cxn>
                <a:cxn ang="0">
                  <a:pos x="T6" y="T7"/>
                </a:cxn>
                <a:cxn ang="0">
                  <a:pos x="T8" y="T9"/>
                </a:cxn>
              </a:cxnLst>
              <a:rect l="0" t="0" r="r" b="b"/>
              <a:pathLst>
                <a:path w="58" h="55">
                  <a:moveTo>
                    <a:pt x="16" y="55"/>
                  </a:moveTo>
                  <a:lnTo>
                    <a:pt x="58" y="16"/>
                  </a:lnTo>
                  <a:lnTo>
                    <a:pt x="43" y="0"/>
                  </a:lnTo>
                  <a:lnTo>
                    <a:pt x="0" y="39"/>
                  </a:lnTo>
                  <a:lnTo>
                    <a:pt x="16" y="5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Freeform 66"/>
            <p:cNvSpPr>
              <a:spLocks/>
            </p:cNvSpPr>
            <p:nvPr/>
          </p:nvSpPr>
          <p:spPr bwMode="auto">
            <a:xfrm>
              <a:off x="5057921" y="2788445"/>
              <a:ext cx="87313" cy="92075"/>
            </a:xfrm>
            <a:custGeom>
              <a:avLst/>
              <a:gdLst>
                <a:gd name="T0" fmla="*/ 38 w 55"/>
                <a:gd name="T1" fmla="*/ 0 h 58"/>
                <a:gd name="T2" fmla="*/ 0 w 55"/>
                <a:gd name="T3" fmla="*/ 44 h 58"/>
                <a:gd name="T4" fmla="*/ 17 w 55"/>
                <a:gd name="T5" fmla="*/ 58 h 58"/>
                <a:gd name="T6" fmla="*/ 55 w 55"/>
                <a:gd name="T7" fmla="*/ 14 h 58"/>
                <a:gd name="T8" fmla="*/ 38 w 55"/>
                <a:gd name="T9" fmla="*/ 0 h 58"/>
              </a:gdLst>
              <a:ahLst/>
              <a:cxnLst>
                <a:cxn ang="0">
                  <a:pos x="T0" y="T1"/>
                </a:cxn>
                <a:cxn ang="0">
                  <a:pos x="T2" y="T3"/>
                </a:cxn>
                <a:cxn ang="0">
                  <a:pos x="T4" y="T5"/>
                </a:cxn>
                <a:cxn ang="0">
                  <a:pos x="T6" y="T7"/>
                </a:cxn>
                <a:cxn ang="0">
                  <a:pos x="T8" y="T9"/>
                </a:cxn>
              </a:cxnLst>
              <a:rect l="0" t="0" r="r" b="b"/>
              <a:pathLst>
                <a:path w="55" h="58">
                  <a:moveTo>
                    <a:pt x="38" y="0"/>
                  </a:moveTo>
                  <a:lnTo>
                    <a:pt x="0" y="44"/>
                  </a:lnTo>
                  <a:lnTo>
                    <a:pt x="17" y="58"/>
                  </a:lnTo>
                  <a:lnTo>
                    <a:pt x="55" y="14"/>
                  </a:lnTo>
                  <a:lnTo>
                    <a:pt x="38"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Freeform 67"/>
            <p:cNvSpPr>
              <a:spLocks/>
            </p:cNvSpPr>
            <p:nvPr/>
          </p:nvSpPr>
          <p:spPr bwMode="auto">
            <a:xfrm>
              <a:off x="4983308" y="2893220"/>
              <a:ext cx="80963" cy="95250"/>
            </a:xfrm>
            <a:custGeom>
              <a:avLst/>
              <a:gdLst>
                <a:gd name="T0" fmla="*/ 19 w 51"/>
                <a:gd name="T1" fmla="*/ 60 h 60"/>
                <a:gd name="T2" fmla="*/ 51 w 51"/>
                <a:gd name="T3" fmla="*/ 12 h 60"/>
                <a:gd name="T4" fmla="*/ 33 w 51"/>
                <a:gd name="T5" fmla="*/ 0 h 60"/>
                <a:gd name="T6" fmla="*/ 0 w 51"/>
                <a:gd name="T7" fmla="*/ 48 h 60"/>
                <a:gd name="T8" fmla="*/ 19 w 51"/>
                <a:gd name="T9" fmla="*/ 60 h 60"/>
              </a:gdLst>
              <a:ahLst/>
              <a:cxnLst>
                <a:cxn ang="0">
                  <a:pos x="T0" y="T1"/>
                </a:cxn>
                <a:cxn ang="0">
                  <a:pos x="T2" y="T3"/>
                </a:cxn>
                <a:cxn ang="0">
                  <a:pos x="T4" y="T5"/>
                </a:cxn>
                <a:cxn ang="0">
                  <a:pos x="T6" y="T7"/>
                </a:cxn>
                <a:cxn ang="0">
                  <a:pos x="T8" y="T9"/>
                </a:cxn>
              </a:cxnLst>
              <a:rect l="0" t="0" r="r" b="b"/>
              <a:pathLst>
                <a:path w="51" h="60">
                  <a:moveTo>
                    <a:pt x="19" y="60"/>
                  </a:moveTo>
                  <a:lnTo>
                    <a:pt x="51" y="12"/>
                  </a:lnTo>
                  <a:lnTo>
                    <a:pt x="33" y="0"/>
                  </a:lnTo>
                  <a:lnTo>
                    <a:pt x="0" y="48"/>
                  </a:lnTo>
                  <a:lnTo>
                    <a:pt x="19" y="6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Freeform 68"/>
            <p:cNvSpPr>
              <a:spLocks/>
            </p:cNvSpPr>
            <p:nvPr/>
          </p:nvSpPr>
          <p:spPr bwMode="auto">
            <a:xfrm>
              <a:off x="4924571" y="3005932"/>
              <a:ext cx="71438" cy="100013"/>
            </a:xfrm>
            <a:custGeom>
              <a:avLst/>
              <a:gdLst>
                <a:gd name="T0" fmla="*/ 45 w 45"/>
                <a:gd name="T1" fmla="*/ 11 h 63"/>
                <a:gd name="T2" fmla="*/ 26 w 45"/>
                <a:gd name="T3" fmla="*/ 0 h 63"/>
                <a:gd name="T4" fmla="*/ 0 w 45"/>
                <a:gd name="T5" fmla="*/ 53 h 63"/>
                <a:gd name="T6" fmla="*/ 19 w 45"/>
                <a:gd name="T7" fmla="*/ 63 h 63"/>
                <a:gd name="T8" fmla="*/ 45 w 45"/>
                <a:gd name="T9" fmla="*/ 11 h 63"/>
              </a:gdLst>
              <a:ahLst/>
              <a:cxnLst>
                <a:cxn ang="0">
                  <a:pos x="T0" y="T1"/>
                </a:cxn>
                <a:cxn ang="0">
                  <a:pos x="T2" y="T3"/>
                </a:cxn>
                <a:cxn ang="0">
                  <a:pos x="T4" y="T5"/>
                </a:cxn>
                <a:cxn ang="0">
                  <a:pos x="T6" y="T7"/>
                </a:cxn>
                <a:cxn ang="0">
                  <a:pos x="T8" y="T9"/>
                </a:cxn>
              </a:cxnLst>
              <a:rect l="0" t="0" r="r" b="b"/>
              <a:pathLst>
                <a:path w="45" h="63">
                  <a:moveTo>
                    <a:pt x="45" y="11"/>
                  </a:moveTo>
                  <a:lnTo>
                    <a:pt x="26" y="0"/>
                  </a:lnTo>
                  <a:lnTo>
                    <a:pt x="0" y="53"/>
                  </a:lnTo>
                  <a:lnTo>
                    <a:pt x="19" y="63"/>
                  </a:lnTo>
                  <a:lnTo>
                    <a:pt x="45" y="1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Freeform 69"/>
            <p:cNvSpPr>
              <a:spLocks/>
            </p:cNvSpPr>
            <p:nvPr/>
          </p:nvSpPr>
          <p:spPr bwMode="auto">
            <a:xfrm>
              <a:off x="4880121" y="3131345"/>
              <a:ext cx="61913" cy="96838"/>
            </a:xfrm>
            <a:custGeom>
              <a:avLst/>
              <a:gdLst>
                <a:gd name="T0" fmla="*/ 19 w 39"/>
                <a:gd name="T1" fmla="*/ 0 h 61"/>
                <a:gd name="T2" fmla="*/ 0 w 39"/>
                <a:gd name="T3" fmla="*/ 53 h 61"/>
                <a:gd name="T4" fmla="*/ 20 w 39"/>
                <a:gd name="T5" fmla="*/ 61 h 61"/>
                <a:gd name="T6" fmla="*/ 39 w 39"/>
                <a:gd name="T7" fmla="*/ 6 h 61"/>
                <a:gd name="T8" fmla="*/ 19 w 39"/>
                <a:gd name="T9" fmla="*/ 0 h 61"/>
              </a:gdLst>
              <a:ahLst/>
              <a:cxnLst>
                <a:cxn ang="0">
                  <a:pos x="T0" y="T1"/>
                </a:cxn>
                <a:cxn ang="0">
                  <a:pos x="T2" y="T3"/>
                </a:cxn>
                <a:cxn ang="0">
                  <a:pos x="T4" y="T5"/>
                </a:cxn>
                <a:cxn ang="0">
                  <a:pos x="T6" y="T7"/>
                </a:cxn>
                <a:cxn ang="0">
                  <a:pos x="T8" y="T9"/>
                </a:cxn>
              </a:cxnLst>
              <a:rect l="0" t="0" r="r" b="b"/>
              <a:pathLst>
                <a:path w="39" h="61">
                  <a:moveTo>
                    <a:pt x="19" y="0"/>
                  </a:moveTo>
                  <a:lnTo>
                    <a:pt x="0" y="53"/>
                  </a:lnTo>
                  <a:lnTo>
                    <a:pt x="20" y="61"/>
                  </a:lnTo>
                  <a:lnTo>
                    <a:pt x="39" y="6"/>
                  </a:lnTo>
                  <a:lnTo>
                    <a:pt x="19"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Freeform 70"/>
            <p:cNvSpPr>
              <a:spLocks/>
            </p:cNvSpPr>
            <p:nvPr/>
          </p:nvSpPr>
          <p:spPr bwMode="auto">
            <a:xfrm>
              <a:off x="4851546" y="3255170"/>
              <a:ext cx="53975" cy="96838"/>
            </a:xfrm>
            <a:custGeom>
              <a:avLst/>
              <a:gdLst>
                <a:gd name="T0" fmla="*/ 0 w 34"/>
                <a:gd name="T1" fmla="*/ 57 h 61"/>
                <a:gd name="T2" fmla="*/ 21 w 34"/>
                <a:gd name="T3" fmla="*/ 61 h 61"/>
                <a:gd name="T4" fmla="*/ 34 w 34"/>
                <a:gd name="T5" fmla="*/ 5 h 61"/>
                <a:gd name="T6" fmla="*/ 12 w 34"/>
                <a:gd name="T7" fmla="*/ 0 h 61"/>
                <a:gd name="T8" fmla="*/ 0 w 34"/>
                <a:gd name="T9" fmla="*/ 57 h 61"/>
              </a:gdLst>
              <a:ahLst/>
              <a:cxnLst>
                <a:cxn ang="0">
                  <a:pos x="T0" y="T1"/>
                </a:cxn>
                <a:cxn ang="0">
                  <a:pos x="T2" y="T3"/>
                </a:cxn>
                <a:cxn ang="0">
                  <a:pos x="T4" y="T5"/>
                </a:cxn>
                <a:cxn ang="0">
                  <a:pos x="T6" y="T7"/>
                </a:cxn>
                <a:cxn ang="0">
                  <a:pos x="T8" y="T9"/>
                </a:cxn>
              </a:cxnLst>
              <a:rect l="0" t="0" r="r" b="b"/>
              <a:pathLst>
                <a:path w="34" h="61">
                  <a:moveTo>
                    <a:pt x="0" y="57"/>
                  </a:moveTo>
                  <a:lnTo>
                    <a:pt x="21" y="61"/>
                  </a:lnTo>
                  <a:lnTo>
                    <a:pt x="34" y="5"/>
                  </a:lnTo>
                  <a:lnTo>
                    <a:pt x="12" y="0"/>
                  </a:lnTo>
                  <a:lnTo>
                    <a:pt x="0" y="5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Rectangle 71"/>
            <p:cNvSpPr>
              <a:spLocks noChangeArrowheads="1"/>
            </p:cNvSpPr>
            <p:nvPr/>
          </p:nvSpPr>
          <p:spPr bwMode="auto">
            <a:xfrm>
              <a:off x="4940446" y="3312320"/>
              <a:ext cx="130175"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Rectangle 72"/>
            <p:cNvSpPr>
              <a:spLocks noChangeArrowheads="1"/>
            </p:cNvSpPr>
            <p:nvPr/>
          </p:nvSpPr>
          <p:spPr bwMode="auto">
            <a:xfrm>
              <a:off x="5113483" y="3312320"/>
              <a:ext cx="128588"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Rectangle 73"/>
            <p:cNvSpPr>
              <a:spLocks noChangeArrowheads="1"/>
            </p:cNvSpPr>
            <p:nvPr/>
          </p:nvSpPr>
          <p:spPr bwMode="auto">
            <a:xfrm>
              <a:off x="5284933" y="3312320"/>
              <a:ext cx="128588"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Freeform 74"/>
            <p:cNvSpPr>
              <a:spLocks/>
            </p:cNvSpPr>
            <p:nvPr/>
          </p:nvSpPr>
          <p:spPr bwMode="auto">
            <a:xfrm>
              <a:off x="3232296" y="2332832"/>
              <a:ext cx="190500" cy="271463"/>
            </a:xfrm>
            <a:custGeom>
              <a:avLst/>
              <a:gdLst>
                <a:gd name="T0" fmla="*/ 60 w 120"/>
                <a:gd name="T1" fmla="*/ 0 h 171"/>
                <a:gd name="T2" fmla="*/ 48 w 120"/>
                <a:gd name="T3" fmla="*/ 2 h 171"/>
                <a:gd name="T4" fmla="*/ 37 w 120"/>
                <a:gd name="T5" fmla="*/ 7 h 171"/>
                <a:gd name="T6" fmla="*/ 26 w 120"/>
                <a:gd name="T7" fmla="*/ 15 h 171"/>
                <a:gd name="T8" fmla="*/ 17 w 120"/>
                <a:gd name="T9" fmla="*/ 25 h 171"/>
                <a:gd name="T10" fmla="*/ 11 w 120"/>
                <a:gd name="T11" fmla="*/ 38 h 171"/>
                <a:gd name="T12" fmla="*/ 5 w 120"/>
                <a:gd name="T13" fmla="*/ 52 h 171"/>
                <a:gd name="T14" fmla="*/ 1 w 120"/>
                <a:gd name="T15" fmla="*/ 68 h 171"/>
                <a:gd name="T16" fmla="*/ 0 w 120"/>
                <a:gd name="T17" fmla="*/ 85 h 171"/>
                <a:gd name="T18" fmla="*/ 1 w 120"/>
                <a:gd name="T19" fmla="*/ 102 h 171"/>
                <a:gd name="T20" fmla="*/ 5 w 120"/>
                <a:gd name="T21" fmla="*/ 119 h 171"/>
                <a:gd name="T22" fmla="*/ 11 w 120"/>
                <a:gd name="T23" fmla="*/ 133 h 171"/>
                <a:gd name="T24" fmla="*/ 17 w 120"/>
                <a:gd name="T25" fmla="*/ 146 h 171"/>
                <a:gd name="T26" fmla="*/ 26 w 120"/>
                <a:gd name="T27" fmla="*/ 157 h 171"/>
                <a:gd name="T28" fmla="*/ 37 w 120"/>
                <a:gd name="T29" fmla="*/ 164 h 171"/>
                <a:gd name="T30" fmla="*/ 48 w 120"/>
                <a:gd name="T31" fmla="*/ 170 h 171"/>
                <a:gd name="T32" fmla="*/ 60 w 120"/>
                <a:gd name="T33" fmla="*/ 171 h 171"/>
                <a:gd name="T34" fmla="*/ 72 w 120"/>
                <a:gd name="T35" fmla="*/ 170 h 171"/>
                <a:gd name="T36" fmla="*/ 83 w 120"/>
                <a:gd name="T37" fmla="*/ 164 h 171"/>
                <a:gd name="T38" fmla="*/ 94 w 120"/>
                <a:gd name="T39" fmla="*/ 157 h 171"/>
                <a:gd name="T40" fmla="*/ 102 w 120"/>
                <a:gd name="T41" fmla="*/ 146 h 171"/>
                <a:gd name="T42" fmla="*/ 109 w 120"/>
                <a:gd name="T43" fmla="*/ 133 h 171"/>
                <a:gd name="T44" fmla="*/ 115 w 120"/>
                <a:gd name="T45" fmla="*/ 119 h 171"/>
                <a:gd name="T46" fmla="*/ 119 w 120"/>
                <a:gd name="T47" fmla="*/ 102 h 171"/>
                <a:gd name="T48" fmla="*/ 120 w 120"/>
                <a:gd name="T49" fmla="*/ 85 h 171"/>
                <a:gd name="T50" fmla="*/ 119 w 120"/>
                <a:gd name="T51" fmla="*/ 68 h 171"/>
                <a:gd name="T52" fmla="*/ 115 w 120"/>
                <a:gd name="T53" fmla="*/ 52 h 171"/>
                <a:gd name="T54" fmla="*/ 109 w 120"/>
                <a:gd name="T55" fmla="*/ 38 h 171"/>
                <a:gd name="T56" fmla="*/ 102 w 120"/>
                <a:gd name="T57" fmla="*/ 25 h 171"/>
                <a:gd name="T58" fmla="*/ 94 w 120"/>
                <a:gd name="T59" fmla="*/ 15 h 171"/>
                <a:gd name="T60" fmla="*/ 83 w 120"/>
                <a:gd name="T61" fmla="*/ 7 h 171"/>
                <a:gd name="T62" fmla="*/ 72 w 120"/>
                <a:gd name="T63" fmla="*/ 2 h 171"/>
                <a:gd name="T64" fmla="*/ 60 w 120"/>
                <a:gd name="T6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171">
                  <a:moveTo>
                    <a:pt x="60" y="0"/>
                  </a:moveTo>
                  <a:lnTo>
                    <a:pt x="48" y="2"/>
                  </a:lnTo>
                  <a:lnTo>
                    <a:pt x="37" y="7"/>
                  </a:lnTo>
                  <a:lnTo>
                    <a:pt x="26" y="15"/>
                  </a:lnTo>
                  <a:lnTo>
                    <a:pt x="17" y="25"/>
                  </a:lnTo>
                  <a:lnTo>
                    <a:pt x="11" y="38"/>
                  </a:lnTo>
                  <a:lnTo>
                    <a:pt x="5" y="52"/>
                  </a:lnTo>
                  <a:lnTo>
                    <a:pt x="1" y="68"/>
                  </a:lnTo>
                  <a:lnTo>
                    <a:pt x="0" y="85"/>
                  </a:lnTo>
                  <a:lnTo>
                    <a:pt x="1" y="102"/>
                  </a:lnTo>
                  <a:lnTo>
                    <a:pt x="5" y="119"/>
                  </a:lnTo>
                  <a:lnTo>
                    <a:pt x="11" y="133"/>
                  </a:lnTo>
                  <a:lnTo>
                    <a:pt x="17" y="146"/>
                  </a:lnTo>
                  <a:lnTo>
                    <a:pt x="26" y="157"/>
                  </a:lnTo>
                  <a:lnTo>
                    <a:pt x="37" y="164"/>
                  </a:lnTo>
                  <a:lnTo>
                    <a:pt x="48" y="170"/>
                  </a:lnTo>
                  <a:lnTo>
                    <a:pt x="60" y="171"/>
                  </a:lnTo>
                  <a:lnTo>
                    <a:pt x="72" y="170"/>
                  </a:lnTo>
                  <a:lnTo>
                    <a:pt x="83" y="164"/>
                  </a:lnTo>
                  <a:lnTo>
                    <a:pt x="94" y="157"/>
                  </a:lnTo>
                  <a:lnTo>
                    <a:pt x="102" y="146"/>
                  </a:lnTo>
                  <a:lnTo>
                    <a:pt x="109" y="133"/>
                  </a:lnTo>
                  <a:lnTo>
                    <a:pt x="115" y="119"/>
                  </a:lnTo>
                  <a:lnTo>
                    <a:pt x="119" y="102"/>
                  </a:lnTo>
                  <a:lnTo>
                    <a:pt x="120" y="85"/>
                  </a:lnTo>
                  <a:lnTo>
                    <a:pt x="119" y="68"/>
                  </a:lnTo>
                  <a:lnTo>
                    <a:pt x="115" y="52"/>
                  </a:lnTo>
                  <a:lnTo>
                    <a:pt x="109" y="38"/>
                  </a:lnTo>
                  <a:lnTo>
                    <a:pt x="102" y="25"/>
                  </a:lnTo>
                  <a:lnTo>
                    <a:pt x="94" y="15"/>
                  </a:lnTo>
                  <a:lnTo>
                    <a:pt x="83" y="7"/>
                  </a:lnTo>
                  <a:lnTo>
                    <a:pt x="72" y="2"/>
                  </a:lnTo>
                  <a:lnTo>
                    <a:pt x="60"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Freeform 75"/>
            <p:cNvSpPr>
              <a:spLocks/>
            </p:cNvSpPr>
            <p:nvPr/>
          </p:nvSpPr>
          <p:spPr bwMode="auto">
            <a:xfrm>
              <a:off x="5399233" y="1313657"/>
              <a:ext cx="762000" cy="563563"/>
            </a:xfrm>
            <a:custGeom>
              <a:avLst/>
              <a:gdLst>
                <a:gd name="T0" fmla="*/ 480 w 480"/>
                <a:gd name="T1" fmla="*/ 100 h 355"/>
                <a:gd name="T2" fmla="*/ 415 w 480"/>
                <a:gd name="T3" fmla="*/ 0 h 355"/>
                <a:gd name="T4" fmla="*/ 252 w 480"/>
                <a:gd name="T5" fmla="*/ 101 h 355"/>
                <a:gd name="T6" fmla="*/ 213 w 480"/>
                <a:gd name="T7" fmla="*/ 49 h 355"/>
                <a:gd name="T8" fmla="*/ 0 w 480"/>
                <a:gd name="T9" fmla="*/ 355 h 355"/>
                <a:gd name="T10" fmla="*/ 368 w 480"/>
                <a:gd name="T11" fmla="*/ 259 h 355"/>
                <a:gd name="T12" fmla="*/ 330 w 480"/>
                <a:gd name="T13" fmla="*/ 207 h 355"/>
                <a:gd name="T14" fmla="*/ 480 w 480"/>
                <a:gd name="T15" fmla="*/ 100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0" h="355">
                  <a:moveTo>
                    <a:pt x="480" y="100"/>
                  </a:moveTo>
                  <a:lnTo>
                    <a:pt x="415" y="0"/>
                  </a:lnTo>
                  <a:lnTo>
                    <a:pt x="252" y="101"/>
                  </a:lnTo>
                  <a:lnTo>
                    <a:pt x="213" y="49"/>
                  </a:lnTo>
                  <a:lnTo>
                    <a:pt x="0" y="355"/>
                  </a:lnTo>
                  <a:lnTo>
                    <a:pt x="368" y="259"/>
                  </a:lnTo>
                  <a:lnTo>
                    <a:pt x="330" y="207"/>
                  </a:lnTo>
                  <a:lnTo>
                    <a:pt x="480" y="10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Freeform 76"/>
            <p:cNvSpPr>
              <a:spLocks/>
            </p:cNvSpPr>
            <p:nvPr/>
          </p:nvSpPr>
          <p:spPr bwMode="auto">
            <a:xfrm>
              <a:off x="2973533" y="1280320"/>
              <a:ext cx="827088" cy="433388"/>
            </a:xfrm>
            <a:custGeom>
              <a:avLst/>
              <a:gdLst>
                <a:gd name="T0" fmla="*/ 51 w 521"/>
                <a:gd name="T1" fmla="*/ 0 h 273"/>
                <a:gd name="T2" fmla="*/ 0 w 521"/>
                <a:gd name="T3" fmla="*/ 109 h 273"/>
                <a:gd name="T4" fmla="*/ 174 w 521"/>
                <a:gd name="T5" fmla="*/ 194 h 273"/>
                <a:gd name="T6" fmla="*/ 150 w 521"/>
                <a:gd name="T7" fmla="*/ 254 h 273"/>
                <a:gd name="T8" fmla="*/ 521 w 521"/>
                <a:gd name="T9" fmla="*/ 273 h 273"/>
                <a:gd name="T10" fmla="*/ 244 w 521"/>
                <a:gd name="T11" fmla="*/ 12 h 273"/>
                <a:gd name="T12" fmla="*/ 220 w 521"/>
                <a:gd name="T13" fmla="*/ 70 h 273"/>
                <a:gd name="T14" fmla="*/ 51 w 521"/>
                <a:gd name="T15" fmla="*/ 0 h 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1" h="273">
                  <a:moveTo>
                    <a:pt x="51" y="0"/>
                  </a:moveTo>
                  <a:lnTo>
                    <a:pt x="0" y="109"/>
                  </a:lnTo>
                  <a:lnTo>
                    <a:pt x="174" y="194"/>
                  </a:lnTo>
                  <a:lnTo>
                    <a:pt x="150" y="254"/>
                  </a:lnTo>
                  <a:lnTo>
                    <a:pt x="521" y="273"/>
                  </a:lnTo>
                  <a:lnTo>
                    <a:pt x="244" y="12"/>
                  </a:lnTo>
                  <a:lnTo>
                    <a:pt x="220" y="70"/>
                  </a:lnTo>
                  <a:lnTo>
                    <a:pt x="5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Freeform 77"/>
            <p:cNvSpPr>
              <a:spLocks/>
            </p:cNvSpPr>
            <p:nvPr/>
          </p:nvSpPr>
          <p:spPr bwMode="auto">
            <a:xfrm>
              <a:off x="5351608" y="3140870"/>
              <a:ext cx="473075" cy="808038"/>
            </a:xfrm>
            <a:custGeom>
              <a:avLst/>
              <a:gdLst>
                <a:gd name="T0" fmla="*/ 191 w 298"/>
                <a:gd name="T1" fmla="*/ 509 h 509"/>
                <a:gd name="T2" fmla="*/ 298 w 298"/>
                <a:gd name="T3" fmla="*/ 457 h 509"/>
                <a:gd name="T4" fmla="*/ 219 w 298"/>
                <a:gd name="T5" fmla="*/ 281 h 509"/>
                <a:gd name="T6" fmla="*/ 275 w 298"/>
                <a:gd name="T7" fmla="*/ 250 h 509"/>
                <a:gd name="T8" fmla="*/ 0 w 298"/>
                <a:gd name="T9" fmla="*/ 0 h 509"/>
                <a:gd name="T10" fmla="*/ 48 w 298"/>
                <a:gd name="T11" fmla="*/ 377 h 509"/>
                <a:gd name="T12" fmla="*/ 104 w 298"/>
                <a:gd name="T13" fmla="*/ 346 h 509"/>
                <a:gd name="T14" fmla="*/ 191 w 298"/>
                <a:gd name="T15" fmla="*/ 509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509">
                  <a:moveTo>
                    <a:pt x="191" y="509"/>
                  </a:moveTo>
                  <a:lnTo>
                    <a:pt x="298" y="457"/>
                  </a:lnTo>
                  <a:lnTo>
                    <a:pt x="219" y="281"/>
                  </a:lnTo>
                  <a:lnTo>
                    <a:pt x="275" y="250"/>
                  </a:lnTo>
                  <a:lnTo>
                    <a:pt x="0" y="0"/>
                  </a:lnTo>
                  <a:lnTo>
                    <a:pt x="48" y="377"/>
                  </a:lnTo>
                  <a:lnTo>
                    <a:pt x="104" y="346"/>
                  </a:lnTo>
                  <a:lnTo>
                    <a:pt x="191" y="50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Freeform 78"/>
            <p:cNvSpPr>
              <a:spLocks/>
            </p:cNvSpPr>
            <p:nvPr/>
          </p:nvSpPr>
          <p:spPr bwMode="auto">
            <a:xfrm>
              <a:off x="3710133" y="3785395"/>
              <a:ext cx="544513" cy="257175"/>
            </a:xfrm>
            <a:custGeom>
              <a:avLst/>
              <a:gdLst>
                <a:gd name="T0" fmla="*/ 0 w 343"/>
                <a:gd name="T1" fmla="*/ 13 h 162"/>
                <a:gd name="T2" fmla="*/ 2 w 343"/>
                <a:gd name="T3" fmla="*/ 16 h 162"/>
                <a:gd name="T4" fmla="*/ 10 w 343"/>
                <a:gd name="T5" fmla="*/ 23 h 162"/>
                <a:gd name="T6" fmla="*/ 22 w 343"/>
                <a:gd name="T7" fmla="*/ 34 h 162"/>
                <a:gd name="T8" fmla="*/ 39 w 343"/>
                <a:gd name="T9" fmla="*/ 45 h 162"/>
                <a:gd name="T10" fmla="*/ 61 w 343"/>
                <a:gd name="T11" fmla="*/ 57 h 162"/>
                <a:gd name="T12" fmla="*/ 87 w 343"/>
                <a:gd name="T13" fmla="*/ 66 h 162"/>
                <a:gd name="T14" fmla="*/ 117 w 343"/>
                <a:gd name="T15" fmla="*/ 71 h 162"/>
                <a:gd name="T16" fmla="*/ 151 w 343"/>
                <a:gd name="T17" fmla="*/ 73 h 162"/>
                <a:gd name="T18" fmla="*/ 187 w 343"/>
                <a:gd name="T19" fmla="*/ 68 h 162"/>
                <a:gd name="T20" fmla="*/ 221 w 343"/>
                <a:gd name="T21" fmla="*/ 58 h 162"/>
                <a:gd name="T22" fmla="*/ 253 w 343"/>
                <a:gd name="T23" fmla="*/ 47 h 162"/>
                <a:gd name="T24" fmla="*/ 283 w 343"/>
                <a:gd name="T25" fmla="*/ 34 h 162"/>
                <a:gd name="T26" fmla="*/ 308 w 343"/>
                <a:gd name="T27" fmla="*/ 21 h 162"/>
                <a:gd name="T28" fmla="*/ 326 w 343"/>
                <a:gd name="T29" fmla="*/ 10 h 162"/>
                <a:gd name="T30" fmla="*/ 339 w 343"/>
                <a:gd name="T31" fmla="*/ 2 h 162"/>
                <a:gd name="T32" fmla="*/ 343 w 343"/>
                <a:gd name="T33" fmla="*/ 0 h 162"/>
                <a:gd name="T34" fmla="*/ 339 w 343"/>
                <a:gd name="T35" fmla="*/ 8 h 162"/>
                <a:gd name="T36" fmla="*/ 329 w 343"/>
                <a:gd name="T37" fmla="*/ 27 h 162"/>
                <a:gd name="T38" fmla="*/ 312 w 343"/>
                <a:gd name="T39" fmla="*/ 56 h 162"/>
                <a:gd name="T40" fmla="*/ 290 w 343"/>
                <a:gd name="T41" fmla="*/ 88 h 162"/>
                <a:gd name="T42" fmla="*/ 262 w 343"/>
                <a:gd name="T43" fmla="*/ 120 h 162"/>
                <a:gd name="T44" fmla="*/ 229 w 343"/>
                <a:gd name="T45" fmla="*/ 144 h 162"/>
                <a:gd name="T46" fmla="*/ 192 w 343"/>
                <a:gd name="T47" fmla="*/ 161 h 162"/>
                <a:gd name="T48" fmla="*/ 151 w 343"/>
                <a:gd name="T49" fmla="*/ 162 h 162"/>
                <a:gd name="T50" fmla="*/ 112 w 343"/>
                <a:gd name="T51" fmla="*/ 151 h 162"/>
                <a:gd name="T52" fmla="*/ 79 w 343"/>
                <a:gd name="T53" fmla="*/ 133 h 162"/>
                <a:gd name="T54" fmla="*/ 53 w 343"/>
                <a:gd name="T55" fmla="*/ 108 h 162"/>
                <a:gd name="T56" fmla="*/ 32 w 343"/>
                <a:gd name="T57" fmla="*/ 82 h 162"/>
                <a:gd name="T58" fmla="*/ 18 w 343"/>
                <a:gd name="T59" fmla="*/ 56 h 162"/>
                <a:gd name="T60" fmla="*/ 7 w 343"/>
                <a:gd name="T61" fmla="*/ 34 h 162"/>
                <a:gd name="T62" fmla="*/ 1 w 343"/>
                <a:gd name="T63" fmla="*/ 18 h 162"/>
                <a:gd name="T64" fmla="*/ 0 w 343"/>
                <a:gd name="T65" fmla="*/ 1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3" h="162">
                  <a:moveTo>
                    <a:pt x="0" y="13"/>
                  </a:moveTo>
                  <a:lnTo>
                    <a:pt x="2" y="16"/>
                  </a:lnTo>
                  <a:lnTo>
                    <a:pt x="10" y="23"/>
                  </a:lnTo>
                  <a:lnTo>
                    <a:pt x="22" y="34"/>
                  </a:lnTo>
                  <a:lnTo>
                    <a:pt x="39" y="45"/>
                  </a:lnTo>
                  <a:lnTo>
                    <a:pt x="61" y="57"/>
                  </a:lnTo>
                  <a:lnTo>
                    <a:pt x="87" y="66"/>
                  </a:lnTo>
                  <a:lnTo>
                    <a:pt x="117" y="71"/>
                  </a:lnTo>
                  <a:lnTo>
                    <a:pt x="151" y="73"/>
                  </a:lnTo>
                  <a:lnTo>
                    <a:pt x="187" y="68"/>
                  </a:lnTo>
                  <a:lnTo>
                    <a:pt x="221" y="58"/>
                  </a:lnTo>
                  <a:lnTo>
                    <a:pt x="253" y="47"/>
                  </a:lnTo>
                  <a:lnTo>
                    <a:pt x="283" y="34"/>
                  </a:lnTo>
                  <a:lnTo>
                    <a:pt x="308" y="21"/>
                  </a:lnTo>
                  <a:lnTo>
                    <a:pt x="326" y="10"/>
                  </a:lnTo>
                  <a:lnTo>
                    <a:pt x="339" y="2"/>
                  </a:lnTo>
                  <a:lnTo>
                    <a:pt x="343" y="0"/>
                  </a:lnTo>
                  <a:lnTo>
                    <a:pt x="339" y="8"/>
                  </a:lnTo>
                  <a:lnTo>
                    <a:pt x="329" y="27"/>
                  </a:lnTo>
                  <a:lnTo>
                    <a:pt x="312" y="56"/>
                  </a:lnTo>
                  <a:lnTo>
                    <a:pt x="290" y="88"/>
                  </a:lnTo>
                  <a:lnTo>
                    <a:pt x="262" y="120"/>
                  </a:lnTo>
                  <a:lnTo>
                    <a:pt x="229" y="144"/>
                  </a:lnTo>
                  <a:lnTo>
                    <a:pt x="192" y="161"/>
                  </a:lnTo>
                  <a:lnTo>
                    <a:pt x="151" y="162"/>
                  </a:lnTo>
                  <a:lnTo>
                    <a:pt x="112" y="151"/>
                  </a:lnTo>
                  <a:lnTo>
                    <a:pt x="79" y="133"/>
                  </a:lnTo>
                  <a:lnTo>
                    <a:pt x="53" y="108"/>
                  </a:lnTo>
                  <a:lnTo>
                    <a:pt x="32" y="82"/>
                  </a:lnTo>
                  <a:lnTo>
                    <a:pt x="18" y="56"/>
                  </a:lnTo>
                  <a:lnTo>
                    <a:pt x="7" y="34"/>
                  </a:lnTo>
                  <a:lnTo>
                    <a:pt x="1" y="18"/>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1" name="Group 300"/>
          <p:cNvGrpSpPr/>
          <p:nvPr/>
        </p:nvGrpSpPr>
        <p:grpSpPr>
          <a:xfrm rot="12201338">
            <a:off x="5375915" y="2141936"/>
            <a:ext cx="3540125" cy="4146550"/>
            <a:chOff x="2621108" y="1177132"/>
            <a:chExt cx="3540125" cy="4146550"/>
          </a:xfrm>
        </p:grpSpPr>
        <p:sp>
          <p:nvSpPr>
            <p:cNvPr id="302" name="Freeform 7"/>
            <p:cNvSpPr>
              <a:spLocks/>
            </p:cNvSpPr>
            <p:nvPr/>
          </p:nvSpPr>
          <p:spPr bwMode="auto">
            <a:xfrm>
              <a:off x="2621108" y="1177132"/>
              <a:ext cx="3224213" cy="4146550"/>
            </a:xfrm>
            <a:custGeom>
              <a:avLst/>
              <a:gdLst>
                <a:gd name="T0" fmla="*/ 1777 w 2031"/>
                <a:gd name="T1" fmla="*/ 1863 h 2612"/>
                <a:gd name="T2" fmla="*/ 1819 w 2031"/>
                <a:gd name="T3" fmla="*/ 1740 h 2612"/>
                <a:gd name="T4" fmla="*/ 1876 w 2031"/>
                <a:gd name="T5" fmla="*/ 1554 h 2612"/>
                <a:gd name="T6" fmla="*/ 1937 w 2031"/>
                <a:gd name="T7" fmla="*/ 1324 h 2612"/>
                <a:gd name="T8" fmla="*/ 1991 w 2031"/>
                <a:gd name="T9" fmla="*/ 1068 h 2612"/>
                <a:gd name="T10" fmla="*/ 2026 w 2031"/>
                <a:gd name="T11" fmla="*/ 803 h 2612"/>
                <a:gd name="T12" fmla="*/ 2028 w 2031"/>
                <a:gd name="T13" fmla="*/ 549 h 2612"/>
                <a:gd name="T14" fmla="*/ 1989 w 2031"/>
                <a:gd name="T15" fmla="*/ 324 h 2612"/>
                <a:gd name="T16" fmla="*/ 1940 w 2031"/>
                <a:gd name="T17" fmla="*/ 209 h 2612"/>
                <a:gd name="T18" fmla="*/ 1915 w 2031"/>
                <a:gd name="T19" fmla="*/ 172 h 2612"/>
                <a:gd name="T20" fmla="*/ 1889 w 2031"/>
                <a:gd name="T21" fmla="*/ 139 h 2612"/>
                <a:gd name="T22" fmla="*/ 1861 w 2031"/>
                <a:gd name="T23" fmla="*/ 109 h 2612"/>
                <a:gd name="T24" fmla="*/ 1828 w 2031"/>
                <a:gd name="T25" fmla="*/ 85 h 2612"/>
                <a:gd name="T26" fmla="*/ 1793 w 2031"/>
                <a:gd name="T27" fmla="*/ 62 h 2612"/>
                <a:gd name="T28" fmla="*/ 1756 w 2031"/>
                <a:gd name="T29" fmla="*/ 44 h 2612"/>
                <a:gd name="T30" fmla="*/ 1716 w 2031"/>
                <a:gd name="T31" fmla="*/ 29 h 2612"/>
                <a:gd name="T32" fmla="*/ 1646 w 2031"/>
                <a:gd name="T33" fmla="*/ 13 h 2612"/>
                <a:gd name="T34" fmla="*/ 1542 w 2031"/>
                <a:gd name="T35" fmla="*/ 1 h 2612"/>
                <a:gd name="T36" fmla="*/ 1435 w 2031"/>
                <a:gd name="T37" fmla="*/ 1 h 2612"/>
                <a:gd name="T38" fmla="*/ 1323 w 2031"/>
                <a:gd name="T39" fmla="*/ 14 h 2612"/>
                <a:gd name="T40" fmla="*/ 1211 w 2031"/>
                <a:gd name="T41" fmla="*/ 36 h 2612"/>
                <a:gd name="T42" fmla="*/ 1097 w 2031"/>
                <a:gd name="T43" fmla="*/ 66 h 2612"/>
                <a:gd name="T44" fmla="*/ 984 w 2031"/>
                <a:gd name="T45" fmla="*/ 107 h 2612"/>
                <a:gd name="T46" fmla="*/ 870 w 2031"/>
                <a:gd name="T47" fmla="*/ 153 h 2612"/>
                <a:gd name="T48" fmla="*/ 760 w 2031"/>
                <a:gd name="T49" fmla="*/ 205 h 2612"/>
                <a:gd name="T50" fmla="*/ 653 w 2031"/>
                <a:gd name="T51" fmla="*/ 264 h 2612"/>
                <a:gd name="T52" fmla="*/ 550 w 2031"/>
                <a:gd name="T53" fmla="*/ 326 h 2612"/>
                <a:gd name="T54" fmla="*/ 454 w 2031"/>
                <a:gd name="T55" fmla="*/ 392 h 2612"/>
                <a:gd name="T56" fmla="*/ 363 w 2031"/>
                <a:gd name="T57" fmla="*/ 459 h 2612"/>
                <a:gd name="T58" fmla="*/ 281 w 2031"/>
                <a:gd name="T59" fmla="*/ 528 h 2612"/>
                <a:gd name="T60" fmla="*/ 207 w 2031"/>
                <a:gd name="T61" fmla="*/ 597 h 2612"/>
                <a:gd name="T62" fmla="*/ 143 w 2031"/>
                <a:gd name="T63" fmla="*/ 666 h 2612"/>
                <a:gd name="T64" fmla="*/ 78 w 2031"/>
                <a:gd name="T65" fmla="*/ 751 h 2612"/>
                <a:gd name="T66" fmla="*/ 25 w 2031"/>
                <a:gd name="T67" fmla="*/ 844 h 2612"/>
                <a:gd name="T68" fmla="*/ 1 w 2031"/>
                <a:gd name="T69" fmla="*/ 930 h 2612"/>
                <a:gd name="T70" fmla="*/ 5 w 2031"/>
                <a:gd name="T71" fmla="*/ 1005 h 2612"/>
                <a:gd name="T72" fmla="*/ 48 w 2031"/>
                <a:gd name="T73" fmla="*/ 1090 h 2612"/>
                <a:gd name="T74" fmla="*/ 116 w 2031"/>
                <a:gd name="T75" fmla="*/ 1172 h 2612"/>
                <a:gd name="T76" fmla="*/ 193 w 2031"/>
                <a:gd name="T77" fmla="*/ 1234 h 2612"/>
                <a:gd name="T78" fmla="*/ 273 w 2031"/>
                <a:gd name="T79" fmla="*/ 1280 h 2612"/>
                <a:gd name="T80" fmla="*/ 357 w 2031"/>
                <a:gd name="T81" fmla="*/ 1310 h 2612"/>
                <a:gd name="T82" fmla="*/ 435 w 2031"/>
                <a:gd name="T83" fmla="*/ 1327 h 2612"/>
                <a:gd name="T84" fmla="*/ 506 w 2031"/>
                <a:gd name="T85" fmla="*/ 1336 h 2612"/>
                <a:gd name="T86" fmla="*/ 566 w 2031"/>
                <a:gd name="T87" fmla="*/ 1337 h 2612"/>
                <a:gd name="T88" fmla="*/ 449 w 2031"/>
                <a:gd name="T89" fmla="*/ 2204 h 2612"/>
                <a:gd name="T90" fmla="*/ 570 w 2031"/>
                <a:gd name="T91" fmla="*/ 2352 h 2612"/>
                <a:gd name="T92" fmla="*/ 1779 w 2031"/>
                <a:gd name="T93" fmla="*/ 2122 h 2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31" h="2612">
                  <a:moveTo>
                    <a:pt x="1766" y="1894"/>
                  </a:moveTo>
                  <a:lnTo>
                    <a:pt x="1777" y="1863"/>
                  </a:lnTo>
                  <a:lnTo>
                    <a:pt x="1795" y="1811"/>
                  </a:lnTo>
                  <a:lnTo>
                    <a:pt x="1819" y="1740"/>
                  </a:lnTo>
                  <a:lnTo>
                    <a:pt x="1846" y="1655"/>
                  </a:lnTo>
                  <a:lnTo>
                    <a:pt x="1876" y="1554"/>
                  </a:lnTo>
                  <a:lnTo>
                    <a:pt x="1907" y="1444"/>
                  </a:lnTo>
                  <a:lnTo>
                    <a:pt x="1937" y="1324"/>
                  </a:lnTo>
                  <a:lnTo>
                    <a:pt x="1966" y="1198"/>
                  </a:lnTo>
                  <a:lnTo>
                    <a:pt x="1991" y="1068"/>
                  </a:lnTo>
                  <a:lnTo>
                    <a:pt x="2011" y="935"/>
                  </a:lnTo>
                  <a:lnTo>
                    <a:pt x="2026" y="803"/>
                  </a:lnTo>
                  <a:lnTo>
                    <a:pt x="2031" y="672"/>
                  </a:lnTo>
                  <a:lnTo>
                    <a:pt x="2028" y="549"/>
                  </a:lnTo>
                  <a:lnTo>
                    <a:pt x="2015" y="432"/>
                  </a:lnTo>
                  <a:lnTo>
                    <a:pt x="1989" y="324"/>
                  </a:lnTo>
                  <a:lnTo>
                    <a:pt x="1950" y="229"/>
                  </a:lnTo>
                  <a:lnTo>
                    <a:pt x="1940" y="209"/>
                  </a:lnTo>
                  <a:lnTo>
                    <a:pt x="1928" y="190"/>
                  </a:lnTo>
                  <a:lnTo>
                    <a:pt x="1915" y="172"/>
                  </a:lnTo>
                  <a:lnTo>
                    <a:pt x="1902" y="155"/>
                  </a:lnTo>
                  <a:lnTo>
                    <a:pt x="1889" y="139"/>
                  </a:lnTo>
                  <a:lnTo>
                    <a:pt x="1875" y="124"/>
                  </a:lnTo>
                  <a:lnTo>
                    <a:pt x="1861" y="109"/>
                  </a:lnTo>
                  <a:lnTo>
                    <a:pt x="1845" y="96"/>
                  </a:lnTo>
                  <a:lnTo>
                    <a:pt x="1828" y="85"/>
                  </a:lnTo>
                  <a:lnTo>
                    <a:pt x="1811" y="73"/>
                  </a:lnTo>
                  <a:lnTo>
                    <a:pt x="1793" y="62"/>
                  </a:lnTo>
                  <a:lnTo>
                    <a:pt x="1775" y="52"/>
                  </a:lnTo>
                  <a:lnTo>
                    <a:pt x="1756" y="44"/>
                  </a:lnTo>
                  <a:lnTo>
                    <a:pt x="1737" y="36"/>
                  </a:lnTo>
                  <a:lnTo>
                    <a:pt x="1716" y="29"/>
                  </a:lnTo>
                  <a:lnTo>
                    <a:pt x="1695" y="23"/>
                  </a:lnTo>
                  <a:lnTo>
                    <a:pt x="1646" y="13"/>
                  </a:lnTo>
                  <a:lnTo>
                    <a:pt x="1595" y="5"/>
                  </a:lnTo>
                  <a:lnTo>
                    <a:pt x="1542" y="1"/>
                  </a:lnTo>
                  <a:lnTo>
                    <a:pt x="1488" y="0"/>
                  </a:lnTo>
                  <a:lnTo>
                    <a:pt x="1435" y="1"/>
                  </a:lnTo>
                  <a:lnTo>
                    <a:pt x="1379" y="6"/>
                  </a:lnTo>
                  <a:lnTo>
                    <a:pt x="1323" y="14"/>
                  </a:lnTo>
                  <a:lnTo>
                    <a:pt x="1267" y="23"/>
                  </a:lnTo>
                  <a:lnTo>
                    <a:pt x="1211" y="36"/>
                  </a:lnTo>
                  <a:lnTo>
                    <a:pt x="1154" y="51"/>
                  </a:lnTo>
                  <a:lnTo>
                    <a:pt x="1097" y="66"/>
                  </a:lnTo>
                  <a:lnTo>
                    <a:pt x="1040" y="86"/>
                  </a:lnTo>
                  <a:lnTo>
                    <a:pt x="984" y="107"/>
                  </a:lnTo>
                  <a:lnTo>
                    <a:pt x="926" y="129"/>
                  </a:lnTo>
                  <a:lnTo>
                    <a:pt x="870" y="153"/>
                  </a:lnTo>
                  <a:lnTo>
                    <a:pt x="816" y="178"/>
                  </a:lnTo>
                  <a:lnTo>
                    <a:pt x="760" y="205"/>
                  </a:lnTo>
                  <a:lnTo>
                    <a:pt x="706" y="234"/>
                  </a:lnTo>
                  <a:lnTo>
                    <a:pt x="653" y="264"/>
                  </a:lnTo>
                  <a:lnTo>
                    <a:pt x="601" y="294"/>
                  </a:lnTo>
                  <a:lnTo>
                    <a:pt x="550" y="326"/>
                  </a:lnTo>
                  <a:lnTo>
                    <a:pt x="501" y="359"/>
                  </a:lnTo>
                  <a:lnTo>
                    <a:pt x="454" y="392"/>
                  </a:lnTo>
                  <a:lnTo>
                    <a:pt x="407" y="425"/>
                  </a:lnTo>
                  <a:lnTo>
                    <a:pt x="363" y="459"/>
                  </a:lnTo>
                  <a:lnTo>
                    <a:pt x="321" y="494"/>
                  </a:lnTo>
                  <a:lnTo>
                    <a:pt x="281" y="528"/>
                  </a:lnTo>
                  <a:lnTo>
                    <a:pt x="242" y="563"/>
                  </a:lnTo>
                  <a:lnTo>
                    <a:pt x="207" y="597"/>
                  </a:lnTo>
                  <a:lnTo>
                    <a:pt x="173" y="632"/>
                  </a:lnTo>
                  <a:lnTo>
                    <a:pt x="143" y="666"/>
                  </a:lnTo>
                  <a:lnTo>
                    <a:pt x="115" y="700"/>
                  </a:lnTo>
                  <a:lnTo>
                    <a:pt x="78" y="751"/>
                  </a:lnTo>
                  <a:lnTo>
                    <a:pt x="48" y="799"/>
                  </a:lnTo>
                  <a:lnTo>
                    <a:pt x="25" y="844"/>
                  </a:lnTo>
                  <a:lnTo>
                    <a:pt x="9" y="888"/>
                  </a:lnTo>
                  <a:lnTo>
                    <a:pt x="1" y="930"/>
                  </a:lnTo>
                  <a:lnTo>
                    <a:pt x="0" y="969"/>
                  </a:lnTo>
                  <a:lnTo>
                    <a:pt x="5" y="1005"/>
                  </a:lnTo>
                  <a:lnTo>
                    <a:pt x="18" y="1039"/>
                  </a:lnTo>
                  <a:lnTo>
                    <a:pt x="48" y="1090"/>
                  </a:lnTo>
                  <a:lnTo>
                    <a:pt x="81" y="1134"/>
                  </a:lnTo>
                  <a:lnTo>
                    <a:pt x="116" y="1172"/>
                  </a:lnTo>
                  <a:lnTo>
                    <a:pt x="154" y="1206"/>
                  </a:lnTo>
                  <a:lnTo>
                    <a:pt x="193" y="1234"/>
                  </a:lnTo>
                  <a:lnTo>
                    <a:pt x="233" y="1259"/>
                  </a:lnTo>
                  <a:lnTo>
                    <a:pt x="273" y="1280"/>
                  </a:lnTo>
                  <a:lnTo>
                    <a:pt x="315" y="1296"/>
                  </a:lnTo>
                  <a:lnTo>
                    <a:pt x="357" y="1310"/>
                  </a:lnTo>
                  <a:lnTo>
                    <a:pt x="397" y="1319"/>
                  </a:lnTo>
                  <a:lnTo>
                    <a:pt x="435" y="1327"/>
                  </a:lnTo>
                  <a:lnTo>
                    <a:pt x="472" y="1332"/>
                  </a:lnTo>
                  <a:lnTo>
                    <a:pt x="506" y="1336"/>
                  </a:lnTo>
                  <a:lnTo>
                    <a:pt x="539" y="1337"/>
                  </a:lnTo>
                  <a:lnTo>
                    <a:pt x="566" y="1337"/>
                  </a:lnTo>
                  <a:lnTo>
                    <a:pt x="591" y="1337"/>
                  </a:lnTo>
                  <a:lnTo>
                    <a:pt x="449" y="2204"/>
                  </a:lnTo>
                  <a:lnTo>
                    <a:pt x="332" y="2490"/>
                  </a:lnTo>
                  <a:lnTo>
                    <a:pt x="570" y="2352"/>
                  </a:lnTo>
                  <a:lnTo>
                    <a:pt x="647" y="2612"/>
                  </a:lnTo>
                  <a:lnTo>
                    <a:pt x="1779" y="2122"/>
                  </a:lnTo>
                  <a:lnTo>
                    <a:pt x="1766" y="189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Freeform 8"/>
            <p:cNvSpPr>
              <a:spLocks/>
            </p:cNvSpPr>
            <p:nvPr/>
          </p:nvSpPr>
          <p:spPr bwMode="auto">
            <a:xfrm>
              <a:off x="2735408" y="1293020"/>
              <a:ext cx="2994025" cy="3321050"/>
            </a:xfrm>
            <a:custGeom>
              <a:avLst/>
              <a:gdLst>
                <a:gd name="T0" fmla="*/ 606 w 1886"/>
                <a:gd name="T1" fmla="*/ 1184 h 2092"/>
                <a:gd name="T2" fmla="*/ 536 w 1886"/>
                <a:gd name="T3" fmla="*/ 1193 h 2092"/>
                <a:gd name="T4" fmla="*/ 455 w 1886"/>
                <a:gd name="T5" fmla="*/ 1194 h 2092"/>
                <a:gd name="T6" fmla="*/ 338 w 1886"/>
                <a:gd name="T7" fmla="*/ 1178 h 2092"/>
                <a:gd name="T8" fmla="*/ 204 w 1886"/>
                <a:gd name="T9" fmla="*/ 1129 h 2092"/>
                <a:gd name="T10" fmla="*/ 79 w 1886"/>
                <a:gd name="T11" fmla="*/ 1033 h 2092"/>
                <a:gd name="T12" fmla="*/ 2 w 1886"/>
                <a:gd name="T13" fmla="*/ 909 h 2092"/>
                <a:gd name="T14" fmla="*/ 11 w 1886"/>
                <a:gd name="T15" fmla="*/ 822 h 2092"/>
                <a:gd name="T16" fmla="*/ 70 w 1886"/>
                <a:gd name="T17" fmla="*/ 713 h 2092"/>
                <a:gd name="T18" fmla="*/ 141 w 1886"/>
                <a:gd name="T19" fmla="*/ 623 h 2092"/>
                <a:gd name="T20" fmla="*/ 214 w 1886"/>
                <a:gd name="T21" fmla="*/ 549 h 2092"/>
                <a:gd name="T22" fmla="*/ 299 w 1886"/>
                <a:gd name="T23" fmla="*/ 473 h 2092"/>
                <a:gd name="T24" fmla="*/ 394 w 1886"/>
                <a:gd name="T25" fmla="*/ 399 h 2092"/>
                <a:gd name="T26" fmla="*/ 497 w 1886"/>
                <a:gd name="T27" fmla="*/ 328 h 2092"/>
                <a:gd name="T28" fmla="*/ 569 w 1886"/>
                <a:gd name="T29" fmla="*/ 307 h 2092"/>
                <a:gd name="T30" fmla="*/ 612 w 1886"/>
                <a:gd name="T31" fmla="*/ 259 h 2092"/>
                <a:gd name="T32" fmla="*/ 676 w 1886"/>
                <a:gd name="T33" fmla="*/ 222 h 2092"/>
                <a:gd name="T34" fmla="*/ 741 w 1886"/>
                <a:gd name="T35" fmla="*/ 188 h 2092"/>
                <a:gd name="T36" fmla="*/ 784 w 1886"/>
                <a:gd name="T37" fmla="*/ 214 h 2092"/>
                <a:gd name="T38" fmla="*/ 871 w 1886"/>
                <a:gd name="T39" fmla="*/ 129 h 2092"/>
                <a:gd name="T40" fmla="*/ 1003 w 1886"/>
                <a:gd name="T41" fmla="*/ 78 h 2092"/>
                <a:gd name="T42" fmla="*/ 1134 w 1886"/>
                <a:gd name="T43" fmla="*/ 39 h 2092"/>
                <a:gd name="T44" fmla="*/ 1265 w 1886"/>
                <a:gd name="T45" fmla="*/ 13 h 2092"/>
                <a:gd name="T46" fmla="*/ 1392 w 1886"/>
                <a:gd name="T47" fmla="*/ 0 h 2092"/>
                <a:gd name="T48" fmla="*/ 1452 w 1886"/>
                <a:gd name="T49" fmla="*/ 12 h 2092"/>
                <a:gd name="T50" fmla="*/ 1524 w 1886"/>
                <a:gd name="T51" fmla="*/ 5 h 2092"/>
                <a:gd name="T52" fmla="*/ 1561 w 1886"/>
                <a:gd name="T53" fmla="*/ 10 h 2092"/>
                <a:gd name="T54" fmla="*/ 1595 w 1886"/>
                <a:gd name="T55" fmla="*/ 18 h 2092"/>
                <a:gd name="T56" fmla="*/ 1640 w 1886"/>
                <a:gd name="T57" fmla="*/ 31 h 2092"/>
                <a:gd name="T58" fmla="*/ 1686 w 1886"/>
                <a:gd name="T59" fmla="*/ 52 h 2092"/>
                <a:gd name="T60" fmla="*/ 1727 w 1886"/>
                <a:gd name="T61" fmla="*/ 79 h 2092"/>
                <a:gd name="T62" fmla="*/ 1764 w 1886"/>
                <a:gd name="T63" fmla="*/ 114 h 2092"/>
                <a:gd name="T64" fmla="*/ 1796 w 1886"/>
                <a:gd name="T65" fmla="*/ 157 h 2092"/>
                <a:gd name="T66" fmla="*/ 1824 w 1886"/>
                <a:gd name="T67" fmla="*/ 209 h 2092"/>
                <a:gd name="T68" fmla="*/ 1848 w 1886"/>
                <a:gd name="T69" fmla="*/ 270 h 2092"/>
                <a:gd name="T70" fmla="*/ 1865 w 1886"/>
                <a:gd name="T71" fmla="*/ 339 h 2092"/>
                <a:gd name="T72" fmla="*/ 1863 w 1886"/>
                <a:gd name="T73" fmla="*/ 419 h 2092"/>
                <a:gd name="T74" fmla="*/ 1886 w 1886"/>
                <a:gd name="T75" fmla="*/ 620 h 2092"/>
                <a:gd name="T76" fmla="*/ 1835 w 1886"/>
                <a:gd name="T77" fmla="*/ 843 h 2092"/>
                <a:gd name="T78" fmla="*/ 1854 w 1886"/>
                <a:gd name="T79" fmla="*/ 938 h 2092"/>
                <a:gd name="T80" fmla="*/ 1828 w 1886"/>
                <a:gd name="T81" fmla="*/ 1085 h 2092"/>
                <a:gd name="T82" fmla="*/ 1796 w 1886"/>
                <a:gd name="T83" fmla="*/ 1226 h 2092"/>
                <a:gd name="T84" fmla="*/ 1714 w 1886"/>
                <a:gd name="T85" fmla="*/ 1299 h 2092"/>
                <a:gd name="T86" fmla="*/ 1733 w 1886"/>
                <a:gd name="T87" fmla="*/ 1467 h 2092"/>
                <a:gd name="T88" fmla="*/ 1670 w 1886"/>
                <a:gd name="T89" fmla="*/ 1669 h 2092"/>
                <a:gd name="T90" fmla="*/ 1630 w 1886"/>
                <a:gd name="T91" fmla="*/ 1785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86" h="2092">
                  <a:moveTo>
                    <a:pt x="1630" y="1785"/>
                  </a:moveTo>
                  <a:lnTo>
                    <a:pt x="456" y="2092"/>
                  </a:lnTo>
                  <a:lnTo>
                    <a:pt x="606" y="1184"/>
                  </a:lnTo>
                  <a:lnTo>
                    <a:pt x="556" y="1190"/>
                  </a:lnTo>
                  <a:lnTo>
                    <a:pt x="550" y="1191"/>
                  </a:lnTo>
                  <a:lnTo>
                    <a:pt x="536" y="1193"/>
                  </a:lnTo>
                  <a:lnTo>
                    <a:pt x="513" y="1194"/>
                  </a:lnTo>
                  <a:lnTo>
                    <a:pt x="487" y="1194"/>
                  </a:lnTo>
                  <a:lnTo>
                    <a:pt x="455" y="1194"/>
                  </a:lnTo>
                  <a:lnTo>
                    <a:pt x="419" y="1191"/>
                  </a:lnTo>
                  <a:lnTo>
                    <a:pt x="379" y="1186"/>
                  </a:lnTo>
                  <a:lnTo>
                    <a:pt x="338" y="1178"/>
                  </a:lnTo>
                  <a:lnTo>
                    <a:pt x="294" y="1167"/>
                  </a:lnTo>
                  <a:lnTo>
                    <a:pt x="249" y="1150"/>
                  </a:lnTo>
                  <a:lnTo>
                    <a:pt x="204" y="1129"/>
                  </a:lnTo>
                  <a:lnTo>
                    <a:pt x="161" y="1103"/>
                  </a:lnTo>
                  <a:lnTo>
                    <a:pt x="118" y="1070"/>
                  </a:lnTo>
                  <a:lnTo>
                    <a:pt x="79" y="1033"/>
                  </a:lnTo>
                  <a:lnTo>
                    <a:pt x="43" y="986"/>
                  </a:lnTo>
                  <a:lnTo>
                    <a:pt x="10" y="932"/>
                  </a:lnTo>
                  <a:lnTo>
                    <a:pt x="2" y="909"/>
                  </a:lnTo>
                  <a:lnTo>
                    <a:pt x="0" y="883"/>
                  </a:lnTo>
                  <a:lnTo>
                    <a:pt x="2" y="854"/>
                  </a:lnTo>
                  <a:lnTo>
                    <a:pt x="11" y="822"/>
                  </a:lnTo>
                  <a:lnTo>
                    <a:pt x="26" y="788"/>
                  </a:lnTo>
                  <a:lnTo>
                    <a:pt x="45" y="752"/>
                  </a:lnTo>
                  <a:lnTo>
                    <a:pt x="70" y="713"/>
                  </a:lnTo>
                  <a:lnTo>
                    <a:pt x="100" y="672"/>
                  </a:lnTo>
                  <a:lnTo>
                    <a:pt x="119" y="648"/>
                  </a:lnTo>
                  <a:lnTo>
                    <a:pt x="141" y="623"/>
                  </a:lnTo>
                  <a:lnTo>
                    <a:pt x="165" y="598"/>
                  </a:lnTo>
                  <a:lnTo>
                    <a:pt x="188" y="573"/>
                  </a:lnTo>
                  <a:lnTo>
                    <a:pt x="214" y="549"/>
                  </a:lnTo>
                  <a:lnTo>
                    <a:pt x="242" y="523"/>
                  </a:lnTo>
                  <a:lnTo>
                    <a:pt x="270" y="498"/>
                  </a:lnTo>
                  <a:lnTo>
                    <a:pt x="299" y="473"/>
                  </a:lnTo>
                  <a:lnTo>
                    <a:pt x="330" y="449"/>
                  </a:lnTo>
                  <a:lnTo>
                    <a:pt x="361" y="424"/>
                  </a:lnTo>
                  <a:lnTo>
                    <a:pt x="394" y="399"/>
                  </a:lnTo>
                  <a:lnTo>
                    <a:pt x="428" y="376"/>
                  </a:lnTo>
                  <a:lnTo>
                    <a:pt x="461" y="351"/>
                  </a:lnTo>
                  <a:lnTo>
                    <a:pt x="497" y="328"/>
                  </a:lnTo>
                  <a:lnTo>
                    <a:pt x="533" y="304"/>
                  </a:lnTo>
                  <a:lnTo>
                    <a:pt x="569" y="282"/>
                  </a:lnTo>
                  <a:lnTo>
                    <a:pt x="569" y="307"/>
                  </a:lnTo>
                  <a:lnTo>
                    <a:pt x="592" y="307"/>
                  </a:lnTo>
                  <a:lnTo>
                    <a:pt x="592" y="270"/>
                  </a:lnTo>
                  <a:lnTo>
                    <a:pt x="612" y="259"/>
                  </a:lnTo>
                  <a:lnTo>
                    <a:pt x="633" y="246"/>
                  </a:lnTo>
                  <a:lnTo>
                    <a:pt x="654" y="234"/>
                  </a:lnTo>
                  <a:lnTo>
                    <a:pt x="676" y="222"/>
                  </a:lnTo>
                  <a:lnTo>
                    <a:pt x="698" y="212"/>
                  </a:lnTo>
                  <a:lnTo>
                    <a:pt x="719" y="200"/>
                  </a:lnTo>
                  <a:lnTo>
                    <a:pt x="741" y="188"/>
                  </a:lnTo>
                  <a:lnTo>
                    <a:pt x="763" y="178"/>
                  </a:lnTo>
                  <a:lnTo>
                    <a:pt x="763" y="214"/>
                  </a:lnTo>
                  <a:lnTo>
                    <a:pt x="784" y="214"/>
                  </a:lnTo>
                  <a:lnTo>
                    <a:pt x="784" y="168"/>
                  </a:lnTo>
                  <a:lnTo>
                    <a:pt x="827" y="148"/>
                  </a:lnTo>
                  <a:lnTo>
                    <a:pt x="871" y="129"/>
                  </a:lnTo>
                  <a:lnTo>
                    <a:pt x="914" y="110"/>
                  </a:lnTo>
                  <a:lnTo>
                    <a:pt x="958" y="93"/>
                  </a:lnTo>
                  <a:lnTo>
                    <a:pt x="1003" y="78"/>
                  </a:lnTo>
                  <a:lnTo>
                    <a:pt x="1047" y="64"/>
                  </a:lnTo>
                  <a:lnTo>
                    <a:pt x="1091" y="51"/>
                  </a:lnTo>
                  <a:lnTo>
                    <a:pt x="1134" y="39"/>
                  </a:lnTo>
                  <a:lnTo>
                    <a:pt x="1178" y="28"/>
                  </a:lnTo>
                  <a:lnTo>
                    <a:pt x="1221" y="19"/>
                  </a:lnTo>
                  <a:lnTo>
                    <a:pt x="1265" y="13"/>
                  </a:lnTo>
                  <a:lnTo>
                    <a:pt x="1307" y="6"/>
                  </a:lnTo>
                  <a:lnTo>
                    <a:pt x="1350" y="2"/>
                  </a:lnTo>
                  <a:lnTo>
                    <a:pt x="1392" y="0"/>
                  </a:lnTo>
                  <a:lnTo>
                    <a:pt x="1432" y="0"/>
                  </a:lnTo>
                  <a:lnTo>
                    <a:pt x="1472" y="1"/>
                  </a:lnTo>
                  <a:lnTo>
                    <a:pt x="1452" y="12"/>
                  </a:lnTo>
                  <a:lnTo>
                    <a:pt x="1462" y="31"/>
                  </a:lnTo>
                  <a:lnTo>
                    <a:pt x="1513" y="4"/>
                  </a:lnTo>
                  <a:lnTo>
                    <a:pt x="1524" y="5"/>
                  </a:lnTo>
                  <a:lnTo>
                    <a:pt x="1537" y="6"/>
                  </a:lnTo>
                  <a:lnTo>
                    <a:pt x="1549" y="9"/>
                  </a:lnTo>
                  <a:lnTo>
                    <a:pt x="1561" y="10"/>
                  </a:lnTo>
                  <a:lnTo>
                    <a:pt x="1573" y="13"/>
                  </a:lnTo>
                  <a:lnTo>
                    <a:pt x="1584" y="15"/>
                  </a:lnTo>
                  <a:lnTo>
                    <a:pt x="1595" y="18"/>
                  </a:lnTo>
                  <a:lnTo>
                    <a:pt x="1606" y="21"/>
                  </a:lnTo>
                  <a:lnTo>
                    <a:pt x="1623" y="26"/>
                  </a:lnTo>
                  <a:lnTo>
                    <a:pt x="1640" y="31"/>
                  </a:lnTo>
                  <a:lnTo>
                    <a:pt x="1656" y="38"/>
                  </a:lnTo>
                  <a:lnTo>
                    <a:pt x="1671" y="44"/>
                  </a:lnTo>
                  <a:lnTo>
                    <a:pt x="1686" y="52"/>
                  </a:lnTo>
                  <a:lnTo>
                    <a:pt x="1700" y="61"/>
                  </a:lnTo>
                  <a:lnTo>
                    <a:pt x="1714" y="70"/>
                  </a:lnTo>
                  <a:lnTo>
                    <a:pt x="1727" y="79"/>
                  </a:lnTo>
                  <a:lnTo>
                    <a:pt x="1740" y="91"/>
                  </a:lnTo>
                  <a:lnTo>
                    <a:pt x="1752" y="103"/>
                  </a:lnTo>
                  <a:lnTo>
                    <a:pt x="1764" y="114"/>
                  </a:lnTo>
                  <a:lnTo>
                    <a:pt x="1775" y="129"/>
                  </a:lnTo>
                  <a:lnTo>
                    <a:pt x="1786" y="143"/>
                  </a:lnTo>
                  <a:lnTo>
                    <a:pt x="1796" y="157"/>
                  </a:lnTo>
                  <a:lnTo>
                    <a:pt x="1805" y="173"/>
                  </a:lnTo>
                  <a:lnTo>
                    <a:pt x="1815" y="190"/>
                  </a:lnTo>
                  <a:lnTo>
                    <a:pt x="1824" y="209"/>
                  </a:lnTo>
                  <a:lnTo>
                    <a:pt x="1833" y="229"/>
                  </a:lnTo>
                  <a:lnTo>
                    <a:pt x="1841" y="250"/>
                  </a:lnTo>
                  <a:lnTo>
                    <a:pt x="1848" y="270"/>
                  </a:lnTo>
                  <a:lnTo>
                    <a:pt x="1855" y="292"/>
                  </a:lnTo>
                  <a:lnTo>
                    <a:pt x="1860" y="316"/>
                  </a:lnTo>
                  <a:lnTo>
                    <a:pt x="1865" y="339"/>
                  </a:lnTo>
                  <a:lnTo>
                    <a:pt x="1870" y="363"/>
                  </a:lnTo>
                  <a:lnTo>
                    <a:pt x="1844" y="407"/>
                  </a:lnTo>
                  <a:lnTo>
                    <a:pt x="1863" y="419"/>
                  </a:lnTo>
                  <a:lnTo>
                    <a:pt x="1876" y="397"/>
                  </a:lnTo>
                  <a:lnTo>
                    <a:pt x="1886" y="505"/>
                  </a:lnTo>
                  <a:lnTo>
                    <a:pt x="1886" y="620"/>
                  </a:lnTo>
                  <a:lnTo>
                    <a:pt x="1880" y="740"/>
                  </a:lnTo>
                  <a:lnTo>
                    <a:pt x="1865" y="864"/>
                  </a:lnTo>
                  <a:lnTo>
                    <a:pt x="1835" y="843"/>
                  </a:lnTo>
                  <a:lnTo>
                    <a:pt x="1822" y="861"/>
                  </a:lnTo>
                  <a:lnTo>
                    <a:pt x="1861" y="888"/>
                  </a:lnTo>
                  <a:lnTo>
                    <a:pt x="1854" y="938"/>
                  </a:lnTo>
                  <a:lnTo>
                    <a:pt x="1846" y="987"/>
                  </a:lnTo>
                  <a:lnTo>
                    <a:pt x="1837" y="1035"/>
                  </a:lnTo>
                  <a:lnTo>
                    <a:pt x="1828" y="1085"/>
                  </a:lnTo>
                  <a:lnTo>
                    <a:pt x="1817" y="1133"/>
                  </a:lnTo>
                  <a:lnTo>
                    <a:pt x="1807" y="1180"/>
                  </a:lnTo>
                  <a:lnTo>
                    <a:pt x="1796" y="1226"/>
                  </a:lnTo>
                  <a:lnTo>
                    <a:pt x="1785" y="1272"/>
                  </a:lnTo>
                  <a:lnTo>
                    <a:pt x="1714" y="1272"/>
                  </a:lnTo>
                  <a:lnTo>
                    <a:pt x="1714" y="1299"/>
                  </a:lnTo>
                  <a:lnTo>
                    <a:pt x="1778" y="1299"/>
                  </a:lnTo>
                  <a:lnTo>
                    <a:pt x="1755" y="1385"/>
                  </a:lnTo>
                  <a:lnTo>
                    <a:pt x="1733" y="1467"/>
                  </a:lnTo>
                  <a:lnTo>
                    <a:pt x="1709" y="1541"/>
                  </a:lnTo>
                  <a:lnTo>
                    <a:pt x="1688" y="1609"/>
                  </a:lnTo>
                  <a:lnTo>
                    <a:pt x="1670" y="1669"/>
                  </a:lnTo>
                  <a:lnTo>
                    <a:pt x="1653" y="1718"/>
                  </a:lnTo>
                  <a:lnTo>
                    <a:pt x="1640" y="1757"/>
                  </a:lnTo>
                  <a:lnTo>
                    <a:pt x="1630" y="178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Freeform 9"/>
            <p:cNvSpPr>
              <a:spLocks/>
            </p:cNvSpPr>
            <p:nvPr/>
          </p:nvSpPr>
          <p:spPr bwMode="auto">
            <a:xfrm>
              <a:off x="3381521" y="4247357"/>
              <a:ext cx="1943100" cy="919163"/>
            </a:xfrm>
            <a:custGeom>
              <a:avLst/>
              <a:gdLst>
                <a:gd name="T0" fmla="*/ 214 w 1224"/>
                <a:gd name="T1" fmla="*/ 579 h 579"/>
                <a:gd name="T2" fmla="*/ 135 w 1224"/>
                <a:gd name="T3" fmla="*/ 310 h 579"/>
                <a:gd name="T4" fmla="*/ 0 w 1224"/>
                <a:gd name="T5" fmla="*/ 388 h 579"/>
                <a:gd name="T6" fmla="*/ 31 w 1224"/>
                <a:gd name="T7" fmla="*/ 310 h 579"/>
                <a:gd name="T8" fmla="*/ 1216 w 1224"/>
                <a:gd name="T9" fmla="*/ 0 h 579"/>
                <a:gd name="T10" fmla="*/ 1224 w 1224"/>
                <a:gd name="T11" fmla="*/ 142 h 579"/>
                <a:gd name="T12" fmla="*/ 214 w 1224"/>
                <a:gd name="T13" fmla="*/ 579 h 579"/>
              </a:gdLst>
              <a:ahLst/>
              <a:cxnLst>
                <a:cxn ang="0">
                  <a:pos x="T0" y="T1"/>
                </a:cxn>
                <a:cxn ang="0">
                  <a:pos x="T2" y="T3"/>
                </a:cxn>
                <a:cxn ang="0">
                  <a:pos x="T4" y="T5"/>
                </a:cxn>
                <a:cxn ang="0">
                  <a:pos x="T6" y="T7"/>
                </a:cxn>
                <a:cxn ang="0">
                  <a:pos x="T8" y="T9"/>
                </a:cxn>
                <a:cxn ang="0">
                  <a:pos x="T10" y="T11"/>
                </a:cxn>
                <a:cxn ang="0">
                  <a:pos x="T12" y="T13"/>
                </a:cxn>
              </a:cxnLst>
              <a:rect l="0" t="0" r="r" b="b"/>
              <a:pathLst>
                <a:path w="1224" h="579">
                  <a:moveTo>
                    <a:pt x="214" y="579"/>
                  </a:moveTo>
                  <a:lnTo>
                    <a:pt x="135" y="310"/>
                  </a:lnTo>
                  <a:lnTo>
                    <a:pt x="0" y="388"/>
                  </a:lnTo>
                  <a:lnTo>
                    <a:pt x="31" y="310"/>
                  </a:lnTo>
                  <a:lnTo>
                    <a:pt x="1216" y="0"/>
                  </a:lnTo>
                  <a:lnTo>
                    <a:pt x="1224" y="142"/>
                  </a:lnTo>
                  <a:lnTo>
                    <a:pt x="214" y="57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Freeform 10"/>
            <p:cNvSpPr>
              <a:spLocks/>
            </p:cNvSpPr>
            <p:nvPr/>
          </p:nvSpPr>
          <p:spPr bwMode="auto">
            <a:xfrm>
              <a:off x="3951433" y="1670845"/>
              <a:ext cx="46038" cy="96838"/>
            </a:xfrm>
            <a:custGeom>
              <a:avLst/>
              <a:gdLst>
                <a:gd name="T0" fmla="*/ 29 w 29"/>
                <a:gd name="T1" fmla="*/ 57 h 61"/>
                <a:gd name="T2" fmla="*/ 22 w 29"/>
                <a:gd name="T3" fmla="*/ 0 h 61"/>
                <a:gd name="T4" fmla="*/ 0 w 29"/>
                <a:gd name="T5" fmla="*/ 4 h 61"/>
                <a:gd name="T6" fmla="*/ 8 w 29"/>
                <a:gd name="T7" fmla="*/ 61 h 61"/>
                <a:gd name="T8" fmla="*/ 29 w 29"/>
                <a:gd name="T9" fmla="*/ 57 h 61"/>
              </a:gdLst>
              <a:ahLst/>
              <a:cxnLst>
                <a:cxn ang="0">
                  <a:pos x="T0" y="T1"/>
                </a:cxn>
                <a:cxn ang="0">
                  <a:pos x="T2" y="T3"/>
                </a:cxn>
                <a:cxn ang="0">
                  <a:pos x="T4" y="T5"/>
                </a:cxn>
                <a:cxn ang="0">
                  <a:pos x="T6" y="T7"/>
                </a:cxn>
                <a:cxn ang="0">
                  <a:pos x="T8" y="T9"/>
                </a:cxn>
              </a:cxnLst>
              <a:rect l="0" t="0" r="r" b="b"/>
              <a:pathLst>
                <a:path w="29" h="61">
                  <a:moveTo>
                    <a:pt x="29" y="57"/>
                  </a:moveTo>
                  <a:lnTo>
                    <a:pt x="22" y="0"/>
                  </a:lnTo>
                  <a:lnTo>
                    <a:pt x="0" y="4"/>
                  </a:lnTo>
                  <a:lnTo>
                    <a:pt x="8" y="61"/>
                  </a:lnTo>
                  <a:lnTo>
                    <a:pt x="29" y="5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Freeform 305"/>
            <p:cNvSpPr>
              <a:spLocks/>
            </p:cNvSpPr>
            <p:nvPr/>
          </p:nvSpPr>
          <p:spPr bwMode="auto">
            <a:xfrm>
              <a:off x="3973658" y="1799432"/>
              <a:ext cx="55563" cy="96838"/>
            </a:xfrm>
            <a:custGeom>
              <a:avLst/>
              <a:gdLst>
                <a:gd name="T0" fmla="*/ 15 w 35"/>
                <a:gd name="T1" fmla="*/ 61 h 61"/>
                <a:gd name="T2" fmla="*/ 35 w 35"/>
                <a:gd name="T3" fmla="*/ 55 h 61"/>
                <a:gd name="T4" fmla="*/ 21 w 35"/>
                <a:gd name="T5" fmla="*/ 0 h 61"/>
                <a:gd name="T6" fmla="*/ 0 w 35"/>
                <a:gd name="T7" fmla="*/ 5 h 61"/>
                <a:gd name="T8" fmla="*/ 15 w 35"/>
                <a:gd name="T9" fmla="*/ 61 h 61"/>
              </a:gdLst>
              <a:ahLst/>
              <a:cxnLst>
                <a:cxn ang="0">
                  <a:pos x="T0" y="T1"/>
                </a:cxn>
                <a:cxn ang="0">
                  <a:pos x="T2" y="T3"/>
                </a:cxn>
                <a:cxn ang="0">
                  <a:pos x="T4" y="T5"/>
                </a:cxn>
                <a:cxn ang="0">
                  <a:pos x="T6" y="T7"/>
                </a:cxn>
                <a:cxn ang="0">
                  <a:pos x="T8" y="T9"/>
                </a:cxn>
              </a:cxnLst>
              <a:rect l="0" t="0" r="r" b="b"/>
              <a:pathLst>
                <a:path w="35" h="61">
                  <a:moveTo>
                    <a:pt x="15" y="61"/>
                  </a:moveTo>
                  <a:lnTo>
                    <a:pt x="35" y="55"/>
                  </a:lnTo>
                  <a:lnTo>
                    <a:pt x="21" y="0"/>
                  </a:lnTo>
                  <a:lnTo>
                    <a:pt x="0" y="5"/>
                  </a:lnTo>
                  <a:lnTo>
                    <a:pt x="15"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Freeform 306"/>
            <p:cNvSpPr>
              <a:spLocks/>
            </p:cNvSpPr>
            <p:nvPr/>
          </p:nvSpPr>
          <p:spPr bwMode="auto">
            <a:xfrm>
              <a:off x="4011758" y="1924845"/>
              <a:ext cx="65088" cy="96838"/>
            </a:xfrm>
            <a:custGeom>
              <a:avLst/>
              <a:gdLst>
                <a:gd name="T0" fmla="*/ 22 w 41"/>
                <a:gd name="T1" fmla="*/ 61 h 61"/>
                <a:gd name="T2" fmla="*/ 41 w 41"/>
                <a:gd name="T3" fmla="*/ 53 h 61"/>
                <a:gd name="T4" fmla="*/ 20 w 41"/>
                <a:gd name="T5" fmla="*/ 0 h 61"/>
                <a:gd name="T6" fmla="*/ 0 w 41"/>
                <a:gd name="T7" fmla="*/ 8 h 61"/>
                <a:gd name="T8" fmla="*/ 22 w 41"/>
                <a:gd name="T9" fmla="*/ 61 h 61"/>
              </a:gdLst>
              <a:ahLst/>
              <a:cxnLst>
                <a:cxn ang="0">
                  <a:pos x="T0" y="T1"/>
                </a:cxn>
                <a:cxn ang="0">
                  <a:pos x="T2" y="T3"/>
                </a:cxn>
                <a:cxn ang="0">
                  <a:pos x="T4" y="T5"/>
                </a:cxn>
                <a:cxn ang="0">
                  <a:pos x="T6" y="T7"/>
                </a:cxn>
                <a:cxn ang="0">
                  <a:pos x="T8" y="T9"/>
                </a:cxn>
              </a:cxnLst>
              <a:rect l="0" t="0" r="r" b="b"/>
              <a:pathLst>
                <a:path w="41" h="61">
                  <a:moveTo>
                    <a:pt x="22" y="61"/>
                  </a:moveTo>
                  <a:lnTo>
                    <a:pt x="41" y="53"/>
                  </a:lnTo>
                  <a:lnTo>
                    <a:pt x="20" y="0"/>
                  </a:lnTo>
                  <a:lnTo>
                    <a:pt x="0" y="8"/>
                  </a:lnTo>
                  <a:lnTo>
                    <a:pt x="22"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Freeform 13"/>
            <p:cNvSpPr>
              <a:spLocks/>
            </p:cNvSpPr>
            <p:nvPr/>
          </p:nvSpPr>
          <p:spPr bwMode="auto">
            <a:xfrm>
              <a:off x="4064146" y="2042320"/>
              <a:ext cx="74613" cy="96838"/>
            </a:xfrm>
            <a:custGeom>
              <a:avLst/>
              <a:gdLst>
                <a:gd name="T0" fmla="*/ 29 w 47"/>
                <a:gd name="T1" fmla="*/ 61 h 61"/>
                <a:gd name="T2" fmla="*/ 47 w 47"/>
                <a:gd name="T3" fmla="*/ 51 h 61"/>
                <a:gd name="T4" fmla="*/ 20 w 47"/>
                <a:gd name="T5" fmla="*/ 0 h 61"/>
                <a:gd name="T6" fmla="*/ 0 w 47"/>
                <a:gd name="T7" fmla="*/ 10 h 61"/>
                <a:gd name="T8" fmla="*/ 29 w 47"/>
                <a:gd name="T9" fmla="*/ 61 h 61"/>
              </a:gdLst>
              <a:ahLst/>
              <a:cxnLst>
                <a:cxn ang="0">
                  <a:pos x="T0" y="T1"/>
                </a:cxn>
                <a:cxn ang="0">
                  <a:pos x="T2" y="T3"/>
                </a:cxn>
                <a:cxn ang="0">
                  <a:pos x="T4" y="T5"/>
                </a:cxn>
                <a:cxn ang="0">
                  <a:pos x="T6" y="T7"/>
                </a:cxn>
                <a:cxn ang="0">
                  <a:pos x="T8" y="T9"/>
                </a:cxn>
              </a:cxnLst>
              <a:rect l="0" t="0" r="r" b="b"/>
              <a:pathLst>
                <a:path w="47" h="61">
                  <a:moveTo>
                    <a:pt x="29" y="61"/>
                  </a:moveTo>
                  <a:lnTo>
                    <a:pt x="47" y="51"/>
                  </a:lnTo>
                  <a:lnTo>
                    <a:pt x="20" y="0"/>
                  </a:lnTo>
                  <a:lnTo>
                    <a:pt x="0" y="10"/>
                  </a:lnTo>
                  <a:lnTo>
                    <a:pt x="29"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Freeform 14"/>
            <p:cNvSpPr>
              <a:spLocks/>
            </p:cNvSpPr>
            <p:nvPr/>
          </p:nvSpPr>
          <p:spPr bwMode="auto">
            <a:xfrm>
              <a:off x="4122883" y="2623345"/>
              <a:ext cx="82550" cy="93663"/>
            </a:xfrm>
            <a:custGeom>
              <a:avLst/>
              <a:gdLst>
                <a:gd name="T0" fmla="*/ 0 w 52"/>
                <a:gd name="T1" fmla="*/ 13 h 59"/>
                <a:gd name="T2" fmla="*/ 34 w 52"/>
                <a:gd name="T3" fmla="*/ 59 h 59"/>
                <a:gd name="T4" fmla="*/ 52 w 52"/>
                <a:gd name="T5" fmla="*/ 46 h 59"/>
                <a:gd name="T6" fmla="*/ 18 w 52"/>
                <a:gd name="T7" fmla="*/ 0 h 59"/>
                <a:gd name="T8" fmla="*/ 0 w 52"/>
                <a:gd name="T9" fmla="*/ 13 h 59"/>
              </a:gdLst>
              <a:ahLst/>
              <a:cxnLst>
                <a:cxn ang="0">
                  <a:pos x="T0" y="T1"/>
                </a:cxn>
                <a:cxn ang="0">
                  <a:pos x="T2" y="T3"/>
                </a:cxn>
                <a:cxn ang="0">
                  <a:pos x="T4" y="T5"/>
                </a:cxn>
                <a:cxn ang="0">
                  <a:pos x="T6" y="T7"/>
                </a:cxn>
                <a:cxn ang="0">
                  <a:pos x="T8" y="T9"/>
                </a:cxn>
              </a:cxnLst>
              <a:rect l="0" t="0" r="r" b="b"/>
              <a:pathLst>
                <a:path w="52" h="59">
                  <a:moveTo>
                    <a:pt x="0" y="13"/>
                  </a:moveTo>
                  <a:lnTo>
                    <a:pt x="34" y="59"/>
                  </a:lnTo>
                  <a:lnTo>
                    <a:pt x="52" y="46"/>
                  </a:lnTo>
                  <a:lnTo>
                    <a:pt x="18" y="0"/>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Freeform 15"/>
            <p:cNvSpPr>
              <a:spLocks/>
            </p:cNvSpPr>
            <p:nvPr/>
          </p:nvSpPr>
          <p:spPr bwMode="auto">
            <a:xfrm>
              <a:off x="4205433" y="2726532"/>
              <a:ext cx="87313" cy="90488"/>
            </a:xfrm>
            <a:custGeom>
              <a:avLst/>
              <a:gdLst>
                <a:gd name="T0" fmla="*/ 0 w 55"/>
                <a:gd name="T1" fmla="*/ 14 h 57"/>
                <a:gd name="T2" fmla="*/ 39 w 55"/>
                <a:gd name="T3" fmla="*/ 57 h 57"/>
                <a:gd name="T4" fmla="*/ 55 w 55"/>
                <a:gd name="T5" fmla="*/ 41 h 57"/>
                <a:gd name="T6" fmla="*/ 16 w 55"/>
                <a:gd name="T7" fmla="*/ 0 h 57"/>
                <a:gd name="T8" fmla="*/ 0 w 55"/>
                <a:gd name="T9" fmla="*/ 14 h 57"/>
              </a:gdLst>
              <a:ahLst/>
              <a:cxnLst>
                <a:cxn ang="0">
                  <a:pos x="T0" y="T1"/>
                </a:cxn>
                <a:cxn ang="0">
                  <a:pos x="T2" y="T3"/>
                </a:cxn>
                <a:cxn ang="0">
                  <a:pos x="T4" y="T5"/>
                </a:cxn>
                <a:cxn ang="0">
                  <a:pos x="T6" y="T7"/>
                </a:cxn>
                <a:cxn ang="0">
                  <a:pos x="T8" y="T9"/>
                </a:cxn>
              </a:cxnLst>
              <a:rect l="0" t="0" r="r" b="b"/>
              <a:pathLst>
                <a:path w="55" h="57">
                  <a:moveTo>
                    <a:pt x="0" y="14"/>
                  </a:moveTo>
                  <a:lnTo>
                    <a:pt x="39" y="57"/>
                  </a:lnTo>
                  <a:lnTo>
                    <a:pt x="55" y="41"/>
                  </a:lnTo>
                  <a:lnTo>
                    <a:pt x="16" y="0"/>
                  </a:lnTo>
                  <a:lnTo>
                    <a:pt x="0"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Freeform 16"/>
            <p:cNvSpPr>
              <a:spLocks/>
            </p:cNvSpPr>
            <p:nvPr/>
          </p:nvSpPr>
          <p:spPr bwMode="auto">
            <a:xfrm>
              <a:off x="4300683" y="2817020"/>
              <a:ext cx="88900" cy="85725"/>
            </a:xfrm>
            <a:custGeom>
              <a:avLst/>
              <a:gdLst>
                <a:gd name="T0" fmla="*/ 0 w 56"/>
                <a:gd name="T1" fmla="*/ 17 h 54"/>
                <a:gd name="T2" fmla="*/ 43 w 56"/>
                <a:gd name="T3" fmla="*/ 54 h 54"/>
                <a:gd name="T4" fmla="*/ 56 w 56"/>
                <a:gd name="T5" fmla="*/ 38 h 54"/>
                <a:gd name="T6" fmla="*/ 14 w 56"/>
                <a:gd name="T7" fmla="*/ 0 h 54"/>
                <a:gd name="T8" fmla="*/ 0 w 56"/>
                <a:gd name="T9" fmla="*/ 17 h 54"/>
              </a:gdLst>
              <a:ahLst/>
              <a:cxnLst>
                <a:cxn ang="0">
                  <a:pos x="T0" y="T1"/>
                </a:cxn>
                <a:cxn ang="0">
                  <a:pos x="T2" y="T3"/>
                </a:cxn>
                <a:cxn ang="0">
                  <a:pos x="T4" y="T5"/>
                </a:cxn>
                <a:cxn ang="0">
                  <a:pos x="T6" y="T7"/>
                </a:cxn>
                <a:cxn ang="0">
                  <a:pos x="T8" y="T9"/>
                </a:cxn>
              </a:cxnLst>
              <a:rect l="0" t="0" r="r" b="b"/>
              <a:pathLst>
                <a:path w="56" h="54">
                  <a:moveTo>
                    <a:pt x="0" y="17"/>
                  </a:moveTo>
                  <a:lnTo>
                    <a:pt x="43" y="54"/>
                  </a:lnTo>
                  <a:lnTo>
                    <a:pt x="56" y="38"/>
                  </a:lnTo>
                  <a:lnTo>
                    <a:pt x="14" y="0"/>
                  </a:lnTo>
                  <a:lnTo>
                    <a:pt x="0" y="1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Freeform 17"/>
            <p:cNvSpPr>
              <a:spLocks/>
            </p:cNvSpPr>
            <p:nvPr/>
          </p:nvSpPr>
          <p:spPr bwMode="auto">
            <a:xfrm>
              <a:off x="4403871" y="2897982"/>
              <a:ext cx="95250" cy="77788"/>
            </a:xfrm>
            <a:custGeom>
              <a:avLst/>
              <a:gdLst>
                <a:gd name="T0" fmla="*/ 0 w 60"/>
                <a:gd name="T1" fmla="*/ 18 h 49"/>
                <a:gd name="T2" fmla="*/ 48 w 60"/>
                <a:gd name="T3" fmla="*/ 49 h 49"/>
                <a:gd name="T4" fmla="*/ 60 w 60"/>
                <a:gd name="T5" fmla="*/ 31 h 49"/>
                <a:gd name="T6" fmla="*/ 12 w 60"/>
                <a:gd name="T7" fmla="*/ 0 h 49"/>
                <a:gd name="T8" fmla="*/ 0 w 60"/>
                <a:gd name="T9" fmla="*/ 18 h 49"/>
              </a:gdLst>
              <a:ahLst/>
              <a:cxnLst>
                <a:cxn ang="0">
                  <a:pos x="T0" y="T1"/>
                </a:cxn>
                <a:cxn ang="0">
                  <a:pos x="T2" y="T3"/>
                </a:cxn>
                <a:cxn ang="0">
                  <a:pos x="T4" y="T5"/>
                </a:cxn>
                <a:cxn ang="0">
                  <a:pos x="T6" y="T7"/>
                </a:cxn>
                <a:cxn ang="0">
                  <a:pos x="T8" y="T9"/>
                </a:cxn>
              </a:cxnLst>
              <a:rect l="0" t="0" r="r" b="b"/>
              <a:pathLst>
                <a:path w="60" h="49">
                  <a:moveTo>
                    <a:pt x="0" y="18"/>
                  </a:moveTo>
                  <a:lnTo>
                    <a:pt x="48" y="49"/>
                  </a:lnTo>
                  <a:lnTo>
                    <a:pt x="60" y="31"/>
                  </a:lnTo>
                  <a:lnTo>
                    <a:pt x="12" y="0"/>
                  </a:lnTo>
                  <a:lnTo>
                    <a:pt x="0"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Freeform 18"/>
            <p:cNvSpPr>
              <a:spLocks/>
            </p:cNvSpPr>
            <p:nvPr/>
          </p:nvSpPr>
          <p:spPr bwMode="auto">
            <a:xfrm>
              <a:off x="4519758" y="2963070"/>
              <a:ext cx="96838" cy="73025"/>
            </a:xfrm>
            <a:custGeom>
              <a:avLst/>
              <a:gdLst>
                <a:gd name="T0" fmla="*/ 0 w 61"/>
                <a:gd name="T1" fmla="*/ 20 h 46"/>
                <a:gd name="T2" fmla="*/ 50 w 61"/>
                <a:gd name="T3" fmla="*/ 46 h 46"/>
                <a:gd name="T4" fmla="*/ 61 w 61"/>
                <a:gd name="T5" fmla="*/ 26 h 46"/>
                <a:gd name="T6" fmla="*/ 9 w 61"/>
                <a:gd name="T7" fmla="*/ 0 h 46"/>
                <a:gd name="T8" fmla="*/ 0 w 61"/>
                <a:gd name="T9" fmla="*/ 20 h 46"/>
              </a:gdLst>
              <a:ahLst/>
              <a:cxnLst>
                <a:cxn ang="0">
                  <a:pos x="T0" y="T1"/>
                </a:cxn>
                <a:cxn ang="0">
                  <a:pos x="T2" y="T3"/>
                </a:cxn>
                <a:cxn ang="0">
                  <a:pos x="T4" y="T5"/>
                </a:cxn>
                <a:cxn ang="0">
                  <a:pos x="T6" y="T7"/>
                </a:cxn>
                <a:cxn ang="0">
                  <a:pos x="T8" y="T9"/>
                </a:cxn>
              </a:cxnLst>
              <a:rect l="0" t="0" r="r" b="b"/>
              <a:pathLst>
                <a:path w="61" h="46">
                  <a:moveTo>
                    <a:pt x="0" y="20"/>
                  </a:moveTo>
                  <a:lnTo>
                    <a:pt x="50" y="46"/>
                  </a:lnTo>
                  <a:lnTo>
                    <a:pt x="61" y="26"/>
                  </a:lnTo>
                  <a:lnTo>
                    <a:pt x="9" y="0"/>
                  </a:lnTo>
                  <a:lnTo>
                    <a:pt x="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Freeform 19"/>
            <p:cNvSpPr>
              <a:spLocks/>
            </p:cNvSpPr>
            <p:nvPr/>
          </p:nvSpPr>
          <p:spPr bwMode="auto">
            <a:xfrm>
              <a:off x="4640408" y="3017045"/>
              <a:ext cx="98425" cy="61913"/>
            </a:xfrm>
            <a:custGeom>
              <a:avLst/>
              <a:gdLst>
                <a:gd name="T0" fmla="*/ 0 w 62"/>
                <a:gd name="T1" fmla="*/ 20 h 39"/>
                <a:gd name="T2" fmla="*/ 55 w 62"/>
                <a:gd name="T3" fmla="*/ 39 h 39"/>
                <a:gd name="T4" fmla="*/ 62 w 62"/>
                <a:gd name="T5" fmla="*/ 18 h 39"/>
                <a:gd name="T6" fmla="*/ 7 w 62"/>
                <a:gd name="T7" fmla="*/ 0 h 39"/>
                <a:gd name="T8" fmla="*/ 0 w 62"/>
                <a:gd name="T9" fmla="*/ 20 h 39"/>
              </a:gdLst>
              <a:ahLst/>
              <a:cxnLst>
                <a:cxn ang="0">
                  <a:pos x="T0" y="T1"/>
                </a:cxn>
                <a:cxn ang="0">
                  <a:pos x="T2" y="T3"/>
                </a:cxn>
                <a:cxn ang="0">
                  <a:pos x="T4" y="T5"/>
                </a:cxn>
                <a:cxn ang="0">
                  <a:pos x="T6" y="T7"/>
                </a:cxn>
                <a:cxn ang="0">
                  <a:pos x="T8" y="T9"/>
                </a:cxn>
              </a:cxnLst>
              <a:rect l="0" t="0" r="r" b="b"/>
              <a:pathLst>
                <a:path w="62" h="39">
                  <a:moveTo>
                    <a:pt x="0" y="20"/>
                  </a:moveTo>
                  <a:lnTo>
                    <a:pt x="55" y="39"/>
                  </a:lnTo>
                  <a:lnTo>
                    <a:pt x="62" y="18"/>
                  </a:lnTo>
                  <a:lnTo>
                    <a:pt x="7" y="0"/>
                  </a:lnTo>
                  <a:lnTo>
                    <a:pt x="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Freeform 20"/>
            <p:cNvSpPr>
              <a:spLocks/>
            </p:cNvSpPr>
            <p:nvPr/>
          </p:nvSpPr>
          <p:spPr bwMode="auto">
            <a:xfrm>
              <a:off x="4768996" y="3053557"/>
              <a:ext cx="96838" cy="52388"/>
            </a:xfrm>
            <a:custGeom>
              <a:avLst/>
              <a:gdLst>
                <a:gd name="T0" fmla="*/ 61 w 61"/>
                <a:gd name="T1" fmla="*/ 12 h 33"/>
                <a:gd name="T2" fmla="*/ 4 w 61"/>
                <a:gd name="T3" fmla="*/ 0 h 33"/>
                <a:gd name="T4" fmla="*/ 0 w 61"/>
                <a:gd name="T5" fmla="*/ 21 h 33"/>
                <a:gd name="T6" fmla="*/ 56 w 61"/>
                <a:gd name="T7" fmla="*/ 33 h 33"/>
                <a:gd name="T8" fmla="*/ 61 w 61"/>
                <a:gd name="T9" fmla="*/ 12 h 33"/>
              </a:gdLst>
              <a:ahLst/>
              <a:cxnLst>
                <a:cxn ang="0">
                  <a:pos x="T0" y="T1"/>
                </a:cxn>
                <a:cxn ang="0">
                  <a:pos x="T2" y="T3"/>
                </a:cxn>
                <a:cxn ang="0">
                  <a:pos x="T4" y="T5"/>
                </a:cxn>
                <a:cxn ang="0">
                  <a:pos x="T6" y="T7"/>
                </a:cxn>
                <a:cxn ang="0">
                  <a:pos x="T8" y="T9"/>
                </a:cxn>
              </a:cxnLst>
              <a:rect l="0" t="0" r="r" b="b"/>
              <a:pathLst>
                <a:path w="61" h="33">
                  <a:moveTo>
                    <a:pt x="61" y="12"/>
                  </a:moveTo>
                  <a:lnTo>
                    <a:pt x="4" y="0"/>
                  </a:lnTo>
                  <a:lnTo>
                    <a:pt x="0" y="21"/>
                  </a:lnTo>
                  <a:lnTo>
                    <a:pt x="56" y="33"/>
                  </a:lnTo>
                  <a:lnTo>
                    <a:pt x="61"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Freeform 21"/>
            <p:cNvSpPr>
              <a:spLocks/>
            </p:cNvSpPr>
            <p:nvPr/>
          </p:nvSpPr>
          <p:spPr bwMode="auto">
            <a:xfrm>
              <a:off x="4924571" y="2404270"/>
              <a:ext cx="95250" cy="47625"/>
            </a:xfrm>
            <a:custGeom>
              <a:avLst/>
              <a:gdLst>
                <a:gd name="T0" fmla="*/ 60 w 60"/>
                <a:gd name="T1" fmla="*/ 20 h 30"/>
                <a:gd name="T2" fmla="*/ 57 w 60"/>
                <a:gd name="T3" fmla="*/ 0 h 30"/>
                <a:gd name="T4" fmla="*/ 0 w 60"/>
                <a:gd name="T5" fmla="*/ 9 h 30"/>
                <a:gd name="T6" fmla="*/ 2 w 60"/>
                <a:gd name="T7" fmla="*/ 30 h 30"/>
                <a:gd name="T8" fmla="*/ 60 w 60"/>
                <a:gd name="T9" fmla="*/ 20 h 30"/>
              </a:gdLst>
              <a:ahLst/>
              <a:cxnLst>
                <a:cxn ang="0">
                  <a:pos x="T0" y="T1"/>
                </a:cxn>
                <a:cxn ang="0">
                  <a:pos x="T2" y="T3"/>
                </a:cxn>
                <a:cxn ang="0">
                  <a:pos x="T4" y="T5"/>
                </a:cxn>
                <a:cxn ang="0">
                  <a:pos x="T6" y="T7"/>
                </a:cxn>
                <a:cxn ang="0">
                  <a:pos x="T8" y="T9"/>
                </a:cxn>
              </a:cxnLst>
              <a:rect l="0" t="0" r="r" b="b"/>
              <a:pathLst>
                <a:path w="60" h="30">
                  <a:moveTo>
                    <a:pt x="60" y="20"/>
                  </a:moveTo>
                  <a:lnTo>
                    <a:pt x="57" y="0"/>
                  </a:lnTo>
                  <a:lnTo>
                    <a:pt x="0" y="9"/>
                  </a:lnTo>
                  <a:lnTo>
                    <a:pt x="2" y="30"/>
                  </a:lnTo>
                  <a:lnTo>
                    <a:pt x="6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Freeform 22"/>
            <p:cNvSpPr>
              <a:spLocks/>
            </p:cNvSpPr>
            <p:nvPr/>
          </p:nvSpPr>
          <p:spPr bwMode="auto">
            <a:xfrm>
              <a:off x="5049983" y="2366170"/>
              <a:ext cx="98425" cy="58738"/>
            </a:xfrm>
            <a:custGeom>
              <a:avLst/>
              <a:gdLst>
                <a:gd name="T0" fmla="*/ 62 w 62"/>
                <a:gd name="T1" fmla="*/ 21 h 37"/>
                <a:gd name="T2" fmla="*/ 56 w 62"/>
                <a:gd name="T3" fmla="*/ 0 h 37"/>
                <a:gd name="T4" fmla="*/ 0 w 62"/>
                <a:gd name="T5" fmla="*/ 16 h 37"/>
                <a:gd name="T6" fmla="*/ 7 w 62"/>
                <a:gd name="T7" fmla="*/ 37 h 37"/>
                <a:gd name="T8" fmla="*/ 62 w 62"/>
                <a:gd name="T9" fmla="*/ 21 h 37"/>
              </a:gdLst>
              <a:ahLst/>
              <a:cxnLst>
                <a:cxn ang="0">
                  <a:pos x="T0" y="T1"/>
                </a:cxn>
                <a:cxn ang="0">
                  <a:pos x="T2" y="T3"/>
                </a:cxn>
                <a:cxn ang="0">
                  <a:pos x="T4" y="T5"/>
                </a:cxn>
                <a:cxn ang="0">
                  <a:pos x="T6" y="T7"/>
                </a:cxn>
                <a:cxn ang="0">
                  <a:pos x="T8" y="T9"/>
                </a:cxn>
              </a:cxnLst>
              <a:rect l="0" t="0" r="r" b="b"/>
              <a:pathLst>
                <a:path w="62" h="37">
                  <a:moveTo>
                    <a:pt x="62" y="21"/>
                  </a:moveTo>
                  <a:lnTo>
                    <a:pt x="56" y="0"/>
                  </a:lnTo>
                  <a:lnTo>
                    <a:pt x="0" y="16"/>
                  </a:lnTo>
                  <a:lnTo>
                    <a:pt x="7" y="37"/>
                  </a:lnTo>
                  <a:lnTo>
                    <a:pt x="62"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Freeform 23"/>
            <p:cNvSpPr>
              <a:spLocks/>
            </p:cNvSpPr>
            <p:nvPr/>
          </p:nvSpPr>
          <p:spPr bwMode="auto">
            <a:xfrm>
              <a:off x="5173808" y="2312195"/>
              <a:ext cx="96838" cy="68263"/>
            </a:xfrm>
            <a:custGeom>
              <a:avLst/>
              <a:gdLst>
                <a:gd name="T0" fmla="*/ 61 w 61"/>
                <a:gd name="T1" fmla="*/ 21 h 43"/>
                <a:gd name="T2" fmla="*/ 52 w 61"/>
                <a:gd name="T3" fmla="*/ 0 h 43"/>
                <a:gd name="T4" fmla="*/ 0 w 61"/>
                <a:gd name="T5" fmla="*/ 24 h 43"/>
                <a:gd name="T6" fmla="*/ 8 w 61"/>
                <a:gd name="T7" fmla="*/ 43 h 43"/>
                <a:gd name="T8" fmla="*/ 61 w 61"/>
                <a:gd name="T9" fmla="*/ 21 h 43"/>
              </a:gdLst>
              <a:ahLst/>
              <a:cxnLst>
                <a:cxn ang="0">
                  <a:pos x="T0" y="T1"/>
                </a:cxn>
                <a:cxn ang="0">
                  <a:pos x="T2" y="T3"/>
                </a:cxn>
                <a:cxn ang="0">
                  <a:pos x="T4" y="T5"/>
                </a:cxn>
                <a:cxn ang="0">
                  <a:pos x="T6" y="T7"/>
                </a:cxn>
                <a:cxn ang="0">
                  <a:pos x="T8" y="T9"/>
                </a:cxn>
              </a:cxnLst>
              <a:rect l="0" t="0" r="r" b="b"/>
              <a:pathLst>
                <a:path w="61" h="43">
                  <a:moveTo>
                    <a:pt x="61" y="21"/>
                  </a:moveTo>
                  <a:lnTo>
                    <a:pt x="52" y="0"/>
                  </a:lnTo>
                  <a:lnTo>
                    <a:pt x="0" y="24"/>
                  </a:lnTo>
                  <a:lnTo>
                    <a:pt x="8" y="43"/>
                  </a:lnTo>
                  <a:lnTo>
                    <a:pt x="61"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Freeform 24"/>
            <p:cNvSpPr>
              <a:spLocks/>
            </p:cNvSpPr>
            <p:nvPr/>
          </p:nvSpPr>
          <p:spPr bwMode="auto">
            <a:xfrm>
              <a:off x="5289696" y="2247107"/>
              <a:ext cx="96838" cy="76200"/>
            </a:xfrm>
            <a:custGeom>
              <a:avLst/>
              <a:gdLst>
                <a:gd name="T0" fmla="*/ 61 w 61"/>
                <a:gd name="T1" fmla="*/ 18 h 48"/>
                <a:gd name="T2" fmla="*/ 49 w 61"/>
                <a:gd name="T3" fmla="*/ 0 h 48"/>
                <a:gd name="T4" fmla="*/ 0 w 61"/>
                <a:gd name="T5" fmla="*/ 30 h 48"/>
                <a:gd name="T6" fmla="*/ 12 w 61"/>
                <a:gd name="T7" fmla="*/ 48 h 48"/>
                <a:gd name="T8" fmla="*/ 61 w 61"/>
                <a:gd name="T9" fmla="*/ 18 h 48"/>
              </a:gdLst>
              <a:ahLst/>
              <a:cxnLst>
                <a:cxn ang="0">
                  <a:pos x="T0" y="T1"/>
                </a:cxn>
                <a:cxn ang="0">
                  <a:pos x="T2" y="T3"/>
                </a:cxn>
                <a:cxn ang="0">
                  <a:pos x="T4" y="T5"/>
                </a:cxn>
                <a:cxn ang="0">
                  <a:pos x="T6" y="T7"/>
                </a:cxn>
                <a:cxn ang="0">
                  <a:pos x="T8" y="T9"/>
                </a:cxn>
              </a:cxnLst>
              <a:rect l="0" t="0" r="r" b="b"/>
              <a:pathLst>
                <a:path w="61" h="48">
                  <a:moveTo>
                    <a:pt x="61" y="18"/>
                  </a:moveTo>
                  <a:lnTo>
                    <a:pt x="49" y="0"/>
                  </a:lnTo>
                  <a:lnTo>
                    <a:pt x="0" y="30"/>
                  </a:lnTo>
                  <a:lnTo>
                    <a:pt x="12" y="48"/>
                  </a:lnTo>
                  <a:lnTo>
                    <a:pt x="61"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Freeform 25"/>
            <p:cNvSpPr>
              <a:spLocks/>
            </p:cNvSpPr>
            <p:nvPr/>
          </p:nvSpPr>
          <p:spPr bwMode="auto">
            <a:xfrm>
              <a:off x="5399233" y="2166145"/>
              <a:ext cx="92075" cy="84138"/>
            </a:xfrm>
            <a:custGeom>
              <a:avLst/>
              <a:gdLst>
                <a:gd name="T0" fmla="*/ 58 w 58"/>
                <a:gd name="T1" fmla="*/ 18 h 53"/>
                <a:gd name="T2" fmla="*/ 45 w 58"/>
                <a:gd name="T3" fmla="*/ 0 h 53"/>
                <a:gd name="T4" fmla="*/ 0 w 58"/>
                <a:gd name="T5" fmla="*/ 36 h 53"/>
                <a:gd name="T6" fmla="*/ 13 w 58"/>
                <a:gd name="T7" fmla="*/ 53 h 53"/>
                <a:gd name="T8" fmla="*/ 58 w 58"/>
                <a:gd name="T9" fmla="*/ 18 h 53"/>
              </a:gdLst>
              <a:ahLst/>
              <a:cxnLst>
                <a:cxn ang="0">
                  <a:pos x="T0" y="T1"/>
                </a:cxn>
                <a:cxn ang="0">
                  <a:pos x="T2" y="T3"/>
                </a:cxn>
                <a:cxn ang="0">
                  <a:pos x="T4" y="T5"/>
                </a:cxn>
                <a:cxn ang="0">
                  <a:pos x="T6" y="T7"/>
                </a:cxn>
                <a:cxn ang="0">
                  <a:pos x="T8" y="T9"/>
                </a:cxn>
              </a:cxnLst>
              <a:rect l="0" t="0" r="r" b="b"/>
              <a:pathLst>
                <a:path w="58" h="53">
                  <a:moveTo>
                    <a:pt x="58" y="18"/>
                  </a:moveTo>
                  <a:lnTo>
                    <a:pt x="45" y="0"/>
                  </a:lnTo>
                  <a:lnTo>
                    <a:pt x="0" y="36"/>
                  </a:lnTo>
                  <a:lnTo>
                    <a:pt x="13" y="53"/>
                  </a:lnTo>
                  <a:lnTo>
                    <a:pt x="58"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Freeform 26"/>
            <p:cNvSpPr>
              <a:spLocks/>
            </p:cNvSpPr>
            <p:nvPr/>
          </p:nvSpPr>
          <p:spPr bwMode="auto">
            <a:xfrm>
              <a:off x="5497658" y="2075657"/>
              <a:ext cx="88900" cy="88900"/>
            </a:xfrm>
            <a:custGeom>
              <a:avLst/>
              <a:gdLst>
                <a:gd name="T0" fmla="*/ 56 w 56"/>
                <a:gd name="T1" fmla="*/ 15 h 56"/>
                <a:gd name="T2" fmla="*/ 42 w 56"/>
                <a:gd name="T3" fmla="*/ 0 h 56"/>
                <a:gd name="T4" fmla="*/ 0 w 56"/>
                <a:gd name="T5" fmla="*/ 40 h 56"/>
                <a:gd name="T6" fmla="*/ 16 w 56"/>
                <a:gd name="T7" fmla="*/ 56 h 56"/>
                <a:gd name="T8" fmla="*/ 56 w 56"/>
                <a:gd name="T9" fmla="*/ 15 h 56"/>
              </a:gdLst>
              <a:ahLst/>
              <a:cxnLst>
                <a:cxn ang="0">
                  <a:pos x="T0" y="T1"/>
                </a:cxn>
                <a:cxn ang="0">
                  <a:pos x="T2" y="T3"/>
                </a:cxn>
                <a:cxn ang="0">
                  <a:pos x="T4" y="T5"/>
                </a:cxn>
                <a:cxn ang="0">
                  <a:pos x="T6" y="T7"/>
                </a:cxn>
                <a:cxn ang="0">
                  <a:pos x="T8" y="T9"/>
                </a:cxn>
              </a:cxnLst>
              <a:rect l="0" t="0" r="r" b="b"/>
              <a:pathLst>
                <a:path w="56" h="56">
                  <a:moveTo>
                    <a:pt x="56" y="15"/>
                  </a:moveTo>
                  <a:lnTo>
                    <a:pt x="42" y="0"/>
                  </a:lnTo>
                  <a:lnTo>
                    <a:pt x="0" y="40"/>
                  </a:lnTo>
                  <a:lnTo>
                    <a:pt x="16" y="56"/>
                  </a:lnTo>
                  <a:lnTo>
                    <a:pt x="56" y="1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Freeform 27"/>
            <p:cNvSpPr>
              <a:spLocks/>
            </p:cNvSpPr>
            <p:nvPr/>
          </p:nvSpPr>
          <p:spPr bwMode="auto">
            <a:xfrm>
              <a:off x="5586558" y="1972470"/>
              <a:ext cx="82550" cy="95250"/>
            </a:xfrm>
            <a:custGeom>
              <a:avLst/>
              <a:gdLst>
                <a:gd name="T0" fmla="*/ 52 w 52"/>
                <a:gd name="T1" fmla="*/ 14 h 60"/>
                <a:gd name="T2" fmla="*/ 35 w 52"/>
                <a:gd name="T3" fmla="*/ 0 h 60"/>
                <a:gd name="T4" fmla="*/ 0 w 52"/>
                <a:gd name="T5" fmla="*/ 45 h 60"/>
                <a:gd name="T6" fmla="*/ 17 w 52"/>
                <a:gd name="T7" fmla="*/ 60 h 60"/>
                <a:gd name="T8" fmla="*/ 52 w 52"/>
                <a:gd name="T9" fmla="*/ 14 h 60"/>
              </a:gdLst>
              <a:ahLst/>
              <a:cxnLst>
                <a:cxn ang="0">
                  <a:pos x="T0" y="T1"/>
                </a:cxn>
                <a:cxn ang="0">
                  <a:pos x="T2" y="T3"/>
                </a:cxn>
                <a:cxn ang="0">
                  <a:pos x="T4" y="T5"/>
                </a:cxn>
                <a:cxn ang="0">
                  <a:pos x="T6" y="T7"/>
                </a:cxn>
                <a:cxn ang="0">
                  <a:pos x="T8" y="T9"/>
                </a:cxn>
              </a:cxnLst>
              <a:rect l="0" t="0" r="r" b="b"/>
              <a:pathLst>
                <a:path w="52" h="60">
                  <a:moveTo>
                    <a:pt x="52" y="14"/>
                  </a:moveTo>
                  <a:lnTo>
                    <a:pt x="35" y="0"/>
                  </a:lnTo>
                  <a:lnTo>
                    <a:pt x="0" y="45"/>
                  </a:lnTo>
                  <a:lnTo>
                    <a:pt x="17" y="60"/>
                  </a:lnTo>
                  <a:lnTo>
                    <a:pt x="52"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3" name="Freeform 28"/>
            <p:cNvSpPr>
              <a:spLocks/>
            </p:cNvSpPr>
            <p:nvPr/>
          </p:nvSpPr>
          <p:spPr bwMode="auto">
            <a:xfrm>
              <a:off x="5356371" y="2348707"/>
              <a:ext cx="77788" cy="96838"/>
            </a:xfrm>
            <a:custGeom>
              <a:avLst/>
              <a:gdLst>
                <a:gd name="T0" fmla="*/ 0 w 49"/>
                <a:gd name="T1" fmla="*/ 13 h 61"/>
                <a:gd name="T2" fmla="*/ 31 w 49"/>
                <a:gd name="T3" fmla="*/ 61 h 61"/>
                <a:gd name="T4" fmla="*/ 49 w 49"/>
                <a:gd name="T5" fmla="*/ 48 h 61"/>
                <a:gd name="T6" fmla="*/ 18 w 49"/>
                <a:gd name="T7" fmla="*/ 0 h 61"/>
                <a:gd name="T8" fmla="*/ 0 w 49"/>
                <a:gd name="T9" fmla="*/ 13 h 61"/>
              </a:gdLst>
              <a:ahLst/>
              <a:cxnLst>
                <a:cxn ang="0">
                  <a:pos x="T0" y="T1"/>
                </a:cxn>
                <a:cxn ang="0">
                  <a:pos x="T2" y="T3"/>
                </a:cxn>
                <a:cxn ang="0">
                  <a:pos x="T4" y="T5"/>
                </a:cxn>
                <a:cxn ang="0">
                  <a:pos x="T6" y="T7"/>
                </a:cxn>
                <a:cxn ang="0">
                  <a:pos x="T8" y="T9"/>
                </a:cxn>
              </a:cxnLst>
              <a:rect l="0" t="0" r="r" b="b"/>
              <a:pathLst>
                <a:path w="49" h="61">
                  <a:moveTo>
                    <a:pt x="0" y="13"/>
                  </a:moveTo>
                  <a:lnTo>
                    <a:pt x="31" y="61"/>
                  </a:lnTo>
                  <a:lnTo>
                    <a:pt x="49" y="48"/>
                  </a:lnTo>
                  <a:lnTo>
                    <a:pt x="18" y="0"/>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Freeform 29"/>
            <p:cNvSpPr>
              <a:spLocks/>
            </p:cNvSpPr>
            <p:nvPr/>
          </p:nvSpPr>
          <p:spPr bwMode="auto">
            <a:xfrm>
              <a:off x="5434158" y="2453482"/>
              <a:ext cx="87313" cy="92075"/>
            </a:xfrm>
            <a:custGeom>
              <a:avLst/>
              <a:gdLst>
                <a:gd name="T0" fmla="*/ 0 w 55"/>
                <a:gd name="T1" fmla="*/ 14 h 58"/>
                <a:gd name="T2" fmla="*/ 38 w 55"/>
                <a:gd name="T3" fmla="*/ 58 h 58"/>
                <a:gd name="T4" fmla="*/ 55 w 55"/>
                <a:gd name="T5" fmla="*/ 44 h 58"/>
                <a:gd name="T6" fmla="*/ 17 w 55"/>
                <a:gd name="T7" fmla="*/ 0 h 58"/>
                <a:gd name="T8" fmla="*/ 0 w 55"/>
                <a:gd name="T9" fmla="*/ 14 h 58"/>
              </a:gdLst>
              <a:ahLst/>
              <a:cxnLst>
                <a:cxn ang="0">
                  <a:pos x="T0" y="T1"/>
                </a:cxn>
                <a:cxn ang="0">
                  <a:pos x="T2" y="T3"/>
                </a:cxn>
                <a:cxn ang="0">
                  <a:pos x="T4" y="T5"/>
                </a:cxn>
                <a:cxn ang="0">
                  <a:pos x="T6" y="T7"/>
                </a:cxn>
                <a:cxn ang="0">
                  <a:pos x="T8" y="T9"/>
                </a:cxn>
              </a:cxnLst>
              <a:rect l="0" t="0" r="r" b="b"/>
              <a:pathLst>
                <a:path w="55" h="58">
                  <a:moveTo>
                    <a:pt x="0" y="14"/>
                  </a:moveTo>
                  <a:lnTo>
                    <a:pt x="38" y="58"/>
                  </a:lnTo>
                  <a:lnTo>
                    <a:pt x="55" y="44"/>
                  </a:lnTo>
                  <a:lnTo>
                    <a:pt x="17" y="0"/>
                  </a:lnTo>
                  <a:lnTo>
                    <a:pt x="0"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Freeform 30"/>
            <p:cNvSpPr>
              <a:spLocks/>
            </p:cNvSpPr>
            <p:nvPr/>
          </p:nvSpPr>
          <p:spPr bwMode="auto">
            <a:xfrm>
              <a:off x="5524646" y="2548732"/>
              <a:ext cx="92075" cy="85725"/>
            </a:xfrm>
            <a:custGeom>
              <a:avLst/>
              <a:gdLst>
                <a:gd name="T0" fmla="*/ 0 w 58"/>
                <a:gd name="T1" fmla="*/ 15 h 54"/>
                <a:gd name="T2" fmla="*/ 43 w 58"/>
                <a:gd name="T3" fmla="*/ 54 h 54"/>
                <a:gd name="T4" fmla="*/ 58 w 58"/>
                <a:gd name="T5" fmla="*/ 39 h 54"/>
                <a:gd name="T6" fmla="*/ 16 w 58"/>
                <a:gd name="T7" fmla="*/ 0 h 54"/>
                <a:gd name="T8" fmla="*/ 0 w 58"/>
                <a:gd name="T9" fmla="*/ 15 h 54"/>
              </a:gdLst>
              <a:ahLst/>
              <a:cxnLst>
                <a:cxn ang="0">
                  <a:pos x="T0" y="T1"/>
                </a:cxn>
                <a:cxn ang="0">
                  <a:pos x="T2" y="T3"/>
                </a:cxn>
                <a:cxn ang="0">
                  <a:pos x="T4" y="T5"/>
                </a:cxn>
                <a:cxn ang="0">
                  <a:pos x="T6" y="T7"/>
                </a:cxn>
                <a:cxn ang="0">
                  <a:pos x="T8" y="T9"/>
                </a:cxn>
              </a:cxnLst>
              <a:rect l="0" t="0" r="r" b="b"/>
              <a:pathLst>
                <a:path w="58" h="54">
                  <a:moveTo>
                    <a:pt x="0" y="15"/>
                  </a:moveTo>
                  <a:lnTo>
                    <a:pt x="43" y="54"/>
                  </a:lnTo>
                  <a:lnTo>
                    <a:pt x="58" y="39"/>
                  </a:lnTo>
                  <a:lnTo>
                    <a:pt x="16" y="0"/>
                  </a:lnTo>
                  <a:lnTo>
                    <a:pt x="0" y="1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6" name="Freeform 31"/>
            <p:cNvSpPr>
              <a:spLocks/>
            </p:cNvSpPr>
            <p:nvPr/>
          </p:nvSpPr>
          <p:spPr bwMode="auto">
            <a:xfrm>
              <a:off x="4129233" y="2161382"/>
              <a:ext cx="80963" cy="95250"/>
            </a:xfrm>
            <a:custGeom>
              <a:avLst/>
              <a:gdLst>
                <a:gd name="T0" fmla="*/ 32 w 51"/>
                <a:gd name="T1" fmla="*/ 60 h 60"/>
                <a:gd name="T2" fmla="*/ 51 w 51"/>
                <a:gd name="T3" fmla="*/ 49 h 60"/>
                <a:gd name="T4" fmla="*/ 18 w 51"/>
                <a:gd name="T5" fmla="*/ 0 h 60"/>
                <a:gd name="T6" fmla="*/ 0 w 51"/>
                <a:gd name="T7" fmla="*/ 13 h 60"/>
                <a:gd name="T8" fmla="*/ 32 w 51"/>
                <a:gd name="T9" fmla="*/ 60 h 60"/>
              </a:gdLst>
              <a:ahLst/>
              <a:cxnLst>
                <a:cxn ang="0">
                  <a:pos x="T0" y="T1"/>
                </a:cxn>
                <a:cxn ang="0">
                  <a:pos x="T2" y="T3"/>
                </a:cxn>
                <a:cxn ang="0">
                  <a:pos x="T4" y="T5"/>
                </a:cxn>
                <a:cxn ang="0">
                  <a:pos x="T6" y="T7"/>
                </a:cxn>
                <a:cxn ang="0">
                  <a:pos x="T8" y="T9"/>
                </a:cxn>
              </a:cxnLst>
              <a:rect l="0" t="0" r="r" b="b"/>
              <a:pathLst>
                <a:path w="51" h="60">
                  <a:moveTo>
                    <a:pt x="32" y="60"/>
                  </a:moveTo>
                  <a:lnTo>
                    <a:pt x="51" y="49"/>
                  </a:lnTo>
                  <a:lnTo>
                    <a:pt x="18" y="0"/>
                  </a:lnTo>
                  <a:lnTo>
                    <a:pt x="0" y="13"/>
                  </a:lnTo>
                  <a:lnTo>
                    <a:pt x="32" y="6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Freeform 32"/>
            <p:cNvSpPr>
              <a:spLocks/>
            </p:cNvSpPr>
            <p:nvPr/>
          </p:nvSpPr>
          <p:spPr bwMode="auto">
            <a:xfrm>
              <a:off x="4210196" y="2264570"/>
              <a:ext cx="85725" cy="93663"/>
            </a:xfrm>
            <a:custGeom>
              <a:avLst/>
              <a:gdLst>
                <a:gd name="T0" fmla="*/ 37 w 54"/>
                <a:gd name="T1" fmla="*/ 59 h 59"/>
                <a:gd name="T2" fmla="*/ 54 w 54"/>
                <a:gd name="T3" fmla="*/ 45 h 59"/>
                <a:gd name="T4" fmla="*/ 15 w 54"/>
                <a:gd name="T5" fmla="*/ 0 h 59"/>
                <a:gd name="T6" fmla="*/ 0 w 54"/>
                <a:gd name="T7" fmla="*/ 15 h 59"/>
                <a:gd name="T8" fmla="*/ 37 w 54"/>
                <a:gd name="T9" fmla="*/ 59 h 59"/>
              </a:gdLst>
              <a:ahLst/>
              <a:cxnLst>
                <a:cxn ang="0">
                  <a:pos x="T0" y="T1"/>
                </a:cxn>
                <a:cxn ang="0">
                  <a:pos x="T2" y="T3"/>
                </a:cxn>
                <a:cxn ang="0">
                  <a:pos x="T4" y="T5"/>
                </a:cxn>
                <a:cxn ang="0">
                  <a:pos x="T6" y="T7"/>
                </a:cxn>
                <a:cxn ang="0">
                  <a:pos x="T8" y="T9"/>
                </a:cxn>
              </a:cxnLst>
              <a:rect l="0" t="0" r="r" b="b"/>
              <a:pathLst>
                <a:path w="54" h="59">
                  <a:moveTo>
                    <a:pt x="37" y="59"/>
                  </a:moveTo>
                  <a:lnTo>
                    <a:pt x="54" y="45"/>
                  </a:lnTo>
                  <a:lnTo>
                    <a:pt x="15" y="0"/>
                  </a:lnTo>
                  <a:lnTo>
                    <a:pt x="0" y="15"/>
                  </a:lnTo>
                  <a:lnTo>
                    <a:pt x="37" y="5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Freeform 33"/>
            <p:cNvSpPr>
              <a:spLocks/>
            </p:cNvSpPr>
            <p:nvPr/>
          </p:nvSpPr>
          <p:spPr bwMode="auto">
            <a:xfrm>
              <a:off x="3645046" y="1816895"/>
              <a:ext cx="46038" cy="95250"/>
            </a:xfrm>
            <a:custGeom>
              <a:avLst/>
              <a:gdLst>
                <a:gd name="T0" fmla="*/ 21 w 29"/>
                <a:gd name="T1" fmla="*/ 0 h 60"/>
                <a:gd name="T2" fmla="*/ 0 w 29"/>
                <a:gd name="T3" fmla="*/ 3 h 60"/>
                <a:gd name="T4" fmla="*/ 7 w 29"/>
                <a:gd name="T5" fmla="*/ 60 h 60"/>
                <a:gd name="T6" fmla="*/ 29 w 29"/>
                <a:gd name="T7" fmla="*/ 57 h 60"/>
                <a:gd name="T8" fmla="*/ 21 w 29"/>
                <a:gd name="T9" fmla="*/ 0 h 60"/>
              </a:gdLst>
              <a:ahLst/>
              <a:cxnLst>
                <a:cxn ang="0">
                  <a:pos x="T0" y="T1"/>
                </a:cxn>
                <a:cxn ang="0">
                  <a:pos x="T2" y="T3"/>
                </a:cxn>
                <a:cxn ang="0">
                  <a:pos x="T4" y="T5"/>
                </a:cxn>
                <a:cxn ang="0">
                  <a:pos x="T6" y="T7"/>
                </a:cxn>
                <a:cxn ang="0">
                  <a:pos x="T8" y="T9"/>
                </a:cxn>
              </a:cxnLst>
              <a:rect l="0" t="0" r="r" b="b"/>
              <a:pathLst>
                <a:path w="29" h="60">
                  <a:moveTo>
                    <a:pt x="21" y="0"/>
                  </a:moveTo>
                  <a:lnTo>
                    <a:pt x="0" y="3"/>
                  </a:lnTo>
                  <a:lnTo>
                    <a:pt x="7" y="60"/>
                  </a:lnTo>
                  <a:lnTo>
                    <a:pt x="29" y="57"/>
                  </a:lnTo>
                  <a:lnTo>
                    <a:pt x="2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Freeform 34"/>
            <p:cNvSpPr>
              <a:spLocks/>
            </p:cNvSpPr>
            <p:nvPr/>
          </p:nvSpPr>
          <p:spPr bwMode="auto">
            <a:xfrm>
              <a:off x="3665683" y="1945482"/>
              <a:ext cx="55563" cy="96838"/>
            </a:xfrm>
            <a:custGeom>
              <a:avLst/>
              <a:gdLst>
                <a:gd name="T0" fmla="*/ 21 w 35"/>
                <a:gd name="T1" fmla="*/ 0 h 61"/>
                <a:gd name="T2" fmla="*/ 0 w 35"/>
                <a:gd name="T3" fmla="*/ 5 h 61"/>
                <a:gd name="T4" fmla="*/ 15 w 35"/>
                <a:gd name="T5" fmla="*/ 61 h 61"/>
                <a:gd name="T6" fmla="*/ 35 w 35"/>
                <a:gd name="T7" fmla="*/ 56 h 61"/>
                <a:gd name="T8" fmla="*/ 21 w 35"/>
                <a:gd name="T9" fmla="*/ 0 h 61"/>
              </a:gdLst>
              <a:ahLst/>
              <a:cxnLst>
                <a:cxn ang="0">
                  <a:pos x="T0" y="T1"/>
                </a:cxn>
                <a:cxn ang="0">
                  <a:pos x="T2" y="T3"/>
                </a:cxn>
                <a:cxn ang="0">
                  <a:pos x="T4" y="T5"/>
                </a:cxn>
                <a:cxn ang="0">
                  <a:pos x="T6" y="T7"/>
                </a:cxn>
                <a:cxn ang="0">
                  <a:pos x="T8" y="T9"/>
                </a:cxn>
              </a:cxnLst>
              <a:rect l="0" t="0" r="r" b="b"/>
              <a:pathLst>
                <a:path w="35" h="61">
                  <a:moveTo>
                    <a:pt x="21" y="0"/>
                  </a:moveTo>
                  <a:lnTo>
                    <a:pt x="0" y="5"/>
                  </a:lnTo>
                  <a:lnTo>
                    <a:pt x="15" y="61"/>
                  </a:lnTo>
                  <a:lnTo>
                    <a:pt x="35" y="56"/>
                  </a:lnTo>
                  <a:lnTo>
                    <a:pt x="2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Freeform 35"/>
            <p:cNvSpPr>
              <a:spLocks/>
            </p:cNvSpPr>
            <p:nvPr/>
          </p:nvSpPr>
          <p:spPr bwMode="auto">
            <a:xfrm>
              <a:off x="3705371" y="2070895"/>
              <a:ext cx="63500" cy="96838"/>
            </a:xfrm>
            <a:custGeom>
              <a:avLst/>
              <a:gdLst>
                <a:gd name="T0" fmla="*/ 20 w 40"/>
                <a:gd name="T1" fmla="*/ 0 h 61"/>
                <a:gd name="T2" fmla="*/ 0 w 40"/>
                <a:gd name="T3" fmla="*/ 8 h 61"/>
                <a:gd name="T4" fmla="*/ 21 w 40"/>
                <a:gd name="T5" fmla="*/ 61 h 61"/>
                <a:gd name="T6" fmla="*/ 40 w 40"/>
                <a:gd name="T7" fmla="*/ 54 h 61"/>
                <a:gd name="T8" fmla="*/ 20 w 40"/>
                <a:gd name="T9" fmla="*/ 0 h 61"/>
              </a:gdLst>
              <a:ahLst/>
              <a:cxnLst>
                <a:cxn ang="0">
                  <a:pos x="T0" y="T1"/>
                </a:cxn>
                <a:cxn ang="0">
                  <a:pos x="T2" y="T3"/>
                </a:cxn>
                <a:cxn ang="0">
                  <a:pos x="T4" y="T5"/>
                </a:cxn>
                <a:cxn ang="0">
                  <a:pos x="T6" y="T7"/>
                </a:cxn>
                <a:cxn ang="0">
                  <a:pos x="T8" y="T9"/>
                </a:cxn>
              </a:cxnLst>
              <a:rect l="0" t="0" r="r" b="b"/>
              <a:pathLst>
                <a:path w="40" h="61">
                  <a:moveTo>
                    <a:pt x="20" y="0"/>
                  </a:moveTo>
                  <a:lnTo>
                    <a:pt x="0" y="8"/>
                  </a:lnTo>
                  <a:lnTo>
                    <a:pt x="21" y="61"/>
                  </a:lnTo>
                  <a:lnTo>
                    <a:pt x="40" y="54"/>
                  </a:lnTo>
                  <a:lnTo>
                    <a:pt x="20"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Freeform 36"/>
            <p:cNvSpPr>
              <a:spLocks/>
            </p:cNvSpPr>
            <p:nvPr/>
          </p:nvSpPr>
          <p:spPr bwMode="auto">
            <a:xfrm>
              <a:off x="3759346" y="2188370"/>
              <a:ext cx="71438" cy="98425"/>
            </a:xfrm>
            <a:custGeom>
              <a:avLst/>
              <a:gdLst>
                <a:gd name="T0" fmla="*/ 18 w 45"/>
                <a:gd name="T1" fmla="*/ 0 h 62"/>
                <a:gd name="T2" fmla="*/ 0 w 45"/>
                <a:gd name="T3" fmla="*/ 11 h 62"/>
                <a:gd name="T4" fmla="*/ 27 w 45"/>
                <a:gd name="T5" fmla="*/ 62 h 62"/>
                <a:gd name="T6" fmla="*/ 45 w 45"/>
                <a:gd name="T7" fmla="*/ 51 h 62"/>
                <a:gd name="T8" fmla="*/ 18 w 45"/>
                <a:gd name="T9" fmla="*/ 0 h 62"/>
              </a:gdLst>
              <a:ahLst/>
              <a:cxnLst>
                <a:cxn ang="0">
                  <a:pos x="T0" y="T1"/>
                </a:cxn>
                <a:cxn ang="0">
                  <a:pos x="T2" y="T3"/>
                </a:cxn>
                <a:cxn ang="0">
                  <a:pos x="T4" y="T5"/>
                </a:cxn>
                <a:cxn ang="0">
                  <a:pos x="T6" y="T7"/>
                </a:cxn>
                <a:cxn ang="0">
                  <a:pos x="T8" y="T9"/>
                </a:cxn>
              </a:cxnLst>
              <a:rect l="0" t="0" r="r" b="b"/>
              <a:pathLst>
                <a:path w="45" h="62">
                  <a:moveTo>
                    <a:pt x="18" y="0"/>
                  </a:moveTo>
                  <a:lnTo>
                    <a:pt x="0" y="11"/>
                  </a:lnTo>
                  <a:lnTo>
                    <a:pt x="27" y="62"/>
                  </a:lnTo>
                  <a:lnTo>
                    <a:pt x="45" y="51"/>
                  </a:lnTo>
                  <a:lnTo>
                    <a:pt x="18"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Freeform 37"/>
            <p:cNvSpPr>
              <a:spLocks/>
            </p:cNvSpPr>
            <p:nvPr/>
          </p:nvSpPr>
          <p:spPr bwMode="auto">
            <a:xfrm>
              <a:off x="3821258" y="2309020"/>
              <a:ext cx="80963" cy="95250"/>
            </a:xfrm>
            <a:custGeom>
              <a:avLst/>
              <a:gdLst>
                <a:gd name="T0" fmla="*/ 0 w 51"/>
                <a:gd name="T1" fmla="*/ 12 h 60"/>
                <a:gd name="T2" fmla="*/ 32 w 51"/>
                <a:gd name="T3" fmla="*/ 60 h 60"/>
                <a:gd name="T4" fmla="*/ 51 w 51"/>
                <a:gd name="T5" fmla="*/ 48 h 60"/>
                <a:gd name="T6" fmla="*/ 18 w 51"/>
                <a:gd name="T7" fmla="*/ 0 h 60"/>
                <a:gd name="T8" fmla="*/ 0 w 51"/>
                <a:gd name="T9" fmla="*/ 12 h 60"/>
              </a:gdLst>
              <a:ahLst/>
              <a:cxnLst>
                <a:cxn ang="0">
                  <a:pos x="T0" y="T1"/>
                </a:cxn>
                <a:cxn ang="0">
                  <a:pos x="T2" y="T3"/>
                </a:cxn>
                <a:cxn ang="0">
                  <a:pos x="T4" y="T5"/>
                </a:cxn>
                <a:cxn ang="0">
                  <a:pos x="T6" y="T7"/>
                </a:cxn>
                <a:cxn ang="0">
                  <a:pos x="T8" y="T9"/>
                </a:cxn>
              </a:cxnLst>
              <a:rect l="0" t="0" r="r" b="b"/>
              <a:pathLst>
                <a:path w="51" h="60">
                  <a:moveTo>
                    <a:pt x="0" y="12"/>
                  </a:moveTo>
                  <a:lnTo>
                    <a:pt x="32" y="60"/>
                  </a:lnTo>
                  <a:lnTo>
                    <a:pt x="51" y="48"/>
                  </a:lnTo>
                  <a:lnTo>
                    <a:pt x="18" y="0"/>
                  </a:lnTo>
                  <a:lnTo>
                    <a:pt x="0"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Freeform 38"/>
            <p:cNvSpPr>
              <a:spLocks/>
            </p:cNvSpPr>
            <p:nvPr/>
          </p:nvSpPr>
          <p:spPr bwMode="auto">
            <a:xfrm>
              <a:off x="4302271" y="2359820"/>
              <a:ext cx="88900" cy="85725"/>
            </a:xfrm>
            <a:custGeom>
              <a:avLst/>
              <a:gdLst>
                <a:gd name="T0" fmla="*/ 56 w 56"/>
                <a:gd name="T1" fmla="*/ 38 h 54"/>
                <a:gd name="T2" fmla="*/ 14 w 56"/>
                <a:gd name="T3" fmla="*/ 0 h 54"/>
                <a:gd name="T4" fmla="*/ 0 w 56"/>
                <a:gd name="T5" fmla="*/ 16 h 54"/>
                <a:gd name="T6" fmla="*/ 42 w 56"/>
                <a:gd name="T7" fmla="*/ 54 h 54"/>
                <a:gd name="T8" fmla="*/ 56 w 56"/>
                <a:gd name="T9" fmla="*/ 38 h 54"/>
              </a:gdLst>
              <a:ahLst/>
              <a:cxnLst>
                <a:cxn ang="0">
                  <a:pos x="T0" y="T1"/>
                </a:cxn>
                <a:cxn ang="0">
                  <a:pos x="T2" y="T3"/>
                </a:cxn>
                <a:cxn ang="0">
                  <a:pos x="T4" y="T5"/>
                </a:cxn>
                <a:cxn ang="0">
                  <a:pos x="T6" y="T7"/>
                </a:cxn>
                <a:cxn ang="0">
                  <a:pos x="T8" y="T9"/>
                </a:cxn>
              </a:cxnLst>
              <a:rect l="0" t="0" r="r" b="b"/>
              <a:pathLst>
                <a:path w="56" h="54">
                  <a:moveTo>
                    <a:pt x="56" y="38"/>
                  </a:moveTo>
                  <a:lnTo>
                    <a:pt x="14" y="0"/>
                  </a:lnTo>
                  <a:lnTo>
                    <a:pt x="0" y="16"/>
                  </a:lnTo>
                  <a:lnTo>
                    <a:pt x="42" y="54"/>
                  </a:lnTo>
                  <a:lnTo>
                    <a:pt x="56" y="3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Freeform 39"/>
            <p:cNvSpPr>
              <a:spLocks/>
            </p:cNvSpPr>
            <p:nvPr/>
          </p:nvSpPr>
          <p:spPr bwMode="auto">
            <a:xfrm>
              <a:off x="4835671" y="2486820"/>
              <a:ext cx="71438" cy="96838"/>
            </a:xfrm>
            <a:custGeom>
              <a:avLst/>
              <a:gdLst>
                <a:gd name="T0" fmla="*/ 0 w 45"/>
                <a:gd name="T1" fmla="*/ 9 h 61"/>
                <a:gd name="T2" fmla="*/ 26 w 45"/>
                <a:gd name="T3" fmla="*/ 61 h 61"/>
                <a:gd name="T4" fmla="*/ 45 w 45"/>
                <a:gd name="T5" fmla="*/ 52 h 61"/>
                <a:gd name="T6" fmla="*/ 19 w 45"/>
                <a:gd name="T7" fmla="*/ 0 h 61"/>
                <a:gd name="T8" fmla="*/ 0 w 45"/>
                <a:gd name="T9" fmla="*/ 9 h 61"/>
              </a:gdLst>
              <a:ahLst/>
              <a:cxnLst>
                <a:cxn ang="0">
                  <a:pos x="T0" y="T1"/>
                </a:cxn>
                <a:cxn ang="0">
                  <a:pos x="T2" y="T3"/>
                </a:cxn>
                <a:cxn ang="0">
                  <a:pos x="T4" y="T5"/>
                </a:cxn>
                <a:cxn ang="0">
                  <a:pos x="T6" y="T7"/>
                </a:cxn>
                <a:cxn ang="0">
                  <a:pos x="T8" y="T9"/>
                </a:cxn>
              </a:cxnLst>
              <a:rect l="0" t="0" r="r" b="b"/>
              <a:pathLst>
                <a:path w="45" h="61">
                  <a:moveTo>
                    <a:pt x="0" y="9"/>
                  </a:moveTo>
                  <a:lnTo>
                    <a:pt x="26" y="61"/>
                  </a:lnTo>
                  <a:lnTo>
                    <a:pt x="45" y="52"/>
                  </a:lnTo>
                  <a:lnTo>
                    <a:pt x="19" y="0"/>
                  </a:lnTo>
                  <a:lnTo>
                    <a:pt x="0" y="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Freeform 40"/>
            <p:cNvSpPr>
              <a:spLocks/>
            </p:cNvSpPr>
            <p:nvPr/>
          </p:nvSpPr>
          <p:spPr bwMode="auto">
            <a:xfrm>
              <a:off x="4894408" y="2624932"/>
              <a:ext cx="71438" cy="96838"/>
            </a:xfrm>
            <a:custGeom>
              <a:avLst/>
              <a:gdLst>
                <a:gd name="T0" fmla="*/ 45 w 45"/>
                <a:gd name="T1" fmla="*/ 52 h 61"/>
                <a:gd name="T2" fmla="*/ 20 w 45"/>
                <a:gd name="T3" fmla="*/ 0 h 61"/>
                <a:gd name="T4" fmla="*/ 0 w 45"/>
                <a:gd name="T5" fmla="*/ 9 h 61"/>
                <a:gd name="T6" fmla="*/ 25 w 45"/>
                <a:gd name="T7" fmla="*/ 61 h 61"/>
                <a:gd name="T8" fmla="*/ 45 w 45"/>
                <a:gd name="T9" fmla="*/ 52 h 61"/>
              </a:gdLst>
              <a:ahLst/>
              <a:cxnLst>
                <a:cxn ang="0">
                  <a:pos x="T0" y="T1"/>
                </a:cxn>
                <a:cxn ang="0">
                  <a:pos x="T2" y="T3"/>
                </a:cxn>
                <a:cxn ang="0">
                  <a:pos x="T4" y="T5"/>
                </a:cxn>
                <a:cxn ang="0">
                  <a:pos x="T6" y="T7"/>
                </a:cxn>
                <a:cxn ang="0">
                  <a:pos x="T8" y="T9"/>
                </a:cxn>
              </a:cxnLst>
              <a:rect l="0" t="0" r="r" b="b"/>
              <a:pathLst>
                <a:path w="45" h="61">
                  <a:moveTo>
                    <a:pt x="45" y="52"/>
                  </a:moveTo>
                  <a:lnTo>
                    <a:pt x="20" y="0"/>
                  </a:lnTo>
                  <a:lnTo>
                    <a:pt x="0" y="9"/>
                  </a:lnTo>
                  <a:lnTo>
                    <a:pt x="25" y="61"/>
                  </a:lnTo>
                  <a:lnTo>
                    <a:pt x="45" y="5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Freeform 41"/>
            <p:cNvSpPr>
              <a:spLocks/>
            </p:cNvSpPr>
            <p:nvPr/>
          </p:nvSpPr>
          <p:spPr bwMode="auto">
            <a:xfrm>
              <a:off x="4940446" y="2761457"/>
              <a:ext cx="73025" cy="96838"/>
            </a:xfrm>
            <a:custGeom>
              <a:avLst/>
              <a:gdLst>
                <a:gd name="T0" fmla="*/ 46 w 46"/>
                <a:gd name="T1" fmla="*/ 52 h 61"/>
                <a:gd name="T2" fmla="*/ 20 w 46"/>
                <a:gd name="T3" fmla="*/ 0 h 61"/>
                <a:gd name="T4" fmla="*/ 0 w 46"/>
                <a:gd name="T5" fmla="*/ 9 h 61"/>
                <a:gd name="T6" fmla="*/ 26 w 46"/>
                <a:gd name="T7" fmla="*/ 61 h 61"/>
                <a:gd name="T8" fmla="*/ 46 w 46"/>
                <a:gd name="T9" fmla="*/ 52 h 61"/>
              </a:gdLst>
              <a:ahLst/>
              <a:cxnLst>
                <a:cxn ang="0">
                  <a:pos x="T0" y="T1"/>
                </a:cxn>
                <a:cxn ang="0">
                  <a:pos x="T2" y="T3"/>
                </a:cxn>
                <a:cxn ang="0">
                  <a:pos x="T4" y="T5"/>
                </a:cxn>
                <a:cxn ang="0">
                  <a:pos x="T6" y="T7"/>
                </a:cxn>
                <a:cxn ang="0">
                  <a:pos x="T8" y="T9"/>
                </a:cxn>
              </a:cxnLst>
              <a:rect l="0" t="0" r="r" b="b"/>
              <a:pathLst>
                <a:path w="46" h="61">
                  <a:moveTo>
                    <a:pt x="46" y="52"/>
                  </a:moveTo>
                  <a:lnTo>
                    <a:pt x="20" y="0"/>
                  </a:lnTo>
                  <a:lnTo>
                    <a:pt x="0" y="9"/>
                  </a:lnTo>
                  <a:lnTo>
                    <a:pt x="26" y="61"/>
                  </a:lnTo>
                  <a:lnTo>
                    <a:pt x="46" y="5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Freeform 42"/>
            <p:cNvSpPr>
              <a:spLocks/>
            </p:cNvSpPr>
            <p:nvPr/>
          </p:nvSpPr>
          <p:spPr bwMode="auto">
            <a:xfrm>
              <a:off x="4764233" y="2374107"/>
              <a:ext cx="79375" cy="95250"/>
            </a:xfrm>
            <a:custGeom>
              <a:avLst/>
              <a:gdLst>
                <a:gd name="T0" fmla="*/ 50 w 50"/>
                <a:gd name="T1" fmla="*/ 49 h 60"/>
                <a:gd name="T2" fmla="*/ 19 w 50"/>
                <a:gd name="T3" fmla="*/ 0 h 60"/>
                <a:gd name="T4" fmla="*/ 0 w 50"/>
                <a:gd name="T5" fmla="*/ 12 h 60"/>
                <a:gd name="T6" fmla="*/ 32 w 50"/>
                <a:gd name="T7" fmla="*/ 60 h 60"/>
                <a:gd name="T8" fmla="*/ 50 w 50"/>
                <a:gd name="T9" fmla="*/ 49 h 60"/>
              </a:gdLst>
              <a:ahLst/>
              <a:cxnLst>
                <a:cxn ang="0">
                  <a:pos x="T0" y="T1"/>
                </a:cxn>
                <a:cxn ang="0">
                  <a:pos x="T2" y="T3"/>
                </a:cxn>
                <a:cxn ang="0">
                  <a:pos x="T4" y="T5"/>
                </a:cxn>
                <a:cxn ang="0">
                  <a:pos x="T6" y="T7"/>
                </a:cxn>
                <a:cxn ang="0">
                  <a:pos x="T8" y="T9"/>
                </a:cxn>
              </a:cxnLst>
              <a:rect l="0" t="0" r="r" b="b"/>
              <a:pathLst>
                <a:path w="50" h="60">
                  <a:moveTo>
                    <a:pt x="50" y="49"/>
                  </a:moveTo>
                  <a:lnTo>
                    <a:pt x="19" y="0"/>
                  </a:lnTo>
                  <a:lnTo>
                    <a:pt x="0" y="12"/>
                  </a:lnTo>
                  <a:lnTo>
                    <a:pt x="32" y="60"/>
                  </a:lnTo>
                  <a:lnTo>
                    <a:pt x="50" y="4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Freeform 43"/>
            <p:cNvSpPr>
              <a:spLocks/>
            </p:cNvSpPr>
            <p:nvPr/>
          </p:nvSpPr>
          <p:spPr bwMode="auto">
            <a:xfrm>
              <a:off x="4680096" y="2270920"/>
              <a:ext cx="87313" cy="93663"/>
            </a:xfrm>
            <a:custGeom>
              <a:avLst/>
              <a:gdLst>
                <a:gd name="T0" fmla="*/ 17 w 55"/>
                <a:gd name="T1" fmla="*/ 0 h 59"/>
                <a:gd name="T2" fmla="*/ 0 w 55"/>
                <a:gd name="T3" fmla="*/ 15 h 59"/>
                <a:gd name="T4" fmla="*/ 38 w 55"/>
                <a:gd name="T5" fmla="*/ 59 h 59"/>
                <a:gd name="T6" fmla="*/ 55 w 55"/>
                <a:gd name="T7" fmla="*/ 45 h 59"/>
                <a:gd name="T8" fmla="*/ 17 w 55"/>
                <a:gd name="T9" fmla="*/ 0 h 59"/>
              </a:gdLst>
              <a:ahLst/>
              <a:cxnLst>
                <a:cxn ang="0">
                  <a:pos x="T0" y="T1"/>
                </a:cxn>
                <a:cxn ang="0">
                  <a:pos x="T2" y="T3"/>
                </a:cxn>
                <a:cxn ang="0">
                  <a:pos x="T4" y="T5"/>
                </a:cxn>
                <a:cxn ang="0">
                  <a:pos x="T6" y="T7"/>
                </a:cxn>
                <a:cxn ang="0">
                  <a:pos x="T8" y="T9"/>
                </a:cxn>
              </a:cxnLst>
              <a:rect l="0" t="0" r="r" b="b"/>
              <a:pathLst>
                <a:path w="55" h="59">
                  <a:moveTo>
                    <a:pt x="17" y="0"/>
                  </a:moveTo>
                  <a:lnTo>
                    <a:pt x="0" y="15"/>
                  </a:lnTo>
                  <a:lnTo>
                    <a:pt x="38" y="59"/>
                  </a:lnTo>
                  <a:lnTo>
                    <a:pt x="55" y="45"/>
                  </a:lnTo>
                  <a:lnTo>
                    <a:pt x="17"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Freeform 44"/>
            <p:cNvSpPr>
              <a:spLocks/>
            </p:cNvSpPr>
            <p:nvPr/>
          </p:nvSpPr>
          <p:spPr bwMode="auto">
            <a:xfrm>
              <a:off x="4584846" y="2180432"/>
              <a:ext cx="92075" cy="87313"/>
            </a:xfrm>
            <a:custGeom>
              <a:avLst/>
              <a:gdLst>
                <a:gd name="T0" fmla="*/ 0 w 58"/>
                <a:gd name="T1" fmla="*/ 16 h 55"/>
                <a:gd name="T2" fmla="*/ 43 w 58"/>
                <a:gd name="T3" fmla="*/ 55 h 55"/>
                <a:gd name="T4" fmla="*/ 58 w 58"/>
                <a:gd name="T5" fmla="*/ 39 h 55"/>
                <a:gd name="T6" fmla="*/ 16 w 58"/>
                <a:gd name="T7" fmla="*/ 0 h 55"/>
                <a:gd name="T8" fmla="*/ 0 w 58"/>
                <a:gd name="T9" fmla="*/ 16 h 55"/>
              </a:gdLst>
              <a:ahLst/>
              <a:cxnLst>
                <a:cxn ang="0">
                  <a:pos x="T0" y="T1"/>
                </a:cxn>
                <a:cxn ang="0">
                  <a:pos x="T2" y="T3"/>
                </a:cxn>
                <a:cxn ang="0">
                  <a:pos x="T4" y="T5"/>
                </a:cxn>
                <a:cxn ang="0">
                  <a:pos x="T6" y="T7"/>
                </a:cxn>
                <a:cxn ang="0">
                  <a:pos x="T8" y="T9"/>
                </a:cxn>
              </a:cxnLst>
              <a:rect l="0" t="0" r="r" b="b"/>
              <a:pathLst>
                <a:path w="58" h="55">
                  <a:moveTo>
                    <a:pt x="0" y="16"/>
                  </a:moveTo>
                  <a:lnTo>
                    <a:pt x="43" y="55"/>
                  </a:lnTo>
                  <a:lnTo>
                    <a:pt x="58" y="39"/>
                  </a:lnTo>
                  <a:lnTo>
                    <a:pt x="16" y="0"/>
                  </a:lnTo>
                  <a:lnTo>
                    <a:pt x="0" y="16"/>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0" name="Freeform 45"/>
            <p:cNvSpPr>
              <a:spLocks/>
            </p:cNvSpPr>
            <p:nvPr/>
          </p:nvSpPr>
          <p:spPr bwMode="auto">
            <a:xfrm>
              <a:off x="4480071" y="2102645"/>
              <a:ext cx="95250" cy="79375"/>
            </a:xfrm>
            <a:custGeom>
              <a:avLst/>
              <a:gdLst>
                <a:gd name="T0" fmla="*/ 60 w 60"/>
                <a:gd name="T1" fmla="*/ 34 h 50"/>
                <a:gd name="T2" fmla="*/ 13 w 60"/>
                <a:gd name="T3" fmla="*/ 0 h 50"/>
                <a:gd name="T4" fmla="*/ 0 w 60"/>
                <a:gd name="T5" fmla="*/ 17 h 50"/>
                <a:gd name="T6" fmla="*/ 47 w 60"/>
                <a:gd name="T7" fmla="*/ 50 h 50"/>
                <a:gd name="T8" fmla="*/ 60 w 60"/>
                <a:gd name="T9" fmla="*/ 34 h 50"/>
              </a:gdLst>
              <a:ahLst/>
              <a:cxnLst>
                <a:cxn ang="0">
                  <a:pos x="T0" y="T1"/>
                </a:cxn>
                <a:cxn ang="0">
                  <a:pos x="T2" y="T3"/>
                </a:cxn>
                <a:cxn ang="0">
                  <a:pos x="T4" y="T5"/>
                </a:cxn>
                <a:cxn ang="0">
                  <a:pos x="T6" y="T7"/>
                </a:cxn>
                <a:cxn ang="0">
                  <a:pos x="T8" y="T9"/>
                </a:cxn>
              </a:cxnLst>
              <a:rect l="0" t="0" r="r" b="b"/>
              <a:pathLst>
                <a:path w="60" h="50">
                  <a:moveTo>
                    <a:pt x="60" y="34"/>
                  </a:moveTo>
                  <a:lnTo>
                    <a:pt x="13" y="0"/>
                  </a:lnTo>
                  <a:lnTo>
                    <a:pt x="0" y="17"/>
                  </a:lnTo>
                  <a:lnTo>
                    <a:pt x="47" y="50"/>
                  </a:lnTo>
                  <a:lnTo>
                    <a:pt x="60" y="3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Freeform 46"/>
            <p:cNvSpPr>
              <a:spLocks/>
            </p:cNvSpPr>
            <p:nvPr/>
          </p:nvSpPr>
          <p:spPr bwMode="auto">
            <a:xfrm>
              <a:off x="4365771" y="2035970"/>
              <a:ext cx="98425" cy="74613"/>
            </a:xfrm>
            <a:custGeom>
              <a:avLst/>
              <a:gdLst>
                <a:gd name="T0" fmla="*/ 62 w 62"/>
                <a:gd name="T1" fmla="*/ 29 h 47"/>
                <a:gd name="T2" fmla="*/ 11 w 62"/>
                <a:gd name="T3" fmla="*/ 0 h 47"/>
                <a:gd name="T4" fmla="*/ 0 w 62"/>
                <a:gd name="T5" fmla="*/ 20 h 47"/>
                <a:gd name="T6" fmla="*/ 51 w 62"/>
                <a:gd name="T7" fmla="*/ 47 h 47"/>
                <a:gd name="T8" fmla="*/ 62 w 62"/>
                <a:gd name="T9" fmla="*/ 29 h 47"/>
              </a:gdLst>
              <a:ahLst/>
              <a:cxnLst>
                <a:cxn ang="0">
                  <a:pos x="T0" y="T1"/>
                </a:cxn>
                <a:cxn ang="0">
                  <a:pos x="T2" y="T3"/>
                </a:cxn>
                <a:cxn ang="0">
                  <a:pos x="T4" y="T5"/>
                </a:cxn>
                <a:cxn ang="0">
                  <a:pos x="T6" y="T7"/>
                </a:cxn>
                <a:cxn ang="0">
                  <a:pos x="T8" y="T9"/>
                </a:cxn>
              </a:cxnLst>
              <a:rect l="0" t="0" r="r" b="b"/>
              <a:pathLst>
                <a:path w="62" h="47">
                  <a:moveTo>
                    <a:pt x="62" y="29"/>
                  </a:moveTo>
                  <a:lnTo>
                    <a:pt x="11" y="0"/>
                  </a:lnTo>
                  <a:lnTo>
                    <a:pt x="0" y="20"/>
                  </a:lnTo>
                  <a:lnTo>
                    <a:pt x="51" y="47"/>
                  </a:lnTo>
                  <a:lnTo>
                    <a:pt x="62" y="2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Freeform 47"/>
            <p:cNvSpPr>
              <a:spLocks/>
            </p:cNvSpPr>
            <p:nvPr/>
          </p:nvSpPr>
          <p:spPr bwMode="auto">
            <a:xfrm>
              <a:off x="4248296" y="1986757"/>
              <a:ext cx="95250" cy="66675"/>
            </a:xfrm>
            <a:custGeom>
              <a:avLst/>
              <a:gdLst>
                <a:gd name="T0" fmla="*/ 60 w 60"/>
                <a:gd name="T1" fmla="*/ 22 h 42"/>
                <a:gd name="T2" fmla="*/ 8 w 60"/>
                <a:gd name="T3" fmla="*/ 0 h 42"/>
                <a:gd name="T4" fmla="*/ 0 w 60"/>
                <a:gd name="T5" fmla="*/ 21 h 42"/>
                <a:gd name="T6" fmla="*/ 54 w 60"/>
                <a:gd name="T7" fmla="*/ 42 h 42"/>
                <a:gd name="T8" fmla="*/ 60 w 60"/>
                <a:gd name="T9" fmla="*/ 22 h 42"/>
              </a:gdLst>
              <a:ahLst/>
              <a:cxnLst>
                <a:cxn ang="0">
                  <a:pos x="T0" y="T1"/>
                </a:cxn>
                <a:cxn ang="0">
                  <a:pos x="T2" y="T3"/>
                </a:cxn>
                <a:cxn ang="0">
                  <a:pos x="T4" y="T5"/>
                </a:cxn>
                <a:cxn ang="0">
                  <a:pos x="T6" y="T7"/>
                </a:cxn>
                <a:cxn ang="0">
                  <a:pos x="T8" y="T9"/>
                </a:cxn>
              </a:cxnLst>
              <a:rect l="0" t="0" r="r" b="b"/>
              <a:pathLst>
                <a:path w="60" h="42">
                  <a:moveTo>
                    <a:pt x="60" y="22"/>
                  </a:moveTo>
                  <a:lnTo>
                    <a:pt x="8" y="0"/>
                  </a:lnTo>
                  <a:lnTo>
                    <a:pt x="0" y="21"/>
                  </a:lnTo>
                  <a:lnTo>
                    <a:pt x="54" y="42"/>
                  </a:lnTo>
                  <a:lnTo>
                    <a:pt x="60" y="2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Freeform 48"/>
            <p:cNvSpPr>
              <a:spLocks/>
            </p:cNvSpPr>
            <p:nvPr/>
          </p:nvSpPr>
          <p:spPr bwMode="auto">
            <a:xfrm>
              <a:off x="4122883" y="1953420"/>
              <a:ext cx="96838" cy="55563"/>
            </a:xfrm>
            <a:custGeom>
              <a:avLst/>
              <a:gdLst>
                <a:gd name="T0" fmla="*/ 61 w 61"/>
                <a:gd name="T1" fmla="*/ 14 h 35"/>
                <a:gd name="T2" fmla="*/ 5 w 61"/>
                <a:gd name="T3" fmla="*/ 0 h 35"/>
                <a:gd name="T4" fmla="*/ 0 w 61"/>
                <a:gd name="T5" fmla="*/ 21 h 35"/>
                <a:gd name="T6" fmla="*/ 56 w 61"/>
                <a:gd name="T7" fmla="*/ 35 h 35"/>
                <a:gd name="T8" fmla="*/ 61 w 61"/>
                <a:gd name="T9" fmla="*/ 14 h 35"/>
              </a:gdLst>
              <a:ahLst/>
              <a:cxnLst>
                <a:cxn ang="0">
                  <a:pos x="T0" y="T1"/>
                </a:cxn>
                <a:cxn ang="0">
                  <a:pos x="T2" y="T3"/>
                </a:cxn>
                <a:cxn ang="0">
                  <a:pos x="T4" y="T5"/>
                </a:cxn>
                <a:cxn ang="0">
                  <a:pos x="T6" y="T7"/>
                </a:cxn>
                <a:cxn ang="0">
                  <a:pos x="T8" y="T9"/>
                </a:cxn>
              </a:cxnLst>
              <a:rect l="0" t="0" r="r" b="b"/>
              <a:pathLst>
                <a:path w="61" h="35">
                  <a:moveTo>
                    <a:pt x="61" y="14"/>
                  </a:moveTo>
                  <a:lnTo>
                    <a:pt x="5" y="0"/>
                  </a:lnTo>
                  <a:lnTo>
                    <a:pt x="0" y="21"/>
                  </a:lnTo>
                  <a:lnTo>
                    <a:pt x="56" y="35"/>
                  </a:lnTo>
                  <a:lnTo>
                    <a:pt x="61"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Freeform 49"/>
            <p:cNvSpPr>
              <a:spLocks/>
            </p:cNvSpPr>
            <p:nvPr/>
          </p:nvSpPr>
          <p:spPr bwMode="auto">
            <a:xfrm>
              <a:off x="3902221" y="2332832"/>
              <a:ext cx="292100" cy="271463"/>
            </a:xfrm>
            <a:custGeom>
              <a:avLst/>
              <a:gdLst>
                <a:gd name="T0" fmla="*/ 184 w 184"/>
                <a:gd name="T1" fmla="*/ 144 h 171"/>
                <a:gd name="T2" fmla="*/ 183 w 184"/>
                <a:gd name="T3" fmla="*/ 123 h 171"/>
                <a:gd name="T4" fmla="*/ 154 w 184"/>
                <a:gd name="T5" fmla="*/ 123 h 171"/>
                <a:gd name="T6" fmla="*/ 157 w 184"/>
                <a:gd name="T7" fmla="*/ 115 h 171"/>
                <a:gd name="T8" fmla="*/ 160 w 184"/>
                <a:gd name="T9" fmla="*/ 106 h 171"/>
                <a:gd name="T10" fmla="*/ 161 w 184"/>
                <a:gd name="T11" fmla="*/ 95 h 171"/>
                <a:gd name="T12" fmla="*/ 161 w 184"/>
                <a:gd name="T13" fmla="*/ 85 h 171"/>
                <a:gd name="T14" fmla="*/ 160 w 184"/>
                <a:gd name="T15" fmla="*/ 68 h 171"/>
                <a:gd name="T16" fmla="*/ 156 w 184"/>
                <a:gd name="T17" fmla="*/ 52 h 171"/>
                <a:gd name="T18" fmla="*/ 151 w 184"/>
                <a:gd name="T19" fmla="*/ 38 h 171"/>
                <a:gd name="T20" fmla="*/ 144 w 184"/>
                <a:gd name="T21" fmla="*/ 25 h 171"/>
                <a:gd name="T22" fmla="*/ 135 w 184"/>
                <a:gd name="T23" fmla="*/ 15 h 171"/>
                <a:gd name="T24" fmla="*/ 125 w 184"/>
                <a:gd name="T25" fmla="*/ 7 h 171"/>
                <a:gd name="T26" fmla="*/ 113 w 184"/>
                <a:gd name="T27" fmla="*/ 2 h 171"/>
                <a:gd name="T28" fmla="*/ 101 w 184"/>
                <a:gd name="T29" fmla="*/ 0 h 171"/>
                <a:gd name="T30" fmla="*/ 89 w 184"/>
                <a:gd name="T31" fmla="*/ 2 h 171"/>
                <a:gd name="T32" fmla="*/ 79 w 184"/>
                <a:gd name="T33" fmla="*/ 7 h 171"/>
                <a:gd name="T34" fmla="*/ 69 w 184"/>
                <a:gd name="T35" fmla="*/ 13 h 171"/>
                <a:gd name="T36" fmla="*/ 61 w 184"/>
                <a:gd name="T37" fmla="*/ 24 h 171"/>
                <a:gd name="T38" fmla="*/ 53 w 184"/>
                <a:gd name="T39" fmla="*/ 36 h 171"/>
                <a:gd name="T40" fmla="*/ 48 w 184"/>
                <a:gd name="T41" fmla="*/ 49 h 171"/>
                <a:gd name="T42" fmla="*/ 44 w 184"/>
                <a:gd name="T43" fmla="*/ 64 h 171"/>
                <a:gd name="T44" fmla="*/ 43 w 184"/>
                <a:gd name="T45" fmla="*/ 80 h 171"/>
                <a:gd name="T46" fmla="*/ 17 w 184"/>
                <a:gd name="T47" fmla="*/ 50 h 171"/>
                <a:gd name="T48" fmla="*/ 0 w 184"/>
                <a:gd name="T49" fmla="*/ 64 h 171"/>
                <a:gd name="T50" fmla="*/ 39 w 184"/>
                <a:gd name="T51" fmla="*/ 108 h 171"/>
                <a:gd name="T52" fmla="*/ 43 w 184"/>
                <a:gd name="T53" fmla="*/ 103 h 171"/>
                <a:gd name="T54" fmla="*/ 45 w 184"/>
                <a:gd name="T55" fmla="*/ 117 h 171"/>
                <a:gd name="T56" fmla="*/ 50 w 184"/>
                <a:gd name="T57" fmla="*/ 131 h 171"/>
                <a:gd name="T58" fmla="*/ 57 w 184"/>
                <a:gd name="T59" fmla="*/ 142 h 171"/>
                <a:gd name="T60" fmla="*/ 63 w 184"/>
                <a:gd name="T61" fmla="*/ 151 h 171"/>
                <a:gd name="T62" fmla="*/ 71 w 184"/>
                <a:gd name="T63" fmla="*/ 159 h 171"/>
                <a:gd name="T64" fmla="*/ 80 w 184"/>
                <a:gd name="T65" fmla="*/ 166 h 171"/>
                <a:gd name="T66" fmla="*/ 91 w 184"/>
                <a:gd name="T67" fmla="*/ 170 h 171"/>
                <a:gd name="T68" fmla="*/ 101 w 184"/>
                <a:gd name="T69" fmla="*/ 171 h 171"/>
                <a:gd name="T70" fmla="*/ 108 w 184"/>
                <a:gd name="T71" fmla="*/ 171 h 171"/>
                <a:gd name="T72" fmla="*/ 114 w 184"/>
                <a:gd name="T73" fmla="*/ 170 h 171"/>
                <a:gd name="T74" fmla="*/ 119 w 184"/>
                <a:gd name="T75" fmla="*/ 167 h 171"/>
                <a:gd name="T76" fmla="*/ 125 w 184"/>
                <a:gd name="T77" fmla="*/ 163 h 171"/>
                <a:gd name="T78" fmla="*/ 130 w 184"/>
                <a:gd name="T79" fmla="*/ 160 h 171"/>
                <a:gd name="T80" fmla="*/ 135 w 184"/>
                <a:gd name="T81" fmla="*/ 155 h 171"/>
                <a:gd name="T82" fmla="*/ 140 w 184"/>
                <a:gd name="T83" fmla="*/ 150 h 171"/>
                <a:gd name="T84" fmla="*/ 144 w 184"/>
                <a:gd name="T85" fmla="*/ 145 h 171"/>
                <a:gd name="T86" fmla="*/ 184 w 184"/>
                <a:gd name="T87" fmla="*/ 14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4" h="171">
                  <a:moveTo>
                    <a:pt x="184" y="144"/>
                  </a:moveTo>
                  <a:lnTo>
                    <a:pt x="183" y="123"/>
                  </a:lnTo>
                  <a:lnTo>
                    <a:pt x="154" y="123"/>
                  </a:lnTo>
                  <a:lnTo>
                    <a:pt x="157" y="115"/>
                  </a:lnTo>
                  <a:lnTo>
                    <a:pt x="160" y="106"/>
                  </a:lnTo>
                  <a:lnTo>
                    <a:pt x="161" y="95"/>
                  </a:lnTo>
                  <a:lnTo>
                    <a:pt x="161" y="85"/>
                  </a:lnTo>
                  <a:lnTo>
                    <a:pt x="160" y="68"/>
                  </a:lnTo>
                  <a:lnTo>
                    <a:pt x="156" y="52"/>
                  </a:lnTo>
                  <a:lnTo>
                    <a:pt x="151" y="38"/>
                  </a:lnTo>
                  <a:lnTo>
                    <a:pt x="144" y="25"/>
                  </a:lnTo>
                  <a:lnTo>
                    <a:pt x="135" y="15"/>
                  </a:lnTo>
                  <a:lnTo>
                    <a:pt x="125" y="7"/>
                  </a:lnTo>
                  <a:lnTo>
                    <a:pt x="113" y="2"/>
                  </a:lnTo>
                  <a:lnTo>
                    <a:pt x="101" y="0"/>
                  </a:lnTo>
                  <a:lnTo>
                    <a:pt x="89" y="2"/>
                  </a:lnTo>
                  <a:lnTo>
                    <a:pt x="79" y="7"/>
                  </a:lnTo>
                  <a:lnTo>
                    <a:pt x="69" y="13"/>
                  </a:lnTo>
                  <a:lnTo>
                    <a:pt x="61" y="24"/>
                  </a:lnTo>
                  <a:lnTo>
                    <a:pt x="53" y="36"/>
                  </a:lnTo>
                  <a:lnTo>
                    <a:pt x="48" y="49"/>
                  </a:lnTo>
                  <a:lnTo>
                    <a:pt x="44" y="64"/>
                  </a:lnTo>
                  <a:lnTo>
                    <a:pt x="43" y="80"/>
                  </a:lnTo>
                  <a:lnTo>
                    <a:pt x="17" y="50"/>
                  </a:lnTo>
                  <a:lnTo>
                    <a:pt x="0" y="64"/>
                  </a:lnTo>
                  <a:lnTo>
                    <a:pt x="39" y="108"/>
                  </a:lnTo>
                  <a:lnTo>
                    <a:pt x="43" y="103"/>
                  </a:lnTo>
                  <a:lnTo>
                    <a:pt x="45" y="117"/>
                  </a:lnTo>
                  <a:lnTo>
                    <a:pt x="50" y="131"/>
                  </a:lnTo>
                  <a:lnTo>
                    <a:pt x="57" y="142"/>
                  </a:lnTo>
                  <a:lnTo>
                    <a:pt x="63" y="151"/>
                  </a:lnTo>
                  <a:lnTo>
                    <a:pt x="71" y="159"/>
                  </a:lnTo>
                  <a:lnTo>
                    <a:pt x="80" y="166"/>
                  </a:lnTo>
                  <a:lnTo>
                    <a:pt x="91" y="170"/>
                  </a:lnTo>
                  <a:lnTo>
                    <a:pt x="101" y="171"/>
                  </a:lnTo>
                  <a:lnTo>
                    <a:pt x="108" y="171"/>
                  </a:lnTo>
                  <a:lnTo>
                    <a:pt x="114" y="170"/>
                  </a:lnTo>
                  <a:lnTo>
                    <a:pt x="119" y="167"/>
                  </a:lnTo>
                  <a:lnTo>
                    <a:pt x="125" y="163"/>
                  </a:lnTo>
                  <a:lnTo>
                    <a:pt x="130" y="160"/>
                  </a:lnTo>
                  <a:lnTo>
                    <a:pt x="135" y="155"/>
                  </a:lnTo>
                  <a:lnTo>
                    <a:pt x="140" y="150"/>
                  </a:lnTo>
                  <a:lnTo>
                    <a:pt x="144" y="145"/>
                  </a:lnTo>
                  <a:lnTo>
                    <a:pt x="184" y="14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Freeform 50"/>
            <p:cNvSpPr>
              <a:spLocks/>
            </p:cNvSpPr>
            <p:nvPr/>
          </p:nvSpPr>
          <p:spPr bwMode="auto">
            <a:xfrm>
              <a:off x="4230833" y="2507457"/>
              <a:ext cx="96838" cy="47625"/>
            </a:xfrm>
            <a:custGeom>
              <a:avLst/>
              <a:gdLst>
                <a:gd name="T0" fmla="*/ 3 w 61"/>
                <a:gd name="T1" fmla="*/ 30 h 30"/>
                <a:gd name="T2" fmla="*/ 61 w 61"/>
                <a:gd name="T3" fmla="*/ 21 h 30"/>
                <a:gd name="T4" fmla="*/ 57 w 61"/>
                <a:gd name="T5" fmla="*/ 0 h 30"/>
                <a:gd name="T6" fmla="*/ 0 w 61"/>
                <a:gd name="T7" fmla="*/ 9 h 30"/>
                <a:gd name="T8" fmla="*/ 3 w 61"/>
                <a:gd name="T9" fmla="*/ 30 h 30"/>
              </a:gdLst>
              <a:ahLst/>
              <a:cxnLst>
                <a:cxn ang="0">
                  <a:pos x="T0" y="T1"/>
                </a:cxn>
                <a:cxn ang="0">
                  <a:pos x="T2" y="T3"/>
                </a:cxn>
                <a:cxn ang="0">
                  <a:pos x="T4" y="T5"/>
                </a:cxn>
                <a:cxn ang="0">
                  <a:pos x="T6" y="T7"/>
                </a:cxn>
                <a:cxn ang="0">
                  <a:pos x="T8" y="T9"/>
                </a:cxn>
              </a:cxnLst>
              <a:rect l="0" t="0" r="r" b="b"/>
              <a:pathLst>
                <a:path w="61" h="30">
                  <a:moveTo>
                    <a:pt x="3" y="30"/>
                  </a:moveTo>
                  <a:lnTo>
                    <a:pt x="61" y="21"/>
                  </a:lnTo>
                  <a:lnTo>
                    <a:pt x="57" y="0"/>
                  </a:lnTo>
                  <a:lnTo>
                    <a:pt x="0" y="9"/>
                  </a:lnTo>
                  <a:lnTo>
                    <a:pt x="3" y="3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Freeform 51"/>
            <p:cNvSpPr>
              <a:spLocks/>
            </p:cNvSpPr>
            <p:nvPr/>
          </p:nvSpPr>
          <p:spPr bwMode="auto">
            <a:xfrm>
              <a:off x="4356246" y="2469357"/>
              <a:ext cx="96838" cy="60325"/>
            </a:xfrm>
            <a:custGeom>
              <a:avLst/>
              <a:gdLst>
                <a:gd name="T0" fmla="*/ 61 w 61"/>
                <a:gd name="T1" fmla="*/ 21 h 38"/>
                <a:gd name="T2" fmla="*/ 56 w 61"/>
                <a:gd name="T3" fmla="*/ 0 h 38"/>
                <a:gd name="T4" fmla="*/ 0 w 61"/>
                <a:gd name="T5" fmla="*/ 17 h 38"/>
                <a:gd name="T6" fmla="*/ 5 w 61"/>
                <a:gd name="T7" fmla="*/ 38 h 38"/>
                <a:gd name="T8" fmla="*/ 61 w 61"/>
                <a:gd name="T9" fmla="*/ 21 h 38"/>
              </a:gdLst>
              <a:ahLst/>
              <a:cxnLst>
                <a:cxn ang="0">
                  <a:pos x="T0" y="T1"/>
                </a:cxn>
                <a:cxn ang="0">
                  <a:pos x="T2" y="T3"/>
                </a:cxn>
                <a:cxn ang="0">
                  <a:pos x="T4" y="T5"/>
                </a:cxn>
                <a:cxn ang="0">
                  <a:pos x="T6" y="T7"/>
                </a:cxn>
                <a:cxn ang="0">
                  <a:pos x="T8" y="T9"/>
                </a:cxn>
              </a:cxnLst>
              <a:rect l="0" t="0" r="r" b="b"/>
              <a:pathLst>
                <a:path w="61" h="38">
                  <a:moveTo>
                    <a:pt x="61" y="21"/>
                  </a:moveTo>
                  <a:lnTo>
                    <a:pt x="56" y="0"/>
                  </a:lnTo>
                  <a:lnTo>
                    <a:pt x="0" y="17"/>
                  </a:lnTo>
                  <a:lnTo>
                    <a:pt x="5" y="38"/>
                  </a:lnTo>
                  <a:lnTo>
                    <a:pt x="61"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Freeform 52"/>
            <p:cNvSpPr>
              <a:spLocks/>
            </p:cNvSpPr>
            <p:nvPr/>
          </p:nvSpPr>
          <p:spPr bwMode="auto">
            <a:xfrm>
              <a:off x="4480071" y="2420145"/>
              <a:ext cx="96838" cy="66675"/>
            </a:xfrm>
            <a:custGeom>
              <a:avLst/>
              <a:gdLst>
                <a:gd name="T0" fmla="*/ 61 w 61"/>
                <a:gd name="T1" fmla="*/ 20 h 42"/>
                <a:gd name="T2" fmla="*/ 52 w 61"/>
                <a:gd name="T3" fmla="*/ 0 h 42"/>
                <a:gd name="T4" fmla="*/ 0 w 61"/>
                <a:gd name="T5" fmla="*/ 22 h 42"/>
                <a:gd name="T6" fmla="*/ 8 w 61"/>
                <a:gd name="T7" fmla="*/ 42 h 42"/>
                <a:gd name="T8" fmla="*/ 61 w 61"/>
                <a:gd name="T9" fmla="*/ 20 h 42"/>
              </a:gdLst>
              <a:ahLst/>
              <a:cxnLst>
                <a:cxn ang="0">
                  <a:pos x="T0" y="T1"/>
                </a:cxn>
                <a:cxn ang="0">
                  <a:pos x="T2" y="T3"/>
                </a:cxn>
                <a:cxn ang="0">
                  <a:pos x="T4" y="T5"/>
                </a:cxn>
                <a:cxn ang="0">
                  <a:pos x="T6" y="T7"/>
                </a:cxn>
                <a:cxn ang="0">
                  <a:pos x="T8" y="T9"/>
                </a:cxn>
              </a:cxnLst>
              <a:rect l="0" t="0" r="r" b="b"/>
              <a:pathLst>
                <a:path w="61" h="42">
                  <a:moveTo>
                    <a:pt x="61" y="20"/>
                  </a:moveTo>
                  <a:lnTo>
                    <a:pt x="52" y="0"/>
                  </a:lnTo>
                  <a:lnTo>
                    <a:pt x="0" y="22"/>
                  </a:lnTo>
                  <a:lnTo>
                    <a:pt x="8" y="42"/>
                  </a:lnTo>
                  <a:lnTo>
                    <a:pt x="61"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Freeform 53"/>
            <p:cNvSpPr>
              <a:spLocks/>
            </p:cNvSpPr>
            <p:nvPr/>
          </p:nvSpPr>
          <p:spPr bwMode="auto">
            <a:xfrm>
              <a:off x="4595958" y="2353470"/>
              <a:ext cx="96838" cy="77788"/>
            </a:xfrm>
            <a:custGeom>
              <a:avLst/>
              <a:gdLst>
                <a:gd name="T0" fmla="*/ 12 w 61"/>
                <a:gd name="T1" fmla="*/ 49 h 49"/>
                <a:gd name="T2" fmla="*/ 61 w 61"/>
                <a:gd name="T3" fmla="*/ 19 h 49"/>
                <a:gd name="T4" fmla="*/ 51 w 61"/>
                <a:gd name="T5" fmla="*/ 0 h 49"/>
                <a:gd name="T6" fmla="*/ 0 w 61"/>
                <a:gd name="T7" fmla="*/ 29 h 49"/>
                <a:gd name="T8" fmla="*/ 12 w 61"/>
                <a:gd name="T9" fmla="*/ 49 h 49"/>
              </a:gdLst>
              <a:ahLst/>
              <a:cxnLst>
                <a:cxn ang="0">
                  <a:pos x="T0" y="T1"/>
                </a:cxn>
                <a:cxn ang="0">
                  <a:pos x="T2" y="T3"/>
                </a:cxn>
                <a:cxn ang="0">
                  <a:pos x="T4" y="T5"/>
                </a:cxn>
                <a:cxn ang="0">
                  <a:pos x="T6" y="T7"/>
                </a:cxn>
                <a:cxn ang="0">
                  <a:pos x="T8" y="T9"/>
                </a:cxn>
              </a:cxnLst>
              <a:rect l="0" t="0" r="r" b="b"/>
              <a:pathLst>
                <a:path w="61" h="49">
                  <a:moveTo>
                    <a:pt x="12" y="49"/>
                  </a:moveTo>
                  <a:lnTo>
                    <a:pt x="61" y="19"/>
                  </a:lnTo>
                  <a:lnTo>
                    <a:pt x="51" y="0"/>
                  </a:lnTo>
                  <a:lnTo>
                    <a:pt x="0" y="29"/>
                  </a:lnTo>
                  <a:lnTo>
                    <a:pt x="12" y="4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Freeform 54"/>
            <p:cNvSpPr>
              <a:spLocks/>
            </p:cNvSpPr>
            <p:nvPr/>
          </p:nvSpPr>
          <p:spPr bwMode="auto">
            <a:xfrm>
              <a:off x="4930921" y="1335882"/>
              <a:ext cx="93663" cy="80963"/>
            </a:xfrm>
            <a:custGeom>
              <a:avLst/>
              <a:gdLst>
                <a:gd name="T0" fmla="*/ 59 w 59"/>
                <a:gd name="T1" fmla="*/ 18 h 51"/>
                <a:gd name="T2" fmla="*/ 48 w 59"/>
                <a:gd name="T3" fmla="*/ 0 h 51"/>
                <a:gd name="T4" fmla="*/ 0 w 59"/>
                <a:gd name="T5" fmla="*/ 34 h 51"/>
                <a:gd name="T6" fmla="*/ 13 w 59"/>
                <a:gd name="T7" fmla="*/ 51 h 51"/>
                <a:gd name="T8" fmla="*/ 59 w 59"/>
                <a:gd name="T9" fmla="*/ 18 h 51"/>
              </a:gdLst>
              <a:ahLst/>
              <a:cxnLst>
                <a:cxn ang="0">
                  <a:pos x="T0" y="T1"/>
                </a:cxn>
                <a:cxn ang="0">
                  <a:pos x="T2" y="T3"/>
                </a:cxn>
                <a:cxn ang="0">
                  <a:pos x="T4" y="T5"/>
                </a:cxn>
                <a:cxn ang="0">
                  <a:pos x="T6" y="T7"/>
                </a:cxn>
                <a:cxn ang="0">
                  <a:pos x="T8" y="T9"/>
                </a:cxn>
              </a:cxnLst>
              <a:rect l="0" t="0" r="r" b="b"/>
              <a:pathLst>
                <a:path w="59" h="51">
                  <a:moveTo>
                    <a:pt x="59" y="18"/>
                  </a:moveTo>
                  <a:lnTo>
                    <a:pt x="48" y="0"/>
                  </a:lnTo>
                  <a:lnTo>
                    <a:pt x="0" y="34"/>
                  </a:lnTo>
                  <a:lnTo>
                    <a:pt x="13" y="51"/>
                  </a:lnTo>
                  <a:lnTo>
                    <a:pt x="59"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Freeform 55"/>
            <p:cNvSpPr>
              <a:spLocks/>
            </p:cNvSpPr>
            <p:nvPr/>
          </p:nvSpPr>
          <p:spPr bwMode="auto">
            <a:xfrm>
              <a:off x="4830908" y="1418432"/>
              <a:ext cx="90488" cy="87313"/>
            </a:xfrm>
            <a:custGeom>
              <a:avLst/>
              <a:gdLst>
                <a:gd name="T0" fmla="*/ 57 w 57"/>
                <a:gd name="T1" fmla="*/ 16 h 55"/>
                <a:gd name="T2" fmla="*/ 43 w 57"/>
                <a:gd name="T3" fmla="*/ 0 h 55"/>
                <a:gd name="T4" fmla="*/ 0 w 57"/>
                <a:gd name="T5" fmla="*/ 38 h 55"/>
                <a:gd name="T6" fmla="*/ 14 w 57"/>
                <a:gd name="T7" fmla="*/ 55 h 55"/>
                <a:gd name="T8" fmla="*/ 57 w 57"/>
                <a:gd name="T9" fmla="*/ 16 h 55"/>
              </a:gdLst>
              <a:ahLst/>
              <a:cxnLst>
                <a:cxn ang="0">
                  <a:pos x="T0" y="T1"/>
                </a:cxn>
                <a:cxn ang="0">
                  <a:pos x="T2" y="T3"/>
                </a:cxn>
                <a:cxn ang="0">
                  <a:pos x="T4" y="T5"/>
                </a:cxn>
                <a:cxn ang="0">
                  <a:pos x="T6" y="T7"/>
                </a:cxn>
                <a:cxn ang="0">
                  <a:pos x="T8" y="T9"/>
                </a:cxn>
              </a:cxnLst>
              <a:rect l="0" t="0" r="r" b="b"/>
              <a:pathLst>
                <a:path w="57" h="55">
                  <a:moveTo>
                    <a:pt x="57" y="16"/>
                  </a:moveTo>
                  <a:lnTo>
                    <a:pt x="43" y="0"/>
                  </a:lnTo>
                  <a:lnTo>
                    <a:pt x="0" y="38"/>
                  </a:lnTo>
                  <a:lnTo>
                    <a:pt x="14" y="55"/>
                  </a:lnTo>
                  <a:lnTo>
                    <a:pt x="57" y="16"/>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Freeform 56"/>
            <p:cNvSpPr>
              <a:spLocks/>
            </p:cNvSpPr>
            <p:nvPr/>
          </p:nvSpPr>
          <p:spPr bwMode="auto">
            <a:xfrm>
              <a:off x="4743596" y="1512095"/>
              <a:ext cx="85725" cy="90488"/>
            </a:xfrm>
            <a:custGeom>
              <a:avLst/>
              <a:gdLst>
                <a:gd name="T0" fmla="*/ 54 w 54"/>
                <a:gd name="T1" fmla="*/ 14 h 57"/>
                <a:gd name="T2" fmla="*/ 38 w 54"/>
                <a:gd name="T3" fmla="*/ 0 h 57"/>
                <a:gd name="T4" fmla="*/ 0 w 54"/>
                <a:gd name="T5" fmla="*/ 43 h 57"/>
                <a:gd name="T6" fmla="*/ 16 w 54"/>
                <a:gd name="T7" fmla="*/ 57 h 57"/>
                <a:gd name="T8" fmla="*/ 54 w 54"/>
                <a:gd name="T9" fmla="*/ 14 h 57"/>
              </a:gdLst>
              <a:ahLst/>
              <a:cxnLst>
                <a:cxn ang="0">
                  <a:pos x="T0" y="T1"/>
                </a:cxn>
                <a:cxn ang="0">
                  <a:pos x="T2" y="T3"/>
                </a:cxn>
                <a:cxn ang="0">
                  <a:pos x="T4" y="T5"/>
                </a:cxn>
                <a:cxn ang="0">
                  <a:pos x="T6" y="T7"/>
                </a:cxn>
                <a:cxn ang="0">
                  <a:pos x="T8" y="T9"/>
                </a:cxn>
              </a:cxnLst>
              <a:rect l="0" t="0" r="r" b="b"/>
              <a:pathLst>
                <a:path w="54" h="57">
                  <a:moveTo>
                    <a:pt x="54" y="14"/>
                  </a:moveTo>
                  <a:lnTo>
                    <a:pt x="38" y="0"/>
                  </a:lnTo>
                  <a:lnTo>
                    <a:pt x="0" y="43"/>
                  </a:lnTo>
                  <a:lnTo>
                    <a:pt x="16" y="57"/>
                  </a:lnTo>
                  <a:lnTo>
                    <a:pt x="54"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Freeform 57"/>
            <p:cNvSpPr>
              <a:spLocks/>
            </p:cNvSpPr>
            <p:nvPr/>
          </p:nvSpPr>
          <p:spPr bwMode="auto">
            <a:xfrm>
              <a:off x="4670571" y="1616870"/>
              <a:ext cx="77788" cy="95250"/>
            </a:xfrm>
            <a:custGeom>
              <a:avLst/>
              <a:gdLst>
                <a:gd name="T0" fmla="*/ 49 w 49"/>
                <a:gd name="T1" fmla="*/ 12 h 60"/>
                <a:gd name="T2" fmla="*/ 31 w 49"/>
                <a:gd name="T3" fmla="*/ 0 h 60"/>
                <a:gd name="T4" fmla="*/ 0 w 49"/>
                <a:gd name="T5" fmla="*/ 48 h 60"/>
                <a:gd name="T6" fmla="*/ 18 w 49"/>
                <a:gd name="T7" fmla="*/ 60 h 60"/>
                <a:gd name="T8" fmla="*/ 49 w 49"/>
                <a:gd name="T9" fmla="*/ 12 h 60"/>
              </a:gdLst>
              <a:ahLst/>
              <a:cxnLst>
                <a:cxn ang="0">
                  <a:pos x="T0" y="T1"/>
                </a:cxn>
                <a:cxn ang="0">
                  <a:pos x="T2" y="T3"/>
                </a:cxn>
                <a:cxn ang="0">
                  <a:pos x="T4" y="T5"/>
                </a:cxn>
                <a:cxn ang="0">
                  <a:pos x="T6" y="T7"/>
                </a:cxn>
                <a:cxn ang="0">
                  <a:pos x="T8" y="T9"/>
                </a:cxn>
              </a:cxnLst>
              <a:rect l="0" t="0" r="r" b="b"/>
              <a:pathLst>
                <a:path w="49" h="60">
                  <a:moveTo>
                    <a:pt x="49" y="12"/>
                  </a:moveTo>
                  <a:lnTo>
                    <a:pt x="31" y="0"/>
                  </a:lnTo>
                  <a:lnTo>
                    <a:pt x="0" y="48"/>
                  </a:lnTo>
                  <a:lnTo>
                    <a:pt x="18" y="60"/>
                  </a:lnTo>
                  <a:lnTo>
                    <a:pt x="49"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Freeform 58"/>
            <p:cNvSpPr>
              <a:spLocks/>
            </p:cNvSpPr>
            <p:nvPr/>
          </p:nvSpPr>
          <p:spPr bwMode="auto">
            <a:xfrm>
              <a:off x="4610246" y="1731170"/>
              <a:ext cx="71438" cy="96838"/>
            </a:xfrm>
            <a:custGeom>
              <a:avLst/>
              <a:gdLst>
                <a:gd name="T0" fmla="*/ 45 w 45"/>
                <a:gd name="T1" fmla="*/ 9 h 61"/>
                <a:gd name="T2" fmla="*/ 26 w 45"/>
                <a:gd name="T3" fmla="*/ 0 h 61"/>
                <a:gd name="T4" fmla="*/ 0 w 45"/>
                <a:gd name="T5" fmla="*/ 52 h 61"/>
                <a:gd name="T6" fmla="*/ 19 w 45"/>
                <a:gd name="T7" fmla="*/ 61 h 61"/>
                <a:gd name="T8" fmla="*/ 45 w 45"/>
                <a:gd name="T9" fmla="*/ 9 h 61"/>
              </a:gdLst>
              <a:ahLst/>
              <a:cxnLst>
                <a:cxn ang="0">
                  <a:pos x="T0" y="T1"/>
                </a:cxn>
                <a:cxn ang="0">
                  <a:pos x="T2" y="T3"/>
                </a:cxn>
                <a:cxn ang="0">
                  <a:pos x="T4" y="T5"/>
                </a:cxn>
                <a:cxn ang="0">
                  <a:pos x="T6" y="T7"/>
                </a:cxn>
                <a:cxn ang="0">
                  <a:pos x="T8" y="T9"/>
                </a:cxn>
              </a:cxnLst>
              <a:rect l="0" t="0" r="r" b="b"/>
              <a:pathLst>
                <a:path w="45" h="61">
                  <a:moveTo>
                    <a:pt x="45" y="9"/>
                  </a:moveTo>
                  <a:lnTo>
                    <a:pt x="26" y="0"/>
                  </a:lnTo>
                  <a:lnTo>
                    <a:pt x="0" y="52"/>
                  </a:lnTo>
                  <a:lnTo>
                    <a:pt x="19" y="61"/>
                  </a:lnTo>
                  <a:lnTo>
                    <a:pt x="45" y="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Freeform 59"/>
            <p:cNvSpPr>
              <a:spLocks/>
            </p:cNvSpPr>
            <p:nvPr/>
          </p:nvSpPr>
          <p:spPr bwMode="auto">
            <a:xfrm>
              <a:off x="4564208" y="1851820"/>
              <a:ext cx="65088" cy="96838"/>
            </a:xfrm>
            <a:custGeom>
              <a:avLst/>
              <a:gdLst>
                <a:gd name="T0" fmla="*/ 41 w 41"/>
                <a:gd name="T1" fmla="*/ 8 h 61"/>
                <a:gd name="T2" fmla="*/ 20 w 41"/>
                <a:gd name="T3" fmla="*/ 0 h 61"/>
                <a:gd name="T4" fmla="*/ 0 w 41"/>
                <a:gd name="T5" fmla="*/ 55 h 61"/>
                <a:gd name="T6" fmla="*/ 21 w 41"/>
                <a:gd name="T7" fmla="*/ 61 h 61"/>
                <a:gd name="T8" fmla="*/ 41 w 41"/>
                <a:gd name="T9" fmla="*/ 8 h 61"/>
              </a:gdLst>
              <a:ahLst/>
              <a:cxnLst>
                <a:cxn ang="0">
                  <a:pos x="T0" y="T1"/>
                </a:cxn>
                <a:cxn ang="0">
                  <a:pos x="T2" y="T3"/>
                </a:cxn>
                <a:cxn ang="0">
                  <a:pos x="T4" y="T5"/>
                </a:cxn>
                <a:cxn ang="0">
                  <a:pos x="T6" y="T7"/>
                </a:cxn>
                <a:cxn ang="0">
                  <a:pos x="T8" y="T9"/>
                </a:cxn>
              </a:cxnLst>
              <a:rect l="0" t="0" r="r" b="b"/>
              <a:pathLst>
                <a:path w="41" h="61">
                  <a:moveTo>
                    <a:pt x="41" y="8"/>
                  </a:moveTo>
                  <a:lnTo>
                    <a:pt x="20" y="0"/>
                  </a:lnTo>
                  <a:lnTo>
                    <a:pt x="0" y="55"/>
                  </a:lnTo>
                  <a:lnTo>
                    <a:pt x="21" y="61"/>
                  </a:lnTo>
                  <a:lnTo>
                    <a:pt x="41" y="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Freeform 60"/>
            <p:cNvSpPr>
              <a:spLocks/>
            </p:cNvSpPr>
            <p:nvPr/>
          </p:nvSpPr>
          <p:spPr bwMode="auto">
            <a:xfrm>
              <a:off x="4535633" y="1980407"/>
              <a:ext cx="53975" cy="96838"/>
            </a:xfrm>
            <a:custGeom>
              <a:avLst/>
              <a:gdLst>
                <a:gd name="T0" fmla="*/ 34 w 34"/>
                <a:gd name="T1" fmla="*/ 5 h 61"/>
                <a:gd name="T2" fmla="*/ 13 w 34"/>
                <a:gd name="T3" fmla="*/ 0 h 61"/>
                <a:gd name="T4" fmla="*/ 0 w 34"/>
                <a:gd name="T5" fmla="*/ 56 h 61"/>
                <a:gd name="T6" fmla="*/ 22 w 34"/>
                <a:gd name="T7" fmla="*/ 61 h 61"/>
                <a:gd name="T8" fmla="*/ 34 w 34"/>
                <a:gd name="T9" fmla="*/ 5 h 61"/>
              </a:gdLst>
              <a:ahLst/>
              <a:cxnLst>
                <a:cxn ang="0">
                  <a:pos x="T0" y="T1"/>
                </a:cxn>
                <a:cxn ang="0">
                  <a:pos x="T2" y="T3"/>
                </a:cxn>
                <a:cxn ang="0">
                  <a:pos x="T4" y="T5"/>
                </a:cxn>
                <a:cxn ang="0">
                  <a:pos x="T6" y="T7"/>
                </a:cxn>
                <a:cxn ang="0">
                  <a:pos x="T8" y="T9"/>
                </a:cxn>
              </a:cxnLst>
              <a:rect l="0" t="0" r="r" b="b"/>
              <a:pathLst>
                <a:path w="34" h="61">
                  <a:moveTo>
                    <a:pt x="34" y="5"/>
                  </a:moveTo>
                  <a:lnTo>
                    <a:pt x="13" y="0"/>
                  </a:lnTo>
                  <a:lnTo>
                    <a:pt x="0" y="56"/>
                  </a:lnTo>
                  <a:lnTo>
                    <a:pt x="22" y="61"/>
                  </a:lnTo>
                  <a:lnTo>
                    <a:pt x="34" y="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Freeform 61"/>
            <p:cNvSpPr>
              <a:spLocks/>
            </p:cNvSpPr>
            <p:nvPr/>
          </p:nvSpPr>
          <p:spPr bwMode="auto">
            <a:xfrm>
              <a:off x="5356371" y="2545557"/>
              <a:ext cx="96838" cy="73025"/>
            </a:xfrm>
            <a:custGeom>
              <a:avLst/>
              <a:gdLst>
                <a:gd name="T0" fmla="*/ 0 w 61"/>
                <a:gd name="T1" fmla="*/ 28 h 46"/>
                <a:gd name="T2" fmla="*/ 10 w 61"/>
                <a:gd name="T3" fmla="*/ 46 h 46"/>
                <a:gd name="T4" fmla="*/ 61 w 61"/>
                <a:gd name="T5" fmla="*/ 20 h 46"/>
                <a:gd name="T6" fmla="*/ 50 w 61"/>
                <a:gd name="T7" fmla="*/ 0 h 46"/>
                <a:gd name="T8" fmla="*/ 0 w 61"/>
                <a:gd name="T9" fmla="*/ 28 h 46"/>
              </a:gdLst>
              <a:ahLst/>
              <a:cxnLst>
                <a:cxn ang="0">
                  <a:pos x="T0" y="T1"/>
                </a:cxn>
                <a:cxn ang="0">
                  <a:pos x="T2" y="T3"/>
                </a:cxn>
                <a:cxn ang="0">
                  <a:pos x="T4" y="T5"/>
                </a:cxn>
                <a:cxn ang="0">
                  <a:pos x="T6" y="T7"/>
                </a:cxn>
                <a:cxn ang="0">
                  <a:pos x="T8" y="T9"/>
                </a:cxn>
              </a:cxnLst>
              <a:rect l="0" t="0" r="r" b="b"/>
              <a:pathLst>
                <a:path w="61" h="46">
                  <a:moveTo>
                    <a:pt x="0" y="28"/>
                  </a:moveTo>
                  <a:lnTo>
                    <a:pt x="10" y="46"/>
                  </a:lnTo>
                  <a:lnTo>
                    <a:pt x="61" y="20"/>
                  </a:lnTo>
                  <a:lnTo>
                    <a:pt x="50" y="0"/>
                  </a:lnTo>
                  <a:lnTo>
                    <a:pt x="0" y="2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Freeform 62"/>
            <p:cNvSpPr>
              <a:spLocks/>
            </p:cNvSpPr>
            <p:nvPr/>
          </p:nvSpPr>
          <p:spPr bwMode="auto">
            <a:xfrm>
              <a:off x="3827608" y="1740695"/>
              <a:ext cx="96838" cy="73025"/>
            </a:xfrm>
            <a:custGeom>
              <a:avLst/>
              <a:gdLst>
                <a:gd name="T0" fmla="*/ 61 w 61"/>
                <a:gd name="T1" fmla="*/ 18 h 46"/>
                <a:gd name="T2" fmla="*/ 51 w 61"/>
                <a:gd name="T3" fmla="*/ 0 h 46"/>
                <a:gd name="T4" fmla="*/ 0 w 61"/>
                <a:gd name="T5" fmla="*/ 26 h 46"/>
                <a:gd name="T6" fmla="*/ 10 w 61"/>
                <a:gd name="T7" fmla="*/ 46 h 46"/>
                <a:gd name="T8" fmla="*/ 61 w 61"/>
                <a:gd name="T9" fmla="*/ 18 h 46"/>
              </a:gdLst>
              <a:ahLst/>
              <a:cxnLst>
                <a:cxn ang="0">
                  <a:pos x="T0" y="T1"/>
                </a:cxn>
                <a:cxn ang="0">
                  <a:pos x="T2" y="T3"/>
                </a:cxn>
                <a:cxn ang="0">
                  <a:pos x="T4" y="T5"/>
                </a:cxn>
                <a:cxn ang="0">
                  <a:pos x="T6" y="T7"/>
                </a:cxn>
                <a:cxn ang="0">
                  <a:pos x="T8" y="T9"/>
                </a:cxn>
              </a:cxnLst>
              <a:rect l="0" t="0" r="r" b="b"/>
              <a:pathLst>
                <a:path w="61" h="46">
                  <a:moveTo>
                    <a:pt x="61" y="18"/>
                  </a:moveTo>
                  <a:lnTo>
                    <a:pt x="51" y="0"/>
                  </a:lnTo>
                  <a:lnTo>
                    <a:pt x="0" y="26"/>
                  </a:lnTo>
                  <a:lnTo>
                    <a:pt x="10" y="46"/>
                  </a:lnTo>
                  <a:lnTo>
                    <a:pt x="61"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Freeform 63"/>
            <p:cNvSpPr>
              <a:spLocks/>
            </p:cNvSpPr>
            <p:nvPr/>
          </p:nvSpPr>
          <p:spPr bwMode="auto">
            <a:xfrm>
              <a:off x="3719658" y="1796257"/>
              <a:ext cx="96838" cy="74613"/>
            </a:xfrm>
            <a:custGeom>
              <a:avLst/>
              <a:gdLst>
                <a:gd name="T0" fmla="*/ 61 w 61"/>
                <a:gd name="T1" fmla="*/ 20 h 47"/>
                <a:gd name="T2" fmla="*/ 51 w 61"/>
                <a:gd name="T3" fmla="*/ 0 h 47"/>
                <a:gd name="T4" fmla="*/ 0 w 61"/>
                <a:gd name="T5" fmla="*/ 28 h 47"/>
                <a:gd name="T6" fmla="*/ 11 w 61"/>
                <a:gd name="T7" fmla="*/ 47 h 47"/>
                <a:gd name="T8" fmla="*/ 61 w 61"/>
                <a:gd name="T9" fmla="*/ 20 h 47"/>
              </a:gdLst>
              <a:ahLst/>
              <a:cxnLst>
                <a:cxn ang="0">
                  <a:pos x="T0" y="T1"/>
                </a:cxn>
                <a:cxn ang="0">
                  <a:pos x="T2" y="T3"/>
                </a:cxn>
                <a:cxn ang="0">
                  <a:pos x="T4" y="T5"/>
                </a:cxn>
                <a:cxn ang="0">
                  <a:pos x="T6" y="T7"/>
                </a:cxn>
                <a:cxn ang="0">
                  <a:pos x="T8" y="T9"/>
                </a:cxn>
              </a:cxnLst>
              <a:rect l="0" t="0" r="r" b="b"/>
              <a:pathLst>
                <a:path w="61" h="47">
                  <a:moveTo>
                    <a:pt x="61" y="20"/>
                  </a:moveTo>
                  <a:lnTo>
                    <a:pt x="51" y="0"/>
                  </a:lnTo>
                  <a:lnTo>
                    <a:pt x="0" y="28"/>
                  </a:lnTo>
                  <a:lnTo>
                    <a:pt x="11" y="47"/>
                  </a:lnTo>
                  <a:lnTo>
                    <a:pt x="61"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Freeform 64"/>
            <p:cNvSpPr>
              <a:spLocks/>
            </p:cNvSpPr>
            <p:nvPr/>
          </p:nvSpPr>
          <p:spPr bwMode="auto">
            <a:xfrm>
              <a:off x="5246833" y="2613820"/>
              <a:ext cx="92075" cy="80963"/>
            </a:xfrm>
            <a:custGeom>
              <a:avLst/>
              <a:gdLst>
                <a:gd name="T0" fmla="*/ 46 w 58"/>
                <a:gd name="T1" fmla="*/ 0 h 51"/>
                <a:gd name="T2" fmla="*/ 0 w 58"/>
                <a:gd name="T3" fmla="*/ 33 h 51"/>
                <a:gd name="T4" fmla="*/ 11 w 58"/>
                <a:gd name="T5" fmla="*/ 51 h 51"/>
                <a:gd name="T6" fmla="*/ 58 w 58"/>
                <a:gd name="T7" fmla="*/ 17 h 51"/>
                <a:gd name="T8" fmla="*/ 46 w 58"/>
                <a:gd name="T9" fmla="*/ 0 h 51"/>
              </a:gdLst>
              <a:ahLst/>
              <a:cxnLst>
                <a:cxn ang="0">
                  <a:pos x="T0" y="T1"/>
                </a:cxn>
                <a:cxn ang="0">
                  <a:pos x="T2" y="T3"/>
                </a:cxn>
                <a:cxn ang="0">
                  <a:pos x="T4" y="T5"/>
                </a:cxn>
                <a:cxn ang="0">
                  <a:pos x="T6" y="T7"/>
                </a:cxn>
                <a:cxn ang="0">
                  <a:pos x="T8" y="T9"/>
                </a:cxn>
              </a:cxnLst>
              <a:rect l="0" t="0" r="r" b="b"/>
              <a:pathLst>
                <a:path w="58" h="51">
                  <a:moveTo>
                    <a:pt x="46" y="0"/>
                  </a:moveTo>
                  <a:lnTo>
                    <a:pt x="0" y="33"/>
                  </a:lnTo>
                  <a:lnTo>
                    <a:pt x="11" y="51"/>
                  </a:lnTo>
                  <a:lnTo>
                    <a:pt x="58" y="17"/>
                  </a:lnTo>
                  <a:lnTo>
                    <a:pt x="46"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Freeform 65"/>
            <p:cNvSpPr>
              <a:spLocks/>
            </p:cNvSpPr>
            <p:nvPr/>
          </p:nvSpPr>
          <p:spPr bwMode="auto">
            <a:xfrm>
              <a:off x="5145233" y="2694782"/>
              <a:ext cx="92075" cy="87313"/>
            </a:xfrm>
            <a:custGeom>
              <a:avLst/>
              <a:gdLst>
                <a:gd name="T0" fmla="*/ 16 w 58"/>
                <a:gd name="T1" fmla="*/ 55 h 55"/>
                <a:gd name="T2" fmla="*/ 58 w 58"/>
                <a:gd name="T3" fmla="*/ 16 h 55"/>
                <a:gd name="T4" fmla="*/ 43 w 58"/>
                <a:gd name="T5" fmla="*/ 0 h 55"/>
                <a:gd name="T6" fmla="*/ 0 w 58"/>
                <a:gd name="T7" fmla="*/ 39 h 55"/>
                <a:gd name="T8" fmla="*/ 16 w 58"/>
                <a:gd name="T9" fmla="*/ 55 h 55"/>
              </a:gdLst>
              <a:ahLst/>
              <a:cxnLst>
                <a:cxn ang="0">
                  <a:pos x="T0" y="T1"/>
                </a:cxn>
                <a:cxn ang="0">
                  <a:pos x="T2" y="T3"/>
                </a:cxn>
                <a:cxn ang="0">
                  <a:pos x="T4" y="T5"/>
                </a:cxn>
                <a:cxn ang="0">
                  <a:pos x="T6" y="T7"/>
                </a:cxn>
                <a:cxn ang="0">
                  <a:pos x="T8" y="T9"/>
                </a:cxn>
              </a:cxnLst>
              <a:rect l="0" t="0" r="r" b="b"/>
              <a:pathLst>
                <a:path w="58" h="55">
                  <a:moveTo>
                    <a:pt x="16" y="55"/>
                  </a:moveTo>
                  <a:lnTo>
                    <a:pt x="58" y="16"/>
                  </a:lnTo>
                  <a:lnTo>
                    <a:pt x="43" y="0"/>
                  </a:lnTo>
                  <a:lnTo>
                    <a:pt x="0" y="39"/>
                  </a:lnTo>
                  <a:lnTo>
                    <a:pt x="16" y="5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Freeform 66"/>
            <p:cNvSpPr>
              <a:spLocks/>
            </p:cNvSpPr>
            <p:nvPr/>
          </p:nvSpPr>
          <p:spPr bwMode="auto">
            <a:xfrm>
              <a:off x="5057921" y="2788445"/>
              <a:ext cx="87313" cy="92075"/>
            </a:xfrm>
            <a:custGeom>
              <a:avLst/>
              <a:gdLst>
                <a:gd name="T0" fmla="*/ 38 w 55"/>
                <a:gd name="T1" fmla="*/ 0 h 58"/>
                <a:gd name="T2" fmla="*/ 0 w 55"/>
                <a:gd name="T3" fmla="*/ 44 h 58"/>
                <a:gd name="T4" fmla="*/ 17 w 55"/>
                <a:gd name="T5" fmla="*/ 58 h 58"/>
                <a:gd name="T6" fmla="*/ 55 w 55"/>
                <a:gd name="T7" fmla="*/ 14 h 58"/>
                <a:gd name="T8" fmla="*/ 38 w 55"/>
                <a:gd name="T9" fmla="*/ 0 h 58"/>
              </a:gdLst>
              <a:ahLst/>
              <a:cxnLst>
                <a:cxn ang="0">
                  <a:pos x="T0" y="T1"/>
                </a:cxn>
                <a:cxn ang="0">
                  <a:pos x="T2" y="T3"/>
                </a:cxn>
                <a:cxn ang="0">
                  <a:pos x="T4" y="T5"/>
                </a:cxn>
                <a:cxn ang="0">
                  <a:pos x="T6" y="T7"/>
                </a:cxn>
                <a:cxn ang="0">
                  <a:pos x="T8" y="T9"/>
                </a:cxn>
              </a:cxnLst>
              <a:rect l="0" t="0" r="r" b="b"/>
              <a:pathLst>
                <a:path w="55" h="58">
                  <a:moveTo>
                    <a:pt x="38" y="0"/>
                  </a:moveTo>
                  <a:lnTo>
                    <a:pt x="0" y="44"/>
                  </a:lnTo>
                  <a:lnTo>
                    <a:pt x="17" y="58"/>
                  </a:lnTo>
                  <a:lnTo>
                    <a:pt x="55" y="14"/>
                  </a:lnTo>
                  <a:lnTo>
                    <a:pt x="38"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Freeform 67"/>
            <p:cNvSpPr>
              <a:spLocks/>
            </p:cNvSpPr>
            <p:nvPr/>
          </p:nvSpPr>
          <p:spPr bwMode="auto">
            <a:xfrm>
              <a:off x="4983308" y="2893220"/>
              <a:ext cx="80963" cy="95250"/>
            </a:xfrm>
            <a:custGeom>
              <a:avLst/>
              <a:gdLst>
                <a:gd name="T0" fmla="*/ 19 w 51"/>
                <a:gd name="T1" fmla="*/ 60 h 60"/>
                <a:gd name="T2" fmla="*/ 51 w 51"/>
                <a:gd name="T3" fmla="*/ 12 h 60"/>
                <a:gd name="T4" fmla="*/ 33 w 51"/>
                <a:gd name="T5" fmla="*/ 0 h 60"/>
                <a:gd name="T6" fmla="*/ 0 w 51"/>
                <a:gd name="T7" fmla="*/ 48 h 60"/>
                <a:gd name="T8" fmla="*/ 19 w 51"/>
                <a:gd name="T9" fmla="*/ 60 h 60"/>
              </a:gdLst>
              <a:ahLst/>
              <a:cxnLst>
                <a:cxn ang="0">
                  <a:pos x="T0" y="T1"/>
                </a:cxn>
                <a:cxn ang="0">
                  <a:pos x="T2" y="T3"/>
                </a:cxn>
                <a:cxn ang="0">
                  <a:pos x="T4" y="T5"/>
                </a:cxn>
                <a:cxn ang="0">
                  <a:pos x="T6" y="T7"/>
                </a:cxn>
                <a:cxn ang="0">
                  <a:pos x="T8" y="T9"/>
                </a:cxn>
              </a:cxnLst>
              <a:rect l="0" t="0" r="r" b="b"/>
              <a:pathLst>
                <a:path w="51" h="60">
                  <a:moveTo>
                    <a:pt x="19" y="60"/>
                  </a:moveTo>
                  <a:lnTo>
                    <a:pt x="51" y="12"/>
                  </a:lnTo>
                  <a:lnTo>
                    <a:pt x="33" y="0"/>
                  </a:lnTo>
                  <a:lnTo>
                    <a:pt x="0" y="48"/>
                  </a:lnTo>
                  <a:lnTo>
                    <a:pt x="19" y="6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Freeform 68"/>
            <p:cNvSpPr>
              <a:spLocks/>
            </p:cNvSpPr>
            <p:nvPr/>
          </p:nvSpPr>
          <p:spPr bwMode="auto">
            <a:xfrm>
              <a:off x="4924571" y="3005932"/>
              <a:ext cx="71438" cy="100013"/>
            </a:xfrm>
            <a:custGeom>
              <a:avLst/>
              <a:gdLst>
                <a:gd name="T0" fmla="*/ 45 w 45"/>
                <a:gd name="T1" fmla="*/ 11 h 63"/>
                <a:gd name="T2" fmla="*/ 26 w 45"/>
                <a:gd name="T3" fmla="*/ 0 h 63"/>
                <a:gd name="T4" fmla="*/ 0 w 45"/>
                <a:gd name="T5" fmla="*/ 53 h 63"/>
                <a:gd name="T6" fmla="*/ 19 w 45"/>
                <a:gd name="T7" fmla="*/ 63 h 63"/>
                <a:gd name="T8" fmla="*/ 45 w 45"/>
                <a:gd name="T9" fmla="*/ 11 h 63"/>
              </a:gdLst>
              <a:ahLst/>
              <a:cxnLst>
                <a:cxn ang="0">
                  <a:pos x="T0" y="T1"/>
                </a:cxn>
                <a:cxn ang="0">
                  <a:pos x="T2" y="T3"/>
                </a:cxn>
                <a:cxn ang="0">
                  <a:pos x="T4" y="T5"/>
                </a:cxn>
                <a:cxn ang="0">
                  <a:pos x="T6" y="T7"/>
                </a:cxn>
                <a:cxn ang="0">
                  <a:pos x="T8" y="T9"/>
                </a:cxn>
              </a:cxnLst>
              <a:rect l="0" t="0" r="r" b="b"/>
              <a:pathLst>
                <a:path w="45" h="63">
                  <a:moveTo>
                    <a:pt x="45" y="11"/>
                  </a:moveTo>
                  <a:lnTo>
                    <a:pt x="26" y="0"/>
                  </a:lnTo>
                  <a:lnTo>
                    <a:pt x="0" y="53"/>
                  </a:lnTo>
                  <a:lnTo>
                    <a:pt x="19" y="63"/>
                  </a:lnTo>
                  <a:lnTo>
                    <a:pt x="45" y="1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Freeform 69"/>
            <p:cNvSpPr>
              <a:spLocks/>
            </p:cNvSpPr>
            <p:nvPr/>
          </p:nvSpPr>
          <p:spPr bwMode="auto">
            <a:xfrm>
              <a:off x="4880121" y="3131345"/>
              <a:ext cx="61913" cy="96838"/>
            </a:xfrm>
            <a:custGeom>
              <a:avLst/>
              <a:gdLst>
                <a:gd name="T0" fmla="*/ 19 w 39"/>
                <a:gd name="T1" fmla="*/ 0 h 61"/>
                <a:gd name="T2" fmla="*/ 0 w 39"/>
                <a:gd name="T3" fmla="*/ 53 h 61"/>
                <a:gd name="T4" fmla="*/ 20 w 39"/>
                <a:gd name="T5" fmla="*/ 61 h 61"/>
                <a:gd name="T6" fmla="*/ 39 w 39"/>
                <a:gd name="T7" fmla="*/ 6 h 61"/>
                <a:gd name="T8" fmla="*/ 19 w 39"/>
                <a:gd name="T9" fmla="*/ 0 h 61"/>
              </a:gdLst>
              <a:ahLst/>
              <a:cxnLst>
                <a:cxn ang="0">
                  <a:pos x="T0" y="T1"/>
                </a:cxn>
                <a:cxn ang="0">
                  <a:pos x="T2" y="T3"/>
                </a:cxn>
                <a:cxn ang="0">
                  <a:pos x="T4" y="T5"/>
                </a:cxn>
                <a:cxn ang="0">
                  <a:pos x="T6" y="T7"/>
                </a:cxn>
                <a:cxn ang="0">
                  <a:pos x="T8" y="T9"/>
                </a:cxn>
              </a:cxnLst>
              <a:rect l="0" t="0" r="r" b="b"/>
              <a:pathLst>
                <a:path w="39" h="61">
                  <a:moveTo>
                    <a:pt x="19" y="0"/>
                  </a:moveTo>
                  <a:lnTo>
                    <a:pt x="0" y="53"/>
                  </a:lnTo>
                  <a:lnTo>
                    <a:pt x="20" y="61"/>
                  </a:lnTo>
                  <a:lnTo>
                    <a:pt x="39" y="6"/>
                  </a:lnTo>
                  <a:lnTo>
                    <a:pt x="19"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Freeform 70"/>
            <p:cNvSpPr>
              <a:spLocks/>
            </p:cNvSpPr>
            <p:nvPr/>
          </p:nvSpPr>
          <p:spPr bwMode="auto">
            <a:xfrm>
              <a:off x="4851546" y="3255170"/>
              <a:ext cx="53975" cy="96838"/>
            </a:xfrm>
            <a:custGeom>
              <a:avLst/>
              <a:gdLst>
                <a:gd name="T0" fmla="*/ 0 w 34"/>
                <a:gd name="T1" fmla="*/ 57 h 61"/>
                <a:gd name="T2" fmla="*/ 21 w 34"/>
                <a:gd name="T3" fmla="*/ 61 h 61"/>
                <a:gd name="T4" fmla="*/ 34 w 34"/>
                <a:gd name="T5" fmla="*/ 5 h 61"/>
                <a:gd name="T6" fmla="*/ 12 w 34"/>
                <a:gd name="T7" fmla="*/ 0 h 61"/>
                <a:gd name="T8" fmla="*/ 0 w 34"/>
                <a:gd name="T9" fmla="*/ 57 h 61"/>
              </a:gdLst>
              <a:ahLst/>
              <a:cxnLst>
                <a:cxn ang="0">
                  <a:pos x="T0" y="T1"/>
                </a:cxn>
                <a:cxn ang="0">
                  <a:pos x="T2" y="T3"/>
                </a:cxn>
                <a:cxn ang="0">
                  <a:pos x="T4" y="T5"/>
                </a:cxn>
                <a:cxn ang="0">
                  <a:pos x="T6" y="T7"/>
                </a:cxn>
                <a:cxn ang="0">
                  <a:pos x="T8" y="T9"/>
                </a:cxn>
              </a:cxnLst>
              <a:rect l="0" t="0" r="r" b="b"/>
              <a:pathLst>
                <a:path w="34" h="61">
                  <a:moveTo>
                    <a:pt x="0" y="57"/>
                  </a:moveTo>
                  <a:lnTo>
                    <a:pt x="21" y="61"/>
                  </a:lnTo>
                  <a:lnTo>
                    <a:pt x="34" y="5"/>
                  </a:lnTo>
                  <a:lnTo>
                    <a:pt x="12" y="0"/>
                  </a:lnTo>
                  <a:lnTo>
                    <a:pt x="0" y="5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Rectangle 71"/>
            <p:cNvSpPr>
              <a:spLocks noChangeArrowheads="1"/>
            </p:cNvSpPr>
            <p:nvPr/>
          </p:nvSpPr>
          <p:spPr bwMode="auto">
            <a:xfrm>
              <a:off x="4940446" y="3312320"/>
              <a:ext cx="130175"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Rectangle 72"/>
            <p:cNvSpPr>
              <a:spLocks noChangeArrowheads="1"/>
            </p:cNvSpPr>
            <p:nvPr/>
          </p:nvSpPr>
          <p:spPr bwMode="auto">
            <a:xfrm>
              <a:off x="5113483" y="3312320"/>
              <a:ext cx="128588"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Rectangle 73"/>
            <p:cNvSpPr>
              <a:spLocks noChangeArrowheads="1"/>
            </p:cNvSpPr>
            <p:nvPr/>
          </p:nvSpPr>
          <p:spPr bwMode="auto">
            <a:xfrm>
              <a:off x="5284933" y="3312320"/>
              <a:ext cx="128588"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Freeform 74"/>
            <p:cNvSpPr>
              <a:spLocks/>
            </p:cNvSpPr>
            <p:nvPr/>
          </p:nvSpPr>
          <p:spPr bwMode="auto">
            <a:xfrm>
              <a:off x="3232296" y="2332832"/>
              <a:ext cx="190500" cy="271463"/>
            </a:xfrm>
            <a:custGeom>
              <a:avLst/>
              <a:gdLst>
                <a:gd name="T0" fmla="*/ 60 w 120"/>
                <a:gd name="T1" fmla="*/ 0 h 171"/>
                <a:gd name="T2" fmla="*/ 48 w 120"/>
                <a:gd name="T3" fmla="*/ 2 h 171"/>
                <a:gd name="T4" fmla="*/ 37 w 120"/>
                <a:gd name="T5" fmla="*/ 7 h 171"/>
                <a:gd name="T6" fmla="*/ 26 w 120"/>
                <a:gd name="T7" fmla="*/ 15 h 171"/>
                <a:gd name="T8" fmla="*/ 17 w 120"/>
                <a:gd name="T9" fmla="*/ 25 h 171"/>
                <a:gd name="T10" fmla="*/ 11 w 120"/>
                <a:gd name="T11" fmla="*/ 38 h 171"/>
                <a:gd name="T12" fmla="*/ 5 w 120"/>
                <a:gd name="T13" fmla="*/ 52 h 171"/>
                <a:gd name="T14" fmla="*/ 1 w 120"/>
                <a:gd name="T15" fmla="*/ 68 h 171"/>
                <a:gd name="T16" fmla="*/ 0 w 120"/>
                <a:gd name="T17" fmla="*/ 85 h 171"/>
                <a:gd name="T18" fmla="*/ 1 w 120"/>
                <a:gd name="T19" fmla="*/ 102 h 171"/>
                <a:gd name="T20" fmla="*/ 5 w 120"/>
                <a:gd name="T21" fmla="*/ 119 h 171"/>
                <a:gd name="T22" fmla="*/ 11 w 120"/>
                <a:gd name="T23" fmla="*/ 133 h 171"/>
                <a:gd name="T24" fmla="*/ 17 w 120"/>
                <a:gd name="T25" fmla="*/ 146 h 171"/>
                <a:gd name="T26" fmla="*/ 26 w 120"/>
                <a:gd name="T27" fmla="*/ 157 h 171"/>
                <a:gd name="T28" fmla="*/ 37 w 120"/>
                <a:gd name="T29" fmla="*/ 164 h 171"/>
                <a:gd name="T30" fmla="*/ 48 w 120"/>
                <a:gd name="T31" fmla="*/ 170 h 171"/>
                <a:gd name="T32" fmla="*/ 60 w 120"/>
                <a:gd name="T33" fmla="*/ 171 h 171"/>
                <a:gd name="T34" fmla="*/ 72 w 120"/>
                <a:gd name="T35" fmla="*/ 170 h 171"/>
                <a:gd name="T36" fmla="*/ 83 w 120"/>
                <a:gd name="T37" fmla="*/ 164 h 171"/>
                <a:gd name="T38" fmla="*/ 94 w 120"/>
                <a:gd name="T39" fmla="*/ 157 h 171"/>
                <a:gd name="T40" fmla="*/ 102 w 120"/>
                <a:gd name="T41" fmla="*/ 146 h 171"/>
                <a:gd name="T42" fmla="*/ 109 w 120"/>
                <a:gd name="T43" fmla="*/ 133 h 171"/>
                <a:gd name="T44" fmla="*/ 115 w 120"/>
                <a:gd name="T45" fmla="*/ 119 h 171"/>
                <a:gd name="T46" fmla="*/ 119 w 120"/>
                <a:gd name="T47" fmla="*/ 102 h 171"/>
                <a:gd name="T48" fmla="*/ 120 w 120"/>
                <a:gd name="T49" fmla="*/ 85 h 171"/>
                <a:gd name="T50" fmla="*/ 119 w 120"/>
                <a:gd name="T51" fmla="*/ 68 h 171"/>
                <a:gd name="T52" fmla="*/ 115 w 120"/>
                <a:gd name="T53" fmla="*/ 52 h 171"/>
                <a:gd name="T54" fmla="*/ 109 w 120"/>
                <a:gd name="T55" fmla="*/ 38 h 171"/>
                <a:gd name="T56" fmla="*/ 102 w 120"/>
                <a:gd name="T57" fmla="*/ 25 h 171"/>
                <a:gd name="T58" fmla="*/ 94 w 120"/>
                <a:gd name="T59" fmla="*/ 15 h 171"/>
                <a:gd name="T60" fmla="*/ 83 w 120"/>
                <a:gd name="T61" fmla="*/ 7 h 171"/>
                <a:gd name="T62" fmla="*/ 72 w 120"/>
                <a:gd name="T63" fmla="*/ 2 h 171"/>
                <a:gd name="T64" fmla="*/ 60 w 120"/>
                <a:gd name="T6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171">
                  <a:moveTo>
                    <a:pt x="60" y="0"/>
                  </a:moveTo>
                  <a:lnTo>
                    <a:pt x="48" y="2"/>
                  </a:lnTo>
                  <a:lnTo>
                    <a:pt x="37" y="7"/>
                  </a:lnTo>
                  <a:lnTo>
                    <a:pt x="26" y="15"/>
                  </a:lnTo>
                  <a:lnTo>
                    <a:pt x="17" y="25"/>
                  </a:lnTo>
                  <a:lnTo>
                    <a:pt x="11" y="38"/>
                  </a:lnTo>
                  <a:lnTo>
                    <a:pt x="5" y="52"/>
                  </a:lnTo>
                  <a:lnTo>
                    <a:pt x="1" y="68"/>
                  </a:lnTo>
                  <a:lnTo>
                    <a:pt x="0" y="85"/>
                  </a:lnTo>
                  <a:lnTo>
                    <a:pt x="1" y="102"/>
                  </a:lnTo>
                  <a:lnTo>
                    <a:pt x="5" y="119"/>
                  </a:lnTo>
                  <a:lnTo>
                    <a:pt x="11" y="133"/>
                  </a:lnTo>
                  <a:lnTo>
                    <a:pt x="17" y="146"/>
                  </a:lnTo>
                  <a:lnTo>
                    <a:pt x="26" y="157"/>
                  </a:lnTo>
                  <a:lnTo>
                    <a:pt x="37" y="164"/>
                  </a:lnTo>
                  <a:lnTo>
                    <a:pt x="48" y="170"/>
                  </a:lnTo>
                  <a:lnTo>
                    <a:pt x="60" y="171"/>
                  </a:lnTo>
                  <a:lnTo>
                    <a:pt x="72" y="170"/>
                  </a:lnTo>
                  <a:lnTo>
                    <a:pt x="83" y="164"/>
                  </a:lnTo>
                  <a:lnTo>
                    <a:pt x="94" y="157"/>
                  </a:lnTo>
                  <a:lnTo>
                    <a:pt x="102" y="146"/>
                  </a:lnTo>
                  <a:lnTo>
                    <a:pt x="109" y="133"/>
                  </a:lnTo>
                  <a:lnTo>
                    <a:pt x="115" y="119"/>
                  </a:lnTo>
                  <a:lnTo>
                    <a:pt x="119" y="102"/>
                  </a:lnTo>
                  <a:lnTo>
                    <a:pt x="120" y="85"/>
                  </a:lnTo>
                  <a:lnTo>
                    <a:pt x="119" y="68"/>
                  </a:lnTo>
                  <a:lnTo>
                    <a:pt x="115" y="52"/>
                  </a:lnTo>
                  <a:lnTo>
                    <a:pt x="109" y="38"/>
                  </a:lnTo>
                  <a:lnTo>
                    <a:pt x="102" y="25"/>
                  </a:lnTo>
                  <a:lnTo>
                    <a:pt x="94" y="15"/>
                  </a:lnTo>
                  <a:lnTo>
                    <a:pt x="83" y="7"/>
                  </a:lnTo>
                  <a:lnTo>
                    <a:pt x="72" y="2"/>
                  </a:lnTo>
                  <a:lnTo>
                    <a:pt x="60"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Freeform 75"/>
            <p:cNvSpPr>
              <a:spLocks/>
            </p:cNvSpPr>
            <p:nvPr/>
          </p:nvSpPr>
          <p:spPr bwMode="auto">
            <a:xfrm>
              <a:off x="5399233" y="1313657"/>
              <a:ext cx="762000" cy="563563"/>
            </a:xfrm>
            <a:custGeom>
              <a:avLst/>
              <a:gdLst>
                <a:gd name="T0" fmla="*/ 480 w 480"/>
                <a:gd name="T1" fmla="*/ 100 h 355"/>
                <a:gd name="T2" fmla="*/ 415 w 480"/>
                <a:gd name="T3" fmla="*/ 0 h 355"/>
                <a:gd name="T4" fmla="*/ 252 w 480"/>
                <a:gd name="T5" fmla="*/ 101 h 355"/>
                <a:gd name="T6" fmla="*/ 213 w 480"/>
                <a:gd name="T7" fmla="*/ 49 h 355"/>
                <a:gd name="T8" fmla="*/ 0 w 480"/>
                <a:gd name="T9" fmla="*/ 355 h 355"/>
                <a:gd name="T10" fmla="*/ 368 w 480"/>
                <a:gd name="T11" fmla="*/ 259 h 355"/>
                <a:gd name="T12" fmla="*/ 330 w 480"/>
                <a:gd name="T13" fmla="*/ 207 h 355"/>
                <a:gd name="T14" fmla="*/ 480 w 480"/>
                <a:gd name="T15" fmla="*/ 100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0" h="355">
                  <a:moveTo>
                    <a:pt x="480" y="100"/>
                  </a:moveTo>
                  <a:lnTo>
                    <a:pt x="415" y="0"/>
                  </a:lnTo>
                  <a:lnTo>
                    <a:pt x="252" y="101"/>
                  </a:lnTo>
                  <a:lnTo>
                    <a:pt x="213" y="49"/>
                  </a:lnTo>
                  <a:lnTo>
                    <a:pt x="0" y="355"/>
                  </a:lnTo>
                  <a:lnTo>
                    <a:pt x="368" y="259"/>
                  </a:lnTo>
                  <a:lnTo>
                    <a:pt x="330" y="207"/>
                  </a:lnTo>
                  <a:lnTo>
                    <a:pt x="480" y="10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Freeform 76"/>
            <p:cNvSpPr>
              <a:spLocks/>
            </p:cNvSpPr>
            <p:nvPr/>
          </p:nvSpPr>
          <p:spPr bwMode="auto">
            <a:xfrm>
              <a:off x="2973533" y="1280320"/>
              <a:ext cx="827088" cy="433388"/>
            </a:xfrm>
            <a:custGeom>
              <a:avLst/>
              <a:gdLst>
                <a:gd name="T0" fmla="*/ 51 w 521"/>
                <a:gd name="T1" fmla="*/ 0 h 273"/>
                <a:gd name="T2" fmla="*/ 0 w 521"/>
                <a:gd name="T3" fmla="*/ 109 h 273"/>
                <a:gd name="T4" fmla="*/ 174 w 521"/>
                <a:gd name="T5" fmla="*/ 194 h 273"/>
                <a:gd name="T6" fmla="*/ 150 w 521"/>
                <a:gd name="T7" fmla="*/ 254 h 273"/>
                <a:gd name="T8" fmla="*/ 521 w 521"/>
                <a:gd name="T9" fmla="*/ 273 h 273"/>
                <a:gd name="T10" fmla="*/ 244 w 521"/>
                <a:gd name="T11" fmla="*/ 12 h 273"/>
                <a:gd name="T12" fmla="*/ 220 w 521"/>
                <a:gd name="T13" fmla="*/ 70 h 273"/>
                <a:gd name="T14" fmla="*/ 51 w 521"/>
                <a:gd name="T15" fmla="*/ 0 h 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1" h="273">
                  <a:moveTo>
                    <a:pt x="51" y="0"/>
                  </a:moveTo>
                  <a:lnTo>
                    <a:pt x="0" y="109"/>
                  </a:lnTo>
                  <a:lnTo>
                    <a:pt x="174" y="194"/>
                  </a:lnTo>
                  <a:lnTo>
                    <a:pt x="150" y="254"/>
                  </a:lnTo>
                  <a:lnTo>
                    <a:pt x="521" y="273"/>
                  </a:lnTo>
                  <a:lnTo>
                    <a:pt x="244" y="12"/>
                  </a:lnTo>
                  <a:lnTo>
                    <a:pt x="220" y="70"/>
                  </a:lnTo>
                  <a:lnTo>
                    <a:pt x="5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Freeform 77"/>
            <p:cNvSpPr>
              <a:spLocks/>
            </p:cNvSpPr>
            <p:nvPr/>
          </p:nvSpPr>
          <p:spPr bwMode="auto">
            <a:xfrm>
              <a:off x="5351608" y="3140870"/>
              <a:ext cx="473075" cy="808038"/>
            </a:xfrm>
            <a:custGeom>
              <a:avLst/>
              <a:gdLst>
                <a:gd name="T0" fmla="*/ 191 w 298"/>
                <a:gd name="T1" fmla="*/ 509 h 509"/>
                <a:gd name="T2" fmla="*/ 298 w 298"/>
                <a:gd name="T3" fmla="*/ 457 h 509"/>
                <a:gd name="T4" fmla="*/ 219 w 298"/>
                <a:gd name="T5" fmla="*/ 281 h 509"/>
                <a:gd name="T6" fmla="*/ 275 w 298"/>
                <a:gd name="T7" fmla="*/ 250 h 509"/>
                <a:gd name="T8" fmla="*/ 0 w 298"/>
                <a:gd name="T9" fmla="*/ 0 h 509"/>
                <a:gd name="T10" fmla="*/ 48 w 298"/>
                <a:gd name="T11" fmla="*/ 377 h 509"/>
                <a:gd name="T12" fmla="*/ 104 w 298"/>
                <a:gd name="T13" fmla="*/ 346 h 509"/>
                <a:gd name="T14" fmla="*/ 191 w 298"/>
                <a:gd name="T15" fmla="*/ 509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509">
                  <a:moveTo>
                    <a:pt x="191" y="509"/>
                  </a:moveTo>
                  <a:lnTo>
                    <a:pt x="298" y="457"/>
                  </a:lnTo>
                  <a:lnTo>
                    <a:pt x="219" y="281"/>
                  </a:lnTo>
                  <a:lnTo>
                    <a:pt x="275" y="250"/>
                  </a:lnTo>
                  <a:lnTo>
                    <a:pt x="0" y="0"/>
                  </a:lnTo>
                  <a:lnTo>
                    <a:pt x="48" y="377"/>
                  </a:lnTo>
                  <a:lnTo>
                    <a:pt x="104" y="346"/>
                  </a:lnTo>
                  <a:lnTo>
                    <a:pt x="191" y="50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Freeform 78"/>
            <p:cNvSpPr>
              <a:spLocks/>
            </p:cNvSpPr>
            <p:nvPr/>
          </p:nvSpPr>
          <p:spPr bwMode="auto">
            <a:xfrm>
              <a:off x="3710133" y="3785395"/>
              <a:ext cx="544513" cy="257175"/>
            </a:xfrm>
            <a:custGeom>
              <a:avLst/>
              <a:gdLst>
                <a:gd name="T0" fmla="*/ 0 w 343"/>
                <a:gd name="T1" fmla="*/ 13 h 162"/>
                <a:gd name="T2" fmla="*/ 2 w 343"/>
                <a:gd name="T3" fmla="*/ 16 h 162"/>
                <a:gd name="T4" fmla="*/ 10 w 343"/>
                <a:gd name="T5" fmla="*/ 23 h 162"/>
                <a:gd name="T6" fmla="*/ 22 w 343"/>
                <a:gd name="T7" fmla="*/ 34 h 162"/>
                <a:gd name="T8" fmla="*/ 39 w 343"/>
                <a:gd name="T9" fmla="*/ 45 h 162"/>
                <a:gd name="T10" fmla="*/ 61 w 343"/>
                <a:gd name="T11" fmla="*/ 57 h 162"/>
                <a:gd name="T12" fmla="*/ 87 w 343"/>
                <a:gd name="T13" fmla="*/ 66 h 162"/>
                <a:gd name="T14" fmla="*/ 117 w 343"/>
                <a:gd name="T15" fmla="*/ 71 h 162"/>
                <a:gd name="T16" fmla="*/ 151 w 343"/>
                <a:gd name="T17" fmla="*/ 73 h 162"/>
                <a:gd name="T18" fmla="*/ 187 w 343"/>
                <a:gd name="T19" fmla="*/ 68 h 162"/>
                <a:gd name="T20" fmla="*/ 221 w 343"/>
                <a:gd name="T21" fmla="*/ 58 h 162"/>
                <a:gd name="T22" fmla="*/ 253 w 343"/>
                <a:gd name="T23" fmla="*/ 47 h 162"/>
                <a:gd name="T24" fmla="*/ 283 w 343"/>
                <a:gd name="T25" fmla="*/ 34 h 162"/>
                <a:gd name="T26" fmla="*/ 308 w 343"/>
                <a:gd name="T27" fmla="*/ 21 h 162"/>
                <a:gd name="T28" fmla="*/ 326 w 343"/>
                <a:gd name="T29" fmla="*/ 10 h 162"/>
                <a:gd name="T30" fmla="*/ 339 w 343"/>
                <a:gd name="T31" fmla="*/ 2 h 162"/>
                <a:gd name="T32" fmla="*/ 343 w 343"/>
                <a:gd name="T33" fmla="*/ 0 h 162"/>
                <a:gd name="T34" fmla="*/ 339 w 343"/>
                <a:gd name="T35" fmla="*/ 8 h 162"/>
                <a:gd name="T36" fmla="*/ 329 w 343"/>
                <a:gd name="T37" fmla="*/ 27 h 162"/>
                <a:gd name="T38" fmla="*/ 312 w 343"/>
                <a:gd name="T39" fmla="*/ 56 h 162"/>
                <a:gd name="T40" fmla="*/ 290 w 343"/>
                <a:gd name="T41" fmla="*/ 88 h 162"/>
                <a:gd name="T42" fmla="*/ 262 w 343"/>
                <a:gd name="T43" fmla="*/ 120 h 162"/>
                <a:gd name="T44" fmla="*/ 229 w 343"/>
                <a:gd name="T45" fmla="*/ 144 h 162"/>
                <a:gd name="T46" fmla="*/ 192 w 343"/>
                <a:gd name="T47" fmla="*/ 161 h 162"/>
                <a:gd name="T48" fmla="*/ 151 w 343"/>
                <a:gd name="T49" fmla="*/ 162 h 162"/>
                <a:gd name="T50" fmla="*/ 112 w 343"/>
                <a:gd name="T51" fmla="*/ 151 h 162"/>
                <a:gd name="T52" fmla="*/ 79 w 343"/>
                <a:gd name="T53" fmla="*/ 133 h 162"/>
                <a:gd name="T54" fmla="*/ 53 w 343"/>
                <a:gd name="T55" fmla="*/ 108 h 162"/>
                <a:gd name="T56" fmla="*/ 32 w 343"/>
                <a:gd name="T57" fmla="*/ 82 h 162"/>
                <a:gd name="T58" fmla="*/ 18 w 343"/>
                <a:gd name="T59" fmla="*/ 56 h 162"/>
                <a:gd name="T60" fmla="*/ 7 w 343"/>
                <a:gd name="T61" fmla="*/ 34 h 162"/>
                <a:gd name="T62" fmla="*/ 1 w 343"/>
                <a:gd name="T63" fmla="*/ 18 h 162"/>
                <a:gd name="T64" fmla="*/ 0 w 343"/>
                <a:gd name="T65" fmla="*/ 1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3" h="162">
                  <a:moveTo>
                    <a:pt x="0" y="13"/>
                  </a:moveTo>
                  <a:lnTo>
                    <a:pt x="2" y="16"/>
                  </a:lnTo>
                  <a:lnTo>
                    <a:pt x="10" y="23"/>
                  </a:lnTo>
                  <a:lnTo>
                    <a:pt x="22" y="34"/>
                  </a:lnTo>
                  <a:lnTo>
                    <a:pt x="39" y="45"/>
                  </a:lnTo>
                  <a:lnTo>
                    <a:pt x="61" y="57"/>
                  </a:lnTo>
                  <a:lnTo>
                    <a:pt x="87" y="66"/>
                  </a:lnTo>
                  <a:lnTo>
                    <a:pt x="117" y="71"/>
                  </a:lnTo>
                  <a:lnTo>
                    <a:pt x="151" y="73"/>
                  </a:lnTo>
                  <a:lnTo>
                    <a:pt x="187" y="68"/>
                  </a:lnTo>
                  <a:lnTo>
                    <a:pt x="221" y="58"/>
                  </a:lnTo>
                  <a:lnTo>
                    <a:pt x="253" y="47"/>
                  </a:lnTo>
                  <a:lnTo>
                    <a:pt x="283" y="34"/>
                  </a:lnTo>
                  <a:lnTo>
                    <a:pt x="308" y="21"/>
                  </a:lnTo>
                  <a:lnTo>
                    <a:pt x="326" y="10"/>
                  </a:lnTo>
                  <a:lnTo>
                    <a:pt x="339" y="2"/>
                  </a:lnTo>
                  <a:lnTo>
                    <a:pt x="343" y="0"/>
                  </a:lnTo>
                  <a:lnTo>
                    <a:pt x="339" y="8"/>
                  </a:lnTo>
                  <a:lnTo>
                    <a:pt x="329" y="27"/>
                  </a:lnTo>
                  <a:lnTo>
                    <a:pt x="312" y="56"/>
                  </a:lnTo>
                  <a:lnTo>
                    <a:pt x="290" y="88"/>
                  </a:lnTo>
                  <a:lnTo>
                    <a:pt x="262" y="120"/>
                  </a:lnTo>
                  <a:lnTo>
                    <a:pt x="229" y="144"/>
                  </a:lnTo>
                  <a:lnTo>
                    <a:pt x="192" y="161"/>
                  </a:lnTo>
                  <a:lnTo>
                    <a:pt x="151" y="162"/>
                  </a:lnTo>
                  <a:lnTo>
                    <a:pt x="112" y="151"/>
                  </a:lnTo>
                  <a:lnTo>
                    <a:pt x="79" y="133"/>
                  </a:lnTo>
                  <a:lnTo>
                    <a:pt x="53" y="108"/>
                  </a:lnTo>
                  <a:lnTo>
                    <a:pt x="32" y="82"/>
                  </a:lnTo>
                  <a:lnTo>
                    <a:pt x="18" y="56"/>
                  </a:lnTo>
                  <a:lnTo>
                    <a:pt x="7" y="34"/>
                  </a:lnTo>
                  <a:lnTo>
                    <a:pt x="1" y="18"/>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74" name="Group 373"/>
          <p:cNvGrpSpPr/>
          <p:nvPr/>
        </p:nvGrpSpPr>
        <p:grpSpPr>
          <a:xfrm rot="2173811">
            <a:off x="-49688" y="2721093"/>
            <a:ext cx="3540125" cy="4146550"/>
            <a:chOff x="2621108" y="1177132"/>
            <a:chExt cx="3540125" cy="4146550"/>
          </a:xfrm>
          <a:scene3d>
            <a:camera prst="isometricOffAxis2Right"/>
            <a:lightRig rig="threePt" dir="t"/>
          </a:scene3d>
        </p:grpSpPr>
        <p:sp>
          <p:nvSpPr>
            <p:cNvPr id="375" name="Freeform 7"/>
            <p:cNvSpPr>
              <a:spLocks/>
            </p:cNvSpPr>
            <p:nvPr/>
          </p:nvSpPr>
          <p:spPr bwMode="auto">
            <a:xfrm>
              <a:off x="2621108" y="1177132"/>
              <a:ext cx="3224213" cy="4146550"/>
            </a:xfrm>
            <a:custGeom>
              <a:avLst/>
              <a:gdLst>
                <a:gd name="T0" fmla="*/ 1777 w 2031"/>
                <a:gd name="T1" fmla="*/ 1863 h 2612"/>
                <a:gd name="T2" fmla="*/ 1819 w 2031"/>
                <a:gd name="T3" fmla="*/ 1740 h 2612"/>
                <a:gd name="T4" fmla="*/ 1876 w 2031"/>
                <a:gd name="T5" fmla="*/ 1554 h 2612"/>
                <a:gd name="T6" fmla="*/ 1937 w 2031"/>
                <a:gd name="T7" fmla="*/ 1324 h 2612"/>
                <a:gd name="T8" fmla="*/ 1991 w 2031"/>
                <a:gd name="T9" fmla="*/ 1068 h 2612"/>
                <a:gd name="T10" fmla="*/ 2026 w 2031"/>
                <a:gd name="T11" fmla="*/ 803 h 2612"/>
                <a:gd name="T12" fmla="*/ 2028 w 2031"/>
                <a:gd name="T13" fmla="*/ 549 h 2612"/>
                <a:gd name="T14" fmla="*/ 1989 w 2031"/>
                <a:gd name="T15" fmla="*/ 324 h 2612"/>
                <a:gd name="T16" fmla="*/ 1940 w 2031"/>
                <a:gd name="T17" fmla="*/ 209 h 2612"/>
                <a:gd name="T18" fmla="*/ 1915 w 2031"/>
                <a:gd name="T19" fmla="*/ 172 h 2612"/>
                <a:gd name="T20" fmla="*/ 1889 w 2031"/>
                <a:gd name="T21" fmla="*/ 139 h 2612"/>
                <a:gd name="T22" fmla="*/ 1861 w 2031"/>
                <a:gd name="T23" fmla="*/ 109 h 2612"/>
                <a:gd name="T24" fmla="*/ 1828 w 2031"/>
                <a:gd name="T25" fmla="*/ 85 h 2612"/>
                <a:gd name="T26" fmla="*/ 1793 w 2031"/>
                <a:gd name="T27" fmla="*/ 62 h 2612"/>
                <a:gd name="T28" fmla="*/ 1756 w 2031"/>
                <a:gd name="T29" fmla="*/ 44 h 2612"/>
                <a:gd name="T30" fmla="*/ 1716 w 2031"/>
                <a:gd name="T31" fmla="*/ 29 h 2612"/>
                <a:gd name="T32" fmla="*/ 1646 w 2031"/>
                <a:gd name="T33" fmla="*/ 13 h 2612"/>
                <a:gd name="T34" fmla="*/ 1542 w 2031"/>
                <a:gd name="T35" fmla="*/ 1 h 2612"/>
                <a:gd name="T36" fmla="*/ 1435 w 2031"/>
                <a:gd name="T37" fmla="*/ 1 h 2612"/>
                <a:gd name="T38" fmla="*/ 1323 w 2031"/>
                <a:gd name="T39" fmla="*/ 14 h 2612"/>
                <a:gd name="T40" fmla="*/ 1211 w 2031"/>
                <a:gd name="T41" fmla="*/ 36 h 2612"/>
                <a:gd name="T42" fmla="*/ 1097 w 2031"/>
                <a:gd name="T43" fmla="*/ 66 h 2612"/>
                <a:gd name="T44" fmla="*/ 984 w 2031"/>
                <a:gd name="T45" fmla="*/ 107 h 2612"/>
                <a:gd name="T46" fmla="*/ 870 w 2031"/>
                <a:gd name="T47" fmla="*/ 153 h 2612"/>
                <a:gd name="T48" fmla="*/ 760 w 2031"/>
                <a:gd name="T49" fmla="*/ 205 h 2612"/>
                <a:gd name="T50" fmla="*/ 653 w 2031"/>
                <a:gd name="T51" fmla="*/ 264 h 2612"/>
                <a:gd name="T52" fmla="*/ 550 w 2031"/>
                <a:gd name="T53" fmla="*/ 326 h 2612"/>
                <a:gd name="T54" fmla="*/ 454 w 2031"/>
                <a:gd name="T55" fmla="*/ 392 h 2612"/>
                <a:gd name="T56" fmla="*/ 363 w 2031"/>
                <a:gd name="T57" fmla="*/ 459 h 2612"/>
                <a:gd name="T58" fmla="*/ 281 w 2031"/>
                <a:gd name="T59" fmla="*/ 528 h 2612"/>
                <a:gd name="T60" fmla="*/ 207 w 2031"/>
                <a:gd name="T61" fmla="*/ 597 h 2612"/>
                <a:gd name="T62" fmla="*/ 143 w 2031"/>
                <a:gd name="T63" fmla="*/ 666 h 2612"/>
                <a:gd name="T64" fmla="*/ 78 w 2031"/>
                <a:gd name="T65" fmla="*/ 751 h 2612"/>
                <a:gd name="T66" fmla="*/ 25 w 2031"/>
                <a:gd name="T67" fmla="*/ 844 h 2612"/>
                <a:gd name="T68" fmla="*/ 1 w 2031"/>
                <a:gd name="T69" fmla="*/ 930 h 2612"/>
                <a:gd name="T70" fmla="*/ 5 w 2031"/>
                <a:gd name="T71" fmla="*/ 1005 h 2612"/>
                <a:gd name="T72" fmla="*/ 48 w 2031"/>
                <a:gd name="T73" fmla="*/ 1090 h 2612"/>
                <a:gd name="T74" fmla="*/ 116 w 2031"/>
                <a:gd name="T75" fmla="*/ 1172 h 2612"/>
                <a:gd name="T76" fmla="*/ 193 w 2031"/>
                <a:gd name="T77" fmla="*/ 1234 h 2612"/>
                <a:gd name="T78" fmla="*/ 273 w 2031"/>
                <a:gd name="T79" fmla="*/ 1280 h 2612"/>
                <a:gd name="T80" fmla="*/ 357 w 2031"/>
                <a:gd name="T81" fmla="*/ 1310 h 2612"/>
                <a:gd name="T82" fmla="*/ 435 w 2031"/>
                <a:gd name="T83" fmla="*/ 1327 h 2612"/>
                <a:gd name="T84" fmla="*/ 506 w 2031"/>
                <a:gd name="T85" fmla="*/ 1336 h 2612"/>
                <a:gd name="T86" fmla="*/ 566 w 2031"/>
                <a:gd name="T87" fmla="*/ 1337 h 2612"/>
                <a:gd name="T88" fmla="*/ 449 w 2031"/>
                <a:gd name="T89" fmla="*/ 2204 h 2612"/>
                <a:gd name="T90" fmla="*/ 570 w 2031"/>
                <a:gd name="T91" fmla="*/ 2352 h 2612"/>
                <a:gd name="T92" fmla="*/ 1779 w 2031"/>
                <a:gd name="T93" fmla="*/ 2122 h 2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31" h="2612">
                  <a:moveTo>
                    <a:pt x="1766" y="1894"/>
                  </a:moveTo>
                  <a:lnTo>
                    <a:pt x="1777" y="1863"/>
                  </a:lnTo>
                  <a:lnTo>
                    <a:pt x="1795" y="1811"/>
                  </a:lnTo>
                  <a:lnTo>
                    <a:pt x="1819" y="1740"/>
                  </a:lnTo>
                  <a:lnTo>
                    <a:pt x="1846" y="1655"/>
                  </a:lnTo>
                  <a:lnTo>
                    <a:pt x="1876" y="1554"/>
                  </a:lnTo>
                  <a:lnTo>
                    <a:pt x="1907" y="1444"/>
                  </a:lnTo>
                  <a:lnTo>
                    <a:pt x="1937" y="1324"/>
                  </a:lnTo>
                  <a:lnTo>
                    <a:pt x="1966" y="1198"/>
                  </a:lnTo>
                  <a:lnTo>
                    <a:pt x="1991" y="1068"/>
                  </a:lnTo>
                  <a:lnTo>
                    <a:pt x="2011" y="935"/>
                  </a:lnTo>
                  <a:lnTo>
                    <a:pt x="2026" y="803"/>
                  </a:lnTo>
                  <a:lnTo>
                    <a:pt x="2031" y="672"/>
                  </a:lnTo>
                  <a:lnTo>
                    <a:pt x="2028" y="549"/>
                  </a:lnTo>
                  <a:lnTo>
                    <a:pt x="2015" y="432"/>
                  </a:lnTo>
                  <a:lnTo>
                    <a:pt x="1989" y="324"/>
                  </a:lnTo>
                  <a:lnTo>
                    <a:pt x="1950" y="229"/>
                  </a:lnTo>
                  <a:lnTo>
                    <a:pt x="1940" y="209"/>
                  </a:lnTo>
                  <a:lnTo>
                    <a:pt x="1928" y="190"/>
                  </a:lnTo>
                  <a:lnTo>
                    <a:pt x="1915" y="172"/>
                  </a:lnTo>
                  <a:lnTo>
                    <a:pt x="1902" y="155"/>
                  </a:lnTo>
                  <a:lnTo>
                    <a:pt x="1889" y="139"/>
                  </a:lnTo>
                  <a:lnTo>
                    <a:pt x="1875" y="124"/>
                  </a:lnTo>
                  <a:lnTo>
                    <a:pt x="1861" y="109"/>
                  </a:lnTo>
                  <a:lnTo>
                    <a:pt x="1845" y="96"/>
                  </a:lnTo>
                  <a:lnTo>
                    <a:pt x="1828" y="85"/>
                  </a:lnTo>
                  <a:lnTo>
                    <a:pt x="1811" y="73"/>
                  </a:lnTo>
                  <a:lnTo>
                    <a:pt x="1793" y="62"/>
                  </a:lnTo>
                  <a:lnTo>
                    <a:pt x="1775" y="52"/>
                  </a:lnTo>
                  <a:lnTo>
                    <a:pt x="1756" y="44"/>
                  </a:lnTo>
                  <a:lnTo>
                    <a:pt x="1737" y="36"/>
                  </a:lnTo>
                  <a:lnTo>
                    <a:pt x="1716" y="29"/>
                  </a:lnTo>
                  <a:lnTo>
                    <a:pt x="1695" y="23"/>
                  </a:lnTo>
                  <a:lnTo>
                    <a:pt x="1646" y="13"/>
                  </a:lnTo>
                  <a:lnTo>
                    <a:pt x="1595" y="5"/>
                  </a:lnTo>
                  <a:lnTo>
                    <a:pt x="1542" y="1"/>
                  </a:lnTo>
                  <a:lnTo>
                    <a:pt x="1488" y="0"/>
                  </a:lnTo>
                  <a:lnTo>
                    <a:pt x="1435" y="1"/>
                  </a:lnTo>
                  <a:lnTo>
                    <a:pt x="1379" y="6"/>
                  </a:lnTo>
                  <a:lnTo>
                    <a:pt x="1323" y="14"/>
                  </a:lnTo>
                  <a:lnTo>
                    <a:pt x="1267" y="23"/>
                  </a:lnTo>
                  <a:lnTo>
                    <a:pt x="1211" y="36"/>
                  </a:lnTo>
                  <a:lnTo>
                    <a:pt x="1154" y="51"/>
                  </a:lnTo>
                  <a:lnTo>
                    <a:pt x="1097" y="66"/>
                  </a:lnTo>
                  <a:lnTo>
                    <a:pt x="1040" y="86"/>
                  </a:lnTo>
                  <a:lnTo>
                    <a:pt x="984" y="107"/>
                  </a:lnTo>
                  <a:lnTo>
                    <a:pt x="926" y="129"/>
                  </a:lnTo>
                  <a:lnTo>
                    <a:pt x="870" y="153"/>
                  </a:lnTo>
                  <a:lnTo>
                    <a:pt x="816" y="178"/>
                  </a:lnTo>
                  <a:lnTo>
                    <a:pt x="760" y="205"/>
                  </a:lnTo>
                  <a:lnTo>
                    <a:pt x="706" y="234"/>
                  </a:lnTo>
                  <a:lnTo>
                    <a:pt x="653" y="264"/>
                  </a:lnTo>
                  <a:lnTo>
                    <a:pt x="601" y="294"/>
                  </a:lnTo>
                  <a:lnTo>
                    <a:pt x="550" y="326"/>
                  </a:lnTo>
                  <a:lnTo>
                    <a:pt x="501" y="359"/>
                  </a:lnTo>
                  <a:lnTo>
                    <a:pt x="454" y="392"/>
                  </a:lnTo>
                  <a:lnTo>
                    <a:pt x="407" y="425"/>
                  </a:lnTo>
                  <a:lnTo>
                    <a:pt x="363" y="459"/>
                  </a:lnTo>
                  <a:lnTo>
                    <a:pt x="321" y="494"/>
                  </a:lnTo>
                  <a:lnTo>
                    <a:pt x="281" y="528"/>
                  </a:lnTo>
                  <a:lnTo>
                    <a:pt x="242" y="563"/>
                  </a:lnTo>
                  <a:lnTo>
                    <a:pt x="207" y="597"/>
                  </a:lnTo>
                  <a:lnTo>
                    <a:pt x="173" y="632"/>
                  </a:lnTo>
                  <a:lnTo>
                    <a:pt x="143" y="666"/>
                  </a:lnTo>
                  <a:lnTo>
                    <a:pt x="115" y="700"/>
                  </a:lnTo>
                  <a:lnTo>
                    <a:pt x="78" y="751"/>
                  </a:lnTo>
                  <a:lnTo>
                    <a:pt x="48" y="799"/>
                  </a:lnTo>
                  <a:lnTo>
                    <a:pt x="25" y="844"/>
                  </a:lnTo>
                  <a:lnTo>
                    <a:pt x="9" y="888"/>
                  </a:lnTo>
                  <a:lnTo>
                    <a:pt x="1" y="930"/>
                  </a:lnTo>
                  <a:lnTo>
                    <a:pt x="0" y="969"/>
                  </a:lnTo>
                  <a:lnTo>
                    <a:pt x="5" y="1005"/>
                  </a:lnTo>
                  <a:lnTo>
                    <a:pt x="18" y="1039"/>
                  </a:lnTo>
                  <a:lnTo>
                    <a:pt x="48" y="1090"/>
                  </a:lnTo>
                  <a:lnTo>
                    <a:pt x="81" y="1134"/>
                  </a:lnTo>
                  <a:lnTo>
                    <a:pt x="116" y="1172"/>
                  </a:lnTo>
                  <a:lnTo>
                    <a:pt x="154" y="1206"/>
                  </a:lnTo>
                  <a:lnTo>
                    <a:pt x="193" y="1234"/>
                  </a:lnTo>
                  <a:lnTo>
                    <a:pt x="233" y="1259"/>
                  </a:lnTo>
                  <a:lnTo>
                    <a:pt x="273" y="1280"/>
                  </a:lnTo>
                  <a:lnTo>
                    <a:pt x="315" y="1296"/>
                  </a:lnTo>
                  <a:lnTo>
                    <a:pt x="357" y="1310"/>
                  </a:lnTo>
                  <a:lnTo>
                    <a:pt x="397" y="1319"/>
                  </a:lnTo>
                  <a:lnTo>
                    <a:pt x="435" y="1327"/>
                  </a:lnTo>
                  <a:lnTo>
                    <a:pt x="472" y="1332"/>
                  </a:lnTo>
                  <a:lnTo>
                    <a:pt x="506" y="1336"/>
                  </a:lnTo>
                  <a:lnTo>
                    <a:pt x="539" y="1337"/>
                  </a:lnTo>
                  <a:lnTo>
                    <a:pt x="566" y="1337"/>
                  </a:lnTo>
                  <a:lnTo>
                    <a:pt x="591" y="1337"/>
                  </a:lnTo>
                  <a:lnTo>
                    <a:pt x="449" y="2204"/>
                  </a:lnTo>
                  <a:lnTo>
                    <a:pt x="332" y="2490"/>
                  </a:lnTo>
                  <a:lnTo>
                    <a:pt x="570" y="2352"/>
                  </a:lnTo>
                  <a:lnTo>
                    <a:pt x="647" y="2612"/>
                  </a:lnTo>
                  <a:lnTo>
                    <a:pt x="1779" y="2122"/>
                  </a:lnTo>
                  <a:lnTo>
                    <a:pt x="1766" y="189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Freeform 8"/>
            <p:cNvSpPr>
              <a:spLocks/>
            </p:cNvSpPr>
            <p:nvPr/>
          </p:nvSpPr>
          <p:spPr bwMode="auto">
            <a:xfrm>
              <a:off x="2735408" y="1293020"/>
              <a:ext cx="2994025" cy="3321050"/>
            </a:xfrm>
            <a:custGeom>
              <a:avLst/>
              <a:gdLst>
                <a:gd name="T0" fmla="*/ 606 w 1886"/>
                <a:gd name="T1" fmla="*/ 1184 h 2092"/>
                <a:gd name="T2" fmla="*/ 536 w 1886"/>
                <a:gd name="T3" fmla="*/ 1193 h 2092"/>
                <a:gd name="T4" fmla="*/ 455 w 1886"/>
                <a:gd name="T5" fmla="*/ 1194 h 2092"/>
                <a:gd name="T6" fmla="*/ 338 w 1886"/>
                <a:gd name="T7" fmla="*/ 1178 h 2092"/>
                <a:gd name="T8" fmla="*/ 204 w 1886"/>
                <a:gd name="T9" fmla="*/ 1129 h 2092"/>
                <a:gd name="T10" fmla="*/ 79 w 1886"/>
                <a:gd name="T11" fmla="*/ 1033 h 2092"/>
                <a:gd name="T12" fmla="*/ 2 w 1886"/>
                <a:gd name="T13" fmla="*/ 909 h 2092"/>
                <a:gd name="T14" fmla="*/ 11 w 1886"/>
                <a:gd name="T15" fmla="*/ 822 h 2092"/>
                <a:gd name="T16" fmla="*/ 70 w 1886"/>
                <a:gd name="T17" fmla="*/ 713 h 2092"/>
                <a:gd name="T18" fmla="*/ 141 w 1886"/>
                <a:gd name="T19" fmla="*/ 623 h 2092"/>
                <a:gd name="T20" fmla="*/ 214 w 1886"/>
                <a:gd name="T21" fmla="*/ 549 h 2092"/>
                <a:gd name="T22" fmla="*/ 299 w 1886"/>
                <a:gd name="T23" fmla="*/ 473 h 2092"/>
                <a:gd name="T24" fmla="*/ 394 w 1886"/>
                <a:gd name="T25" fmla="*/ 399 h 2092"/>
                <a:gd name="T26" fmla="*/ 497 w 1886"/>
                <a:gd name="T27" fmla="*/ 328 h 2092"/>
                <a:gd name="T28" fmla="*/ 569 w 1886"/>
                <a:gd name="T29" fmla="*/ 307 h 2092"/>
                <a:gd name="T30" fmla="*/ 612 w 1886"/>
                <a:gd name="T31" fmla="*/ 259 h 2092"/>
                <a:gd name="T32" fmla="*/ 676 w 1886"/>
                <a:gd name="T33" fmla="*/ 222 h 2092"/>
                <a:gd name="T34" fmla="*/ 741 w 1886"/>
                <a:gd name="T35" fmla="*/ 188 h 2092"/>
                <a:gd name="T36" fmla="*/ 784 w 1886"/>
                <a:gd name="T37" fmla="*/ 214 h 2092"/>
                <a:gd name="T38" fmla="*/ 871 w 1886"/>
                <a:gd name="T39" fmla="*/ 129 h 2092"/>
                <a:gd name="T40" fmla="*/ 1003 w 1886"/>
                <a:gd name="T41" fmla="*/ 78 h 2092"/>
                <a:gd name="T42" fmla="*/ 1134 w 1886"/>
                <a:gd name="T43" fmla="*/ 39 h 2092"/>
                <a:gd name="T44" fmla="*/ 1265 w 1886"/>
                <a:gd name="T45" fmla="*/ 13 h 2092"/>
                <a:gd name="T46" fmla="*/ 1392 w 1886"/>
                <a:gd name="T47" fmla="*/ 0 h 2092"/>
                <a:gd name="T48" fmla="*/ 1452 w 1886"/>
                <a:gd name="T49" fmla="*/ 12 h 2092"/>
                <a:gd name="T50" fmla="*/ 1524 w 1886"/>
                <a:gd name="T51" fmla="*/ 5 h 2092"/>
                <a:gd name="T52" fmla="*/ 1561 w 1886"/>
                <a:gd name="T53" fmla="*/ 10 h 2092"/>
                <a:gd name="T54" fmla="*/ 1595 w 1886"/>
                <a:gd name="T55" fmla="*/ 18 h 2092"/>
                <a:gd name="T56" fmla="*/ 1640 w 1886"/>
                <a:gd name="T57" fmla="*/ 31 h 2092"/>
                <a:gd name="T58" fmla="*/ 1686 w 1886"/>
                <a:gd name="T59" fmla="*/ 52 h 2092"/>
                <a:gd name="T60" fmla="*/ 1727 w 1886"/>
                <a:gd name="T61" fmla="*/ 79 h 2092"/>
                <a:gd name="T62" fmla="*/ 1764 w 1886"/>
                <a:gd name="T63" fmla="*/ 114 h 2092"/>
                <a:gd name="T64" fmla="*/ 1796 w 1886"/>
                <a:gd name="T65" fmla="*/ 157 h 2092"/>
                <a:gd name="T66" fmla="*/ 1824 w 1886"/>
                <a:gd name="T67" fmla="*/ 209 h 2092"/>
                <a:gd name="T68" fmla="*/ 1848 w 1886"/>
                <a:gd name="T69" fmla="*/ 270 h 2092"/>
                <a:gd name="T70" fmla="*/ 1865 w 1886"/>
                <a:gd name="T71" fmla="*/ 339 h 2092"/>
                <a:gd name="T72" fmla="*/ 1863 w 1886"/>
                <a:gd name="T73" fmla="*/ 419 h 2092"/>
                <a:gd name="T74" fmla="*/ 1886 w 1886"/>
                <a:gd name="T75" fmla="*/ 620 h 2092"/>
                <a:gd name="T76" fmla="*/ 1835 w 1886"/>
                <a:gd name="T77" fmla="*/ 843 h 2092"/>
                <a:gd name="T78" fmla="*/ 1854 w 1886"/>
                <a:gd name="T79" fmla="*/ 938 h 2092"/>
                <a:gd name="T80" fmla="*/ 1828 w 1886"/>
                <a:gd name="T81" fmla="*/ 1085 h 2092"/>
                <a:gd name="T82" fmla="*/ 1796 w 1886"/>
                <a:gd name="T83" fmla="*/ 1226 h 2092"/>
                <a:gd name="T84" fmla="*/ 1714 w 1886"/>
                <a:gd name="T85" fmla="*/ 1299 h 2092"/>
                <a:gd name="T86" fmla="*/ 1733 w 1886"/>
                <a:gd name="T87" fmla="*/ 1467 h 2092"/>
                <a:gd name="T88" fmla="*/ 1670 w 1886"/>
                <a:gd name="T89" fmla="*/ 1669 h 2092"/>
                <a:gd name="T90" fmla="*/ 1630 w 1886"/>
                <a:gd name="T91" fmla="*/ 1785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86" h="2092">
                  <a:moveTo>
                    <a:pt x="1630" y="1785"/>
                  </a:moveTo>
                  <a:lnTo>
                    <a:pt x="456" y="2092"/>
                  </a:lnTo>
                  <a:lnTo>
                    <a:pt x="606" y="1184"/>
                  </a:lnTo>
                  <a:lnTo>
                    <a:pt x="556" y="1190"/>
                  </a:lnTo>
                  <a:lnTo>
                    <a:pt x="550" y="1191"/>
                  </a:lnTo>
                  <a:lnTo>
                    <a:pt x="536" y="1193"/>
                  </a:lnTo>
                  <a:lnTo>
                    <a:pt x="513" y="1194"/>
                  </a:lnTo>
                  <a:lnTo>
                    <a:pt x="487" y="1194"/>
                  </a:lnTo>
                  <a:lnTo>
                    <a:pt x="455" y="1194"/>
                  </a:lnTo>
                  <a:lnTo>
                    <a:pt x="419" y="1191"/>
                  </a:lnTo>
                  <a:lnTo>
                    <a:pt x="379" y="1186"/>
                  </a:lnTo>
                  <a:lnTo>
                    <a:pt x="338" y="1178"/>
                  </a:lnTo>
                  <a:lnTo>
                    <a:pt x="294" y="1167"/>
                  </a:lnTo>
                  <a:lnTo>
                    <a:pt x="249" y="1150"/>
                  </a:lnTo>
                  <a:lnTo>
                    <a:pt x="204" y="1129"/>
                  </a:lnTo>
                  <a:lnTo>
                    <a:pt x="161" y="1103"/>
                  </a:lnTo>
                  <a:lnTo>
                    <a:pt x="118" y="1070"/>
                  </a:lnTo>
                  <a:lnTo>
                    <a:pt x="79" y="1033"/>
                  </a:lnTo>
                  <a:lnTo>
                    <a:pt x="43" y="986"/>
                  </a:lnTo>
                  <a:lnTo>
                    <a:pt x="10" y="932"/>
                  </a:lnTo>
                  <a:lnTo>
                    <a:pt x="2" y="909"/>
                  </a:lnTo>
                  <a:lnTo>
                    <a:pt x="0" y="883"/>
                  </a:lnTo>
                  <a:lnTo>
                    <a:pt x="2" y="854"/>
                  </a:lnTo>
                  <a:lnTo>
                    <a:pt x="11" y="822"/>
                  </a:lnTo>
                  <a:lnTo>
                    <a:pt x="26" y="788"/>
                  </a:lnTo>
                  <a:lnTo>
                    <a:pt x="45" y="752"/>
                  </a:lnTo>
                  <a:lnTo>
                    <a:pt x="70" y="713"/>
                  </a:lnTo>
                  <a:lnTo>
                    <a:pt x="100" y="672"/>
                  </a:lnTo>
                  <a:lnTo>
                    <a:pt x="119" y="648"/>
                  </a:lnTo>
                  <a:lnTo>
                    <a:pt x="141" y="623"/>
                  </a:lnTo>
                  <a:lnTo>
                    <a:pt x="165" y="598"/>
                  </a:lnTo>
                  <a:lnTo>
                    <a:pt x="188" y="573"/>
                  </a:lnTo>
                  <a:lnTo>
                    <a:pt x="214" y="549"/>
                  </a:lnTo>
                  <a:lnTo>
                    <a:pt x="242" y="523"/>
                  </a:lnTo>
                  <a:lnTo>
                    <a:pt x="270" y="498"/>
                  </a:lnTo>
                  <a:lnTo>
                    <a:pt x="299" y="473"/>
                  </a:lnTo>
                  <a:lnTo>
                    <a:pt x="330" y="449"/>
                  </a:lnTo>
                  <a:lnTo>
                    <a:pt x="361" y="424"/>
                  </a:lnTo>
                  <a:lnTo>
                    <a:pt x="394" y="399"/>
                  </a:lnTo>
                  <a:lnTo>
                    <a:pt x="428" y="376"/>
                  </a:lnTo>
                  <a:lnTo>
                    <a:pt x="461" y="351"/>
                  </a:lnTo>
                  <a:lnTo>
                    <a:pt x="497" y="328"/>
                  </a:lnTo>
                  <a:lnTo>
                    <a:pt x="533" y="304"/>
                  </a:lnTo>
                  <a:lnTo>
                    <a:pt x="569" y="282"/>
                  </a:lnTo>
                  <a:lnTo>
                    <a:pt x="569" y="307"/>
                  </a:lnTo>
                  <a:lnTo>
                    <a:pt x="592" y="307"/>
                  </a:lnTo>
                  <a:lnTo>
                    <a:pt x="592" y="270"/>
                  </a:lnTo>
                  <a:lnTo>
                    <a:pt x="612" y="259"/>
                  </a:lnTo>
                  <a:lnTo>
                    <a:pt x="633" y="246"/>
                  </a:lnTo>
                  <a:lnTo>
                    <a:pt x="654" y="234"/>
                  </a:lnTo>
                  <a:lnTo>
                    <a:pt x="676" y="222"/>
                  </a:lnTo>
                  <a:lnTo>
                    <a:pt x="698" y="212"/>
                  </a:lnTo>
                  <a:lnTo>
                    <a:pt x="719" y="200"/>
                  </a:lnTo>
                  <a:lnTo>
                    <a:pt x="741" y="188"/>
                  </a:lnTo>
                  <a:lnTo>
                    <a:pt x="763" y="178"/>
                  </a:lnTo>
                  <a:lnTo>
                    <a:pt x="763" y="214"/>
                  </a:lnTo>
                  <a:lnTo>
                    <a:pt x="784" y="214"/>
                  </a:lnTo>
                  <a:lnTo>
                    <a:pt x="784" y="168"/>
                  </a:lnTo>
                  <a:lnTo>
                    <a:pt x="827" y="148"/>
                  </a:lnTo>
                  <a:lnTo>
                    <a:pt x="871" y="129"/>
                  </a:lnTo>
                  <a:lnTo>
                    <a:pt x="914" y="110"/>
                  </a:lnTo>
                  <a:lnTo>
                    <a:pt x="958" y="93"/>
                  </a:lnTo>
                  <a:lnTo>
                    <a:pt x="1003" y="78"/>
                  </a:lnTo>
                  <a:lnTo>
                    <a:pt x="1047" y="64"/>
                  </a:lnTo>
                  <a:lnTo>
                    <a:pt x="1091" y="51"/>
                  </a:lnTo>
                  <a:lnTo>
                    <a:pt x="1134" y="39"/>
                  </a:lnTo>
                  <a:lnTo>
                    <a:pt x="1178" y="28"/>
                  </a:lnTo>
                  <a:lnTo>
                    <a:pt x="1221" y="19"/>
                  </a:lnTo>
                  <a:lnTo>
                    <a:pt x="1265" y="13"/>
                  </a:lnTo>
                  <a:lnTo>
                    <a:pt x="1307" y="6"/>
                  </a:lnTo>
                  <a:lnTo>
                    <a:pt x="1350" y="2"/>
                  </a:lnTo>
                  <a:lnTo>
                    <a:pt x="1392" y="0"/>
                  </a:lnTo>
                  <a:lnTo>
                    <a:pt x="1432" y="0"/>
                  </a:lnTo>
                  <a:lnTo>
                    <a:pt x="1472" y="1"/>
                  </a:lnTo>
                  <a:lnTo>
                    <a:pt x="1452" y="12"/>
                  </a:lnTo>
                  <a:lnTo>
                    <a:pt x="1462" y="31"/>
                  </a:lnTo>
                  <a:lnTo>
                    <a:pt x="1513" y="4"/>
                  </a:lnTo>
                  <a:lnTo>
                    <a:pt x="1524" y="5"/>
                  </a:lnTo>
                  <a:lnTo>
                    <a:pt x="1537" y="6"/>
                  </a:lnTo>
                  <a:lnTo>
                    <a:pt x="1549" y="9"/>
                  </a:lnTo>
                  <a:lnTo>
                    <a:pt x="1561" y="10"/>
                  </a:lnTo>
                  <a:lnTo>
                    <a:pt x="1573" y="13"/>
                  </a:lnTo>
                  <a:lnTo>
                    <a:pt x="1584" y="15"/>
                  </a:lnTo>
                  <a:lnTo>
                    <a:pt x="1595" y="18"/>
                  </a:lnTo>
                  <a:lnTo>
                    <a:pt x="1606" y="21"/>
                  </a:lnTo>
                  <a:lnTo>
                    <a:pt x="1623" y="26"/>
                  </a:lnTo>
                  <a:lnTo>
                    <a:pt x="1640" y="31"/>
                  </a:lnTo>
                  <a:lnTo>
                    <a:pt x="1656" y="38"/>
                  </a:lnTo>
                  <a:lnTo>
                    <a:pt x="1671" y="44"/>
                  </a:lnTo>
                  <a:lnTo>
                    <a:pt x="1686" y="52"/>
                  </a:lnTo>
                  <a:lnTo>
                    <a:pt x="1700" y="61"/>
                  </a:lnTo>
                  <a:lnTo>
                    <a:pt x="1714" y="70"/>
                  </a:lnTo>
                  <a:lnTo>
                    <a:pt x="1727" y="79"/>
                  </a:lnTo>
                  <a:lnTo>
                    <a:pt x="1740" y="91"/>
                  </a:lnTo>
                  <a:lnTo>
                    <a:pt x="1752" y="103"/>
                  </a:lnTo>
                  <a:lnTo>
                    <a:pt x="1764" y="114"/>
                  </a:lnTo>
                  <a:lnTo>
                    <a:pt x="1775" y="129"/>
                  </a:lnTo>
                  <a:lnTo>
                    <a:pt x="1786" y="143"/>
                  </a:lnTo>
                  <a:lnTo>
                    <a:pt x="1796" y="157"/>
                  </a:lnTo>
                  <a:lnTo>
                    <a:pt x="1805" y="173"/>
                  </a:lnTo>
                  <a:lnTo>
                    <a:pt x="1815" y="190"/>
                  </a:lnTo>
                  <a:lnTo>
                    <a:pt x="1824" y="209"/>
                  </a:lnTo>
                  <a:lnTo>
                    <a:pt x="1833" y="229"/>
                  </a:lnTo>
                  <a:lnTo>
                    <a:pt x="1841" y="250"/>
                  </a:lnTo>
                  <a:lnTo>
                    <a:pt x="1848" y="270"/>
                  </a:lnTo>
                  <a:lnTo>
                    <a:pt x="1855" y="292"/>
                  </a:lnTo>
                  <a:lnTo>
                    <a:pt x="1860" y="316"/>
                  </a:lnTo>
                  <a:lnTo>
                    <a:pt x="1865" y="339"/>
                  </a:lnTo>
                  <a:lnTo>
                    <a:pt x="1870" y="363"/>
                  </a:lnTo>
                  <a:lnTo>
                    <a:pt x="1844" y="407"/>
                  </a:lnTo>
                  <a:lnTo>
                    <a:pt x="1863" y="419"/>
                  </a:lnTo>
                  <a:lnTo>
                    <a:pt x="1876" y="397"/>
                  </a:lnTo>
                  <a:lnTo>
                    <a:pt x="1886" y="505"/>
                  </a:lnTo>
                  <a:lnTo>
                    <a:pt x="1886" y="620"/>
                  </a:lnTo>
                  <a:lnTo>
                    <a:pt x="1880" y="740"/>
                  </a:lnTo>
                  <a:lnTo>
                    <a:pt x="1865" y="864"/>
                  </a:lnTo>
                  <a:lnTo>
                    <a:pt x="1835" y="843"/>
                  </a:lnTo>
                  <a:lnTo>
                    <a:pt x="1822" y="861"/>
                  </a:lnTo>
                  <a:lnTo>
                    <a:pt x="1861" y="888"/>
                  </a:lnTo>
                  <a:lnTo>
                    <a:pt x="1854" y="938"/>
                  </a:lnTo>
                  <a:lnTo>
                    <a:pt x="1846" y="987"/>
                  </a:lnTo>
                  <a:lnTo>
                    <a:pt x="1837" y="1035"/>
                  </a:lnTo>
                  <a:lnTo>
                    <a:pt x="1828" y="1085"/>
                  </a:lnTo>
                  <a:lnTo>
                    <a:pt x="1817" y="1133"/>
                  </a:lnTo>
                  <a:lnTo>
                    <a:pt x="1807" y="1180"/>
                  </a:lnTo>
                  <a:lnTo>
                    <a:pt x="1796" y="1226"/>
                  </a:lnTo>
                  <a:lnTo>
                    <a:pt x="1785" y="1272"/>
                  </a:lnTo>
                  <a:lnTo>
                    <a:pt x="1714" y="1272"/>
                  </a:lnTo>
                  <a:lnTo>
                    <a:pt x="1714" y="1299"/>
                  </a:lnTo>
                  <a:lnTo>
                    <a:pt x="1778" y="1299"/>
                  </a:lnTo>
                  <a:lnTo>
                    <a:pt x="1755" y="1385"/>
                  </a:lnTo>
                  <a:lnTo>
                    <a:pt x="1733" y="1467"/>
                  </a:lnTo>
                  <a:lnTo>
                    <a:pt x="1709" y="1541"/>
                  </a:lnTo>
                  <a:lnTo>
                    <a:pt x="1688" y="1609"/>
                  </a:lnTo>
                  <a:lnTo>
                    <a:pt x="1670" y="1669"/>
                  </a:lnTo>
                  <a:lnTo>
                    <a:pt x="1653" y="1718"/>
                  </a:lnTo>
                  <a:lnTo>
                    <a:pt x="1640" y="1757"/>
                  </a:lnTo>
                  <a:lnTo>
                    <a:pt x="1630" y="178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Freeform 9"/>
            <p:cNvSpPr>
              <a:spLocks/>
            </p:cNvSpPr>
            <p:nvPr/>
          </p:nvSpPr>
          <p:spPr bwMode="auto">
            <a:xfrm>
              <a:off x="3381521" y="4247357"/>
              <a:ext cx="1943100" cy="919163"/>
            </a:xfrm>
            <a:custGeom>
              <a:avLst/>
              <a:gdLst>
                <a:gd name="T0" fmla="*/ 214 w 1224"/>
                <a:gd name="T1" fmla="*/ 579 h 579"/>
                <a:gd name="T2" fmla="*/ 135 w 1224"/>
                <a:gd name="T3" fmla="*/ 310 h 579"/>
                <a:gd name="T4" fmla="*/ 0 w 1224"/>
                <a:gd name="T5" fmla="*/ 388 h 579"/>
                <a:gd name="T6" fmla="*/ 31 w 1224"/>
                <a:gd name="T7" fmla="*/ 310 h 579"/>
                <a:gd name="T8" fmla="*/ 1216 w 1224"/>
                <a:gd name="T9" fmla="*/ 0 h 579"/>
                <a:gd name="T10" fmla="*/ 1224 w 1224"/>
                <a:gd name="T11" fmla="*/ 142 h 579"/>
                <a:gd name="T12" fmla="*/ 214 w 1224"/>
                <a:gd name="T13" fmla="*/ 579 h 579"/>
              </a:gdLst>
              <a:ahLst/>
              <a:cxnLst>
                <a:cxn ang="0">
                  <a:pos x="T0" y="T1"/>
                </a:cxn>
                <a:cxn ang="0">
                  <a:pos x="T2" y="T3"/>
                </a:cxn>
                <a:cxn ang="0">
                  <a:pos x="T4" y="T5"/>
                </a:cxn>
                <a:cxn ang="0">
                  <a:pos x="T6" y="T7"/>
                </a:cxn>
                <a:cxn ang="0">
                  <a:pos x="T8" y="T9"/>
                </a:cxn>
                <a:cxn ang="0">
                  <a:pos x="T10" y="T11"/>
                </a:cxn>
                <a:cxn ang="0">
                  <a:pos x="T12" y="T13"/>
                </a:cxn>
              </a:cxnLst>
              <a:rect l="0" t="0" r="r" b="b"/>
              <a:pathLst>
                <a:path w="1224" h="579">
                  <a:moveTo>
                    <a:pt x="214" y="579"/>
                  </a:moveTo>
                  <a:lnTo>
                    <a:pt x="135" y="310"/>
                  </a:lnTo>
                  <a:lnTo>
                    <a:pt x="0" y="388"/>
                  </a:lnTo>
                  <a:lnTo>
                    <a:pt x="31" y="310"/>
                  </a:lnTo>
                  <a:lnTo>
                    <a:pt x="1216" y="0"/>
                  </a:lnTo>
                  <a:lnTo>
                    <a:pt x="1224" y="142"/>
                  </a:lnTo>
                  <a:lnTo>
                    <a:pt x="214" y="57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Freeform 10"/>
            <p:cNvSpPr>
              <a:spLocks/>
            </p:cNvSpPr>
            <p:nvPr/>
          </p:nvSpPr>
          <p:spPr bwMode="auto">
            <a:xfrm>
              <a:off x="3951433" y="1670845"/>
              <a:ext cx="46038" cy="96838"/>
            </a:xfrm>
            <a:custGeom>
              <a:avLst/>
              <a:gdLst>
                <a:gd name="T0" fmla="*/ 29 w 29"/>
                <a:gd name="T1" fmla="*/ 57 h 61"/>
                <a:gd name="T2" fmla="*/ 22 w 29"/>
                <a:gd name="T3" fmla="*/ 0 h 61"/>
                <a:gd name="T4" fmla="*/ 0 w 29"/>
                <a:gd name="T5" fmla="*/ 4 h 61"/>
                <a:gd name="T6" fmla="*/ 8 w 29"/>
                <a:gd name="T7" fmla="*/ 61 h 61"/>
                <a:gd name="T8" fmla="*/ 29 w 29"/>
                <a:gd name="T9" fmla="*/ 57 h 61"/>
              </a:gdLst>
              <a:ahLst/>
              <a:cxnLst>
                <a:cxn ang="0">
                  <a:pos x="T0" y="T1"/>
                </a:cxn>
                <a:cxn ang="0">
                  <a:pos x="T2" y="T3"/>
                </a:cxn>
                <a:cxn ang="0">
                  <a:pos x="T4" y="T5"/>
                </a:cxn>
                <a:cxn ang="0">
                  <a:pos x="T6" y="T7"/>
                </a:cxn>
                <a:cxn ang="0">
                  <a:pos x="T8" y="T9"/>
                </a:cxn>
              </a:cxnLst>
              <a:rect l="0" t="0" r="r" b="b"/>
              <a:pathLst>
                <a:path w="29" h="61">
                  <a:moveTo>
                    <a:pt x="29" y="57"/>
                  </a:moveTo>
                  <a:lnTo>
                    <a:pt x="22" y="0"/>
                  </a:lnTo>
                  <a:lnTo>
                    <a:pt x="0" y="4"/>
                  </a:lnTo>
                  <a:lnTo>
                    <a:pt x="8" y="61"/>
                  </a:lnTo>
                  <a:lnTo>
                    <a:pt x="29" y="5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Freeform 378"/>
            <p:cNvSpPr>
              <a:spLocks/>
            </p:cNvSpPr>
            <p:nvPr/>
          </p:nvSpPr>
          <p:spPr bwMode="auto">
            <a:xfrm>
              <a:off x="3973658" y="1799432"/>
              <a:ext cx="55563" cy="96838"/>
            </a:xfrm>
            <a:custGeom>
              <a:avLst/>
              <a:gdLst>
                <a:gd name="T0" fmla="*/ 15 w 35"/>
                <a:gd name="T1" fmla="*/ 61 h 61"/>
                <a:gd name="T2" fmla="*/ 35 w 35"/>
                <a:gd name="T3" fmla="*/ 55 h 61"/>
                <a:gd name="T4" fmla="*/ 21 w 35"/>
                <a:gd name="T5" fmla="*/ 0 h 61"/>
                <a:gd name="T6" fmla="*/ 0 w 35"/>
                <a:gd name="T7" fmla="*/ 5 h 61"/>
                <a:gd name="T8" fmla="*/ 15 w 35"/>
                <a:gd name="T9" fmla="*/ 61 h 61"/>
              </a:gdLst>
              <a:ahLst/>
              <a:cxnLst>
                <a:cxn ang="0">
                  <a:pos x="T0" y="T1"/>
                </a:cxn>
                <a:cxn ang="0">
                  <a:pos x="T2" y="T3"/>
                </a:cxn>
                <a:cxn ang="0">
                  <a:pos x="T4" y="T5"/>
                </a:cxn>
                <a:cxn ang="0">
                  <a:pos x="T6" y="T7"/>
                </a:cxn>
                <a:cxn ang="0">
                  <a:pos x="T8" y="T9"/>
                </a:cxn>
              </a:cxnLst>
              <a:rect l="0" t="0" r="r" b="b"/>
              <a:pathLst>
                <a:path w="35" h="61">
                  <a:moveTo>
                    <a:pt x="15" y="61"/>
                  </a:moveTo>
                  <a:lnTo>
                    <a:pt x="35" y="55"/>
                  </a:lnTo>
                  <a:lnTo>
                    <a:pt x="21" y="0"/>
                  </a:lnTo>
                  <a:lnTo>
                    <a:pt x="0" y="5"/>
                  </a:lnTo>
                  <a:lnTo>
                    <a:pt x="15"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Freeform 379"/>
            <p:cNvSpPr>
              <a:spLocks/>
            </p:cNvSpPr>
            <p:nvPr/>
          </p:nvSpPr>
          <p:spPr bwMode="auto">
            <a:xfrm>
              <a:off x="4011758" y="1924845"/>
              <a:ext cx="65088" cy="96838"/>
            </a:xfrm>
            <a:custGeom>
              <a:avLst/>
              <a:gdLst>
                <a:gd name="T0" fmla="*/ 22 w 41"/>
                <a:gd name="T1" fmla="*/ 61 h 61"/>
                <a:gd name="T2" fmla="*/ 41 w 41"/>
                <a:gd name="T3" fmla="*/ 53 h 61"/>
                <a:gd name="T4" fmla="*/ 20 w 41"/>
                <a:gd name="T5" fmla="*/ 0 h 61"/>
                <a:gd name="T6" fmla="*/ 0 w 41"/>
                <a:gd name="T7" fmla="*/ 8 h 61"/>
                <a:gd name="T8" fmla="*/ 22 w 41"/>
                <a:gd name="T9" fmla="*/ 61 h 61"/>
              </a:gdLst>
              <a:ahLst/>
              <a:cxnLst>
                <a:cxn ang="0">
                  <a:pos x="T0" y="T1"/>
                </a:cxn>
                <a:cxn ang="0">
                  <a:pos x="T2" y="T3"/>
                </a:cxn>
                <a:cxn ang="0">
                  <a:pos x="T4" y="T5"/>
                </a:cxn>
                <a:cxn ang="0">
                  <a:pos x="T6" y="T7"/>
                </a:cxn>
                <a:cxn ang="0">
                  <a:pos x="T8" y="T9"/>
                </a:cxn>
              </a:cxnLst>
              <a:rect l="0" t="0" r="r" b="b"/>
              <a:pathLst>
                <a:path w="41" h="61">
                  <a:moveTo>
                    <a:pt x="22" y="61"/>
                  </a:moveTo>
                  <a:lnTo>
                    <a:pt x="41" y="53"/>
                  </a:lnTo>
                  <a:lnTo>
                    <a:pt x="20" y="0"/>
                  </a:lnTo>
                  <a:lnTo>
                    <a:pt x="0" y="8"/>
                  </a:lnTo>
                  <a:lnTo>
                    <a:pt x="22"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Freeform 13"/>
            <p:cNvSpPr>
              <a:spLocks/>
            </p:cNvSpPr>
            <p:nvPr/>
          </p:nvSpPr>
          <p:spPr bwMode="auto">
            <a:xfrm>
              <a:off x="4064146" y="2042320"/>
              <a:ext cx="74613" cy="96838"/>
            </a:xfrm>
            <a:custGeom>
              <a:avLst/>
              <a:gdLst>
                <a:gd name="T0" fmla="*/ 29 w 47"/>
                <a:gd name="T1" fmla="*/ 61 h 61"/>
                <a:gd name="T2" fmla="*/ 47 w 47"/>
                <a:gd name="T3" fmla="*/ 51 h 61"/>
                <a:gd name="T4" fmla="*/ 20 w 47"/>
                <a:gd name="T5" fmla="*/ 0 h 61"/>
                <a:gd name="T6" fmla="*/ 0 w 47"/>
                <a:gd name="T7" fmla="*/ 10 h 61"/>
                <a:gd name="T8" fmla="*/ 29 w 47"/>
                <a:gd name="T9" fmla="*/ 61 h 61"/>
              </a:gdLst>
              <a:ahLst/>
              <a:cxnLst>
                <a:cxn ang="0">
                  <a:pos x="T0" y="T1"/>
                </a:cxn>
                <a:cxn ang="0">
                  <a:pos x="T2" y="T3"/>
                </a:cxn>
                <a:cxn ang="0">
                  <a:pos x="T4" y="T5"/>
                </a:cxn>
                <a:cxn ang="0">
                  <a:pos x="T6" y="T7"/>
                </a:cxn>
                <a:cxn ang="0">
                  <a:pos x="T8" y="T9"/>
                </a:cxn>
              </a:cxnLst>
              <a:rect l="0" t="0" r="r" b="b"/>
              <a:pathLst>
                <a:path w="47" h="61">
                  <a:moveTo>
                    <a:pt x="29" y="61"/>
                  </a:moveTo>
                  <a:lnTo>
                    <a:pt x="47" y="51"/>
                  </a:lnTo>
                  <a:lnTo>
                    <a:pt x="20" y="0"/>
                  </a:lnTo>
                  <a:lnTo>
                    <a:pt x="0" y="10"/>
                  </a:lnTo>
                  <a:lnTo>
                    <a:pt x="29" y="6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Freeform 14"/>
            <p:cNvSpPr>
              <a:spLocks/>
            </p:cNvSpPr>
            <p:nvPr/>
          </p:nvSpPr>
          <p:spPr bwMode="auto">
            <a:xfrm>
              <a:off x="4122883" y="2623345"/>
              <a:ext cx="82550" cy="93663"/>
            </a:xfrm>
            <a:custGeom>
              <a:avLst/>
              <a:gdLst>
                <a:gd name="T0" fmla="*/ 0 w 52"/>
                <a:gd name="T1" fmla="*/ 13 h 59"/>
                <a:gd name="T2" fmla="*/ 34 w 52"/>
                <a:gd name="T3" fmla="*/ 59 h 59"/>
                <a:gd name="T4" fmla="*/ 52 w 52"/>
                <a:gd name="T5" fmla="*/ 46 h 59"/>
                <a:gd name="T6" fmla="*/ 18 w 52"/>
                <a:gd name="T7" fmla="*/ 0 h 59"/>
                <a:gd name="T8" fmla="*/ 0 w 52"/>
                <a:gd name="T9" fmla="*/ 13 h 59"/>
              </a:gdLst>
              <a:ahLst/>
              <a:cxnLst>
                <a:cxn ang="0">
                  <a:pos x="T0" y="T1"/>
                </a:cxn>
                <a:cxn ang="0">
                  <a:pos x="T2" y="T3"/>
                </a:cxn>
                <a:cxn ang="0">
                  <a:pos x="T4" y="T5"/>
                </a:cxn>
                <a:cxn ang="0">
                  <a:pos x="T6" y="T7"/>
                </a:cxn>
                <a:cxn ang="0">
                  <a:pos x="T8" y="T9"/>
                </a:cxn>
              </a:cxnLst>
              <a:rect l="0" t="0" r="r" b="b"/>
              <a:pathLst>
                <a:path w="52" h="59">
                  <a:moveTo>
                    <a:pt x="0" y="13"/>
                  </a:moveTo>
                  <a:lnTo>
                    <a:pt x="34" y="59"/>
                  </a:lnTo>
                  <a:lnTo>
                    <a:pt x="52" y="46"/>
                  </a:lnTo>
                  <a:lnTo>
                    <a:pt x="18" y="0"/>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Freeform 15"/>
            <p:cNvSpPr>
              <a:spLocks/>
            </p:cNvSpPr>
            <p:nvPr/>
          </p:nvSpPr>
          <p:spPr bwMode="auto">
            <a:xfrm>
              <a:off x="4205433" y="2726532"/>
              <a:ext cx="87313" cy="90488"/>
            </a:xfrm>
            <a:custGeom>
              <a:avLst/>
              <a:gdLst>
                <a:gd name="T0" fmla="*/ 0 w 55"/>
                <a:gd name="T1" fmla="*/ 14 h 57"/>
                <a:gd name="T2" fmla="*/ 39 w 55"/>
                <a:gd name="T3" fmla="*/ 57 h 57"/>
                <a:gd name="T4" fmla="*/ 55 w 55"/>
                <a:gd name="T5" fmla="*/ 41 h 57"/>
                <a:gd name="T6" fmla="*/ 16 w 55"/>
                <a:gd name="T7" fmla="*/ 0 h 57"/>
                <a:gd name="T8" fmla="*/ 0 w 55"/>
                <a:gd name="T9" fmla="*/ 14 h 57"/>
              </a:gdLst>
              <a:ahLst/>
              <a:cxnLst>
                <a:cxn ang="0">
                  <a:pos x="T0" y="T1"/>
                </a:cxn>
                <a:cxn ang="0">
                  <a:pos x="T2" y="T3"/>
                </a:cxn>
                <a:cxn ang="0">
                  <a:pos x="T4" y="T5"/>
                </a:cxn>
                <a:cxn ang="0">
                  <a:pos x="T6" y="T7"/>
                </a:cxn>
                <a:cxn ang="0">
                  <a:pos x="T8" y="T9"/>
                </a:cxn>
              </a:cxnLst>
              <a:rect l="0" t="0" r="r" b="b"/>
              <a:pathLst>
                <a:path w="55" h="57">
                  <a:moveTo>
                    <a:pt x="0" y="14"/>
                  </a:moveTo>
                  <a:lnTo>
                    <a:pt x="39" y="57"/>
                  </a:lnTo>
                  <a:lnTo>
                    <a:pt x="55" y="41"/>
                  </a:lnTo>
                  <a:lnTo>
                    <a:pt x="16" y="0"/>
                  </a:lnTo>
                  <a:lnTo>
                    <a:pt x="0"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 name="Freeform 16"/>
            <p:cNvSpPr>
              <a:spLocks/>
            </p:cNvSpPr>
            <p:nvPr/>
          </p:nvSpPr>
          <p:spPr bwMode="auto">
            <a:xfrm>
              <a:off x="4300683" y="2817020"/>
              <a:ext cx="88900" cy="85725"/>
            </a:xfrm>
            <a:custGeom>
              <a:avLst/>
              <a:gdLst>
                <a:gd name="T0" fmla="*/ 0 w 56"/>
                <a:gd name="T1" fmla="*/ 17 h 54"/>
                <a:gd name="T2" fmla="*/ 43 w 56"/>
                <a:gd name="T3" fmla="*/ 54 h 54"/>
                <a:gd name="T4" fmla="*/ 56 w 56"/>
                <a:gd name="T5" fmla="*/ 38 h 54"/>
                <a:gd name="T6" fmla="*/ 14 w 56"/>
                <a:gd name="T7" fmla="*/ 0 h 54"/>
                <a:gd name="T8" fmla="*/ 0 w 56"/>
                <a:gd name="T9" fmla="*/ 17 h 54"/>
              </a:gdLst>
              <a:ahLst/>
              <a:cxnLst>
                <a:cxn ang="0">
                  <a:pos x="T0" y="T1"/>
                </a:cxn>
                <a:cxn ang="0">
                  <a:pos x="T2" y="T3"/>
                </a:cxn>
                <a:cxn ang="0">
                  <a:pos x="T4" y="T5"/>
                </a:cxn>
                <a:cxn ang="0">
                  <a:pos x="T6" y="T7"/>
                </a:cxn>
                <a:cxn ang="0">
                  <a:pos x="T8" y="T9"/>
                </a:cxn>
              </a:cxnLst>
              <a:rect l="0" t="0" r="r" b="b"/>
              <a:pathLst>
                <a:path w="56" h="54">
                  <a:moveTo>
                    <a:pt x="0" y="17"/>
                  </a:moveTo>
                  <a:lnTo>
                    <a:pt x="43" y="54"/>
                  </a:lnTo>
                  <a:lnTo>
                    <a:pt x="56" y="38"/>
                  </a:lnTo>
                  <a:lnTo>
                    <a:pt x="14" y="0"/>
                  </a:lnTo>
                  <a:lnTo>
                    <a:pt x="0" y="1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 name="Freeform 17"/>
            <p:cNvSpPr>
              <a:spLocks/>
            </p:cNvSpPr>
            <p:nvPr/>
          </p:nvSpPr>
          <p:spPr bwMode="auto">
            <a:xfrm>
              <a:off x="4403871" y="2897982"/>
              <a:ext cx="95250" cy="77788"/>
            </a:xfrm>
            <a:custGeom>
              <a:avLst/>
              <a:gdLst>
                <a:gd name="T0" fmla="*/ 0 w 60"/>
                <a:gd name="T1" fmla="*/ 18 h 49"/>
                <a:gd name="T2" fmla="*/ 48 w 60"/>
                <a:gd name="T3" fmla="*/ 49 h 49"/>
                <a:gd name="T4" fmla="*/ 60 w 60"/>
                <a:gd name="T5" fmla="*/ 31 h 49"/>
                <a:gd name="T6" fmla="*/ 12 w 60"/>
                <a:gd name="T7" fmla="*/ 0 h 49"/>
                <a:gd name="T8" fmla="*/ 0 w 60"/>
                <a:gd name="T9" fmla="*/ 18 h 49"/>
              </a:gdLst>
              <a:ahLst/>
              <a:cxnLst>
                <a:cxn ang="0">
                  <a:pos x="T0" y="T1"/>
                </a:cxn>
                <a:cxn ang="0">
                  <a:pos x="T2" y="T3"/>
                </a:cxn>
                <a:cxn ang="0">
                  <a:pos x="T4" y="T5"/>
                </a:cxn>
                <a:cxn ang="0">
                  <a:pos x="T6" y="T7"/>
                </a:cxn>
                <a:cxn ang="0">
                  <a:pos x="T8" y="T9"/>
                </a:cxn>
              </a:cxnLst>
              <a:rect l="0" t="0" r="r" b="b"/>
              <a:pathLst>
                <a:path w="60" h="49">
                  <a:moveTo>
                    <a:pt x="0" y="18"/>
                  </a:moveTo>
                  <a:lnTo>
                    <a:pt x="48" y="49"/>
                  </a:lnTo>
                  <a:lnTo>
                    <a:pt x="60" y="31"/>
                  </a:lnTo>
                  <a:lnTo>
                    <a:pt x="12" y="0"/>
                  </a:lnTo>
                  <a:lnTo>
                    <a:pt x="0"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 name="Freeform 18"/>
            <p:cNvSpPr>
              <a:spLocks/>
            </p:cNvSpPr>
            <p:nvPr/>
          </p:nvSpPr>
          <p:spPr bwMode="auto">
            <a:xfrm>
              <a:off x="4519758" y="2963070"/>
              <a:ext cx="96838" cy="73025"/>
            </a:xfrm>
            <a:custGeom>
              <a:avLst/>
              <a:gdLst>
                <a:gd name="T0" fmla="*/ 0 w 61"/>
                <a:gd name="T1" fmla="*/ 20 h 46"/>
                <a:gd name="T2" fmla="*/ 50 w 61"/>
                <a:gd name="T3" fmla="*/ 46 h 46"/>
                <a:gd name="T4" fmla="*/ 61 w 61"/>
                <a:gd name="T5" fmla="*/ 26 h 46"/>
                <a:gd name="T6" fmla="*/ 9 w 61"/>
                <a:gd name="T7" fmla="*/ 0 h 46"/>
                <a:gd name="T8" fmla="*/ 0 w 61"/>
                <a:gd name="T9" fmla="*/ 20 h 46"/>
              </a:gdLst>
              <a:ahLst/>
              <a:cxnLst>
                <a:cxn ang="0">
                  <a:pos x="T0" y="T1"/>
                </a:cxn>
                <a:cxn ang="0">
                  <a:pos x="T2" y="T3"/>
                </a:cxn>
                <a:cxn ang="0">
                  <a:pos x="T4" y="T5"/>
                </a:cxn>
                <a:cxn ang="0">
                  <a:pos x="T6" y="T7"/>
                </a:cxn>
                <a:cxn ang="0">
                  <a:pos x="T8" y="T9"/>
                </a:cxn>
              </a:cxnLst>
              <a:rect l="0" t="0" r="r" b="b"/>
              <a:pathLst>
                <a:path w="61" h="46">
                  <a:moveTo>
                    <a:pt x="0" y="20"/>
                  </a:moveTo>
                  <a:lnTo>
                    <a:pt x="50" y="46"/>
                  </a:lnTo>
                  <a:lnTo>
                    <a:pt x="61" y="26"/>
                  </a:lnTo>
                  <a:lnTo>
                    <a:pt x="9" y="0"/>
                  </a:lnTo>
                  <a:lnTo>
                    <a:pt x="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 name="Freeform 19"/>
            <p:cNvSpPr>
              <a:spLocks/>
            </p:cNvSpPr>
            <p:nvPr/>
          </p:nvSpPr>
          <p:spPr bwMode="auto">
            <a:xfrm>
              <a:off x="4640408" y="3017045"/>
              <a:ext cx="98425" cy="61913"/>
            </a:xfrm>
            <a:custGeom>
              <a:avLst/>
              <a:gdLst>
                <a:gd name="T0" fmla="*/ 0 w 62"/>
                <a:gd name="T1" fmla="*/ 20 h 39"/>
                <a:gd name="T2" fmla="*/ 55 w 62"/>
                <a:gd name="T3" fmla="*/ 39 h 39"/>
                <a:gd name="T4" fmla="*/ 62 w 62"/>
                <a:gd name="T5" fmla="*/ 18 h 39"/>
                <a:gd name="T6" fmla="*/ 7 w 62"/>
                <a:gd name="T7" fmla="*/ 0 h 39"/>
                <a:gd name="T8" fmla="*/ 0 w 62"/>
                <a:gd name="T9" fmla="*/ 20 h 39"/>
              </a:gdLst>
              <a:ahLst/>
              <a:cxnLst>
                <a:cxn ang="0">
                  <a:pos x="T0" y="T1"/>
                </a:cxn>
                <a:cxn ang="0">
                  <a:pos x="T2" y="T3"/>
                </a:cxn>
                <a:cxn ang="0">
                  <a:pos x="T4" y="T5"/>
                </a:cxn>
                <a:cxn ang="0">
                  <a:pos x="T6" y="T7"/>
                </a:cxn>
                <a:cxn ang="0">
                  <a:pos x="T8" y="T9"/>
                </a:cxn>
              </a:cxnLst>
              <a:rect l="0" t="0" r="r" b="b"/>
              <a:pathLst>
                <a:path w="62" h="39">
                  <a:moveTo>
                    <a:pt x="0" y="20"/>
                  </a:moveTo>
                  <a:lnTo>
                    <a:pt x="55" y="39"/>
                  </a:lnTo>
                  <a:lnTo>
                    <a:pt x="62" y="18"/>
                  </a:lnTo>
                  <a:lnTo>
                    <a:pt x="7" y="0"/>
                  </a:lnTo>
                  <a:lnTo>
                    <a:pt x="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 name="Freeform 20"/>
            <p:cNvSpPr>
              <a:spLocks/>
            </p:cNvSpPr>
            <p:nvPr/>
          </p:nvSpPr>
          <p:spPr bwMode="auto">
            <a:xfrm>
              <a:off x="4768996" y="3053557"/>
              <a:ext cx="96838" cy="52388"/>
            </a:xfrm>
            <a:custGeom>
              <a:avLst/>
              <a:gdLst>
                <a:gd name="T0" fmla="*/ 61 w 61"/>
                <a:gd name="T1" fmla="*/ 12 h 33"/>
                <a:gd name="T2" fmla="*/ 4 w 61"/>
                <a:gd name="T3" fmla="*/ 0 h 33"/>
                <a:gd name="T4" fmla="*/ 0 w 61"/>
                <a:gd name="T5" fmla="*/ 21 h 33"/>
                <a:gd name="T6" fmla="*/ 56 w 61"/>
                <a:gd name="T7" fmla="*/ 33 h 33"/>
                <a:gd name="T8" fmla="*/ 61 w 61"/>
                <a:gd name="T9" fmla="*/ 12 h 33"/>
              </a:gdLst>
              <a:ahLst/>
              <a:cxnLst>
                <a:cxn ang="0">
                  <a:pos x="T0" y="T1"/>
                </a:cxn>
                <a:cxn ang="0">
                  <a:pos x="T2" y="T3"/>
                </a:cxn>
                <a:cxn ang="0">
                  <a:pos x="T4" y="T5"/>
                </a:cxn>
                <a:cxn ang="0">
                  <a:pos x="T6" y="T7"/>
                </a:cxn>
                <a:cxn ang="0">
                  <a:pos x="T8" y="T9"/>
                </a:cxn>
              </a:cxnLst>
              <a:rect l="0" t="0" r="r" b="b"/>
              <a:pathLst>
                <a:path w="61" h="33">
                  <a:moveTo>
                    <a:pt x="61" y="12"/>
                  </a:moveTo>
                  <a:lnTo>
                    <a:pt x="4" y="0"/>
                  </a:lnTo>
                  <a:lnTo>
                    <a:pt x="0" y="21"/>
                  </a:lnTo>
                  <a:lnTo>
                    <a:pt x="56" y="33"/>
                  </a:lnTo>
                  <a:lnTo>
                    <a:pt x="61"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 name="Freeform 21"/>
            <p:cNvSpPr>
              <a:spLocks/>
            </p:cNvSpPr>
            <p:nvPr/>
          </p:nvSpPr>
          <p:spPr bwMode="auto">
            <a:xfrm>
              <a:off x="4924571" y="2404270"/>
              <a:ext cx="95250" cy="47625"/>
            </a:xfrm>
            <a:custGeom>
              <a:avLst/>
              <a:gdLst>
                <a:gd name="T0" fmla="*/ 60 w 60"/>
                <a:gd name="T1" fmla="*/ 20 h 30"/>
                <a:gd name="T2" fmla="*/ 57 w 60"/>
                <a:gd name="T3" fmla="*/ 0 h 30"/>
                <a:gd name="T4" fmla="*/ 0 w 60"/>
                <a:gd name="T5" fmla="*/ 9 h 30"/>
                <a:gd name="T6" fmla="*/ 2 w 60"/>
                <a:gd name="T7" fmla="*/ 30 h 30"/>
                <a:gd name="T8" fmla="*/ 60 w 60"/>
                <a:gd name="T9" fmla="*/ 20 h 30"/>
              </a:gdLst>
              <a:ahLst/>
              <a:cxnLst>
                <a:cxn ang="0">
                  <a:pos x="T0" y="T1"/>
                </a:cxn>
                <a:cxn ang="0">
                  <a:pos x="T2" y="T3"/>
                </a:cxn>
                <a:cxn ang="0">
                  <a:pos x="T4" y="T5"/>
                </a:cxn>
                <a:cxn ang="0">
                  <a:pos x="T6" y="T7"/>
                </a:cxn>
                <a:cxn ang="0">
                  <a:pos x="T8" y="T9"/>
                </a:cxn>
              </a:cxnLst>
              <a:rect l="0" t="0" r="r" b="b"/>
              <a:pathLst>
                <a:path w="60" h="30">
                  <a:moveTo>
                    <a:pt x="60" y="20"/>
                  </a:moveTo>
                  <a:lnTo>
                    <a:pt x="57" y="0"/>
                  </a:lnTo>
                  <a:lnTo>
                    <a:pt x="0" y="9"/>
                  </a:lnTo>
                  <a:lnTo>
                    <a:pt x="2" y="30"/>
                  </a:lnTo>
                  <a:lnTo>
                    <a:pt x="60"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 name="Freeform 22"/>
            <p:cNvSpPr>
              <a:spLocks/>
            </p:cNvSpPr>
            <p:nvPr/>
          </p:nvSpPr>
          <p:spPr bwMode="auto">
            <a:xfrm>
              <a:off x="5049983" y="2366170"/>
              <a:ext cx="98425" cy="58738"/>
            </a:xfrm>
            <a:custGeom>
              <a:avLst/>
              <a:gdLst>
                <a:gd name="T0" fmla="*/ 62 w 62"/>
                <a:gd name="T1" fmla="*/ 21 h 37"/>
                <a:gd name="T2" fmla="*/ 56 w 62"/>
                <a:gd name="T3" fmla="*/ 0 h 37"/>
                <a:gd name="T4" fmla="*/ 0 w 62"/>
                <a:gd name="T5" fmla="*/ 16 h 37"/>
                <a:gd name="T6" fmla="*/ 7 w 62"/>
                <a:gd name="T7" fmla="*/ 37 h 37"/>
                <a:gd name="T8" fmla="*/ 62 w 62"/>
                <a:gd name="T9" fmla="*/ 21 h 37"/>
              </a:gdLst>
              <a:ahLst/>
              <a:cxnLst>
                <a:cxn ang="0">
                  <a:pos x="T0" y="T1"/>
                </a:cxn>
                <a:cxn ang="0">
                  <a:pos x="T2" y="T3"/>
                </a:cxn>
                <a:cxn ang="0">
                  <a:pos x="T4" y="T5"/>
                </a:cxn>
                <a:cxn ang="0">
                  <a:pos x="T6" y="T7"/>
                </a:cxn>
                <a:cxn ang="0">
                  <a:pos x="T8" y="T9"/>
                </a:cxn>
              </a:cxnLst>
              <a:rect l="0" t="0" r="r" b="b"/>
              <a:pathLst>
                <a:path w="62" h="37">
                  <a:moveTo>
                    <a:pt x="62" y="21"/>
                  </a:moveTo>
                  <a:lnTo>
                    <a:pt x="56" y="0"/>
                  </a:lnTo>
                  <a:lnTo>
                    <a:pt x="0" y="16"/>
                  </a:lnTo>
                  <a:lnTo>
                    <a:pt x="7" y="37"/>
                  </a:lnTo>
                  <a:lnTo>
                    <a:pt x="62"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 name="Freeform 23"/>
            <p:cNvSpPr>
              <a:spLocks/>
            </p:cNvSpPr>
            <p:nvPr/>
          </p:nvSpPr>
          <p:spPr bwMode="auto">
            <a:xfrm>
              <a:off x="5173808" y="2312195"/>
              <a:ext cx="96838" cy="68263"/>
            </a:xfrm>
            <a:custGeom>
              <a:avLst/>
              <a:gdLst>
                <a:gd name="T0" fmla="*/ 61 w 61"/>
                <a:gd name="T1" fmla="*/ 21 h 43"/>
                <a:gd name="T2" fmla="*/ 52 w 61"/>
                <a:gd name="T3" fmla="*/ 0 h 43"/>
                <a:gd name="T4" fmla="*/ 0 w 61"/>
                <a:gd name="T5" fmla="*/ 24 h 43"/>
                <a:gd name="T6" fmla="*/ 8 w 61"/>
                <a:gd name="T7" fmla="*/ 43 h 43"/>
                <a:gd name="T8" fmla="*/ 61 w 61"/>
                <a:gd name="T9" fmla="*/ 21 h 43"/>
              </a:gdLst>
              <a:ahLst/>
              <a:cxnLst>
                <a:cxn ang="0">
                  <a:pos x="T0" y="T1"/>
                </a:cxn>
                <a:cxn ang="0">
                  <a:pos x="T2" y="T3"/>
                </a:cxn>
                <a:cxn ang="0">
                  <a:pos x="T4" y="T5"/>
                </a:cxn>
                <a:cxn ang="0">
                  <a:pos x="T6" y="T7"/>
                </a:cxn>
                <a:cxn ang="0">
                  <a:pos x="T8" y="T9"/>
                </a:cxn>
              </a:cxnLst>
              <a:rect l="0" t="0" r="r" b="b"/>
              <a:pathLst>
                <a:path w="61" h="43">
                  <a:moveTo>
                    <a:pt x="61" y="21"/>
                  </a:moveTo>
                  <a:lnTo>
                    <a:pt x="52" y="0"/>
                  </a:lnTo>
                  <a:lnTo>
                    <a:pt x="0" y="24"/>
                  </a:lnTo>
                  <a:lnTo>
                    <a:pt x="8" y="43"/>
                  </a:lnTo>
                  <a:lnTo>
                    <a:pt x="61"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 name="Freeform 24"/>
            <p:cNvSpPr>
              <a:spLocks/>
            </p:cNvSpPr>
            <p:nvPr/>
          </p:nvSpPr>
          <p:spPr bwMode="auto">
            <a:xfrm>
              <a:off x="5289696" y="2247107"/>
              <a:ext cx="96838" cy="76200"/>
            </a:xfrm>
            <a:custGeom>
              <a:avLst/>
              <a:gdLst>
                <a:gd name="T0" fmla="*/ 61 w 61"/>
                <a:gd name="T1" fmla="*/ 18 h 48"/>
                <a:gd name="T2" fmla="*/ 49 w 61"/>
                <a:gd name="T3" fmla="*/ 0 h 48"/>
                <a:gd name="T4" fmla="*/ 0 w 61"/>
                <a:gd name="T5" fmla="*/ 30 h 48"/>
                <a:gd name="T6" fmla="*/ 12 w 61"/>
                <a:gd name="T7" fmla="*/ 48 h 48"/>
                <a:gd name="T8" fmla="*/ 61 w 61"/>
                <a:gd name="T9" fmla="*/ 18 h 48"/>
              </a:gdLst>
              <a:ahLst/>
              <a:cxnLst>
                <a:cxn ang="0">
                  <a:pos x="T0" y="T1"/>
                </a:cxn>
                <a:cxn ang="0">
                  <a:pos x="T2" y="T3"/>
                </a:cxn>
                <a:cxn ang="0">
                  <a:pos x="T4" y="T5"/>
                </a:cxn>
                <a:cxn ang="0">
                  <a:pos x="T6" y="T7"/>
                </a:cxn>
                <a:cxn ang="0">
                  <a:pos x="T8" y="T9"/>
                </a:cxn>
              </a:cxnLst>
              <a:rect l="0" t="0" r="r" b="b"/>
              <a:pathLst>
                <a:path w="61" h="48">
                  <a:moveTo>
                    <a:pt x="61" y="18"/>
                  </a:moveTo>
                  <a:lnTo>
                    <a:pt x="49" y="0"/>
                  </a:lnTo>
                  <a:lnTo>
                    <a:pt x="0" y="30"/>
                  </a:lnTo>
                  <a:lnTo>
                    <a:pt x="12" y="48"/>
                  </a:lnTo>
                  <a:lnTo>
                    <a:pt x="61"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 name="Freeform 25"/>
            <p:cNvSpPr>
              <a:spLocks/>
            </p:cNvSpPr>
            <p:nvPr/>
          </p:nvSpPr>
          <p:spPr bwMode="auto">
            <a:xfrm>
              <a:off x="5399233" y="2166145"/>
              <a:ext cx="92075" cy="84138"/>
            </a:xfrm>
            <a:custGeom>
              <a:avLst/>
              <a:gdLst>
                <a:gd name="T0" fmla="*/ 58 w 58"/>
                <a:gd name="T1" fmla="*/ 18 h 53"/>
                <a:gd name="T2" fmla="*/ 45 w 58"/>
                <a:gd name="T3" fmla="*/ 0 h 53"/>
                <a:gd name="T4" fmla="*/ 0 w 58"/>
                <a:gd name="T5" fmla="*/ 36 h 53"/>
                <a:gd name="T6" fmla="*/ 13 w 58"/>
                <a:gd name="T7" fmla="*/ 53 h 53"/>
                <a:gd name="T8" fmla="*/ 58 w 58"/>
                <a:gd name="T9" fmla="*/ 18 h 53"/>
              </a:gdLst>
              <a:ahLst/>
              <a:cxnLst>
                <a:cxn ang="0">
                  <a:pos x="T0" y="T1"/>
                </a:cxn>
                <a:cxn ang="0">
                  <a:pos x="T2" y="T3"/>
                </a:cxn>
                <a:cxn ang="0">
                  <a:pos x="T4" y="T5"/>
                </a:cxn>
                <a:cxn ang="0">
                  <a:pos x="T6" y="T7"/>
                </a:cxn>
                <a:cxn ang="0">
                  <a:pos x="T8" y="T9"/>
                </a:cxn>
              </a:cxnLst>
              <a:rect l="0" t="0" r="r" b="b"/>
              <a:pathLst>
                <a:path w="58" h="53">
                  <a:moveTo>
                    <a:pt x="58" y="18"/>
                  </a:moveTo>
                  <a:lnTo>
                    <a:pt x="45" y="0"/>
                  </a:lnTo>
                  <a:lnTo>
                    <a:pt x="0" y="36"/>
                  </a:lnTo>
                  <a:lnTo>
                    <a:pt x="13" y="53"/>
                  </a:lnTo>
                  <a:lnTo>
                    <a:pt x="58"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 name="Freeform 26"/>
            <p:cNvSpPr>
              <a:spLocks/>
            </p:cNvSpPr>
            <p:nvPr/>
          </p:nvSpPr>
          <p:spPr bwMode="auto">
            <a:xfrm>
              <a:off x="5497658" y="2075657"/>
              <a:ext cx="88900" cy="88900"/>
            </a:xfrm>
            <a:custGeom>
              <a:avLst/>
              <a:gdLst>
                <a:gd name="T0" fmla="*/ 56 w 56"/>
                <a:gd name="T1" fmla="*/ 15 h 56"/>
                <a:gd name="T2" fmla="*/ 42 w 56"/>
                <a:gd name="T3" fmla="*/ 0 h 56"/>
                <a:gd name="T4" fmla="*/ 0 w 56"/>
                <a:gd name="T5" fmla="*/ 40 h 56"/>
                <a:gd name="T6" fmla="*/ 16 w 56"/>
                <a:gd name="T7" fmla="*/ 56 h 56"/>
                <a:gd name="T8" fmla="*/ 56 w 56"/>
                <a:gd name="T9" fmla="*/ 15 h 56"/>
              </a:gdLst>
              <a:ahLst/>
              <a:cxnLst>
                <a:cxn ang="0">
                  <a:pos x="T0" y="T1"/>
                </a:cxn>
                <a:cxn ang="0">
                  <a:pos x="T2" y="T3"/>
                </a:cxn>
                <a:cxn ang="0">
                  <a:pos x="T4" y="T5"/>
                </a:cxn>
                <a:cxn ang="0">
                  <a:pos x="T6" y="T7"/>
                </a:cxn>
                <a:cxn ang="0">
                  <a:pos x="T8" y="T9"/>
                </a:cxn>
              </a:cxnLst>
              <a:rect l="0" t="0" r="r" b="b"/>
              <a:pathLst>
                <a:path w="56" h="56">
                  <a:moveTo>
                    <a:pt x="56" y="15"/>
                  </a:moveTo>
                  <a:lnTo>
                    <a:pt x="42" y="0"/>
                  </a:lnTo>
                  <a:lnTo>
                    <a:pt x="0" y="40"/>
                  </a:lnTo>
                  <a:lnTo>
                    <a:pt x="16" y="56"/>
                  </a:lnTo>
                  <a:lnTo>
                    <a:pt x="56" y="1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 name="Freeform 27"/>
            <p:cNvSpPr>
              <a:spLocks/>
            </p:cNvSpPr>
            <p:nvPr/>
          </p:nvSpPr>
          <p:spPr bwMode="auto">
            <a:xfrm>
              <a:off x="5586558" y="1972470"/>
              <a:ext cx="82550" cy="95250"/>
            </a:xfrm>
            <a:custGeom>
              <a:avLst/>
              <a:gdLst>
                <a:gd name="T0" fmla="*/ 52 w 52"/>
                <a:gd name="T1" fmla="*/ 14 h 60"/>
                <a:gd name="T2" fmla="*/ 35 w 52"/>
                <a:gd name="T3" fmla="*/ 0 h 60"/>
                <a:gd name="T4" fmla="*/ 0 w 52"/>
                <a:gd name="T5" fmla="*/ 45 h 60"/>
                <a:gd name="T6" fmla="*/ 17 w 52"/>
                <a:gd name="T7" fmla="*/ 60 h 60"/>
                <a:gd name="T8" fmla="*/ 52 w 52"/>
                <a:gd name="T9" fmla="*/ 14 h 60"/>
              </a:gdLst>
              <a:ahLst/>
              <a:cxnLst>
                <a:cxn ang="0">
                  <a:pos x="T0" y="T1"/>
                </a:cxn>
                <a:cxn ang="0">
                  <a:pos x="T2" y="T3"/>
                </a:cxn>
                <a:cxn ang="0">
                  <a:pos x="T4" y="T5"/>
                </a:cxn>
                <a:cxn ang="0">
                  <a:pos x="T6" y="T7"/>
                </a:cxn>
                <a:cxn ang="0">
                  <a:pos x="T8" y="T9"/>
                </a:cxn>
              </a:cxnLst>
              <a:rect l="0" t="0" r="r" b="b"/>
              <a:pathLst>
                <a:path w="52" h="60">
                  <a:moveTo>
                    <a:pt x="52" y="14"/>
                  </a:moveTo>
                  <a:lnTo>
                    <a:pt x="35" y="0"/>
                  </a:lnTo>
                  <a:lnTo>
                    <a:pt x="0" y="45"/>
                  </a:lnTo>
                  <a:lnTo>
                    <a:pt x="17" y="60"/>
                  </a:lnTo>
                  <a:lnTo>
                    <a:pt x="52"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6" name="Freeform 28"/>
            <p:cNvSpPr>
              <a:spLocks/>
            </p:cNvSpPr>
            <p:nvPr/>
          </p:nvSpPr>
          <p:spPr bwMode="auto">
            <a:xfrm>
              <a:off x="5356371" y="2348707"/>
              <a:ext cx="77788" cy="96838"/>
            </a:xfrm>
            <a:custGeom>
              <a:avLst/>
              <a:gdLst>
                <a:gd name="T0" fmla="*/ 0 w 49"/>
                <a:gd name="T1" fmla="*/ 13 h 61"/>
                <a:gd name="T2" fmla="*/ 31 w 49"/>
                <a:gd name="T3" fmla="*/ 61 h 61"/>
                <a:gd name="T4" fmla="*/ 49 w 49"/>
                <a:gd name="T5" fmla="*/ 48 h 61"/>
                <a:gd name="T6" fmla="*/ 18 w 49"/>
                <a:gd name="T7" fmla="*/ 0 h 61"/>
                <a:gd name="T8" fmla="*/ 0 w 49"/>
                <a:gd name="T9" fmla="*/ 13 h 61"/>
              </a:gdLst>
              <a:ahLst/>
              <a:cxnLst>
                <a:cxn ang="0">
                  <a:pos x="T0" y="T1"/>
                </a:cxn>
                <a:cxn ang="0">
                  <a:pos x="T2" y="T3"/>
                </a:cxn>
                <a:cxn ang="0">
                  <a:pos x="T4" y="T5"/>
                </a:cxn>
                <a:cxn ang="0">
                  <a:pos x="T6" y="T7"/>
                </a:cxn>
                <a:cxn ang="0">
                  <a:pos x="T8" y="T9"/>
                </a:cxn>
              </a:cxnLst>
              <a:rect l="0" t="0" r="r" b="b"/>
              <a:pathLst>
                <a:path w="49" h="61">
                  <a:moveTo>
                    <a:pt x="0" y="13"/>
                  </a:moveTo>
                  <a:lnTo>
                    <a:pt x="31" y="61"/>
                  </a:lnTo>
                  <a:lnTo>
                    <a:pt x="49" y="48"/>
                  </a:lnTo>
                  <a:lnTo>
                    <a:pt x="18" y="0"/>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7" name="Freeform 29"/>
            <p:cNvSpPr>
              <a:spLocks/>
            </p:cNvSpPr>
            <p:nvPr/>
          </p:nvSpPr>
          <p:spPr bwMode="auto">
            <a:xfrm>
              <a:off x="5434158" y="2453482"/>
              <a:ext cx="87313" cy="92075"/>
            </a:xfrm>
            <a:custGeom>
              <a:avLst/>
              <a:gdLst>
                <a:gd name="T0" fmla="*/ 0 w 55"/>
                <a:gd name="T1" fmla="*/ 14 h 58"/>
                <a:gd name="T2" fmla="*/ 38 w 55"/>
                <a:gd name="T3" fmla="*/ 58 h 58"/>
                <a:gd name="T4" fmla="*/ 55 w 55"/>
                <a:gd name="T5" fmla="*/ 44 h 58"/>
                <a:gd name="T6" fmla="*/ 17 w 55"/>
                <a:gd name="T7" fmla="*/ 0 h 58"/>
                <a:gd name="T8" fmla="*/ 0 w 55"/>
                <a:gd name="T9" fmla="*/ 14 h 58"/>
              </a:gdLst>
              <a:ahLst/>
              <a:cxnLst>
                <a:cxn ang="0">
                  <a:pos x="T0" y="T1"/>
                </a:cxn>
                <a:cxn ang="0">
                  <a:pos x="T2" y="T3"/>
                </a:cxn>
                <a:cxn ang="0">
                  <a:pos x="T4" y="T5"/>
                </a:cxn>
                <a:cxn ang="0">
                  <a:pos x="T6" y="T7"/>
                </a:cxn>
                <a:cxn ang="0">
                  <a:pos x="T8" y="T9"/>
                </a:cxn>
              </a:cxnLst>
              <a:rect l="0" t="0" r="r" b="b"/>
              <a:pathLst>
                <a:path w="55" h="58">
                  <a:moveTo>
                    <a:pt x="0" y="14"/>
                  </a:moveTo>
                  <a:lnTo>
                    <a:pt x="38" y="58"/>
                  </a:lnTo>
                  <a:lnTo>
                    <a:pt x="55" y="44"/>
                  </a:lnTo>
                  <a:lnTo>
                    <a:pt x="17" y="0"/>
                  </a:lnTo>
                  <a:lnTo>
                    <a:pt x="0"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8" name="Freeform 30"/>
            <p:cNvSpPr>
              <a:spLocks/>
            </p:cNvSpPr>
            <p:nvPr/>
          </p:nvSpPr>
          <p:spPr bwMode="auto">
            <a:xfrm>
              <a:off x="5524646" y="2548732"/>
              <a:ext cx="92075" cy="85725"/>
            </a:xfrm>
            <a:custGeom>
              <a:avLst/>
              <a:gdLst>
                <a:gd name="T0" fmla="*/ 0 w 58"/>
                <a:gd name="T1" fmla="*/ 15 h 54"/>
                <a:gd name="T2" fmla="*/ 43 w 58"/>
                <a:gd name="T3" fmla="*/ 54 h 54"/>
                <a:gd name="T4" fmla="*/ 58 w 58"/>
                <a:gd name="T5" fmla="*/ 39 h 54"/>
                <a:gd name="T6" fmla="*/ 16 w 58"/>
                <a:gd name="T7" fmla="*/ 0 h 54"/>
                <a:gd name="T8" fmla="*/ 0 w 58"/>
                <a:gd name="T9" fmla="*/ 15 h 54"/>
              </a:gdLst>
              <a:ahLst/>
              <a:cxnLst>
                <a:cxn ang="0">
                  <a:pos x="T0" y="T1"/>
                </a:cxn>
                <a:cxn ang="0">
                  <a:pos x="T2" y="T3"/>
                </a:cxn>
                <a:cxn ang="0">
                  <a:pos x="T4" y="T5"/>
                </a:cxn>
                <a:cxn ang="0">
                  <a:pos x="T6" y="T7"/>
                </a:cxn>
                <a:cxn ang="0">
                  <a:pos x="T8" y="T9"/>
                </a:cxn>
              </a:cxnLst>
              <a:rect l="0" t="0" r="r" b="b"/>
              <a:pathLst>
                <a:path w="58" h="54">
                  <a:moveTo>
                    <a:pt x="0" y="15"/>
                  </a:moveTo>
                  <a:lnTo>
                    <a:pt x="43" y="54"/>
                  </a:lnTo>
                  <a:lnTo>
                    <a:pt x="58" y="39"/>
                  </a:lnTo>
                  <a:lnTo>
                    <a:pt x="16" y="0"/>
                  </a:lnTo>
                  <a:lnTo>
                    <a:pt x="0" y="1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9" name="Freeform 31"/>
            <p:cNvSpPr>
              <a:spLocks/>
            </p:cNvSpPr>
            <p:nvPr/>
          </p:nvSpPr>
          <p:spPr bwMode="auto">
            <a:xfrm>
              <a:off x="4129233" y="2161382"/>
              <a:ext cx="80963" cy="95250"/>
            </a:xfrm>
            <a:custGeom>
              <a:avLst/>
              <a:gdLst>
                <a:gd name="T0" fmla="*/ 32 w 51"/>
                <a:gd name="T1" fmla="*/ 60 h 60"/>
                <a:gd name="T2" fmla="*/ 51 w 51"/>
                <a:gd name="T3" fmla="*/ 49 h 60"/>
                <a:gd name="T4" fmla="*/ 18 w 51"/>
                <a:gd name="T5" fmla="*/ 0 h 60"/>
                <a:gd name="T6" fmla="*/ 0 w 51"/>
                <a:gd name="T7" fmla="*/ 13 h 60"/>
                <a:gd name="T8" fmla="*/ 32 w 51"/>
                <a:gd name="T9" fmla="*/ 60 h 60"/>
              </a:gdLst>
              <a:ahLst/>
              <a:cxnLst>
                <a:cxn ang="0">
                  <a:pos x="T0" y="T1"/>
                </a:cxn>
                <a:cxn ang="0">
                  <a:pos x="T2" y="T3"/>
                </a:cxn>
                <a:cxn ang="0">
                  <a:pos x="T4" y="T5"/>
                </a:cxn>
                <a:cxn ang="0">
                  <a:pos x="T6" y="T7"/>
                </a:cxn>
                <a:cxn ang="0">
                  <a:pos x="T8" y="T9"/>
                </a:cxn>
              </a:cxnLst>
              <a:rect l="0" t="0" r="r" b="b"/>
              <a:pathLst>
                <a:path w="51" h="60">
                  <a:moveTo>
                    <a:pt x="32" y="60"/>
                  </a:moveTo>
                  <a:lnTo>
                    <a:pt x="51" y="49"/>
                  </a:lnTo>
                  <a:lnTo>
                    <a:pt x="18" y="0"/>
                  </a:lnTo>
                  <a:lnTo>
                    <a:pt x="0" y="13"/>
                  </a:lnTo>
                  <a:lnTo>
                    <a:pt x="32" y="6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Freeform 32"/>
            <p:cNvSpPr>
              <a:spLocks/>
            </p:cNvSpPr>
            <p:nvPr/>
          </p:nvSpPr>
          <p:spPr bwMode="auto">
            <a:xfrm>
              <a:off x="4210196" y="2264570"/>
              <a:ext cx="85725" cy="93663"/>
            </a:xfrm>
            <a:custGeom>
              <a:avLst/>
              <a:gdLst>
                <a:gd name="T0" fmla="*/ 37 w 54"/>
                <a:gd name="T1" fmla="*/ 59 h 59"/>
                <a:gd name="T2" fmla="*/ 54 w 54"/>
                <a:gd name="T3" fmla="*/ 45 h 59"/>
                <a:gd name="T4" fmla="*/ 15 w 54"/>
                <a:gd name="T5" fmla="*/ 0 h 59"/>
                <a:gd name="T6" fmla="*/ 0 w 54"/>
                <a:gd name="T7" fmla="*/ 15 h 59"/>
                <a:gd name="T8" fmla="*/ 37 w 54"/>
                <a:gd name="T9" fmla="*/ 59 h 59"/>
              </a:gdLst>
              <a:ahLst/>
              <a:cxnLst>
                <a:cxn ang="0">
                  <a:pos x="T0" y="T1"/>
                </a:cxn>
                <a:cxn ang="0">
                  <a:pos x="T2" y="T3"/>
                </a:cxn>
                <a:cxn ang="0">
                  <a:pos x="T4" y="T5"/>
                </a:cxn>
                <a:cxn ang="0">
                  <a:pos x="T6" y="T7"/>
                </a:cxn>
                <a:cxn ang="0">
                  <a:pos x="T8" y="T9"/>
                </a:cxn>
              </a:cxnLst>
              <a:rect l="0" t="0" r="r" b="b"/>
              <a:pathLst>
                <a:path w="54" h="59">
                  <a:moveTo>
                    <a:pt x="37" y="59"/>
                  </a:moveTo>
                  <a:lnTo>
                    <a:pt x="54" y="45"/>
                  </a:lnTo>
                  <a:lnTo>
                    <a:pt x="15" y="0"/>
                  </a:lnTo>
                  <a:lnTo>
                    <a:pt x="0" y="15"/>
                  </a:lnTo>
                  <a:lnTo>
                    <a:pt x="37" y="5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 name="Freeform 33"/>
            <p:cNvSpPr>
              <a:spLocks/>
            </p:cNvSpPr>
            <p:nvPr/>
          </p:nvSpPr>
          <p:spPr bwMode="auto">
            <a:xfrm>
              <a:off x="3645046" y="1816895"/>
              <a:ext cx="46038" cy="95250"/>
            </a:xfrm>
            <a:custGeom>
              <a:avLst/>
              <a:gdLst>
                <a:gd name="T0" fmla="*/ 21 w 29"/>
                <a:gd name="T1" fmla="*/ 0 h 60"/>
                <a:gd name="T2" fmla="*/ 0 w 29"/>
                <a:gd name="T3" fmla="*/ 3 h 60"/>
                <a:gd name="T4" fmla="*/ 7 w 29"/>
                <a:gd name="T5" fmla="*/ 60 h 60"/>
                <a:gd name="T6" fmla="*/ 29 w 29"/>
                <a:gd name="T7" fmla="*/ 57 h 60"/>
                <a:gd name="T8" fmla="*/ 21 w 29"/>
                <a:gd name="T9" fmla="*/ 0 h 60"/>
              </a:gdLst>
              <a:ahLst/>
              <a:cxnLst>
                <a:cxn ang="0">
                  <a:pos x="T0" y="T1"/>
                </a:cxn>
                <a:cxn ang="0">
                  <a:pos x="T2" y="T3"/>
                </a:cxn>
                <a:cxn ang="0">
                  <a:pos x="T4" y="T5"/>
                </a:cxn>
                <a:cxn ang="0">
                  <a:pos x="T6" y="T7"/>
                </a:cxn>
                <a:cxn ang="0">
                  <a:pos x="T8" y="T9"/>
                </a:cxn>
              </a:cxnLst>
              <a:rect l="0" t="0" r="r" b="b"/>
              <a:pathLst>
                <a:path w="29" h="60">
                  <a:moveTo>
                    <a:pt x="21" y="0"/>
                  </a:moveTo>
                  <a:lnTo>
                    <a:pt x="0" y="3"/>
                  </a:lnTo>
                  <a:lnTo>
                    <a:pt x="7" y="60"/>
                  </a:lnTo>
                  <a:lnTo>
                    <a:pt x="29" y="57"/>
                  </a:lnTo>
                  <a:lnTo>
                    <a:pt x="2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Freeform 34"/>
            <p:cNvSpPr>
              <a:spLocks/>
            </p:cNvSpPr>
            <p:nvPr/>
          </p:nvSpPr>
          <p:spPr bwMode="auto">
            <a:xfrm>
              <a:off x="3665683" y="1945482"/>
              <a:ext cx="55563" cy="96838"/>
            </a:xfrm>
            <a:custGeom>
              <a:avLst/>
              <a:gdLst>
                <a:gd name="T0" fmla="*/ 21 w 35"/>
                <a:gd name="T1" fmla="*/ 0 h 61"/>
                <a:gd name="T2" fmla="*/ 0 w 35"/>
                <a:gd name="T3" fmla="*/ 5 h 61"/>
                <a:gd name="T4" fmla="*/ 15 w 35"/>
                <a:gd name="T5" fmla="*/ 61 h 61"/>
                <a:gd name="T6" fmla="*/ 35 w 35"/>
                <a:gd name="T7" fmla="*/ 56 h 61"/>
                <a:gd name="T8" fmla="*/ 21 w 35"/>
                <a:gd name="T9" fmla="*/ 0 h 61"/>
              </a:gdLst>
              <a:ahLst/>
              <a:cxnLst>
                <a:cxn ang="0">
                  <a:pos x="T0" y="T1"/>
                </a:cxn>
                <a:cxn ang="0">
                  <a:pos x="T2" y="T3"/>
                </a:cxn>
                <a:cxn ang="0">
                  <a:pos x="T4" y="T5"/>
                </a:cxn>
                <a:cxn ang="0">
                  <a:pos x="T6" y="T7"/>
                </a:cxn>
                <a:cxn ang="0">
                  <a:pos x="T8" y="T9"/>
                </a:cxn>
              </a:cxnLst>
              <a:rect l="0" t="0" r="r" b="b"/>
              <a:pathLst>
                <a:path w="35" h="61">
                  <a:moveTo>
                    <a:pt x="21" y="0"/>
                  </a:moveTo>
                  <a:lnTo>
                    <a:pt x="0" y="5"/>
                  </a:lnTo>
                  <a:lnTo>
                    <a:pt x="15" y="61"/>
                  </a:lnTo>
                  <a:lnTo>
                    <a:pt x="35" y="56"/>
                  </a:lnTo>
                  <a:lnTo>
                    <a:pt x="2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Freeform 35"/>
            <p:cNvSpPr>
              <a:spLocks/>
            </p:cNvSpPr>
            <p:nvPr/>
          </p:nvSpPr>
          <p:spPr bwMode="auto">
            <a:xfrm>
              <a:off x="3705371" y="2070895"/>
              <a:ext cx="63500" cy="96838"/>
            </a:xfrm>
            <a:custGeom>
              <a:avLst/>
              <a:gdLst>
                <a:gd name="T0" fmla="*/ 20 w 40"/>
                <a:gd name="T1" fmla="*/ 0 h 61"/>
                <a:gd name="T2" fmla="*/ 0 w 40"/>
                <a:gd name="T3" fmla="*/ 8 h 61"/>
                <a:gd name="T4" fmla="*/ 21 w 40"/>
                <a:gd name="T5" fmla="*/ 61 h 61"/>
                <a:gd name="T6" fmla="*/ 40 w 40"/>
                <a:gd name="T7" fmla="*/ 54 h 61"/>
                <a:gd name="T8" fmla="*/ 20 w 40"/>
                <a:gd name="T9" fmla="*/ 0 h 61"/>
              </a:gdLst>
              <a:ahLst/>
              <a:cxnLst>
                <a:cxn ang="0">
                  <a:pos x="T0" y="T1"/>
                </a:cxn>
                <a:cxn ang="0">
                  <a:pos x="T2" y="T3"/>
                </a:cxn>
                <a:cxn ang="0">
                  <a:pos x="T4" y="T5"/>
                </a:cxn>
                <a:cxn ang="0">
                  <a:pos x="T6" y="T7"/>
                </a:cxn>
                <a:cxn ang="0">
                  <a:pos x="T8" y="T9"/>
                </a:cxn>
              </a:cxnLst>
              <a:rect l="0" t="0" r="r" b="b"/>
              <a:pathLst>
                <a:path w="40" h="61">
                  <a:moveTo>
                    <a:pt x="20" y="0"/>
                  </a:moveTo>
                  <a:lnTo>
                    <a:pt x="0" y="8"/>
                  </a:lnTo>
                  <a:lnTo>
                    <a:pt x="21" y="61"/>
                  </a:lnTo>
                  <a:lnTo>
                    <a:pt x="40" y="54"/>
                  </a:lnTo>
                  <a:lnTo>
                    <a:pt x="20"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 name="Freeform 36"/>
            <p:cNvSpPr>
              <a:spLocks/>
            </p:cNvSpPr>
            <p:nvPr/>
          </p:nvSpPr>
          <p:spPr bwMode="auto">
            <a:xfrm>
              <a:off x="3759346" y="2188370"/>
              <a:ext cx="71438" cy="98425"/>
            </a:xfrm>
            <a:custGeom>
              <a:avLst/>
              <a:gdLst>
                <a:gd name="T0" fmla="*/ 18 w 45"/>
                <a:gd name="T1" fmla="*/ 0 h 62"/>
                <a:gd name="T2" fmla="*/ 0 w 45"/>
                <a:gd name="T3" fmla="*/ 11 h 62"/>
                <a:gd name="T4" fmla="*/ 27 w 45"/>
                <a:gd name="T5" fmla="*/ 62 h 62"/>
                <a:gd name="T6" fmla="*/ 45 w 45"/>
                <a:gd name="T7" fmla="*/ 51 h 62"/>
                <a:gd name="T8" fmla="*/ 18 w 45"/>
                <a:gd name="T9" fmla="*/ 0 h 62"/>
              </a:gdLst>
              <a:ahLst/>
              <a:cxnLst>
                <a:cxn ang="0">
                  <a:pos x="T0" y="T1"/>
                </a:cxn>
                <a:cxn ang="0">
                  <a:pos x="T2" y="T3"/>
                </a:cxn>
                <a:cxn ang="0">
                  <a:pos x="T4" y="T5"/>
                </a:cxn>
                <a:cxn ang="0">
                  <a:pos x="T6" y="T7"/>
                </a:cxn>
                <a:cxn ang="0">
                  <a:pos x="T8" y="T9"/>
                </a:cxn>
              </a:cxnLst>
              <a:rect l="0" t="0" r="r" b="b"/>
              <a:pathLst>
                <a:path w="45" h="62">
                  <a:moveTo>
                    <a:pt x="18" y="0"/>
                  </a:moveTo>
                  <a:lnTo>
                    <a:pt x="0" y="11"/>
                  </a:lnTo>
                  <a:lnTo>
                    <a:pt x="27" y="62"/>
                  </a:lnTo>
                  <a:lnTo>
                    <a:pt x="45" y="51"/>
                  </a:lnTo>
                  <a:lnTo>
                    <a:pt x="18"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 name="Freeform 37"/>
            <p:cNvSpPr>
              <a:spLocks/>
            </p:cNvSpPr>
            <p:nvPr/>
          </p:nvSpPr>
          <p:spPr bwMode="auto">
            <a:xfrm>
              <a:off x="3821258" y="2309020"/>
              <a:ext cx="80963" cy="95250"/>
            </a:xfrm>
            <a:custGeom>
              <a:avLst/>
              <a:gdLst>
                <a:gd name="T0" fmla="*/ 0 w 51"/>
                <a:gd name="T1" fmla="*/ 12 h 60"/>
                <a:gd name="T2" fmla="*/ 32 w 51"/>
                <a:gd name="T3" fmla="*/ 60 h 60"/>
                <a:gd name="T4" fmla="*/ 51 w 51"/>
                <a:gd name="T5" fmla="*/ 48 h 60"/>
                <a:gd name="T6" fmla="*/ 18 w 51"/>
                <a:gd name="T7" fmla="*/ 0 h 60"/>
                <a:gd name="T8" fmla="*/ 0 w 51"/>
                <a:gd name="T9" fmla="*/ 12 h 60"/>
              </a:gdLst>
              <a:ahLst/>
              <a:cxnLst>
                <a:cxn ang="0">
                  <a:pos x="T0" y="T1"/>
                </a:cxn>
                <a:cxn ang="0">
                  <a:pos x="T2" y="T3"/>
                </a:cxn>
                <a:cxn ang="0">
                  <a:pos x="T4" y="T5"/>
                </a:cxn>
                <a:cxn ang="0">
                  <a:pos x="T6" y="T7"/>
                </a:cxn>
                <a:cxn ang="0">
                  <a:pos x="T8" y="T9"/>
                </a:cxn>
              </a:cxnLst>
              <a:rect l="0" t="0" r="r" b="b"/>
              <a:pathLst>
                <a:path w="51" h="60">
                  <a:moveTo>
                    <a:pt x="0" y="12"/>
                  </a:moveTo>
                  <a:lnTo>
                    <a:pt x="32" y="60"/>
                  </a:lnTo>
                  <a:lnTo>
                    <a:pt x="51" y="48"/>
                  </a:lnTo>
                  <a:lnTo>
                    <a:pt x="18" y="0"/>
                  </a:lnTo>
                  <a:lnTo>
                    <a:pt x="0"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 name="Freeform 38"/>
            <p:cNvSpPr>
              <a:spLocks/>
            </p:cNvSpPr>
            <p:nvPr/>
          </p:nvSpPr>
          <p:spPr bwMode="auto">
            <a:xfrm>
              <a:off x="4302271" y="2359820"/>
              <a:ext cx="88900" cy="85725"/>
            </a:xfrm>
            <a:custGeom>
              <a:avLst/>
              <a:gdLst>
                <a:gd name="T0" fmla="*/ 56 w 56"/>
                <a:gd name="T1" fmla="*/ 38 h 54"/>
                <a:gd name="T2" fmla="*/ 14 w 56"/>
                <a:gd name="T3" fmla="*/ 0 h 54"/>
                <a:gd name="T4" fmla="*/ 0 w 56"/>
                <a:gd name="T5" fmla="*/ 16 h 54"/>
                <a:gd name="T6" fmla="*/ 42 w 56"/>
                <a:gd name="T7" fmla="*/ 54 h 54"/>
                <a:gd name="T8" fmla="*/ 56 w 56"/>
                <a:gd name="T9" fmla="*/ 38 h 54"/>
              </a:gdLst>
              <a:ahLst/>
              <a:cxnLst>
                <a:cxn ang="0">
                  <a:pos x="T0" y="T1"/>
                </a:cxn>
                <a:cxn ang="0">
                  <a:pos x="T2" y="T3"/>
                </a:cxn>
                <a:cxn ang="0">
                  <a:pos x="T4" y="T5"/>
                </a:cxn>
                <a:cxn ang="0">
                  <a:pos x="T6" y="T7"/>
                </a:cxn>
                <a:cxn ang="0">
                  <a:pos x="T8" y="T9"/>
                </a:cxn>
              </a:cxnLst>
              <a:rect l="0" t="0" r="r" b="b"/>
              <a:pathLst>
                <a:path w="56" h="54">
                  <a:moveTo>
                    <a:pt x="56" y="38"/>
                  </a:moveTo>
                  <a:lnTo>
                    <a:pt x="14" y="0"/>
                  </a:lnTo>
                  <a:lnTo>
                    <a:pt x="0" y="16"/>
                  </a:lnTo>
                  <a:lnTo>
                    <a:pt x="42" y="54"/>
                  </a:lnTo>
                  <a:lnTo>
                    <a:pt x="56" y="3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 name="Freeform 39"/>
            <p:cNvSpPr>
              <a:spLocks/>
            </p:cNvSpPr>
            <p:nvPr/>
          </p:nvSpPr>
          <p:spPr bwMode="auto">
            <a:xfrm>
              <a:off x="4835671" y="2486820"/>
              <a:ext cx="71438" cy="96838"/>
            </a:xfrm>
            <a:custGeom>
              <a:avLst/>
              <a:gdLst>
                <a:gd name="T0" fmla="*/ 0 w 45"/>
                <a:gd name="T1" fmla="*/ 9 h 61"/>
                <a:gd name="T2" fmla="*/ 26 w 45"/>
                <a:gd name="T3" fmla="*/ 61 h 61"/>
                <a:gd name="T4" fmla="*/ 45 w 45"/>
                <a:gd name="T5" fmla="*/ 52 h 61"/>
                <a:gd name="T6" fmla="*/ 19 w 45"/>
                <a:gd name="T7" fmla="*/ 0 h 61"/>
                <a:gd name="T8" fmla="*/ 0 w 45"/>
                <a:gd name="T9" fmla="*/ 9 h 61"/>
              </a:gdLst>
              <a:ahLst/>
              <a:cxnLst>
                <a:cxn ang="0">
                  <a:pos x="T0" y="T1"/>
                </a:cxn>
                <a:cxn ang="0">
                  <a:pos x="T2" y="T3"/>
                </a:cxn>
                <a:cxn ang="0">
                  <a:pos x="T4" y="T5"/>
                </a:cxn>
                <a:cxn ang="0">
                  <a:pos x="T6" y="T7"/>
                </a:cxn>
                <a:cxn ang="0">
                  <a:pos x="T8" y="T9"/>
                </a:cxn>
              </a:cxnLst>
              <a:rect l="0" t="0" r="r" b="b"/>
              <a:pathLst>
                <a:path w="45" h="61">
                  <a:moveTo>
                    <a:pt x="0" y="9"/>
                  </a:moveTo>
                  <a:lnTo>
                    <a:pt x="26" y="61"/>
                  </a:lnTo>
                  <a:lnTo>
                    <a:pt x="45" y="52"/>
                  </a:lnTo>
                  <a:lnTo>
                    <a:pt x="19" y="0"/>
                  </a:lnTo>
                  <a:lnTo>
                    <a:pt x="0" y="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Freeform 40"/>
            <p:cNvSpPr>
              <a:spLocks/>
            </p:cNvSpPr>
            <p:nvPr/>
          </p:nvSpPr>
          <p:spPr bwMode="auto">
            <a:xfrm>
              <a:off x="4894408" y="2624932"/>
              <a:ext cx="71438" cy="96838"/>
            </a:xfrm>
            <a:custGeom>
              <a:avLst/>
              <a:gdLst>
                <a:gd name="T0" fmla="*/ 45 w 45"/>
                <a:gd name="T1" fmla="*/ 52 h 61"/>
                <a:gd name="T2" fmla="*/ 20 w 45"/>
                <a:gd name="T3" fmla="*/ 0 h 61"/>
                <a:gd name="T4" fmla="*/ 0 w 45"/>
                <a:gd name="T5" fmla="*/ 9 h 61"/>
                <a:gd name="T6" fmla="*/ 25 w 45"/>
                <a:gd name="T7" fmla="*/ 61 h 61"/>
                <a:gd name="T8" fmla="*/ 45 w 45"/>
                <a:gd name="T9" fmla="*/ 52 h 61"/>
              </a:gdLst>
              <a:ahLst/>
              <a:cxnLst>
                <a:cxn ang="0">
                  <a:pos x="T0" y="T1"/>
                </a:cxn>
                <a:cxn ang="0">
                  <a:pos x="T2" y="T3"/>
                </a:cxn>
                <a:cxn ang="0">
                  <a:pos x="T4" y="T5"/>
                </a:cxn>
                <a:cxn ang="0">
                  <a:pos x="T6" y="T7"/>
                </a:cxn>
                <a:cxn ang="0">
                  <a:pos x="T8" y="T9"/>
                </a:cxn>
              </a:cxnLst>
              <a:rect l="0" t="0" r="r" b="b"/>
              <a:pathLst>
                <a:path w="45" h="61">
                  <a:moveTo>
                    <a:pt x="45" y="52"/>
                  </a:moveTo>
                  <a:lnTo>
                    <a:pt x="20" y="0"/>
                  </a:lnTo>
                  <a:lnTo>
                    <a:pt x="0" y="9"/>
                  </a:lnTo>
                  <a:lnTo>
                    <a:pt x="25" y="61"/>
                  </a:lnTo>
                  <a:lnTo>
                    <a:pt x="45" y="5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Freeform 41"/>
            <p:cNvSpPr>
              <a:spLocks/>
            </p:cNvSpPr>
            <p:nvPr/>
          </p:nvSpPr>
          <p:spPr bwMode="auto">
            <a:xfrm>
              <a:off x="4940446" y="2761457"/>
              <a:ext cx="73025" cy="96838"/>
            </a:xfrm>
            <a:custGeom>
              <a:avLst/>
              <a:gdLst>
                <a:gd name="T0" fmla="*/ 46 w 46"/>
                <a:gd name="T1" fmla="*/ 52 h 61"/>
                <a:gd name="T2" fmla="*/ 20 w 46"/>
                <a:gd name="T3" fmla="*/ 0 h 61"/>
                <a:gd name="T4" fmla="*/ 0 w 46"/>
                <a:gd name="T5" fmla="*/ 9 h 61"/>
                <a:gd name="T6" fmla="*/ 26 w 46"/>
                <a:gd name="T7" fmla="*/ 61 h 61"/>
                <a:gd name="T8" fmla="*/ 46 w 46"/>
                <a:gd name="T9" fmla="*/ 52 h 61"/>
              </a:gdLst>
              <a:ahLst/>
              <a:cxnLst>
                <a:cxn ang="0">
                  <a:pos x="T0" y="T1"/>
                </a:cxn>
                <a:cxn ang="0">
                  <a:pos x="T2" y="T3"/>
                </a:cxn>
                <a:cxn ang="0">
                  <a:pos x="T4" y="T5"/>
                </a:cxn>
                <a:cxn ang="0">
                  <a:pos x="T6" y="T7"/>
                </a:cxn>
                <a:cxn ang="0">
                  <a:pos x="T8" y="T9"/>
                </a:cxn>
              </a:cxnLst>
              <a:rect l="0" t="0" r="r" b="b"/>
              <a:pathLst>
                <a:path w="46" h="61">
                  <a:moveTo>
                    <a:pt x="46" y="52"/>
                  </a:moveTo>
                  <a:lnTo>
                    <a:pt x="20" y="0"/>
                  </a:lnTo>
                  <a:lnTo>
                    <a:pt x="0" y="9"/>
                  </a:lnTo>
                  <a:lnTo>
                    <a:pt x="26" y="61"/>
                  </a:lnTo>
                  <a:lnTo>
                    <a:pt x="46" y="5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 name="Freeform 42"/>
            <p:cNvSpPr>
              <a:spLocks/>
            </p:cNvSpPr>
            <p:nvPr/>
          </p:nvSpPr>
          <p:spPr bwMode="auto">
            <a:xfrm>
              <a:off x="4764233" y="2374107"/>
              <a:ext cx="79375" cy="95250"/>
            </a:xfrm>
            <a:custGeom>
              <a:avLst/>
              <a:gdLst>
                <a:gd name="T0" fmla="*/ 50 w 50"/>
                <a:gd name="T1" fmla="*/ 49 h 60"/>
                <a:gd name="T2" fmla="*/ 19 w 50"/>
                <a:gd name="T3" fmla="*/ 0 h 60"/>
                <a:gd name="T4" fmla="*/ 0 w 50"/>
                <a:gd name="T5" fmla="*/ 12 h 60"/>
                <a:gd name="T6" fmla="*/ 32 w 50"/>
                <a:gd name="T7" fmla="*/ 60 h 60"/>
                <a:gd name="T8" fmla="*/ 50 w 50"/>
                <a:gd name="T9" fmla="*/ 49 h 60"/>
              </a:gdLst>
              <a:ahLst/>
              <a:cxnLst>
                <a:cxn ang="0">
                  <a:pos x="T0" y="T1"/>
                </a:cxn>
                <a:cxn ang="0">
                  <a:pos x="T2" y="T3"/>
                </a:cxn>
                <a:cxn ang="0">
                  <a:pos x="T4" y="T5"/>
                </a:cxn>
                <a:cxn ang="0">
                  <a:pos x="T6" y="T7"/>
                </a:cxn>
                <a:cxn ang="0">
                  <a:pos x="T8" y="T9"/>
                </a:cxn>
              </a:cxnLst>
              <a:rect l="0" t="0" r="r" b="b"/>
              <a:pathLst>
                <a:path w="50" h="60">
                  <a:moveTo>
                    <a:pt x="50" y="49"/>
                  </a:moveTo>
                  <a:lnTo>
                    <a:pt x="19" y="0"/>
                  </a:lnTo>
                  <a:lnTo>
                    <a:pt x="0" y="12"/>
                  </a:lnTo>
                  <a:lnTo>
                    <a:pt x="32" y="60"/>
                  </a:lnTo>
                  <a:lnTo>
                    <a:pt x="50" y="4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Freeform 43"/>
            <p:cNvSpPr>
              <a:spLocks/>
            </p:cNvSpPr>
            <p:nvPr/>
          </p:nvSpPr>
          <p:spPr bwMode="auto">
            <a:xfrm>
              <a:off x="4680096" y="2270920"/>
              <a:ext cx="87313" cy="93663"/>
            </a:xfrm>
            <a:custGeom>
              <a:avLst/>
              <a:gdLst>
                <a:gd name="T0" fmla="*/ 17 w 55"/>
                <a:gd name="T1" fmla="*/ 0 h 59"/>
                <a:gd name="T2" fmla="*/ 0 w 55"/>
                <a:gd name="T3" fmla="*/ 15 h 59"/>
                <a:gd name="T4" fmla="*/ 38 w 55"/>
                <a:gd name="T5" fmla="*/ 59 h 59"/>
                <a:gd name="T6" fmla="*/ 55 w 55"/>
                <a:gd name="T7" fmla="*/ 45 h 59"/>
                <a:gd name="T8" fmla="*/ 17 w 55"/>
                <a:gd name="T9" fmla="*/ 0 h 59"/>
              </a:gdLst>
              <a:ahLst/>
              <a:cxnLst>
                <a:cxn ang="0">
                  <a:pos x="T0" y="T1"/>
                </a:cxn>
                <a:cxn ang="0">
                  <a:pos x="T2" y="T3"/>
                </a:cxn>
                <a:cxn ang="0">
                  <a:pos x="T4" y="T5"/>
                </a:cxn>
                <a:cxn ang="0">
                  <a:pos x="T6" y="T7"/>
                </a:cxn>
                <a:cxn ang="0">
                  <a:pos x="T8" y="T9"/>
                </a:cxn>
              </a:cxnLst>
              <a:rect l="0" t="0" r="r" b="b"/>
              <a:pathLst>
                <a:path w="55" h="59">
                  <a:moveTo>
                    <a:pt x="17" y="0"/>
                  </a:moveTo>
                  <a:lnTo>
                    <a:pt x="0" y="15"/>
                  </a:lnTo>
                  <a:lnTo>
                    <a:pt x="38" y="59"/>
                  </a:lnTo>
                  <a:lnTo>
                    <a:pt x="55" y="45"/>
                  </a:lnTo>
                  <a:lnTo>
                    <a:pt x="17"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 name="Freeform 44"/>
            <p:cNvSpPr>
              <a:spLocks/>
            </p:cNvSpPr>
            <p:nvPr/>
          </p:nvSpPr>
          <p:spPr bwMode="auto">
            <a:xfrm>
              <a:off x="4584846" y="2180432"/>
              <a:ext cx="92075" cy="87313"/>
            </a:xfrm>
            <a:custGeom>
              <a:avLst/>
              <a:gdLst>
                <a:gd name="T0" fmla="*/ 0 w 58"/>
                <a:gd name="T1" fmla="*/ 16 h 55"/>
                <a:gd name="T2" fmla="*/ 43 w 58"/>
                <a:gd name="T3" fmla="*/ 55 h 55"/>
                <a:gd name="T4" fmla="*/ 58 w 58"/>
                <a:gd name="T5" fmla="*/ 39 h 55"/>
                <a:gd name="T6" fmla="*/ 16 w 58"/>
                <a:gd name="T7" fmla="*/ 0 h 55"/>
                <a:gd name="T8" fmla="*/ 0 w 58"/>
                <a:gd name="T9" fmla="*/ 16 h 55"/>
              </a:gdLst>
              <a:ahLst/>
              <a:cxnLst>
                <a:cxn ang="0">
                  <a:pos x="T0" y="T1"/>
                </a:cxn>
                <a:cxn ang="0">
                  <a:pos x="T2" y="T3"/>
                </a:cxn>
                <a:cxn ang="0">
                  <a:pos x="T4" y="T5"/>
                </a:cxn>
                <a:cxn ang="0">
                  <a:pos x="T6" y="T7"/>
                </a:cxn>
                <a:cxn ang="0">
                  <a:pos x="T8" y="T9"/>
                </a:cxn>
              </a:cxnLst>
              <a:rect l="0" t="0" r="r" b="b"/>
              <a:pathLst>
                <a:path w="58" h="55">
                  <a:moveTo>
                    <a:pt x="0" y="16"/>
                  </a:moveTo>
                  <a:lnTo>
                    <a:pt x="43" y="55"/>
                  </a:lnTo>
                  <a:lnTo>
                    <a:pt x="58" y="39"/>
                  </a:lnTo>
                  <a:lnTo>
                    <a:pt x="16" y="0"/>
                  </a:lnTo>
                  <a:lnTo>
                    <a:pt x="0" y="16"/>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Freeform 45"/>
            <p:cNvSpPr>
              <a:spLocks/>
            </p:cNvSpPr>
            <p:nvPr/>
          </p:nvSpPr>
          <p:spPr bwMode="auto">
            <a:xfrm>
              <a:off x="4480071" y="2102645"/>
              <a:ext cx="95250" cy="79375"/>
            </a:xfrm>
            <a:custGeom>
              <a:avLst/>
              <a:gdLst>
                <a:gd name="T0" fmla="*/ 60 w 60"/>
                <a:gd name="T1" fmla="*/ 34 h 50"/>
                <a:gd name="T2" fmla="*/ 13 w 60"/>
                <a:gd name="T3" fmla="*/ 0 h 50"/>
                <a:gd name="T4" fmla="*/ 0 w 60"/>
                <a:gd name="T5" fmla="*/ 17 h 50"/>
                <a:gd name="T6" fmla="*/ 47 w 60"/>
                <a:gd name="T7" fmla="*/ 50 h 50"/>
                <a:gd name="T8" fmla="*/ 60 w 60"/>
                <a:gd name="T9" fmla="*/ 34 h 50"/>
              </a:gdLst>
              <a:ahLst/>
              <a:cxnLst>
                <a:cxn ang="0">
                  <a:pos x="T0" y="T1"/>
                </a:cxn>
                <a:cxn ang="0">
                  <a:pos x="T2" y="T3"/>
                </a:cxn>
                <a:cxn ang="0">
                  <a:pos x="T4" y="T5"/>
                </a:cxn>
                <a:cxn ang="0">
                  <a:pos x="T6" y="T7"/>
                </a:cxn>
                <a:cxn ang="0">
                  <a:pos x="T8" y="T9"/>
                </a:cxn>
              </a:cxnLst>
              <a:rect l="0" t="0" r="r" b="b"/>
              <a:pathLst>
                <a:path w="60" h="50">
                  <a:moveTo>
                    <a:pt x="60" y="34"/>
                  </a:moveTo>
                  <a:lnTo>
                    <a:pt x="13" y="0"/>
                  </a:lnTo>
                  <a:lnTo>
                    <a:pt x="0" y="17"/>
                  </a:lnTo>
                  <a:lnTo>
                    <a:pt x="47" y="50"/>
                  </a:lnTo>
                  <a:lnTo>
                    <a:pt x="60" y="3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Freeform 46"/>
            <p:cNvSpPr>
              <a:spLocks/>
            </p:cNvSpPr>
            <p:nvPr/>
          </p:nvSpPr>
          <p:spPr bwMode="auto">
            <a:xfrm>
              <a:off x="4365771" y="2035970"/>
              <a:ext cx="98425" cy="74613"/>
            </a:xfrm>
            <a:custGeom>
              <a:avLst/>
              <a:gdLst>
                <a:gd name="T0" fmla="*/ 62 w 62"/>
                <a:gd name="T1" fmla="*/ 29 h 47"/>
                <a:gd name="T2" fmla="*/ 11 w 62"/>
                <a:gd name="T3" fmla="*/ 0 h 47"/>
                <a:gd name="T4" fmla="*/ 0 w 62"/>
                <a:gd name="T5" fmla="*/ 20 h 47"/>
                <a:gd name="T6" fmla="*/ 51 w 62"/>
                <a:gd name="T7" fmla="*/ 47 h 47"/>
                <a:gd name="T8" fmla="*/ 62 w 62"/>
                <a:gd name="T9" fmla="*/ 29 h 47"/>
              </a:gdLst>
              <a:ahLst/>
              <a:cxnLst>
                <a:cxn ang="0">
                  <a:pos x="T0" y="T1"/>
                </a:cxn>
                <a:cxn ang="0">
                  <a:pos x="T2" y="T3"/>
                </a:cxn>
                <a:cxn ang="0">
                  <a:pos x="T4" y="T5"/>
                </a:cxn>
                <a:cxn ang="0">
                  <a:pos x="T6" y="T7"/>
                </a:cxn>
                <a:cxn ang="0">
                  <a:pos x="T8" y="T9"/>
                </a:cxn>
              </a:cxnLst>
              <a:rect l="0" t="0" r="r" b="b"/>
              <a:pathLst>
                <a:path w="62" h="47">
                  <a:moveTo>
                    <a:pt x="62" y="29"/>
                  </a:moveTo>
                  <a:lnTo>
                    <a:pt x="11" y="0"/>
                  </a:lnTo>
                  <a:lnTo>
                    <a:pt x="0" y="20"/>
                  </a:lnTo>
                  <a:lnTo>
                    <a:pt x="51" y="47"/>
                  </a:lnTo>
                  <a:lnTo>
                    <a:pt x="62" y="2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 name="Freeform 47"/>
            <p:cNvSpPr>
              <a:spLocks/>
            </p:cNvSpPr>
            <p:nvPr/>
          </p:nvSpPr>
          <p:spPr bwMode="auto">
            <a:xfrm>
              <a:off x="4248296" y="1986757"/>
              <a:ext cx="95250" cy="66675"/>
            </a:xfrm>
            <a:custGeom>
              <a:avLst/>
              <a:gdLst>
                <a:gd name="T0" fmla="*/ 60 w 60"/>
                <a:gd name="T1" fmla="*/ 22 h 42"/>
                <a:gd name="T2" fmla="*/ 8 w 60"/>
                <a:gd name="T3" fmla="*/ 0 h 42"/>
                <a:gd name="T4" fmla="*/ 0 w 60"/>
                <a:gd name="T5" fmla="*/ 21 h 42"/>
                <a:gd name="T6" fmla="*/ 54 w 60"/>
                <a:gd name="T7" fmla="*/ 42 h 42"/>
                <a:gd name="T8" fmla="*/ 60 w 60"/>
                <a:gd name="T9" fmla="*/ 22 h 42"/>
              </a:gdLst>
              <a:ahLst/>
              <a:cxnLst>
                <a:cxn ang="0">
                  <a:pos x="T0" y="T1"/>
                </a:cxn>
                <a:cxn ang="0">
                  <a:pos x="T2" y="T3"/>
                </a:cxn>
                <a:cxn ang="0">
                  <a:pos x="T4" y="T5"/>
                </a:cxn>
                <a:cxn ang="0">
                  <a:pos x="T6" y="T7"/>
                </a:cxn>
                <a:cxn ang="0">
                  <a:pos x="T8" y="T9"/>
                </a:cxn>
              </a:cxnLst>
              <a:rect l="0" t="0" r="r" b="b"/>
              <a:pathLst>
                <a:path w="60" h="42">
                  <a:moveTo>
                    <a:pt x="60" y="22"/>
                  </a:moveTo>
                  <a:lnTo>
                    <a:pt x="8" y="0"/>
                  </a:lnTo>
                  <a:lnTo>
                    <a:pt x="0" y="21"/>
                  </a:lnTo>
                  <a:lnTo>
                    <a:pt x="54" y="42"/>
                  </a:lnTo>
                  <a:lnTo>
                    <a:pt x="60" y="2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Freeform 48"/>
            <p:cNvSpPr>
              <a:spLocks/>
            </p:cNvSpPr>
            <p:nvPr/>
          </p:nvSpPr>
          <p:spPr bwMode="auto">
            <a:xfrm>
              <a:off x="4122883" y="1953420"/>
              <a:ext cx="96838" cy="55563"/>
            </a:xfrm>
            <a:custGeom>
              <a:avLst/>
              <a:gdLst>
                <a:gd name="T0" fmla="*/ 61 w 61"/>
                <a:gd name="T1" fmla="*/ 14 h 35"/>
                <a:gd name="T2" fmla="*/ 5 w 61"/>
                <a:gd name="T3" fmla="*/ 0 h 35"/>
                <a:gd name="T4" fmla="*/ 0 w 61"/>
                <a:gd name="T5" fmla="*/ 21 h 35"/>
                <a:gd name="T6" fmla="*/ 56 w 61"/>
                <a:gd name="T7" fmla="*/ 35 h 35"/>
                <a:gd name="T8" fmla="*/ 61 w 61"/>
                <a:gd name="T9" fmla="*/ 14 h 35"/>
              </a:gdLst>
              <a:ahLst/>
              <a:cxnLst>
                <a:cxn ang="0">
                  <a:pos x="T0" y="T1"/>
                </a:cxn>
                <a:cxn ang="0">
                  <a:pos x="T2" y="T3"/>
                </a:cxn>
                <a:cxn ang="0">
                  <a:pos x="T4" y="T5"/>
                </a:cxn>
                <a:cxn ang="0">
                  <a:pos x="T6" y="T7"/>
                </a:cxn>
                <a:cxn ang="0">
                  <a:pos x="T8" y="T9"/>
                </a:cxn>
              </a:cxnLst>
              <a:rect l="0" t="0" r="r" b="b"/>
              <a:pathLst>
                <a:path w="61" h="35">
                  <a:moveTo>
                    <a:pt x="61" y="14"/>
                  </a:moveTo>
                  <a:lnTo>
                    <a:pt x="5" y="0"/>
                  </a:lnTo>
                  <a:lnTo>
                    <a:pt x="0" y="21"/>
                  </a:lnTo>
                  <a:lnTo>
                    <a:pt x="56" y="35"/>
                  </a:lnTo>
                  <a:lnTo>
                    <a:pt x="61"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Freeform 49"/>
            <p:cNvSpPr>
              <a:spLocks/>
            </p:cNvSpPr>
            <p:nvPr/>
          </p:nvSpPr>
          <p:spPr bwMode="auto">
            <a:xfrm>
              <a:off x="3902221" y="2332832"/>
              <a:ext cx="292100" cy="271463"/>
            </a:xfrm>
            <a:custGeom>
              <a:avLst/>
              <a:gdLst>
                <a:gd name="T0" fmla="*/ 184 w 184"/>
                <a:gd name="T1" fmla="*/ 144 h 171"/>
                <a:gd name="T2" fmla="*/ 183 w 184"/>
                <a:gd name="T3" fmla="*/ 123 h 171"/>
                <a:gd name="T4" fmla="*/ 154 w 184"/>
                <a:gd name="T5" fmla="*/ 123 h 171"/>
                <a:gd name="T6" fmla="*/ 157 w 184"/>
                <a:gd name="T7" fmla="*/ 115 h 171"/>
                <a:gd name="T8" fmla="*/ 160 w 184"/>
                <a:gd name="T9" fmla="*/ 106 h 171"/>
                <a:gd name="T10" fmla="*/ 161 w 184"/>
                <a:gd name="T11" fmla="*/ 95 h 171"/>
                <a:gd name="T12" fmla="*/ 161 w 184"/>
                <a:gd name="T13" fmla="*/ 85 h 171"/>
                <a:gd name="T14" fmla="*/ 160 w 184"/>
                <a:gd name="T15" fmla="*/ 68 h 171"/>
                <a:gd name="T16" fmla="*/ 156 w 184"/>
                <a:gd name="T17" fmla="*/ 52 h 171"/>
                <a:gd name="T18" fmla="*/ 151 w 184"/>
                <a:gd name="T19" fmla="*/ 38 h 171"/>
                <a:gd name="T20" fmla="*/ 144 w 184"/>
                <a:gd name="T21" fmla="*/ 25 h 171"/>
                <a:gd name="T22" fmla="*/ 135 w 184"/>
                <a:gd name="T23" fmla="*/ 15 h 171"/>
                <a:gd name="T24" fmla="*/ 125 w 184"/>
                <a:gd name="T25" fmla="*/ 7 h 171"/>
                <a:gd name="T26" fmla="*/ 113 w 184"/>
                <a:gd name="T27" fmla="*/ 2 h 171"/>
                <a:gd name="T28" fmla="*/ 101 w 184"/>
                <a:gd name="T29" fmla="*/ 0 h 171"/>
                <a:gd name="T30" fmla="*/ 89 w 184"/>
                <a:gd name="T31" fmla="*/ 2 h 171"/>
                <a:gd name="T32" fmla="*/ 79 w 184"/>
                <a:gd name="T33" fmla="*/ 7 h 171"/>
                <a:gd name="T34" fmla="*/ 69 w 184"/>
                <a:gd name="T35" fmla="*/ 13 h 171"/>
                <a:gd name="T36" fmla="*/ 61 w 184"/>
                <a:gd name="T37" fmla="*/ 24 h 171"/>
                <a:gd name="T38" fmla="*/ 53 w 184"/>
                <a:gd name="T39" fmla="*/ 36 h 171"/>
                <a:gd name="T40" fmla="*/ 48 w 184"/>
                <a:gd name="T41" fmla="*/ 49 h 171"/>
                <a:gd name="T42" fmla="*/ 44 w 184"/>
                <a:gd name="T43" fmla="*/ 64 h 171"/>
                <a:gd name="T44" fmla="*/ 43 w 184"/>
                <a:gd name="T45" fmla="*/ 80 h 171"/>
                <a:gd name="T46" fmla="*/ 17 w 184"/>
                <a:gd name="T47" fmla="*/ 50 h 171"/>
                <a:gd name="T48" fmla="*/ 0 w 184"/>
                <a:gd name="T49" fmla="*/ 64 h 171"/>
                <a:gd name="T50" fmla="*/ 39 w 184"/>
                <a:gd name="T51" fmla="*/ 108 h 171"/>
                <a:gd name="T52" fmla="*/ 43 w 184"/>
                <a:gd name="T53" fmla="*/ 103 h 171"/>
                <a:gd name="T54" fmla="*/ 45 w 184"/>
                <a:gd name="T55" fmla="*/ 117 h 171"/>
                <a:gd name="T56" fmla="*/ 50 w 184"/>
                <a:gd name="T57" fmla="*/ 131 h 171"/>
                <a:gd name="T58" fmla="*/ 57 w 184"/>
                <a:gd name="T59" fmla="*/ 142 h 171"/>
                <a:gd name="T60" fmla="*/ 63 w 184"/>
                <a:gd name="T61" fmla="*/ 151 h 171"/>
                <a:gd name="T62" fmla="*/ 71 w 184"/>
                <a:gd name="T63" fmla="*/ 159 h 171"/>
                <a:gd name="T64" fmla="*/ 80 w 184"/>
                <a:gd name="T65" fmla="*/ 166 h 171"/>
                <a:gd name="T66" fmla="*/ 91 w 184"/>
                <a:gd name="T67" fmla="*/ 170 h 171"/>
                <a:gd name="T68" fmla="*/ 101 w 184"/>
                <a:gd name="T69" fmla="*/ 171 h 171"/>
                <a:gd name="T70" fmla="*/ 108 w 184"/>
                <a:gd name="T71" fmla="*/ 171 h 171"/>
                <a:gd name="T72" fmla="*/ 114 w 184"/>
                <a:gd name="T73" fmla="*/ 170 h 171"/>
                <a:gd name="T74" fmla="*/ 119 w 184"/>
                <a:gd name="T75" fmla="*/ 167 h 171"/>
                <a:gd name="T76" fmla="*/ 125 w 184"/>
                <a:gd name="T77" fmla="*/ 163 h 171"/>
                <a:gd name="T78" fmla="*/ 130 w 184"/>
                <a:gd name="T79" fmla="*/ 160 h 171"/>
                <a:gd name="T80" fmla="*/ 135 w 184"/>
                <a:gd name="T81" fmla="*/ 155 h 171"/>
                <a:gd name="T82" fmla="*/ 140 w 184"/>
                <a:gd name="T83" fmla="*/ 150 h 171"/>
                <a:gd name="T84" fmla="*/ 144 w 184"/>
                <a:gd name="T85" fmla="*/ 145 h 171"/>
                <a:gd name="T86" fmla="*/ 184 w 184"/>
                <a:gd name="T87" fmla="*/ 14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4" h="171">
                  <a:moveTo>
                    <a:pt x="184" y="144"/>
                  </a:moveTo>
                  <a:lnTo>
                    <a:pt x="183" y="123"/>
                  </a:lnTo>
                  <a:lnTo>
                    <a:pt x="154" y="123"/>
                  </a:lnTo>
                  <a:lnTo>
                    <a:pt x="157" y="115"/>
                  </a:lnTo>
                  <a:lnTo>
                    <a:pt x="160" y="106"/>
                  </a:lnTo>
                  <a:lnTo>
                    <a:pt x="161" y="95"/>
                  </a:lnTo>
                  <a:lnTo>
                    <a:pt x="161" y="85"/>
                  </a:lnTo>
                  <a:lnTo>
                    <a:pt x="160" y="68"/>
                  </a:lnTo>
                  <a:lnTo>
                    <a:pt x="156" y="52"/>
                  </a:lnTo>
                  <a:lnTo>
                    <a:pt x="151" y="38"/>
                  </a:lnTo>
                  <a:lnTo>
                    <a:pt x="144" y="25"/>
                  </a:lnTo>
                  <a:lnTo>
                    <a:pt x="135" y="15"/>
                  </a:lnTo>
                  <a:lnTo>
                    <a:pt x="125" y="7"/>
                  </a:lnTo>
                  <a:lnTo>
                    <a:pt x="113" y="2"/>
                  </a:lnTo>
                  <a:lnTo>
                    <a:pt x="101" y="0"/>
                  </a:lnTo>
                  <a:lnTo>
                    <a:pt x="89" y="2"/>
                  </a:lnTo>
                  <a:lnTo>
                    <a:pt x="79" y="7"/>
                  </a:lnTo>
                  <a:lnTo>
                    <a:pt x="69" y="13"/>
                  </a:lnTo>
                  <a:lnTo>
                    <a:pt x="61" y="24"/>
                  </a:lnTo>
                  <a:lnTo>
                    <a:pt x="53" y="36"/>
                  </a:lnTo>
                  <a:lnTo>
                    <a:pt x="48" y="49"/>
                  </a:lnTo>
                  <a:lnTo>
                    <a:pt x="44" y="64"/>
                  </a:lnTo>
                  <a:lnTo>
                    <a:pt x="43" y="80"/>
                  </a:lnTo>
                  <a:lnTo>
                    <a:pt x="17" y="50"/>
                  </a:lnTo>
                  <a:lnTo>
                    <a:pt x="0" y="64"/>
                  </a:lnTo>
                  <a:lnTo>
                    <a:pt x="39" y="108"/>
                  </a:lnTo>
                  <a:lnTo>
                    <a:pt x="43" y="103"/>
                  </a:lnTo>
                  <a:lnTo>
                    <a:pt x="45" y="117"/>
                  </a:lnTo>
                  <a:lnTo>
                    <a:pt x="50" y="131"/>
                  </a:lnTo>
                  <a:lnTo>
                    <a:pt x="57" y="142"/>
                  </a:lnTo>
                  <a:lnTo>
                    <a:pt x="63" y="151"/>
                  </a:lnTo>
                  <a:lnTo>
                    <a:pt x="71" y="159"/>
                  </a:lnTo>
                  <a:lnTo>
                    <a:pt x="80" y="166"/>
                  </a:lnTo>
                  <a:lnTo>
                    <a:pt x="91" y="170"/>
                  </a:lnTo>
                  <a:lnTo>
                    <a:pt x="101" y="171"/>
                  </a:lnTo>
                  <a:lnTo>
                    <a:pt x="108" y="171"/>
                  </a:lnTo>
                  <a:lnTo>
                    <a:pt x="114" y="170"/>
                  </a:lnTo>
                  <a:lnTo>
                    <a:pt x="119" y="167"/>
                  </a:lnTo>
                  <a:lnTo>
                    <a:pt x="125" y="163"/>
                  </a:lnTo>
                  <a:lnTo>
                    <a:pt x="130" y="160"/>
                  </a:lnTo>
                  <a:lnTo>
                    <a:pt x="135" y="155"/>
                  </a:lnTo>
                  <a:lnTo>
                    <a:pt x="140" y="150"/>
                  </a:lnTo>
                  <a:lnTo>
                    <a:pt x="144" y="145"/>
                  </a:lnTo>
                  <a:lnTo>
                    <a:pt x="184" y="14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Freeform 50"/>
            <p:cNvSpPr>
              <a:spLocks/>
            </p:cNvSpPr>
            <p:nvPr/>
          </p:nvSpPr>
          <p:spPr bwMode="auto">
            <a:xfrm>
              <a:off x="4230833" y="2507457"/>
              <a:ext cx="96838" cy="47625"/>
            </a:xfrm>
            <a:custGeom>
              <a:avLst/>
              <a:gdLst>
                <a:gd name="T0" fmla="*/ 3 w 61"/>
                <a:gd name="T1" fmla="*/ 30 h 30"/>
                <a:gd name="T2" fmla="*/ 61 w 61"/>
                <a:gd name="T3" fmla="*/ 21 h 30"/>
                <a:gd name="T4" fmla="*/ 57 w 61"/>
                <a:gd name="T5" fmla="*/ 0 h 30"/>
                <a:gd name="T6" fmla="*/ 0 w 61"/>
                <a:gd name="T7" fmla="*/ 9 h 30"/>
                <a:gd name="T8" fmla="*/ 3 w 61"/>
                <a:gd name="T9" fmla="*/ 30 h 30"/>
              </a:gdLst>
              <a:ahLst/>
              <a:cxnLst>
                <a:cxn ang="0">
                  <a:pos x="T0" y="T1"/>
                </a:cxn>
                <a:cxn ang="0">
                  <a:pos x="T2" y="T3"/>
                </a:cxn>
                <a:cxn ang="0">
                  <a:pos x="T4" y="T5"/>
                </a:cxn>
                <a:cxn ang="0">
                  <a:pos x="T6" y="T7"/>
                </a:cxn>
                <a:cxn ang="0">
                  <a:pos x="T8" y="T9"/>
                </a:cxn>
              </a:cxnLst>
              <a:rect l="0" t="0" r="r" b="b"/>
              <a:pathLst>
                <a:path w="61" h="30">
                  <a:moveTo>
                    <a:pt x="3" y="30"/>
                  </a:moveTo>
                  <a:lnTo>
                    <a:pt x="61" y="21"/>
                  </a:lnTo>
                  <a:lnTo>
                    <a:pt x="57" y="0"/>
                  </a:lnTo>
                  <a:lnTo>
                    <a:pt x="0" y="9"/>
                  </a:lnTo>
                  <a:lnTo>
                    <a:pt x="3" y="3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Freeform 51"/>
            <p:cNvSpPr>
              <a:spLocks/>
            </p:cNvSpPr>
            <p:nvPr/>
          </p:nvSpPr>
          <p:spPr bwMode="auto">
            <a:xfrm>
              <a:off x="4356246" y="2469357"/>
              <a:ext cx="96838" cy="60325"/>
            </a:xfrm>
            <a:custGeom>
              <a:avLst/>
              <a:gdLst>
                <a:gd name="T0" fmla="*/ 61 w 61"/>
                <a:gd name="T1" fmla="*/ 21 h 38"/>
                <a:gd name="T2" fmla="*/ 56 w 61"/>
                <a:gd name="T3" fmla="*/ 0 h 38"/>
                <a:gd name="T4" fmla="*/ 0 w 61"/>
                <a:gd name="T5" fmla="*/ 17 h 38"/>
                <a:gd name="T6" fmla="*/ 5 w 61"/>
                <a:gd name="T7" fmla="*/ 38 h 38"/>
                <a:gd name="T8" fmla="*/ 61 w 61"/>
                <a:gd name="T9" fmla="*/ 21 h 38"/>
              </a:gdLst>
              <a:ahLst/>
              <a:cxnLst>
                <a:cxn ang="0">
                  <a:pos x="T0" y="T1"/>
                </a:cxn>
                <a:cxn ang="0">
                  <a:pos x="T2" y="T3"/>
                </a:cxn>
                <a:cxn ang="0">
                  <a:pos x="T4" y="T5"/>
                </a:cxn>
                <a:cxn ang="0">
                  <a:pos x="T6" y="T7"/>
                </a:cxn>
                <a:cxn ang="0">
                  <a:pos x="T8" y="T9"/>
                </a:cxn>
              </a:cxnLst>
              <a:rect l="0" t="0" r="r" b="b"/>
              <a:pathLst>
                <a:path w="61" h="38">
                  <a:moveTo>
                    <a:pt x="61" y="21"/>
                  </a:moveTo>
                  <a:lnTo>
                    <a:pt x="56" y="0"/>
                  </a:lnTo>
                  <a:lnTo>
                    <a:pt x="0" y="17"/>
                  </a:lnTo>
                  <a:lnTo>
                    <a:pt x="5" y="38"/>
                  </a:lnTo>
                  <a:lnTo>
                    <a:pt x="61" y="2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 name="Freeform 52"/>
            <p:cNvSpPr>
              <a:spLocks/>
            </p:cNvSpPr>
            <p:nvPr/>
          </p:nvSpPr>
          <p:spPr bwMode="auto">
            <a:xfrm>
              <a:off x="4480071" y="2420145"/>
              <a:ext cx="96838" cy="66675"/>
            </a:xfrm>
            <a:custGeom>
              <a:avLst/>
              <a:gdLst>
                <a:gd name="T0" fmla="*/ 61 w 61"/>
                <a:gd name="T1" fmla="*/ 20 h 42"/>
                <a:gd name="T2" fmla="*/ 52 w 61"/>
                <a:gd name="T3" fmla="*/ 0 h 42"/>
                <a:gd name="T4" fmla="*/ 0 w 61"/>
                <a:gd name="T5" fmla="*/ 22 h 42"/>
                <a:gd name="T6" fmla="*/ 8 w 61"/>
                <a:gd name="T7" fmla="*/ 42 h 42"/>
                <a:gd name="T8" fmla="*/ 61 w 61"/>
                <a:gd name="T9" fmla="*/ 20 h 42"/>
              </a:gdLst>
              <a:ahLst/>
              <a:cxnLst>
                <a:cxn ang="0">
                  <a:pos x="T0" y="T1"/>
                </a:cxn>
                <a:cxn ang="0">
                  <a:pos x="T2" y="T3"/>
                </a:cxn>
                <a:cxn ang="0">
                  <a:pos x="T4" y="T5"/>
                </a:cxn>
                <a:cxn ang="0">
                  <a:pos x="T6" y="T7"/>
                </a:cxn>
                <a:cxn ang="0">
                  <a:pos x="T8" y="T9"/>
                </a:cxn>
              </a:cxnLst>
              <a:rect l="0" t="0" r="r" b="b"/>
              <a:pathLst>
                <a:path w="61" h="42">
                  <a:moveTo>
                    <a:pt x="61" y="20"/>
                  </a:moveTo>
                  <a:lnTo>
                    <a:pt x="52" y="0"/>
                  </a:lnTo>
                  <a:lnTo>
                    <a:pt x="0" y="22"/>
                  </a:lnTo>
                  <a:lnTo>
                    <a:pt x="8" y="42"/>
                  </a:lnTo>
                  <a:lnTo>
                    <a:pt x="61"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 name="Freeform 53"/>
            <p:cNvSpPr>
              <a:spLocks/>
            </p:cNvSpPr>
            <p:nvPr/>
          </p:nvSpPr>
          <p:spPr bwMode="auto">
            <a:xfrm>
              <a:off x="4595958" y="2353470"/>
              <a:ext cx="96838" cy="77788"/>
            </a:xfrm>
            <a:custGeom>
              <a:avLst/>
              <a:gdLst>
                <a:gd name="T0" fmla="*/ 12 w 61"/>
                <a:gd name="T1" fmla="*/ 49 h 49"/>
                <a:gd name="T2" fmla="*/ 61 w 61"/>
                <a:gd name="T3" fmla="*/ 19 h 49"/>
                <a:gd name="T4" fmla="*/ 51 w 61"/>
                <a:gd name="T5" fmla="*/ 0 h 49"/>
                <a:gd name="T6" fmla="*/ 0 w 61"/>
                <a:gd name="T7" fmla="*/ 29 h 49"/>
                <a:gd name="T8" fmla="*/ 12 w 61"/>
                <a:gd name="T9" fmla="*/ 49 h 49"/>
              </a:gdLst>
              <a:ahLst/>
              <a:cxnLst>
                <a:cxn ang="0">
                  <a:pos x="T0" y="T1"/>
                </a:cxn>
                <a:cxn ang="0">
                  <a:pos x="T2" y="T3"/>
                </a:cxn>
                <a:cxn ang="0">
                  <a:pos x="T4" y="T5"/>
                </a:cxn>
                <a:cxn ang="0">
                  <a:pos x="T6" y="T7"/>
                </a:cxn>
                <a:cxn ang="0">
                  <a:pos x="T8" y="T9"/>
                </a:cxn>
              </a:cxnLst>
              <a:rect l="0" t="0" r="r" b="b"/>
              <a:pathLst>
                <a:path w="61" h="49">
                  <a:moveTo>
                    <a:pt x="12" y="49"/>
                  </a:moveTo>
                  <a:lnTo>
                    <a:pt x="61" y="19"/>
                  </a:lnTo>
                  <a:lnTo>
                    <a:pt x="51" y="0"/>
                  </a:lnTo>
                  <a:lnTo>
                    <a:pt x="0" y="29"/>
                  </a:lnTo>
                  <a:lnTo>
                    <a:pt x="12" y="4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 name="Freeform 54"/>
            <p:cNvSpPr>
              <a:spLocks/>
            </p:cNvSpPr>
            <p:nvPr/>
          </p:nvSpPr>
          <p:spPr bwMode="auto">
            <a:xfrm>
              <a:off x="4930921" y="1335882"/>
              <a:ext cx="93663" cy="80963"/>
            </a:xfrm>
            <a:custGeom>
              <a:avLst/>
              <a:gdLst>
                <a:gd name="T0" fmla="*/ 59 w 59"/>
                <a:gd name="T1" fmla="*/ 18 h 51"/>
                <a:gd name="T2" fmla="*/ 48 w 59"/>
                <a:gd name="T3" fmla="*/ 0 h 51"/>
                <a:gd name="T4" fmla="*/ 0 w 59"/>
                <a:gd name="T5" fmla="*/ 34 h 51"/>
                <a:gd name="T6" fmla="*/ 13 w 59"/>
                <a:gd name="T7" fmla="*/ 51 h 51"/>
                <a:gd name="T8" fmla="*/ 59 w 59"/>
                <a:gd name="T9" fmla="*/ 18 h 51"/>
              </a:gdLst>
              <a:ahLst/>
              <a:cxnLst>
                <a:cxn ang="0">
                  <a:pos x="T0" y="T1"/>
                </a:cxn>
                <a:cxn ang="0">
                  <a:pos x="T2" y="T3"/>
                </a:cxn>
                <a:cxn ang="0">
                  <a:pos x="T4" y="T5"/>
                </a:cxn>
                <a:cxn ang="0">
                  <a:pos x="T6" y="T7"/>
                </a:cxn>
                <a:cxn ang="0">
                  <a:pos x="T8" y="T9"/>
                </a:cxn>
              </a:cxnLst>
              <a:rect l="0" t="0" r="r" b="b"/>
              <a:pathLst>
                <a:path w="59" h="51">
                  <a:moveTo>
                    <a:pt x="59" y="18"/>
                  </a:moveTo>
                  <a:lnTo>
                    <a:pt x="48" y="0"/>
                  </a:lnTo>
                  <a:lnTo>
                    <a:pt x="0" y="34"/>
                  </a:lnTo>
                  <a:lnTo>
                    <a:pt x="13" y="51"/>
                  </a:lnTo>
                  <a:lnTo>
                    <a:pt x="59"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 name="Freeform 55"/>
            <p:cNvSpPr>
              <a:spLocks/>
            </p:cNvSpPr>
            <p:nvPr/>
          </p:nvSpPr>
          <p:spPr bwMode="auto">
            <a:xfrm>
              <a:off x="4830908" y="1418432"/>
              <a:ext cx="90488" cy="87313"/>
            </a:xfrm>
            <a:custGeom>
              <a:avLst/>
              <a:gdLst>
                <a:gd name="T0" fmla="*/ 57 w 57"/>
                <a:gd name="T1" fmla="*/ 16 h 55"/>
                <a:gd name="T2" fmla="*/ 43 w 57"/>
                <a:gd name="T3" fmla="*/ 0 h 55"/>
                <a:gd name="T4" fmla="*/ 0 w 57"/>
                <a:gd name="T5" fmla="*/ 38 h 55"/>
                <a:gd name="T6" fmla="*/ 14 w 57"/>
                <a:gd name="T7" fmla="*/ 55 h 55"/>
                <a:gd name="T8" fmla="*/ 57 w 57"/>
                <a:gd name="T9" fmla="*/ 16 h 55"/>
              </a:gdLst>
              <a:ahLst/>
              <a:cxnLst>
                <a:cxn ang="0">
                  <a:pos x="T0" y="T1"/>
                </a:cxn>
                <a:cxn ang="0">
                  <a:pos x="T2" y="T3"/>
                </a:cxn>
                <a:cxn ang="0">
                  <a:pos x="T4" y="T5"/>
                </a:cxn>
                <a:cxn ang="0">
                  <a:pos x="T6" y="T7"/>
                </a:cxn>
                <a:cxn ang="0">
                  <a:pos x="T8" y="T9"/>
                </a:cxn>
              </a:cxnLst>
              <a:rect l="0" t="0" r="r" b="b"/>
              <a:pathLst>
                <a:path w="57" h="55">
                  <a:moveTo>
                    <a:pt x="57" y="16"/>
                  </a:moveTo>
                  <a:lnTo>
                    <a:pt x="43" y="0"/>
                  </a:lnTo>
                  <a:lnTo>
                    <a:pt x="0" y="38"/>
                  </a:lnTo>
                  <a:lnTo>
                    <a:pt x="14" y="55"/>
                  </a:lnTo>
                  <a:lnTo>
                    <a:pt x="57" y="16"/>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 name="Freeform 56"/>
            <p:cNvSpPr>
              <a:spLocks/>
            </p:cNvSpPr>
            <p:nvPr/>
          </p:nvSpPr>
          <p:spPr bwMode="auto">
            <a:xfrm>
              <a:off x="4743596" y="1512095"/>
              <a:ext cx="85725" cy="90488"/>
            </a:xfrm>
            <a:custGeom>
              <a:avLst/>
              <a:gdLst>
                <a:gd name="T0" fmla="*/ 54 w 54"/>
                <a:gd name="T1" fmla="*/ 14 h 57"/>
                <a:gd name="T2" fmla="*/ 38 w 54"/>
                <a:gd name="T3" fmla="*/ 0 h 57"/>
                <a:gd name="T4" fmla="*/ 0 w 54"/>
                <a:gd name="T5" fmla="*/ 43 h 57"/>
                <a:gd name="T6" fmla="*/ 16 w 54"/>
                <a:gd name="T7" fmla="*/ 57 h 57"/>
                <a:gd name="T8" fmla="*/ 54 w 54"/>
                <a:gd name="T9" fmla="*/ 14 h 57"/>
              </a:gdLst>
              <a:ahLst/>
              <a:cxnLst>
                <a:cxn ang="0">
                  <a:pos x="T0" y="T1"/>
                </a:cxn>
                <a:cxn ang="0">
                  <a:pos x="T2" y="T3"/>
                </a:cxn>
                <a:cxn ang="0">
                  <a:pos x="T4" y="T5"/>
                </a:cxn>
                <a:cxn ang="0">
                  <a:pos x="T6" y="T7"/>
                </a:cxn>
                <a:cxn ang="0">
                  <a:pos x="T8" y="T9"/>
                </a:cxn>
              </a:cxnLst>
              <a:rect l="0" t="0" r="r" b="b"/>
              <a:pathLst>
                <a:path w="54" h="57">
                  <a:moveTo>
                    <a:pt x="54" y="14"/>
                  </a:moveTo>
                  <a:lnTo>
                    <a:pt x="38" y="0"/>
                  </a:lnTo>
                  <a:lnTo>
                    <a:pt x="0" y="43"/>
                  </a:lnTo>
                  <a:lnTo>
                    <a:pt x="16" y="57"/>
                  </a:lnTo>
                  <a:lnTo>
                    <a:pt x="54" y="14"/>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 name="Freeform 57"/>
            <p:cNvSpPr>
              <a:spLocks/>
            </p:cNvSpPr>
            <p:nvPr/>
          </p:nvSpPr>
          <p:spPr bwMode="auto">
            <a:xfrm>
              <a:off x="4670571" y="1616870"/>
              <a:ext cx="77788" cy="95250"/>
            </a:xfrm>
            <a:custGeom>
              <a:avLst/>
              <a:gdLst>
                <a:gd name="T0" fmla="*/ 49 w 49"/>
                <a:gd name="T1" fmla="*/ 12 h 60"/>
                <a:gd name="T2" fmla="*/ 31 w 49"/>
                <a:gd name="T3" fmla="*/ 0 h 60"/>
                <a:gd name="T4" fmla="*/ 0 w 49"/>
                <a:gd name="T5" fmla="*/ 48 h 60"/>
                <a:gd name="T6" fmla="*/ 18 w 49"/>
                <a:gd name="T7" fmla="*/ 60 h 60"/>
                <a:gd name="T8" fmla="*/ 49 w 49"/>
                <a:gd name="T9" fmla="*/ 12 h 60"/>
              </a:gdLst>
              <a:ahLst/>
              <a:cxnLst>
                <a:cxn ang="0">
                  <a:pos x="T0" y="T1"/>
                </a:cxn>
                <a:cxn ang="0">
                  <a:pos x="T2" y="T3"/>
                </a:cxn>
                <a:cxn ang="0">
                  <a:pos x="T4" y="T5"/>
                </a:cxn>
                <a:cxn ang="0">
                  <a:pos x="T6" y="T7"/>
                </a:cxn>
                <a:cxn ang="0">
                  <a:pos x="T8" y="T9"/>
                </a:cxn>
              </a:cxnLst>
              <a:rect l="0" t="0" r="r" b="b"/>
              <a:pathLst>
                <a:path w="49" h="60">
                  <a:moveTo>
                    <a:pt x="49" y="12"/>
                  </a:moveTo>
                  <a:lnTo>
                    <a:pt x="31" y="0"/>
                  </a:lnTo>
                  <a:lnTo>
                    <a:pt x="0" y="48"/>
                  </a:lnTo>
                  <a:lnTo>
                    <a:pt x="18" y="60"/>
                  </a:lnTo>
                  <a:lnTo>
                    <a:pt x="49" y="12"/>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 name="Freeform 58"/>
            <p:cNvSpPr>
              <a:spLocks/>
            </p:cNvSpPr>
            <p:nvPr/>
          </p:nvSpPr>
          <p:spPr bwMode="auto">
            <a:xfrm>
              <a:off x="4610246" y="1731170"/>
              <a:ext cx="71438" cy="96838"/>
            </a:xfrm>
            <a:custGeom>
              <a:avLst/>
              <a:gdLst>
                <a:gd name="T0" fmla="*/ 45 w 45"/>
                <a:gd name="T1" fmla="*/ 9 h 61"/>
                <a:gd name="T2" fmla="*/ 26 w 45"/>
                <a:gd name="T3" fmla="*/ 0 h 61"/>
                <a:gd name="T4" fmla="*/ 0 w 45"/>
                <a:gd name="T5" fmla="*/ 52 h 61"/>
                <a:gd name="T6" fmla="*/ 19 w 45"/>
                <a:gd name="T7" fmla="*/ 61 h 61"/>
                <a:gd name="T8" fmla="*/ 45 w 45"/>
                <a:gd name="T9" fmla="*/ 9 h 61"/>
              </a:gdLst>
              <a:ahLst/>
              <a:cxnLst>
                <a:cxn ang="0">
                  <a:pos x="T0" y="T1"/>
                </a:cxn>
                <a:cxn ang="0">
                  <a:pos x="T2" y="T3"/>
                </a:cxn>
                <a:cxn ang="0">
                  <a:pos x="T4" y="T5"/>
                </a:cxn>
                <a:cxn ang="0">
                  <a:pos x="T6" y="T7"/>
                </a:cxn>
                <a:cxn ang="0">
                  <a:pos x="T8" y="T9"/>
                </a:cxn>
              </a:cxnLst>
              <a:rect l="0" t="0" r="r" b="b"/>
              <a:pathLst>
                <a:path w="45" h="61">
                  <a:moveTo>
                    <a:pt x="45" y="9"/>
                  </a:moveTo>
                  <a:lnTo>
                    <a:pt x="26" y="0"/>
                  </a:lnTo>
                  <a:lnTo>
                    <a:pt x="0" y="52"/>
                  </a:lnTo>
                  <a:lnTo>
                    <a:pt x="19" y="61"/>
                  </a:lnTo>
                  <a:lnTo>
                    <a:pt x="45" y="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 name="Freeform 59"/>
            <p:cNvSpPr>
              <a:spLocks/>
            </p:cNvSpPr>
            <p:nvPr/>
          </p:nvSpPr>
          <p:spPr bwMode="auto">
            <a:xfrm>
              <a:off x="4564208" y="1851820"/>
              <a:ext cx="65088" cy="96838"/>
            </a:xfrm>
            <a:custGeom>
              <a:avLst/>
              <a:gdLst>
                <a:gd name="T0" fmla="*/ 41 w 41"/>
                <a:gd name="T1" fmla="*/ 8 h 61"/>
                <a:gd name="T2" fmla="*/ 20 w 41"/>
                <a:gd name="T3" fmla="*/ 0 h 61"/>
                <a:gd name="T4" fmla="*/ 0 w 41"/>
                <a:gd name="T5" fmla="*/ 55 h 61"/>
                <a:gd name="T6" fmla="*/ 21 w 41"/>
                <a:gd name="T7" fmla="*/ 61 h 61"/>
                <a:gd name="T8" fmla="*/ 41 w 41"/>
                <a:gd name="T9" fmla="*/ 8 h 61"/>
              </a:gdLst>
              <a:ahLst/>
              <a:cxnLst>
                <a:cxn ang="0">
                  <a:pos x="T0" y="T1"/>
                </a:cxn>
                <a:cxn ang="0">
                  <a:pos x="T2" y="T3"/>
                </a:cxn>
                <a:cxn ang="0">
                  <a:pos x="T4" y="T5"/>
                </a:cxn>
                <a:cxn ang="0">
                  <a:pos x="T6" y="T7"/>
                </a:cxn>
                <a:cxn ang="0">
                  <a:pos x="T8" y="T9"/>
                </a:cxn>
              </a:cxnLst>
              <a:rect l="0" t="0" r="r" b="b"/>
              <a:pathLst>
                <a:path w="41" h="61">
                  <a:moveTo>
                    <a:pt x="41" y="8"/>
                  </a:moveTo>
                  <a:lnTo>
                    <a:pt x="20" y="0"/>
                  </a:lnTo>
                  <a:lnTo>
                    <a:pt x="0" y="55"/>
                  </a:lnTo>
                  <a:lnTo>
                    <a:pt x="21" y="61"/>
                  </a:lnTo>
                  <a:lnTo>
                    <a:pt x="41" y="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 name="Freeform 60"/>
            <p:cNvSpPr>
              <a:spLocks/>
            </p:cNvSpPr>
            <p:nvPr/>
          </p:nvSpPr>
          <p:spPr bwMode="auto">
            <a:xfrm>
              <a:off x="4535633" y="1980407"/>
              <a:ext cx="53975" cy="96838"/>
            </a:xfrm>
            <a:custGeom>
              <a:avLst/>
              <a:gdLst>
                <a:gd name="T0" fmla="*/ 34 w 34"/>
                <a:gd name="T1" fmla="*/ 5 h 61"/>
                <a:gd name="T2" fmla="*/ 13 w 34"/>
                <a:gd name="T3" fmla="*/ 0 h 61"/>
                <a:gd name="T4" fmla="*/ 0 w 34"/>
                <a:gd name="T5" fmla="*/ 56 h 61"/>
                <a:gd name="T6" fmla="*/ 22 w 34"/>
                <a:gd name="T7" fmla="*/ 61 h 61"/>
                <a:gd name="T8" fmla="*/ 34 w 34"/>
                <a:gd name="T9" fmla="*/ 5 h 61"/>
              </a:gdLst>
              <a:ahLst/>
              <a:cxnLst>
                <a:cxn ang="0">
                  <a:pos x="T0" y="T1"/>
                </a:cxn>
                <a:cxn ang="0">
                  <a:pos x="T2" y="T3"/>
                </a:cxn>
                <a:cxn ang="0">
                  <a:pos x="T4" y="T5"/>
                </a:cxn>
                <a:cxn ang="0">
                  <a:pos x="T6" y="T7"/>
                </a:cxn>
                <a:cxn ang="0">
                  <a:pos x="T8" y="T9"/>
                </a:cxn>
              </a:cxnLst>
              <a:rect l="0" t="0" r="r" b="b"/>
              <a:pathLst>
                <a:path w="34" h="61">
                  <a:moveTo>
                    <a:pt x="34" y="5"/>
                  </a:moveTo>
                  <a:lnTo>
                    <a:pt x="13" y="0"/>
                  </a:lnTo>
                  <a:lnTo>
                    <a:pt x="0" y="56"/>
                  </a:lnTo>
                  <a:lnTo>
                    <a:pt x="22" y="61"/>
                  </a:lnTo>
                  <a:lnTo>
                    <a:pt x="34" y="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 name="Freeform 61"/>
            <p:cNvSpPr>
              <a:spLocks/>
            </p:cNvSpPr>
            <p:nvPr/>
          </p:nvSpPr>
          <p:spPr bwMode="auto">
            <a:xfrm>
              <a:off x="5356371" y="2545557"/>
              <a:ext cx="96838" cy="73025"/>
            </a:xfrm>
            <a:custGeom>
              <a:avLst/>
              <a:gdLst>
                <a:gd name="T0" fmla="*/ 0 w 61"/>
                <a:gd name="T1" fmla="*/ 28 h 46"/>
                <a:gd name="T2" fmla="*/ 10 w 61"/>
                <a:gd name="T3" fmla="*/ 46 h 46"/>
                <a:gd name="T4" fmla="*/ 61 w 61"/>
                <a:gd name="T5" fmla="*/ 20 h 46"/>
                <a:gd name="T6" fmla="*/ 50 w 61"/>
                <a:gd name="T7" fmla="*/ 0 h 46"/>
                <a:gd name="T8" fmla="*/ 0 w 61"/>
                <a:gd name="T9" fmla="*/ 28 h 46"/>
              </a:gdLst>
              <a:ahLst/>
              <a:cxnLst>
                <a:cxn ang="0">
                  <a:pos x="T0" y="T1"/>
                </a:cxn>
                <a:cxn ang="0">
                  <a:pos x="T2" y="T3"/>
                </a:cxn>
                <a:cxn ang="0">
                  <a:pos x="T4" y="T5"/>
                </a:cxn>
                <a:cxn ang="0">
                  <a:pos x="T6" y="T7"/>
                </a:cxn>
                <a:cxn ang="0">
                  <a:pos x="T8" y="T9"/>
                </a:cxn>
              </a:cxnLst>
              <a:rect l="0" t="0" r="r" b="b"/>
              <a:pathLst>
                <a:path w="61" h="46">
                  <a:moveTo>
                    <a:pt x="0" y="28"/>
                  </a:moveTo>
                  <a:lnTo>
                    <a:pt x="10" y="46"/>
                  </a:lnTo>
                  <a:lnTo>
                    <a:pt x="61" y="20"/>
                  </a:lnTo>
                  <a:lnTo>
                    <a:pt x="50" y="0"/>
                  </a:lnTo>
                  <a:lnTo>
                    <a:pt x="0" y="2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 name="Freeform 62"/>
            <p:cNvSpPr>
              <a:spLocks/>
            </p:cNvSpPr>
            <p:nvPr/>
          </p:nvSpPr>
          <p:spPr bwMode="auto">
            <a:xfrm>
              <a:off x="3827608" y="1740695"/>
              <a:ext cx="96838" cy="73025"/>
            </a:xfrm>
            <a:custGeom>
              <a:avLst/>
              <a:gdLst>
                <a:gd name="T0" fmla="*/ 61 w 61"/>
                <a:gd name="T1" fmla="*/ 18 h 46"/>
                <a:gd name="T2" fmla="*/ 51 w 61"/>
                <a:gd name="T3" fmla="*/ 0 h 46"/>
                <a:gd name="T4" fmla="*/ 0 w 61"/>
                <a:gd name="T5" fmla="*/ 26 h 46"/>
                <a:gd name="T6" fmla="*/ 10 w 61"/>
                <a:gd name="T7" fmla="*/ 46 h 46"/>
                <a:gd name="T8" fmla="*/ 61 w 61"/>
                <a:gd name="T9" fmla="*/ 18 h 46"/>
              </a:gdLst>
              <a:ahLst/>
              <a:cxnLst>
                <a:cxn ang="0">
                  <a:pos x="T0" y="T1"/>
                </a:cxn>
                <a:cxn ang="0">
                  <a:pos x="T2" y="T3"/>
                </a:cxn>
                <a:cxn ang="0">
                  <a:pos x="T4" y="T5"/>
                </a:cxn>
                <a:cxn ang="0">
                  <a:pos x="T6" y="T7"/>
                </a:cxn>
                <a:cxn ang="0">
                  <a:pos x="T8" y="T9"/>
                </a:cxn>
              </a:cxnLst>
              <a:rect l="0" t="0" r="r" b="b"/>
              <a:pathLst>
                <a:path w="61" h="46">
                  <a:moveTo>
                    <a:pt x="61" y="18"/>
                  </a:moveTo>
                  <a:lnTo>
                    <a:pt x="51" y="0"/>
                  </a:lnTo>
                  <a:lnTo>
                    <a:pt x="0" y="26"/>
                  </a:lnTo>
                  <a:lnTo>
                    <a:pt x="10" y="46"/>
                  </a:lnTo>
                  <a:lnTo>
                    <a:pt x="61" y="18"/>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 name="Freeform 63"/>
            <p:cNvSpPr>
              <a:spLocks/>
            </p:cNvSpPr>
            <p:nvPr/>
          </p:nvSpPr>
          <p:spPr bwMode="auto">
            <a:xfrm>
              <a:off x="3719658" y="1796257"/>
              <a:ext cx="96838" cy="74613"/>
            </a:xfrm>
            <a:custGeom>
              <a:avLst/>
              <a:gdLst>
                <a:gd name="T0" fmla="*/ 61 w 61"/>
                <a:gd name="T1" fmla="*/ 20 h 47"/>
                <a:gd name="T2" fmla="*/ 51 w 61"/>
                <a:gd name="T3" fmla="*/ 0 h 47"/>
                <a:gd name="T4" fmla="*/ 0 w 61"/>
                <a:gd name="T5" fmla="*/ 28 h 47"/>
                <a:gd name="T6" fmla="*/ 11 w 61"/>
                <a:gd name="T7" fmla="*/ 47 h 47"/>
                <a:gd name="T8" fmla="*/ 61 w 61"/>
                <a:gd name="T9" fmla="*/ 20 h 47"/>
              </a:gdLst>
              <a:ahLst/>
              <a:cxnLst>
                <a:cxn ang="0">
                  <a:pos x="T0" y="T1"/>
                </a:cxn>
                <a:cxn ang="0">
                  <a:pos x="T2" y="T3"/>
                </a:cxn>
                <a:cxn ang="0">
                  <a:pos x="T4" y="T5"/>
                </a:cxn>
                <a:cxn ang="0">
                  <a:pos x="T6" y="T7"/>
                </a:cxn>
                <a:cxn ang="0">
                  <a:pos x="T8" y="T9"/>
                </a:cxn>
              </a:cxnLst>
              <a:rect l="0" t="0" r="r" b="b"/>
              <a:pathLst>
                <a:path w="61" h="47">
                  <a:moveTo>
                    <a:pt x="61" y="20"/>
                  </a:moveTo>
                  <a:lnTo>
                    <a:pt x="51" y="0"/>
                  </a:lnTo>
                  <a:lnTo>
                    <a:pt x="0" y="28"/>
                  </a:lnTo>
                  <a:lnTo>
                    <a:pt x="11" y="47"/>
                  </a:lnTo>
                  <a:lnTo>
                    <a:pt x="61" y="2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 name="Freeform 64"/>
            <p:cNvSpPr>
              <a:spLocks/>
            </p:cNvSpPr>
            <p:nvPr/>
          </p:nvSpPr>
          <p:spPr bwMode="auto">
            <a:xfrm>
              <a:off x="5246833" y="2613820"/>
              <a:ext cx="92075" cy="80963"/>
            </a:xfrm>
            <a:custGeom>
              <a:avLst/>
              <a:gdLst>
                <a:gd name="T0" fmla="*/ 46 w 58"/>
                <a:gd name="T1" fmla="*/ 0 h 51"/>
                <a:gd name="T2" fmla="*/ 0 w 58"/>
                <a:gd name="T3" fmla="*/ 33 h 51"/>
                <a:gd name="T4" fmla="*/ 11 w 58"/>
                <a:gd name="T5" fmla="*/ 51 h 51"/>
                <a:gd name="T6" fmla="*/ 58 w 58"/>
                <a:gd name="T7" fmla="*/ 17 h 51"/>
                <a:gd name="T8" fmla="*/ 46 w 58"/>
                <a:gd name="T9" fmla="*/ 0 h 51"/>
              </a:gdLst>
              <a:ahLst/>
              <a:cxnLst>
                <a:cxn ang="0">
                  <a:pos x="T0" y="T1"/>
                </a:cxn>
                <a:cxn ang="0">
                  <a:pos x="T2" y="T3"/>
                </a:cxn>
                <a:cxn ang="0">
                  <a:pos x="T4" y="T5"/>
                </a:cxn>
                <a:cxn ang="0">
                  <a:pos x="T6" y="T7"/>
                </a:cxn>
                <a:cxn ang="0">
                  <a:pos x="T8" y="T9"/>
                </a:cxn>
              </a:cxnLst>
              <a:rect l="0" t="0" r="r" b="b"/>
              <a:pathLst>
                <a:path w="58" h="51">
                  <a:moveTo>
                    <a:pt x="46" y="0"/>
                  </a:moveTo>
                  <a:lnTo>
                    <a:pt x="0" y="33"/>
                  </a:lnTo>
                  <a:lnTo>
                    <a:pt x="11" y="51"/>
                  </a:lnTo>
                  <a:lnTo>
                    <a:pt x="58" y="17"/>
                  </a:lnTo>
                  <a:lnTo>
                    <a:pt x="46"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 name="Freeform 65"/>
            <p:cNvSpPr>
              <a:spLocks/>
            </p:cNvSpPr>
            <p:nvPr/>
          </p:nvSpPr>
          <p:spPr bwMode="auto">
            <a:xfrm>
              <a:off x="5145233" y="2694782"/>
              <a:ext cx="92075" cy="87313"/>
            </a:xfrm>
            <a:custGeom>
              <a:avLst/>
              <a:gdLst>
                <a:gd name="T0" fmla="*/ 16 w 58"/>
                <a:gd name="T1" fmla="*/ 55 h 55"/>
                <a:gd name="T2" fmla="*/ 58 w 58"/>
                <a:gd name="T3" fmla="*/ 16 h 55"/>
                <a:gd name="T4" fmla="*/ 43 w 58"/>
                <a:gd name="T5" fmla="*/ 0 h 55"/>
                <a:gd name="T6" fmla="*/ 0 w 58"/>
                <a:gd name="T7" fmla="*/ 39 h 55"/>
                <a:gd name="T8" fmla="*/ 16 w 58"/>
                <a:gd name="T9" fmla="*/ 55 h 55"/>
              </a:gdLst>
              <a:ahLst/>
              <a:cxnLst>
                <a:cxn ang="0">
                  <a:pos x="T0" y="T1"/>
                </a:cxn>
                <a:cxn ang="0">
                  <a:pos x="T2" y="T3"/>
                </a:cxn>
                <a:cxn ang="0">
                  <a:pos x="T4" y="T5"/>
                </a:cxn>
                <a:cxn ang="0">
                  <a:pos x="T6" y="T7"/>
                </a:cxn>
                <a:cxn ang="0">
                  <a:pos x="T8" y="T9"/>
                </a:cxn>
              </a:cxnLst>
              <a:rect l="0" t="0" r="r" b="b"/>
              <a:pathLst>
                <a:path w="58" h="55">
                  <a:moveTo>
                    <a:pt x="16" y="55"/>
                  </a:moveTo>
                  <a:lnTo>
                    <a:pt x="58" y="16"/>
                  </a:lnTo>
                  <a:lnTo>
                    <a:pt x="43" y="0"/>
                  </a:lnTo>
                  <a:lnTo>
                    <a:pt x="0" y="39"/>
                  </a:lnTo>
                  <a:lnTo>
                    <a:pt x="16" y="55"/>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Freeform 66"/>
            <p:cNvSpPr>
              <a:spLocks/>
            </p:cNvSpPr>
            <p:nvPr/>
          </p:nvSpPr>
          <p:spPr bwMode="auto">
            <a:xfrm>
              <a:off x="5057921" y="2788445"/>
              <a:ext cx="87313" cy="92075"/>
            </a:xfrm>
            <a:custGeom>
              <a:avLst/>
              <a:gdLst>
                <a:gd name="T0" fmla="*/ 38 w 55"/>
                <a:gd name="T1" fmla="*/ 0 h 58"/>
                <a:gd name="T2" fmla="*/ 0 w 55"/>
                <a:gd name="T3" fmla="*/ 44 h 58"/>
                <a:gd name="T4" fmla="*/ 17 w 55"/>
                <a:gd name="T5" fmla="*/ 58 h 58"/>
                <a:gd name="T6" fmla="*/ 55 w 55"/>
                <a:gd name="T7" fmla="*/ 14 h 58"/>
                <a:gd name="T8" fmla="*/ 38 w 55"/>
                <a:gd name="T9" fmla="*/ 0 h 58"/>
              </a:gdLst>
              <a:ahLst/>
              <a:cxnLst>
                <a:cxn ang="0">
                  <a:pos x="T0" y="T1"/>
                </a:cxn>
                <a:cxn ang="0">
                  <a:pos x="T2" y="T3"/>
                </a:cxn>
                <a:cxn ang="0">
                  <a:pos x="T4" y="T5"/>
                </a:cxn>
                <a:cxn ang="0">
                  <a:pos x="T6" y="T7"/>
                </a:cxn>
                <a:cxn ang="0">
                  <a:pos x="T8" y="T9"/>
                </a:cxn>
              </a:cxnLst>
              <a:rect l="0" t="0" r="r" b="b"/>
              <a:pathLst>
                <a:path w="55" h="58">
                  <a:moveTo>
                    <a:pt x="38" y="0"/>
                  </a:moveTo>
                  <a:lnTo>
                    <a:pt x="0" y="44"/>
                  </a:lnTo>
                  <a:lnTo>
                    <a:pt x="17" y="58"/>
                  </a:lnTo>
                  <a:lnTo>
                    <a:pt x="55" y="14"/>
                  </a:lnTo>
                  <a:lnTo>
                    <a:pt x="38"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 name="Freeform 67"/>
            <p:cNvSpPr>
              <a:spLocks/>
            </p:cNvSpPr>
            <p:nvPr/>
          </p:nvSpPr>
          <p:spPr bwMode="auto">
            <a:xfrm>
              <a:off x="4983308" y="2893220"/>
              <a:ext cx="80963" cy="95250"/>
            </a:xfrm>
            <a:custGeom>
              <a:avLst/>
              <a:gdLst>
                <a:gd name="T0" fmla="*/ 19 w 51"/>
                <a:gd name="T1" fmla="*/ 60 h 60"/>
                <a:gd name="T2" fmla="*/ 51 w 51"/>
                <a:gd name="T3" fmla="*/ 12 h 60"/>
                <a:gd name="T4" fmla="*/ 33 w 51"/>
                <a:gd name="T5" fmla="*/ 0 h 60"/>
                <a:gd name="T6" fmla="*/ 0 w 51"/>
                <a:gd name="T7" fmla="*/ 48 h 60"/>
                <a:gd name="T8" fmla="*/ 19 w 51"/>
                <a:gd name="T9" fmla="*/ 60 h 60"/>
              </a:gdLst>
              <a:ahLst/>
              <a:cxnLst>
                <a:cxn ang="0">
                  <a:pos x="T0" y="T1"/>
                </a:cxn>
                <a:cxn ang="0">
                  <a:pos x="T2" y="T3"/>
                </a:cxn>
                <a:cxn ang="0">
                  <a:pos x="T4" y="T5"/>
                </a:cxn>
                <a:cxn ang="0">
                  <a:pos x="T6" y="T7"/>
                </a:cxn>
                <a:cxn ang="0">
                  <a:pos x="T8" y="T9"/>
                </a:cxn>
              </a:cxnLst>
              <a:rect l="0" t="0" r="r" b="b"/>
              <a:pathLst>
                <a:path w="51" h="60">
                  <a:moveTo>
                    <a:pt x="19" y="60"/>
                  </a:moveTo>
                  <a:lnTo>
                    <a:pt x="51" y="12"/>
                  </a:lnTo>
                  <a:lnTo>
                    <a:pt x="33" y="0"/>
                  </a:lnTo>
                  <a:lnTo>
                    <a:pt x="0" y="48"/>
                  </a:lnTo>
                  <a:lnTo>
                    <a:pt x="19" y="6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 name="Freeform 68"/>
            <p:cNvSpPr>
              <a:spLocks/>
            </p:cNvSpPr>
            <p:nvPr/>
          </p:nvSpPr>
          <p:spPr bwMode="auto">
            <a:xfrm>
              <a:off x="4924571" y="3005932"/>
              <a:ext cx="71438" cy="100013"/>
            </a:xfrm>
            <a:custGeom>
              <a:avLst/>
              <a:gdLst>
                <a:gd name="T0" fmla="*/ 45 w 45"/>
                <a:gd name="T1" fmla="*/ 11 h 63"/>
                <a:gd name="T2" fmla="*/ 26 w 45"/>
                <a:gd name="T3" fmla="*/ 0 h 63"/>
                <a:gd name="T4" fmla="*/ 0 w 45"/>
                <a:gd name="T5" fmla="*/ 53 h 63"/>
                <a:gd name="T6" fmla="*/ 19 w 45"/>
                <a:gd name="T7" fmla="*/ 63 h 63"/>
                <a:gd name="T8" fmla="*/ 45 w 45"/>
                <a:gd name="T9" fmla="*/ 11 h 63"/>
              </a:gdLst>
              <a:ahLst/>
              <a:cxnLst>
                <a:cxn ang="0">
                  <a:pos x="T0" y="T1"/>
                </a:cxn>
                <a:cxn ang="0">
                  <a:pos x="T2" y="T3"/>
                </a:cxn>
                <a:cxn ang="0">
                  <a:pos x="T4" y="T5"/>
                </a:cxn>
                <a:cxn ang="0">
                  <a:pos x="T6" y="T7"/>
                </a:cxn>
                <a:cxn ang="0">
                  <a:pos x="T8" y="T9"/>
                </a:cxn>
              </a:cxnLst>
              <a:rect l="0" t="0" r="r" b="b"/>
              <a:pathLst>
                <a:path w="45" h="63">
                  <a:moveTo>
                    <a:pt x="45" y="11"/>
                  </a:moveTo>
                  <a:lnTo>
                    <a:pt x="26" y="0"/>
                  </a:lnTo>
                  <a:lnTo>
                    <a:pt x="0" y="53"/>
                  </a:lnTo>
                  <a:lnTo>
                    <a:pt x="19" y="63"/>
                  </a:lnTo>
                  <a:lnTo>
                    <a:pt x="45" y="11"/>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 name="Freeform 69"/>
            <p:cNvSpPr>
              <a:spLocks/>
            </p:cNvSpPr>
            <p:nvPr/>
          </p:nvSpPr>
          <p:spPr bwMode="auto">
            <a:xfrm>
              <a:off x="4880121" y="3131345"/>
              <a:ext cx="61913" cy="96838"/>
            </a:xfrm>
            <a:custGeom>
              <a:avLst/>
              <a:gdLst>
                <a:gd name="T0" fmla="*/ 19 w 39"/>
                <a:gd name="T1" fmla="*/ 0 h 61"/>
                <a:gd name="T2" fmla="*/ 0 w 39"/>
                <a:gd name="T3" fmla="*/ 53 h 61"/>
                <a:gd name="T4" fmla="*/ 20 w 39"/>
                <a:gd name="T5" fmla="*/ 61 h 61"/>
                <a:gd name="T6" fmla="*/ 39 w 39"/>
                <a:gd name="T7" fmla="*/ 6 h 61"/>
                <a:gd name="T8" fmla="*/ 19 w 39"/>
                <a:gd name="T9" fmla="*/ 0 h 61"/>
              </a:gdLst>
              <a:ahLst/>
              <a:cxnLst>
                <a:cxn ang="0">
                  <a:pos x="T0" y="T1"/>
                </a:cxn>
                <a:cxn ang="0">
                  <a:pos x="T2" y="T3"/>
                </a:cxn>
                <a:cxn ang="0">
                  <a:pos x="T4" y="T5"/>
                </a:cxn>
                <a:cxn ang="0">
                  <a:pos x="T6" y="T7"/>
                </a:cxn>
                <a:cxn ang="0">
                  <a:pos x="T8" y="T9"/>
                </a:cxn>
              </a:cxnLst>
              <a:rect l="0" t="0" r="r" b="b"/>
              <a:pathLst>
                <a:path w="39" h="61">
                  <a:moveTo>
                    <a:pt x="19" y="0"/>
                  </a:moveTo>
                  <a:lnTo>
                    <a:pt x="0" y="53"/>
                  </a:lnTo>
                  <a:lnTo>
                    <a:pt x="20" y="61"/>
                  </a:lnTo>
                  <a:lnTo>
                    <a:pt x="39" y="6"/>
                  </a:lnTo>
                  <a:lnTo>
                    <a:pt x="19"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 name="Freeform 70"/>
            <p:cNvSpPr>
              <a:spLocks/>
            </p:cNvSpPr>
            <p:nvPr/>
          </p:nvSpPr>
          <p:spPr bwMode="auto">
            <a:xfrm>
              <a:off x="4851546" y="3255170"/>
              <a:ext cx="53975" cy="96838"/>
            </a:xfrm>
            <a:custGeom>
              <a:avLst/>
              <a:gdLst>
                <a:gd name="T0" fmla="*/ 0 w 34"/>
                <a:gd name="T1" fmla="*/ 57 h 61"/>
                <a:gd name="T2" fmla="*/ 21 w 34"/>
                <a:gd name="T3" fmla="*/ 61 h 61"/>
                <a:gd name="T4" fmla="*/ 34 w 34"/>
                <a:gd name="T5" fmla="*/ 5 h 61"/>
                <a:gd name="T6" fmla="*/ 12 w 34"/>
                <a:gd name="T7" fmla="*/ 0 h 61"/>
                <a:gd name="T8" fmla="*/ 0 w 34"/>
                <a:gd name="T9" fmla="*/ 57 h 61"/>
              </a:gdLst>
              <a:ahLst/>
              <a:cxnLst>
                <a:cxn ang="0">
                  <a:pos x="T0" y="T1"/>
                </a:cxn>
                <a:cxn ang="0">
                  <a:pos x="T2" y="T3"/>
                </a:cxn>
                <a:cxn ang="0">
                  <a:pos x="T4" y="T5"/>
                </a:cxn>
                <a:cxn ang="0">
                  <a:pos x="T6" y="T7"/>
                </a:cxn>
                <a:cxn ang="0">
                  <a:pos x="T8" y="T9"/>
                </a:cxn>
              </a:cxnLst>
              <a:rect l="0" t="0" r="r" b="b"/>
              <a:pathLst>
                <a:path w="34" h="61">
                  <a:moveTo>
                    <a:pt x="0" y="57"/>
                  </a:moveTo>
                  <a:lnTo>
                    <a:pt x="21" y="61"/>
                  </a:lnTo>
                  <a:lnTo>
                    <a:pt x="34" y="5"/>
                  </a:lnTo>
                  <a:lnTo>
                    <a:pt x="12" y="0"/>
                  </a:lnTo>
                  <a:lnTo>
                    <a:pt x="0" y="57"/>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 name="Rectangle 71"/>
            <p:cNvSpPr>
              <a:spLocks noChangeArrowheads="1"/>
            </p:cNvSpPr>
            <p:nvPr/>
          </p:nvSpPr>
          <p:spPr bwMode="auto">
            <a:xfrm>
              <a:off x="4940446" y="3312320"/>
              <a:ext cx="130175"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 name="Rectangle 72"/>
            <p:cNvSpPr>
              <a:spLocks noChangeArrowheads="1"/>
            </p:cNvSpPr>
            <p:nvPr/>
          </p:nvSpPr>
          <p:spPr bwMode="auto">
            <a:xfrm>
              <a:off x="5113483" y="3312320"/>
              <a:ext cx="128588"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 name="Rectangle 73"/>
            <p:cNvSpPr>
              <a:spLocks noChangeArrowheads="1"/>
            </p:cNvSpPr>
            <p:nvPr/>
          </p:nvSpPr>
          <p:spPr bwMode="auto">
            <a:xfrm>
              <a:off x="5284933" y="3312320"/>
              <a:ext cx="128588" cy="42863"/>
            </a:xfrm>
            <a:prstGeom prst="rect">
              <a:avLst/>
            </a:prstGeom>
            <a:solidFill>
              <a:schemeClr val="bg1">
                <a:lumMod val="50000"/>
                <a:alpha val="42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 name="Freeform 74"/>
            <p:cNvSpPr>
              <a:spLocks/>
            </p:cNvSpPr>
            <p:nvPr/>
          </p:nvSpPr>
          <p:spPr bwMode="auto">
            <a:xfrm>
              <a:off x="3232296" y="2332832"/>
              <a:ext cx="190500" cy="271463"/>
            </a:xfrm>
            <a:custGeom>
              <a:avLst/>
              <a:gdLst>
                <a:gd name="T0" fmla="*/ 60 w 120"/>
                <a:gd name="T1" fmla="*/ 0 h 171"/>
                <a:gd name="T2" fmla="*/ 48 w 120"/>
                <a:gd name="T3" fmla="*/ 2 h 171"/>
                <a:gd name="T4" fmla="*/ 37 w 120"/>
                <a:gd name="T5" fmla="*/ 7 h 171"/>
                <a:gd name="T6" fmla="*/ 26 w 120"/>
                <a:gd name="T7" fmla="*/ 15 h 171"/>
                <a:gd name="T8" fmla="*/ 17 w 120"/>
                <a:gd name="T9" fmla="*/ 25 h 171"/>
                <a:gd name="T10" fmla="*/ 11 w 120"/>
                <a:gd name="T11" fmla="*/ 38 h 171"/>
                <a:gd name="T12" fmla="*/ 5 w 120"/>
                <a:gd name="T13" fmla="*/ 52 h 171"/>
                <a:gd name="T14" fmla="*/ 1 w 120"/>
                <a:gd name="T15" fmla="*/ 68 h 171"/>
                <a:gd name="T16" fmla="*/ 0 w 120"/>
                <a:gd name="T17" fmla="*/ 85 h 171"/>
                <a:gd name="T18" fmla="*/ 1 w 120"/>
                <a:gd name="T19" fmla="*/ 102 h 171"/>
                <a:gd name="T20" fmla="*/ 5 w 120"/>
                <a:gd name="T21" fmla="*/ 119 h 171"/>
                <a:gd name="T22" fmla="*/ 11 w 120"/>
                <a:gd name="T23" fmla="*/ 133 h 171"/>
                <a:gd name="T24" fmla="*/ 17 w 120"/>
                <a:gd name="T25" fmla="*/ 146 h 171"/>
                <a:gd name="T26" fmla="*/ 26 w 120"/>
                <a:gd name="T27" fmla="*/ 157 h 171"/>
                <a:gd name="T28" fmla="*/ 37 w 120"/>
                <a:gd name="T29" fmla="*/ 164 h 171"/>
                <a:gd name="T30" fmla="*/ 48 w 120"/>
                <a:gd name="T31" fmla="*/ 170 h 171"/>
                <a:gd name="T32" fmla="*/ 60 w 120"/>
                <a:gd name="T33" fmla="*/ 171 h 171"/>
                <a:gd name="T34" fmla="*/ 72 w 120"/>
                <a:gd name="T35" fmla="*/ 170 h 171"/>
                <a:gd name="T36" fmla="*/ 83 w 120"/>
                <a:gd name="T37" fmla="*/ 164 h 171"/>
                <a:gd name="T38" fmla="*/ 94 w 120"/>
                <a:gd name="T39" fmla="*/ 157 h 171"/>
                <a:gd name="T40" fmla="*/ 102 w 120"/>
                <a:gd name="T41" fmla="*/ 146 h 171"/>
                <a:gd name="T42" fmla="*/ 109 w 120"/>
                <a:gd name="T43" fmla="*/ 133 h 171"/>
                <a:gd name="T44" fmla="*/ 115 w 120"/>
                <a:gd name="T45" fmla="*/ 119 h 171"/>
                <a:gd name="T46" fmla="*/ 119 w 120"/>
                <a:gd name="T47" fmla="*/ 102 h 171"/>
                <a:gd name="T48" fmla="*/ 120 w 120"/>
                <a:gd name="T49" fmla="*/ 85 h 171"/>
                <a:gd name="T50" fmla="*/ 119 w 120"/>
                <a:gd name="T51" fmla="*/ 68 h 171"/>
                <a:gd name="T52" fmla="*/ 115 w 120"/>
                <a:gd name="T53" fmla="*/ 52 h 171"/>
                <a:gd name="T54" fmla="*/ 109 w 120"/>
                <a:gd name="T55" fmla="*/ 38 h 171"/>
                <a:gd name="T56" fmla="*/ 102 w 120"/>
                <a:gd name="T57" fmla="*/ 25 h 171"/>
                <a:gd name="T58" fmla="*/ 94 w 120"/>
                <a:gd name="T59" fmla="*/ 15 h 171"/>
                <a:gd name="T60" fmla="*/ 83 w 120"/>
                <a:gd name="T61" fmla="*/ 7 h 171"/>
                <a:gd name="T62" fmla="*/ 72 w 120"/>
                <a:gd name="T63" fmla="*/ 2 h 171"/>
                <a:gd name="T64" fmla="*/ 60 w 120"/>
                <a:gd name="T6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171">
                  <a:moveTo>
                    <a:pt x="60" y="0"/>
                  </a:moveTo>
                  <a:lnTo>
                    <a:pt x="48" y="2"/>
                  </a:lnTo>
                  <a:lnTo>
                    <a:pt x="37" y="7"/>
                  </a:lnTo>
                  <a:lnTo>
                    <a:pt x="26" y="15"/>
                  </a:lnTo>
                  <a:lnTo>
                    <a:pt x="17" y="25"/>
                  </a:lnTo>
                  <a:lnTo>
                    <a:pt x="11" y="38"/>
                  </a:lnTo>
                  <a:lnTo>
                    <a:pt x="5" y="52"/>
                  </a:lnTo>
                  <a:lnTo>
                    <a:pt x="1" y="68"/>
                  </a:lnTo>
                  <a:lnTo>
                    <a:pt x="0" y="85"/>
                  </a:lnTo>
                  <a:lnTo>
                    <a:pt x="1" y="102"/>
                  </a:lnTo>
                  <a:lnTo>
                    <a:pt x="5" y="119"/>
                  </a:lnTo>
                  <a:lnTo>
                    <a:pt x="11" y="133"/>
                  </a:lnTo>
                  <a:lnTo>
                    <a:pt x="17" y="146"/>
                  </a:lnTo>
                  <a:lnTo>
                    <a:pt x="26" y="157"/>
                  </a:lnTo>
                  <a:lnTo>
                    <a:pt x="37" y="164"/>
                  </a:lnTo>
                  <a:lnTo>
                    <a:pt x="48" y="170"/>
                  </a:lnTo>
                  <a:lnTo>
                    <a:pt x="60" y="171"/>
                  </a:lnTo>
                  <a:lnTo>
                    <a:pt x="72" y="170"/>
                  </a:lnTo>
                  <a:lnTo>
                    <a:pt x="83" y="164"/>
                  </a:lnTo>
                  <a:lnTo>
                    <a:pt x="94" y="157"/>
                  </a:lnTo>
                  <a:lnTo>
                    <a:pt x="102" y="146"/>
                  </a:lnTo>
                  <a:lnTo>
                    <a:pt x="109" y="133"/>
                  </a:lnTo>
                  <a:lnTo>
                    <a:pt x="115" y="119"/>
                  </a:lnTo>
                  <a:lnTo>
                    <a:pt x="119" y="102"/>
                  </a:lnTo>
                  <a:lnTo>
                    <a:pt x="120" y="85"/>
                  </a:lnTo>
                  <a:lnTo>
                    <a:pt x="119" y="68"/>
                  </a:lnTo>
                  <a:lnTo>
                    <a:pt x="115" y="52"/>
                  </a:lnTo>
                  <a:lnTo>
                    <a:pt x="109" y="38"/>
                  </a:lnTo>
                  <a:lnTo>
                    <a:pt x="102" y="25"/>
                  </a:lnTo>
                  <a:lnTo>
                    <a:pt x="94" y="15"/>
                  </a:lnTo>
                  <a:lnTo>
                    <a:pt x="83" y="7"/>
                  </a:lnTo>
                  <a:lnTo>
                    <a:pt x="72" y="2"/>
                  </a:lnTo>
                  <a:lnTo>
                    <a:pt x="60"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 name="Freeform 75"/>
            <p:cNvSpPr>
              <a:spLocks/>
            </p:cNvSpPr>
            <p:nvPr/>
          </p:nvSpPr>
          <p:spPr bwMode="auto">
            <a:xfrm>
              <a:off x="5399233" y="1313657"/>
              <a:ext cx="762000" cy="563563"/>
            </a:xfrm>
            <a:custGeom>
              <a:avLst/>
              <a:gdLst>
                <a:gd name="T0" fmla="*/ 480 w 480"/>
                <a:gd name="T1" fmla="*/ 100 h 355"/>
                <a:gd name="T2" fmla="*/ 415 w 480"/>
                <a:gd name="T3" fmla="*/ 0 h 355"/>
                <a:gd name="T4" fmla="*/ 252 w 480"/>
                <a:gd name="T5" fmla="*/ 101 h 355"/>
                <a:gd name="T6" fmla="*/ 213 w 480"/>
                <a:gd name="T7" fmla="*/ 49 h 355"/>
                <a:gd name="T8" fmla="*/ 0 w 480"/>
                <a:gd name="T9" fmla="*/ 355 h 355"/>
                <a:gd name="T10" fmla="*/ 368 w 480"/>
                <a:gd name="T11" fmla="*/ 259 h 355"/>
                <a:gd name="T12" fmla="*/ 330 w 480"/>
                <a:gd name="T13" fmla="*/ 207 h 355"/>
                <a:gd name="T14" fmla="*/ 480 w 480"/>
                <a:gd name="T15" fmla="*/ 100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0" h="355">
                  <a:moveTo>
                    <a:pt x="480" y="100"/>
                  </a:moveTo>
                  <a:lnTo>
                    <a:pt x="415" y="0"/>
                  </a:lnTo>
                  <a:lnTo>
                    <a:pt x="252" y="101"/>
                  </a:lnTo>
                  <a:lnTo>
                    <a:pt x="213" y="49"/>
                  </a:lnTo>
                  <a:lnTo>
                    <a:pt x="0" y="355"/>
                  </a:lnTo>
                  <a:lnTo>
                    <a:pt x="368" y="259"/>
                  </a:lnTo>
                  <a:lnTo>
                    <a:pt x="330" y="207"/>
                  </a:lnTo>
                  <a:lnTo>
                    <a:pt x="480" y="10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 name="Freeform 76"/>
            <p:cNvSpPr>
              <a:spLocks/>
            </p:cNvSpPr>
            <p:nvPr/>
          </p:nvSpPr>
          <p:spPr bwMode="auto">
            <a:xfrm>
              <a:off x="2973533" y="1280320"/>
              <a:ext cx="827088" cy="433388"/>
            </a:xfrm>
            <a:custGeom>
              <a:avLst/>
              <a:gdLst>
                <a:gd name="T0" fmla="*/ 51 w 521"/>
                <a:gd name="T1" fmla="*/ 0 h 273"/>
                <a:gd name="T2" fmla="*/ 0 w 521"/>
                <a:gd name="T3" fmla="*/ 109 h 273"/>
                <a:gd name="T4" fmla="*/ 174 w 521"/>
                <a:gd name="T5" fmla="*/ 194 h 273"/>
                <a:gd name="T6" fmla="*/ 150 w 521"/>
                <a:gd name="T7" fmla="*/ 254 h 273"/>
                <a:gd name="T8" fmla="*/ 521 w 521"/>
                <a:gd name="T9" fmla="*/ 273 h 273"/>
                <a:gd name="T10" fmla="*/ 244 w 521"/>
                <a:gd name="T11" fmla="*/ 12 h 273"/>
                <a:gd name="T12" fmla="*/ 220 w 521"/>
                <a:gd name="T13" fmla="*/ 70 h 273"/>
                <a:gd name="T14" fmla="*/ 51 w 521"/>
                <a:gd name="T15" fmla="*/ 0 h 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1" h="273">
                  <a:moveTo>
                    <a:pt x="51" y="0"/>
                  </a:moveTo>
                  <a:lnTo>
                    <a:pt x="0" y="109"/>
                  </a:lnTo>
                  <a:lnTo>
                    <a:pt x="174" y="194"/>
                  </a:lnTo>
                  <a:lnTo>
                    <a:pt x="150" y="254"/>
                  </a:lnTo>
                  <a:lnTo>
                    <a:pt x="521" y="273"/>
                  </a:lnTo>
                  <a:lnTo>
                    <a:pt x="244" y="12"/>
                  </a:lnTo>
                  <a:lnTo>
                    <a:pt x="220" y="70"/>
                  </a:lnTo>
                  <a:lnTo>
                    <a:pt x="51" y="0"/>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 name="Freeform 77"/>
            <p:cNvSpPr>
              <a:spLocks/>
            </p:cNvSpPr>
            <p:nvPr/>
          </p:nvSpPr>
          <p:spPr bwMode="auto">
            <a:xfrm>
              <a:off x="5351608" y="3140870"/>
              <a:ext cx="473075" cy="808038"/>
            </a:xfrm>
            <a:custGeom>
              <a:avLst/>
              <a:gdLst>
                <a:gd name="T0" fmla="*/ 191 w 298"/>
                <a:gd name="T1" fmla="*/ 509 h 509"/>
                <a:gd name="T2" fmla="*/ 298 w 298"/>
                <a:gd name="T3" fmla="*/ 457 h 509"/>
                <a:gd name="T4" fmla="*/ 219 w 298"/>
                <a:gd name="T5" fmla="*/ 281 h 509"/>
                <a:gd name="T6" fmla="*/ 275 w 298"/>
                <a:gd name="T7" fmla="*/ 250 h 509"/>
                <a:gd name="T8" fmla="*/ 0 w 298"/>
                <a:gd name="T9" fmla="*/ 0 h 509"/>
                <a:gd name="T10" fmla="*/ 48 w 298"/>
                <a:gd name="T11" fmla="*/ 377 h 509"/>
                <a:gd name="T12" fmla="*/ 104 w 298"/>
                <a:gd name="T13" fmla="*/ 346 h 509"/>
                <a:gd name="T14" fmla="*/ 191 w 298"/>
                <a:gd name="T15" fmla="*/ 509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509">
                  <a:moveTo>
                    <a:pt x="191" y="509"/>
                  </a:moveTo>
                  <a:lnTo>
                    <a:pt x="298" y="457"/>
                  </a:lnTo>
                  <a:lnTo>
                    <a:pt x="219" y="281"/>
                  </a:lnTo>
                  <a:lnTo>
                    <a:pt x="275" y="250"/>
                  </a:lnTo>
                  <a:lnTo>
                    <a:pt x="0" y="0"/>
                  </a:lnTo>
                  <a:lnTo>
                    <a:pt x="48" y="377"/>
                  </a:lnTo>
                  <a:lnTo>
                    <a:pt x="104" y="346"/>
                  </a:lnTo>
                  <a:lnTo>
                    <a:pt x="191" y="509"/>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 name="Freeform 78"/>
            <p:cNvSpPr>
              <a:spLocks/>
            </p:cNvSpPr>
            <p:nvPr/>
          </p:nvSpPr>
          <p:spPr bwMode="auto">
            <a:xfrm>
              <a:off x="3710133" y="3785395"/>
              <a:ext cx="544513" cy="257175"/>
            </a:xfrm>
            <a:custGeom>
              <a:avLst/>
              <a:gdLst>
                <a:gd name="T0" fmla="*/ 0 w 343"/>
                <a:gd name="T1" fmla="*/ 13 h 162"/>
                <a:gd name="T2" fmla="*/ 2 w 343"/>
                <a:gd name="T3" fmla="*/ 16 h 162"/>
                <a:gd name="T4" fmla="*/ 10 w 343"/>
                <a:gd name="T5" fmla="*/ 23 h 162"/>
                <a:gd name="T6" fmla="*/ 22 w 343"/>
                <a:gd name="T7" fmla="*/ 34 h 162"/>
                <a:gd name="T8" fmla="*/ 39 w 343"/>
                <a:gd name="T9" fmla="*/ 45 h 162"/>
                <a:gd name="T10" fmla="*/ 61 w 343"/>
                <a:gd name="T11" fmla="*/ 57 h 162"/>
                <a:gd name="T12" fmla="*/ 87 w 343"/>
                <a:gd name="T13" fmla="*/ 66 h 162"/>
                <a:gd name="T14" fmla="*/ 117 w 343"/>
                <a:gd name="T15" fmla="*/ 71 h 162"/>
                <a:gd name="T16" fmla="*/ 151 w 343"/>
                <a:gd name="T17" fmla="*/ 73 h 162"/>
                <a:gd name="T18" fmla="*/ 187 w 343"/>
                <a:gd name="T19" fmla="*/ 68 h 162"/>
                <a:gd name="T20" fmla="*/ 221 w 343"/>
                <a:gd name="T21" fmla="*/ 58 h 162"/>
                <a:gd name="T22" fmla="*/ 253 w 343"/>
                <a:gd name="T23" fmla="*/ 47 h 162"/>
                <a:gd name="T24" fmla="*/ 283 w 343"/>
                <a:gd name="T25" fmla="*/ 34 h 162"/>
                <a:gd name="T26" fmla="*/ 308 w 343"/>
                <a:gd name="T27" fmla="*/ 21 h 162"/>
                <a:gd name="T28" fmla="*/ 326 w 343"/>
                <a:gd name="T29" fmla="*/ 10 h 162"/>
                <a:gd name="T30" fmla="*/ 339 w 343"/>
                <a:gd name="T31" fmla="*/ 2 h 162"/>
                <a:gd name="T32" fmla="*/ 343 w 343"/>
                <a:gd name="T33" fmla="*/ 0 h 162"/>
                <a:gd name="T34" fmla="*/ 339 w 343"/>
                <a:gd name="T35" fmla="*/ 8 h 162"/>
                <a:gd name="T36" fmla="*/ 329 w 343"/>
                <a:gd name="T37" fmla="*/ 27 h 162"/>
                <a:gd name="T38" fmla="*/ 312 w 343"/>
                <a:gd name="T39" fmla="*/ 56 h 162"/>
                <a:gd name="T40" fmla="*/ 290 w 343"/>
                <a:gd name="T41" fmla="*/ 88 h 162"/>
                <a:gd name="T42" fmla="*/ 262 w 343"/>
                <a:gd name="T43" fmla="*/ 120 h 162"/>
                <a:gd name="T44" fmla="*/ 229 w 343"/>
                <a:gd name="T45" fmla="*/ 144 h 162"/>
                <a:gd name="T46" fmla="*/ 192 w 343"/>
                <a:gd name="T47" fmla="*/ 161 h 162"/>
                <a:gd name="T48" fmla="*/ 151 w 343"/>
                <a:gd name="T49" fmla="*/ 162 h 162"/>
                <a:gd name="T50" fmla="*/ 112 w 343"/>
                <a:gd name="T51" fmla="*/ 151 h 162"/>
                <a:gd name="T52" fmla="*/ 79 w 343"/>
                <a:gd name="T53" fmla="*/ 133 h 162"/>
                <a:gd name="T54" fmla="*/ 53 w 343"/>
                <a:gd name="T55" fmla="*/ 108 h 162"/>
                <a:gd name="T56" fmla="*/ 32 w 343"/>
                <a:gd name="T57" fmla="*/ 82 h 162"/>
                <a:gd name="T58" fmla="*/ 18 w 343"/>
                <a:gd name="T59" fmla="*/ 56 h 162"/>
                <a:gd name="T60" fmla="*/ 7 w 343"/>
                <a:gd name="T61" fmla="*/ 34 h 162"/>
                <a:gd name="T62" fmla="*/ 1 w 343"/>
                <a:gd name="T63" fmla="*/ 18 h 162"/>
                <a:gd name="T64" fmla="*/ 0 w 343"/>
                <a:gd name="T65" fmla="*/ 1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3" h="162">
                  <a:moveTo>
                    <a:pt x="0" y="13"/>
                  </a:moveTo>
                  <a:lnTo>
                    <a:pt x="2" y="16"/>
                  </a:lnTo>
                  <a:lnTo>
                    <a:pt x="10" y="23"/>
                  </a:lnTo>
                  <a:lnTo>
                    <a:pt x="22" y="34"/>
                  </a:lnTo>
                  <a:lnTo>
                    <a:pt x="39" y="45"/>
                  </a:lnTo>
                  <a:lnTo>
                    <a:pt x="61" y="57"/>
                  </a:lnTo>
                  <a:lnTo>
                    <a:pt x="87" y="66"/>
                  </a:lnTo>
                  <a:lnTo>
                    <a:pt x="117" y="71"/>
                  </a:lnTo>
                  <a:lnTo>
                    <a:pt x="151" y="73"/>
                  </a:lnTo>
                  <a:lnTo>
                    <a:pt x="187" y="68"/>
                  </a:lnTo>
                  <a:lnTo>
                    <a:pt x="221" y="58"/>
                  </a:lnTo>
                  <a:lnTo>
                    <a:pt x="253" y="47"/>
                  </a:lnTo>
                  <a:lnTo>
                    <a:pt x="283" y="34"/>
                  </a:lnTo>
                  <a:lnTo>
                    <a:pt x="308" y="21"/>
                  </a:lnTo>
                  <a:lnTo>
                    <a:pt x="326" y="10"/>
                  </a:lnTo>
                  <a:lnTo>
                    <a:pt x="339" y="2"/>
                  </a:lnTo>
                  <a:lnTo>
                    <a:pt x="343" y="0"/>
                  </a:lnTo>
                  <a:lnTo>
                    <a:pt x="339" y="8"/>
                  </a:lnTo>
                  <a:lnTo>
                    <a:pt x="329" y="27"/>
                  </a:lnTo>
                  <a:lnTo>
                    <a:pt x="312" y="56"/>
                  </a:lnTo>
                  <a:lnTo>
                    <a:pt x="290" y="88"/>
                  </a:lnTo>
                  <a:lnTo>
                    <a:pt x="262" y="120"/>
                  </a:lnTo>
                  <a:lnTo>
                    <a:pt x="229" y="144"/>
                  </a:lnTo>
                  <a:lnTo>
                    <a:pt x="192" y="161"/>
                  </a:lnTo>
                  <a:lnTo>
                    <a:pt x="151" y="162"/>
                  </a:lnTo>
                  <a:lnTo>
                    <a:pt x="112" y="151"/>
                  </a:lnTo>
                  <a:lnTo>
                    <a:pt x="79" y="133"/>
                  </a:lnTo>
                  <a:lnTo>
                    <a:pt x="53" y="108"/>
                  </a:lnTo>
                  <a:lnTo>
                    <a:pt x="32" y="82"/>
                  </a:lnTo>
                  <a:lnTo>
                    <a:pt x="18" y="56"/>
                  </a:lnTo>
                  <a:lnTo>
                    <a:pt x="7" y="34"/>
                  </a:lnTo>
                  <a:lnTo>
                    <a:pt x="1" y="18"/>
                  </a:lnTo>
                  <a:lnTo>
                    <a:pt x="0" y="13"/>
                  </a:lnTo>
                  <a:close/>
                </a:path>
              </a:pathLst>
            </a:custGeom>
            <a:solidFill>
              <a:schemeClr val="bg1">
                <a:lumMod val="50000"/>
                <a:alpha val="4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47" name="TextBox 446"/>
          <p:cNvSpPr txBox="1"/>
          <p:nvPr/>
        </p:nvSpPr>
        <p:spPr>
          <a:xfrm>
            <a:off x="2476500" y="0"/>
            <a:ext cx="4202432"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Layers of the City</a:t>
            </a:r>
          </a:p>
        </p:txBody>
      </p:sp>
      <p:sp>
        <p:nvSpPr>
          <p:cNvPr id="2" name="Slide Number Placeholder 1"/>
          <p:cNvSpPr>
            <a:spLocks noGrp="1"/>
          </p:cNvSpPr>
          <p:nvPr>
            <p:ph type="sldNum" sz="quarter" idx="12"/>
          </p:nvPr>
        </p:nvSpPr>
        <p:spPr/>
        <p:txBody>
          <a:bodyPr/>
          <a:lstStyle/>
          <a:p>
            <a:fld id="{CE601F45-5601-47AF-B199-AE75829AC8A9}" type="slidenum">
              <a:rPr lang="en-US" smtClean="0"/>
              <a:t>39</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927718590"/>
      </p:ext>
    </p:extLst>
  </p:cSld>
  <p:clrMapOvr>
    <a:masterClrMapping/>
  </p:clrMapOvr>
  <mc:AlternateContent xmlns:mc="http://schemas.openxmlformats.org/markup-compatibility/2006" xmlns:p14="http://schemas.microsoft.com/office/powerpoint/2010/main">
    <mc:Choice Requires="p14">
      <p:transition p14:dur="0" advTm="28527"/>
    </mc:Choice>
    <mc:Fallback xmlns="">
      <p:transition advTm="28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4"/>
                                        </p:tgtEl>
                                        <p:attrNameLst>
                                          <p:attrName>style.visibility</p:attrName>
                                        </p:attrNameLst>
                                      </p:cBhvr>
                                      <p:to>
                                        <p:strVal val="visible"/>
                                      </p:to>
                                    </p:set>
                                    <p:animEffect transition="in" filter="fade">
                                      <p:cBhvr>
                                        <p:cTn id="14" dur="500"/>
                                        <p:tgtEl>
                                          <p:spTgt spid="15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28"/>
                                        </p:tgtEl>
                                        <p:attrNameLst>
                                          <p:attrName>style.visibility</p:attrName>
                                        </p:attrNameLst>
                                      </p:cBhvr>
                                      <p:to>
                                        <p:strVal val="visible"/>
                                      </p:to>
                                    </p:set>
                                    <p:animEffect transition="in" filter="fade">
                                      <p:cBhvr>
                                        <p:cTn id="18" dur="500"/>
                                        <p:tgtEl>
                                          <p:spTgt spid="228"/>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01"/>
                                        </p:tgtEl>
                                        <p:attrNameLst>
                                          <p:attrName>style.visibility</p:attrName>
                                        </p:attrNameLst>
                                      </p:cBhvr>
                                      <p:to>
                                        <p:strVal val="visible"/>
                                      </p:to>
                                    </p:set>
                                    <p:animEffect transition="in" filter="fade">
                                      <p:cBhvr>
                                        <p:cTn id="22" dur="500"/>
                                        <p:tgtEl>
                                          <p:spTgt spid="301"/>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74"/>
                                        </p:tgtEl>
                                        <p:attrNameLst>
                                          <p:attrName>style.visibility</p:attrName>
                                        </p:attrNameLst>
                                      </p:cBhvr>
                                      <p:to>
                                        <p:strVal val="visible"/>
                                      </p:to>
                                    </p:set>
                                    <p:animEffect transition="in" filter="fade">
                                      <p:cBhvr>
                                        <p:cTn id="26" dur="500"/>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
          <p:cNvSpPr>
            <a:spLocks noChangeArrowheads="1"/>
          </p:cNvSpPr>
          <p:nvPr/>
        </p:nvSpPr>
        <p:spPr bwMode="auto">
          <a:xfrm>
            <a:off x="475368" y="550792"/>
            <a:ext cx="8190237"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spcBef>
                <a:spcPct val="0"/>
              </a:spcBef>
              <a:spcAft>
                <a:spcPct val="0"/>
              </a:spcAft>
              <a:buClrTx/>
              <a:buSzTx/>
              <a:buFontTx/>
              <a:buNone/>
              <a:tabLst>
                <a:tab pos="-914400" algn="l"/>
              </a:tabLst>
            </a:pPr>
            <a:r>
              <a:rPr kumimoji="0" lang="en-CA" sz="2300" u="none" strike="noStrike" cap="none" normalizeH="0" baseline="0" dirty="0">
                <a:ln>
                  <a:noFill/>
                </a:ln>
                <a:effectLst/>
                <a:latin typeface="+mn-lt"/>
                <a:ea typeface="Times New Roman" pitchFamily="18" charset="0"/>
                <a:cs typeface="Arial" pitchFamily="34" charset="0"/>
              </a:rPr>
              <a:t>This course has been adapted to online by:</a:t>
            </a:r>
          </a:p>
          <a:p>
            <a:pPr marL="0" marR="0" lvl="0" indent="0" algn="ctr" defTabSz="914400" rtl="0" eaLnBrk="1" fontAlgn="base" latinLnBrk="0" hangingPunct="1">
              <a:spcBef>
                <a:spcPct val="0"/>
              </a:spcBef>
              <a:spcAft>
                <a:spcPct val="0"/>
              </a:spcAft>
              <a:buClrTx/>
              <a:buSzTx/>
              <a:buFontTx/>
              <a:buNone/>
              <a:tabLst>
                <a:tab pos="-914400" algn="l"/>
              </a:tabLst>
            </a:pPr>
            <a:endParaRPr lang="en-CA" sz="2300" dirty="0">
              <a:latin typeface="+mn-lt"/>
              <a:ea typeface="Times New Roman" pitchFamily="18" charset="0"/>
              <a:cs typeface="Arial" pitchFamily="34" charset="0"/>
            </a:endParaRPr>
          </a:p>
          <a:p>
            <a:pPr marL="342900" marR="0" lvl="0" indent="-342900" defTabSz="914400" rtl="0" eaLnBrk="1" fontAlgn="base" latinLnBrk="0" hangingPunct="1">
              <a:spcBef>
                <a:spcPct val="0"/>
              </a:spcBef>
              <a:spcAft>
                <a:spcPct val="0"/>
              </a:spcAft>
              <a:buClrTx/>
              <a:buSzTx/>
              <a:buFont typeface="Arial" panose="020B0604020202020204" pitchFamily="34" charset="0"/>
              <a:buChar char="•"/>
              <a:tabLst>
                <a:tab pos="-914400" algn="l"/>
              </a:tabLst>
            </a:pPr>
            <a:r>
              <a:rPr kumimoji="0" lang="en-CA" sz="2300" u="none" strike="noStrike" cap="none" normalizeH="0" baseline="0" dirty="0">
                <a:ln>
                  <a:noFill/>
                </a:ln>
                <a:effectLst/>
                <a:latin typeface="+mn-lt"/>
                <a:ea typeface="Times New Roman" pitchFamily="18" charset="0"/>
                <a:cs typeface="Arial" pitchFamily="34" charset="0"/>
              </a:rPr>
              <a:t>The addition of voice narration to each slide in lieu of lectures.</a:t>
            </a:r>
          </a:p>
          <a:p>
            <a:pPr marL="342900" marR="0" lvl="0" indent="-342900" defTabSz="914400" rtl="0" eaLnBrk="1" fontAlgn="base" latinLnBrk="0" hangingPunct="1">
              <a:spcBef>
                <a:spcPct val="0"/>
              </a:spcBef>
              <a:spcAft>
                <a:spcPct val="0"/>
              </a:spcAft>
              <a:buClrTx/>
              <a:buSzTx/>
              <a:buFont typeface="Arial" panose="020B0604020202020204" pitchFamily="34" charset="0"/>
              <a:buChar char="•"/>
              <a:tabLst>
                <a:tab pos="-914400" algn="l"/>
              </a:tabLst>
            </a:pPr>
            <a:r>
              <a:rPr kumimoji="0" lang="en-CA" sz="2300" u="none" strike="noStrike" cap="none" normalizeH="0" baseline="0" dirty="0">
                <a:ln>
                  <a:noFill/>
                </a:ln>
                <a:effectLst/>
                <a:latin typeface="+mn-lt"/>
                <a:ea typeface="Times New Roman" pitchFamily="18" charset="0"/>
                <a:cs typeface="Arial" pitchFamily="34" charset="0"/>
              </a:rPr>
              <a:t>Using D2L to do the multiple choice mid-term test</a:t>
            </a:r>
            <a:r>
              <a:rPr lang="en-CA" sz="2300" dirty="0">
                <a:ea typeface="Times New Roman" pitchFamily="18" charset="0"/>
                <a:cs typeface="Arial" pitchFamily="34" charset="0"/>
              </a:rPr>
              <a:t> and final.</a:t>
            </a:r>
            <a:endParaRPr kumimoji="0" lang="en-CA" sz="2300" u="none" strike="noStrike" cap="none" normalizeH="0" baseline="0" dirty="0">
              <a:ln>
                <a:noFill/>
              </a:ln>
              <a:effectLst/>
              <a:latin typeface="+mn-lt"/>
              <a:ea typeface="Times New Roman" pitchFamily="18" charset="0"/>
              <a:cs typeface="Arial" pitchFamily="34" charset="0"/>
            </a:endParaRPr>
          </a:p>
          <a:p>
            <a:pPr marL="342900" marR="0" lvl="0" indent="-342900" defTabSz="914400" rtl="0" eaLnBrk="1" fontAlgn="base" latinLnBrk="0" hangingPunct="1">
              <a:spcBef>
                <a:spcPct val="0"/>
              </a:spcBef>
              <a:spcAft>
                <a:spcPct val="0"/>
              </a:spcAft>
              <a:buClrTx/>
              <a:buSzTx/>
              <a:buFont typeface="Arial" panose="020B0604020202020204" pitchFamily="34" charset="0"/>
              <a:buChar char="•"/>
              <a:tabLst>
                <a:tab pos="-914400" algn="l"/>
              </a:tabLst>
            </a:pPr>
            <a:r>
              <a:rPr kumimoji="0" lang="en-CA" sz="2300" u="none" strike="noStrike" cap="none" normalizeH="0" baseline="0" dirty="0">
                <a:ln>
                  <a:noFill/>
                </a:ln>
                <a:effectLst/>
                <a:latin typeface="+mn-lt"/>
                <a:ea typeface="Times New Roman" pitchFamily="18" charset="0"/>
                <a:cs typeface="Arial" pitchFamily="34" charset="0"/>
              </a:rPr>
              <a:t>Using email to</a:t>
            </a:r>
            <a:r>
              <a:rPr kumimoji="0" lang="en-CA" sz="2300" u="none" strike="noStrike" cap="none" normalizeH="0" dirty="0">
                <a:ln>
                  <a:noFill/>
                </a:ln>
                <a:effectLst/>
                <a:latin typeface="+mn-lt"/>
                <a:ea typeface="Times New Roman" pitchFamily="18" charset="0"/>
                <a:cs typeface="Arial" pitchFamily="34" charset="0"/>
              </a:rPr>
              <a:t> answer student questions.</a:t>
            </a:r>
          </a:p>
          <a:p>
            <a:pPr marL="0" marR="0" lvl="0" indent="0" algn="ctr" defTabSz="914400" rtl="0" eaLnBrk="1" fontAlgn="base" latinLnBrk="0" hangingPunct="1">
              <a:spcBef>
                <a:spcPct val="0"/>
              </a:spcBef>
              <a:spcAft>
                <a:spcPct val="0"/>
              </a:spcAft>
              <a:buClrTx/>
              <a:buSzTx/>
              <a:buFontTx/>
              <a:buNone/>
              <a:tabLst>
                <a:tab pos="-914400" algn="l"/>
              </a:tabLst>
            </a:pPr>
            <a:endParaRPr lang="en-CA" sz="2300" baseline="0" dirty="0">
              <a:latin typeface="+mn-lt"/>
              <a:ea typeface="Times New Roman" pitchFamily="18" charset="0"/>
              <a:cs typeface="Arial" pitchFamily="34" charset="0"/>
            </a:endParaRPr>
          </a:p>
          <a:p>
            <a:pPr marL="0" marR="0" lvl="0" indent="0" algn="ctr" defTabSz="914400" rtl="0" eaLnBrk="1" fontAlgn="base" latinLnBrk="0" hangingPunct="1">
              <a:spcBef>
                <a:spcPct val="0"/>
              </a:spcBef>
              <a:spcAft>
                <a:spcPct val="0"/>
              </a:spcAft>
              <a:buClrTx/>
              <a:buSzTx/>
              <a:buFontTx/>
              <a:buNone/>
              <a:tabLst>
                <a:tab pos="-914400" algn="l"/>
              </a:tabLst>
            </a:pPr>
            <a:r>
              <a:rPr kumimoji="0" lang="en-CA" sz="2300" u="none" strike="noStrike" cap="none" normalizeH="0" baseline="0" dirty="0">
                <a:ln>
                  <a:noFill/>
                </a:ln>
                <a:effectLst/>
                <a:latin typeface="+mn-lt"/>
                <a:ea typeface="Times New Roman" pitchFamily="18" charset="0"/>
                <a:cs typeface="Arial" pitchFamily="34" charset="0"/>
              </a:rPr>
              <a:t>Given the bandwidth and computing limitations of working from home (my own included) I have tried to make the course as technically easy to upload,</a:t>
            </a:r>
            <a:r>
              <a:rPr kumimoji="0" lang="en-CA" sz="2300" u="none" strike="noStrike" cap="none" normalizeH="0" dirty="0">
                <a:ln>
                  <a:noFill/>
                </a:ln>
                <a:effectLst/>
                <a:latin typeface="+mn-lt"/>
                <a:ea typeface="Times New Roman" pitchFamily="18" charset="0"/>
                <a:cs typeface="Arial" pitchFamily="34" charset="0"/>
              </a:rPr>
              <a:t> </a:t>
            </a:r>
            <a:r>
              <a:rPr kumimoji="0" lang="en-CA" sz="2300" u="none" strike="noStrike" cap="none" normalizeH="0" baseline="0" dirty="0">
                <a:ln>
                  <a:noFill/>
                </a:ln>
                <a:effectLst/>
                <a:latin typeface="+mn-lt"/>
                <a:ea typeface="Times New Roman" pitchFamily="18" charset="0"/>
                <a:cs typeface="Arial" pitchFamily="34" charset="0"/>
              </a:rPr>
              <a:t>download and participate in as possible.</a:t>
            </a:r>
          </a:p>
          <a:p>
            <a:pPr marL="0" marR="0" lvl="0" indent="0" algn="ctr" defTabSz="914400" rtl="0" eaLnBrk="1" fontAlgn="base" latinLnBrk="0" hangingPunct="1">
              <a:spcBef>
                <a:spcPct val="0"/>
              </a:spcBef>
              <a:spcAft>
                <a:spcPct val="0"/>
              </a:spcAft>
              <a:buClrTx/>
              <a:buSzTx/>
              <a:buFontTx/>
              <a:buNone/>
              <a:tabLst>
                <a:tab pos="-914400" algn="l"/>
              </a:tabLst>
            </a:pPr>
            <a:endParaRPr lang="en-CA" sz="2300" dirty="0">
              <a:ea typeface="Times New Roman" pitchFamily="18" charset="0"/>
              <a:cs typeface="Arial" pitchFamily="34" charset="0"/>
            </a:endParaRPr>
          </a:p>
          <a:p>
            <a:pPr marL="0" marR="0" lvl="0" indent="0" algn="ctr" defTabSz="914400" rtl="0" eaLnBrk="1" fontAlgn="base" latinLnBrk="0" hangingPunct="1">
              <a:spcBef>
                <a:spcPct val="0"/>
              </a:spcBef>
              <a:spcAft>
                <a:spcPct val="0"/>
              </a:spcAft>
              <a:buClrTx/>
              <a:buSzTx/>
              <a:buFontTx/>
              <a:buNone/>
              <a:tabLst>
                <a:tab pos="-914400" algn="l"/>
              </a:tabLst>
            </a:pPr>
            <a:r>
              <a:rPr kumimoji="0" lang="en-CA" sz="2300" u="none" strike="noStrike" cap="none" normalizeH="0" baseline="0" dirty="0">
                <a:ln>
                  <a:noFill/>
                </a:ln>
                <a:effectLst/>
                <a:latin typeface="+mn-lt"/>
                <a:ea typeface="Times New Roman" pitchFamily="18" charset="0"/>
                <a:cs typeface="Arial" pitchFamily="34" charset="0"/>
              </a:rPr>
              <a:t>The material in it is virtually identical to the regular in-class</a:t>
            </a:r>
            <a:r>
              <a:rPr kumimoji="0" lang="en-CA" sz="2300" u="none" strike="noStrike" cap="none" normalizeH="0" dirty="0">
                <a:ln>
                  <a:noFill/>
                </a:ln>
                <a:effectLst/>
                <a:latin typeface="+mn-lt"/>
                <a:ea typeface="Times New Roman" pitchFamily="18" charset="0"/>
                <a:cs typeface="Arial" pitchFamily="34" charset="0"/>
              </a:rPr>
              <a:t> </a:t>
            </a:r>
            <a:r>
              <a:rPr kumimoji="0" lang="en-CA" sz="2300" u="none" strike="noStrike" cap="none" normalizeH="0" baseline="0" dirty="0">
                <a:ln>
                  <a:noFill/>
                </a:ln>
                <a:effectLst/>
                <a:latin typeface="+mn-lt"/>
                <a:ea typeface="Times New Roman" pitchFamily="18" charset="0"/>
                <a:cs typeface="Arial" pitchFamily="34" charset="0"/>
              </a:rPr>
              <a:t>course.</a:t>
            </a:r>
          </a:p>
          <a:p>
            <a:pPr marL="0" marR="0" lvl="0" indent="0" algn="ctr" defTabSz="914400" rtl="0" eaLnBrk="1" fontAlgn="base" latinLnBrk="0" hangingPunct="1">
              <a:spcBef>
                <a:spcPct val="0"/>
              </a:spcBef>
              <a:spcAft>
                <a:spcPct val="0"/>
              </a:spcAft>
              <a:buClrTx/>
              <a:buSzTx/>
              <a:buFontTx/>
              <a:buNone/>
              <a:tabLst>
                <a:tab pos="-914400" algn="l"/>
              </a:tabLst>
            </a:pPr>
            <a:endParaRPr lang="en-CA" sz="2300" dirty="0">
              <a:ea typeface="Times New Roman" pitchFamily="18" charset="0"/>
              <a:cs typeface="Arial" pitchFamily="34" charset="0"/>
            </a:endParaRPr>
          </a:p>
          <a:p>
            <a:pPr marL="0" marR="0" lvl="0" indent="0" algn="ctr" defTabSz="914400" rtl="0" eaLnBrk="1" fontAlgn="base" latinLnBrk="0" hangingPunct="1">
              <a:spcBef>
                <a:spcPct val="0"/>
              </a:spcBef>
              <a:spcAft>
                <a:spcPct val="0"/>
              </a:spcAft>
              <a:buClrTx/>
              <a:buSzTx/>
              <a:buFontTx/>
              <a:buNone/>
              <a:tabLst>
                <a:tab pos="-914400" algn="l"/>
              </a:tabLst>
            </a:pPr>
            <a:r>
              <a:rPr kumimoji="0" lang="en-CA" sz="2300" u="none" strike="noStrike" cap="none" normalizeH="0" baseline="0" dirty="0">
                <a:ln>
                  <a:noFill/>
                </a:ln>
                <a:effectLst/>
                <a:latin typeface="+mn-lt"/>
                <a:ea typeface="Times New Roman" pitchFamily="18" charset="0"/>
                <a:cs typeface="Arial" pitchFamily="34" charset="0"/>
              </a:rPr>
              <a:t>This way of delivering the course is new to me as well, so I hope you’ll forgive the pauses, the odd cut off word or two, and the occasional background noises!</a:t>
            </a:r>
            <a:r>
              <a:rPr lang="en-CA" sz="2300" dirty="0">
                <a:ea typeface="Times New Roman" pitchFamily="18" charset="0"/>
                <a:cs typeface="Arial" pitchFamily="34" charset="0"/>
              </a:rPr>
              <a:t> – I’ve proofed the PowerPoints to ensure nothing important is missed.</a:t>
            </a:r>
            <a:endParaRPr kumimoji="0" lang="en-CA" sz="2300" u="none" strike="noStrike" cap="none" normalizeH="0" baseline="0" dirty="0">
              <a:ln>
                <a:noFill/>
              </a:ln>
              <a:effectLst/>
              <a:latin typeface="+mn-lt"/>
              <a:ea typeface="Times New Roman" pitchFamily="18" charset="0"/>
              <a:cs typeface="Arial" pitchFamily="34" charset="0"/>
            </a:endParaRPr>
          </a:p>
        </p:txBody>
      </p:sp>
      <p:sp>
        <p:nvSpPr>
          <p:cNvPr id="4" name="Rectangle 3"/>
          <p:cNvSpPr/>
          <p:nvPr/>
        </p:nvSpPr>
        <p:spPr>
          <a:xfrm>
            <a:off x="0" y="-51375"/>
            <a:ext cx="9144000" cy="615553"/>
          </a:xfrm>
          <a:prstGeom prst="rect">
            <a:avLst/>
          </a:prstGeom>
        </p:spPr>
        <p:txBody>
          <a:bodyPr wrap="square">
            <a:spAutoFit/>
          </a:bodyPr>
          <a:lstStyle/>
          <a:p>
            <a:pPr algn="ctr">
              <a:defRPr/>
            </a:pPr>
            <a:r>
              <a:rPr lang="en-US" sz="3400" dirty="0">
                <a:effectLst>
                  <a:outerShdw blurRad="38100" dist="38100" dir="2700000" algn="tl">
                    <a:srgbClr val="000000">
                      <a:alpha val="43137"/>
                    </a:srgbClr>
                  </a:outerShdw>
                </a:effectLst>
                <a:latin typeface="+mn-lt"/>
              </a:rPr>
              <a:t>On-line Course Version Differences</a:t>
            </a:r>
          </a:p>
        </p:txBody>
      </p:sp>
      <p:sp>
        <p:nvSpPr>
          <p:cNvPr id="3" name="Slide Number Placeholder 2"/>
          <p:cNvSpPr>
            <a:spLocks noGrp="1"/>
          </p:cNvSpPr>
          <p:nvPr>
            <p:ph type="sldNum" sz="quarter" idx="12"/>
          </p:nvPr>
        </p:nvSpPr>
        <p:spPr/>
        <p:txBody>
          <a:bodyPr/>
          <a:lstStyle/>
          <a:p>
            <a:fld id="{CE601F45-5601-47AF-B199-AE75829AC8A9}" type="slidenum">
              <a:rPr lang="en-US" smtClean="0"/>
              <a:t>4</a:t>
            </a:fld>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4249994536"/>
      </p:ext>
    </p:extLst>
  </p:cSld>
  <p:clrMapOvr>
    <a:masterClrMapping/>
  </p:clrMapOvr>
  <mc:AlternateContent xmlns:mc="http://schemas.openxmlformats.org/markup-compatibility/2006" xmlns:p14="http://schemas.microsoft.com/office/powerpoint/2010/main">
    <mc:Choice Requires="p14">
      <p:transition p14:dur="0" advTm="88883"/>
    </mc:Choice>
    <mc:Fallback xmlns="">
      <p:transition advTm="88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15713">
                                            <p:txEl>
                                              <p:pRg st="0" end="0"/>
                                            </p:txEl>
                                          </p:spTgt>
                                        </p:tgtEl>
                                        <p:attrNameLst>
                                          <p:attrName>style.visibility</p:attrName>
                                        </p:attrNameLst>
                                      </p:cBhvr>
                                      <p:to>
                                        <p:strVal val="visible"/>
                                      </p:to>
                                    </p:set>
                                    <p:animEffect transition="in" filter="dissolve">
                                      <p:cBhvr>
                                        <p:cTn id="11" dur="500"/>
                                        <p:tgtEl>
                                          <p:spTgt spid="11571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5713">
                                            <p:txEl>
                                              <p:pRg st="2" end="2"/>
                                            </p:txEl>
                                          </p:spTgt>
                                        </p:tgtEl>
                                        <p:attrNameLst>
                                          <p:attrName>style.visibility</p:attrName>
                                        </p:attrNameLst>
                                      </p:cBhvr>
                                      <p:to>
                                        <p:strVal val="visible"/>
                                      </p:to>
                                    </p:set>
                                    <p:animEffect transition="in" filter="dissolve">
                                      <p:cBhvr>
                                        <p:cTn id="16" dur="500"/>
                                        <p:tgtEl>
                                          <p:spTgt spid="11571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15713">
                                            <p:txEl>
                                              <p:pRg st="3" end="3"/>
                                            </p:txEl>
                                          </p:spTgt>
                                        </p:tgtEl>
                                        <p:attrNameLst>
                                          <p:attrName>style.visibility</p:attrName>
                                        </p:attrNameLst>
                                      </p:cBhvr>
                                      <p:to>
                                        <p:strVal val="visible"/>
                                      </p:to>
                                    </p:set>
                                    <p:animEffect transition="in" filter="dissolve">
                                      <p:cBhvr>
                                        <p:cTn id="21" dur="500"/>
                                        <p:tgtEl>
                                          <p:spTgt spid="11571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15713">
                                            <p:txEl>
                                              <p:pRg st="4" end="4"/>
                                            </p:txEl>
                                          </p:spTgt>
                                        </p:tgtEl>
                                        <p:attrNameLst>
                                          <p:attrName>style.visibility</p:attrName>
                                        </p:attrNameLst>
                                      </p:cBhvr>
                                      <p:to>
                                        <p:strVal val="visible"/>
                                      </p:to>
                                    </p:set>
                                    <p:animEffect transition="in" filter="dissolve">
                                      <p:cBhvr>
                                        <p:cTn id="26" dur="500"/>
                                        <p:tgtEl>
                                          <p:spTgt spid="11571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15713">
                                            <p:txEl>
                                              <p:pRg st="6" end="6"/>
                                            </p:txEl>
                                          </p:spTgt>
                                        </p:tgtEl>
                                        <p:attrNameLst>
                                          <p:attrName>style.visibility</p:attrName>
                                        </p:attrNameLst>
                                      </p:cBhvr>
                                      <p:to>
                                        <p:strVal val="visible"/>
                                      </p:to>
                                    </p:set>
                                    <p:animEffect transition="in" filter="dissolve">
                                      <p:cBhvr>
                                        <p:cTn id="31" dur="500"/>
                                        <p:tgtEl>
                                          <p:spTgt spid="11571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15713">
                                            <p:txEl>
                                              <p:pRg st="8" end="8"/>
                                            </p:txEl>
                                          </p:spTgt>
                                        </p:tgtEl>
                                        <p:attrNameLst>
                                          <p:attrName>style.visibility</p:attrName>
                                        </p:attrNameLst>
                                      </p:cBhvr>
                                      <p:to>
                                        <p:strVal val="visible"/>
                                      </p:to>
                                    </p:set>
                                    <p:animEffect transition="in" filter="dissolve">
                                      <p:cBhvr>
                                        <p:cTn id="36" dur="500"/>
                                        <p:tgtEl>
                                          <p:spTgt spid="115713">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15713">
                                            <p:txEl>
                                              <p:pRg st="10" end="10"/>
                                            </p:txEl>
                                          </p:spTgt>
                                        </p:tgtEl>
                                        <p:attrNameLst>
                                          <p:attrName>style.visibility</p:attrName>
                                        </p:attrNameLst>
                                      </p:cBhvr>
                                      <p:to>
                                        <p:strVal val="visible"/>
                                      </p:to>
                                    </p:set>
                                    <p:animEffect transition="in" filter="dissolve">
                                      <p:cBhvr>
                                        <p:cTn id="41" dur="500"/>
                                        <p:tgtEl>
                                          <p:spTgt spid="11571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971800" y="5707559"/>
            <a:ext cx="3652731"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Mental Images</a:t>
            </a:r>
          </a:p>
        </p:txBody>
      </p:sp>
      <p:sp>
        <p:nvSpPr>
          <p:cNvPr id="3" name="Freeform 2"/>
          <p:cNvSpPr/>
          <p:nvPr/>
        </p:nvSpPr>
        <p:spPr>
          <a:xfrm>
            <a:off x="1345987" y="1702676"/>
            <a:ext cx="6813331" cy="3452648"/>
          </a:xfrm>
          <a:custGeom>
            <a:avLst/>
            <a:gdLst>
              <a:gd name="connsiteX0" fmla="*/ 0 w 7977352"/>
              <a:gd name="connsiteY0" fmla="*/ 3389586 h 3452648"/>
              <a:gd name="connsiteX1" fmla="*/ 378372 w 7977352"/>
              <a:gd name="connsiteY1" fmla="*/ 3421117 h 3452648"/>
              <a:gd name="connsiteX2" fmla="*/ 394138 w 7977352"/>
              <a:gd name="connsiteY2" fmla="*/ 2963917 h 3452648"/>
              <a:gd name="connsiteX3" fmla="*/ 662152 w 7977352"/>
              <a:gd name="connsiteY3" fmla="*/ 2995448 h 3452648"/>
              <a:gd name="connsiteX4" fmla="*/ 646386 w 7977352"/>
              <a:gd name="connsiteY4" fmla="*/ 3373821 h 3452648"/>
              <a:gd name="connsiteX5" fmla="*/ 930165 w 7977352"/>
              <a:gd name="connsiteY5" fmla="*/ 3373821 h 3452648"/>
              <a:gd name="connsiteX6" fmla="*/ 914400 w 7977352"/>
              <a:gd name="connsiteY6" fmla="*/ 2412124 h 3452648"/>
              <a:gd name="connsiteX7" fmla="*/ 1403131 w 7977352"/>
              <a:gd name="connsiteY7" fmla="*/ 2475186 h 3452648"/>
              <a:gd name="connsiteX8" fmla="*/ 1434662 w 7977352"/>
              <a:gd name="connsiteY8" fmla="*/ 3421117 h 3452648"/>
              <a:gd name="connsiteX9" fmla="*/ 1797269 w 7977352"/>
              <a:gd name="connsiteY9" fmla="*/ 3405352 h 3452648"/>
              <a:gd name="connsiteX10" fmla="*/ 1765738 w 7977352"/>
              <a:gd name="connsiteY10" fmla="*/ 3137338 h 3452648"/>
              <a:gd name="connsiteX11" fmla="*/ 1828800 w 7977352"/>
              <a:gd name="connsiteY11" fmla="*/ 2932386 h 3452648"/>
              <a:gd name="connsiteX12" fmla="*/ 2017986 w 7977352"/>
              <a:gd name="connsiteY12" fmla="*/ 2885090 h 3452648"/>
              <a:gd name="connsiteX13" fmla="*/ 2333297 w 7977352"/>
              <a:gd name="connsiteY13" fmla="*/ 2885090 h 3452648"/>
              <a:gd name="connsiteX14" fmla="*/ 2427890 w 7977352"/>
              <a:gd name="connsiteY14" fmla="*/ 2995448 h 3452648"/>
              <a:gd name="connsiteX15" fmla="*/ 2490952 w 7977352"/>
              <a:gd name="connsiteY15" fmla="*/ 3121572 h 3452648"/>
              <a:gd name="connsiteX16" fmla="*/ 2538248 w 7977352"/>
              <a:gd name="connsiteY16" fmla="*/ 3405352 h 3452648"/>
              <a:gd name="connsiteX17" fmla="*/ 2837793 w 7977352"/>
              <a:gd name="connsiteY17" fmla="*/ 3405352 h 3452648"/>
              <a:gd name="connsiteX18" fmla="*/ 3042745 w 7977352"/>
              <a:gd name="connsiteY18" fmla="*/ 3200400 h 3452648"/>
              <a:gd name="connsiteX19" fmla="*/ 3042745 w 7977352"/>
              <a:gd name="connsiteY19" fmla="*/ 2995448 h 3452648"/>
              <a:gd name="connsiteX20" fmla="*/ 3153103 w 7977352"/>
              <a:gd name="connsiteY20" fmla="*/ 2648607 h 3452648"/>
              <a:gd name="connsiteX21" fmla="*/ 3231931 w 7977352"/>
              <a:gd name="connsiteY21" fmla="*/ 2254469 h 3452648"/>
              <a:gd name="connsiteX22" fmla="*/ 3231931 w 7977352"/>
              <a:gd name="connsiteY22" fmla="*/ 1907628 h 3452648"/>
              <a:gd name="connsiteX23" fmla="*/ 3263462 w 7977352"/>
              <a:gd name="connsiteY23" fmla="*/ 1639614 h 3452648"/>
              <a:gd name="connsiteX24" fmla="*/ 3074276 w 7977352"/>
              <a:gd name="connsiteY24" fmla="*/ 1529255 h 3452648"/>
              <a:gd name="connsiteX25" fmla="*/ 2979683 w 7977352"/>
              <a:gd name="connsiteY25" fmla="*/ 1434662 h 3452648"/>
              <a:gd name="connsiteX26" fmla="*/ 2979683 w 7977352"/>
              <a:gd name="connsiteY26" fmla="*/ 1229710 h 3452648"/>
              <a:gd name="connsiteX27" fmla="*/ 3074276 w 7977352"/>
              <a:gd name="connsiteY27" fmla="*/ 1150883 h 3452648"/>
              <a:gd name="connsiteX28" fmla="*/ 3294993 w 7977352"/>
              <a:gd name="connsiteY28" fmla="*/ 1135117 h 3452648"/>
              <a:gd name="connsiteX29" fmla="*/ 3294993 w 7977352"/>
              <a:gd name="connsiteY29" fmla="*/ 898634 h 3452648"/>
              <a:gd name="connsiteX30" fmla="*/ 3405352 w 7977352"/>
              <a:gd name="connsiteY30" fmla="*/ 788276 h 3452648"/>
              <a:gd name="connsiteX31" fmla="*/ 3421117 w 7977352"/>
              <a:gd name="connsiteY31" fmla="*/ 0 h 3452648"/>
              <a:gd name="connsiteX32" fmla="*/ 3515710 w 7977352"/>
              <a:gd name="connsiteY32" fmla="*/ 0 h 3452648"/>
              <a:gd name="connsiteX33" fmla="*/ 3547241 w 7977352"/>
              <a:gd name="connsiteY33" fmla="*/ 693683 h 3452648"/>
              <a:gd name="connsiteX34" fmla="*/ 3673365 w 7977352"/>
              <a:gd name="connsiteY34" fmla="*/ 882869 h 3452648"/>
              <a:gd name="connsiteX35" fmla="*/ 3657600 w 7977352"/>
              <a:gd name="connsiteY35" fmla="*/ 1135117 h 3452648"/>
              <a:gd name="connsiteX36" fmla="*/ 3909848 w 7977352"/>
              <a:gd name="connsiteY36" fmla="*/ 1166648 h 3452648"/>
              <a:gd name="connsiteX37" fmla="*/ 3925614 w 7977352"/>
              <a:gd name="connsiteY37" fmla="*/ 1229710 h 3452648"/>
              <a:gd name="connsiteX38" fmla="*/ 3957145 w 7977352"/>
              <a:gd name="connsiteY38" fmla="*/ 1371600 h 3452648"/>
              <a:gd name="connsiteX39" fmla="*/ 3831021 w 7977352"/>
              <a:gd name="connsiteY39" fmla="*/ 1481959 h 3452648"/>
              <a:gd name="connsiteX40" fmla="*/ 3673365 w 7977352"/>
              <a:gd name="connsiteY40" fmla="*/ 1592317 h 3452648"/>
              <a:gd name="connsiteX41" fmla="*/ 3689131 w 7977352"/>
              <a:gd name="connsiteY41" fmla="*/ 1876097 h 3452648"/>
              <a:gd name="connsiteX42" fmla="*/ 3704897 w 7977352"/>
              <a:gd name="connsiteY42" fmla="*/ 2207172 h 3452648"/>
              <a:gd name="connsiteX43" fmla="*/ 3752193 w 7977352"/>
              <a:gd name="connsiteY43" fmla="*/ 2601310 h 3452648"/>
              <a:gd name="connsiteX44" fmla="*/ 3831021 w 7977352"/>
              <a:gd name="connsiteY44" fmla="*/ 2869324 h 3452648"/>
              <a:gd name="connsiteX45" fmla="*/ 3878317 w 7977352"/>
              <a:gd name="connsiteY45" fmla="*/ 3105807 h 3452648"/>
              <a:gd name="connsiteX46" fmla="*/ 3941379 w 7977352"/>
              <a:gd name="connsiteY46" fmla="*/ 3389586 h 3452648"/>
              <a:gd name="connsiteX47" fmla="*/ 4035972 w 7977352"/>
              <a:gd name="connsiteY47" fmla="*/ 3421117 h 3452648"/>
              <a:gd name="connsiteX48" fmla="*/ 4303986 w 7977352"/>
              <a:gd name="connsiteY48" fmla="*/ 3421117 h 3452648"/>
              <a:gd name="connsiteX49" fmla="*/ 4335517 w 7977352"/>
              <a:gd name="connsiteY49" fmla="*/ 2049517 h 3452648"/>
              <a:gd name="connsiteX50" fmla="*/ 4635062 w 7977352"/>
              <a:gd name="connsiteY50" fmla="*/ 2049517 h 3452648"/>
              <a:gd name="connsiteX51" fmla="*/ 4587765 w 7977352"/>
              <a:gd name="connsiteY51" fmla="*/ 3389586 h 3452648"/>
              <a:gd name="connsiteX52" fmla="*/ 4855779 w 7977352"/>
              <a:gd name="connsiteY52" fmla="*/ 3358055 h 3452648"/>
              <a:gd name="connsiteX53" fmla="*/ 4840014 w 7977352"/>
              <a:gd name="connsiteY53" fmla="*/ 1844566 h 3452648"/>
              <a:gd name="connsiteX54" fmla="*/ 5344510 w 7977352"/>
              <a:gd name="connsiteY54" fmla="*/ 1813034 h 3452648"/>
              <a:gd name="connsiteX55" fmla="*/ 5297214 w 7977352"/>
              <a:gd name="connsiteY55" fmla="*/ 3405352 h 3452648"/>
              <a:gd name="connsiteX56" fmla="*/ 5517931 w 7977352"/>
              <a:gd name="connsiteY56" fmla="*/ 3405352 h 3452648"/>
              <a:gd name="connsiteX57" fmla="*/ 5517931 w 7977352"/>
              <a:gd name="connsiteY57" fmla="*/ 2711669 h 3452648"/>
              <a:gd name="connsiteX58" fmla="*/ 5754414 w 7977352"/>
              <a:gd name="connsiteY58" fmla="*/ 2727434 h 3452648"/>
              <a:gd name="connsiteX59" fmla="*/ 5738648 w 7977352"/>
              <a:gd name="connsiteY59" fmla="*/ 3421117 h 3452648"/>
              <a:gd name="connsiteX60" fmla="*/ 6053959 w 7977352"/>
              <a:gd name="connsiteY60" fmla="*/ 3421117 h 3452648"/>
              <a:gd name="connsiteX61" fmla="*/ 6022428 w 7977352"/>
              <a:gd name="connsiteY61" fmla="*/ 2427890 h 3452648"/>
              <a:gd name="connsiteX62" fmla="*/ 6306207 w 7977352"/>
              <a:gd name="connsiteY62" fmla="*/ 2443655 h 3452648"/>
              <a:gd name="connsiteX63" fmla="*/ 6353503 w 7977352"/>
              <a:gd name="connsiteY63" fmla="*/ 3279228 h 3452648"/>
              <a:gd name="connsiteX64" fmla="*/ 6668814 w 7977352"/>
              <a:gd name="connsiteY64" fmla="*/ 3263462 h 3452648"/>
              <a:gd name="connsiteX65" fmla="*/ 6668814 w 7977352"/>
              <a:gd name="connsiteY65" fmla="*/ 3421117 h 3452648"/>
              <a:gd name="connsiteX66" fmla="*/ 7015655 w 7977352"/>
              <a:gd name="connsiteY66" fmla="*/ 3452648 h 3452648"/>
              <a:gd name="connsiteX67" fmla="*/ 7031421 w 7977352"/>
              <a:gd name="connsiteY67" fmla="*/ 3200400 h 3452648"/>
              <a:gd name="connsiteX68" fmla="*/ 7725103 w 7977352"/>
              <a:gd name="connsiteY68" fmla="*/ 3200400 h 3452648"/>
              <a:gd name="connsiteX69" fmla="*/ 7725103 w 7977352"/>
              <a:gd name="connsiteY69" fmla="*/ 3421117 h 3452648"/>
              <a:gd name="connsiteX70" fmla="*/ 7977352 w 7977352"/>
              <a:gd name="connsiteY70" fmla="*/ 3421117 h 345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977352" h="3452648">
                <a:moveTo>
                  <a:pt x="0" y="3389586"/>
                </a:moveTo>
                <a:lnTo>
                  <a:pt x="378372" y="3421117"/>
                </a:lnTo>
                <a:lnTo>
                  <a:pt x="394138" y="2963917"/>
                </a:lnTo>
                <a:lnTo>
                  <a:pt x="662152" y="2995448"/>
                </a:lnTo>
                <a:lnTo>
                  <a:pt x="646386" y="3373821"/>
                </a:lnTo>
                <a:lnTo>
                  <a:pt x="930165" y="3373821"/>
                </a:lnTo>
                <a:lnTo>
                  <a:pt x="914400" y="2412124"/>
                </a:lnTo>
                <a:lnTo>
                  <a:pt x="1403131" y="2475186"/>
                </a:lnTo>
                <a:lnTo>
                  <a:pt x="1434662" y="3421117"/>
                </a:lnTo>
                <a:lnTo>
                  <a:pt x="1797269" y="3405352"/>
                </a:lnTo>
                <a:lnTo>
                  <a:pt x="1765738" y="3137338"/>
                </a:lnTo>
                <a:lnTo>
                  <a:pt x="1828800" y="2932386"/>
                </a:lnTo>
                <a:lnTo>
                  <a:pt x="2017986" y="2885090"/>
                </a:lnTo>
                <a:lnTo>
                  <a:pt x="2333297" y="2885090"/>
                </a:lnTo>
                <a:lnTo>
                  <a:pt x="2427890" y="2995448"/>
                </a:lnTo>
                <a:lnTo>
                  <a:pt x="2490952" y="3121572"/>
                </a:lnTo>
                <a:lnTo>
                  <a:pt x="2538248" y="3405352"/>
                </a:lnTo>
                <a:lnTo>
                  <a:pt x="2837793" y="3405352"/>
                </a:lnTo>
                <a:lnTo>
                  <a:pt x="3042745" y="3200400"/>
                </a:lnTo>
                <a:lnTo>
                  <a:pt x="3042745" y="2995448"/>
                </a:lnTo>
                <a:lnTo>
                  <a:pt x="3153103" y="2648607"/>
                </a:lnTo>
                <a:lnTo>
                  <a:pt x="3231931" y="2254469"/>
                </a:lnTo>
                <a:lnTo>
                  <a:pt x="3231931" y="1907628"/>
                </a:lnTo>
                <a:lnTo>
                  <a:pt x="3263462" y="1639614"/>
                </a:lnTo>
                <a:lnTo>
                  <a:pt x="3074276" y="1529255"/>
                </a:lnTo>
                <a:lnTo>
                  <a:pt x="2979683" y="1434662"/>
                </a:lnTo>
                <a:lnTo>
                  <a:pt x="2979683" y="1229710"/>
                </a:lnTo>
                <a:lnTo>
                  <a:pt x="3074276" y="1150883"/>
                </a:lnTo>
                <a:lnTo>
                  <a:pt x="3294993" y="1135117"/>
                </a:lnTo>
                <a:lnTo>
                  <a:pt x="3294993" y="898634"/>
                </a:lnTo>
                <a:lnTo>
                  <a:pt x="3405352" y="788276"/>
                </a:lnTo>
                <a:lnTo>
                  <a:pt x="3421117" y="0"/>
                </a:lnTo>
                <a:lnTo>
                  <a:pt x="3515710" y="0"/>
                </a:lnTo>
                <a:lnTo>
                  <a:pt x="3547241" y="693683"/>
                </a:lnTo>
                <a:lnTo>
                  <a:pt x="3673365" y="882869"/>
                </a:lnTo>
                <a:lnTo>
                  <a:pt x="3657600" y="1135117"/>
                </a:lnTo>
                <a:lnTo>
                  <a:pt x="3909848" y="1166648"/>
                </a:lnTo>
                <a:lnTo>
                  <a:pt x="3925614" y="1229710"/>
                </a:lnTo>
                <a:lnTo>
                  <a:pt x="3957145" y="1371600"/>
                </a:lnTo>
                <a:lnTo>
                  <a:pt x="3831021" y="1481959"/>
                </a:lnTo>
                <a:lnTo>
                  <a:pt x="3673365" y="1592317"/>
                </a:lnTo>
                <a:lnTo>
                  <a:pt x="3689131" y="1876097"/>
                </a:lnTo>
                <a:lnTo>
                  <a:pt x="3704897" y="2207172"/>
                </a:lnTo>
                <a:lnTo>
                  <a:pt x="3752193" y="2601310"/>
                </a:lnTo>
                <a:lnTo>
                  <a:pt x="3831021" y="2869324"/>
                </a:lnTo>
                <a:lnTo>
                  <a:pt x="3878317" y="3105807"/>
                </a:lnTo>
                <a:lnTo>
                  <a:pt x="3941379" y="3389586"/>
                </a:lnTo>
                <a:lnTo>
                  <a:pt x="4035972" y="3421117"/>
                </a:lnTo>
                <a:lnTo>
                  <a:pt x="4303986" y="3421117"/>
                </a:lnTo>
                <a:lnTo>
                  <a:pt x="4335517" y="2049517"/>
                </a:lnTo>
                <a:lnTo>
                  <a:pt x="4635062" y="2049517"/>
                </a:lnTo>
                <a:lnTo>
                  <a:pt x="4587765" y="3389586"/>
                </a:lnTo>
                <a:lnTo>
                  <a:pt x="4855779" y="3358055"/>
                </a:lnTo>
                <a:lnTo>
                  <a:pt x="4840014" y="1844566"/>
                </a:lnTo>
                <a:lnTo>
                  <a:pt x="5344510" y="1813034"/>
                </a:lnTo>
                <a:lnTo>
                  <a:pt x="5297214" y="3405352"/>
                </a:lnTo>
                <a:lnTo>
                  <a:pt x="5517931" y="3405352"/>
                </a:lnTo>
                <a:lnTo>
                  <a:pt x="5517931" y="2711669"/>
                </a:lnTo>
                <a:lnTo>
                  <a:pt x="5754414" y="2727434"/>
                </a:lnTo>
                <a:lnTo>
                  <a:pt x="5738648" y="3421117"/>
                </a:lnTo>
                <a:lnTo>
                  <a:pt x="6053959" y="3421117"/>
                </a:lnTo>
                <a:lnTo>
                  <a:pt x="6022428" y="2427890"/>
                </a:lnTo>
                <a:lnTo>
                  <a:pt x="6306207" y="2443655"/>
                </a:lnTo>
                <a:lnTo>
                  <a:pt x="6353503" y="3279228"/>
                </a:lnTo>
                <a:lnTo>
                  <a:pt x="6668814" y="3263462"/>
                </a:lnTo>
                <a:lnTo>
                  <a:pt x="6668814" y="3421117"/>
                </a:lnTo>
                <a:lnTo>
                  <a:pt x="7015655" y="3452648"/>
                </a:lnTo>
                <a:lnTo>
                  <a:pt x="7031421" y="3200400"/>
                </a:lnTo>
                <a:lnTo>
                  <a:pt x="7725103" y="3200400"/>
                </a:lnTo>
                <a:lnTo>
                  <a:pt x="7725103" y="3421117"/>
                </a:lnTo>
                <a:lnTo>
                  <a:pt x="7977352" y="3421117"/>
                </a:lnTo>
              </a:path>
            </a:pathLst>
          </a:custGeom>
          <a:ln w="38100">
            <a:solidFill>
              <a:srgbClr val="FF66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2476500" y="0"/>
            <a:ext cx="4202432"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Layers of the City</a:t>
            </a:r>
          </a:p>
        </p:txBody>
      </p:sp>
      <p:sp>
        <p:nvSpPr>
          <p:cNvPr id="2" name="Slide Number Placeholder 1"/>
          <p:cNvSpPr>
            <a:spLocks noGrp="1"/>
          </p:cNvSpPr>
          <p:nvPr>
            <p:ph type="sldNum" sz="quarter" idx="12"/>
          </p:nvPr>
        </p:nvSpPr>
        <p:spPr/>
        <p:txBody>
          <a:bodyPr/>
          <a:lstStyle/>
          <a:p>
            <a:fld id="{CE601F45-5601-47AF-B199-AE75829AC8A9}" type="slidenum">
              <a:rPr lang="en-US" smtClean="0"/>
              <a:t>40</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413125419"/>
      </p:ext>
    </p:extLst>
  </p:cSld>
  <p:clrMapOvr>
    <a:masterClrMapping/>
  </p:clrMapOvr>
  <mc:AlternateContent xmlns:mc="http://schemas.openxmlformats.org/markup-compatibility/2006" xmlns:p14="http://schemas.microsoft.com/office/powerpoint/2010/main">
    <mc:Choice Requires="p14">
      <p:transition p14:dur="0" advTm="18249"/>
    </mc:Choice>
    <mc:Fallback xmlns="">
      <p:transition advTm="18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819400" y="5707559"/>
            <a:ext cx="3457678"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Quality of Life</a:t>
            </a:r>
          </a:p>
        </p:txBody>
      </p:sp>
      <p:sp>
        <p:nvSpPr>
          <p:cNvPr id="81" name="Rectangle 80"/>
          <p:cNvSpPr/>
          <p:nvPr/>
        </p:nvSpPr>
        <p:spPr>
          <a:xfrm>
            <a:off x="3209254" y="2895600"/>
            <a:ext cx="1409700" cy="2811959"/>
          </a:xfrm>
          <a:prstGeom prst="rect">
            <a:avLst/>
          </a:prstGeom>
          <a:solidFill>
            <a:schemeClr val="tx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104416" y="1447800"/>
            <a:ext cx="2514600" cy="1447800"/>
          </a:xfrm>
          <a:prstGeom prst="rect">
            <a:avLst/>
          </a:prstGeom>
          <a:solidFill>
            <a:schemeClr val="tx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4620640" y="3915605"/>
            <a:ext cx="3962400" cy="419100"/>
          </a:xfrm>
          <a:prstGeom prst="rect">
            <a:avLst/>
          </a:prstGeom>
          <a:solidFill>
            <a:schemeClr val="tx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694654" y="2895600"/>
            <a:ext cx="2514600" cy="1447800"/>
          </a:xfrm>
          <a:prstGeom prst="rect">
            <a:avLst/>
          </a:prstGeom>
          <a:solidFill>
            <a:schemeClr val="tx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4627619" y="2476500"/>
            <a:ext cx="2514600" cy="1447800"/>
          </a:xfrm>
          <a:prstGeom prst="rect">
            <a:avLst/>
          </a:prstGeom>
          <a:solidFill>
            <a:schemeClr val="tx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4627619" y="1028700"/>
            <a:ext cx="2514600" cy="1447800"/>
          </a:xfrm>
          <a:prstGeom prst="rect">
            <a:avLst/>
          </a:prstGeom>
          <a:solidFill>
            <a:schemeClr val="tx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447162" y="1467672"/>
            <a:ext cx="806311" cy="523220"/>
          </a:xfrm>
          <a:prstGeom prst="rect">
            <a:avLst/>
          </a:prstGeom>
          <a:noFill/>
        </p:spPr>
        <p:txBody>
          <a:bodyPr wrap="none" rtlCol="0">
            <a:spAutoFit/>
          </a:bodyPr>
          <a:lstStyle/>
          <a:p>
            <a:r>
              <a:rPr lang="en-US" sz="2800" dirty="0"/>
              <a:t>BAD</a:t>
            </a:r>
          </a:p>
        </p:txBody>
      </p:sp>
      <p:sp>
        <p:nvSpPr>
          <p:cNvPr id="85" name="TextBox 84"/>
          <p:cNvSpPr txBox="1"/>
          <p:nvPr/>
        </p:nvSpPr>
        <p:spPr>
          <a:xfrm>
            <a:off x="5280234" y="3896380"/>
            <a:ext cx="2240998" cy="523220"/>
          </a:xfrm>
          <a:prstGeom prst="rect">
            <a:avLst/>
          </a:prstGeom>
          <a:noFill/>
        </p:spPr>
        <p:txBody>
          <a:bodyPr wrap="none" rtlCol="0">
            <a:spAutoFit/>
          </a:bodyPr>
          <a:lstStyle/>
          <a:p>
            <a:r>
              <a:rPr lang="en-US" sz="2800" dirty="0"/>
              <a:t>REALLY NASTY</a:t>
            </a:r>
          </a:p>
        </p:txBody>
      </p:sp>
      <p:sp>
        <p:nvSpPr>
          <p:cNvPr id="86" name="TextBox 85"/>
          <p:cNvSpPr txBox="1"/>
          <p:nvPr/>
        </p:nvSpPr>
        <p:spPr>
          <a:xfrm>
            <a:off x="1219200" y="3373160"/>
            <a:ext cx="1106393" cy="523220"/>
          </a:xfrm>
          <a:prstGeom prst="rect">
            <a:avLst/>
          </a:prstGeom>
          <a:noFill/>
        </p:spPr>
        <p:txBody>
          <a:bodyPr wrap="none" rtlCol="0">
            <a:spAutoFit/>
          </a:bodyPr>
          <a:lstStyle/>
          <a:p>
            <a:r>
              <a:rPr lang="en-US" sz="2800" dirty="0"/>
              <a:t>GOOD</a:t>
            </a:r>
          </a:p>
        </p:txBody>
      </p:sp>
      <p:sp>
        <p:nvSpPr>
          <p:cNvPr id="87" name="TextBox 86"/>
          <p:cNvSpPr txBox="1"/>
          <p:nvPr/>
        </p:nvSpPr>
        <p:spPr>
          <a:xfrm>
            <a:off x="2597054" y="1993840"/>
            <a:ext cx="891591" cy="523220"/>
          </a:xfrm>
          <a:prstGeom prst="rect">
            <a:avLst/>
          </a:prstGeom>
          <a:noFill/>
        </p:spPr>
        <p:txBody>
          <a:bodyPr wrap="none" rtlCol="0">
            <a:spAutoFit/>
          </a:bodyPr>
          <a:lstStyle/>
          <a:p>
            <a:r>
              <a:rPr lang="en-US" sz="2800" dirty="0"/>
              <a:t>MEH</a:t>
            </a:r>
          </a:p>
        </p:txBody>
      </p:sp>
      <p:sp>
        <p:nvSpPr>
          <p:cNvPr id="89" name="TextBox 88"/>
          <p:cNvSpPr txBox="1"/>
          <p:nvPr/>
        </p:nvSpPr>
        <p:spPr>
          <a:xfrm>
            <a:off x="4999372" y="2995711"/>
            <a:ext cx="1467709" cy="523220"/>
          </a:xfrm>
          <a:prstGeom prst="rect">
            <a:avLst/>
          </a:prstGeom>
          <a:noFill/>
        </p:spPr>
        <p:txBody>
          <a:bodyPr wrap="none" rtlCol="0">
            <a:spAutoFit/>
          </a:bodyPr>
          <a:lstStyle/>
          <a:p>
            <a:r>
              <a:rPr lang="en-US" sz="2800" dirty="0"/>
              <a:t>SKETCHY</a:t>
            </a:r>
          </a:p>
        </p:txBody>
      </p:sp>
      <p:sp>
        <p:nvSpPr>
          <p:cNvPr id="88" name="TextBox 87"/>
          <p:cNvSpPr txBox="1"/>
          <p:nvPr/>
        </p:nvSpPr>
        <p:spPr>
          <a:xfrm>
            <a:off x="3352800" y="2895600"/>
            <a:ext cx="474745" cy="2807628"/>
          </a:xfrm>
          <a:prstGeom prst="rect">
            <a:avLst/>
          </a:prstGeom>
          <a:noFill/>
        </p:spPr>
        <p:txBody>
          <a:bodyPr vert="wordArtVert" wrap="none" lIns="0" tIns="0" rIns="0" bIns="0" rtlCol="0">
            <a:spAutoFit/>
          </a:bodyPr>
          <a:lstStyle/>
          <a:p>
            <a:r>
              <a:rPr lang="en-US" sz="2600" b="1" dirty="0"/>
              <a:t>LOVELY</a:t>
            </a:r>
          </a:p>
        </p:txBody>
      </p:sp>
      <p:pic>
        <p:nvPicPr>
          <p:cNvPr id="1027" name="Picture 3" descr="C:\Users\Philip Coppack\AppData\Local\Microsoft\Windows\Temporary Internet Files\Content.IE5\C3GSB9NZ\MC90042315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0518" y="2533878"/>
            <a:ext cx="723443" cy="72344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Philip Coppack\AppData\Local\Microsoft\Windows\Temporary Internet Files\Content.IE5\1VA1755T\MC90042316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01776" y="3765155"/>
            <a:ext cx="695567" cy="6955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Philip Coppack\AppData\Local\Microsoft\Windows\Temporary Internet Files\Content.IE5\6WDQ31WT\MC900432445[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0521" y="3909518"/>
            <a:ext cx="738239" cy="90280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7"/>
          <p:cNvGrpSpPr>
            <a:grpSpLocks noChangeAspect="1"/>
          </p:cNvGrpSpPr>
          <p:nvPr/>
        </p:nvGrpSpPr>
        <p:grpSpPr bwMode="auto">
          <a:xfrm>
            <a:off x="6224215" y="1127534"/>
            <a:ext cx="782555" cy="782555"/>
            <a:chOff x="3879" y="693"/>
            <a:chExt cx="2283" cy="2283"/>
          </a:xfrm>
        </p:grpSpPr>
        <p:sp>
          <p:nvSpPr>
            <p:cNvPr id="24" name="AutoShape 26"/>
            <p:cNvSpPr>
              <a:spLocks noChangeAspect="1" noChangeArrowheads="1" noTextEdit="1"/>
            </p:cNvSpPr>
            <p:nvPr/>
          </p:nvSpPr>
          <p:spPr bwMode="auto">
            <a:xfrm>
              <a:off x="3879" y="693"/>
              <a:ext cx="2283" cy="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p:nvSpPr>
          <p:spPr bwMode="auto">
            <a:xfrm>
              <a:off x="3879" y="693"/>
              <a:ext cx="2283" cy="2283"/>
            </a:xfrm>
            <a:custGeom>
              <a:avLst/>
              <a:gdLst>
                <a:gd name="T0" fmla="*/ 18217 w 18264"/>
                <a:gd name="T1" fmla="*/ 8197 h 18264"/>
                <a:gd name="T2" fmla="*/ 17976 w 18264"/>
                <a:gd name="T3" fmla="*/ 6848 h 18264"/>
                <a:gd name="T4" fmla="*/ 17546 w 18264"/>
                <a:gd name="T5" fmla="*/ 5575 h 18264"/>
                <a:gd name="T6" fmla="*/ 16941 w 18264"/>
                <a:gd name="T7" fmla="*/ 4394 h 18264"/>
                <a:gd name="T8" fmla="*/ 16177 w 18264"/>
                <a:gd name="T9" fmla="*/ 3321 h 18264"/>
                <a:gd name="T10" fmla="*/ 15271 w 18264"/>
                <a:gd name="T11" fmla="*/ 2370 h 18264"/>
                <a:gd name="T12" fmla="*/ 14237 w 18264"/>
                <a:gd name="T13" fmla="*/ 1558 h 18264"/>
                <a:gd name="T14" fmla="*/ 13090 w 18264"/>
                <a:gd name="T15" fmla="*/ 900 h 18264"/>
                <a:gd name="T16" fmla="*/ 11846 w 18264"/>
                <a:gd name="T17" fmla="*/ 410 h 18264"/>
                <a:gd name="T18" fmla="*/ 10522 w 18264"/>
                <a:gd name="T19" fmla="*/ 105 h 18264"/>
                <a:gd name="T20" fmla="*/ 9132 w 18264"/>
                <a:gd name="T21" fmla="*/ 0 h 18264"/>
                <a:gd name="T22" fmla="*/ 7742 w 18264"/>
                <a:gd name="T23" fmla="*/ 105 h 18264"/>
                <a:gd name="T24" fmla="*/ 6418 w 18264"/>
                <a:gd name="T25" fmla="*/ 410 h 18264"/>
                <a:gd name="T26" fmla="*/ 5174 w 18264"/>
                <a:gd name="T27" fmla="*/ 900 h 18264"/>
                <a:gd name="T28" fmla="*/ 4027 w 18264"/>
                <a:gd name="T29" fmla="*/ 1558 h 18264"/>
                <a:gd name="T30" fmla="*/ 2993 w 18264"/>
                <a:gd name="T31" fmla="*/ 2370 h 18264"/>
                <a:gd name="T32" fmla="*/ 2087 w 18264"/>
                <a:gd name="T33" fmla="*/ 3321 h 18264"/>
                <a:gd name="T34" fmla="*/ 1323 w 18264"/>
                <a:gd name="T35" fmla="*/ 4394 h 18264"/>
                <a:gd name="T36" fmla="*/ 718 w 18264"/>
                <a:gd name="T37" fmla="*/ 5575 h 18264"/>
                <a:gd name="T38" fmla="*/ 288 w 18264"/>
                <a:gd name="T39" fmla="*/ 6848 h 18264"/>
                <a:gd name="T40" fmla="*/ 47 w 18264"/>
                <a:gd name="T41" fmla="*/ 8197 h 18264"/>
                <a:gd name="T42" fmla="*/ 11 w 18264"/>
                <a:gd name="T43" fmla="*/ 9601 h 18264"/>
                <a:gd name="T44" fmla="*/ 186 w 18264"/>
                <a:gd name="T45" fmla="*/ 10972 h 18264"/>
                <a:gd name="T46" fmla="*/ 555 w 18264"/>
                <a:gd name="T47" fmla="*/ 12271 h 18264"/>
                <a:gd name="T48" fmla="*/ 1103 w 18264"/>
                <a:gd name="T49" fmla="*/ 13483 h 18264"/>
                <a:gd name="T50" fmla="*/ 1815 w 18264"/>
                <a:gd name="T51" fmla="*/ 14595 h 18264"/>
                <a:gd name="T52" fmla="*/ 2676 w 18264"/>
                <a:gd name="T53" fmla="*/ 15588 h 18264"/>
                <a:gd name="T54" fmla="*/ 3669 w 18264"/>
                <a:gd name="T55" fmla="*/ 16449 h 18264"/>
                <a:gd name="T56" fmla="*/ 4781 w 18264"/>
                <a:gd name="T57" fmla="*/ 17161 h 18264"/>
                <a:gd name="T58" fmla="*/ 5993 w 18264"/>
                <a:gd name="T59" fmla="*/ 17709 h 18264"/>
                <a:gd name="T60" fmla="*/ 7292 w 18264"/>
                <a:gd name="T61" fmla="*/ 18078 h 18264"/>
                <a:gd name="T62" fmla="*/ 8663 w 18264"/>
                <a:gd name="T63" fmla="*/ 18253 h 18264"/>
                <a:gd name="T64" fmla="*/ 10066 w 18264"/>
                <a:gd name="T65" fmla="*/ 18217 h 18264"/>
                <a:gd name="T66" fmla="*/ 11414 w 18264"/>
                <a:gd name="T67" fmla="*/ 17976 h 18264"/>
                <a:gd name="T68" fmla="*/ 12685 w 18264"/>
                <a:gd name="T69" fmla="*/ 17546 h 18264"/>
                <a:gd name="T70" fmla="*/ 13866 w 18264"/>
                <a:gd name="T71" fmla="*/ 16941 h 18264"/>
                <a:gd name="T72" fmla="*/ 14940 w 18264"/>
                <a:gd name="T73" fmla="*/ 16177 h 18264"/>
                <a:gd name="T74" fmla="*/ 15891 w 18264"/>
                <a:gd name="T75" fmla="*/ 15271 h 18264"/>
                <a:gd name="T76" fmla="*/ 16704 w 18264"/>
                <a:gd name="T77" fmla="*/ 14237 h 18264"/>
                <a:gd name="T78" fmla="*/ 17363 w 18264"/>
                <a:gd name="T79" fmla="*/ 13090 h 18264"/>
                <a:gd name="T80" fmla="*/ 17853 w 18264"/>
                <a:gd name="T81" fmla="*/ 11846 h 18264"/>
                <a:gd name="T82" fmla="*/ 18159 w 18264"/>
                <a:gd name="T83" fmla="*/ 10522 h 18264"/>
                <a:gd name="T84" fmla="*/ 18264 w 18264"/>
                <a:gd name="T85" fmla="*/ 9132 h 18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264" h="18264">
                  <a:moveTo>
                    <a:pt x="18264" y="9132"/>
                  </a:moveTo>
                  <a:lnTo>
                    <a:pt x="18253" y="8662"/>
                  </a:lnTo>
                  <a:lnTo>
                    <a:pt x="18217" y="8197"/>
                  </a:lnTo>
                  <a:lnTo>
                    <a:pt x="18159" y="7739"/>
                  </a:lnTo>
                  <a:lnTo>
                    <a:pt x="18078" y="7290"/>
                  </a:lnTo>
                  <a:lnTo>
                    <a:pt x="17976" y="6848"/>
                  </a:lnTo>
                  <a:lnTo>
                    <a:pt x="17853" y="6414"/>
                  </a:lnTo>
                  <a:lnTo>
                    <a:pt x="17709" y="5989"/>
                  </a:lnTo>
                  <a:lnTo>
                    <a:pt x="17546" y="5575"/>
                  </a:lnTo>
                  <a:lnTo>
                    <a:pt x="17363" y="5170"/>
                  </a:lnTo>
                  <a:lnTo>
                    <a:pt x="17161" y="4776"/>
                  </a:lnTo>
                  <a:lnTo>
                    <a:pt x="16941" y="4394"/>
                  </a:lnTo>
                  <a:lnTo>
                    <a:pt x="16704" y="4024"/>
                  </a:lnTo>
                  <a:lnTo>
                    <a:pt x="16449" y="3665"/>
                  </a:lnTo>
                  <a:lnTo>
                    <a:pt x="16177" y="3321"/>
                  </a:lnTo>
                  <a:lnTo>
                    <a:pt x="15891" y="2990"/>
                  </a:lnTo>
                  <a:lnTo>
                    <a:pt x="15588" y="2672"/>
                  </a:lnTo>
                  <a:lnTo>
                    <a:pt x="15271" y="2370"/>
                  </a:lnTo>
                  <a:lnTo>
                    <a:pt x="14940" y="2083"/>
                  </a:lnTo>
                  <a:lnTo>
                    <a:pt x="14594" y="1813"/>
                  </a:lnTo>
                  <a:lnTo>
                    <a:pt x="14237" y="1558"/>
                  </a:lnTo>
                  <a:lnTo>
                    <a:pt x="13866" y="1321"/>
                  </a:lnTo>
                  <a:lnTo>
                    <a:pt x="13483" y="1100"/>
                  </a:lnTo>
                  <a:lnTo>
                    <a:pt x="13090" y="900"/>
                  </a:lnTo>
                  <a:lnTo>
                    <a:pt x="12685" y="717"/>
                  </a:lnTo>
                  <a:lnTo>
                    <a:pt x="12271" y="554"/>
                  </a:lnTo>
                  <a:lnTo>
                    <a:pt x="11846" y="410"/>
                  </a:lnTo>
                  <a:lnTo>
                    <a:pt x="11414" y="288"/>
                  </a:lnTo>
                  <a:lnTo>
                    <a:pt x="10972" y="185"/>
                  </a:lnTo>
                  <a:lnTo>
                    <a:pt x="10522" y="105"/>
                  </a:lnTo>
                  <a:lnTo>
                    <a:pt x="10066" y="47"/>
                  </a:lnTo>
                  <a:lnTo>
                    <a:pt x="9601" y="11"/>
                  </a:lnTo>
                  <a:lnTo>
                    <a:pt x="9132" y="0"/>
                  </a:lnTo>
                  <a:lnTo>
                    <a:pt x="8663" y="11"/>
                  </a:lnTo>
                  <a:lnTo>
                    <a:pt x="8198" y="47"/>
                  </a:lnTo>
                  <a:lnTo>
                    <a:pt x="7742" y="105"/>
                  </a:lnTo>
                  <a:lnTo>
                    <a:pt x="7292" y="185"/>
                  </a:lnTo>
                  <a:lnTo>
                    <a:pt x="6850" y="288"/>
                  </a:lnTo>
                  <a:lnTo>
                    <a:pt x="6418" y="410"/>
                  </a:lnTo>
                  <a:lnTo>
                    <a:pt x="5993" y="554"/>
                  </a:lnTo>
                  <a:lnTo>
                    <a:pt x="5579" y="717"/>
                  </a:lnTo>
                  <a:lnTo>
                    <a:pt x="5174" y="900"/>
                  </a:lnTo>
                  <a:lnTo>
                    <a:pt x="4781" y="1100"/>
                  </a:lnTo>
                  <a:lnTo>
                    <a:pt x="4398" y="1321"/>
                  </a:lnTo>
                  <a:lnTo>
                    <a:pt x="4027" y="1558"/>
                  </a:lnTo>
                  <a:lnTo>
                    <a:pt x="3669" y="1813"/>
                  </a:lnTo>
                  <a:lnTo>
                    <a:pt x="3324" y="2083"/>
                  </a:lnTo>
                  <a:lnTo>
                    <a:pt x="2993" y="2370"/>
                  </a:lnTo>
                  <a:lnTo>
                    <a:pt x="2676" y="2672"/>
                  </a:lnTo>
                  <a:lnTo>
                    <a:pt x="2373" y="2990"/>
                  </a:lnTo>
                  <a:lnTo>
                    <a:pt x="2087" y="3321"/>
                  </a:lnTo>
                  <a:lnTo>
                    <a:pt x="1815" y="3665"/>
                  </a:lnTo>
                  <a:lnTo>
                    <a:pt x="1560" y="4024"/>
                  </a:lnTo>
                  <a:lnTo>
                    <a:pt x="1323" y="4394"/>
                  </a:lnTo>
                  <a:lnTo>
                    <a:pt x="1103" y="4776"/>
                  </a:lnTo>
                  <a:lnTo>
                    <a:pt x="901" y="5170"/>
                  </a:lnTo>
                  <a:lnTo>
                    <a:pt x="718" y="5575"/>
                  </a:lnTo>
                  <a:lnTo>
                    <a:pt x="555" y="5989"/>
                  </a:lnTo>
                  <a:lnTo>
                    <a:pt x="411" y="6414"/>
                  </a:lnTo>
                  <a:lnTo>
                    <a:pt x="288" y="6848"/>
                  </a:lnTo>
                  <a:lnTo>
                    <a:pt x="186" y="7290"/>
                  </a:lnTo>
                  <a:lnTo>
                    <a:pt x="105" y="7739"/>
                  </a:lnTo>
                  <a:lnTo>
                    <a:pt x="47" y="8197"/>
                  </a:lnTo>
                  <a:lnTo>
                    <a:pt x="11" y="8662"/>
                  </a:lnTo>
                  <a:lnTo>
                    <a:pt x="0" y="9132"/>
                  </a:lnTo>
                  <a:lnTo>
                    <a:pt x="11" y="9601"/>
                  </a:lnTo>
                  <a:lnTo>
                    <a:pt x="47" y="10066"/>
                  </a:lnTo>
                  <a:lnTo>
                    <a:pt x="105" y="10522"/>
                  </a:lnTo>
                  <a:lnTo>
                    <a:pt x="186" y="10972"/>
                  </a:lnTo>
                  <a:lnTo>
                    <a:pt x="288" y="11414"/>
                  </a:lnTo>
                  <a:lnTo>
                    <a:pt x="411" y="11846"/>
                  </a:lnTo>
                  <a:lnTo>
                    <a:pt x="555" y="12271"/>
                  </a:lnTo>
                  <a:lnTo>
                    <a:pt x="718" y="12685"/>
                  </a:lnTo>
                  <a:lnTo>
                    <a:pt x="901" y="13090"/>
                  </a:lnTo>
                  <a:lnTo>
                    <a:pt x="1103" y="13483"/>
                  </a:lnTo>
                  <a:lnTo>
                    <a:pt x="1323" y="13866"/>
                  </a:lnTo>
                  <a:lnTo>
                    <a:pt x="1560" y="14237"/>
                  </a:lnTo>
                  <a:lnTo>
                    <a:pt x="1815" y="14595"/>
                  </a:lnTo>
                  <a:lnTo>
                    <a:pt x="2087" y="14940"/>
                  </a:lnTo>
                  <a:lnTo>
                    <a:pt x="2373" y="15271"/>
                  </a:lnTo>
                  <a:lnTo>
                    <a:pt x="2676" y="15588"/>
                  </a:lnTo>
                  <a:lnTo>
                    <a:pt x="2993" y="15891"/>
                  </a:lnTo>
                  <a:lnTo>
                    <a:pt x="3324" y="16177"/>
                  </a:lnTo>
                  <a:lnTo>
                    <a:pt x="3669" y="16449"/>
                  </a:lnTo>
                  <a:lnTo>
                    <a:pt x="4027" y="16704"/>
                  </a:lnTo>
                  <a:lnTo>
                    <a:pt x="4398" y="16941"/>
                  </a:lnTo>
                  <a:lnTo>
                    <a:pt x="4781" y="17161"/>
                  </a:lnTo>
                  <a:lnTo>
                    <a:pt x="5174" y="17363"/>
                  </a:lnTo>
                  <a:lnTo>
                    <a:pt x="5579" y="17546"/>
                  </a:lnTo>
                  <a:lnTo>
                    <a:pt x="5993" y="17709"/>
                  </a:lnTo>
                  <a:lnTo>
                    <a:pt x="6418" y="17853"/>
                  </a:lnTo>
                  <a:lnTo>
                    <a:pt x="6850" y="17976"/>
                  </a:lnTo>
                  <a:lnTo>
                    <a:pt x="7292" y="18078"/>
                  </a:lnTo>
                  <a:lnTo>
                    <a:pt x="7742" y="18159"/>
                  </a:lnTo>
                  <a:lnTo>
                    <a:pt x="8198" y="18217"/>
                  </a:lnTo>
                  <a:lnTo>
                    <a:pt x="8663" y="18253"/>
                  </a:lnTo>
                  <a:lnTo>
                    <a:pt x="9132" y="18264"/>
                  </a:lnTo>
                  <a:lnTo>
                    <a:pt x="9601" y="18253"/>
                  </a:lnTo>
                  <a:lnTo>
                    <a:pt x="10066" y="18217"/>
                  </a:lnTo>
                  <a:lnTo>
                    <a:pt x="10522" y="18159"/>
                  </a:lnTo>
                  <a:lnTo>
                    <a:pt x="10972" y="18078"/>
                  </a:lnTo>
                  <a:lnTo>
                    <a:pt x="11414" y="17976"/>
                  </a:lnTo>
                  <a:lnTo>
                    <a:pt x="11846" y="17853"/>
                  </a:lnTo>
                  <a:lnTo>
                    <a:pt x="12271" y="17709"/>
                  </a:lnTo>
                  <a:lnTo>
                    <a:pt x="12685" y="17546"/>
                  </a:lnTo>
                  <a:lnTo>
                    <a:pt x="13090" y="17363"/>
                  </a:lnTo>
                  <a:lnTo>
                    <a:pt x="13483" y="17161"/>
                  </a:lnTo>
                  <a:lnTo>
                    <a:pt x="13866" y="16941"/>
                  </a:lnTo>
                  <a:lnTo>
                    <a:pt x="14237" y="16704"/>
                  </a:lnTo>
                  <a:lnTo>
                    <a:pt x="14594" y="16449"/>
                  </a:lnTo>
                  <a:lnTo>
                    <a:pt x="14940" y="16177"/>
                  </a:lnTo>
                  <a:lnTo>
                    <a:pt x="15271" y="15891"/>
                  </a:lnTo>
                  <a:lnTo>
                    <a:pt x="15588" y="15588"/>
                  </a:lnTo>
                  <a:lnTo>
                    <a:pt x="15891" y="15271"/>
                  </a:lnTo>
                  <a:lnTo>
                    <a:pt x="16177" y="14940"/>
                  </a:lnTo>
                  <a:lnTo>
                    <a:pt x="16449" y="14595"/>
                  </a:lnTo>
                  <a:lnTo>
                    <a:pt x="16704" y="14237"/>
                  </a:lnTo>
                  <a:lnTo>
                    <a:pt x="16941" y="13866"/>
                  </a:lnTo>
                  <a:lnTo>
                    <a:pt x="17161" y="13483"/>
                  </a:lnTo>
                  <a:lnTo>
                    <a:pt x="17363" y="13090"/>
                  </a:lnTo>
                  <a:lnTo>
                    <a:pt x="17546" y="12685"/>
                  </a:lnTo>
                  <a:lnTo>
                    <a:pt x="17709" y="12271"/>
                  </a:lnTo>
                  <a:lnTo>
                    <a:pt x="17853" y="11846"/>
                  </a:lnTo>
                  <a:lnTo>
                    <a:pt x="17976" y="11414"/>
                  </a:lnTo>
                  <a:lnTo>
                    <a:pt x="18078" y="10972"/>
                  </a:lnTo>
                  <a:lnTo>
                    <a:pt x="18159" y="10522"/>
                  </a:lnTo>
                  <a:lnTo>
                    <a:pt x="18217" y="10066"/>
                  </a:lnTo>
                  <a:lnTo>
                    <a:pt x="18253" y="9601"/>
                  </a:lnTo>
                  <a:lnTo>
                    <a:pt x="18264" y="9132"/>
                  </a:lnTo>
                  <a:close/>
                </a:path>
              </a:pathLst>
            </a:custGeom>
            <a:solidFill>
              <a:srgbClr val="FCD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9"/>
            <p:cNvSpPr>
              <a:spLocks/>
            </p:cNvSpPr>
            <p:nvPr/>
          </p:nvSpPr>
          <p:spPr bwMode="auto">
            <a:xfrm>
              <a:off x="4014" y="1835"/>
              <a:ext cx="2013" cy="1006"/>
            </a:xfrm>
            <a:custGeom>
              <a:avLst/>
              <a:gdLst>
                <a:gd name="T0" fmla="*/ 41 w 16108"/>
                <a:gd name="T1" fmla="*/ 823 h 8054"/>
                <a:gd name="T2" fmla="*/ 253 w 16108"/>
                <a:gd name="T3" fmla="*/ 2012 h 8054"/>
                <a:gd name="T4" fmla="*/ 633 w 16108"/>
                <a:gd name="T5" fmla="*/ 3135 h 8054"/>
                <a:gd name="T6" fmla="*/ 1166 w 16108"/>
                <a:gd name="T7" fmla="*/ 4176 h 8054"/>
                <a:gd name="T8" fmla="*/ 1839 w 16108"/>
                <a:gd name="T9" fmla="*/ 5123 h 8054"/>
                <a:gd name="T10" fmla="*/ 2639 w 16108"/>
                <a:gd name="T11" fmla="*/ 5962 h 8054"/>
                <a:gd name="T12" fmla="*/ 3551 w 16108"/>
                <a:gd name="T13" fmla="*/ 6679 h 8054"/>
                <a:gd name="T14" fmla="*/ 4562 w 16108"/>
                <a:gd name="T15" fmla="*/ 7260 h 8054"/>
                <a:gd name="T16" fmla="*/ 5659 w 16108"/>
                <a:gd name="T17" fmla="*/ 7693 h 8054"/>
                <a:gd name="T18" fmla="*/ 6828 w 16108"/>
                <a:gd name="T19" fmla="*/ 7962 h 8054"/>
                <a:gd name="T20" fmla="*/ 8054 w 16108"/>
                <a:gd name="T21" fmla="*/ 8054 h 8054"/>
                <a:gd name="T22" fmla="*/ 9280 w 16108"/>
                <a:gd name="T23" fmla="*/ 7962 h 8054"/>
                <a:gd name="T24" fmla="*/ 10449 w 16108"/>
                <a:gd name="T25" fmla="*/ 7693 h 8054"/>
                <a:gd name="T26" fmla="*/ 11546 w 16108"/>
                <a:gd name="T27" fmla="*/ 7260 h 8054"/>
                <a:gd name="T28" fmla="*/ 12557 w 16108"/>
                <a:gd name="T29" fmla="*/ 6679 h 8054"/>
                <a:gd name="T30" fmla="*/ 13469 w 16108"/>
                <a:gd name="T31" fmla="*/ 5962 h 8054"/>
                <a:gd name="T32" fmla="*/ 14268 w 16108"/>
                <a:gd name="T33" fmla="*/ 5123 h 8054"/>
                <a:gd name="T34" fmla="*/ 14942 w 16108"/>
                <a:gd name="T35" fmla="*/ 4176 h 8054"/>
                <a:gd name="T36" fmla="*/ 15475 w 16108"/>
                <a:gd name="T37" fmla="*/ 3135 h 8054"/>
                <a:gd name="T38" fmla="*/ 15855 w 16108"/>
                <a:gd name="T39" fmla="*/ 2012 h 8054"/>
                <a:gd name="T40" fmla="*/ 16067 w 16108"/>
                <a:gd name="T41" fmla="*/ 823 h 8054"/>
                <a:gd name="T42" fmla="*/ 16107 w 16108"/>
                <a:gd name="T43" fmla="*/ 17 h 8054"/>
                <a:gd name="T44" fmla="*/ 16084 w 16108"/>
                <a:gd name="T45" fmla="*/ 248 h 8054"/>
                <a:gd name="T46" fmla="*/ 16001 w 16108"/>
                <a:gd name="T47" fmla="*/ 707 h 8054"/>
                <a:gd name="T48" fmla="*/ 15822 w 16108"/>
                <a:gd name="T49" fmla="*/ 1337 h 8054"/>
                <a:gd name="T50" fmla="*/ 15509 w 16108"/>
                <a:gd name="T51" fmla="*/ 2081 h 8054"/>
                <a:gd name="T52" fmla="*/ 15027 w 16108"/>
                <a:gd name="T53" fmla="*/ 2881 h 8054"/>
                <a:gd name="T54" fmla="*/ 14340 w 16108"/>
                <a:gd name="T55" fmla="*/ 3682 h 8054"/>
                <a:gd name="T56" fmla="*/ 13410 w 16108"/>
                <a:gd name="T57" fmla="*/ 4426 h 8054"/>
                <a:gd name="T58" fmla="*/ 12201 w 16108"/>
                <a:gd name="T59" fmla="*/ 5056 h 8054"/>
                <a:gd name="T60" fmla="*/ 10677 w 16108"/>
                <a:gd name="T61" fmla="*/ 5515 h 8054"/>
                <a:gd name="T62" fmla="*/ 8801 w 16108"/>
                <a:gd name="T63" fmla="*/ 5746 h 8054"/>
                <a:gd name="T64" fmla="*/ 6713 w 16108"/>
                <a:gd name="T65" fmla="*/ 5697 h 8054"/>
                <a:gd name="T66" fmla="*/ 4954 w 16108"/>
                <a:gd name="T67" fmla="*/ 5384 h 8054"/>
                <a:gd name="T68" fmla="*/ 3533 w 16108"/>
                <a:gd name="T69" fmla="*/ 4862 h 8054"/>
                <a:gd name="T70" fmla="*/ 2412 w 16108"/>
                <a:gd name="T71" fmla="*/ 4188 h 8054"/>
                <a:gd name="T72" fmla="*/ 1557 w 16108"/>
                <a:gd name="T73" fmla="*/ 3419 h 8054"/>
                <a:gd name="T74" fmla="*/ 932 w 16108"/>
                <a:gd name="T75" fmla="*/ 2612 h 8054"/>
                <a:gd name="T76" fmla="*/ 501 w 16108"/>
                <a:gd name="T77" fmla="*/ 1823 h 8054"/>
                <a:gd name="T78" fmla="*/ 228 w 16108"/>
                <a:gd name="T79" fmla="*/ 1111 h 8054"/>
                <a:gd name="T80" fmla="*/ 77 w 16108"/>
                <a:gd name="T81" fmla="*/ 532 h 8054"/>
                <a:gd name="T82" fmla="*/ 13 w 16108"/>
                <a:gd name="T83" fmla="*/ 143 h 8054"/>
                <a:gd name="T84" fmla="*/ 0 w 16108"/>
                <a:gd name="T85" fmla="*/ 0 h 8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108" h="8054">
                  <a:moveTo>
                    <a:pt x="0" y="0"/>
                  </a:moveTo>
                  <a:lnTo>
                    <a:pt x="10" y="414"/>
                  </a:lnTo>
                  <a:lnTo>
                    <a:pt x="41" y="823"/>
                  </a:lnTo>
                  <a:lnTo>
                    <a:pt x="92" y="1226"/>
                  </a:lnTo>
                  <a:lnTo>
                    <a:pt x="163" y="1623"/>
                  </a:lnTo>
                  <a:lnTo>
                    <a:pt x="253" y="2012"/>
                  </a:lnTo>
                  <a:lnTo>
                    <a:pt x="361" y="2395"/>
                  </a:lnTo>
                  <a:lnTo>
                    <a:pt x="488" y="2769"/>
                  </a:lnTo>
                  <a:lnTo>
                    <a:pt x="633" y="3135"/>
                  </a:lnTo>
                  <a:lnTo>
                    <a:pt x="794" y="3492"/>
                  </a:lnTo>
                  <a:lnTo>
                    <a:pt x="972" y="3839"/>
                  </a:lnTo>
                  <a:lnTo>
                    <a:pt x="1166" y="4176"/>
                  </a:lnTo>
                  <a:lnTo>
                    <a:pt x="1375" y="4503"/>
                  </a:lnTo>
                  <a:lnTo>
                    <a:pt x="1600" y="4818"/>
                  </a:lnTo>
                  <a:lnTo>
                    <a:pt x="1839" y="5123"/>
                  </a:lnTo>
                  <a:lnTo>
                    <a:pt x="2092" y="5415"/>
                  </a:lnTo>
                  <a:lnTo>
                    <a:pt x="2359" y="5695"/>
                  </a:lnTo>
                  <a:lnTo>
                    <a:pt x="2639" y="5962"/>
                  </a:lnTo>
                  <a:lnTo>
                    <a:pt x="2931" y="6215"/>
                  </a:lnTo>
                  <a:lnTo>
                    <a:pt x="3236" y="6454"/>
                  </a:lnTo>
                  <a:lnTo>
                    <a:pt x="3551" y="6679"/>
                  </a:lnTo>
                  <a:lnTo>
                    <a:pt x="3878" y="6888"/>
                  </a:lnTo>
                  <a:lnTo>
                    <a:pt x="4215" y="7082"/>
                  </a:lnTo>
                  <a:lnTo>
                    <a:pt x="4562" y="7260"/>
                  </a:lnTo>
                  <a:lnTo>
                    <a:pt x="4919" y="7421"/>
                  </a:lnTo>
                  <a:lnTo>
                    <a:pt x="5285" y="7566"/>
                  </a:lnTo>
                  <a:lnTo>
                    <a:pt x="5659" y="7693"/>
                  </a:lnTo>
                  <a:lnTo>
                    <a:pt x="6042" y="7801"/>
                  </a:lnTo>
                  <a:lnTo>
                    <a:pt x="6431" y="7891"/>
                  </a:lnTo>
                  <a:lnTo>
                    <a:pt x="6828" y="7962"/>
                  </a:lnTo>
                  <a:lnTo>
                    <a:pt x="7231" y="8013"/>
                  </a:lnTo>
                  <a:lnTo>
                    <a:pt x="7640" y="8044"/>
                  </a:lnTo>
                  <a:lnTo>
                    <a:pt x="8054" y="8054"/>
                  </a:lnTo>
                  <a:lnTo>
                    <a:pt x="8468" y="8044"/>
                  </a:lnTo>
                  <a:lnTo>
                    <a:pt x="8877" y="8013"/>
                  </a:lnTo>
                  <a:lnTo>
                    <a:pt x="9280" y="7962"/>
                  </a:lnTo>
                  <a:lnTo>
                    <a:pt x="9677" y="7891"/>
                  </a:lnTo>
                  <a:lnTo>
                    <a:pt x="10066" y="7801"/>
                  </a:lnTo>
                  <a:lnTo>
                    <a:pt x="10449" y="7693"/>
                  </a:lnTo>
                  <a:lnTo>
                    <a:pt x="10823" y="7566"/>
                  </a:lnTo>
                  <a:lnTo>
                    <a:pt x="11189" y="7421"/>
                  </a:lnTo>
                  <a:lnTo>
                    <a:pt x="11546" y="7260"/>
                  </a:lnTo>
                  <a:lnTo>
                    <a:pt x="11893" y="7082"/>
                  </a:lnTo>
                  <a:lnTo>
                    <a:pt x="12230" y="6888"/>
                  </a:lnTo>
                  <a:lnTo>
                    <a:pt x="12557" y="6679"/>
                  </a:lnTo>
                  <a:lnTo>
                    <a:pt x="12872" y="6454"/>
                  </a:lnTo>
                  <a:lnTo>
                    <a:pt x="13177" y="6215"/>
                  </a:lnTo>
                  <a:lnTo>
                    <a:pt x="13469" y="5962"/>
                  </a:lnTo>
                  <a:lnTo>
                    <a:pt x="13749" y="5695"/>
                  </a:lnTo>
                  <a:lnTo>
                    <a:pt x="14016" y="5415"/>
                  </a:lnTo>
                  <a:lnTo>
                    <a:pt x="14268" y="5123"/>
                  </a:lnTo>
                  <a:lnTo>
                    <a:pt x="14508" y="4818"/>
                  </a:lnTo>
                  <a:lnTo>
                    <a:pt x="14733" y="4503"/>
                  </a:lnTo>
                  <a:lnTo>
                    <a:pt x="14942" y="4176"/>
                  </a:lnTo>
                  <a:lnTo>
                    <a:pt x="15136" y="3839"/>
                  </a:lnTo>
                  <a:lnTo>
                    <a:pt x="15314" y="3492"/>
                  </a:lnTo>
                  <a:lnTo>
                    <a:pt x="15475" y="3135"/>
                  </a:lnTo>
                  <a:lnTo>
                    <a:pt x="15620" y="2769"/>
                  </a:lnTo>
                  <a:lnTo>
                    <a:pt x="15747" y="2395"/>
                  </a:lnTo>
                  <a:lnTo>
                    <a:pt x="15855" y="2012"/>
                  </a:lnTo>
                  <a:lnTo>
                    <a:pt x="15945" y="1623"/>
                  </a:lnTo>
                  <a:lnTo>
                    <a:pt x="16016" y="1226"/>
                  </a:lnTo>
                  <a:lnTo>
                    <a:pt x="16067" y="823"/>
                  </a:lnTo>
                  <a:lnTo>
                    <a:pt x="16098" y="414"/>
                  </a:lnTo>
                  <a:lnTo>
                    <a:pt x="16108" y="0"/>
                  </a:lnTo>
                  <a:lnTo>
                    <a:pt x="16107" y="17"/>
                  </a:lnTo>
                  <a:lnTo>
                    <a:pt x="16104" y="65"/>
                  </a:lnTo>
                  <a:lnTo>
                    <a:pt x="16097" y="143"/>
                  </a:lnTo>
                  <a:lnTo>
                    <a:pt x="16084" y="248"/>
                  </a:lnTo>
                  <a:lnTo>
                    <a:pt x="16065" y="378"/>
                  </a:lnTo>
                  <a:lnTo>
                    <a:pt x="16038" y="532"/>
                  </a:lnTo>
                  <a:lnTo>
                    <a:pt x="16001" y="707"/>
                  </a:lnTo>
                  <a:lnTo>
                    <a:pt x="15953" y="901"/>
                  </a:lnTo>
                  <a:lnTo>
                    <a:pt x="15894" y="1111"/>
                  </a:lnTo>
                  <a:lnTo>
                    <a:pt x="15822" y="1337"/>
                  </a:lnTo>
                  <a:lnTo>
                    <a:pt x="15734" y="1574"/>
                  </a:lnTo>
                  <a:lnTo>
                    <a:pt x="15630" y="1823"/>
                  </a:lnTo>
                  <a:lnTo>
                    <a:pt x="15509" y="2081"/>
                  </a:lnTo>
                  <a:lnTo>
                    <a:pt x="15369" y="2343"/>
                  </a:lnTo>
                  <a:lnTo>
                    <a:pt x="15209" y="2612"/>
                  </a:lnTo>
                  <a:lnTo>
                    <a:pt x="15027" y="2881"/>
                  </a:lnTo>
                  <a:lnTo>
                    <a:pt x="14823" y="3151"/>
                  </a:lnTo>
                  <a:lnTo>
                    <a:pt x="14594" y="3419"/>
                  </a:lnTo>
                  <a:lnTo>
                    <a:pt x="14340" y="3682"/>
                  </a:lnTo>
                  <a:lnTo>
                    <a:pt x="14058" y="3939"/>
                  </a:lnTo>
                  <a:lnTo>
                    <a:pt x="13749" y="4188"/>
                  </a:lnTo>
                  <a:lnTo>
                    <a:pt x="13410" y="4426"/>
                  </a:lnTo>
                  <a:lnTo>
                    <a:pt x="13040" y="4652"/>
                  </a:lnTo>
                  <a:lnTo>
                    <a:pt x="12637" y="4862"/>
                  </a:lnTo>
                  <a:lnTo>
                    <a:pt x="12201" y="5056"/>
                  </a:lnTo>
                  <a:lnTo>
                    <a:pt x="11730" y="5230"/>
                  </a:lnTo>
                  <a:lnTo>
                    <a:pt x="11222" y="5384"/>
                  </a:lnTo>
                  <a:lnTo>
                    <a:pt x="10677" y="5515"/>
                  </a:lnTo>
                  <a:lnTo>
                    <a:pt x="10093" y="5620"/>
                  </a:lnTo>
                  <a:lnTo>
                    <a:pt x="9467" y="5697"/>
                  </a:lnTo>
                  <a:lnTo>
                    <a:pt x="8801" y="5746"/>
                  </a:lnTo>
                  <a:lnTo>
                    <a:pt x="8091" y="5762"/>
                  </a:lnTo>
                  <a:lnTo>
                    <a:pt x="7381" y="5746"/>
                  </a:lnTo>
                  <a:lnTo>
                    <a:pt x="6713" y="5697"/>
                  </a:lnTo>
                  <a:lnTo>
                    <a:pt x="6087" y="5620"/>
                  </a:lnTo>
                  <a:lnTo>
                    <a:pt x="5502" y="5515"/>
                  </a:lnTo>
                  <a:lnTo>
                    <a:pt x="4954" y="5384"/>
                  </a:lnTo>
                  <a:lnTo>
                    <a:pt x="4445" y="5230"/>
                  </a:lnTo>
                  <a:lnTo>
                    <a:pt x="3971" y="5056"/>
                  </a:lnTo>
                  <a:lnTo>
                    <a:pt x="3533" y="4862"/>
                  </a:lnTo>
                  <a:lnTo>
                    <a:pt x="3127" y="4652"/>
                  </a:lnTo>
                  <a:lnTo>
                    <a:pt x="2754" y="4426"/>
                  </a:lnTo>
                  <a:lnTo>
                    <a:pt x="2412" y="4188"/>
                  </a:lnTo>
                  <a:lnTo>
                    <a:pt x="2099" y="3939"/>
                  </a:lnTo>
                  <a:lnTo>
                    <a:pt x="1815" y="3682"/>
                  </a:lnTo>
                  <a:lnTo>
                    <a:pt x="1557" y="3419"/>
                  </a:lnTo>
                  <a:lnTo>
                    <a:pt x="1325" y="3151"/>
                  </a:lnTo>
                  <a:lnTo>
                    <a:pt x="1117" y="2881"/>
                  </a:lnTo>
                  <a:lnTo>
                    <a:pt x="932" y="2612"/>
                  </a:lnTo>
                  <a:lnTo>
                    <a:pt x="769" y="2343"/>
                  </a:lnTo>
                  <a:lnTo>
                    <a:pt x="625" y="2081"/>
                  </a:lnTo>
                  <a:lnTo>
                    <a:pt x="501" y="1823"/>
                  </a:lnTo>
                  <a:lnTo>
                    <a:pt x="395" y="1574"/>
                  </a:lnTo>
                  <a:lnTo>
                    <a:pt x="303" y="1337"/>
                  </a:lnTo>
                  <a:lnTo>
                    <a:pt x="228" y="1111"/>
                  </a:lnTo>
                  <a:lnTo>
                    <a:pt x="166" y="901"/>
                  </a:lnTo>
                  <a:lnTo>
                    <a:pt x="116" y="707"/>
                  </a:lnTo>
                  <a:lnTo>
                    <a:pt x="77" y="532"/>
                  </a:lnTo>
                  <a:lnTo>
                    <a:pt x="48" y="378"/>
                  </a:lnTo>
                  <a:lnTo>
                    <a:pt x="27" y="248"/>
                  </a:lnTo>
                  <a:lnTo>
                    <a:pt x="13" y="143"/>
                  </a:lnTo>
                  <a:lnTo>
                    <a:pt x="4" y="65"/>
                  </a:lnTo>
                  <a:lnTo>
                    <a:pt x="1" y="17"/>
                  </a:lnTo>
                  <a:lnTo>
                    <a:pt x="0" y="0"/>
                  </a:lnTo>
                  <a:close/>
                </a:path>
              </a:pathLst>
            </a:custGeom>
            <a:solidFill>
              <a:srgbClr val="F9C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0"/>
            <p:cNvSpPr>
              <a:spLocks/>
            </p:cNvSpPr>
            <p:nvPr/>
          </p:nvSpPr>
          <p:spPr bwMode="auto">
            <a:xfrm>
              <a:off x="4596" y="1289"/>
              <a:ext cx="232" cy="419"/>
            </a:xfrm>
            <a:custGeom>
              <a:avLst/>
              <a:gdLst>
                <a:gd name="T0" fmla="*/ 1849 w 1854"/>
                <a:gd name="T1" fmla="*/ 1500 h 3351"/>
                <a:gd name="T2" fmla="*/ 1825 w 1854"/>
                <a:gd name="T3" fmla="*/ 1253 h 3351"/>
                <a:gd name="T4" fmla="*/ 1782 w 1854"/>
                <a:gd name="T5" fmla="*/ 1020 h 3351"/>
                <a:gd name="T6" fmla="*/ 1720 w 1854"/>
                <a:gd name="T7" fmla="*/ 805 h 3351"/>
                <a:gd name="T8" fmla="*/ 1643 w 1854"/>
                <a:gd name="T9" fmla="*/ 608 h 3351"/>
                <a:gd name="T10" fmla="*/ 1551 w 1854"/>
                <a:gd name="T11" fmla="*/ 435 h 3351"/>
                <a:gd name="T12" fmla="*/ 1446 w 1854"/>
                <a:gd name="T13" fmla="*/ 285 h 3351"/>
                <a:gd name="T14" fmla="*/ 1329 w 1854"/>
                <a:gd name="T15" fmla="*/ 165 h 3351"/>
                <a:gd name="T16" fmla="*/ 1202 w 1854"/>
                <a:gd name="T17" fmla="*/ 75 h 3351"/>
                <a:gd name="T18" fmla="*/ 1065 w 1854"/>
                <a:gd name="T19" fmla="*/ 19 h 3351"/>
                <a:gd name="T20" fmla="*/ 922 w 1854"/>
                <a:gd name="T21" fmla="*/ 0 h 3351"/>
                <a:gd name="T22" fmla="*/ 782 w 1854"/>
                <a:gd name="T23" fmla="*/ 19 h 3351"/>
                <a:gd name="T24" fmla="*/ 647 w 1854"/>
                <a:gd name="T25" fmla="*/ 75 h 3351"/>
                <a:gd name="T26" fmla="*/ 522 w 1854"/>
                <a:gd name="T27" fmla="*/ 165 h 3351"/>
                <a:gd name="T28" fmla="*/ 405 w 1854"/>
                <a:gd name="T29" fmla="*/ 285 h 3351"/>
                <a:gd name="T30" fmla="*/ 301 w 1854"/>
                <a:gd name="T31" fmla="*/ 435 h 3351"/>
                <a:gd name="T32" fmla="*/ 210 w 1854"/>
                <a:gd name="T33" fmla="*/ 608 h 3351"/>
                <a:gd name="T34" fmla="*/ 133 w 1854"/>
                <a:gd name="T35" fmla="*/ 805 h 3351"/>
                <a:gd name="T36" fmla="*/ 72 w 1854"/>
                <a:gd name="T37" fmla="*/ 1020 h 3351"/>
                <a:gd name="T38" fmla="*/ 28 w 1854"/>
                <a:gd name="T39" fmla="*/ 1253 h 3351"/>
                <a:gd name="T40" fmla="*/ 4 w 1854"/>
                <a:gd name="T41" fmla="*/ 1500 h 3351"/>
                <a:gd name="T42" fmla="*/ 1 w 1854"/>
                <a:gd name="T43" fmla="*/ 1758 h 3351"/>
                <a:gd name="T44" fmla="*/ 18 w 1854"/>
                <a:gd name="T45" fmla="*/ 2011 h 3351"/>
                <a:gd name="T46" fmla="*/ 56 w 1854"/>
                <a:gd name="T47" fmla="*/ 2250 h 3351"/>
                <a:gd name="T48" fmla="*/ 111 w 1854"/>
                <a:gd name="T49" fmla="*/ 2474 h 3351"/>
                <a:gd name="T50" fmla="*/ 183 w 1854"/>
                <a:gd name="T51" fmla="*/ 2678 h 3351"/>
                <a:gd name="T52" fmla="*/ 269 w 1854"/>
                <a:gd name="T53" fmla="*/ 2861 h 3351"/>
                <a:gd name="T54" fmla="*/ 370 w 1854"/>
                <a:gd name="T55" fmla="*/ 3019 h 3351"/>
                <a:gd name="T56" fmla="*/ 482 w 1854"/>
                <a:gd name="T57" fmla="*/ 3149 h 3351"/>
                <a:gd name="T58" fmla="*/ 604 w 1854"/>
                <a:gd name="T59" fmla="*/ 3250 h 3351"/>
                <a:gd name="T60" fmla="*/ 736 w 1854"/>
                <a:gd name="T61" fmla="*/ 3317 h 3351"/>
                <a:gd name="T62" fmla="*/ 874 w 1854"/>
                <a:gd name="T63" fmla="*/ 3349 h 3351"/>
                <a:gd name="T64" fmla="*/ 1018 w 1854"/>
                <a:gd name="T65" fmla="*/ 3342 h 3351"/>
                <a:gd name="T66" fmla="*/ 1157 w 1854"/>
                <a:gd name="T67" fmla="*/ 3299 h 3351"/>
                <a:gd name="T68" fmla="*/ 1288 w 1854"/>
                <a:gd name="T69" fmla="*/ 3220 h 3351"/>
                <a:gd name="T70" fmla="*/ 1407 w 1854"/>
                <a:gd name="T71" fmla="*/ 3109 h 3351"/>
                <a:gd name="T72" fmla="*/ 1517 w 1854"/>
                <a:gd name="T73" fmla="*/ 2969 h 3351"/>
                <a:gd name="T74" fmla="*/ 1614 w 1854"/>
                <a:gd name="T75" fmla="*/ 2802 h 3351"/>
                <a:gd name="T76" fmla="*/ 1696 w 1854"/>
                <a:gd name="T77" fmla="*/ 2612 h 3351"/>
                <a:gd name="T78" fmla="*/ 1762 w 1854"/>
                <a:gd name="T79" fmla="*/ 2402 h 3351"/>
                <a:gd name="T80" fmla="*/ 1813 w 1854"/>
                <a:gd name="T81" fmla="*/ 2172 h 3351"/>
                <a:gd name="T82" fmla="*/ 1843 w 1854"/>
                <a:gd name="T83" fmla="*/ 1928 h 3351"/>
                <a:gd name="T84" fmla="*/ 1854 w 1854"/>
                <a:gd name="T85" fmla="*/ 1671 h 3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54" h="3351">
                  <a:moveTo>
                    <a:pt x="1854" y="1671"/>
                  </a:moveTo>
                  <a:lnTo>
                    <a:pt x="1853" y="1585"/>
                  </a:lnTo>
                  <a:lnTo>
                    <a:pt x="1849" y="1500"/>
                  </a:lnTo>
                  <a:lnTo>
                    <a:pt x="1843" y="1417"/>
                  </a:lnTo>
                  <a:lnTo>
                    <a:pt x="1835" y="1334"/>
                  </a:lnTo>
                  <a:lnTo>
                    <a:pt x="1825" y="1253"/>
                  </a:lnTo>
                  <a:lnTo>
                    <a:pt x="1813" y="1175"/>
                  </a:lnTo>
                  <a:lnTo>
                    <a:pt x="1798" y="1097"/>
                  </a:lnTo>
                  <a:lnTo>
                    <a:pt x="1782" y="1020"/>
                  </a:lnTo>
                  <a:lnTo>
                    <a:pt x="1762" y="947"/>
                  </a:lnTo>
                  <a:lnTo>
                    <a:pt x="1743" y="874"/>
                  </a:lnTo>
                  <a:lnTo>
                    <a:pt x="1720" y="805"/>
                  </a:lnTo>
                  <a:lnTo>
                    <a:pt x="1696" y="737"/>
                  </a:lnTo>
                  <a:lnTo>
                    <a:pt x="1670" y="671"/>
                  </a:lnTo>
                  <a:lnTo>
                    <a:pt x="1643" y="608"/>
                  </a:lnTo>
                  <a:lnTo>
                    <a:pt x="1614" y="548"/>
                  </a:lnTo>
                  <a:lnTo>
                    <a:pt x="1583" y="490"/>
                  </a:lnTo>
                  <a:lnTo>
                    <a:pt x="1551" y="435"/>
                  </a:lnTo>
                  <a:lnTo>
                    <a:pt x="1517" y="382"/>
                  </a:lnTo>
                  <a:lnTo>
                    <a:pt x="1482" y="332"/>
                  </a:lnTo>
                  <a:lnTo>
                    <a:pt x="1446" y="285"/>
                  </a:lnTo>
                  <a:lnTo>
                    <a:pt x="1407" y="242"/>
                  </a:lnTo>
                  <a:lnTo>
                    <a:pt x="1369" y="202"/>
                  </a:lnTo>
                  <a:lnTo>
                    <a:pt x="1329" y="165"/>
                  </a:lnTo>
                  <a:lnTo>
                    <a:pt x="1288" y="131"/>
                  </a:lnTo>
                  <a:lnTo>
                    <a:pt x="1245" y="101"/>
                  </a:lnTo>
                  <a:lnTo>
                    <a:pt x="1202" y="75"/>
                  </a:lnTo>
                  <a:lnTo>
                    <a:pt x="1157" y="52"/>
                  </a:lnTo>
                  <a:lnTo>
                    <a:pt x="1112" y="34"/>
                  </a:lnTo>
                  <a:lnTo>
                    <a:pt x="1065" y="19"/>
                  </a:lnTo>
                  <a:lnTo>
                    <a:pt x="1018" y="9"/>
                  </a:lnTo>
                  <a:lnTo>
                    <a:pt x="970" y="2"/>
                  </a:lnTo>
                  <a:lnTo>
                    <a:pt x="922" y="0"/>
                  </a:lnTo>
                  <a:lnTo>
                    <a:pt x="874" y="2"/>
                  </a:lnTo>
                  <a:lnTo>
                    <a:pt x="827" y="9"/>
                  </a:lnTo>
                  <a:lnTo>
                    <a:pt x="782" y="19"/>
                  </a:lnTo>
                  <a:lnTo>
                    <a:pt x="736" y="34"/>
                  </a:lnTo>
                  <a:lnTo>
                    <a:pt x="691" y="52"/>
                  </a:lnTo>
                  <a:lnTo>
                    <a:pt x="647" y="75"/>
                  </a:lnTo>
                  <a:lnTo>
                    <a:pt x="604" y="101"/>
                  </a:lnTo>
                  <a:lnTo>
                    <a:pt x="563" y="131"/>
                  </a:lnTo>
                  <a:lnTo>
                    <a:pt x="522" y="165"/>
                  </a:lnTo>
                  <a:lnTo>
                    <a:pt x="482" y="202"/>
                  </a:lnTo>
                  <a:lnTo>
                    <a:pt x="443" y="242"/>
                  </a:lnTo>
                  <a:lnTo>
                    <a:pt x="405" y="285"/>
                  </a:lnTo>
                  <a:lnTo>
                    <a:pt x="370" y="332"/>
                  </a:lnTo>
                  <a:lnTo>
                    <a:pt x="334" y="382"/>
                  </a:lnTo>
                  <a:lnTo>
                    <a:pt x="301" y="435"/>
                  </a:lnTo>
                  <a:lnTo>
                    <a:pt x="269" y="490"/>
                  </a:lnTo>
                  <a:lnTo>
                    <a:pt x="238" y="548"/>
                  </a:lnTo>
                  <a:lnTo>
                    <a:pt x="210" y="608"/>
                  </a:lnTo>
                  <a:lnTo>
                    <a:pt x="183" y="671"/>
                  </a:lnTo>
                  <a:lnTo>
                    <a:pt x="156" y="737"/>
                  </a:lnTo>
                  <a:lnTo>
                    <a:pt x="133" y="805"/>
                  </a:lnTo>
                  <a:lnTo>
                    <a:pt x="111" y="874"/>
                  </a:lnTo>
                  <a:lnTo>
                    <a:pt x="90" y="947"/>
                  </a:lnTo>
                  <a:lnTo>
                    <a:pt x="72" y="1020"/>
                  </a:lnTo>
                  <a:lnTo>
                    <a:pt x="56" y="1097"/>
                  </a:lnTo>
                  <a:lnTo>
                    <a:pt x="41" y="1175"/>
                  </a:lnTo>
                  <a:lnTo>
                    <a:pt x="28" y="1253"/>
                  </a:lnTo>
                  <a:lnTo>
                    <a:pt x="18" y="1334"/>
                  </a:lnTo>
                  <a:lnTo>
                    <a:pt x="10" y="1417"/>
                  </a:lnTo>
                  <a:lnTo>
                    <a:pt x="4" y="1500"/>
                  </a:lnTo>
                  <a:lnTo>
                    <a:pt x="1" y="1585"/>
                  </a:lnTo>
                  <a:lnTo>
                    <a:pt x="0" y="1671"/>
                  </a:lnTo>
                  <a:lnTo>
                    <a:pt x="1" y="1758"/>
                  </a:lnTo>
                  <a:lnTo>
                    <a:pt x="4" y="1843"/>
                  </a:lnTo>
                  <a:lnTo>
                    <a:pt x="10" y="1928"/>
                  </a:lnTo>
                  <a:lnTo>
                    <a:pt x="18" y="2011"/>
                  </a:lnTo>
                  <a:lnTo>
                    <a:pt x="28" y="2092"/>
                  </a:lnTo>
                  <a:lnTo>
                    <a:pt x="41" y="2172"/>
                  </a:lnTo>
                  <a:lnTo>
                    <a:pt x="56" y="2250"/>
                  </a:lnTo>
                  <a:lnTo>
                    <a:pt x="72" y="2326"/>
                  </a:lnTo>
                  <a:lnTo>
                    <a:pt x="90" y="2402"/>
                  </a:lnTo>
                  <a:lnTo>
                    <a:pt x="111" y="2474"/>
                  </a:lnTo>
                  <a:lnTo>
                    <a:pt x="133" y="2544"/>
                  </a:lnTo>
                  <a:lnTo>
                    <a:pt x="156" y="2612"/>
                  </a:lnTo>
                  <a:lnTo>
                    <a:pt x="183" y="2678"/>
                  </a:lnTo>
                  <a:lnTo>
                    <a:pt x="210" y="2742"/>
                  </a:lnTo>
                  <a:lnTo>
                    <a:pt x="238" y="2802"/>
                  </a:lnTo>
                  <a:lnTo>
                    <a:pt x="269" y="2861"/>
                  </a:lnTo>
                  <a:lnTo>
                    <a:pt x="301" y="2916"/>
                  </a:lnTo>
                  <a:lnTo>
                    <a:pt x="334" y="2969"/>
                  </a:lnTo>
                  <a:lnTo>
                    <a:pt x="370" y="3019"/>
                  </a:lnTo>
                  <a:lnTo>
                    <a:pt x="405" y="3065"/>
                  </a:lnTo>
                  <a:lnTo>
                    <a:pt x="443" y="3109"/>
                  </a:lnTo>
                  <a:lnTo>
                    <a:pt x="482" y="3149"/>
                  </a:lnTo>
                  <a:lnTo>
                    <a:pt x="522" y="3186"/>
                  </a:lnTo>
                  <a:lnTo>
                    <a:pt x="563" y="3220"/>
                  </a:lnTo>
                  <a:lnTo>
                    <a:pt x="604" y="3250"/>
                  </a:lnTo>
                  <a:lnTo>
                    <a:pt x="647" y="3276"/>
                  </a:lnTo>
                  <a:lnTo>
                    <a:pt x="691" y="3299"/>
                  </a:lnTo>
                  <a:lnTo>
                    <a:pt x="736" y="3317"/>
                  </a:lnTo>
                  <a:lnTo>
                    <a:pt x="782" y="3332"/>
                  </a:lnTo>
                  <a:lnTo>
                    <a:pt x="827" y="3342"/>
                  </a:lnTo>
                  <a:lnTo>
                    <a:pt x="874" y="3349"/>
                  </a:lnTo>
                  <a:lnTo>
                    <a:pt x="922" y="3351"/>
                  </a:lnTo>
                  <a:lnTo>
                    <a:pt x="970" y="3349"/>
                  </a:lnTo>
                  <a:lnTo>
                    <a:pt x="1018" y="3342"/>
                  </a:lnTo>
                  <a:lnTo>
                    <a:pt x="1065" y="3332"/>
                  </a:lnTo>
                  <a:lnTo>
                    <a:pt x="1112" y="3317"/>
                  </a:lnTo>
                  <a:lnTo>
                    <a:pt x="1157" y="3299"/>
                  </a:lnTo>
                  <a:lnTo>
                    <a:pt x="1202" y="3276"/>
                  </a:lnTo>
                  <a:lnTo>
                    <a:pt x="1245" y="3250"/>
                  </a:lnTo>
                  <a:lnTo>
                    <a:pt x="1288" y="3220"/>
                  </a:lnTo>
                  <a:lnTo>
                    <a:pt x="1329" y="3186"/>
                  </a:lnTo>
                  <a:lnTo>
                    <a:pt x="1369" y="3149"/>
                  </a:lnTo>
                  <a:lnTo>
                    <a:pt x="1407" y="3109"/>
                  </a:lnTo>
                  <a:lnTo>
                    <a:pt x="1446" y="3065"/>
                  </a:lnTo>
                  <a:lnTo>
                    <a:pt x="1482" y="3019"/>
                  </a:lnTo>
                  <a:lnTo>
                    <a:pt x="1517" y="2969"/>
                  </a:lnTo>
                  <a:lnTo>
                    <a:pt x="1551" y="2916"/>
                  </a:lnTo>
                  <a:lnTo>
                    <a:pt x="1583" y="2861"/>
                  </a:lnTo>
                  <a:lnTo>
                    <a:pt x="1614" y="2802"/>
                  </a:lnTo>
                  <a:lnTo>
                    <a:pt x="1643" y="2742"/>
                  </a:lnTo>
                  <a:lnTo>
                    <a:pt x="1670" y="2678"/>
                  </a:lnTo>
                  <a:lnTo>
                    <a:pt x="1696" y="2612"/>
                  </a:lnTo>
                  <a:lnTo>
                    <a:pt x="1720" y="2544"/>
                  </a:lnTo>
                  <a:lnTo>
                    <a:pt x="1743" y="2474"/>
                  </a:lnTo>
                  <a:lnTo>
                    <a:pt x="1762" y="2402"/>
                  </a:lnTo>
                  <a:lnTo>
                    <a:pt x="1782" y="2326"/>
                  </a:lnTo>
                  <a:lnTo>
                    <a:pt x="1798" y="2250"/>
                  </a:lnTo>
                  <a:lnTo>
                    <a:pt x="1813" y="2172"/>
                  </a:lnTo>
                  <a:lnTo>
                    <a:pt x="1825" y="2092"/>
                  </a:lnTo>
                  <a:lnTo>
                    <a:pt x="1835" y="2011"/>
                  </a:lnTo>
                  <a:lnTo>
                    <a:pt x="1843" y="1928"/>
                  </a:lnTo>
                  <a:lnTo>
                    <a:pt x="1849" y="1843"/>
                  </a:lnTo>
                  <a:lnTo>
                    <a:pt x="1853" y="1758"/>
                  </a:lnTo>
                  <a:lnTo>
                    <a:pt x="1854" y="167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1"/>
            <p:cNvSpPr>
              <a:spLocks/>
            </p:cNvSpPr>
            <p:nvPr/>
          </p:nvSpPr>
          <p:spPr bwMode="auto">
            <a:xfrm>
              <a:off x="5213" y="1289"/>
              <a:ext cx="233" cy="419"/>
            </a:xfrm>
            <a:custGeom>
              <a:avLst/>
              <a:gdLst>
                <a:gd name="T0" fmla="*/ 5 w 1863"/>
                <a:gd name="T1" fmla="*/ 1500 h 3351"/>
                <a:gd name="T2" fmla="*/ 29 w 1863"/>
                <a:gd name="T3" fmla="*/ 1253 h 3351"/>
                <a:gd name="T4" fmla="*/ 72 w 1863"/>
                <a:gd name="T5" fmla="*/ 1020 h 3351"/>
                <a:gd name="T6" fmla="*/ 134 w 1863"/>
                <a:gd name="T7" fmla="*/ 805 h 3351"/>
                <a:gd name="T8" fmla="*/ 211 w 1863"/>
                <a:gd name="T9" fmla="*/ 608 h 3351"/>
                <a:gd name="T10" fmla="*/ 303 w 1863"/>
                <a:gd name="T11" fmla="*/ 435 h 3351"/>
                <a:gd name="T12" fmla="*/ 408 w 1863"/>
                <a:gd name="T13" fmla="*/ 285 h 3351"/>
                <a:gd name="T14" fmla="*/ 525 w 1863"/>
                <a:gd name="T15" fmla="*/ 165 h 3351"/>
                <a:gd name="T16" fmla="*/ 652 w 1863"/>
                <a:gd name="T17" fmla="*/ 75 h 3351"/>
                <a:gd name="T18" fmla="*/ 788 w 1863"/>
                <a:gd name="T19" fmla="*/ 19 h 3351"/>
                <a:gd name="T20" fmla="*/ 932 w 1863"/>
                <a:gd name="T21" fmla="*/ 0 h 3351"/>
                <a:gd name="T22" fmla="*/ 1073 w 1863"/>
                <a:gd name="T23" fmla="*/ 19 h 3351"/>
                <a:gd name="T24" fmla="*/ 1208 w 1863"/>
                <a:gd name="T25" fmla="*/ 75 h 3351"/>
                <a:gd name="T26" fmla="*/ 1335 w 1863"/>
                <a:gd name="T27" fmla="*/ 165 h 3351"/>
                <a:gd name="T28" fmla="*/ 1451 w 1863"/>
                <a:gd name="T29" fmla="*/ 285 h 3351"/>
                <a:gd name="T30" fmla="*/ 1557 w 1863"/>
                <a:gd name="T31" fmla="*/ 435 h 3351"/>
                <a:gd name="T32" fmla="*/ 1650 w 1863"/>
                <a:gd name="T33" fmla="*/ 608 h 3351"/>
                <a:gd name="T34" fmla="*/ 1727 w 1863"/>
                <a:gd name="T35" fmla="*/ 805 h 3351"/>
                <a:gd name="T36" fmla="*/ 1789 w 1863"/>
                <a:gd name="T37" fmla="*/ 1020 h 3351"/>
                <a:gd name="T38" fmla="*/ 1834 w 1863"/>
                <a:gd name="T39" fmla="*/ 1253 h 3351"/>
                <a:gd name="T40" fmla="*/ 1859 w 1863"/>
                <a:gd name="T41" fmla="*/ 1500 h 3351"/>
                <a:gd name="T42" fmla="*/ 1862 w 1863"/>
                <a:gd name="T43" fmla="*/ 1758 h 3351"/>
                <a:gd name="T44" fmla="*/ 1844 w 1863"/>
                <a:gd name="T45" fmla="*/ 2011 h 3351"/>
                <a:gd name="T46" fmla="*/ 1806 w 1863"/>
                <a:gd name="T47" fmla="*/ 2250 h 3351"/>
                <a:gd name="T48" fmla="*/ 1750 w 1863"/>
                <a:gd name="T49" fmla="*/ 2474 h 3351"/>
                <a:gd name="T50" fmla="*/ 1677 w 1863"/>
                <a:gd name="T51" fmla="*/ 2678 h 3351"/>
                <a:gd name="T52" fmla="*/ 1589 w 1863"/>
                <a:gd name="T53" fmla="*/ 2861 h 3351"/>
                <a:gd name="T54" fmla="*/ 1488 w 1863"/>
                <a:gd name="T55" fmla="*/ 3019 h 3351"/>
                <a:gd name="T56" fmla="*/ 1375 w 1863"/>
                <a:gd name="T57" fmla="*/ 3149 h 3351"/>
                <a:gd name="T58" fmla="*/ 1250 w 1863"/>
                <a:gd name="T59" fmla="*/ 3250 h 3351"/>
                <a:gd name="T60" fmla="*/ 1119 w 1863"/>
                <a:gd name="T61" fmla="*/ 3317 h 3351"/>
                <a:gd name="T62" fmla="*/ 980 w 1863"/>
                <a:gd name="T63" fmla="*/ 3349 h 3351"/>
                <a:gd name="T64" fmla="*/ 836 w 1863"/>
                <a:gd name="T65" fmla="*/ 3342 h 3351"/>
                <a:gd name="T66" fmla="*/ 697 w 1863"/>
                <a:gd name="T67" fmla="*/ 3299 h 3351"/>
                <a:gd name="T68" fmla="*/ 566 w 1863"/>
                <a:gd name="T69" fmla="*/ 3220 h 3351"/>
                <a:gd name="T70" fmla="*/ 445 w 1863"/>
                <a:gd name="T71" fmla="*/ 3109 h 3351"/>
                <a:gd name="T72" fmla="*/ 337 w 1863"/>
                <a:gd name="T73" fmla="*/ 2969 h 3351"/>
                <a:gd name="T74" fmla="*/ 240 w 1863"/>
                <a:gd name="T75" fmla="*/ 2802 h 3351"/>
                <a:gd name="T76" fmla="*/ 158 w 1863"/>
                <a:gd name="T77" fmla="*/ 2612 h 3351"/>
                <a:gd name="T78" fmla="*/ 90 w 1863"/>
                <a:gd name="T79" fmla="*/ 2402 h 3351"/>
                <a:gd name="T80" fmla="*/ 41 w 1863"/>
                <a:gd name="T81" fmla="*/ 2172 h 3351"/>
                <a:gd name="T82" fmla="*/ 11 w 1863"/>
                <a:gd name="T83" fmla="*/ 1928 h 3351"/>
                <a:gd name="T84" fmla="*/ 0 w 1863"/>
                <a:gd name="T85" fmla="*/ 1671 h 3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3" h="3351">
                  <a:moveTo>
                    <a:pt x="0" y="1671"/>
                  </a:moveTo>
                  <a:lnTo>
                    <a:pt x="1" y="1585"/>
                  </a:lnTo>
                  <a:lnTo>
                    <a:pt x="5" y="1500"/>
                  </a:lnTo>
                  <a:lnTo>
                    <a:pt x="11" y="1417"/>
                  </a:lnTo>
                  <a:lnTo>
                    <a:pt x="19" y="1334"/>
                  </a:lnTo>
                  <a:lnTo>
                    <a:pt x="29" y="1253"/>
                  </a:lnTo>
                  <a:lnTo>
                    <a:pt x="41" y="1175"/>
                  </a:lnTo>
                  <a:lnTo>
                    <a:pt x="56" y="1097"/>
                  </a:lnTo>
                  <a:lnTo>
                    <a:pt x="72" y="1020"/>
                  </a:lnTo>
                  <a:lnTo>
                    <a:pt x="90" y="947"/>
                  </a:lnTo>
                  <a:lnTo>
                    <a:pt x="111" y="874"/>
                  </a:lnTo>
                  <a:lnTo>
                    <a:pt x="134" y="805"/>
                  </a:lnTo>
                  <a:lnTo>
                    <a:pt x="158" y="737"/>
                  </a:lnTo>
                  <a:lnTo>
                    <a:pt x="183" y="671"/>
                  </a:lnTo>
                  <a:lnTo>
                    <a:pt x="211" y="608"/>
                  </a:lnTo>
                  <a:lnTo>
                    <a:pt x="240" y="548"/>
                  </a:lnTo>
                  <a:lnTo>
                    <a:pt x="271" y="490"/>
                  </a:lnTo>
                  <a:lnTo>
                    <a:pt x="303" y="435"/>
                  </a:lnTo>
                  <a:lnTo>
                    <a:pt x="337" y="382"/>
                  </a:lnTo>
                  <a:lnTo>
                    <a:pt x="371" y="332"/>
                  </a:lnTo>
                  <a:lnTo>
                    <a:pt x="408" y="285"/>
                  </a:lnTo>
                  <a:lnTo>
                    <a:pt x="445" y="242"/>
                  </a:lnTo>
                  <a:lnTo>
                    <a:pt x="485" y="202"/>
                  </a:lnTo>
                  <a:lnTo>
                    <a:pt x="525" y="165"/>
                  </a:lnTo>
                  <a:lnTo>
                    <a:pt x="566" y="131"/>
                  </a:lnTo>
                  <a:lnTo>
                    <a:pt x="609" y="101"/>
                  </a:lnTo>
                  <a:lnTo>
                    <a:pt x="652" y="75"/>
                  </a:lnTo>
                  <a:lnTo>
                    <a:pt x="697" y="52"/>
                  </a:lnTo>
                  <a:lnTo>
                    <a:pt x="742" y="34"/>
                  </a:lnTo>
                  <a:lnTo>
                    <a:pt x="788" y="19"/>
                  </a:lnTo>
                  <a:lnTo>
                    <a:pt x="836" y="9"/>
                  </a:lnTo>
                  <a:lnTo>
                    <a:pt x="883" y="2"/>
                  </a:lnTo>
                  <a:lnTo>
                    <a:pt x="932" y="0"/>
                  </a:lnTo>
                  <a:lnTo>
                    <a:pt x="980" y="2"/>
                  </a:lnTo>
                  <a:lnTo>
                    <a:pt x="1027" y="9"/>
                  </a:lnTo>
                  <a:lnTo>
                    <a:pt x="1073" y="19"/>
                  </a:lnTo>
                  <a:lnTo>
                    <a:pt x="1119" y="34"/>
                  </a:lnTo>
                  <a:lnTo>
                    <a:pt x="1163" y="52"/>
                  </a:lnTo>
                  <a:lnTo>
                    <a:pt x="1208" y="75"/>
                  </a:lnTo>
                  <a:lnTo>
                    <a:pt x="1250" y="101"/>
                  </a:lnTo>
                  <a:lnTo>
                    <a:pt x="1292" y="131"/>
                  </a:lnTo>
                  <a:lnTo>
                    <a:pt x="1335" y="165"/>
                  </a:lnTo>
                  <a:lnTo>
                    <a:pt x="1375" y="202"/>
                  </a:lnTo>
                  <a:lnTo>
                    <a:pt x="1413" y="242"/>
                  </a:lnTo>
                  <a:lnTo>
                    <a:pt x="1451" y="285"/>
                  </a:lnTo>
                  <a:lnTo>
                    <a:pt x="1488" y="332"/>
                  </a:lnTo>
                  <a:lnTo>
                    <a:pt x="1523" y="382"/>
                  </a:lnTo>
                  <a:lnTo>
                    <a:pt x="1557" y="435"/>
                  </a:lnTo>
                  <a:lnTo>
                    <a:pt x="1589" y="490"/>
                  </a:lnTo>
                  <a:lnTo>
                    <a:pt x="1620" y="548"/>
                  </a:lnTo>
                  <a:lnTo>
                    <a:pt x="1650" y="608"/>
                  </a:lnTo>
                  <a:lnTo>
                    <a:pt x="1677" y="671"/>
                  </a:lnTo>
                  <a:lnTo>
                    <a:pt x="1703" y="737"/>
                  </a:lnTo>
                  <a:lnTo>
                    <a:pt x="1727" y="805"/>
                  </a:lnTo>
                  <a:lnTo>
                    <a:pt x="1750" y="874"/>
                  </a:lnTo>
                  <a:lnTo>
                    <a:pt x="1771" y="947"/>
                  </a:lnTo>
                  <a:lnTo>
                    <a:pt x="1789" y="1020"/>
                  </a:lnTo>
                  <a:lnTo>
                    <a:pt x="1806" y="1097"/>
                  </a:lnTo>
                  <a:lnTo>
                    <a:pt x="1821" y="1175"/>
                  </a:lnTo>
                  <a:lnTo>
                    <a:pt x="1834" y="1253"/>
                  </a:lnTo>
                  <a:lnTo>
                    <a:pt x="1844" y="1334"/>
                  </a:lnTo>
                  <a:lnTo>
                    <a:pt x="1852" y="1417"/>
                  </a:lnTo>
                  <a:lnTo>
                    <a:pt x="1859" y="1500"/>
                  </a:lnTo>
                  <a:lnTo>
                    <a:pt x="1862" y="1585"/>
                  </a:lnTo>
                  <a:lnTo>
                    <a:pt x="1863" y="1671"/>
                  </a:lnTo>
                  <a:lnTo>
                    <a:pt x="1862" y="1758"/>
                  </a:lnTo>
                  <a:lnTo>
                    <a:pt x="1859" y="1843"/>
                  </a:lnTo>
                  <a:lnTo>
                    <a:pt x="1852" y="1928"/>
                  </a:lnTo>
                  <a:lnTo>
                    <a:pt x="1844" y="2011"/>
                  </a:lnTo>
                  <a:lnTo>
                    <a:pt x="1834" y="2092"/>
                  </a:lnTo>
                  <a:lnTo>
                    <a:pt x="1821" y="2172"/>
                  </a:lnTo>
                  <a:lnTo>
                    <a:pt x="1806" y="2250"/>
                  </a:lnTo>
                  <a:lnTo>
                    <a:pt x="1789" y="2326"/>
                  </a:lnTo>
                  <a:lnTo>
                    <a:pt x="1771" y="2402"/>
                  </a:lnTo>
                  <a:lnTo>
                    <a:pt x="1750" y="2474"/>
                  </a:lnTo>
                  <a:lnTo>
                    <a:pt x="1727" y="2544"/>
                  </a:lnTo>
                  <a:lnTo>
                    <a:pt x="1703" y="2612"/>
                  </a:lnTo>
                  <a:lnTo>
                    <a:pt x="1677" y="2678"/>
                  </a:lnTo>
                  <a:lnTo>
                    <a:pt x="1650" y="2742"/>
                  </a:lnTo>
                  <a:lnTo>
                    <a:pt x="1620" y="2802"/>
                  </a:lnTo>
                  <a:lnTo>
                    <a:pt x="1589" y="2861"/>
                  </a:lnTo>
                  <a:lnTo>
                    <a:pt x="1557" y="2916"/>
                  </a:lnTo>
                  <a:lnTo>
                    <a:pt x="1523" y="2969"/>
                  </a:lnTo>
                  <a:lnTo>
                    <a:pt x="1488" y="3019"/>
                  </a:lnTo>
                  <a:lnTo>
                    <a:pt x="1451" y="3065"/>
                  </a:lnTo>
                  <a:lnTo>
                    <a:pt x="1413" y="3109"/>
                  </a:lnTo>
                  <a:lnTo>
                    <a:pt x="1375" y="3149"/>
                  </a:lnTo>
                  <a:lnTo>
                    <a:pt x="1335" y="3186"/>
                  </a:lnTo>
                  <a:lnTo>
                    <a:pt x="1292" y="3220"/>
                  </a:lnTo>
                  <a:lnTo>
                    <a:pt x="1250" y="3250"/>
                  </a:lnTo>
                  <a:lnTo>
                    <a:pt x="1208" y="3276"/>
                  </a:lnTo>
                  <a:lnTo>
                    <a:pt x="1163" y="3299"/>
                  </a:lnTo>
                  <a:lnTo>
                    <a:pt x="1119" y="3317"/>
                  </a:lnTo>
                  <a:lnTo>
                    <a:pt x="1073" y="3332"/>
                  </a:lnTo>
                  <a:lnTo>
                    <a:pt x="1027" y="3342"/>
                  </a:lnTo>
                  <a:lnTo>
                    <a:pt x="980" y="3349"/>
                  </a:lnTo>
                  <a:lnTo>
                    <a:pt x="932" y="3351"/>
                  </a:lnTo>
                  <a:lnTo>
                    <a:pt x="883" y="3349"/>
                  </a:lnTo>
                  <a:lnTo>
                    <a:pt x="836" y="3342"/>
                  </a:lnTo>
                  <a:lnTo>
                    <a:pt x="788" y="3332"/>
                  </a:lnTo>
                  <a:lnTo>
                    <a:pt x="742" y="3317"/>
                  </a:lnTo>
                  <a:lnTo>
                    <a:pt x="697" y="3299"/>
                  </a:lnTo>
                  <a:lnTo>
                    <a:pt x="652" y="3276"/>
                  </a:lnTo>
                  <a:lnTo>
                    <a:pt x="609" y="3250"/>
                  </a:lnTo>
                  <a:lnTo>
                    <a:pt x="566" y="3220"/>
                  </a:lnTo>
                  <a:lnTo>
                    <a:pt x="525" y="3186"/>
                  </a:lnTo>
                  <a:lnTo>
                    <a:pt x="485" y="3149"/>
                  </a:lnTo>
                  <a:lnTo>
                    <a:pt x="445" y="3109"/>
                  </a:lnTo>
                  <a:lnTo>
                    <a:pt x="408" y="3065"/>
                  </a:lnTo>
                  <a:lnTo>
                    <a:pt x="371" y="3019"/>
                  </a:lnTo>
                  <a:lnTo>
                    <a:pt x="337" y="2969"/>
                  </a:lnTo>
                  <a:lnTo>
                    <a:pt x="303" y="2916"/>
                  </a:lnTo>
                  <a:lnTo>
                    <a:pt x="271" y="2861"/>
                  </a:lnTo>
                  <a:lnTo>
                    <a:pt x="240" y="2802"/>
                  </a:lnTo>
                  <a:lnTo>
                    <a:pt x="211" y="2742"/>
                  </a:lnTo>
                  <a:lnTo>
                    <a:pt x="183" y="2678"/>
                  </a:lnTo>
                  <a:lnTo>
                    <a:pt x="158" y="2612"/>
                  </a:lnTo>
                  <a:lnTo>
                    <a:pt x="134" y="2544"/>
                  </a:lnTo>
                  <a:lnTo>
                    <a:pt x="111" y="2474"/>
                  </a:lnTo>
                  <a:lnTo>
                    <a:pt x="90" y="2402"/>
                  </a:lnTo>
                  <a:lnTo>
                    <a:pt x="72" y="2326"/>
                  </a:lnTo>
                  <a:lnTo>
                    <a:pt x="56" y="2250"/>
                  </a:lnTo>
                  <a:lnTo>
                    <a:pt x="41" y="2172"/>
                  </a:lnTo>
                  <a:lnTo>
                    <a:pt x="29" y="2092"/>
                  </a:lnTo>
                  <a:lnTo>
                    <a:pt x="19" y="2011"/>
                  </a:lnTo>
                  <a:lnTo>
                    <a:pt x="11" y="1928"/>
                  </a:lnTo>
                  <a:lnTo>
                    <a:pt x="5" y="1843"/>
                  </a:lnTo>
                  <a:lnTo>
                    <a:pt x="1" y="1758"/>
                  </a:lnTo>
                  <a:lnTo>
                    <a:pt x="0" y="167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2"/>
            <p:cNvSpPr>
              <a:spLocks/>
            </p:cNvSpPr>
            <p:nvPr/>
          </p:nvSpPr>
          <p:spPr bwMode="auto">
            <a:xfrm>
              <a:off x="4538" y="1065"/>
              <a:ext cx="328" cy="111"/>
            </a:xfrm>
            <a:custGeom>
              <a:avLst/>
              <a:gdLst>
                <a:gd name="T0" fmla="*/ 2630 w 2630"/>
                <a:gd name="T1" fmla="*/ 774 h 884"/>
                <a:gd name="T2" fmla="*/ 2595 w 2630"/>
                <a:gd name="T3" fmla="*/ 695 h 884"/>
                <a:gd name="T4" fmla="*/ 2553 w 2630"/>
                <a:gd name="T5" fmla="*/ 619 h 884"/>
                <a:gd name="T6" fmla="*/ 2502 w 2630"/>
                <a:gd name="T7" fmla="*/ 547 h 884"/>
                <a:gd name="T8" fmla="*/ 2444 w 2630"/>
                <a:gd name="T9" fmla="*/ 477 h 884"/>
                <a:gd name="T10" fmla="*/ 2380 w 2630"/>
                <a:gd name="T11" fmla="*/ 412 h 884"/>
                <a:gd name="T12" fmla="*/ 2311 w 2630"/>
                <a:gd name="T13" fmla="*/ 351 h 884"/>
                <a:gd name="T14" fmla="*/ 2235 w 2630"/>
                <a:gd name="T15" fmla="*/ 294 h 884"/>
                <a:gd name="T16" fmla="*/ 2155 w 2630"/>
                <a:gd name="T17" fmla="*/ 240 h 884"/>
                <a:gd name="T18" fmla="*/ 2070 w 2630"/>
                <a:gd name="T19" fmla="*/ 192 h 884"/>
                <a:gd name="T20" fmla="*/ 1981 w 2630"/>
                <a:gd name="T21" fmla="*/ 149 h 884"/>
                <a:gd name="T22" fmla="*/ 1888 w 2630"/>
                <a:gd name="T23" fmla="*/ 111 h 884"/>
                <a:gd name="T24" fmla="*/ 1793 w 2630"/>
                <a:gd name="T25" fmla="*/ 78 h 884"/>
                <a:gd name="T26" fmla="*/ 1695 w 2630"/>
                <a:gd name="T27" fmla="*/ 51 h 884"/>
                <a:gd name="T28" fmla="*/ 1595 w 2630"/>
                <a:gd name="T29" fmla="*/ 29 h 884"/>
                <a:gd name="T30" fmla="*/ 1493 w 2630"/>
                <a:gd name="T31" fmla="*/ 13 h 884"/>
                <a:gd name="T32" fmla="*/ 1391 w 2630"/>
                <a:gd name="T33" fmla="*/ 4 h 884"/>
                <a:gd name="T34" fmla="*/ 1287 w 2630"/>
                <a:gd name="T35" fmla="*/ 0 h 884"/>
                <a:gd name="T36" fmla="*/ 1184 w 2630"/>
                <a:gd name="T37" fmla="*/ 5 h 884"/>
                <a:gd name="T38" fmla="*/ 1080 w 2630"/>
                <a:gd name="T39" fmla="*/ 15 h 884"/>
                <a:gd name="T40" fmla="*/ 978 w 2630"/>
                <a:gd name="T41" fmla="*/ 33 h 884"/>
                <a:gd name="T42" fmla="*/ 878 w 2630"/>
                <a:gd name="T43" fmla="*/ 59 h 884"/>
                <a:gd name="T44" fmla="*/ 779 w 2630"/>
                <a:gd name="T45" fmla="*/ 90 h 884"/>
                <a:gd name="T46" fmla="*/ 682 w 2630"/>
                <a:gd name="T47" fmla="*/ 132 h 884"/>
                <a:gd name="T48" fmla="*/ 588 w 2630"/>
                <a:gd name="T49" fmla="*/ 180 h 884"/>
                <a:gd name="T50" fmla="*/ 498 w 2630"/>
                <a:gd name="T51" fmla="*/ 237 h 884"/>
                <a:gd name="T52" fmla="*/ 411 w 2630"/>
                <a:gd name="T53" fmla="*/ 302 h 884"/>
                <a:gd name="T54" fmla="*/ 329 w 2630"/>
                <a:gd name="T55" fmla="*/ 376 h 884"/>
                <a:gd name="T56" fmla="*/ 251 w 2630"/>
                <a:gd name="T57" fmla="*/ 458 h 884"/>
                <a:gd name="T58" fmla="*/ 179 w 2630"/>
                <a:gd name="T59" fmla="*/ 551 h 884"/>
                <a:gd name="T60" fmla="*/ 113 w 2630"/>
                <a:gd name="T61" fmla="*/ 652 h 884"/>
                <a:gd name="T62" fmla="*/ 54 w 2630"/>
                <a:gd name="T63" fmla="*/ 763 h 884"/>
                <a:gd name="T64" fmla="*/ 0 w 2630"/>
                <a:gd name="T65" fmla="*/ 884 h 884"/>
                <a:gd name="T66" fmla="*/ 17 w 2630"/>
                <a:gd name="T67" fmla="*/ 875 h 884"/>
                <a:gd name="T68" fmla="*/ 66 w 2630"/>
                <a:gd name="T69" fmla="*/ 848 h 884"/>
                <a:gd name="T70" fmla="*/ 103 w 2630"/>
                <a:gd name="T71" fmla="*/ 830 h 884"/>
                <a:gd name="T72" fmla="*/ 146 w 2630"/>
                <a:gd name="T73" fmla="*/ 810 h 884"/>
                <a:gd name="T74" fmla="*/ 195 w 2630"/>
                <a:gd name="T75" fmla="*/ 787 h 884"/>
                <a:gd name="T76" fmla="*/ 251 w 2630"/>
                <a:gd name="T77" fmla="*/ 762 h 884"/>
                <a:gd name="T78" fmla="*/ 314 w 2630"/>
                <a:gd name="T79" fmla="*/ 735 h 884"/>
                <a:gd name="T80" fmla="*/ 383 w 2630"/>
                <a:gd name="T81" fmla="*/ 708 h 884"/>
                <a:gd name="T82" fmla="*/ 456 w 2630"/>
                <a:gd name="T83" fmla="*/ 680 h 884"/>
                <a:gd name="T84" fmla="*/ 533 w 2630"/>
                <a:gd name="T85" fmla="*/ 652 h 884"/>
                <a:gd name="T86" fmla="*/ 617 w 2630"/>
                <a:gd name="T87" fmla="*/ 625 h 884"/>
                <a:gd name="T88" fmla="*/ 704 w 2630"/>
                <a:gd name="T89" fmla="*/ 597 h 884"/>
                <a:gd name="T90" fmla="*/ 796 w 2630"/>
                <a:gd name="T91" fmla="*/ 572 h 884"/>
                <a:gd name="T92" fmla="*/ 891 w 2630"/>
                <a:gd name="T93" fmla="*/ 548 h 884"/>
                <a:gd name="T94" fmla="*/ 989 w 2630"/>
                <a:gd name="T95" fmla="*/ 527 h 884"/>
                <a:gd name="T96" fmla="*/ 1090 w 2630"/>
                <a:gd name="T97" fmla="*/ 508 h 884"/>
                <a:gd name="T98" fmla="*/ 1194 w 2630"/>
                <a:gd name="T99" fmla="*/ 492 h 884"/>
                <a:gd name="T100" fmla="*/ 1300 w 2630"/>
                <a:gd name="T101" fmla="*/ 480 h 884"/>
                <a:gd name="T102" fmla="*/ 1409 w 2630"/>
                <a:gd name="T103" fmla="*/ 472 h 884"/>
                <a:gd name="T104" fmla="*/ 1518 w 2630"/>
                <a:gd name="T105" fmla="*/ 468 h 884"/>
                <a:gd name="T106" fmla="*/ 1629 w 2630"/>
                <a:gd name="T107" fmla="*/ 469 h 884"/>
                <a:gd name="T108" fmla="*/ 1741 w 2630"/>
                <a:gd name="T109" fmla="*/ 475 h 884"/>
                <a:gd name="T110" fmla="*/ 1854 w 2630"/>
                <a:gd name="T111" fmla="*/ 488 h 884"/>
                <a:gd name="T112" fmla="*/ 1967 w 2630"/>
                <a:gd name="T113" fmla="*/ 506 h 884"/>
                <a:gd name="T114" fmla="*/ 2080 w 2630"/>
                <a:gd name="T115" fmla="*/ 531 h 884"/>
                <a:gd name="T116" fmla="*/ 2192 w 2630"/>
                <a:gd name="T117" fmla="*/ 564 h 884"/>
                <a:gd name="T118" fmla="*/ 2304 w 2630"/>
                <a:gd name="T119" fmla="*/ 604 h 884"/>
                <a:gd name="T120" fmla="*/ 2414 w 2630"/>
                <a:gd name="T121" fmla="*/ 652 h 884"/>
                <a:gd name="T122" fmla="*/ 2523 w 2630"/>
                <a:gd name="T123" fmla="*/ 709 h 884"/>
                <a:gd name="T124" fmla="*/ 2630 w 2630"/>
                <a:gd name="T125" fmla="*/ 774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30" h="884">
                  <a:moveTo>
                    <a:pt x="2630" y="774"/>
                  </a:moveTo>
                  <a:lnTo>
                    <a:pt x="2595" y="695"/>
                  </a:lnTo>
                  <a:lnTo>
                    <a:pt x="2553" y="619"/>
                  </a:lnTo>
                  <a:lnTo>
                    <a:pt x="2502" y="547"/>
                  </a:lnTo>
                  <a:lnTo>
                    <a:pt x="2444" y="477"/>
                  </a:lnTo>
                  <a:lnTo>
                    <a:pt x="2380" y="412"/>
                  </a:lnTo>
                  <a:lnTo>
                    <a:pt x="2311" y="351"/>
                  </a:lnTo>
                  <a:lnTo>
                    <a:pt x="2235" y="294"/>
                  </a:lnTo>
                  <a:lnTo>
                    <a:pt x="2155" y="240"/>
                  </a:lnTo>
                  <a:lnTo>
                    <a:pt x="2070" y="192"/>
                  </a:lnTo>
                  <a:lnTo>
                    <a:pt x="1981" y="149"/>
                  </a:lnTo>
                  <a:lnTo>
                    <a:pt x="1888" y="111"/>
                  </a:lnTo>
                  <a:lnTo>
                    <a:pt x="1793" y="78"/>
                  </a:lnTo>
                  <a:lnTo>
                    <a:pt x="1695" y="51"/>
                  </a:lnTo>
                  <a:lnTo>
                    <a:pt x="1595" y="29"/>
                  </a:lnTo>
                  <a:lnTo>
                    <a:pt x="1493" y="13"/>
                  </a:lnTo>
                  <a:lnTo>
                    <a:pt x="1391" y="4"/>
                  </a:lnTo>
                  <a:lnTo>
                    <a:pt x="1287" y="0"/>
                  </a:lnTo>
                  <a:lnTo>
                    <a:pt x="1184" y="5"/>
                  </a:lnTo>
                  <a:lnTo>
                    <a:pt x="1080" y="15"/>
                  </a:lnTo>
                  <a:lnTo>
                    <a:pt x="978" y="33"/>
                  </a:lnTo>
                  <a:lnTo>
                    <a:pt x="878" y="59"/>
                  </a:lnTo>
                  <a:lnTo>
                    <a:pt x="779" y="90"/>
                  </a:lnTo>
                  <a:lnTo>
                    <a:pt x="682" y="132"/>
                  </a:lnTo>
                  <a:lnTo>
                    <a:pt x="588" y="180"/>
                  </a:lnTo>
                  <a:lnTo>
                    <a:pt x="498" y="237"/>
                  </a:lnTo>
                  <a:lnTo>
                    <a:pt x="411" y="302"/>
                  </a:lnTo>
                  <a:lnTo>
                    <a:pt x="329" y="376"/>
                  </a:lnTo>
                  <a:lnTo>
                    <a:pt x="251" y="458"/>
                  </a:lnTo>
                  <a:lnTo>
                    <a:pt x="179" y="551"/>
                  </a:lnTo>
                  <a:lnTo>
                    <a:pt x="113" y="652"/>
                  </a:lnTo>
                  <a:lnTo>
                    <a:pt x="54" y="763"/>
                  </a:lnTo>
                  <a:lnTo>
                    <a:pt x="0" y="884"/>
                  </a:lnTo>
                  <a:lnTo>
                    <a:pt x="17" y="875"/>
                  </a:lnTo>
                  <a:lnTo>
                    <a:pt x="66" y="848"/>
                  </a:lnTo>
                  <a:lnTo>
                    <a:pt x="103" y="830"/>
                  </a:lnTo>
                  <a:lnTo>
                    <a:pt x="146" y="810"/>
                  </a:lnTo>
                  <a:lnTo>
                    <a:pt x="195" y="787"/>
                  </a:lnTo>
                  <a:lnTo>
                    <a:pt x="251" y="762"/>
                  </a:lnTo>
                  <a:lnTo>
                    <a:pt x="314" y="735"/>
                  </a:lnTo>
                  <a:lnTo>
                    <a:pt x="383" y="708"/>
                  </a:lnTo>
                  <a:lnTo>
                    <a:pt x="456" y="680"/>
                  </a:lnTo>
                  <a:lnTo>
                    <a:pt x="533" y="652"/>
                  </a:lnTo>
                  <a:lnTo>
                    <a:pt x="617" y="625"/>
                  </a:lnTo>
                  <a:lnTo>
                    <a:pt x="704" y="597"/>
                  </a:lnTo>
                  <a:lnTo>
                    <a:pt x="796" y="572"/>
                  </a:lnTo>
                  <a:lnTo>
                    <a:pt x="891" y="548"/>
                  </a:lnTo>
                  <a:lnTo>
                    <a:pt x="989" y="527"/>
                  </a:lnTo>
                  <a:lnTo>
                    <a:pt x="1090" y="508"/>
                  </a:lnTo>
                  <a:lnTo>
                    <a:pt x="1194" y="492"/>
                  </a:lnTo>
                  <a:lnTo>
                    <a:pt x="1300" y="480"/>
                  </a:lnTo>
                  <a:lnTo>
                    <a:pt x="1409" y="472"/>
                  </a:lnTo>
                  <a:lnTo>
                    <a:pt x="1518" y="468"/>
                  </a:lnTo>
                  <a:lnTo>
                    <a:pt x="1629" y="469"/>
                  </a:lnTo>
                  <a:lnTo>
                    <a:pt x="1741" y="475"/>
                  </a:lnTo>
                  <a:lnTo>
                    <a:pt x="1854" y="488"/>
                  </a:lnTo>
                  <a:lnTo>
                    <a:pt x="1967" y="506"/>
                  </a:lnTo>
                  <a:lnTo>
                    <a:pt x="2080" y="531"/>
                  </a:lnTo>
                  <a:lnTo>
                    <a:pt x="2192" y="564"/>
                  </a:lnTo>
                  <a:lnTo>
                    <a:pt x="2304" y="604"/>
                  </a:lnTo>
                  <a:lnTo>
                    <a:pt x="2414" y="652"/>
                  </a:lnTo>
                  <a:lnTo>
                    <a:pt x="2523" y="709"/>
                  </a:lnTo>
                  <a:lnTo>
                    <a:pt x="2630" y="77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3"/>
            <p:cNvSpPr>
              <a:spLocks/>
            </p:cNvSpPr>
            <p:nvPr/>
          </p:nvSpPr>
          <p:spPr bwMode="auto">
            <a:xfrm>
              <a:off x="5175" y="1065"/>
              <a:ext cx="329" cy="111"/>
            </a:xfrm>
            <a:custGeom>
              <a:avLst/>
              <a:gdLst>
                <a:gd name="T0" fmla="*/ 0 w 2639"/>
                <a:gd name="T1" fmla="*/ 774 h 884"/>
                <a:gd name="T2" fmla="*/ 35 w 2639"/>
                <a:gd name="T3" fmla="*/ 695 h 884"/>
                <a:gd name="T4" fmla="*/ 77 w 2639"/>
                <a:gd name="T5" fmla="*/ 619 h 884"/>
                <a:gd name="T6" fmla="*/ 128 w 2639"/>
                <a:gd name="T7" fmla="*/ 547 h 884"/>
                <a:gd name="T8" fmla="*/ 186 w 2639"/>
                <a:gd name="T9" fmla="*/ 477 h 884"/>
                <a:gd name="T10" fmla="*/ 250 w 2639"/>
                <a:gd name="T11" fmla="*/ 412 h 884"/>
                <a:gd name="T12" fmla="*/ 319 w 2639"/>
                <a:gd name="T13" fmla="*/ 351 h 884"/>
                <a:gd name="T14" fmla="*/ 395 w 2639"/>
                <a:gd name="T15" fmla="*/ 294 h 884"/>
                <a:gd name="T16" fmla="*/ 475 w 2639"/>
                <a:gd name="T17" fmla="*/ 240 h 884"/>
                <a:gd name="T18" fmla="*/ 560 w 2639"/>
                <a:gd name="T19" fmla="*/ 192 h 884"/>
                <a:gd name="T20" fmla="*/ 649 w 2639"/>
                <a:gd name="T21" fmla="*/ 149 h 884"/>
                <a:gd name="T22" fmla="*/ 742 w 2639"/>
                <a:gd name="T23" fmla="*/ 111 h 884"/>
                <a:gd name="T24" fmla="*/ 838 w 2639"/>
                <a:gd name="T25" fmla="*/ 78 h 884"/>
                <a:gd name="T26" fmla="*/ 936 w 2639"/>
                <a:gd name="T27" fmla="*/ 51 h 884"/>
                <a:gd name="T28" fmla="*/ 1035 w 2639"/>
                <a:gd name="T29" fmla="*/ 29 h 884"/>
                <a:gd name="T30" fmla="*/ 1138 w 2639"/>
                <a:gd name="T31" fmla="*/ 13 h 884"/>
                <a:gd name="T32" fmla="*/ 1241 w 2639"/>
                <a:gd name="T33" fmla="*/ 4 h 884"/>
                <a:gd name="T34" fmla="*/ 1345 w 2639"/>
                <a:gd name="T35" fmla="*/ 0 h 884"/>
                <a:gd name="T36" fmla="*/ 1448 w 2639"/>
                <a:gd name="T37" fmla="*/ 5 h 884"/>
                <a:gd name="T38" fmla="*/ 1551 w 2639"/>
                <a:gd name="T39" fmla="*/ 15 h 884"/>
                <a:gd name="T40" fmla="*/ 1654 w 2639"/>
                <a:gd name="T41" fmla="*/ 33 h 884"/>
                <a:gd name="T42" fmla="*/ 1755 w 2639"/>
                <a:gd name="T43" fmla="*/ 59 h 884"/>
                <a:gd name="T44" fmla="*/ 1855 w 2639"/>
                <a:gd name="T45" fmla="*/ 90 h 884"/>
                <a:gd name="T46" fmla="*/ 1952 w 2639"/>
                <a:gd name="T47" fmla="*/ 132 h 884"/>
                <a:gd name="T48" fmla="*/ 2045 w 2639"/>
                <a:gd name="T49" fmla="*/ 180 h 884"/>
                <a:gd name="T50" fmla="*/ 2137 w 2639"/>
                <a:gd name="T51" fmla="*/ 237 h 884"/>
                <a:gd name="T52" fmla="*/ 2223 w 2639"/>
                <a:gd name="T53" fmla="*/ 302 h 884"/>
                <a:gd name="T54" fmla="*/ 2307 w 2639"/>
                <a:gd name="T55" fmla="*/ 376 h 884"/>
                <a:gd name="T56" fmla="*/ 2384 w 2639"/>
                <a:gd name="T57" fmla="*/ 458 h 884"/>
                <a:gd name="T58" fmla="*/ 2457 w 2639"/>
                <a:gd name="T59" fmla="*/ 551 h 884"/>
                <a:gd name="T60" fmla="*/ 2524 w 2639"/>
                <a:gd name="T61" fmla="*/ 652 h 884"/>
                <a:gd name="T62" fmla="*/ 2585 w 2639"/>
                <a:gd name="T63" fmla="*/ 763 h 884"/>
                <a:gd name="T64" fmla="*/ 2639 w 2639"/>
                <a:gd name="T65" fmla="*/ 884 h 884"/>
                <a:gd name="T66" fmla="*/ 2622 w 2639"/>
                <a:gd name="T67" fmla="*/ 875 h 884"/>
                <a:gd name="T68" fmla="*/ 2572 w 2639"/>
                <a:gd name="T69" fmla="*/ 848 h 884"/>
                <a:gd name="T70" fmla="*/ 2536 w 2639"/>
                <a:gd name="T71" fmla="*/ 830 h 884"/>
                <a:gd name="T72" fmla="*/ 2493 w 2639"/>
                <a:gd name="T73" fmla="*/ 810 h 884"/>
                <a:gd name="T74" fmla="*/ 2443 w 2639"/>
                <a:gd name="T75" fmla="*/ 787 h 884"/>
                <a:gd name="T76" fmla="*/ 2386 w 2639"/>
                <a:gd name="T77" fmla="*/ 762 h 884"/>
                <a:gd name="T78" fmla="*/ 2323 w 2639"/>
                <a:gd name="T79" fmla="*/ 735 h 884"/>
                <a:gd name="T80" fmla="*/ 2254 w 2639"/>
                <a:gd name="T81" fmla="*/ 708 h 884"/>
                <a:gd name="T82" fmla="*/ 2181 w 2639"/>
                <a:gd name="T83" fmla="*/ 680 h 884"/>
                <a:gd name="T84" fmla="*/ 2102 w 2639"/>
                <a:gd name="T85" fmla="*/ 652 h 884"/>
                <a:gd name="T86" fmla="*/ 2019 w 2639"/>
                <a:gd name="T87" fmla="*/ 625 h 884"/>
                <a:gd name="T88" fmla="*/ 1931 w 2639"/>
                <a:gd name="T89" fmla="*/ 597 h 884"/>
                <a:gd name="T90" fmla="*/ 1840 w 2639"/>
                <a:gd name="T91" fmla="*/ 572 h 884"/>
                <a:gd name="T92" fmla="*/ 1744 w 2639"/>
                <a:gd name="T93" fmla="*/ 548 h 884"/>
                <a:gd name="T94" fmla="*/ 1645 w 2639"/>
                <a:gd name="T95" fmla="*/ 527 h 884"/>
                <a:gd name="T96" fmla="*/ 1543 w 2639"/>
                <a:gd name="T97" fmla="*/ 508 h 884"/>
                <a:gd name="T98" fmla="*/ 1439 w 2639"/>
                <a:gd name="T99" fmla="*/ 492 h 884"/>
                <a:gd name="T100" fmla="*/ 1332 w 2639"/>
                <a:gd name="T101" fmla="*/ 480 h 884"/>
                <a:gd name="T102" fmla="*/ 1224 w 2639"/>
                <a:gd name="T103" fmla="*/ 472 h 884"/>
                <a:gd name="T104" fmla="*/ 1114 w 2639"/>
                <a:gd name="T105" fmla="*/ 468 h 884"/>
                <a:gd name="T106" fmla="*/ 1002 w 2639"/>
                <a:gd name="T107" fmla="*/ 469 h 884"/>
                <a:gd name="T108" fmla="*/ 890 w 2639"/>
                <a:gd name="T109" fmla="*/ 475 h 884"/>
                <a:gd name="T110" fmla="*/ 777 w 2639"/>
                <a:gd name="T111" fmla="*/ 488 h 884"/>
                <a:gd name="T112" fmla="*/ 664 w 2639"/>
                <a:gd name="T113" fmla="*/ 506 h 884"/>
                <a:gd name="T114" fmla="*/ 551 w 2639"/>
                <a:gd name="T115" fmla="*/ 531 h 884"/>
                <a:gd name="T116" fmla="*/ 438 w 2639"/>
                <a:gd name="T117" fmla="*/ 564 h 884"/>
                <a:gd name="T118" fmla="*/ 326 w 2639"/>
                <a:gd name="T119" fmla="*/ 604 h 884"/>
                <a:gd name="T120" fmla="*/ 216 w 2639"/>
                <a:gd name="T121" fmla="*/ 652 h 884"/>
                <a:gd name="T122" fmla="*/ 107 w 2639"/>
                <a:gd name="T123" fmla="*/ 709 h 884"/>
                <a:gd name="T124" fmla="*/ 0 w 2639"/>
                <a:gd name="T125" fmla="*/ 774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39" h="884">
                  <a:moveTo>
                    <a:pt x="0" y="774"/>
                  </a:moveTo>
                  <a:lnTo>
                    <a:pt x="35" y="695"/>
                  </a:lnTo>
                  <a:lnTo>
                    <a:pt x="77" y="619"/>
                  </a:lnTo>
                  <a:lnTo>
                    <a:pt x="128" y="547"/>
                  </a:lnTo>
                  <a:lnTo>
                    <a:pt x="186" y="477"/>
                  </a:lnTo>
                  <a:lnTo>
                    <a:pt x="250" y="412"/>
                  </a:lnTo>
                  <a:lnTo>
                    <a:pt x="319" y="351"/>
                  </a:lnTo>
                  <a:lnTo>
                    <a:pt x="395" y="294"/>
                  </a:lnTo>
                  <a:lnTo>
                    <a:pt x="475" y="240"/>
                  </a:lnTo>
                  <a:lnTo>
                    <a:pt x="560" y="192"/>
                  </a:lnTo>
                  <a:lnTo>
                    <a:pt x="649" y="149"/>
                  </a:lnTo>
                  <a:lnTo>
                    <a:pt x="742" y="111"/>
                  </a:lnTo>
                  <a:lnTo>
                    <a:pt x="838" y="78"/>
                  </a:lnTo>
                  <a:lnTo>
                    <a:pt x="936" y="51"/>
                  </a:lnTo>
                  <a:lnTo>
                    <a:pt x="1035" y="29"/>
                  </a:lnTo>
                  <a:lnTo>
                    <a:pt x="1138" y="13"/>
                  </a:lnTo>
                  <a:lnTo>
                    <a:pt x="1241" y="4"/>
                  </a:lnTo>
                  <a:lnTo>
                    <a:pt x="1345" y="0"/>
                  </a:lnTo>
                  <a:lnTo>
                    <a:pt x="1448" y="5"/>
                  </a:lnTo>
                  <a:lnTo>
                    <a:pt x="1551" y="15"/>
                  </a:lnTo>
                  <a:lnTo>
                    <a:pt x="1654" y="33"/>
                  </a:lnTo>
                  <a:lnTo>
                    <a:pt x="1755" y="59"/>
                  </a:lnTo>
                  <a:lnTo>
                    <a:pt x="1855" y="90"/>
                  </a:lnTo>
                  <a:lnTo>
                    <a:pt x="1952" y="132"/>
                  </a:lnTo>
                  <a:lnTo>
                    <a:pt x="2045" y="180"/>
                  </a:lnTo>
                  <a:lnTo>
                    <a:pt x="2137" y="237"/>
                  </a:lnTo>
                  <a:lnTo>
                    <a:pt x="2223" y="302"/>
                  </a:lnTo>
                  <a:lnTo>
                    <a:pt x="2307" y="376"/>
                  </a:lnTo>
                  <a:lnTo>
                    <a:pt x="2384" y="458"/>
                  </a:lnTo>
                  <a:lnTo>
                    <a:pt x="2457" y="551"/>
                  </a:lnTo>
                  <a:lnTo>
                    <a:pt x="2524" y="652"/>
                  </a:lnTo>
                  <a:lnTo>
                    <a:pt x="2585" y="763"/>
                  </a:lnTo>
                  <a:lnTo>
                    <a:pt x="2639" y="884"/>
                  </a:lnTo>
                  <a:lnTo>
                    <a:pt x="2622" y="875"/>
                  </a:lnTo>
                  <a:lnTo>
                    <a:pt x="2572" y="848"/>
                  </a:lnTo>
                  <a:lnTo>
                    <a:pt x="2536" y="830"/>
                  </a:lnTo>
                  <a:lnTo>
                    <a:pt x="2493" y="810"/>
                  </a:lnTo>
                  <a:lnTo>
                    <a:pt x="2443" y="787"/>
                  </a:lnTo>
                  <a:lnTo>
                    <a:pt x="2386" y="762"/>
                  </a:lnTo>
                  <a:lnTo>
                    <a:pt x="2323" y="735"/>
                  </a:lnTo>
                  <a:lnTo>
                    <a:pt x="2254" y="708"/>
                  </a:lnTo>
                  <a:lnTo>
                    <a:pt x="2181" y="680"/>
                  </a:lnTo>
                  <a:lnTo>
                    <a:pt x="2102" y="652"/>
                  </a:lnTo>
                  <a:lnTo>
                    <a:pt x="2019" y="625"/>
                  </a:lnTo>
                  <a:lnTo>
                    <a:pt x="1931" y="597"/>
                  </a:lnTo>
                  <a:lnTo>
                    <a:pt x="1840" y="572"/>
                  </a:lnTo>
                  <a:lnTo>
                    <a:pt x="1744" y="548"/>
                  </a:lnTo>
                  <a:lnTo>
                    <a:pt x="1645" y="527"/>
                  </a:lnTo>
                  <a:lnTo>
                    <a:pt x="1543" y="508"/>
                  </a:lnTo>
                  <a:lnTo>
                    <a:pt x="1439" y="492"/>
                  </a:lnTo>
                  <a:lnTo>
                    <a:pt x="1332" y="480"/>
                  </a:lnTo>
                  <a:lnTo>
                    <a:pt x="1224" y="472"/>
                  </a:lnTo>
                  <a:lnTo>
                    <a:pt x="1114" y="468"/>
                  </a:lnTo>
                  <a:lnTo>
                    <a:pt x="1002" y="469"/>
                  </a:lnTo>
                  <a:lnTo>
                    <a:pt x="890" y="475"/>
                  </a:lnTo>
                  <a:lnTo>
                    <a:pt x="777" y="488"/>
                  </a:lnTo>
                  <a:lnTo>
                    <a:pt x="664" y="506"/>
                  </a:lnTo>
                  <a:lnTo>
                    <a:pt x="551" y="531"/>
                  </a:lnTo>
                  <a:lnTo>
                    <a:pt x="438" y="564"/>
                  </a:lnTo>
                  <a:lnTo>
                    <a:pt x="326" y="604"/>
                  </a:lnTo>
                  <a:lnTo>
                    <a:pt x="216" y="652"/>
                  </a:lnTo>
                  <a:lnTo>
                    <a:pt x="107" y="709"/>
                  </a:lnTo>
                  <a:lnTo>
                    <a:pt x="0" y="77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4"/>
            <p:cNvSpPr>
              <a:spLocks/>
            </p:cNvSpPr>
            <p:nvPr/>
          </p:nvSpPr>
          <p:spPr bwMode="auto">
            <a:xfrm>
              <a:off x="5007" y="772"/>
              <a:ext cx="959" cy="574"/>
            </a:xfrm>
            <a:custGeom>
              <a:avLst/>
              <a:gdLst>
                <a:gd name="T0" fmla="*/ 0 w 7671"/>
                <a:gd name="T1" fmla="*/ 5 h 4590"/>
                <a:gd name="T2" fmla="*/ 432 w 7671"/>
                <a:gd name="T3" fmla="*/ 0 h 4590"/>
                <a:gd name="T4" fmla="*/ 854 w 7671"/>
                <a:gd name="T5" fmla="*/ 22 h 4590"/>
                <a:gd name="T6" fmla="*/ 1265 w 7671"/>
                <a:gd name="T7" fmla="*/ 70 h 4590"/>
                <a:gd name="T8" fmla="*/ 1667 w 7671"/>
                <a:gd name="T9" fmla="*/ 142 h 4590"/>
                <a:gd name="T10" fmla="*/ 2057 w 7671"/>
                <a:gd name="T11" fmla="*/ 236 h 4590"/>
                <a:gd name="T12" fmla="*/ 2438 w 7671"/>
                <a:gd name="T13" fmla="*/ 350 h 4590"/>
                <a:gd name="T14" fmla="*/ 2806 w 7671"/>
                <a:gd name="T15" fmla="*/ 484 h 4590"/>
                <a:gd name="T16" fmla="*/ 3164 w 7671"/>
                <a:gd name="T17" fmla="*/ 633 h 4590"/>
                <a:gd name="T18" fmla="*/ 3509 w 7671"/>
                <a:gd name="T19" fmla="*/ 797 h 4590"/>
                <a:gd name="T20" fmla="*/ 3843 w 7671"/>
                <a:gd name="T21" fmla="*/ 976 h 4590"/>
                <a:gd name="T22" fmla="*/ 4165 w 7671"/>
                <a:gd name="T23" fmla="*/ 1165 h 4590"/>
                <a:gd name="T24" fmla="*/ 4474 w 7671"/>
                <a:gd name="T25" fmla="*/ 1364 h 4590"/>
                <a:gd name="T26" fmla="*/ 4771 w 7671"/>
                <a:gd name="T27" fmla="*/ 1570 h 4590"/>
                <a:gd name="T28" fmla="*/ 5055 w 7671"/>
                <a:gd name="T29" fmla="*/ 1783 h 4590"/>
                <a:gd name="T30" fmla="*/ 5326 w 7671"/>
                <a:gd name="T31" fmla="*/ 1999 h 4590"/>
                <a:gd name="T32" fmla="*/ 5582 w 7671"/>
                <a:gd name="T33" fmla="*/ 2219 h 4590"/>
                <a:gd name="T34" fmla="*/ 5825 w 7671"/>
                <a:gd name="T35" fmla="*/ 2439 h 4590"/>
                <a:gd name="T36" fmla="*/ 6056 w 7671"/>
                <a:gd name="T37" fmla="*/ 2657 h 4590"/>
                <a:gd name="T38" fmla="*/ 6271 w 7671"/>
                <a:gd name="T39" fmla="*/ 2873 h 4590"/>
                <a:gd name="T40" fmla="*/ 6472 w 7671"/>
                <a:gd name="T41" fmla="*/ 3084 h 4590"/>
                <a:gd name="T42" fmla="*/ 6659 w 7671"/>
                <a:gd name="T43" fmla="*/ 3288 h 4590"/>
                <a:gd name="T44" fmla="*/ 6830 w 7671"/>
                <a:gd name="T45" fmla="*/ 3485 h 4590"/>
                <a:gd name="T46" fmla="*/ 6986 w 7671"/>
                <a:gd name="T47" fmla="*/ 3669 h 4590"/>
                <a:gd name="T48" fmla="*/ 7128 w 7671"/>
                <a:gd name="T49" fmla="*/ 3844 h 4590"/>
                <a:gd name="T50" fmla="*/ 7254 w 7671"/>
                <a:gd name="T51" fmla="*/ 4004 h 4590"/>
                <a:gd name="T52" fmla="*/ 7362 w 7671"/>
                <a:gd name="T53" fmla="*/ 4149 h 4590"/>
                <a:gd name="T54" fmla="*/ 7456 w 7671"/>
                <a:gd name="T55" fmla="*/ 4276 h 4590"/>
                <a:gd name="T56" fmla="*/ 7533 w 7671"/>
                <a:gd name="T57" fmla="*/ 4384 h 4590"/>
                <a:gd name="T58" fmla="*/ 7636 w 7671"/>
                <a:gd name="T59" fmla="*/ 4536 h 4590"/>
                <a:gd name="T60" fmla="*/ 7671 w 7671"/>
                <a:gd name="T61" fmla="*/ 4590 h 4590"/>
                <a:gd name="T62" fmla="*/ 7626 w 7671"/>
                <a:gd name="T63" fmla="*/ 4544 h 4590"/>
                <a:gd name="T64" fmla="*/ 7491 w 7671"/>
                <a:gd name="T65" fmla="*/ 4416 h 4590"/>
                <a:gd name="T66" fmla="*/ 7394 w 7671"/>
                <a:gd name="T67" fmla="*/ 4325 h 4590"/>
                <a:gd name="T68" fmla="*/ 7276 w 7671"/>
                <a:gd name="T69" fmla="*/ 4216 h 4590"/>
                <a:gd name="T70" fmla="*/ 7140 w 7671"/>
                <a:gd name="T71" fmla="*/ 4092 h 4590"/>
                <a:gd name="T72" fmla="*/ 6986 w 7671"/>
                <a:gd name="T73" fmla="*/ 3954 h 4590"/>
                <a:gd name="T74" fmla="*/ 6815 w 7671"/>
                <a:gd name="T75" fmla="*/ 3804 h 4590"/>
                <a:gd name="T76" fmla="*/ 6628 w 7671"/>
                <a:gd name="T77" fmla="*/ 3642 h 4590"/>
                <a:gd name="T78" fmla="*/ 6425 w 7671"/>
                <a:gd name="T79" fmla="*/ 3471 h 4590"/>
                <a:gd name="T80" fmla="*/ 6207 w 7671"/>
                <a:gd name="T81" fmla="*/ 3290 h 4590"/>
                <a:gd name="T82" fmla="*/ 5976 w 7671"/>
                <a:gd name="T83" fmla="*/ 3103 h 4590"/>
                <a:gd name="T84" fmla="*/ 5731 w 7671"/>
                <a:gd name="T85" fmla="*/ 2910 h 4590"/>
                <a:gd name="T86" fmla="*/ 5474 w 7671"/>
                <a:gd name="T87" fmla="*/ 2714 h 4590"/>
                <a:gd name="T88" fmla="*/ 5206 w 7671"/>
                <a:gd name="T89" fmla="*/ 2513 h 4590"/>
                <a:gd name="T90" fmla="*/ 4926 w 7671"/>
                <a:gd name="T91" fmla="*/ 2311 h 4590"/>
                <a:gd name="T92" fmla="*/ 4637 w 7671"/>
                <a:gd name="T93" fmla="*/ 2109 h 4590"/>
                <a:gd name="T94" fmla="*/ 4339 w 7671"/>
                <a:gd name="T95" fmla="*/ 1907 h 4590"/>
                <a:gd name="T96" fmla="*/ 4032 w 7671"/>
                <a:gd name="T97" fmla="*/ 1708 h 4590"/>
                <a:gd name="T98" fmla="*/ 3718 w 7671"/>
                <a:gd name="T99" fmla="*/ 1513 h 4590"/>
                <a:gd name="T100" fmla="*/ 3399 w 7671"/>
                <a:gd name="T101" fmla="*/ 1324 h 4590"/>
                <a:gd name="T102" fmla="*/ 3071 w 7671"/>
                <a:gd name="T103" fmla="*/ 1140 h 4590"/>
                <a:gd name="T104" fmla="*/ 2740 w 7671"/>
                <a:gd name="T105" fmla="*/ 964 h 4590"/>
                <a:gd name="T106" fmla="*/ 2404 w 7671"/>
                <a:gd name="T107" fmla="*/ 797 h 4590"/>
                <a:gd name="T108" fmla="*/ 2064 w 7671"/>
                <a:gd name="T109" fmla="*/ 642 h 4590"/>
                <a:gd name="T110" fmla="*/ 1723 w 7671"/>
                <a:gd name="T111" fmla="*/ 498 h 4590"/>
                <a:gd name="T112" fmla="*/ 1378 w 7671"/>
                <a:gd name="T113" fmla="*/ 367 h 4590"/>
                <a:gd name="T114" fmla="*/ 1033 w 7671"/>
                <a:gd name="T115" fmla="*/ 252 h 4590"/>
                <a:gd name="T116" fmla="*/ 689 w 7671"/>
                <a:gd name="T117" fmla="*/ 151 h 4590"/>
                <a:gd name="T118" fmla="*/ 344 w 7671"/>
                <a:gd name="T119" fmla="*/ 69 h 4590"/>
                <a:gd name="T120" fmla="*/ 0 w 7671"/>
                <a:gd name="T121" fmla="*/ 5 h 4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671" h="4590">
                  <a:moveTo>
                    <a:pt x="0" y="5"/>
                  </a:moveTo>
                  <a:lnTo>
                    <a:pt x="432" y="0"/>
                  </a:lnTo>
                  <a:lnTo>
                    <a:pt x="854" y="22"/>
                  </a:lnTo>
                  <a:lnTo>
                    <a:pt x="1265" y="70"/>
                  </a:lnTo>
                  <a:lnTo>
                    <a:pt x="1667" y="142"/>
                  </a:lnTo>
                  <a:lnTo>
                    <a:pt x="2057" y="236"/>
                  </a:lnTo>
                  <a:lnTo>
                    <a:pt x="2438" y="350"/>
                  </a:lnTo>
                  <a:lnTo>
                    <a:pt x="2806" y="484"/>
                  </a:lnTo>
                  <a:lnTo>
                    <a:pt x="3164" y="633"/>
                  </a:lnTo>
                  <a:lnTo>
                    <a:pt x="3509" y="797"/>
                  </a:lnTo>
                  <a:lnTo>
                    <a:pt x="3843" y="976"/>
                  </a:lnTo>
                  <a:lnTo>
                    <a:pt x="4165" y="1165"/>
                  </a:lnTo>
                  <a:lnTo>
                    <a:pt x="4474" y="1364"/>
                  </a:lnTo>
                  <a:lnTo>
                    <a:pt x="4771" y="1570"/>
                  </a:lnTo>
                  <a:lnTo>
                    <a:pt x="5055" y="1783"/>
                  </a:lnTo>
                  <a:lnTo>
                    <a:pt x="5326" y="1999"/>
                  </a:lnTo>
                  <a:lnTo>
                    <a:pt x="5582" y="2219"/>
                  </a:lnTo>
                  <a:lnTo>
                    <a:pt x="5825" y="2439"/>
                  </a:lnTo>
                  <a:lnTo>
                    <a:pt x="6056" y="2657"/>
                  </a:lnTo>
                  <a:lnTo>
                    <a:pt x="6271" y="2873"/>
                  </a:lnTo>
                  <a:lnTo>
                    <a:pt x="6472" y="3084"/>
                  </a:lnTo>
                  <a:lnTo>
                    <a:pt x="6659" y="3288"/>
                  </a:lnTo>
                  <a:lnTo>
                    <a:pt x="6830" y="3485"/>
                  </a:lnTo>
                  <a:lnTo>
                    <a:pt x="6986" y="3669"/>
                  </a:lnTo>
                  <a:lnTo>
                    <a:pt x="7128" y="3844"/>
                  </a:lnTo>
                  <a:lnTo>
                    <a:pt x="7254" y="4004"/>
                  </a:lnTo>
                  <a:lnTo>
                    <a:pt x="7362" y="4149"/>
                  </a:lnTo>
                  <a:lnTo>
                    <a:pt x="7456" y="4276"/>
                  </a:lnTo>
                  <a:lnTo>
                    <a:pt x="7533" y="4384"/>
                  </a:lnTo>
                  <a:lnTo>
                    <a:pt x="7636" y="4536"/>
                  </a:lnTo>
                  <a:lnTo>
                    <a:pt x="7671" y="4590"/>
                  </a:lnTo>
                  <a:lnTo>
                    <a:pt x="7626" y="4544"/>
                  </a:lnTo>
                  <a:lnTo>
                    <a:pt x="7491" y="4416"/>
                  </a:lnTo>
                  <a:lnTo>
                    <a:pt x="7394" y="4325"/>
                  </a:lnTo>
                  <a:lnTo>
                    <a:pt x="7276" y="4216"/>
                  </a:lnTo>
                  <a:lnTo>
                    <a:pt x="7140" y="4092"/>
                  </a:lnTo>
                  <a:lnTo>
                    <a:pt x="6986" y="3954"/>
                  </a:lnTo>
                  <a:lnTo>
                    <a:pt x="6815" y="3804"/>
                  </a:lnTo>
                  <a:lnTo>
                    <a:pt x="6628" y="3642"/>
                  </a:lnTo>
                  <a:lnTo>
                    <a:pt x="6425" y="3471"/>
                  </a:lnTo>
                  <a:lnTo>
                    <a:pt x="6207" y="3290"/>
                  </a:lnTo>
                  <a:lnTo>
                    <a:pt x="5976" y="3103"/>
                  </a:lnTo>
                  <a:lnTo>
                    <a:pt x="5731" y="2910"/>
                  </a:lnTo>
                  <a:lnTo>
                    <a:pt x="5474" y="2714"/>
                  </a:lnTo>
                  <a:lnTo>
                    <a:pt x="5206" y="2513"/>
                  </a:lnTo>
                  <a:lnTo>
                    <a:pt x="4926" y="2311"/>
                  </a:lnTo>
                  <a:lnTo>
                    <a:pt x="4637" y="2109"/>
                  </a:lnTo>
                  <a:lnTo>
                    <a:pt x="4339" y="1907"/>
                  </a:lnTo>
                  <a:lnTo>
                    <a:pt x="4032" y="1708"/>
                  </a:lnTo>
                  <a:lnTo>
                    <a:pt x="3718" y="1513"/>
                  </a:lnTo>
                  <a:lnTo>
                    <a:pt x="3399" y="1324"/>
                  </a:lnTo>
                  <a:lnTo>
                    <a:pt x="3071" y="1140"/>
                  </a:lnTo>
                  <a:lnTo>
                    <a:pt x="2740" y="964"/>
                  </a:lnTo>
                  <a:lnTo>
                    <a:pt x="2404" y="797"/>
                  </a:lnTo>
                  <a:lnTo>
                    <a:pt x="2064" y="642"/>
                  </a:lnTo>
                  <a:lnTo>
                    <a:pt x="1723" y="498"/>
                  </a:lnTo>
                  <a:lnTo>
                    <a:pt x="1378" y="367"/>
                  </a:lnTo>
                  <a:lnTo>
                    <a:pt x="1033" y="252"/>
                  </a:lnTo>
                  <a:lnTo>
                    <a:pt x="689" y="151"/>
                  </a:lnTo>
                  <a:lnTo>
                    <a:pt x="344" y="69"/>
                  </a:lnTo>
                  <a:lnTo>
                    <a:pt x="0" y="5"/>
                  </a:lnTo>
                  <a:close/>
                </a:path>
              </a:pathLst>
            </a:custGeom>
            <a:solidFill>
              <a:srgbClr val="FEE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5"/>
            <p:cNvSpPr>
              <a:spLocks/>
            </p:cNvSpPr>
            <p:nvPr/>
          </p:nvSpPr>
          <p:spPr bwMode="auto">
            <a:xfrm>
              <a:off x="4741" y="1781"/>
              <a:ext cx="555" cy="751"/>
            </a:xfrm>
            <a:custGeom>
              <a:avLst/>
              <a:gdLst>
                <a:gd name="T0" fmla="*/ 4426 w 4438"/>
                <a:gd name="T1" fmla="*/ 2697 h 6009"/>
                <a:gd name="T2" fmla="*/ 4368 w 4438"/>
                <a:gd name="T3" fmla="*/ 2252 h 6009"/>
                <a:gd name="T4" fmla="*/ 4263 w 4438"/>
                <a:gd name="T5" fmla="*/ 1834 h 6009"/>
                <a:gd name="T6" fmla="*/ 4116 w 4438"/>
                <a:gd name="T7" fmla="*/ 1445 h 6009"/>
                <a:gd name="T8" fmla="*/ 3931 w 4438"/>
                <a:gd name="T9" fmla="*/ 1092 h 6009"/>
                <a:gd name="T10" fmla="*/ 3710 w 4438"/>
                <a:gd name="T11" fmla="*/ 779 h 6009"/>
                <a:gd name="T12" fmla="*/ 3458 w 4438"/>
                <a:gd name="T13" fmla="*/ 512 h 6009"/>
                <a:gd name="T14" fmla="*/ 3180 w 4438"/>
                <a:gd name="T15" fmla="*/ 295 h 6009"/>
                <a:gd name="T16" fmla="*/ 2877 w 4438"/>
                <a:gd name="T17" fmla="*/ 134 h 6009"/>
                <a:gd name="T18" fmla="*/ 2557 w 4438"/>
                <a:gd name="T19" fmla="*/ 34 h 6009"/>
                <a:gd name="T20" fmla="*/ 2219 w 4438"/>
                <a:gd name="T21" fmla="*/ 0 h 6009"/>
                <a:gd name="T22" fmla="*/ 1881 w 4438"/>
                <a:gd name="T23" fmla="*/ 34 h 6009"/>
                <a:gd name="T24" fmla="*/ 1559 w 4438"/>
                <a:gd name="T25" fmla="*/ 134 h 6009"/>
                <a:gd name="T26" fmla="*/ 1258 w 4438"/>
                <a:gd name="T27" fmla="*/ 295 h 6009"/>
                <a:gd name="T28" fmla="*/ 979 w 4438"/>
                <a:gd name="T29" fmla="*/ 512 h 6009"/>
                <a:gd name="T30" fmla="*/ 728 w 4438"/>
                <a:gd name="T31" fmla="*/ 779 h 6009"/>
                <a:gd name="T32" fmla="*/ 506 w 4438"/>
                <a:gd name="T33" fmla="*/ 1092 h 6009"/>
                <a:gd name="T34" fmla="*/ 322 w 4438"/>
                <a:gd name="T35" fmla="*/ 1445 h 6009"/>
                <a:gd name="T36" fmla="*/ 174 w 4438"/>
                <a:gd name="T37" fmla="*/ 1834 h 6009"/>
                <a:gd name="T38" fmla="*/ 69 w 4438"/>
                <a:gd name="T39" fmla="*/ 2252 h 6009"/>
                <a:gd name="T40" fmla="*/ 11 w 4438"/>
                <a:gd name="T41" fmla="*/ 2697 h 6009"/>
                <a:gd name="T42" fmla="*/ 3 w 4438"/>
                <a:gd name="T43" fmla="*/ 3159 h 6009"/>
                <a:gd name="T44" fmla="*/ 45 w 4438"/>
                <a:gd name="T45" fmla="*/ 3610 h 6009"/>
                <a:gd name="T46" fmla="*/ 134 w 4438"/>
                <a:gd name="T47" fmla="*/ 4038 h 6009"/>
                <a:gd name="T48" fmla="*/ 268 w 4438"/>
                <a:gd name="T49" fmla="*/ 4438 h 6009"/>
                <a:gd name="T50" fmla="*/ 441 w 4438"/>
                <a:gd name="T51" fmla="*/ 4803 h 6009"/>
                <a:gd name="T52" fmla="*/ 650 w 4438"/>
                <a:gd name="T53" fmla="*/ 5130 h 6009"/>
                <a:gd name="T54" fmla="*/ 892 w 4438"/>
                <a:gd name="T55" fmla="*/ 5413 h 6009"/>
                <a:gd name="T56" fmla="*/ 1162 w 4438"/>
                <a:gd name="T57" fmla="*/ 5647 h 6009"/>
                <a:gd name="T58" fmla="*/ 1456 w 4438"/>
                <a:gd name="T59" fmla="*/ 5827 h 6009"/>
                <a:gd name="T60" fmla="*/ 1772 w 4438"/>
                <a:gd name="T61" fmla="*/ 5948 h 6009"/>
                <a:gd name="T62" fmla="*/ 2105 w 4438"/>
                <a:gd name="T63" fmla="*/ 6005 h 6009"/>
                <a:gd name="T64" fmla="*/ 2445 w 4438"/>
                <a:gd name="T65" fmla="*/ 5993 h 6009"/>
                <a:gd name="T66" fmla="*/ 2772 w 4438"/>
                <a:gd name="T67" fmla="*/ 5914 h 6009"/>
                <a:gd name="T68" fmla="*/ 3082 w 4438"/>
                <a:gd name="T69" fmla="*/ 5774 h 6009"/>
                <a:gd name="T70" fmla="*/ 3368 w 4438"/>
                <a:gd name="T71" fmla="*/ 5575 h 6009"/>
                <a:gd name="T72" fmla="*/ 3630 w 4438"/>
                <a:gd name="T73" fmla="*/ 5324 h 6009"/>
                <a:gd name="T74" fmla="*/ 3860 w 4438"/>
                <a:gd name="T75" fmla="*/ 5026 h 6009"/>
                <a:gd name="T76" fmla="*/ 4059 w 4438"/>
                <a:gd name="T77" fmla="*/ 4686 h 6009"/>
                <a:gd name="T78" fmla="*/ 4219 w 4438"/>
                <a:gd name="T79" fmla="*/ 4308 h 6009"/>
                <a:gd name="T80" fmla="*/ 4337 w 4438"/>
                <a:gd name="T81" fmla="*/ 3899 h 6009"/>
                <a:gd name="T82" fmla="*/ 4413 w 4438"/>
                <a:gd name="T83" fmla="*/ 3462 h 6009"/>
                <a:gd name="T84" fmla="*/ 4438 w 4438"/>
                <a:gd name="T85" fmla="*/ 3004 h 6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38" h="6009">
                  <a:moveTo>
                    <a:pt x="4438" y="3004"/>
                  </a:moveTo>
                  <a:lnTo>
                    <a:pt x="4434" y="2849"/>
                  </a:lnTo>
                  <a:lnTo>
                    <a:pt x="4426" y="2697"/>
                  </a:lnTo>
                  <a:lnTo>
                    <a:pt x="4413" y="2546"/>
                  </a:lnTo>
                  <a:lnTo>
                    <a:pt x="4392" y="2398"/>
                  </a:lnTo>
                  <a:lnTo>
                    <a:pt x="4368" y="2252"/>
                  </a:lnTo>
                  <a:lnTo>
                    <a:pt x="4337" y="2110"/>
                  </a:lnTo>
                  <a:lnTo>
                    <a:pt x="4303" y="1970"/>
                  </a:lnTo>
                  <a:lnTo>
                    <a:pt x="4263" y="1834"/>
                  </a:lnTo>
                  <a:lnTo>
                    <a:pt x="4219" y="1701"/>
                  </a:lnTo>
                  <a:lnTo>
                    <a:pt x="4170" y="1571"/>
                  </a:lnTo>
                  <a:lnTo>
                    <a:pt x="4116" y="1445"/>
                  </a:lnTo>
                  <a:lnTo>
                    <a:pt x="4059" y="1323"/>
                  </a:lnTo>
                  <a:lnTo>
                    <a:pt x="3996" y="1205"/>
                  </a:lnTo>
                  <a:lnTo>
                    <a:pt x="3931" y="1092"/>
                  </a:lnTo>
                  <a:lnTo>
                    <a:pt x="3860" y="983"/>
                  </a:lnTo>
                  <a:lnTo>
                    <a:pt x="3787" y="879"/>
                  </a:lnTo>
                  <a:lnTo>
                    <a:pt x="3710" y="779"/>
                  </a:lnTo>
                  <a:lnTo>
                    <a:pt x="3630" y="685"/>
                  </a:lnTo>
                  <a:lnTo>
                    <a:pt x="3545" y="596"/>
                  </a:lnTo>
                  <a:lnTo>
                    <a:pt x="3458" y="512"/>
                  </a:lnTo>
                  <a:lnTo>
                    <a:pt x="3368" y="435"/>
                  </a:lnTo>
                  <a:lnTo>
                    <a:pt x="3276" y="362"/>
                  </a:lnTo>
                  <a:lnTo>
                    <a:pt x="3180" y="295"/>
                  </a:lnTo>
                  <a:lnTo>
                    <a:pt x="3082" y="236"/>
                  </a:lnTo>
                  <a:lnTo>
                    <a:pt x="2981" y="182"/>
                  </a:lnTo>
                  <a:lnTo>
                    <a:pt x="2877" y="134"/>
                  </a:lnTo>
                  <a:lnTo>
                    <a:pt x="2772" y="95"/>
                  </a:lnTo>
                  <a:lnTo>
                    <a:pt x="2665" y="60"/>
                  </a:lnTo>
                  <a:lnTo>
                    <a:pt x="2557" y="34"/>
                  </a:lnTo>
                  <a:lnTo>
                    <a:pt x="2445" y="16"/>
                  </a:lnTo>
                  <a:lnTo>
                    <a:pt x="2333" y="3"/>
                  </a:lnTo>
                  <a:lnTo>
                    <a:pt x="2219" y="0"/>
                  </a:lnTo>
                  <a:lnTo>
                    <a:pt x="2105" y="3"/>
                  </a:lnTo>
                  <a:lnTo>
                    <a:pt x="1992" y="16"/>
                  </a:lnTo>
                  <a:lnTo>
                    <a:pt x="1881" y="34"/>
                  </a:lnTo>
                  <a:lnTo>
                    <a:pt x="1772" y="60"/>
                  </a:lnTo>
                  <a:lnTo>
                    <a:pt x="1665" y="95"/>
                  </a:lnTo>
                  <a:lnTo>
                    <a:pt x="1559" y="134"/>
                  </a:lnTo>
                  <a:lnTo>
                    <a:pt x="1456" y="182"/>
                  </a:lnTo>
                  <a:lnTo>
                    <a:pt x="1356" y="236"/>
                  </a:lnTo>
                  <a:lnTo>
                    <a:pt x="1258" y="295"/>
                  </a:lnTo>
                  <a:lnTo>
                    <a:pt x="1162" y="362"/>
                  </a:lnTo>
                  <a:lnTo>
                    <a:pt x="1069" y="435"/>
                  </a:lnTo>
                  <a:lnTo>
                    <a:pt x="979" y="512"/>
                  </a:lnTo>
                  <a:lnTo>
                    <a:pt x="892" y="596"/>
                  </a:lnTo>
                  <a:lnTo>
                    <a:pt x="808" y="685"/>
                  </a:lnTo>
                  <a:lnTo>
                    <a:pt x="728" y="779"/>
                  </a:lnTo>
                  <a:lnTo>
                    <a:pt x="650" y="879"/>
                  </a:lnTo>
                  <a:lnTo>
                    <a:pt x="577" y="983"/>
                  </a:lnTo>
                  <a:lnTo>
                    <a:pt x="506" y="1092"/>
                  </a:lnTo>
                  <a:lnTo>
                    <a:pt x="441" y="1205"/>
                  </a:lnTo>
                  <a:lnTo>
                    <a:pt x="379" y="1323"/>
                  </a:lnTo>
                  <a:lnTo>
                    <a:pt x="322" y="1445"/>
                  </a:lnTo>
                  <a:lnTo>
                    <a:pt x="268" y="1571"/>
                  </a:lnTo>
                  <a:lnTo>
                    <a:pt x="219" y="1701"/>
                  </a:lnTo>
                  <a:lnTo>
                    <a:pt x="174" y="1834"/>
                  </a:lnTo>
                  <a:lnTo>
                    <a:pt x="134" y="1970"/>
                  </a:lnTo>
                  <a:lnTo>
                    <a:pt x="99" y="2110"/>
                  </a:lnTo>
                  <a:lnTo>
                    <a:pt x="69" y="2252"/>
                  </a:lnTo>
                  <a:lnTo>
                    <a:pt x="45" y="2398"/>
                  </a:lnTo>
                  <a:lnTo>
                    <a:pt x="25" y="2546"/>
                  </a:lnTo>
                  <a:lnTo>
                    <a:pt x="11" y="2697"/>
                  </a:lnTo>
                  <a:lnTo>
                    <a:pt x="3" y="2849"/>
                  </a:lnTo>
                  <a:lnTo>
                    <a:pt x="0" y="3004"/>
                  </a:lnTo>
                  <a:lnTo>
                    <a:pt x="3" y="3159"/>
                  </a:lnTo>
                  <a:lnTo>
                    <a:pt x="11" y="3312"/>
                  </a:lnTo>
                  <a:lnTo>
                    <a:pt x="25" y="3462"/>
                  </a:lnTo>
                  <a:lnTo>
                    <a:pt x="45" y="3610"/>
                  </a:lnTo>
                  <a:lnTo>
                    <a:pt x="69" y="3756"/>
                  </a:lnTo>
                  <a:lnTo>
                    <a:pt x="99" y="3899"/>
                  </a:lnTo>
                  <a:lnTo>
                    <a:pt x="134" y="4038"/>
                  </a:lnTo>
                  <a:lnTo>
                    <a:pt x="174" y="4175"/>
                  </a:lnTo>
                  <a:lnTo>
                    <a:pt x="219" y="4308"/>
                  </a:lnTo>
                  <a:lnTo>
                    <a:pt x="268" y="4438"/>
                  </a:lnTo>
                  <a:lnTo>
                    <a:pt x="322" y="4564"/>
                  </a:lnTo>
                  <a:lnTo>
                    <a:pt x="379" y="4686"/>
                  </a:lnTo>
                  <a:lnTo>
                    <a:pt x="441" y="4803"/>
                  </a:lnTo>
                  <a:lnTo>
                    <a:pt x="506" y="4916"/>
                  </a:lnTo>
                  <a:lnTo>
                    <a:pt x="577" y="5026"/>
                  </a:lnTo>
                  <a:lnTo>
                    <a:pt x="650" y="5130"/>
                  </a:lnTo>
                  <a:lnTo>
                    <a:pt x="728" y="5229"/>
                  </a:lnTo>
                  <a:lnTo>
                    <a:pt x="808" y="5324"/>
                  </a:lnTo>
                  <a:lnTo>
                    <a:pt x="892" y="5413"/>
                  </a:lnTo>
                  <a:lnTo>
                    <a:pt x="979" y="5496"/>
                  </a:lnTo>
                  <a:lnTo>
                    <a:pt x="1069" y="5575"/>
                  </a:lnTo>
                  <a:lnTo>
                    <a:pt x="1162" y="5647"/>
                  </a:lnTo>
                  <a:lnTo>
                    <a:pt x="1258" y="5713"/>
                  </a:lnTo>
                  <a:lnTo>
                    <a:pt x="1356" y="5774"/>
                  </a:lnTo>
                  <a:lnTo>
                    <a:pt x="1456" y="5827"/>
                  </a:lnTo>
                  <a:lnTo>
                    <a:pt x="1559" y="5874"/>
                  </a:lnTo>
                  <a:lnTo>
                    <a:pt x="1665" y="5914"/>
                  </a:lnTo>
                  <a:lnTo>
                    <a:pt x="1772" y="5948"/>
                  </a:lnTo>
                  <a:lnTo>
                    <a:pt x="1881" y="5974"/>
                  </a:lnTo>
                  <a:lnTo>
                    <a:pt x="1992" y="5993"/>
                  </a:lnTo>
                  <a:lnTo>
                    <a:pt x="2105" y="6005"/>
                  </a:lnTo>
                  <a:lnTo>
                    <a:pt x="2219" y="6009"/>
                  </a:lnTo>
                  <a:lnTo>
                    <a:pt x="2333" y="6005"/>
                  </a:lnTo>
                  <a:lnTo>
                    <a:pt x="2445" y="5993"/>
                  </a:lnTo>
                  <a:lnTo>
                    <a:pt x="2557" y="5974"/>
                  </a:lnTo>
                  <a:lnTo>
                    <a:pt x="2665" y="5948"/>
                  </a:lnTo>
                  <a:lnTo>
                    <a:pt x="2772" y="5914"/>
                  </a:lnTo>
                  <a:lnTo>
                    <a:pt x="2877" y="5874"/>
                  </a:lnTo>
                  <a:lnTo>
                    <a:pt x="2981" y="5827"/>
                  </a:lnTo>
                  <a:lnTo>
                    <a:pt x="3082" y="5774"/>
                  </a:lnTo>
                  <a:lnTo>
                    <a:pt x="3180" y="5713"/>
                  </a:lnTo>
                  <a:lnTo>
                    <a:pt x="3276" y="5647"/>
                  </a:lnTo>
                  <a:lnTo>
                    <a:pt x="3368" y="5575"/>
                  </a:lnTo>
                  <a:lnTo>
                    <a:pt x="3458" y="5496"/>
                  </a:lnTo>
                  <a:lnTo>
                    <a:pt x="3545" y="5413"/>
                  </a:lnTo>
                  <a:lnTo>
                    <a:pt x="3630" y="5324"/>
                  </a:lnTo>
                  <a:lnTo>
                    <a:pt x="3710" y="5229"/>
                  </a:lnTo>
                  <a:lnTo>
                    <a:pt x="3787" y="5130"/>
                  </a:lnTo>
                  <a:lnTo>
                    <a:pt x="3860" y="5026"/>
                  </a:lnTo>
                  <a:lnTo>
                    <a:pt x="3931" y="4916"/>
                  </a:lnTo>
                  <a:lnTo>
                    <a:pt x="3996" y="4803"/>
                  </a:lnTo>
                  <a:lnTo>
                    <a:pt x="4059" y="4686"/>
                  </a:lnTo>
                  <a:lnTo>
                    <a:pt x="4116" y="4564"/>
                  </a:lnTo>
                  <a:lnTo>
                    <a:pt x="4170" y="4438"/>
                  </a:lnTo>
                  <a:lnTo>
                    <a:pt x="4219" y="4308"/>
                  </a:lnTo>
                  <a:lnTo>
                    <a:pt x="4263" y="4175"/>
                  </a:lnTo>
                  <a:lnTo>
                    <a:pt x="4303" y="4038"/>
                  </a:lnTo>
                  <a:lnTo>
                    <a:pt x="4337" y="3899"/>
                  </a:lnTo>
                  <a:lnTo>
                    <a:pt x="4368" y="3756"/>
                  </a:lnTo>
                  <a:lnTo>
                    <a:pt x="4392" y="3610"/>
                  </a:lnTo>
                  <a:lnTo>
                    <a:pt x="4413" y="3462"/>
                  </a:lnTo>
                  <a:lnTo>
                    <a:pt x="4426" y="3312"/>
                  </a:lnTo>
                  <a:lnTo>
                    <a:pt x="4434" y="3159"/>
                  </a:lnTo>
                  <a:lnTo>
                    <a:pt x="4438" y="300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6"/>
            <p:cNvSpPr>
              <a:spLocks/>
            </p:cNvSpPr>
            <p:nvPr/>
          </p:nvSpPr>
          <p:spPr bwMode="auto">
            <a:xfrm>
              <a:off x="5278" y="1413"/>
              <a:ext cx="108" cy="180"/>
            </a:xfrm>
            <a:custGeom>
              <a:avLst/>
              <a:gdLst>
                <a:gd name="T0" fmla="*/ 856 w 858"/>
                <a:gd name="T1" fmla="*/ 640 h 1434"/>
                <a:gd name="T2" fmla="*/ 845 w 858"/>
                <a:gd name="T3" fmla="*/ 535 h 1434"/>
                <a:gd name="T4" fmla="*/ 824 w 858"/>
                <a:gd name="T5" fmla="*/ 435 h 1434"/>
                <a:gd name="T6" fmla="*/ 797 w 858"/>
                <a:gd name="T7" fmla="*/ 344 h 1434"/>
                <a:gd name="T8" fmla="*/ 760 w 858"/>
                <a:gd name="T9" fmla="*/ 259 h 1434"/>
                <a:gd name="T10" fmla="*/ 718 w 858"/>
                <a:gd name="T11" fmla="*/ 185 h 1434"/>
                <a:gd name="T12" fmla="*/ 669 w 858"/>
                <a:gd name="T13" fmla="*/ 122 h 1434"/>
                <a:gd name="T14" fmla="*/ 615 w 858"/>
                <a:gd name="T15" fmla="*/ 71 h 1434"/>
                <a:gd name="T16" fmla="*/ 557 w 858"/>
                <a:gd name="T17" fmla="*/ 32 h 1434"/>
                <a:gd name="T18" fmla="*/ 494 w 858"/>
                <a:gd name="T19" fmla="*/ 8 h 1434"/>
                <a:gd name="T20" fmla="*/ 429 w 858"/>
                <a:gd name="T21" fmla="*/ 0 h 1434"/>
                <a:gd name="T22" fmla="*/ 364 w 858"/>
                <a:gd name="T23" fmla="*/ 8 h 1434"/>
                <a:gd name="T24" fmla="*/ 301 w 858"/>
                <a:gd name="T25" fmla="*/ 32 h 1434"/>
                <a:gd name="T26" fmla="*/ 243 w 858"/>
                <a:gd name="T27" fmla="*/ 71 h 1434"/>
                <a:gd name="T28" fmla="*/ 189 w 858"/>
                <a:gd name="T29" fmla="*/ 122 h 1434"/>
                <a:gd name="T30" fmla="*/ 140 w 858"/>
                <a:gd name="T31" fmla="*/ 185 h 1434"/>
                <a:gd name="T32" fmla="*/ 98 w 858"/>
                <a:gd name="T33" fmla="*/ 259 h 1434"/>
                <a:gd name="T34" fmla="*/ 61 w 858"/>
                <a:gd name="T35" fmla="*/ 344 h 1434"/>
                <a:gd name="T36" fmla="*/ 33 w 858"/>
                <a:gd name="T37" fmla="*/ 435 h 1434"/>
                <a:gd name="T38" fmla="*/ 14 w 858"/>
                <a:gd name="T39" fmla="*/ 535 h 1434"/>
                <a:gd name="T40" fmla="*/ 2 w 858"/>
                <a:gd name="T41" fmla="*/ 640 h 1434"/>
                <a:gd name="T42" fmla="*/ 0 w 858"/>
                <a:gd name="T43" fmla="*/ 750 h 1434"/>
                <a:gd name="T44" fmla="*/ 9 w 858"/>
                <a:gd name="T45" fmla="*/ 859 h 1434"/>
                <a:gd name="T46" fmla="*/ 26 w 858"/>
                <a:gd name="T47" fmla="*/ 963 h 1434"/>
                <a:gd name="T48" fmla="*/ 51 w 858"/>
                <a:gd name="T49" fmla="*/ 1058 h 1434"/>
                <a:gd name="T50" fmla="*/ 84 w 858"/>
                <a:gd name="T51" fmla="*/ 1145 h 1434"/>
                <a:gd name="T52" fmla="*/ 125 w 858"/>
                <a:gd name="T53" fmla="*/ 1224 h 1434"/>
                <a:gd name="T54" fmla="*/ 172 w 858"/>
                <a:gd name="T55" fmla="*/ 1291 h 1434"/>
                <a:gd name="T56" fmla="*/ 225 w 858"/>
                <a:gd name="T57" fmla="*/ 1347 h 1434"/>
                <a:gd name="T58" fmla="*/ 282 w 858"/>
                <a:gd name="T59" fmla="*/ 1391 h 1434"/>
                <a:gd name="T60" fmla="*/ 342 w 858"/>
                <a:gd name="T61" fmla="*/ 1419 h 1434"/>
                <a:gd name="T62" fmla="*/ 407 w 858"/>
                <a:gd name="T63" fmla="*/ 1433 h 1434"/>
                <a:gd name="T64" fmla="*/ 472 w 858"/>
                <a:gd name="T65" fmla="*/ 1431 h 1434"/>
                <a:gd name="T66" fmla="*/ 536 w 858"/>
                <a:gd name="T67" fmla="*/ 1411 h 1434"/>
                <a:gd name="T68" fmla="*/ 596 w 858"/>
                <a:gd name="T69" fmla="*/ 1378 h 1434"/>
                <a:gd name="T70" fmla="*/ 652 w 858"/>
                <a:gd name="T71" fmla="*/ 1330 h 1434"/>
                <a:gd name="T72" fmla="*/ 702 w 858"/>
                <a:gd name="T73" fmla="*/ 1271 h 1434"/>
                <a:gd name="T74" fmla="*/ 746 w 858"/>
                <a:gd name="T75" fmla="*/ 1199 h 1434"/>
                <a:gd name="T76" fmla="*/ 785 w 858"/>
                <a:gd name="T77" fmla="*/ 1118 h 1434"/>
                <a:gd name="T78" fmla="*/ 816 w 858"/>
                <a:gd name="T79" fmla="*/ 1027 h 1434"/>
                <a:gd name="T80" fmla="*/ 839 w 858"/>
                <a:gd name="T81" fmla="*/ 928 h 1434"/>
                <a:gd name="T82" fmla="*/ 854 w 858"/>
                <a:gd name="T83" fmla="*/ 823 h 1434"/>
                <a:gd name="T84" fmla="*/ 858 w 858"/>
                <a:gd name="T85" fmla="*/ 713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8" h="1434">
                  <a:moveTo>
                    <a:pt x="858" y="713"/>
                  </a:moveTo>
                  <a:lnTo>
                    <a:pt x="857" y="676"/>
                  </a:lnTo>
                  <a:lnTo>
                    <a:pt x="856" y="640"/>
                  </a:lnTo>
                  <a:lnTo>
                    <a:pt x="854" y="604"/>
                  </a:lnTo>
                  <a:lnTo>
                    <a:pt x="849" y="569"/>
                  </a:lnTo>
                  <a:lnTo>
                    <a:pt x="845" y="535"/>
                  </a:lnTo>
                  <a:lnTo>
                    <a:pt x="839" y="501"/>
                  </a:lnTo>
                  <a:lnTo>
                    <a:pt x="832" y="468"/>
                  </a:lnTo>
                  <a:lnTo>
                    <a:pt x="824" y="435"/>
                  </a:lnTo>
                  <a:lnTo>
                    <a:pt x="816" y="404"/>
                  </a:lnTo>
                  <a:lnTo>
                    <a:pt x="807" y="374"/>
                  </a:lnTo>
                  <a:lnTo>
                    <a:pt x="797" y="344"/>
                  </a:lnTo>
                  <a:lnTo>
                    <a:pt x="785" y="314"/>
                  </a:lnTo>
                  <a:lnTo>
                    <a:pt x="773" y="287"/>
                  </a:lnTo>
                  <a:lnTo>
                    <a:pt x="760" y="259"/>
                  </a:lnTo>
                  <a:lnTo>
                    <a:pt x="746" y="234"/>
                  </a:lnTo>
                  <a:lnTo>
                    <a:pt x="733" y="209"/>
                  </a:lnTo>
                  <a:lnTo>
                    <a:pt x="718" y="185"/>
                  </a:lnTo>
                  <a:lnTo>
                    <a:pt x="702" y="164"/>
                  </a:lnTo>
                  <a:lnTo>
                    <a:pt x="686" y="142"/>
                  </a:lnTo>
                  <a:lnTo>
                    <a:pt x="669" y="122"/>
                  </a:lnTo>
                  <a:lnTo>
                    <a:pt x="652" y="104"/>
                  </a:lnTo>
                  <a:lnTo>
                    <a:pt x="633" y="86"/>
                  </a:lnTo>
                  <a:lnTo>
                    <a:pt x="615" y="71"/>
                  </a:lnTo>
                  <a:lnTo>
                    <a:pt x="596" y="56"/>
                  </a:lnTo>
                  <a:lnTo>
                    <a:pt x="576" y="44"/>
                  </a:lnTo>
                  <a:lnTo>
                    <a:pt x="557" y="32"/>
                  </a:lnTo>
                  <a:lnTo>
                    <a:pt x="536" y="23"/>
                  </a:lnTo>
                  <a:lnTo>
                    <a:pt x="516" y="15"/>
                  </a:lnTo>
                  <a:lnTo>
                    <a:pt x="494" y="8"/>
                  </a:lnTo>
                  <a:lnTo>
                    <a:pt x="472" y="4"/>
                  </a:lnTo>
                  <a:lnTo>
                    <a:pt x="451" y="1"/>
                  </a:lnTo>
                  <a:lnTo>
                    <a:pt x="429" y="0"/>
                  </a:lnTo>
                  <a:lnTo>
                    <a:pt x="407" y="1"/>
                  </a:lnTo>
                  <a:lnTo>
                    <a:pt x="385" y="4"/>
                  </a:lnTo>
                  <a:lnTo>
                    <a:pt x="364" y="8"/>
                  </a:lnTo>
                  <a:lnTo>
                    <a:pt x="342" y="15"/>
                  </a:lnTo>
                  <a:lnTo>
                    <a:pt x="322" y="23"/>
                  </a:lnTo>
                  <a:lnTo>
                    <a:pt x="301" y="32"/>
                  </a:lnTo>
                  <a:lnTo>
                    <a:pt x="282" y="44"/>
                  </a:lnTo>
                  <a:lnTo>
                    <a:pt x="261" y="56"/>
                  </a:lnTo>
                  <a:lnTo>
                    <a:pt x="243" y="71"/>
                  </a:lnTo>
                  <a:lnTo>
                    <a:pt x="225" y="86"/>
                  </a:lnTo>
                  <a:lnTo>
                    <a:pt x="206" y="104"/>
                  </a:lnTo>
                  <a:lnTo>
                    <a:pt x="189" y="122"/>
                  </a:lnTo>
                  <a:lnTo>
                    <a:pt x="172" y="142"/>
                  </a:lnTo>
                  <a:lnTo>
                    <a:pt x="156" y="164"/>
                  </a:lnTo>
                  <a:lnTo>
                    <a:pt x="140" y="185"/>
                  </a:lnTo>
                  <a:lnTo>
                    <a:pt x="125" y="209"/>
                  </a:lnTo>
                  <a:lnTo>
                    <a:pt x="112" y="234"/>
                  </a:lnTo>
                  <a:lnTo>
                    <a:pt x="98" y="259"/>
                  </a:lnTo>
                  <a:lnTo>
                    <a:pt x="84" y="287"/>
                  </a:lnTo>
                  <a:lnTo>
                    <a:pt x="73" y="314"/>
                  </a:lnTo>
                  <a:lnTo>
                    <a:pt x="61" y="344"/>
                  </a:lnTo>
                  <a:lnTo>
                    <a:pt x="51" y="374"/>
                  </a:lnTo>
                  <a:lnTo>
                    <a:pt x="42" y="404"/>
                  </a:lnTo>
                  <a:lnTo>
                    <a:pt x="33" y="435"/>
                  </a:lnTo>
                  <a:lnTo>
                    <a:pt x="26" y="468"/>
                  </a:lnTo>
                  <a:lnTo>
                    <a:pt x="19" y="501"/>
                  </a:lnTo>
                  <a:lnTo>
                    <a:pt x="14" y="535"/>
                  </a:lnTo>
                  <a:lnTo>
                    <a:pt x="9" y="569"/>
                  </a:lnTo>
                  <a:lnTo>
                    <a:pt x="4" y="604"/>
                  </a:lnTo>
                  <a:lnTo>
                    <a:pt x="2" y="640"/>
                  </a:lnTo>
                  <a:lnTo>
                    <a:pt x="0" y="676"/>
                  </a:lnTo>
                  <a:lnTo>
                    <a:pt x="0" y="713"/>
                  </a:lnTo>
                  <a:lnTo>
                    <a:pt x="0" y="750"/>
                  </a:lnTo>
                  <a:lnTo>
                    <a:pt x="2" y="787"/>
                  </a:lnTo>
                  <a:lnTo>
                    <a:pt x="4" y="823"/>
                  </a:lnTo>
                  <a:lnTo>
                    <a:pt x="9" y="859"/>
                  </a:lnTo>
                  <a:lnTo>
                    <a:pt x="14" y="894"/>
                  </a:lnTo>
                  <a:lnTo>
                    <a:pt x="19" y="928"/>
                  </a:lnTo>
                  <a:lnTo>
                    <a:pt x="26" y="963"/>
                  </a:lnTo>
                  <a:lnTo>
                    <a:pt x="33" y="995"/>
                  </a:lnTo>
                  <a:lnTo>
                    <a:pt x="42" y="1027"/>
                  </a:lnTo>
                  <a:lnTo>
                    <a:pt x="51" y="1058"/>
                  </a:lnTo>
                  <a:lnTo>
                    <a:pt x="61" y="1088"/>
                  </a:lnTo>
                  <a:lnTo>
                    <a:pt x="73" y="1118"/>
                  </a:lnTo>
                  <a:lnTo>
                    <a:pt x="84" y="1145"/>
                  </a:lnTo>
                  <a:lnTo>
                    <a:pt x="98" y="1173"/>
                  </a:lnTo>
                  <a:lnTo>
                    <a:pt x="112" y="1199"/>
                  </a:lnTo>
                  <a:lnTo>
                    <a:pt x="125" y="1224"/>
                  </a:lnTo>
                  <a:lnTo>
                    <a:pt x="140" y="1248"/>
                  </a:lnTo>
                  <a:lnTo>
                    <a:pt x="156" y="1271"/>
                  </a:lnTo>
                  <a:lnTo>
                    <a:pt x="172" y="1291"/>
                  </a:lnTo>
                  <a:lnTo>
                    <a:pt x="189" y="1312"/>
                  </a:lnTo>
                  <a:lnTo>
                    <a:pt x="206" y="1330"/>
                  </a:lnTo>
                  <a:lnTo>
                    <a:pt x="225" y="1347"/>
                  </a:lnTo>
                  <a:lnTo>
                    <a:pt x="243" y="1363"/>
                  </a:lnTo>
                  <a:lnTo>
                    <a:pt x="261" y="1378"/>
                  </a:lnTo>
                  <a:lnTo>
                    <a:pt x="282" y="1391"/>
                  </a:lnTo>
                  <a:lnTo>
                    <a:pt x="301" y="1402"/>
                  </a:lnTo>
                  <a:lnTo>
                    <a:pt x="322" y="1411"/>
                  </a:lnTo>
                  <a:lnTo>
                    <a:pt x="342" y="1419"/>
                  </a:lnTo>
                  <a:lnTo>
                    <a:pt x="364" y="1426"/>
                  </a:lnTo>
                  <a:lnTo>
                    <a:pt x="385" y="1431"/>
                  </a:lnTo>
                  <a:lnTo>
                    <a:pt x="407" y="1433"/>
                  </a:lnTo>
                  <a:lnTo>
                    <a:pt x="429" y="1434"/>
                  </a:lnTo>
                  <a:lnTo>
                    <a:pt x="451" y="1433"/>
                  </a:lnTo>
                  <a:lnTo>
                    <a:pt x="472" y="1431"/>
                  </a:lnTo>
                  <a:lnTo>
                    <a:pt x="494" y="1426"/>
                  </a:lnTo>
                  <a:lnTo>
                    <a:pt x="516" y="1419"/>
                  </a:lnTo>
                  <a:lnTo>
                    <a:pt x="536" y="1411"/>
                  </a:lnTo>
                  <a:lnTo>
                    <a:pt x="557" y="1402"/>
                  </a:lnTo>
                  <a:lnTo>
                    <a:pt x="576" y="1391"/>
                  </a:lnTo>
                  <a:lnTo>
                    <a:pt x="596" y="1378"/>
                  </a:lnTo>
                  <a:lnTo>
                    <a:pt x="615" y="1363"/>
                  </a:lnTo>
                  <a:lnTo>
                    <a:pt x="633" y="1347"/>
                  </a:lnTo>
                  <a:lnTo>
                    <a:pt x="652" y="1330"/>
                  </a:lnTo>
                  <a:lnTo>
                    <a:pt x="669" y="1312"/>
                  </a:lnTo>
                  <a:lnTo>
                    <a:pt x="686" y="1291"/>
                  </a:lnTo>
                  <a:lnTo>
                    <a:pt x="702" y="1271"/>
                  </a:lnTo>
                  <a:lnTo>
                    <a:pt x="718" y="1248"/>
                  </a:lnTo>
                  <a:lnTo>
                    <a:pt x="733" y="1224"/>
                  </a:lnTo>
                  <a:lnTo>
                    <a:pt x="746" y="1199"/>
                  </a:lnTo>
                  <a:lnTo>
                    <a:pt x="760" y="1173"/>
                  </a:lnTo>
                  <a:lnTo>
                    <a:pt x="773" y="1145"/>
                  </a:lnTo>
                  <a:lnTo>
                    <a:pt x="785" y="1118"/>
                  </a:lnTo>
                  <a:lnTo>
                    <a:pt x="797" y="1088"/>
                  </a:lnTo>
                  <a:lnTo>
                    <a:pt x="807" y="1058"/>
                  </a:lnTo>
                  <a:lnTo>
                    <a:pt x="816" y="1027"/>
                  </a:lnTo>
                  <a:lnTo>
                    <a:pt x="824" y="995"/>
                  </a:lnTo>
                  <a:lnTo>
                    <a:pt x="832" y="963"/>
                  </a:lnTo>
                  <a:lnTo>
                    <a:pt x="839" y="928"/>
                  </a:lnTo>
                  <a:lnTo>
                    <a:pt x="845" y="894"/>
                  </a:lnTo>
                  <a:lnTo>
                    <a:pt x="849" y="859"/>
                  </a:lnTo>
                  <a:lnTo>
                    <a:pt x="854" y="823"/>
                  </a:lnTo>
                  <a:lnTo>
                    <a:pt x="856" y="787"/>
                  </a:lnTo>
                  <a:lnTo>
                    <a:pt x="857" y="750"/>
                  </a:lnTo>
                  <a:lnTo>
                    <a:pt x="858" y="7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7"/>
            <p:cNvSpPr>
              <a:spLocks/>
            </p:cNvSpPr>
            <p:nvPr/>
          </p:nvSpPr>
          <p:spPr bwMode="auto">
            <a:xfrm>
              <a:off x="4660" y="1413"/>
              <a:ext cx="107" cy="180"/>
            </a:xfrm>
            <a:custGeom>
              <a:avLst/>
              <a:gdLst>
                <a:gd name="T0" fmla="*/ 856 w 859"/>
                <a:gd name="T1" fmla="*/ 640 h 1434"/>
                <a:gd name="T2" fmla="*/ 845 w 859"/>
                <a:gd name="T3" fmla="*/ 535 h 1434"/>
                <a:gd name="T4" fmla="*/ 824 w 859"/>
                <a:gd name="T5" fmla="*/ 435 h 1434"/>
                <a:gd name="T6" fmla="*/ 797 w 859"/>
                <a:gd name="T7" fmla="*/ 344 h 1434"/>
                <a:gd name="T8" fmla="*/ 761 w 859"/>
                <a:gd name="T9" fmla="*/ 259 h 1434"/>
                <a:gd name="T10" fmla="*/ 718 w 859"/>
                <a:gd name="T11" fmla="*/ 185 h 1434"/>
                <a:gd name="T12" fmla="*/ 669 w 859"/>
                <a:gd name="T13" fmla="*/ 122 h 1434"/>
                <a:gd name="T14" fmla="*/ 616 w 859"/>
                <a:gd name="T15" fmla="*/ 71 h 1434"/>
                <a:gd name="T16" fmla="*/ 557 w 859"/>
                <a:gd name="T17" fmla="*/ 32 h 1434"/>
                <a:gd name="T18" fmla="*/ 495 w 859"/>
                <a:gd name="T19" fmla="*/ 8 h 1434"/>
                <a:gd name="T20" fmla="*/ 429 w 859"/>
                <a:gd name="T21" fmla="*/ 0 h 1434"/>
                <a:gd name="T22" fmla="*/ 364 w 859"/>
                <a:gd name="T23" fmla="*/ 8 h 1434"/>
                <a:gd name="T24" fmla="*/ 302 w 859"/>
                <a:gd name="T25" fmla="*/ 32 h 1434"/>
                <a:gd name="T26" fmla="*/ 243 w 859"/>
                <a:gd name="T27" fmla="*/ 71 h 1434"/>
                <a:gd name="T28" fmla="*/ 190 w 859"/>
                <a:gd name="T29" fmla="*/ 122 h 1434"/>
                <a:gd name="T30" fmla="*/ 141 w 859"/>
                <a:gd name="T31" fmla="*/ 185 h 1434"/>
                <a:gd name="T32" fmla="*/ 98 w 859"/>
                <a:gd name="T33" fmla="*/ 259 h 1434"/>
                <a:gd name="T34" fmla="*/ 62 w 859"/>
                <a:gd name="T35" fmla="*/ 344 h 1434"/>
                <a:gd name="T36" fmla="*/ 33 w 859"/>
                <a:gd name="T37" fmla="*/ 435 h 1434"/>
                <a:gd name="T38" fmla="*/ 14 w 859"/>
                <a:gd name="T39" fmla="*/ 535 h 1434"/>
                <a:gd name="T40" fmla="*/ 3 w 859"/>
                <a:gd name="T41" fmla="*/ 640 h 1434"/>
                <a:gd name="T42" fmla="*/ 0 w 859"/>
                <a:gd name="T43" fmla="*/ 750 h 1434"/>
                <a:gd name="T44" fmla="*/ 9 w 859"/>
                <a:gd name="T45" fmla="*/ 859 h 1434"/>
                <a:gd name="T46" fmla="*/ 27 w 859"/>
                <a:gd name="T47" fmla="*/ 963 h 1434"/>
                <a:gd name="T48" fmla="*/ 52 w 859"/>
                <a:gd name="T49" fmla="*/ 1058 h 1434"/>
                <a:gd name="T50" fmla="*/ 85 w 859"/>
                <a:gd name="T51" fmla="*/ 1145 h 1434"/>
                <a:gd name="T52" fmla="*/ 126 w 859"/>
                <a:gd name="T53" fmla="*/ 1224 h 1434"/>
                <a:gd name="T54" fmla="*/ 173 w 859"/>
                <a:gd name="T55" fmla="*/ 1291 h 1434"/>
                <a:gd name="T56" fmla="*/ 225 w 859"/>
                <a:gd name="T57" fmla="*/ 1347 h 1434"/>
                <a:gd name="T58" fmla="*/ 282 w 859"/>
                <a:gd name="T59" fmla="*/ 1391 h 1434"/>
                <a:gd name="T60" fmla="*/ 343 w 859"/>
                <a:gd name="T61" fmla="*/ 1419 h 1434"/>
                <a:gd name="T62" fmla="*/ 408 w 859"/>
                <a:gd name="T63" fmla="*/ 1433 h 1434"/>
                <a:gd name="T64" fmla="*/ 473 w 859"/>
                <a:gd name="T65" fmla="*/ 1431 h 1434"/>
                <a:gd name="T66" fmla="*/ 537 w 859"/>
                <a:gd name="T67" fmla="*/ 1411 h 1434"/>
                <a:gd name="T68" fmla="*/ 596 w 859"/>
                <a:gd name="T69" fmla="*/ 1378 h 1434"/>
                <a:gd name="T70" fmla="*/ 652 w 859"/>
                <a:gd name="T71" fmla="*/ 1330 h 1434"/>
                <a:gd name="T72" fmla="*/ 702 w 859"/>
                <a:gd name="T73" fmla="*/ 1271 h 1434"/>
                <a:gd name="T74" fmla="*/ 747 w 859"/>
                <a:gd name="T75" fmla="*/ 1199 h 1434"/>
                <a:gd name="T76" fmla="*/ 786 w 859"/>
                <a:gd name="T77" fmla="*/ 1118 h 1434"/>
                <a:gd name="T78" fmla="*/ 816 w 859"/>
                <a:gd name="T79" fmla="*/ 1027 h 1434"/>
                <a:gd name="T80" fmla="*/ 839 w 859"/>
                <a:gd name="T81" fmla="*/ 928 h 1434"/>
                <a:gd name="T82" fmla="*/ 854 w 859"/>
                <a:gd name="T83" fmla="*/ 823 h 1434"/>
                <a:gd name="T84" fmla="*/ 859 w 859"/>
                <a:gd name="T85" fmla="*/ 713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9" h="1434">
                  <a:moveTo>
                    <a:pt x="859" y="713"/>
                  </a:moveTo>
                  <a:lnTo>
                    <a:pt x="858" y="676"/>
                  </a:lnTo>
                  <a:lnTo>
                    <a:pt x="856" y="640"/>
                  </a:lnTo>
                  <a:lnTo>
                    <a:pt x="854" y="604"/>
                  </a:lnTo>
                  <a:lnTo>
                    <a:pt x="850" y="569"/>
                  </a:lnTo>
                  <a:lnTo>
                    <a:pt x="845" y="535"/>
                  </a:lnTo>
                  <a:lnTo>
                    <a:pt x="839" y="501"/>
                  </a:lnTo>
                  <a:lnTo>
                    <a:pt x="832" y="468"/>
                  </a:lnTo>
                  <a:lnTo>
                    <a:pt x="824" y="435"/>
                  </a:lnTo>
                  <a:lnTo>
                    <a:pt x="816" y="404"/>
                  </a:lnTo>
                  <a:lnTo>
                    <a:pt x="807" y="374"/>
                  </a:lnTo>
                  <a:lnTo>
                    <a:pt x="797" y="344"/>
                  </a:lnTo>
                  <a:lnTo>
                    <a:pt x="786" y="314"/>
                  </a:lnTo>
                  <a:lnTo>
                    <a:pt x="773" y="287"/>
                  </a:lnTo>
                  <a:lnTo>
                    <a:pt x="761" y="259"/>
                  </a:lnTo>
                  <a:lnTo>
                    <a:pt x="747" y="234"/>
                  </a:lnTo>
                  <a:lnTo>
                    <a:pt x="733" y="209"/>
                  </a:lnTo>
                  <a:lnTo>
                    <a:pt x="718" y="185"/>
                  </a:lnTo>
                  <a:lnTo>
                    <a:pt x="702" y="164"/>
                  </a:lnTo>
                  <a:lnTo>
                    <a:pt x="686" y="142"/>
                  </a:lnTo>
                  <a:lnTo>
                    <a:pt x="669" y="122"/>
                  </a:lnTo>
                  <a:lnTo>
                    <a:pt x="652" y="104"/>
                  </a:lnTo>
                  <a:lnTo>
                    <a:pt x="634" y="86"/>
                  </a:lnTo>
                  <a:lnTo>
                    <a:pt x="616" y="71"/>
                  </a:lnTo>
                  <a:lnTo>
                    <a:pt x="596" y="56"/>
                  </a:lnTo>
                  <a:lnTo>
                    <a:pt x="577" y="44"/>
                  </a:lnTo>
                  <a:lnTo>
                    <a:pt x="557" y="32"/>
                  </a:lnTo>
                  <a:lnTo>
                    <a:pt x="537" y="23"/>
                  </a:lnTo>
                  <a:lnTo>
                    <a:pt x="516" y="15"/>
                  </a:lnTo>
                  <a:lnTo>
                    <a:pt x="495" y="8"/>
                  </a:lnTo>
                  <a:lnTo>
                    <a:pt x="473" y="4"/>
                  </a:lnTo>
                  <a:lnTo>
                    <a:pt x="451" y="1"/>
                  </a:lnTo>
                  <a:lnTo>
                    <a:pt x="429" y="0"/>
                  </a:lnTo>
                  <a:lnTo>
                    <a:pt x="408" y="1"/>
                  </a:lnTo>
                  <a:lnTo>
                    <a:pt x="385" y="4"/>
                  </a:lnTo>
                  <a:lnTo>
                    <a:pt x="364" y="8"/>
                  </a:lnTo>
                  <a:lnTo>
                    <a:pt x="343" y="15"/>
                  </a:lnTo>
                  <a:lnTo>
                    <a:pt x="322" y="23"/>
                  </a:lnTo>
                  <a:lnTo>
                    <a:pt x="302" y="32"/>
                  </a:lnTo>
                  <a:lnTo>
                    <a:pt x="282" y="44"/>
                  </a:lnTo>
                  <a:lnTo>
                    <a:pt x="262" y="56"/>
                  </a:lnTo>
                  <a:lnTo>
                    <a:pt x="243" y="71"/>
                  </a:lnTo>
                  <a:lnTo>
                    <a:pt x="225" y="86"/>
                  </a:lnTo>
                  <a:lnTo>
                    <a:pt x="207" y="104"/>
                  </a:lnTo>
                  <a:lnTo>
                    <a:pt x="190" y="122"/>
                  </a:lnTo>
                  <a:lnTo>
                    <a:pt x="173" y="142"/>
                  </a:lnTo>
                  <a:lnTo>
                    <a:pt x="157" y="164"/>
                  </a:lnTo>
                  <a:lnTo>
                    <a:pt x="141" y="185"/>
                  </a:lnTo>
                  <a:lnTo>
                    <a:pt x="126" y="209"/>
                  </a:lnTo>
                  <a:lnTo>
                    <a:pt x="112" y="234"/>
                  </a:lnTo>
                  <a:lnTo>
                    <a:pt x="98" y="259"/>
                  </a:lnTo>
                  <a:lnTo>
                    <a:pt x="85" y="287"/>
                  </a:lnTo>
                  <a:lnTo>
                    <a:pt x="73" y="314"/>
                  </a:lnTo>
                  <a:lnTo>
                    <a:pt x="62" y="344"/>
                  </a:lnTo>
                  <a:lnTo>
                    <a:pt x="52" y="374"/>
                  </a:lnTo>
                  <a:lnTo>
                    <a:pt x="43" y="404"/>
                  </a:lnTo>
                  <a:lnTo>
                    <a:pt x="33" y="435"/>
                  </a:lnTo>
                  <a:lnTo>
                    <a:pt x="27" y="468"/>
                  </a:lnTo>
                  <a:lnTo>
                    <a:pt x="20" y="501"/>
                  </a:lnTo>
                  <a:lnTo>
                    <a:pt x="14" y="535"/>
                  </a:lnTo>
                  <a:lnTo>
                    <a:pt x="9" y="569"/>
                  </a:lnTo>
                  <a:lnTo>
                    <a:pt x="5" y="604"/>
                  </a:lnTo>
                  <a:lnTo>
                    <a:pt x="3" y="640"/>
                  </a:lnTo>
                  <a:lnTo>
                    <a:pt x="0" y="676"/>
                  </a:lnTo>
                  <a:lnTo>
                    <a:pt x="0" y="713"/>
                  </a:lnTo>
                  <a:lnTo>
                    <a:pt x="0" y="750"/>
                  </a:lnTo>
                  <a:lnTo>
                    <a:pt x="3" y="787"/>
                  </a:lnTo>
                  <a:lnTo>
                    <a:pt x="5" y="823"/>
                  </a:lnTo>
                  <a:lnTo>
                    <a:pt x="9" y="859"/>
                  </a:lnTo>
                  <a:lnTo>
                    <a:pt x="14" y="894"/>
                  </a:lnTo>
                  <a:lnTo>
                    <a:pt x="20" y="928"/>
                  </a:lnTo>
                  <a:lnTo>
                    <a:pt x="27" y="963"/>
                  </a:lnTo>
                  <a:lnTo>
                    <a:pt x="33" y="995"/>
                  </a:lnTo>
                  <a:lnTo>
                    <a:pt x="43" y="1027"/>
                  </a:lnTo>
                  <a:lnTo>
                    <a:pt x="52" y="1058"/>
                  </a:lnTo>
                  <a:lnTo>
                    <a:pt x="62" y="1088"/>
                  </a:lnTo>
                  <a:lnTo>
                    <a:pt x="73" y="1118"/>
                  </a:lnTo>
                  <a:lnTo>
                    <a:pt x="85" y="1145"/>
                  </a:lnTo>
                  <a:lnTo>
                    <a:pt x="98" y="1173"/>
                  </a:lnTo>
                  <a:lnTo>
                    <a:pt x="112" y="1199"/>
                  </a:lnTo>
                  <a:lnTo>
                    <a:pt x="126" y="1224"/>
                  </a:lnTo>
                  <a:lnTo>
                    <a:pt x="141" y="1248"/>
                  </a:lnTo>
                  <a:lnTo>
                    <a:pt x="157" y="1271"/>
                  </a:lnTo>
                  <a:lnTo>
                    <a:pt x="173" y="1291"/>
                  </a:lnTo>
                  <a:lnTo>
                    <a:pt x="190" y="1312"/>
                  </a:lnTo>
                  <a:lnTo>
                    <a:pt x="207" y="1330"/>
                  </a:lnTo>
                  <a:lnTo>
                    <a:pt x="225" y="1347"/>
                  </a:lnTo>
                  <a:lnTo>
                    <a:pt x="243" y="1363"/>
                  </a:lnTo>
                  <a:lnTo>
                    <a:pt x="262" y="1378"/>
                  </a:lnTo>
                  <a:lnTo>
                    <a:pt x="282" y="1391"/>
                  </a:lnTo>
                  <a:lnTo>
                    <a:pt x="302" y="1402"/>
                  </a:lnTo>
                  <a:lnTo>
                    <a:pt x="322" y="1411"/>
                  </a:lnTo>
                  <a:lnTo>
                    <a:pt x="343" y="1419"/>
                  </a:lnTo>
                  <a:lnTo>
                    <a:pt x="364" y="1426"/>
                  </a:lnTo>
                  <a:lnTo>
                    <a:pt x="385" y="1431"/>
                  </a:lnTo>
                  <a:lnTo>
                    <a:pt x="408" y="1433"/>
                  </a:lnTo>
                  <a:lnTo>
                    <a:pt x="429" y="1434"/>
                  </a:lnTo>
                  <a:lnTo>
                    <a:pt x="451" y="1433"/>
                  </a:lnTo>
                  <a:lnTo>
                    <a:pt x="473" y="1431"/>
                  </a:lnTo>
                  <a:lnTo>
                    <a:pt x="495" y="1426"/>
                  </a:lnTo>
                  <a:lnTo>
                    <a:pt x="516" y="1419"/>
                  </a:lnTo>
                  <a:lnTo>
                    <a:pt x="537" y="1411"/>
                  </a:lnTo>
                  <a:lnTo>
                    <a:pt x="557" y="1402"/>
                  </a:lnTo>
                  <a:lnTo>
                    <a:pt x="577" y="1391"/>
                  </a:lnTo>
                  <a:lnTo>
                    <a:pt x="596" y="1378"/>
                  </a:lnTo>
                  <a:lnTo>
                    <a:pt x="616" y="1363"/>
                  </a:lnTo>
                  <a:lnTo>
                    <a:pt x="634" y="1347"/>
                  </a:lnTo>
                  <a:lnTo>
                    <a:pt x="652" y="1330"/>
                  </a:lnTo>
                  <a:lnTo>
                    <a:pt x="669" y="1312"/>
                  </a:lnTo>
                  <a:lnTo>
                    <a:pt x="686" y="1291"/>
                  </a:lnTo>
                  <a:lnTo>
                    <a:pt x="702" y="1271"/>
                  </a:lnTo>
                  <a:lnTo>
                    <a:pt x="718" y="1248"/>
                  </a:lnTo>
                  <a:lnTo>
                    <a:pt x="733" y="1224"/>
                  </a:lnTo>
                  <a:lnTo>
                    <a:pt x="747" y="1199"/>
                  </a:lnTo>
                  <a:lnTo>
                    <a:pt x="761" y="1173"/>
                  </a:lnTo>
                  <a:lnTo>
                    <a:pt x="773" y="1145"/>
                  </a:lnTo>
                  <a:lnTo>
                    <a:pt x="786" y="1118"/>
                  </a:lnTo>
                  <a:lnTo>
                    <a:pt x="797" y="1088"/>
                  </a:lnTo>
                  <a:lnTo>
                    <a:pt x="807" y="1058"/>
                  </a:lnTo>
                  <a:lnTo>
                    <a:pt x="816" y="1027"/>
                  </a:lnTo>
                  <a:lnTo>
                    <a:pt x="824" y="995"/>
                  </a:lnTo>
                  <a:lnTo>
                    <a:pt x="832" y="963"/>
                  </a:lnTo>
                  <a:lnTo>
                    <a:pt x="839" y="928"/>
                  </a:lnTo>
                  <a:lnTo>
                    <a:pt x="845" y="894"/>
                  </a:lnTo>
                  <a:lnTo>
                    <a:pt x="850" y="859"/>
                  </a:lnTo>
                  <a:lnTo>
                    <a:pt x="854" y="823"/>
                  </a:lnTo>
                  <a:lnTo>
                    <a:pt x="856" y="787"/>
                  </a:lnTo>
                  <a:lnTo>
                    <a:pt x="858" y="750"/>
                  </a:lnTo>
                  <a:lnTo>
                    <a:pt x="859" y="7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6" name="Group 35"/>
          <p:cNvGrpSpPr/>
          <p:nvPr/>
        </p:nvGrpSpPr>
        <p:grpSpPr>
          <a:xfrm>
            <a:off x="3409416" y="1752600"/>
            <a:ext cx="737111" cy="641350"/>
            <a:chOff x="-61913" y="2179638"/>
            <a:chExt cx="4710113" cy="4710112"/>
          </a:xfrm>
        </p:grpSpPr>
        <p:grpSp>
          <p:nvGrpSpPr>
            <p:cNvPr id="15" name="Group 18"/>
            <p:cNvGrpSpPr>
              <a:grpSpLocks noChangeAspect="1"/>
            </p:cNvGrpSpPr>
            <p:nvPr/>
          </p:nvGrpSpPr>
          <p:grpSpPr bwMode="auto">
            <a:xfrm>
              <a:off x="-61913" y="2179638"/>
              <a:ext cx="4710113" cy="4710112"/>
              <a:chOff x="-39" y="1373"/>
              <a:chExt cx="2967" cy="2967"/>
            </a:xfrm>
          </p:grpSpPr>
          <p:sp>
            <p:nvSpPr>
              <p:cNvPr id="16" name="AutoShape 17"/>
              <p:cNvSpPr>
                <a:spLocks noChangeAspect="1" noChangeArrowheads="1" noTextEdit="1"/>
              </p:cNvSpPr>
              <p:nvPr/>
            </p:nvSpPr>
            <p:spPr bwMode="auto">
              <a:xfrm>
                <a:off x="-39" y="1373"/>
                <a:ext cx="2967" cy="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9"/>
              <p:cNvSpPr>
                <a:spLocks/>
              </p:cNvSpPr>
              <p:nvPr/>
            </p:nvSpPr>
            <p:spPr bwMode="auto">
              <a:xfrm>
                <a:off x="-39" y="1373"/>
                <a:ext cx="2967" cy="2967"/>
              </a:xfrm>
              <a:custGeom>
                <a:avLst/>
                <a:gdLst>
                  <a:gd name="T0" fmla="*/ 17756 w 17802"/>
                  <a:gd name="T1" fmla="*/ 7990 h 17802"/>
                  <a:gd name="T2" fmla="*/ 17522 w 17802"/>
                  <a:gd name="T3" fmla="*/ 6675 h 17802"/>
                  <a:gd name="T4" fmla="*/ 17102 w 17802"/>
                  <a:gd name="T5" fmla="*/ 5434 h 17802"/>
                  <a:gd name="T6" fmla="*/ 16512 w 17802"/>
                  <a:gd name="T7" fmla="*/ 4282 h 17802"/>
                  <a:gd name="T8" fmla="*/ 15768 w 17802"/>
                  <a:gd name="T9" fmla="*/ 3237 h 17802"/>
                  <a:gd name="T10" fmla="*/ 14885 w 17802"/>
                  <a:gd name="T11" fmla="*/ 2310 h 17802"/>
                  <a:gd name="T12" fmla="*/ 13877 w 17802"/>
                  <a:gd name="T13" fmla="*/ 1519 h 17802"/>
                  <a:gd name="T14" fmla="*/ 12758 w 17802"/>
                  <a:gd name="T15" fmla="*/ 877 h 17802"/>
                  <a:gd name="T16" fmla="*/ 11547 w 17802"/>
                  <a:gd name="T17" fmla="*/ 399 h 17802"/>
                  <a:gd name="T18" fmla="*/ 10256 w 17802"/>
                  <a:gd name="T19" fmla="*/ 102 h 17802"/>
                  <a:gd name="T20" fmla="*/ 8901 w 17802"/>
                  <a:gd name="T21" fmla="*/ 0 h 17802"/>
                  <a:gd name="T22" fmla="*/ 7546 w 17802"/>
                  <a:gd name="T23" fmla="*/ 102 h 17802"/>
                  <a:gd name="T24" fmla="*/ 6255 w 17802"/>
                  <a:gd name="T25" fmla="*/ 399 h 17802"/>
                  <a:gd name="T26" fmla="*/ 5044 w 17802"/>
                  <a:gd name="T27" fmla="*/ 877 h 17802"/>
                  <a:gd name="T28" fmla="*/ 3925 w 17802"/>
                  <a:gd name="T29" fmla="*/ 1519 h 17802"/>
                  <a:gd name="T30" fmla="*/ 2917 w 17802"/>
                  <a:gd name="T31" fmla="*/ 2310 h 17802"/>
                  <a:gd name="T32" fmla="*/ 2034 w 17802"/>
                  <a:gd name="T33" fmla="*/ 3237 h 17802"/>
                  <a:gd name="T34" fmla="*/ 1290 w 17802"/>
                  <a:gd name="T35" fmla="*/ 4282 h 17802"/>
                  <a:gd name="T36" fmla="*/ 700 w 17802"/>
                  <a:gd name="T37" fmla="*/ 5434 h 17802"/>
                  <a:gd name="T38" fmla="*/ 280 w 17802"/>
                  <a:gd name="T39" fmla="*/ 6675 h 17802"/>
                  <a:gd name="T40" fmla="*/ 46 w 17802"/>
                  <a:gd name="T41" fmla="*/ 7990 h 17802"/>
                  <a:gd name="T42" fmla="*/ 11 w 17802"/>
                  <a:gd name="T43" fmla="*/ 9358 h 17802"/>
                  <a:gd name="T44" fmla="*/ 181 w 17802"/>
                  <a:gd name="T45" fmla="*/ 10695 h 17802"/>
                  <a:gd name="T46" fmla="*/ 541 w 17802"/>
                  <a:gd name="T47" fmla="*/ 11961 h 17802"/>
                  <a:gd name="T48" fmla="*/ 1075 w 17802"/>
                  <a:gd name="T49" fmla="*/ 13142 h 17802"/>
                  <a:gd name="T50" fmla="*/ 1769 w 17802"/>
                  <a:gd name="T51" fmla="*/ 14226 h 17802"/>
                  <a:gd name="T52" fmla="*/ 2608 w 17802"/>
                  <a:gd name="T53" fmla="*/ 15194 h 17802"/>
                  <a:gd name="T54" fmla="*/ 3576 w 17802"/>
                  <a:gd name="T55" fmla="*/ 16033 h 17802"/>
                  <a:gd name="T56" fmla="*/ 4660 w 17802"/>
                  <a:gd name="T57" fmla="*/ 16727 h 17802"/>
                  <a:gd name="T58" fmla="*/ 5841 w 17802"/>
                  <a:gd name="T59" fmla="*/ 17261 h 17802"/>
                  <a:gd name="T60" fmla="*/ 7107 w 17802"/>
                  <a:gd name="T61" fmla="*/ 17621 h 17802"/>
                  <a:gd name="T62" fmla="*/ 8444 w 17802"/>
                  <a:gd name="T63" fmla="*/ 17791 h 17802"/>
                  <a:gd name="T64" fmla="*/ 9811 w 17802"/>
                  <a:gd name="T65" fmla="*/ 17756 h 17802"/>
                  <a:gd name="T66" fmla="*/ 11125 w 17802"/>
                  <a:gd name="T67" fmla="*/ 17522 h 17802"/>
                  <a:gd name="T68" fmla="*/ 12365 w 17802"/>
                  <a:gd name="T69" fmla="*/ 17102 h 17802"/>
                  <a:gd name="T70" fmla="*/ 13515 w 17802"/>
                  <a:gd name="T71" fmla="*/ 16512 h 17802"/>
                  <a:gd name="T72" fmla="*/ 14562 w 17802"/>
                  <a:gd name="T73" fmla="*/ 15768 h 17802"/>
                  <a:gd name="T74" fmla="*/ 15489 w 17802"/>
                  <a:gd name="T75" fmla="*/ 14885 h 17802"/>
                  <a:gd name="T76" fmla="*/ 16281 w 17802"/>
                  <a:gd name="T77" fmla="*/ 13877 h 17802"/>
                  <a:gd name="T78" fmla="*/ 16924 w 17802"/>
                  <a:gd name="T79" fmla="*/ 12758 h 17802"/>
                  <a:gd name="T80" fmla="*/ 17401 w 17802"/>
                  <a:gd name="T81" fmla="*/ 11547 h 17802"/>
                  <a:gd name="T82" fmla="*/ 17700 w 17802"/>
                  <a:gd name="T83" fmla="*/ 10256 h 17802"/>
                  <a:gd name="T84" fmla="*/ 17802 w 17802"/>
                  <a:gd name="T85" fmla="*/ 8901 h 17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802" h="17802">
                    <a:moveTo>
                      <a:pt x="17802" y="8901"/>
                    </a:moveTo>
                    <a:lnTo>
                      <a:pt x="17791" y="8443"/>
                    </a:lnTo>
                    <a:lnTo>
                      <a:pt x="17756" y="7990"/>
                    </a:lnTo>
                    <a:lnTo>
                      <a:pt x="17700" y="7544"/>
                    </a:lnTo>
                    <a:lnTo>
                      <a:pt x="17621" y="7105"/>
                    </a:lnTo>
                    <a:lnTo>
                      <a:pt x="17522" y="6675"/>
                    </a:lnTo>
                    <a:lnTo>
                      <a:pt x="17401" y="6252"/>
                    </a:lnTo>
                    <a:lnTo>
                      <a:pt x="17261" y="5838"/>
                    </a:lnTo>
                    <a:lnTo>
                      <a:pt x="17102" y="5434"/>
                    </a:lnTo>
                    <a:lnTo>
                      <a:pt x="16924" y="5039"/>
                    </a:lnTo>
                    <a:lnTo>
                      <a:pt x="16727" y="4655"/>
                    </a:lnTo>
                    <a:lnTo>
                      <a:pt x="16512" y="4282"/>
                    </a:lnTo>
                    <a:lnTo>
                      <a:pt x="16281" y="3922"/>
                    </a:lnTo>
                    <a:lnTo>
                      <a:pt x="16033" y="3573"/>
                    </a:lnTo>
                    <a:lnTo>
                      <a:pt x="15768" y="3237"/>
                    </a:lnTo>
                    <a:lnTo>
                      <a:pt x="15489" y="2914"/>
                    </a:lnTo>
                    <a:lnTo>
                      <a:pt x="15194" y="2605"/>
                    </a:lnTo>
                    <a:lnTo>
                      <a:pt x="14885" y="2310"/>
                    </a:lnTo>
                    <a:lnTo>
                      <a:pt x="14562" y="2031"/>
                    </a:lnTo>
                    <a:lnTo>
                      <a:pt x="14225" y="1767"/>
                    </a:lnTo>
                    <a:lnTo>
                      <a:pt x="13877" y="1519"/>
                    </a:lnTo>
                    <a:lnTo>
                      <a:pt x="13515" y="1287"/>
                    </a:lnTo>
                    <a:lnTo>
                      <a:pt x="13142" y="1073"/>
                    </a:lnTo>
                    <a:lnTo>
                      <a:pt x="12758" y="877"/>
                    </a:lnTo>
                    <a:lnTo>
                      <a:pt x="12365" y="699"/>
                    </a:lnTo>
                    <a:lnTo>
                      <a:pt x="11961" y="540"/>
                    </a:lnTo>
                    <a:lnTo>
                      <a:pt x="11547" y="399"/>
                    </a:lnTo>
                    <a:lnTo>
                      <a:pt x="11125" y="280"/>
                    </a:lnTo>
                    <a:lnTo>
                      <a:pt x="10695" y="180"/>
                    </a:lnTo>
                    <a:lnTo>
                      <a:pt x="10256" y="102"/>
                    </a:lnTo>
                    <a:lnTo>
                      <a:pt x="9811" y="46"/>
                    </a:lnTo>
                    <a:lnTo>
                      <a:pt x="9358" y="11"/>
                    </a:lnTo>
                    <a:lnTo>
                      <a:pt x="8901" y="0"/>
                    </a:lnTo>
                    <a:lnTo>
                      <a:pt x="8444" y="11"/>
                    </a:lnTo>
                    <a:lnTo>
                      <a:pt x="7991" y="46"/>
                    </a:lnTo>
                    <a:lnTo>
                      <a:pt x="7546" y="102"/>
                    </a:lnTo>
                    <a:lnTo>
                      <a:pt x="7107" y="180"/>
                    </a:lnTo>
                    <a:lnTo>
                      <a:pt x="6677" y="280"/>
                    </a:lnTo>
                    <a:lnTo>
                      <a:pt x="6255" y="399"/>
                    </a:lnTo>
                    <a:lnTo>
                      <a:pt x="5841" y="540"/>
                    </a:lnTo>
                    <a:lnTo>
                      <a:pt x="5437" y="699"/>
                    </a:lnTo>
                    <a:lnTo>
                      <a:pt x="5044" y="877"/>
                    </a:lnTo>
                    <a:lnTo>
                      <a:pt x="4660" y="1073"/>
                    </a:lnTo>
                    <a:lnTo>
                      <a:pt x="4287" y="1287"/>
                    </a:lnTo>
                    <a:lnTo>
                      <a:pt x="3925" y="1519"/>
                    </a:lnTo>
                    <a:lnTo>
                      <a:pt x="3576" y="1767"/>
                    </a:lnTo>
                    <a:lnTo>
                      <a:pt x="3240" y="2031"/>
                    </a:lnTo>
                    <a:lnTo>
                      <a:pt x="2917" y="2310"/>
                    </a:lnTo>
                    <a:lnTo>
                      <a:pt x="2608" y="2605"/>
                    </a:lnTo>
                    <a:lnTo>
                      <a:pt x="2313" y="2914"/>
                    </a:lnTo>
                    <a:lnTo>
                      <a:pt x="2034" y="3237"/>
                    </a:lnTo>
                    <a:lnTo>
                      <a:pt x="1769" y="3573"/>
                    </a:lnTo>
                    <a:lnTo>
                      <a:pt x="1521" y="3922"/>
                    </a:lnTo>
                    <a:lnTo>
                      <a:pt x="1290" y="4282"/>
                    </a:lnTo>
                    <a:lnTo>
                      <a:pt x="1075" y="4655"/>
                    </a:lnTo>
                    <a:lnTo>
                      <a:pt x="878" y="5039"/>
                    </a:lnTo>
                    <a:lnTo>
                      <a:pt x="700" y="5434"/>
                    </a:lnTo>
                    <a:lnTo>
                      <a:pt x="541" y="5838"/>
                    </a:lnTo>
                    <a:lnTo>
                      <a:pt x="401" y="6252"/>
                    </a:lnTo>
                    <a:lnTo>
                      <a:pt x="280" y="6675"/>
                    </a:lnTo>
                    <a:lnTo>
                      <a:pt x="181" y="7105"/>
                    </a:lnTo>
                    <a:lnTo>
                      <a:pt x="102" y="7544"/>
                    </a:lnTo>
                    <a:lnTo>
                      <a:pt x="46" y="7990"/>
                    </a:lnTo>
                    <a:lnTo>
                      <a:pt x="11" y="8443"/>
                    </a:lnTo>
                    <a:lnTo>
                      <a:pt x="0" y="8901"/>
                    </a:lnTo>
                    <a:lnTo>
                      <a:pt x="11" y="9358"/>
                    </a:lnTo>
                    <a:lnTo>
                      <a:pt x="46" y="9811"/>
                    </a:lnTo>
                    <a:lnTo>
                      <a:pt x="102" y="10256"/>
                    </a:lnTo>
                    <a:lnTo>
                      <a:pt x="181" y="10695"/>
                    </a:lnTo>
                    <a:lnTo>
                      <a:pt x="280" y="11125"/>
                    </a:lnTo>
                    <a:lnTo>
                      <a:pt x="401" y="11547"/>
                    </a:lnTo>
                    <a:lnTo>
                      <a:pt x="541" y="11961"/>
                    </a:lnTo>
                    <a:lnTo>
                      <a:pt x="700" y="12365"/>
                    </a:lnTo>
                    <a:lnTo>
                      <a:pt x="878" y="12758"/>
                    </a:lnTo>
                    <a:lnTo>
                      <a:pt x="1075" y="13142"/>
                    </a:lnTo>
                    <a:lnTo>
                      <a:pt x="1290" y="13515"/>
                    </a:lnTo>
                    <a:lnTo>
                      <a:pt x="1521" y="13877"/>
                    </a:lnTo>
                    <a:lnTo>
                      <a:pt x="1769" y="14226"/>
                    </a:lnTo>
                    <a:lnTo>
                      <a:pt x="2034" y="14562"/>
                    </a:lnTo>
                    <a:lnTo>
                      <a:pt x="2313" y="14885"/>
                    </a:lnTo>
                    <a:lnTo>
                      <a:pt x="2608" y="15194"/>
                    </a:lnTo>
                    <a:lnTo>
                      <a:pt x="2917" y="15489"/>
                    </a:lnTo>
                    <a:lnTo>
                      <a:pt x="3240" y="15768"/>
                    </a:lnTo>
                    <a:lnTo>
                      <a:pt x="3576" y="16033"/>
                    </a:lnTo>
                    <a:lnTo>
                      <a:pt x="3925" y="16281"/>
                    </a:lnTo>
                    <a:lnTo>
                      <a:pt x="4287" y="16512"/>
                    </a:lnTo>
                    <a:lnTo>
                      <a:pt x="4660" y="16727"/>
                    </a:lnTo>
                    <a:lnTo>
                      <a:pt x="5044" y="16924"/>
                    </a:lnTo>
                    <a:lnTo>
                      <a:pt x="5437" y="17102"/>
                    </a:lnTo>
                    <a:lnTo>
                      <a:pt x="5841" y="17261"/>
                    </a:lnTo>
                    <a:lnTo>
                      <a:pt x="6255" y="17401"/>
                    </a:lnTo>
                    <a:lnTo>
                      <a:pt x="6677" y="17522"/>
                    </a:lnTo>
                    <a:lnTo>
                      <a:pt x="7107" y="17621"/>
                    </a:lnTo>
                    <a:lnTo>
                      <a:pt x="7546" y="17700"/>
                    </a:lnTo>
                    <a:lnTo>
                      <a:pt x="7991" y="17756"/>
                    </a:lnTo>
                    <a:lnTo>
                      <a:pt x="8444" y="17791"/>
                    </a:lnTo>
                    <a:lnTo>
                      <a:pt x="8901" y="17802"/>
                    </a:lnTo>
                    <a:lnTo>
                      <a:pt x="9358" y="17791"/>
                    </a:lnTo>
                    <a:lnTo>
                      <a:pt x="9811" y="17756"/>
                    </a:lnTo>
                    <a:lnTo>
                      <a:pt x="10256" y="17700"/>
                    </a:lnTo>
                    <a:lnTo>
                      <a:pt x="10695" y="17621"/>
                    </a:lnTo>
                    <a:lnTo>
                      <a:pt x="11125" y="17522"/>
                    </a:lnTo>
                    <a:lnTo>
                      <a:pt x="11547" y="17401"/>
                    </a:lnTo>
                    <a:lnTo>
                      <a:pt x="11961" y="17261"/>
                    </a:lnTo>
                    <a:lnTo>
                      <a:pt x="12365" y="17102"/>
                    </a:lnTo>
                    <a:lnTo>
                      <a:pt x="12758" y="16924"/>
                    </a:lnTo>
                    <a:lnTo>
                      <a:pt x="13142" y="16727"/>
                    </a:lnTo>
                    <a:lnTo>
                      <a:pt x="13515" y="16512"/>
                    </a:lnTo>
                    <a:lnTo>
                      <a:pt x="13877" y="16281"/>
                    </a:lnTo>
                    <a:lnTo>
                      <a:pt x="14225" y="16033"/>
                    </a:lnTo>
                    <a:lnTo>
                      <a:pt x="14562" y="15768"/>
                    </a:lnTo>
                    <a:lnTo>
                      <a:pt x="14885" y="15489"/>
                    </a:lnTo>
                    <a:lnTo>
                      <a:pt x="15194" y="15194"/>
                    </a:lnTo>
                    <a:lnTo>
                      <a:pt x="15489" y="14885"/>
                    </a:lnTo>
                    <a:lnTo>
                      <a:pt x="15768" y="14562"/>
                    </a:lnTo>
                    <a:lnTo>
                      <a:pt x="16033" y="14226"/>
                    </a:lnTo>
                    <a:lnTo>
                      <a:pt x="16281" y="13877"/>
                    </a:lnTo>
                    <a:lnTo>
                      <a:pt x="16512" y="13515"/>
                    </a:lnTo>
                    <a:lnTo>
                      <a:pt x="16727" y="13142"/>
                    </a:lnTo>
                    <a:lnTo>
                      <a:pt x="16924" y="12758"/>
                    </a:lnTo>
                    <a:lnTo>
                      <a:pt x="17102" y="12365"/>
                    </a:lnTo>
                    <a:lnTo>
                      <a:pt x="17261" y="11961"/>
                    </a:lnTo>
                    <a:lnTo>
                      <a:pt x="17401" y="11547"/>
                    </a:lnTo>
                    <a:lnTo>
                      <a:pt x="17522" y="11125"/>
                    </a:lnTo>
                    <a:lnTo>
                      <a:pt x="17621" y="10695"/>
                    </a:lnTo>
                    <a:lnTo>
                      <a:pt x="17700" y="10256"/>
                    </a:lnTo>
                    <a:lnTo>
                      <a:pt x="17756" y="9811"/>
                    </a:lnTo>
                    <a:lnTo>
                      <a:pt x="17791" y="9358"/>
                    </a:lnTo>
                    <a:lnTo>
                      <a:pt x="17802" y="8901"/>
                    </a:lnTo>
                    <a:close/>
                  </a:path>
                </a:pathLst>
              </a:custGeom>
              <a:solidFill>
                <a:srgbClr val="FCD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0"/>
              <p:cNvSpPr>
                <a:spLocks/>
              </p:cNvSpPr>
              <p:nvPr/>
            </p:nvSpPr>
            <p:spPr bwMode="auto">
              <a:xfrm>
                <a:off x="135" y="2857"/>
                <a:ext cx="2618" cy="1308"/>
              </a:xfrm>
              <a:custGeom>
                <a:avLst/>
                <a:gdLst>
                  <a:gd name="T0" fmla="*/ 40 w 15711"/>
                  <a:gd name="T1" fmla="*/ 802 h 7851"/>
                  <a:gd name="T2" fmla="*/ 247 w 15711"/>
                  <a:gd name="T3" fmla="*/ 1962 h 7851"/>
                  <a:gd name="T4" fmla="*/ 618 w 15711"/>
                  <a:gd name="T5" fmla="*/ 3055 h 7851"/>
                  <a:gd name="T6" fmla="*/ 1138 w 15711"/>
                  <a:gd name="T7" fmla="*/ 4070 h 7851"/>
                  <a:gd name="T8" fmla="*/ 1794 w 15711"/>
                  <a:gd name="T9" fmla="*/ 4993 h 7851"/>
                  <a:gd name="T10" fmla="*/ 2574 w 15711"/>
                  <a:gd name="T11" fmla="*/ 5811 h 7851"/>
                  <a:gd name="T12" fmla="*/ 3464 w 15711"/>
                  <a:gd name="T13" fmla="*/ 6510 h 7851"/>
                  <a:gd name="T14" fmla="*/ 4451 w 15711"/>
                  <a:gd name="T15" fmla="*/ 7076 h 7851"/>
                  <a:gd name="T16" fmla="*/ 5521 w 15711"/>
                  <a:gd name="T17" fmla="*/ 7498 h 7851"/>
                  <a:gd name="T18" fmla="*/ 6663 w 15711"/>
                  <a:gd name="T19" fmla="*/ 7761 h 7851"/>
                  <a:gd name="T20" fmla="*/ 7860 w 15711"/>
                  <a:gd name="T21" fmla="*/ 7851 h 7851"/>
                  <a:gd name="T22" fmla="*/ 9055 w 15711"/>
                  <a:gd name="T23" fmla="*/ 7761 h 7851"/>
                  <a:gd name="T24" fmla="*/ 10194 w 15711"/>
                  <a:gd name="T25" fmla="*/ 7498 h 7851"/>
                  <a:gd name="T26" fmla="*/ 11264 w 15711"/>
                  <a:gd name="T27" fmla="*/ 7076 h 7851"/>
                  <a:gd name="T28" fmla="*/ 12249 w 15711"/>
                  <a:gd name="T29" fmla="*/ 6510 h 7851"/>
                  <a:gd name="T30" fmla="*/ 13138 w 15711"/>
                  <a:gd name="T31" fmla="*/ 5811 h 7851"/>
                  <a:gd name="T32" fmla="*/ 13917 w 15711"/>
                  <a:gd name="T33" fmla="*/ 4993 h 7851"/>
                  <a:gd name="T34" fmla="*/ 14574 w 15711"/>
                  <a:gd name="T35" fmla="*/ 4070 h 7851"/>
                  <a:gd name="T36" fmla="*/ 15093 w 15711"/>
                  <a:gd name="T37" fmla="*/ 3055 h 7851"/>
                  <a:gd name="T38" fmla="*/ 15464 w 15711"/>
                  <a:gd name="T39" fmla="*/ 1962 h 7851"/>
                  <a:gd name="T40" fmla="*/ 15671 w 15711"/>
                  <a:gd name="T41" fmla="*/ 802 h 7851"/>
                  <a:gd name="T42" fmla="*/ 15710 w 15711"/>
                  <a:gd name="T43" fmla="*/ 17 h 7851"/>
                  <a:gd name="T44" fmla="*/ 15687 w 15711"/>
                  <a:gd name="T45" fmla="*/ 241 h 7851"/>
                  <a:gd name="T46" fmla="*/ 15606 w 15711"/>
                  <a:gd name="T47" fmla="*/ 689 h 7851"/>
                  <a:gd name="T48" fmla="*/ 15431 w 15711"/>
                  <a:gd name="T49" fmla="*/ 1303 h 7851"/>
                  <a:gd name="T50" fmla="*/ 15127 w 15711"/>
                  <a:gd name="T51" fmla="*/ 2028 h 7851"/>
                  <a:gd name="T52" fmla="*/ 14657 w 15711"/>
                  <a:gd name="T53" fmla="*/ 2808 h 7851"/>
                  <a:gd name="T54" fmla="*/ 13987 w 15711"/>
                  <a:gd name="T55" fmla="*/ 3589 h 7851"/>
                  <a:gd name="T56" fmla="*/ 13080 w 15711"/>
                  <a:gd name="T57" fmla="*/ 4314 h 7851"/>
                  <a:gd name="T58" fmla="*/ 11902 w 15711"/>
                  <a:gd name="T59" fmla="*/ 4928 h 7851"/>
                  <a:gd name="T60" fmla="*/ 10417 w 15711"/>
                  <a:gd name="T61" fmla="*/ 5375 h 7851"/>
                  <a:gd name="T62" fmla="*/ 8588 w 15711"/>
                  <a:gd name="T63" fmla="*/ 5601 h 7851"/>
                  <a:gd name="T64" fmla="*/ 6553 w 15711"/>
                  <a:gd name="T65" fmla="*/ 5553 h 7851"/>
                  <a:gd name="T66" fmla="*/ 4838 w 15711"/>
                  <a:gd name="T67" fmla="*/ 5248 h 7851"/>
                  <a:gd name="T68" fmla="*/ 3452 w 15711"/>
                  <a:gd name="T69" fmla="*/ 4739 h 7851"/>
                  <a:gd name="T70" fmla="*/ 2358 w 15711"/>
                  <a:gd name="T71" fmla="*/ 4082 h 7851"/>
                  <a:gd name="T72" fmla="*/ 1524 w 15711"/>
                  <a:gd name="T73" fmla="*/ 3332 h 7851"/>
                  <a:gd name="T74" fmla="*/ 913 w 15711"/>
                  <a:gd name="T75" fmla="*/ 2546 h 7851"/>
                  <a:gd name="T76" fmla="*/ 492 w 15711"/>
                  <a:gd name="T77" fmla="*/ 1777 h 7851"/>
                  <a:gd name="T78" fmla="*/ 224 w 15711"/>
                  <a:gd name="T79" fmla="*/ 1083 h 7851"/>
                  <a:gd name="T80" fmla="*/ 77 w 15711"/>
                  <a:gd name="T81" fmla="*/ 518 h 7851"/>
                  <a:gd name="T82" fmla="*/ 14 w 15711"/>
                  <a:gd name="T83" fmla="*/ 139 h 7851"/>
                  <a:gd name="T84" fmla="*/ 0 w 15711"/>
                  <a:gd name="T85" fmla="*/ 0 h 7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11" h="7851">
                    <a:moveTo>
                      <a:pt x="0" y="0"/>
                    </a:moveTo>
                    <a:lnTo>
                      <a:pt x="10" y="404"/>
                    </a:lnTo>
                    <a:lnTo>
                      <a:pt x="40" y="802"/>
                    </a:lnTo>
                    <a:lnTo>
                      <a:pt x="91" y="1195"/>
                    </a:lnTo>
                    <a:lnTo>
                      <a:pt x="160" y="1582"/>
                    </a:lnTo>
                    <a:lnTo>
                      <a:pt x="247" y="1962"/>
                    </a:lnTo>
                    <a:lnTo>
                      <a:pt x="353" y="2334"/>
                    </a:lnTo>
                    <a:lnTo>
                      <a:pt x="477" y="2699"/>
                    </a:lnTo>
                    <a:lnTo>
                      <a:pt x="618" y="3055"/>
                    </a:lnTo>
                    <a:lnTo>
                      <a:pt x="775" y="3404"/>
                    </a:lnTo>
                    <a:lnTo>
                      <a:pt x="948" y="3742"/>
                    </a:lnTo>
                    <a:lnTo>
                      <a:pt x="1138" y="4070"/>
                    </a:lnTo>
                    <a:lnTo>
                      <a:pt x="1342" y="4389"/>
                    </a:lnTo>
                    <a:lnTo>
                      <a:pt x="1561" y="4696"/>
                    </a:lnTo>
                    <a:lnTo>
                      <a:pt x="1794" y="4993"/>
                    </a:lnTo>
                    <a:lnTo>
                      <a:pt x="2041" y="5278"/>
                    </a:lnTo>
                    <a:lnTo>
                      <a:pt x="2301" y="5551"/>
                    </a:lnTo>
                    <a:lnTo>
                      <a:pt x="2574" y="5811"/>
                    </a:lnTo>
                    <a:lnTo>
                      <a:pt x="2859" y="6058"/>
                    </a:lnTo>
                    <a:lnTo>
                      <a:pt x="3156" y="6291"/>
                    </a:lnTo>
                    <a:lnTo>
                      <a:pt x="3464" y="6510"/>
                    </a:lnTo>
                    <a:lnTo>
                      <a:pt x="3783" y="6714"/>
                    </a:lnTo>
                    <a:lnTo>
                      <a:pt x="4113" y="6903"/>
                    </a:lnTo>
                    <a:lnTo>
                      <a:pt x="4451" y="7076"/>
                    </a:lnTo>
                    <a:lnTo>
                      <a:pt x="4799" y="7233"/>
                    </a:lnTo>
                    <a:lnTo>
                      <a:pt x="5156" y="7374"/>
                    </a:lnTo>
                    <a:lnTo>
                      <a:pt x="5521" y="7498"/>
                    </a:lnTo>
                    <a:lnTo>
                      <a:pt x="5895" y="7604"/>
                    </a:lnTo>
                    <a:lnTo>
                      <a:pt x="6276" y="7692"/>
                    </a:lnTo>
                    <a:lnTo>
                      <a:pt x="6663" y="7761"/>
                    </a:lnTo>
                    <a:lnTo>
                      <a:pt x="7056" y="7811"/>
                    </a:lnTo>
                    <a:lnTo>
                      <a:pt x="7455" y="7841"/>
                    </a:lnTo>
                    <a:lnTo>
                      <a:pt x="7860" y="7851"/>
                    </a:lnTo>
                    <a:lnTo>
                      <a:pt x="8264" y="7841"/>
                    </a:lnTo>
                    <a:lnTo>
                      <a:pt x="8662" y="7811"/>
                    </a:lnTo>
                    <a:lnTo>
                      <a:pt x="9055" y="7761"/>
                    </a:lnTo>
                    <a:lnTo>
                      <a:pt x="9442" y="7692"/>
                    </a:lnTo>
                    <a:lnTo>
                      <a:pt x="9822" y="7604"/>
                    </a:lnTo>
                    <a:lnTo>
                      <a:pt x="10194" y="7498"/>
                    </a:lnTo>
                    <a:lnTo>
                      <a:pt x="10559" y="7374"/>
                    </a:lnTo>
                    <a:lnTo>
                      <a:pt x="10915" y="7233"/>
                    </a:lnTo>
                    <a:lnTo>
                      <a:pt x="11264" y="7076"/>
                    </a:lnTo>
                    <a:lnTo>
                      <a:pt x="11602" y="6903"/>
                    </a:lnTo>
                    <a:lnTo>
                      <a:pt x="11930" y="6714"/>
                    </a:lnTo>
                    <a:lnTo>
                      <a:pt x="12249" y="6510"/>
                    </a:lnTo>
                    <a:lnTo>
                      <a:pt x="12556" y="6291"/>
                    </a:lnTo>
                    <a:lnTo>
                      <a:pt x="12853" y="6058"/>
                    </a:lnTo>
                    <a:lnTo>
                      <a:pt x="13138" y="5811"/>
                    </a:lnTo>
                    <a:lnTo>
                      <a:pt x="13411" y="5551"/>
                    </a:lnTo>
                    <a:lnTo>
                      <a:pt x="13671" y="5278"/>
                    </a:lnTo>
                    <a:lnTo>
                      <a:pt x="13917" y="4993"/>
                    </a:lnTo>
                    <a:lnTo>
                      <a:pt x="14151" y="4696"/>
                    </a:lnTo>
                    <a:lnTo>
                      <a:pt x="14370" y="4389"/>
                    </a:lnTo>
                    <a:lnTo>
                      <a:pt x="14574" y="4070"/>
                    </a:lnTo>
                    <a:lnTo>
                      <a:pt x="14763" y="3742"/>
                    </a:lnTo>
                    <a:lnTo>
                      <a:pt x="14936" y="3404"/>
                    </a:lnTo>
                    <a:lnTo>
                      <a:pt x="15093" y="3055"/>
                    </a:lnTo>
                    <a:lnTo>
                      <a:pt x="15234" y="2699"/>
                    </a:lnTo>
                    <a:lnTo>
                      <a:pt x="15358" y="2334"/>
                    </a:lnTo>
                    <a:lnTo>
                      <a:pt x="15464" y="1962"/>
                    </a:lnTo>
                    <a:lnTo>
                      <a:pt x="15552" y="1582"/>
                    </a:lnTo>
                    <a:lnTo>
                      <a:pt x="15621" y="1195"/>
                    </a:lnTo>
                    <a:lnTo>
                      <a:pt x="15671" y="802"/>
                    </a:lnTo>
                    <a:lnTo>
                      <a:pt x="15701" y="404"/>
                    </a:lnTo>
                    <a:lnTo>
                      <a:pt x="15711" y="0"/>
                    </a:lnTo>
                    <a:lnTo>
                      <a:pt x="15710" y="17"/>
                    </a:lnTo>
                    <a:lnTo>
                      <a:pt x="15706" y="63"/>
                    </a:lnTo>
                    <a:lnTo>
                      <a:pt x="15700" y="139"/>
                    </a:lnTo>
                    <a:lnTo>
                      <a:pt x="15687" y="241"/>
                    </a:lnTo>
                    <a:lnTo>
                      <a:pt x="15668" y="368"/>
                    </a:lnTo>
                    <a:lnTo>
                      <a:pt x="15642" y="518"/>
                    </a:lnTo>
                    <a:lnTo>
                      <a:pt x="15606" y="689"/>
                    </a:lnTo>
                    <a:lnTo>
                      <a:pt x="15559" y="878"/>
                    </a:lnTo>
                    <a:lnTo>
                      <a:pt x="15502" y="1083"/>
                    </a:lnTo>
                    <a:lnTo>
                      <a:pt x="15431" y="1303"/>
                    </a:lnTo>
                    <a:lnTo>
                      <a:pt x="15346" y="1534"/>
                    </a:lnTo>
                    <a:lnTo>
                      <a:pt x="15244" y="1777"/>
                    </a:lnTo>
                    <a:lnTo>
                      <a:pt x="15127" y="2028"/>
                    </a:lnTo>
                    <a:lnTo>
                      <a:pt x="14990" y="2284"/>
                    </a:lnTo>
                    <a:lnTo>
                      <a:pt x="14834" y="2546"/>
                    </a:lnTo>
                    <a:lnTo>
                      <a:pt x="14657" y="2808"/>
                    </a:lnTo>
                    <a:lnTo>
                      <a:pt x="14458" y="3071"/>
                    </a:lnTo>
                    <a:lnTo>
                      <a:pt x="14234" y="3332"/>
                    </a:lnTo>
                    <a:lnTo>
                      <a:pt x="13987" y="3589"/>
                    </a:lnTo>
                    <a:lnTo>
                      <a:pt x="13712" y="3840"/>
                    </a:lnTo>
                    <a:lnTo>
                      <a:pt x="13411" y="4082"/>
                    </a:lnTo>
                    <a:lnTo>
                      <a:pt x="13080" y="4314"/>
                    </a:lnTo>
                    <a:lnTo>
                      <a:pt x="12720" y="4534"/>
                    </a:lnTo>
                    <a:lnTo>
                      <a:pt x="12327" y="4739"/>
                    </a:lnTo>
                    <a:lnTo>
                      <a:pt x="11902" y="4928"/>
                    </a:lnTo>
                    <a:lnTo>
                      <a:pt x="11443" y="5098"/>
                    </a:lnTo>
                    <a:lnTo>
                      <a:pt x="10948" y="5248"/>
                    </a:lnTo>
                    <a:lnTo>
                      <a:pt x="10417" y="5375"/>
                    </a:lnTo>
                    <a:lnTo>
                      <a:pt x="9847" y="5477"/>
                    </a:lnTo>
                    <a:lnTo>
                      <a:pt x="9237" y="5553"/>
                    </a:lnTo>
                    <a:lnTo>
                      <a:pt x="8588" y="5601"/>
                    </a:lnTo>
                    <a:lnTo>
                      <a:pt x="7896" y="5617"/>
                    </a:lnTo>
                    <a:lnTo>
                      <a:pt x="7204" y="5601"/>
                    </a:lnTo>
                    <a:lnTo>
                      <a:pt x="6553" y="5553"/>
                    </a:lnTo>
                    <a:lnTo>
                      <a:pt x="5943" y="5477"/>
                    </a:lnTo>
                    <a:lnTo>
                      <a:pt x="5371" y="5375"/>
                    </a:lnTo>
                    <a:lnTo>
                      <a:pt x="4838" y="5248"/>
                    </a:lnTo>
                    <a:lnTo>
                      <a:pt x="4341" y="5098"/>
                    </a:lnTo>
                    <a:lnTo>
                      <a:pt x="3879" y="4928"/>
                    </a:lnTo>
                    <a:lnTo>
                      <a:pt x="3452" y="4739"/>
                    </a:lnTo>
                    <a:lnTo>
                      <a:pt x="3056" y="4534"/>
                    </a:lnTo>
                    <a:lnTo>
                      <a:pt x="2692" y="4314"/>
                    </a:lnTo>
                    <a:lnTo>
                      <a:pt x="2358" y="4082"/>
                    </a:lnTo>
                    <a:lnTo>
                      <a:pt x="2053" y="3840"/>
                    </a:lnTo>
                    <a:lnTo>
                      <a:pt x="1775" y="3589"/>
                    </a:lnTo>
                    <a:lnTo>
                      <a:pt x="1524" y="3332"/>
                    </a:lnTo>
                    <a:lnTo>
                      <a:pt x="1297" y="3071"/>
                    </a:lnTo>
                    <a:lnTo>
                      <a:pt x="1094" y="2808"/>
                    </a:lnTo>
                    <a:lnTo>
                      <a:pt x="913" y="2546"/>
                    </a:lnTo>
                    <a:lnTo>
                      <a:pt x="754" y="2284"/>
                    </a:lnTo>
                    <a:lnTo>
                      <a:pt x="613" y="2028"/>
                    </a:lnTo>
                    <a:lnTo>
                      <a:pt x="492" y="1777"/>
                    </a:lnTo>
                    <a:lnTo>
                      <a:pt x="388" y="1534"/>
                    </a:lnTo>
                    <a:lnTo>
                      <a:pt x="299" y="1303"/>
                    </a:lnTo>
                    <a:lnTo>
                      <a:pt x="224" y="1083"/>
                    </a:lnTo>
                    <a:lnTo>
                      <a:pt x="164" y="878"/>
                    </a:lnTo>
                    <a:lnTo>
                      <a:pt x="115" y="689"/>
                    </a:lnTo>
                    <a:lnTo>
                      <a:pt x="77" y="518"/>
                    </a:lnTo>
                    <a:lnTo>
                      <a:pt x="48" y="368"/>
                    </a:lnTo>
                    <a:lnTo>
                      <a:pt x="27" y="241"/>
                    </a:lnTo>
                    <a:lnTo>
                      <a:pt x="14" y="139"/>
                    </a:lnTo>
                    <a:lnTo>
                      <a:pt x="6" y="63"/>
                    </a:lnTo>
                    <a:lnTo>
                      <a:pt x="2" y="17"/>
                    </a:lnTo>
                    <a:lnTo>
                      <a:pt x="0" y="0"/>
                    </a:lnTo>
                    <a:close/>
                  </a:path>
                </a:pathLst>
              </a:custGeom>
              <a:solidFill>
                <a:srgbClr val="F9C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1"/>
              <p:cNvSpPr>
                <a:spLocks/>
              </p:cNvSpPr>
              <p:nvPr/>
            </p:nvSpPr>
            <p:spPr bwMode="auto">
              <a:xfrm>
                <a:off x="1427" y="1476"/>
                <a:ext cx="1246" cy="746"/>
              </a:xfrm>
              <a:custGeom>
                <a:avLst/>
                <a:gdLst>
                  <a:gd name="T0" fmla="*/ 0 w 7477"/>
                  <a:gd name="T1" fmla="*/ 5 h 4473"/>
                  <a:gd name="T2" fmla="*/ 421 w 7477"/>
                  <a:gd name="T3" fmla="*/ 0 h 4473"/>
                  <a:gd name="T4" fmla="*/ 832 w 7477"/>
                  <a:gd name="T5" fmla="*/ 22 h 4473"/>
                  <a:gd name="T6" fmla="*/ 1233 w 7477"/>
                  <a:gd name="T7" fmla="*/ 68 h 4473"/>
                  <a:gd name="T8" fmla="*/ 1625 w 7477"/>
                  <a:gd name="T9" fmla="*/ 139 h 4473"/>
                  <a:gd name="T10" fmla="*/ 2005 w 7477"/>
                  <a:gd name="T11" fmla="*/ 230 h 4473"/>
                  <a:gd name="T12" fmla="*/ 2376 w 7477"/>
                  <a:gd name="T13" fmla="*/ 341 h 4473"/>
                  <a:gd name="T14" fmla="*/ 2735 w 7477"/>
                  <a:gd name="T15" fmla="*/ 471 h 4473"/>
                  <a:gd name="T16" fmla="*/ 3083 w 7477"/>
                  <a:gd name="T17" fmla="*/ 617 h 4473"/>
                  <a:gd name="T18" fmla="*/ 3420 w 7477"/>
                  <a:gd name="T19" fmla="*/ 777 h 4473"/>
                  <a:gd name="T20" fmla="*/ 3745 w 7477"/>
                  <a:gd name="T21" fmla="*/ 951 h 4473"/>
                  <a:gd name="T22" fmla="*/ 4059 w 7477"/>
                  <a:gd name="T23" fmla="*/ 1135 h 4473"/>
                  <a:gd name="T24" fmla="*/ 4361 w 7477"/>
                  <a:gd name="T25" fmla="*/ 1329 h 4473"/>
                  <a:gd name="T26" fmla="*/ 4650 w 7477"/>
                  <a:gd name="T27" fmla="*/ 1530 h 4473"/>
                  <a:gd name="T28" fmla="*/ 4927 w 7477"/>
                  <a:gd name="T29" fmla="*/ 1737 h 4473"/>
                  <a:gd name="T30" fmla="*/ 5191 w 7477"/>
                  <a:gd name="T31" fmla="*/ 1949 h 4473"/>
                  <a:gd name="T32" fmla="*/ 5441 w 7477"/>
                  <a:gd name="T33" fmla="*/ 2162 h 4473"/>
                  <a:gd name="T34" fmla="*/ 5678 w 7477"/>
                  <a:gd name="T35" fmla="*/ 2377 h 4473"/>
                  <a:gd name="T36" fmla="*/ 5903 w 7477"/>
                  <a:gd name="T37" fmla="*/ 2590 h 4473"/>
                  <a:gd name="T38" fmla="*/ 6112 w 7477"/>
                  <a:gd name="T39" fmla="*/ 2800 h 4473"/>
                  <a:gd name="T40" fmla="*/ 6308 w 7477"/>
                  <a:gd name="T41" fmla="*/ 3006 h 4473"/>
                  <a:gd name="T42" fmla="*/ 6490 w 7477"/>
                  <a:gd name="T43" fmla="*/ 3205 h 4473"/>
                  <a:gd name="T44" fmla="*/ 6657 w 7477"/>
                  <a:gd name="T45" fmla="*/ 3396 h 4473"/>
                  <a:gd name="T46" fmla="*/ 6809 w 7477"/>
                  <a:gd name="T47" fmla="*/ 3577 h 4473"/>
                  <a:gd name="T48" fmla="*/ 6947 w 7477"/>
                  <a:gd name="T49" fmla="*/ 3747 h 4473"/>
                  <a:gd name="T50" fmla="*/ 7070 w 7477"/>
                  <a:gd name="T51" fmla="*/ 3903 h 4473"/>
                  <a:gd name="T52" fmla="*/ 7176 w 7477"/>
                  <a:gd name="T53" fmla="*/ 4044 h 4473"/>
                  <a:gd name="T54" fmla="*/ 7267 w 7477"/>
                  <a:gd name="T55" fmla="*/ 4167 h 4473"/>
                  <a:gd name="T56" fmla="*/ 7342 w 7477"/>
                  <a:gd name="T57" fmla="*/ 4273 h 4473"/>
                  <a:gd name="T58" fmla="*/ 7443 w 7477"/>
                  <a:gd name="T59" fmla="*/ 4421 h 4473"/>
                  <a:gd name="T60" fmla="*/ 7477 w 7477"/>
                  <a:gd name="T61" fmla="*/ 4473 h 4473"/>
                  <a:gd name="T62" fmla="*/ 7433 w 7477"/>
                  <a:gd name="T63" fmla="*/ 4429 h 4473"/>
                  <a:gd name="T64" fmla="*/ 7301 w 7477"/>
                  <a:gd name="T65" fmla="*/ 4304 h 4473"/>
                  <a:gd name="T66" fmla="*/ 7207 w 7477"/>
                  <a:gd name="T67" fmla="*/ 4215 h 4473"/>
                  <a:gd name="T68" fmla="*/ 7092 w 7477"/>
                  <a:gd name="T69" fmla="*/ 4110 h 4473"/>
                  <a:gd name="T70" fmla="*/ 6960 w 7477"/>
                  <a:gd name="T71" fmla="*/ 3988 h 4473"/>
                  <a:gd name="T72" fmla="*/ 6809 w 7477"/>
                  <a:gd name="T73" fmla="*/ 3854 h 4473"/>
                  <a:gd name="T74" fmla="*/ 6643 w 7477"/>
                  <a:gd name="T75" fmla="*/ 3708 h 4473"/>
                  <a:gd name="T76" fmla="*/ 6460 w 7477"/>
                  <a:gd name="T77" fmla="*/ 3550 h 4473"/>
                  <a:gd name="T78" fmla="*/ 6262 w 7477"/>
                  <a:gd name="T79" fmla="*/ 3383 h 4473"/>
                  <a:gd name="T80" fmla="*/ 6050 w 7477"/>
                  <a:gd name="T81" fmla="*/ 3207 h 4473"/>
                  <a:gd name="T82" fmla="*/ 5825 w 7477"/>
                  <a:gd name="T83" fmla="*/ 3025 h 4473"/>
                  <a:gd name="T84" fmla="*/ 5586 w 7477"/>
                  <a:gd name="T85" fmla="*/ 2837 h 4473"/>
                  <a:gd name="T86" fmla="*/ 5335 w 7477"/>
                  <a:gd name="T87" fmla="*/ 2645 h 4473"/>
                  <a:gd name="T88" fmla="*/ 5074 w 7477"/>
                  <a:gd name="T89" fmla="*/ 2450 h 4473"/>
                  <a:gd name="T90" fmla="*/ 4801 w 7477"/>
                  <a:gd name="T91" fmla="*/ 2253 h 4473"/>
                  <a:gd name="T92" fmla="*/ 4520 w 7477"/>
                  <a:gd name="T93" fmla="*/ 2056 h 4473"/>
                  <a:gd name="T94" fmla="*/ 4229 w 7477"/>
                  <a:gd name="T95" fmla="*/ 1859 h 4473"/>
                  <a:gd name="T96" fmla="*/ 3930 w 7477"/>
                  <a:gd name="T97" fmla="*/ 1665 h 4473"/>
                  <a:gd name="T98" fmla="*/ 3624 w 7477"/>
                  <a:gd name="T99" fmla="*/ 1475 h 4473"/>
                  <a:gd name="T100" fmla="*/ 3312 w 7477"/>
                  <a:gd name="T101" fmla="*/ 1290 h 4473"/>
                  <a:gd name="T102" fmla="*/ 2993 w 7477"/>
                  <a:gd name="T103" fmla="*/ 1111 h 4473"/>
                  <a:gd name="T104" fmla="*/ 2670 w 7477"/>
                  <a:gd name="T105" fmla="*/ 940 h 4473"/>
                  <a:gd name="T106" fmla="*/ 2343 w 7477"/>
                  <a:gd name="T107" fmla="*/ 777 h 4473"/>
                  <a:gd name="T108" fmla="*/ 2012 w 7477"/>
                  <a:gd name="T109" fmla="*/ 626 h 4473"/>
                  <a:gd name="T110" fmla="*/ 1679 w 7477"/>
                  <a:gd name="T111" fmla="*/ 486 h 4473"/>
                  <a:gd name="T112" fmla="*/ 1343 w 7477"/>
                  <a:gd name="T113" fmla="*/ 358 h 4473"/>
                  <a:gd name="T114" fmla="*/ 1007 w 7477"/>
                  <a:gd name="T115" fmla="*/ 245 h 4473"/>
                  <a:gd name="T116" fmla="*/ 671 w 7477"/>
                  <a:gd name="T117" fmla="*/ 147 h 4473"/>
                  <a:gd name="T118" fmla="*/ 335 w 7477"/>
                  <a:gd name="T119" fmla="*/ 67 h 4473"/>
                  <a:gd name="T120" fmla="*/ 0 w 7477"/>
                  <a:gd name="T121" fmla="*/ 5 h 4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77" h="4473">
                    <a:moveTo>
                      <a:pt x="0" y="5"/>
                    </a:moveTo>
                    <a:lnTo>
                      <a:pt x="421" y="0"/>
                    </a:lnTo>
                    <a:lnTo>
                      <a:pt x="832" y="22"/>
                    </a:lnTo>
                    <a:lnTo>
                      <a:pt x="1233" y="68"/>
                    </a:lnTo>
                    <a:lnTo>
                      <a:pt x="1625" y="139"/>
                    </a:lnTo>
                    <a:lnTo>
                      <a:pt x="2005" y="230"/>
                    </a:lnTo>
                    <a:lnTo>
                      <a:pt x="2376" y="341"/>
                    </a:lnTo>
                    <a:lnTo>
                      <a:pt x="2735" y="471"/>
                    </a:lnTo>
                    <a:lnTo>
                      <a:pt x="3083" y="617"/>
                    </a:lnTo>
                    <a:lnTo>
                      <a:pt x="3420" y="777"/>
                    </a:lnTo>
                    <a:lnTo>
                      <a:pt x="3745" y="951"/>
                    </a:lnTo>
                    <a:lnTo>
                      <a:pt x="4059" y="1135"/>
                    </a:lnTo>
                    <a:lnTo>
                      <a:pt x="4361" y="1329"/>
                    </a:lnTo>
                    <a:lnTo>
                      <a:pt x="4650" y="1530"/>
                    </a:lnTo>
                    <a:lnTo>
                      <a:pt x="4927" y="1737"/>
                    </a:lnTo>
                    <a:lnTo>
                      <a:pt x="5191" y="1949"/>
                    </a:lnTo>
                    <a:lnTo>
                      <a:pt x="5441" y="2162"/>
                    </a:lnTo>
                    <a:lnTo>
                      <a:pt x="5678" y="2377"/>
                    </a:lnTo>
                    <a:lnTo>
                      <a:pt x="5903" y="2590"/>
                    </a:lnTo>
                    <a:lnTo>
                      <a:pt x="6112" y="2800"/>
                    </a:lnTo>
                    <a:lnTo>
                      <a:pt x="6308" y="3006"/>
                    </a:lnTo>
                    <a:lnTo>
                      <a:pt x="6490" y="3205"/>
                    </a:lnTo>
                    <a:lnTo>
                      <a:pt x="6657" y="3396"/>
                    </a:lnTo>
                    <a:lnTo>
                      <a:pt x="6809" y="3577"/>
                    </a:lnTo>
                    <a:lnTo>
                      <a:pt x="6947" y="3747"/>
                    </a:lnTo>
                    <a:lnTo>
                      <a:pt x="7070" y="3903"/>
                    </a:lnTo>
                    <a:lnTo>
                      <a:pt x="7176" y="4044"/>
                    </a:lnTo>
                    <a:lnTo>
                      <a:pt x="7267" y="4167"/>
                    </a:lnTo>
                    <a:lnTo>
                      <a:pt x="7342" y="4273"/>
                    </a:lnTo>
                    <a:lnTo>
                      <a:pt x="7443" y="4421"/>
                    </a:lnTo>
                    <a:lnTo>
                      <a:pt x="7477" y="4473"/>
                    </a:lnTo>
                    <a:lnTo>
                      <a:pt x="7433" y="4429"/>
                    </a:lnTo>
                    <a:lnTo>
                      <a:pt x="7301" y="4304"/>
                    </a:lnTo>
                    <a:lnTo>
                      <a:pt x="7207" y="4215"/>
                    </a:lnTo>
                    <a:lnTo>
                      <a:pt x="7092" y="4110"/>
                    </a:lnTo>
                    <a:lnTo>
                      <a:pt x="6960" y="3988"/>
                    </a:lnTo>
                    <a:lnTo>
                      <a:pt x="6809" y="3854"/>
                    </a:lnTo>
                    <a:lnTo>
                      <a:pt x="6643" y="3708"/>
                    </a:lnTo>
                    <a:lnTo>
                      <a:pt x="6460" y="3550"/>
                    </a:lnTo>
                    <a:lnTo>
                      <a:pt x="6262" y="3383"/>
                    </a:lnTo>
                    <a:lnTo>
                      <a:pt x="6050" y="3207"/>
                    </a:lnTo>
                    <a:lnTo>
                      <a:pt x="5825" y="3025"/>
                    </a:lnTo>
                    <a:lnTo>
                      <a:pt x="5586" y="2837"/>
                    </a:lnTo>
                    <a:lnTo>
                      <a:pt x="5335" y="2645"/>
                    </a:lnTo>
                    <a:lnTo>
                      <a:pt x="5074" y="2450"/>
                    </a:lnTo>
                    <a:lnTo>
                      <a:pt x="4801" y="2253"/>
                    </a:lnTo>
                    <a:lnTo>
                      <a:pt x="4520" y="2056"/>
                    </a:lnTo>
                    <a:lnTo>
                      <a:pt x="4229" y="1859"/>
                    </a:lnTo>
                    <a:lnTo>
                      <a:pt x="3930" y="1665"/>
                    </a:lnTo>
                    <a:lnTo>
                      <a:pt x="3624" y="1475"/>
                    </a:lnTo>
                    <a:lnTo>
                      <a:pt x="3312" y="1290"/>
                    </a:lnTo>
                    <a:lnTo>
                      <a:pt x="2993" y="1111"/>
                    </a:lnTo>
                    <a:lnTo>
                      <a:pt x="2670" y="940"/>
                    </a:lnTo>
                    <a:lnTo>
                      <a:pt x="2343" y="777"/>
                    </a:lnTo>
                    <a:lnTo>
                      <a:pt x="2012" y="626"/>
                    </a:lnTo>
                    <a:lnTo>
                      <a:pt x="1679" y="486"/>
                    </a:lnTo>
                    <a:lnTo>
                      <a:pt x="1343" y="358"/>
                    </a:lnTo>
                    <a:lnTo>
                      <a:pt x="1007" y="245"/>
                    </a:lnTo>
                    <a:lnTo>
                      <a:pt x="671" y="147"/>
                    </a:lnTo>
                    <a:lnTo>
                      <a:pt x="335" y="67"/>
                    </a:lnTo>
                    <a:lnTo>
                      <a:pt x="0" y="5"/>
                    </a:lnTo>
                    <a:close/>
                  </a:path>
                </a:pathLst>
              </a:custGeom>
              <a:solidFill>
                <a:srgbClr val="FEE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2"/>
              <p:cNvSpPr>
                <a:spLocks/>
              </p:cNvSpPr>
              <p:nvPr/>
            </p:nvSpPr>
            <p:spPr bwMode="auto">
              <a:xfrm>
                <a:off x="675" y="2111"/>
                <a:ext cx="505" cy="235"/>
              </a:xfrm>
              <a:custGeom>
                <a:avLst/>
                <a:gdLst>
                  <a:gd name="T0" fmla="*/ 3036 w 3036"/>
                  <a:gd name="T1" fmla="*/ 850 h 1411"/>
                  <a:gd name="T2" fmla="*/ 2872 w 3036"/>
                  <a:gd name="T3" fmla="*/ 682 h 1411"/>
                  <a:gd name="T4" fmla="*/ 2713 w 3036"/>
                  <a:gd name="T5" fmla="*/ 535 h 1411"/>
                  <a:gd name="T6" fmla="*/ 2558 w 3036"/>
                  <a:gd name="T7" fmla="*/ 409 h 1411"/>
                  <a:gd name="T8" fmla="*/ 2407 w 3036"/>
                  <a:gd name="T9" fmla="*/ 300 h 1411"/>
                  <a:gd name="T10" fmla="*/ 2260 w 3036"/>
                  <a:gd name="T11" fmla="*/ 209 h 1411"/>
                  <a:gd name="T12" fmla="*/ 2117 w 3036"/>
                  <a:gd name="T13" fmla="*/ 137 h 1411"/>
                  <a:gd name="T14" fmla="*/ 1979 w 3036"/>
                  <a:gd name="T15" fmla="*/ 80 h 1411"/>
                  <a:gd name="T16" fmla="*/ 1844 w 3036"/>
                  <a:gd name="T17" fmla="*/ 39 h 1411"/>
                  <a:gd name="T18" fmla="*/ 1714 w 3036"/>
                  <a:gd name="T19" fmla="*/ 12 h 1411"/>
                  <a:gd name="T20" fmla="*/ 1588 w 3036"/>
                  <a:gd name="T21" fmla="*/ 0 h 1411"/>
                  <a:gd name="T22" fmla="*/ 1467 w 3036"/>
                  <a:gd name="T23" fmla="*/ 0 h 1411"/>
                  <a:gd name="T24" fmla="*/ 1350 w 3036"/>
                  <a:gd name="T25" fmla="*/ 12 h 1411"/>
                  <a:gd name="T26" fmla="*/ 1238 w 3036"/>
                  <a:gd name="T27" fmla="*/ 36 h 1411"/>
                  <a:gd name="T28" fmla="*/ 1130 w 3036"/>
                  <a:gd name="T29" fmla="*/ 69 h 1411"/>
                  <a:gd name="T30" fmla="*/ 1026 w 3036"/>
                  <a:gd name="T31" fmla="*/ 112 h 1411"/>
                  <a:gd name="T32" fmla="*/ 927 w 3036"/>
                  <a:gd name="T33" fmla="*/ 163 h 1411"/>
                  <a:gd name="T34" fmla="*/ 833 w 3036"/>
                  <a:gd name="T35" fmla="*/ 222 h 1411"/>
                  <a:gd name="T36" fmla="*/ 744 w 3036"/>
                  <a:gd name="T37" fmla="*/ 287 h 1411"/>
                  <a:gd name="T38" fmla="*/ 658 w 3036"/>
                  <a:gd name="T39" fmla="*/ 359 h 1411"/>
                  <a:gd name="T40" fmla="*/ 578 w 3036"/>
                  <a:gd name="T41" fmla="*/ 434 h 1411"/>
                  <a:gd name="T42" fmla="*/ 502 w 3036"/>
                  <a:gd name="T43" fmla="*/ 514 h 1411"/>
                  <a:gd name="T44" fmla="*/ 432 w 3036"/>
                  <a:gd name="T45" fmla="*/ 598 h 1411"/>
                  <a:gd name="T46" fmla="*/ 366 w 3036"/>
                  <a:gd name="T47" fmla="*/ 683 h 1411"/>
                  <a:gd name="T48" fmla="*/ 305 w 3036"/>
                  <a:gd name="T49" fmla="*/ 770 h 1411"/>
                  <a:gd name="T50" fmla="*/ 250 w 3036"/>
                  <a:gd name="T51" fmla="*/ 858 h 1411"/>
                  <a:gd name="T52" fmla="*/ 198 w 3036"/>
                  <a:gd name="T53" fmla="*/ 945 h 1411"/>
                  <a:gd name="T54" fmla="*/ 153 w 3036"/>
                  <a:gd name="T55" fmla="*/ 1031 h 1411"/>
                  <a:gd name="T56" fmla="*/ 112 w 3036"/>
                  <a:gd name="T57" fmla="*/ 1115 h 1411"/>
                  <a:gd name="T58" fmla="*/ 76 w 3036"/>
                  <a:gd name="T59" fmla="*/ 1195 h 1411"/>
                  <a:gd name="T60" fmla="*/ 46 w 3036"/>
                  <a:gd name="T61" fmla="*/ 1272 h 1411"/>
                  <a:gd name="T62" fmla="*/ 20 w 3036"/>
                  <a:gd name="T63" fmla="*/ 1344 h 1411"/>
                  <a:gd name="T64" fmla="*/ 0 w 3036"/>
                  <a:gd name="T65" fmla="*/ 1411 h 1411"/>
                  <a:gd name="T66" fmla="*/ 16 w 3036"/>
                  <a:gd name="T67" fmla="*/ 1395 h 1411"/>
                  <a:gd name="T68" fmla="*/ 60 w 3036"/>
                  <a:gd name="T69" fmla="*/ 1352 h 1411"/>
                  <a:gd name="T70" fmla="*/ 93 w 3036"/>
                  <a:gd name="T71" fmla="*/ 1321 h 1411"/>
                  <a:gd name="T72" fmla="*/ 133 w 3036"/>
                  <a:gd name="T73" fmla="*/ 1285 h 1411"/>
                  <a:gd name="T74" fmla="*/ 178 w 3036"/>
                  <a:gd name="T75" fmla="*/ 1245 h 1411"/>
                  <a:gd name="T76" fmla="*/ 232 w 3036"/>
                  <a:gd name="T77" fmla="*/ 1202 h 1411"/>
                  <a:gd name="T78" fmla="*/ 291 w 3036"/>
                  <a:gd name="T79" fmla="*/ 1156 h 1411"/>
                  <a:gd name="T80" fmla="*/ 356 w 3036"/>
                  <a:gd name="T81" fmla="*/ 1107 h 1411"/>
                  <a:gd name="T82" fmla="*/ 428 w 3036"/>
                  <a:gd name="T83" fmla="*/ 1057 h 1411"/>
                  <a:gd name="T84" fmla="*/ 506 w 3036"/>
                  <a:gd name="T85" fmla="*/ 1006 h 1411"/>
                  <a:gd name="T86" fmla="*/ 589 w 3036"/>
                  <a:gd name="T87" fmla="*/ 955 h 1411"/>
                  <a:gd name="T88" fmla="*/ 677 w 3036"/>
                  <a:gd name="T89" fmla="*/ 904 h 1411"/>
                  <a:gd name="T90" fmla="*/ 771 w 3036"/>
                  <a:gd name="T91" fmla="*/ 855 h 1411"/>
                  <a:gd name="T92" fmla="*/ 870 w 3036"/>
                  <a:gd name="T93" fmla="*/ 807 h 1411"/>
                  <a:gd name="T94" fmla="*/ 975 w 3036"/>
                  <a:gd name="T95" fmla="*/ 761 h 1411"/>
                  <a:gd name="T96" fmla="*/ 1084 w 3036"/>
                  <a:gd name="T97" fmla="*/ 720 h 1411"/>
                  <a:gd name="T98" fmla="*/ 1198 w 3036"/>
                  <a:gd name="T99" fmla="*/ 682 h 1411"/>
                  <a:gd name="T100" fmla="*/ 1317 w 3036"/>
                  <a:gd name="T101" fmla="*/ 648 h 1411"/>
                  <a:gd name="T102" fmla="*/ 1439 w 3036"/>
                  <a:gd name="T103" fmla="*/ 620 h 1411"/>
                  <a:gd name="T104" fmla="*/ 1567 w 3036"/>
                  <a:gd name="T105" fmla="*/ 598 h 1411"/>
                  <a:gd name="T106" fmla="*/ 1697 w 3036"/>
                  <a:gd name="T107" fmla="*/ 582 h 1411"/>
                  <a:gd name="T108" fmla="*/ 1833 w 3036"/>
                  <a:gd name="T109" fmla="*/ 573 h 1411"/>
                  <a:gd name="T110" fmla="*/ 1972 w 3036"/>
                  <a:gd name="T111" fmla="*/ 573 h 1411"/>
                  <a:gd name="T112" fmla="*/ 2114 w 3036"/>
                  <a:gd name="T113" fmla="*/ 581 h 1411"/>
                  <a:gd name="T114" fmla="*/ 2260 w 3036"/>
                  <a:gd name="T115" fmla="*/ 599 h 1411"/>
                  <a:gd name="T116" fmla="*/ 2409 w 3036"/>
                  <a:gd name="T117" fmla="*/ 627 h 1411"/>
                  <a:gd name="T118" fmla="*/ 2562 w 3036"/>
                  <a:gd name="T119" fmla="*/ 664 h 1411"/>
                  <a:gd name="T120" fmla="*/ 2717 w 3036"/>
                  <a:gd name="T121" fmla="*/ 715 h 1411"/>
                  <a:gd name="T122" fmla="*/ 2875 w 3036"/>
                  <a:gd name="T123" fmla="*/ 776 h 1411"/>
                  <a:gd name="T124" fmla="*/ 3036 w 3036"/>
                  <a:gd name="T125" fmla="*/ 850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36" h="1411">
                    <a:moveTo>
                      <a:pt x="3036" y="850"/>
                    </a:moveTo>
                    <a:lnTo>
                      <a:pt x="2872" y="682"/>
                    </a:lnTo>
                    <a:lnTo>
                      <a:pt x="2713" y="535"/>
                    </a:lnTo>
                    <a:lnTo>
                      <a:pt x="2558" y="409"/>
                    </a:lnTo>
                    <a:lnTo>
                      <a:pt x="2407" y="300"/>
                    </a:lnTo>
                    <a:lnTo>
                      <a:pt x="2260" y="209"/>
                    </a:lnTo>
                    <a:lnTo>
                      <a:pt x="2117" y="137"/>
                    </a:lnTo>
                    <a:lnTo>
                      <a:pt x="1979" y="80"/>
                    </a:lnTo>
                    <a:lnTo>
                      <a:pt x="1844" y="39"/>
                    </a:lnTo>
                    <a:lnTo>
                      <a:pt x="1714" y="12"/>
                    </a:lnTo>
                    <a:lnTo>
                      <a:pt x="1588" y="0"/>
                    </a:lnTo>
                    <a:lnTo>
                      <a:pt x="1467" y="0"/>
                    </a:lnTo>
                    <a:lnTo>
                      <a:pt x="1350" y="12"/>
                    </a:lnTo>
                    <a:lnTo>
                      <a:pt x="1238" y="36"/>
                    </a:lnTo>
                    <a:lnTo>
                      <a:pt x="1130" y="69"/>
                    </a:lnTo>
                    <a:lnTo>
                      <a:pt x="1026" y="112"/>
                    </a:lnTo>
                    <a:lnTo>
                      <a:pt x="927" y="163"/>
                    </a:lnTo>
                    <a:lnTo>
                      <a:pt x="833" y="222"/>
                    </a:lnTo>
                    <a:lnTo>
                      <a:pt x="744" y="287"/>
                    </a:lnTo>
                    <a:lnTo>
                      <a:pt x="658" y="359"/>
                    </a:lnTo>
                    <a:lnTo>
                      <a:pt x="578" y="434"/>
                    </a:lnTo>
                    <a:lnTo>
                      <a:pt x="502" y="514"/>
                    </a:lnTo>
                    <a:lnTo>
                      <a:pt x="432" y="598"/>
                    </a:lnTo>
                    <a:lnTo>
                      <a:pt x="366" y="683"/>
                    </a:lnTo>
                    <a:lnTo>
                      <a:pt x="305" y="770"/>
                    </a:lnTo>
                    <a:lnTo>
                      <a:pt x="250" y="858"/>
                    </a:lnTo>
                    <a:lnTo>
                      <a:pt x="198" y="945"/>
                    </a:lnTo>
                    <a:lnTo>
                      <a:pt x="153" y="1031"/>
                    </a:lnTo>
                    <a:lnTo>
                      <a:pt x="112" y="1115"/>
                    </a:lnTo>
                    <a:lnTo>
                      <a:pt x="76" y="1195"/>
                    </a:lnTo>
                    <a:lnTo>
                      <a:pt x="46" y="1272"/>
                    </a:lnTo>
                    <a:lnTo>
                      <a:pt x="20" y="1344"/>
                    </a:lnTo>
                    <a:lnTo>
                      <a:pt x="0" y="1411"/>
                    </a:lnTo>
                    <a:lnTo>
                      <a:pt x="16" y="1395"/>
                    </a:lnTo>
                    <a:lnTo>
                      <a:pt x="60" y="1352"/>
                    </a:lnTo>
                    <a:lnTo>
                      <a:pt x="93" y="1321"/>
                    </a:lnTo>
                    <a:lnTo>
                      <a:pt x="133" y="1285"/>
                    </a:lnTo>
                    <a:lnTo>
                      <a:pt x="178" y="1245"/>
                    </a:lnTo>
                    <a:lnTo>
                      <a:pt x="232" y="1202"/>
                    </a:lnTo>
                    <a:lnTo>
                      <a:pt x="291" y="1156"/>
                    </a:lnTo>
                    <a:lnTo>
                      <a:pt x="356" y="1107"/>
                    </a:lnTo>
                    <a:lnTo>
                      <a:pt x="428" y="1057"/>
                    </a:lnTo>
                    <a:lnTo>
                      <a:pt x="506" y="1006"/>
                    </a:lnTo>
                    <a:lnTo>
                      <a:pt x="589" y="955"/>
                    </a:lnTo>
                    <a:lnTo>
                      <a:pt x="677" y="904"/>
                    </a:lnTo>
                    <a:lnTo>
                      <a:pt x="771" y="855"/>
                    </a:lnTo>
                    <a:lnTo>
                      <a:pt x="870" y="807"/>
                    </a:lnTo>
                    <a:lnTo>
                      <a:pt x="975" y="761"/>
                    </a:lnTo>
                    <a:lnTo>
                      <a:pt x="1084" y="720"/>
                    </a:lnTo>
                    <a:lnTo>
                      <a:pt x="1198" y="682"/>
                    </a:lnTo>
                    <a:lnTo>
                      <a:pt x="1317" y="648"/>
                    </a:lnTo>
                    <a:lnTo>
                      <a:pt x="1439" y="620"/>
                    </a:lnTo>
                    <a:lnTo>
                      <a:pt x="1567" y="598"/>
                    </a:lnTo>
                    <a:lnTo>
                      <a:pt x="1697" y="582"/>
                    </a:lnTo>
                    <a:lnTo>
                      <a:pt x="1833" y="573"/>
                    </a:lnTo>
                    <a:lnTo>
                      <a:pt x="1972" y="573"/>
                    </a:lnTo>
                    <a:lnTo>
                      <a:pt x="2114" y="581"/>
                    </a:lnTo>
                    <a:lnTo>
                      <a:pt x="2260" y="599"/>
                    </a:lnTo>
                    <a:lnTo>
                      <a:pt x="2409" y="627"/>
                    </a:lnTo>
                    <a:lnTo>
                      <a:pt x="2562" y="664"/>
                    </a:lnTo>
                    <a:lnTo>
                      <a:pt x="2717" y="715"/>
                    </a:lnTo>
                    <a:lnTo>
                      <a:pt x="2875" y="776"/>
                    </a:lnTo>
                    <a:lnTo>
                      <a:pt x="3036" y="85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3"/>
              <p:cNvSpPr>
                <a:spLocks/>
              </p:cNvSpPr>
              <p:nvPr/>
            </p:nvSpPr>
            <p:spPr bwMode="auto">
              <a:xfrm>
                <a:off x="1709" y="2111"/>
                <a:ext cx="504" cy="261"/>
              </a:xfrm>
              <a:custGeom>
                <a:avLst/>
                <a:gdLst>
                  <a:gd name="T0" fmla="*/ 0 w 3027"/>
                  <a:gd name="T1" fmla="*/ 850 h 1411"/>
                  <a:gd name="T2" fmla="*/ 163 w 3027"/>
                  <a:gd name="T3" fmla="*/ 682 h 1411"/>
                  <a:gd name="T4" fmla="*/ 321 w 3027"/>
                  <a:gd name="T5" fmla="*/ 535 h 1411"/>
                  <a:gd name="T6" fmla="*/ 475 w 3027"/>
                  <a:gd name="T7" fmla="*/ 409 h 1411"/>
                  <a:gd name="T8" fmla="*/ 626 w 3027"/>
                  <a:gd name="T9" fmla="*/ 300 h 1411"/>
                  <a:gd name="T10" fmla="*/ 773 w 3027"/>
                  <a:gd name="T11" fmla="*/ 209 h 1411"/>
                  <a:gd name="T12" fmla="*/ 915 w 3027"/>
                  <a:gd name="T13" fmla="*/ 137 h 1411"/>
                  <a:gd name="T14" fmla="*/ 1053 w 3027"/>
                  <a:gd name="T15" fmla="*/ 80 h 1411"/>
                  <a:gd name="T16" fmla="*/ 1186 w 3027"/>
                  <a:gd name="T17" fmla="*/ 39 h 1411"/>
                  <a:gd name="T18" fmla="*/ 1317 w 3027"/>
                  <a:gd name="T19" fmla="*/ 12 h 1411"/>
                  <a:gd name="T20" fmla="*/ 1441 w 3027"/>
                  <a:gd name="T21" fmla="*/ 0 h 1411"/>
                  <a:gd name="T22" fmla="*/ 1563 w 3027"/>
                  <a:gd name="T23" fmla="*/ 0 h 1411"/>
                  <a:gd name="T24" fmla="*/ 1679 w 3027"/>
                  <a:gd name="T25" fmla="*/ 12 h 1411"/>
                  <a:gd name="T26" fmla="*/ 1792 w 3027"/>
                  <a:gd name="T27" fmla="*/ 36 h 1411"/>
                  <a:gd name="T28" fmla="*/ 1899 w 3027"/>
                  <a:gd name="T29" fmla="*/ 69 h 1411"/>
                  <a:gd name="T30" fmla="*/ 2002 w 3027"/>
                  <a:gd name="T31" fmla="*/ 112 h 1411"/>
                  <a:gd name="T32" fmla="*/ 2101 w 3027"/>
                  <a:gd name="T33" fmla="*/ 163 h 1411"/>
                  <a:gd name="T34" fmla="*/ 2194 w 3027"/>
                  <a:gd name="T35" fmla="*/ 222 h 1411"/>
                  <a:gd name="T36" fmla="*/ 2285 w 3027"/>
                  <a:gd name="T37" fmla="*/ 287 h 1411"/>
                  <a:gd name="T38" fmla="*/ 2369 w 3027"/>
                  <a:gd name="T39" fmla="*/ 359 h 1411"/>
                  <a:gd name="T40" fmla="*/ 2449 w 3027"/>
                  <a:gd name="T41" fmla="*/ 434 h 1411"/>
                  <a:gd name="T42" fmla="*/ 2525 w 3027"/>
                  <a:gd name="T43" fmla="*/ 514 h 1411"/>
                  <a:gd name="T44" fmla="*/ 2595 w 3027"/>
                  <a:gd name="T45" fmla="*/ 598 h 1411"/>
                  <a:gd name="T46" fmla="*/ 2661 w 3027"/>
                  <a:gd name="T47" fmla="*/ 683 h 1411"/>
                  <a:gd name="T48" fmla="*/ 2722 w 3027"/>
                  <a:gd name="T49" fmla="*/ 770 h 1411"/>
                  <a:gd name="T50" fmla="*/ 2777 w 3027"/>
                  <a:gd name="T51" fmla="*/ 858 h 1411"/>
                  <a:gd name="T52" fmla="*/ 2829 w 3027"/>
                  <a:gd name="T53" fmla="*/ 945 h 1411"/>
                  <a:gd name="T54" fmla="*/ 2874 w 3027"/>
                  <a:gd name="T55" fmla="*/ 1031 h 1411"/>
                  <a:gd name="T56" fmla="*/ 2914 w 3027"/>
                  <a:gd name="T57" fmla="*/ 1115 h 1411"/>
                  <a:gd name="T58" fmla="*/ 2951 w 3027"/>
                  <a:gd name="T59" fmla="*/ 1195 h 1411"/>
                  <a:gd name="T60" fmla="*/ 2981 w 3027"/>
                  <a:gd name="T61" fmla="*/ 1272 h 1411"/>
                  <a:gd name="T62" fmla="*/ 3007 w 3027"/>
                  <a:gd name="T63" fmla="*/ 1344 h 1411"/>
                  <a:gd name="T64" fmla="*/ 3027 w 3027"/>
                  <a:gd name="T65" fmla="*/ 1411 h 1411"/>
                  <a:gd name="T66" fmla="*/ 3011 w 3027"/>
                  <a:gd name="T67" fmla="*/ 1395 h 1411"/>
                  <a:gd name="T68" fmla="*/ 2967 w 3027"/>
                  <a:gd name="T69" fmla="*/ 1352 h 1411"/>
                  <a:gd name="T70" fmla="*/ 2934 w 3027"/>
                  <a:gd name="T71" fmla="*/ 1321 h 1411"/>
                  <a:gd name="T72" fmla="*/ 2894 w 3027"/>
                  <a:gd name="T73" fmla="*/ 1285 h 1411"/>
                  <a:gd name="T74" fmla="*/ 2849 w 3027"/>
                  <a:gd name="T75" fmla="*/ 1245 h 1411"/>
                  <a:gd name="T76" fmla="*/ 2795 w 3027"/>
                  <a:gd name="T77" fmla="*/ 1202 h 1411"/>
                  <a:gd name="T78" fmla="*/ 2736 w 3027"/>
                  <a:gd name="T79" fmla="*/ 1156 h 1411"/>
                  <a:gd name="T80" fmla="*/ 2671 w 3027"/>
                  <a:gd name="T81" fmla="*/ 1107 h 1411"/>
                  <a:gd name="T82" fmla="*/ 2599 w 3027"/>
                  <a:gd name="T83" fmla="*/ 1057 h 1411"/>
                  <a:gd name="T84" fmla="*/ 2522 w 3027"/>
                  <a:gd name="T85" fmla="*/ 1006 h 1411"/>
                  <a:gd name="T86" fmla="*/ 2439 w 3027"/>
                  <a:gd name="T87" fmla="*/ 955 h 1411"/>
                  <a:gd name="T88" fmla="*/ 2350 w 3027"/>
                  <a:gd name="T89" fmla="*/ 904 h 1411"/>
                  <a:gd name="T90" fmla="*/ 2257 w 3027"/>
                  <a:gd name="T91" fmla="*/ 855 h 1411"/>
                  <a:gd name="T92" fmla="*/ 2158 w 3027"/>
                  <a:gd name="T93" fmla="*/ 807 h 1411"/>
                  <a:gd name="T94" fmla="*/ 2053 w 3027"/>
                  <a:gd name="T95" fmla="*/ 761 h 1411"/>
                  <a:gd name="T96" fmla="*/ 1944 w 3027"/>
                  <a:gd name="T97" fmla="*/ 720 h 1411"/>
                  <a:gd name="T98" fmla="*/ 1831 w 3027"/>
                  <a:gd name="T99" fmla="*/ 682 h 1411"/>
                  <a:gd name="T100" fmla="*/ 1713 w 3027"/>
                  <a:gd name="T101" fmla="*/ 648 h 1411"/>
                  <a:gd name="T102" fmla="*/ 1590 w 3027"/>
                  <a:gd name="T103" fmla="*/ 620 h 1411"/>
                  <a:gd name="T104" fmla="*/ 1463 w 3027"/>
                  <a:gd name="T105" fmla="*/ 598 h 1411"/>
                  <a:gd name="T106" fmla="*/ 1332 w 3027"/>
                  <a:gd name="T107" fmla="*/ 582 h 1411"/>
                  <a:gd name="T108" fmla="*/ 1198 w 3027"/>
                  <a:gd name="T109" fmla="*/ 573 h 1411"/>
                  <a:gd name="T110" fmla="*/ 1060 w 3027"/>
                  <a:gd name="T111" fmla="*/ 573 h 1411"/>
                  <a:gd name="T112" fmla="*/ 917 w 3027"/>
                  <a:gd name="T113" fmla="*/ 581 h 1411"/>
                  <a:gd name="T114" fmla="*/ 773 w 3027"/>
                  <a:gd name="T115" fmla="*/ 599 h 1411"/>
                  <a:gd name="T116" fmla="*/ 623 w 3027"/>
                  <a:gd name="T117" fmla="*/ 627 h 1411"/>
                  <a:gd name="T118" fmla="*/ 472 w 3027"/>
                  <a:gd name="T119" fmla="*/ 664 h 1411"/>
                  <a:gd name="T120" fmla="*/ 317 w 3027"/>
                  <a:gd name="T121" fmla="*/ 715 h 1411"/>
                  <a:gd name="T122" fmla="*/ 161 w 3027"/>
                  <a:gd name="T123" fmla="*/ 776 h 1411"/>
                  <a:gd name="T124" fmla="*/ 0 w 3027"/>
                  <a:gd name="T125" fmla="*/ 850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7" h="1411">
                    <a:moveTo>
                      <a:pt x="0" y="850"/>
                    </a:moveTo>
                    <a:lnTo>
                      <a:pt x="163" y="682"/>
                    </a:lnTo>
                    <a:lnTo>
                      <a:pt x="321" y="535"/>
                    </a:lnTo>
                    <a:lnTo>
                      <a:pt x="475" y="409"/>
                    </a:lnTo>
                    <a:lnTo>
                      <a:pt x="626" y="300"/>
                    </a:lnTo>
                    <a:lnTo>
                      <a:pt x="773" y="209"/>
                    </a:lnTo>
                    <a:lnTo>
                      <a:pt x="915" y="137"/>
                    </a:lnTo>
                    <a:lnTo>
                      <a:pt x="1053" y="80"/>
                    </a:lnTo>
                    <a:lnTo>
                      <a:pt x="1186" y="39"/>
                    </a:lnTo>
                    <a:lnTo>
                      <a:pt x="1317" y="12"/>
                    </a:lnTo>
                    <a:lnTo>
                      <a:pt x="1441" y="0"/>
                    </a:lnTo>
                    <a:lnTo>
                      <a:pt x="1563" y="0"/>
                    </a:lnTo>
                    <a:lnTo>
                      <a:pt x="1679" y="12"/>
                    </a:lnTo>
                    <a:lnTo>
                      <a:pt x="1792" y="36"/>
                    </a:lnTo>
                    <a:lnTo>
                      <a:pt x="1899" y="69"/>
                    </a:lnTo>
                    <a:lnTo>
                      <a:pt x="2002" y="112"/>
                    </a:lnTo>
                    <a:lnTo>
                      <a:pt x="2101" y="163"/>
                    </a:lnTo>
                    <a:lnTo>
                      <a:pt x="2194" y="222"/>
                    </a:lnTo>
                    <a:lnTo>
                      <a:pt x="2285" y="287"/>
                    </a:lnTo>
                    <a:lnTo>
                      <a:pt x="2369" y="359"/>
                    </a:lnTo>
                    <a:lnTo>
                      <a:pt x="2449" y="434"/>
                    </a:lnTo>
                    <a:lnTo>
                      <a:pt x="2525" y="514"/>
                    </a:lnTo>
                    <a:lnTo>
                      <a:pt x="2595" y="598"/>
                    </a:lnTo>
                    <a:lnTo>
                      <a:pt x="2661" y="683"/>
                    </a:lnTo>
                    <a:lnTo>
                      <a:pt x="2722" y="770"/>
                    </a:lnTo>
                    <a:lnTo>
                      <a:pt x="2777" y="858"/>
                    </a:lnTo>
                    <a:lnTo>
                      <a:pt x="2829" y="945"/>
                    </a:lnTo>
                    <a:lnTo>
                      <a:pt x="2874" y="1031"/>
                    </a:lnTo>
                    <a:lnTo>
                      <a:pt x="2914" y="1115"/>
                    </a:lnTo>
                    <a:lnTo>
                      <a:pt x="2951" y="1195"/>
                    </a:lnTo>
                    <a:lnTo>
                      <a:pt x="2981" y="1272"/>
                    </a:lnTo>
                    <a:lnTo>
                      <a:pt x="3007" y="1344"/>
                    </a:lnTo>
                    <a:lnTo>
                      <a:pt x="3027" y="1411"/>
                    </a:lnTo>
                    <a:lnTo>
                      <a:pt x="3011" y="1395"/>
                    </a:lnTo>
                    <a:lnTo>
                      <a:pt x="2967" y="1352"/>
                    </a:lnTo>
                    <a:lnTo>
                      <a:pt x="2934" y="1321"/>
                    </a:lnTo>
                    <a:lnTo>
                      <a:pt x="2894" y="1285"/>
                    </a:lnTo>
                    <a:lnTo>
                      <a:pt x="2849" y="1245"/>
                    </a:lnTo>
                    <a:lnTo>
                      <a:pt x="2795" y="1202"/>
                    </a:lnTo>
                    <a:lnTo>
                      <a:pt x="2736" y="1156"/>
                    </a:lnTo>
                    <a:lnTo>
                      <a:pt x="2671" y="1107"/>
                    </a:lnTo>
                    <a:lnTo>
                      <a:pt x="2599" y="1057"/>
                    </a:lnTo>
                    <a:lnTo>
                      <a:pt x="2522" y="1006"/>
                    </a:lnTo>
                    <a:lnTo>
                      <a:pt x="2439" y="955"/>
                    </a:lnTo>
                    <a:lnTo>
                      <a:pt x="2350" y="904"/>
                    </a:lnTo>
                    <a:lnTo>
                      <a:pt x="2257" y="855"/>
                    </a:lnTo>
                    <a:lnTo>
                      <a:pt x="2158" y="807"/>
                    </a:lnTo>
                    <a:lnTo>
                      <a:pt x="2053" y="761"/>
                    </a:lnTo>
                    <a:lnTo>
                      <a:pt x="1944" y="720"/>
                    </a:lnTo>
                    <a:lnTo>
                      <a:pt x="1831" y="682"/>
                    </a:lnTo>
                    <a:lnTo>
                      <a:pt x="1713" y="648"/>
                    </a:lnTo>
                    <a:lnTo>
                      <a:pt x="1590" y="620"/>
                    </a:lnTo>
                    <a:lnTo>
                      <a:pt x="1463" y="598"/>
                    </a:lnTo>
                    <a:lnTo>
                      <a:pt x="1332" y="582"/>
                    </a:lnTo>
                    <a:lnTo>
                      <a:pt x="1198" y="573"/>
                    </a:lnTo>
                    <a:lnTo>
                      <a:pt x="1060" y="573"/>
                    </a:lnTo>
                    <a:lnTo>
                      <a:pt x="917" y="581"/>
                    </a:lnTo>
                    <a:lnTo>
                      <a:pt x="773" y="599"/>
                    </a:lnTo>
                    <a:lnTo>
                      <a:pt x="623" y="627"/>
                    </a:lnTo>
                    <a:lnTo>
                      <a:pt x="472" y="664"/>
                    </a:lnTo>
                    <a:lnTo>
                      <a:pt x="317" y="715"/>
                    </a:lnTo>
                    <a:lnTo>
                      <a:pt x="161" y="776"/>
                    </a:lnTo>
                    <a:lnTo>
                      <a:pt x="0" y="85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4"/>
              <p:cNvSpPr>
                <a:spLocks/>
              </p:cNvSpPr>
              <p:nvPr/>
            </p:nvSpPr>
            <p:spPr bwMode="auto">
              <a:xfrm flipV="1">
                <a:off x="472" y="3264"/>
                <a:ext cx="1910" cy="76"/>
              </a:xfrm>
              <a:custGeom>
                <a:avLst/>
                <a:gdLst>
                  <a:gd name="T0" fmla="*/ 9571 w 9577"/>
                  <a:gd name="T1" fmla="*/ 584 h 4269"/>
                  <a:gd name="T2" fmla="*/ 9522 w 9577"/>
                  <a:gd name="T3" fmla="*/ 317 h 4269"/>
                  <a:gd name="T4" fmla="*/ 9426 w 9577"/>
                  <a:gd name="T5" fmla="*/ 137 h 4269"/>
                  <a:gd name="T6" fmla="*/ 9287 w 9577"/>
                  <a:gd name="T7" fmla="*/ 35 h 4269"/>
                  <a:gd name="T8" fmla="*/ 9104 w 9577"/>
                  <a:gd name="T9" fmla="*/ 0 h 4269"/>
                  <a:gd name="T10" fmla="*/ 8884 w 9577"/>
                  <a:gd name="T11" fmla="*/ 23 h 4269"/>
                  <a:gd name="T12" fmla="*/ 8626 w 9577"/>
                  <a:gd name="T13" fmla="*/ 93 h 4269"/>
                  <a:gd name="T14" fmla="*/ 8332 w 9577"/>
                  <a:gd name="T15" fmla="*/ 201 h 4269"/>
                  <a:gd name="T16" fmla="*/ 7834 w 9577"/>
                  <a:gd name="T17" fmla="*/ 412 h 4269"/>
                  <a:gd name="T18" fmla="*/ 7271 w 9577"/>
                  <a:gd name="T19" fmla="*/ 651 h 4269"/>
                  <a:gd name="T20" fmla="*/ 6864 w 9577"/>
                  <a:gd name="T21" fmla="*/ 810 h 4269"/>
                  <a:gd name="T22" fmla="*/ 6434 w 9577"/>
                  <a:gd name="T23" fmla="*/ 957 h 4269"/>
                  <a:gd name="T24" fmla="*/ 5985 w 9577"/>
                  <a:gd name="T25" fmla="*/ 1082 h 4269"/>
                  <a:gd name="T26" fmla="*/ 5517 w 9577"/>
                  <a:gd name="T27" fmla="*/ 1176 h 4269"/>
                  <a:gd name="T28" fmla="*/ 5034 w 9577"/>
                  <a:gd name="T29" fmla="*/ 1227 h 4269"/>
                  <a:gd name="T30" fmla="*/ 4543 w 9577"/>
                  <a:gd name="T31" fmla="*/ 1227 h 4269"/>
                  <a:gd name="T32" fmla="*/ 4060 w 9577"/>
                  <a:gd name="T33" fmla="*/ 1176 h 4269"/>
                  <a:gd name="T34" fmla="*/ 3593 w 9577"/>
                  <a:gd name="T35" fmla="*/ 1082 h 4269"/>
                  <a:gd name="T36" fmla="*/ 3142 w 9577"/>
                  <a:gd name="T37" fmla="*/ 957 h 4269"/>
                  <a:gd name="T38" fmla="*/ 2712 w 9577"/>
                  <a:gd name="T39" fmla="*/ 810 h 4269"/>
                  <a:gd name="T40" fmla="*/ 2306 w 9577"/>
                  <a:gd name="T41" fmla="*/ 651 h 4269"/>
                  <a:gd name="T42" fmla="*/ 1743 w 9577"/>
                  <a:gd name="T43" fmla="*/ 412 h 4269"/>
                  <a:gd name="T44" fmla="*/ 1244 w 9577"/>
                  <a:gd name="T45" fmla="*/ 201 h 4269"/>
                  <a:gd name="T46" fmla="*/ 951 w 9577"/>
                  <a:gd name="T47" fmla="*/ 93 h 4269"/>
                  <a:gd name="T48" fmla="*/ 693 w 9577"/>
                  <a:gd name="T49" fmla="*/ 23 h 4269"/>
                  <a:gd name="T50" fmla="*/ 473 w 9577"/>
                  <a:gd name="T51" fmla="*/ 0 h 4269"/>
                  <a:gd name="T52" fmla="*/ 290 w 9577"/>
                  <a:gd name="T53" fmla="*/ 35 h 4269"/>
                  <a:gd name="T54" fmla="*/ 150 w 9577"/>
                  <a:gd name="T55" fmla="*/ 137 h 4269"/>
                  <a:gd name="T56" fmla="*/ 55 w 9577"/>
                  <a:gd name="T57" fmla="*/ 317 h 4269"/>
                  <a:gd name="T58" fmla="*/ 7 w 9577"/>
                  <a:gd name="T59" fmla="*/ 584 h 4269"/>
                  <a:gd name="T60" fmla="*/ 7 w 9577"/>
                  <a:gd name="T61" fmla="*/ 934 h 4269"/>
                  <a:gd name="T62" fmla="*/ 55 w 9577"/>
                  <a:gd name="T63" fmla="*/ 1288 h 4269"/>
                  <a:gd name="T64" fmla="*/ 150 w 9577"/>
                  <a:gd name="T65" fmla="*/ 1631 h 4269"/>
                  <a:gd name="T66" fmla="*/ 290 w 9577"/>
                  <a:gd name="T67" fmla="*/ 1961 h 4269"/>
                  <a:gd name="T68" fmla="*/ 473 w 9577"/>
                  <a:gd name="T69" fmla="*/ 2277 h 4269"/>
                  <a:gd name="T70" fmla="*/ 693 w 9577"/>
                  <a:gd name="T71" fmla="*/ 2576 h 4269"/>
                  <a:gd name="T72" fmla="*/ 951 w 9577"/>
                  <a:gd name="T73" fmla="*/ 2856 h 4269"/>
                  <a:gd name="T74" fmla="*/ 1244 w 9577"/>
                  <a:gd name="T75" fmla="*/ 3116 h 4269"/>
                  <a:gd name="T76" fmla="*/ 1569 w 9577"/>
                  <a:gd name="T77" fmla="*/ 3356 h 4269"/>
                  <a:gd name="T78" fmla="*/ 1924 w 9577"/>
                  <a:gd name="T79" fmla="*/ 3570 h 4269"/>
                  <a:gd name="T80" fmla="*/ 2306 w 9577"/>
                  <a:gd name="T81" fmla="*/ 3759 h 4269"/>
                  <a:gd name="T82" fmla="*/ 2712 w 9577"/>
                  <a:gd name="T83" fmla="*/ 3922 h 4269"/>
                  <a:gd name="T84" fmla="*/ 3142 w 9577"/>
                  <a:gd name="T85" fmla="*/ 4055 h 4269"/>
                  <a:gd name="T86" fmla="*/ 3593 w 9577"/>
                  <a:gd name="T87" fmla="*/ 4159 h 4269"/>
                  <a:gd name="T88" fmla="*/ 4060 w 9577"/>
                  <a:gd name="T89" fmla="*/ 4229 h 4269"/>
                  <a:gd name="T90" fmla="*/ 4543 w 9577"/>
                  <a:gd name="T91" fmla="*/ 4265 h 4269"/>
                  <a:gd name="T92" fmla="*/ 5034 w 9577"/>
                  <a:gd name="T93" fmla="*/ 4265 h 4269"/>
                  <a:gd name="T94" fmla="*/ 5517 w 9577"/>
                  <a:gd name="T95" fmla="*/ 4229 h 4269"/>
                  <a:gd name="T96" fmla="*/ 5985 w 9577"/>
                  <a:gd name="T97" fmla="*/ 4159 h 4269"/>
                  <a:gd name="T98" fmla="*/ 6434 w 9577"/>
                  <a:gd name="T99" fmla="*/ 4055 h 4269"/>
                  <a:gd name="T100" fmla="*/ 6864 w 9577"/>
                  <a:gd name="T101" fmla="*/ 3922 h 4269"/>
                  <a:gd name="T102" fmla="*/ 7271 w 9577"/>
                  <a:gd name="T103" fmla="*/ 3759 h 4269"/>
                  <a:gd name="T104" fmla="*/ 7654 w 9577"/>
                  <a:gd name="T105" fmla="*/ 3570 h 4269"/>
                  <a:gd name="T106" fmla="*/ 8007 w 9577"/>
                  <a:gd name="T107" fmla="*/ 3356 h 4269"/>
                  <a:gd name="T108" fmla="*/ 8332 w 9577"/>
                  <a:gd name="T109" fmla="*/ 3116 h 4269"/>
                  <a:gd name="T110" fmla="*/ 8626 w 9577"/>
                  <a:gd name="T111" fmla="*/ 2856 h 4269"/>
                  <a:gd name="T112" fmla="*/ 8884 w 9577"/>
                  <a:gd name="T113" fmla="*/ 2576 h 4269"/>
                  <a:gd name="T114" fmla="*/ 9104 w 9577"/>
                  <a:gd name="T115" fmla="*/ 2277 h 4269"/>
                  <a:gd name="T116" fmla="*/ 9287 w 9577"/>
                  <a:gd name="T117" fmla="*/ 1961 h 4269"/>
                  <a:gd name="T118" fmla="*/ 9426 w 9577"/>
                  <a:gd name="T119" fmla="*/ 1631 h 4269"/>
                  <a:gd name="T120" fmla="*/ 9522 w 9577"/>
                  <a:gd name="T121" fmla="*/ 1288 h 4269"/>
                  <a:gd name="T122" fmla="*/ 9571 w 9577"/>
                  <a:gd name="T123" fmla="*/ 934 h 4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77" h="4269">
                    <a:moveTo>
                      <a:pt x="9577" y="753"/>
                    </a:moveTo>
                    <a:lnTo>
                      <a:pt x="9571" y="584"/>
                    </a:lnTo>
                    <a:lnTo>
                      <a:pt x="9553" y="438"/>
                    </a:lnTo>
                    <a:lnTo>
                      <a:pt x="9522" y="317"/>
                    </a:lnTo>
                    <a:lnTo>
                      <a:pt x="9481" y="217"/>
                    </a:lnTo>
                    <a:lnTo>
                      <a:pt x="9426" y="137"/>
                    </a:lnTo>
                    <a:lnTo>
                      <a:pt x="9361" y="77"/>
                    </a:lnTo>
                    <a:lnTo>
                      <a:pt x="9287" y="35"/>
                    </a:lnTo>
                    <a:lnTo>
                      <a:pt x="9201" y="10"/>
                    </a:lnTo>
                    <a:lnTo>
                      <a:pt x="9104" y="0"/>
                    </a:lnTo>
                    <a:lnTo>
                      <a:pt x="8999" y="4"/>
                    </a:lnTo>
                    <a:lnTo>
                      <a:pt x="8884" y="23"/>
                    </a:lnTo>
                    <a:lnTo>
                      <a:pt x="8760" y="52"/>
                    </a:lnTo>
                    <a:lnTo>
                      <a:pt x="8626" y="93"/>
                    </a:lnTo>
                    <a:lnTo>
                      <a:pt x="8484" y="143"/>
                    </a:lnTo>
                    <a:lnTo>
                      <a:pt x="8332" y="201"/>
                    </a:lnTo>
                    <a:lnTo>
                      <a:pt x="8174" y="266"/>
                    </a:lnTo>
                    <a:lnTo>
                      <a:pt x="7834" y="412"/>
                    </a:lnTo>
                    <a:lnTo>
                      <a:pt x="7466" y="570"/>
                    </a:lnTo>
                    <a:lnTo>
                      <a:pt x="7271" y="651"/>
                    </a:lnTo>
                    <a:lnTo>
                      <a:pt x="7071" y="732"/>
                    </a:lnTo>
                    <a:lnTo>
                      <a:pt x="6864" y="810"/>
                    </a:lnTo>
                    <a:lnTo>
                      <a:pt x="6652" y="886"/>
                    </a:lnTo>
                    <a:lnTo>
                      <a:pt x="6434" y="957"/>
                    </a:lnTo>
                    <a:lnTo>
                      <a:pt x="6212" y="1023"/>
                    </a:lnTo>
                    <a:lnTo>
                      <a:pt x="5985" y="1082"/>
                    </a:lnTo>
                    <a:lnTo>
                      <a:pt x="5753" y="1134"/>
                    </a:lnTo>
                    <a:lnTo>
                      <a:pt x="5517" y="1176"/>
                    </a:lnTo>
                    <a:lnTo>
                      <a:pt x="5278" y="1207"/>
                    </a:lnTo>
                    <a:lnTo>
                      <a:pt x="5034" y="1227"/>
                    </a:lnTo>
                    <a:lnTo>
                      <a:pt x="4789" y="1234"/>
                    </a:lnTo>
                    <a:lnTo>
                      <a:pt x="4543" y="1227"/>
                    </a:lnTo>
                    <a:lnTo>
                      <a:pt x="4299" y="1207"/>
                    </a:lnTo>
                    <a:lnTo>
                      <a:pt x="4060" y="1176"/>
                    </a:lnTo>
                    <a:lnTo>
                      <a:pt x="3824" y="1134"/>
                    </a:lnTo>
                    <a:lnTo>
                      <a:pt x="3593" y="1082"/>
                    </a:lnTo>
                    <a:lnTo>
                      <a:pt x="3364" y="1023"/>
                    </a:lnTo>
                    <a:lnTo>
                      <a:pt x="3142" y="957"/>
                    </a:lnTo>
                    <a:lnTo>
                      <a:pt x="2925" y="886"/>
                    </a:lnTo>
                    <a:lnTo>
                      <a:pt x="2712" y="810"/>
                    </a:lnTo>
                    <a:lnTo>
                      <a:pt x="2507" y="732"/>
                    </a:lnTo>
                    <a:lnTo>
                      <a:pt x="2306" y="651"/>
                    </a:lnTo>
                    <a:lnTo>
                      <a:pt x="2112" y="570"/>
                    </a:lnTo>
                    <a:lnTo>
                      <a:pt x="1743" y="412"/>
                    </a:lnTo>
                    <a:lnTo>
                      <a:pt x="1403" y="266"/>
                    </a:lnTo>
                    <a:lnTo>
                      <a:pt x="1244" y="201"/>
                    </a:lnTo>
                    <a:lnTo>
                      <a:pt x="1094" y="143"/>
                    </a:lnTo>
                    <a:lnTo>
                      <a:pt x="951" y="93"/>
                    </a:lnTo>
                    <a:lnTo>
                      <a:pt x="818" y="52"/>
                    </a:lnTo>
                    <a:lnTo>
                      <a:pt x="693" y="23"/>
                    </a:lnTo>
                    <a:lnTo>
                      <a:pt x="578" y="4"/>
                    </a:lnTo>
                    <a:lnTo>
                      <a:pt x="473" y="0"/>
                    </a:lnTo>
                    <a:lnTo>
                      <a:pt x="376" y="10"/>
                    </a:lnTo>
                    <a:lnTo>
                      <a:pt x="290" y="35"/>
                    </a:lnTo>
                    <a:lnTo>
                      <a:pt x="216" y="77"/>
                    </a:lnTo>
                    <a:lnTo>
                      <a:pt x="150" y="137"/>
                    </a:lnTo>
                    <a:lnTo>
                      <a:pt x="97" y="217"/>
                    </a:lnTo>
                    <a:lnTo>
                      <a:pt x="55" y="317"/>
                    </a:lnTo>
                    <a:lnTo>
                      <a:pt x="24" y="438"/>
                    </a:lnTo>
                    <a:lnTo>
                      <a:pt x="7" y="584"/>
                    </a:lnTo>
                    <a:lnTo>
                      <a:pt x="0" y="753"/>
                    </a:lnTo>
                    <a:lnTo>
                      <a:pt x="7" y="934"/>
                    </a:lnTo>
                    <a:lnTo>
                      <a:pt x="24" y="1112"/>
                    </a:lnTo>
                    <a:lnTo>
                      <a:pt x="55" y="1288"/>
                    </a:lnTo>
                    <a:lnTo>
                      <a:pt x="97" y="1462"/>
                    </a:lnTo>
                    <a:lnTo>
                      <a:pt x="150" y="1631"/>
                    </a:lnTo>
                    <a:lnTo>
                      <a:pt x="216" y="1798"/>
                    </a:lnTo>
                    <a:lnTo>
                      <a:pt x="290" y="1961"/>
                    </a:lnTo>
                    <a:lnTo>
                      <a:pt x="376" y="2122"/>
                    </a:lnTo>
                    <a:lnTo>
                      <a:pt x="473" y="2277"/>
                    </a:lnTo>
                    <a:lnTo>
                      <a:pt x="578" y="2429"/>
                    </a:lnTo>
                    <a:lnTo>
                      <a:pt x="693" y="2576"/>
                    </a:lnTo>
                    <a:lnTo>
                      <a:pt x="818" y="2718"/>
                    </a:lnTo>
                    <a:lnTo>
                      <a:pt x="951" y="2856"/>
                    </a:lnTo>
                    <a:lnTo>
                      <a:pt x="1094" y="2989"/>
                    </a:lnTo>
                    <a:lnTo>
                      <a:pt x="1244" y="3116"/>
                    </a:lnTo>
                    <a:lnTo>
                      <a:pt x="1403" y="3239"/>
                    </a:lnTo>
                    <a:lnTo>
                      <a:pt x="1569" y="3356"/>
                    </a:lnTo>
                    <a:lnTo>
                      <a:pt x="1743" y="3466"/>
                    </a:lnTo>
                    <a:lnTo>
                      <a:pt x="1924" y="3570"/>
                    </a:lnTo>
                    <a:lnTo>
                      <a:pt x="2112" y="3668"/>
                    </a:lnTo>
                    <a:lnTo>
                      <a:pt x="2306" y="3759"/>
                    </a:lnTo>
                    <a:lnTo>
                      <a:pt x="2507" y="3844"/>
                    </a:lnTo>
                    <a:lnTo>
                      <a:pt x="2712" y="3922"/>
                    </a:lnTo>
                    <a:lnTo>
                      <a:pt x="2925" y="3993"/>
                    </a:lnTo>
                    <a:lnTo>
                      <a:pt x="3142" y="4055"/>
                    </a:lnTo>
                    <a:lnTo>
                      <a:pt x="3364" y="4111"/>
                    </a:lnTo>
                    <a:lnTo>
                      <a:pt x="3593" y="4159"/>
                    </a:lnTo>
                    <a:lnTo>
                      <a:pt x="3824" y="4198"/>
                    </a:lnTo>
                    <a:lnTo>
                      <a:pt x="4060" y="4229"/>
                    </a:lnTo>
                    <a:lnTo>
                      <a:pt x="4299" y="4251"/>
                    </a:lnTo>
                    <a:lnTo>
                      <a:pt x="4543" y="4265"/>
                    </a:lnTo>
                    <a:lnTo>
                      <a:pt x="4789" y="4269"/>
                    </a:lnTo>
                    <a:lnTo>
                      <a:pt x="5034" y="4265"/>
                    </a:lnTo>
                    <a:lnTo>
                      <a:pt x="5278" y="4251"/>
                    </a:lnTo>
                    <a:lnTo>
                      <a:pt x="5517" y="4229"/>
                    </a:lnTo>
                    <a:lnTo>
                      <a:pt x="5753" y="4198"/>
                    </a:lnTo>
                    <a:lnTo>
                      <a:pt x="5985" y="4159"/>
                    </a:lnTo>
                    <a:lnTo>
                      <a:pt x="6212" y="4111"/>
                    </a:lnTo>
                    <a:lnTo>
                      <a:pt x="6434" y="4055"/>
                    </a:lnTo>
                    <a:lnTo>
                      <a:pt x="6652" y="3993"/>
                    </a:lnTo>
                    <a:lnTo>
                      <a:pt x="6864" y="3922"/>
                    </a:lnTo>
                    <a:lnTo>
                      <a:pt x="7071" y="3844"/>
                    </a:lnTo>
                    <a:lnTo>
                      <a:pt x="7271" y="3759"/>
                    </a:lnTo>
                    <a:lnTo>
                      <a:pt x="7466" y="3668"/>
                    </a:lnTo>
                    <a:lnTo>
                      <a:pt x="7654" y="3570"/>
                    </a:lnTo>
                    <a:lnTo>
                      <a:pt x="7834" y="3466"/>
                    </a:lnTo>
                    <a:lnTo>
                      <a:pt x="8007" y="3356"/>
                    </a:lnTo>
                    <a:lnTo>
                      <a:pt x="8174" y="3239"/>
                    </a:lnTo>
                    <a:lnTo>
                      <a:pt x="8332" y="3116"/>
                    </a:lnTo>
                    <a:lnTo>
                      <a:pt x="8484" y="2989"/>
                    </a:lnTo>
                    <a:lnTo>
                      <a:pt x="8626" y="2856"/>
                    </a:lnTo>
                    <a:lnTo>
                      <a:pt x="8760" y="2718"/>
                    </a:lnTo>
                    <a:lnTo>
                      <a:pt x="8884" y="2576"/>
                    </a:lnTo>
                    <a:lnTo>
                      <a:pt x="8999" y="2429"/>
                    </a:lnTo>
                    <a:lnTo>
                      <a:pt x="9104" y="2277"/>
                    </a:lnTo>
                    <a:lnTo>
                      <a:pt x="9201" y="2122"/>
                    </a:lnTo>
                    <a:lnTo>
                      <a:pt x="9287" y="1961"/>
                    </a:lnTo>
                    <a:lnTo>
                      <a:pt x="9361" y="1798"/>
                    </a:lnTo>
                    <a:lnTo>
                      <a:pt x="9426" y="1631"/>
                    </a:lnTo>
                    <a:lnTo>
                      <a:pt x="9481" y="1462"/>
                    </a:lnTo>
                    <a:lnTo>
                      <a:pt x="9522" y="1288"/>
                    </a:lnTo>
                    <a:lnTo>
                      <a:pt x="9553" y="1112"/>
                    </a:lnTo>
                    <a:lnTo>
                      <a:pt x="9571" y="934"/>
                    </a:lnTo>
                    <a:lnTo>
                      <a:pt x="9577" y="75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1" name="Freeform 31"/>
            <p:cNvSpPr>
              <a:spLocks/>
            </p:cNvSpPr>
            <p:nvPr/>
          </p:nvSpPr>
          <p:spPr bwMode="auto">
            <a:xfrm>
              <a:off x="2895600" y="3602038"/>
              <a:ext cx="369887" cy="665162"/>
            </a:xfrm>
            <a:custGeom>
              <a:avLst/>
              <a:gdLst>
                <a:gd name="T0" fmla="*/ 5 w 1863"/>
                <a:gd name="T1" fmla="*/ 1500 h 3351"/>
                <a:gd name="T2" fmla="*/ 29 w 1863"/>
                <a:gd name="T3" fmla="*/ 1253 h 3351"/>
                <a:gd name="T4" fmla="*/ 72 w 1863"/>
                <a:gd name="T5" fmla="*/ 1020 h 3351"/>
                <a:gd name="T6" fmla="*/ 134 w 1863"/>
                <a:gd name="T7" fmla="*/ 805 h 3351"/>
                <a:gd name="T8" fmla="*/ 211 w 1863"/>
                <a:gd name="T9" fmla="*/ 608 h 3351"/>
                <a:gd name="T10" fmla="*/ 303 w 1863"/>
                <a:gd name="T11" fmla="*/ 435 h 3351"/>
                <a:gd name="T12" fmla="*/ 408 w 1863"/>
                <a:gd name="T13" fmla="*/ 285 h 3351"/>
                <a:gd name="T14" fmla="*/ 525 w 1863"/>
                <a:gd name="T15" fmla="*/ 165 h 3351"/>
                <a:gd name="T16" fmla="*/ 652 w 1863"/>
                <a:gd name="T17" fmla="*/ 75 h 3351"/>
                <a:gd name="T18" fmla="*/ 788 w 1863"/>
                <a:gd name="T19" fmla="*/ 19 h 3351"/>
                <a:gd name="T20" fmla="*/ 932 w 1863"/>
                <a:gd name="T21" fmla="*/ 0 h 3351"/>
                <a:gd name="T22" fmla="*/ 1073 w 1863"/>
                <a:gd name="T23" fmla="*/ 19 h 3351"/>
                <a:gd name="T24" fmla="*/ 1208 w 1863"/>
                <a:gd name="T25" fmla="*/ 75 h 3351"/>
                <a:gd name="T26" fmla="*/ 1335 w 1863"/>
                <a:gd name="T27" fmla="*/ 165 h 3351"/>
                <a:gd name="T28" fmla="*/ 1451 w 1863"/>
                <a:gd name="T29" fmla="*/ 285 h 3351"/>
                <a:gd name="T30" fmla="*/ 1557 w 1863"/>
                <a:gd name="T31" fmla="*/ 435 h 3351"/>
                <a:gd name="T32" fmla="*/ 1650 w 1863"/>
                <a:gd name="T33" fmla="*/ 608 h 3351"/>
                <a:gd name="T34" fmla="*/ 1727 w 1863"/>
                <a:gd name="T35" fmla="*/ 805 h 3351"/>
                <a:gd name="T36" fmla="*/ 1789 w 1863"/>
                <a:gd name="T37" fmla="*/ 1020 h 3351"/>
                <a:gd name="T38" fmla="*/ 1834 w 1863"/>
                <a:gd name="T39" fmla="*/ 1253 h 3351"/>
                <a:gd name="T40" fmla="*/ 1859 w 1863"/>
                <a:gd name="T41" fmla="*/ 1500 h 3351"/>
                <a:gd name="T42" fmla="*/ 1862 w 1863"/>
                <a:gd name="T43" fmla="*/ 1758 h 3351"/>
                <a:gd name="T44" fmla="*/ 1844 w 1863"/>
                <a:gd name="T45" fmla="*/ 2011 h 3351"/>
                <a:gd name="T46" fmla="*/ 1806 w 1863"/>
                <a:gd name="T47" fmla="*/ 2250 h 3351"/>
                <a:gd name="T48" fmla="*/ 1750 w 1863"/>
                <a:gd name="T49" fmla="*/ 2474 h 3351"/>
                <a:gd name="T50" fmla="*/ 1677 w 1863"/>
                <a:gd name="T51" fmla="*/ 2678 h 3351"/>
                <a:gd name="T52" fmla="*/ 1589 w 1863"/>
                <a:gd name="T53" fmla="*/ 2861 h 3351"/>
                <a:gd name="T54" fmla="*/ 1488 w 1863"/>
                <a:gd name="T55" fmla="*/ 3019 h 3351"/>
                <a:gd name="T56" fmla="*/ 1375 w 1863"/>
                <a:gd name="T57" fmla="*/ 3149 h 3351"/>
                <a:gd name="T58" fmla="*/ 1250 w 1863"/>
                <a:gd name="T59" fmla="*/ 3250 h 3351"/>
                <a:gd name="T60" fmla="*/ 1119 w 1863"/>
                <a:gd name="T61" fmla="*/ 3317 h 3351"/>
                <a:gd name="T62" fmla="*/ 980 w 1863"/>
                <a:gd name="T63" fmla="*/ 3349 h 3351"/>
                <a:gd name="T64" fmla="*/ 836 w 1863"/>
                <a:gd name="T65" fmla="*/ 3342 h 3351"/>
                <a:gd name="T66" fmla="*/ 697 w 1863"/>
                <a:gd name="T67" fmla="*/ 3299 h 3351"/>
                <a:gd name="T68" fmla="*/ 566 w 1863"/>
                <a:gd name="T69" fmla="*/ 3220 h 3351"/>
                <a:gd name="T70" fmla="*/ 445 w 1863"/>
                <a:gd name="T71" fmla="*/ 3109 h 3351"/>
                <a:gd name="T72" fmla="*/ 337 w 1863"/>
                <a:gd name="T73" fmla="*/ 2969 h 3351"/>
                <a:gd name="T74" fmla="*/ 240 w 1863"/>
                <a:gd name="T75" fmla="*/ 2802 h 3351"/>
                <a:gd name="T76" fmla="*/ 158 w 1863"/>
                <a:gd name="T77" fmla="*/ 2612 h 3351"/>
                <a:gd name="T78" fmla="*/ 90 w 1863"/>
                <a:gd name="T79" fmla="*/ 2402 h 3351"/>
                <a:gd name="T80" fmla="*/ 41 w 1863"/>
                <a:gd name="T81" fmla="*/ 2172 h 3351"/>
                <a:gd name="T82" fmla="*/ 11 w 1863"/>
                <a:gd name="T83" fmla="*/ 1928 h 3351"/>
                <a:gd name="T84" fmla="*/ 0 w 1863"/>
                <a:gd name="T85" fmla="*/ 1671 h 3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3" h="3351">
                  <a:moveTo>
                    <a:pt x="0" y="1671"/>
                  </a:moveTo>
                  <a:lnTo>
                    <a:pt x="1" y="1585"/>
                  </a:lnTo>
                  <a:lnTo>
                    <a:pt x="5" y="1500"/>
                  </a:lnTo>
                  <a:lnTo>
                    <a:pt x="11" y="1417"/>
                  </a:lnTo>
                  <a:lnTo>
                    <a:pt x="19" y="1334"/>
                  </a:lnTo>
                  <a:lnTo>
                    <a:pt x="29" y="1253"/>
                  </a:lnTo>
                  <a:lnTo>
                    <a:pt x="41" y="1175"/>
                  </a:lnTo>
                  <a:lnTo>
                    <a:pt x="56" y="1097"/>
                  </a:lnTo>
                  <a:lnTo>
                    <a:pt x="72" y="1020"/>
                  </a:lnTo>
                  <a:lnTo>
                    <a:pt x="90" y="947"/>
                  </a:lnTo>
                  <a:lnTo>
                    <a:pt x="111" y="874"/>
                  </a:lnTo>
                  <a:lnTo>
                    <a:pt x="134" y="805"/>
                  </a:lnTo>
                  <a:lnTo>
                    <a:pt x="158" y="737"/>
                  </a:lnTo>
                  <a:lnTo>
                    <a:pt x="183" y="671"/>
                  </a:lnTo>
                  <a:lnTo>
                    <a:pt x="211" y="608"/>
                  </a:lnTo>
                  <a:lnTo>
                    <a:pt x="240" y="548"/>
                  </a:lnTo>
                  <a:lnTo>
                    <a:pt x="271" y="490"/>
                  </a:lnTo>
                  <a:lnTo>
                    <a:pt x="303" y="435"/>
                  </a:lnTo>
                  <a:lnTo>
                    <a:pt x="337" y="382"/>
                  </a:lnTo>
                  <a:lnTo>
                    <a:pt x="371" y="332"/>
                  </a:lnTo>
                  <a:lnTo>
                    <a:pt x="408" y="285"/>
                  </a:lnTo>
                  <a:lnTo>
                    <a:pt x="445" y="242"/>
                  </a:lnTo>
                  <a:lnTo>
                    <a:pt x="485" y="202"/>
                  </a:lnTo>
                  <a:lnTo>
                    <a:pt x="525" y="165"/>
                  </a:lnTo>
                  <a:lnTo>
                    <a:pt x="566" y="131"/>
                  </a:lnTo>
                  <a:lnTo>
                    <a:pt x="609" y="101"/>
                  </a:lnTo>
                  <a:lnTo>
                    <a:pt x="652" y="75"/>
                  </a:lnTo>
                  <a:lnTo>
                    <a:pt x="697" y="52"/>
                  </a:lnTo>
                  <a:lnTo>
                    <a:pt x="742" y="34"/>
                  </a:lnTo>
                  <a:lnTo>
                    <a:pt x="788" y="19"/>
                  </a:lnTo>
                  <a:lnTo>
                    <a:pt x="836" y="9"/>
                  </a:lnTo>
                  <a:lnTo>
                    <a:pt x="883" y="2"/>
                  </a:lnTo>
                  <a:lnTo>
                    <a:pt x="932" y="0"/>
                  </a:lnTo>
                  <a:lnTo>
                    <a:pt x="980" y="2"/>
                  </a:lnTo>
                  <a:lnTo>
                    <a:pt x="1027" y="9"/>
                  </a:lnTo>
                  <a:lnTo>
                    <a:pt x="1073" y="19"/>
                  </a:lnTo>
                  <a:lnTo>
                    <a:pt x="1119" y="34"/>
                  </a:lnTo>
                  <a:lnTo>
                    <a:pt x="1163" y="52"/>
                  </a:lnTo>
                  <a:lnTo>
                    <a:pt x="1208" y="75"/>
                  </a:lnTo>
                  <a:lnTo>
                    <a:pt x="1250" y="101"/>
                  </a:lnTo>
                  <a:lnTo>
                    <a:pt x="1292" y="131"/>
                  </a:lnTo>
                  <a:lnTo>
                    <a:pt x="1335" y="165"/>
                  </a:lnTo>
                  <a:lnTo>
                    <a:pt x="1375" y="202"/>
                  </a:lnTo>
                  <a:lnTo>
                    <a:pt x="1413" y="242"/>
                  </a:lnTo>
                  <a:lnTo>
                    <a:pt x="1451" y="285"/>
                  </a:lnTo>
                  <a:lnTo>
                    <a:pt x="1488" y="332"/>
                  </a:lnTo>
                  <a:lnTo>
                    <a:pt x="1523" y="382"/>
                  </a:lnTo>
                  <a:lnTo>
                    <a:pt x="1557" y="435"/>
                  </a:lnTo>
                  <a:lnTo>
                    <a:pt x="1589" y="490"/>
                  </a:lnTo>
                  <a:lnTo>
                    <a:pt x="1620" y="548"/>
                  </a:lnTo>
                  <a:lnTo>
                    <a:pt x="1650" y="608"/>
                  </a:lnTo>
                  <a:lnTo>
                    <a:pt x="1677" y="671"/>
                  </a:lnTo>
                  <a:lnTo>
                    <a:pt x="1703" y="737"/>
                  </a:lnTo>
                  <a:lnTo>
                    <a:pt x="1727" y="805"/>
                  </a:lnTo>
                  <a:lnTo>
                    <a:pt x="1750" y="874"/>
                  </a:lnTo>
                  <a:lnTo>
                    <a:pt x="1771" y="947"/>
                  </a:lnTo>
                  <a:lnTo>
                    <a:pt x="1789" y="1020"/>
                  </a:lnTo>
                  <a:lnTo>
                    <a:pt x="1806" y="1097"/>
                  </a:lnTo>
                  <a:lnTo>
                    <a:pt x="1821" y="1175"/>
                  </a:lnTo>
                  <a:lnTo>
                    <a:pt x="1834" y="1253"/>
                  </a:lnTo>
                  <a:lnTo>
                    <a:pt x="1844" y="1334"/>
                  </a:lnTo>
                  <a:lnTo>
                    <a:pt x="1852" y="1417"/>
                  </a:lnTo>
                  <a:lnTo>
                    <a:pt x="1859" y="1500"/>
                  </a:lnTo>
                  <a:lnTo>
                    <a:pt x="1862" y="1585"/>
                  </a:lnTo>
                  <a:lnTo>
                    <a:pt x="1863" y="1671"/>
                  </a:lnTo>
                  <a:lnTo>
                    <a:pt x="1862" y="1758"/>
                  </a:lnTo>
                  <a:lnTo>
                    <a:pt x="1859" y="1843"/>
                  </a:lnTo>
                  <a:lnTo>
                    <a:pt x="1852" y="1928"/>
                  </a:lnTo>
                  <a:lnTo>
                    <a:pt x="1844" y="2011"/>
                  </a:lnTo>
                  <a:lnTo>
                    <a:pt x="1834" y="2092"/>
                  </a:lnTo>
                  <a:lnTo>
                    <a:pt x="1821" y="2172"/>
                  </a:lnTo>
                  <a:lnTo>
                    <a:pt x="1806" y="2250"/>
                  </a:lnTo>
                  <a:lnTo>
                    <a:pt x="1789" y="2326"/>
                  </a:lnTo>
                  <a:lnTo>
                    <a:pt x="1771" y="2402"/>
                  </a:lnTo>
                  <a:lnTo>
                    <a:pt x="1750" y="2474"/>
                  </a:lnTo>
                  <a:lnTo>
                    <a:pt x="1727" y="2544"/>
                  </a:lnTo>
                  <a:lnTo>
                    <a:pt x="1703" y="2612"/>
                  </a:lnTo>
                  <a:lnTo>
                    <a:pt x="1677" y="2678"/>
                  </a:lnTo>
                  <a:lnTo>
                    <a:pt x="1650" y="2742"/>
                  </a:lnTo>
                  <a:lnTo>
                    <a:pt x="1620" y="2802"/>
                  </a:lnTo>
                  <a:lnTo>
                    <a:pt x="1589" y="2861"/>
                  </a:lnTo>
                  <a:lnTo>
                    <a:pt x="1557" y="2916"/>
                  </a:lnTo>
                  <a:lnTo>
                    <a:pt x="1523" y="2969"/>
                  </a:lnTo>
                  <a:lnTo>
                    <a:pt x="1488" y="3019"/>
                  </a:lnTo>
                  <a:lnTo>
                    <a:pt x="1451" y="3065"/>
                  </a:lnTo>
                  <a:lnTo>
                    <a:pt x="1413" y="3109"/>
                  </a:lnTo>
                  <a:lnTo>
                    <a:pt x="1375" y="3149"/>
                  </a:lnTo>
                  <a:lnTo>
                    <a:pt x="1335" y="3186"/>
                  </a:lnTo>
                  <a:lnTo>
                    <a:pt x="1292" y="3220"/>
                  </a:lnTo>
                  <a:lnTo>
                    <a:pt x="1250" y="3250"/>
                  </a:lnTo>
                  <a:lnTo>
                    <a:pt x="1208" y="3276"/>
                  </a:lnTo>
                  <a:lnTo>
                    <a:pt x="1163" y="3299"/>
                  </a:lnTo>
                  <a:lnTo>
                    <a:pt x="1119" y="3317"/>
                  </a:lnTo>
                  <a:lnTo>
                    <a:pt x="1073" y="3332"/>
                  </a:lnTo>
                  <a:lnTo>
                    <a:pt x="1027" y="3342"/>
                  </a:lnTo>
                  <a:lnTo>
                    <a:pt x="980" y="3349"/>
                  </a:lnTo>
                  <a:lnTo>
                    <a:pt x="932" y="3351"/>
                  </a:lnTo>
                  <a:lnTo>
                    <a:pt x="883" y="3349"/>
                  </a:lnTo>
                  <a:lnTo>
                    <a:pt x="836" y="3342"/>
                  </a:lnTo>
                  <a:lnTo>
                    <a:pt x="788" y="3332"/>
                  </a:lnTo>
                  <a:lnTo>
                    <a:pt x="742" y="3317"/>
                  </a:lnTo>
                  <a:lnTo>
                    <a:pt x="697" y="3299"/>
                  </a:lnTo>
                  <a:lnTo>
                    <a:pt x="652" y="3276"/>
                  </a:lnTo>
                  <a:lnTo>
                    <a:pt x="609" y="3250"/>
                  </a:lnTo>
                  <a:lnTo>
                    <a:pt x="566" y="3220"/>
                  </a:lnTo>
                  <a:lnTo>
                    <a:pt x="525" y="3186"/>
                  </a:lnTo>
                  <a:lnTo>
                    <a:pt x="485" y="3149"/>
                  </a:lnTo>
                  <a:lnTo>
                    <a:pt x="445" y="3109"/>
                  </a:lnTo>
                  <a:lnTo>
                    <a:pt x="408" y="3065"/>
                  </a:lnTo>
                  <a:lnTo>
                    <a:pt x="371" y="3019"/>
                  </a:lnTo>
                  <a:lnTo>
                    <a:pt x="337" y="2969"/>
                  </a:lnTo>
                  <a:lnTo>
                    <a:pt x="303" y="2916"/>
                  </a:lnTo>
                  <a:lnTo>
                    <a:pt x="271" y="2861"/>
                  </a:lnTo>
                  <a:lnTo>
                    <a:pt x="240" y="2802"/>
                  </a:lnTo>
                  <a:lnTo>
                    <a:pt x="211" y="2742"/>
                  </a:lnTo>
                  <a:lnTo>
                    <a:pt x="183" y="2678"/>
                  </a:lnTo>
                  <a:lnTo>
                    <a:pt x="158" y="2612"/>
                  </a:lnTo>
                  <a:lnTo>
                    <a:pt x="134" y="2544"/>
                  </a:lnTo>
                  <a:lnTo>
                    <a:pt x="111" y="2474"/>
                  </a:lnTo>
                  <a:lnTo>
                    <a:pt x="90" y="2402"/>
                  </a:lnTo>
                  <a:lnTo>
                    <a:pt x="72" y="2326"/>
                  </a:lnTo>
                  <a:lnTo>
                    <a:pt x="56" y="2250"/>
                  </a:lnTo>
                  <a:lnTo>
                    <a:pt x="41" y="2172"/>
                  </a:lnTo>
                  <a:lnTo>
                    <a:pt x="29" y="2092"/>
                  </a:lnTo>
                  <a:lnTo>
                    <a:pt x="19" y="2011"/>
                  </a:lnTo>
                  <a:lnTo>
                    <a:pt x="11" y="1928"/>
                  </a:lnTo>
                  <a:lnTo>
                    <a:pt x="5" y="1843"/>
                  </a:lnTo>
                  <a:lnTo>
                    <a:pt x="1" y="1758"/>
                  </a:lnTo>
                  <a:lnTo>
                    <a:pt x="0" y="167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6"/>
            <p:cNvSpPr>
              <a:spLocks/>
            </p:cNvSpPr>
            <p:nvPr/>
          </p:nvSpPr>
          <p:spPr bwMode="auto">
            <a:xfrm>
              <a:off x="2998787" y="3798888"/>
              <a:ext cx="171450" cy="285750"/>
            </a:xfrm>
            <a:custGeom>
              <a:avLst/>
              <a:gdLst>
                <a:gd name="T0" fmla="*/ 856 w 858"/>
                <a:gd name="T1" fmla="*/ 640 h 1434"/>
                <a:gd name="T2" fmla="*/ 845 w 858"/>
                <a:gd name="T3" fmla="*/ 535 h 1434"/>
                <a:gd name="T4" fmla="*/ 824 w 858"/>
                <a:gd name="T5" fmla="*/ 435 h 1434"/>
                <a:gd name="T6" fmla="*/ 797 w 858"/>
                <a:gd name="T7" fmla="*/ 344 h 1434"/>
                <a:gd name="T8" fmla="*/ 760 w 858"/>
                <a:gd name="T9" fmla="*/ 259 h 1434"/>
                <a:gd name="T10" fmla="*/ 718 w 858"/>
                <a:gd name="T11" fmla="*/ 185 h 1434"/>
                <a:gd name="T12" fmla="*/ 669 w 858"/>
                <a:gd name="T13" fmla="*/ 122 h 1434"/>
                <a:gd name="T14" fmla="*/ 615 w 858"/>
                <a:gd name="T15" fmla="*/ 71 h 1434"/>
                <a:gd name="T16" fmla="*/ 557 w 858"/>
                <a:gd name="T17" fmla="*/ 32 h 1434"/>
                <a:gd name="T18" fmla="*/ 494 w 858"/>
                <a:gd name="T19" fmla="*/ 8 h 1434"/>
                <a:gd name="T20" fmla="*/ 429 w 858"/>
                <a:gd name="T21" fmla="*/ 0 h 1434"/>
                <a:gd name="T22" fmla="*/ 364 w 858"/>
                <a:gd name="T23" fmla="*/ 8 h 1434"/>
                <a:gd name="T24" fmla="*/ 301 w 858"/>
                <a:gd name="T25" fmla="*/ 32 h 1434"/>
                <a:gd name="T26" fmla="*/ 243 w 858"/>
                <a:gd name="T27" fmla="*/ 71 h 1434"/>
                <a:gd name="T28" fmla="*/ 189 w 858"/>
                <a:gd name="T29" fmla="*/ 122 h 1434"/>
                <a:gd name="T30" fmla="*/ 140 w 858"/>
                <a:gd name="T31" fmla="*/ 185 h 1434"/>
                <a:gd name="T32" fmla="*/ 98 w 858"/>
                <a:gd name="T33" fmla="*/ 259 h 1434"/>
                <a:gd name="T34" fmla="*/ 61 w 858"/>
                <a:gd name="T35" fmla="*/ 344 h 1434"/>
                <a:gd name="T36" fmla="*/ 33 w 858"/>
                <a:gd name="T37" fmla="*/ 435 h 1434"/>
                <a:gd name="T38" fmla="*/ 14 w 858"/>
                <a:gd name="T39" fmla="*/ 535 h 1434"/>
                <a:gd name="T40" fmla="*/ 2 w 858"/>
                <a:gd name="T41" fmla="*/ 640 h 1434"/>
                <a:gd name="T42" fmla="*/ 0 w 858"/>
                <a:gd name="T43" fmla="*/ 750 h 1434"/>
                <a:gd name="T44" fmla="*/ 9 w 858"/>
                <a:gd name="T45" fmla="*/ 859 h 1434"/>
                <a:gd name="T46" fmla="*/ 26 w 858"/>
                <a:gd name="T47" fmla="*/ 963 h 1434"/>
                <a:gd name="T48" fmla="*/ 51 w 858"/>
                <a:gd name="T49" fmla="*/ 1058 h 1434"/>
                <a:gd name="T50" fmla="*/ 84 w 858"/>
                <a:gd name="T51" fmla="*/ 1145 h 1434"/>
                <a:gd name="T52" fmla="*/ 125 w 858"/>
                <a:gd name="T53" fmla="*/ 1224 h 1434"/>
                <a:gd name="T54" fmla="*/ 172 w 858"/>
                <a:gd name="T55" fmla="*/ 1291 h 1434"/>
                <a:gd name="T56" fmla="*/ 225 w 858"/>
                <a:gd name="T57" fmla="*/ 1347 h 1434"/>
                <a:gd name="T58" fmla="*/ 282 w 858"/>
                <a:gd name="T59" fmla="*/ 1391 h 1434"/>
                <a:gd name="T60" fmla="*/ 342 w 858"/>
                <a:gd name="T61" fmla="*/ 1419 h 1434"/>
                <a:gd name="T62" fmla="*/ 407 w 858"/>
                <a:gd name="T63" fmla="*/ 1433 h 1434"/>
                <a:gd name="T64" fmla="*/ 472 w 858"/>
                <a:gd name="T65" fmla="*/ 1431 h 1434"/>
                <a:gd name="T66" fmla="*/ 536 w 858"/>
                <a:gd name="T67" fmla="*/ 1411 h 1434"/>
                <a:gd name="T68" fmla="*/ 596 w 858"/>
                <a:gd name="T69" fmla="*/ 1378 h 1434"/>
                <a:gd name="T70" fmla="*/ 652 w 858"/>
                <a:gd name="T71" fmla="*/ 1330 h 1434"/>
                <a:gd name="T72" fmla="*/ 702 w 858"/>
                <a:gd name="T73" fmla="*/ 1271 h 1434"/>
                <a:gd name="T74" fmla="*/ 746 w 858"/>
                <a:gd name="T75" fmla="*/ 1199 h 1434"/>
                <a:gd name="T76" fmla="*/ 785 w 858"/>
                <a:gd name="T77" fmla="*/ 1118 h 1434"/>
                <a:gd name="T78" fmla="*/ 816 w 858"/>
                <a:gd name="T79" fmla="*/ 1027 h 1434"/>
                <a:gd name="T80" fmla="*/ 839 w 858"/>
                <a:gd name="T81" fmla="*/ 928 h 1434"/>
                <a:gd name="T82" fmla="*/ 854 w 858"/>
                <a:gd name="T83" fmla="*/ 823 h 1434"/>
                <a:gd name="T84" fmla="*/ 858 w 858"/>
                <a:gd name="T85" fmla="*/ 713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8" h="1434">
                  <a:moveTo>
                    <a:pt x="858" y="713"/>
                  </a:moveTo>
                  <a:lnTo>
                    <a:pt x="857" y="676"/>
                  </a:lnTo>
                  <a:lnTo>
                    <a:pt x="856" y="640"/>
                  </a:lnTo>
                  <a:lnTo>
                    <a:pt x="854" y="604"/>
                  </a:lnTo>
                  <a:lnTo>
                    <a:pt x="849" y="569"/>
                  </a:lnTo>
                  <a:lnTo>
                    <a:pt x="845" y="535"/>
                  </a:lnTo>
                  <a:lnTo>
                    <a:pt x="839" y="501"/>
                  </a:lnTo>
                  <a:lnTo>
                    <a:pt x="832" y="468"/>
                  </a:lnTo>
                  <a:lnTo>
                    <a:pt x="824" y="435"/>
                  </a:lnTo>
                  <a:lnTo>
                    <a:pt x="816" y="404"/>
                  </a:lnTo>
                  <a:lnTo>
                    <a:pt x="807" y="374"/>
                  </a:lnTo>
                  <a:lnTo>
                    <a:pt x="797" y="344"/>
                  </a:lnTo>
                  <a:lnTo>
                    <a:pt x="785" y="314"/>
                  </a:lnTo>
                  <a:lnTo>
                    <a:pt x="773" y="287"/>
                  </a:lnTo>
                  <a:lnTo>
                    <a:pt x="760" y="259"/>
                  </a:lnTo>
                  <a:lnTo>
                    <a:pt x="746" y="234"/>
                  </a:lnTo>
                  <a:lnTo>
                    <a:pt x="733" y="209"/>
                  </a:lnTo>
                  <a:lnTo>
                    <a:pt x="718" y="185"/>
                  </a:lnTo>
                  <a:lnTo>
                    <a:pt x="702" y="164"/>
                  </a:lnTo>
                  <a:lnTo>
                    <a:pt x="686" y="142"/>
                  </a:lnTo>
                  <a:lnTo>
                    <a:pt x="669" y="122"/>
                  </a:lnTo>
                  <a:lnTo>
                    <a:pt x="652" y="104"/>
                  </a:lnTo>
                  <a:lnTo>
                    <a:pt x="633" y="86"/>
                  </a:lnTo>
                  <a:lnTo>
                    <a:pt x="615" y="71"/>
                  </a:lnTo>
                  <a:lnTo>
                    <a:pt x="596" y="56"/>
                  </a:lnTo>
                  <a:lnTo>
                    <a:pt x="576" y="44"/>
                  </a:lnTo>
                  <a:lnTo>
                    <a:pt x="557" y="32"/>
                  </a:lnTo>
                  <a:lnTo>
                    <a:pt x="536" y="23"/>
                  </a:lnTo>
                  <a:lnTo>
                    <a:pt x="516" y="15"/>
                  </a:lnTo>
                  <a:lnTo>
                    <a:pt x="494" y="8"/>
                  </a:lnTo>
                  <a:lnTo>
                    <a:pt x="472" y="4"/>
                  </a:lnTo>
                  <a:lnTo>
                    <a:pt x="451" y="1"/>
                  </a:lnTo>
                  <a:lnTo>
                    <a:pt x="429" y="0"/>
                  </a:lnTo>
                  <a:lnTo>
                    <a:pt x="407" y="1"/>
                  </a:lnTo>
                  <a:lnTo>
                    <a:pt x="385" y="4"/>
                  </a:lnTo>
                  <a:lnTo>
                    <a:pt x="364" y="8"/>
                  </a:lnTo>
                  <a:lnTo>
                    <a:pt x="342" y="15"/>
                  </a:lnTo>
                  <a:lnTo>
                    <a:pt x="322" y="23"/>
                  </a:lnTo>
                  <a:lnTo>
                    <a:pt x="301" y="32"/>
                  </a:lnTo>
                  <a:lnTo>
                    <a:pt x="282" y="44"/>
                  </a:lnTo>
                  <a:lnTo>
                    <a:pt x="261" y="56"/>
                  </a:lnTo>
                  <a:lnTo>
                    <a:pt x="243" y="71"/>
                  </a:lnTo>
                  <a:lnTo>
                    <a:pt x="225" y="86"/>
                  </a:lnTo>
                  <a:lnTo>
                    <a:pt x="206" y="104"/>
                  </a:lnTo>
                  <a:lnTo>
                    <a:pt x="189" y="122"/>
                  </a:lnTo>
                  <a:lnTo>
                    <a:pt x="172" y="142"/>
                  </a:lnTo>
                  <a:lnTo>
                    <a:pt x="156" y="164"/>
                  </a:lnTo>
                  <a:lnTo>
                    <a:pt x="140" y="185"/>
                  </a:lnTo>
                  <a:lnTo>
                    <a:pt x="125" y="209"/>
                  </a:lnTo>
                  <a:lnTo>
                    <a:pt x="112" y="234"/>
                  </a:lnTo>
                  <a:lnTo>
                    <a:pt x="98" y="259"/>
                  </a:lnTo>
                  <a:lnTo>
                    <a:pt x="84" y="287"/>
                  </a:lnTo>
                  <a:lnTo>
                    <a:pt x="73" y="314"/>
                  </a:lnTo>
                  <a:lnTo>
                    <a:pt x="61" y="344"/>
                  </a:lnTo>
                  <a:lnTo>
                    <a:pt x="51" y="374"/>
                  </a:lnTo>
                  <a:lnTo>
                    <a:pt x="42" y="404"/>
                  </a:lnTo>
                  <a:lnTo>
                    <a:pt x="33" y="435"/>
                  </a:lnTo>
                  <a:lnTo>
                    <a:pt x="26" y="468"/>
                  </a:lnTo>
                  <a:lnTo>
                    <a:pt x="19" y="501"/>
                  </a:lnTo>
                  <a:lnTo>
                    <a:pt x="14" y="535"/>
                  </a:lnTo>
                  <a:lnTo>
                    <a:pt x="9" y="569"/>
                  </a:lnTo>
                  <a:lnTo>
                    <a:pt x="4" y="604"/>
                  </a:lnTo>
                  <a:lnTo>
                    <a:pt x="2" y="640"/>
                  </a:lnTo>
                  <a:lnTo>
                    <a:pt x="0" y="676"/>
                  </a:lnTo>
                  <a:lnTo>
                    <a:pt x="0" y="713"/>
                  </a:lnTo>
                  <a:lnTo>
                    <a:pt x="0" y="750"/>
                  </a:lnTo>
                  <a:lnTo>
                    <a:pt x="2" y="787"/>
                  </a:lnTo>
                  <a:lnTo>
                    <a:pt x="4" y="823"/>
                  </a:lnTo>
                  <a:lnTo>
                    <a:pt x="9" y="859"/>
                  </a:lnTo>
                  <a:lnTo>
                    <a:pt x="14" y="894"/>
                  </a:lnTo>
                  <a:lnTo>
                    <a:pt x="19" y="928"/>
                  </a:lnTo>
                  <a:lnTo>
                    <a:pt x="26" y="963"/>
                  </a:lnTo>
                  <a:lnTo>
                    <a:pt x="33" y="995"/>
                  </a:lnTo>
                  <a:lnTo>
                    <a:pt x="42" y="1027"/>
                  </a:lnTo>
                  <a:lnTo>
                    <a:pt x="51" y="1058"/>
                  </a:lnTo>
                  <a:lnTo>
                    <a:pt x="61" y="1088"/>
                  </a:lnTo>
                  <a:lnTo>
                    <a:pt x="73" y="1118"/>
                  </a:lnTo>
                  <a:lnTo>
                    <a:pt x="84" y="1145"/>
                  </a:lnTo>
                  <a:lnTo>
                    <a:pt x="98" y="1173"/>
                  </a:lnTo>
                  <a:lnTo>
                    <a:pt x="112" y="1199"/>
                  </a:lnTo>
                  <a:lnTo>
                    <a:pt x="125" y="1224"/>
                  </a:lnTo>
                  <a:lnTo>
                    <a:pt x="140" y="1248"/>
                  </a:lnTo>
                  <a:lnTo>
                    <a:pt x="156" y="1271"/>
                  </a:lnTo>
                  <a:lnTo>
                    <a:pt x="172" y="1291"/>
                  </a:lnTo>
                  <a:lnTo>
                    <a:pt x="189" y="1312"/>
                  </a:lnTo>
                  <a:lnTo>
                    <a:pt x="206" y="1330"/>
                  </a:lnTo>
                  <a:lnTo>
                    <a:pt x="225" y="1347"/>
                  </a:lnTo>
                  <a:lnTo>
                    <a:pt x="243" y="1363"/>
                  </a:lnTo>
                  <a:lnTo>
                    <a:pt x="261" y="1378"/>
                  </a:lnTo>
                  <a:lnTo>
                    <a:pt x="282" y="1391"/>
                  </a:lnTo>
                  <a:lnTo>
                    <a:pt x="301" y="1402"/>
                  </a:lnTo>
                  <a:lnTo>
                    <a:pt x="322" y="1411"/>
                  </a:lnTo>
                  <a:lnTo>
                    <a:pt x="342" y="1419"/>
                  </a:lnTo>
                  <a:lnTo>
                    <a:pt x="364" y="1426"/>
                  </a:lnTo>
                  <a:lnTo>
                    <a:pt x="385" y="1431"/>
                  </a:lnTo>
                  <a:lnTo>
                    <a:pt x="407" y="1433"/>
                  </a:lnTo>
                  <a:lnTo>
                    <a:pt x="429" y="1434"/>
                  </a:lnTo>
                  <a:lnTo>
                    <a:pt x="451" y="1433"/>
                  </a:lnTo>
                  <a:lnTo>
                    <a:pt x="472" y="1431"/>
                  </a:lnTo>
                  <a:lnTo>
                    <a:pt x="494" y="1426"/>
                  </a:lnTo>
                  <a:lnTo>
                    <a:pt x="516" y="1419"/>
                  </a:lnTo>
                  <a:lnTo>
                    <a:pt x="536" y="1411"/>
                  </a:lnTo>
                  <a:lnTo>
                    <a:pt x="557" y="1402"/>
                  </a:lnTo>
                  <a:lnTo>
                    <a:pt x="576" y="1391"/>
                  </a:lnTo>
                  <a:lnTo>
                    <a:pt x="596" y="1378"/>
                  </a:lnTo>
                  <a:lnTo>
                    <a:pt x="615" y="1363"/>
                  </a:lnTo>
                  <a:lnTo>
                    <a:pt x="633" y="1347"/>
                  </a:lnTo>
                  <a:lnTo>
                    <a:pt x="652" y="1330"/>
                  </a:lnTo>
                  <a:lnTo>
                    <a:pt x="669" y="1312"/>
                  </a:lnTo>
                  <a:lnTo>
                    <a:pt x="686" y="1291"/>
                  </a:lnTo>
                  <a:lnTo>
                    <a:pt x="702" y="1271"/>
                  </a:lnTo>
                  <a:lnTo>
                    <a:pt x="718" y="1248"/>
                  </a:lnTo>
                  <a:lnTo>
                    <a:pt x="733" y="1224"/>
                  </a:lnTo>
                  <a:lnTo>
                    <a:pt x="746" y="1199"/>
                  </a:lnTo>
                  <a:lnTo>
                    <a:pt x="760" y="1173"/>
                  </a:lnTo>
                  <a:lnTo>
                    <a:pt x="773" y="1145"/>
                  </a:lnTo>
                  <a:lnTo>
                    <a:pt x="785" y="1118"/>
                  </a:lnTo>
                  <a:lnTo>
                    <a:pt x="797" y="1088"/>
                  </a:lnTo>
                  <a:lnTo>
                    <a:pt x="807" y="1058"/>
                  </a:lnTo>
                  <a:lnTo>
                    <a:pt x="816" y="1027"/>
                  </a:lnTo>
                  <a:lnTo>
                    <a:pt x="824" y="995"/>
                  </a:lnTo>
                  <a:lnTo>
                    <a:pt x="832" y="963"/>
                  </a:lnTo>
                  <a:lnTo>
                    <a:pt x="839" y="928"/>
                  </a:lnTo>
                  <a:lnTo>
                    <a:pt x="845" y="894"/>
                  </a:lnTo>
                  <a:lnTo>
                    <a:pt x="849" y="859"/>
                  </a:lnTo>
                  <a:lnTo>
                    <a:pt x="854" y="823"/>
                  </a:lnTo>
                  <a:lnTo>
                    <a:pt x="856" y="787"/>
                  </a:lnTo>
                  <a:lnTo>
                    <a:pt x="857" y="750"/>
                  </a:lnTo>
                  <a:lnTo>
                    <a:pt x="858" y="7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31"/>
            <p:cNvSpPr>
              <a:spLocks/>
            </p:cNvSpPr>
            <p:nvPr/>
          </p:nvSpPr>
          <p:spPr bwMode="auto">
            <a:xfrm>
              <a:off x="1295400" y="3602038"/>
              <a:ext cx="369887" cy="665162"/>
            </a:xfrm>
            <a:custGeom>
              <a:avLst/>
              <a:gdLst>
                <a:gd name="T0" fmla="*/ 5 w 1863"/>
                <a:gd name="T1" fmla="*/ 1500 h 3351"/>
                <a:gd name="T2" fmla="*/ 29 w 1863"/>
                <a:gd name="T3" fmla="*/ 1253 h 3351"/>
                <a:gd name="T4" fmla="*/ 72 w 1863"/>
                <a:gd name="T5" fmla="*/ 1020 h 3351"/>
                <a:gd name="T6" fmla="*/ 134 w 1863"/>
                <a:gd name="T7" fmla="*/ 805 h 3351"/>
                <a:gd name="T8" fmla="*/ 211 w 1863"/>
                <a:gd name="T9" fmla="*/ 608 h 3351"/>
                <a:gd name="T10" fmla="*/ 303 w 1863"/>
                <a:gd name="T11" fmla="*/ 435 h 3351"/>
                <a:gd name="T12" fmla="*/ 408 w 1863"/>
                <a:gd name="T13" fmla="*/ 285 h 3351"/>
                <a:gd name="T14" fmla="*/ 525 w 1863"/>
                <a:gd name="T15" fmla="*/ 165 h 3351"/>
                <a:gd name="T16" fmla="*/ 652 w 1863"/>
                <a:gd name="T17" fmla="*/ 75 h 3351"/>
                <a:gd name="T18" fmla="*/ 788 w 1863"/>
                <a:gd name="T19" fmla="*/ 19 h 3351"/>
                <a:gd name="T20" fmla="*/ 932 w 1863"/>
                <a:gd name="T21" fmla="*/ 0 h 3351"/>
                <a:gd name="T22" fmla="*/ 1073 w 1863"/>
                <a:gd name="T23" fmla="*/ 19 h 3351"/>
                <a:gd name="T24" fmla="*/ 1208 w 1863"/>
                <a:gd name="T25" fmla="*/ 75 h 3351"/>
                <a:gd name="T26" fmla="*/ 1335 w 1863"/>
                <a:gd name="T27" fmla="*/ 165 h 3351"/>
                <a:gd name="T28" fmla="*/ 1451 w 1863"/>
                <a:gd name="T29" fmla="*/ 285 h 3351"/>
                <a:gd name="T30" fmla="*/ 1557 w 1863"/>
                <a:gd name="T31" fmla="*/ 435 h 3351"/>
                <a:gd name="T32" fmla="*/ 1650 w 1863"/>
                <a:gd name="T33" fmla="*/ 608 h 3351"/>
                <a:gd name="T34" fmla="*/ 1727 w 1863"/>
                <a:gd name="T35" fmla="*/ 805 h 3351"/>
                <a:gd name="T36" fmla="*/ 1789 w 1863"/>
                <a:gd name="T37" fmla="*/ 1020 h 3351"/>
                <a:gd name="T38" fmla="*/ 1834 w 1863"/>
                <a:gd name="T39" fmla="*/ 1253 h 3351"/>
                <a:gd name="T40" fmla="*/ 1859 w 1863"/>
                <a:gd name="T41" fmla="*/ 1500 h 3351"/>
                <a:gd name="T42" fmla="*/ 1862 w 1863"/>
                <a:gd name="T43" fmla="*/ 1758 h 3351"/>
                <a:gd name="T44" fmla="*/ 1844 w 1863"/>
                <a:gd name="T45" fmla="*/ 2011 h 3351"/>
                <a:gd name="T46" fmla="*/ 1806 w 1863"/>
                <a:gd name="T47" fmla="*/ 2250 h 3351"/>
                <a:gd name="T48" fmla="*/ 1750 w 1863"/>
                <a:gd name="T49" fmla="*/ 2474 h 3351"/>
                <a:gd name="T50" fmla="*/ 1677 w 1863"/>
                <a:gd name="T51" fmla="*/ 2678 h 3351"/>
                <a:gd name="T52" fmla="*/ 1589 w 1863"/>
                <a:gd name="T53" fmla="*/ 2861 h 3351"/>
                <a:gd name="T54" fmla="*/ 1488 w 1863"/>
                <a:gd name="T55" fmla="*/ 3019 h 3351"/>
                <a:gd name="T56" fmla="*/ 1375 w 1863"/>
                <a:gd name="T57" fmla="*/ 3149 h 3351"/>
                <a:gd name="T58" fmla="*/ 1250 w 1863"/>
                <a:gd name="T59" fmla="*/ 3250 h 3351"/>
                <a:gd name="T60" fmla="*/ 1119 w 1863"/>
                <a:gd name="T61" fmla="*/ 3317 h 3351"/>
                <a:gd name="T62" fmla="*/ 980 w 1863"/>
                <a:gd name="T63" fmla="*/ 3349 h 3351"/>
                <a:gd name="T64" fmla="*/ 836 w 1863"/>
                <a:gd name="T65" fmla="*/ 3342 h 3351"/>
                <a:gd name="T66" fmla="*/ 697 w 1863"/>
                <a:gd name="T67" fmla="*/ 3299 h 3351"/>
                <a:gd name="T68" fmla="*/ 566 w 1863"/>
                <a:gd name="T69" fmla="*/ 3220 h 3351"/>
                <a:gd name="T70" fmla="*/ 445 w 1863"/>
                <a:gd name="T71" fmla="*/ 3109 h 3351"/>
                <a:gd name="T72" fmla="*/ 337 w 1863"/>
                <a:gd name="T73" fmla="*/ 2969 h 3351"/>
                <a:gd name="T74" fmla="*/ 240 w 1863"/>
                <a:gd name="T75" fmla="*/ 2802 h 3351"/>
                <a:gd name="T76" fmla="*/ 158 w 1863"/>
                <a:gd name="T77" fmla="*/ 2612 h 3351"/>
                <a:gd name="T78" fmla="*/ 90 w 1863"/>
                <a:gd name="T79" fmla="*/ 2402 h 3351"/>
                <a:gd name="T80" fmla="*/ 41 w 1863"/>
                <a:gd name="T81" fmla="*/ 2172 h 3351"/>
                <a:gd name="T82" fmla="*/ 11 w 1863"/>
                <a:gd name="T83" fmla="*/ 1928 h 3351"/>
                <a:gd name="T84" fmla="*/ 0 w 1863"/>
                <a:gd name="T85" fmla="*/ 1671 h 3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3" h="3351">
                  <a:moveTo>
                    <a:pt x="0" y="1671"/>
                  </a:moveTo>
                  <a:lnTo>
                    <a:pt x="1" y="1585"/>
                  </a:lnTo>
                  <a:lnTo>
                    <a:pt x="5" y="1500"/>
                  </a:lnTo>
                  <a:lnTo>
                    <a:pt x="11" y="1417"/>
                  </a:lnTo>
                  <a:lnTo>
                    <a:pt x="19" y="1334"/>
                  </a:lnTo>
                  <a:lnTo>
                    <a:pt x="29" y="1253"/>
                  </a:lnTo>
                  <a:lnTo>
                    <a:pt x="41" y="1175"/>
                  </a:lnTo>
                  <a:lnTo>
                    <a:pt x="56" y="1097"/>
                  </a:lnTo>
                  <a:lnTo>
                    <a:pt x="72" y="1020"/>
                  </a:lnTo>
                  <a:lnTo>
                    <a:pt x="90" y="947"/>
                  </a:lnTo>
                  <a:lnTo>
                    <a:pt x="111" y="874"/>
                  </a:lnTo>
                  <a:lnTo>
                    <a:pt x="134" y="805"/>
                  </a:lnTo>
                  <a:lnTo>
                    <a:pt x="158" y="737"/>
                  </a:lnTo>
                  <a:lnTo>
                    <a:pt x="183" y="671"/>
                  </a:lnTo>
                  <a:lnTo>
                    <a:pt x="211" y="608"/>
                  </a:lnTo>
                  <a:lnTo>
                    <a:pt x="240" y="548"/>
                  </a:lnTo>
                  <a:lnTo>
                    <a:pt x="271" y="490"/>
                  </a:lnTo>
                  <a:lnTo>
                    <a:pt x="303" y="435"/>
                  </a:lnTo>
                  <a:lnTo>
                    <a:pt x="337" y="382"/>
                  </a:lnTo>
                  <a:lnTo>
                    <a:pt x="371" y="332"/>
                  </a:lnTo>
                  <a:lnTo>
                    <a:pt x="408" y="285"/>
                  </a:lnTo>
                  <a:lnTo>
                    <a:pt x="445" y="242"/>
                  </a:lnTo>
                  <a:lnTo>
                    <a:pt x="485" y="202"/>
                  </a:lnTo>
                  <a:lnTo>
                    <a:pt x="525" y="165"/>
                  </a:lnTo>
                  <a:lnTo>
                    <a:pt x="566" y="131"/>
                  </a:lnTo>
                  <a:lnTo>
                    <a:pt x="609" y="101"/>
                  </a:lnTo>
                  <a:lnTo>
                    <a:pt x="652" y="75"/>
                  </a:lnTo>
                  <a:lnTo>
                    <a:pt x="697" y="52"/>
                  </a:lnTo>
                  <a:lnTo>
                    <a:pt x="742" y="34"/>
                  </a:lnTo>
                  <a:lnTo>
                    <a:pt x="788" y="19"/>
                  </a:lnTo>
                  <a:lnTo>
                    <a:pt x="836" y="9"/>
                  </a:lnTo>
                  <a:lnTo>
                    <a:pt x="883" y="2"/>
                  </a:lnTo>
                  <a:lnTo>
                    <a:pt x="932" y="0"/>
                  </a:lnTo>
                  <a:lnTo>
                    <a:pt x="980" y="2"/>
                  </a:lnTo>
                  <a:lnTo>
                    <a:pt x="1027" y="9"/>
                  </a:lnTo>
                  <a:lnTo>
                    <a:pt x="1073" y="19"/>
                  </a:lnTo>
                  <a:lnTo>
                    <a:pt x="1119" y="34"/>
                  </a:lnTo>
                  <a:lnTo>
                    <a:pt x="1163" y="52"/>
                  </a:lnTo>
                  <a:lnTo>
                    <a:pt x="1208" y="75"/>
                  </a:lnTo>
                  <a:lnTo>
                    <a:pt x="1250" y="101"/>
                  </a:lnTo>
                  <a:lnTo>
                    <a:pt x="1292" y="131"/>
                  </a:lnTo>
                  <a:lnTo>
                    <a:pt x="1335" y="165"/>
                  </a:lnTo>
                  <a:lnTo>
                    <a:pt x="1375" y="202"/>
                  </a:lnTo>
                  <a:lnTo>
                    <a:pt x="1413" y="242"/>
                  </a:lnTo>
                  <a:lnTo>
                    <a:pt x="1451" y="285"/>
                  </a:lnTo>
                  <a:lnTo>
                    <a:pt x="1488" y="332"/>
                  </a:lnTo>
                  <a:lnTo>
                    <a:pt x="1523" y="382"/>
                  </a:lnTo>
                  <a:lnTo>
                    <a:pt x="1557" y="435"/>
                  </a:lnTo>
                  <a:lnTo>
                    <a:pt x="1589" y="490"/>
                  </a:lnTo>
                  <a:lnTo>
                    <a:pt x="1620" y="548"/>
                  </a:lnTo>
                  <a:lnTo>
                    <a:pt x="1650" y="608"/>
                  </a:lnTo>
                  <a:lnTo>
                    <a:pt x="1677" y="671"/>
                  </a:lnTo>
                  <a:lnTo>
                    <a:pt x="1703" y="737"/>
                  </a:lnTo>
                  <a:lnTo>
                    <a:pt x="1727" y="805"/>
                  </a:lnTo>
                  <a:lnTo>
                    <a:pt x="1750" y="874"/>
                  </a:lnTo>
                  <a:lnTo>
                    <a:pt x="1771" y="947"/>
                  </a:lnTo>
                  <a:lnTo>
                    <a:pt x="1789" y="1020"/>
                  </a:lnTo>
                  <a:lnTo>
                    <a:pt x="1806" y="1097"/>
                  </a:lnTo>
                  <a:lnTo>
                    <a:pt x="1821" y="1175"/>
                  </a:lnTo>
                  <a:lnTo>
                    <a:pt x="1834" y="1253"/>
                  </a:lnTo>
                  <a:lnTo>
                    <a:pt x="1844" y="1334"/>
                  </a:lnTo>
                  <a:lnTo>
                    <a:pt x="1852" y="1417"/>
                  </a:lnTo>
                  <a:lnTo>
                    <a:pt x="1859" y="1500"/>
                  </a:lnTo>
                  <a:lnTo>
                    <a:pt x="1862" y="1585"/>
                  </a:lnTo>
                  <a:lnTo>
                    <a:pt x="1863" y="1671"/>
                  </a:lnTo>
                  <a:lnTo>
                    <a:pt x="1862" y="1758"/>
                  </a:lnTo>
                  <a:lnTo>
                    <a:pt x="1859" y="1843"/>
                  </a:lnTo>
                  <a:lnTo>
                    <a:pt x="1852" y="1928"/>
                  </a:lnTo>
                  <a:lnTo>
                    <a:pt x="1844" y="2011"/>
                  </a:lnTo>
                  <a:lnTo>
                    <a:pt x="1834" y="2092"/>
                  </a:lnTo>
                  <a:lnTo>
                    <a:pt x="1821" y="2172"/>
                  </a:lnTo>
                  <a:lnTo>
                    <a:pt x="1806" y="2250"/>
                  </a:lnTo>
                  <a:lnTo>
                    <a:pt x="1789" y="2326"/>
                  </a:lnTo>
                  <a:lnTo>
                    <a:pt x="1771" y="2402"/>
                  </a:lnTo>
                  <a:lnTo>
                    <a:pt x="1750" y="2474"/>
                  </a:lnTo>
                  <a:lnTo>
                    <a:pt x="1727" y="2544"/>
                  </a:lnTo>
                  <a:lnTo>
                    <a:pt x="1703" y="2612"/>
                  </a:lnTo>
                  <a:lnTo>
                    <a:pt x="1677" y="2678"/>
                  </a:lnTo>
                  <a:lnTo>
                    <a:pt x="1650" y="2742"/>
                  </a:lnTo>
                  <a:lnTo>
                    <a:pt x="1620" y="2802"/>
                  </a:lnTo>
                  <a:lnTo>
                    <a:pt x="1589" y="2861"/>
                  </a:lnTo>
                  <a:lnTo>
                    <a:pt x="1557" y="2916"/>
                  </a:lnTo>
                  <a:lnTo>
                    <a:pt x="1523" y="2969"/>
                  </a:lnTo>
                  <a:lnTo>
                    <a:pt x="1488" y="3019"/>
                  </a:lnTo>
                  <a:lnTo>
                    <a:pt x="1451" y="3065"/>
                  </a:lnTo>
                  <a:lnTo>
                    <a:pt x="1413" y="3109"/>
                  </a:lnTo>
                  <a:lnTo>
                    <a:pt x="1375" y="3149"/>
                  </a:lnTo>
                  <a:lnTo>
                    <a:pt x="1335" y="3186"/>
                  </a:lnTo>
                  <a:lnTo>
                    <a:pt x="1292" y="3220"/>
                  </a:lnTo>
                  <a:lnTo>
                    <a:pt x="1250" y="3250"/>
                  </a:lnTo>
                  <a:lnTo>
                    <a:pt x="1208" y="3276"/>
                  </a:lnTo>
                  <a:lnTo>
                    <a:pt x="1163" y="3299"/>
                  </a:lnTo>
                  <a:lnTo>
                    <a:pt x="1119" y="3317"/>
                  </a:lnTo>
                  <a:lnTo>
                    <a:pt x="1073" y="3332"/>
                  </a:lnTo>
                  <a:lnTo>
                    <a:pt x="1027" y="3342"/>
                  </a:lnTo>
                  <a:lnTo>
                    <a:pt x="980" y="3349"/>
                  </a:lnTo>
                  <a:lnTo>
                    <a:pt x="932" y="3351"/>
                  </a:lnTo>
                  <a:lnTo>
                    <a:pt x="883" y="3349"/>
                  </a:lnTo>
                  <a:lnTo>
                    <a:pt x="836" y="3342"/>
                  </a:lnTo>
                  <a:lnTo>
                    <a:pt x="788" y="3332"/>
                  </a:lnTo>
                  <a:lnTo>
                    <a:pt x="742" y="3317"/>
                  </a:lnTo>
                  <a:lnTo>
                    <a:pt x="697" y="3299"/>
                  </a:lnTo>
                  <a:lnTo>
                    <a:pt x="652" y="3276"/>
                  </a:lnTo>
                  <a:lnTo>
                    <a:pt x="609" y="3250"/>
                  </a:lnTo>
                  <a:lnTo>
                    <a:pt x="566" y="3220"/>
                  </a:lnTo>
                  <a:lnTo>
                    <a:pt x="525" y="3186"/>
                  </a:lnTo>
                  <a:lnTo>
                    <a:pt x="485" y="3149"/>
                  </a:lnTo>
                  <a:lnTo>
                    <a:pt x="445" y="3109"/>
                  </a:lnTo>
                  <a:lnTo>
                    <a:pt x="408" y="3065"/>
                  </a:lnTo>
                  <a:lnTo>
                    <a:pt x="371" y="3019"/>
                  </a:lnTo>
                  <a:lnTo>
                    <a:pt x="337" y="2969"/>
                  </a:lnTo>
                  <a:lnTo>
                    <a:pt x="303" y="2916"/>
                  </a:lnTo>
                  <a:lnTo>
                    <a:pt x="271" y="2861"/>
                  </a:lnTo>
                  <a:lnTo>
                    <a:pt x="240" y="2802"/>
                  </a:lnTo>
                  <a:lnTo>
                    <a:pt x="211" y="2742"/>
                  </a:lnTo>
                  <a:lnTo>
                    <a:pt x="183" y="2678"/>
                  </a:lnTo>
                  <a:lnTo>
                    <a:pt x="158" y="2612"/>
                  </a:lnTo>
                  <a:lnTo>
                    <a:pt x="134" y="2544"/>
                  </a:lnTo>
                  <a:lnTo>
                    <a:pt x="111" y="2474"/>
                  </a:lnTo>
                  <a:lnTo>
                    <a:pt x="90" y="2402"/>
                  </a:lnTo>
                  <a:lnTo>
                    <a:pt x="72" y="2326"/>
                  </a:lnTo>
                  <a:lnTo>
                    <a:pt x="56" y="2250"/>
                  </a:lnTo>
                  <a:lnTo>
                    <a:pt x="41" y="2172"/>
                  </a:lnTo>
                  <a:lnTo>
                    <a:pt x="29" y="2092"/>
                  </a:lnTo>
                  <a:lnTo>
                    <a:pt x="19" y="2011"/>
                  </a:lnTo>
                  <a:lnTo>
                    <a:pt x="11" y="1928"/>
                  </a:lnTo>
                  <a:lnTo>
                    <a:pt x="5" y="1843"/>
                  </a:lnTo>
                  <a:lnTo>
                    <a:pt x="1" y="1758"/>
                  </a:lnTo>
                  <a:lnTo>
                    <a:pt x="0" y="167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6"/>
            <p:cNvSpPr>
              <a:spLocks/>
            </p:cNvSpPr>
            <p:nvPr/>
          </p:nvSpPr>
          <p:spPr bwMode="auto">
            <a:xfrm>
              <a:off x="1398587" y="3798888"/>
              <a:ext cx="171450" cy="285750"/>
            </a:xfrm>
            <a:custGeom>
              <a:avLst/>
              <a:gdLst>
                <a:gd name="T0" fmla="*/ 856 w 858"/>
                <a:gd name="T1" fmla="*/ 640 h 1434"/>
                <a:gd name="T2" fmla="*/ 845 w 858"/>
                <a:gd name="T3" fmla="*/ 535 h 1434"/>
                <a:gd name="T4" fmla="*/ 824 w 858"/>
                <a:gd name="T5" fmla="*/ 435 h 1434"/>
                <a:gd name="T6" fmla="*/ 797 w 858"/>
                <a:gd name="T7" fmla="*/ 344 h 1434"/>
                <a:gd name="T8" fmla="*/ 760 w 858"/>
                <a:gd name="T9" fmla="*/ 259 h 1434"/>
                <a:gd name="T10" fmla="*/ 718 w 858"/>
                <a:gd name="T11" fmla="*/ 185 h 1434"/>
                <a:gd name="T12" fmla="*/ 669 w 858"/>
                <a:gd name="T13" fmla="*/ 122 h 1434"/>
                <a:gd name="T14" fmla="*/ 615 w 858"/>
                <a:gd name="T15" fmla="*/ 71 h 1434"/>
                <a:gd name="T16" fmla="*/ 557 w 858"/>
                <a:gd name="T17" fmla="*/ 32 h 1434"/>
                <a:gd name="T18" fmla="*/ 494 w 858"/>
                <a:gd name="T19" fmla="*/ 8 h 1434"/>
                <a:gd name="T20" fmla="*/ 429 w 858"/>
                <a:gd name="T21" fmla="*/ 0 h 1434"/>
                <a:gd name="T22" fmla="*/ 364 w 858"/>
                <a:gd name="T23" fmla="*/ 8 h 1434"/>
                <a:gd name="T24" fmla="*/ 301 w 858"/>
                <a:gd name="T25" fmla="*/ 32 h 1434"/>
                <a:gd name="T26" fmla="*/ 243 w 858"/>
                <a:gd name="T27" fmla="*/ 71 h 1434"/>
                <a:gd name="T28" fmla="*/ 189 w 858"/>
                <a:gd name="T29" fmla="*/ 122 h 1434"/>
                <a:gd name="T30" fmla="*/ 140 w 858"/>
                <a:gd name="T31" fmla="*/ 185 h 1434"/>
                <a:gd name="T32" fmla="*/ 98 w 858"/>
                <a:gd name="T33" fmla="*/ 259 h 1434"/>
                <a:gd name="T34" fmla="*/ 61 w 858"/>
                <a:gd name="T35" fmla="*/ 344 h 1434"/>
                <a:gd name="T36" fmla="*/ 33 w 858"/>
                <a:gd name="T37" fmla="*/ 435 h 1434"/>
                <a:gd name="T38" fmla="*/ 14 w 858"/>
                <a:gd name="T39" fmla="*/ 535 h 1434"/>
                <a:gd name="T40" fmla="*/ 2 w 858"/>
                <a:gd name="T41" fmla="*/ 640 h 1434"/>
                <a:gd name="T42" fmla="*/ 0 w 858"/>
                <a:gd name="T43" fmla="*/ 750 h 1434"/>
                <a:gd name="T44" fmla="*/ 9 w 858"/>
                <a:gd name="T45" fmla="*/ 859 h 1434"/>
                <a:gd name="T46" fmla="*/ 26 w 858"/>
                <a:gd name="T47" fmla="*/ 963 h 1434"/>
                <a:gd name="T48" fmla="*/ 51 w 858"/>
                <a:gd name="T49" fmla="*/ 1058 h 1434"/>
                <a:gd name="T50" fmla="*/ 84 w 858"/>
                <a:gd name="T51" fmla="*/ 1145 h 1434"/>
                <a:gd name="T52" fmla="*/ 125 w 858"/>
                <a:gd name="T53" fmla="*/ 1224 h 1434"/>
                <a:gd name="T54" fmla="*/ 172 w 858"/>
                <a:gd name="T55" fmla="*/ 1291 h 1434"/>
                <a:gd name="T56" fmla="*/ 225 w 858"/>
                <a:gd name="T57" fmla="*/ 1347 h 1434"/>
                <a:gd name="T58" fmla="*/ 282 w 858"/>
                <a:gd name="T59" fmla="*/ 1391 h 1434"/>
                <a:gd name="T60" fmla="*/ 342 w 858"/>
                <a:gd name="T61" fmla="*/ 1419 h 1434"/>
                <a:gd name="T62" fmla="*/ 407 w 858"/>
                <a:gd name="T63" fmla="*/ 1433 h 1434"/>
                <a:gd name="T64" fmla="*/ 472 w 858"/>
                <a:gd name="T65" fmla="*/ 1431 h 1434"/>
                <a:gd name="T66" fmla="*/ 536 w 858"/>
                <a:gd name="T67" fmla="*/ 1411 h 1434"/>
                <a:gd name="T68" fmla="*/ 596 w 858"/>
                <a:gd name="T69" fmla="*/ 1378 h 1434"/>
                <a:gd name="T70" fmla="*/ 652 w 858"/>
                <a:gd name="T71" fmla="*/ 1330 h 1434"/>
                <a:gd name="T72" fmla="*/ 702 w 858"/>
                <a:gd name="T73" fmla="*/ 1271 h 1434"/>
                <a:gd name="T74" fmla="*/ 746 w 858"/>
                <a:gd name="T75" fmla="*/ 1199 h 1434"/>
                <a:gd name="T76" fmla="*/ 785 w 858"/>
                <a:gd name="T77" fmla="*/ 1118 h 1434"/>
                <a:gd name="T78" fmla="*/ 816 w 858"/>
                <a:gd name="T79" fmla="*/ 1027 h 1434"/>
                <a:gd name="T80" fmla="*/ 839 w 858"/>
                <a:gd name="T81" fmla="*/ 928 h 1434"/>
                <a:gd name="T82" fmla="*/ 854 w 858"/>
                <a:gd name="T83" fmla="*/ 823 h 1434"/>
                <a:gd name="T84" fmla="*/ 858 w 858"/>
                <a:gd name="T85" fmla="*/ 713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8" h="1434">
                  <a:moveTo>
                    <a:pt x="858" y="713"/>
                  </a:moveTo>
                  <a:lnTo>
                    <a:pt x="857" y="676"/>
                  </a:lnTo>
                  <a:lnTo>
                    <a:pt x="856" y="640"/>
                  </a:lnTo>
                  <a:lnTo>
                    <a:pt x="854" y="604"/>
                  </a:lnTo>
                  <a:lnTo>
                    <a:pt x="849" y="569"/>
                  </a:lnTo>
                  <a:lnTo>
                    <a:pt x="845" y="535"/>
                  </a:lnTo>
                  <a:lnTo>
                    <a:pt x="839" y="501"/>
                  </a:lnTo>
                  <a:lnTo>
                    <a:pt x="832" y="468"/>
                  </a:lnTo>
                  <a:lnTo>
                    <a:pt x="824" y="435"/>
                  </a:lnTo>
                  <a:lnTo>
                    <a:pt x="816" y="404"/>
                  </a:lnTo>
                  <a:lnTo>
                    <a:pt x="807" y="374"/>
                  </a:lnTo>
                  <a:lnTo>
                    <a:pt x="797" y="344"/>
                  </a:lnTo>
                  <a:lnTo>
                    <a:pt x="785" y="314"/>
                  </a:lnTo>
                  <a:lnTo>
                    <a:pt x="773" y="287"/>
                  </a:lnTo>
                  <a:lnTo>
                    <a:pt x="760" y="259"/>
                  </a:lnTo>
                  <a:lnTo>
                    <a:pt x="746" y="234"/>
                  </a:lnTo>
                  <a:lnTo>
                    <a:pt x="733" y="209"/>
                  </a:lnTo>
                  <a:lnTo>
                    <a:pt x="718" y="185"/>
                  </a:lnTo>
                  <a:lnTo>
                    <a:pt x="702" y="164"/>
                  </a:lnTo>
                  <a:lnTo>
                    <a:pt x="686" y="142"/>
                  </a:lnTo>
                  <a:lnTo>
                    <a:pt x="669" y="122"/>
                  </a:lnTo>
                  <a:lnTo>
                    <a:pt x="652" y="104"/>
                  </a:lnTo>
                  <a:lnTo>
                    <a:pt x="633" y="86"/>
                  </a:lnTo>
                  <a:lnTo>
                    <a:pt x="615" y="71"/>
                  </a:lnTo>
                  <a:lnTo>
                    <a:pt x="596" y="56"/>
                  </a:lnTo>
                  <a:lnTo>
                    <a:pt x="576" y="44"/>
                  </a:lnTo>
                  <a:lnTo>
                    <a:pt x="557" y="32"/>
                  </a:lnTo>
                  <a:lnTo>
                    <a:pt x="536" y="23"/>
                  </a:lnTo>
                  <a:lnTo>
                    <a:pt x="516" y="15"/>
                  </a:lnTo>
                  <a:lnTo>
                    <a:pt x="494" y="8"/>
                  </a:lnTo>
                  <a:lnTo>
                    <a:pt x="472" y="4"/>
                  </a:lnTo>
                  <a:lnTo>
                    <a:pt x="451" y="1"/>
                  </a:lnTo>
                  <a:lnTo>
                    <a:pt x="429" y="0"/>
                  </a:lnTo>
                  <a:lnTo>
                    <a:pt x="407" y="1"/>
                  </a:lnTo>
                  <a:lnTo>
                    <a:pt x="385" y="4"/>
                  </a:lnTo>
                  <a:lnTo>
                    <a:pt x="364" y="8"/>
                  </a:lnTo>
                  <a:lnTo>
                    <a:pt x="342" y="15"/>
                  </a:lnTo>
                  <a:lnTo>
                    <a:pt x="322" y="23"/>
                  </a:lnTo>
                  <a:lnTo>
                    <a:pt x="301" y="32"/>
                  </a:lnTo>
                  <a:lnTo>
                    <a:pt x="282" y="44"/>
                  </a:lnTo>
                  <a:lnTo>
                    <a:pt x="261" y="56"/>
                  </a:lnTo>
                  <a:lnTo>
                    <a:pt x="243" y="71"/>
                  </a:lnTo>
                  <a:lnTo>
                    <a:pt x="225" y="86"/>
                  </a:lnTo>
                  <a:lnTo>
                    <a:pt x="206" y="104"/>
                  </a:lnTo>
                  <a:lnTo>
                    <a:pt x="189" y="122"/>
                  </a:lnTo>
                  <a:lnTo>
                    <a:pt x="172" y="142"/>
                  </a:lnTo>
                  <a:lnTo>
                    <a:pt x="156" y="164"/>
                  </a:lnTo>
                  <a:lnTo>
                    <a:pt x="140" y="185"/>
                  </a:lnTo>
                  <a:lnTo>
                    <a:pt x="125" y="209"/>
                  </a:lnTo>
                  <a:lnTo>
                    <a:pt x="112" y="234"/>
                  </a:lnTo>
                  <a:lnTo>
                    <a:pt x="98" y="259"/>
                  </a:lnTo>
                  <a:lnTo>
                    <a:pt x="84" y="287"/>
                  </a:lnTo>
                  <a:lnTo>
                    <a:pt x="73" y="314"/>
                  </a:lnTo>
                  <a:lnTo>
                    <a:pt x="61" y="344"/>
                  </a:lnTo>
                  <a:lnTo>
                    <a:pt x="51" y="374"/>
                  </a:lnTo>
                  <a:lnTo>
                    <a:pt x="42" y="404"/>
                  </a:lnTo>
                  <a:lnTo>
                    <a:pt x="33" y="435"/>
                  </a:lnTo>
                  <a:lnTo>
                    <a:pt x="26" y="468"/>
                  </a:lnTo>
                  <a:lnTo>
                    <a:pt x="19" y="501"/>
                  </a:lnTo>
                  <a:lnTo>
                    <a:pt x="14" y="535"/>
                  </a:lnTo>
                  <a:lnTo>
                    <a:pt x="9" y="569"/>
                  </a:lnTo>
                  <a:lnTo>
                    <a:pt x="4" y="604"/>
                  </a:lnTo>
                  <a:lnTo>
                    <a:pt x="2" y="640"/>
                  </a:lnTo>
                  <a:lnTo>
                    <a:pt x="0" y="676"/>
                  </a:lnTo>
                  <a:lnTo>
                    <a:pt x="0" y="713"/>
                  </a:lnTo>
                  <a:lnTo>
                    <a:pt x="0" y="750"/>
                  </a:lnTo>
                  <a:lnTo>
                    <a:pt x="2" y="787"/>
                  </a:lnTo>
                  <a:lnTo>
                    <a:pt x="4" y="823"/>
                  </a:lnTo>
                  <a:lnTo>
                    <a:pt x="9" y="859"/>
                  </a:lnTo>
                  <a:lnTo>
                    <a:pt x="14" y="894"/>
                  </a:lnTo>
                  <a:lnTo>
                    <a:pt x="19" y="928"/>
                  </a:lnTo>
                  <a:lnTo>
                    <a:pt x="26" y="963"/>
                  </a:lnTo>
                  <a:lnTo>
                    <a:pt x="33" y="995"/>
                  </a:lnTo>
                  <a:lnTo>
                    <a:pt x="42" y="1027"/>
                  </a:lnTo>
                  <a:lnTo>
                    <a:pt x="51" y="1058"/>
                  </a:lnTo>
                  <a:lnTo>
                    <a:pt x="61" y="1088"/>
                  </a:lnTo>
                  <a:lnTo>
                    <a:pt x="73" y="1118"/>
                  </a:lnTo>
                  <a:lnTo>
                    <a:pt x="84" y="1145"/>
                  </a:lnTo>
                  <a:lnTo>
                    <a:pt x="98" y="1173"/>
                  </a:lnTo>
                  <a:lnTo>
                    <a:pt x="112" y="1199"/>
                  </a:lnTo>
                  <a:lnTo>
                    <a:pt x="125" y="1224"/>
                  </a:lnTo>
                  <a:lnTo>
                    <a:pt x="140" y="1248"/>
                  </a:lnTo>
                  <a:lnTo>
                    <a:pt x="156" y="1271"/>
                  </a:lnTo>
                  <a:lnTo>
                    <a:pt x="172" y="1291"/>
                  </a:lnTo>
                  <a:lnTo>
                    <a:pt x="189" y="1312"/>
                  </a:lnTo>
                  <a:lnTo>
                    <a:pt x="206" y="1330"/>
                  </a:lnTo>
                  <a:lnTo>
                    <a:pt x="225" y="1347"/>
                  </a:lnTo>
                  <a:lnTo>
                    <a:pt x="243" y="1363"/>
                  </a:lnTo>
                  <a:lnTo>
                    <a:pt x="261" y="1378"/>
                  </a:lnTo>
                  <a:lnTo>
                    <a:pt x="282" y="1391"/>
                  </a:lnTo>
                  <a:lnTo>
                    <a:pt x="301" y="1402"/>
                  </a:lnTo>
                  <a:lnTo>
                    <a:pt x="322" y="1411"/>
                  </a:lnTo>
                  <a:lnTo>
                    <a:pt x="342" y="1419"/>
                  </a:lnTo>
                  <a:lnTo>
                    <a:pt x="364" y="1426"/>
                  </a:lnTo>
                  <a:lnTo>
                    <a:pt x="385" y="1431"/>
                  </a:lnTo>
                  <a:lnTo>
                    <a:pt x="407" y="1433"/>
                  </a:lnTo>
                  <a:lnTo>
                    <a:pt x="429" y="1434"/>
                  </a:lnTo>
                  <a:lnTo>
                    <a:pt x="451" y="1433"/>
                  </a:lnTo>
                  <a:lnTo>
                    <a:pt x="472" y="1431"/>
                  </a:lnTo>
                  <a:lnTo>
                    <a:pt x="494" y="1426"/>
                  </a:lnTo>
                  <a:lnTo>
                    <a:pt x="516" y="1419"/>
                  </a:lnTo>
                  <a:lnTo>
                    <a:pt x="536" y="1411"/>
                  </a:lnTo>
                  <a:lnTo>
                    <a:pt x="557" y="1402"/>
                  </a:lnTo>
                  <a:lnTo>
                    <a:pt x="576" y="1391"/>
                  </a:lnTo>
                  <a:lnTo>
                    <a:pt x="596" y="1378"/>
                  </a:lnTo>
                  <a:lnTo>
                    <a:pt x="615" y="1363"/>
                  </a:lnTo>
                  <a:lnTo>
                    <a:pt x="633" y="1347"/>
                  </a:lnTo>
                  <a:lnTo>
                    <a:pt x="652" y="1330"/>
                  </a:lnTo>
                  <a:lnTo>
                    <a:pt x="669" y="1312"/>
                  </a:lnTo>
                  <a:lnTo>
                    <a:pt x="686" y="1291"/>
                  </a:lnTo>
                  <a:lnTo>
                    <a:pt x="702" y="1271"/>
                  </a:lnTo>
                  <a:lnTo>
                    <a:pt x="718" y="1248"/>
                  </a:lnTo>
                  <a:lnTo>
                    <a:pt x="733" y="1224"/>
                  </a:lnTo>
                  <a:lnTo>
                    <a:pt x="746" y="1199"/>
                  </a:lnTo>
                  <a:lnTo>
                    <a:pt x="760" y="1173"/>
                  </a:lnTo>
                  <a:lnTo>
                    <a:pt x="773" y="1145"/>
                  </a:lnTo>
                  <a:lnTo>
                    <a:pt x="785" y="1118"/>
                  </a:lnTo>
                  <a:lnTo>
                    <a:pt x="797" y="1088"/>
                  </a:lnTo>
                  <a:lnTo>
                    <a:pt x="807" y="1058"/>
                  </a:lnTo>
                  <a:lnTo>
                    <a:pt x="816" y="1027"/>
                  </a:lnTo>
                  <a:lnTo>
                    <a:pt x="824" y="995"/>
                  </a:lnTo>
                  <a:lnTo>
                    <a:pt x="832" y="963"/>
                  </a:lnTo>
                  <a:lnTo>
                    <a:pt x="839" y="928"/>
                  </a:lnTo>
                  <a:lnTo>
                    <a:pt x="845" y="894"/>
                  </a:lnTo>
                  <a:lnTo>
                    <a:pt x="849" y="859"/>
                  </a:lnTo>
                  <a:lnTo>
                    <a:pt x="854" y="823"/>
                  </a:lnTo>
                  <a:lnTo>
                    <a:pt x="856" y="787"/>
                  </a:lnTo>
                  <a:lnTo>
                    <a:pt x="857" y="750"/>
                  </a:lnTo>
                  <a:lnTo>
                    <a:pt x="858" y="7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62" name="Picture 38" descr="C:\Users\Philip Coppack\AppData\Local\Microsoft\Windows\Temporary Internet Files\Content.IE5\6WDQ31WT\MC900423159[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5198" y="3609724"/>
            <a:ext cx="762579" cy="76257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2476500" y="0"/>
            <a:ext cx="4202432"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Layers of the City</a:t>
            </a:r>
          </a:p>
        </p:txBody>
      </p:sp>
      <p:sp>
        <p:nvSpPr>
          <p:cNvPr id="2" name="Slide Number Placeholder 1"/>
          <p:cNvSpPr>
            <a:spLocks noGrp="1"/>
          </p:cNvSpPr>
          <p:nvPr>
            <p:ph type="sldNum" sz="quarter" idx="12"/>
          </p:nvPr>
        </p:nvSpPr>
        <p:spPr/>
        <p:txBody>
          <a:bodyPr/>
          <a:lstStyle/>
          <a:p>
            <a:fld id="{CE601F45-5601-47AF-B199-AE75829AC8A9}" type="slidenum">
              <a:rPr lang="en-US" smtClean="0"/>
              <a:t>41</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413125419"/>
      </p:ext>
    </p:extLst>
  </p:cSld>
  <p:clrMapOvr>
    <a:masterClrMapping/>
  </p:clrMapOvr>
  <mc:AlternateContent xmlns:mc="http://schemas.openxmlformats.org/markup-compatibility/2006" xmlns:p14="http://schemas.microsoft.com/office/powerpoint/2010/main">
    <mc:Choice Requires="p14">
      <p:transition p14:dur="0" advTm="29223"/>
    </mc:Choice>
    <mc:Fallback xmlns="">
      <p:transition advTm="29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200"/>
                                        <p:tgtEl>
                                          <p:spTgt spid="81"/>
                                        </p:tgtEl>
                                      </p:cBhvr>
                                    </p:animEffect>
                                  </p:childTnLst>
                                </p:cTn>
                              </p:par>
                            </p:childTnLst>
                          </p:cTn>
                        </p:par>
                        <p:par>
                          <p:cTn id="11" fill="hold">
                            <p:stCondLst>
                              <p:cond delay="2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
                                        <p:tgtEl>
                                          <p:spTgt spid="3"/>
                                        </p:tgtEl>
                                      </p:cBhvr>
                                    </p:animEffect>
                                  </p:childTnLst>
                                </p:cTn>
                              </p:par>
                            </p:childTnLst>
                          </p:cTn>
                        </p:par>
                        <p:par>
                          <p:cTn id="15" fill="hold">
                            <p:stCondLst>
                              <p:cond delay="400"/>
                            </p:stCondLst>
                            <p:childTnLst>
                              <p:par>
                                <p:cTn id="16" presetID="10" presetClass="entr" presetSubtype="0" fill="hold" grpId="0" nodeType="after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fade">
                                      <p:cBhvr>
                                        <p:cTn id="18" dur="200"/>
                                        <p:tgtEl>
                                          <p:spTgt spid="79"/>
                                        </p:tgtEl>
                                      </p:cBhvr>
                                    </p:animEffect>
                                  </p:childTnLst>
                                </p:cTn>
                              </p:par>
                            </p:childTnLst>
                          </p:cTn>
                        </p:par>
                        <p:par>
                          <p:cTn id="19" fill="hold">
                            <p:stCondLst>
                              <p:cond delay="600"/>
                            </p:stCondLst>
                            <p:childTnLst>
                              <p:par>
                                <p:cTn id="20" presetID="10" presetClass="entr" presetSubtype="0" fill="hold" grpId="0" nodeType="after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200"/>
                                        <p:tgtEl>
                                          <p:spTgt spid="80"/>
                                        </p:tgtEl>
                                      </p:cBhvr>
                                    </p:animEffect>
                                  </p:childTnLst>
                                </p:cTn>
                              </p:par>
                            </p:childTnLst>
                          </p:cTn>
                        </p:par>
                        <p:par>
                          <p:cTn id="23" fill="hold">
                            <p:stCondLst>
                              <p:cond delay="800"/>
                            </p:stCondLst>
                            <p:childTnLst>
                              <p:par>
                                <p:cTn id="24" presetID="10" presetClass="entr" presetSubtype="0" fill="hold" grpId="0" nodeType="afterEffect">
                                  <p:stCondLst>
                                    <p:cond delay="0"/>
                                  </p:stCondLst>
                                  <p:childTnLst>
                                    <p:set>
                                      <p:cBhvr>
                                        <p:cTn id="25" dur="1" fill="hold">
                                          <p:stCondLst>
                                            <p:cond delay="0"/>
                                          </p:stCondLst>
                                        </p:cTn>
                                        <p:tgtEl>
                                          <p:spTgt spid="82"/>
                                        </p:tgtEl>
                                        <p:attrNameLst>
                                          <p:attrName>style.visibility</p:attrName>
                                        </p:attrNameLst>
                                      </p:cBhvr>
                                      <p:to>
                                        <p:strVal val="visible"/>
                                      </p:to>
                                    </p:set>
                                    <p:animEffect transition="in" filter="fade">
                                      <p:cBhvr>
                                        <p:cTn id="26" dur="200"/>
                                        <p:tgtEl>
                                          <p:spTgt spid="82"/>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83"/>
                                        </p:tgtEl>
                                        <p:attrNameLst>
                                          <p:attrName>style.visibility</p:attrName>
                                        </p:attrNameLst>
                                      </p:cBhvr>
                                      <p:to>
                                        <p:strVal val="visible"/>
                                      </p:to>
                                    </p:set>
                                    <p:animEffect transition="in" filter="fade">
                                      <p:cBhvr>
                                        <p:cTn id="30" dur="200"/>
                                        <p:tgtEl>
                                          <p:spTgt spid="83"/>
                                        </p:tgtEl>
                                      </p:cBhvr>
                                    </p:animEffect>
                                  </p:childTnLst>
                                </p:cTn>
                              </p:par>
                            </p:childTnLst>
                          </p:cTn>
                        </p:par>
                        <p:par>
                          <p:cTn id="31" fill="hold">
                            <p:stCondLst>
                              <p:cond delay="1200"/>
                            </p:stCondLst>
                            <p:childTnLst>
                              <p:par>
                                <p:cTn id="32" presetID="10" presetClass="entr" presetSubtype="0"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00"/>
                                        <p:tgtEl>
                                          <p:spTgt spid="5"/>
                                        </p:tgtEl>
                                      </p:cBhvr>
                                    </p:animEffect>
                                  </p:childTnLst>
                                </p:cTn>
                              </p:par>
                            </p:childTnLst>
                          </p:cTn>
                        </p:par>
                        <p:par>
                          <p:cTn id="35" fill="hold">
                            <p:stCondLst>
                              <p:cond delay="1400"/>
                            </p:stCondLst>
                            <p:childTnLst>
                              <p:par>
                                <p:cTn id="36" presetID="10" presetClass="entr" presetSubtype="0" fill="hold" grpId="0" nodeType="afterEffect">
                                  <p:stCondLst>
                                    <p:cond delay="0"/>
                                  </p:stCondLst>
                                  <p:childTnLst>
                                    <p:set>
                                      <p:cBhvr>
                                        <p:cTn id="37" dur="1" fill="hold">
                                          <p:stCondLst>
                                            <p:cond delay="0"/>
                                          </p:stCondLst>
                                        </p:cTn>
                                        <p:tgtEl>
                                          <p:spTgt spid="85"/>
                                        </p:tgtEl>
                                        <p:attrNameLst>
                                          <p:attrName>style.visibility</p:attrName>
                                        </p:attrNameLst>
                                      </p:cBhvr>
                                      <p:to>
                                        <p:strVal val="visible"/>
                                      </p:to>
                                    </p:set>
                                    <p:animEffect transition="in" filter="fade">
                                      <p:cBhvr>
                                        <p:cTn id="38" dur="200"/>
                                        <p:tgtEl>
                                          <p:spTgt spid="85"/>
                                        </p:tgtEl>
                                      </p:cBhvr>
                                    </p:animEffect>
                                  </p:childTnLst>
                                </p:cTn>
                              </p:par>
                            </p:childTnLst>
                          </p:cTn>
                        </p:par>
                        <p:par>
                          <p:cTn id="39" fill="hold">
                            <p:stCondLst>
                              <p:cond delay="1600"/>
                            </p:stCondLst>
                            <p:childTnLst>
                              <p:par>
                                <p:cTn id="40" presetID="10" presetClass="entr" presetSubtype="0" fill="hold" grpId="0" nodeType="afterEffect">
                                  <p:stCondLst>
                                    <p:cond delay="0"/>
                                  </p:stCondLst>
                                  <p:childTnLst>
                                    <p:set>
                                      <p:cBhvr>
                                        <p:cTn id="41" dur="1" fill="hold">
                                          <p:stCondLst>
                                            <p:cond delay="0"/>
                                          </p:stCondLst>
                                        </p:cTn>
                                        <p:tgtEl>
                                          <p:spTgt spid="86"/>
                                        </p:tgtEl>
                                        <p:attrNameLst>
                                          <p:attrName>style.visibility</p:attrName>
                                        </p:attrNameLst>
                                      </p:cBhvr>
                                      <p:to>
                                        <p:strVal val="visible"/>
                                      </p:to>
                                    </p:set>
                                    <p:animEffect transition="in" filter="fade">
                                      <p:cBhvr>
                                        <p:cTn id="42" dur="200"/>
                                        <p:tgtEl>
                                          <p:spTgt spid="86"/>
                                        </p:tgtEl>
                                      </p:cBhvr>
                                    </p:animEffect>
                                  </p:childTnLst>
                                </p:cTn>
                              </p:par>
                            </p:childTnLst>
                          </p:cTn>
                        </p:par>
                        <p:par>
                          <p:cTn id="43" fill="hold">
                            <p:stCondLst>
                              <p:cond delay="1800"/>
                            </p:stCondLst>
                            <p:childTnLst>
                              <p:par>
                                <p:cTn id="44" presetID="10" presetClass="entr" presetSubtype="0" fill="hold" grpId="0" nodeType="after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fade">
                                      <p:cBhvr>
                                        <p:cTn id="46" dur="200"/>
                                        <p:tgtEl>
                                          <p:spTgt spid="87"/>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89"/>
                                        </p:tgtEl>
                                        <p:attrNameLst>
                                          <p:attrName>style.visibility</p:attrName>
                                        </p:attrNameLst>
                                      </p:cBhvr>
                                      <p:to>
                                        <p:strVal val="visible"/>
                                      </p:to>
                                    </p:set>
                                    <p:animEffect transition="in" filter="fade">
                                      <p:cBhvr>
                                        <p:cTn id="50" dur="200"/>
                                        <p:tgtEl>
                                          <p:spTgt spid="89"/>
                                        </p:tgtEl>
                                      </p:cBhvr>
                                    </p:animEffect>
                                  </p:childTnLst>
                                </p:cTn>
                              </p:par>
                            </p:childTnLst>
                          </p:cTn>
                        </p:par>
                        <p:par>
                          <p:cTn id="51" fill="hold">
                            <p:stCondLst>
                              <p:cond delay="2200"/>
                            </p:stCondLst>
                            <p:childTnLst>
                              <p:par>
                                <p:cTn id="52" presetID="10" presetClass="entr" presetSubtype="0" fill="hold" grpId="0" nodeType="afterEffect">
                                  <p:stCondLst>
                                    <p:cond delay="0"/>
                                  </p:stCondLst>
                                  <p:childTnLst>
                                    <p:set>
                                      <p:cBhvr>
                                        <p:cTn id="53" dur="1" fill="hold">
                                          <p:stCondLst>
                                            <p:cond delay="0"/>
                                          </p:stCondLst>
                                        </p:cTn>
                                        <p:tgtEl>
                                          <p:spTgt spid="88"/>
                                        </p:tgtEl>
                                        <p:attrNameLst>
                                          <p:attrName>style.visibility</p:attrName>
                                        </p:attrNameLst>
                                      </p:cBhvr>
                                      <p:to>
                                        <p:strVal val="visible"/>
                                      </p:to>
                                    </p:set>
                                    <p:animEffect transition="in" filter="fade">
                                      <p:cBhvr>
                                        <p:cTn id="54" dur="200"/>
                                        <p:tgtEl>
                                          <p:spTgt spid="88"/>
                                        </p:tgtEl>
                                      </p:cBhvr>
                                    </p:animEffect>
                                  </p:childTnLst>
                                </p:cTn>
                              </p:par>
                            </p:childTnLst>
                          </p:cTn>
                        </p:par>
                        <p:par>
                          <p:cTn id="55" fill="hold">
                            <p:stCondLst>
                              <p:cond delay="2400"/>
                            </p:stCondLst>
                            <p:childTnLst>
                              <p:par>
                                <p:cTn id="56" presetID="10" presetClass="entr" presetSubtype="0" fill="hold" nodeType="afterEffect">
                                  <p:stCondLst>
                                    <p:cond delay="0"/>
                                  </p:stCondLst>
                                  <p:childTnLst>
                                    <p:set>
                                      <p:cBhvr>
                                        <p:cTn id="57" dur="1" fill="hold">
                                          <p:stCondLst>
                                            <p:cond delay="0"/>
                                          </p:stCondLst>
                                        </p:cTn>
                                        <p:tgtEl>
                                          <p:spTgt spid="1027"/>
                                        </p:tgtEl>
                                        <p:attrNameLst>
                                          <p:attrName>style.visibility</p:attrName>
                                        </p:attrNameLst>
                                      </p:cBhvr>
                                      <p:to>
                                        <p:strVal val="visible"/>
                                      </p:to>
                                    </p:set>
                                    <p:animEffect transition="in" filter="fade">
                                      <p:cBhvr>
                                        <p:cTn id="58" dur="200"/>
                                        <p:tgtEl>
                                          <p:spTgt spid="1027"/>
                                        </p:tgtEl>
                                      </p:cBhvr>
                                    </p:animEffect>
                                  </p:childTnLst>
                                </p:cTn>
                              </p:par>
                            </p:childTnLst>
                          </p:cTn>
                        </p:par>
                        <p:par>
                          <p:cTn id="59" fill="hold">
                            <p:stCondLst>
                              <p:cond delay="2600"/>
                            </p:stCondLst>
                            <p:childTnLst>
                              <p:par>
                                <p:cTn id="60" presetID="10" presetClass="entr" presetSubtype="0" fill="hold" nodeType="afterEffect">
                                  <p:stCondLst>
                                    <p:cond delay="0"/>
                                  </p:stCondLst>
                                  <p:childTnLst>
                                    <p:set>
                                      <p:cBhvr>
                                        <p:cTn id="61" dur="1" fill="hold">
                                          <p:stCondLst>
                                            <p:cond delay="0"/>
                                          </p:stCondLst>
                                        </p:cTn>
                                        <p:tgtEl>
                                          <p:spTgt spid="1029"/>
                                        </p:tgtEl>
                                        <p:attrNameLst>
                                          <p:attrName>style.visibility</p:attrName>
                                        </p:attrNameLst>
                                      </p:cBhvr>
                                      <p:to>
                                        <p:strVal val="visible"/>
                                      </p:to>
                                    </p:set>
                                    <p:animEffect transition="in" filter="fade">
                                      <p:cBhvr>
                                        <p:cTn id="62" dur="200"/>
                                        <p:tgtEl>
                                          <p:spTgt spid="1029"/>
                                        </p:tgtEl>
                                      </p:cBhvr>
                                    </p:animEffect>
                                  </p:childTnLst>
                                </p:cTn>
                              </p:par>
                            </p:childTnLst>
                          </p:cTn>
                        </p:par>
                        <p:par>
                          <p:cTn id="63" fill="hold">
                            <p:stCondLst>
                              <p:cond delay="2800"/>
                            </p:stCondLst>
                            <p:childTnLst>
                              <p:par>
                                <p:cTn id="64" presetID="10" presetClass="entr" presetSubtype="0" fill="hold" nodeType="afterEffect">
                                  <p:stCondLst>
                                    <p:cond delay="0"/>
                                  </p:stCondLst>
                                  <p:childTnLst>
                                    <p:set>
                                      <p:cBhvr>
                                        <p:cTn id="65" dur="1" fill="hold">
                                          <p:stCondLst>
                                            <p:cond delay="0"/>
                                          </p:stCondLst>
                                        </p:cTn>
                                        <p:tgtEl>
                                          <p:spTgt spid="1030"/>
                                        </p:tgtEl>
                                        <p:attrNameLst>
                                          <p:attrName>style.visibility</p:attrName>
                                        </p:attrNameLst>
                                      </p:cBhvr>
                                      <p:to>
                                        <p:strVal val="visible"/>
                                      </p:to>
                                    </p:set>
                                    <p:animEffect transition="in" filter="fade">
                                      <p:cBhvr>
                                        <p:cTn id="66" dur="200"/>
                                        <p:tgtEl>
                                          <p:spTgt spid="1030"/>
                                        </p:tgtEl>
                                      </p:cBhvr>
                                    </p:animEffect>
                                  </p:childTnLst>
                                </p:cTn>
                              </p:par>
                            </p:childTnLst>
                          </p:cTn>
                        </p:par>
                        <p:par>
                          <p:cTn id="67" fill="hold">
                            <p:stCondLst>
                              <p:cond delay="3000"/>
                            </p:stCondLst>
                            <p:childTnLst>
                              <p:par>
                                <p:cTn id="68" presetID="10" presetClass="entr" presetSubtype="0" fill="hold" nodeType="after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200"/>
                                        <p:tgtEl>
                                          <p:spTgt spid="23"/>
                                        </p:tgtEl>
                                      </p:cBhvr>
                                    </p:animEffect>
                                  </p:childTnLst>
                                </p:cTn>
                              </p:par>
                            </p:childTnLst>
                          </p:cTn>
                        </p:par>
                        <p:par>
                          <p:cTn id="71" fill="hold">
                            <p:stCondLst>
                              <p:cond delay="3200"/>
                            </p:stCondLst>
                            <p:childTnLst>
                              <p:par>
                                <p:cTn id="72" presetID="10" presetClass="entr" presetSubtype="0" fill="hold" nodeType="after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200"/>
                                        <p:tgtEl>
                                          <p:spTgt spid="36"/>
                                        </p:tgtEl>
                                      </p:cBhvr>
                                    </p:animEffect>
                                  </p:childTnLst>
                                </p:cTn>
                              </p:par>
                            </p:childTnLst>
                          </p:cTn>
                        </p:par>
                        <p:par>
                          <p:cTn id="75" fill="hold">
                            <p:stCondLst>
                              <p:cond delay="3400"/>
                            </p:stCondLst>
                            <p:childTnLst>
                              <p:par>
                                <p:cTn id="76" presetID="10" presetClass="entr" presetSubtype="0" fill="hold" nodeType="afterEffect">
                                  <p:stCondLst>
                                    <p:cond delay="0"/>
                                  </p:stCondLst>
                                  <p:childTnLst>
                                    <p:set>
                                      <p:cBhvr>
                                        <p:cTn id="77" dur="1" fill="hold">
                                          <p:stCondLst>
                                            <p:cond delay="0"/>
                                          </p:stCondLst>
                                        </p:cTn>
                                        <p:tgtEl>
                                          <p:spTgt spid="1062"/>
                                        </p:tgtEl>
                                        <p:attrNameLst>
                                          <p:attrName>style.visibility</p:attrName>
                                        </p:attrNameLst>
                                      </p:cBhvr>
                                      <p:to>
                                        <p:strVal val="visible"/>
                                      </p:to>
                                    </p:set>
                                    <p:animEffect transition="in" filter="fade">
                                      <p:cBhvr>
                                        <p:cTn id="78" dur="200"/>
                                        <p:tgtEl>
                                          <p:spTgt spid="106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4"/>
                </p:tgtEl>
              </p:cMediaNode>
            </p:audio>
          </p:childTnLst>
        </p:cTn>
      </p:par>
    </p:tnLst>
    <p:bldLst>
      <p:bldP spid="81" grpId="0" animBg="1"/>
      <p:bldP spid="3" grpId="0" animBg="1"/>
      <p:bldP spid="79" grpId="0" animBg="1"/>
      <p:bldP spid="80" grpId="0" animBg="1"/>
      <p:bldP spid="82" grpId="0" animBg="1"/>
      <p:bldP spid="83" grpId="0" animBg="1"/>
      <p:bldP spid="5" grpId="0"/>
      <p:bldP spid="85" grpId="0"/>
      <p:bldP spid="86" grpId="0"/>
      <p:bldP spid="87" grpId="0"/>
      <p:bldP spid="89" grpId="0"/>
      <p:bldP spid="8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590800" y="5783759"/>
            <a:ext cx="3871253"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Quality of Life 2</a:t>
            </a:r>
          </a:p>
        </p:txBody>
      </p:sp>
      <p:sp>
        <p:nvSpPr>
          <p:cNvPr id="3" name="Smiley Face 2"/>
          <p:cNvSpPr/>
          <p:nvPr/>
        </p:nvSpPr>
        <p:spPr>
          <a:xfrm>
            <a:off x="2133600" y="1828800"/>
            <a:ext cx="2057400" cy="2133600"/>
          </a:xfrm>
          <a:custGeom>
            <a:avLst/>
            <a:gdLst>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416578 w 1447800"/>
              <a:gd name="connsiteY0" fmla="*/ 507400 h 1447800"/>
              <a:gd name="connsiteX1" fmla="*/ 491984 w 1447800"/>
              <a:gd name="connsiteY1" fmla="*/ 431994 h 1447800"/>
              <a:gd name="connsiteX2" fmla="*/ 567390 w 1447800"/>
              <a:gd name="connsiteY2" fmla="*/ 507400 h 1447800"/>
              <a:gd name="connsiteX3" fmla="*/ 491984 w 1447800"/>
              <a:gd name="connsiteY3" fmla="*/ 582806 h 1447800"/>
              <a:gd name="connsiteX4" fmla="*/ 416578 w 1447800"/>
              <a:gd name="connsiteY4" fmla="*/ 507400 h 1447800"/>
              <a:gd name="connsiteX5" fmla="*/ 880410 w 1447800"/>
              <a:gd name="connsiteY5" fmla="*/ 507400 h 1447800"/>
              <a:gd name="connsiteX6" fmla="*/ 955816 w 1447800"/>
              <a:gd name="connsiteY6" fmla="*/ 431994 h 1447800"/>
              <a:gd name="connsiteX7" fmla="*/ 1031222 w 1447800"/>
              <a:gd name="connsiteY7" fmla="*/ 507400 h 1447800"/>
              <a:gd name="connsiteX8" fmla="*/ 955816 w 1447800"/>
              <a:gd name="connsiteY8" fmla="*/ 582806 h 1447800"/>
              <a:gd name="connsiteX9" fmla="*/ 880410 w 1447800"/>
              <a:gd name="connsiteY9" fmla="*/ 507400 h 1447800"/>
              <a:gd name="connsiteX0" fmla="*/ 331541 w 1447800"/>
              <a:gd name="connsiteY0" fmla="*/ 1039598 h 1447800"/>
              <a:gd name="connsiteX1" fmla="*/ 1115342 w 1447800"/>
              <a:gd name="connsiteY1" fmla="*/ 1039598 h 1447800"/>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416578 w 1447800"/>
              <a:gd name="connsiteY0" fmla="*/ 507400 h 1447800"/>
              <a:gd name="connsiteX1" fmla="*/ 491984 w 1447800"/>
              <a:gd name="connsiteY1" fmla="*/ 431994 h 1447800"/>
              <a:gd name="connsiteX2" fmla="*/ 567390 w 1447800"/>
              <a:gd name="connsiteY2" fmla="*/ 507400 h 1447800"/>
              <a:gd name="connsiteX3" fmla="*/ 491984 w 1447800"/>
              <a:gd name="connsiteY3" fmla="*/ 582806 h 1447800"/>
              <a:gd name="connsiteX4" fmla="*/ 416578 w 1447800"/>
              <a:gd name="connsiteY4" fmla="*/ 507400 h 1447800"/>
              <a:gd name="connsiteX5" fmla="*/ 880410 w 1447800"/>
              <a:gd name="connsiteY5" fmla="*/ 507400 h 1447800"/>
              <a:gd name="connsiteX6" fmla="*/ 955816 w 1447800"/>
              <a:gd name="connsiteY6" fmla="*/ 431994 h 1447800"/>
              <a:gd name="connsiteX7" fmla="*/ 1031222 w 1447800"/>
              <a:gd name="connsiteY7" fmla="*/ 507400 h 1447800"/>
              <a:gd name="connsiteX8" fmla="*/ 955816 w 1447800"/>
              <a:gd name="connsiteY8" fmla="*/ 582806 h 1447800"/>
              <a:gd name="connsiteX9" fmla="*/ 880410 w 1447800"/>
              <a:gd name="connsiteY9" fmla="*/ 507400 h 1447800"/>
              <a:gd name="connsiteX0" fmla="*/ 331541 w 1447800"/>
              <a:gd name="connsiteY0" fmla="*/ 1039598 h 1447800"/>
              <a:gd name="connsiteX1" fmla="*/ 1083811 w 1447800"/>
              <a:gd name="connsiteY1" fmla="*/ 1055363 h 1447800"/>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416578 w 1447800"/>
              <a:gd name="connsiteY0" fmla="*/ 507400 h 1447800"/>
              <a:gd name="connsiteX1" fmla="*/ 491984 w 1447800"/>
              <a:gd name="connsiteY1" fmla="*/ 431994 h 1447800"/>
              <a:gd name="connsiteX2" fmla="*/ 567390 w 1447800"/>
              <a:gd name="connsiteY2" fmla="*/ 507400 h 1447800"/>
              <a:gd name="connsiteX3" fmla="*/ 491984 w 1447800"/>
              <a:gd name="connsiteY3" fmla="*/ 582806 h 1447800"/>
              <a:gd name="connsiteX4" fmla="*/ 416578 w 1447800"/>
              <a:gd name="connsiteY4" fmla="*/ 507400 h 1447800"/>
              <a:gd name="connsiteX5" fmla="*/ 880410 w 1447800"/>
              <a:gd name="connsiteY5" fmla="*/ 507400 h 1447800"/>
              <a:gd name="connsiteX6" fmla="*/ 955816 w 1447800"/>
              <a:gd name="connsiteY6" fmla="*/ 431994 h 1447800"/>
              <a:gd name="connsiteX7" fmla="*/ 1031222 w 1447800"/>
              <a:gd name="connsiteY7" fmla="*/ 507400 h 1447800"/>
              <a:gd name="connsiteX8" fmla="*/ 955816 w 1447800"/>
              <a:gd name="connsiteY8" fmla="*/ 582806 h 1447800"/>
              <a:gd name="connsiteX9" fmla="*/ 880410 w 1447800"/>
              <a:gd name="connsiteY9" fmla="*/ 507400 h 1447800"/>
              <a:gd name="connsiteX0" fmla="*/ 331541 w 1447800"/>
              <a:gd name="connsiteY0" fmla="*/ 1039598 h 1447800"/>
              <a:gd name="connsiteX1" fmla="*/ 1083811 w 1447800"/>
              <a:gd name="connsiteY1" fmla="*/ 1055363 h 1447800"/>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416578 w 1447800"/>
              <a:gd name="connsiteY0" fmla="*/ 507400 h 1447800"/>
              <a:gd name="connsiteX1" fmla="*/ 491984 w 1447800"/>
              <a:gd name="connsiteY1" fmla="*/ 431994 h 1447800"/>
              <a:gd name="connsiteX2" fmla="*/ 567390 w 1447800"/>
              <a:gd name="connsiteY2" fmla="*/ 507400 h 1447800"/>
              <a:gd name="connsiteX3" fmla="*/ 491984 w 1447800"/>
              <a:gd name="connsiteY3" fmla="*/ 582806 h 1447800"/>
              <a:gd name="connsiteX4" fmla="*/ 416578 w 1447800"/>
              <a:gd name="connsiteY4" fmla="*/ 507400 h 1447800"/>
              <a:gd name="connsiteX5" fmla="*/ 880410 w 1447800"/>
              <a:gd name="connsiteY5" fmla="*/ 507400 h 1447800"/>
              <a:gd name="connsiteX6" fmla="*/ 955816 w 1447800"/>
              <a:gd name="connsiteY6" fmla="*/ 431994 h 1447800"/>
              <a:gd name="connsiteX7" fmla="*/ 1031222 w 1447800"/>
              <a:gd name="connsiteY7" fmla="*/ 507400 h 1447800"/>
              <a:gd name="connsiteX8" fmla="*/ 955816 w 1447800"/>
              <a:gd name="connsiteY8" fmla="*/ 582806 h 1447800"/>
              <a:gd name="connsiteX9" fmla="*/ 880410 w 1447800"/>
              <a:gd name="connsiteY9" fmla="*/ 507400 h 1447800"/>
              <a:gd name="connsiteX0" fmla="*/ 331541 w 1447800"/>
              <a:gd name="connsiteY0" fmla="*/ 1039598 h 1447800"/>
              <a:gd name="connsiteX1" fmla="*/ 1083811 w 1447800"/>
              <a:gd name="connsiteY1" fmla="*/ 1055363 h 1447800"/>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1447800" stroke="0" extrusionOk="0">
                <a:moveTo>
                  <a:pt x="0" y="723900"/>
                </a:moveTo>
                <a:cubicBezTo>
                  <a:pt x="0" y="324101"/>
                  <a:pt x="324101" y="0"/>
                  <a:pt x="723900" y="0"/>
                </a:cubicBezTo>
                <a:cubicBezTo>
                  <a:pt x="1123699" y="0"/>
                  <a:pt x="1447800" y="324101"/>
                  <a:pt x="1447800" y="723900"/>
                </a:cubicBezTo>
                <a:cubicBezTo>
                  <a:pt x="1447800" y="1123699"/>
                  <a:pt x="1123699" y="1447800"/>
                  <a:pt x="723900" y="1447800"/>
                </a:cubicBezTo>
                <a:cubicBezTo>
                  <a:pt x="324101" y="1447800"/>
                  <a:pt x="0" y="1123699"/>
                  <a:pt x="0" y="723900"/>
                </a:cubicBezTo>
                <a:close/>
              </a:path>
              <a:path w="1447800" h="1447800" fill="darkenLess" extrusionOk="0">
                <a:moveTo>
                  <a:pt x="416578" y="507400"/>
                </a:moveTo>
                <a:cubicBezTo>
                  <a:pt x="416578" y="465754"/>
                  <a:pt x="450338" y="431994"/>
                  <a:pt x="491984" y="431994"/>
                </a:cubicBezTo>
                <a:cubicBezTo>
                  <a:pt x="533630" y="431994"/>
                  <a:pt x="567390" y="465754"/>
                  <a:pt x="567390" y="507400"/>
                </a:cubicBezTo>
                <a:cubicBezTo>
                  <a:pt x="567390" y="549046"/>
                  <a:pt x="533630" y="582806"/>
                  <a:pt x="491984" y="582806"/>
                </a:cubicBezTo>
                <a:cubicBezTo>
                  <a:pt x="450338" y="582806"/>
                  <a:pt x="416578" y="549046"/>
                  <a:pt x="416578" y="507400"/>
                </a:cubicBezTo>
                <a:moveTo>
                  <a:pt x="880410" y="507400"/>
                </a:moveTo>
                <a:cubicBezTo>
                  <a:pt x="880410" y="465754"/>
                  <a:pt x="914170" y="431994"/>
                  <a:pt x="955816" y="431994"/>
                </a:cubicBezTo>
                <a:cubicBezTo>
                  <a:pt x="997462" y="431994"/>
                  <a:pt x="1031222" y="465754"/>
                  <a:pt x="1031222" y="507400"/>
                </a:cubicBezTo>
                <a:cubicBezTo>
                  <a:pt x="1031222" y="549046"/>
                  <a:pt x="997462" y="582806"/>
                  <a:pt x="955816" y="582806"/>
                </a:cubicBezTo>
                <a:cubicBezTo>
                  <a:pt x="914170" y="582806"/>
                  <a:pt x="880410" y="549046"/>
                  <a:pt x="880410" y="507400"/>
                </a:cubicBezTo>
              </a:path>
              <a:path w="1447800" h="1447800" fill="none" extrusionOk="0">
                <a:moveTo>
                  <a:pt x="331541" y="1039598"/>
                </a:moveTo>
                <a:cubicBezTo>
                  <a:pt x="703473" y="793572"/>
                  <a:pt x="775554" y="840868"/>
                  <a:pt x="1083811" y="1055363"/>
                </a:cubicBezTo>
              </a:path>
              <a:path w="1447800" h="1447800" fill="none">
                <a:moveTo>
                  <a:pt x="0" y="723900"/>
                </a:moveTo>
                <a:cubicBezTo>
                  <a:pt x="0" y="324101"/>
                  <a:pt x="324101" y="0"/>
                  <a:pt x="723900" y="0"/>
                </a:cubicBezTo>
                <a:cubicBezTo>
                  <a:pt x="1123699" y="0"/>
                  <a:pt x="1447800" y="324101"/>
                  <a:pt x="1447800" y="723900"/>
                </a:cubicBezTo>
                <a:cubicBezTo>
                  <a:pt x="1447800" y="1123699"/>
                  <a:pt x="1123699" y="1447800"/>
                  <a:pt x="723900" y="1447800"/>
                </a:cubicBezTo>
                <a:cubicBezTo>
                  <a:pt x="324101" y="1447800"/>
                  <a:pt x="0" y="1123699"/>
                  <a:pt x="0" y="723900"/>
                </a:cubicBezTo>
                <a:close/>
              </a:path>
            </a:pathLst>
          </a:cu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miley Face 4"/>
          <p:cNvSpPr/>
          <p:nvPr/>
        </p:nvSpPr>
        <p:spPr>
          <a:xfrm>
            <a:off x="4765790" y="1828800"/>
            <a:ext cx="2244609" cy="2133600"/>
          </a:xfrm>
          <a:prstGeom prst="smileyFac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478510" y="2598003"/>
            <a:ext cx="4392164" cy="830997"/>
          </a:xfrm>
          <a:prstGeom prst="rect">
            <a:avLst/>
          </a:prstGeom>
          <a:noFill/>
        </p:spPr>
        <p:txBody>
          <a:bodyPr wrap="none" rtlCol="0">
            <a:spAutoFit/>
          </a:bodyPr>
          <a:lstStyle/>
          <a:p>
            <a:r>
              <a:rPr lang="en-US" sz="4800" dirty="0">
                <a:latin typeface="Times New Roman" pitchFamily="18" charset="0"/>
                <a:cs typeface="Times New Roman" pitchFamily="18" charset="0"/>
              </a:rPr>
              <a:t>QOL = F (G-B/t)</a:t>
            </a:r>
          </a:p>
        </p:txBody>
      </p:sp>
      <p:sp>
        <p:nvSpPr>
          <p:cNvPr id="6" name="TextBox 5"/>
          <p:cNvSpPr txBox="1"/>
          <p:nvPr/>
        </p:nvSpPr>
        <p:spPr>
          <a:xfrm>
            <a:off x="2476500" y="76200"/>
            <a:ext cx="4202432"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Layers of the City</a:t>
            </a:r>
          </a:p>
        </p:txBody>
      </p:sp>
      <p:sp>
        <p:nvSpPr>
          <p:cNvPr id="2" name="Slide Number Placeholder 1"/>
          <p:cNvSpPr>
            <a:spLocks noGrp="1"/>
          </p:cNvSpPr>
          <p:nvPr>
            <p:ph type="sldNum" sz="quarter" idx="12"/>
          </p:nvPr>
        </p:nvSpPr>
        <p:spPr/>
        <p:txBody>
          <a:bodyPr/>
          <a:lstStyle/>
          <a:p>
            <a:fld id="{CE601F45-5601-47AF-B199-AE75829AC8A9}" type="slidenum">
              <a:rPr lang="en-US" smtClean="0"/>
              <a:t>42</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413125419"/>
      </p:ext>
    </p:extLst>
  </p:cSld>
  <p:clrMapOvr>
    <a:masterClrMapping/>
  </p:clrMapOvr>
  <mc:AlternateContent xmlns:mc="http://schemas.openxmlformats.org/markup-compatibility/2006" xmlns:p14="http://schemas.microsoft.com/office/powerpoint/2010/main">
    <mc:Choice Requires="p14">
      <p:transition p14:dur="0" advTm="18528"/>
    </mc:Choice>
    <mc:Fallback xmlns="">
      <p:transition advTm="18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3" grpId="0" animBg="1"/>
      <p:bldP spid="5" grpId="0" animBg="1"/>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1437" y="0"/>
            <a:ext cx="4202432" cy="769441"/>
          </a:xfrm>
          <a:prstGeom prst="rect">
            <a:avLst/>
          </a:prstGeom>
          <a:noFill/>
        </p:spPr>
        <p:txBody>
          <a:bodyPr wrap="none" rtlCol="0">
            <a:spAutoFit/>
          </a:bodyPr>
          <a:lstStyle/>
          <a:p>
            <a:r>
              <a:rPr lang="en-US" sz="4400" b="1" dirty="0"/>
              <a:t>Layers of the City</a:t>
            </a:r>
          </a:p>
        </p:txBody>
      </p:sp>
      <p:grpSp>
        <p:nvGrpSpPr>
          <p:cNvPr id="24" name="Group 23"/>
          <p:cNvGrpSpPr/>
          <p:nvPr/>
        </p:nvGrpSpPr>
        <p:grpSpPr>
          <a:xfrm>
            <a:off x="1262742" y="1328567"/>
            <a:ext cx="6377848" cy="5148433"/>
            <a:chOff x="1262742" y="1328567"/>
            <a:chExt cx="6377848" cy="5148433"/>
          </a:xfrm>
        </p:grpSpPr>
        <p:grpSp>
          <p:nvGrpSpPr>
            <p:cNvPr id="25" name="Group 24"/>
            <p:cNvGrpSpPr/>
            <p:nvPr/>
          </p:nvGrpSpPr>
          <p:grpSpPr>
            <a:xfrm>
              <a:off x="1262742" y="1328567"/>
              <a:ext cx="6377848" cy="4228257"/>
              <a:chOff x="1262742" y="1328567"/>
              <a:chExt cx="6377848" cy="4228257"/>
            </a:xfrm>
          </p:grpSpPr>
          <p:grpSp>
            <p:nvGrpSpPr>
              <p:cNvPr id="29" name="Group 28"/>
              <p:cNvGrpSpPr/>
              <p:nvPr/>
            </p:nvGrpSpPr>
            <p:grpSpPr>
              <a:xfrm>
                <a:off x="1262742" y="2002945"/>
                <a:ext cx="6215741" cy="2630549"/>
                <a:chOff x="457200" y="1358598"/>
                <a:chExt cx="6215741" cy="2630549"/>
              </a:xfrm>
            </p:grpSpPr>
            <p:sp>
              <p:nvSpPr>
                <p:cNvPr id="32" name="TextBox 31"/>
                <p:cNvSpPr txBox="1"/>
                <p:nvPr/>
              </p:nvSpPr>
              <p:spPr>
                <a:xfrm>
                  <a:off x="3985208" y="2206269"/>
                  <a:ext cx="891591" cy="584775"/>
                </a:xfrm>
                <a:prstGeom prst="rect">
                  <a:avLst/>
                </a:prstGeom>
                <a:noFill/>
                <a:ln w="63500">
                  <a:solidFill>
                    <a:schemeClr val="tx1"/>
                  </a:solidFill>
                </a:ln>
                <a:scene3d>
                  <a:camera prst="isometricTopUp"/>
                  <a:lightRig rig="threePt" dir="t"/>
                </a:scene3d>
              </p:spPr>
              <p:txBody>
                <a:bodyPr wrap="none" rtlCol="0">
                  <a:spAutoFit/>
                </a:bodyPr>
                <a:lstStyle/>
                <a:p>
                  <a:r>
                    <a:rPr lang="en-US" sz="3200" b="1" dirty="0"/>
                    <a:t>CBD</a:t>
                  </a:r>
                </a:p>
              </p:txBody>
            </p:sp>
            <p:sp>
              <p:nvSpPr>
                <p:cNvPr id="33" name="TextBox 32"/>
                <p:cNvSpPr txBox="1"/>
                <p:nvPr/>
              </p:nvSpPr>
              <p:spPr>
                <a:xfrm>
                  <a:off x="2564753" y="1902612"/>
                  <a:ext cx="3074047" cy="584775"/>
                </a:xfrm>
                <a:prstGeom prst="rect">
                  <a:avLst/>
                </a:prstGeom>
                <a:noFill/>
                <a:ln w="38100">
                  <a:solidFill>
                    <a:schemeClr val="tx1"/>
                  </a:solidFill>
                </a:ln>
                <a:scene3d>
                  <a:camera prst="isometricTopUp"/>
                  <a:lightRig rig="threePt" dir="t"/>
                </a:scene3d>
              </p:spPr>
              <p:txBody>
                <a:bodyPr wrap="none" rtlCol="0">
                  <a:spAutoFit/>
                </a:bodyPr>
                <a:lstStyle/>
                <a:p>
                  <a:r>
                    <a:rPr lang="en-US" sz="3200" b="1" dirty="0"/>
                    <a:t>Commercial strip</a:t>
                  </a:r>
                </a:p>
              </p:txBody>
            </p:sp>
            <p:sp>
              <p:nvSpPr>
                <p:cNvPr id="34" name="TextBox 33"/>
                <p:cNvSpPr txBox="1"/>
                <p:nvPr/>
              </p:nvSpPr>
              <p:spPr>
                <a:xfrm>
                  <a:off x="1257303" y="1545774"/>
                  <a:ext cx="3660361" cy="584775"/>
                </a:xfrm>
                <a:prstGeom prst="rect">
                  <a:avLst/>
                </a:prstGeom>
                <a:noFill/>
                <a:ln w="38100">
                  <a:solidFill>
                    <a:schemeClr val="tx1"/>
                  </a:solidFill>
                </a:ln>
                <a:scene3d>
                  <a:camera prst="isometricTopUp"/>
                  <a:lightRig rig="threePt" dir="t"/>
                </a:scene3d>
              </p:spPr>
              <p:txBody>
                <a:bodyPr wrap="none" rtlCol="0">
                  <a:spAutoFit/>
                </a:bodyPr>
                <a:lstStyle/>
                <a:p>
                  <a:r>
                    <a:rPr lang="en-US" sz="3200" b="1" dirty="0"/>
                    <a:t>Low income housing</a:t>
                  </a:r>
                </a:p>
              </p:txBody>
            </p:sp>
            <p:sp>
              <p:nvSpPr>
                <p:cNvPr id="35" name="TextBox 34"/>
                <p:cNvSpPr txBox="1"/>
                <p:nvPr/>
              </p:nvSpPr>
              <p:spPr>
                <a:xfrm>
                  <a:off x="3441521" y="1363767"/>
                  <a:ext cx="1595693" cy="584775"/>
                </a:xfrm>
                <a:prstGeom prst="rect">
                  <a:avLst/>
                </a:prstGeom>
                <a:noFill/>
                <a:ln w="38100">
                  <a:solidFill>
                    <a:schemeClr val="tx1"/>
                  </a:solidFill>
                </a:ln>
                <a:scene3d>
                  <a:camera prst="isometricTopUp"/>
                  <a:lightRig rig="threePt" dir="t"/>
                </a:scene3d>
              </p:spPr>
              <p:txBody>
                <a:bodyPr wrap="none" rtlCol="0">
                  <a:spAutoFit/>
                </a:bodyPr>
                <a:lstStyle/>
                <a:p>
                  <a:r>
                    <a:rPr lang="en-US" sz="3200" b="1" dirty="0"/>
                    <a:t>Industry</a:t>
                  </a:r>
                </a:p>
              </p:txBody>
            </p:sp>
            <p:sp>
              <p:nvSpPr>
                <p:cNvPr id="36" name="TextBox 35"/>
                <p:cNvSpPr txBox="1"/>
                <p:nvPr/>
              </p:nvSpPr>
              <p:spPr>
                <a:xfrm>
                  <a:off x="2514600" y="2895600"/>
                  <a:ext cx="3074047" cy="584775"/>
                </a:xfrm>
                <a:prstGeom prst="rect">
                  <a:avLst/>
                </a:prstGeom>
                <a:noFill/>
                <a:ln w="38100">
                  <a:solidFill>
                    <a:schemeClr val="tx1"/>
                  </a:solidFill>
                </a:ln>
                <a:scene3d>
                  <a:camera prst="isometricTopUp"/>
                  <a:lightRig rig="threePt" dir="t"/>
                </a:scene3d>
              </p:spPr>
              <p:txBody>
                <a:bodyPr wrap="none" rtlCol="0">
                  <a:spAutoFit/>
                </a:bodyPr>
                <a:lstStyle/>
                <a:p>
                  <a:r>
                    <a:rPr lang="en-US" sz="3200" b="1" dirty="0"/>
                    <a:t>Commercial strip</a:t>
                  </a:r>
                </a:p>
              </p:txBody>
            </p:sp>
            <p:sp>
              <p:nvSpPr>
                <p:cNvPr id="37" name="TextBox 36"/>
                <p:cNvSpPr txBox="1"/>
                <p:nvPr/>
              </p:nvSpPr>
              <p:spPr>
                <a:xfrm>
                  <a:off x="4844142" y="1358598"/>
                  <a:ext cx="1828799" cy="1569660"/>
                </a:xfrm>
                <a:prstGeom prst="rect">
                  <a:avLst/>
                </a:prstGeom>
                <a:noFill/>
                <a:ln w="38100">
                  <a:solidFill>
                    <a:schemeClr val="tx1"/>
                  </a:solidFill>
                </a:ln>
                <a:scene3d>
                  <a:camera prst="isometricTopUp"/>
                  <a:lightRig rig="threePt" dir="t"/>
                </a:scene3d>
              </p:spPr>
              <p:txBody>
                <a:bodyPr wrap="square" rtlCol="0">
                  <a:spAutoFit/>
                </a:bodyPr>
                <a:lstStyle/>
                <a:p>
                  <a:pPr algn="ctr"/>
                  <a:r>
                    <a:rPr lang="en-US" sz="3200" b="1" dirty="0"/>
                    <a:t>High Income Housing</a:t>
                  </a:r>
                </a:p>
              </p:txBody>
            </p:sp>
            <p:sp>
              <p:nvSpPr>
                <p:cNvPr id="38" name="TextBox 37"/>
                <p:cNvSpPr txBox="1"/>
                <p:nvPr/>
              </p:nvSpPr>
              <p:spPr>
                <a:xfrm>
                  <a:off x="457200" y="2732782"/>
                  <a:ext cx="2743200" cy="1077218"/>
                </a:xfrm>
                <a:prstGeom prst="rect">
                  <a:avLst/>
                </a:prstGeom>
                <a:noFill/>
                <a:ln w="38100">
                  <a:solidFill>
                    <a:schemeClr val="tx1"/>
                  </a:solidFill>
                </a:ln>
                <a:scene3d>
                  <a:camera prst="isometricTopUp"/>
                  <a:lightRig rig="threePt" dir="t"/>
                </a:scene3d>
              </p:spPr>
              <p:txBody>
                <a:bodyPr wrap="square" rtlCol="0">
                  <a:spAutoFit/>
                </a:bodyPr>
                <a:lstStyle/>
                <a:p>
                  <a:pPr algn="ctr"/>
                  <a:r>
                    <a:rPr lang="en-US" sz="3200" b="1" dirty="0"/>
                    <a:t>Middle income</a:t>
                  </a:r>
                </a:p>
                <a:p>
                  <a:pPr algn="ctr"/>
                  <a:r>
                    <a:rPr lang="en-US" sz="3200" b="1" dirty="0"/>
                    <a:t>housing</a:t>
                  </a:r>
                </a:p>
              </p:txBody>
            </p:sp>
            <p:sp>
              <p:nvSpPr>
                <p:cNvPr id="39" name="TextBox 38"/>
                <p:cNvSpPr txBox="1"/>
                <p:nvPr/>
              </p:nvSpPr>
              <p:spPr>
                <a:xfrm>
                  <a:off x="2411187" y="2018593"/>
                  <a:ext cx="1447800" cy="523220"/>
                </a:xfrm>
                <a:prstGeom prst="rect">
                  <a:avLst/>
                </a:prstGeom>
                <a:noFill/>
                <a:ln w="38100">
                  <a:solidFill>
                    <a:schemeClr val="tx1"/>
                  </a:solidFill>
                </a:ln>
                <a:scene3d>
                  <a:camera prst="isometricTopUp"/>
                  <a:lightRig rig="threePt" dir="t"/>
                </a:scene3d>
              </p:spPr>
              <p:txBody>
                <a:bodyPr wrap="square" rtlCol="0">
                  <a:spAutoFit/>
                </a:bodyPr>
                <a:lstStyle/>
                <a:p>
                  <a:pPr algn="ctr"/>
                  <a:r>
                    <a:rPr lang="en-US" sz="2800" b="1" dirty="0"/>
                    <a:t>Hospital</a:t>
                  </a:r>
                </a:p>
              </p:txBody>
            </p:sp>
            <p:sp>
              <p:nvSpPr>
                <p:cNvPr id="40" name="TextBox 39"/>
                <p:cNvSpPr txBox="1"/>
                <p:nvPr/>
              </p:nvSpPr>
              <p:spPr>
                <a:xfrm>
                  <a:off x="2743200" y="2743200"/>
                  <a:ext cx="1595693" cy="584775"/>
                </a:xfrm>
                <a:prstGeom prst="rect">
                  <a:avLst/>
                </a:prstGeom>
                <a:noFill/>
                <a:ln w="38100">
                  <a:solidFill>
                    <a:schemeClr val="tx1"/>
                  </a:solidFill>
                </a:ln>
                <a:scene3d>
                  <a:camera prst="isometricTopUp"/>
                  <a:lightRig rig="threePt" dir="t"/>
                </a:scene3d>
              </p:spPr>
              <p:txBody>
                <a:bodyPr wrap="none" rtlCol="0">
                  <a:spAutoFit/>
                </a:bodyPr>
                <a:lstStyle/>
                <a:p>
                  <a:r>
                    <a:rPr lang="en-US" sz="3200" b="1" dirty="0"/>
                    <a:t>Industry</a:t>
                  </a:r>
                </a:p>
              </p:txBody>
            </p:sp>
            <p:sp>
              <p:nvSpPr>
                <p:cNvPr id="41" name="TextBox 40"/>
                <p:cNvSpPr txBox="1"/>
                <p:nvPr/>
              </p:nvSpPr>
              <p:spPr>
                <a:xfrm>
                  <a:off x="3380013" y="2911929"/>
                  <a:ext cx="2743200" cy="1077218"/>
                </a:xfrm>
                <a:prstGeom prst="rect">
                  <a:avLst/>
                </a:prstGeom>
                <a:noFill/>
                <a:ln w="38100">
                  <a:solidFill>
                    <a:schemeClr val="tx1"/>
                  </a:solidFill>
                </a:ln>
                <a:scene3d>
                  <a:camera prst="isometricTopUp"/>
                  <a:lightRig rig="threePt" dir="t"/>
                </a:scene3d>
              </p:spPr>
              <p:txBody>
                <a:bodyPr wrap="square" rtlCol="0">
                  <a:spAutoFit/>
                </a:bodyPr>
                <a:lstStyle/>
                <a:p>
                  <a:pPr algn="ctr"/>
                  <a:r>
                    <a:rPr lang="en-US" sz="3200" b="1" dirty="0"/>
                    <a:t>Middle income</a:t>
                  </a:r>
                </a:p>
                <a:p>
                  <a:pPr algn="ctr"/>
                  <a:r>
                    <a:rPr lang="en-US" sz="3200" b="1" dirty="0"/>
                    <a:t>housing</a:t>
                  </a:r>
                </a:p>
              </p:txBody>
            </p:sp>
          </p:grpSp>
          <p:sp>
            <p:nvSpPr>
              <p:cNvPr id="30" name="Rectangle 29"/>
              <p:cNvSpPr/>
              <p:nvPr/>
            </p:nvSpPr>
            <p:spPr>
              <a:xfrm>
                <a:off x="2690661" y="4633494"/>
                <a:ext cx="3470309" cy="923330"/>
              </a:xfrm>
              <a:prstGeom prst="rect">
                <a:avLst/>
              </a:prstGeom>
              <a:noFill/>
            </p:spPr>
            <p:txBody>
              <a:bodyPr wrap="none" lIns="91440" tIns="45720" rIns="91440" bIns="45720">
                <a:spAutoFit/>
              </a:bodyPr>
              <a:lstStyle/>
              <a:p>
                <a:pPr algn="ctr"/>
                <a:r>
                  <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Rural Areas</a:t>
                </a:r>
              </a:p>
            </p:txBody>
          </p:sp>
          <p:sp>
            <p:nvSpPr>
              <p:cNvPr id="31" name="Rectangle 30"/>
              <p:cNvSpPr/>
              <p:nvPr/>
            </p:nvSpPr>
            <p:spPr>
              <a:xfrm>
                <a:off x="1499678" y="1328567"/>
                <a:ext cx="6140912" cy="923330"/>
              </a:xfrm>
              <a:prstGeom prst="rect">
                <a:avLst/>
              </a:prstGeom>
              <a:noFill/>
            </p:spPr>
            <p:txBody>
              <a:bodyPr wrap="none" lIns="91440" tIns="45720" rIns="91440" bIns="45720">
                <a:spAutoFit/>
              </a:bodyPr>
              <a:lstStyle/>
              <a:p>
                <a:pPr algn="ctr"/>
                <a:r>
                  <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Rural                 Areas</a:t>
                </a:r>
              </a:p>
            </p:txBody>
          </p:sp>
        </p:grpSp>
        <p:sp>
          <p:nvSpPr>
            <p:cNvPr id="27" name="TextBox 26"/>
            <p:cNvSpPr txBox="1"/>
            <p:nvPr/>
          </p:nvSpPr>
          <p:spPr>
            <a:xfrm>
              <a:off x="3429000" y="5707559"/>
              <a:ext cx="2313454" cy="769441"/>
            </a:xfrm>
            <a:prstGeom prst="rect">
              <a:avLst/>
            </a:prstGeom>
            <a:noFill/>
          </p:spPr>
          <p:txBody>
            <a:bodyPr wrap="none" rtlCol="0">
              <a:spAutoFit/>
            </a:bodyPr>
            <a:lstStyle/>
            <a:p>
              <a:r>
                <a:rPr lang="en-US" sz="4400" b="1" dirty="0"/>
                <a:t>Land Use</a:t>
              </a:r>
            </a:p>
          </p:txBody>
        </p:sp>
      </p:grpSp>
      <p:grpSp>
        <p:nvGrpSpPr>
          <p:cNvPr id="42" name="Group 41"/>
          <p:cNvGrpSpPr/>
          <p:nvPr/>
        </p:nvGrpSpPr>
        <p:grpSpPr>
          <a:xfrm>
            <a:off x="1066800" y="914400"/>
            <a:ext cx="7848600" cy="5562600"/>
            <a:chOff x="533400" y="914400"/>
            <a:chExt cx="7848600" cy="5562600"/>
          </a:xfrm>
        </p:grpSpPr>
        <p:sp>
          <p:nvSpPr>
            <p:cNvPr id="43" name="TextBox 42"/>
            <p:cNvSpPr txBox="1"/>
            <p:nvPr/>
          </p:nvSpPr>
          <p:spPr>
            <a:xfrm>
              <a:off x="2743200" y="5707559"/>
              <a:ext cx="3638368" cy="769441"/>
            </a:xfrm>
            <a:prstGeom prst="rect">
              <a:avLst/>
            </a:prstGeom>
            <a:noFill/>
          </p:spPr>
          <p:txBody>
            <a:bodyPr wrap="none" rtlCol="0">
              <a:spAutoFit/>
            </a:bodyPr>
            <a:lstStyle/>
            <a:p>
              <a:r>
                <a:rPr lang="en-US" sz="4400" b="1" dirty="0"/>
                <a:t>Transportation</a:t>
              </a:r>
            </a:p>
          </p:txBody>
        </p:sp>
        <p:grpSp>
          <p:nvGrpSpPr>
            <p:cNvPr id="44" name="Group 43"/>
            <p:cNvGrpSpPr/>
            <p:nvPr/>
          </p:nvGrpSpPr>
          <p:grpSpPr>
            <a:xfrm>
              <a:off x="533400" y="914400"/>
              <a:ext cx="7848600" cy="5177879"/>
              <a:chOff x="533400" y="914400"/>
              <a:chExt cx="7848600" cy="5177879"/>
            </a:xfrm>
          </p:grpSpPr>
          <p:sp>
            <p:nvSpPr>
              <p:cNvPr id="45" name="Rectangle 44"/>
              <p:cNvSpPr/>
              <p:nvPr/>
            </p:nvSpPr>
            <p:spPr>
              <a:xfrm rot="19905573">
                <a:off x="1974283" y="4435290"/>
                <a:ext cx="1676400" cy="998317"/>
              </a:xfrm>
              <a:prstGeom prst="rect">
                <a:avLst/>
              </a:prstGeom>
              <a:pattFill prst="lgGrid">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rot="20491535">
                <a:off x="1490245" y="1762580"/>
                <a:ext cx="5810845" cy="2813426"/>
              </a:xfrm>
              <a:prstGeom prst="ellipse">
                <a:avLst/>
              </a:prstGeom>
              <a:noFill/>
              <a:ln w="1143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p:cNvCxnSpPr/>
              <p:nvPr/>
            </p:nvCxnSpPr>
            <p:spPr>
              <a:xfrm flipV="1">
                <a:off x="685800" y="1328567"/>
                <a:ext cx="7239000" cy="3395833"/>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533400" y="914400"/>
                <a:ext cx="6705600" cy="3057922"/>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2062845" y="2251897"/>
                <a:ext cx="6319155" cy="3455662"/>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3124200" y="1219201"/>
                <a:ext cx="3729669" cy="3235146"/>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1905000" y="1717854"/>
                <a:ext cx="3729669" cy="3235146"/>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438400" y="914401"/>
                <a:ext cx="3722570" cy="5177878"/>
              </a:xfrm>
              <a:prstGeom prst="line">
                <a:avLst/>
              </a:prstGeom>
              <a:ln w="88900" cmpd="dbl">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838200" y="1861967"/>
                <a:ext cx="7239000" cy="33958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769834" y="914401"/>
                <a:ext cx="2072922" cy="47931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rot="18661576">
                <a:off x="1927161" y="2165067"/>
                <a:ext cx="609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rot="18661576">
                <a:off x="2418126" y="1766693"/>
                <a:ext cx="609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 name="Group 56"/>
          <p:cNvGrpSpPr/>
          <p:nvPr/>
        </p:nvGrpSpPr>
        <p:grpSpPr>
          <a:xfrm>
            <a:off x="990600" y="1328567"/>
            <a:ext cx="7059387" cy="5148433"/>
            <a:chOff x="941613" y="1328567"/>
            <a:chExt cx="7059387" cy="5148433"/>
          </a:xfrm>
        </p:grpSpPr>
        <p:sp>
          <p:nvSpPr>
            <p:cNvPr id="58" name="TextBox 57"/>
            <p:cNvSpPr txBox="1"/>
            <p:nvPr/>
          </p:nvSpPr>
          <p:spPr>
            <a:xfrm>
              <a:off x="3809095" y="5707559"/>
              <a:ext cx="1524905" cy="769441"/>
            </a:xfrm>
            <a:prstGeom prst="rect">
              <a:avLst/>
            </a:prstGeom>
            <a:noFill/>
          </p:spPr>
          <p:txBody>
            <a:bodyPr wrap="none" rtlCol="0">
              <a:spAutoFit/>
            </a:bodyPr>
            <a:lstStyle/>
            <a:p>
              <a:r>
                <a:rPr lang="en-US" sz="4400" b="1" dirty="0"/>
                <a:t>Flows</a:t>
              </a:r>
            </a:p>
          </p:txBody>
        </p:sp>
        <p:grpSp>
          <p:nvGrpSpPr>
            <p:cNvPr id="59" name="Group 58"/>
            <p:cNvGrpSpPr/>
            <p:nvPr/>
          </p:nvGrpSpPr>
          <p:grpSpPr>
            <a:xfrm>
              <a:off x="941613" y="1328567"/>
              <a:ext cx="7059387" cy="4060043"/>
              <a:chOff x="941613" y="1328567"/>
              <a:chExt cx="7059387" cy="4060043"/>
            </a:xfrm>
          </p:grpSpPr>
          <p:cxnSp>
            <p:nvCxnSpPr>
              <p:cNvPr id="60" name="Straight Arrow Connector 59"/>
              <p:cNvCxnSpPr/>
              <p:nvPr/>
            </p:nvCxnSpPr>
            <p:spPr>
              <a:xfrm flipV="1">
                <a:off x="990600" y="2251897"/>
                <a:ext cx="6487883" cy="220245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941613" y="3678366"/>
                <a:ext cx="7059387" cy="237372"/>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2498512" y="1600200"/>
                <a:ext cx="3945830" cy="378841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flipV="1">
                <a:off x="5144435" y="1328567"/>
                <a:ext cx="578771" cy="343058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64" name="Curved Connector 63"/>
              <p:cNvCxnSpPr/>
              <p:nvPr/>
            </p:nvCxnSpPr>
            <p:spPr>
              <a:xfrm>
                <a:off x="2062845" y="2592889"/>
                <a:ext cx="5252355" cy="979716"/>
              </a:xfrm>
              <a:prstGeom prst="curvedConnector3">
                <a:avLst/>
              </a:prstGeom>
              <a:ln w="508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65" name="Curved Connector 64"/>
              <p:cNvCxnSpPr/>
              <p:nvPr/>
            </p:nvCxnSpPr>
            <p:spPr>
              <a:xfrm rot="5400000" flipH="1" flipV="1">
                <a:off x="6142436" y="3260994"/>
                <a:ext cx="1919801" cy="1076507"/>
              </a:xfrm>
              <a:prstGeom prst="curvedConnector3">
                <a:avLst/>
              </a:prstGeom>
              <a:ln w="508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66" name="Curved Connector 65"/>
              <p:cNvCxnSpPr/>
              <p:nvPr/>
            </p:nvCxnSpPr>
            <p:spPr>
              <a:xfrm flipV="1">
                <a:off x="2690661" y="1328567"/>
                <a:ext cx="4238094" cy="3304927"/>
              </a:xfrm>
              <a:prstGeom prst="curvedConnector3">
                <a:avLst/>
              </a:prstGeom>
              <a:ln w="508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67" name="Curved Connector 66"/>
              <p:cNvCxnSpPr/>
              <p:nvPr/>
            </p:nvCxnSpPr>
            <p:spPr>
              <a:xfrm rot="16200000" flipH="1">
                <a:off x="2511473" y="3058660"/>
                <a:ext cx="2338521" cy="2321377"/>
              </a:xfrm>
              <a:prstGeom prst="curvedConnector3">
                <a:avLst/>
              </a:prstGeom>
              <a:ln w="50800">
                <a:prstDash val="sysDash"/>
                <a:tailEnd type="arrow"/>
              </a:ln>
            </p:spPr>
            <p:style>
              <a:lnRef idx="1">
                <a:schemeClr val="accent1"/>
              </a:lnRef>
              <a:fillRef idx="0">
                <a:schemeClr val="accent1"/>
              </a:fillRef>
              <a:effectRef idx="0">
                <a:schemeClr val="accent1"/>
              </a:effectRef>
              <a:fontRef idx="minor">
                <a:schemeClr val="tx1"/>
              </a:fontRef>
            </p:style>
          </p:cxnSp>
          <p:sp>
            <p:nvSpPr>
              <p:cNvPr id="68" name="Quad Arrow 67"/>
              <p:cNvSpPr/>
              <p:nvPr/>
            </p:nvSpPr>
            <p:spPr>
              <a:xfrm rot="20340193">
                <a:off x="3548742" y="2477575"/>
                <a:ext cx="2417992" cy="1379433"/>
              </a:xfrm>
              <a:prstGeom prst="quad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rved Left Arrow 68"/>
              <p:cNvSpPr/>
              <p:nvPr/>
            </p:nvSpPr>
            <p:spPr>
              <a:xfrm rot="10800000">
                <a:off x="1752600" y="2546959"/>
                <a:ext cx="1219200" cy="2548200"/>
              </a:xfrm>
              <a:prstGeom prst="curvedLeftArrow">
                <a:avLst/>
              </a:prstGeom>
              <a:pattFill prst="zigZ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70" name="Group 69"/>
          <p:cNvGrpSpPr/>
          <p:nvPr/>
        </p:nvGrpSpPr>
        <p:grpSpPr>
          <a:xfrm>
            <a:off x="1545666" y="1403131"/>
            <a:ext cx="5769534" cy="5073869"/>
            <a:chOff x="1545666" y="1403131"/>
            <a:chExt cx="5769534" cy="5073869"/>
          </a:xfrm>
        </p:grpSpPr>
        <p:sp>
          <p:nvSpPr>
            <p:cNvPr id="71" name="TextBox 70"/>
            <p:cNvSpPr txBox="1"/>
            <p:nvPr/>
          </p:nvSpPr>
          <p:spPr>
            <a:xfrm>
              <a:off x="2565377" y="5707559"/>
              <a:ext cx="3987823" cy="769441"/>
            </a:xfrm>
            <a:prstGeom prst="rect">
              <a:avLst/>
            </a:prstGeom>
            <a:noFill/>
          </p:spPr>
          <p:txBody>
            <a:bodyPr wrap="none" rtlCol="0">
              <a:spAutoFit/>
            </a:bodyPr>
            <a:lstStyle/>
            <a:p>
              <a:r>
                <a:rPr lang="en-US" sz="4400" b="1" dirty="0"/>
                <a:t>Activity Systems</a:t>
              </a:r>
            </a:p>
          </p:txBody>
        </p:sp>
        <p:grpSp>
          <p:nvGrpSpPr>
            <p:cNvPr id="72" name="Group 71"/>
            <p:cNvGrpSpPr/>
            <p:nvPr/>
          </p:nvGrpSpPr>
          <p:grpSpPr>
            <a:xfrm>
              <a:off x="1545666" y="1403131"/>
              <a:ext cx="5769534" cy="4382530"/>
              <a:chOff x="1545666" y="1403131"/>
              <a:chExt cx="4573982" cy="4382530"/>
            </a:xfrm>
          </p:grpSpPr>
          <p:grpSp>
            <p:nvGrpSpPr>
              <p:cNvPr id="73" name="Group 72"/>
              <p:cNvGrpSpPr/>
              <p:nvPr/>
            </p:nvGrpSpPr>
            <p:grpSpPr>
              <a:xfrm>
                <a:off x="3153103" y="1403131"/>
                <a:ext cx="2853559" cy="2774731"/>
                <a:chOff x="3153103" y="1403131"/>
                <a:chExt cx="2853559" cy="2774731"/>
              </a:xfrm>
            </p:grpSpPr>
            <p:sp>
              <p:nvSpPr>
                <p:cNvPr id="89" name="Freeform 88"/>
                <p:cNvSpPr/>
                <p:nvPr/>
              </p:nvSpPr>
              <p:spPr>
                <a:xfrm>
                  <a:off x="3153103" y="1403131"/>
                  <a:ext cx="2853559" cy="2774731"/>
                </a:xfrm>
                <a:custGeom>
                  <a:avLst/>
                  <a:gdLst>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488731 w 2853559"/>
                    <a:gd name="connsiteY15" fmla="*/ 945931 h 2774731"/>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362607 w 2853559"/>
                    <a:gd name="connsiteY15" fmla="*/ 930165 h 277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3559" h="2774731">
                      <a:moveTo>
                        <a:pt x="425669" y="945931"/>
                      </a:moveTo>
                      <a:lnTo>
                        <a:pt x="94594" y="882869"/>
                      </a:lnTo>
                      <a:lnTo>
                        <a:pt x="0" y="551793"/>
                      </a:lnTo>
                      <a:lnTo>
                        <a:pt x="157656" y="141890"/>
                      </a:lnTo>
                      <a:lnTo>
                        <a:pt x="551794" y="0"/>
                      </a:lnTo>
                      <a:lnTo>
                        <a:pt x="930166" y="63062"/>
                      </a:lnTo>
                      <a:lnTo>
                        <a:pt x="1103587" y="394138"/>
                      </a:lnTo>
                      <a:lnTo>
                        <a:pt x="945931" y="740979"/>
                      </a:lnTo>
                      <a:lnTo>
                        <a:pt x="1986456" y="1844566"/>
                      </a:lnTo>
                      <a:lnTo>
                        <a:pt x="2522483" y="1860331"/>
                      </a:lnTo>
                      <a:lnTo>
                        <a:pt x="2853559" y="2191407"/>
                      </a:lnTo>
                      <a:lnTo>
                        <a:pt x="2506718" y="2774731"/>
                      </a:lnTo>
                      <a:lnTo>
                        <a:pt x="1860331" y="2758966"/>
                      </a:lnTo>
                      <a:lnTo>
                        <a:pt x="1671145" y="2364828"/>
                      </a:lnTo>
                      <a:lnTo>
                        <a:pt x="1702676" y="2065283"/>
                      </a:lnTo>
                      <a:lnTo>
                        <a:pt x="362607" y="930165"/>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7-Point Star 89"/>
                <p:cNvSpPr/>
                <p:nvPr/>
              </p:nvSpPr>
              <p:spPr>
                <a:xfrm>
                  <a:off x="3581400" y="1828800"/>
                  <a:ext cx="228600" cy="228600"/>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91" name="7-Point Star 90"/>
                <p:cNvSpPr/>
                <p:nvPr/>
              </p:nvSpPr>
              <p:spPr>
                <a:xfrm>
                  <a:off x="5257800" y="3581400"/>
                  <a:ext cx="228600" cy="228600"/>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cxnSp>
              <p:nvCxnSpPr>
                <p:cNvPr id="92" name="Straight Connector 91"/>
                <p:cNvCxnSpPr>
                  <a:endCxn id="91" idx="2"/>
                </p:cNvCxnSpPr>
                <p:nvPr/>
              </p:nvCxnSpPr>
              <p:spPr>
                <a:xfrm>
                  <a:off x="3695700" y="1943100"/>
                  <a:ext cx="1727268" cy="1866901"/>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rot="5155543">
                <a:off x="3305503" y="1555531"/>
                <a:ext cx="2853559" cy="2774731"/>
                <a:chOff x="3153103" y="1403131"/>
                <a:chExt cx="2853559" cy="2774731"/>
              </a:xfrm>
            </p:grpSpPr>
            <p:sp>
              <p:nvSpPr>
                <p:cNvPr id="85" name="Freeform 84"/>
                <p:cNvSpPr/>
                <p:nvPr/>
              </p:nvSpPr>
              <p:spPr>
                <a:xfrm>
                  <a:off x="3153103" y="1403131"/>
                  <a:ext cx="2853559" cy="2774731"/>
                </a:xfrm>
                <a:custGeom>
                  <a:avLst/>
                  <a:gdLst>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488731 w 2853559"/>
                    <a:gd name="connsiteY15" fmla="*/ 945931 h 2774731"/>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362607 w 2853559"/>
                    <a:gd name="connsiteY15" fmla="*/ 930165 h 277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3559" h="2774731">
                      <a:moveTo>
                        <a:pt x="425669" y="945931"/>
                      </a:moveTo>
                      <a:lnTo>
                        <a:pt x="94594" y="882869"/>
                      </a:lnTo>
                      <a:lnTo>
                        <a:pt x="0" y="551793"/>
                      </a:lnTo>
                      <a:lnTo>
                        <a:pt x="157656" y="141890"/>
                      </a:lnTo>
                      <a:lnTo>
                        <a:pt x="551794" y="0"/>
                      </a:lnTo>
                      <a:lnTo>
                        <a:pt x="930166" y="63062"/>
                      </a:lnTo>
                      <a:lnTo>
                        <a:pt x="1103587" y="394138"/>
                      </a:lnTo>
                      <a:lnTo>
                        <a:pt x="945931" y="740979"/>
                      </a:lnTo>
                      <a:lnTo>
                        <a:pt x="1986456" y="1844566"/>
                      </a:lnTo>
                      <a:lnTo>
                        <a:pt x="2522483" y="1860331"/>
                      </a:lnTo>
                      <a:lnTo>
                        <a:pt x="2853559" y="2191407"/>
                      </a:lnTo>
                      <a:lnTo>
                        <a:pt x="2506718" y="2774731"/>
                      </a:lnTo>
                      <a:lnTo>
                        <a:pt x="1860331" y="2758966"/>
                      </a:lnTo>
                      <a:lnTo>
                        <a:pt x="1671145" y="2364828"/>
                      </a:lnTo>
                      <a:lnTo>
                        <a:pt x="1702676" y="2065283"/>
                      </a:lnTo>
                      <a:lnTo>
                        <a:pt x="362607" y="930165"/>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7-Point Star 85"/>
                <p:cNvSpPr/>
                <p:nvPr/>
              </p:nvSpPr>
              <p:spPr>
                <a:xfrm>
                  <a:off x="3581400" y="1828800"/>
                  <a:ext cx="228600" cy="228600"/>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87" name="7-Point Star 86"/>
                <p:cNvSpPr/>
                <p:nvPr/>
              </p:nvSpPr>
              <p:spPr>
                <a:xfrm>
                  <a:off x="5257800" y="3581400"/>
                  <a:ext cx="228600" cy="228600"/>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cxnSp>
              <p:nvCxnSpPr>
                <p:cNvPr id="88" name="Straight Connector 87"/>
                <p:cNvCxnSpPr>
                  <a:endCxn id="87" idx="2"/>
                </p:cNvCxnSpPr>
                <p:nvPr/>
              </p:nvCxnSpPr>
              <p:spPr>
                <a:xfrm>
                  <a:off x="3695700" y="1943100"/>
                  <a:ext cx="1727268" cy="1866901"/>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rot="5155543">
                <a:off x="1506252" y="1489184"/>
                <a:ext cx="2853559" cy="2774731"/>
                <a:chOff x="3153103" y="1403131"/>
                <a:chExt cx="2853559" cy="2774731"/>
              </a:xfrm>
            </p:grpSpPr>
            <p:sp>
              <p:nvSpPr>
                <p:cNvPr id="81" name="Freeform 80"/>
                <p:cNvSpPr/>
                <p:nvPr/>
              </p:nvSpPr>
              <p:spPr>
                <a:xfrm>
                  <a:off x="3153103" y="1403131"/>
                  <a:ext cx="2853559" cy="2774731"/>
                </a:xfrm>
                <a:custGeom>
                  <a:avLst/>
                  <a:gdLst>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488731 w 2853559"/>
                    <a:gd name="connsiteY15" fmla="*/ 945931 h 2774731"/>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362607 w 2853559"/>
                    <a:gd name="connsiteY15" fmla="*/ 930165 h 277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3559" h="2774731">
                      <a:moveTo>
                        <a:pt x="425669" y="945931"/>
                      </a:moveTo>
                      <a:lnTo>
                        <a:pt x="94594" y="882869"/>
                      </a:lnTo>
                      <a:lnTo>
                        <a:pt x="0" y="551793"/>
                      </a:lnTo>
                      <a:lnTo>
                        <a:pt x="157656" y="141890"/>
                      </a:lnTo>
                      <a:lnTo>
                        <a:pt x="551794" y="0"/>
                      </a:lnTo>
                      <a:lnTo>
                        <a:pt x="930166" y="63062"/>
                      </a:lnTo>
                      <a:lnTo>
                        <a:pt x="1103587" y="394138"/>
                      </a:lnTo>
                      <a:lnTo>
                        <a:pt x="945931" y="740979"/>
                      </a:lnTo>
                      <a:lnTo>
                        <a:pt x="1986456" y="1844566"/>
                      </a:lnTo>
                      <a:lnTo>
                        <a:pt x="2522483" y="1860331"/>
                      </a:lnTo>
                      <a:lnTo>
                        <a:pt x="2853559" y="2191407"/>
                      </a:lnTo>
                      <a:lnTo>
                        <a:pt x="2506718" y="2774731"/>
                      </a:lnTo>
                      <a:lnTo>
                        <a:pt x="1860331" y="2758966"/>
                      </a:lnTo>
                      <a:lnTo>
                        <a:pt x="1671145" y="2364828"/>
                      </a:lnTo>
                      <a:lnTo>
                        <a:pt x="1702676" y="2065283"/>
                      </a:lnTo>
                      <a:lnTo>
                        <a:pt x="362607" y="930165"/>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7-Point Star 81"/>
                <p:cNvSpPr/>
                <p:nvPr/>
              </p:nvSpPr>
              <p:spPr>
                <a:xfrm>
                  <a:off x="3581400" y="1828800"/>
                  <a:ext cx="228600" cy="228600"/>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83" name="7-Point Star 82"/>
                <p:cNvSpPr/>
                <p:nvPr/>
              </p:nvSpPr>
              <p:spPr>
                <a:xfrm>
                  <a:off x="5257800" y="3581400"/>
                  <a:ext cx="228600" cy="228600"/>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cxnSp>
              <p:nvCxnSpPr>
                <p:cNvPr id="84" name="Straight Connector 83"/>
                <p:cNvCxnSpPr>
                  <a:endCxn id="83" idx="2"/>
                </p:cNvCxnSpPr>
                <p:nvPr/>
              </p:nvCxnSpPr>
              <p:spPr>
                <a:xfrm>
                  <a:off x="3695700" y="1943100"/>
                  <a:ext cx="1727268" cy="1866901"/>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rot="20937652">
                <a:off x="1726323" y="3010930"/>
                <a:ext cx="2853559" cy="2774731"/>
                <a:chOff x="3153103" y="1403131"/>
                <a:chExt cx="2853559" cy="2774731"/>
              </a:xfrm>
            </p:grpSpPr>
            <p:sp>
              <p:nvSpPr>
                <p:cNvPr id="77" name="Freeform 76"/>
                <p:cNvSpPr/>
                <p:nvPr/>
              </p:nvSpPr>
              <p:spPr>
                <a:xfrm>
                  <a:off x="3153103" y="1403131"/>
                  <a:ext cx="2853559" cy="2774731"/>
                </a:xfrm>
                <a:custGeom>
                  <a:avLst/>
                  <a:gdLst>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488731 w 2853559"/>
                    <a:gd name="connsiteY15" fmla="*/ 945931 h 2774731"/>
                    <a:gd name="connsiteX0" fmla="*/ 425669 w 2853559"/>
                    <a:gd name="connsiteY0" fmla="*/ 945931 h 2774731"/>
                    <a:gd name="connsiteX1" fmla="*/ 94594 w 2853559"/>
                    <a:gd name="connsiteY1" fmla="*/ 882869 h 2774731"/>
                    <a:gd name="connsiteX2" fmla="*/ 0 w 2853559"/>
                    <a:gd name="connsiteY2" fmla="*/ 551793 h 2774731"/>
                    <a:gd name="connsiteX3" fmla="*/ 157656 w 2853559"/>
                    <a:gd name="connsiteY3" fmla="*/ 141890 h 2774731"/>
                    <a:gd name="connsiteX4" fmla="*/ 551794 w 2853559"/>
                    <a:gd name="connsiteY4" fmla="*/ 0 h 2774731"/>
                    <a:gd name="connsiteX5" fmla="*/ 930166 w 2853559"/>
                    <a:gd name="connsiteY5" fmla="*/ 63062 h 2774731"/>
                    <a:gd name="connsiteX6" fmla="*/ 1103587 w 2853559"/>
                    <a:gd name="connsiteY6" fmla="*/ 394138 h 2774731"/>
                    <a:gd name="connsiteX7" fmla="*/ 945931 w 2853559"/>
                    <a:gd name="connsiteY7" fmla="*/ 740979 h 2774731"/>
                    <a:gd name="connsiteX8" fmla="*/ 1986456 w 2853559"/>
                    <a:gd name="connsiteY8" fmla="*/ 1844566 h 2774731"/>
                    <a:gd name="connsiteX9" fmla="*/ 2522483 w 2853559"/>
                    <a:gd name="connsiteY9" fmla="*/ 1860331 h 2774731"/>
                    <a:gd name="connsiteX10" fmla="*/ 2853559 w 2853559"/>
                    <a:gd name="connsiteY10" fmla="*/ 2191407 h 2774731"/>
                    <a:gd name="connsiteX11" fmla="*/ 2506718 w 2853559"/>
                    <a:gd name="connsiteY11" fmla="*/ 2774731 h 2774731"/>
                    <a:gd name="connsiteX12" fmla="*/ 1860331 w 2853559"/>
                    <a:gd name="connsiteY12" fmla="*/ 2758966 h 2774731"/>
                    <a:gd name="connsiteX13" fmla="*/ 1671145 w 2853559"/>
                    <a:gd name="connsiteY13" fmla="*/ 2364828 h 2774731"/>
                    <a:gd name="connsiteX14" fmla="*/ 1702676 w 2853559"/>
                    <a:gd name="connsiteY14" fmla="*/ 2065283 h 2774731"/>
                    <a:gd name="connsiteX15" fmla="*/ 362607 w 2853559"/>
                    <a:gd name="connsiteY15" fmla="*/ 930165 h 277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3559" h="2774731">
                      <a:moveTo>
                        <a:pt x="425669" y="945931"/>
                      </a:moveTo>
                      <a:lnTo>
                        <a:pt x="94594" y="882869"/>
                      </a:lnTo>
                      <a:lnTo>
                        <a:pt x="0" y="551793"/>
                      </a:lnTo>
                      <a:lnTo>
                        <a:pt x="157656" y="141890"/>
                      </a:lnTo>
                      <a:lnTo>
                        <a:pt x="551794" y="0"/>
                      </a:lnTo>
                      <a:lnTo>
                        <a:pt x="930166" y="63062"/>
                      </a:lnTo>
                      <a:lnTo>
                        <a:pt x="1103587" y="394138"/>
                      </a:lnTo>
                      <a:lnTo>
                        <a:pt x="945931" y="740979"/>
                      </a:lnTo>
                      <a:lnTo>
                        <a:pt x="1986456" y="1844566"/>
                      </a:lnTo>
                      <a:lnTo>
                        <a:pt x="2522483" y="1860331"/>
                      </a:lnTo>
                      <a:lnTo>
                        <a:pt x="2853559" y="2191407"/>
                      </a:lnTo>
                      <a:lnTo>
                        <a:pt x="2506718" y="2774731"/>
                      </a:lnTo>
                      <a:lnTo>
                        <a:pt x="1860331" y="2758966"/>
                      </a:lnTo>
                      <a:lnTo>
                        <a:pt x="1671145" y="2364828"/>
                      </a:lnTo>
                      <a:lnTo>
                        <a:pt x="1702676" y="2065283"/>
                      </a:lnTo>
                      <a:lnTo>
                        <a:pt x="362607" y="930165"/>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7-Point Star 77"/>
                <p:cNvSpPr/>
                <p:nvPr/>
              </p:nvSpPr>
              <p:spPr>
                <a:xfrm>
                  <a:off x="3581400" y="1828800"/>
                  <a:ext cx="228600" cy="228600"/>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79" name="7-Point Star 78"/>
                <p:cNvSpPr/>
                <p:nvPr/>
              </p:nvSpPr>
              <p:spPr>
                <a:xfrm>
                  <a:off x="5257800" y="3581400"/>
                  <a:ext cx="228600" cy="228600"/>
                </a:xfrm>
                <a:prstGeom prst="star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cxnSp>
              <p:nvCxnSpPr>
                <p:cNvPr id="80" name="Straight Connector 79"/>
                <p:cNvCxnSpPr>
                  <a:endCxn id="79" idx="2"/>
                </p:cNvCxnSpPr>
                <p:nvPr/>
              </p:nvCxnSpPr>
              <p:spPr>
                <a:xfrm>
                  <a:off x="3695700" y="1943100"/>
                  <a:ext cx="1727268" cy="1866901"/>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93" name="Group 92"/>
          <p:cNvGrpSpPr/>
          <p:nvPr/>
        </p:nvGrpSpPr>
        <p:grpSpPr>
          <a:xfrm>
            <a:off x="1066800" y="1143000"/>
            <a:ext cx="6496665" cy="5092122"/>
            <a:chOff x="1295400" y="1384878"/>
            <a:chExt cx="6496665" cy="5092122"/>
          </a:xfrm>
        </p:grpSpPr>
        <p:sp>
          <p:nvSpPr>
            <p:cNvPr id="94" name="TextBox 93"/>
            <p:cNvSpPr txBox="1"/>
            <p:nvPr/>
          </p:nvSpPr>
          <p:spPr>
            <a:xfrm>
              <a:off x="2667000" y="5707559"/>
              <a:ext cx="3724353" cy="769441"/>
            </a:xfrm>
            <a:prstGeom prst="rect">
              <a:avLst/>
            </a:prstGeom>
            <a:noFill/>
          </p:spPr>
          <p:txBody>
            <a:bodyPr wrap="none" rtlCol="0">
              <a:spAutoFit/>
            </a:bodyPr>
            <a:lstStyle/>
            <a:p>
              <a:r>
                <a:rPr lang="en-US" sz="4400" b="1" dirty="0"/>
                <a:t>Distance Decay</a:t>
              </a:r>
            </a:p>
          </p:txBody>
        </p:sp>
        <p:grpSp>
          <p:nvGrpSpPr>
            <p:cNvPr id="95" name="Group 94"/>
            <p:cNvGrpSpPr/>
            <p:nvPr/>
          </p:nvGrpSpPr>
          <p:grpSpPr>
            <a:xfrm>
              <a:off x="1295400" y="1384878"/>
              <a:ext cx="6496665" cy="4067024"/>
              <a:chOff x="1504335" y="1384877"/>
              <a:chExt cx="6191865" cy="4482523"/>
            </a:xfrm>
          </p:grpSpPr>
          <mc:AlternateContent xmlns:mc="http://schemas.openxmlformats.org/markup-compatibility/2006" xmlns:a14="http://schemas.microsoft.com/office/drawing/2010/main">
            <mc:Choice Requires="a14">
              <p:sp>
                <p:nvSpPr>
                  <p:cNvPr id="96" name="Rectangle 95"/>
                  <p:cNvSpPr/>
                  <p:nvPr/>
                </p:nvSpPr>
                <p:spPr>
                  <a:xfrm>
                    <a:off x="5233108" y="2243098"/>
                    <a:ext cx="1954381" cy="1200329"/>
                  </a:xfrm>
                  <a:prstGeom prst="rect">
                    <a:avLst/>
                  </a:prstGeom>
                  <a:noFill/>
                </p:spPr>
                <p:txBody>
                  <a:bodyPr wrap="none" lIns="91440" tIns="45720" rIns="91440" bIns="45720">
                    <a:spAutoFit/>
                  </a:bodyPr>
                  <a:lstStyle/>
                  <a:p>
                    <a:pPr algn="ctr"/>
                    <a14:m>
                      <m:oMath xmlns:m="http://schemas.openxmlformats.org/officeDocument/2006/math">
                        <m:r>
                          <a:rPr lang="en-US" sz="3600" b="1" i="1" cap="none" spc="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latin typeface="Cambria Math"/>
                          </a:rPr>
                          <m:t>𝑰</m:t>
                        </m:r>
                        <m:r>
                          <a:rPr lang="en-US" sz="3600" b="1" i="1" cap="none" spc="0" baseline="-2500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latin typeface="Cambria Math"/>
                          </a:rPr>
                          <m:t>𝒊𝒋</m:t>
                        </m:r>
                        <m:r>
                          <a:rPr lang="en-US" sz="3600" b="1" i="1" cap="none" spc="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latin typeface="Cambria Math"/>
                          </a:rPr>
                          <m:t>=</m:t>
                        </m:r>
                      </m:oMath>
                    </a14:m>
                    <a:r>
                      <a:rPr lang="en-US" sz="3600" b="1" i="1" u="sng"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latin typeface="Times New Roman" pitchFamily="18" charset="0"/>
                        <a:cs typeface="Times New Roman" pitchFamily="18" charset="0"/>
                      </a:rPr>
                      <a:t>PiPj</a:t>
                    </a:r>
                  </a:p>
                  <a:p>
                    <a:pPr algn="ctr"/>
                    <a:r>
                      <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latin typeface="Times New Roman" pitchFamily="18" charset="0"/>
                        <a:cs typeface="Times New Roman" pitchFamily="18" charset="0"/>
                      </a:rPr>
                      <a:t>        </a:t>
                    </a:r>
                    <a:r>
                      <a:rPr lang="en-US" sz="36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latin typeface="Times New Roman" pitchFamily="18" charset="0"/>
                        <a:cs typeface="Times New Roman" pitchFamily="18" charset="0"/>
                      </a:rPr>
                      <a:t>dij</a:t>
                    </a:r>
                    <a:r>
                      <a:rPr lang="en-US" sz="3600" b="1" i="1" baseline="30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latin typeface="Times New Roman" pitchFamily="18" charset="0"/>
                        <a:cs typeface="Times New Roman" pitchFamily="18" charset="0"/>
                      </a:rPr>
                      <a:t>2</a:t>
                    </a:r>
                    <a:endParaRPr lang="en-US" sz="3600" b="1" i="1" cap="none" spc="0" baseline="30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latin typeface="Times New Roman" pitchFamily="18" charset="0"/>
                      <a:cs typeface="Times New Roman" pitchFamily="18" charset="0"/>
                    </a:endParaRPr>
                  </a:p>
                </p:txBody>
              </p:sp>
            </mc:Choice>
            <mc:Fallback xmlns="">
              <p:sp>
                <p:nvSpPr>
                  <p:cNvPr id="96" name="Rectangle 95"/>
                  <p:cNvSpPr>
                    <a:spLocks noRot="1" noChangeAspect="1" noMove="1" noResize="1" noEditPoints="1" noAdjustHandles="1" noChangeArrowheads="1" noChangeShapeType="1" noTextEdit="1"/>
                  </p:cNvSpPr>
                  <p:nvPr/>
                </p:nvSpPr>
                <p:spPr>
                  <a:xfrm>
                    <a:off x="5233108" y="2243098"/>
                    <a:ext cx="1954381" cy="1200329"/>
                  </a:xfrm>
                  <a:prstGeom prst="rect">
                    <a:avLst/>
                  </a:prstGeom>
                  <a:blipFill rotWithShape="1">
                    <a:blip r:embed="rId4"/>
                    <a:stretch>
                      <a:fillRect t="-8939" r="-5060" b="-29609"/>
                    </a:stretch>
                  </a:blipFill>
                </p:spPr>
                <p:txBody>
                  <a:bodyPr/>
                  <a:lstStyle/>
                  <a:p>
                    <a:r>
                      <a:rPr lang="en-US">
                        <a:noFill/>
                      </a:rPr>
                      <a:t> </a:t>
                    </a:r>
                  </a:p>
                </p:txBody>
              </p:sp>
            </mc:Fallback>
          </mc:AlternateContent>
          <p:cxnSp>
            <p:nvCxnSpPr>
              <p:cNvPr id="97" name="Straight Connector 96"/>
              <p:cNvCxnSpPr/>
              <p:nvPr/>
            </p:nvCxnSpPr>
            <p:spPr>
              <a:xfrm>
                <a:off x="3200400" y="4868406"/>
                <a:ext cx="44958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3227798" y="1668006"/>
                <a:ext cx="0" cy="32004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1504335" y="2734805"/>
                <a:ext cx="1572802" cy="1200329"/>
              </a:xfrm>
              <a:prstGeom prst="rect">
                <a:avLst/>
              </a:prstGeom>
              <a:noFill/>
            </p:spPr>
            <p:txBody>
              <a:bodyPr wrap="square" rtlCol="0">
                <a:spAutoFit/>
              </a:bodyPr>
              <a:lstStyle/>
              <a:p>
                <a:pPr algn="ctr"/>
                <a:r>
                  <a:rPr lang="en-US" sz="2400" i="1" dirty="0">
                    <a:latin typeface="Times New Roman" pitchFamily="18" charset="0"/>
                    <a:cs typeface="Times New Roman" pitchFamily="18" charset="0"/>
                  </a:rPr>
                  <a:t>Degree of interaction</a:t>
                </a:r>
              </a:p>
              <a:p>
                <a:pPr algn="ctr"/>
                <a:r>
                  <a:rPr lang="en-US" sz="2400" i="1" dirty="0">
                    <a:latin typeface="Times New Roman" pitchFamily="18" charset="0"/>
                    <a:cs typeface="Times New Roman" pitchFamily="18" charset="0"/>
                  </a:rPr>
                  <a:t>(I)</a:t>
                </a:r>
              </a:p>
            </p:txBody>
          </p:sp>
          <p:sp>
            <p:nvSpPr>
              <p:cNvPr id="100" name="TextBox 99"/>
              <p:cNvSpPr txBox="1"/>
              <p:nvPr/>
            </p:nvSpPr>
            <p:spPr>
              <a:xfrm>
                <a:off x="5114143" y="5036403"/>
                <a:ext cx="1277914" cy="830997"/>
              </a:xfrm>
              <a:prstGeom prst="rect">
                <a:avLst/>
              </a:prstGeom>
              <a:noFill/>
            </p:spPr>
            <p:txBody>
              <a:bodyPr wrap="none" rtlCol="0">
                <a:spAutoFit/>
              </a:bodyPr>
              <a:lstStyle/>
              <a:p>
                <a:pPr algn="ctr"/>
                <a:r>
                  <a:rPr lang="en-US" sz="2400" i="1" dirty="0">
                    <a:latin typeface="Times New Roman" pitchFamily="18" charset="0"/>
                    <a:cs typeface="Times New Roman" pitchFamily="18" charset="0"/>
                  </a:rPr>
                  <a:t>Distance</a:t>
                </a:r>
              </a:p>
              <a:p>
                <a:pPr algn="ctr"/>
                <a:r>
                  <a:rPr lang="en-US" sz="2400" i="1" dirty="0">
                    <a:latin typeface="Times New Roman" pitchFamily="18" charset="0"/>
                    <a:cs typeface="Times New Roman" pitchFamily="18" charset="0"/>
                  </a:rPr>
                  <a:t>(d)</a:t>
                </a:r>
              </a:p>
            </p:txBody>
          </p:sp>
          <p:cxnSp>
            <p:nvCxnSpPr>
              <p:cNvPr id="101" name="Straight Connector 100"/>
              <p:cNvCxnSpPr/>
              <p:nvPr/>
            </p:nvCxnSpPr>
            <p:spPr>
              <a:xfrm flipV="1">
                <a:off x="4572000" y="4411206"/>
                <a:ext cx="0" cy="457202"/>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200400" y="4411206"/>
                <a:ext cx="1371600" cy="0"/>
              </a:xfrm>
              <a:prstGeom prst="line">
                <a:avLst/>
              </a:pr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2162737" y="1384877"/>
                <a:ext cx="914400" cy="461665"/>
              </a:xfrm>
              <a:prstGeom prst="rect">
                <a:avLst/>
              </a:prstGeom>
              <a:noFill/>
            </p:spPr>
            <p:txBody>
              <a:bodyPr wrap="square" rtlCol="0">
                <a:spAutoFit/>
              </a:bodyPr>
              <a:lstStyle/>
              <a:p>
                <a:pPr algn="ctr"/>
                <a:r>
                  <a:rPr lang="en-US" sz="2400" i="1" dirty="0">
                    <a:latin typeface="Times New Roman" pitchFamily="18" charset="0"/>
                    <a:cs typeface="Times New Roman" pitchFamily="18" charset="0"/>
                  </a:rPr>
                  <a:t>High</a:t>
                </a:r>
              </a:p>
            </p:txBody>
          </p:sp>
          <p:sp>
            <p:nvSpPr>
              <p:cNvPr id="104" name="TextBox 103"/>
              <p:cNvSpPr txBox="1"/>
              <p:nvPr/>
            </p:nvSpPr>
            <p:spPr>
              <a:xfrm>
                <a:off x="2209800" y="4487406"/>
                <a:ext cx="914400" cy="461665"/>
              </a:xfrm>
              <a:prstGeom prst="rect">
                <a:avLst/>
              </a:prstGeom>
              <a:noFill/>
            </p:spPr>
            <p:txBody>
              <a:bodyPr wrap="square" rtlCol="0">
                <a:spAutoFit/>
              </a:bodyPr>
              <a:lstStyle/>
              <a:p>
                <a:pPr algn="ctr"/>
                <a:r>
                  <a:rPr lang="en-US" sz="2400" i="1" dirty="0">
                    <a:latin typeface="Times New Roman" pitchFamily="18" charset="0"/>
                    <a:cs typeface="Times New Roman" pitchFamily="18" charset="0"/>
                  </a:rPr>
                  <a:t>Low</a:t>
                </a:r>
              </a:p>
            </p:txBody>
          </p:sp>
          <p:sp>
            <p:nvSpPr>
              <p:cNvPr id="105" name="TextBox 104"/>
              <p:cNvSpPr txBox="1"/>
              <p:nvPr/>
            </p:nvSpPr>
            <p:spPr>
              <a:xfrm>
                <a:off x="2895600" y="5016341"/>
                <a:ext cx="914400" cy="830997"/>
              </a:xfrm>
              <a:prstGeom prst="rect">
                <a:avLst/>
              </a:prstGeom>
              <a:noFill/>
            </p:spPr>
            <p:txBody>
              <a:bodyPr wrap="square" rtlCol="0">
                <a:spAutoFit/>
              </a:bodyPr>
              <a:lstStyle/>
              <a:p>
                <a:pPr algn="ctr"/>
                <a:r>
                  <a:rPr lang="en-US" sz="2400" i="1" dirty="0">
                    <a:latin typeface="Times New Roman" pitchFamily="18" charset="0"/>
                    <a:cs typeface="Times New Roman" pitchFamily="18" charset="0"/>
                  </a:rPr>
                  <a:t>Place</a:t>
                </a:r>
              </a:p>
              <a:p>
                <a:pPr algn="ctr"/>
                <a:r>
                  <a:rPr lang="en-US" sz="2400" i="1" dirty="0">
                    <a:latin typeface="Times New Roman" pitchFamily="18" charset="0"/>
                    <a:cs typeface="Times New Roman" pitchFamily="18" charset="0"/>
                  </a:rPr>
                  <a:t>(i)</a:t>
                </a:r>
              </a:p>
            </p:txBody>
          </p:sp>
          <p:cxnSp>
            <p:nvCxnSpPr>
              <p:cNvPr id="106" name="Straight Arrow Connector 105"/>
              <p:cNvCxnSpPr>
                <a:stCxn id="105" idx="3"/>
              </p:cNvCxnSpPr>
              <p:nvPr/>
            </p:nvCxnSpPr>
            <p:spPr>
              <a:xfrm>
                <a:off x="3810000" y="5431840"/>
                <a:ext cx="3886200"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4114800" y="5028009"/>
                <a:ext cx="914400" cy="830997"/>
              </a:xfrm>
              <a:prstGeom prst="rect">
                <a:avLst/>
              </a:prstGeom>
              <a:noFill/>
            </p:spPr>
            <p:txBody>
              <a:bodyPr wrap="square" rtlCol="0">
                <a:spAutoFit/>
              </a:bodyPr>
              <a:lstStyle/>
              <a:p>
                <a:pPr algn="ctr"/>
                <a:r>
                  <a:rPr lang="en-US" sz="2400" i="1" dirty="0">
                    <a:latin typeface="Times New Roman" pitchFamily="18" charset="0"/>
                    <a:cs typeface="Times New Roman" pitchFamily="18" charset="0"/>
                  </a:rPr>
                  <a:t>Place</a:t>
                </a:r>
              </a:p>
              <a:p>
                <a:pPr algn="ctr"/>
                <a:r>
                  <a:rPr lang="en-US" sz="2400" i="1" dirty="0">
                    <a:latin typeface="Times New Roman" pitchFamily="18" charset="0"/>
                    <a:cs typeface="Times New Roman" pitchFamily="18" charset="0"/>
                  </a:rPr>
                  <a:t>(j)</a:t>
                </a:r>
              </a:p>
            </p:txBody>
          </p:sp>
        </p:grpSp>
      </p:grpSp>
      <p:sp>
        <p:nvSpPr>
          <p:cNvPr id="109" name="TextBox 108"/>
          <p:cNvSpPr txBox="1"/>
          <p:nvPr/>
        </p:nvSpPr>
        <p:spPr>
          <a:xfrm>
            <a:off x="2246225" y="5707559"/>
            <a:ext cx="4611775" cy="769441"/>
          </a:xfrm>
          <a:prstGeom prst="rect">
            <a:avLst/>
          </a:prstGeom>
          <a:noFill/>
        </p:spPr>
        <p:txBody>
          <a:bodyPr wrap="none" rtlCol="0">
            <a:spAutoFit/>
          </a:bodyPr>
          <a:lstStyle/>
          <a:p>
            <a:r>
              <a:rPr lang="en-US" sz="4400" b="1" dirty="0"/>
              <a:t>Formal Institutions</a:t>
            </a:r>
          </a:p>
        </p:txBody>
      </p:sp>
      <p:grpSp>
        <p:nvGrpSpPr>
          <p:cNvPr id="111" name="Group 110"/>
          <p:cNvGrpSpPr/>
          <p:nvPr/>
        </p:nvGrpSpPr>
        <p:grpSpPr>
          <a:xfrm>
            <a:off x="914400" y="1166842"/>
            <a:ext cx="7086600" cy="5310158"/>
            <a:chOff x="-4838700" y="1166842"/>
            <a:chExt cx="7086600" cy="5310158"/>
          </a:xfrm>
        </p:grpSpPr>
        <p:sp>
          <p:nvSpPr>
            <p:cNvPr id="112" name="TextBox 111"/>
            <p:cNvSpPr txBox="1"/>
            <p:nvPr/>
          </p:nvSpPr>
          <p:spPr>
            <a:xfrm>
              <a:off x="-4838700" y="1166842"/>
              <a:ext cx="7086600" cy="4524315"/>
            </a:xfrm>
            <a:prstGeom prst="rect">
              <a:avLst/>
            </a:prstGeom>
            <a:noFill/>
            <a:ln w="25400">
              <a:solidFill>
                <a:schemeClr val="tx1"/>
              </a:solidFill>
            </a:ln>
          </p:spPr>
          <p:txBody>
            <a:bodyPr wrap="square" rtlCol="0">
              <a:spAutoFit/>
            </a:bodyPr>
            <a:lstStyle/>
            <a:p>
              <a:pPr algn="ctr"/>
              <a:r>
                <a:rPr lang="en-US" dirty="0">
                  <a:latin typeface="Times New Roman" pitchFamily="18" charset="0"/>
                  <a:cs typeface="Times New Roman" pitchFamily="18" charset="0"/>
                </a:rPr>
                <a:t>TORONTO MUNICIPAL CODE</a:t>
              </a:r>
            </a:p>
            <a:p>
              <a:pPr algn="ctr"/>
              <a:r>
                <a:rPr lang="en-US" dirty="0">
                  <a:latin typeface="Times New Roman" pitchFamily="18" charset="0"/>
                  <a:cs typeface="Times New Roman" pitchFamily="18" charset="0"/>
                </a:rPr>
                <a:t>NOISE</a:t>
              </a:r>
            </a:p>
            <a:p>
              <a:pPr algn="ctr"/>
              <a:endParaRPr lang="en-US" dirty="0">
                <a:latin typeface="Times New Roman" pitchFamily="18" charset="0"/>
                <a:cs typeface="Times New Roman" pitchFamily="18" charset="0"/>
              </a:endParaRPr>
            </a:p>
            <a:p>
              <a:pPr algn="ctr"/>
              <a:r>
                <a:rPr lang="en-US" dirty="0">
                  <a:latin typeface="Times New Roman" pitchFamily="18" charset="0"/>
                  <a:cs typeface="Times New Roman" pitchFamily="18" charset="0"/>
                </a:rPr>
                <a:t>ARTICLE I</a:t>
              </a:r>
            </a:p>
            <a:p>
              <a:pPr algn="ctr"/>
              <a:r>
                <a:rPr lang="en-US" b="1" dirty="0">
                  <a:latin typeface="Times New Roman" pitchFamily="18" charset="0"/>
                  <a:cs typeface="Times New Roman" pitchFamily="18" charset="0"/>
                </a:rPr>
                <a:t>Interpretation</a:t>
              </a:r>
            </a:p>
            <a:p>
              <a:pPr algn="ctr"/>
              <a:endParaRPr lang="en-US" dirty="0">
                <a:latin typeface="Times New Roman" pitchFamily="18" charset="0"/>
                <a:cs typeface="Times New Roman" pitchFamily="18" charset="0"/>
              </a:endParaRPr>
            </a:p>
            <a:p>
              <a:r>
                <a:rPr lang="en-US" b="1" dirty="0">
                  <a:latin typeface="Times New Roman" pitchFamily="18" charset="0"/>
                  <a:cs typeface="Times New Roman" pitchFamily="18" charset="0"/>
                </a:rPr>
                <a:t>591-1. Interpretation</a:t>
              </a:r>
            </a:p>
            <a:p>
              <a:r>
                <a:rPr lang="en-US" dirty="0">
                  <a:latin typeface="Times New Roman" pitchFamily="18" charset="0"/>
                  <a:cs typeface="Times New Roman" pitchFamily="18" charset="0"/>
                </a:rPr>
                <a:t>	In this chapter, all the words which are of a technical nature or</a:t>
              </a:r>
            </a:p>
            <a:p>
              <a:r>
                <a:rPr lang="en-US" dirty="0">
                  <a:latin typeface="Times New Roman" pitchFamily="18" charset="0"/>
                  <a:cs typeface="Times New Roman" pitchFamily="18" charset="0"/>
                </a:rPr>
                <a:t>	meanings specified for them in Publication NPC-101 – “Technic</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	Definitions.</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	As used in this chapter, the following terms shall have the </a:t>
              </a:r>
              <a:r>
                <a:rPr lang="en-US" dirty="0" err="1">
                  <a:latin typeface="Times New Roman" pitchFamily="18" charset="0"/>
                  <a:cs typeface="Times New Roman" pitchFamily="18" charset="0"/>
                </a:rPr>
                <a:t>meani</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	COMMISIONER – The Commissioner of Urban Development o</a:t>
              </a:r>
            </a:p>
            <a:p>
              <a:r>
                <a:rPr lang="en-US" dirty="0">
                  <a:latin typeface="Times New Roman" pitchFamily="18" charset="0"/>
                  <a:cs typeface="Times New Roman" pitchFamily="18" charset="0"/>
                </a:rPr>
                <a:t>	designate.</a:t>
              </a:r>
            </a:p>
          </p:txBody>
        </p:sp>
        <p:sp>
          <p:nvSpPr>
            <p:cNvPr id="113" name="TextBox 112"/>
            <p:cNvSpPr txBox="1"/>
            <p:nvPr/>
          </p:nvSpPr>
          <p:spPr>
            <a:xfrm>
              <a:off x="-4305300" y="5707559"/>
              <a:ext cx="6496907" cy="769441"/>
            </a:xfrm>
            <a:prstGeom prst="rect">
              <a:avLst/>
            </a:prstGeom>
            <a:noFill/>
          </p:spPr>
          <p:txBody>
            <a:bodyPr wrap="none" rtlCol="0">
              <a:spAutoFit/>
            </a:bodyPr>
            <a:lstStyle/>
            <a:p>
              <a:r>
                <a:rPr lang="en-US" sz="4400" b="1" dirty="0"/>
                <a:t>Formal Institutions (Rules)</a:t>
              </a:r>
            </a:p>
          </p:txBody>
        </p:sp>
      </p:grpSp>
      <p:grpSp>
        <p:nvGrpSpPr>
          <p:cNvPr id="114" name="Group 113"/>
          <p:cNvGrpSpPr/>
          <p:nvPr/>
        </p:nvGrpSpPr>
        <p:grpSpPr>
          <a:xfrm>
            <a:off x="1009727" y="1236171"/>
            <a:ext cx="7448473" cy="5240829"/>
            <a:chOff x="847763" y="1236171"/>
            <a:chExt cx="7448473" cy="5240829"/>
          </a:xfrm>
        </p:grpSpPr>
        <p:sp>
          <p:nvSpPr>
            <p:cNvPr id="115" name="TextBox 114"/>
            <p:cNvSpPr txBox="1"/>
            <p:nvPr/>
          </p:nvSpPr>
          <p:spPr>
            <a:xfrm>
              <a:off x="2133600" y="5707559"/>
              <a:ext cx="4906408" cy="769441"/>
            </a:xfrm>
            <a:prstGeom prst="rect">
              <a:avLst/>
            </a:prstGeom>
            <a:noFill/>
          </p:spPr>
          <p:txBody>
            <a:bodyPr wrap="none" rtlCol="0">
              <a:spAutoFit/>
            </a:bodyPr>
            <a:lstStyle/>
            <a:p>
              <a:r>
                <a:rPr lang="en-US" sz="4400" b="1" dirty="0"/>
                <a:t>Economics: Bid Rent</a:t>
              </a:r>
            </a:p>
          </p:txBody>
        </p:sp>
        <p:grpSp>
          <p:nvGrpSpPr>
            <p:cNvPr id="116" name="Group 115"/>
            <p:cNvGrpSpPr/>
            <p:nvPr/>
          </p:nvGrpSpPr>
          <p:grpSpPr>
            <a:xfrm>
              <a:off x="847763" y="1236171"/>
              <a:ext cx="7448473" cy="4333879"/>
              <a:chOff x="847763" y="1236171"/>
              <a:chExt cx="7448473" cy="4333879"/>
            </a:xfrm>
          </p:grpSpPr>
          <p:sp>
            <p:nvSpPr>
              <p:cNvPr id="117" name="Oval 116"/>
              <p:cNvSpPr/>
              <p:nvPr/>
            </p:nvSpPr>
            <p:spPr>
              <a:xfrm rot="20232086">
                <a:off x="2001174" y="2005623"/>
                <a:ext cx="5730563" cy="2438400"/>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rot="20232086">
                <a:off x="2968445" y="2356708"/>
                <a:ext cx="3568415" cy="1736230"/>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rot="20232086">
                <a:off x="847763" y="1644297"/>
                <a:ext cx="7448473" cy="3517627"/>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7-Point Star 119"/>
              <p:cNvSpPr/>
              <p:nvPr/>
            </p:nvSpPr>
            <p:spPr>
              <a:xfrm rot="19465233">
                <a:off x="4282003" y="3099407"/>
                <a:ext cx="609601" cy="607405"/>
              </a:xfrm>
              <a:prstGeom prst="star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p:cNvCxnSpPr>
                <a:stCxn id="119" idx="2"/>
                <a:endCxn id="119" idx="6"/>
              </p:cNvCxnSpPr>
              <p:nvPr/>
            </p:nvCxnSpPr>
            <p:spPr>
              <a:xfrm flipV="1">
                <a:off x="1138727" y="1959997"/>
                <a:ext cx="6866545" cy="288622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stCxn id="119" idx="4"/>
                <a:endCxn id="119" idx="0"/>
              </p:cNvCxnSpPr>
              <p:nvPr/>
            </p:nvCxnSpPr>
            <p:spPr>
              <a:xfrm flipH="1" flipV="1">
                <a:off x="3890473" y="1781708"/>
                <a:ext cx="1363054" cy="3242805"/>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119" idx="3"/>
                <a:endCxn id="119" idx="7"/>
              </p:cNvCxnSpPr>
              <p:nvPr/>
            </p:nvCxnSpPr>
            <p:spPr>
              <a:xfrm flipV="1">
                <a:off x="2626222" y="1236171"/>
                <a:ext cx="3891555" cy="4333879"/>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119" idx="1"/>
                <a:endCxn id="119" idx="5"/>
              </p:cNvCxnSpPr>
              <p:nvPr/>
            </p:nvCxnSpPr>
            <p:spPr>
              <a:xfrm>
                <a:off x="1662397" y="3277042"/>
                <a:ext cx="5819205" cy="252137"/>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grpSp>
      </p:grpSp>
      <p:grpSp>
        <p:nvGrpSpPr>
          <p:cNvPr id="125" name="Group 124"/>
          <p:cNvGrpSpPr/>
          <p:nvPr/>
        </p:nvGrpSpPr>
        <p:grpSpPr>
          <a:xfrm>
            <a:off x="762000" y="1644297"/>
            <a:ext cx="7448473" cy="4832703"/>
            <a:chOff x="847763" y="1644297"/>
            <a:chExt cx="7448473" cy="4832703"/>
          </a:xfrm>
        </p:grpSpPr>
        <p:sp>
          <p:nvSpPr>
            <p:cNvPr id="126" name="TextBox 125"/>
            <p:cNvSpPr txBox="1"/>
            <p:nvPr/>
          </p:nvSpPr>
          <p:spPr>
            <a:xfrm>
              <a:off x="1143000" y="5707559"/>
              <a:ext cx="6798143" cy="769441"/>
            </a:xfrm>
            <a:prstGeom prst="rect">
              <a:avLst/>
            </a:prstGeom>
            <a:noFill/>
          </p:spPr>
          <p:txBody>
            <a:bodyPr wrap="none" rtlCol="0">
              <a:spAutoFit/>
            </a:bodyPr>
            <a:lstStyle/>
            <a:p>
              <a:r>
                <a:rPr lang="en-US" sz="4400" b="1" dirty="0"/>
                <a:t>Social Areas 1: Family Status</a:t>
              </a:r>
            </a:p>
          </p:txBody>
        </p:sp>
        <p:grpSp>
          <p:nvGrpSpPr>
            <p:cNvPr id="127" name="Group 126"/>
            <p:cNvGrpSpPr/>
            <p:nvPr/>
          </p:nvGrpSpPr>
          <p:grpSpPr>
            <a:xfrm>
              <a:off x="847763" y="1644297"/>
              <a:ext cx="7448473" cy="3517627"/>
              <a:chOff x="847763" y="1644297"/>
              <a:chExt cx="7448473" cy="3517627"/>
            </a:xfrm>
          </p:grpSpPr>
          <p:sp>
            <p:nvSpPr>
              <p:cNvPr id="128" name="Oval 127"/>
              <p:cNvSpPr/>
              <p:nvPr/>
            </p:nvSpPr>
            <p:spPr>
              <a:xfrm rot="20232086">
                <a:off x="2001174" y="2005623"/>
                <a:ext cx="5730563" cy="2438400"/>
              </a:xfrm>
              <a:prstGeom prst="ellipse">
                <a:avLst/>
              </a:prstGeom>
              <a:noFill/>
              <a:ln w="508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rot="20232086">
                <a:off x="2968445" y="2356708"/>
                <a:ext cx="3568415" cy="1736230"/>
              </a:xfrm>
              <a:prstGeom prst="ellipse">
                <a:avLst/>
              </a:prstGeom>
              <a:noFill/>
              <a:ln w="508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rot="20232086">
                <a:off x="847763" y="1644297"/>
                <a:ext cx="7448473" cy="3517627"/>
              </a:xfrm>
              <a:prstGeom prst="ellipse">
                <a:avLst/>
              </a:prstGeom>
              <a:noFill/>
              <a:ln w="508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7-Point Star 130"/>
              <p:cNvSpPr/>
              <p:nvPr/>
            </p:nvSpPr>
            <p:spPr>
              <a:xfrm rot="19465233">
                <a:off x="4282003" y="3099407"/>
                <a:ext cx="609601" cy="607405"/>
              </a:xfrm>
              <a:prstGeom prst="star7">
                <a:avLst/>
              </a:prstGeom>
              <a:solidFill>
                <a:srgbClr val="FFFF0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p:cNvSpPr txBox="1"/>
              <p:nvPr/>
            </p:nvSpPr>
            <p:spPr>
              <a:xfrm rot="19294143">
                <a:off x="1381894" y="4540947"/>
                <a:ext cx="849913" cy="461665"/>
              </a:xfrm>
              <a:prstGeom prst="rect">
                <a:avLst/>
              </a:prstGeom>
              <a:noFill/>
            </p:spPr>
            <p:txBody>
              <a:bodyPr wrap="none" rtlCol="0">
                <a:spAutoFit/>
              </a:bodyPr>
              <a:lstStyle/>
              <a:p>
                <a:r>
                  <a:rPr lang="en-US" sz="2400" b="1" dirty="0"/>
                  <a:t>HIGH</a:t>
                </a:r>
              </a:p>
            </p:txBody>
          </p:sp>
          <p:sp>
            <p:nvSpPr>
              <p:cNvPr id="133" name="TextBox 132"/>
              <p:cNvSpPr txBox="1"/>
              <p:nvPr/>
            </p:nvSpPr>
            <p:spPr>
              <a:xfrm rot="19294143">
                <a:off x="2306036" y="4040684"/>
                <a:ext cx="798617" cy="461665"/>
              </a:xfrm>
              <a:prstGeom prst="rect">
                <a:avLst/>
              </a:prstGeom>
              <a:noFill/>
            </p:spPr>
            <p:txBody>
              <a:bodyPr wrap="none" rtlCol="0">
                <a:spAutoFit/>
              </a:bodyPr>
              <a:lstStyle/>
              <a:p>
                <a:r>
                  <a:rPr lang="en-US" sz="2400" b="1" dirty="0"/>
                  <a:t>MED</a:t>
                </a:r>
              </a:p>
            </p:txBody>
          </p:sp>
          <p:sp>
            <p:nvSpPr>
              <p:cNvPr id="134" name="TextBox 133"/>
              <p:cNvSpPr txBox="1"/>
              <p:nvPr/>
            </p:nvSpPr>
            <p:spPr>
              <a:xfrm rot="19294143">
                <a:off x="3337578" y="3304174"/>
                <a:ext cx="792653" cy="461665"/>
              </a:xfrm>
              <a:prstGeom prst="rect">
                <a:avLst/>
              </a:prstGeom>
              <a:noFill/>
            </p:spPr>
            <p:txBody>
              <a:bodyPr wrap="none" rtlCol="0">
                <a:spAutoFit/>
              </a:bodyPr>
              <a:lstStyle/>
              <a:p>
                <a:r>
                  <a:rPr lang="en-US" sz="2400" b="1" dirty="0"/>
                  <a:t>LOW</a:t>
                </a:r>
              </a:p>
            </p:txBody>
          </p:sp>
        </p:grpSp>
      </p:grpSp>
      <p:grpSp>
        <p:nvGrpSpPr>
          <p:cNvPr id="135" name="Group 134"/>
          <p:cNvGrpSpPr/>
          <p:nvPr/>
        </p:nvGrpSpPr>
        <p:grpSpPr>
          <a:xfrm>
            <a:off x="914400" y="1236171"/>
            <a:ext cx="7577780" cy="5240829"/>
            <a:chOff x="762000" y="1236171"/>
            <a:chExt cx="7577780" cy="5240829"/>
          </a:xfrm>
        </p:grpSpPr>
        <p:sp>
          <p:nvSpPr>
            <p:cNvPr id="136" name="TextBox 135"/>
            <p:cNvSpPr txBox="1"/>
            <p:nvPr/>
          </p:nvSpPr>
          <p:spPr>
            <a:xfrm>
              <a:off x="762000" y="5707559"/>
              <a:ext cx="7577780" cy="769441"/>
            </a:xfrm>
            <a:prstGeom prst="rect">
              <a:avLst/>
            </a:prstGeom>
            <a:noFill/>
          </p:spPr>
          <p:txBody>
            <a:bodyPr wrap="none" rtlCol="0">
              <a:spAutoFit/>
            </a:bodyPr>
            <a:lstStyle/>
            <a:p>
              <a:r>
                <a:rPr lang="en-US" sz="4400" b="1" dirty="0"/>
                <a:t>Social Areas 2: Socio-Economics</a:t>
              </a:r>
            </a:p>
          </p:txBody>
        </p:sp>
        <p:grpSp>
          <p:nvGrpSpPr>
            <p:cNvPr id="137" name="Group 136"/>
            <p:cNvGrpSpPr/>
            <p:nvPr/>
          </p:nvGrpSpPr>
          <p:grpSpPr>
            <a:xfrm>
              <a:off x="1138727" y="1236171"/>
              <a:ext cx="6866545" cy="4333879"/>
              <a:chOff x="1138727" y="1236171"/>
              <a:chExt cx="6866545" cy="4333879"/>
            </a:xfrm>
          </p:grpSpPr>
          <p:sp>
            <p:nvSpPr>
              <p:cNvPr id="138" name="7-Point Star 137"/>
              <p:cNvSpPr/>
              <p:nvPr/>
            </p:nvSpPr>
            <p:spPr>
              <a:xfrm rot="19465233">
                <a:off x="4282003" y="3099407"/>
                <a:ext cx="609601" cy="607405"/>
              </a:xfrm>
              <a:prstGeom prst="star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p:cNvCxnSpPr/>
              <p:nvPr/>
            </p:nvCxnSpPr>
            <p:spPr>
              <a:xfrm flipV="1">
                <a:off x="1138727" y="1959997"/>
                <a:ext cx="6866545" cy="288622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flipV="1">
                <a:off x="3890473" y="1781708"/>
                <a:ext cx="1363054" cy="3242805"/>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2626222" y="1236171"/>
                <a:ext cx="3891555" cy="4333879"/>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1662397" y="3277042"/>
                <a:ext cx="5819205" cy="252137"/>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143" name="TextBox 142"/>
              <p:cNvSpPr txBox="1"/>
              <p:nvPr/>
            </p:nvSpPr>
            <p:spPr>
              <a:xfrm>
                <a:off x="1858784" y="3529179"/>
                <a:ext cx="792653" cy="461665"/>
              </a:xfrm>
              <a:prstGeom prst="rect">
                <a:avLst/>
              </a:prstGeom>
              <a:noFill/>
            </p:spPr>
            <p:txBody>
              <a:bodyPr wrap="none" rtlCol="0">
                <a:spAutoFit/>
              </a:bodyPr>
              <a:lstStyle/>
              <a:p>
                <a:r>
                  <a:rPr lang="en-US" sz="2400" b="1" dirty="0"/>
                  <a:t>LOW</a:t>
                </a:r>
              </a:p>
            </p:txBody>
          </p:sp>
          <p:sp>
            <p:nvSpPr>
              <p:cNvPr id="144" name="TextBox 143"/>
              <p:cNvSpPr txBox="1"/>
              <p:nvPr/>
            </p:nvSpPr>
            <p:spPr>
              <a:xfrm>
                <a:off x="2626222" y="4213858"/>
                <a:ext cx="798617" cy="461665"/>
              </a:xfrm>
              <a:prstGeom prst="rect">
                <a:avLst/>
              </a:prstGeom>
              <a:noFill/>
            </p:spPr>
            <p:txBody>
              <a:bodyPr wrap="none" rtlCol="0">
                <a:spAutoFit/>
              </a:bodyPr>
              <a:lstStyle/>
              <a:p>
                <a:r>
                  <a:rPr lang="en-US" sz="2400" b="1" dirty="0"/>
                  <a:t>MED</a:t>
                </a:r>
              </a:p>
            </p:txBody>
          </p:sp>
          <p:sp>
            <p:nvSpPr>
              <p:cNvPr id="145" name="TextBox 144"/>
              <p:cNvSpPr txBox="1"/>
              <p:nvPr/>
            </p:nvSpPr>
            <p:spPr>
              <a:xfrm>
                <a:off x="3902740" y="4191000"/>
                <a:ext cx="849913" cy="461665"/>
              </a:xfrm>
              <a:prstGeom prst="rect">
                <a:avLst/>
              </a:prstGeom>
              <a:noFill/>
            </p:spPr>
            <p:txBody>
              <a:bodyPr wrap="none" rtlCol="0">
                <a:spAutoFit/>
              </a:bodyPr>
              <a:lstStyle/>
              <a:p>
                <a:r>
                  <a:rPr lang="en-US" sz="2400" b="1" dirty="0"/>
                  <a:t>HIGH</a:t>
                </a:r>
              </a:p>
            </p:txBody>
          </p:sp>
          <p:sp>
            <p:nvSpPr>
              <p:cNvPr id="146" name="TextBox 145"/>
              <p:cNvSpPr txBox="1"/>
              <p:nvPr/>
            </p:nvSpPr>
            <p:spPr>
              <a:xfrm>
                <a:off x="6124919" y="2815377"/>
                <a:ext cx="792653" cy="461665"/>
              </a:xfrm>
              <a:prstGeom prst="rect">
                <a:avLst/>
              </a:prstGeom>
              <a:noFill/>
            </p:spPr>
            <p:txBody>
              <a:bodyPr wrap="none" rtlCol="0">
                <a:spAutoFit/>
              </a:bodyPr>
              <a:lstStyle/>
              <a:p>
                <a:r>
                  <a:rPr lang="en-US" sz="2400" b="1" dirty="0"/>
                  <a:t>LOW</a:t>
                </a:r>
              </a:p>
            </p:txBody>
          </p:sp>
          <p:sp>
            <p:nvSpPr>
              <p:cNvPr id="147" name="TextBox 146"/>
              <p:cNvSpPr txBox="1"/>
              <p:nvPr/>
            </p:nvSpPr>
            <p:spPr>
              <a:xfrm>
                <a:off x="5377320" y="3908268"/>
                <a:ext cx="798617" cy="461665"/>
              </a:xfrm>
              <a:prstGeom prst="rect">
                <a:avLst/>
              </a:prstGeom>
              <a:noFill/>
            </p:spPr>
            <p:txBody>
              <a:bodyPr wrap="none" rtlCol="0">
                <a:spAutoFit/>
              </a:bodyPr>
              <a:lstStyle/>
              <a:p>
                <a:r>
                  <a:rPr lang="en-US" sz="2400" b="1" dirty="0"/>
                  <a:t>MED</a:t>
                </a:r>
              </a:p>
            </p:txBody>
          </p:sp>
          <p:sp>
            <p:nvSpPr>
              <p:cNvPr id="148" name="TextBox 147"/>
              <p:cNvSpPr txBox="1"/>
              <p:nvPr/>
            </p:nvSpPr>
            <p:spPr>
              <a:xfrm>
                <a:off x="4151581" y="3172276"/>
                <a:ext cx="715260" cy="461665"/>
              </a:xfrm>
              <a:prstGeom prst="rect">
                <a:avLst/>
              </a:prstGeom>
              <a:noFill/>
            </p:spPr>
            <p:txBody>
              <a:bodyPr wrap="none" rtlCol="0">
                <a:spAutoFit/>
              </a:bodyPr>
              <a:lstStyle/>
              <a:p>
                <a:r>
                  <a:rPr lang="en-US" sz="2400" b="1" dirty="0"/>
                  <a:t>CBD</a:t>
                </a:r>
              </a:p>
            </p:txBody>
          </p:sp>
        </p:grpSp>
      </p:grpSp>
      <p:grpSp>
        <p:nvGrpSpPr>
          <p:cNvPr id="160" name="Group 159"/>
          <p:cNvGrpSpPr/>
          <p:nvPr/>
        </p:nvGrpSpPr>
        <p:grpSpPr>
          <a:xfrm>
            <a:off x="609600" y="1600200"/>
            <a:ext cx="5735673" cy="4876800"/>
            <a:chOff x="1676400" y="1600200"/>
            <a:chExt cx="5735673" cy="4876800"/>
          </a:xfrm>
          <a:solidFill>
            <a:schemeClr val="accent1">
              <a:alpha val="40000"/>
            </a:schemeClr>
          </a:solidFill>
        </p:grpSpPr>
        <p:sp>
          <p:nvSpPr>
            <p:cNvPr id="161" name="TextBox 160"/>
            <p:cNvSpPr txBox="1"/>
            <p:nvPr/>
          </p:nvSpPr>
          <p:spPr>
            <a:xfrm>
              <a:off x="1676400" y="5707559"/>
              <a:ext cx="5735673" cy="769441"/>
            </a:xfrm>
            <a:prstGeom prst="rect">
              <a:avLst/>
            </a:prstGeom>
            <a:noFill/>
          </p:spPr>
          <p:txBody>
            <a:bodyPr wrap="none" rtlCol="0">
              <a:spAutoFit/>
            </a:bodyPr>
            <a:lstStyle/>
            <a:p>
              <a:r>
                <a:rPr lang="en-US" sz="4400" b="1" dirty="0"/>
                <a:t>Social Areas 3: Ethnicity</a:t>
              </a:r>
            </a:p>
          </p:txBody>
        </p:sp>
        <p:grpSp>
          <p:nvGrpSpPr>
            <p:cNvPr id="162" name="Group 161"/>
            <p:cNvGrpSpPr/>
            <p:nvPr/>
          </p:nvGrpSpPr>
          <p:grpSpPr>
            <a:xfrm>
              <a:off x="1676400" y="1600200"/>
              <a:ext cx="5562600" cy="2631988"/>
              <a:chOff x="1676400" y="1600200"/>
              <a:chExt cx="5562600" cy="2631988"/>
            </a:xfrm>
            <a:grpFill/>
          </p:grpSpPr>
          <p:sp>
            <p:nvSpPr>
              <p:cNvPr id="163" name="Isosceles Triangle 162"/>
              <p:cNvSpPr/>
              <p:nvPr/>
            </p:nvSpPr>
            <p:spPr>
              <a:xfrm rot="1232698">
                <a:off x="3373821" y="2057400"/>
                <a:ext cx="1219200" cy="18288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gular Pentagon 163"/>
              <p:cNvSpPr/>
              <p:nvPr/>
            </p:nvSpPr>
            <p:spPr>
              <a:xfrm rot="19667150">
                <a:off x="1676400" y="1600200"/>
                <a:ext cx="1295400" cy="1676400"/>
              </a:xfrm>
              <a:prstGeom prst="pent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5410200" y="2667000"/>
                <a:ext cx="1828800" cy="762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L-Shape 165"/>
              <p:cNvSpPr/>
              <p:nvPr/>
            </p:nvSpPr>
            <p:spPr>
              <a:xfrm>
                <a:off x="4599829" y="2625812"/>
                <a:ext cx="1572371" cy="1606376"/>
              </a:xfrm>
              <a:prstGeom prst="corne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extBox 166"/>
              <p:cNvSpPr txBox="1"/>
              <p:nvPr/>
            </p:nvSpPr>
            <p:spPr>
              <a:xfrm>
                <a:off x="5757396" y="2817167"/>
                <a:ext cx="1007135" cy="461665"/>
              </a:xfrm>
              <a:prstGeom prst="rect">
                <a:avLst/>
              </a:prstGeom>
              <a:grpFill/>
            </p:spPr>
            <p:txBody>
              <a:bodyPr wrap="none" rtlCol="0">
                <a:spAutoFit/>
              </a:bodyPr>
              <a:lstStyle/>
              <a:p>
                <a:pPr algn="ctr"/>
                <a:r>
                  <a:rPr lang="en-US" sz="2400" dirty="0"/>
                  <a:t>Jewish</a:t>
                </a:r>
              </a:p>
            </p:txBody>
          </p:sp>
          <p:sp>
            <p:nvSpPr>
              <p:cNvPr id="168" name="TextBox 167"/>
              <p:cNvSpPr txBox="1"/>
              <p:nvPr/>
            </p:nvSpPr>
            <p:spPr>
              <a:xfrm>
                <a:off x="1780751" y="2210985"/>
                <a:ext cx="958339" cy="461665"/>
              </a:xfrm>
              <a:prstGeom prst="rect">
                <a:avLst/>
              </a:prstGeom>
              <a:solidFill>
                <a:schemeClr val="accent1">
                  <a:alpha val="50000"/>
                </a:schemeClr>
              </a:solidFill>
            </p:spPr>
            <p:txBody>
              <a:bodyPr wrap="none" rtlCol="0">
                <a:spAutoFit/>
              </a:bodyPr>
              <a:lstStyle/>
              <a:p>
                <a:pPr algn="ctr"/>
                <a:r>
                  <a:rPr lang="en-US" sz="2400" dirty="0"/>
                  <a:t>Italian</a:t>
                </a:r>
              </a:p>
            </p:txBody>
          </p:sp>
          <p:sp>
            <p:nvSpPr>
              <p:cNvPr id="169" name="TextBox 168"/>
              <p:cNvSpPr txBox="1"/>
              <p:nvPr/>
            </p:nvSpPr>
            <p:spPr>
              <a:xfrm rot="17536215">
                <a:off x="3279156" y="3026287"/>
                <a:ext cx="1170513" cy="461665"/>
              </a:xfrm>
              <a:prstGeom prst="rect">
                <a:avLst/>
              </a:prstGeom>
              <a:solidFill>
                <a:schemeClr val="accent1">
                  <a:alpha val="50000"/>
                </a:schemeClr>
              </a:solidFill>
            </p:spPr>
            <p:txBody>
              <a:bodyPr wrap="none" rtlCol="0">
                <a:spAutoFit/>
              </a:bodyPr>
              <a:lstStyle/>
              <a:p>
                <a:pPr algn="ctr"/>
                <a:r>
                  <a:rPr lang="en-US" sz="2400" dirty="0"/>
                  <a:t>Chinese</a:t>
                </a:r>
              </a:p>
            </p:txBody>
          </p:sp>
          <p:sp>
            <p:nvSpPr>
              <p:cNvPr id="170" name="TextBox 169"/>
              <p:cNvSpPr txBox="1"/>
              <p:nvPr/>
            </p:nvSpPr>
            <p:spPr>
              <a:xfrm>
                <a:off x="4903349" y="3587404"/>
                <a:ext cx="965329" cy="461665"/>
              </a:xfrm>
              <a:prstGeom prst="rect">
                <a:avLst/>
              </a:prstGeom>
              <a:solidFill>
                <a:schemeClr val="accent1">
                  <a:alpha val="50000"/>
                </a:schemeClr>
              </a:solidFill>
            </p:spPr>
            <p:txBody>
              <a:bodyPr wrap="none" rtlCol="0">
                <a:spAutoFit/>
              </a:bodyPr>
              <a:lstStyle/>
              <a:p>
                <a:pPr algn="ctr"/>
                <a:r>
                  <a:rPr lang="en-US" sz="2400" dirty="0"/>
                  <a:t>Indian</a:t>
                </a:r>
              </a:p>
            </p:txBody>
          </p:sp>
        </p:grpSp>
      </p:grpSp>
      <p:grpSp>
        <p:nvGrpSpPr>
          <p:cNvPr id="323" name="Group 322"/>
          <p:cNvGrpSpPr/>
          <p:nvPr/>
        </p:nvGrpSpPr>
        <p:grpSpPr>
          <a:xfrm>
            <a:off x="2455944" y="693340"/>
            <a:ext cx="3749383" cy="5471318"/>
            <a:chOff x="2579833" y="1005682"/>
            <a:chExt cx="3749383" cy="5471318"/>
          </a:xfrm>
          <a:solidFill>
            <a:schemeClr val="bg1">
              <a:lumMod val="50000"/>
              <a:alpha val="42000"/>
            </a:schemeClr>
          </a:solidFill>
        </p:grpSpPr>
        <p:sp>
          <p:nvSpPr>
            <p:cNvPr id="324" name="TextBox 323"/>
            <p:cNvSpPr txBox="1"/>
            <p:nvPr/>
          </p:nvSpPr>
          <p:spPr>
            <a:xfrm>
              <a:off x="3037033" y="5707559"/>
              <a:ext cx="3292183" cy="769441"/>
            </a:xfrm>
            <a:prstGeom prst="rect">
              <a:avLst/>
            </a:prstGeom>
            <a:noFill/>
          </p:spPr>
          <p:txBody>
            <a:bodyPr wrap="none" rtlCol="0">
              <a:spAutoFit/>
            </a:bodyPr>
            <a:lstStyle/>
            <a:p>
              <a:r>
                <a:rPr lang="en-US" sz="4400" b="1" dirty="0"/>
                <a:t>Mental Maps</a:t>
              </a:r>
            </a:p>
          </p:txBody>
        </p:sp>
        <p:grpSp>
          <p:nvGrpSpPr>
            <p:cNvPr id="325" name="Group 324"/>
            <p:cNvGrpSpPr/>
            <p:nvPr/>
          </p:nvGrpSpPr>
          <p:grpSpPr>
            <a:xfrm>
              <a:off x="2579833" y="1005682"/>
              <a:ext cx="3581400" cy="4318000"/>
              <a:chOff x="2514600" y="1005682"/>
              <a:chExt cx="3581400" cy="4318000"/>
            </a:xfrm>
            <a:grpFill/>
          </p:grpSpPr>
          <p:sp>
            <p:nvSpPr>
              <p:cNvPr id="326" name="AutoShape 5"/>
              <p:cNvSpPr>
                <a:spLocks noChangeAspect="1" noChangeArrowheads="1" noTextEdit="1"/>
              </p:cNvSpPr>
              <p:nvPr/>
            </p:nvSpPr>
            <p:spPr bwMode="auto">
              <a:xfrm>
                <a:off x="2514600" y="1005682"/>
                <a:ext cx="3581400" cy="4318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Freeform 7"/>
              <p:cNvSpPr>
                <a:spLocks/>
              </p:cNvSpPr>
              <p:nvPr/>
            </p:nvSpPr>
            <p:spPr bwMode="auto">
              <a:xfrm>
                <a:off x="2555875" y="1177132"/>
                <a:ext cx="3224213" cy="4146550"/>
              </a:xfrm>
              <a:custGeom>
                <a:avLst/>
                <a:gdLst>
                  <a:gd name="T0" fmla="*/ 1777 w 2031"/>
                  <a:gd name="T1" fmla="*/ 1863 h 2612"/>
                  <a:gd name="T2" fmla="*/ 1819 w 2031"/>
                  <a:gd name="T3" fmla="*/ 1740 h 2612"/>
                  <a:gd name="T4" fmla="*/ 1876 w 2031"/>
                  <a:gd name="T5" fmla="*/ 1554 h 2612"/>
                  <a:gd name="T6" fmla="*/ 1937 w 2031"/>
                  <a:gd name="T7" fmla="*/ 1324 h 2612"/>
                  <a:gd name="T8" fmla="*/ 1991 w 2031"/>
                  <a:gd name="T9" fmla="*/ 1068 h 2612"/>
                  <a:gd name="T10" fmla="*/ 2026 w 2031"/>
                  <a:gd name="T11" fmla="*/ 803 h 2612"/>
                  <a:gd name="T12" fmla="*/ 2028 w 2031"/>
                  <a:gd name="T13" fmla="*/ 549 h 2612"/>
                  <a:gd name="T14" fmla="*/ 1989 w 2031"/>
                  <a:gd name="T15" fmla="*/ 324 h 2612"/>
                  <a:gd name="T16" fmla="*/ 1940 w 2031"/>
                  <a:gd name="T17" fmla="*/ 209 h 2612"/>
                  <a:gd name="T18" fmla="*/ 1915 w 2031"/>
                  <a:gd name="T19" fmla="*/ 172 h 2612"/>
                  <a:gd name="T20" fmla="*/ 1889 w 2031"/>
                  <a:gd name="T21" fmla="*/ 139 h 2612"/>
                  <a:gd name="T22" fmla="*/ 1861 w 2031"/>
                  <a:gd name="T23" fmla="*/ 109 h 2612"/>
                  <a:gd name="T24" fmla="*/ 1828 w 2031"/>
                  <a:gd name="T25" fmla="*/ 85 h 2612"/>
                  <a:gd name="T26" fmla="*/ 1793 w 2031"/>
                  <a:gd name="T27" fmla="*/ 62 h 2612"/>
                  <a:gd name="T28" fmla="*/ 1756 w 2031"/>
                  <a:gd name="T29" fmla="*/ 44 h 2612"/>
                  <a:gd name="T30" fmla="*/ 1716 w 2031"/>
                  <a:gd name="T31" fmla="*/ 29 h 2612"/>
                  <a:gd name="T32" fmla="*/ 1646 w 2031"/>
                  <a:gd name="T33" fmla="*/ 13 h 2612"/>
                  <a:gd name="T34" fmla="*/ 1542 w 2031"/>
                  <a:gd name="T35" fmla="*/ 1 h 2612"/>
                  <a:gd name="T36" fmla="*/ 1435 w 2031"/>
                  <a:gd name="T37" fmla="*/ 1 h 2612"/>
                  <a:gd name="T38" fmla="*/ 1323 w 2031"/>
                  <a:gd name="T39" fmla="*/ 14 h 2612"/>
                  <a:gd name="T40" fmla="*/ 1211 w 2031"/>
                  <a:gd name="T41" fmla="*/ 36 h 2612"/>
                  <a:gd name="T42" fmla="*/ 1097 w 2031"/>
                  <a:gd name="T43" fmla="*/ 66 h 2612"/>
                  <a:gd name="T44" fmla="*/ 984 w 2031"/>
                  <a:gd name="T45" fmla="*/ 107 h 2612"/>
                  <a:gd name="T46" fmla="*/ 870 w 2031"/>
                  <a:gd name="T47" fmla="*/ 153 h 2612"/>
                  <a:gd name="T48" fmla="*/ 760 w 2031"/>
                  <a:gd name="T49" fmla="*/ 205 h 2612"/>
                  <a:gd name="T50" fmla="*/ 653 w 2031"/>
                  <a:gd name="T51" fmla="*/ 264 h 2612"/>
                  <a:gd name="T52" fmla="*/ 550 w 2031"/>
                  <a:gd name="T53" fmla="*/ 326 h 2612"/>
                  <a:gd name="T54" fmla="*/ 454 w 2031"/>
                  <a:gd name="T55" fmla="*/ 392 h 2612"/>
                  <a:gd name="T56" fmla="*/ 363 w 2031"/>
                  <a:gd name="T57" fmla="*/ 459 h 2612"/>
                  <a:gd name="T58" fmla="*/ 281 w 2031"/>
                  <a:gd name="T59" fmla="*/ 528 h 2612"/>
                  <a:gd name="T60" fmla="*/ 207 w 2031"/>
                  <a:gd name="T61" fmla="*/ 597 h 2612"/>
                  <a:gd name="T62" fmla="*/ 143 w 2031"/>
                  <a:gd name="T63" fmla="*/ 666 h 2612"/>
                  <a:gd name="T64" fmla="*/ 78 w 2031"/>
                  <a:gd name="T65" fmla="*/ 751 h 2612"/>
                  <a:gd name="T66" fmla="*/ 25 w 2031"/>
                  <a:gd name="T67" fmla="*/ 844 h 2612"/>
                  <a:gd name="T68" fmla="*/ 1 w 2031"/>
                  <a:gd name="T69" fmla="*/ 930 h 2612"/>
                  <a:gd name="T70" fmla="*/ 5 w 2031"/>
                  <a:gd name="T71" fmla="*/ 1005 h 2612"/>
                  <a:gd name="T72" fmla="*/ 48 w 2031"/>
                  <a:gd name="T73" fmla="*/ 1090 h 2612"/>
                  <a:gd name="T74" fmla="*/ 116 w 2031"/>
                  <a:gd name="T75" fmla="*/ 1172 h 2612"/>
                  <a:gd name="T76" fmla="*/ 193 w 2031"/>
                  <a:gd name="T77" fmla="*/ 1234 h 2612"/>
                  <a:gd name="T78" fmla="*/ 273 w 2031"/>
                  <a:gd name="T79" fmla="*/ 1280 h 2612"/>
                  <a:gd name="T80" fmla="*/ 357 w 2031"/>
                  <a:gd name="T81" fmla="*/ 1310 h 2612"/>
                  <a:gd name="T82" fmla="*/ 435 w 2031"/>
                  <a:gd name="T83" fmla="*/ 1327 h 2612"/>
                  <a:gd name="T84" fmla="*/ 506 w 2031"/>
                  <a:gd name="T85" fmla="*/ 1336 h 2612"/>
                  <a:gd name="T86" fmla="*/ 566 w 2031"/>
                  <a:gd name="T87" fmla="*/ 1337 h 2612"/>
                  <a:gd name="T88" fmla="*/ 449 w 2031"/>
                  <a:gd name="T89" fmla="*/ 2204 h 2612"/>
                  <a:gd name="T90" fmla="*/ 570 w 2031"/>
                  <a:gd name="T91" fmla="*/ 2352 h 2612"/>
                  <a:gd name="T92" fmla="*/ 1779 w 2031"/>
                  <a:gd name="T93" fmla="*/ 2122 h 2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31" h="2612">
                    <a:moveTo>
                      <a:pt x="1766" y="1894"/>
                    </a:moveTo>
                    <a:lnTo>
                      <a:pt x="1777" y="1863"/>
                    </a:lnTo>
                    <a:lnTo>
                      <a:pt x="1795" y="1811"/>
                    </a:lnTo>
                    <a:lnTo>
                      <a:pt x="1819" y="1740"/>
                    </a:lnTo>
                    <a:lnTo>
                      <a:pt x="1846" y="1655"/>
                    </a:lnTo>
                    <a:lnTo>
                      <a:pt x="1876" y="1554"/>
                    </a:lnTo>
                    <a:lnTo>
                      <a:pt x="1907" y="1444"/>
                    </a:lnTo>
                    <a:lnTo>
                      <a:pt x="1937" y="1324"/>
                    </a:lnTo>
                    <a:lnTo>
                      <a:pt x="1966" y="1198"/>
                    </a:lnTo>
                    <a:lnTo>
                      <a:pt x="1991" y="1068"/>
                    </a:lnTo>
                    <a:lnTo>
                      <a:pt x="2011" y="935"/>
                    </a:lnTo>
                    <a:lnTo>
                      <a:pt x="2026" y="803"/>
                    </a:lnTo>
                    <a:lnTo>
                      <a:pt x="2031" y="672"/>
                    </a:lnTo>
                    <a:lnTo>
                      <a:pt x="2028" y="549"/>
                    </a:lnTo>
                    <a:lnTo>
                      <a:pt x="2015" y="432"/>
                    </a:lnTo>
                    <a:lnTo>
                      <a:pt x="1989" y="324"/>
                    </a:lnTo>
                    <a:lnTo>
                      <a:pt x="1950" y="229"/>
                    </a:lnTo>
                    <a:lnTo>
                      <a:pt x="1940" y="209"/>
                    </a:lnTo>
                    <a:lnTo>
                      <a:pt x="1928" y="190"/>
                    </a:lnTo>
                    <a:lnTo>
                      <a:pt x="1915" y="172"/>
                    </a:lnTo>
                    <a:lnTo>
                      <a:pt x="1902" y="155"/>
                    </a:lnTo>
                    <a:lnTo>
                      <a:pt x="1889" y="139"/>
                    </a:lnTo>
                    <a:lnTo>
                      <a:pt x="1875" y="124"/>
                    </a:lnTo>
                    <a:lnTo>
                      <a:pt x="1861" y="109"/>
                    </a:lnTo>
                    <a:lnTo>
                      <a:pt x="1845" y="96"/>
                    </a:lnTo>
                    <a:lnTo>
                      <a:pt x="1828" y="85"/>
                    </a:lnTo>
                    <a:lnTo>
                      <a:pt x="1811" y="73"/>
                    </a:lnTo>
                    <a:lnTo>
                      <a:pt x="1793" y="62"/>
                    </a:lnTo>
                    <a:lnTo>
                      <a:pt x="1775" y="52"/>
                    </a:lnTo>
                    <a:lnTo>
                      <a:pt x="1756" y="44"/>
                    </a:lnTo>
                    <a:lnTo>
                      <a:pt x="1737" y="36"/>
                    </a:lnTo>
                    <a:lnTo>
                      <a:pt x="1716" y="29"/>
                    </a:lnTo>
                    <a:lnTo>
                      <a:pt x="1695" y="23"/>
                    </a:lnTo>
                    <a:lnTo>
                      <a:pt x="1646" y="13"/>
                    </a:lnTo>
                    <a:lnTo>
                      <a:pt x="1595" y="5"/>
                    </a:lnTo>
                    <a:lnTo>
                      <a:pt x="1542" y="1"/>
                    </a:lnTo>
                    <a:lnTo>
                      <a:pt x="1488" y="0"/>
                    </a:lnTo>
                    <a:lnTo>
                      <a:pt x="1435" y="1"/>
                    </a:lnTo>
                    <a:lnTo>
                      <a:pt x="1379" y="6"/>
                    </a:lnTo>
                    <a:lnTo>
                      <a:pt x="1323" y="14"/>
                    </a:lnTo>
                    <a:lnTo>
                      <a:pt x="1267" y="23"/>
                    </a:lnTo>
                    <a:lnTo>
                      <a:pt x="1211" y="36"/>
                    </a:lnTo>
                    <a:lnTo>
                      <a:pt x="1154" y="51"/>
                    </a:lnTo>
                    <a:lnTo>
                      <a:pt x="1097" y="66"/>
                    </a:lnTo>
                    <a:lnTo>
                      <a:pt x="1040" y="86"/>
                    </a:lnTo>
                    <a:lnTo>
                      <a:pt x="984" y="107"/>
                    </a:lnTo>
                    <a:lnTo>
                      <a:pt x="926" y="129"/>
                    </a:lnTo>
                    <a:lnTo>
                      <a:pt x="870" y="153"/>
                    </a:lnTo>
                    <a:lnTo>
                      <a:pt x="816" y="178"/>
                    </a:lnTo>
                    <a:lnTo>
                      <a:pt x="760" y="205"/>
                    </a:lnTo>
                    <a:lnTo>
                      <a:pt x="706" y="234"/>
                    </a:lnTo>
                    <a:lnTo>
                      <a:pt x="653" y="264"/>
                    </a:lnTo>
                    <a:lnTo>
                      <a:pt x="601" y="294"/>
                    </a:lnTo>
                    <a:lnTo>
                      <a:pt x="550" y="326"/>
                    </a:lnTo>
                    <a:lnTo>
                      <a:pt x="501" y="359"/>
                    </a:lnTo>
                    <a:lnTo>
                      <a:pt x="454" y="392"/>
                    </a:lnTo>
                    <a:lnTo>
                      <a:pt x="407" y="425"/>
                    </a:lnTo>
                    <a:lnTo>
                      <a:pt x="363" y="459"/>
                    </a:lnTo>
                    <a:lnTo>
                      <a:pt x="321" y="494"/>
                    </a:lnTo>
                    <a:lnTo>
                      <a:pt x="281" y="528"/>
                    </a:lnTo>
                    <a:lnTo>
                      <a:pt x="242" y="563"/>
                    </a:lnTo>
                    <a:lnTo>
                      <a:pt x="207" y="597"/>
                    </a:lnTo>
                    <a:lnTo>
                      <a:pt x="173" y="632"/>
                    </a:lnTo>
                    <a:lnTo>
                      <a:pt x="143" y="666"/>
                    </a:lnTo>
                    <a:lnTo>
                      <a:pt x="115" y="700"/>
                    </a:lnTo>
                    <a:lnTo>
                      <a:pt x="78" y="751"/>
                    </a:lnTo>
                    <a:lnTo>
                      <a:pt x="48" y="799"/>
                    </a:lnTo>
                    <a:lnTo>
                      <a:pt x="25" y="844"/>
                    </a:lnTo>
                    <a:lnTo>
                      <a:pt x="9" y="888"/>
                    </a:lnTo>
                    <a:lnTo>
                      <a:pt x="1" y="930"/>
                    </a:lnTo>
                    <a:lnTo>
                      <a:pt x="0" y="969"/>
                    </a:lnTo>
                    <a:lnTo>
                      <a:pt x="5" y="1005"/>
                    </a:lnTo>
                    <a:lnTo>
                      <a:pt x="18" y="1039"/>
                    </a:lnTo>
                    <a:lnTo>
                      <a:pt x="48" y="1090"/>
                    </a:lnTo>
                    <a:lnTo>
                      <a:pt x="81" y="1134"/>
                    </a:lnTo>
                    <a:lnTo>
                      <a:pt x="116" y="1172"/>
                    </a:lnTo>
                    <a:lnTo>
                      <a:pt x="154" y="1206"/>
                    </a:lnTo>
                    <a:lnTo>
                      <a:pt x="193" y="1234"/>
                    </a:lnTo>
                    <a:lnTo>
                      <a:pt x="233" y="1259"/>
                    </a:lnTo>
                    <a:lnTo>
                      <a:pt x="273" y="1280"/>
                    </a:lnTo>
                    <a:lnTo>
                      <a:pt x="315" y="1296"/>
                    </a:lnTo>
                    <a:lnTo>
                      <a:pt x="357" y="1310"/>
                    </a:lnTo>
                    <a:lnTo>
                      <a:pt x="397" y="1319"/>
                    </a:lnTo>
                    <a:lnTo>
                      <a:pt x="435" y="1327"/>
                    </a:lnTo>
                    <a:lnTo>
                      <a:pt x="472" y="1332"/>
                    </a:lnTo>
                    <a:lnTo>
                      <a:pt x="506" y="1336"/>
                    </a:lnTo>
                    <a:lnTo>
                      <a:pt x="539" y="1337"/>
                    </a:lnTo>
                    <a:lnTo>
                      <a:pt x="566" y="1337"/>
                    </a:lnTo>
                    <a:lnTo>
                      <a:pt x="591" y="1337"/>
                    </a:lnTo>
                    <a:lnTo>
                      <a:pt x="449" y="2204"/>
                    </a:lnTo>
                    <a:lnTo>
                      <a:pt x="332" y="2490"/>
                    </a:lnTo>
                    <a:lnTo>
                      <a:pt x="570" y="2352"/>
                    </a:lnTo>
                    <a:lnTo>
                      <a:pt x="647" y="2612"/>
                    </a:lnTo>
                    <a:lnTo>
                      <a:pt x="1779" y="2122"/>
                    </a:lnTo>
                    <a:lnTo>
                      <a:pt x="1766" y="18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Freeform 8"/>
              <p:cNvSpPr>
                <a:spLocks/>
              </p:cNvSpPr>
              <p:nvPr/>
            </p:nvSpPr>
            <p:spPr bwMode="auto">
              <a:xfrm>
                <a:off x="2670175" y="1293020"/>
                <a:ext cx="2994025" cy="3321050"/>
              </a:xfrm>
              <a:custGeom>
                <a:avLst/>
                <a:gdLst>
                  <a:gd name="T0" fmla="*/ 606 w 1886"/>
                  <a:gd name="T1" fmla="*/ 1184 h 2092"/>
                  <a:gd name="T2" fmla="*/ 536 w 1886"/>
                  <a:gd name="T3" fmla="*/ 1193 h 2092"/>
                  <a:gd name="T4" fmla="*/ 455 w 1886"/>
                  <a:gd name="T5" fmla="*/ 1194 h 2092"/>
                  <a:gd name="T6" fmla="*/ 338 w 1886"/>
                  <a:gd name="T7" fmla="*/ 1178 h 2092"/>
                  <a:gd name="T8" fmla="*/ 204 w 1886"/>
                  <a:gd name="T9" fmla="*/ 1129 h 2092"/>
                  <a:gd name="T10" fmla="*/ 79 w 1886"/>
                  <a:gd name="T11" fmla="*/ 1033 h 2092"/>
                  <a:gd name="T12" fmla="*/ 2 w 1886"/>
                  <a:gd name="T13" fmla="*/ 909 h 2092"/>
                  <a:gd name="T14" fmla="*/ 11 w 1886"/>
                  <a:gd name="T15" fmla="*/ 822 h 2092"/>
                  <a:gd name="T16" fmla="*/ 70 w 1886"/>
                  <a:gd name="T17" fmla="*/ 713 h 2092"/>
                  <a:gd name="T18" fmla="*/ 141 w 1886"/>
                  <a:gd name="T19" fmla="*/ 623 h 2092"/>
                  <a:gd name="T20" fmla="*/ 214 w 1886"/>
                  <a:gd name="T21" fmla="*/ 549 h 2092"/>
                  <a:gd name="T22" fmla="*/ 299 w 1886"/>
                  <a:gd name="T23" fmla="*/ 473 h 2092"/>
                  <a:gd name="T24" fmla="*/ 394 w 1886"/>
                  <a:gd name="T25" fmla="*/ 399 h 2092"/>
                  <a:gd name="T26" fmla="*/ 497 w 1886"/>
                  <a:gd name="T27" fmla="*/ 328 h 2092"/>
                  <a:gd name="T28" fmla="*/ 569 w 1886"/>
                  <a:gd name="T29" fmla="*/ 307 h 2092"/>
                  <a:gd name="T30" fmla="*/ 612 w 1886"/>
                  <a:gd name="T31" fmla="*/ 259 h 2092"/>
                  <a:gd name="T32" fmla="*/ 676 w 1886"/>
                  <a:gd name="T33" fmla="*/ 222 h 2092"/>
                  <a:gd name="T34" fmla="*/ 741 w 1886"/>
                  <a:gd name="T35" fmla="*/ 188 h 2092"/>
                  <a:gd name="T36" fmla="*/ 784 w 1886"/>
                  <a:gd name="T37" fmla="*/ 214 h 2092"/>
                  <a:gd name="T38" fmla="*/ 871 w 1886"/>
                  <a:gd name="T39" fmla="*/ 129 h 2092"/>
                  <a:gd name="T40" fmla="*/ 1003 w 1886"/>
                  <a:gd name="T41" fmla="*/ 78 h 2092"/>
                  <a:gd name="T42" fmla="*/ 1134 w 1886"/>
                  <a:gd name="T43" fmla="*/ 39 h 2092"/>
                  <a:gd name="T44" fmla="*/ 1265 w 1886"/>
                  <a:gd name="T45" fmla="*/ 13 h 2092"/>
                  <a:gd name="T46" fmla="*/ 1392 w 1886"/>
                  <a:gd name="T47" fmla="*/ 0 h 2092"/>
                  <a:gd name="T48" fmla="*/ 1452 w 1886"/>
                  <a:gd name="T49" fmla="*/ 12 h 2092"/>
                  <a:gd name="T50" fmla="*/ 1524 w 1886"/>
                  <a:gd name="T51" fmla="*/ 5 h 2092"/>
                  <a:gd name="T52" fmla="*/ 1561 w 1886"/>
                  <a:gd name="T53" fmla="*/ 10 h 2092"/>
                  <a:gd name="T54" fmla="*/ 1595 w 1886"/>
                  <a:gd name="T55" fmla="*/ 18 h 2092"/>
                  <a:gd name="T56" fmla="*/ 1640 w 1886"/>
                  <a:gd name="T57" fmla="*/ 31 h 2092"/>
                  <a:gd name="T58" fmla="*/ 1686 w 1886"/>
                  <a:gd name="T59" fmla="*/ 52 h 2092"/>
                  <a:gd name="T60" fmla="*/ 1727 w 1886"/>
                  <a:gd name="T61" fmla="*/ 79 h 2092"/>
                  <a:gd name="T62" fmla="*/ 1764 w 1886"/>
                  <a:gd name="T63" fmla="*/ 114 h 2092"/>
                  <a:gd name="T64" fmla="*/ 1796 w 1886"/>
                  <a:gd name="T65" fmla="*/ 157 h 2092"/>
                  <a:gd name="T66" fmla="*/ 1824 w 1886"/>
                  <a:gd name="T67" fmla="*/ 209 h 2092"/>
                  <a:gd name="T68" fmla="*/ 1848 w 1886"/>
                  <a:gd name="T69" fmla="*/ 270 h 2092"/>
                  <a:gd name="T70" fmla="*/ 1865 w 1886"/>
                  <a:gd name="T71" fmla="*/ 339 h 2092"/>
                  <a:gd name="T72" fmla="*/ 1863 w 1886"/>
                  <a:gd name="T73" fmla="*/ 419 h 2092"/>
                  <a:gd name="T74" fmla="*/ 1886 w 1886"/>
                  <a:gd name="T75" fmla="*/ 620 h 2092"/>
                  <a:gd name="T76" fmla="*/ 1835 w 1886"/>
                  <a:gd name="T77" fmla="*/ 843 h 2092"/>
                  <a:gd name="T78" fmla="*/ 1854 w 1886"/>
                  <a:gd name="T79" fmla="*/ 938 h 2092"/>
                  <a:gd name="T80" fmla="*/ 1828 w 1886"/>
                  <a:gd name="T81" fmla="*/ 1085 h 2092"/>
                  <a:gd name="T82" fmla="*/ 1796 w 1886"/>
                  <a:gd name="T83" fmla="*/ 1226 h 2092"/>
                  <a:gd name="T84" fmla="*/ 1714 w 1886"/>
                  <a:gd name="T85" fmla="*/ 1299 h 2092"/>
                  <a:gd name="T86" fmla="*/ 1733 w 1886"/>
                  <a:gd name="T87" fmla="*/ 1467 h 2092"/>
                  <a:gd name="T88" fmla="*/ 1670 w 1886"/>
                  <a:gd name="T89" fmla="*/ 1669 h 2092"/>
                  <a:gd name="T90" fmla="*/ 1630 w 1886"/>
                  <a:gd name="T91" fmla="*/ 1785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86" h="2092">
                    <a:moveTo>
                      <a:pt x="1630" y="1785"/>
                    </a:moveTo>
                    <a:lnTo>
                      <a:pt x="456" y="2092"/>
                    </a:lnTo>
                    <a:lnTo>
                      <a:pt x="606" y="1184"/>
                    </a:lnTo>
                    <a:lnTo>
                      <a:pt x="556" y="1190"/>
                    </a:lnTo>
                    <a:lnTo>
                      <a:pt x="550" y="1191"/>
                    </a:lnTo>
                    <a:lnTo>
                      <a:pt x="536" y="1193"/>
                    </a:lnTo>
                    <a:lnTo>
                      <a:pt x="513" y="1194"/>
                    </a:lnTo>
                    <a:lnTo>
                      <a:pt x="487" y="1194"/>
                    </a:lnTo>
                    <a:lnTo>
                      <a:pt x="455" y="1194"/>
                    </a:lnTo>
                    <a:lnTo>
                      <a:pt x="419" y="1191"/>
                    </a:lnTo>
                    <a:lnTo>
                      <a:pt x="379" y="1186"/>
                    </a:lnTo>
                    <a:lnTo>
                      <a:pt x="338" y="1178"/>
                    </a:lnTo>
                    <a:lnTo>
                      <a:pt x="294" y="1167"/>
                    </a:lnTo>
                    <a:lnTo>
                      <a:pt x="249" y="1150"/>
                    </a:lnTo>
                    <a:lnTo>
                      <a:pt x="204" y="1129"/>
                    </a:lnTo>
                    <a:lnTo>
                      <a:pt x="161" y="1103"/>
                    </a:lnTo>
                    <a:lnTo>
                      <a:pt x="118" y="1070"/>
                    </a:lnTo>
                    <a:lnTo>
                      <a:pt x="79" y="1033"/>
                    </a:lnTo>
                    <a:lnTo>
                      <a:pt x="43" y="986"/>
                    </a:lnTo>
                    <a:lnTo>
                      <a:pt x="10" y="932"/>
                    </a:lnTo>
                    <a:lnTo>
                      <a:pt x="2" y="909"/>
                    </a:lnTo>
                    <a:lnTo>
                      <a:pt x="0" y="883"/>
                    </a:lnTo>
                    <a:lnTo>
                      <a:pt x="2" y="854"/>
                    </a:lnTo>
                    <a:lnTo>
                      <a:pt x="11" y="822"/>
                    </a:lnTo>
                    <a:lnTo>
                      <a:pt x="26" y="788"/>
                    </a:lnTo>
                    <a:lnTo>
                      <a:pt x="45" y="752"/>
                    </a:lnTo>
                    <a:lnTo>
                      <a:pt x="70" y="713"/>
                    </a:lnTo>
                    <a:lnTo>
                      <a:pt x="100" y="672"/>
                    </a:lnTo>
                    <a:lnTo>
                      <a:pt x="119" y="648"/>
                    </a:lnTo>
                    <a:lnTo>
                      <a:pt x="141" y="623"/>
                    </a:lnTo>
                    <a:lnTo>
                      <a:pt x="165" y="598"/>
                    </a:lnTo>
                    <a:lnTo>
                      <a:pt x="188" y="573"/>
                    </a:lnTo>
                    <a:lnTo>
                      <a:pt x="214" y="549"/>
                    </a:lnTo>
                    <a:lnTo>
                      <a:pt x="242" y="523"/>
                    </a:lnTo>
                    <a:lnTo>
                      <a:pt x="270" y="498"/>
                    </a:lnTo>
                    <a:lnTo>
                      <a:pt x="299" y="473"/>
                    </a:lnTo>
                    <a:lnTo>
                      <a:pt x="330" y="449"/>
                    </a:lnTo>
                    <a:lnTo>
                      <a:pt x="361" y="424"/>
                    </a:lnTo>
                    <a:lnTo>
                      <a:pt x="394" y="399"/>
                    </a:lnTo>
                    <a:lnTo>
                      <a:pt x="428" y="376"/>
                    </a:lnTo>
                    <a:lnTo>
                      <a:pt x="461" y="351"/>
                    </a:lnTo>
                    <a:lnTo>
                      <a:pt x="497" y="328"/>
                    </a:lnTo>
                    <a:lnTo>
                      <a:pt x="533" y="304"/>
                    </a:lnTo>
                    <a:lnTo>
                      <a:pt x="569" y="282"/>
                    </a:lnTo>
                    <a:lnTo>
                      <a:pt x="569" y="307"/>
                    </a:lnTo>
                    <a:lnTo>
                      <a:pt x="592" y="307"/>
                    </a:lnTo>
                    <a:lnTo>
                      <a:pt x="592" y="270"/>
                    </a:lnTo>
                    <a:lnTo>
                      <a:pt x="612" y="259"/>
                    </a:lnTo>
                    <a:lnTo>
                      <a:pt x="633" y="246"/>
                    </a:lnTo>
                    <a:lnTo>
                      <a:pt x="654" y="234"/>
                    </a:lnTo>
                    <a:lnTo>
                      <a:pt x="676" y="222"/>
                    </a:lnTo>
                    <a:lnTo>
                      <a:pt x="698" y="212"/>
                    </a:lnTo>
                    <a:lnTo>
                      <a:pt x="719" y="200"/>
                    </a:lnTo>
                    <a:lnTo>
                      <a:pt x="741" y="188"/>
                    </a:lnTo>
                    <a:lnTo>
                      <a:pt x="763" y="178"/>
                    </a:lnTo>
                    <a:lnTo>
                      <a:pt x="763" y="214"/>
                    </a:lnTo>
                    <a:lnTo>
                      <a:pt x="784" y="214"/>
                    </a:lnTo>
                    <a:lnTo>
                      <a:pt x="784" y="168"/>
                    </a:lnTo>
                    <a:lnTo>
                      <a:pt x="827" y="148"/>
                    </a:lnTo>
                    <a:lnTo>
                      <a:pt x="871" y="129"/>
                    </a:lnTo>
                    <a:lnTo>
                      <a:pt x="914" y="110"/>
                    </a:lnTo>
                    <a:lnTo>
                      <a:pt x="958" y="93"/>
                    </a:lnTo>
                    <a:lnTo>
                      <a:pt x="1003" y="78"/>
                    </a:lnTo>
                    <a:lnTo>
                      <a:pt x="1047" y="64"/>
                    </a:lnTo>
                    <a:lnTo>
                      <a:pt x="1091" y="51"/>
                    </a:lnTo>
                    <a:lnTo>
                      <a:pt x="1134" y="39"/>
                    </a:lnTo>
                    <a:lnTo>
                      <a:pt x="1178" y="28"/>
                    </a:lnTo>
                    <a:lnTo>
                      <a:pt x="1221" y="19"/>
                    </a:lnTo>
                    <a:lnTo>
                      <a:pt x="1265" y="13"/>
                    </a:lnTo>
                    <a:lnTo>
                      <a:pt x="1307" y="6"/>
                    </a:lnTo>
                    <a:lnTo>
                      <a:pt x="1350" y="2"/>
                    </a:lnTo>
                    <a:lnTo>
                      <a:pt x="1392" y="0"/>
                    </a:lnTo>
                    <a:lnTo>
                      <a:pt x="1432" y="0"/>
                    </a:lnTo>
                    <a:lnTo>
                      <a:pt x="1472" y="1"/>
                    </a:lnTo>
                    <a:lnTo>
                      <a:pt x="1452" y="12"/>
                    </a:lnTo>
                    <a:lnTo>
                      <a:pt x="1462" y="31"/>
                    </a:lnTo>
                    <a:lnTo>
                      <a:pt x="1513" y="4"/>
                    </a:lnTo>
                    <a:lnTo>
                      <a:pt x="1524" y="5"/>
                    </a:lnTo>
                    <a:lnTo>
                      <a:pt x="1537" y="6"/>
                    </a:lnTo>
                    <a:lnTo>
                      <a:pt x="1549" y="9"/>
                    </a:lnTo>
                    <a:lnTo>
                      <a:pt x="1561" y="10"/>
                    </a:lnTo>
                    <a:lnTo>
                      <a:pt x="1573" y="13"/>
                    </a:lnTo>
                    <a:lnTo>
                      <a:pt x="1584" y="15"/>
                    </a:lnTo>
                    <a:lnTo>
                      <a:pt x="1595" y="18"/>
                    </a:lnTo>
                    <a:lnTo>
                      <a:pt x="1606" y="21"/>
                    </a:lnTo>
                    <a:lnTo>
                      <a:pt x="1623" y="26"/>
                    </a:lnTo>
                    <a:lnTo>
                      <a:pt x="1640" y="31"/>
                    </a:lnTo>
                    <a:lnTo>
                      <a:pt x="1656" y="38"/>
                    </a:lnTo>
                    <a:lnTo>
                      <a:pt x="1671" y="44"/>
                    </a:lnTo>
                    <a:lnTo>
                      <a:pt x="1686" y="52"/>
                    </a:lnTo>
                    <a:lnTo>
                      <a:pt x="1700" y="61"/>
                    </a:lnTo>
                    <a:lnTo>
                      <a:pt x="1714" y="70"/>
                    </a:lnTo>
                    <a:lnTo>
                      <a:pt x="1727" y="79"/>
                    </a:lnTo>
                    <a:lnTo>
                      <a:pt x="1740" y="91"/>
                    </a:lnTo>
                    <a:lnTo>
                      <a:pt x="1752" y="103"/>
                    </a:lnTo>
                    <a:lnTo>
                      <a:pt x="1764" y="114"/>
                    </a:lnTo>
                    <a:lnTo>
                      <a:pt x="1775" y="129"/>
                    </a:lnTo>
                    <a:lnTo>
                      <a:pt x="1786" y="143"/>
                    </a:lnTo>
                    <a:lnTo>
                      <a:pt x="1796" y="157"/>
                    </a:lnTo>
                    <a:lnTo>
                      <a:pt x="1805" y="173"/>
                    </a:lnTo>
                    <a:lnTo>
                      <a:pt x="1815" y="190"/>
                    </a:lnTo>
                    <a:lnTo>
                      <a:pt x="1824" y="209"/>
                    </a:lnTo>
                    <a:lnTo>
                      <a:pt x="1833" y="229"/>
                    </a:lnTo>
                    <a:lnTo>
                      <a:pt x="1841" y="250"/>
                    </a:lnTo>
                    <a:lnTo>
                      <a:pt x="1848" y="270"/>
                    </a:lnTo>
                    <a:lnTo>
                      <a:pt x="1855" y="292"/>
                    </a:lnTo>
                    <a:lnTo>
                      <a:pt x="1860" y="316"/>
                    </a:lnTo>
                    <a:lnTo>
                      <a:pt x="1865" y="339"/>
                    </a:lnTo>
                    <a:lnTo>
                      <a:pt x="1870" y="363"/>
                    </a:lnTo>
                    <a:lnTo>
                      <a:pt x="1844" y="407"/>
                    </a:lnTo>
                    <a:lnTo>
                      <a:pt x="1863" y="419"/>
                    </a:lnTo>
                    <a:lnTo>
                      <a:pt x="1876" y="397"/>
                    </a:lnTo>
                    <a:lnTo>
                      <a:pt x="1886" y="505"/>
                    </a:lnTo>
                    <a:lnTo>
                      <a:pt x="1886" y="620"/>
                    </a:lnTo>
                    <a:lnTo>
                      <a:pt x="1880" y="740"/>
                    </a:lnTo>
                    <a:lnTo>
                      <a:pt x="1865" y="864"/>
                    </a:lnTo>
                    <a:lnTo>
                      <a:pt x="1835" y="843"/>
                    </a:lnTo>
                    <a:lnTo>
                      <a:pt x="1822" y="861"/>
                    </a:lnTo>
                    <a:lnTo>
                      <a:pt x="1861" y="888"/>
                    </a:lnTo>
                    <a:lnTo>
                      <a:pt x="1854" y="938"/>
                    </a:lnTo>
                    <a:lnTo>
                      <a:pt x="1846" y="987"/>
                    </a:lnTo>
                    <a:lnTo>
                      <a:pt x="1837" y="1035"/>
                    </a:lnTo>
                    <a:lnTo>
                      <a:pt x="1828" y="1085"/>
                    </a:lnTo>
                    <a:lnTo>
                      <a:pt x="1817" y="1133"/>
                    </a:lnTo>
                    <a:lnTo>
                      <a:pt x="1807" y="1180"/>
                    </a:lnTo>
                    <a:lnTo>
                      <a:pt x="1796" y="1226"/>
                    </a:lnTo>
                    <a:lnTo>
                      <a:pt x="1785" y="1272"/>
                    </a:lnTo>
                    <a:lnTo>
                      <a:pt x="1714" y="1272"/>
                    </a:lnTo>
                    <a:lnTo>
                      <a:pt x="1714" y="1299"/>
                    </a:lnTo>
                    <a:lnTo>
                      <a:pt x="1778" y="1299"/>
                    </a:lnTo>
                    <a:lnTo>
                      <a:pt x="1755" y="1385"/>
                    </a:lnTo>
                    <a:lnTo>
                      <a:pt x="1733" y="1467"/>
                    </a:lnTo>
                    <a:lnTo>
                      <a:pt x="1709" y="1541"/>
                    </a:lnTo>
                    <a:lnTo>
                      <a:pt x="1688" y="1609"/>
                    </a:lnTo>
                    <a:lnTo>
                      <a:pt x="1670" y="1669"/>
                    </a:lnTo>
                    <a:lnTo>
                      <a:pt x="1653" y="1718"/>
                    </a:lnTo>
                    <a:lnTo>
                      <a:pt x="1640" y="1757"/>
                    </a:lnTo>
                    <a:lnTo>
                      <a:pt x="1630" y="17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Freeform 9"/>
              <p:cNvSpPr>
                <a:spLocks/>
              </p:cNvSpPr>
              <p:nvPr/>
            </p:nvSpPr>
            <p:spPr bwMode="auto">
              <a:xfrm>
                <a:off x="3316288" y="4247357"/>
                <a:ext cx="1943100" cy="919163"/>
              </a:xfrm>
              <a:custGeom>
                <a:avLst/>
                <a:gdLst>
                  <a:gd name="T0" fmla="*/ 214 w 1224"/>
                  <a:gd name="T1" fmla="*/ 579 h 579"/>
                  <a:gd name="T2" fmla="*/ 135 w 1224"/>
                  <a:gd name="T3" fmla="*/ 310 h 579"/>
                  <a:gd name="T4" fmla="*/ 0 w 1224"/>
                  <a:gd name="T5" fmla="*/ 388 h 579"/>
                  <a:gd name="T6" fmla="*/ 31 w 1224"/>
                  <a:gd name="T7" fmla="*/ 310 h 579"/>
                  <a:gd name="T8" fmla="*/ 1216 w 1224"/>
                  <a:gd name="T9" fmla="*/ 0 h 579"/>
                  <a:gd name="T10" fmla="*/ 1224 w 1224"/>
                  <a:gd name="T11" fmla="*/ 142 h 579"/>
                  <a:gd name="T12" fmla="*/ 214 w 1224"/>
                  <a:gd name="T13" fmla="*/ 579 h 579"/>
                </a:gdLst>
                <a:ahLst/>
                <a:cxnLst>
                  <a:cxn ang="0">
                    <a:pos x="T0" y="T1"/>
                  </a:cxn>
                  <a:cxn ang="0">
                    <a:pos x="T2" y="T3"/>
                  </a:cxn>
                  <a:cxn ang="0">
                    <a:pos x="T4" y="T5"/>
                  </a:cxn>
                  <a:cxn ang="0">
                    <a:pos x="T6" y="T7"/>
                  </a:cxn>
                  <a:cxn ang="0">
                    <a:pos x="T8" y="T9"/>
                  </a:cxn>
                  <a:cxn ang="0">
                    <a:pos x="T10" y="T11"/>
                  </a:cxn>
                  <a:cxn ang="0">
                    <a:pos x="T12" y="T13"/>
                  </a:cxn>
                </a:cxnLst>
                <a:rect l="0" t="0" r="r" b="b"/>
                <a:pathLst>
                  <a:path w="1224" h="579">
                    <a:moveTo>
                      <a:pt x="214" y="579"/>
                    </a:moveTo>
                    <a:lnTo>
                      <a:pt x="135" y="310"/>
                    </a:lnTo>
                    <a:lnTo>
                      <a:pt x="0" y="388"/>
                    </a:lnTo>
                    <a:lnTo>
                      <a:pt x="31" y="310"/>
                    </a:lnTo>
                    <a:lnTo>
                      <a:pt x="1216" y="0"/>
                    </a:lnTo>
                    <a:lnTo>
                      <a:pt x="1224" y="142"/>
                    </a:lnTo>
                    <a:lnTo>
                      <a:pt x="214" y="5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Freeform 10"/>
              <p:cNvSpPr>
                <a:spLocks/>
              </p:cNvSpPr>
              <p:nvPr/>
            </p:nvSpPr>
            <p:spPr bwMode="auto">
              <a:xfrm>
                <a:off x="3886200" y="1670845"/>
                <a:ext cx="46038" cy="96838"/>
              </a:xfrm>
              <a:custGeom>
                <a:avLst/>
                <a:gdLst>
                  <a:gd name="T0" fmla="*/ 29 w 29"/>
                  <a:gd name="T1" fmla="*/ 57 h 61"/>
                  <a:gd name="T2" fmla="*/ 22 w 29"/>
                  <a:gd name="T3" fmla="*/ 0 h 61"/>
                  <a:gd name="T4" fmla="*/ 0 w 29"/>
                  <a:gd name="T5" fmla="*/ 4 h 61"/>
                  <a:gd name="T6" fmla="*/ 8 w 29"/>
                  <a:gd name="T7" fmla="*/ 61 h 61"/>
                  <a:gd name="T8" fmla="*/ 29 w 29"/>
                  <a:gd name="T9" fmla="*/ 57 h 61"/>
                </a:gdLst>
                <a:ahLst/>
                <a:cxnLst>
                  <a:cxn ang="0">
                    <a:pos x="T0" y="T1"/>
                  </a:cxn>
                  <a:cxn ang="0">
                    <a:pos x="T2" y="T3"/>
                  </a:cxn>
                  <a:cxn ang="0">
                    <a:pos x="T4" y="T5"/>
                  </a:cxn>
                  <a:cxn ang="0">
                    <a:pos x="T6" y="T7"/>
                  </a:cxn>
                  <a:cxn ang="0">
                    <a:pos x="T8" y="T9"/>
                  </a:cxn>
                </a:cxnLst>
                <a:rect l="0" t="0" r="r" b="b"/>
                <a:pathLst>
                  <a:path w="29" h="61">
                    <a:moveTo>
                      <a:pt x="29" y="57"/>
                    </a:moveTo>
                    <a:lnTo>
                      <a:pt x="22" y="0"/>
                    </a:lnTo>
                    <a:lnTo>
                      <a:pt x="0" y="4"/>
                    </a:lnTo>
                    <a:lnTo>
                      <a:pt x="8" y="61"/>
                    </a:lnTo>
                    <a:lnTo>
                      <a:pt x="29"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Freeform 330"/>
              <p:cNvSpPr>
                <a:spLocks/>
              </p:cNvSpPr>
              <p:nvPr/>
            </p:nvSpPr>
            <p:spPr bwMode="auto">
              <a:xfrm>
                <a:off x="3908425" y="1799432"/>
                <a:ext cx="55563" cy="96838"/>
              </a:xfrm>
              <a:custGeom>
                <a:avLst/>
                <a:gdLst>
                  <a:gd name="T0" fmla="*/ 15 w 35"/>
                  <a:gd name="T1" fmla="*/ 61 h 61"/>
                  <a:gd name="T2" fmla="*/ 35 w 35"/>
                  <a:gd name="T3" fmla="*/ 55 h 61"/>
                  <a:gd name="T4" fmla="*/ 21 w 35"/>
                  <a:gd name="T5" fmla="*/ 0 h 61"/>
                  <a:gd name="T6" fmla="*/ 0 w 35"/>
                  <a:gd name="T7" fmla="*/ 5 h 61"/>
                  <a:gd name="T8" fmla="*/ 15 w 35"/>
                  <a:gd name="T9" fmla="*/ 61 h 61"/>
                </a:gdLst>
                <a:ahLst/>
                <a:cxnLst>
                  <a:cxn ang="0">
                    <a:pos x="T0" y="T1"/>
                  </a:cxn>
                  <a:cxn ang="0">
                    <a:pos x="T2" y="T3"/>
                  </a:cxn>
                  <a:cxn ang="0">
                    <a:pos x="T4" y="T5"/>
                  </a:cxn>
                  <a:cxn ang="0">
                    <a:pos x="T6" y="T7"/>
                  </a:cxn>
                  <a:cxn ang="0">
                    <a:pos x="T8" y="T9"/>
                  </a:cxn>
                </a:cxnLst>
                <a:rect l="0" t="0" r="r" b="b"/>
                <a:pathLst>
                  <a:path w="35" h="61">
                    <a:moveTo>
                      <a:pt x="15" y="61"/>
                    </a:moveTo>
                    <a:lnTo>
                      <a:pt x="35" y="55"/>
                    </a:lnTo>
                    <a:lnTo>
                      <a:pt x="21" y="0"/>
                    </a:lnTo>
                    <a:lnTo>
                      <a:pt x="0" y="5"/>
                    </a:lnTo>
                    <a:lnTo>
                      <a:pt x="15"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Freeform 331"/>
              <p:cNvSpPr>
                <a:spLocks/>
              </p:cNvSpPr>
              <p:nvPr/>
            </p:nvSpPr>
            <p:spPr bwMode="auto">
              <a:xfrm>
                <a:off x="3946525" y="1924845"/>
                <a:ext cx="65088" cy="96838"/>
              </a:xfrm>
              <a:custGeom>
                <a:avLst/>
                <a:gdLst>
                  <a:gd name="T0" fmla="*/ 22 w 41"/>
                  <a:gd name="T1" fmla="*/ 61 h 61"/>
                  <a:gd name="T2" fmla="*/ 41 w 41"/>
                  <a:gd name="T3" fmla="*/ 53 h 61"/>
                  <a:gd name="T4" fmla="*/ 20 w 41"/>
                  <a:gd name="T5" fmla="*/ 0 h 61"/>
                  <a:gd name="T6" fmla="*/ 0 w 41"/>
                  <a:gd name="T7" fmla="*/ 8 h 61"/>
                  <a:gd name="T8" fmla="*/ 22 w 41"/>
                  <a:gd name="T9" fmla="*/ 61 h 61"/>
                </a:gdLst>
                <a:ahLst/>
                <a:cxnLst>
                  <a:cxn ang="0">
                    <a:pos x="T0" y="T1"/>
                  </a:cxn>
                  <a:cxn ang="0">
                    <a:pos x="T2" y="T3"/>
                  </a:cxn>
                  <a:cxn ang="0">
                    <a:pos x="T4" y="T5"/>
                  </a:cxn>
                  <a:cxn ang="0">
                    <a:pos x="T6" y="T7"/>
                  </a:cxn>
                  <a:cxn ang="0">
                    <a:pos x="T8" y="T9"/>
                  </a:cxn>
                </a:cxnLst>
                <a:rect l="0" t="0" r="r" b="b"/>
                <a:pathLst>
                  <a:path w="41" h="61">
                    <a:moveTo>
                      <a:pt x="22" y="61"/>
                    </a:moveTo>
                    <a:lnTo>
                      <a:pt x="41" y="53"/>
                    </a:lnTo>
                    <a:lnTo>
                      <a:pt x="20" y="0"/>
                    </a:lnTo>
                    <a:lnTo>
                      <a:pt x="0" y="8"/>
                    </a:lnTo>
                    <a:lnTo>
                      <a:pt x="22"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Freeform 13"/>
              <p:cNvSpPr>
                <a:spLocks/>
              </p:cNvSpPr>
              <p:nvPr/>
            </p:nvSpPr>
            <p:spPr bwMode="auto">
              <a:xfrm>
                <a:off x="3998913" y="2042320"/>
                <a:ext cx="74613" cy="96838"/>
              </a:xfrm>
              <a:custGeom>
                <a:avLst/>
                <a:gdLst>
                  <a:gd name="T0" fmla="*/ 29 w 47"/>
                  <a:gd name="T1" fmla="*/ 61 h 61"/>
                  <a:gd name="T2" fmla="*/ 47 w 47"/>
                  <a:gd name="T3" fmla="*/ 51 h 61"/>
                  <a:gd name="T4" fmla="*/ 20 w 47"/>
                  <a:gd name="T5" fmla="*/ 0 h 61"/>
                  <a:gd name="T6" fmla="*/ 0 w 47"/>
                  <a:gd name="T7" fmla="*/ 10 h 61"/>
                  <a:gd name="T8" fmla="*/ 29 w 47"/>
                  <a:gd name="T9" fmla="*/ 61 h 61"/>
                </a:gdLst>
                <a:ahLst/>
                <a:cxnLst>
                  <a:cxn ang="0">
                    <a:pos x="T0" y="T1"/>
                  </a:cxn>
                  <a:cxn ang="0">
                    <a:pos x="T2" y="T3"/>
                  </a:cxn>
                  <a:cxn ang="0">
                    <a:pos x="T4" y="T5"/>
                  </a:cxn>
                  <a:cxn ang="0">
                    <a:pos x="T6" y="T7"/>
                  </a:cxn>
                  <a:cxn ang="0">
                    <a:pos x="T8" y="T9"/>
                  </a:cxn>
                </a:cxnLst>
                <a:rect l="0" t="0" r="r" b="b"/>
                <a:pathLst>
                  <a:path w="47" h="61">
                    <a:moveTo>
                      <a:pt x="29" y="61"/>
                    </a:moveTo>
                    <a:lnTo>
                      <a:pt x="47" y="51"/>
                    </a:lnTo>
                    <a:lnTo>
                      <a:pt x="20" y="0"/>
                    </a:lnTo>
                    <a:lnTo>
                      <a:pt x="0" y="10"/>
                    </a:lnTo>
                    <a:lnTo>
                      <a:pt x="29"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Freeform 14"/>
              <p:cNvSpPr>
                <a:spLocks/>
              </p:cNvSpPr>
              <p:nvPr/>
            </p:nvSpPr>
            <p:spPr bwMode="auto">
              <a:xfrm>
                <a:off x="4057650" y="2623345"/>
                <a:ext cx="82550" cy="93663"/>
              </a:xfrm>
              <a:custGeom>
                <a:avLst/>
                <a:gdLst>
                  <a:gd name="T0" fmla="*/ 0 w 52"/>
                  <a:gd name="T1" fmla="*/ 13 h 59"/>
                  <a:gd name="T2" fmla="*/ 34 w 52"/>
                  <a:gd name="T3" fmla="*/ 59 h 59"/>
                  <a:gd name="T4" fmla="*/ 52 w 52"/>
                  <a:gd name="T5" fmla="*/ 46 h 59"/>
                  <a:gd name="T6" fmla="*/ 18 w 52"/>
                  <a:gd name="T7" fmla="*/ 0 h 59"/>
                  <a:gd name="T8" fmla="*/ 0 w 52"/>
                  <a:gd name="T9" fmla="*/ 13 h 59"/>
                </a:gdLst>
                <a:ahLst/>
                <a:cxnLst>
                  <a:cxn ang="0">
                    <a:pos x="T0" y="T1"/>
                  </a:cxn>
                  <a:cxn ang="0">
                    <a:pos x="T2" y="T3"/>
                  </a:cxn>
                  <a:cxn ang="0">
                    <a:pos x="T4" y="T5"/>
                  </a:cxn>
                  <a:cxn ang="0">
                    <a:pos x="T6" y="T7"/>
                  </a:cxn>
                  <a:cxn ang="0">
                    <a:pos x="T8" y="T9"/>
                  </a:cxn>
                </a:cxnLst>
                <a:rect l="0" t="0" r="r" b="b"/>
                <a:pathLst>
                  <a:path w="52" h="59">
                    <a:moveTo>
                      <a:pt x="0" y="13"/>
                    </a:moveTo>
                    <a:lnTo>
                      <a:pt x="34" y="59"/>
                    </a:lnTo>
                    <a:lnTo>
                      <a:pt x="52" y="46"/>
                    </a:lnTo>
                    <a:lnTo>
                      <a:pt x="18"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Freeform 15"/>
              <p:cNvSpPr>
                <a:spLocks/>
              </p:cNvSpPr>
              <p:nvPr/>
            </p:nvSpPr>
            <p:spPr bwMode="auto">
              <a:xfrm>
                <a:off x="4140200" y="2726532"/>
                <a:ext cx="87313" cy="90488"/>
              </a:xfrm>
              <a:custGeom>
                <a:avLst/>
                <a:gdLst>
                  <a:gd name="T0" fmla="*/ 0 w 55"/>
                  <a:gd name="T1" fmla="*/ 14 h 57"/>
                  <a:gd name="T2" fmla="*/ 39 w 55"/>
                  <a:gd name="T3" fmla="*/ 57 h 57"/>
                  <a:gd name="T4" fmla="*/ 55 w 55"/>
                  <a:gd name="T5" fmla="*/ 41 h 57"/>
                  <a:gd name="T6" fmla="*/ 16 w 55"/>
                  <a:gd name="T7" fmla="*/ 0 h 57"/>
                  <a:gd name="T8" fmla="*/ 0 w 55"/>
                  <a:gd name="T9" fmla="*/ 14 h 57"/>
                </a:gdLst>
                <a:ahLst/>
                <a:cxnLst>
                  <a:cxn ang="0">
                    <a:pos x="T0" y="T1"/>
                  </a:cxn>
                  <a:cxn ang="0">
                    <a:pos x="T2" y="T3"/>
                  </a:cxn>
                  <a:cxn ang="0">
                    <a:pos x="T4" y="T5"/>
                  </a:cxn>
                  <a:cxn ang="0">
                    <a:pos x="T6" y="T7"/>
                  </a:cxn>
                  <a:cxn ang="0">
                    <a:pos x="T8" y="T9"/>
                  </a:cxn>
                </a:cxnLst>
                <a:rect l="0" t="0" r="r" b="b"/>
                <a:pathLst>
                  <a:path w="55" h="57">
                    <a:moveTo>
                      <a:pt x="0" y="14"/>
                    </a:moveTo>
                    <a:lnTo>
                      <a:pt x="39" y="57"/>
                    </a:lnTo>
                    <a:lnTo>
                      <a:pt x="55" y="41"/>
                    </a:lnTo>
                    <a:lnTo>
                      <a:pt x="16"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Freeform 16"/>
              <p:cNvSpPr>
                <a:spLocks/>
              </p:cNvSpPr>
              <p:nvPr/>
            </p:nvSpPr>
            <p:spPr bwMode="auto">
              <a:xfrm>
                <a:off x="4235450" y="2817020"/>
                <a:ext cx="88900" cy="85725"/>
              </a:xfrm>
              <a:custGeom>
                <a:avLst/>
                <a:gdLst>
                  <a:gd name="T0" fmla="*/ 0 w 56"/>
                  <a:gd name="T1" fmla="*/ 17 h 54"/>
                  <a:gd name="T2" fmla="*/ 43 w 56"/>
                  <a:gd name="T3" fmla="*/ 54 h 54"/>
                  <a:gd name="T4" fmla="*/ 56 w 56"/>
                  <a:gd name="T5" fmla="*/ 38 h 54"/>
                  <a:gd name="T6" fmla="*/ 14 w 56"/>
                  <a:gd name="T7" fmla="*/ 0 h 54"/>
                  <a:gd name="T8" fmla="*/ 0 w 56"/>
                  <a:gd name="T9" fmla="*/ 17 h 54"/>
                </a:gdLst>
                <a:ahLst/>
                <a:cxnLst>
                  <a:cxn ang="0">
                    <a:pos x="T0" y="T1"/>
                  </a:cxn>
                  <a:cxn ang="0">
                    <a:pos x="T2" y="T3"/>
                  </a:cxn>
                  <a:cxn ang="0">
                    <a:pos x="T4" y="T5"/>
                  </a:cxn>
                  <a:cxn ang="0">
                    <a:pos x="T6" y="T7"/>
                  </a:cxn>
                  <a:cxn ang="0">
                    <a:pos x="T8" y="T9"/>
                  </a:cxn>
                </a:cxnLst>
                <a:rect l="0" t="0" r="r" b="b"/>
                <a:pathLst>
                  <a:path w="56" h="54">
                    <a:moveTo>
                      <a:pt x="0" y="17"/>
                    </a:moveTo>
                    <a:lnTo>
                      <a:pt x="43" y="54"/>
                    </a:lnTo>
                    <a:lnTo>
                      <a:pt x="56" y="38"/>
                    </a:lnTo>
                    <a:lnTo>
                      <a:pt x="14" y="0"/>
                    </a:lnTo>
                    <a:lnTo>
                      <a:pt x="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Freeform 17"/>
              <p:cNvSpPr>
                <a:spLocks/>
              </p:cNvSpPr>
              <p:nvPr/>
            </p:nvSpPr>
            <p:spPr bwMode="auto">
              <a:xfrm>
                <a:off x="4338638" y="2897982"/>
                <a:ext cx="95250" cy="77788"/>
              </a:xfrm>
              <a:custGeom>
                <a:avLst/>
                <a:gdLst>
                  <a:gd name="T0" fmla="*/ 0 w 60"/>
                  <a:gd name="T1" fmla="*/ 18 h 49"/>
                  <a:gd name="T2" fmla="*/ 48 w 60"/>
                  <a:gd name="T3" fmla="*/ 49 h 49"/>
                  <a:gd name="T4" fmla="*/ 60 w 60"/>
                  <a:gd name="T5" fmla="*/ 31 h 49"/>
                  <a:gd name="T6" fmla="*/ 12 w 60"/>
                  <a:gd name="T7" fmla="*/ 0 h 49"/>
                  <a:gd name="T8" fmla="*/ 0 w 60"/>
                  <a:gd name="T9" fmla="*/ 18 h 49"/>
                </a:gdLst>
                <a:ahLst/>
                <a:cxnLst>
                  <a:cxn ang="0">
                    <a:pos x="T0" y="T1"/>
                  </a:cxn>
                  <a:cxn ang="0">
                    <a:pos x="T2" y="T3"/>
                  </a:cxn>
                  <a:cxn ang="0">
                    <a:pos x="T4" y="T5"/>
                  </a:cxn>
                  <a:cxn ang="0">
                    <a:pos x="T6" y="T7"/>
                  </a:cxn>
                  <a:cxn ang="0">
                    <a:pos x="T8" y="T9"/>
                  </a:cxn>
                </a:cxnLst>
                <a:rect l="0" t="0" r="r" b="b"/>
                <a:pathLst>
                  <a:path w="60" h="49">
                    <a:moveTo>
                      <a:pt x="0" y="18"/>
                    </a:moveTo>
                    <a:lnTo>
                      <a:pt x="48" y="49"/>
                    </a:lnTo>
                    <a:lnTo>
                      <a:pt x="60" y="31"/>
                    </a:lnTo>
                    <a:lnTo>
                      <a:pt x="12"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Freeform 18"/>
              <p:cNvSpPr>
                <a:spLocks/>
              </p:cNvSpPr>
              <p:nvPr/>
            </p:nvSpPr>
            <p:spPr bwMode="auto">
              <a:xfrm>
                <a:off x="4454525" y="2963070"/>
                <a:ext cx="96838" cy="73025"/>
              </a:xfrm>
              <a:custGeom>
                <a:avLst/>
                <a:gdLst>
                  <a:gd name="T0" fmla="*/ 0 w 61"/>
                  <a:gd name="T1" fmla="*/ 20 h 46"/>
                  <a:gd name="T2" fmla="*/ 50 w 61"/>
                  <a:gd name="T3" fmla="*/ 46 h 46"/>
                  <a:gd name="T4" fmla="*/ 61 w 61"/>
                  <a:gd name="T5" fmla="*/ 26 h 46"/>
                  <a:gd name="T6" fmla="*/ 9 w 61"/>
                  <a:gd name="T7" fmla="*/ 0 h 46"/>
                  <a:gd name="T8" fmla="*/ 0 w 61"/>
                  <a:gd name="T9" fmla="*/ 20 h 46"/>
                </a:gdLst>
                <a:ahLst/>
                <a:cxnLst>
                  <a:cxn ang="0">
                    <a:pos x="T0" y="T1"/>
                  </a:cxn>
                  <a:cxn ang="0">
                    <a:pos x="T2" y="T3"/>
                  </a:cxn>
                  <a:cxn ang="0">
                    <a:pos x="T4" y="T5"/>
                  </a:cxn>
                  <a:cxn ang="0">
                    <a:pos x="T6" y="T7"/>
                  </a:cxn>
                  <a:cxn ang="0">
                    <a:pos x="T8" y="T9"/>
                  </a:cxn>
                </a:cxnLst>
                <a:rect l="0" t="0" r="r" b="b"/>
                <a:pathLst>
                  <a:path w="61" h="46">
                    <a:moveTo>
                      <a:pt x="0" y="20"/>
                    </a:moveTo>
                    <a:lnTo>
                      <a:pt x="50" y="46"/>
                    </a:lnTo>
                    <a:lnTo>
                      <a:pt x="61" y="26"/>
                    </a:lnTo>
                    <a:lnTo>
                      <a:pt x="9" y="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Freeform 19"/>
              <p:cNvSpPr>
                <a:spLocks/>
              </p:cNvSpPr>
              <p:nvPr/>
            </p:nvSpPr>
            <p:spPr bwMode="auto">
              <a:xfrm>
                <a:off x="4575175" y="3017045"/>
                <a:ext cx="98425" cy="61913"/>
              </a:xfrm>
              <a:custGeom>
                <a:avLst/>
                <a:gdLst>
                  <a:gd name="T0" fmla="*/ 0 w 62"/>
                  <a:gd name="T1" fmla="*/ 20 h 39"/>
                  <a:gd name="T2" fmla="*/ 55 w 62"/>
                  <a:gd name="T3" fmla="*/ 39 h 39"/>
                  <a:gd name="T4" fmla="*/ 62 w 62"/>
                  <a:gd name="T5" fmla="*/ 18 h 39"/>
                  <a:gd name="T6" fmla="*/ 7 w 62"/>
                  <a:gd name="T7" fmla="*/ 0 h 39"/>
                  <a:gd name="T8" fmla="*/ 0 w 62"/>
                  <a:gd name="T9" fmla="*/ 20 h 39"/>
                </a:gdLst>
                <a:ahLst/>
                <a:cxnLst>
                  <a:cxn ang="0">
                    <a:pos x="T0" y="T1"/>
                  </a:cxn>
                  <a:cxn ang="0">
                    <a:pos x="T2" y="T3"/>
                  </a:cxn>
                  <a:cxn ang="0">
                    <a:pos x="T4" y="T5"/>
                  </a:cxn>
                  <a:cxn ang="0">
                    <a:pos x="T6" y="T7"/>
                  </a:cxn>
                  <a:cxn ang="0">
                    <a:pos x="T8" y="T9"/>
                  </a:cxn>
                </a:cxnLst>
                <a:rect l="0" t="0" r="r" b="b"/>
                <a:pathLst>
                  <a:path w="62" h="39">
                    <a:moveTo>
                      <a:pt x="0" y="20"/>
                    </a:moveTo>
                    <a:lnTo>
                      <a:pt x="55" y="39"/>
                    </a:lnTo>
                    <a:lnTo>
                      <a:pt x="62" y="18"/>
                    </a:lnTo>
                    <a:lnTo>
                      <a:pt x="7" y="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0" name="Freeform 20"/>
              <p:cNvSpPr>
                <a:spLocks/>
              </p:cNvSpPr>
              <p:nvPr/>
            </p:nvSpPr>
            <p:spPr bwMode="auto">
              <a:xfrm>
                <a:off x="4703763" y="3053557"/>
                <a:ext cx="96838" cy="52388"/>
              </a:xfrm>
              <a:custGeom>
                <a:avLst/>
                <a:gdLst>
                  <a:gd name="T0" fmla="*/ 61 w 61"/>
                  <a:gd name="T1" fmla="*/ 12 h 33"/>
                  <a:gd name="T2" fmla="*/ 4 w 61"/>
                  <a:gd name="T3" fmla="*/ 0 h 33"/>
                  <a:gd name="T4" fmla="*/ 0 w 61"/>
                  <a:gd name="T5" fmla="*/ 21 h 33"/>
                  <a:gd name="T6" fmla="*/ 56 w 61"/>
                  <a:gd name="T7" fmla="*/ 33 h 33"/>
                  <a:gd name="T8" fmla="*/ 61 w 61"/>
                  <a:gd name="T9" fmla="*/ 12 h 33"/>
                </a:gdLst>
                <a:ahLst/>
                <a:cxnLst>
                  <a:cxn ang="0">
                    <a:pos x="T0" y="T1"/>
                  </a:cxn>
                  <a:cxn ang="0">
                    <a:pos x="T2" y="T3"/>
                  </a:cxn>
                  <a:cxn ang="0">
                    <a:pos x="T4" y="T5"/>
                  </a:cxn>
                  <a:cxn ang="0">
                    <a:pos x="T6" y="T7"/>
                  </a:cxn>
                  <a:cxn ang="0">
                    <a:pos x="T8" y="T9"/>
                  </a:cxn>
                </a:cxnLst>
                <a:rect l="0" t="0" r="r" b="b"/>
                <a:pathLst>
                  <a:path w="61" h="33">
                    <a:moveTo>
                      <a:pt x="61" y="12"/>
                    </a:moveTo>
                    <a:lnTo>
                      <a:pt x="4" y="0"/>
                    </a:lnTo>
                    <a:lnTo>
                      <a:pt x="0" y="21"/>
                    </a:lnTo>
                    <a:lnTo>
                      <a:pt x="56" y="33"/>
                    </a:lnTo>
                    <a:lnTo>
                      <a:pt x="61"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Freeform 21"/>
              <p:cNvSpPr>
                <a:spLocks/>
              </p:cNvSpPr>
              <p:nvPr/>
            </p:nvSpPr>
            <p:spPr bwMode="auto">
              <a:xfrm>
                <a:off x="4859338" y="2404270"/>
                <a:ext cx="95250" cy="47625"/>
              </a:xfrm>
              <a:custGeom>
                <a:avLst/>
                <a:gdLst>
                  <a:gd name="T0" fmla="*/ 60 w 60"/>
                  <a:gd name="T1" fmla="*/ 20 h 30"/>
                  <a:gd name="T2" fmla="*/ 57 w 60"/>
                  <a:gd name="T3" fmla="*/ 0 h 30"/>
                  <a:gd name="T4" fmla="*/ 0 w 60"/>
                  <a:gd name="T5" fmla="*/ 9 h 30"/>
                  <a:gd name="T6" fmla="*/ 2 w 60"/>
                  <a:gd name="T7" fmla="*/ 30 h 30"/>
                  <a:gd name="T8" fmla="*/ 60 w 60"/>
                  <a:gd name="T9" fmla="*/ 20 h 30"/>
                </a:gdLst>
                <a:ahLst/>
                <a:cxnLst>
                  <a:cxn ang="0">
                    <a:pos x="T0" y="T1"/>
                  </a:cxn>
                  <a:cxn ang="0">
                    <a:pos x="T2" y="T3"/>
                  </a:cxn>
                  <a:cxn ang="0">
                    <a:pos x="T4" y="T5"/>
                  </a:cxn>
                  <a:cxn ang="0">
                    <a:pos x="T6" y="T7"/>
                  </a:cxn>
                  <a:cxn ang="0">
                    <a:pos x="T8" y="T9"/>
                  </a:cxn>
                </a:cxnLst>
                <a:rect l="0" t="0" r="r" b="b"/>
                <a:pathLst>
                  <a:path w="60" h="30">
                    <a:moveTo>
                      <a:pt x="60" y="20"/>
                    </a:moveTo>
                    <a:lnTo>
                      <a:pt x="57" y="0"/>
                    </a:lnTo>
                    <a:lnTo>
                      <a:pt x="0" y="9"/>
                    </a:lnTo>
                    <a:lnTo>
                      <a:pt x="2" y="30"/>
                    </a:lnTo>
                    <a:lnTo>
                      <a:pt x="6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Freeform 22"/>
              <p:cNvSpPr>
                <a:spLocks/>
              </p:cNvSpPr>
              <p:nvPr/>
            </p:nvSpPr>
            <p:spPr bwMode="auto">
              <a:xfrm>
                <a:off x="4984750" y="2366170"/>
                <a:ext cx="98425" cy="58738"/>
              </a:xfrm>
              <a:custGeom>
                <a:avLst/>
                <a:gdLst>
                  <a:gd name="T0" fmla="*/ 62 w 62"/>
                  <a:gd name="T1" fmla="*/ 21 h 37"/>
                  <a:gd name="T2" fmla="*/ 56 w 62"/>
                  <a:gd name="T3" fmla="*/ 0 h 37"/>
                  <a:gd name="T4" fmla="*/ 0 w 62"/>
                  <a:gd name="T5" fmla="*/ 16 h 37"/>
                  <a:gd name="T6" fmla="*/ 7 w 62"/>
                  <a:gd name="T7" fmla="*/ 37 h 37"/>
                  <a:gd name="T8" fmla="*/ 62 w 62"/>
                  <a:gd name="T9" fmla="*/ 21 h 37"/>
                </a:gdLst>
                <a:ahLst/>
                <a:cxnLst>
                  <a:cxn ang="0">
                    <a:pos x="T0" y="T1"/>
                  </a:cxn>
                  <a:cxn ang="0">
                    <a:pos x="T2" y="T3"/>
                  </a:cxn>
                  <a:cxn ang="0">
                    <a:pos x="T4" y="T5"/>
                  </a:cxn>
                  <a:cxn ang="0">
                    <a:pos x="T6" y="T7"/>
                  </a:cxn>
                  <a:cxn ang="0">
                    <a:pos x="T8" y="T9"/>
                  </a:cxn>
                </a:cxnLst>
                <a:rect l="0" t="0" r="r" b="b"/>
                <a:pathLst>
                  <a:path w="62" h="37">
                    <a:moveTo>
                      <a:pt x="62" y="21"/>
                    </a:moveTo>
                    <a:lnTo>
                      <a:pt x="56" y="0"/>
                    </a:lnTo>
                    <a:lnTo>
                      <a:pt x="0" y="16"/>
                    </a:lnTo>
                    <a:lnTo>
                      <a:pt x="7" y="37"/>
                    </a:lnTo>
                    <a:lnTo>
                      <a:pt x="62"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Freeform 23"/>
              <p:cNvSpPr>
                <a:spLocks/>
              </p:cNvSpPr>
              <p:nvPr/>
            </p:nvSpPr>
            <p:spPr bwMode="auto">
              <a:xfrm>
                <a:off x="5108575" y="2312195"/>
                <a:ext cx="96838" cy="68263"/>
              </a:xfrm>
              <a:custGeom>
                <a:avLst/>
                <a:gdLst>
                  <a:gd name="T0" fmla="*/ 61 w 61"/>
                  <a:gd name="T1" fmla="*/ 21 h 43"/>
                  <a:gd name="T2" fmla="*/ 52 w 61"/>
                  <a:gd name="T3" fmla="*/ 0 h 43"/>
                  <a:gd name="T4" fmla="*/ 0 w 61"/>
                  <a:gd name="T5" fmla="*/ 24 h 43"/>
                  <a:gd name="T6" fmla="*/ 8 w 61"/>
                  <a:gd name="T7" fmla="*/ 43 h 43"/>
                  <a:gd name="T8" fmla="*/ 61 w 61"/>
                  <a:gd name="T9" fmla="*/ 21 h 43"/>
                </a:gdLst>
                <a:ahLst/>
                <a:cxnLst>
                  <a:cxn ang="0">
                    <a:pos x="T0" y="T1"/>
                  </a:cxn>
                  <a:cxn ang="0">
                    <a:pos x="T2" y="T3"/>
                  </a:cxn>
                  <a:cxn ang="0">
                    <a:pos x="T4" y="T5"/>
                  </a:cxn>
                  <a:cxn ang="0">
                    <a:pos x="T6" y="T7"/>
                  </a:cxn>
                  <a:cxn ang="0">
                    <a:pos x="T8" y="T9"/>
                  </a:cxn>
                </a:cxnLst>
                <a:rect l="0" t="0" r="r" b="b"/>
                <a:pathLst>
                  <a:path w="61" h="43">
                    <a:moveTo>
                      <a:pt x="61" y="21"/>
                    </a:moveTo>
                    <a:lnTo>
                      <a:pt x="52" y="0"/>
                    </a:lnTo>
                    <a:lnTo>
                      <a:pt x="0" y="24"/>
                    </a:lnTo>
                    <a:lnTo>
                      <a:pt x="8" y="43"/>
                    </a:lnTo>
                    <a:lnTo>
                      <a:pt x="61"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Freeform 24"/>
              <p:cNvSpPr>
                <a:spLocks/>
              </p:cNvSpPr>
              <p:nvPr/>
            </p:nvSpPr>
            <p:spPr bwMode="auto">
              <a:xfrm>
                <a:off x="5224463" y="2247107"/>
                <a:ext cx="96838" cy="76200"/>
              </a:xfrm>
              <a:custGeom>
                <a:avLst/>
                <a:gdLst>
                  <a:gd name="T0" fmla="*/ 61 w 61"/>
                  <a:gd name="T1" fmla="*/ 18 h 48"/>
                  <a:gd name="T2" fmla="*/ 49 w 61"/>
                  <a:gd name="T3" fmla="*/ 0 h 48"/>
                  <a:gd name="T4" fmla="*/ 0 w 61"/>
                  <a:gd name="T5" fmla="*/ 30 h 48"/>
                  <a:gd name="T6" fmla="*/ 12 w 61"/>
                  <a:gd name="T7" fmla="*/ 48 h 48"/>
                  <a:gd name="T8" fmla="*/ 61 w 61"/>
                  <a:gd name="T9" fmla="*/ 18 h 48"/>
                </a:gdLst>
                <a:ahLst/>
                <a:cxnLst>
                  <a:cxn ang="0">
                    <a:pos x="T0" y="T1"/>
                  </a:cxn>
                  <a:cxn ang="0">
                    <a:pos x="T2" y="T3"/>
                  </a:cxn>
                  <a:cxn ang="0">
                    <a:pos x="T4" y="T5"/>
                  </a:cxn>
                  <a:cxn ang="0">
                    <a:pos x="T6" y="T7"/>
                  </a:cxn>
                  <a:cxn ang="0">
                    <a:pos x="T8" y="T9"/>
                  </a:cxn>
                </a:cxnLst>
                <a:rect l="0" t="0" r="r" b="b"/>
                <a:pathLst>
                  <a:path w="61" h="48">
                    <a:moveTo>
                      <a:pt x="61" y="18"/>
                    </a:moveTo>
                    <a:lnTo>
                      <a:pt x="49" y="0"/>
                    </a:lnTo>
                    <a:lnTo>
                      <a:pt x="0" y="30"/>
                    </a:lnTo>
                    <a:lnTo>
                      <a:pt x="12" y="48"/>
                    </a:ln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Freeform 25"/>
              <p:cNvSpPr>
                <a:spLocks/>
              </p:cNvSpPr>
              <p:nvPr/>
            </p:nvSpPr>
            <p:spPr bwMode="auto">
              <a:xfrm>
                <a:off x="5334000" y="2166145"/>
                <a:ext cx="92075" cy="84138"/>
              </a:xfrm>
              <a:custGeom>
                <a:avLst/>
                <a:gdLst>
                  <a:gd name="T0" fmla="*/ 58 w 58"/>
                  <a:gd name="T1" fmla="*/ 18 h 53"/>
                  <a:gd name="T2" fmla="*/ 45 w 58"/>
                  <a:gd name="T3" fmla="*/ 0 h 53"/>
                  <a:gd name="T4" fmla="*/ 0 w 58"/>
                  <a:gd name="T5" fmla="*/ 36 h 53"/>
                  <a:gd name="T6" fmla="*/ 13 w 58"/>
                  <a:gd name="T7" fmla="*/ 53 h 53"/>
                  <a:gd name="T8" fmla="*/ 58 w 58"/>
                  <a:gd name="T9" fmla="*/ 18 h 53"/>
                </a:gdLst>
                <a:ahLst/>
                <a:cxnLst>
                  <a:cxn ang="0">
                    <a:pos x="T0" y="T1"/>
                  </a:cxn>
                  <a:cxn ang="0">
                    <a:pos x="T2" y="T3"/>
                  </a:cxn>
                  <a:cxn ang="0">
                    <a:pos x="T4" y="T5"/>
                  </a:cxn>
                  <a:cxn ang="0">
                    <a:pos x="T6" y="T7"/>
                  </a:cxn>
                  <a:cxn ang="0">
                    <a:pos x="T8" y="T9"/>
                  </a:cxn>
                </a:cxnLst>
                <a:rect l="0" t="0" r="r" b="b"/>
                <a:pathLst>
                  <a:path w="58" h="53">
                    <a:moveTo>
                      <a:pt x="58" y="18"/>
                    </a:moveTo>
                    <a:lnTo>
                      <a:pt x="45" y="0"/>
                    </a:lnTo>
                    <a:lnTo>
                      <a:pt x="0" y="36"/>
                    </a:lnTo>
                    <a:lnTo>
                      <a:pt x="13" y="53"/>
                    </a:lnTo>
                    <a:lnTo>
                      <a:pt x="5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Freeform 26"/>
              <p:cNvSpPr>
                <a:spLocks/>
              </p:cNvSpPr>
              <p:nvPr/>
            </p:nvSpPr>
            <p:spPr bwMode="auto">
              <a:xfrm>
                <a:off x="5432425" y="2075657"/>
                <a:ext cx="88900" cy="88900"/>
              </a:xfrm>
              <a:custGeom>
                <a:avLst/>
                <a:gdLst>
                  <a:gd name="T0" fmla="*/ 56 w 56"/>
                  <a:gd name="T1" fmla="*/ 15 h 56"/>
                  <a:gd name="T2" fmla="*/ 42 w 56"/>
                  <a:gd name="T3" fmla="*/ 0 h 56"/>
                  <a:gd name="T4" fmla="*/ 0 w 56"/>
                  <a:gd name="T5" fmla="*/ 40 h 56"/>
                  <a:gd name="T6" fmla="*/ 16 w 56"/>
                  <a:gd name="T7" fmla="*/ 56 h 56"/>
                  <a:gd name="T8" fmla="*/ 56 w 56"/>
                  <a:gd name="T9" fmla="*/ 15 h 56"/>
                </a:gdLst>
                <a:ahLst/>
                <a:cxnLst>
                  <a:cxn ang="0">
                    <a:pos x="T0" y="T1"/>
                  </a:cxn>
                  <a:cxn ang="0">
                    <a:pos x="T2" y="T3"/>
                  </a:cxn>
                  <a:cxn ang="0">
                    <a:pos x="T4" y="T5"/>
                  </a:cxn>
                  <a:cxn ang="0">
                    <a:pos x="T6" y="T7"/>
                  </a:cxn>
                  <a:cxn ang="0">
                    <a:pos x="T8" y="T9"/>
                  </a:cxn>
                </a:cxnLst>
                <a:rect l="0" t="0" r="r" b="b"/>
                <a:pathLst>
                  <a:path w="56" h="56">
                    <a:moveTo>
                      <a:pt x="56" y="15"/>
                    </a:moveTo>
                    <a:lnTo>
                      <a:pt x="42" y="0"/>
                    </a:lnTo>
                    <a:lnTo>
                      <a:pt x="0" y="40"/>
                    </a:lnTo>
                    <a:lnTo>
                      <a:pt x="16" y="56"/>
                    </a:lnTo>
                    <a:lnTo>
                      <a:pt x="5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Freeform 27"/>
              <p:cNvSpPr>
                <a:spLocks/>
              </p:cNvSpPr>
              <p:nvPr/>
            </p:nvSpPr>
            <p:spPr bwMode="auto">
              <a:xfrm>
                <a:off x="5521325" y="1972470"/>
                <a:ext cx="82550" cy="95250"/>
              </a:xfrm>
              <a:custGeom>
                <a:avLst/>
                <a:gdLst>
                  <a:gd name="T0" fmla="*/ 52 w 52"/>
                  <a:gd name="T1" fmla="*/ 14 h 60"/>
                  <a:gd name="T2" fmla="*/ 35 w 52"/>
                  <a:gd name="T3" fmla="*/ 0 h 60"/>
                  <a:gd name="T4" fmla="*/ 0 w 52"/>
                  <a:gd name="T5" fmla="*/ 45 h 60"/>
                  <a:gd name="T6" fmla="*/ 17 w 52"/>
                  <a:gd name="T7" fmla="*/ 60 h 60"/>
                  <a:gd name="T8" fmla="*/ 52 w 52"/>
                  <a:gd name="T9" fmla="*/ 14 h 60"/>
                </a:gdLst>
                <a:ahLst/>
                <a:cxnLst>
                  <a:cxn ang="0">
                    <a:pos x="T0" y="T1"/>
                  </a:cxn>
                  <a:cxn ang="0">
                    <a:pos x="T2" y="T3"/>
                  </a:cxn>
                  <a:cxn ang="0">
                    <a:pos x="T4" y="T5"/>
                  </a:cxn>
                  <a:cxn ang="0">
                    <a:pos x="T6" y="T7"/>
                  </a:cxn>
                  <a:cxn ang="0">
                    <a:pos x="T8" y="T9"/>
                  </a:cxn>
                </a:cxnLst>
                <a:rect l="0" t="0" r="r" b="b"/>
                <a:pathLst>
                  <a:path w="52" h="60">
                    <a:moveTo>
                      <a:pt x="52" y="14"/>
                    </a:moveTo>
                    <a:lnTo>
                      <a:pt x="35" y="0"/>
                    </a:lnTo>
                    <a:lnTo>
                      <a:pt x="0" y="45"/>
                    </a:lnTo>
                    <a:lnTo>
                      <a:pt x="17" y="60"/>
                    </a:lnTo>
                    <a:lnTo>
                      <a:pt x="5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Freeform 28"/>
              <p:cNvSpPr>
                <a:spLocks/>
              </p:cNvSpPr>
              <p:nvPr/>
            </p:nvSpPr>
            <p:spPr bwMode="auto">
              <a:xfrm>
                <a:off x="5291138" y="2348707"/>
                <a:ext cx="77788" cy="96838"/>
              </a:xfrm>
              <a:custGeom>
                <a:avLst/>
                <a:gdLst>
                  <a:gd name="T0" fmla="*/ 0 w 49"/>
                  <a:gd name="T1" fmla="*/ 13 h 61"/>
                  <a:gd name="T2" fmla="*/ 31 w 49"/>
                  <a:gd name="T3" fmla="*/ 61 h 61"/>
                  <a:gd name="T4" fmla="*/ 49 w 49"/>
                  <a:gd name="T5" fmla="*/ 48 h 61"/>
                  <a:gd name="T6" fmla="*/ 18 w 49"/>
                  <a:gd name="T7" fmla="*/ 0 h 61"/>
                  <a:gd name="T8" fmla="*/ 0 w 49"/>
                  <a:gd name="T9" fmla="*/ 13 h 61"/>
                </a:gdLst>
                <a:ahLst/>
                <a:cxnLst>
                  <a:cxn ang="0">
                    <a:pos x="T0" y="T1"/>
                  </a:cxn>
                  <a:cxn ang="0">
                    <a:pos x="T2" y="T3"/>
                  </a:cxn>
                  <a:cxn ang="0">
                    <a:pos x="T4" y="T5"/>
                  </a:cxn>
                  <a:cxn ang="0">
                    <a:pos x="T6" y="T7"/>
                  </a:cxn>
                  <a:cxn ang="0">
                    <a:pos x="T8" y="T9"/>
                  </a:cxn>
                </a:cxnLst>
                <a:rect l="0" t="0" r="r" b="b"/>
                <a:pathLst>
                  <a:path w="49" h="61">
                    <a:moveTo>
                      <a:pt x="0" y="13"/>
                    </a:moveTo>
                    <a:lnTo>
                      <a:pt x="31" y="61"/>
                    </a:lnTo>
                    <a:lnTo>
                      <a:pt x="49" y="48"/>
                    </a:lnTo>
                    <a:lnTo>
                      <a:pt x="18"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Freeform 29"/>
              <p:cNvSpPr>
                <a:spLocks/>
              </p:cNvSpPr>
              <p:nvPr/>
            </p:nvSpPr>
            <p:spPr bwMode="auto">
              <a:xfrm>
                <a:off x="5368925" y="2453482"/>
                <a:ext cx="87313" cy="92075"/>
              </a:xfrm>
              <a:custGeom>
                <a:avLst/>
                <a:gdLst>
                  <a:gd name="T0" fmla="*/ 0 w 55"/>
                  <a:gd name="T1" fmla="*/ 14 h 58"/>
                  <a:gd name="T2" fmla="*/ 38 w 55"/>
                  <a:gd name="T3" fmla="*/ 58 h 58"/>
                  <a:gd name="T4" fmla="*/ 55 w 55"/>
                  <a:gd name="T5" fmla="*/ 44 h 58"/>
                  <a:gd name="T6" fmla="*/ 17 w 55"/>
                  <a:gd name="T7" fmla="*/ 0 h 58"/>
                  <a:gd name="T8" fmla="*/ 0 w 55"/>
                  <a:gd name="T9" fmla="*/ 14 h 58"/>
                </a:gdLst>
                <a:ahLst/>
                <a:cxnLst>
                  <a:cxn ang="0">
                    <a:pos x="T0" y="T1"/>
                  </a:cxn>
                  <a:cxn ang="0">
                    <a:pos x="T2" y="T3"/>
                  </a:cxn>
                  <a:cxn ang="0">
                    <a:pos x="T4" y="T5"/>
                  </a:cxn>
                  <a:cxn ang="0">
                    <a:pos x="T6" y="T7"/>
                  </a:cxn>
                  <a:cxn ang="0">
                    <a:pos x="T8" y="T9"/>
                  </a:cxn>
                </a:cxnLst>
                <a:rect l="0" t="0" r="r" b="b"/>
                <a:pathLst>
                  <a:path w="55" h="58">
                    <a:moveTo>
                      <a:pt x="0" y="14"/>
                    </a:moveTo>
                    <a:lnTo>
                      <a:pt x="38" y="58"/>
                    </a:lnTo>
                    <a:lnTo>
                      <a:pt x="55" y="44"/>
                    </a:lnTo>
                    <a:lnTo>
                      <a:pt x="17"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Freeform 30"/>
              <p:cNvSpPr>
                <a:spLocks/>
              </p:cNvSpPr>
              <p:nvPr/>
            </p:nvSpPr>
            <p:spPr bwMode="auto">
              <a:xfrm>
                <a:off x="5459413" y="2548732"/>
                <a:ext cx="92075" cy="85725"/>
              </a:xfrm>
              <a:custGeom>
                <a:avLst/>
                <a:gdLst>
                  <a:gd name="T0" fmla="*/ 0 w 58"/>
                  <a:gd name="T1" fmla="*/ 15 h 54"/>
                  <a:gd name="T2" fmla="*/ 43 w 58"/>
                  <a:gd name="T3" fmla="*/ 54 h 54"/>
                  <a:gd name="T4" fmla="*/ 58 w 58"/>
                  <a:gd name="T5" fmla="*/ 39 h 54"/>
                  <a:gd name="T6" fmla="*/ 16 w 58"/>
                  <a:gd name="T7" fmla="*/ 0 h 54"/>
                  <a:gd name="T8" fmla="*/ 0 w 58"/>
                  <a:gd name="T9" fmla="*/ 15 h 54"/>
                </a:gdLst>
                <a:ahLst/>
                <a:cxnLst>
                  <a:cxn ang="0">
                    <a:pos x="T0" y="T1"/>
                  </a:cxn>
                  <a:cxn ang="0">
                    <a:pos x="T2" y="T3"/>
                  </a:cxn>
                  <a:cxn ang="0">
                    <a:pos x="T4" y="T5"/>
                  </a:cxn>
                  <a:cxn ang="0">
                    <a:pos x="T6" y="T7"/>
                  </a:cxn>
                  <a:cxn ang="0">
                    <a:pos x="T8" y="T9"/>
                  </a:cxn>
                </a:cxnLst>
                <a:rect l="0" t="0" r="r" b="b"/>
                <a:pathLst>
                  <a:path w="58" h="54">
                    <a:moveTo>
                      <a:pt x="0" y="15"/>
                    </a:moveTo>
                    <a:lnTo>
                      <a:pt x="43" y="54"/>
                    </a:lnTo>
                    <a:lnTo>
                      <a:pt x="58" y="39"/>
                    </a:lnTo>
                    <a:lnTo>
                      <a:pt x="16"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Freeform 31"/>
              <p:cNvSpPr>
                <a:spLocks/>
              </p:cNvSpPr>
              <p:nvPr/>
            </p:nvSpPr>
            <p:spPr bwMode="auto">
              <a:xfrm>
                <a:off x="4064000" y="2161382"/>
                <a:ext cx="80963" cy="95250"/>
              </a:xfrm>
              <a:custGeom>
                <a:avLst/>
                <a:gdLst>
                  <a:gd name="T0" fmla="*/ 32 w 51"/>
                  <a:gd name="T1" fmla="*/ 60 h 60"/>
                  <a:gd name="T2" fmla="*/ 51 w 51"/>
                  <a:gd name="T3" fmla="*/ 49 h 60"/>
                  <a:gd name="T4" fmla="*/ 18 w 51"/>
                  <a:gd name="T5" fmla="*/ 0 h 60"/>
                  <a:gd name="T6" fmla="*/ 0 w 51"/>
                  <a:gd name="T7" fmla="*/ 13 h 60"/>
                  <a:gd name="T8" fmla="*/ 32 w 51"/>
                  <a:gd name="T9" fmla="*/ 60 h 60"/>
                </a:gdLst>
                <a:ahLst/>
                <a:cxnLst>
                  <a:cxn ang="0">
                    <a:pos x="T0" y="T1"/>
                  </a:cxn>
                  <a:cxn ang="0">
                    <a:pos x="T2" y="T3"/>
                  </a:cxn>
                  <a:cxn ang="0">
                    <a:pos x="T4" y="T5"/>
                  </a:cxn>
                  <a:cxn ang="0">
                    <a:pos x="T6" y="T7"/>
                  </a:cxn>
                  <a:cxn ang="0">
                    <a:pos x="T8" y="T9"/>
                  </a:cxn>
                </a:cxnLst>
                <a:rect l="0" t="0" r="r" b="b"/>
                <a:pathLst>
                  <a:path w="51" h="60">
                    <a:moveTo>
                      <a:pt x="32" y="60"/>
                    </a:moveTo>
                    <a:lnTo>
                      <a:pt x="51" y="49"/>
                    </a:lnTo>
                    <a:lnTo>
                      <a:pt x="18" y="0"/>
                    </a:lnTo>
                    <a:lnTo>
                      <a:pt x="0" y="13"/>
                    </a:lnTo>
                    <a:lnTo>
                      <a:pt x="32"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Freeform 32"/>
              <p:cNvSpPr>
                <a:spLocks/>
              </p:cNvSpPr>
              <p:nvPr/>
            </p:nvSpPr>
            <p:spPr bwMode="auto">
              <a:xfrm>
                <a:off x="4144963" y="2264570"/>
                <a:ext cx="85725" cy="93663"/>
              </a:xfrm>
              <a:custGeom>
                <a:avLst/>
                <a:gdLst>
                  <a:gd name="T0" fmla="*/ 37 w 54"/>
                  <a:gd name="T1" fmla="*/ 59 h 59"/>
                  <a:gd name="T2" fmla="*/ 54 w 54"/>
                  <a:gd name="T3" fmla="*/ 45 h 59"/>
                  <a:gd name="T4" fmla="*/ 15 w 54"/>
                  <a:gd name="T5" fmla="*/ 0 h 59"/>
                  <a:gd name="T6" fmla="*/ 0 w 54"/>
                  <a:gd name="T7" fmla="*/ 15 h 59"/>
                  <a:gd name="T8" fmla="*/ 37 w 54"/>
                  <a:gd name="T9" fmla="*/ 59 h 59"/>
                </a:gdLst>
                <a:ahLst/>
                <a:cxnLst>
                  <a:cxn ang="0">
                    <a:pos x="T0" y="T1"/>
                  </a:cxn>
                  <a:cxn ang="0">
                    <a:pos x="T2" y="T3"/>
                  </a:cxn>
                  <a:cxn ang="0">
                    <a:pos x="T4" y="T5"/>
                  </a:cxn>
                  <a:cxn ang="0">
                    <a:pos x="T6" y="T7"/>
                  </a:cxn>
                  <a:cxn ang="0">
                    <a:pos x="T8" y="T9"/>
                  </a:cxn>
                </a:cxnLst>
                <a:rect l="0" t="0" r="r" b="b"/>
                <a:pathLst>
                  <a:path w="54" h="59">
                    <a:moveTo>
                      <a:pt x="37" y="59"/>
                    </a:moveTo>
                    <a:lnTo>
                      <a:pt x="54" y="45"/>
                    </a:lnTo>
                    <a:lnTo>
                      <a:pt x="15" y="0"/>
                    </a:lnTo>
                    <a:lnTo>
                      <a:pt x="0" y="15"/>
                    </a:lnTo>
                    <a:lnTo>
                      <a:pt x="37"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Freeform 33"/>
              <p:cNvSpPr>
                <a:spLocks/>
              </p:cNvSpPr>
              <p:nvPr/>
            </p:nvSpPr>
            <p:spPr bwMode="auto">
              <a:xfrm>
                <a:off x="3579813" y="1816895"/>
                <a:ext cx="46038" cy="95250"/>
              </a:xfrm>
              <a:custGeom>
                <a:avLst/>
                <a:gdLst>
                  <a:gd name="T0" fmla="*/ 21 w 29"/>
                  <a:gd name="T1" fmla="*/ 0 h 60"/>
                  <a:gd name="T2" fmla="*/ 0 w 29"/>
                  <a:gd name="T3" fmla="*/ 3 h 60"/>
                  <a:gd name="T4" fmla="*/ 7 w 29"/>
                  <a:gd name="T5" fmla="*/ 60 h 60"/>
                  <a:gd name="T6" fmla="*/ 29 w 29"/>
                  <a:gd name="T7" fmla="*/ 57 h 60"/>
                  <a:gd name="T8" fmla="*/ 21 w 29"/>
                  <a:gd name="T9" fmla="*/ 0 h 60"/>
                </a:gdLst>
                <a:ahLst/>
                <a:cxnLst>
                  <a:cxn ang="0">
                    <a:pos x="T0" y="T1"/>
                  </a:cxn>
                  <a:cxn ang="0">
                    <a:pos x="T2" y="T3"/>
                  </a:cxn>
                  <a:cxn ang="0">
                    <a:pos x="T4" y="T5"/>
                  </a:cxn>
                  <a:cxn ang="0">
                    <a:pos x="T6" y="T7"/>
                  </a:cxn>
                  <a:cxn ang="0">
                    <a:pos x="T8" y="T9"/>
                  </a:cxn>
                </a:cxnLst>
                <a:rect l="0" t="0" r="r" b="b"/>
                <a:pathLst>
                  <a:path w="29" h="60">
                    <a:moveTo>
                      <a:pt x="21" y="0"/>
                    </a:moveTo>
                    <a:lnTo>
                      <a:pt x="0" y="3"/>
                    </a:lnTo>
                    <a:lnTo>
                      <a:pt x="7" y="60"/>
                    </a:lnTo>
                    <a:lnTo>
                      <a:pt x="29" y="57"/>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Freeform 34"/>
              <p:cNvSpPr>
                <a:spLocks/>
              </p:cNvSpPr>
              <p:nvPr/>
            </p:nvSpPr>
            <p:spPr bwMode="auto">
              <a:xfrm>
                <a:off x="3600450" y="1945482"/>
                <a:ext cx="55563" cy="96838"/>
              </a:xfrm>
              <a:custGeom>
                <a:avLst/>
                <a:gdLst>
                  <a:gd name="T0" fmla="*/ 21 w 35"/>
                  <a:gd name="T1" fmla="*/ 0 h 61"/>
                  <a:gd name="T2" fmla="*/ 0 w 35"/>
                  <a:gd name="T3" fmla="*/ 5 h 61"/>
                  <a:gd name="T4" fmla="*/ 15 w 35"/>
                  <a:gd name="T5" fmla="*/ 61 h 61"/>
                  <a:gd name="T6" fmla="*/ 35 w 35"/>
                  <a:gd name="T7" fmla="*/ 56 h 61"/>
                  <a:gd name="T8" fmla="*/ 21 w 35"/>
                  <a:gd name="T9" fmla="*/ 0 h 61"/>
                </a:gdLst>
                <a:ahLst/>
                <a:cxnLst>
                  <a:cxn ang="0">
                    <a:pos x="T0" y="T1"/>
                  </a:cxn>
                  <a:cxn ang="0">
                    <a:pos x="T2" y="T3"/>
                  </a:cxn>
                  <a:cxn ang="0">
                    <a:pos x="T4" y="T5"/>
                  </a:cxn>
                  <a:cxn ang="0">
                    <a:pos x="T6" y="T7"/>
                  </a:cxn>
                  <a:cxn ang="0">
                    <a:pos x="T8" y="T9"/>
                  </a:cxn>
                </a:cxnLst>
                <a:rect l="0" t="0" r="r" b="b"/>
                <a:pathLst>
                  <a:path w="35" h="61">
                    <a:moveTo>
                      <a:pt x="21" y="0"/>
                    </a:moveTo>
                    <a:lnTo>
                      <a:pt x="0" y="5"/>
                    </a:lnTo>
                    <a:lnTo>
                      <a:pt x="15" y="61"/>
                    </a:lnTo>
                    <a:lnTo>
                      <a:pt x="35" y="56"/>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Freeform 35"/>
              <p:cNvSpPr>
                <a:spLocks/>
              </p:cNvSpPr>
              <p:nvPr/>
            </p:nvSpPr>
            <p:spPr bwMode="auto">
              <a:xfrm>
                <a:off x="3640138" y="2070895"/>
                <a:ext cx="63500" cy="96838"/>
              </a:xfrm>
              <a:custGeom>
                <a:avLst/>
                <a:gdLst>
                  <a:gd name="T0" fmla="*/ 20 w 40"/>
                  <a:gd name="T1" fmla="*/ 0 h 61"/>
                  <a:gd name="T2" fmla="*/ 0 w 40"/>
                  <a:gd name="T3" fmla="*/ 8 h 61"/>
                  <a:gd name="T4" fmla="*/ 21 w 40"/>
                  <a:gd name="T5" fmla="*/ 61 h 61"/>
                  <a:gd name="T6" fmla="*/ 40 w 40"/>
                  <a:gd name="T7" fmla="*/ 54 h 61"/>
                  <a:gd name="T8" fmla="*/ 20 w 40"/>
                  <a:gd name="T9" fmla="*/ 0 h 61"/>
                </a:gdLst>
                <a:ahLst/>
                <a:cxnLst>
                  <a:cxn ang="0">
                    <a:pos x="T0" y="T1"/>
                  </a:cxn>
                  <a:cxn ang="0">
                    <a:pos x="T2" y="T3"/>
                  </a:cxn>
                  <a:cxn ang="0">
                    <a:pos x="T4" y="T5"/>
                  </a:cxn>
                  <a:cxn ang="0">
                    <a:pos x="T6" y="T7"/>
                  </a:cxn>
                  <a:cxn ang="0">
                    <a:pos x="T8" y="T9"/>
                  </a:cxn>
                </a:cxnLst>
                <a:rect l="0" t="0" r="r" b="b"/>
                <a:pathLst>
                  <a:path w="40" h="61">
                    <a:moveTo>
                      <a:pt x="20" y="0"/>
                    </a:moveTo>
                    <a:lnTo>
                      <a:pt x="0" y="8"/>
                    </a:lnTo>
                    <a:lnTo>
                      <a:pt x="21" y="61"/>
                    </a:lnTo>
                    <a:lnTo>
                      <a:pt x="40" y="54"/>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Freeform 36"/>
              <p:cNvSpPr>
                <a:spLocks/>
              </p:cNvSpPr>
              <p:nvPr/>
            </p:nvSpPr>
            <p:spPr bwMode="auto">
              <a:xfrm>
                <a:off x="3694113" y="2188370"/>
                <a:ext cx="71438" cy="98425"/>
              </a:xfrm>
              <a:custGeom>
                <a:avLst/>
                <a:gdLst>
                  <a:gd name="T0" fmla="*/ 18 w 45"/>
                  <a:gd name="T1" fmla="*/ 0 h 62"/>
                  <a:gd name="T2" fmla="*/ 0 w 45"/>
                  <a:gd name="T3" fmla="*/ 11 h 62"/>
                  <a:gd name="T4" fmla="*/ 27 w 45"/>
                  <a:gd name="T5" fmla="*/ 62 h 62"/>
                  <a:gd name="T6" fmla="*/ 45 w 45"/>
                  <a:gd name="T7" fmla="*/ 51 h 62"/>
                  <a:gd name="T8" fmla="*/ 18 w 45"/>
                  <a:gd name="T9" fmla="*/ 0 h 62"/>
                </a:gdLst>
                <a:ahLst/>
                <a:cxnLst>
                  <a:cxn ang="0">
                    <a:pos x="T0" y="T1"/>
                  </a:cxn>
                  <a:cxn ang="0">
                    <a:pos x="T2" y="T3"/>
                  </a:cxn>
                  <a:cxn ang="0">
                    <a:pos x="T4" y="T5"/>
                  </a:cxn>
                  <a:cxn ang="0">
                    <a:pos x="T6" y="T7"/>
                  </a:cxn>
                  <a:cxn ang="0">
                    <a:pos x="T8" y="T9"/>
                  </a:cxn>
                </a:cxnLst>
                <a:rect l="0" t="0" r="r" b="b"/>
                <a:pathLst>
                  <a:path w="45" h="62">
                    <a:moveTo>
                      <a:pt x="18" y="0"/>
                    </a:moveTo>
                    <a:lnTo>
                      <a:pt x="0" y="11"/>
                    </a:lnTo>
                    <a:lnTo>
                      <a:pt x="27" y="62"/>
                    </a:lnTo>
                    <a:lnTo>
                      <a:pt x="45" y="51"/>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Freeform 37"/>
              <p:cNvSpPr>
                <a:spLocks/>
              </p:cNvSpPr>
              <p:nvPr/>
            </p:nvSpPr>
            <p:spPr bwMode="auto">
              <a:xfrm>
                <a:off x="3756025" y="2309020"/>
                <a:ext cx="80963" cy="95250"/>
              </a:xfrm>
              <a:custGeom>
                <a:avLst/>
                <a:gdLst>
                  <a:gd name="T0" fmla="*/ 0 w 51"/>
                  <a:gd name="T1" fmla="*/ 12 h 60"/>
                  <a:gd name="T2" fmla="*/ 32 w 51"/>
                  <a:gd name="T3" fmla="*/ 60 h 60"/>
                  <a:gd name="T4" fmla="*/ 51 w 51"/>
                  <a:gd name="T5" fmla="*/ 48 h 60"/>
                  <a:gd name="T6" fmla="*/ 18 w 51"/>
                  <a:gd name="T7" fmla="*/ 0 h 60"/>
                  <a:gd name="T8" fmla="*/ 0 w 51"/>
                  <a:gd name="T9" fmla="*/ 12 h 60"/>
                </a:gdLst>
                <a:ahLst/>
                <a:cxnLst>
                  <a:cxn ang="0">
                    <a:pos x="T0" y="T1"/>
                  </a:cxn>
                  <a:cxn ang="0">
                    <a:pos x="T2" y="T3"/>
                  </a:cxn>
                  <a:cxn ang="0">
                    <a:pos x="T4" y="T5"/>
                  </a:cxn>
                  <a:cxn ang="0">
                    <a:pos x="T6" y="T7"/>
                  </a:cxn>
                  <a:cxn ang="0">
                    <a:pos x="T8" y="T9"/>
                  </a:cxn>
                </a:cxnLst>
                <a:rect l="0" t="0" r="r" b="b"/>
                <a:pathLst>
                  <a:path w="51" h="60">
                    <a:moveTo>
                      <a:pt x="0" y="12"/>
                    </a:moveTo>
                    <a:lnTo>
                      <a:pt x="32" y="60"/>
                    </a:lnTo>
                    <a:lnTo>
                      <a:pt x="51" y="48"/>
                    </a:lnTo>
                    <a:lnTo>
                      <a:pt x="18" y="0"/>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Freeform 38"/>
              <p:cNvSpPr>
                <a:spLocks/>
              </p:cNvSpPr>
              <p:nvPr/>
            </p:nvSpPr>
            <p:spPr bwMode="auto">
              <a:xfrm>
                <a:off x="4237038" y="2359820"/>
                <a:ext cx="88900" cy="85725"/>
              </a:xfrm>
              <a:custGeom>
                <a:avLst/>
                <a:gdLst>
                  <a:gd name="T0" fmla="*/ 56 w 56"/>
                  <a:gd name="T1" fmla="*/ 38 h 54"/>
                  <a:gd name="T2" fmla="*/ 14 w 56"/>
                  <a:gd name="T3" fmla="*/ 0 h 54"/>
                  <a:gd name="T4" fmla="*/ 0 w 56"/>
                  <a:gd name="T5" fmla="*/ 16 h 54"/>
                  <a:gd name="T6" fmla="*/ 42 w 56"/>
                  <a:gd name="T7" fmla="*/ 54 h 54"/>
                  <a:gd name="T8" fmla="*/ 56 w 56"/>
                  <a:gd name="T9" fmla="*/ 38 h 54"/>
                </a:gdLst>
                <a:ahLst/>
                <a:cxnLst>
                  <a:cxn ang="0">
                    <a:pos x="T0" y="T1"/>
                  </a:cxn>
                  <a:cxn ang="0">
                    <a:pos x="T2" y="T3"/>
                  </a:cxn>
                  <a:cxn ang="0">
                    <a:pos x="T4" y="T5"/>
                  </a:cxn>
                  <a:cxn ang="0">
                    <a:pos x="T6" y="T7"/>
                  </a:cxn>
                  <a:cxn ang="0">
                    <a:pos x="T8" y="T9"/>
                  </a:cxn>
                </a:cxnLst>
                <a:rect l="0" t="0" r="r" b="b"/>
                <a:pathLst>
                  <a:path w="56" h="54">
                    <a:moveTo>
                      <a:pt x="56" y="38"/>
                    </a:moveTo>
                    <a:lnTo>
                      <a:pt x="14" y="0"/>
                    </a:lnTo>
                    <a:lnTo>
                      <a:pt x="0" y="16"/>
                    </a:lnTo>
                    <a:lnTo>
                      <a:pt x="42" y="54"/>
                    </a:lnTo>
                    <a:lnTo>
                      <a:pt x="56"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Freeform 39"/>
              <p:cNvSpPr>
                <a:spLocks/>
              </p:cNvSpPr>
              <p:nvPr/>
            </p:nvSpPr>
            <p:spPr bwMode="auto">
              <a:xfrm>
                <a:off x="4770438" y="2486820"/>
                <a:ext cx="71438" cy="96838"/>
              </a:xfrm>
              <a:custGeom>
                <a:avLst/>
                <a:gdLst>
                  <a:gd name="T0" fmla="*/ 0 w 45"/>
                  <a:gd name="T1" fmla="*/ 9 h 61"/>
                  <a:gd name="T2" fmla="*/ 26 w 45"/>
                  <a:gd name="T3" fmla="*/ 61 h 61"/>
                  <a:gd name="T4" fmla="*/ 45 w 45"/>
                  <a:gd name="T5" fmla="*/ 52 h 61"/>
                  <a:gd name="T6" fmla="*/ 19 w 45"/>
                  <a:gd name="T7" fmla="*/ 0 h 61"/>
                  <a:gd name="T8" fmla="*/ 0 w 45"/>
                  <a:gd name="T9" fmla="*/ 9 h 61"/>
                </a:gdLst>
                <a:ahLst/>
                <a:cxnLst>
                  <a:cxn ang="0">
                    <a:pos x="T0" y="T1"/>
                  </a:cxn>
                  <a:cxn ang="0">
                    <a:pos x="T2" y="T3"/>
                  </a:cxn>
                  <a:cxn ang="0">
                    <a:pos x="T4" y="T5"/>
                  </a:cxn>
                  <a:cxn ang="0">
                    <a:pos x="T6" y="T7"/>
                  </a:cxn>
                  <a:cxn ang="0">
                    <a:pos x="T8" y="T9"/>
                  </a:cxn>
                </a:cxnLst>
                <a:rect l="0" t="0" r="r" b="b"/>
                <a:pathLst>
                  <a:path w="45" h="61">
                    <a:moveTo>
                      <a:pt x="0" y="9"/>
                    </a:moveTo>
                    <a:lnTo>
                      <a:pt x="26" y="61"/>
                    </a:lnTo>
                    <a:lnTo>
                      <a:pt x="45" y="52"/>
                    </a:lnTo>
                    <a:lnTo>
                      <a:pt x="19" y="0"/>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Freeform 40"/>
              <p:cNvSpPr>
                <a:spLocks/>
              </p:cNvSpPr>
              <p:nvPr/>
            </p:nvSpPr>
            <p:spPr bwMode="auto">
              <a:xfrm>
                <a:off x="4829175" y="2624932"/>
                <a:ext cx="71438" cy="96838"/>
              </a:xfrm>
              <a:custGeom>
                <a:avLst/>
                <a:gdLst>
                  <a:gd name="T0" fmla="*/ 45 w 45"/>
                  <a:gd name="T1" fmla="*/ 52 h 61"/>
                  <a:gd name="T2" fmla="*/ 20 w 45"/>
                  <a:gd name="T3" fmla="*/ 0 h 61"/>
                  <a:gd name="T4" fmla="*/ 0 w 45"/>
                  <a:gd name="T5" fmla="*/ 9 h 61"/>
                  <a:gd name="T6" fmla="*/ 25 w 45"/>
                  <a:gd name="T7" fmla="*/ 61 h 61"/>
                  <a:gd name="T8" fmla="*/ 45 w 45"/>
                  <a:gd name="T9" fmla="*/ 52 h 61"/>
                </a:gdLst>
                <a:ahLst/>
                <a:cxnLst>
                  <a:cxn ang="0">
                    <a:pos x="T0" y="T1"/>
                  </a:cxn>
                  <a:cxn ang="0">
                    <a:pos x="T2" y="T3"/>
                  </a:cxn>
                  <a:cxn ang="0">
                    <a:pos x="T4" y="T5"/>
                  </a:cxn>
                  <a:cxn ang="0">
                    <a:pos x="T6" y="T7"/>
                  </a:cxn>
                  <a:cxn ang="0">
                    <a:pos x="T8" y="T9"/>
                  </a:cxn>
                </a:cxnLst>
                <a:rect l="0" t="0" r="r" b="b"/>
                <a:pathLst>
                  <a:path w="45" h="61">
                    <a:moveTo>
                      <a:pt x="45" y="52"/>
                    </a:moveTo>
                    <a:lnTo>
                      <a:pt x="20" y="0"/>
                    </a:lnTo>
                    <a:lnTo>
                      <a:pt x="0" y="9"/>
                    </a:lnTo>
                    <a:lnTo>
                      <a:pt x="25" y="61"/>
                    </a:lnTo>
                    <a:lnTo>
                      <a:pt x="4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Freeform 41"/>
              <p:cNvSpPr>
                <a:spLocks/>
              </p:cNvSpPr>
              <p:nvPr/>
            </p:nvSpPr>
            <p:spPr bwMode="auto">
              <a:xfrm>
                <a:off x="4875213" y="2761457"/>
                <a:ext cx="73025" cy="96838"/>
              </a:xfrm>
              <a:custGeom>
                <a:avLst/>
                <a:gdLst>
                  <a:gd name="T0" fmla="*/ 46 w 46"/>
                  <a:gd name="T1" fmla="*/ 52 h 61"/>
                  <a:gd name="T2" fmla="*/ 20 w 46"/>
                  <a:gd name="T3" fmla="*/ 0 h 61"/>
                  <a:gd name="T4" fmla="*/ 0 w 46"/>
                  <a:gd name="T5" fmla="*/ 9 h 61"/>
                  <a:gd name="T6" fmla="*/ 26 w 46"/>
                  <a:gd name="T7" fmla="*/ 61 h 61"/>
                  <a:gd name="T8" fmla="*/ 46 w 46"/>
                  <a:gd name="T9" fmla="*/ 52 h 61"/>
                </a:gdLst>
                <a:ahLst/>
                <a:cxnLst>
                  <a:cxn ang="0">
                    <a:pos x="T0" y="T1"/>
                  </a:cxn>
                  <a:cxn ang="0">
                    <a:pos x="T2" y="T3"/>
                  </a:cxn>
                  <a:cxn ang="0">
                    <a:pos x="T4" y="T5"/>
                  </a:cxn>
                  <a:cxn ang="0">
                    <a:pos x="T6" y="T7"/>
                  </a:cxn>
                  <a:cxn ang="0">
                    <a:pos x="T8" y="T9"/>
                  </a:cxn>
                </a:cxnLst>
                <a:rect l="0" t="0" r="r" b="b"/>
                <a:pathLst>
                  <a:path w="46" h="61">
                    <a:moveTo>
                      <a:pt x="46" y="52"/>
                    </a:moveTo>
                    <a:lnTo>
                      <a:pt x="20" y="0"/>
                    </a:lnTo>
                    <a:lnTo>
                      <a:pt x="0" y="9"/>
                    </a:lnTo>
                    <a:lnTo>
                      <a:pt x="26" y="61"/>
                    </a:lnTo>
                    <a:lnTo>
                      <a:pt x="46"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Freeform 42"/>
              <p:cNvSpPr>
                <a:spLocks/>
              </p:cNvSpPr>
              <p:nvPr/>
            </p:nvSpPr>
            <p:spPr bwMode="auto">
              <a:xfrm>
                <a:off x="4699000" y="2374107"/>
                <a:ext cx="79375" cy="95250"/>
              </a:xfrm>
              <a:custGeom>
                <a:avLst/>
                <a:gdLst>
                  <a:gd name="T0" fmla="*/ 50 w 50"/>
                  <a:gd name="T1" fmla="*/ 49 h 60"/>
                  <a:gd name="T2" fmla="*/ 19 w 50"/>
                  <a:gd name="T3" fmla="*/ 0 h 60"/>
                  <a:gd name="T4" fmla="*/ 0 w 50"/>
                  <a:gd name="T5" fmla="*/ 12 h 60"/>
                  <a:gd name="T6" fmla="*/ 32 w 50"/>
                  <a:gd name="T7" fmla="*/ 60 h 60"/>
                  <a:gd name="T8" fmla="*/ 50 w 50"/>
                  <a:gd name="T9" fmla="*/ 49 h 60"/>
                </a:gdLst>
                <a:ahLst/>
                <a:cxnLst>
                  <a:cxn ang="0">
                    <a:pos x="T0" y="T1"/>
                  </a:cxn>
                  <a:cxn ang="0">
                    <a:pos x="T2" y="T3"/>
                  </a:cxn>
                  <a:cxn ang="0">
                    <a:pos x="T4" y="T5"/>
                  </a:cxn>
                  <a:cxn ang="0">
                    <a:pos x="T6" y="T7"/>
                  </a:cxn>
                  <a:cxn ang="0">
                    <a:pos x="T8" y="T9"/>
                  </a:cxn>
                </a:cxnLst>
                <a:rect l="0" t="0" r="r" b="b"/>
                <a:pathLst>
                  <a:path w="50" h="60">
                    <a:moveTo>
                      <a:pt x="50" y="49"/>
                    </a:moveTo>
                    <a:lnTo>
                      <a:pt x="19" y="0"/>
                    </a:lnTo>
                    <a:lnTo>
                      <a:pt x="0" y="12"/>
                    </a:lnTo>
                    <a:lnTo>
                      <a:pt x="32" y="60"/>
                    </a:lnTo>
                    <a:lnTo>
                      <a:pt x="50"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Freeform 43"/>
              <p:cNvSpPr>
                <a:spLocks/>
              </p:cNvSpPr>
              <p:nvPr/>
            </p:nvSpPr>
            <p:spPr bwMode="auto">
              <a:xfrm>
                <a:off x="4614863" y="2270920"/>
                <a:ext cx="87313" cy="93663"/>
              </a:xfrm>
              <a:custGeom>
                <a:avLst/>
                <a:gdLst>
                  <a:gd name="T0" fmla="*/ 17 w 55"/>
                  <a:gd name="T1" fmla="*/ 0 h 59"/>
                  <a:gd name="T2" fmla="*/ 0 w 55"/>
                  <a:gd name="T3" fmla="*/ 15 h 59"/>
                  <a:gd name="T4" fmla="*/ 38 w 55"/>
                  <a:gd name="T5" fmla="*/ 59 h 59"/>
                  <a:gd name="T6" fmla="*/ 55 w 55"/>
                  <a:gd name="T7" fmla="*/ 45 h 59"/>
                  <a:gd name="T8" fmla="*/ 17 w 55"/>
                  <a:gd name="T9" fmla="*/ 0 h 59"/>
                </a:gdLst>
                <a:ahLst/>
                <a:cxnLst>
                  <a:cxn ang="0">
                    <a:pos x="T0" y="T1"/>
                  </a:cxn>
                  <a:cxn ang="0">
                    <a:pos x="T2" y="T3"/>
                  </a:cxn>
                  <a:cxn ang="0">
                    <a:pos x="T4" y="T5"/>
                  </a:cxn>
                  <a:cxn ang="0">
                    <a:pos x="T6" y="T7"/>
                  </a:cxn>
                  <a:cxn ang="0">
                    <a:pos x="T8" y="T9"/>
                  </a:cxn>
                </a:cxnLst>
                <a:rect l="0" t="0" r="r" b="b"/>
                <a:pathLst>
                  <a:path w="55" h="59">
                    <a:moveTo>
                      <a:pt x="17" y="0"/>
                    </a:moveTo>
                    <a:lnTo>
                      <a:pt x="0" y="15"/>
                    </a:lnTo>
                    <a:lnTo>
                      <a:pt x="38" y="59"/>
                    </a:lnTo>
                    <a:lnTo>
                      <a:pt x="55" y="45"/>
                    </a:ln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Freeform 44"/>
              <p:cNvSpPr>
                <a:spLocks/>
              </p:cNvSpPr>
              <p:nvPr/>
            </p:nvSpPr>
            <p:spPr bwMode="auto">
              <a:xfrm>
                <a:off x="4519613" y="2180432"/>
                <a:ext cx="92075" cy="87313"/>
              </a:xfrm>
              <a:custGeom>
                <a:avLst/>
                <a:gdLst>
                  <a:gd name="T0" fmla="*/ 0 w 58"/>
                  <a:gd name="T1" fmla="*/ 16 h 55"/>
                  <a:gd name="T2" fmla="*/ 43 w 58"/>
                  <a:gd name="T3" fmla="*/ 55 h 55"/>
                  <a:gd name="T4" fmla="*/ 58 w 58"/>
                  <a:gd name="T5" fmla="*/ 39 h 55"/>
                  <a:gd name="T6" fmla="*/ 16 w 58"/>
                  <a:gd name="T7" fmla="*/ 0 h 55"/>
                  <a:gd name="T8" fmla="*/ 0 w 58"/>
                  <a:gd name="T9" fmla="*/ 16 h 55"/>
                </a:gdLst>
                <a:ahLst/>
                <a:cxnLst>
                  <a:cxn ang="0">
                    <a:pos x="T0" y="T1"/>
                  </a:cxn>
                  <a:cxn ang="0">
                    <a:pos x="T2" y="T3"/>
                  </a:cxn>
                  <a:cxn ang="0">
                    <a:pos x="T4" y="T5"/>
                  </a:cxn>
                  <a:cxn ang="0">
                    <a:pos x="T6" y="T7"/>
                  </a:cxn>
                  <a:cxn ang="0">
                    <a:pos x="T8" y="T9"/>
                  </a:cxn>
                </a:cxnLst>
                <a:rect l="0" t="0" r="r" b="b"/>
                <a:pathLst>
                  <a:path w="58" h="55">
                    <a:moveTo>
                      <a:pt x="0" y="16"/>
                    </a:moveTo>
                    <a:lnTo>
                      <a:pt x="43" y="55"/>
                    </a:lnTo>
                    <a:lnTo>
                      <a:pt x="58" y="39"/>
                    </a:lnTo>
                    <a:lnTo>
                      <a:pt x="16" y="0"/>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Freeform 45"/>
              <p:cNvSpPr>
                <a:spLocks/>
              </p:cNvSpPr>
              <p:nvPr/>
            </p:nvSpPr>
            <p:spPr bwMode="auto">
              <a:xfrm>
                <a:off x="4414838" y="2102645"/>
                <a:ext cx="95250" cy="79375"/>
              </a:xfrm>
              <a:custGeom>
                <a:avLst/>
                <a:gdLst>
                  <a:gd name="T0" fmla="*/ 60 w 60"/>
                  <a:gd name="T1" fmla="*/ 34 h 50"/>
                  <a:gd name="T2" fmla="*/ 13 w 60"/>
                  <a:gd name="T3" fmla="*/ 0 h 50"/>
                  <a:gd name="T4" fmla="*/ 0 w 60"/>
                  <a:gd name="T5" fmla="*/ 17 h 50"/>
                  <a:gd name="T6" fmla="*/ 47 w 60"/>
                  <a:gd name="T7" fmla="*/ 50 h 50"/>
                  <a:gd name="T8" fmla="*/ 60 w 60"/>
                  <a:gd name="T9" fmla="*/ 34 h 50"/>
                </a:gdLst>
                <a:ahLst/>
                <a:cxnLst>
                  <a:cxn ang="0">
                    <a:pos x="T0" y="T1"/>
                  </a:cxn>
                  <a:cxn ang="0">
                    <a:pos x="T2" y="T3"/>
                  </a:cxn>
                  <a:cxn ang="0">
                    <a:pos x="T4" y="T5"/>
                  </a:cxn>
                  <a:cxn ang="0">
                    <a:pos x="T6" y="T7"/>
                  </a:cxn>
                  <a:cxn ang="0">
                    <a:pos x="T8" y="T9"/>
                  </a:cxn>
                </a:cxnLst>
                <a:rect l="0" t="0" r="r" b="b"/>
                <a:pathLst>
                  <a:path w="60" h="50">
                    <a:moveTo>
                      <a:pt x="60" y="34"/>
                    </a:moveTo>
                    <a:lnTo>
                      <a:pt x="13" y="0"/>
                    </a:lnTo>
                    <a:lnTo>
                      <a:pt x="0" y="17"/>
                    </a:lnTo>
                    <a:lnTo>
                      <a:pt x="47" y="50"/>
                    </a:lnTo>
                    <a:lnTo>
                      <a:pt x="60"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Freeform 46"/>
              <p:cNvSpPr>
                <a:spLocks/>
              </p:cNvSpPr>
              <p:nvPr/>
            </p:nvSpPr>
            <p:spPr bwMode="auto">
              <a:xfrm>
                <a:off x="4300538" y="2035970"/>
                <a:ext cx="98425" cy="74613"/>
              </a:xfrm>
              <a:custGeom>
                <a:avLst/>
                <a:gdLst>
                  <a:gd name="T0" fmla="*/ 62 w 62"/>
                  <a:gd name="T1" fmla="*/ 29 h 47"/>
                  <a:gd name="T2" fmla="*/ 11 w 62"/>
                  <a:gd name="T3" fmla="*/ 0 h 47"/>
                  <a:gd name="T4" fmla="*/ 0 w 62"/>
                  <a:gd name="T5" fmla="*/ 20 h 47"/>
                  <a:gd name="T6" fmla="*/ 51 w 62"/>
                  <a:gd name="T7" fmla="*/ 47 h 47"/>
                  <a:gd name="T8" fmla="*/ 62 w 62"/>
                  <a:gd name="T9" fmla="*/ 29 h 47"/>
                </a:gdLst>
                <a:ahLst/>
                <a:cxnLst>
                  <a:cxn ang="0">
                    <a:pos x="T0" y="T1"/>
                  </a:cxn>
                  <a:cxn ang="0">
                    <a:pos x="T2" y="T3"/>
                  </a:cxn>
                  <a:cxn ang="0">
                    <a:pos x="T4" y="T5"/>
                  </a:cxn>
                  <a:cxn ang="0">
                    <a:pos x="T6" y="T7"/>
                  </a:cxn>
                  <a:cxn ang="0">
                    <a:pos x="T8" y="T9"/>
                  </a:cxn>
                </a:cxnLst>
                <a:rect l="0" t="0" r="r" b="b"/>
                <a:pathLst>
                  <a:path w="62" h="47">
                    <a:moveTo>
                      <a:pt x="62" y="29"/>
                    </a:moveTo>
                    <a:lnTo>
                      <a:pt x="11" y="0"/>
                    </a:lnTo>
                    <a:lnTo>
                      <a:pt x="0" y="20"/>
                    </a:lnTo>
                    <a:lnTo>
                      <a:pt x="51" y="47"/>
                    </a:lnTo>
                    <a:lnTo>
                      <a:pt x="62"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Freeform 47"/>
              <p:cNvSpPr>
                <a:spLocks/>
              </p:cNvSpPr>
              <p:nvPr/>
            </p:nvSpPr>
            <p:spPr bwMode="auto">
              <a:xfrm>
                <a:off x="4183063" y="1986757"/>
                <a:ext cx="95250" cy="66675"/>
              </a:xfrm>
              <a:custGeom>
                <a:avLst/>
                <a:gdLst>
                  <a:gd name="T0" fmla="*/ 60 w 60"/>
                  <a:gd name="T1" fmla="*/ 22 h 42"/>
                  <a:gd name="T2" fmla="*/ 8 w 60"/>
                  <a:gd name="T3" fmla="*/ 0 h 42"/>
                  <a:gd name="T4" fmla="*/ 0 w 60"/>
                  <a:gd name="T5" fmla="*/ 21 h 42"/>
                  <a:gd name="T6" fmla="*/ 54 w 60"/>
                  <a:gd name="T7" fmla="*/ 42 h 42"/>
                  <a:gd name="T8" fmla="*/ 60 w 60"/>
                  <a:gd name="T9" fmla="*/ 22 h 42"/>
                </a:gdLst>
                <a:ahLst/>
                <a:cxnLst>
                  <a:cxn ang="0">
                    <a:pos x="T0" y="T1"/>
                  </a:cxn>
                  <a:cxn ang="0">
                    <a:pos x="T2" y="T3"/>
                  </a:cxn>
                  <a:cxn ang="0">
                    <a:pos x="T4" y="T5"/>
                  </a:cxn>
                  <a:cxn ang="0">
                    <a:pos x="T6" y="T7"/>
                  </a:cxn>
                  <a:cxn ang="0">
                    <a:pos x="T8" y="T9"/>
                  </a:cxn>
                </a:cxnLst>
                <a:rect l="0" t="0" r="r" b="b"/>
                <a:pathLst>
                  <a:path w="60" h="42">
                    <a:moveTo>
                      <a:pt x="60" y="22"/>
                    </a:moveTo>
                    <a:lnTo>
                      <a:pt x="8" y="0"/>
                    </a:lnTo>
                    <a:lnTo>
                      <a:pt x="0" y="21"/>
                    </a:lnTo>
                    <a:lnTo>
                      <a:pt x="54" y="42"/>
                    </a:lnTo>
                    <a:lnTo>
                      <a:pt x="6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Freeform 48"/>
              <p:cNvSpPr>
                <a:spLocks/>
              </p:cNvSpPr>
              <p:nvPr/>
            </p:nvSpPr>
            <p:spPr bwMode="auto">
              <a:xfrm>
                <a:off x="4057650" y="1953420"/>
                <a:ext cx="96838" cy="55563"/>
              </a:xfrm>
              <a:custGeom>
                <a:avLst/>
                <a:gdLst>
                  <a:gd name="T0" fmla="*/ 61 w 61"/>
                  <a:gd name="T1" fmla="*/ 14 h 35"/>
                  <a:gd name="T2" fmla="*/ 5 w 61"/>
                  <a:gd name="T3" fmla="*/ 0 h 35"/>
                  <a:gd name="T4" fmla="*/ 0 w 61"/>
                  <a:gd name="T5" fmla="*/ 21 h 35"/>
                  <a:gd name="T6" fmla="*/ 56 w 61"/>
                  <a:gd name="T7" fmla="*/ 35 h 35"/>
                  <a:gd name="T8" fmla="*/ 61 w 61"/>
                  <a:gd name="T9" fmla="*/ 14 h 35"/>
                </a:gdLst>
                <a:ahLst/>
                <a:cxnLst>
                  <a:cxn ang="0">
                    <a:pos x="T0" y="T1"/>
                  </a:cxn>
                  <a:cxn ang="0">
                    <a:pos x="T2" y="T3"/>
                  </a:cxn>
                  <a:cxn ang="0">
                    <a:pos x="T4" y="T5"/>
                  </a:cxn>
                  <a:cxn ang="0">
                    <a:pos x="T6" y="T7"/>
                  </a:cxn>
                  <a:cxn ang="0">
                    <a:pos x="T8" y="T9"/>
                  </a:cxn>
                </a:cxnLst>
                <a:rect l="0" t="0" r="r" b="b"/>
                <a:pathLst>
                  <a:path w="61" h="35">
                    <a:moveTo>
                      <a:pt x="61" y="14"/>
                    </a:moveTo>
                    <a:lnTo>
                      <a:pt x="5" y="0"/>
                    </a:lnTo>
                    <a:lnTo>
                      <a:pt x="0" y="21"/>
                    </a:lnTo>
                    <a:lnTo>
                      <a:pt x="56" y="35"/>
                    </a:lnTo>
                    <a:lnTo>
                      <a:pt x="61"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Freeform 49"/>
              <p:cNvSpPr>
                <a:spLocks/>
              </p:cNvSpPr>
              <p:nvPr/>
            </p:nvSpPr>
            <p:spPr bwMode="auto">
              <a:xfrm>
                <a:off x="3836988" y="2332832"/>
                <a:ext cx="292100" cy="271463"/>
              </a:xfrm>
              <a:custGeom>
                <a:avLst/>
                <a:gdLst>
                  <a:gd name="T0" fmla="*/ 184 w 184"/>
                  <a:gd name="T1" fmla="*/ 144 h 171"/>
                  <a:gd name="T2" fmla="*/ 183 w 184"/>
                  <a:gd name="T3" fmla="*/ 123 h 171"/>
                  <a:gd name="T4" fmla="*/ 154 w 184"/>
                  <a:gd name="T5" fmla="*/ 123 h 171"/>
                  <a:gd name="T6" fmla="*/ 157 w 184"/>
                  <a:gd name="T7" fmla="*/ 115 h 171"/>
                  <a:gd name="T8" fmla="*/ 160 w 184"/>
                  <a:gd name="T9" fmla="*/ 106 h 171"/>
                  <a:gd name="T10" fmla="*/ 161 w 184"/>
                  <a:gd name="T11" fmla="*/ 95 h 171"/>
                  <a:gd name="T12" fmla="*/ 161 w 184"/>
                  <a:gd name="T13" fmla="*/ 85 h 171"/>
                  <a:gd name="T14" fmla="*/ 160 w 184"/>
                  <a:gd name="T15" fmla="*/ 68 h 171"/>
                  <a:gd name="T16" fmla="*/ 156 w 184"/>
                  <a:gd name="T17" fmla="*/ 52 h 171"/>
                  <a:gd name="T18" fmla="*/ 151 w 184"/>
                  <a:gd name="T19" fmla="*/ 38 h 171"/>
                  <a:gd name="T20" fmla="*/ 144 w 184"/>
                  <a:gd name="T21" fmla="*/ 25 h 171"/>
                  <a:gd name="T22" fmla="*/ 135 w 184"/>
                  <a:gd name="T23" fmla="*/ 15 h 171"/>
                  <a:gd name="T24" fmla="*/ 125 w 184"/>
                  <a:gd name="T25" fmla="*/ 7 h 171"/>
                  <a:gd name="T26" fmla="*/ 113 w 184"/>
                  <a:gd name="T27" fmla="*/ 2 h 171"/>
                  <a:gd name="T28" fmla="*/ 101 w 184"/>
                  <a:gd name="T29" fmla="*/ 0 h 171"/>
                  <a:gd name="T30" fmla="*/ 89 w 184"/>
                  <a:gd name="T31" fmla="*/ 2 h 171"/>
                  <a:gd name="T32" fmla="*/ 79 w 184"/>
                  <a:gd name="T33" fmla="*/ 7 h 171"/>
                  <a:gd name="T34" fmla="*/ 69 w 184"/>
                  <a:gd name="T35" fmla="*/ 13 h 171"/>
                  <a:gd name="T36" fmla="*/ 61 w 184"/>
                  <a:gd name="T37" fmla="*/ 24 h 171"/>
                  <a:gd name="T38" fmla="*/ 53 w 184"/>
                  <a:gd name="T39" fmla="*/ 36 h 171"/>
                  <a:gd name="T40" fmla="*/ 48 w 184"/>
                  <a:gd name="T41" fmla="*/ 49 h 171"/>
                  <a:gd name="T42" fmla="*/ 44 w 184"/>
                  <a:gd name="T43" fmla="*/ 64 h 171"/>
                  <a:gd name="T44" fmla="*/ 43 w 184"/>
                  <a:gd name="T45" fmla="*/ 80 h 171"/>
                  <a:gd name="T46" fmla="*/ 17 w 184"/>
                  <a:gd name="T47" fmla="*/ 50 h 171"/>
                  <a:gd name="T48" fmla="*/ 0 w 184"/>
                  <a:gd name="T49" fmla="*/ 64 h 171"/>
                  <a:gd name="T50" fmla="*/ 39 w 184"/>
                  <a:gd name="T51" fmla="*/ 108 h 171"/>
                  <a:gd name="T52" fmla="*/ 43 w 184"/>
                  <a:gd name="T53" fmla="*/ 103 h 171"/>
                  <a:gd name="T54" fmla="*/ 45 w 184"/>
                  <a:gd name="T55" fmla="*/ 117 h 171"/>
                  <a:gd name="T56" fmla="*/ 50 w 184"/>
                  <a:gd name="T57" fmla="*/ 131 h 171"/>
                  <a:gd name="T58" fmla="*/ 57 w 184"/>
                  <a:gd name="T59" fmla="*/ 142 h 171"/>
                  <a:gd name="T60" fmla="*/ 63 w 184"/>
                  <a:gd name="T61" fmla="*/ 151 h 171"/>
                  <a:gd name="T62" fmla="*/ 71 w 184"/>
                  <a:gd name="T63" fmla="*/ 159 h 171"/>
                  <a:gd name="T64" fmla="*/ 80 w 184"/>
                  <a:gd name="T65" fmla="*/ 166 h 171"/>
                  <a:gd name="T66" fmla="*/ 91 w 184"/>
                  <a:gd name="T67" fmla="*/ 170 h 171"/>
                  <a:gd name="T68" fmla="*/ 101 w 184"/>
                  <a:gd name="T69" fmla="*/ 171 h 171"/>
                  <a:gd name="T70" fmla="*/ 108 w 184"/>
                  <a:gd name="T71" fmla="*/ 171 h 171"/>
                  <a:gd name="T72" fmla="*/ 114 w 184"/>
                  <a:gd name="T73" fmla="*/ 170 h 171"/>
                  <a:gd name="T74" fmla="*/ 119 w 184"/>
                  <a:gd name="T75" fmla="*/ 167 h 171"/>
                  <a:gd name="T76" fmla="*/ 125 w 184"/>
                  <a:gd name="T77" fmla="*/ 163 h 171"/>
                  <a:gd name="T78" fmla="*/ 130 w 184"/>
                  <a:gd name="T79" fmla="*/ 160 h 171"/>
                  <a:gd name="T80" fmla="*/ 135 w 184"/>
                  <a:gd name="T81" fmla="*/ 155 h 171"/>
                  <a:gd name="T82" fmla="*/ 140 w 184"/>
                  <a:gd name="T83" fmla="*/ 150 h 171"/>
                  <a:gd name="T84" fmla="*/ 144 w 184"/>
                  <a:gd name="T85" fmla="*/ 145 h 171"/>
                  <a:gd name="T86" fmla="*/ 184 w 184"/>
                  <a:gd name="T87" fmla="*/ 14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4" h="171">
                    <a:moveTo>
                      <a:pt x="184" y="144"/>
                    </a:moveTo>
                    <a:lnTo>
                      <a:pt x="183" y="123"/>
                    </a:lnTo>
                    <a:lnTo>
                      <a:pt x="154" y="123"/>
                    </a:lnTo>
                    <a:lnTo>
                      <a:pt x="157" y="115"/>
                    </a:lnTo>
                    <a:lnTo>
                      <a:pt x="160" y="106"/>
                    </a:lnTo>
                    <a:lnTo>
                      <a:pt x="161" y="95"/>
                    </a:lnTo>
                    <a:lnTo>
                      <a:pt x="161" y="85"/>
                    </a:lnTo>
                    <a:lnTo>
                      <a:pt x="160" y="68"/>
                    </a:lnTo>
                    <a:lnTo>
                      <a:pt x="156" y="52"/>
                    </a:lnTo>
                    <a:lnTo>
                      <a:pt x="151" y="38"/>
                    </a:lnTo>
                    <a:lnTo>
                      <a:pt x="144" y="25"/>
                    </a:lnTo>
                    <a:lnTo>
                      <a:pt x="135" y="15"/>
                    </a:lnTo>
                    <a:lnTo>
                      <a:pt x="125" y="7"/>
                    </a:lnTo>
                    <a:lnTo>
                      <a:pt x="113" y="2"/>
                    </a:lnTo>
                    <a:lnTo>
                      <a:pt x="101" y="0"/>
                    </a:lnTo>
                    <a:lnTo>
                      <a:pt x="89" y="2"/>
                    </a:lnTo>
                    <a:lnTo>
                      <a:pt x="79" y="7"/>
                    </a:lnTo>
                    <a:lnTo>
                      <a:pt x="69" y="13"/>
                    </a:lnTo>
                    <a:lnTo>
                      <a:pt x="61" y="24"/>
                    </a:lnTo>
                    <a:lnTo>
                      <a:pt x="53" y="36"/>
                    </a:lnTo>
                    <a:lnTo>
                      <a:pt x="48" y="49"/>
                    </a:lnTo>
                    <a:lnTo>
                      <a:pt x="44" y="64"/>
                    </a:lnTo>
                    <a:lnTo>
                      <a:pt x="43" y="80"/>
                    </a:lnTo>
                    <a:lnTo>
                      <a:pt x="17" y="50"/>
                    </a:lnTo>
                    <a:lnTo>
                      <a:pt x="0" y="64"/>
                    </a:lnTo>
                    <a:lnTo>
                      <a:pt x="39" y="108"/>
                    </a:lnTo>
                    <a:lnTo>
                      <a:pt x="43" y="103"/>
                    </a:lnTo>
                    <a:lnTo>
                      <a:pt x="45" y="117"/>
                    </a:lnTo>
                    <a:lnTo>
                      <a:pt x="50" y="131"/>
                    </a:lnTo>
                    <a:lnTo>
                      <a:pt x="57" y="142"/>
                    </a:lnTo>
                    <a:lnTo>
                      <a:pt x="63" y="151"/>
                    </a:lnTo>
                    <a:lnTo>
                      <a:pt x="71" y="159"/>
                    </a:lnTo>
                    <a:lnTo>
                      <a:pt x="80" y="166"/>
                    </a:lnTo>
                    <a:lnTo>
                      <a:pt x="91" y="170"/>
                    </a:lnTo>
                    <a:lnTo>
                      <a:pt x="101" y="171"/>
                    </a:lnTo>
                    <a:lnTo>
                      <a:pt x="108" y="171"/>
                    </a:lnTo>
                    <a:lnTo>
                      <a:pt x="114" y="170"/>
                    </a:lnTo>
                    <a:lnTo>
                      <a:pt x="119" y="167"/>
                    </a:lnTo>
                    <a:lnTo>
                      <a:pt x="125" y="163"/>
                    </a:lnTo>
                    <a:lnTo>
                      <a:pt x="130" y="160"/>
                    </a:lnTo>
                    <a:lnTo>
                      <a:pt x="135" y="155"/>
                    </a:lnTo>
                    <a:lnTo>
                      <a:pt x="140" y="150"/>
                    </a:lnTo>
                    <a:lnTo>
                      <a:pt x="144" y="145"/>
                    </a:lnTo>
                    <a:lnTo>
                      <a:pt x="184"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Freeform 50"/>
              <p:cNvSpPr>
                <a:spLocks/>
              </p:cNvSpPr>
              <p:nvPr/>
            </p:nvSpPr>
            <p:spPr bwMode="auto">
              <a:xfrm>
                <a:off x="4165600" y="2507457"/>
                <a:ext cx="96838" cy="47625"/>
              </a:xfrm>
              <a:custGeom>
                <a:avLst/>
                <a:gdLst>
                  <a:gd name="T0" fmla="*/ 3 w 61"/>
                  <a:gd name="T1" fmla="*/ 30 h 30"/>
                  <a:gd name="T2" fmla="*/ 61 w 61"/>
                  <a:gd name="T3" fmla="*/ 21 h 30"/>
                  <a:gd name="T4" fmla="*/ 57 w 61"/>
                  <a:gd name="T5" fmla="*/ 0 h 30"/>
                  <a:gd name="T6" fmla="*/ 0 w 61"/>
                  <a:gd name="T7" fmla="*/ 9 h 30"/>
                  <a:gd name="T8" fmla="*/ 3 w 61"/>
                  <a:gd name="T9" fmla="*/ 30 h 30"/>
                </a:gdLst>
                <a:ahLst/>
                <a:cxnLst>
                  <a:cxn ang="0">
                    <a:pos x="T0" y="T1"/>
                  </a:cxn>
                  <a:cxn ang="0">
                    <a:pos x="T2" y="T3"/>
                  </a:cxn>
                  <a:cxn ang="0">
                    <a:pos x="T4" y="T5"/>
                  </a:cxn>
                  <a:cxn ang="0">
                    <a:pos x="T6" y="T7"/>
                  </a:cxn>
                  <a:cxn ang="0">
                    <a:pos x="T8" y="T9"/>
                  </a:cxn>
                </a:cxnLst>
                <a:rect l="0" t="0" r="r" b="b"/>
                <a:pathLst>
                  <a:path w="61" h="30">
                    <a:moveTo>
                      <a:pt x="3" y="30"/>
                    </a:moveTo>
                    <a:lnTo>
                      <a:pt x="61" y="21"/>
                    </a:lnTo>
                    <a:lnTo>
                      <a:pt x="57" y="0"/>
                    </a:lnTo>
                    <a:lnTo>
                      <a:pt x="0" y="9"/>
                    </a:lnTo>
                    <a:lnTo>
                      <a:pt x="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Freeform 51"/>
              <p:cNvSpPr>
                <a:spLocks/>
              </p:cNvSpPr>
              <p:nvPr/>
            </p:nvSpPr>
            <p:spPr bwMode="auto">
              <a:xfrm>
                <a:off x="4291013" y="2469357"/>
                <a:ext cx="96838" cy="60325"/>
              </a:xfrm>
              <a:custGeom>
                <a:avLst/>
                <a:gdLst>
                  <a:gd name="T0" fmla="*/ 61 w 61"/>
                  <a:gd name="T1" fmla="*/ 21 h 38"/>
                  <a:gd name="T2" fmla="*/ 56 w 61"/>
                  <a:gd name="T3" fmla="*/ 0 h 38"/>
                  <a:gd name="T4" fmla="*/ 0 w 61"/>
                  <a:gd name="T5" fmla="*/ 17 h 38"/>
                  <a:gd name="T6" fmla="*/ 5 w 61"/>
                  <a:gd name="T7" fmla="*/ 38 h 38"/>
                  <a:gd name="T8" fmla="*/ 61 w 61"/>
                  <a:gd name="T9" fmla="*/ 21 h 38"/>
                </a:gdLst>
                <a:ahLst/>
                <a:cxnLst>
                  <a:cxn ang="0">
                    <a:pos x="T0" y="T1"/>
                  </a:cxn>
                  <a:cxn ang="0">
                    <a:pos x="T2" y="T3"/>
                  </a:cxn>
                  <a:cxn ang="0">
                    <a:pos x="T4" y="T5"/>
                  </a:cxn>
                  <a:cxn ang="0">
                    <a:pos x="T6" y="T7"/>
                  </a:cxn>
                  <a:cxn ang="0">
                    <a:pos x="T8" y="T9"/>
                  </a:cxn>
                </a:cxnLst>
                <a:rect l="0" t="0" r="r" b="b"/>
                <a:pathLst>
                  <a:path w="61" h="38">
                    <a:moveTo>
                      <a:pt x="61" y="21"/>
                    </a:moveTo>
                    <a:lnTo>
                      <a:pt x="56" y="0"/>
                    </a:lnTo>
                    <a:lnTo>
                      <a:pt x="0" y="17"/>
                    </a:lnTo>
                    <a:lnTo>
                      <a:pt x="5" y="38"/>
                    </a:lnTo>
                    <a:lnTo>
                      <a:pt x="61"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Freeform 52"/>
              <p:cNvSpPr>
                <a:spLocks/>
              </p:cNvSpPr>
              <p:nvPr/>
            </p:nvSpPr>
            <p:spPr bwMode="auto">
              <a:xfrm>
                <a:off x="4414838" y="2420145"/>
                <a:ext cx="96838" cy="66675"/>
              </a:xfrm>
              <a:custGeom>
                <a:avLst/>
                <a:gdLst>
                  <a:gd name="T0" fmla="*/ 61 w 61"/>
                  <a:gd name="T1" fmla="*/ 20 h 42"/>
                  <a:gd name="T2" fmla="*/ 52 w 61"/>
                  <a:gd name="T3" fmla="*/ 0 h 42"/>
                  <a:gd name="T4" fmla="*/ 0 w 61"/>
                  <a:gd name="T5" fmla="*/ 22 h 42"/>
                  <a:gd name="T6" fmla="*/ 8 w 61"/>
                  <a:gd name="T7" fmla="*/ 42 h 42"/>
                  <a:gd name="T8" fmla="*/ 61 w 61"/>
                  <a:gd name="T9" fmla="*/ 20 h 42"/>
                </a:gdLst>
                <a:ahLst/>
                <a:cxnLst>
                  <a:cxn ang="0">
                    <a:pos x="T0" y="T1"/>
                  </a:cxn>
                  <a:cxn ang="0">
                    <a:pos x="T2" y="T3"/>
                  </a:cxn>
                  <a:cxn ang="0">
                    <a:pos x="T4" y="T5"/>
                  </a:cxn>
                  <a:cxn ang="0">
                    <a:pos x="T6" y="T7"/>
                  </a:cxn>
                  <a:cxn ang="0">
                    <a:pos x="T8" y="T9"/>
                  </a:cxn>
                </a:cxnLst>
                <a:rect l="0" t="0" r="r" b="b"/>
                <a:pathLst>
                  <a:path w="61" h="42">
                    <a:moveTo>
                      <a:pt x="61" y="20"/>
                    </a:moveTo>
                    <a:lnTo>
                      <a:pt x="52" y="0"/>
                    </a:lnTo>
                    <a:lnTo>
                      <a:pt x="0" y="22"/>
                    </a:lnTo>
                    <a:lnTo>
                      <a:pt x="8" y="42"/>
                    </a:lnTo>
                    <a:lnTo>
                      <a:pt x="6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Freeform 53"/>
              <p:cNvSpPr>
                <a:spLocks/>
              </p:cNvSpPr>
              <p:nvPr/>
            </p:nvSpPr>
            <p:spPr bwMode="auto">
              <a:xfrm>
                <a:off x="4530725" y="2353470"/>
                <a:ext cx="96838" cy="77788"/>
              </a:xfrm>
              <a:custGeom>
                <a:avLst/>
                <a:gdLst>
                  <a:gd name="T0" fmla="*/ 12 w 61"/>
                  <a:gd name="T1" fmla="*/ 49 h 49"/>
                  <a:gd name="T2" fmla="*/ 61 w 61"/>
                  <a:gd name="T3" fmla="*/ 19 h 49"/>
                  <a:gd name="T4" fmla="*/ 51 w 61"/>
                  <a:gd name="T5" fmla="*/ 0 h 49"/>
                  <a:gd name="T6" fmla="*/ 0 w 61"/>
                  <a:gd name="T7" fmla="*/ 29 h 49"/>
                  <a:gd name="T8" fmla="*/ 12 w 61"/>
                  <a:gd name="T9" fmla="*/ 49 h 49"/>
                </a:gdLst>
                <a:ahLst/>
                <a:cxnLst>
                  <a:cxn ang="0">
                    <a:pos x="T0" y="T1"/>
                  </a:cxn>
                  <a:cxn ang="0">
                    <a:pos x="T2" y="T3"/>
                  </a:cxn>
                  <a:cxn ang="0">
                    <a:pos x="T4" y="T5"/>
                  </a:cxn>
                  <a:cxn ang="0">
                    <a:pos x="T6" y="T7"/>
                  </a:cxn>
                  <a:cxn ang="0">
                    <a:pos x="T8" y="T9"/>
                  </a:cxn>
                </a:cxnLst>
                <a:rect l="0" t="0" r="r" b="b"/>
                <a:pathLst>
                  <a:path w="61" h="49">
                    <a:moveTo>
                      <a:pt x="12" y="49"/>
                    </a:moveTo>
                    <a:lnTo>
                      <a:pt x="61" y="19"/>
                    </a:lnTo>
                    <a:lnTo>
                      <a:pt x="51" y="0"/>
                    </a:lnTo>
                    <a:lnTo>
                      <a:pt x="0" y="29"/>
                    </a:lnTo>
                    <a:lnTo>
                      <a:pt x="12"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Freeform 54"/>
              <p:cNvSpPr>
                <a:spLocks/>
              </p:cNvSpPr>
              <p:nvPr/>
            </p:nvSpPr>
            <p:spPr bwMode="auto">
              <a:xfrm>
                <a:off x="4865688" y="1335882"/>
                <a:ext cx="93663" cy="80963"/>
              </a:xfrm>
              <a:custGeom>
                <a:avLst/>
                <a:gdLst>
                  <a:gd name="T0" fmla="*/ 59 w 59"/>
                  <a:gd name="T1" fmla="*/ 18 h 51"/>
                  <a:gd name="T2" fmla="*/ 48 w 59"/>
                  <a:gd name="T3" fmla="*/ 0 h 51"/>
                  <a:gd name="T4" fmla="*/ 0 w 59"/>
                  <a:gd name="T5" fmla="*/ 34 h 51"/>
                  <a:gd name="T6" fmla="*/ 13 w 59"/>
                  <a:gd name="T7" fmla="*/ 51 h 51"/>
                  <a:gd name="T8" fmla="*/ 59 w 59"/>
                  <a:gd name="T9" fmla="*/ 18 h 51"/>
                </a:gdLst>
                <a:ahLst/>
                <a:cxnLst>
                  <a:cxn ang="0">
                    <a:pos x="T0" y="T1"/>
                  </a:cxn>
                  <a:cxn ang="0">
                    <a:pos x="T2" y="T3"/>
                  </a:cxn>
                  <a:cxn ang="0">
                    <a:pos x="T4" y="T5"/>
                  </a:cxn>
                  <a:cxn ang="0">
                    <a:pos x="T6" y="T7"/>
                  </a:cxn>
                  <a:cxn ang="0">
                    <a:pos x="T8" y="T9"/>
                  </a:cxn>
                </a:cxnLst>
                <a:rect l="0" t="0" r="r" b="b"/>
                <a:pathLst>
                  <a:path w="59" h="51">
                    <a:moveTo>
                      <a:pt x="59" y="18"/>
                    </a:moveTo>
                    <a:lnTo>
                      <a:pt x="48" y="0"/>
                    </a:lnTo>
                    <a:lnTo>
                      <a:pt x="0" y="34"/>
                    </a:lnTo>
                    <a:lnTo>
                      <a:pt x="13" y="51"/>
                    </a:lnTo>
                    <a:lnTo>
                      <a:pt x="5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Freeform 55"/>
              <p:cNvSpPr>
                <a:spLocks/>
              </p:cNvSpPr>
              <p:nvPr/>
            </p:nvSpPr>
            <p:spPr bwMode="auto">
              <a:xfrm>
                <a:off x="4765675" y="1418432"/>
                <a:ext cx="90488" cy="87313"/>
              </a:xfrm>
              <a:custGeom>
                <a:avLst/>
                <a:gdLst>
                  <a:gd name="T0" fmla="*/ 57 w 57"/>
                  <a:gd name="T1" fmla="*/ 16 h 55"/>
                  <a:gd name="T2" fmla="*/ 43 w 57"/>
                  <a:gd name="T3" fmla="*/ 0 h 55"/>
                  <a:gd name="T4" fmla="*/ 0 w 57"/>
                  <a:gd name="T5" fmla="*/ 38 h 55"/>
                  <a:gd name="T6" fmla="*/ 14 w 57"/>
                  <a:gd name="T7" fmla="*/ 55 h 55"/>
                  <a:gd name="T8" fmla="*/ 57 w 57"/>
                  <a:gd name="T9" fmla="*/ 16 h 55"/>
                </a:gdLst>
                <a:ahLst/>
                <a:cxnLst>
                  <a:cxn ang="0">
                    <a:pos x="T0" y="T1"/>
                  </a:cxn>
                  <a:cxn ang="0">
                    <a:pos x="T2" y="T3"/>
                  </a:cxn>
                  <a:cxn ang="0">
                    <a:pos x="T4" y="T5"/>
                  </a:cxn>
                  <a:cxn ang="0">
                    <a:pos x="T6" y="T7"/>
                  </a:cxn>
                  <a:cxn ang="0">
                    <a:pos x="T8" y="T9"/>
                  </a:cxn>
                </a:cxnLst>
                <a:rect l="0" t="0" r="r" b="b"/>
                <a:pathLst>
                  <a:path w="57" h="55">
                    <a:moveTo>
                      <a:pt x="57" y="16"/>
                    </a:moveTo>
                    <a:lnTo>
                      <a:pt x="43" y="0"/>
                    </a:lnTo>
                    <a:lnTo>
                      <a:pt x="0" y="38"/>
                    </a:lnTo>
                    <a:lnTo>
                      <a:pt x="14" y="55"/>
                    </a:lnTo>
                    <a:lnTo>
                      <a:pt x="5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Freeform 56"/>
              <p:cNvSpPr>
                <a:spLocks/>
              </p:cNvSpPr>
              <p:nvPr/>
            </p:nvSpPr>
            <p:spPr bwMode="auto">
              <a:xfrm>
                <a:off x="4678363" y="1512095"/>
                <a:ext cx="85725" cy="90488"/>
              </a:xfrm>
              <a:custGeom>
                <a:avLst/>
                <a:gdLst>
                  <a:gd name="T0" fmla="*/ 54 w 54"/>
                  <a:gd name="T1" fmla="*/ 14 h 57"/>
                  <a:gd name="T2" fmla="*/ 38 w 54"/>
                  <a:gd name="T3" fmla="*/ 0 h 57"/>
                  <a:gd name="T4" fmla="*/ 0 w 54"/>
                  <a:gd name="T5" fmla="*/ 43 h 57"/>
                  <a:gd name="T6" fmla="*/ 16 w 54"/>
                  <a:gd name="T7" fmla="*/ 57 h 57"/>
                  <a:gd name="T8" fmla="*/ 54 w 54"/>
                  <a:gd name="T9" fmla="*/ 14 h 57"/>
                </a:gdLst>
                <a:ahLst/>
                <a:cxnLst>
                  <a:cxn ang="0">
                    <a:pos x="T0" y="T1"/>
                  </a:cxn>
                  <a:cxn ang="0">
                    <a:pos x="T2" y="T3"/>
                  </a:cxn>
                  <a:cxn ang="0">
                    <a:pos x="T4" y="T5"/>
                  </a:cxn>
                  <a:cxn ang="0">
                    <a:pos x="T6" y="T7"/>
                  </a:cxn>
                  <a:cxn ang="0">
                    <a:pos x="T8" y="T9"/>
                  </a:cxn>
                </a:cxnLst>
                <a:rect l="0" t="0" r="r" b="b"/>
                <a:pathLst>
                  <a:path w="54" h="57">
                    <a:moveTo>
                      <a:pt x="54" y="14"/>
                    </a:moveTo>
                    <a:lnTo>
                      <a:pt x="38" y="0"/>
                    </a:lnTo>
                    <a:lnTo>
                      <a:pt x="0" y="43"/>
                    </a:lnTo>
                    <a:lnTo>
                      <a:pt x="16" y="57"/>
                    </a:lnTo>
                    <a:lnTo>
                      <a:pt x="5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Freeform 57"/>
              <p:cNvSpPr>
                <a:spLocks/>
              </p:cNvSpPr>
              <p:nvPr/>
            </p:nvSpPr>
            <p:spPr bwMode="auto">
              <a:xfrm>
                <a:off x="4605338" y="1616870"/>
                <a:ext cx="77788" cy="95250"/>
              </a:xfrm>
              <a:custGeom>
                <a:avLst/>
                <a:gdLst>
                  <a:gd name="T0" fmla="*/ 49 w 49"/>
                  <a:gd name="T1" fmla="*/ 12 h 60"/>
                  <a:gd name="T2" fmla="*/ 31 w 49"/>
                  <a:gd name="T3" fmla="*/ 0 h 60"/>
                  <a:gd name="T4" fmla="*/ 0 w 49"/>
                  <a:gd name="T5" fmla="*/ 48 h 60"/>
                  <a:gd name="T6" fmla="*/ 18 w 49"/>
                  <a:gd name="T7" fmla="*/ 60 h 60"/>
                  <a:gd name="T8" fmla="*/ 49 w 49"/>
                  <a:gd name="T9" fmla="*/ 12 h 60"/>
                </a:gdLst>
                <a:ahLst/>
                <a:cxnLst>
                  <a:cxn ang="0">
                    <a:pos x="T0" y="T1"/>
                  </a:cxn>
                  <a:cxn ang="0">
                    <a:pos x="T2" y="T3"/>
                  </a:cxn>
                  <a:cxn ang="0">
                    <a:pos x="T4" y="T5"/>
                  </a:cxn>
                  <a:cxn ang="0">
                    <a:pos x="T6" y="T7"/>
                  </a:cxn>
                  <a:cxn ang="0">
                    <a:pos x="T8" y="T9"/>
                  </a:cxn>
                </a:cxnLst>
                <a:rect l="0" t="0" r="r" b="b"/>
                <a:pathLst>
                  <a:path w="49" h="60">
                    <a:moveTo>
                      <a:pt x="49" y="12"/>
                    </a:moveTo>
                    <a:lnTo>
                      <a:pt x="31" y="0"/>
                    </a:lnTo>
                    <a:lnTo>
                      <a:pt x="0" y="48"/>
                    </a:lnTo>
                    <a:lnTo>
                      <a:pt x="18" y="60"/>
                    </a:lnTo>
                    <a:lnTo>
                      <a:pt x="49"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Freeform 58"/>
              <p:cNvSpPr>
                <a:spLocks/>
              </p:cNvSpPr>
              <p:nvPr/>
            </p:nvSpPr>
            <p:spPr bwMode="auto">
              <a:xfrm>
                <a:off x="4545013" y="1731170"/>
                <a:ext cx="71438" cy="96838"/>
              </a:xfrm>
              <a:custGeom>
                <a:avLst/>
                <a:gdLst>
                  <a:gd name="T0" fmla="*/ 45 w 45"/>
                  <a:gd name="T1" fmla="*/ 9 h 61"/>
                  <a:gd name="T2" fmla="*/ 26 w 45"/>
                  <a:gd name="T3" fmla="*/ 0 h 61"/>
                  <a:gd name="T4" fmla="*/ 0 w 45"/>
                  <a:gd name="T5" fmla="*/ 52 h 61"/>
                  <a:gd name="T6" fmla="*/ 19 w 45"/>
                  <a:gd name="T7" fmla="*/ 61 h 61"/>
                  <a:gd name="T8" fmla="*/ 45 w 45"/>
                  <a:gd name="T9" fmla="*/ 9 h 61"/>
                </a:gdLst>
                <a:ahLst/>
                <a:cxnLst>
                  <a:cxn ang="0">
                    <a:pos x="T0" y="T1"/>
                  </a:cxn>
                  <a:cxn ang="0">
                    <a:pos x="T2" y="T3"/>
                  </a:cxn>
                  <a:cxn ang="0">
                    <a:pos x="T4" y="T5"/>
                  </a:cxn>
                  <a:cxn ang="0">
                    <a:pos x="T6" y="T7"/>
                  </a:cxn>
                  <a:cxn ang="0">
                    <a:pos x="T8" y="T9"/>
                  </a:cxn>
                </a:cxnLst>
                <a:rect l="0" t="0" r="r" b="b"/>
                <a:pathLst>
                  <a:path w="45" h="61">
                    <a:moveTo>
                      <a:pt x="45" y="9"/>
                    </a:moveTo>
                    <a:lnTo>
                      <a:pt x="26" y="0"/>
                    </a:lnTo>
                    <a:lnTo>
                      <a:pt x="0" y="52"/>
                    </a:lnTo>
                    <a:lnTo>
                      <a:pt x="19" y="61"/>
                    </a:lnTo>
                    <a:lnTo>
                      <a:pt x="4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Freeform 59"/>
              <p:cNvSpPr>
                <a:spLocks/>
              </p:cNvSpPr>
              <p:nvPr/>
            </p:nvSpPr>
            <p:spPr bwMode="auto">
              <a:xfrm>
                <a:off x="4498975" y="1851820"/>
                <a:ext cx="65088" cy="96838"/>
              </a:xfrm>
              <a:custGeom>
                <a:avLst/>
                <a:gdLst>
                  <a:gd name="T0" fmla="*/ 41 w 41"/>
                  <a:gd name="T1" fmla="*/ 8 h 61"/>
                  <a:gd name="T2" fmla="*/ 20 w 41"/>
                  <a:gd name="T3" fmla="*/ 0 h 61"/>
                  <a:gd name="T4" fmla="*/ 0 w 41"/>
                  <a:gd name="T5" fmla="*/ 55 h 61"/>
                  <a:gd name="T6" fmla="*/ 21 w 41"/>
                  <a:gd name="T7" fmla="*/ 61 h 61"/>
                  <a:gd name="T8" fmla="*/ 41 w 41"/>
                  <a:gd name="T9" fmla="*/ 8 h 61"/>
                </a:gdLst>
                <a:ahLst/>
                <a:cxnLst>
                  <a:cxn ang="0">
                    <a:pos x="T0" y="T1"/>
                  </a:cxn>
                  <a:cxn ang="0">
                    <a:pos x="T2" y="T3"/>
                  </a:cxn>
                  <a:cxn ang="0">
                    <a:pos x="T4" y="T5"/>
                  </a:cxn>
                  <a:cxn ang="0">
                    <a:pos x="T6" y="T7"/>
                  </a:cxn>
                  <a:cxn ang="0">
                    <a:pos x="T8" y="T9"/>
                  </a:cxn>
                </a:cxnLst>
                <a:rect l="0" t="0" r="r" b="b"/>
                <a:pathLst>
                  <a:path w="41" h="61">
                    <a:moveTo>
                      <a:pt x="41" y="8"/>
                    </a:moveTo>
                    <a:lnTo>
                      <a:pt x="20" y="0"/>
                    </a:lnTo>
                    <a:lnTo>
                      <a:pt x="0" y="55"/>
                    </a:lnTo>
                    <a:lnTo>
                      <a:pt x="21" y="61"/>
                    </a:lnTo>
                    <a:lnTo>
                      <a:pt x="4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Freeform 60"/>
              <p:cNvSpPr>
                <a:spLocks/>
              </p:cNvSpPr>
              <p:nvPr/>
            </p:nvSpPr>
            <p:spPr bwMode="auto">
              <a:xfrm>
                <a:off x="4470400" y="1980407"/>
                <a:ext cx="53975" cy="96838"/>
              </a:xfrm>
              <a:custGeom>
                <a:avLst/>
                <a:gdLst>
                  <a:gd name="T0" fmla="*/ 34 w 34"/>
                  <a:gd name="T1" fmla="*/ 5 h 61"/>
                  <a:gd name="T2" fmla="*/ 13 w 34"/>
                  <a:gd name="T3" fmla="*/ 0 h 61"/>
                  <a:gd name="T4" fmla="*/ 0 w 34"/>
                  <a:gd name="T5" fmla="*/ 56 h 61"/>
                  <a:gd name="T6" fmla="*/ 22 w 34"/>
                  <a:gd name="T7" fmla="*/ 61 h 61"/>
                  <a:gd name="T8" fmla="*/ 34 w 34"/>
                  <a:gd name="T9" fmla="*/ 5 h 61"/>
                </a:gdLst>
                <a:ahLst/>
                <a:cxnLst>
                  <a:cxn ang="0">
                    <a:pos x="T0" y="T1"/>
                  </a:cxn>
                  <a:cxn ang="0">
                    <a:pos x="T2" y="T3"/>
                  </a:cxn>
                  <a:cxn ang="0">
                    <a:pos x="T4" y="T5"/>
                  </a:cxn>
                  <a:cxn ang="0">
                    <a:pos x="T6" y="T7"/>
                  </a:cxn>
                  <a:cxn ang="0">
                    <a:pos x="T8" y="T9"/>
                  </a:cxn>
                </a:cxnLst>
                <a:rect l="0" t="0" r="r" b="b"/>
                <a:pathLst>
                  <a:path w="34" h="61">
                    <a:moveTo>
                      <a:pt x="34" y="5"/>
                    </a:moveTo>
                    <a:lnTo>
                      <a:pt x="13" y="0"/>
                    </a:lnTo>
                    <a:lnTo>
                      <a:pt x="0" y="56"/>
                    </a:lnTo>
                    <a:lnTo>
                      <a:pt x="22" y="61"/>
                    </a:lnTo>
                    <a:lnTo>
                      <a:pt x="3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Freeform 61"/>
              <p:cNvSpPr>
                <a:spLocks/>
              </p:cNvSpPr>
              <p:nvPr/>
            </p:nvSpPr>
            <p:spPr bwMode="auto">
              <a:xfrm>
                <a:off x="5291138" y="2545557"/>
                <a:ext cx="96838" cy="73025"/>
              </a:xfrm>
              <a:custGeom>
                <a:avLst/>
                <a:gdLst>
                  <a:gd name="T0" fmla="*/ 0 w 61"/>
                  <a:gd name="T1" fmla="*/ 28 h 46"/>
                  <a:gd name="T2" fmla="*/ 10 w 61"/>
                  <a:gd name="T3" fmla="*/ 46 h 46"/>
                  <a:gd name="T4" fmla="*/ 61 w 61"/>
                  <a:gd name="T5" fmla="*/ 20 h 46"/>
                  <a:gd name="T6" fmla="*/ 50 w 61"/>
                  <a:gd name="T7" fmla="*/ 0 h 46"/>
                  <a:gd name="T8" fmla="*/ 0 w 61"/>
                  <a:gd name="T9" fmla="*/ 28 h 46"/>
                </a:gdLst>
                <a:ahLst/>
                <a:cxnLst>
                  <a:cxn ang="0">
                    <a:pos x="T0" y="T1"/>
                  </a:cxn>
                  <a:cxn ang="0">
                    <a:pos x="T2" y="T3"/>
                  </a:cxn>
                  <a:cxn ang="0">
                    <a:pos x="T4" y="T5"/>
                  </a:cxn>
                  <a:cxn ang="0">
                    <a:pos x="T6" y="T7"/>
                  </a:cxn>
                  <a:cxn ang="0">
                    <a:pos x="T8" y="T9"/>
                  </a:cxn>
                </a:cxnLst>
                <a:rect l="0" t="0" r="r" b="b"/>
                <a:pathLst>
                  <a:path w="61" h="46">
                    <a:moveTo>
                      <a:pt x="0" y="28"/>
                    </a:moveTo>
                    <a:lnTo>
                      <a:pt x="10" y="46"/>
                    </a:lnTo>
                    <a:lnTo>
                      <a:pt x="61" y="20"/>
                    </a:lnTo>
                    <a:lnTo>
                      <a:pt x="50" y="0"/>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Freeform 62"/>
              <p:cNvSpPr>
                <a:spLocks/>
              </p:cNvSpPr>
              <p:nvPr/>
            </p:nvSpPr>
            <p:spPr bwMode="auto">
              <a:xfrm>
                <a:off x="3762375" y="1740695"/>
                <a:ext cx="96838" cy="73025"/>
              </a:xfrm>
              <a:custGeom>
                <a:avLst/>
                <a:gdLst>
                  <a:gd name="T0" fmla="*/ 61 w 61"/>
                  <a:gd name="T1" fmla="*/ 18 h 46"/>
                  <a:gd name="T2" fmla="*/ 51 w 61"/>
                  <a:gd name="T3" fmla="*/ 0 h 46"/>
                  <a:gd name="T4" fmla="*/ 0 w 61"/>
                  <a:gd name="T5" fmla="*/ 26 h 46"/>
                  <a:gd name="T6" fmla="*/ 10 w 61"/>
                  <a:gd name="T7" fmla="*/ 46 h 46"/>
                  <a:gd name="T8" fmla="*/ 61 w 61"/>
                  <a:gd name="T9" fmla="*/ 18 h 46"/>
                </a:gdLst>
                <a:ahLst/>
                <a:cxnLst>
                  <a:cxn ang="0">
                    <a:pos x="T0" y="T1"/>
                  </a:cxn>
                  <a:cxn ang="0">
                    <a:pos x="T2" y="T3"/>
                  </a:cxn>
                  <a:cxn ang="0">
                    <a:pos x="T4" y="T5"/>
                  </a:cxn>
                  <a:cxn ang="0">
                    <a:pos x="T6" y="T7"/>
                  </a:cxn>
                  <a:cxn ang="0">
                    <a:pos x="T8" y="T9"/>
                  </a:cxn>
                </a:cxnLst>
                <a:rect l="0" t="0" r="r" b="b"/>
                <a:pathLst>
                  <a:path w="61" h="46">
                    <a:moveTo>
                      <a:pt x="61" y="18"/>
                    </a:moveTo>
                    <a:lnTo>
                      <a:pt x="51" y="0"/>
                    </a:lnTo>
                    <a:lnTo>
                      <a:pt x="0" y="26"/>
                    </a:lnTo>
                    <a:lnTo>
                      <a:pt x="10" y="46"/>
                    </a:lnTo>
                    <a:lnTo>
                      <a:pt x="6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Freeform 63"/>
              <p:cNvSpPr>
                <a:spLocks/>
              </p:cNvSpPr>
              <p:nvPr/>
            </p:nvSpPr>
            <p:spPr bwMode="auto">
              <a:xfrm>
                <a:off x="3654425" y="1796257"/>
                <a:ext cx="96838" cy="74613"/>
              </a:xfrm>
              <a:custGeom>
                <a:avLst/>
                <a:gdLst>
                  <a:gd name="T0" fmla="*/ 61 w 61"/>
                  <a:gd name="T1" fmla="*/ 20 h 47"/>
                  <a:gd name="T2" fmla="*/ 51 w 61"/>
                  <a:gd name="T3" fmla="*/ 0 h 47"/>
                  <a:gd name="T4" fmla="*/ 0 w 61"/>
                  <a:gd name="T5" fmla="*/ 28 h 47"/>
                  <a:gd name="T6" fmla="*/ 11 w 61"/>
                  <a:gd name="T7" fmla="*/ 47 h 47"/>
                  <a:gd name="T8" fmla="*/ 61 w 61"/>
                  <a:gd name="T9" fmla="*/ 20 h 47"/>
                </a:gdLst>
                <a:ahLst/>
                <a:cxnLst>
                  <a:cxn ang="0">
                    <a:pos x="T0" y="T1"/>
                  </a:cxn>
                  <a:cxn ang="0">
                    <a:pos x="T2" y="T3"/>
                  </a:cxn>
                  <a:cxn ang="0">
                    <a:pos x="T4" y="T5"/>
                  </a:cxn>
                  <a:cxn ang="0">
                    <a:pos x="T6" y="T7"/>
                  </a:cxn>
                  <a:cxn ang="0">
                    <a:pos x="T8" y="T9"/>
                  </a:cxn>
                </a:cxnLst>
                <a:rect l="0" t="0" r="r" b="b"/>
                <a:pathLst>
                  <a:path w="61" h="47">
                    <a:moveTo>
                      <a:pt x="61" y="20"/>
                    </a:moveTo>
                    <a:lnTo>
                      <a:pt x="51" y="0"/>
                    </a:lnTo>
                    <a:lnTo>
                      <a:pt x="0" y="28"/>
                    </a:lnTo>
                    <a:lnTo>
                      <a:pt x="11" y="47"/>
                    </a:lnTo>
                    <a:lnTo>
                      <a:pt x="6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 name="Freeform 64"/>
              <p:cNvSpPr>
                <a:spLocks/>
              </p:cNvSpPr>
              <p:nvPr/>
            </p:nvSpPr>
            <p:spPr bwMode="auto">
              <a:xfrm>
                <a:off x="5181600" y="2613820"/>
                <a:ext cx="92075" cy="80963"/>
              </a:xfrm>
              <a:custGeom>
                <a:avLst/>
                <a:gdLst>
                  <a:gd name="T0" fmla="*/ 46 w 58"/>
                  <a:gd name="T1" fmla="*/ 0 h 51"/>
                  <a:gd name="T2" fmla="*/ 0 w 58"/>
                  <a:gd name="T3" fmla="*/ 33 h 51"/>
                  <a:gd name="T4" fmla="*/ 11 w 58"/>
                  <a:gd name="T5" fmla="*/ 51 h 51"/>
                  <a:gd name="T6" fmla="*/ 58 w 58"/>
                  <a:gd name="T7" fmla="*/ 17 h 51"/>
                  <a:gd name="T8" fmla="*/ 46 w 58"/>
                  <a:gd name="T9" fmla="*/ 0 h 51"/>
                </a:gdLst>
                <a:ahLst/>
                <a:cxnLst>
                  <a:cxn ang="0">
                    <a:pos x="T0" y="T1"/>
                  </a:cxn>
                  <a:cxn ang="0">
                    <a:pos x="T2" y="T3"/>
                  </a:cxn>
                  <a:cxn ang="0">
                    <a:pos x="T4" y="T5"/>
                  </a:cxn>
                  <a:cxn ang="0">
                    <a:pos x="T6" y="T7"/>
                  </a:cxn>
                  <a:cxn ang="0">
                    <a:pos x="T8" y="T9"/>
                  </a:cxn>
                </a:cxnLst>
                <a:rect l="0" t="0" r="r" b="b"/>
                <a:pathLst>
                  <a:path w="58" h="51">
                    <a:moveTo>
                      <a:pt x="46" y="0"/>
                    </a:moveTo>
                    <a:lnTo>
                      <a:pt x="0" y="33"/>
                    </a:lnTo>
                    <a:lnTo>
                      <a:pt x="11" y="51"/>
                    </a:lnTo>
                    <a:lnTo>
                      <a:pt x="58" y="17"/>
                    </a:lnTo>
                    <a:lnTo>
                      <a:pt x="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 name="Freeform 65"/>
              <p:cNvSpPr>
                <a:spLocks/>
              </p:cNvSpPr>
              <p:nvPr/>
            </p:nvSpPr>
            <p:spPr bwMode="auto">
              <a:xfrm>
                <a:off x="5080000" y="2694782"/>
                <a:ext cx="92075" cy="87313"/>
              </a:xfrm>
              <a:custGeom>
                <a:avLst/>
                <a:gdLst>
                  <a:gd name="T0" fmla="*/ 16 w 58"/>
                  <a:gd name="T1" fmla="*/ 55 h 55"/>
                  <a:gd name="T2" fmla="*/ 58 w 58"/>
                  <a:gd name="T3" fmla="*/ 16 h 55"/>
                  <a:gd name="T4" fmla="*/ 43 w 58"/>
                  <a:gd name="T5" fmla="*/ 0 h 55"/>
                  <a:gd name="T6" fmla="*/ 0 w 58"/>
                  <a:gd name="T7" fmla="*/ 39 h 55"/>
                  <a:gd name="T8" fmla="*/ 16 w 58"/>
                  <a:gd name="T9" fmla="*/ 55 h 55"/>
                </a:gdLst>
                <a:ahLst/>
                <a:cxnLst>
                  <a:cxn ang="0">
                    <a:pos x="T0" y="T1"/>
                  </a:cxn>
                  <a:cxn ang="0">
                    <a:pos x="T2" y="T3"/>
                  </a:cxn>
                  <a:cxn ang="0">
                    <a:pos x="T4" y="T5"/>
                  </a:cxn>
                  <a:cxn ang="0">
                    <a:pos x="T6" y="T7"/>
                  </a:cxn>
                  <a:cxn ang="0">
                    <a:pos x="T8" y="T9"/>
                  </a:cxn>
                </a:cxnLst>
                <a:rect l="0" t="0" r="r" b="b"/>
                <a:pathLst>
                  <a:path w="58" h="55">
                    <a:moveTo>
                      <a:pt x="16" y="55"/>
                    </a:moveTo>
                    <a:lnTo>
                      <a:pt x="58" y="16"/>
                    </a:lnTo>
                    <a:lnTo>
                      <a:pt x="43" y="0"/>
                    </a:lnTo>
                    <a:lnTo>
                      <a:pt x="0" y="39"/>
                    </a:lnTo>
                    <a:lnTo>
                      <a:pt x="16"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 name="Freeform 66"/>
              <p:cNvSpPr>
                <a:spLocks/>
              </p:cNvSpPr>
              <p:nvPr/>
            </p:nvSpPr>
            <p:spPr bwMode="auto">
              <a:xfrm>
                <a:off x="4992688" y="2788445"/>
                <a:ext cx="87313" cy="92075"/>
              </a:xfrm>
              <a:custGeom>
                <a:avLst/>
                <a:gdLst>
                  <a:gd name="T0" fmla="*/ 38 w 55"/>
                  <a:gd name="T1" fmla="*/ 0 h 58"/>
                  <a:gd name="T2" fmla="*/ 0 w 55"/>
                  <a:gd name="T3" fmla="*/ 44 h 58"/>
                  <a:gd name="T4" fmla="*/ 17 w 55"/>
                  <a:gd name="T5" fmla="*/ 58 h 58"/>
                  <a:gd name="T6" fmla="*/ 55 w 55"/>
                  <a:gd name="T7" fmla="*/ 14 h 58"/>
                  <a:gd name="T8" fmla="*/ 38 w 55"/>
                  <a:gd name="T9" fmla="*/ 0 h 58"/>
                </a:gdLst>
                <a:ahLst/>
                <a:cxnLst>
                  <a:cxn ang="0">
                    <a:pos x="T0" y="T1"/>
                  </a:cxn>
                  <a:cxn ang="0">
                    <a:pos x="T2" y="T3"/>
                  </a:cxn>
                  <a:cxn ang="0">
                    <a:pos x="T4" y="T5"/>
                  </a:cxn>
                  <a:cxn ang="0">
                    <a:pos x="T6" y="T7"/>
                  </a:cxn>
                  <a:cxn ang="0">
                    <a:pos x="T8" y="T9"/>
                  </a:cxn>
                </a:cxnLst>
                <a:rect l="0" t="0" r="r" b="b"/>
                <a:pathLst>
                  <a:path w="55" h="58">
                    <a:moveTo>
                      <a:pt x="38" y="0"/>
                    </a:moveTo>
                    <a:lnTo>
                      <a:pt x="0" y="44"/>
                    </a:lnTo>
                    <a:lnTo>
                      <a:pt x="17" y="58"/>
                    </a:lnTo>
                    <a:lnTo>
                      <a:pt x="55" y="14"/>
                    </a:lnTo>
                    <a:lnTo>
                      <a:pt x="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 name="Freeform 67"/>
              <p:cNvSpPr>
                <a:spLocks/>
              </p:cNvSpPr>
              <p:nvPr/>
            </p:nvSpPr>
            <p:spPr bwMode="auto">
              <a:xfrm>
                <a:off x="4918075" y="2893220"/>
                <a:ext cx="80963" cy="95250"/>
              </a:xfrm>
              <a:custGeom>
                <a:avLst/>
                <a:gdLst>
                  <a:gd name="T0" fmla="*/ 19 w 51"/>
                  <a:gd name="T1" fmla="*/ 60 h 60"/>
                  <a:gd name="T2" fmla="*/ 51 w 51"/>
                  <a:gd name="T3" fmla="*/ 12 h 60"/>
                  <a:gd name="T4" fmla="*/ 33 w 51"/>
                  <a:gd name="T5" fmla="*/ 0 h 60"/>
                  <a:gd name="T6" fmla="*/ 0 w 51"/>
                  <a:gd name="T7" fmla="*/ 48 h 60"/>
                  <a:gd name="T8" fmla="*/ 19 w 51"/>
                  <a:gd name="T9" fmla="*/ 60 h 60"/>
                </a:gdLst>
                <a:ahLst/>
                <a:cxnLst>
                  <a:cxn ang="0">
                    <a:pos x="T0" y="T1"/>
                  </a:cxn>
                  <a:cxn ang="0">
                    <a:pos x="T2" y="T3"/>
                  </a:cxn>
                  <a:cxn ang="0">
                    <a:pos x="T4" y="T5"/>
                  </a:cxn>
                  <a:cxn ang="0">
                    <a:pos x="T6" y="T7"/>
                  </a:cxn>
                  <a:cxn ang="0">
                    <a:pos x="T8" y="T9"/>
                  </a:cxn>
                </a:cxnLst>
                <a:rect l="0" t="0" r="r" b="b"/>
                <a:pathLst>
                  <a:path w="51" h="60">
                    <a:moveTo>
                      <a:pt x="19" y="60"/>
                    </a:moveTo>
                    <a:lnTo>
                      <a:pt x="51" y="12"/>
                    </a:lnTo>
                    <a:lnTo>
                      <a:pt x="33" y="0"/>
                    </a:lnTo>
                    <a:lnTo>
                      <a:pt x="0" y="48"/>
                    </a:lnTo>
                    <a:lnTo>
                      <a:pt x="19"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 name="Freeform 68"/>
              <p:cNvSpPr>
                <a:spLocks/>
              </p:cNvSpPr>
              <p:nvPr/>
            </p:nvSpPr>
            <p:spPr bwMode="auto">
              <a:xfrm>
                <a:off x="4859338" y="3005932"/>
                <a:ext cx="71438" cy="100013"/>
              </a:xfrm>
              <a:custGeom>
                <a:avLst/>
                <a:gdLst>
                  <a:gd name="T0" fmla="*/ 45 w 45"/>
                  <a:gd name="T1" fmla="*/ 11 h 63"/>
                  <a:gd name="T2" fmla="*/ 26 w 45"/>
                  <a:gd name="T3" fmla="*/ 0 h 63"/>
                  <a:gd name="T4" fmla="*/ 0 w 45"/>
                  <a:gd name="T5" fmla="*/ 53 h 63"/>
                  <a:gd name="T6" fmla="*/ 19 w 45"/>
                  <a:gd name="T7" fmla="*/ 63 h 63"/>
                  <a:gd name="T8" fmla="*/ 45 w 45"/>
                  <a:gd name="T9" fmla="*/ 11 h 63"/>
                </a:gdLst>
                <a:ahLst/>
                <a:cxnLst>
                  <a:cxn ang="0">
                    <a:pos x="T0" y="T1"/>
                  </a:cxn>
                  <a:cxn ang="0">
                    <a:pos x="T2" y="T3"/>
                  </a:cxn>
                  <a:cxn ang="0">
                    <a:pos x="T4" y="T5"/>
                  </a:cxn>
                  <a:cxn ang="0">
                    <a:pos x="T6" y="T7"/>
                  </a:cxn>
                  <a:cxn ang="0">
                    <a:pos x="T8" y="T9"/>
                  </a:cxn>
                </a:cxnLst>
                <a:rect l="0" t="0" r="r" b="b"/>
                <a:pathLst>
                  <a:path w="45" h="63">
                    <a:moveTo>
                      <a:pt x="45" y="11"/>
                    </a:moveTo>
                    <a:lnTo>
                      <a:pt x="26" y="0"/>
                    </a:lnTo>
                    <a:lnTo>
                      <a:pt x="0" y="53"/>
                    </a:lnTo>
                    <a:lnTo>
                      <a:pt x="19" y="63"/>
                    </a:lnTo>
                    <a:lnTo>
                      <a:pt x="45"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 name="Freeform 69"/>
              <p:cNvSpPr>
                <a:spLocks/>
              </p:cNvSpPr>
              <p:nvPr/>
            </p:nvSpPr>
            <p:spPr bwMode="auto">
              <a:xfrm>
                <a:off x="4814888" y="3131345"/>
                <a:ext cx="61913" cy="96838"/>
              </a:xfrm>
              <a:custGeom>
                <a:avLst/>
                <a:gdLst>
                  <a:gd name="T0" fmla="*/ 19 w 39"/>
                  <a:gd name="T1" fmla="*/ 0 h 61"/>
                  <a:gd name="T2" fmla="*/ 0 w 39"/>
                  <a:gd name="T3" fmla="*/ 53 h 61"/>
                  <a:gd name="T4" fmla="*/ 20 w 39"/>
                  <a:gd name="T5" fmla="*/ 61 h 61"/>
                  <a:gd name="T6" fmla="*/ 39 w 39"/>
                  <a:gd name="T7" fmla="*/ 6 h 61"/>
                  <a:gd name="T8" fmla="*/ 19 w 39"/>
                  <a:gd name="T9" fmla="*/ 0 h 61"/>
                </a:gdLst>
                <a:ahLst/>
                <a:cxnLst>
                  <a:cxn ang="0">
                    <a:pos x="T0" y="T1"/>
                  </a:cxn>
                  <a:cxn ang="0">
                    <a:pos x="T2" y="T3"/>
                  </a:cxn>
                  <a:cxn ang="0">
                    <a:pos x="T4" y="T5"/>
                  </a:cxn>
                  <a:cxn ang="0">
                    <a:pos x="T6" y="T7"/>
                  </a:cxn>
                  <a:cxn ang="0">
                    <a:pos x="T8" y="T9"/>
                  </a:cxn>
                </a:cxnLst>
                <a:rect l="0" t="0" r="r" b="b"/>
                <a:pathLst>
                  <a:path w="39" h="61">
                    <a:moveTo>
                      <a:pt x="19" y="0"/>
                    </a:moveTo>
                    <a:lnTo>
                      <a:pt x="0" y="53"/>
                    </a:lnTo>
                    <a:lnTo>
                      <a:pt x="20" y="61"/>
                    </a:lnTo>
                    <a:lnTo>
                      <a:pt x="39" y="6"/>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 name="Freeform 70"/>
              <p:cNvSpPr>
                <a:spLocks/>
              </p:cNvSpPr>
              <p:nvPr/>
            </p:nvSpPr>
            <p:spPr bwMode="auto">
              <a:xfrm>
                <a:off x="4786313" y="3255170"/>
                <a:ext cx="53975" cy="96838"/>
              </a:xfrm>
              <a:custGeom>
                <a:avLst/>
                <a:gdLst>
                  <a:gd name="T0" fmla="*/ 0 w 34"/>
                  <a:gd name="T1" fmla="*/ 57 h 61"/>
                  <a:gd name="T2" fmla="*/ 21 w 34"/>
                  <a:gd name="T3" fmla="*/ 61 h 61"/>
                  <a:gd name="T4" fmla="*/ 34 w 34"/>
                  <a:gd name="T5" fmla="*/ 5 h 61"/>
                  <a:gd name="T6" fmla="*/ 12 w 34"/>
                  <a:gd name="T7" fmla="*/ 0 h 61"/>
                  <a:gd name="T8" fmla="*/ 0 w 34"/>
                  <a:gd name="T9" fmla="*/ 57 h 61"/>
                </a:gdLst>
                <a:ahLst/>
                <a:cxnLst>
                  <a:cxn ang="0">
                    <a:pos x="T0" y="T1"/>
                  </a:cxn>
                  <a:cxn ang="0">
                    <a:pos x="T2" y="T3"/>
                  </a:cxn>
                  <a:cxn ang="0">
                    <a:pos x="T4" y="T5"/>
                  </a:cxn>
                  <a:cxn ang="0">
                    <a:pos x="T6" y="T7"/>
                  </a:cxn>
                  <a:cxn ang="0">
                    <a:pos x="T8" y="T9"/>
                  </a:cxn>
                </a:cxnLst>
                <a:rect l="0" t="0" r="r" b="b"/>
                <a:pathLst>
                  <a:path w="34" h="61">
                    <a:moveTo>
                      <a:pt x="0" y="57"/>
                    </a:moveTo>
                    <a:lnTo>
                      <a:pt x="21" y="61"/>
                    </a:lnTo>
                    <a:lnTo>
                      <a:pt x="34" y="5"/>
                    </a:lnTo>
                    <a:lnTo>
                      <a:pt x="12" y="0"/>
                    </a:lnTo>
                    <a:lnTo>
                      <a:pt x="0"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 name="Rectangle 71"/>
              <p:cNvSpPr>
                <a:spLocks noChangeArrowheads="1"/>
              </p:cNvSpPr>
              <p:nvPr/>
            </p:nvSpPr>
            <p:spPr bwMode="auto">
              <a:xfrm>
                <a:off x="4875213" y="3312320"/>
                <a:ext cx="130175"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 name="Rectangle 72"/>
              <p:cNvSpPr>
                <a:spLocks noChangeArrowheads="1"/>
              </p:cNvSpPr>
              <p:nvPr/>
            </p:nvSpPr>
            <p:spPr bwMode="auto">
              <a:xfrm>
                <a:off x="5048250" y="3312320"/>
                <a:ext cx="128588"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 name="Rectangle 73"/>
              <p:cNvSpPr>
                <a:spLocks noChangeArrowheads="1"/>
              </p:cNvSpPr>
              <p:nvPr/>
            </p:nvSpPr>
            <p:spPr bwMode="auto">
              <a:xfrm>
                <a:off x="5219700" y="3312320"/>
                <a:ext cx="128588"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 name="Freeform 74"/>
              <p:cNvSpPr>
                <a:spLocks/>
              </p:cNvSpPr>
              <p:nvPr/>
            </p:nvSpPr>
            <p:spPr bwMode="auto">
              <a:xfrm>
                <a:off x="3167063" y="2332832"/>
                <a:ext cx="190500" cy="271463"/>
              </a:xfrm>
              <a:custGeom>
                <a:avLst/>
                <a:gdLst>
                  <a:gd name="T0" fmla="*/ 60 w 120"/>
                  <a:gd name="T1" fmla="*/ 0 h 171"/>
                  <a:gd name="T2" fmla="*/ 48 w 120"/>
                  <a:gd name="T3" fmla="*/ 2 h 171"/>
                  <a:gd name="T4" fmla="*/ 37 w 120"/>
                  <a:gd name="T5" fmla="*/ 7 h 171"/>
                  <a:gd name="T6" fmla="*/ 26 w 120"/>
                  <a:gd name="T7" fmla="*/ 15 h 171"/>
                  <a:gd name="T8" fmla="*/ 17 w 120"/>
                  <a:gd name="T9" fmla="*/ 25 h 171"/>
                  <a:gd name="T10" fmla="*/ 11 w 120"/>
                  <a:gd name="T11" fmla="*/ 38 h 171"/>
                  <a:gd name="T12" fmla="*/ 5 w 120"/>
                  <a:gd name="T13" fmla="*/ 52 h 171"/>
                  <a:gd name="T14" fmla="*/ 1 w 120"/>
                  <a:gd name="T15" fmla="*/ 68 h 171"/>
                  <a:gd name="T16" fmla="*/ 0 w 120"/>
                  <a:gd name="T17" fmla="*/ 85 h 171"/>
                  <a:gd name="T18" fmla="*/ 1 w 120"/>
                  <a:gd name="T19" fmla="*/ 102 h 171"/>
                  <a:gd name="T20" fmla="*/ 5 w 120"/>
                  <a:gd name="T21" fmla="*/ 119 h 171"/>
                  <a:gd name="T22" fmla="*/ 11 w 120"/>
                  <a:gd name="T23" fmla="*/ 133 h 171"/>
                  <a:gd name="T24" fmla="*/ 17 w 120"/>
                  <a:gd name="T25" fmla="*/ 146 h 171"/>
                  <a:gd name="T26" fmla="*/ 26 w 120"/>
                  <a:gd name="T27" fmla="*/ 157 h 171"/>
                  <a:gd name="T28" fmla="*/ 37 w 120"/>
                  <a:gd name="T29" fmla="*/ 164 h 171"/>
                  <a:gd name="T30" fmla="*/ 48 w 120"/>
                  <a:gd name="T31" fmla="*/ 170 h 171"/>
                  <a:gd name="T32" fmla="*/ 60 w 120"/>
                  <a:gd name="T33" fmla="*/ 171 h 171"/>
                  <a:gd name="T34" fmla="*/ 72 w 120"/>
                  <a:gd name="T35" fmla="*/ 170 h 171"/>
                  <a:gd name="T36" fmla="*/ 83 w 120"/>
                  <a:gd name="T37" fmla="*/ 164 h 171"/>
                  <a:gd name="T38" fmla="*/ 94 w 120"/>
                  <a:gd name="T39" fmla="*/ 157 h 171"/>
                  <a:gd name="T40" fmla="*/ 102 w 120"/>
                  <a:gd name="T41" fmla="*/ 146 h 171"/>
                  <a:gd name="T42" fmla="*/ 109 w 120"/>
                  <a:gd name="T43" fmla="*/ 133 h 171"/>
                  <a:gd name="T44" fmla="*/ 115 w 120"/>
                  <a:gd name="T45" fmla="*/ 119 h 171"/>
                  <a:gd name="T46" fmla="*/ 119 w 120"/>
                  <a:gd name="T47" fmla="*/ 102 h 171"/>
                  <a:gd name="T48" fmla="*/ 120 w 120"/>
                  <a:gd name="T49" fmla="*/ 85 h 171"/>
                  <a:gd name="T50" fmla="*/ 119 w 120"/>
                  <a:gd name="T51" fmla="*/ 68 h 171"/>
                  <a:gd name="T52" fmla="*/ 115 w 120"/>
                  <a:gd name="T53" fmla="*/ 52 h 171"/>
                  <a:gd name="T54" fmla="*/ 109 w 120"/>
                  <a:gd name="T55" fmla="*/ 38 h 171"/>
                  <a:gd name="T56" fmla="*/ 102 w 120"/>
                  <a:gd name="T57" fmla="*/ 25 h 171"/>
                  <a:gd name="T58" fmla="*/ 94 w 120"/>
                  <a:gd name="T59" fmla="*/ 15 h 171"/>
                  <a:gd name="T60" fmla="*/ 83 w 120"/>
                  <a:gd name="T61" fmla="*/ 7 h 171"/>
                  <a:gd name="T62" fmla="*/ 72 w 120"/>
                  <a:gd name="T63" fmla="*/ 2 h 171"/>
                  <a:gd name="T64" fmla="*/ 60 w 120"/>
                  <a:gd name="T65"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171">
                    <a:moveTo>
                      <a:pt x="60" y="0"/>
                    </a:moveTo>
                    <a:lnTo>
                      <a:pt x="48" y="2"/>
                    </a:lnTo>
                    <a:lnTo>
                      <a:pt x="37" y="7"/>
                    </a:lnTo>
                    <a:lnTo>
                      <a:pt x="26" y="15"/>
                    </a:lnTo>
                    <a:lnTo>
                      <a:pt x="17" y="25"/>
                    </a:lnTo>
                    <a:lnTo>
                      <a:pt x="11" y="38"/>
                    </a:lnTo>
                    <a:lnTo>
                      <a:pt x="5" y="52"/>
                    </a:lnTo>
                    <a:lnTo>
                      <a:pt x="1" y="68"/>
                    </a:lnTo>
                    <a:lnTo>
                      <a:pt x="0" y="85"/>
                    </a:lnTo>
                    <a:lnTo>
                      <a:pt x="1" y="102"/>
                    </a:lnTo>
                    <a:lnTo>
                      <a:pt x="5" y="119"/>
                    </a:lnTo>
                    <a:lnTo>
                      <a:pt x="11" y="133"/>
                    </a:lnTo>
                    <a:lnTo>
                      <a:pt x="17" y="146"/>
                    </a:lnTo>
                    <a:lnTo>
                      <a:pt x="26" y="157"/>
                    </a:lnTo>
                    <a:lnTo>
                      <a:pt x="37" y="164"/>
                    </a:lnTo>
                    <a:lnTo>
                      <a:pt x="48" y="170"/>
                    </a:lnTo>
                    <a:lnTo>
                      <a:pt x="60" y="171"/>
                    </a:lnTo>
                    <a:lnTo>
                      <a:pt x="72" y="170"/>
                    </a:lnTo>
                    <a:lnTo>
                      <a:pt x="83" y="164"/>
                    </a:lnTo>
                    <a:lnTo>
                      <a:pt x="94" y="157"/>
                    </a:lnTo>
                    <a:lnTo>
                      <a:pt x="102" y="146"/>
                    </a:lnTo>
                    <a:lnTo>
                      <a:pt x="109" y="133"/>
                    </a:lnTo>
                    <a:lnTo>
                      <a:pt x="115" y="119"/>
                    </a:lnTo>
                    <a:lnTo>
                      <a:pt x="119" y="102"/>
                    </a:lnTo>
                    <a:lnTo>
                      <a:pt x="120" y="85"/>
                    </a:lnTo>
                    <a:lnTo>
                      <a:pt x="119" y="68"/>
                    </a:lnTo>
                    <a:lnTo>
                      <a:pt x="115" y="52"/>
                    </a:lnTo>
                    <a:lnTo>
                      <a:pt x="109" y="38"/>
                    </a:lnTo>
                    <a:lnTo>
                      <a:pt x="102" y="25"/>
                    </a:lnTo>
                    <a:lnTo>
                      <a:pt x="94" y="15"/>
                    </a:lnTo>
                    <a:lnTo>
                      <a:pt x="83" y="7"/>
                    </a:lnTo>
                    <a:lnTo>
                      <a:pt x="72" y="2"/>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 name="Freeform 75"/>
              <p:cNvSpPr>
                <a:spLocks/>
              </p:cNvSpPr>
              <p:nvPr/>
            </p:nvSpPr>
            <p:spPr bwMode="auto">
              <a:xfrm>
                <a:off x="5334000" y="1313657"/>
                <a:ext cx="762000" cy="563563"/>
              </a:xfrm>
              <a:custGeom>
                <a:avLst/>
                <a:gdLst>
                  <a:gd name="T0" fmla="*/ 480 w 480"/>
                  <a:gd name="T1" fmla="*/ 100 h 355"/>
                  <a:gd name="T2" fmla="*/ 415 w 480"/>
                  <a:gd name="T3" fmla="*/ 0 h 355"/>
                  <a:gd name="T4" fmla="*/ 252 w 480"/>
                  <a:gd name="T5" fmla="*/ 101 h 355"/>
                  <a:gd name="T6" fmla="*/ 213 w 480"/>
                  <a:gd name="T7" fmla="*/ 49 h 355"/>
                  <a:gd name="T8" fmla="*/ 0 w 480"/>
                  <a:gd name="T9" fmla="*/ 355 h 355"/>
                  <a:gd name="T10" fmla="*/ 368 w 480"/>
                  <a:gd name="T11" fmla="*/ 259 h 355"/>
                  <a:gd name="T12" fmla="*/ 330 w 480"/>
                  <a:gd name="T13" fmla="*/ 207 h 355"/>
                  <a:gd name="T14" fmla="*/ 480 w 480"/>
                  <a:gd name="T15" fmla="*/ 100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0" h="355">
                    <a:moveTo>
                      <a:pt x="480" y="100"/>
                    </a:moveTo>
                    <a:lnTo>
                      <a:pt x="415" y="0"/>
                    </a:lnTo>
                    <a:lnTo>
                      <a:pt x="252" y="101"/>
                    </a:lnTo>
                    <a:lnTo>
                      <a:pt x="213" y="49"/>
                    </a:lnTo>
                    <a:lnTo>
                      <a:pt x="0" y="355"/>
                    </a:lnTo>
                    <a:lnTo>
                      <a:pt x="368" y="259"/>
                    </a:lnTo>
                    <a:lnTo>
                      <a:pt x="330" y="207"/>
                    </a:lnTo>
                    <a:lnTo>
                      <a:pt x="480"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6" name="Freeform 76"/>
              <p:cNvSpPr>
                <a:spLocks/>
              </p:cNvSpPr>
              <p:nvPr/>
            </p:nvSpPr>
            <p:spPr bwMode="auto">
              <a:xfrm>
                <a:off x="2908300" y="1280320"/>
                <a:ext cx="827088" cy="433388"/>
              </a:xfrm>
              <a:custGeom>
                <a:avLst/>
                <a:gdLst>
                  <a:gd name="T0" fmla="*/ 51 w 521"/>
                  <a:gd name="T1" fmla="*/ 0 h 273"/>
                  <a:gd name="T2" fmla="*/ 0 w 521"/>
                  <a:gd name="T3" fmla="*/ 109 h 273"/>
                  <a:gd name="T4" fmla="*/ 174 w 521"/>
                  <a:gd name="T5" fmla="*/ 194 h 273"/>
                  <a:gd name="T6" fmla="*/ 150 w 521"/>
                  <a:gd name="T7" fmla="*/ 254 h 273"/>
                  <a:gd name="T8" fmla="*/ 521 w 521"/>
                  <a:gd name="T9" fmla="*/ 273 h 273"/>
                  <a:gd name="T10" fmla="*/ 244 w 521"/>
                  <a:gd name="T11" fmla="*/ 12 h 273"/>
                  <a:gd name="T12" fmla="*/ 220 w 521"/>
                  <a:gd name="T13" fmla="*/ 70 h 273"/>
                  <a:gd name="T14" fmla="*/ 51 w 521"/>
                  <a:gd name="T15" fmla="*/ 0 h 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1" h="273">
                    <a:moveTo>
                      <a:pt x="51" y="0"/>
                    </a:moveTo>
                    <a:lnTo>
                      <a:pt x="0" y="109"/>
                    </a:lnTo>
                    <a:lnTo>
                      <a:pt x="174" y="194"/>
                    </a:lnTo>
                    <a:lnTo>
                      <a:pt x="150" y="254"/>
                    </a:lnTo>
                    <a:lnTo>
                      <a:pt x="521" y="273"/>
                    </a:lnTo>
                    <a:lnTo>
                      <a:pt x="244" y="12"/>
                    </a:lnTo>
                    <a:lnTo>
                      <a:pt x="220" y="70"/>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7" name="Freeform 77"/>
              <p:cNvSpPr>
                <a:spLocks/>
              </p:cNvSpPr>
              <p:nvPr/>
            </p:nvSpPr>
            <p:spPr bwMode="auto">
              <a:xfrm>
                <a:off x="5286375" y="3140870"/>
                <a:ext cx="473075" cy="808038"/>
              </a:xfrm>
              <a:custGeom>
                <a:avLst/>
                <a:gdLst>
                  <a:gd name="T0" fmla="*/ 191 w 298"/>
                  <a:gd name="T1" fmla="*/ 509 h 509"/>
                  <a:gd name="T2" fmla="*/ 298 w 298"/>
                  <a:gd name="T3" fmla="*/ 457 h 509"/>
                  <a:gd name="T4" fmla="*/ 219 w 298"/>
                  <a:gd name="T5" fmla="*/ 281 h 509"/>
                  <a:gd name="T6" fmla="*/ 275 w 298"/>
                  <a:gd name="T7" fmla="*/ 250 h 509"/>
                  <a:gd name="T8" fmla="*/ 0 w 298"/>
                  <a:gd name="T9" fmla="*/ 0 h 509"/>
                  <a:gd name="T10" fmla="*/ 48 w 298"/>
                  <a:gd name="T11" fmla="*/ 377 h 509"/>
                  <a:gd name="T12" fmla="*/ 104 w 298"/>
                  <a:gd name="T13" fmla="*/ 346 h 509"/>
                  <a:gd name="T14" fmla="*/ 191 w 298"/>
                  <a:gd name="T15" fmla="*/ 509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509">
                    <a:moveTo>
                      <a:pt x="191" y="509"/>
                    </a:moveTo>
                    <a:lnTo>
                      <a:pt x="298" y="457"/>
                    </a:lnTo>
                    <a:lnTo>
                      <a:pt x="219" y="281"/>
                    </a:lnTo>
                    <a:lnTo>
                      <a:pt x="275" y="250"/>
                    </a:lnTo>
                    <a:lnTo>
                      <a:pt x="0" y="0"/>
                    </a:lnTo>
                    <a:lnTo>
                      <a:pt x="48" y="377"/>
                    </a:lnTo>
                    <a:lnTo>
                      <a:pt x="104" y="346"/>
                    </a:lnTo>
                    <a:lnTo>
                      <a:pt x="191" y="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8" name="Freeform 78"/>
              <p:cNvSpPr>
                <a:spLocks/>
              </p:cNvSpPr>
              <p:nvPr/>
            </p:nvSpPr>
            <p:spPr bwMode="auto">
              <a:xfrm>
                <a:off x="3644900" y="3785395"/>
                <a:ext cx="544513" cy="257175"/>
              </a:xfrm>
              <a:custGeom>
                <a:avLst/>
                <a:gdLst>
                  <a:gd name="T0" fmla="*/ 0 w 343"/>
                  <a:gd name="T1" fmla="*/ 13 h 162"/>
                  <a:gd name="T2" fmla="*/ 2 w 343"/>
                  <a:gd name="T3" fmla="*/ 16 h 162"/>
                  <a:gd name="T4" fmla="*/ 10 w 343"/>
                  <a:gd name="T5" fmla="*/ 23 h 162"/>
                  <a:gd name="T6" fmla="*/ 22 w 343"/>
                  <a:gd name="T7" fmla="*/ 34 h 162"/>
                  <a:gd name="T8" fmla="*/ 39 w 343"/>
                  <a:gd name="T9" fmla="*/ 45 h 162"/>
                  <a:gd name="T10" fmla="*/ 61 w 343"/>
                  <a:gd name="T11" fmla="*/ 57 h 162"/>
                  <a:gd name="T12" fmla="*/ 87 w 343"/>
                  <a:gd name="T13" fmla="*/ 66 h 162"/>
                  <a:gd name="T14" fmla="*/ 117 w 343"/>
                  <a:gd name="T15" fmla="*/ 71 h 162"/>
                  <a:gd name="T16" fmla="*/ 151 w 343"/>
                  <a:gd name="T17" fmla="*/ 73 h 162"/>
                  <a:gd name="T18" fmla="*/ 187 w 343"/>
                  <a:gd name="T19" fmla="*/ 68 h 162"/>
                  <a:gd name="T20" fmla="*/ 221 w 343"/>
                  <a:gd name="T21" fmla="*/ 58 h 162"/>
                  <a:gd name="T22" fmla="*/ 253 w 343"/>
                  <a:gd name="T23" fmla="*/ 47 h 162"/>
                  <a:gd name="T24" fmla="*/ 283 w 343"/>
                  <a:gd name="T25" fmla="*/ 34 h 162"/>
                  <a:gd name="T26" fmla="*/ 308 w 343"/>
                  <a:gd name="T27" fmla="*/ 21 h 162"/>
                  <a:gd name="T28" fmla="*/ 326 w 343"/>
                  <a:gd name="T29" fmla="*/ 10 h 162"/>
                  <a:gd name="T30" fmla="*/ 339 w 343"/>
                  <a:gd name="T31" fmla="*/ 2 h 162"/>
                  <a:gd name="T32" fmla="*/ 343 w 343"/>
                  <a:gd name="T33" fmla="*/ 0 h 162"/>
                  <a:gd name="T34" fmla="*/ 339 w 343"/>
                  <a:gd name="T35" fmla="*/ 8 h 162"/>
                  <a:gd name="T36" fmla="*/ 329 w 343"/>
                  <a:gd name="T37" fmla="*/ 27 h 162"/>
                  <a:gd name="T38" fmla="*/ 312 w 343"/>
                  <a:gd name="T39" fmla="*/ 56 h 162"/>
                  <a:gd name="T40" fmla="*/ 290 w 343"/>
                  <a:gd name="T41" fmla="*/ 88 h 162"/>
                  <a:gd name="T42" fmla="*/ 262 w 343"/>
                  <a:gd name="T43" fmla="*/ 120 h 162"/>
                  <a:gd name="T44" fmla="*/ 229 w 343"/>
                  <a:gd name="T45" fmla="*/ 144 h 162"/>
                  <a:gd name="T46" fmla="*/ 192 w 343"/>
                  <a:gd name="T47" fmla="*/ 161 h 162"/>
                  <a:gd name="T48" fmla="*/ 151 w 343"/>
                  <a:gd name="T49" fmla="*/ 162 h 162"/>
                  <a:gd name="T50" fmla="*/ 112 w 343"/>
                  <a:gd name="T51" fmla="*/ 151 h 162"/>
                  <a:gd name="T52" fmla="*/ 79 w 343"/>
                  <a:gd name="T53" fmla="*/ 133 h 162"/>
                  <a:gd name="T54" fmla="*/ 53 w 343"/>
                  <a:gd name="T55" fmla="*/ 108 h 162"/>
                  <a:gd name="T56" fmla="*/ 32 w 343"/>
                  <a:gd name="T57" fmla="*/ 82 h 162"/>
                  <a:gd name="T58" fmla="*/ 18 w 343"/>
                  <a:gd name="T59" fmla="*/ 56 h 162"/>
                  <a:gd name="T60" fmla="*/ 7 w 343"/>
                  <a:gd name="T61" fmla="*/ 34 h 162"/>
                  <a:gd name="T62" fmla="*/ 1 w 343"/>
                  <a:gd name="T63" fmla="*/ 18 h 162"/>
                  <a:gd name="T64" fmla="*/ 0 w 343"/>
                  <a:gd name="T65" fmla="*/ 1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3" h="162">
                    <a:moveTo>
                      <a:pt x="0" y="13"/>
                    </a:moveTo>
                    <a:lnTo>
                      <a:pt x="2" y="16"/>
                    </a:lnTo>
                    <a:lnTo>
                      <a:pt x="10" y="23"/>
                    </a:lnTo>
                    <a:lnTo>
                      <a:pt x="22" y="34"/>
                    </a:lnTo>
                    <a:lnTo>
                      <a:pt x="39" y="45"/>
                    </a:lnTo>
                    <a:lnTo>
                      <a:pt x="61" y="57"/>
                    </a:lnTo>
                    <a:lnTo>
                      <a:pt x="87" y="66"/>
                    </a:lnTo>
                    <a:lnTo>
                      <a:pt x="117" y="71"/>
                    </a:lnTo>
                    <a:lnTo>
                      <a:pt x="151" y="73"/>
                    </a:lnTo>
                    <a:lnTo>
                      <a:pt x="187" y="68"/>
                    </a:lnTo>
                    <a:lnTo>
                      <a:pt x="221" y="58"/>
                    </a:lnTo>
                    <a:lnTo>
                      <a:pt x="253" y="47"/>
                    </a:lnTo>
                    <a:lnTo>
                      <a:pt x="283" y="34"/>
                    </a:lnTo>
                    <a:lnTo>
                      <a:pt x="308" y="21"/>
                    </a:lnTo>
                    <a:lnTo>
                      <a:pt x="326" y="10"/>
                    </a:lnTo>
                    <a:lnTo>
                      <a:pt x="339" y="2"/>
                    </a:lnTo>
                    <a:lnTo>
                      <a:pt x="343" y="0"/>
                    </a:lnTo>
                    <a:lnTo>
                      <a:pt x="339" y="8"/>
                    </a:lnTo>
                    <a:lnTo>
                      <a:pt x="329" y="27"/>
                    </a:lnTo>
                    <a:lnTo>
                      <a:pt x="312" y="56"/>
                    </a:lnTo>
                    <a:lnTo>
                      <a:pt x="290" y="88"/>
                    </a:lnTo>
                    <a:lnTo>
                      <a:pt x="262" y="120"/>
                    </a:lnTo>
                    <a:lnTo>
                      <a:pt x="229" y="144"/>
                    </a:lnTo>
                    <a:lnTo>
                      <a:pt x="192" y="161"/>
                    </a:lnTo>
                    <a:lnTo>
                      <a:pt x="151" y="162"/>
                    </a:lnTo>
                    <a:lnTo>
                      <a:pt x="112" y="151"/>
                    </a:lnTo>
                    <a:lnTo>
                      <a:pt x="79" y="133"/>
                    </a:lnTo>
                    <a:lnTo>
                      <a:pt x="53" y="108"/>
                    </a:lnTo>
                    <a:lnTo>
                      <a:pt x="32" y="82"/>
                    </a:lnTo>
                    <a:lnTo>
                      <a:pt x="18" y="56"/>
                    </a:lnTo>
                    <a:lnTo>
                      <a:pt x="7" y="34"/>
                    </a:lnTo>
                    <a:lnTo>
                      <a:pt x="1" y="18"/>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399" name="Group 398"/>
          <p:cNvGrpSpPr/>
          <p:nvPr/>
        </p:nvGrpSpPr>
        <p:grpSpPr>
          <a:xfrm>
            <a:off x="959069" y="1295400"/>
            <a:ext cx="6813331" cy="4774324"/>
            <a:chOff x="1345987" y="1702676"/>
            <a:chExt cx="6813331" cy="4774324"/>
          </a:xfrm>
        </p:grpSpPr>
        <p:sp>
          <p:nvSpPr>
            <p:cNvPr id="400" name="TextBox 399"/>
            <p:cNvSpPr txBox="1"/>
            <p:nvPr/>
          </p:nvSpPr>
          <p:spPr>
            <a:xfrm>
              <a:off x="2807615" y="5707559"/>
              <a:ext cx="3652731" cy="769441"/>
            </a:xfrm>
            <a:prstGeom prst="rect">
              <a:avLst/>
            </a:prstGeom>
            <a:noFill/>
          </p:spPr>
          <p:txBody>
            <a:bodyPr wrap="none" rtlCol="0">
              <a:spAutoFit/>
            </a:bodyPr>
            <a:lstStyle/>
            <a:p>
              <a:r>
                <a:rPr lang="en-US" sz="4400" b="1" dirty="0"/>
                <a:t>Mental Images</a:t>
              </a:r>
            </a:p>
          </p:txBody>
        </p:sp>
        <p:sp>
          <p:nvSpPr>
            <p:cNvPr id="401" name="Freeform 400"/>
            <p:cNvSpPr/>
            <p:nvPr/>
          </p:nvSpPr>
          <p:spPr>
            <a:xfrm>
              <a:off x="1345987" y="1702676"/>
              <a:ext cx="6813331" cy="3452648"/>
            </a:xfrm>
            <a:custGeom>
              <a:avLst/>
              <a:gdLst>
                <a:gd name="connsiteX0" fmla="*/ 0 w 7977352"/>
                <a:gd name="connsiteY0" fmla="*/ 3389586 h 3452648"/>
                <a:gd name="connsiteX1" fmla="*/ 378372 w 7977352"/>
                <a:gd name="connsiteY1" fmla="*/ 3421117 h 3452648"/>
                <a:gd name="connsiteX2" fmla="*/ 394138 w 7977352"/>
                <a:gd name="connsiteY2" fmla="*/ 2963917 h 3452648"/>
                <a:gd name="connsiteX3" fmla="*/ 662152 w 7977352"/>
                <a:gd name="connsiteY3" fmla="*/ 2995448 h 3452648"/>
                <a:gd name="connsiteX4" fmla="*/ 646386 w 7977352"/>
                <a:gd name="connsiteY4" fmla="*/ 3373821 h 3452648"/>
                <a:gd name="connsiteX5" fmla="*/ 930165 w 7977352"/>
                <a:gd name="connsiteY5" fmla="*/ 3373821 h 3452648"/>
                <a:gd name="connsiteX6" fmla="*/ 914400 w 7977352"/>
                <a:gd name="connsiteY6" fmla="*/ 2412124 h 3452648"/>
                <a:gd name="connsiteX7" fmla="*/ 1403131 w 7977352"/>
                <a:gd name="connsiteY7" fmla="*/ 2475186 h 3452648"/>
                <a:gd name="connsiteX8" fmla="*/ 1434662 w 7977352"/>
                <a:gd name="connsiteY8" fmla="*/ 3421117 h 3452648"/>
                <a:gd name="connsiteX9" fmla="*/ 1797269 w 7977352"/>
                <a:gd name="connsiteY9" fmla="*/ 3405352 h 3452648"/>
                <a:gd name="connsiteX10" fmla="*/ 1765738 w 7977352"/>
                <a:gd name="connsiteY10" fmla="*/ 3137338 h 3452648"/>
                <a:gd name="connsiteX11" fmla="*/ 1828800 w 7977352"/>
                <a:gd name="connsiteY11" fmla="*/ 2932386 h 3452648"/>
                <a:gd name="connsiteX12" fmla="*/ 2017986 w 7977352"/>
                <a:gd name="connsiteY12" fmla="*/ 2885090 h 3452648"/>
                <a:gd name="connsiteX13" fmla="*/ 2333297 w 7977352"/>
                <a:gd name="connsiteY13" fmla="*/ 2885090 h 3452648"/>
                <a:gd name="connsiteX14" fmla="*/ 2427890 w 7977352"/>
                <a:gd name="connsiteY14" fmla="*/ 2995448 h 3452648"/>
                <a:gd name="connsiteX15" fmla="*/ 2490952 w 7977352"/>
                <a:gd name="connsiteY15" fmla="*/ 3121572 h 3452648"/>
                <a:gd name="connsiteX16" fmla="*/ 2538248 w 7977352"/>
                <a:gd name="connsiteY16" fmla="*/ 3405352 h 3452648"/>
                <a:gd name="connsiteX17" fmla="*/ 2837793 w 7977352"/>
                <a:gd name="connsiteY17" fmla="*/ 3405352 h 3452648"/>
                <a:gd name="connsiteX18" fmla="*/ 3042745 w 7977352"/>
                <a:gd name="connsiteY18" fmla="*/ 3200400 h 3452648"/>
                <a:gd name="connsiteX19" fmla="*/ 3042745 w 7977352"/>
                <a:gd name="connsiteY19" fmla="*/ 2995448 h 3452648"/>
                <a:gd name="connsiteX20" fmla="*/ 3153103 w 7977352"/>
                <a:gd name="connsiteY20" fmla="*/ 2648607 h 3452648"/>
                <a:gd name="connsiteX21" fmla="*/ 3231931 w 7977352"/>
                <a:gd name="connsiteY21" fmla="*/ 2254469 h 3452648"/>
                <a:gd name="connsiteX22" fmla="*/ 3231931 w 7977352"/>
                <a:gd name="connsiteY22" fmla="*/ 1907628 h 3452648"/>
                <a:gd name="connsiteX23" fmla="*/ 3263462 w 7977352"/>
                <a:gd name="connsiteY23" fmla="*/ 1639614 h 3452648"/>
                <a:gd name="connsiteX24" fmla="*/ 3074276 w 7977352"/>
                <a:gd name="connsiteY24" fmla="*/ 1529255 h 3452648"/>
                <a:gd name="connsiteX25" fmla="*/ 2979683 w 7977352"/>
                <a:gd name="connsiteY25" fmla="*/ 1434662 h 3452648"/>
                <a:gd name="connsiteX26" fmla="*/ 2979683 w 7977352"/>
                <a:gd name="connsiteY26" fmla="*/ 1229710 h 3452648"/>
                <a:gd name="connsiteX27" fmla="*/ 3074276 w 7977352"/>
                <a:gd name="connsiteY27" fmla="*/ 1150883 h 3452648"/>
                <a:gd name="connsiteX28" fmla="*/ 3294993 w 7977352"/>
                <a:gd name="connsiteY28" fmla="*/ 1135117 h 3452648"/>
                <a:gd name="connsiteX29" fmla="*/ 3294993 w 7977352"/>
                <a:gd name="connsiteY29" fmla="*/ 898634 h 3452648"/>
                <a:gd name="connsiteX30" fmla="*/ 3405352 w 7977352"/>
                <a:gd name="connsiteY30" fmla="*/ 788276 h 3452648"/>
                <a:gd name="connsiteX31" fmla="*/ 3421117 w 7977352"/>
                <a:gd name="connsiteY31" fmla="*/ 0 h 3452648"/>
                <a:gd name="connsiteX32" fmla="*/ 3515710 w 7977352"/>
                <a:gd name="connsiteY32" fmla="*/ 0 h 3452648"/>
                <a:gd name="connsiteX33" fmla="*/ 3547241 w 7977352"/>
                <a:gd name="connsiteY33" fmla="*/ 693683 h 3452648"/>
                <a:gd name="connsiteX34" fmla="*/ 3673365 w 7977352"/>
                <a:gd name="connsiteY34" fmla="*/ 882869 h 3452648"/>
                <a:gd name="connsiteX35" fmla="*/ 3657600 w 7977352"/>
                <a:gd name="connsiteY35" fmla="*/ 1135117 h 3452648"/>
                <a:gd name="connsiteX36" fmla="*/ 3909848 w 7977352"/>
                <a:gd name="connsiteY36" fmla="*/ 1166648 h 3452648"/>
                <a:gd name="connsiteX37" fmla="*/ 3925614 w 7977352"/>
                <a:gd name="connsiteY37" fmla="*/ 1229710 h 3452648"/>
                <a:gd name="connsiteX38" fmla="*/ 3957145 w 7977352"/>
                <a:gd name="connsiteY38" fmla="*/ 1371600 h 3452648"/>
                <a:gd name="connsiteX39" fmla="*/ 3831021 w 7977352"/>
                <a:gd name="connsiteY39" fmla="*/ 1481959 h 3452648"/>
                <a:gd name="connsiteX40" fmla="*/ 3673365 w 7977352"/>
                <a:gd name="connsiteY40" fmla="*/ 1592317 h 3452648"/>
                <a:gd name="connsiteX41" fmla="*/ 3689131 w 7977352"/>
                <a:gd name="connsiteY41" fmla="*/ 1876097 h 3452648"/>
                <a:gd name="connsiteX42" fmla="*/ 3704897 w 7977352"/>
                <a:gd name="connsiteY42" fmla="*/ 2207172 h 3452648"/>
                <a:gd name="connsiteX43" fmla="*/ 3752193 w 7977352"/>
                <a:gd name="connsiteY43" fmla="*/ 2601310 h 3452648"/>
                <a:gd name="connsiteX44" fmla="*/ 3831021 w 7977352"/>
                <a:gd name="connsiteY44" fmla="*/ 2869324 h 3452648"/>
                <a:gd name="connsiteX45" fmla="*/ 3878317 w 7977352"/>
                <a:gd name="connsiteY45" fmla="*/ 3105807 h 3452648"/>
                <a:gd name="connsiteX46" fmla="*/ 3941379 w 7977352"/>
                <a:gd name="connsiteY46" fmla="*/ 3389586 h 3452648"/>
                <a:gd name="connsiteX47" fmla="*/ 4035972 w 7977352"/>
                <a:gd name="connsiteY47" fmla="*/ 3421117 h 3452648"/>
                <a:gd name="connsiteX48" fmla="*/ 4303986 w 7977352"/>
                <a:gd name="connsiteY48" fmla="*/ 3421117 h 3452648"/>
                <a:gd name="connsiteX49" fmla="*/ 4335517 w 7977352"/>
                <a:gd name="connsiteY49" fmla="*/ 2049517 h 3452648"/>
                <a:gd name="connsiteX50" fmla="*/ 4635062 w 7977352"/>
                <a:gd name="connsiteY50" fmla="*/ 2049517 h 3452648"/>
                <a:gd name="connsiteX51" fmla="*/ 4587765 w 7977352"/>
                <a:gd name="connsiteY51" fmla="*/ 3389586 h 3452648"/>
                <a:gd name="connsiteX52" fmla="*/ 4855779 w 7977352"/>
                <a:gd name="connsiteY52" fmla="*/ 3358055 h 3452648"/>
                <a:gd name="connsiteX53" fmla="*/ 4840014 w 7977352"/>
                <a:gd name="connsiteY53" fmla="*/ 1844566 h 3452648"/>
                <a:gd name="connsiteX54" fmla="*/ 5344510 w 7977352"/>
                <a:gd name="connsiteY54" fmla="*/ 1813034 h 3452648"/>
                <a:gd name="connsiteX55" fmla="*/ 5297214 w 7977352"/>
                <a:gd name="connsiteY55" fmla="*/ 3405352 h 3452648"/>
                <a:gd name="connsiteX56" fmla="*/ 5517931 w 7977352"/>
                <a:gd name="connsiteY56" fmla="*/ 3405352 h 3452648"/>
                <a:gd name="connsiteX57" fmla="*/ 5517931 w 7977352"/>
                <a:gd name="connsiteY57" fmla="*/ 2711669 h 3452648"/>
                <a:gd name="connsiteX58" fmla="*/ 5754414 w 7977352"/>
                <a:gd name="connsiteY58" fmla="*/ 2727434 h 3452648"/>
                <a:gd name="connsiteX59" fmla="*/ 5738648 w 7977352"/>
                <a:gd name="connsiteY59" fmla="*/ 3421117 h 3452648"/>
                <a:gd name="connsiteX60" fmla="*/ 6053959 w 7977352"/>
                <a:gd name="connsiteY60" fmla="*/ 3421117 h 3452648"/>
                <a:gd name="connsiteX61" fmla="*/ 6022428 w 7977352"/>
                <a:gd name="connsiteY61" fmla="*/ 2427890 h 3452648"/>
                <a:gd name="connsiteX62" fmla="*/ 6306207 w 7977352"/>
                <a:gd name="connsiteY62" fmla="*/ 2443655 h 3452648"/>
                <a:gd name="connsiteX63" fmla="*/ 6353503 w 7977352"/>
                <a:gd name="connsiteY63" fmla="*/ 3279228 h 3452648"/>
                <a:gd name="connsiteX64" fmla="*/ 6668814 w 7977352"/>
                <a:gd name="connsiteY64" fmla="*/ 3263462 h 3452648"/>
                <a:gd name="connsiteX65" fmla="*/ 6668814 w 7977352"/>
                <a:gd name="connsiteY65" fmla="*/ 3421117 h 3452648"/>
                <a:gd name="connsiteX66" fmla="*/ 7015655 w 7977352"/>
                <a:gd name="connsiteY66" fmla="*/ 3452648 h 3452648"/>
                <a:gd name="connsiteX67" fmla="*/ 7031421 w 7977352"/>
                <a:gd name="connsiteY67" fmla="*/ 3200400 h 3452648"/>
                <a:gd name="connsiteX68" fmla="*/ 7725103 w 7977352"/>
                <a:gd name="connsiteY68" fmla="*/ 3200400 h 3452648"/>
                <a:gd name="connsiteX69" fmla="*/ 7725103 w 7977352"/>
                <a:gd name="connsiteY69" fmla="*/ 3421117 h 3452648"/>
                <a:gd name="connsiteX70" fmla="*/ 7977352 w 7977352"/>
                <a:gd name="connsiteY70" fmla="*/ 3421117 h 345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977352" h="3452648">
                  <a:moveTo>
                    <a:pt x="0" y="3389586"/>
                  </a:moveTo>
                  <a:lnTo>
                    <a:pt x="378372" y="3421117"/>
                  </a:lnTo>
                  <a:lnTo>
                    <a:pt x="394138" y="2963917"/>
                  </a:lnTo>
                  <a:lnTo>
                    <a:pt x="662152" y="2995448"/>
                  </a:lnTo>
                  <a:lnTo>
                    <a:pt x="646386" y="3373821"/>
                  </a:lnTo>
                  <a:lnTo>
                    <a:pt x="930165" y="3373821"/>
                  </a:lnTo>
                  <a:lnTo>
                    <a:pt x="914400" y="2412124"/>
                  </a:lnTo>
                  <a:lnTo>
                    <a:pt x="1403131" y="2475186"/>
                  </a:lnTo>
                  <a:lnTo>
                    <a:pt x="1434662" y="3421117"/>
                  </a:lnTo>
                  <a:lnTo>
                    <a:pt x="1797269" y="3405352"/>
                  </a:lnTo>
                  <a:lnTo>
                    <a:pt x="1765738" y="3137338"/>
                  </a:lnTo>
                  <a:lnTo>
                    <a:pt x="1828800" y="2932386"/>
                  </a:lnTo>
                  <a:lnTo>
                    <a:pt x="2017986" y="2885090"/>
                  </a:lnTo>
                  <a:lnTo>
                    <a:pt x="2333297" y="2885090"/>
                  </a:lnTo>
                  <a:lnTo>
                    <a:pt x="2427890" y="2995448"/>
                  </a:lnTo>
                  <a:lnTo>
                    <a:pt x="2490952" y="3121572"/>
                  </a:lnTo>
                  <a:lnTo>
                    <a:pt x="2538248" y="3405352"/>
                  </a:lnTo>
                  <a:lnTo>
                    <a:pt x="2837793" y="3405352"/>
                  </a:lnTo>
                  <a:lnTo>
                    <a:pt x="3042745" y="3200400"/>
                  </a:lnTo>
                  <a:lnTo>
                    <a:pt x="3042745" y="2995448"/>
                  </a:lnTo>
                  <a:lnTo>
                    <a:pt x="3153103" y="2648607"/>
                  </a:lnTo>
                  <a:lnTo>
                    <a:pt x="3231931" y="2254469"/>
                  </a:lnTo>
                  <a:lnTo>
                    <a:pt x="3231931" y="1907628"/>
                  </a:lnTo>
                  <a:lnTo>
                    <a:pt x="3263462" y="1639614"/>
                  </a:lnTo>
                  <a:lnTo>
                    <a:pt x="3074276" y="1529255"/>
                  </a:lnTo>
                  <a:lnTo>
                    <a:pt x="2979683" y="1434662"/>
                  </a:lnTo>
                  <a:lnTo>
                    <a:pt x="2979683" y="1229710"/>
                  </a:lnTo>
                  <a:lnTo>
                    <a:pt x="3074276" y="1150883"/>
                  </a:lnTo>
                  <a:lnTo>
                    <a:pt x="3294993" y="1135117"/>
                  </a:lnTo>
                  <a:lnTo>
                    <a:pt x="3294993" y="898634"/>
                  </a:lnTo>
                  <a:lnTo>
                    <a:pt x="3405352" y="788276"/>
                  </a:lnTo>
                  <a:lnTo>
                    <a:pt x="3421117" y="0"/>
                  </a:lnTo>
                  <a:lnTo>
                    <a:pt x="3515710" y="0"/>
                  </a:lnTo>
                  <a:lnTo>
                    <a:pt x="3547241" y="693683"/>
                  </a:lnTo>
                  <a:lnTo>
                    <a:pt x="3673365" y="882869"/>
                  </a:lnTo>
                  <a:lnTo>
                    <a:pt x="3657600" y="1135117"/>
                  </a:lnTo>
                  <a:lnTo>
                    <a:pt x="3909848" y="1166648"/>
                  </a:lnTo>
                  <a:lnTo>
                    <a:pt x="3925614" y="1229710"/>
                  </a:lnTo>
                  <a:lnTo>
                    <a:pt x="3957145" y="1371600"/>
                  </a:lnTo>
                  <a:lnTo>
                    <a:pt x="3831021" y="1481959"/>
                  </a:lnTo>
                  <a:lnTo>
                    <a:pt x="3673365" y="1592317"/>
                  </a:lnTo>
                  <a:lnTo>
                    <a:pt x="3689131" y="1876097"/>
                  </a:lnTo>
                  <a:lnTo>
                    <a:pt x="3704897" y="2207172"/>
                  </a:lnTo>
                  <a:lnTo>
                    <a:pt x="3752193" y="2601310"/>
                  </a:lnTo>
                  <a:lnTo>
                    <a:pt x="3831021" y="2869324"/>
                  </a:lnTo>
                  <a:lnTo>
                    <a:pt x="3878317" y="3105807"/>
                  </a:lnTo>
                  <a:lnTo>
                    <a:pt x="3941379" y="3389586"/>
                  </a:lnTo>
                  <a:lnTo>
                    <a:pt x="4035972" y="3421117"/>
                  </a:lnTo>
                  <a:lnTo>
                    <a:pt x="4303986" y="3421117"/>
                  </a:lnTo>
                  <a:lnTo>
                    <a:pt x="4335517" y="2049517"/>
                  </a:lnTo>
                  <a:lnTo>
                    <a:pt x="4635062" y="2049517"/>
                  </a:lnTo>
                  <a:lnTo>
                    <a:pt x="4587765" y="3389586"/>
                  </a:lnTo>
                  <a:lnTo>
                    <a:pt x="4855779" y="3358055"/>
                  </a:lnTo>
                  <a:lnTo>
                    <a:pt x="4840014" y="1844566"/>
                  </a:lnTo>
                  <a:lnTo>
                    <a:pt x="5344510" y="1813034"/>
                  </a:lnTo>
                  <a:lnTo>
                    <a:pt x="5297214" y="3405352"/>
                  </a:lnTo>
                  <a:lnTo>
                    <a:pt x="5517931" y="3405352"/>
                  </a:lnTo>
                  <a:lnTo>
                    <a:pt x="5517931" y="2711669"/>
                  </a:lnTo>
                  <a:lnTo>
                    <a:pt x="5754414" y="2727434"/>
                  </a:lnTo>
                  <a:lnTo>
                    <a:pt x="5738648" y="3421117"/>
                  </a:lnTo>
                  <a:lnTo>
                    <a:pt x="6053959" y="3421117"/>
                  </a:lnTo>
                  <a:lnTo>
                    <a:pt x="6022428" y="2427890"/>
                  </a:lnTo>
                  <a:lnTo>
                    <a:pt x="6306207" y="2443655"/>
                  </a:lnTo>
                  <a:lnTo>
                    <a:pt x="6353503" y="3279228"/>
                  </a:lnTo>
                  <a:lnTo>
                    <a:pt x="6668814" y="3263462"/>
                  </a:lnTo>
                  <a:lnTo>
                    <a:pt x="6668814" y="3421117"/>
                  </a:lnTo>
                  <a:lnTo>
                    <a:pt x="7015655" y="3452648"/>
                  </a:lnTo>
                  <a:lnTo>
                    <a:pt x="7031421" y="3200400"/>
                  </a:lnTo>
                  <a:lnTo>
                    <a:pt x="7725103" y="3200400"/>
                  </a:lnTo>
                  <a:lnTo>
                    <a:pt x="7725103" y="3421117"/>
                  </a:lnTo>
                  <a:lnTo>
                    <a:pt x="7977352" y="3421117"/>
                  </a:lnTo>
                </a:path>
              </a:pathLst>
            </a:custGeom>
            <a:ln w="38100">
              <a:solidFill>
                <a:srgbClr val="FF66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02" name="Group 401"/>
          <p:cNvGrpSpPr/>
          <p:nvPr/>
        </p:nvGrpSpPr>
        <p:grpSpPr>
          <a:xfrm>
            <a:off x="838200" y="1028700"/>
            <a:ext cx="7859202" cy="5448300"/>
            <a:chOff x="675198" y="1028700"/>
            <a:chExt cx="7859202" cy="5448300"/>
          </a:xfrm>
        </p:grpSpPr>
        <p:sp>
          <p:nvSpPr>
            <p:cNvPr id="403" name="TextBox 402"/>
            <p:cNvSpPr txBox="1"/>
            <p:nvPr/>
          </p:nvSpPr>
          <p:spPr>
            <a:xfrm>
              <a:off x="2819400" y="5707559"/>
              <a:ext cx="3457678" cy="769441"/>
            </a:xfrm>
            <a:prstGeom prst="rect">
              <a:avLst/>
            </a:prstGeom>
            <a:noFill/>
          </p:spPr>
          <p:txBody>
            <a:bodyPr wrap="none" rtlCol="0">
              <a:spAutoFit/>
            </a:bodyPr>
            <a:lstStyle/>
            <a:p>
              <a:r>
                <a:rPr lang="en-US" sz="4400" b="1" dirty="0"/>
                <a:t>Quality of Life</a:t>
              </a:r>
            </a:p>
          </p:txBody>
        </p:sp>
        <p:grpSp>
          <p:nvGrpSpPr>
            <p:cNvPr id="404" name="Group 403"/>
            <p:cNvGrpSpPr/>
            <p:nvPr/>
          </p:nvGrpSpPr>
          <p:grpSpPr>
            <a:xfrm>
              <a:off x="675198" y="1028700"/>
              <a:ext cx="7859202" cy="4301579"/>
              <a:chOff x="675198" y="1028700"/>
              <a:chExt cx="7859202" cy="4301579"/>
            </a:xfrm>
          </p:grpSpPr>
          <p:sp>
            <p:nvSpPr>
              <p:cNvPr id="405" name="Rectangle 404"/>
              <p:cNvSpPr/>
              <p:nvPr/>
            </p:nvSpPr>
            <p:spPr>
              <a:xfrm>
                <a:off x="2133600" y="1447800"/>
                <a:ext cx="2514600" cy="1447800"/>
              </a:xfrm>
              <a:prstGeom prst="rect">
                <a:avLst/>
              </a:prstGeom>
              <a:solidFill>
                <a:schemeClr val="tx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ectangle 405"/>
              <p:cNvSpPr/>
              <p:nvPr/>
            </p:nvSpPr>
            <p:spPr>
              <a:xfrm>
                <a:off x="4572000" y="3954517"/>
                <a:ext cx="3962400" cy="419100"/>
              </a:xfrm>
              <a:prstGeom prst="rect">
                <a:avLst/>
              </a:prstGeom>
              <a:solidFill>
                <a:schemeClr val="tx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Rectangle 406"/>
              <p:cNvSpPr/>
              <p:nvPr/>
            </p:nvSpPr>
            <p:spPr>
              <a:xfrm>
                <a:off x="675198" y="2895600"/>
                <a:ext cx="2514600" cy="1447800"/>
              </a:xfrm>
              <a:prstGeom prst="rect">
                <a:avLst/>
              </a:prstGeom>
              <a:solidFill>
                <a:schemeClr val="tx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Rectangle 407"/>
              <p:cNvSpPr/>
              <p:nvPr/>
            </p:nvSpPr>
            <p:spPr>
              <a:xfrm>
                <a:off x="3189798" y="2895600"/>
                <a:ext cx="1409700" cy="2434679"/>
              </a:xfrm>
              <a:prstGeom prst="rect">
                <a:avLst/>
              </a:prstGeom>
              <a:solidFill>
                <a:schemeClr val="tx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Rectangle 408"/>
              <p:cNvSpPr/>
              <p:nvPr/>
            </p:nvSpPr>
            <p:spPr>
              <a:xfrm>
                <a:off x="4617891" y="2476500"/>
                <a:ext cx="2514600" cy="1447800"/>
              </a:xfrm>
              <a:prstGeom prst="rect">
                <a:avLst/>
              </a:prstGeom>
              <a:solidFill>
                <a:schemeClr val="tx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Rectangle 409"/>
              <p:cNvSpPr/>
              <p:nvPr/>
            </p:nvSpPr>
            <p:spPr>
              <a:xfrm>
                <a:off x="4617891" y="1028700"/>
                <a:ext cx="2514600" cy="1447800"/>
              </a:xfrm>
              <a:prstGeom prst="rect">
                <a:avLst/>
              </a:prstGeom>
              <a:solidFill>
                <a:schemeClr val="tx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TextBox 410"/>
              <p:cNvSpPr txBox="1"/>
              <p:nvPr/>
            </p:nvSpPr>
            <p:spPr>
              <a:xfrm>
                <a:off x="5447162" y="1467672"/>
                <a:ext cx="806311" cy="523220"/>
              </a:xfrm>
              <a:prstGeom prst="rect">
                <a:avLst/>
              </a:prstGeom>
              <a:noFill/>
            </p:spPr>
            <p:txBody>
              <a:bodyPr wrap="none" rtlCol="0">
                <a:spAutoFit/>
              </a:bodyPr>
              <a:lstStyle/>
              <a:p>
                <a:r>
                  <a:rPr lang="en-US" sz="2800" dirty="0"/>
                  <a:t>BAD</a:t>
                </a:r>
              </a:p>
            </p:txBody>
          </p:sp>
          <p:sp>
            <p:nvSpPr>
              <p:cNvPr id="412" name="TextBox 411"/>
              <p:cNvSpPr txBox="1"/>
              <p:nvPr/>
            </p:nvSpPr>
            <p:spPr>
              <a:xfrm>
                <a:off x="5260778" y="3896380"/>
                <a:ext cx="2240998" cy="523220"/>
              </a:xfrm>
              <a:prstGeom prst="rect">
                <a:avLst/>
              </a:prstGeom>
              <a:noFill/>
            </p:spPr>
            <p:txBody>
              <a:bodyPr wrap="none" rtlCol="0">
                <a:spAutoFit/>
              </a:bodyPr>
              <a:lstStyle/>
              <a:p>
                <a:r>
                  <a:rPr lang="en-US" sz="2800" dirty="0"/>
                  <a:t>REALLY NASTY</a:t>
                </a:r>
              </a:p>
            </p:txBody>
          </p:sp>
          <p:sp>
            <p:nvSpPr>
              <p:cNvPr id="413" name="TextBox 412"/>
              <p:cNvSpPr txBox="1"/>
              <p:nvPr/>
            </p:nvSpPr>
            <p:spPr>
              <a:xfrm>
                <a:off x="1219200" y="3373160"/>
                <a:ext cx="1106393" cy="523220"/>
              </a:xfrm>
              <a:prstGeom prst="rect">
                <a:avLst/>
              </a:prstGeom>
              <a:noFill/>
            </p:spPr>
            <p:txBody>
              <a:bodyPr wrap="none" rtlCol="0">
                <a:spAutoFit/>
              </a:bodyPr>
              <a:lstStyle/>
              <a:p>
                <a:r>
                  <a:rPr lang="en-US" sz="2800" dirty="0"/>
                  <a:t>GOOD</a:t>
                </a:r>
              </a:p>
            </p:txBody>
          </p:sp>
          <p:sp>
            <p:nvSpPr>
              <p:cNvPr id="414" name="TextBox 413"/>
              <p:cNvSpPr txBox="1"/>
              <p:nvPr/>
            </p:nvSpPr>
            <p:spPr>
              <a:xfrm>
                <a:off x="3026979" y="1910090"/>
                <a:ext cx="607859" cy="523220"/>
              </a:xfrm>
              <a:prstGeom prst="rect">
                <a:avLst/>
              </a:prstGeom>
              <a:noFill/>
            </p:spPr>
            <p:txBody>
              <a:bodyPr wrap="none" rtlCol="0">
                <a:spAutoFit/>
              </a:bodyPr>
              <a:lstStyle/>
              <a:p>
                <a:r>
                  <a:rPr lang="en-US" sz="2800" dirty="0"/>
                  <a:t>OK</a:t>
                </a:r>
              </a:p>
            </p:txBody>
          </p:sp>
          <p:sp>
            <p:nvSpPr>
              <p:cNvPr id="415" name="TextBox 414"/>
              <p:cNvSpPr txBox="1"/>
              <p:nvPr/>
            </p:nvSpPr>
            <p:spPr>
              <a:xfrm>
                <a:off x="3875976" y="2004030"/>
                <a:ext cx="696024" cy="3118931"/>
              </a:xfrm>
              <a:prstGeom prst="rect">
                <a:avLst/>
              </a:prstGeom>
              <a:noFill/>
            </p:spPr>
            <p:txBody>
              <a:bodyPr vert="wordArtVert" wrap="none" rtlCol="0">
                <a:spAutoFit/>
              </a:bodyPr>
              <a:lstStyle/>
              <a:p>
                <a:r>
                  <a:rPr lang="en-US" sz="2800" dirty="0"/>
                  <a:t>LOVELY</a:t>
                </a:r>
              </a:p>
            </p:txBody>
          </p:sp>
          <p:sp>
            <p:nvSpPr>
              <p:cNvPr id="416" name="TextBox 415"/>
              <p:cNvSpPr txBox="1"/>
              <p:nvPr/>
            </p:nvSpPr>
            <p:spPr>
              <a:xfrm>
                <a:off x="5293619" y="2910547"/>
                <a:ext cx="1099981" cy="523220"/>
              </a:xfrm>
              <a:prstGeom prst="rect">
                <a:avLst/>
              </a:prstGeom>
              <a:noFill/>
            </p:spPr>
            <p:txBody>
              <a:bodyPr wrap="none" rtlCol="0">
                <a:spAutoFit/>
              </a:bodyPr>
              <a:lstStyle/>
              <a:p>
                <a:r>
                  <a:rPr lang="en-US" sz="2800" dirty="0"/>
                  <a:t>SO-SO</a:t>
                </a:r>
              </a:p>
            </p:txBody>
          </p:sp>
        </p:grpSp>
      </p:grpSp>
      <p:grpSp>
        <p:nvGrpSpPr>
          <p:cNvPr id="417" name="Group 416"/>
          <p:cNvGrpSpPr/>
          <p:nvPr/>
        </p:nvGrpSpPr>
        <p:grpSpPr>
          <a:xfrm>
            <a:off x="1752601" y="1676400"/>
            <a:ext cx="4876799" cy="4648200"/>
            <a:chOff x="2133600" y="1828800"/>
            <a:chExt cx="4876799" cy="4648200"/>
          </a:xfrm>
        </p:grpSpPr>
        <p:sp>
          <p:nvSpPr>
            <p:cNvPr id="418" name="TextBox 417"/>
            <p:cNvSpPr txBox="1"/>
            <p:nvPr/>
          </p:nvSpPr>
          <p:spPr>
            <a:xfrm>
              <a:off x="2590800" y="5707559"/>
              <a:ext cx="3871253" cy="769441"/>
            </a:xfrm>
            <a:prstGeom prst="rect">
              <a:avLst/>
            </a:prstGeom>
            <a:noFill/>
          </p:spPr>
          <p:txBody>
            <a:bodyPr wrap="none" rtlCol="0">
              <a:spAutoFit/>
            </a:bodyPr>
            <a:lstStyle/>
            <a:p>
              <a:r>
                <a:rPr lang="en-US" sz="4400" b="1" dirty="0"/>
                <a:t>Quality of Life 2</a:t>
              </a:r>
            </a:p>
          </p:txBody>
        </p:sp>
        <p:grpSp>
          <p:nvGrpSpPr>
            <p:cNvPr id="419" name="Group 418"/>
            <p:cNvGrpSpPr/>
            <p:nvPr/>
          </p:nvGrpSpPr>
          <p:grpSpPr>
            <a:xfrm>
              <a:off x="2133600" y="1828800"/>
              <a:ext cx="4876799" cy="2133600"/>
              <a:chOff x="2133600" y="1828800"/>
              <a:chExt cx="4876799" cy="2133600"/>
            </a:xfrm>
          </p:grpSpPr>
          <p:sp>
            <p:nvSpPr>
              <p:cNvPr id="420" name="Smiley Face 2"/>
              <p:cNvSpPr/>
              <p:nvPr/>
            </p:nvSpPr>
            <p:spPr>
              <a:xfrm>
                <a:off x="2133600" y="1828800"/>
                <a:ext cx="2057400" cy="2133600"/>
              </a:xfrm>
              <a:custGeom>
                <a:avLst/>
                <a:gdLst>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416578 w 1447800"/>
                  <a:gd name="connsiteY0" fmla="*/ 507400 h 1447800"/>
                  <a:gd name="connsiteX1" fmla="*/ 491984 w 1447800"/>
                  <a:gd name="connsiteY1" fmla="*/ 431994 h 1447800"/>
                  <a:gd name="connsiteX2" fmla="*/ 567390 w 1447800"/>
                  <a:gd name="connsiteY2" fmla="*/ 507400 h 1447800"/>
                  <a:gd name="connsiteX3" fmla="*/ 491984 w 1447800"/>
                  <a:gd name="connsiteY3" fmla="*/ 582806 h 1447800"/>
                  <a:gd name="connsiteX4" fmla="*/ 416578 w 1447800"/>
                  <a:gd name="connsiteY4" fmla="*/ 507400 h 1447800"/>
                  <a:gd name="connsiteX5" fmla="*/ 880410 w 1447800"/>
                  <a:gd name="connsiteY5" fmla="*/ 507400 h 1447800"/>
                  <a:gd name="connsiteX6" fmla="*/ 955816 w 1447800"/>
                  <a:gd name="connsiteY6" fmla="*/ 431994 h 1447800"/>
                  <a:gd name="connsiteX7" fmla="*/ 1031222 w 1447800"/>
                  <a:gd name="connsiteY7" fmla="*/ 507400 h 1447800"/>
                  <a:gd name="connsiteX8" fmla="*/ 955816 w 1447800"/>
                  <a:gd name="connsiteY8" fmla="*/ 582806 h 1447800"/>
                  <a:gd name="connsiteX9" fmla="*/ 880410 w 1447800"/>
                  <a:gd name="connsiteY9" fmla="*/ 507400 h 1447800"/>
                  <a:gd name="connsiteX0" fmla="*/ 331541 w 1447800"/>
                  <a:gd name="connsiteY0" fmla="*/ 1039598 h 1447800"/>
                  <a:gd name="connsiteX1" fmla="*/ 1115342 w 1447800"/>
                  <a:gd name="connsiteY1" fmla="*/ 1039598 h 1447800"/>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416578 w 1447800"/>
                  <a:gd name="connsiteY0" fmla="*/ 507400 h 1447800"/>
                  <a:gd name="connsiteX1" fmla="*/ 491984 w 1447800"/>
                  <a:gd name="connsiteY1" fmla="*/ 431994 h 1447800"/>
                  <a:gd name="connsiteX2" fmla="*/ 567390 w 1447800"/>
                  <a:gd name="connsiteY2" fmla="*/ 507400 h 1447800"/>
                  <a:gd name="connsiteX3" fmla="*/ 491984 w 1447800"/>
                  <a:gd name="connsiteY3" fmla="*/ 582806 h 1447800"/>
                  <a:gd name="connsiteX4" fmla="*/ 416578 w 1447800"/>
                  <a:gd name="connsiteY4" fmla="*/ 507400 h 1447800"/>
                  <a:gd name="connsiteX5" fmla="*/ 880410 w 1447800"/>
                  <a:gd name="connsiteY5" fmla="*/ 507400 h 1447800"/>
                  <a:gd name="connsiteX6" fmla="*/ 955816 w 1447800"/>
                  <a:gd name="connsiteY6" fmla="*/ 431994 h 1447800"/>
                  <a:gd name="connsiteX7" fmla="*/ 1031222 w 1447800"/>
                  <a:gd name="connsiteY7" fmla="*/ 507400 h 1447800"/>
                  <a:gd name="connsiteX8" fmla="*/ 955816 w 1447800"/>
                  <a:gd name="connsiteY8" fmla="*/ 582806 h 1447800"/>
                  <a:gd name="connsiteX9" fmla="*/ 880410 w 1447800"/>
                  <a:gd name="connsiteY9" fmla="*/ 507400 h 1447800"/>
                  <a:gd name="connsiteX0" fmla="*/ 331541 w 1447800"/>
                  <a:gd name="connsiteY0" fmla="*/ 1039598 h 1447800"/>
                  <a:gd name="connsiteX1" fmla="*/ 1083811 w 1447800"/>
                  <a:gd name="connsiteY1" fmla="*/ 1055363 h 1447800"/>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416578 w 1447800"/>
                  <a:gd name="connsiteY0" fmla="*/ 507400 h 1447800"/>
                  <a:gd name="connsiteX1" fmla="*/ 491984 w 1447800"/>
                  <a:gd name="connsiteY1" fmla="*/ 431994 h 1447800"/>
                  <a:gd name="connsiteX2" fmla="*/ 567390 w 1447800"/>
                  <a:gd name="connsiteY2" fmla="*/ 507400 h 1447800"/>
                  <a:gd name="connsiteX3" fmla="*/ 491984 w 1447800"/>
                  <a:gd name="connsiteY3" fmla="*/ 582806 h 1447800"/>
                  <a:gd name="connsiteX4" fmla="*/ 416578 w 1447800"/>
                  <a:gd name="connsiteY4" fmla="*/ 507400 h 1447800"/>
                  <a:gd name="connsiteX5" fmla="*/ 880410 w 1447800"/>
                  <a:gd name="connsiteY5" fmla="*/ 507400 h 1447800"/>
                  <a:gd name="connsiteX6" fmla="*/ 955816 w 1447800"/>
                  <a:gd name="connsiteY6" fmla="*/ 431994 h 1447800"/>
                  <a:gd name="connsiteX7" fmla="*/ 1031222 w 1447800"/>
                  <a:gd name="connsiteY7" fmla="*/ 507400 h 1447800"/>
                  <a:gd name="connsiteX8" fmla="*/ 955816 w 1447800"/>
                  <a:gd name="connsiteY8" fmla="*/ 582806 h 1447800"/>
                  <a:gd name="connsiteX9" fmla="*/ 880410 w 1447800"/>
                  <a:gd name="connsiteY9" fmla="*/ 507400 h 1447800"/>
                  <a:gd name="connsiteX0" fmla="*/ 331541 w 1447800"/>
                  <a:gd name="connsiteY0" fmla="*/ 1039598 h 1447800"/>
                  <a:gd name="connsiteX1" fmla="*/ 1083811 w 1447800"/>
                  <a:gd name="connsiteY1" fmla="*/ 1055363 h 1447800"/>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 name="connsiteX0" fmla="*/ 416578 w 1447800"/>
                  <a:gd name="connsiteY0" fmla="*/ 507400 h 1447800"/>
                  <a:gd name="connsiteX1" fmla="*/ 491984 w 1447800"/>
                  <a:gd name="connsiteY1" fmla="*/ 431994 h 1447800"/>
                  <a:gd name="connsiteX2" fmla="*/ 567390 w 1447800"/>
                  <a:gd name="connsiteY2" fmla="*/ 507400 h 1447800"/>
                  <a:gd name="connsiteX3" fmla="*/ 491984 w 1447800"/>
                  <a:gd name="connsiteY3" fmla="*/ 582806 h 1447800"/>
                  <a:gd name="connsiteX4" fmla="*/ 416578 w 1447800"/>
                  <a:gd name="connsiteY4" fmla="*/ 507400 h 1447800"/>
                  <a:gd name="connsiteX5" fmla="*/ 880410 w 1447800"/>
                  <a:gd name="connsiteY5" fmla="*/ 507400 h 1447800"/>
                  <a:gd name="connsiteX6" fmla="*/ 955816 w 1447800"/>
                  <a:gd name="connsiteY6" fmla="*/ 431994 h 1447800"/>
                  <a:gd name="connsiteX7" fmla="*/ 1031222 w 1447800"/>
                  <a:gd name="connsiteY7" fmla="*/ 507400 h 1447800"/>
                  <a:gd name="connsiteX8" fmla="*/ 955816 w 1447800"/>
                  <a:gd name="connsiteY8" fmla="*/ 582806 h 1447800"/>
                  <a:gd name="connsiteX9" fmla="*/ 880410 w 1447800"/>
                  <a:gd name="connsiteY9" fmla="*/ 507400 h 1447800"/>
                  <a:gd name="connsiteX0" fmla="*/ 331541 w 1447800"/>
                  <a:gd name="connsiteY0" fmla="*/ 1039598 h 1447800"/>
                  <a:gd name="connsiteX1" fmla="*/ 1083811 w 1447800"/>
                  <a:gd name="connsiteY1" fmla="*/ 1055363 h 1447800"/>
                  <a:gd name="connsiteX0" fmla="*/ 0 w 1447800"/>
                  <a:gd name="connsiteY0" fmla="*/ 723900 h 1447800"/>
                  <a:gd name="connsiteX1" fmla="*/ 723900 w 1447800"/>
                  <a:gd name="connsiteY1" fmla="*/ 0 h 1447800"/>
                  <a:gd name="connsiteX2" fmla="*/ 1447800 w 1447800"/>
                  <a:gd name="connsiteY2" fmla="*/ 723900 h 1447800"/>
                  <a:gd name="connsiteX3" fmla="*/ 723900 w 1447800"/>
                  <a:gd name="connsiteY3" fmla="*/ 1447800 h 1447800"/>
                  <a:gd name="connsiteX4" fmla="*/ 0 w 1447800"/>
                  <a:gd name="connsiteY4" fmla="*/ 7239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1447800" stroke="0" extrusionOk="0">
                    <a:moveTo>
                      <a:pt x="0" y="723900"/>
                    </a:moveTo>
                    <a:cubicBezTo>
                      <a:pt x="0" y="324101"/>
                      <a:pt x="324101" y="0"/>
                      <a:pt x="723900" y="0"/>
                    </a:cubicBezTo>
                    <a:cubicBezTo>
                      <a:pt x="1123699" y="0"/>
                      <a:pt x="1447800" y="324101"/>
                      <a:pt x="1447800" y="723900"/>
                    </a:cubicBezTo>
                    <a:cubicBezTo>
                      <a:pt x="1447800" y="1123699"/>
                      <a:pt x="1123699" y="1447800"/>
                      <a:pt x="723900" y="1447800"/>
                    </a:cubicBezTo>
                    <a:cubicBezTo>
                      <a:pt x="324101" y="1447800"/>
                      <a:pt x="0" y="1123699"/>
                      <a:pt x="0" y="723900"/>
                    </a:cubicBezTo>
                    <a:close/>
                  </a:path>
                  <a:path w="1447800" h="1447800" fill="darkenLess" extrusionOk="0">
                    <a:moveTo>
                      <a:pt x="416578" y="507400"/>
                    </a:moveTo>
                    <a:cubicBezTo>
                      <a:pt x="416578" y="465754"/>
                      <a:pt x="450338" y="431994"/>
                      <a:pt x="491984" y="431994"/>
                    </a:cubicBezTo>
                    <a:cubicBezTo>
                      <a:pt x="533630" y="431994"/>
                      <a:pt x="567390" y="465754"/>
                      <a:pt x="567390" y="507400"/>
                    </a:cubicBezTo>
                    <a:cubicBezTo>
                      <a:pt x="567390" y="549046"/>
                      <a:pt x="533630" y="582806"/>
                      <a:pt x="491984" y="582806"/>
                    </a:cubicBezTo>
                    <a:cubicBezTo>
                      <a:pt x="450338" y="582806"/>
                      <a:pt x="416578" y="549046"/>
                      <a:pt x="416578" y="507400"/>
                    </a:cubicBezTo>
                    <a:moveTo>
                      <a:pt x="880410" y="507400"/>
                    </a:moveTo>
                    <a:cubicBezTo>
                      <a:pt x="880410" y="465754"/>
                      <a:pt x="914170" y="431994"/>
                      <a:pt x="955816" y="431994"/>
                    </a:cubicBezTo>
                    <a:cubicBezTo>
                      <a:pt x="997462" y="431994"/>
                      <a:pt x="1031222" y="465754"/>
                      <a:pt x="1031222" y="507400"/>
                    </a:cubicBezTo>
                    <a:cubicBezTo>
                      <a:pt x="1031222" y="549046"/>
                      <a:pt x="997462" y="582806"/>
                      <a:pt x="955816" y="582806"/>
                    </a:cubicBezTo>
                    <a:cubicBezTo>
                      <a:pt x="914170" y="582806"/>
                      <a:pt x="880410" y="549046"/>
                      <a:pt x="880410" y="507400"/>
                    </a:cubicBezTo>
                  </a:path>
                  <a:path w="1447800" h="1447800" fill="none" extrusionOk="0">
                    <a:moveTo>
                      <a:pt x="331541" y="1039598"/>
                    </a:moveTo>
                    <a:cubicBezTo>
                      <a:pt x="703473" y="793572"/>
                      <a:pt x="775554" y="840868"/>
                      <a:pt x="1083811" y="1055363"/>
                    </a:cubicBezTo>
                  </a:path>
                  <a:path w="1447800" h="1447800" fill="none">
                    <a:moveTo>
                      <a:pt x="0" y="723900"/>
                    </a:moveTo>
                    <a:cubicBezTo>
                      <a:pt x="0" y="324101"/>
                      <a:pt x="324101" y="0"/>
                      <a:pt x="723900" y="0"/>
                    </a:cubicBezTo>
                    <a:cubicBezTo>
                      <a:pt x="1123699" y="0"/>
                      <a:pt x="1447800" y="324101"/>
                      <a:pt x="1447800" y="723900"/>
                    </a:cubicBezTo>
                    <a:cubicBezTo>
                      <a:pt x="1447800" y="1123699"/>
                      <a:pt x="1123699" y="1447800"/>
                      <a:pt x="723900" y="1447800"/>
                    </a:cubicBezTo>
                    <a:cubicBezTo>
                      <a:pt x="324101" y="1447800"/>
                      <a:pt x="0" y="1123699"/>
                      <a:pt x="0" y="723900"/>
                    </a:cubicBezTo>
                    <a:close/>
                  </a:path>
                </a:pathLst>
              </a:cu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Smiley Face 420"/>
              <p:cNvSpPr/>
              <p:nvPr/>
            </p:nvSpPr>
            <p:spPr>
              <a:xfrm>
                <a:off x="4765790" y="1828800"/>
                <a:ext cx="2244609" cy="2133600"/>
              </a:xfrm>
              <a:prstGeom prst="smileyFac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TextBox 421"/>
              <p:cNvSpPr txBox="1"/>
              <p:nvPr/>
            </p:nvSpPr>
            <p:spPr>
              <a:xfrm>
                <a:off x="2478510" y="2598003"/>
                <a:ext cx="4186980" cy="830997"/>
              </a:xfrm>
              <a:prstGeom prst="rect">
                <a:avLst/>
              </a:prstGeom>
              <a:noFill/>
            </p:spPr>
            <p:txBody>
              <a:bodyPr wrap="none" rtlCol="0">
                <a:spAutoFit/>
              </a:bodyPr>
              <a:lstStyle/>
              <a:p>
                <a:r>
                  <a:rPr lang="en-US" sz="4800" dirty="0">
                    <a:latin typeface="Times New Roman" pitchFamily="18" charset="0"/>
                    <a:cs typeface="Times New Roman" pitchFamily="18" charset="0"/>
                  </a:rPr>
                  <a:t>QOL = F (G-B/t</a:t>
                </a:r>
              </a:p>
            </p:txBody>
          </p:sp>
        </p:grpSp>
      </p:grpSp>
      <p:sp>
        <p:nvSpPr>
          <p:cNvPr id="235" name="TextBox 234"/>
          <p:cNvSpPr txBox="1"/>
          <p:nvPr/>
        </p:nvSpPr>
        <p:spPr>
          <a:xfrm>
            <a:off x="1526065" y="2418383"/>
            <a:ext cx="6727034" cy="769441"/>
          </a:xfrm>
          <a:prstGeom prst="rect">
            <a:avLst/>
          </a:prstGeom>
          <a:solidFill>
            <a:schemeClr val="bg1">
              <a:alpha val="70000"/>
            </a:schemeClr>
          </a:solidFill>
        </p:spPr>
        <p:txBody>
          <a:bodyPr wrap="none" rtlCol="0">
            <a:spAutoFit/>
          </a:bodyPr>
          <a:lstStyle/>
          <a:p>
            <a:r>
              <a:rPr lang="en-US" sz="4400" b="1" dirty="0"/>
              <a:t>Course will peel them away.</a:t>
            </a:r>
          </a:p>
        </p:txBody>
      </p:sp>
      <p:sp>
        <p:nvSpPr>
          <p:cNvPr id="3" name="Slide Number Placeholder 2"/>
          <p:cNvSpPr>
            <a:spLocks noGrp="1"/>
          </p:cNvSpPr>
          <p:nvPr>
            <p:ph type="sldNum" sz="quarter" idx="12"/>
          </p:nvPr>
        </p:nvSpPr>
        <p:spPr/>
        <p:txBody>
          <a:bodyPr/>
          <a:lstStyle/>
          <a:p>
            <a:fld id="{CE601F45-5601-47AF-B199-AE75829AC8A9}" type="slidenum">
              <a:rPr lang="en-US" smtClean="0"/>
              <a:t>43</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269805346"/>
      </p:ext>
    </p:extLst>
  </p:cSld>
  <p:clrMapOvr>
    <a:masterClrMapping/>
  </p:clrMapOvr>
  <mc:AlternateContent xmlns:mc="http://schemas.openxmlformats.org/markup-compatibility/2006" xmlns:p14="http://schemas.microsoft.com/office/powerpoint/2010/main">
    <mc:Choice Requires="p14">
      <p:transition p14:dur="0" advTm="31657"/>
    </mc:Choice>
    <mc:Fallback xmlns="">
      <p:transition advTm="31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nodeType="afterEffect">
                                  <p:stCondLst>
                                    <p:cond delay="2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200"/>
                                        <p:tgtEl>
                                          <p:spTgt spid="24"/>
                                        </p:tgtEl>
                                      </p:cBhvr>
                                    </p:animEffect>
                                  </p:childTnLst>
                                </p:cTn>
                              </p:par>
                            </p:childTnLst>
                          </p:cTn>
                        </p:par>
                        <p:par>
                          <p:cTn id="11" fill="hold">
                            <p:stCondLst>
                              <p:cond delay="400"/>
                            </p:stCondLst>
                            <p:childTnLst>
                              <p:par>
                                <p:cTn id="12" presetID="10" presetClass="entr" presetSubtype="0" fill="hold" nodeType="afterEffect">
                                  <p:stCondLst>
                                    <p:cond delay="20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200"/>
                                        <p:tgtEl>
                                          <p:spTgt spid="42"/>
                                        </p:tgtEl>
                                      </p:cBhvr>
                                    </p:animEffect>
                                  </p:childTnLst>
                                </p:cTn>
                              </p:par>
                            </p:childTnLst>
                          </p:cTn>
                        </p:par>
                        <p:par>
                          <p:cTn id="15" fill="hold">
                            <p:stCondLst>
                              <p:cond delay="800"/>
                            </p:stCondLst>
                            <p:childTnLst>
                              <p:par>
                                <p:cTn id="16" presetID="10" presetClass="entr" presetSubtype="0" fill="hold" nodeType="afterEffect">
                                  <p:stCondLst>
                                    <p:cond delay="20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200"/>
                                        <p:tgtEl>
                                          <p:spTgt spid="57"/>
                                        </p:tgtEl>
                                      </p:cBhvr>
                                    </p:animEffect>
                                  </p:childTnLst>
                                </p:cTn>
                              </p:par>
                            </p:childTnLst>
                          </p:cTn>
                        </p:par>
                        <p:par>
                          <p:cTn id="19" fill="hold">
                            <p:stCondLst>
                              <p:cond delay="1200"/>
                            </p:stCondLst>
                            <p:childTnLst>
                              <p:par>
                                <p:cTn id="20" presetID="10" presetClass="entr" presetSubtype="0" fill="hold" nodeType="afterEffect">
                                  <p:stCondLst>
                                    <p:cond delay="20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200"/>
                                        <p:tgtEl>
                                          <p:spTgt spid="70"/>
                                        </p:tgtEl>
                                      </p:cBhvr>
                                    </p:animEffect>
                                  </p:childTnLst>
                                </p:cTn>
                              </p:par>
                            </p:childTnLst>
                          </p:cTn>
                        </p:par>
                        <p:par>
                          <p:cTn id="23" fill="hold">
                            <p:stCondLst>
                              <p:cond delay="1600"/>
                            </p:stCondLst>
                            <p:childTnLst>
                              <p:par>
                                <p:cTn id="24" presetID="10" presetClass="entr" presetSubtype="0" fill="hold" nodeType="afterEffect">
                                  <p:stCondLst>
                                    <p:cond delay="200"/>
                                  </p:stCondLst>
                                  <p:childTnLst>
                                    <p:set>
                                      <p:cBhvr>
                                        <p:cTn id="25" dur="1" fill="hold">
                                          <p:stCondLst>
                                            <p:cond delay="0"/>
                                          </p:stCondLst>
                                        </p:cTn>
                                        <p:tgtEl>
                                          <p:spTgt spid="93"/>
                                        </p:tgtEl>
                                        <p:attrNameLst>
                                          <p:attrName>style.visibility</p:attrName>
                                        </p:attrNameLst>
                                      </p:cBhvr>
                                      <p:to>
                                        <p:strVal val="visible"/>
                                      </p:to>
                                    </p:set>
                                    <p:animEffect transition="in" filter="fade">
                                      <p:cBhvr>
                                        <p:cTn id="26" dur="200"/>
                                        <p:tgtEl>
                                          <p:spTgt spid="93"/>
                                        </p:tgtEl>
                                      </p:cBhvr>
                                    </p:animEffect>
                                  </p:childTnLst>
                                </p:cTn>
                              </p:par>
                            </p:childTnLst>
                          </p:cTn>
                        </p:par>
                        <p:par>
                          <p:cTn id="27" fill="hold">
                            <p:stCondLst>
                              <p:cond delay="2000"/>
                            </p:stCondLst>
                            <p:childTnLst>
                              <p:par>
                                <p:cTn id="28" presetID="10" presetClass="entr" presetSubtype="0" fill="hold" nodeType="afterEffect">
                                  <p:stCondLst>
                                    <p:cond delay="200"/>
                                  </p:stCondLst>
                                  <p:childTnLst>
                                    <p:set>
                                      <p:cBhvr>
                                        <p:cTn id="29" dur="1" fill="hold">
                                          <p:stCondLst>
                                            <p:cond delay="0"/>
                                          </p:stCondLst>
                                        </p:cTn>
                                        <p:tgtEl>
                                          <p:spTgt spid="111"/>
                                        </p:tgtEl>
                                        <p:attrNameLst>
                                          <p:attrName>style.visibility</p:attrName>
                                        </p:attrNameLst>
                                      </p:cBhvr>
                                      <p:to>
                                        <p:strVal val="visible"/>
                                      </p:to>
                                    </p:set>
                                    <p:animEffect transition="in" filter="fade">
                                      <p:cBhvr>
                                        <p:cTn id="30" dur="200"/>
                                        <p:tgtEl>
                                          <p:spTgt spid="111"/>
                                        </p:tgtEl>
                                      </p:cBhvr>
                                    </p:animEffect>
                                  </p:childTnLst>
                                </p:cTn>
                              </p:par>
                            </p:childTnLst>
                          </p:cTn>
                        </p:par>
                        <p:par>
                          <p:cTn id="31" fill="hold">
                            <p:stCondLst>
                              <p:cond delay="2400"/>
                            </p:stCondLst>
                            <p:childTnLst>
                              <p:par>
                                <p:cTn id="32" presetID="10" presetClass="entr" presetSubtype="0" fill="hold" nodeType="afterEffect">
                                  <p:stCondLst>
                                    <p:cond delay="20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200"/>
                                        <p:tgtEl>
                                          <p:spTgt spid="114"/>
                                        </p:tgtEl>
                                      </p:cBhvr>
                                    </p:animEffect>
                                  </p:childTnLst>
                                </p:cTn>
                              </p:par>
                            </p:childTnLst>
                          </p:cTn>
                        </p:par>
                        <p:par>
                          <p:cTn id="35" fill="hold">
                            <p:stCondLst>
                              <p:cond delay="2800"/>
                            </p:stCondLst>
                            <p:childTnLst>
                              <p:par>
                                <p:cTn id="36" presetID="10" presetClass="entr" presetSubtype="0" fill="hold" nodeType="afterEffect">
                                  <p:stCondLst>
                                    <p:cond delay="200"/>
                                  </p:stCondLst>
                                  <p:childTnLst>
                                    <p:set>
                                      <p:cBhvr>
                                        <p:cTn id="37" dur="1" fill="hold">
                                          <p:stCondLst>
                                            <p:cond delay="0"/>
                                          </p:stCondLst>
                                        </p:cTn>
                                        <p:tgtEl>
                                          <p:spTgt spid="125"/>
                                        </p:tgtEl>
                                        <p:attrNameLst>
                                          <p:attrName>style.visibility</p:attrName>
                                        </p:attrNameLst>
                                      </p:cBhvr>
                                      <p:to>
                                        <p:strVal val="visible"/>
                                      </p:to>
                                    </p:set>
                                    <p:animEffect transition="in" filter="fade">
                                      <p:cBhvr>
                                        <p:cTn id="38" dur="200"/>
                                        <p:tgtEl>
                                          <p:spTgt spid="125"/>
                                        </p:tgtEl>
                                      </p:cBhvr>
                                    </p:animEffect>
                                  </p:childTnLst>
                                </p:cTn>
                              </p:par>
                            </p:childTnLst>
                          </p:cTn>
                        </p:par>
                        <p:par>
                          <p:cTn id="39" fill="hold">
                            <p:stCondLst>
                              <p:cond delay="3200"/>
                            </p:stCondLst>
                            <p:childTnLst>
                              <p:par>
                                <p:cTn id="40" presetID="10" presetClass="entr" presetSubtype="0" fill="hold" nodeType="afterEffect">
                                  <p:stCondLst>
                                    <p:cond delay="200"/>
                                  </p:stCondLst>
                                  <p:childTnLst>
                                    <p:set>
                                      <p:cBhvr>
                                        <p:cTn id="41" dur="1" fill="hold">
                                          <p:stCondLst>
                                            <p:cond delay="0"/>
                                          </p:stCondLst>
                                        </p:cTn>
                                        <p:tgtEl>
                                          <p:spTgt spid="135"/>
                                        </p:tgtEl>
                                        <p:attrNameLst>
                                          <p:attrName>style.visibility</p:attrName>
                                        </p:attrNameLst>
                                      </p:cBhvr>
                                      <p:to>
                                        <p:strVal val="visible"/>
                                      </p:to>
                                    </p:set>
                                    <p:animEffect transition="in" filter="fade">
                                      <p:cBhvr>
                                        <p:cTn id="42" dur="200"/>
                                        <p:tgtEl>
                                          <p:spTgt spid="135"/>
                                        </p:tgtEl>
                                      </p:cBhvr>
                                    </p:animEffect>
                                  </p:childTnLst>
                                </p:cTn>
                              </p:par>
                            </p:childTnLst>
                          </p:cTn>
                        </p:par>
                        <p:par>
                          <p:cTn id="43" fill="hold">
                            <p:stCondLst>
                              <p:cond delay="3600"/>
                            </p:stCondLst>
                            <p:childTnLst>
                              <p:par>
                                <p:cTn id="44" presetID="10" presetClass="entr" presetSubtype="0" fill="hold" nodeType="afterEffect">
                                  <p:stCondLst>
                                    <p:cond delay="200"/>
                                  </p:stCondLst>
                                  <p:childTnLst>
                                    <p:set>
                                      <p:cBhvr>
                                        <p:cTn id="45" dur="1" fill="hold">
                                          <p:stCondLst>
                                            <p:cond delay="0"/>
                                          </p:stCondLst>
                                        </p:cTn>
                                        <p:tgtEl>
                                          <p:spTgt spid="160"/>
                                        </p:tgtEl>
                                        <p:attrNameLst>
                                          <p:attrName>style.visibility</p:attrName>
                                        </p:attrNameLst>
                                      </p:cBhvr>
                                      <p:to>
                                        <p:strVal val="visible"/>
                                      </p:to>
                                    </p:set>
                                    <p:animEffect transition="in" filter="fade">
                                      <p:cBhvr>
                                        <p:cTn id="46" dur="200"/>
                                        <p:tgtEl>
                                          <p:spTgt spid="160"/>
                                        </p:tgtEl>
                                      </p:cBhvr>
                                    </p:animEffect>
                                  </p:childTnLst>
                                </p:cTn>
                              </p:par>
                            </p:childTnLst>
                          </p:cTn>
                        </p:par>
                        <p:par>
                          <p:cTn id="47" fill="hold">
                            <p:stCondLst>
                              <p:cond delay="4000"/>
                            </p:stCondLst>
                            <p:childTnLst>
                              <p:par>
                                <p:cTn id="48" presetID="1" presetClass="entr" presetSubtype="0" fill="hold" nodeType="afterEffect">
                                  <p:stCondLst>
                                    <p:cond delay="200"/>
                                  </p:stCondLst>
                                  <p:childTnLst>
                                    <p:set>
                                      <p:cBhvr>
                                        <p:cTn id="49" dur="1" fill="hold">
                                          <p:stCondLst>
                                            <p:cond delay="0"/>
                                          </p:stCondLst>
                                        </p:cTn>
                                        <p:tgtEl>
                                          <p:spTgt spid="323"/>
                                        </p:tgtEl>
                                        <p:attrNameLst>
                                          <p:attrName>style.visibility</p:attrName>
                                        </p:attrNameLst>
                                      </p:cBhvr>
                                      <p:to>
                                        <p:strVal val="visible"/>
                                      </p:to>
                                    </p:set>
                                  </p:childTnLst>
                                </p:cTn>
                              </p:par>
                            </p:childTnLst>
                          </p:cTn>
                        </p:par>
                        <p:par>
                          <p:cTn id="50" fill="hold">
                            <p:stCondLst>
                              <p:cond delay="4200"/>
                            </p:stCondLst>
                            <p:childTnLst>
                              <p:par>
                                <p:cTn id="51" presetID="10" presetClass="entr" presetSubtype="0" fill="hold" nodeType="afterEffect">
                                  <p:stCondLst>
                                    <p:cond delay="200"/>
                                  </p:stCondLst>
                                  <p:childTnLst>
                                    <p:set>
                                      <p:cBhvr>
                                        <p:cTn id="52" dur="1" fill="hold">
                                          <p:stCondLst>
                                            <p:cond delay="0"/>
                                          </p:stCondLst>
                                        </p:cTn>
                                        <p:tgtEl>
                                          <p:spTgt spid="399"/>
                                        </p:tgtEl>
                                        <p:attrNameLst>
                                          <p:attrName>style.visibility</p:attrName>
                                        </p:attrNameLst>
                                      </p:cBhvr>
                                      <p:to>
                                        <p:strVal val="visible"/>
                                      </p:to>
                                    </p:set>
                                    <p:animEffect transition="in" filter="fade">
                                      <p:cBhvr>
                                        <p:cTn id="53" dur="200"/>
                                        <p:tgtEl>
                                          <p:spTgt spid="399"/>
                                        </p:tgtEl>
                                      </p:cBhvr>
                                    </p:animEffect>
                                  </p:childTnLst>
                                </p:cTn>
                              </p:par>
                            </p:childTnLst>
                          </p:cTn>
                        </p:par>
                        <p:par>
                          <p:cTn id="54" fill="hold">
                            <p:stCondLst>
                              <p:cond delay="4600"/>
                            </p:stCondLst>
                            <p:childTnLst>
                              <p:par>
                                <p:cTn id="55" presetID="10" presetClass="entr" presetSubtype="0" fill="hold" nodeType="afterEffect">
                                  <p:stCondLst>
                                    <p:cond delay="200"/>
                                  </p:stCondLst>
                                  <p:childTnLst>
                                    <p:set>
                                      <p:cBhvr>
                                        <p:cTn id="56" dur="1" fill="hold">
                                          <p:stCondLst>
                                            <p:cond delay="0"/>
                                          </p:stCondLst>
                                        </p:cTn>
                                        <p:tgtEl>
                                          <p:spTgt spid="402"/>
                                        </p:tgtEl>
                                        <p:attrNameLst>
                                          <p:attrName>style.visibility</p:attrName>
                                        </p:attrNameLst>
                                      </p:cBhvr>
                                      <p:to>
                                        <p:strVal val="visible"/>
                                      </p:to>
                                    </p:set>
                                    <p:animEffect transition="in" filter="fade">
                                      <p:cBhvr>
                                        <p:cTn id="57" dur="200"/>
                                        <p:tgtEl>
                                          <p:spTgt spid="402"/>
                                        </p:tgtEl>
                                      </p:cBhvr>
                                    </p:animEffect>
                                  </p:childTnLst>
                                </p:cTn>
                              </p:par>
                            </p:childTnLst>
                          </p:cTn>
                        </p:par>
                        <p:par>
                          <p:cTn id="58" fill="hold">
                            <p:stCondLst>
                              <p:cond delay="5000"/>
                            </p:stCondLst>
                            <p:childTnLst>
                              <p:par>
                                <p:cTn id="59" presetID="10" presetClass="entr" presetSubtype="0" fill="hold" nodeType="afterEffect">
                                  <p:stCondLst>
                                    <p:cond delay="200"/>
                                  </p:stCondLst>
                                  <p:childTnLst>
                                    <p:set>
                                      <p:cBhvr>
                                        <p:cTn id="60" dur="1" fill="hold">
                                          <p:stCondLst>
                                            <p:cond delay="0"/>
                                          </p:stCondLst>
                                        </p:cTn>
                                        <p:tgtEl>
                                          <p:spTgt spid="417"/>
                                        </p:tgtEl>
                                        <p:attrNameLst>
                                          <p:attrName>style.visibility</p:attrName>
                                        </p:attrNameLst>
                                      </p:cBhvr>
                                      <p:to>
                                        <p:strVal val="visible"/>
                                      </p:to>
                                    </p:set>
                                    <p:animEffect transition="in" filter="fade">
                                      <p:cBhvr>
                                        <p:cTn id="61" dur="200"/>
                                        <p:tgtEl>
                                          <p:spTgt spid="417"/>
                                        </p:tgtEl>
                                      </p:cBhvr>
                                    </p:animEffect>
                                  </p:childTnLst>
                                </p:cTn>
                              </p:par>
                            </p:childTnLst>
                          </p:cTn>
                        </p:par>
                        <p:par>
                          <p:cTn id="62" fill="hold">
                            <p:stCondLst>
                              <p:cond delay="5400"/>
                            </p:stCondLst>
                            <p:childTnLst>
                              <p:par>
                                <p:cTn id="63" presetID="10" presetClass="entr" presetSubtype="0" fill="hold" grpId="0" nodeType="afterEffect">
                                  <p:stCondLst>
                                    <p:cond delay="0"/>
                                  </p:stCondLst>
                                  <p:childTnLst>
                                    <p:set>
                                      <p:cBhvr>
                                        <p:cTn id="64" dur="1" fill="hold">
                                          <p:stCondLst>
                                            <p:cond delay="0"/>
                                          </p:stCondLst>
                                        </p:cTn>
                                        <p:tgtEl>
                                          <p:spTgt spid="235"/>
                                        </p:tgtEl>
                                        <p:attrNameLst>
                                          <p:attrName>style.visibility</p:attrName>
                                        </p:attrNameLst>
                                      </p:cBhvr>
                                      <p:to>
                                        <p:strVal val="visible"/>
                                      </p:to>
                                    </p:set>
                                    <p:animEffect transition="in" filter="fade">
                                      <p:cBhvr>
                                        <p:cTn id="65"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6" fill="hold" display="0">
                  <p:stCondLst>
                    <p:cond delay="indefinite"/>
                  </p:stCondLst>
                  <p:endCondLst>
                    <p:cond evt="onStopAudio" delay="0">
                      <p:tgtEl>
                        <p:sldTgt/>
                      </p:tgtEl>
                    </p:cond>
                  </p:endCondLst>
                </p:cTn>
                <p:tgtEl>
                  <p:spTgt spid="4"/>
                </p:tgtEl>
              </p:cMediaNode>
            </p:audio>
          </p:childTnLst>
        </p:cTn>
      </p:par>
    </p:tnLst>
    <p:bldLst>
      <p:bldP spid="23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019" y="457200"/>
            <a:ext cx="9009133" cy="3785652"/>
          </a:xfrm>
          <a:prstGeom prst="rect">
            <a:avLst/>
          </a:prstGeom>
          <a:noFill/>
        </p:spPr>
        <p:txBody>
          <a:bodyPr wrap="none" rtlCol="0">
            <a:spAutoFit/>
          </a:bodyPr>
          <a:lstStyle/>
          <a:p>
            <a:pPr algn="ctr"/>
            <a:r>
              <a:rPr lang="en-US" sz="4800" dirty="0">
                <a:effectLst>
                  <a:outerShdw blurRad="38100" dist="38100" dir="2700000" algn="tl">
                    <a:srgbClr val="000000">
                      <a:alpha val="43137"/>
                    </a:srgbClr>
                  </a:outerShdw>
                </a:effectLst>
              </a:rPr>
              <a:t>A Guide to the Course</a:t>
            </a:r>
          </a:p>
          <a:p>
            <a:pPr algn="ctr"/>
            <a:endParaRPr lang="en-US" sz="4800" dirty="0">
              <a:effectLst>
                <a:outerShdw blurRad="38100" dist="38100" dir="2700000" algn="tl">
                  <a:srgbClr val="000000">
                    <a:alpha val="43137"/>
                  </a:srgbClr>
                </a:outerShdw>
              </a:effectLst>
            </a:endParaRPr>
          </a:p>
          <a:p>
            <a:pPr algn="ctr"/>
            <a:r>
              <a:rPr lang="en-US" sz="4800" dirty="0">
                <a:effectLst>
                  <a:outerShdw blurRad="38100" dist="38100" dir="2700000" algn="tl">
                    <a:srgbClr val="000000">
                      <a:alpha val="43137"/>
                    </a:srgbClr>
                  </a:outerShdw>
                </a:effectLst>
              </a:rPr>
              <a:t>1. The Elements</a:t>
            </a:r>
          </a:p>
          <a:p>
            <a:pPr algn="ctr"/>
            <a:endParaRPr lang="en-US" sz="4800" dirty="0">
              <a:effectLst>
                <a:outerShdw blurRad="38100" dist="38100" dir="2700000" algn="tl">
                  <a:srgbClr val="000000">
                    <a:alpha val="43137"/>
                  </a:srgbClr>
                </a:outerShdw>
              </a:effectLst>
            </a:endParaRPr>
          </a:p>
          <a:p>
            <a:pPr algn="ctr"/>
            <a:r>
              <a:rPr lang="en-US" sz="4800" dirty="0">
                <a:effectLst>
                  <a:outerShdw blurRad="38100" dist="38100" dir="2700000" algn="tl">
                    <a:srgbClr val="000000">
                      <a:alpha val="43137"/>
                    </a:srgbClr>
                  </a:outerShdw>
                </a:effectLst>
              </a:rPr>
              <a:t>2. Ways of Analyzing The Elements</a:t>
            </a:r>
          </a:p>
        </p:txBody>
      </p:sp>
      <p:sp>
        <p:nvSpPr>
          <p:cNvPr id="3" name="Slide Number Placeholder 2"/>
          <p:cNvSpPr>
            <a:spLocks noGrp="1"/>
          </p:cNvSpPr>
          <p:nvPr>
            <p:ph type="sldNum" sz="quarter" idx="12"/>
          </p:nvPr>
        </p:nvSpPr>
        <p:spPr/>
        <p:txBody>
          <a:bodyPr/>
          <a:lstStyle/>
          <a:p>
            <a:fld id="{CE601F45-5601-47AF-B199-AE75829AC8A9}" type="slidenum">
              <a:rPr lang="en-US" smtClean="0"/>
              <a:t>44</a:t>
            </a:fld>
            <a:endParaRPr lang="en-US"/>
          </a:p>
        </p:txBody>
      </p:sp>
      <p:pic>
        <p:nvPicPr>
          <p:cNvPr id="5" name="Audio 4">
            <a:hlinkClick r:id="" action="ppaction://media"/>
            <a:extLst>
              <a:ext uri="{FF2B5EF4-FFF2-40B4-BE49-F238E27FC236}">
                <a16:creationId xmlns:a16="http://schemas.microsoft.com/office/drawing/2014/main" id="{12085C3F-A110-4E75-9E1D-5817BC60A0E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2597328010"/>
      </p:ext>
    </p:extLst>
  </p:cSld>
  <p:clrMapOvr>
    <a:masterClrMapping/>
  </p:clrMapOvr>
  <p:transition spd="slow" advTm="2235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500"/>
                                        <p:tgtEl>
                                          <p:spTgt spid="2">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659" y="1676400"/>
            <a:ext cx="3688062" cy="1446550"/>
          </a:xfrm>
          <a:prstGeom prst="rect">
            <a:avLst/>
          </a:prstGeom>
          <a:solidFill>
            <a:srgbClr val="FF0000">
              <a:alpha val="20000"/>
            </a:srgbClr>
          </a:solidFill>
          <a:effectLst>
            <a:glow rad="139700">
              <a:srgbClr val="FF0000">
                <a:alpha val="30000"/>
              </a:srgbClr>
            </a:glow>
          </a:effectLst>
        </p:spPr>
        <p:txBody>
          <a:bodyPr wrap="none" rtlCol="0">
            <a:spAutoFit/>
          </a:bodyPr>
          <a:lstStyle/>
          <a:p>
            <a:pPr algn="ctr"/>
            <a:r>
              <a:rPr lang="en-US" sz="2200" dirty="0">
                <a:effectLst>
                  <a:outerShdw blurRad="38100" dist="38100" dir="2700000" algn="tl">
                    <a:srgbClr val="000000">
                      <a:alpha val="43137"/>
                    </a:srgbClr>
                  </a:outerShdw>
                </a:effectLst>
              </a:rPr>
              <a:t>SPACE</a:t>
            </a:r>
          </a:p>
          <a:p>
            <a:pPr algn="ctr"/>
            <a:r>
              <a:rPr lang="en-US" sz="2200" dirty="0"/>
              <a:t>Location     Distance</a:t>
            </a:r>
          </a:p>
          <a:p>
            <a:pPr algn="ctr"/>
            <a:r>
              <a:rPr lang="en-US" sz="2200" dirty="0"/>
              <a:t>Morphology   Morphogenesis  </a:t>
            </a:r>
          </a:p>
          <a:p>
            <a:pPr algn="ctr"/>
            <a:r>
              <a:rPr lang="en-US" sz="2200" dirty="0"/>
              <a:t>Perceptions</a:t>
            </a:r>
          </a:p>
        </p:txBody>
      </p:sp>
      <p:sp>
        <p:nvSpPr>
          <p:cNvPr id="4" name="TextBox 3"/>
          <p:cNvSpPr txBox="1"/>
          <p:nvPr/>
        </p:nvSpPr>
        <p:spPr>
          <a:xfrm>
            <a:off x="5378140" y="1676400"/>
            <a:ext cx="3710696" cy="1446550"/>
          </a:xfrm>
          <a:prstGeom prst="rect">
            <a:avLst/>
          </a:prstGeom>
          <a:solidFill>
            <a:srgbClr val="FF0000">
              <a:alpha val="20000"/>
            </a:srgbClr>
          </a:solidFill>
          <a:effectLst>
            <a:glow rad="139700">
              <a:srgbClr val="FF0000">
                <a:alpha val="30000"/>
              </a:srgbClr>
            </a:glow>
          </a:effectLst>
        </p:spPr>
        <p:txBody>
          <a:bodyPr wrap="none" rtlCol="0">
            <a:spAutoFit/>
          </a:bodyPr>
          <a:lstStyle/>
          <a:p>
            <a:pPr algn="ctr"/>
            <a:r>
              <a:rPr lang="en-US" sz="2200" dirty="0">
                <a:effectLst>
                  <a:outerShdw blurRad="38100" dist="38100" dir="2700000" algn="tl">
                    <a:srgbClr val="000000">
                      <a:alpha val="43137"/>
                    </a:srgbClr>
                  </a:outerShdw>
                </a:effectLst>
              </a:rPr>
              <a:t>PEOPLE</a:t>
            </a:r>
          </a:p>
          <a:p>
            <a:pPr algn="ctr"/>
            <a:r>
              <a:rPr lang="en-US" sz="2200" dirty="0"/>
              <a:t>  Attitudes  Preferences  Values</a:t>
            </a:r>
          </a:p>
          <a:p>
            <a:pPr algn="ctr"/>
            <a:r>
              <a:rPr lang="en-US" sz="2200" dirty="0"/>
              <a:t>Abilities  Needs  Wants</a:t>
            </a:r>
          </a:p>
          <a:p>
            <a:pPr algn="ctr"/>
            <a:r>
              <a:rPr lang="en-US" sz="2200" dirty="0"/>
              <a:t>Perceptions </a:t>
            </a:r>
          </a:p>
        </p:txBody>
      </p:sp>
      <p:sp>
        <p:nvSpPr>
          <p:cNvPr id="5" name="TextBox 4"/>
          <p:cNvSpPr txBox="1"/>
          <p:nvPr/>
        </p:nvSpPr>
        <p:spPr>
          <a:xfrm>
            <a:off x="3599218" y="1524000"/>
            <a:ext cx="1934480" cy="1785104"/>
          </a:xfrm>
          <a:prstGeom prst="rect">
            <a:avLst/>
          </a:prstGeom>
          <a:solidFill>
            <a:srgbClr val="FFFF00">
              <a:alpha val="20000"/>
            </a:srgbClr>
          </a:solidFill>
          <a:effectLst>
            <a:glow rad="139700">
              <a:srgbClr val="FF0000">
                <a:alpha val="30000"/>
              </a:srgbClr>
            </a:glow>
          </a:effectLst>
        </p:spPr>
        <p:txBody>
          <a:bodyPr wrap="square" rtlCol="0">
            <a:spAutoFit/>
          </a:bodyPr>
          <a:lstStyle/>
          <a:p>
            <a:pPr algn="ctr"/>
            <a:r>
              <a:rPr lang="en-US" sz="2200" dirty="0">
                <a:effectLst>
                  <a:outerShdw blurRad="38100" dist="38100" dir="2700000" algn="tl">
                    <a:srgbClr val="000000">
                      <a:alpha val="43137"/>
                    </a:srgbClr>
                  </a:outerShdw>
                </a:effectLst>
              </a:rPr>
              <a:t>PLACE</a:t>
            </a:r>
          </a:p>
          <a:p>
            <a:pPr algn="ctr"/>
            <a:r>
              <a:rPr lang="en-US" sz="2200" dirty="0"/>
              <a:t>Sense of Place</a:t>
            </a:r>
          </a:p>
          <a:p>
            <a:pPr algn="ctr"/>
            <a:r>
              <a:rPr lang="en-US" sz="2200" dirty="0" err="1"/>
              <a:t>Topophilia</a:t>
            </a:r>
            <a:endParaRPr lang="en-US" sz="2200" dirty="0"/>
          </a:p>
          <a:p>
            <a:pPr algn="ctr"/>
            <a:r>
              <a:rPr lang="en-US" sz="2200" dirty="0" err="1"/>
              <a:t>Topophobia</a:t>
            </a:r>
            <a:endParaRPr lang="en-US" sz="2200" dirty="0"/>
          </a:p>
          <a:p>
            <a:pPr algn="ctr"/>
            <a:r>
              <a:rPr lang="en-US" sz="2200" dirty="0" err="1"/>
              <a:t>Placelessness</a:t>
            </a:r>
            <a:endParaRPr lang="en-US" sz="2200" dirty="0"/>
          </a:p>
        </p:txBody>
      </p:sp>
      <p:sp>
        <p:nvSpPr>
          <p:cNvPr id="6" name="TextBox 5"/>
          <p:cNvSpPr txBox="1"/>
          <p:nvPr/>
        </p:nvSpPr>
        <p:spPr>
          <a:xfrm>
            <a:off x="2360205" y="32982"/>
            <a:ext cx="4421595" cy="584775"/>
          </a:xfrm>
          <a:prstGeom prst="rect">
            <a:avLst/>
          </a:prstGeom>
          <a:solidFill>
            <a:schemeClr val="accent2">
              <a:lumMod val="60000"/>
              <a:lumOff val="40000"/>
              <a:alpha val="40000"/>
            </a:schemeClr>
          </a:solidFill>
          <a:effectLst>
            <a:glow rad="139700">
              <a:schemeClr val="accent2">
                <a:lumMod val="60000"/>
                <a:lumOff val="40000"/>
                <a:alpha val="40000"/>
              </a:schemeClr>
            </a:glow>
          </a:effectLst>
        </p:spPr>
        <p:txBody>
          <a:bodyPr wrap="none" rtlCol="0">
            <a:spAutoFit/>
          </a:bodyPr>
          <a:lstStyle/>
          <a:p>
            <a:r>
              <a:rPr lang="en-US" sz="3200" dirty="0">
                <a:effectLst>
                  <a:outerShdw blurRad="38100" dist="38100" dir="2700000" algn="tl">
                    <a:srgbClr val="000000">
                      <a:alpha val="43137"/>
                    </a:srgbClr>
                  </a:outerShdw>
                </a:effectLst>
              </a:rPr>
              <a:t>GOING TO BE EXPLORING</a:t>
            </a:r>
          </a:p>
        </p:txBody>
      </p:sp>
      <p:cxnSp>
        <p:nvCxnSpPr>
          <p:cNvPr id="8" name="Straight Connector 7"/>
          <p:cNvCxnSpPr>
            <a:stCxn id="6" idx="2"/>
            <a:endCxn id="3" idx="0"/>
          </p:cNvCxnSpPr>
          <p:nvPr/>
        </p:nvCxnSpPr>
        <p:spPr>
          <a:xfrm flipH="1">
            <a:off x="1877690" y="617757"/>
            <a:ext cx="2693313" cy="1058643"/>
          </a:xfrm>
          <a:prstGeom prst="line">
            <a:avLst/>
          </a:prstGeom>
          <a:ln w="25400">
            <a:solidFill>
              <a:schemeClr val="tx1"/>
            </a:solidFill>
          </a:ln>
          <a:effectLst>
            <a:glow rad="101600">
              <a:schemeClr val="accent2">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6" idx="2"/>
            <a:endCxn id="4" idx="0"/>
          </p:cNvCxnSpPr>
          <p:nvPr/>
        </p:nvCxnSpPr>
        <p:spPr>
          <a:xfrm>
            <a:off x="4571003" y="617757"/>
            <a:ext cx="2662485" cy="1058643"/>
          </a:xfrm>
          <a:prstGeom prst="line">
            <a:avLst/>
          </a:prstGeom>
          <a:ln w="25400">
            <a:solidFill>
              <a:schemeClr val="tx1"/>
            </a:solidFill>
          </a:ln>
          <a:effectLst>
            <a:glow rad="101600">
              <a:schemeClr val="accent2">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2"/>
            <a:endCxn id="5" idx="0"/>
          </p:cNvCxnSpPr>
          <p:nvPr/>
        </p:nvCxnSpPr>
        <p:spPr>
          <a:xfrm flipH="1">
            <a:off x="4566458" y="617757"/>
            <a:ext cx="4545" cy="906243"/>
          </a:xfrm>
          <a:prstGeom prst="line">
            <a:avLst/>
          </a:prstGeom>
          <a:ln w="25400">
            <a:solidFill>
              <a:schemeClr val="tx1"/>
            </a:solidFill>
          </a:ln>
          <a:effectLst>
            <a:glow rad="101600">
              <a:schemeClr val="accent2">
                <a:lumMod val="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56687" y="5029200"/>
            <a:ext cx="7225055" cy="1200329"/>
          </a:xfrm>
          <a:prstGeom prst="rect">
            <a:avLst/>
          </a:prstGeom>
          <a:solidFill>
            <a:srgbClr val="FFFF00">
              <a:alpha val="40000"/>
            </a:srgbClr>
          </a:solidFill>
          <a:effectLst>
            <a:glow rad="139700">
              <a:srgbClr val="FFC000">
                <a:alpha val="40000"/>
              </a:srgbClr>
            </a:glow>
          </a:effectLst>
        </p:spPr>
        <p:txBody>
          <a:bodyPr wrap="none" rtlCol="0">
            <a:spAutoFit/>
          </a:bodyPr>
          <a:lstStyle/>
          <a:p>
            <a:pPr algn="ctr"/>
            <a:r>
              <a:rPr lang="en-US" sz="2400" dirty="0">
                <a:effectLst>
                  <a:outerShdw blurRad="38100" dist="38100" dir="2700000" algn="tl">
                    <a:srgbClr val="000000">
                      <a:alpha val="43137"/>
                    </a:srgbClr>
                  </a:outerShdw>
                </a:effectLst>
              </a:rPr>
              <a:t>CONCEPT OF ENVIRONMENT</a:t>
            </a:r>
          </a:p>
          <a:p>
            <a:pPr algn="ctr"/>
            <a:r>
              <a:rPr lang="en-US" sz="2400" dirty="0"/>
              <a:t>Space that is created by, used by, or impinges on people,</a:t>
            </a:r>
          </a:p>
          <a:p>
            <a:pPr algn="ctr"/>
            <a:r>
              <a:rPr lang="en-US" sz="2400" dirty="0"/>
              <a:t>whether they are aware of it or not.</a:t>
            </a:r>
          </a:p>
        </p:txBody>
      </p:sp>
      <p:cxnSp>
        <p:nvCxnSpPr>
          <p:cNvPr id="17" name="Straight Connector 16"/>
          <p:cNvCxnSpPr>
            <a:stCxn id="4" idx="2"/>
            <a:endCxn id="16" idx="0"/>
          </p:cNvCxnSpPr>
          <p:nvPr/>
        </p:nvCxnSpPr>
        <p:spPr>
          <a:xfrm flipH="1">
            <a:off x="4569215" y="3122950"/>
            <a:ext cx="2664273" cy="1906250"/>
          </a:xfrm>
          <a:prstGeom prst="line">
            <a:avLst/>
          </a:prstGeom>
          <a:ln w="2540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6" idx="0"/>
            <a:endCxn id="3" idx="2"/>
          </p:cNvCxnSpPr>
          <p:nvPr/>
        </p:nvCxnSpPr>
        <p:spPr>
          <a:xfrm flipH="1" flipV="1">
            <a:off x="1877690" y="3122950"/>
            <a:ext cx="2691525" cy="1906250"/>
          </a:xfrm>
          <a:prstGeom prst="line">
            <a:avLst/>
          </a:prstGeom>
          <a:ln w="25400">
            <a:solidFill>
              <a:schemeClr val="tx1"/>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5" idx="2"/>
            <a:endCxn id="16" idx="0"/>
          </p:cNvCxnSpPr>
          <p:nvPr/>
        </p:nvCxnSpPr>
        <p:spPr>
          <a:xfrm>
            <a:off x="4566458" y="3309104"/>
            <a:ext cx="2757" cy="1720096"/>
          </a:xfrm>
          <a:prstGeom prst="line">
            <a:avLst/>
          </a:prstGeom>
          <a:ln w="25400">
            <a:solidFill>
              <a:schemeClr val="tx1"/>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60132" y="3969603"/>
            <a:ext cx="8610600" cy="400110"/>
          </a:xfrm>
          <a:prstGeom prst="rect">
            <a:avLst/>
          </a:prstGeom>
          <a:solidFill>
            <a:schemeClr val="bg1"/>
          </a:solidFill>
        </p:spPr>
        <p:txBody>
          <a:bodyPr wrap="square" rtlCol="0">
            <a:spAutoFit/>
          </a:bodyPr>
          <a:lstStyle/>
          <a:p>
            <a:pPr algn="ctr"/>
            <a:r>
              <a:rPr lang="en-US" sz="2000" dirty="0"/>
              <a:t>Characteristics/attributes of and interaction between them leads to and creates…</a:t>
            </a:r>
          </a:p>
        </p:txBody>
      </p:sp>
      <p:cxnSp>
        <p:nvCxnSpPr>
          <p:cNvPr id="29" name="Straight Connector 28"/>
          <p:cNvCxnSpPr>
            <a:stCxn id="16" idx="2"/>
          </p:cNvCxnSpPr>
          <p:nvPr/>
        </p:nvCxnSpPr>
        <p:spPr>
          <a:xfrm flipH="1">
            <a:off x="2743200" y="6229529"/>
            <a:ext cx="1826015" cy="628471"/>
          </a:xfrm>
          <a:prstGeom prst="line">
            <a:avLst/>
          </a:prstGeom>
          <a:ln w="25400">
            <a:solidFill>
              <a:schemeClr val="tx1"/>
            </a:solidFill>
          </a:ln>
          <a:effectLst>
            <a:glow rad="101600">
              <a:srgbClr val="FFC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6" idx="2"/>
          </p:cNvCxnSpPr>
          <p:nvPr/>
        </p:nvCxnSpPr>
        <p:spPr>
          <a:xfrm>
            <a:off x="4569215" y="6229529"/>
            <a:ext cx="1831585" cy="628471"/>
          </a:xfrm>
          <a:prstGeom prst="line">
            <a:avLst/>
          </a:prstGeom>
          <a:ln w="25400">
            <a:solidFill>
              <a:schemeClr val="tx1"/>
            </a:solidFill>
          </a:ln>
          <a:effectLst>
            <a:glow rad="139700">
              <a:srgbClr val="FFC000">
                <a:alpha val="40000"/>
              </a:srgbClr>
            </a:glow>
          </a:effectLst>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CE601F45-5601-47AF-B199-AE75829AC8A9}" type="slidenum">
              <a:rPr lang="en-US" smtClean="0"/>
              <a:t>45</a:t>
            </a:fld>
            <a:endParaRPr lang="en-US"/>
          </a:p>
        </p:txBody>
      </p:sp>
      <p:pic>
        <p:nvPicPr>
          <p:cNvPr id="13" name="Audio 12">
            <a:hlinkClick r:id="" action="ppaction://media"/>
            <a:extLst>
              <a:ext uri="{FF2B5EF4-FFF2-40B4-BE49-F238E27FC236}">
                <a16:creationId xmlns:a16="http://schemas.microsoft.com/office/drawing/2014/main" id="{FF2FB449-DC44-45EC-BA72-2E64AC5F474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1136991457"/>
      </p:ext>
    </p:extLst>
  </p:cSld>
  <p:clrMapOvr>
    <a:masterClrMapping/>
  </p:clrMapOvr>
  <p:transition spd="slow" advClick="0" advTm="6537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0" presetClass="entr" presetSubtype="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5" grpId="0" animBg="1"/>
      <p:bldP spid="6" grpId="0" animBg="1"/>
      <p:bldP spid="16"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1042" y="1143000"/>
            <a:ext cx="3893758" cy="3785652"/>
          </a:xfrm>
          <a:prstGeom prst="rect">
            <a:avLst/>
          </a:prstGeom>
          <a:solidFill>
            <a:srgbClr val="FF0000">
              <a:alpha val="20000"/>
            </a:srgbClr>
          </a:solidFill>
          <a:effectLst>
            <a:glow rad="139700">
              <a:srgbClr val="FF0000">
                <a:alpha val="30000"/>
              </a:srgbClr>
            </a:glow>
          </a:effectLst>
        </p:spPr>
        <p:txBody>
          <a:bodyPr wrap="none" rtlCol="0">
            <a:spAutoFit/>
          </a:bodyPr>
          <a:lstStyle/>
          <a:p>
            <a:pPr algn="ctr"/>
            <a:r>
              <a:rPr lang="en-US" sz="2400" b="1" dirty="0"/>
              <a:t>AS A THING</a:t>
            </a:r>
          </a:p>
          <a:p>
            <a:pPr algn="ctr"/>
            <a:endParaRPr lang="en-US" sz="2400" b="1" dirty="0"/>
          </a:p>
          <a:p>
            <a:pPr algn="ctr"/>
            <a:r>
              <a:rPr lang="en-US" sz="2400" b="1" dirty="0"/>
              <a:t>Physical Environment</a:t>
            </a:r>
          </a:p>
          <a:p>
            <a:pPr algn="ctr"/>
            <a:r>
              <a:rPr lang="en-US" sz="2400" dirty="0"/>
              <a:t>the  “natural” world</a:t>
            </a:r>
          </a:p>
          <a:p>
            <a:pPr algn="ctr"/>
            <a:endParaRPr lang="en-US" sz="2400" dirty="0"/>
          </a:p>
          <a:p>
            <a:pPr algn="ctr"/>
            <a:r>
              <a:rPr lang="en-US" sz="2400" b="1" dirty="0"/>
              <a:t>Built Environment</a:t>
            </a:r>
          </a:p>
          <a:p>
            <a:pPr algn="ctr"/>
            <a:r>
              <a:rPr lang="en-US" sz="2400" dirty="0"/>
              <a:t>the human built world</a:t>
            </a:r>
          </a:p>
          <a:p>
            <a:pPr algn="ctr"/>
            <a:endParaRPr lang="en-US" sz="2400" dirty="0"/>
          </a:p>
          <a:p>
            <a:pPr algn="ctr"/>
            <a:r>
              <a:rPr lang="en-US" sz="2400" b="1" dirty="0"/>
              <a:t>Socio-Economic Environment</a:t>
            </a:r>
          </a:p>
          <a:p>
            <a:pPr algn="ctr"/>
            <a:r>
              <a:rPr lang="en-US" sz="2400" dirty="0"/>
              <a:t>the cultural world</a:t>
            </a:r>
          </a:p>
        </p:txBody>
      </p:sp>
      <p:sp>
        <p:nvSpPr>
          <p:cNvPr id="4" name="TextBox 3"/>
          <p:cNvSpPr txBox="1"/>
          <p:nvPr/>
        </p:nvSpPr>
        <p:spPr>
          <a:xfrm>
            <a:off x="4953001" y="1143000"/>
            <a:ext cx="3962400" cy="3785652"/>
          </a:xfrm>
          <a:prstGeom prst="rect">
            <a:avLst/>
          </a:prstGeom>
          <a:solidFill>
            <a:srgbClr val="FF0000">
              <a:alpha val="20000"/>
            </a:srgbClr>
          </a:solidFill>
          <a:effectLst>
            <a:glow rad="139700">
              <a:srgbClr val="FF0000">
                <a:alpha val="30000"/>
              </a:srgbClr>
            </a:glow>
          </a:effectLst>
        </p:spPr>
        <p:txBody>
          <a:bodyPr wrap="square" rtlCol="0">
            <a:spAutoFit/>
          </a:bodyPr>
          <a:lstStyle/>
          <a:p>
            <a:pPr algn="ctr"/>
            <a:r>
              <a:rPr lang="en-US" sz="2400" b="1" dirty="0"/>
              <a:t>AS A SET OF CONDITIONS</a:t>
            </a:r>
          </a:p>
          <a:p>
            <a:pPr algn="ctr"/>
            <a:endParaRPr lang="en-US" sz="2400" b="1" dirty="0"/>
          </a:p>
          <a:p>
            <a:pPr algn="ctr"/>
            <a:r>
              <a:rPr lang="en-US" sz="2400" b="1" dirty="0"/>
              <a:t>  Phenomenal Environment</a:t>
            </a:r>
          </a:p>
          <a:p>
            <a:pPr algn="ctr"/>
            <a:r>
              <a:rPr lang="en-US" sz="2400" dirty="0"/>
              <a:t>Physical milieu in which behavior takes place</a:t>
            </a:r>
          </a:p>
          <a:p>
            <a:pPr algn="ctr"/>
            <a:endParaRPr lang="en-US" sz="2400" dirty="0"/>
          </a:p>
          <a:p>
            <a:pPr algn="ctr"/>
            <a:r>
              <a:rPr lang="en-US" sz="2400" b="1" dirty="0" err="1"/>
              <a:t>Behavioural</a:t>
            </a:r>
            <a:r>
              <a:rPr lang="en-US" sz="2400" b="1" dirty="0"/>
              <a:t> Environment</a:t>
            </a:r>
          </a:p>
          <a:p>
            <a:pPr algn="ctr"/>
            <a:r>
              <a:rPr lang="en-US" sz="2400" dirty="0"/>
              <a:t>Psychological milieu in which behavior takes place</a:t>
            </a:r>
          </a:p>
          <a:p>
            <a:pPr algn="ctr"/>
            <a:endParaRPr lang="en-US" sz="2400" dirty="0"/>
          </a:p>
        </p:txBody>
      </p:sp>
      <p:cxnSp>
        <p:nvCxnSpPr>
          <p:cNvPr id="17" name="Straight Connector 16"/>
          <p:cNvCxnSpPr>
            <a:stCxn id="4" idx="2"/>
            <a:endCxn id="15" idx="0"/>
          </p:cNvCxnSpPr>
          <p:nvPr/>
        </p:nvCxnSpPr>
        <p:spPr>
          <a:xfrm flipH="1">
            <a:off x="4572000" y="4928652"/>
            <a:ext cx="2362201" cy="786348"/>
          </a:xfrm>
          <a:prstGeom prst="line">
            <a:avLst/>
          </a:prstGeom>
          <a:ln w="2540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5" idx="0"/>
            <a:endCxn id="3" idx="2"/>
          </p:cNvCxnSpPr>
          <p:nvPr/>
        </p:nvCxnSpPr>
        <p:spPr>
          <a:xfrm flipH="1" flipV="1">
            <a:off x="2167921" y="4928652"/>
            <a:ext cx="2404079" cy="786348"/>
          </a:xfrm>
          <a:prstGeom prst="line">
            <a:avLst/>
          </a:prstGeom>
          <a:ln w="25400">
            <a:solidFill>
              <a:schemeClr val="tx1"/>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5715000"/>
            <a:ext cx="9144000" cy="523220"/>
          </a:xfrm>
          <a:prstGeom prst="rect">
            <a:avLst/>
          </a:prstGeom>
          <a:solidFill>
            <a:schemeClr val="bg1"/>
          </a:solidFill>
        </p:spPr>
        <p:txBody>
          <a:bodyPr wrap="square" rtlCol="0">
            <a:spAutoFit/>
          </a:bodyPr>
          <a:lstStyle/>
          <a:p>
            <a:pPr algn="ctr"/>
            <a:r>
              <a:rPr lang="en-US" sz="2800" dirty="0"/>
              <a:t>Definitions and use of these environments are influenced by…</a:t>
            </a:r>
          </a:p>
        </p:txBody>
      </p:sp>
      <p:cxnSp>
        <p:nvCxnSpPr>
          <p:cNvPr id="29" name="Straight Connector 28"/>
          <p:cNvCxnSpPr>
            <a:endCxn id="3" idx="0"/>
          </p:cNvCxnSpPr>
          <p:nvPr/>
        </p:nvCxnSpPr>
        <p:spPr>
          <a:xfrm flipH="1">
            <a:off x="2167921" y="0"/>
            <a:ext cx="727528" cy="1143000"/>
          </a:xfrm>
          <a:prstGeom prst="line">
            <a:avLst/>
          </a:prstGeom>
          <a:ln w="25400">
            <a:solidFill>
              <a:schemeClr val="tx1"/>
            </a:solidFill>
          </a:ln>
          <a:effectLst>
            <a:glow rad="101600">
              <a:srgbClr val="FFC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4" idx="0"/>
          </p:cNvCxnSpPr>
          <p:nvPr/>
        </p:nvCxnSpPr>
        <p:spPr>
          <a:xfrm>
            <a:off x="6324600" y="0"/>
            <a:ext cx="609601" cy="1143000"/>
          </a:xfrm>
          <a:prstGeom prst="line">
            <a:avLst/>
          </a:prstGeom>
          <a:ln w="25400">
            <a:solidFill>
              <a:schemeClr val="tx1"/>
            </a:solidFill>
          </a:ln>
          <a:effectLst>
            <a:glow rad="139700">
              <a:srgbClr val="FFC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4548707" y="1132225"/>
            <a:ext cx="0" cy="4049375"/>
          </a:xfrm>
          <a:prstGeom prst="straightConnector1">
            <a:avLst/>
          </a:prstGeom>
          <a:ln w="1016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429000" y="2369403"/>
            <a:ext cx="2163215" cy="954107"/>
          </a:xfrm>
          <a:prstGeom prst="rect">
            <a:avLst/>
          </a:prstGeom>
          <a:solidFill>
            <a:srgbClr val="FFFF00">
              <a:alpha val="20000"/>
            </a:srgbClr>
          </a:solidFill>
          <a:effectLst>
            <a:glow rad="139700">
              <a:srgbClr val="FF0000">
                <a:alpha val="30000"/>
              </a:srgbClr>
            </a:glow>
          </a:effectLst>
        </p:spPr>
        <p:txBody>
          <a:bodyPr vert="horz" wrap="square" rtlCol="0">
            <a:spAutoFit/>
          </a:bodyPr>
          <a:lstStyle/>
          <a:p>
            <a:pPr algn="ctr"/>
            <a:r>
              <a:rPr lang="en-US" sz="2800" b="1" dirty="0"/>
              <a:t>Abstraction Increases</a:t>
            </a:r>
            <a:endParaRPr lang="en-US" sz="2800" dirty="0"/>
          </a:p>
        </p:txBody>
      </p:sp>
      <p:cxnSp>
        <p:nvCxnSpPr>
          <p:cNvPr id="43" name="Straight Connector 42"/>
          <p:cNvCxnSpPr>
            <a:stCxn id="15" idx="2"/>
          </p:cNvCxnSpPr>
          <p:nvPr/>
        </p:nvCxnSpPr>
        <p:spPr>
          <a:xfrm>
            <a:off x="4572000" y="6238220"/>
            <a:ext cx="0" cy="619780"/>
          </a:xfrm>
          <a:prstGeom prst="line">
            <a:avLst/>
          </a:prstGeom>
          <a:ln w="25400">
            <a:solidFill>
              <a:schemeClr val="tx1"/>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433258" y="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
        <p:nvSpPr>
          <p:cNvPr id="2" name="Slide Number Placeholder 1"/>
          <p:cNvSpPr>
            <a:spLocks noGrp="1"/>
          </p:cNvSpPr>
          <p:nvPr>
            <p:ph type="sldNum" sz="quarter" idx="12"/>
          </p:nvPr>
        </p:nvSpPr>
        <p:spPr/>
        <p:txBody>
          <a:bodyPr/>
          <a:lstStyle/>
          <a:p>
            <a:fld id="{CE601F45-5601-47AF-B199-AE75829AC8A9}" type="slidenum">
              <a:rPr lang="en-US" smtClean="0"/>
              <a:t>46</a:t>
            </a:fld>
            <a:endParaRPr lang="en-US"/>
          </a:p>
        </p:txBody>
      </p:sp>
      <p:pic>
        <p:nvPicPr>
          <p:cNvPr id="7" name="Audio 6">
            <a:hlinkClick r:id="" action="ppaction://media"/>
            <a:extLst>
              <a:ext uri="{FF2B5EF4-FFF2-40B4-BE49-F238E27FC236}">
                <a16:creationId xmlns:a16="http://schemas.microsoft.com/office/drawing/2014/main" id="{C54E51FE-938B-449D-9D44-C8F4C7BF3C8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2668849720"/>
      </p:ext>
    </p:extLst>
  </p:cSld>
  <p:clrMapOvr>
    <a:masterClrMapping/>
  </p:clrMapOvr>
  <p:transition spd="slow" advTm="7385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fade">
                                      <p:cBhvr>
                                        <p:cTn id="9" dur="500"/>
                                        <p:tgtEl>
                                          <p:spTgt spid="2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7"/>
                </p:tgtEl>
              </p:cMediaNode>
            </p:audio>
          </p:childTnLst>
        </p:cTn>
      </p:par>
    </p:tnLst>
    <p:bldLst>
      <p:bldP spid="3" grpId="0" animBg="1"/>
      <p:bldP spid="4" grpId="0" animBg="1"/>
      <p:bldP spid="15"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flipH="1">
            <a:off x="4572000" y="0"/>
            <a:ext cx="1" cy="180906"/>
          </a:xfrm>
          <a:prstGeom prst="line">
            <a:avLst/>
          </a:prstGeom>
          <a:ln w="25400">
            <a:solidFill>
              <a:schemeClr val="tx1"/>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64882" y="1821120"/>
            <a:ext cx="2635658" cy="2123658"/>
          </a:xfrm>
          <a:prstGeom prst="rect">
            <a:avLst/>
          </a:prstGeom>
          <a:solidFill>
            <a:srgbClr val="FF0000">
              <a:alpha val="20000"/>
            </a:srgbClr>
          </a:solidFill>
          <a:effectLst>
            <a:glow rad="139700">
              <a:srgbClr val="FF0000">
                <a:alpha val="30000"/>
              </a:srgbClr>
            </a:glow>
          </a:effectLst>
        </p:spPr>
        <p:txBody>
          <a:bodyPr wrap="none" rtlCol="0">
            <a:spAutoFit/>
          </a:bodyPr>
          <a:lstStyle/>
          <a:p>
            <a:pPr algn="ctr"/>
            <a:r>
              <a:rPr lang="en-US" sz="2200" b="1" dirty="0"/>
              <a:t>Life Cycle</a:t>
            </a:r>
          </a:p>
          <a:p>
            <a:pPr algn="ctr"/>
            <a:r>
              <a:rPr lang="en-US" sz="2200" dirty="0"/>
              <a:t>Event Intensity:</a:t>
            </a:r>
          </a:p>
          <a:p>
            <a:pPr algn="ctr"/>
            <a:r>
              <a:rPr lang="en-US" sz="2200" dirty="0"/>
              <a:t>depends on life stage</a:t>
            </a:r>
          </a:p>
          <a:p>
            <a:pPr algn="ctr"/>
            <a:r>
              <a:rPr lang="en-US" sz="2200" dirty="0"/>
              <a:t>Child</a:t>
            </a:r>
          </a:p>
          <a:p>
            <a:pPr algn="ctr"/>
            <a:r>
              <a:rPr lang="en-US" sz="2200" dirty="0"/>
              <a:t>Adult</a:t>
            </a:r>
          </a:p>
          <a:p>
            <a:pPr algn="ctr"/>
            <a:r>
              <a:rPr lang="en-US" sz="2200" dirty="0"/>
              <a:t>Old</a:t>
            </a:r>
          </a:p>
        </p:txBody>
      </p:sp>
      <p:sp>
        <p:nvSpPr>
          <p:cNvPr id="4" name="TextBox 3"/>
          <p:cNvSpPr txBox="1"/>
          <p:nvPr/>
        </p:nvSpPr>
        <p:spPr>
          <a:xfrm>
            <a:off x="6096000" y="1752600"/>
            <a:ext cx="2774732" cy="2369880"/>
          </a:xfrm>
          <a:prstGeom prst="rect">
            <a:avLst/>
          </a:prstGeom>
          <a:solidFill>
            <a:srgbClr val="FF0000">
              <a:alpha val="20000"/>
            </a:srgbClr>
          </a:solidFill>
          <a:effectLst>
            <a:glow rad="139700">
              <a:srgbClr val="FF0000">
                <a:alpha val="30000"/>
              </a:srgbClr>
            </a:glow>
          </a:effectLst>
        </p:spPr>
        <p:txBody>
          <a:bodyPr wrap="square" lIns="0" tIns="0" rIns="0" bIns="0" rtlCol="0">
            <a:spAutoFit/>
          </a:bodyPr>
          <a:lstStyle/>
          <a:p>
            <a:pPr algn="ctr"/>
            <a:r>
              <a:rPr lang="en-US" sz="2200" b="1" dirty="0"/>
              <a:t>Life Level</a:t>
            </a:r>
          </a:p>
          <a:p>
            <a:pPr algn="ctr"/>
            <a:r>
              <a:rPr lang="en-US" sz="2200" dirty="0"/>
              <a:t>  Socio-economics</a:t>
            </a:r>
          </a:p>
          <a:p>
            <a:pPr algn="ctr"/>
            <a:r>
              <a:rPr lang="en-US" sz="2200" dirty="0"/>
              <a:t>Demographics</a:t>
            </a:r>
          </a:p>
          <a:p>
            <a:pPr algn="ctr"/>
            <a:r>
              <a:rPr lang="en-US" sz="2200" dirty="0"/>
              <a:t>Psychographics</a:t>
            </a:r>
          </a:p>
          <a:p>
            <a:pPr algn="ctr"/>
            <a:r>
              <a:rPr lang="en-US" sz="2200" b="1" dirty="0"/>
              <a:t>=</a:t>
            </a:r>
          </a:p>
          <a:p>
            <a:pPr algn="ctr"/>
            <a:r>
              <a:rPr lang="en-US" sz="2200" dirty="0"/>
              <a:t>level of health and political involvement</a:t>
            </a:r>
          </a:p>
        </p:txBody>
      </p:sp>
      <p:sp>
        <p:nvSpPr>
          <p:cNvPr id="5" name="TextBox 4"/>
          <p:cNvSpPr txBox="1"/>
          <p:nvPr/>
        </p:nvSpPr>
        <p:spPr>
          <a:xfrm>
            <a:off x="3591545" y="1897320"/>
            <a:ext cx="1934480" cy="2123658"/>
          </a:xfrm>
          <a:prstGeom prst="rect">
            <a:avLst/>
          </a:prstGeom>
          <a:solidFill>
            <a:srgbClr val="FFFF00">
              <a:alpha val="20000"/>
            </a:srgbClr>
          </a:solidFill>
          <a:effectLst>
            <a:glow rad="139700">
              <a:srgbClr val="FF0000">
                <a:alpha val="30000"/>
              </a:srgbClr>
            </a:glow>
          </a:effectLst>
        </p:spPr>
        <p:txBody>
          <a:bodyPr wrap="square" rtlCol="0">
            <a:spAutoFit/>
          </a:bodyPr>
          <a:lstStyle/>
          <a:p>
            <a:pPr algn="ctr"/>
            <a:r>
              <a:rPr lang="en-US" sz="2200" b="1" dirty="0"/>
              <a:t>Life Style</a:t>
            </a:r>
          </a:p>
          <a:p>
            <a:pPr algn="ctr"/>
            <a:r>
              <a:rPr lang="en-US" sz="2200" dirty="0"/>
              <a:t>Yuppie</a:t>
            </a:r>
          </a:p>
          <a:p>
            <a:pPr algn="ctr"/>
            <a:r>
              <a:rPr lang="en-US" sz="2200" dirty="0"/>
              <a:t>Student</a:t>
            </a:r>
          </a:p>
          <a:p>
            <a:pPr algn="ctr"/>
            <a:r>
              <a:rPr lang="en-US" sz="2200" dirty="0"/>
              <a:t>DINK</a:t>
            </a:r>
          </a:p>
          <a:p>
            <a:pPr algn="ctr"/>
            <a:r>
              <a:rPr lang="en-US" sz="2200" dirty="0"/>
              <a:t>WOOF </a:t>
            </a:r>
          </a:p>
          <a:p>
            <a:pPr algn="ctr"/>
            <a:r>
              <a:rPr lang="en-US" sz="2200" i="1" dirty="0"/>
              <a:t>et al</a:t>
            </a:r>
          </a:p>
        </p:txBody>
      </p:sp>
      <p:cxnSp>
        <p:nvCxnSpPr>
          <p:cNvPr id="8" name="Straight Connector 7"/>
          <p:cNvCxnSpPr>
            <a:stCxn id="6" idx="2"/>
            <a:endCxn id="3" idx="0"/>
          </p:cNvCxnSpPr>
          <p:nvPr/>
        </p:nvCxnSpPr>
        <p:spPr>
          <a:xfrm flipH="1">
            <a:off x="1482711" y="762000"/>
            <a:ext cx="3113011" cy="1059120"/>
          </a:xfrm>
          <a:prstGeom prst="line">
            <a:avLst/>
          </a:prstGeom>
          <a:ln w="25400">
            <a:solidFill>
              <a:schemeClr val="tx1"/>
            </a:solidFill>
          </a:ln>
          <a:effectLst>
            <a:glow rad="101600">
              <a:schemeClr val="accent2">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6" idx="2"/>
            <a:endCxn id="4" idx="0"/>
          </p:cNvCxnSpPr>
          <p:nvPr/>
        </p:nvCxnSpPr>
        <p:spPr>
          <a:xfrm>
            <a:off x="4595722" y="762000"/>
            <a:ext cx="2887644" cy="990600"/>
          </a:xfrm>
          <a:prstGeom prst="line">
            <a:avLst/>
          </a:prstGeom>
          <a:ln w="25400">
            <a:solidFill>
              <a:schemeClr val="tx1"/>
            </a:solidFill>
          </a:ln>
          <a:effectLst>
            <a:glow rad="101600">
              <a:schemeClr val="accent2">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2"/>
            <a:endCxn id="5" idx="0"/>
          </p:cNvCxnSpPr>
          <p:nvPr/>
        </p:nvCxnSpPr>
        <p:spPr>
          <a:xfrm flipH="1">
            <a:off x="4558785" y="762000"/>
            <a:ext cx="36937" cy="1135320"/>
          </a:xfrm>
          <a:prstGeom prst="line">
            <a:avLst/>
          </a:prstGeom>
          <a:ln w="25400">
            <a:solidFill>
              <a:schemeClr val="tx1"/>
            </a:solidFill>
          </a:ln>
          <a:effectLst>
            <a:glow rad="101600">
              <a:schemeClr val="accent2">
                <a:lumMod val="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28600" y="5029200"/>
            <a:ext cx="8686800" cy="830997"/>
          </a:xfrm>
          <a:prstGeom prst="rect">
            <a:avLst/>
          </a:prstGeom>
          <a:solidFill>
            <a:srgbClr val="FFFF00">
              <a:alpha val="40000"/>
            </a:srgbClr>
          </a:solidFill>
          <a:effectLst>
            <a:glow rad="139700">
              <a:srgbClr val="FFC000">
                <a:alpha val="40000"/>
              </a:srgbClr>
            </a:glow>
          </a:effectLst>
        </p:spPr>
        <p:txBody>
          <a:bodyPr wrap="square" rtlCol="0">
            <a:spAutoFit/>
          </a:bodyPr>
          <a:lstStyle/>
          <a:p>
            <a:pPr algn="ctr"/>
            <a:r>
              <a:rPr lang="en-US" sz="2400" dirty="0"/>
              <a:t>Environments are shaped by and in turn influence the decision making process</a:t>
            </a:r>
          </a:p>
        </p:txBody>
      </p:sp>
      <p:cxnSp>
        <p:nvCxnSpPr>
          <p:cNvPr id="17" name="Straight Connector 16"/>
          <p:cNvCxnSpPr>
            <a:stCxn id="4" idx="2"/>
            <a:endCxn id="16" idx="0"/>
          </p:cNvCxnSpPr>
          <p:nvPr/>
        </p:nvCxnSpPr>
        <p:spPr>
          <a:xfrm flipH="1">
            <a:off x="4572000" y="4122480"/>
            <a:ext cx="2911366" cy="906720"/>
          </a:xfrm>
          <a:prstGeom prst="line">
            <a:avLst/>
          </a:prstGeom>
          <a:ln w="2540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6" idx="0"/>
            <a:endCxn id="3" idx="2"/>
          </p:cNvCxnSpPr>
          <p:nvPr/>
        </p:nvCxnSpPr>
        <p:spPr>
          <a:xfrm flipH="1" flipV="1">
            <a:off x="1482711" y="3944778"/>
            <a:ext cx="3089289" cy="1084422"/>
          </a:xfrm>
          <a:prstGeom prst="line">
            <a:avLst/>
          </a:prstGeom>
          <a:ln w="25400">
            <a:solidFill>
              <a:schemeClr val="tx1"/>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5" idx="2"/>
            <a:endCxn id="16" idx="0"/>
          </p:cNvCxnSpPr>
          <p:nvPr/>
        </p:nvCxnSpPr>
        <p:spPr>
          <a:xfrm>
            <a:off x="4558785" y="4020978"/>
            <a:ext cx="13215" cy="1008222"/>
          </a:xfrm>
          <a:prstGeom prst="line">
            <a:avLst/>
          </a:prstGeom>
          <a:ln w="25400">
            <a:solidFill>
              <a:schemeClr val="tx1"/>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566390" y="5860197"/>
            <a:ext cx="0" cy="997803"/>
          </a:xfrm>
          <a:prstGeom prst="line">
            <a:avLst/>
          </a:prstGeom>
          <a:ln w="25400">
            <a:solidFill>
              <a:schemeClr val="tx1"/>
            </a:solidFill>
          </a:ln>
          <a:effectLst>
            <a:glow rad="101600">
              <a:srgbClr val="FFC000">
                <a:alpha val="40000"/>
              </a:srgbClr>
            </a:glow>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38400" y="177225"/>
            <a:ext cx="4314643" cy="584775"/>
          </a:xfrm>
          <a:prstGeom prst="rect">
            <a:avLst/>
          </a:prstGeom>
          <a:solidFill>
            <a:schemeClr val="accent2">
              <a:lumMod val="60000"/>
              <a:lumOff val="40000"/>
              <a:alpha val="40000"/>
            </a:schemeClr>
          </a:solidFill>
          <a:effectLst>
            <a:glow rad="139700">
              <a:schemeClr val="accent2">
                <a:lumMod val="60000"/>
                <a:lumOff val="40000"/>
                <a:alpha val="40000"/>
              </a:schemeClr>
            </a:glow>
          </a:effectLst>
        </p:spPr>
        <p:txBody>
          <a:bodyPr wrap="none" rtlCol="0">
            <a:spAutoFit/>
          </a:bodyPr>
          <a:lstStyle/>
          <a:p>
            <a:r>
              <a:rPr lang="en-US" sz="3200" b="1" dirty="0"/>
              <a:t>Contextual Environment</a:t>
            </a:r>
          </a:p>
        </p:txBody>
      </p:sp>
      <p:sp>
        <p:nvSpPr>
          <p:cNvPr id="15" name="TextBox 14"/>
          <p:cNvSpPr txBox="1"/>
          <p:nvPr/>
        </p:nvSpPr>
        <p:spPr>
          <a:xfrm>
            <a:off x="8433258" y="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
        <p:nvSpPr>
          <p:cNvPr id="2" name="Slide Number Placeholder 1"/>
          <p:cNvSpPr>
            <a:spLocks noGrp="1"/>
          </p:cNvSpPr>
          <p:nvPr>
            <p:ph type="sldNum" sz="quarter" idx="12"/>
          </p:nvPr>
        </p:nvSpPr>
        <p:spPr/>
        <p:txBody>
          <a:bodyPr/>
          <a:lstStyle/>
          <a:p>
            <a:fld id="{CE601F45-5601-47AF-B199-AE75829AC8A9}" type="slidenum">
              <a:rPr lang="en-US" smtClean="0"/>
              <a:t>47</a:t>
            </a:fld>
            <a:endParaRPr lang="en-US"/>
          </a:p>
        </p:txBody>
      </p:sp>
      <p:pic>
        <p:nvPicPr>
          <p:cNvPr id="10" name="Audio 9">
            <a:hlinkClick r:id="" action="ppaction://media"/>
            <a:extLst>
              <a:ext uri="{FF2B5EF4-FFF2-40B4-BE49-F238E27FC236}">
                <a16:creationId xmlns:a16="http://schemas.microsoft.com/office/drawing/2014/main" id="{BA5965EC-EAD6-4AB9-AA5F-5F0D62A1A80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2060807616"/>
      </p:ext>
    </p:extLst>
  </p:cSld>
  <p:clrMapOvr>
    <a:masterClrMapping/>
  </p:clrMapOvr>
  <p:transition spd="slow" advTm="8173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0"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500"/>
                                        <p:tgtEl>
                                          <p:spTgt spid="1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10"/>
                </p:tgtEl>
              </p:cMediaNode>
            </p:audio>
          </p:childTnLst>
        </p:cTn>
      </p:par>
    </p:tnLst>
    <p:bldLst>
      <p:bldP spid="3" grpId="0" animBg="1"/>
      <p:bldP spid="4" grpId="0" animBg="1"/>
      <p:bldP spid="5" grpId="0" animBg="1"/>
      <p:bldP spid="16"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838200"/>
            <a:ext cx="9144000" cy="3528030"/>
          </a:xfrm>
          <a:prstGeom prst="rect">
            <a:avLst/>
          </a:prstGeom>
          <a:solidFill>
            <a:srgbClr val="FF0000">
              <a:alpha val="20000"/>
            </a:srgbClr>
          </a:solid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77873" y="1600201"/>
            <a:ext cx="1908127" cy="1569660"/>
          </a:xfrm>
          <a:prstGeom prst="rect">
            <a:avLst/>
          </a:prstGeom>
          <a:solidFill>
            <a:srgbClr val="FF0000">
              <a:alpha val="20000"/>
            </a:srgbClr>
          </a:solidFill>
          <a:effectLst>
            <a:glow rad="139700">
              <a:srgbClr val="FF0000">
                <a:alpha val="30000"/>
              </a:srgbClr>
            </a:glow>
          </a:effectLst>
        </p:spPr>
        <p:txBody>
          <a:bodyPr wrap="square" rtlCol="0">
            <a:spAutoFit/>
          </a:bodyPr>
          <a:lstStyle/>
          <a:p>
            <a:pPr algn="ctr"/>
            <a:r>
              <a:rPr lang="en-US" sz="2400" b="1" i="1" dirty="0"/>
              <a:t>satisfaction</a:t>
            </a:r>
          </a:p>
          <a:p>
            <a:pPr algn="ctr"/>
            <a:r>
              <a:rPr lang="en-US" sz="2400" b="1" dirty="0"/>
              <a:t>Problem to be solved</a:t>
            </a:r>
          </a:p>
          <a:p>
            <a:pPr algn="ctr"/>
            <a:r>
              <a:rPr lang="en-US" sz="2400" b="1" i="1" dirty="0"/>
              <a:t>stress</a:t>
            </a:r>
            <a:endParaRPr lang="en-US" sz="2400" i="1" dirty="0"/>
          </a:p>
        </p:txBody>
      </p:sp>
      <p:sp>
        <p:nvSpPr>
          <p:cNvPr id="4" name="TextBox 3"/>
          <p:cNvSpPr txBox="1"/>
          <p:nvPr/>
        </p:nvSpPr>
        <p:spPr>
          <a:xfrm>
            <a:off x="4800600" y="1825584"/>
            <a:ext cx="1877564" cy="1107996"/>
          </a:xfrm>
          <a:prstGeom prst="rect">
            <a:avLst/>
          </a:prstGeom>
          <a:solidFill>
            <a:srgbClr val="FF0000">
              <a:alpha val="20000"/>
            </a:srgbClr>
          </a:solidFill>
          <a:effectLst>
            <a:glow rad="139700">
              <a:srgbClr val="FF0000">
                <a:alpha val="30000"/>
              </a:srgbClr>
            </a:glow>
          </a:effectLst>
        </p:spPr>
        <p:txBody>
          <a:bodyPr wrap="square" lIns="0" tIns="0" rIns="0" bIns="0" rtlCol="0">
            <a:spAutoFit/>
          </a:bodyPr>
          <a:lstStyle/>
          <a:p>
            <a:pPr algn="ctr"/>
            <a:r>
              <a:rPr lang="en-US" sz="2400" b="1" i="1" dirty="0"/>
              <a:t>certainty</a:t>
            </a:r>
          </a:p>
          <a:p>
            <a:pPr algn="ctr"/>
            <a:r>
              <a:rPr lang="en-US" sz="2400" b="1" dirty="0"/>
              <a:t>Evaluation</a:t>
            </a:r>
          </a:p>
          <a:p>
            <a:pPr algn="ctr"/>
            <a:r>
              <a:rPr lang="en-US" sz="2400" b="1" i="1" dirty="0"/>
              <a:t>uncertainty</a:t>
            </a:r>
            <a:endParaRPr lang="en-US" sz="2400" i="1" dirty="0"/>
          </a:p>
        </p:txBody>
      </p:sp>
      <p:sp>
        <p:nvSpPr>
          <p:cNvPr id="5" name="TextBox 4"/>
          <p:cNvSpPr txBox="1"/>
          <p:nvPr/>
        </p:nvSpPr>
        <p:spPr>
          <a:xfrm>
            <a:off x="2590800" y="1779418"/>
            <a:ext cx="1934480" cy="1200329"/>
          </a:xfrm>
          <a:prstGeom prst="rect">
            <a:avLst/>
          </a:prstGeom>
          <a:solidFill>
            <a:srgbClr val="FF0000">
              <a:alpha val="20000"/>
            </a:srgbClr>
          </a:solidFill>
          <a:effectLst>
            <a:glow rad="139700">
              <a:srgbClr val="FF0000">
                <a:alpha val="30000"/>
              </a:srgbClr>
            </a:glow>
          </a:effectLst>
        </p:spPr>
        <p:txBody>
          <a:bodyPr wrap="square" rtlCol="0">
            <a:spAutoFit/>
          </a:bodyPr>
          <a:lstStyle/>
          <a:p>
            <a:pPr algn="ctr"/>
            <a:r>
              <a:rPr lang="en-US" sz="2400" b="1" i="1" dirty="0"/>
              <a:t>experience</a:t>
            </a:r>
          </a:p>
          <a:p>
            <a:pPr algn="ctr"/>
            <a:r>
              <a:rPr lang="en-US" sz="2400" b="1" dirty="0"/>
              <a:t>Information</a:t>
            </a:r>
          </a:p>
          <a:p>
            <a:pPr algn="ctr"/>
            <a:r>
              <a:rPr lang="en-US" sz="2400" b="1" i="1" dirty="0"/>
              <a:t>data</a:t>
            </a:r>
            <a:endParaRPr lang="en-US" sz="2400" i="1" dirty="0"/>
          </a:p>
        </p:txBody>
      </p:sp>
      <p:cxnSp>
        <p:nvCxnSpPr>
          <p:cNvPr id="8" name="Straight Connector 7"/>
          <p:cNvCxnSpPr/>
          <p:nvPr/>
        </p:nvCxnSpPr>
        <p:spPr>
          <a:xfrm>
            <a:off x="4572000" y="0"/>
            <a:ext cx="0" cy="163773"/>
          </a:xfrm>
          <a:prstGeom prst="line">
            <a:avLst/>
          </a:prstGeom>
          <a:ln w="25400">
            <a:solidFill>
              <a:schemeClr val="tx1"/>
            </a:solidFill>
          </a:ln>
          <a:effectLst>
            <a:glow rad="101600">
              <a:schemeClr val="accent2">
                <a:lumMod val="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235193" y="3935343"/>
            <a:ext cx="7130813" cy="430887"/>
          </a:xfrm>
          <a:prstGeom prst="rect">
            <a:avLst/>
          </a:prstGeom>
          <a:solidFill>
            <a:srgbClr val="FFFF00">
              <a:alpha val="40000"/>
            </a:srgbClr>
          </a:solidFill>
          <a:effectLst>
            <a:glow rad="139700">
              <a:srgbClr val="FFC000">
                <a:alpha val="40000"/>
              </a:srgbClr>
            </a:glow>
          </a:effectLst>
        </p:spPr>
        <p:txBody>
          <a:bodyPr wrap="square" rtlCol="0">
            <a:spAutoFit/>
          </a:bodyPr>
          <a:lstStyle/>
          <a:p>
            <a:pPr algn="ctr"/>
            <a:r>
              <a:rPr lang="en-US" sz="2200" dirty="0"/>
              <a:t>Where the quality of such decision making depends on…</a:t>
            </a:r>
          </a:p>
        </p:txBody>
      </p:sp>
      <p:sp>
        <p:nvSpPr>
          <p:cNvPr id="24" name="TextBox 23"/>
          <p:cNvSpPr txBox="1"/>
          <p:nvPr/>
        </p:nvSpPr>
        <p:spPr>
          <a:xfrm>
            <a:off x="7010400" y="1868129"/>
            <a:ext cx="1877564" cy="1107996"/>
          </a:xfrm>
          <a:prstGeom prst="rect">
            <a:avLst/>
          </a:prstGeom>
          <a:solidFill>
            <a:srgbClr val="FF0000">
              <a:alpha val="20000"/>
            </a:srgbClr>
          </a:solidFill>
          <a:effectLst>
            <a:glow rad="139700">
              <a:srgbClr val="FF0000">
                <a:alpha val="30000"/>
              </a:srgbClr>
            </a:glow>
          </a:effectLst>
        </p:spPr>
        <p:txBody>
          <a:bodyPr wrap="square" lIns="0" tIns="0" rIns="0" bIns="0" rtlCol="0">
            <a:spAutoFit/>
          </a:bodyPr>
          <a:lstStyle/>
          <a:p>
            <a:pPr algn="ctr"/>
            <a:r>
              <a:rPr lang="en-US" sz="2400" b="1" i="1" dirty="0"/>
              <a:t>solved</a:t>
            </a:r>
            <a:r>
              <a:rPr lang="en-US" sz="2400" b="1" dirty="0"/>
              <a:t>?</a:t>
            </a:r>
          </a:p>
          <a:p>
            <a:pPr algn="ctr"/>
            <a:r>
              <a:rPr lang="en-US" sz="2400" b="1" dirty="0"/>
              <a:t>Decision</a:t>
            </a:r>
          </a:p>
          <a:p>
            <a:pPr algn="ctr"/>
            <a:r>
              <a:rPr lang="en-US" sz="2400" b="1" i="1" dirty="0"/>
              <a:t>unsolved</a:t>
            </a:r>
            <a:r>
              <a:rPr lang="en-US" sz="2400" b="1" dirty="0"/>
              <a:t>?</a:t>
            </a:r>
            <a:endParaRPr lang="en-US" sz="2400" dirty="0"/>
          </a:p>
        </p:txBody>
      </p:sp>
      <p:cxnSp>
        <p:nvCxnSpPr>
          <p:cNvPr id="27" name="Elbow Connector 26"/>
          <p:cNvCxnSpPr>
            <a:stCxn id="24" idx="0"/>
            <a:endCxn id="3" idx="0"/>
          </p:cNvCxnSpPr>
          <p:nvPr/>
        </p:nvCxnSpPr>
        <p:spPr>
          <a:xfrm rot="16200000" flipV="1">
            <a:off x="4506596" y="-1574458"/>
            <a:ext cx="267928" cy="6617245"/>
          </a:xfrm>
          <a:prstGeom prst="bentConnector3">
            <a:avLst>
              <a:gd name="adj1" fmla="val 285353"/>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24" idx="2"/>
            <a:endCxn id="3" idx="2"/>
          </p:cNvCxnSpPr>
          <p:nvPr/>
        </p:nvCxnSpPr>
        <p:spPr>
          <a:xfrm rot="5400000">
            <a:off x="4543692" y="-235629"/>
            <a:ext cx="193736" cy="6617245"/>
          </a:xfrm>
          <a:prstGeom prst="bentConnector3">
            <a:avLst>
              <a:gd name="adj1" fmla="val 307510"/>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352800" y="3352800"/>
            <a:ext cx="2543902" cy="461665"/>
          </a:xfrm>
          <a:prstGeom prst="rect">
            <a:avLst/>
          </a:prstGeom>
          <a:solidFill>
            <a:schemeClr val="bg1"/>
          </a:solidFill>
        </p:spPr>
        <p:txBody>
          <a:bodyPr wrap="none" rtlCol="0">
            <a:spAutoFit/>
          </a:bodyPr>
          <a:lstStyle/>
          <a:p>
            <a:r>
              <a:rPr lang="en-US" sz="2400" b="1" dirty="0"/>
              <a:t>Negative feedback</a:t>
            </a:r>
          </a:p>
        </p:txBody>
      </p:sp>
      <p:sp>
        <p:nvSpPr>
          <p:cNvPr id="36" name="TextBox 35"/>
          <p:cNvSpPr txBox="1"/>
          <p:nvPr/>
        </p:nvSpPr>
        <p:spPr>
          <a:xfrm>
            <a:off x="3352800" y="909935"/>
            <a:ext cx="2425408" cy="461665"/>
          </a:xfrm>
          <a:prstGeom prst="rect">
            <a:avLst/>
          </a:prstGeom>
          <a:solidFill>
            <a:schemeClr val="bg1"/>
          </a:solidFill>
        </p:spPr>
        <p:txBody>
          <a:bodyPr wrap="none" rtlCol="0">
            <a:spAutoFit/>
          </a:bodyPr>
          <a:lstStyle/>
          <a:p>
            <a:r>
              <a:rPr lang="en-US" sz="2400" b="1" dirty="0"/>
              <a:t>Positive feedback</a:t>
            </a:r>
          </a:p>
        </p:txBody>
      </p:sp>
      <p:sp>
        <p:nvSpPr>
          <p:cNvPr id="6" name="TextBox 5"/>
          <p:cNvSpPr txBox="1"/>
          <p:nvPr/>
        </p:nvSpPr>
        <p:spPr>
          <a:xfrm>
            <a:off x="1442546" y="101025"/>
            <a:ext cx="6304739" cy="584775"/>
          </a:xfrm>
          <a:prstGeom prst="rect">
            <a:avLst/>
          </a:prstGeom>
          <a:solidFill>
            <a:schemeClr val="accent2">
              <a:lumMod val="60000"/>
              <a:lumOff val="40000"/>
              <a:alpha val="40000"/>
            </a:schemeClr>
          </a:solidFill>
          <a:effectLst>
            <a:glow rad="139700">
              <a:schemeClr val="accent2">
                <a:lumMod val="60000"/>
                <a:lumOff val="40000"/>
                <a:alpha val="40000"/>
              </a:schemeClr>
            </a:glow>
          </a:effectLst>
        </p:spPr>
        <p:txBody>
          <a:bodyPr wrap="none" rtlCol="0">
            <a:spAutoFit/>
          </a:bodyPr>
          <a:lstStyle/>
          <a:p>
            <a:r>
              <a:rPr lang="en-US" sz="3200" dirty="0"/>
              <a:t>The Human Decision Making Process</a:t>
            </a:r>
          </a:p>
        </p:txBody>
      </p:sp>
      <p:sp>
        <p:nvSpPr>
          <p:cNvPr id="41" name="TextBox 40"/>
          <p:cNvSpPr txBox="1"/>
          <p:nvPr/>
        </p:nvSpPr>
        <p:spPr>
          <a:xfrm>
            <a:off x="-55967" y="4852228"/>
            <a:ext cx="1427567" cy="1323439"/>
          </a:xfrm>
          <a:prstGeom prst="rect">
            <a:avLst/>
          </a:prstGeom>
          <a:noFill/>
        </p:spPr>
        <p:txBody>
          <a:bodyPr wrap="square" rtlCol="0">
            <a:spAutoFit/>
          </a:bodyPr>
          <a:lstStyle/>
          <a:p>
            <a:pPr algn="ctr"/>
            <a:r>
              <a:rPr lang="en-US" sz="2000" dirty="0"/>
              <a:t>Quantity and quality of information</a:t>
            </a:r>
          </a:p>
        </p:txBody>
      </p:sp>
      <p:sp>
        <p:nvSpPr>
          <p:cNvPr id="42" name="TextBox 41"/>
          <p:cNvSpPr txBox="1"/>
          <p:nvPr/>
        </p:nvSpPr>
        <p:spPr>
          <a:xfrm>
            <a:off x="1323659" y="6379696"/>
            <a:ext cx="3356896" cy="400110"/>
          </a:xfrm>
          <a:prstGeom prst="rect">
            <a:avLst/>
          </a:prstGeom>
          <a:noFill/>
        </p:spPr>
        <p:txBody>
          <a:bodyPr wrap="square" rtlCol="0">
            <a:spAutoFit/>
          </a:bodyPr>
          <a:lstStyle/>
          <a:p>
            <a:pPr algn="ctr"/>
            <a:r>
              <a:rPr lang="en-US" sz="2000" dirty="0"/>
              <a:t>Ability to use information</a:t>
            </a:r>
          </a:p>
        </p:txBody>
      </p:sp>
      <p:sp>
        <p:nvSpPr>
          <p:cNvPr id="43" name="Rectangle 42"/>
          <p:cNvSpPr/>
          <p:nvPr/>
        </p:nvSpPr>
        <p:spPr>
          <a:xfrm>
            <a:off x="1560431" y="4572000"/>
            <a:ext cx="2995160" cy="17314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p:cNvCxnSpPr/>
          <p:nvPr/>
        </p:nvCxnSpPr>
        <p:spPr>
          <a:xfrm flipV="1">
            <a:off x="1447800" y="4648200"/>
            <a:ext cx="0" cy="173149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1507591" y="6400800"/>
            <a:ext cx="3172964"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085659" y="4876800"/>
            <a:ext cx="1891282" cy="1200329"/>
          </a:xfrm>
          <a:prstGeom prst="rect">
            <a:avLst/>
          </a:prstGeom>
          <a:noFill/>
        </p:spPr>
        <p:txBody>
          <a:bodyPr wrap="square" rtlCol="0">
            <a:spAutoFit/>
          </a:bodyPr>
          <a:lstStyle/>
          <a:p>
            <a:pPr algn="ctr"/>
            <a:r>
              <a:rPr lang="en-US" sz="2400" b="1" dirty="0" err="1"/>
              <a:t>Pred</a:t>
            </a:r>
            <a:endParaRPr lang="en-US" sz="2400" b="1" dirty="0"/>
          </a:p>
          <a:p>
            <a:pPr algn="ctr"/>
            <a:endParaRPr lang="en-US" sz="2400" b="1" dirty="0"/>
          </a:p>
          <a:p>
            <a:pPr algn="ctr"/>
            <a:r>
              <a:rPr lang="en-US" sz="2400" b="1" dirty="0"/>
              <a:t>Matrix</a:t>
            </a:r>
          </a:p>
        </p:txBody>
      </p:sp>
      <p:cxnSp>
        <p:nvCxnSpPr>
          <p:cNvPr id="25" name="Straight Connector 24"/>
          <p:cNvCxnSpPr/>
          <p:nvPr/>
        </p:nvCxnSpPr>
        <p:spPr>
          <a:xfrm>
            <a:off x="4572000" y="674427"/>
            <a:ext cx="0" cy="163773"/>
          </a:xfrm>
          <a:prstGeom prst="line">
            <a:avLst/>
          </a:prstGeom>
          <a:ln w="25400">
            <a:solidFill>
              <a:schemeClr val="tx1"/>
            </a:solidFill>
          </a:ln>
          <a:effectLst>
            <a:glow rad="101600">
              <a:schemeClr val="accent2">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 idx="3"/>
            <a:endCxn id="5" idx="1"/>
          </p:cNvCxnSpPr>
          <p:nvPr/>
        </p:nvCxnSpPr>
        <p:spPr>
          <a:xfrm flipV="1">
            <a:off x="2286000" y="2379583"/>
            <a:ext cx="304800" cy="5448"/>
          </a:xfrm>
          <a:prstGeom prst="straightConnector1">
            <a:avLst/>
          </a:prstGeom>
          <a:ln w="50800">
            <a:solidFill>
              <a:srgbClr val="FF000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4572000" y="2438400"/>
            <a:ext cx="304800" cy="5448"/>
          </a:xfrm>
          <a:prstGeom prst="straightConnector1">
            <a:avLst/>
          </a:prstGeom>
          <a:ln w="50800">
            <a:solidFill>
              <a:srgbClr val="FF000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6705600" y="2438400"/>
            <a:ext cx="304800" cy="5448"/>
          </a:xfrm>
          <a:prstGeom prst="straightConnector1">
            <a:avLst/>
          </a:prstGeom>
          <a:ln w="50800">
            <a:solidFill>
              <a:srgbClr val="FF0000">
                <a:alpha val="50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659991" y="4724400"/>
            <a:ext cx="2740970" cy="14478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0" name="Picture 38" descr="C:\Users\Philip Coppack\AppData\Local\Microsoft\Windows\Temporary Internet Files\Content.IE5\6WDQ31WT\MC900423159[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914400"/>
            <a:ext cx="762579" cy="76257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C:\Users\Philip Coppack\AppData\Local\Microsoft\Windows\Temporary Internet Files\Content.IE5\1VA1755T\MC90042316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873" y="3124200"/>
            <a:ext cx="695567" cy="6955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4" name="Table 33"/>
          <p:cNvGraphicFramePr>
            <a:graphicFrameLocks noGrp="1"/>
          </p:cNvGraphicFramePr>
          <p:nvPr>
            <p:extLst>
              <p:ext uri="{D42A27DB-BD31-4B8C-83A1-F6EECF244321}">
                <p14:modId xmlns:p14="http://schemas.microsoft.com/office/powerpoint/2010/main" val="846489970"/>
              </p:ext>
            </p:extLst>
          </p:nvPr>
        </p:nvGraphicFramePr>
        <p:xfrm>
          <a:off x="4981259" y="4671050"/>
          <a:ext cx="3899919" cy="2034550"/>
        </p:xfrm>
        <a:graphic>
          <a:graphicData uri="http://schemas.openxmlformats.org/drawingml/2006/table">
            <a:tbl>
              <a:tblPr firstRow="1" bandRow="1">
                <a:tableStyleId>{5940675A-B579-460E-94D1-54222C63F5DA}</a:tableStyleId>
              </a:tblPr>
              <a:tblGrid>
                <a:gridCol w="1310358">
                  <a:extLst>
                    <a:ext uri="{9D8B030D-6E8A-4147-A177-3AD203B41FA5}">
                      <a16:colId xmlns:a16="http://schemas.microsoft.com/office/drawing/2014/main" val="411907247"/>
                    </a:ext>
                  </a:extLst>
                </a:gridCol>
                <a:gridCol w="1295400">
                  <a:extLst>
                    <a:ext uri="{9D8B030D-6E8A-4147-A177-3AD203B41FA5}">
                      <a16:colId xmlns:a16="http://schemas.microsoft.com/office/drawing/2014/main" val="1267273678"/>
                    </a:ext>
                  </a:extLst>
                </a:gridCol>
                <a:gridCol w="1294161">
                  <a:extLst>
                    <a:ext uri="{9D8B030D-6E8A-4147-A177-3AD203B41FA5}">
                      <a16:colId xmlns:a16="http://schemas.microsoft.com/office/drawing/2014/main" val="3937480549"/>
                    </a:ext>
                  </a:extLst>
                </a:gridCol>
              </a:tblGrid>
              <a:tr h="419110">
                <a:tc gridSpan="3">
                  <a:txBody>
                    <a:bodyPr/>
                    <a:lstStyle/>
                    <a:p>
                      <a:pPr algn="ctr"/>
                      <a:r>
                        <a:rPr lang="en-US" sz="2400" b="1" dirty="0"/>
                        <a:t>Johari Window</a:t>
                      </a:r>
                    </a:p>
                  </a:txBody>
                  <a:tcPr/>
                </a:tc>
                <a:tc hMerge="1">
                  <a:txBody>
                    <a:bodyPr/>
                    <a:lstStyle/>
                    <a:p>
                      <a:pPr algn="ctr"/>
                      <a:endParaRPr lang="en-US" sz="1600" dirty="0">
                        <a:effectLst>
                          <a:outerShdw blurRad="38100" dist="38100" dir="2700000" algn="tl">
                            <a:srgbClr val="000000">
                              <a:alpha val="43137"/>
                            </a:srgbClr>
                          </a:outerShdw>
                        </a:effectLst>
                      </a:endParaRPr>
                    </a:p>
                  </a:txBody>
                  <a:tcPr/>
                </a:tc>
                <a:tc hMerge="1">
                  <a:txBody>
                    <a:bodyPr/>
                    <a:lstStyle/>
                    <a:p>
                      <a:pPr algn="ctr"/>
                      <a:endParaRPr lang="en-US" sz="1600"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58694367"/>
                  </a:ext>
                </a:extLst>
              </a:tr>
              <a:tr h="419110">
                <a:tc>
                  <a:txBody>
                    <a:bodyPr/>
                    <a:lstStyle/>
                    <a:p>
                      <a:endParaRPr lang="en-US" sz="1600" dirty="0"/>
                    </a:p>
                  </a:txBody>
                  <a:tcPr/>
                </a:tc>
                <a:tc>
                  <a:txBody>
                    <a:bodyPr/>
                    <a:lstStyle/>
                    <a:p>
                      <a:pPr algn="ctr"/>
                      <a:r>
                        <a:rPr lang="en-US" sz="1600" dirty="0">
                          <a:effectLst>
                            <a:outerShdw blurRad="38100" dist="38100" dir="2700000" algn="tl">
                              <a:srgbClr val="000000">
                                <a:alpha val="43137"/>
                              </a:srgbClr>
                            </a:outerShdw>
                          </a:effectLst>
                        </a:rPr>
                        <a:t>Known</a:t>
                      </a:r>
                    </a:p>
                  </a:txBody>
                  <a:tcPr/>
                </a:tc>
                <a:tc>
                  <a:txBody>
                    <a:bodyPr/>
                    <a:lstStyle/>
                    <a:p>
                      <a:pPr algn="ctr"/>
                      <a:r>
                        <a:rPr lang="en-US" sz="1600" dirty="0">
                          <a:effectLst>
                            <a:outerShdw blurRad="38100" dist="38100" dir="2700000" algn="tl">
                              <a:srgbClr val="000000">
                                <a:alpha val="43137"/>
                              </a:srgbClr>
                            </a:outerShdw>
                          </a:effectLst>
                        </a:rPr>
                        <a:t>Unknown</a:t>
                      </a:r>
                    </a:p>
                  </a:txBody>
                  <a:tcPr/>
                </a:tc>
                <a:extLst>
                  <a:ext uri="{0D108BD9-81ED-4DB2-BD59-A6C34878D82A}">
                    <a16:rowId xmlns:a16="http://schemas.microsoft.com/office/drawing/2014/main" val="2878216354"/>
                  </a:ext>
                </a:extLst>
              </a:tr>
              <a:tr h="419110">
                <a:tc>
                  <a:txBody>
                    <a:bodyPr/>
                    <a:lstStyle/>
                    <a:p>
                      <a:r>
                        <a:rPr lang="en-US" sz="1600" dirty="0">
                          <a:effectLst>
                            <a:outerShdw blurRad="38100" dist="38100" dir="2700000" algn="tl">
                              <a:srgbClr val="000000">
                                <a:alpha val="43137"/>
                              </a:srgbClr>
                            </a:outerShdw>
                          </a:effectLst>
                        </a:rPr>
                        <a:t>Known</a:t>
                      </a:r>
                    </a:p>
                  </a:txBody>
                  <a:tcPr/>
                </a:tc>
                <a:tc>
                  <a:txBody>
                    <a:bodyPr/>
                    <a:lstStyle/>
                    <a:p>
                      <a:pPr algn="ctr"/>
                      <a:r>
                        <a:rPr lang="en-US" sz="1600" dirty="0"/>
                        <a:t>Known knowns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Known unknowns</a:t>
                      </a:r>
                    </a:p>
                  </a:txBody>
                  <a:tcPr/>
                </a:tc>
                <a:extLst>
                  <a:ext uri="{0D108BD9-81ED-4DB2-BD59-A6C34878D82A}">
                    <a16:rowId xmlns:a16="http://schemas.microsoft.com/office/drawing/2014/main" val="1397575286"/>
                  </a:ext>
                </a:extLst>
              </a:tr>
              <a:tr h="419110">
                <a:tc>
                  <a:txBody>
                    <a:bodyPr/>
                    <a:lstStyle/>
                    <a:p>
                      <a:r>
                        <a:rPr lang="en-US" sz="1600" dirty="0">
                          <a:effectLst>
                            <a:outerShdw blurRad="38100" dist="38100" dir="2700000" algn="tl">
                              <a:srgbClr val="000000">
                                <a:alpha val="43137"/>
                              </a:srgbClr>
                            </a:outerShdw>
                          </a:effectLst>
                        </a:rPr>
                        <a:t>Unknown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Unknown knowns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Unknown unknowns</a:t>
                      </a:r>
                    </a:p>
                  </a:txBody>
                  <a:tcPr/>
                </a:tc>
                <a:extLst>
                  <a:ext uri="{0D108BD9-81ED-4DB2-BD59-A6C34878D82A}">
                    <a16:rowId xmlns:a16="http://schemas.microsoft.com/office/drawing/2014/main" val="3951230378"/>
                  </a:ext>
                </a:extLst>
              </a:tr>
            </a:tbl>
          </a:graphicData>
        </a:graphic>
      </p:graphicFrame>
      <p:sp>
        <p:nvSpPr>
          <p:cNvPr id="2" name="TextBox 1"/>
          <p:cNvSpPr txBox="1"/>
          <p:nvPr/>
        </p:nvSpPr>
        <p:spPr>
          <a:xfrm>
            <a:off x="4548767" y="4985021"/>
            <a:ext cx="503664" cy="861774"/>
          </a:xfrm>
          <a:prstGeom prst="rect">
            <a:avLst/>
          </a:prstGeom>
          <a:noFill/>
        </p:spPr>
        <p:txBody>
          <a:bodyPr wrap="none" rtlCol="0">
            <a:spAutoFit/>
          </a:bodyPr>
          <a:lstStyle/>
          <a:p>
            <a:r>
              <a:rPr lang="en-US" sz="5000" b="1" dirty="0">
                <a:latin typeface="Calibri" panose="020F0502020204030204" pitchFamily="34" charset="0"/>
                <a:cs typeface="Calibri" panose="020F0502020204030204" pitchFamily="34" charset="0"/>
              </a:rPr>
              <a:t>+</a:t>
            </a:r>
            <a:endParaRPr lang="en-US" sz="5000" b="1" dirty="0"/>
          </a:p>
        </p:txBody>
      </p:sp>
      <p:sp>
        <p:nvSpPr>
          <p:cNvPr id="33" name="TextBox 32"/>
          <p:cNvSpPr txBox="1"/>
          <p:nvPr/>
        </p:nvSpPr>
        <p:spPr>
          <a:xfrm>
            <a:off x="8433258" y="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
        <p:nvSpPr>
          <p:cNvPr id="7" name="Slide Number Placeholder 6"/>
          <p:cNvSpPr>
            <a:spLocks noGrp="1"/>
          </p:cNvSpPr>
          <p:nvPr>
            <p:ph type="sldNum" sz="quarter" idx="12"/>
          </p:nvPr>
        </p:nvSpPr>
        <p:spPr/>
        <p:txBody>
          <a:bodyPr/>
          <a:lstStyle/>
          <a:p>
            <a:fld id="{CE601F45-5601-47AF-B199-AE75829AC8A9}" type="slidenum">
              <a:rPr lang="en-US" smtClean="0"/>
              <a:t>48</a:t>
            </a:fld>
            <a:endParaRPr lang="en-US"/>
          </a:p>
        </p:txBody>
      </p:sp>
      <p:pic>
        <p:nvPicPr>
          <p:cNvPr id="10" name="Audio 9">
            <a:hlinkClick r:id="" action="ppaction://media"/>
            <a:extLst>
              <a:ext uri="{FF2B5EF4-FFF2-40B4-BE49-F238E27FC236}">
                <a16:creationId xmlns:a16="http://schemas.microsoft.com/office/drawing/2014/main" id="{65386BEC-F188-4CD2-A338-5DBAB188276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2383512108"/>
      </p:ext>
    </p:extLst>
  </p:cSld>
  <p:clrMapOvr>
    <a:masterClrMapping/>
  </p:clrMapOvr>
  <p:transition spd="slow" advTm="12207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0"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fade">
                                      <p:cBhvr>
                                        <p:cTn id="9" dur="500"/>
                                        <p:tgtEl>
                                          <p:spTgt spid="39"/>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fade">
                                      <p:cBhvr>
                                        <p:cTn id="31" dur="500"/>
                                        <p:tgtEl>
                                          <p:spTgt spid="5">
                                            <p:txEl>
                                              <p:pRg st="1" end="1"/>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500"/>
                                        <p:tgtEl>
                                          <p:spTgt spid="5">
                                            <p:txEl>
                                              <p:pRg st="0" end="0"/>
                                            </p:txEl>
                                          </p:spTgt>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fade">
                                      <p:cBhvr>
                                        <p:cTn id="39" dur="500"/>
                                        <p:tgtEl>
                                          <p:spTgt spid="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
                                            <p:txEl>
                                              <p:pRg st="1" end="1"/>
                                            </p:txEl>
                                          </p:spTgt>
                                        </p:tgtEl>
                                        <p:attrNameLst>
                                          <p:attrName>style.visibility</p:attrName>
                                        </p:attrNameLst>
                                      </p:cBhvr>
                                      <p:to>
                                        <p:strVal val="visible"/>
                                      </p:to>
                                    </p:set>
                                    <p:animEffect transition="in" filter="fade">
                                      <p:cBhvr>
                                        <p:cTn id="44" dur="500"/>
                                        <p:tgtEl>
                                          <p:spTgt spid="4">
                                            <p:txEl>
                                              <p:pRg st="1" end="1"/>
                                            </p:txEl>
                                          </p:spTgt>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4">
                                            <p:txEl>
                                              <p:pRg st="0" end="0"/>
                                            </p:txEl>
                                          </p:spTgt>
                                        </p:tgtEl>
                                        <p:attrNameLst>
                                          <p:attrName>style.visibility</p:attrName>
                                        </p:attrNameLst>
                                      </p:cBhvr>
                                      <p:to>
                                        <p:strVal val="visible"/>
                                      </p:to>
                                    </p:set>
                                    <p:animEffect transition="in" filter="fade">
                                      <p:cBhvr>
                                        <p:cTn id="48" dur="500"/>
                                        <p:tgtEl>
                                          <p:spTgt spid="4">
                                            <p:txEl>
                                              <p:pRg st="0" end="0"/>
                                            </p:txEl>
                                          </p:spTgt>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4">
                                            <p:txEl>
                                              <p:pRg st="2" end="2"/>
                                            </p:txEl>
                                          </p:spTgt>
                                        </p:tgtEl>
                                        <p:attrNameLst>
                                          <p:attrName>style.visibility</p:attrName>
                                        </p:attrNameLst>
                                      </p:cBhvr>
                                      <p:to>
                                        <p:strVal val="visible"/>
                                      </p:to>
                                    </p:set>
                                    <p:animEffect transition="in" filter="fade">
                                      <p:cBhvr>
                                        <p:cTn id="52" dur="500"/>
                                        <p:tgtEl>
                                          <p:spTgt spid="4">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4">
                                            <p:txEl>
                                              <p:pRg st="1" end="1"/>
                                            </p:txEl>
                                          </p:spTgt>
                                        </p:tgtEl>
                                        <p:attrNameLst>
                                          <p:attrName>style.visibility</p:attrName>
                                        </p:attrNameLst>
                                      </p:cBhvr>
                                      <p:to>
                                        <p:strVal val="visible"/>
                                      </p:to>
                                    </p:set>
                                    <p:animEffect transition="in" filter="fade">
                                      <p:cBhvr>
                                        <p:cTn id="57" dur="500"/>
                                        <p:tgtEl>
                                          <p:spTgt spid="24">
                                            <p:txEl>
                                              <p:pRg st="1" end="1"/>
                                            </p:txEl>
                                          </p:spTgt>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24">
                                            <p:txEl>
                                              <p:pRg st="0" end="0"/>
                                            </p:txEl>
                                          </p:spTgt>
                                        </p:tgtEl>
                                        <p:attrNameLst>
                                          <p:attrName>style.visibility</p:attrName>
                                        </p:attrNameLst>
                                      </p:cBhvr>
                                      <p:to>
                                        <p:strVal val="visible"/>
                                      </p:to>
                                    </p:set>
                                    <p:animEffect transition="in" filter="fade">
                                      <p:cBhvr>
                                        <p:cTn id="61" dur="500"/>
                                        <p:tgtEl>
                                          <p:spTgt spid="24">
                                            <p:txEl>
                                              <p:pRg st="0" end="0"/>
                                            </p:txEl>
                                          </p:spTgt>
                                        </p:tgtEl>
                                      </p:cBhvr>
                                    </p:animEffect>
                                  </p:childTnLst>
                                </p:cTn>
                              </p:par>
                            </p:childTnLst>
                          </p:cTn>
                        </p:par>
                        <p:par>
                          <p:cTn id="62" fill="hold">
                            <p:stCondLst>
                              <p:cond delay="1000"/>
                            </p:stCondLst>
                            <p:childTnLst>
                              <p:par>
                                <p:cTn id="63" presetID="10" presetClass="entr" presetSubtype="0" fill="hold" nodeType="afterEffect">
                                  <p:stCondLst>
                                    <p:cond delay="0"/>
                                  </p:stCondLst>
                                  <p:childTnLst>
                                    <p:set>
                                      <p:cBhvr>
                                        <p:cTn id="64" dur="1" fill="hold">
                                          <p:stCondLst>
                                            <p:cond delay="0"/>
                                          </p:stCondLst>
                                        </p:cTn>
                                        <p:tgtEl>
                                          <p:spTgt spid="24">
                                            <p:txEl>
                                              <p:pRg st="2" end="2"/>
                                            </p:txEl>
                                          </p:spTgt>
                                        </p:tgtEl>
                                        <p:attrNameLst>
                                          <p:attrName>style.visibility</p:attrName>
                                        </p:attrNameLst>
                                      </p:cBhvr>
                                      <p:to>
                                        <p:strVal val="visible"/>
                                      </p:to>
                                    </p:set>
                                    <p:animEffect transition="in" filter="fade">
                                      <p:cBhvr>
                                        <p:cTn id="65" dur="500"/>
                                        <p:tgtEl>
                                          <p:spTgt spid="24">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par>
                                <p:cTn id="71" presetID="10"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200"/>
                                        <p:tgtEl>
                                          <p:spTgt spid="3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childTnLst>
                          </p:cTn>
                        </p:par>
                        <p:par>
                          <p:cTn id="77" fill="hold">
                            <p:stCondLst>
                              <p:cond delay="500"/>
                            </p:stCondLst>
                            <p:childTnLst>
                              <p:par>
                                <p:cTn id="78" presetID="10" presetClass="entr" presetSubtype="0" fill="hold" nodeType="afterEffect">
                                  <p:stCondLst>
                                    <p:cond delay="0"/>
                                  </p:stCondLst>
                                  <p:childTnLst>
                                    <p:set>
                                      <p:cBhvr>
                                        <p:cTn id="79" dur="1" fill="hold">
                                          <p:stCondLst>
                                            <p:cond delay="0"/>
                                          </p:stCondLst>
                                        </p:cTn>
                                        <p:tgtEl>
                                          <p:spTgt spid="3">
                                            <p:txEl>
                                              <p:pRg st="0" end="0"/>
                                            </p:txEl>
                                          </p:spTgt>
                                        </p:tgtEl>
                                        <p:attrNameLst>
                                          <p:attrName>style.visibility</p:attrName>
                                        </p:attrNameLst>
                                      </p:cBhvr>
                                      <p:to>
                                        <p:strVal val="visible"/>
                                      </p:to>
                                    </p:set>
                                    <p:animEffect transition="in" filter="fade">
                                      <p:cBhvr>
                                        <p:cTn id="80" dur="500"/>
                                        <p:tgtEl>
                                          <p:spTgt spid="3">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500"/>
                                        <p:tgtEl>
                                          <p:spTgt spid="31"/>
                                        </p:tgtEl>
                                      </p:cBhvr>
                                    </p:animEffect>
                                  </p:childTnLst>
                                </p:cTn>
                              </p:par>
                              <p:par>
                                <p:cTn id="86" presetID="10" presetClass="entr" presetSubtype="0" fill="hold" nodeType="with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fade">
                                      <p:cBhvr>
                                        <p:cTn id="88" dur="200"/>
                                        <p:tgtEl>
                                          <p:spTgt spid="3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500"/>
                                        <p:tgtEl>
                                          <p:spTgt spid="35"/>
                                        </p:tgtEl>
                                      </p:cBhvr>
                                    </p:animEffect>
                                  </p:childTnLst>
                                </p:cTn>
                              </p:par>
                            </p:childTnLst>
                          </p:cTn>
                        </p:par>
                        <p:par>
                          <p:cTn id="92" fill="hold">
                            <p:stCondLst>
                              <p:cond delay="500"/>
                            </p:stCondLst>
                            <p:childTnLst>
                              <p:par>
                                <p:cTn id="93" presetID="10" presetClass="entr" presetSubtype="0" fill="hold" nodeType="afterEffect">
                                  <p:stCondLst>
                                    <p:cond delay="0"/>
                                  </p:stCondLst>
                                  <p:childTnLst>
                                    <p:set>
                                      <p:cBhvr>
                                        <p:cTn id="94" dur="1" fill="hold">
                                          <p:stCondLst>
                                            <p:cond delay="0"/>
                                          </p:stCondLst>
                                        </p:cTn>
                                        <p:tgtEl>
                                          <p:spTgt spid="3">
                                            <p:txEl>
                                              <p:pRg st="2" end="2"/>
                                            </p:txEl>
                                          </p:spTgt>
                                        </p:tgtEl>
                                        <p:attrNameLst>
                                          <p:attrName>style.visibility</p:attrName>
                                        </p:attrNameLst>
                                      </p:cBhvr>
                                      <p:to>
                                        <p:strVal val="visible"/>
                                      </p:to>
                                    </p:set>
                                    <p:animEffect transition="in" filter="fade">
                                      <p:cBhvr>
                                        <p:cTn id="95" dur="500"/>
                                        <p:tgtEl>
                                          <p:spTgt spid="3">
                                            <p:txEl>
                                              <p:pRg st="2" end="2"/>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fade">
                                      <p:cBhvr>
                                        <p:cTn id="100" dur="500"/>
                                        <p:tgtEl>
                                          <p:spTgt spid="16"/>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fade">
                                      <p:cBhvr>
                                        <p:cTn id="105" dur="500"/>
                                        <p:tgtEl>
                                          <p:spTgt spid="43"/>
                                        </p:tgtEl>
                                      </p:cBhvr>
                                    </p:animEffect>
                                  </p:childTnLst>
                                </p:cTn>
                              </p:par>
                              <p:par>
                                <p:cTn id="106" presetID="10" presetClass="entr" presetSubtype="0" fill="hold" nodeType="withEffect">
                                  <p:stCondLst>
                                    <p:cond delay="0"/>
                                  </p:stCondLst>
                                  <p:childTnLst>
                                    <p:set>
                                      <p:cBhvr>
                                        <p:cTn id="107" dur="1" fill="hold">
                                          <p:stCondLst>
                                            <p:cond delay="0"/>
                                          </p:stCondLst>
                                        </p:cTn>
                                        <p:tgtEl>
                                          <p:spTgt spid="45"/>
                                        </p:tgtEl>
                                        <p:attrNameLst>
                                          <p:attrName>style.visibility</p:attrName>
                                        </p:attrNameLst>
                                      </p:cBhvr>
                                      <p:to>
                                        <p:strVal val="visible"/>
                                      </p:to>
                                    </p:set>
                                    <p:animEffect transition="in" filter="fade">
                                      <p:cBhvr>
                                        <p:cTn id="108" dur="500"/>
                                        <p:tgtEl>
                                          <p:spTgt spid="45"/>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500"/>
                                        <p:tgtEl>
                                          <p:spTgt spid="41"/>
                                        </p:tgtEl>
                                      </p:cBhvr>
                                    </p:animEffect>
                                  </p:childTnLst>
                                </p:cTn>
                              </p:par>
                              <p:par>
                                <p:cTn id="112" presetID="10" presetClass="entr" presetSubtype="0" fill="hold" nodeType="withEffect">
                                  <p:stCondLst>
                                    <p:cond delay="0"/>
                                  </p:stCondLst>
                                  <p:childTnLst>
                                    <p:set>
                                      <p:cBhvr>
                                        <p:cTn id="113" dur="1" fill="hold">
                                          <p:stCondLst>
                                            <p:cond delay="0"/>
                                          </p:stCondLst>
                                        </p:cTn>
                                        <p:tgtEl>
                                          <p:spTgt spid="46"/>
                                        </p:tgtEl>
                                        <p:attrNameLst>
                                          <p:attrName>style.visibility</p:attrName>
                                        </p:attrNameLst>
                                      </p:cBhvr>
                                      <p:to>
                                        <p:strVal val="visible"/>
                                      </p:to>
                                    </p:set>
                                    <p:animEffect transition="in" filter="fade">
                                      <p:cBhvr>
                                        <p:cTn id="114" dur="500"/>
                                        <p:tgtEl>
                                          <p:spTgt spid="46"/>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42"/>
                                        </p:tgtEl>
                                        <p:attrNameLst>
                                          <p:attrName>style.visibility</p:attrName>
                                        </p:attrNameLst>
                                      </p:cBhvr>
                                      <p:to>
                                        <p:strVal val="visible"/>
                                      </p:to>
                                    </p:set>
                                    <p:animEffect transition="in" filter="fade">
                                      <p:cBhvr>
                                        <p:cTn id="117" dur="500"/>
                                        <p:tgtEl>
                                          <p:spTgt spid="42"/>
                                        </p:tgtEl>
                                      </p:cBhvr>
                                    </p:animEffect>
                                  </p:childTnLst>
                                </p:cTn>
                              </p:par>
                            </p:childTnLst>
                          </p:cTn>
                        </p:par>
                        <p:par>
                          <p:cTn id="118" fill="hold">
                            <p:stCondLst>
                              <p:cond delay="500"/>
                            </p:stCondLst>
                            <p:childTnLst>
                              <p:par>
                                <p:cTn id="119" presetID="10" presetClass="entr" presetSubtype="0" fill="hold" grpId="0" nodeType="afterEffect">
                                  <p:stCondLst>
                                    <p:cond delay="0"/>
                                  </p:stCondLst>
                                  <p:childTnLst>
                                    <p:set>
                                      <p:cBhvr>
                                        <p:cTn id="120" dur="1" fill="hold">
                                          <p:stCondLst>
                                            <p:cond delay="0"/>
                                          </p:stCondLst>
                                        </p:cTn>
                                        <p:tgtEl>
                                          <p:spTgt spid="48"/>
                                        </p:tgtEl>
                                        <p:attrNameLst>
                                          <p:attrName>style.visibility</p:attrName>
                                        </p:attrNameLst>
                                      </p:cBhvr>
                                      <p:to>
                                        <p:strVal val="visible"/>
                                      </p:to>
                                    </p:set>
                                    <p:animEffect transition="in" filter="fade">
                                      <p:cBhvr>
                                        <p:cTn id="121" dur="500"/>
                                        <p:tgtEl>
                                          <p:spTgt spid="48"/>
                                        </p:tgtEl>
                                      </p:cBhvr>
                                    </p:animEffect>
                                  </p:childTnLst>
                                </p:cTn>
                              </p:par>
                              <p:par>
                                <p:cTn id="122" presetID="10" presetClass="entr" presetSubtype="0" fill="hold" nodeType="withEffect">
                                  <p:stCondLst>
                                    <p:cond delay="0"/>
                                  </p:stCondLst>
                                  <p:childTnLst>
                                    <p:set>
                                      <p:cBhvr>
                                        <p:cTn id="123" dur="1" fill="hold">
                                          <p:stCondLst>
                                            <p:cond delay="0"/>
                                          </p:stCondLst>
                                        </p:cTn>
                                        <p:tgtEl>
                                          <p:spTgt spid="26"/>
                                        </p:tgtEl>
                                        <p:attrNameLst>
                                          <p:attrName>style.visibility</p:attrName>
                                        </p:attrNameLst>
                                      </p:cBhvr>
                                      <p:to>
                                        <p:strVal val="visible"/>
                                      </p:to>
                                    </p:set>
                                    <p:animEffect transition="in" filter="fade">
                                      <p:cBhvr>
                                        <p:cTn id="124" dur="500"/>
                                        <p:tgtEl>
                                          <p:spTgt spid="26"/>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2"/>
                                        </p:tgtEl>
                                        <p:attrNameLst>
                                          <p:attrName>style.visibility</p:attrName>
                                        </p:attrNameLst>
                                      </p:cBhvr>
                                      <p:to>
                                        <p:strVal val="visible"/>
                                      </p:to>
                                    </p:set>
                                    <p:animEffect transition="in" filter="fade">
                                      <p:cBhvr>
                                        <p:cTn id="129" dur="500"/>
                                        <p:tgtEl>
                                          <p:spTgt spid="2"/>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34"/>
                                        </p:tgtEl>
                                        <p:attrNameLst>
                                          <p:attrName>style.visibility</p:attrName>
                                        </p:attrNameLst>
                                      </p:cBhvr>
                                      <p:to>
                                        <p:strVal val="visible"/>
                                      </p:to>
                                    </p:set>
                                    <p:animEffect transition="in" filter="fade">
                                      <p:cBhvr>
                                        <p:cTn id="13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5" fill="hold" display="0">
                  <p:stCondLst>
                    <p:cond delay="indefinite"/>
                  </p:stCondLst>
                  <p:endCondLst>
                    <p:cond evt="onStopAudio" delay="0">
                      <p:tgtEl>
                        <p:sldTgt/>
                      </p:tgtEl>
                    </p:cond>
                  </p:endCondLst>
                </p:cTn>
                <p:tgtEl>
                  <p:spTgt spid="10"/>
                </p:tgtEl>
              </p:cMediaNode>
            </p:audio>
          </p:childTnLst>
        </p:cTn>
      </p:par>
    </p:tnLst>
    <p:bldLst>
      <p:bldP spid="39" grpId="0" animBg="1"/>
      <p:bldP spid="16" grpId="0" animBg="1"/>
      <p:bldP spid="35" grpId="0" animBg="1"/>
      <p:bldP spid="36" grpId="0" animBg="1"/>
      <p:bldP spid="41" grpId="0"/>
      <p:bldP spid="42" grpId="0"/>
      <p:bldP spid="43" grpId="0" animBg="1"/>
      <p:bldP spid="48"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5599" y="1091148"/>
            <a:ext cx="8391977" cy="3046988"/>
          </a:xfrm>
          <a:prstGeom prst="rect">
            <a:avLst/>
          </a:prstGeom>
          <a:noFill/>
        </p:spPr>
        <p:txBody>
          <a:bodyPr wrap="none" rtlCol="0">
            <a:spAutoFit/>
          </a:bodyPr>
          <a:lstStyle/>
          <a:p>
            <a:pPr algn="ctr"/>
            <a:r>
              <a:rPr lang="en-US" sz="4800" dirty="0">
                <a:effectLst>
                  <a:outerShdw blurRad="38100" dist="38100" dir="2700000" algn="tl">
                    <a:srgbClr val="000000">
                      <a:alpha val="43137"/>
                    </a:srgbClr>
                  </a:outerShdw>
                </a:effectLst>
              </a:rPr>
              <a:t>A Guide to the Course</a:t>
            </a:r>
          </a:p>
          <a:p>
            <a:pPr algn="ctr"/>
            <a:endParaRPr lang="en-US" sz="4800" dirty="0">
              <a:effectLst>
                <a:outerShdw blurRad="38100" dist="38100" dir="2700000" algn="tl">
                  <a:srgbClr val="000000">
                    <a:alpha val="43137"/>
                  </a:srgbClr>
                </a:outerShdw>
              </a:effectLst>
            </a:endParaRPr>
          </a:p>
          <a:p>
            <a:pPr algn="ctr"/>
            <a:endParaRPr lang="en-US" sz="4800" dirty="0">
              <a:effectLst>
                <a:outerShdw blurRad="38100" dist="38100" dir="2700000" algn="tl">
                  <a:srgbClr val="000000">
                    <a:alpha val="43137"/>
                  </a:srgbClr>
                </a:outerShdw>
              </a:effectLst>
            </a:endParaRPr>
          </a:p>
          <a:p>
            <a:pPr algn="ctr"/>
            <a:r>
              <a:rPr lang="en-US" sz="4800" dirty="0">
                <a:effectLst>
                  <a:outerShdw blurRad="38100" dist="38100" dir="2700000" algn="tl">
                    <a:srgbClr val="000000">
                      <a:alpha val="43137"/>
                    </a:srgbClr>
                  </a:outerShdw>
                </a:effectLst>
              </a:rPr>
              <a:t>Ways of Analyzing The Elements</a:t>
            </a:r>
          </a:p>
        </p:txBody>
      </p:sp>
      <p:sp>
        <p:nvSpPr>
          <p:cNvPr id="3" name="Slide Number Placeholder 2"/>
          <p:cNvSpPr>
            <a:spLocks noGrp="1"/>
          </p:cNvSpPr>
          <p:nvPr>
            <p:ph type="sldNum" sz="quarter" idx="12"/>
          </p:nvPr>
        </p:nvSpPr>
        <p:spPr/>
        <p:txBody>
          <a:bodyPr/>
          <a:lstStyle/>
          <a:p>
            <a:fld id="{CE601F45-5601-47AF-B199-AE75829AC8A9}" type="slidenum">
              <a:rPr lang="en-US" smtClean="0"/>
              <a:t>49</a:t>
            </a:fld>
            <a:endParaRPr lang="en-US"/>
          </a:p>
        </p:txBody>
      </p:sp>
      <p:pic>
        <p:nvPicPr>
          <p:cNvPr id="5" name="Audio 4">
            <a:hlinkClick r:id="" action="ppaction://media"/>
            <a:extLst>
              <a:ext uri="{FF2B5EF4-FFF2-40B4-BE49-F238E27FC236}">
                <a16:creationId xmlns:a16="http://schemas.microsoft.com/office/drawing/2014/main" id="{4276F589-19D8-4E9B-A0D9-4CDE5135EE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144075580"/>
      </p:ext>
    </p:extLst>
  </p:cSld>
  <p:clrMapOvr>
    <a:masterClrMapping/>
  </p:clrMapOvr>
  <p:transition spd="slow" advTm="440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
          <p:cNvSpPr>
            <a:spLocks noChangeArrowheads="1"/>
          </p:cNvSpPr>
          <p:nvPr/>
        </p:nvSpPr>
        <p:spPr bwMode="auto">
          <a:xfrm>
            <a:off x="240712" y="925606"/>
            <a:ext cx="8668632" cy="54014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spcBef>
                <a:spcPct val="0"/>
              </a:spcBef>
              <a:spcAft>
                <a:spcPct val="0"/>
              </a:spcAft>
              <a:buClrTx/>
              <a:buSzTx/>
              <a:buFontTx/>
              <a:buNone/>
              <a:tabLst>
                <a:tab pos="-914400" algn="l"/>
              </a:tabLst>
            </a:pPr>
            <a:r>
              <a:rPr kumimoji="0" lang="en-CA" sz="2300" u="sng" strike="noStrike" cap="none" normalizeH="0" baseline="0" dirty="0">
                <a:ln>
                  <a:noFill/>
                </a:ln>
                <a:effectLst>
                  <a:outerShdw blurRad="38100" dist="38100" dir="2700000" algn="tl">
                    <a:srgbClr val="000000">
                      <a:alpha val="43137"/>
                    </a:srgbClr>
                  </a:outerShdw>
                </a:effectLst>
                <a:latin typeface="+mn-lt"/>
                <a:ea typeface="Times New Roman" pitchFamily="18" charset="0"/>
                <a:cs typeface="Arial" pitchFamily="34" charset="0"/>
              </a:rPr>
              <a:t>To complete this course you must have:</a:t>
            </a:r>
          </a:p>
          <a:p>
            <a:pPr marL="0" marR="0" lvl="0" indent="0" algn="ctr" defTabSz="914400" rtl="0" eaLnBrk="1" fontAlgn="base" latinLnBrk="0" hangingPunct="1">
              <a:spcBef>
                <a:spcPct val="0"/>
              </a:spcBef>
              <a:spcAft>
                <a:spcPct val="0"/>
              </a:spcAft>
              <a:buClrTx/>
              <a:buSzTx/>
              <a:buFontTx/>
              <a:buNone/>
              <a:tabLst>
                <a:tab pos="-914400" algn="l"/>
              </a:tabLst>
            </a:pPr>
            <a:r>
              <a:rPr kumimoji="0" lang="en-CA" sz="2300" u="none" strike="noStrike" cap="none" normalizeH="0" baseline="0" dirty="0">
                <a:ln>
                  <a:noFill/>
                </a:ln>
                <a:effectLst/>
                <a:latin typeface="+mn-lt"/>
                <a:ea typeface="Times New Roman" pitchFamily="18" charset="0"/>
                <a:cs typeface="Arial" pitchFamily="34" charset="0"/>
              </a:rPr>
              <a:t>Access to a computer</a:t>
            </a:r>
            <a:r>
              <a:rPr kumimoji="0" lang="en-CA" sz="2300" u="none" strike="noStrike" cap="none" normalizeH="0" dirty="0">
                <a:ln>
                  <a:noFill/>
                </a:ln>
                <a:effectLst/>
                <a:latin typeface="+mn-lt"/>
                <a:ea typeface="Times New Roman" pitchFamily="18" charset="0"/>
                <a:cs typeface="Arial" pitchFamily="34" charset="0"/>
              </a:rPr>
              <a:t> and </a:t>
            </a:r>
            <a:r>
              <a:rPr lang="en-CA" sz="2300" dirty="0">
                <a:latin typeface="+mn-lt"/>
                <a:ea typeface="Times New Roman" pitchFamily="18" charset="0"/>
                <a:cs typeface="Arial" pitchFamily="34" charset="0"/>
              </a:rPr>
              <a:t>the internet.</a:t>
            </a:r>
          </a:p>
          <a:p>
            <a:pPr marL="0" marR="0" lvl="0" indent="0" algn="ctr" defTabSz="914400" rtl="0" eaLnBrk="1" fontAlgn="base" latinLnBrk="0" hangingPunct="1">
              <a:spcBef>
                <a:spcPct val="0"/>
              </a:spcBef>
              <a:spcAft>
                <a:spcPct val="0"/>
              </a:spcAft>
              <a:buClrTx/>
              <a:buSzTx/>
              <a:buFontTx/>
              <a:buNone/>
              <a:tabLst>
                <a:tab pos="-914400" algn="l"/>
              </a:tabLst>
            </a:pPr>
            <a:r>
              <a:rPr kumimoji="0" lang="en-CA" sz="2300" u="none" strike="noStrike" cap="none" normalizeH="0" baseline="0" dirty="0">
                <a:ln>
                  <a:noFill/>
                </a:ln>
                <a:effectLst/>
                <a:latin typeface="+mn-lt"/>
                <a:ea typeface="Times New Roman" pitchFamily="18" charset="0"/>
                <a:cs typeface="Arial" pitchFamily="34" charset="0"/>
              </a:rPr>
              <a:t>Access to Ryerson’s D2L system.</a:t>
            </a:r>
          </a:p>
          <a:p>
            <a:pPr marL="0" marR="0" lvl="0" indent="0" algn="ctr" defTabSz="914400" rtl="0" eaLnBrk="1" fontAlgn="base" latinLnBrk="0" hangingPunct="1">
              <a:spcBef>
                <a:spcPct val="0"/>
              </a:spcBef>
              <a:spcAft>
                <a:spcPct val="0"/>
              </a:spcAft>
              <a:buClrTx/>
              <a:buSzTx/>
              <a:buFontTx/>
              <a:buNone/>
              <a:tabLst>
                <a:tab pos="-914400" algn="l"/>
              </a:tabLst>
            </a:pPr>
            <a:r>
              <a:rPr lang="en-CA" sz="2300" dirty="0">
                <a:latin typeface="+mn-lt"/>
                <a:ea typeface="Times New Roman" pitchFamily="18" charset="0"/>
                <a:cs typeface="Arial" pitchFamily="34" charset="0"/>
              </a:rPr>
              <a:t>MS Office or equivalent acces</a:t>
            </a:r>
            <a:r>
              <a:rPr lang="en-CA" sz="2300" dirty="0">
                <a:ea typeface="Times New Roman" pitchFamily="18" charset="0"/>
                <a:cs typeface="Arial" pitchFamily="34" charset="0"/>
              </a:rPr>
              <a:t>s to </a:t>
            </a:r>
            <a:r>
              <a:rPr lang="en-CA" sz="2300" dirty="0">
                <a:latin typeface="+mn-lt"/>
                <a:ea typeface="Times New Roman" pitchFamily="18" charset="0"/>
                <a:cs typeface="Arial" pitchFamily="34" charset="0"/>
              </a:rPr>
              <a:t>Word and PowerPoint.</a:t>
            </a:r>
          </a:p>
          <a:p>
            <a:pPr marL="0" marR="0" lvl="0" indent="0" algn="ctr" defTabSz="914400" rtl="0" eaLnBrk="1" fontAlgn="base" latinLnBrk="0" hangingPunct="1">
              <a:spcBef>
                <a:spcPct val="0"/>
              </a:spcBef>
              <a:spcAft>
                <a:spcPct val="0"/>
              </a:spcAft>
              <a:buClrTx/>
              <a:buSzTx/>
              <a:buFontTx/>
              <a:buNone/>
              <a:tabLst>
                <a:tab pos="-914400" algn="l"/>
              </a:tabLst>
            </a:pPr>
            <a:endParaRPr kumimoji="0" lang="en-CA" sz="2300" u="none" strike="noStrike" cap="none" normalizeH="0" baseline="0" dirty="0">
              <a:ln>
                <a:noFill/>
              </a:ln>
              <a:effectLst/>
              <a:latin typeface="+mn-lt"/>
              <a:ea typeface="Times New Roman" pitchFamily="18" charset="0"/>
              <a:cs typeface="Arial" pitchFamily="34" charset="0"/>
            </a:endParaRPr>
          </a:p>
          <a:p>
            <a:pPr algn="ctr">
              <a:tabLst>
                <a:tab pos="-914400" algn="l"/>
              </a:tabLst>
            </a:pPr>
            <a:r>
              <a:rPr lang="en-CA" sz="2300" u="sng" dirty="0">
                <a:effectLst>
                  <a:outerShdw blurRad="38100" dist="38100" dir="2700000" algn="tl">
                    <a:srgbClr val="000000">
                      <a:alpha val="43137"/>
                    </a:srgbClr>
                  </a:outerShdw>
                </a:effectLst>
                <a:latin typeface="+mn-lt"/>
                <a:ea typeface="Times New Roman" pitchFamily="18" charset="0"/>
                <a:cs typeface="Arial" pitchFamily="34" charset="0"/>
              </a:rPr>
              <a:t>Platform used to create and run it.</a:t>
            </a:r>
          </a:p>
          <a:p>
            <a:pPr lvl="0" algn="ctr">
              <a:tabLst>
                <a:tab pos="-914400" algn="l"/>
              </a:tabLst>
            </a:pPr>
            <a:r>
              <a:rPr kumimoji="0" lang="en-CA" sz="2300" u="none" strike="noStrike" cap="none" normalizeH="0" baseline="0" dirty="0">
                <a:ln>
                  <a:noFill/>
                </a:ln>
                <a:effectLst/>
                <a:latin typeface="+mn-lt"/>
                <a:ea typeface="Times New Roman" pitchFamily="18" charset="0"/>
                <a:cs typeface="Arial" pitchFamily="34" charset="0"/>
              </a:rPr>
              <a:t>I use </a:t>
            </a:r>
            <a:r>
              <a:rPr lang="en-CA" sz="2300" dirty="0">
                <a:latin typeface="+mn-lt"/>
                <a:ea typeface="Times New Roman" pitchFamily="18" charset="0"/>
                <a:cs typeface="Arial" pitchFamily="34" charset="0"/>
              </a:rPr>
              <a:t>a small 5 </a:t>
            </a:r>
            <a:r>
              <a:rPr kumimoji="0" lang="en-CA" sz="2300" u="none" strike="noStrike" cap="none" normalizeH="0" baseline="0" dirty="0">
                <a:ln>
                  <a:noFill/>
                </a:ln>
                <a:effectLst/>
                <a:latin typeface="+mn-lt"/>
                <a:ea typeface="Times New Roman" pitchFamily="18" charset="0"/>
                <a:cs typeface="Arial" pitchFamily="34" charset="0"/>
              </a:rPr>
              <a:t>year old PC laptop with the latest versions of Windows and MS Office – nothing fancy.</a:t>
            </a:r>
          </a:p>
          <a:p>
            <a:pPr lvl="0" algn="ctr">
              <a:tabLst>
                <a:tab pos="-914400" algn="l"/>
              </a:tabLst>
            </a:pPr>
            <a:endParaRPr lang="en-CA" sz="2300" dirty="0">
              <a:latin typeface="+mn-lt"/>
              <a:ea typeface="Times New Roman" pitchFamily="18" charset="0"/>
              <a:cs typeface="Arial" pitchFamily="34" charset="0"/>
            </a:endParaRPr>
          </a:p>
          <a:p>
            <a:pPr lvl="0" algn="ctr">
              <a:tabLst>
                <a:tab pos="-914400" algn="l"/>
              </a:tabLst>
            </a:pPr>
            <a:r>
              <a:rPr kumimoji="0" lang="en-CA" sz="2300" u="none" strike="noStrike" cap="none" normalizeH="0" baseline="0" dirty="0">
                <a:ln>
                  <a:noFill/>
                </a:ln>
                <a:effectLst/>
                <a:latin typeface="+mn-lt"/>
                <a:ea typeface="Times New Roman" pitchFamily="18" charset="0"/>
                <a:cs typeface="Arial" pitchFamily="34" charset="0"/>
              </a:rPr>
              <a:t>If you use a Mac, Word and PowerPoint look and work slightly differently than on a PC and you’ll have to cope with this as I cannot help you there.</a:t>
            </a:r>
          </a:p>
          <a:p>
            <a:pPr lvl="0" algn="ctr">
              <a:tabLst>
                <a:tab pos="-914400" algn="l"/>
              </a:tabLst>
            </a:pPr>
            <a:endParaRPr lang="en-CA" sz="2300" dirty="0">
              <a:latin typeface="+mn-lt"/>
              <a:ea typeface="Times New Roman" pitchFamily="18" charset="0"/>
              <a:cs typeface="Arial" pitchFamily="34" charset="0"/>
            </a:endParaRPr>
          </a:p>
          <a:p>
            <a:pPr lvl="0" algn="ctr">
              <a:tabLst>
                <a:tab pos="-914400" algn="l"/>
              </a:tabLst>
            </a:pPr>
            <a:r>
              <a:rPr kumimoji="0" lang="en-CA" sz="2300" u="none" strike="noStrike" cap="none" normalizeH="0" baseline="0" dirty="0">
                <a:ln>
                  <a:noFill/>
                </a:ln>
                <a:effectLst/>
                <a:latin typeface="+mn-lt"/>
                <a:ea typeface="Times New Roman" pitchFamily="18" charset="0"/>
                <a:cs typeface="Arial" pitchFamily="34" charset="0"/>
              </a:rPr>
              <a:t>I use Rogers (supposedly) high speed internet – not really high speed nor the most reliable where I live in the city.</a:t>
            </a:r>
          </a:p>
        </p:txBody>
      </p:sp>
      <p:sp>
        <p:nvSpPr>
          <p:cNvPr id="4" name="Rectangle 3"/>
          <p:cNvSpPr/>
          <p:nvPr/>
        </p:nvSpPr>
        <p:spPr>
          <a:xfrm>
            <a:off x="0" y="-51375"/>
            <a:ext cx="9144000" cy="615553"/>
          </a:xfrm>
          <a:prstGeom prst="rect">
            <a:avLst/>
          </a:prstGeom>
        </p:spPr>
        <p:txBody>
          <a:bodyPr wrap="square">
            <a:spAutoFit/>
          </a:bodyPr>
          <a:lstStyle/>
          <a:p>
            <a:pPr algn="ctr">
              <a:defRPr/>
            </a:pPr>
            <a:r>
              <a:rPr lang="en-US" sz="3400" dirty="0">
                <a:effectLst>
                  <a:outerShdw blurRad="38100" dist="38100" dir="2700000" algn="tl">
                    <a:srgbClr val="000000">
                      <a:alpha val="43137"/>
                    </a:srgbClr>
                  </a:outerShdw>
                </a:effectLst>
                <a:latin typeface="+mn-lt"/>
              </a:rPr>
              <a:t>Software Used in This Course</a:t>
            </a:r>
          </a:p>
        </p:txBody>
      </p:sp>
      <p:sp>
        <p:nvSpPr>
          <p:cNvPr id="3" name="Slide Number Placeholder 2"/>
          <p:cNvSpPr>
            <a:spLocks noGrp="1"/>
          </p:cNvSpPr>
          <p:nvPr>
            <p:ph type="sldNum" sz="quarter" idx="12"/>
          </p:nvPr>
        </p:nvSpPr>
        <p:spPr/>
        <p:txBody>
          <a:bodyPr/>
          <a:lstStyle/>
          <a:p>
            <a:fld id="{CE601F45-5601-47AF-B199-AE75829AC8A9}" type="slidenum">
              <a:rPr lang="en-US" smtClean="0"/>
              <a:t>5</a:t>
            </a:fld>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325809504"/>
      </p:ext>
    </p:extLst>
  </p:cSld>
  <p:clrMapOvr>
    <a:masterClrMapping/>
  </p:clrMapOvr>
  <mc:AlternateContent xmlns:mc="http://schemas.openxmlformats.org/markup-compatibility/2006" xmlns:p14="http://schemas.microsoft.com/office/powerpoint/2010/main">
    <mc:Choice Requires="p14">
      <p:transition p14:dur="10" advTm="65725"/>
    </mc:Choice>
    <mc:Fallback xmlns="">
      <p:transition advTm="65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15713">
                                            <p:txEl>
                                              <p:pRg st="0" end="0"/>
                                            </p:txEl>
                                          </p:spTgt>
                                        </p:tgtEl>
                                        <p:attrNameLst>
                                          <p:attrName>style.visibility</p:attrName>
                                        </p:attrNameLst>
                                      </p:cBhvr>
                                      <p:to>
                                        <p:strVal val="visible"/>
                                      </p:to>
                                    </p:set>
                                    <p:animEffect transition="in" filter="dissolve">
                                      <p:cBhvr>
                                        <p:cTn id="11" dur="500"/>
                                        <p:tgtEl>
                                          <p:spTgt spid="11571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5713">
                                            <p:txEl>
                                              <p:pRg st="1" end="1"/>
                                            </p:txEl>
                                          </p:spTgt>
                                        </p:tgtEl>
                                        <p:attrNameLst>
                                          <p:attrName>style.visibility</p:attrName>
                                        </p:attrNameLst>
                                      </p:cBhvr>
                                      <p:to>
                                        <p:strVal val="visible"/>
                                      </p:to>
                                    </p:set>
                                    <p:animEffect transition="in" filter="dissolve">
                                      <p:cBhvr>
                                        <p:cTn id="16" dur="500"/>
                                        <p:tgtEl>
                                          <p:spTgt spid="11571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15713">
                                            <p:txEl>
                                              <p:pRg st="2" end="2"/>
                                            </p:txEl>
                                          </p:spTgt>
                                        </p:tgtEl>
                                        <p:attrNameLst>
                                          <p:attrName>style.visibility</p:attrName>
                                        </p:attrNameLst>
                                      </p:cBhvr>
                                      <p:to>
                                        <p:strVal val="visible"/>
                                      </p:to>
                                    </p:set>
                                    <p:animEffect transition="in" filter="dissolve">
                                      <p:cBhvr>
                                        <p:cTn id="21" dur="500"/>
                                        <p:tgtEl>
                                          <p:spTgt spid="11571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15713">
                                            <p:txEl>
                                              <p:pRg st="3" end="3"/>
                                            </p:txEl>
                                          </p:spTgt>
                                        </p:tgtEl>
                                        <p:attrNameLst>
                                          <p:attrName>style.visibility</p:attrName>
                                        </p:attrNameLst>
                                      </p:cBhvr>
                                      <p:to>
                                        <p:strVal val="visible"/>
                                      </p:to>
                                    </p:set>
                                    <p:animEffect transition="in" filter="dissolve">
                                      <p:cBhvr>
                                        <p:cTn id="26" dur="500"/>
                                        <p:tgtEl>
                                          <p:spTgt spid="11571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15713">
                                            <p:txEl>
                                              <p:pRg st="5" end="5"/>
                                            </p:txEl>
                                          </p:spTgt>
                                        </p:tgtEl>
                                        <p:attrNameLst>
                                          <p:attrName>style.visibility</p:attrName>
                                        </p:attrNameLst>
                                      </p:cBhvr>
                                      <p:to>
                                        <p:strVal val="visible"/>
                                      </p:to>
                                    </p:set>
                                    <p:animEffect transition="in" filter="dissolve">
                                      <p:cBhvr>
                                        <p:cTn id="31" dur="500"/>
                                        <p:tgtEl>
                                          <p:spTgt spid="11571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15713">
                                            <p:txEl>
                                              <p:pRg st="6" end="6"/>
                                            </p:txEl>
                                          </p:spTgt>
                                        </p:tgtEl>
                                        <p:attrNameLst>
                                          <p:attrName>style.visibility</p:attrName>
                                        </p:attrNameLst>
                                      </p:cBhvr>
                                      <p:to>
                                        <p:strVal val="visible"/>
                                      </p:to>
                                    </p:set>
                                    <p:animEffect transition="in" filter="dissolve">
                                      <p:cBhvr>
                                        <p:cTn id="36" dur="500"/>
                                        <p:tgtEl>
                                          <p:spTgt spid="11571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15713">
                                            <p:txEl>
                                              <p:pRg st="8" end="8"/>
                                            </p:txEl>
                                          </p:spTgt>
                                        </p:tgtEl>
                                        <p:attrNameLst>
                                          <p:attrName>style.visibility</p:attrName>
                                        </p:attrNameLst>
                                      </p:cBhvr>
                                      <p:to>
                                        <p:strVal val="visible"/>
                                      </p:to>
                                    </p:set>
                                    <p:animEffect transition="in" filter="dissolve">
                                      <p:cBhvr>
                                        <p:cTn id="41" dur="500"/>
                                        <p:tgtEl>
                                          <p:spTgt spid="11571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15713">
                                            <p:txEl>
                                              <p:pRg st="10" end="10"/>
                                            </p:txEl>
                                          </p:spTgt>
                                        </p:tgtEl>
                                        <p:attrNameLst>
                                          <p:attrName>style.visibility</p:attrName>
                                        </p:attrNameLst>
                                      </p:cBhvr>
                                      <p:to>
                                        <p:strVal val="visible"/>
                                      </p:to>
                                    </p:set>
                                    <p:animEffect transition="in" filter="dissolve">
                                      <p:cBhvr>
                                        <p:cTn id="46" dur="500"/>
                                        <p:tgtEl>
                                          <p:spTgt spid="11571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6200" y="4110289"/>
            <a:ext cx="9044167" cy="2352764"/>
          </a:xfrm>
          <a:prstGeom prst="rect">
            <a:avLst/>
          </a:prstGeom>
          <a:solidFill>
            <a:schemeClr val="tx2">
              <a:alpha val="10000"/>
            </a:schemeClr>
          </a:soli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sp>
        <p:nvSpPr>
          <p:cNvPr id="5" name="TextBox 4"/>
          <p:cNvSpPr txBox="1"/>
          <p:nvPr/>
        </p:nvSpPr>
        <p:spPr>
          <a:xfrm>
            <a:off x="33658" y="228600"/>
            <a:ext cx="9055177" cy="1107996"/>
          </a:xfrm>
          <a:prstGeom prst="rect">
            <a:avLst/>
          </a:prstGeom>
          <a:solidFill>
            <a:schemeClr val="accent1">
              <a:alpha val="10000"/>
            </a:schemeClr>
          </a:solidFill>
          <a:effectLst>
            <a:glow rad="139700">
              <a:schemeClr val="tx2">
                <a:alpha val="30000"/>
              </a:schemeClr>
            </a:glow>
          </a:effectLst>
        </p:spPr>
        <p:txBody>
          <a:bodyPr wrap="square" rtlCol="0">
            <a:spAutoFit/>
          </a:bodyPr>
          <a:lstStyle/>
          <a:p>
            <a:pPr algn="ctr"/>
            <a:r>
              <a:rPr lang="en-US" sz="2200" b="1" dirty="0"/>
              <a:t>PROXEMICS (Hall) – (DISTANCE)</a:t>
            </a:r>
          </a:p>
          <a:p>
            <a:pPr algn="ctr"/>
            <a:r>
              <a:rPr lang="en-US" sz="2200" b="1" dirty="0"/>
              <a:t>NORMAL DISTANCE---------------contrasted with--------------SOCIAL DISTANCE</a:t>
            </a:r>
          </a:p>
          <a:p>
            <a:pPr algn="ctr"/>
            <a:r>
              <a:rPr lang="en-US" sz="2200" b="1" dirty="0"/>
              <a:t>Linear  mileage  time  cognitive                     intimate   personal   social   public</a:t>
            </a:r>
          </a:p>
        </p:txBody>
      </p:sp>
      <p:cxnSp>
        <p:nvCxnSpPr>
          <p:cNvPr id="18" name="Straight Connector 17"/>
          <p:cNvCxnSpPr>
            <a:stCxn id="22" idx="1"/>
            <a:endCxn id="13" idx="3"/>
          </p:cNvCxnSpPr>
          <p:nvPr/>
        </p:nvCxnSpPr>
        <p:spPr>
          <a:xfrm flipH="1">
            <a:off x="2209799" y="4791165"/>
            <a:ext cx="1752602" cy="3839"/>
          </a:xfrm>
          <a:prstGeom prst="line">
            <a:avLst/>
          </a:prstGeom>
          <a:ln w="25400">
            <a:solidFill>
              <a:schemeClr val="tx1"/>
            </a:solidFill>
            <a:headEnd type="triangle" w="lg" len="lg"/>
            <a:tailEnd type="none"/>
          </a:ln>
          <a:effectLst>
            <a:glow rad="139700">
              <a:schemeClr val="tx2">
                <a:alpha val="40000"/>
              </a:schemeClr>
            </a:glow>
          </a:effectLst>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4668" y="1752600"/>
            <a:ext cx="9055177" cy="1785104"/>
          </a:xfrm>
          <a:prstGeom prst="rect">
            <a:avLst/>
          </a:prstGeom>
          <a:solidFill>
            <a:schemeClr val="accent1">
              <a:alpha val="10000"/>
            </a:schemeClr>
          </a:solidFill>
          <a:effectLst>
            <a:glow rad="139700">
              <a:schemeClr val="tx2">
                <a:alpha val="30000"/>
              </a:schemeClr>
            </a:glow>
          </a:effectLst>
        </p:spPr>
        <p:txBody>
          <a:bodyPr wrap="square" rtlCol="0">
            <a:spAutoFit/>
          </a:bodyPr>
          <a:lstStyle/>
          <a:p>
            <a:pPr algn="ctr"/>
            <a:r>
              <a:rPr lang="en-US" sz="2200" b="1" dirty="0"/>
              <a:t>TERRITORY – (SPACE)</a:t>
            </a:r>
          </a:p>
          <a:p>
            <a:pPr algn="ctr"/>
            <a:r>
              <a:rPr lang="en-US" sz="2200" b="1" dirty="0"/>
              <a:t>STRUCTURE-----------------------------contrasted with--------------------------------USE      </a:t>
            </a:r>
          </a:p>
          <a:p>
            <a:pPr algn="ctr"/>
            <a:r>
              <a:rPr lang="en-US" sz="2200" b="1" dirty="0"/>
              <a:t>(</a:t>
            </a:r>
            <a:r>
              <a:rPr lang="en-US" sz="2200" b="1" dirty="0" err="1"/>
              <a:t>Porteous</a:t>
            </a:r>
            <a:r>
              <a:rPr lang="en-US" sz="2200" b="1" dirty="0"/>
              <a:t>)                                                                                               (</a:t>
            </a:r>
            <a:r>
              <a:rPr lang="en-US" sz="2200" b="1" dirty="0" err="1"/>
              <a:t>Sonnenfeld</a:t>
            </a:r>
            <a:r>
              <a:rPr lang="en-US" sz="2200" b="1" dirty="0"/>
              <a:t>)</a:t>
            </a:r>
          </a:p>
          <a:p>
            <a:pPr algn="ctr"/>
            <a:r>
              <a:rPr lang="en-US" sz="2200" b="1" dirty="0"/>
              <a:t>personal     home                                                                behavioral    perceptual</a:t>
            </a:r>
          </a:p>
          <a:p>
            <a:pPr algn="ctr"/>
            <a:r>
              <a:rPr lang="en-US" sz="2200" b="1" dirty="0"/>
              <a:t>neighborhood     public                                              operational     geographical</a:t>
            </a:r>
          </a:p>
        </p:txBody>
      </p:sp>
      <p:sp>
        <p:nvSpPr>
          <p:cNvPr id="13" name="TextBox 12"/>
          <p:cNvSpPr txBox="1"/>
          <p:nvPr/>
        </p:nvSpPr>
        <p:spPr>
          <a:xfrm>
            <a:off x="990600" y="4379505"/>
            <a:ext cx="1219199" cy="830997"/>
          </a:xfrm>
          <a:prstGeom prst="rect">
            <a:avLst/>
          </a:prstGeom>
          <a:solidFill>
            <a:schemeClr val="tx2">
              <a:alpha val="30000"/>
            </a:schemeClr>
          </a:solidFill>
          <a:ln w="38100">
            <a:solidFill>
              <a:schemeClr val="accent1">
                <a:shade val="50000"/>
              </a:schemeClr>
            </a:solidFill>
          </a:ln>
        </p:spPr>
        <p:txBody>
          <a:bodyPr wrap="square" rtlCol="0">
            <a:spAutoFit/>
          </a:bodyPr>
          <a:lstStyle/>
          <a:p>
            <a:pPr algn="ctr"/>
            <a:r>
              <a:rPr lang="en-US" sz="2400" b="1" dirty="0"/>
              <a:t>REAL WORLD</a:t>
            </a:r>
          </a:p>
        </p:txBody>
      </p:sp>
      <p:sp>
        <p:nvSpPr>
          <p:cNvPr id="22" name="TextBox 21"/>
          <p:cNvSpPr txBox="1"/>
          <p:nvPr/>
        </p:nvSpPr>
        <p:spPr>
          <a:xfrm>
            <a:off x="3962401" y="4191000"/>
            <a:ext cx="1219199" cy="1200329"/>
          </a:xfrm>
          <a:prstGeom prst="rect">
            <a:avLst/>
          </a:prstGeom>
          <a:solidFill>
            <a:schemeClr val="tx2">
              <a:alpha val="30000"/>
            </a:schemeClr>
          </a:solidFill>
          <a:ln w="38100">
            <a:solidFill>
              <a:schemeClr val="accent1">
                <a:shade val="50000"/>
              </a:schemeClr>
            </a:solidFill>
          </a:ln>
        </p:spPr>
        <p:txBody>
          <a:bodyPr wrap="square" rtlCol="0">
            <a:spAutoFit/>
          </a:bodyPr>
          <a:lstStyle/>
          <a:p>
            <a:pPr algn="ctr"/>
            <a:endParaRPr lang="en-US" sz="2400" b="1" dirty="0"/>
          </a:p>
          <a:p>
            <a:pPr algn="ctr"/>
            <a:r>
              <a:rPr lang="en-US" sz="2400" b="1" dirty="0"/>
              <a:t>FILTERS</a:t>
            </a:r>
          </a:p>
          <a:p>
            <a:pPr algn="ctr"/>
            <a:endParaRPr lang="en-US" sz="2400" b="1" dirty="0"/>
          </a:p>
        </p:txBody>
      </p:sp>
      <p:sp>
        <p:nvSpPr>
          <p:cNvPr id="24" name="TextBox 23"/>
          <p:cNvSpPr txBox="1"/>
          <p:nvPr/>
        </p:nvSpPr>
        <p:spPr>
          <a:xfrm>
            <a:off x="7238999" y="4564797"/>
            <a:ext cx="1219199" cy="830997"/>
          </a:xfrm>
          <a:prstGeom prst="rect">
            <a:avLst/>
          </a:prstGeom>
          <a:solidFill>
            <a:schemeClr val="tx2">
              <a:alpha val="30000"/>
            </a:schemeClr>
          </a:solidFill>
          <a:ln w="38100">
            <a:solidFill>
              <a:schemeClr val="accent1">
                <a:shade val="50000"/>
              </a:schemeClr>
            </a:solidFill>
          </a:ln>
        </p:spPr>
        <p:txBody>
          <a:bodyPr wrap="square" rtlCol="0">
            <a:spAutoFit/>
          </a:bodyPr>
          <a:lstStyle/>
          <a:p>
            <a:pPr algn="ctr"/>
            <a:endParaRPr lang="en-US" sz="2400" b="1" dirty="0"/>
          </a:p>
          <a:p>
            <a:pPr algn="ctr"/>
            <a:r>
              <a:rPr lang="en-US" sz="2400" b="1" dirty="0"/>
              <a:t>YOURS</a:t>
            </a:r>
          </a:p>
        </p:txBody>
      </p:sp>
      <p:sp>
        <p:nvSpPr>
          <p:cNvPr id="25" name="TextBox 24"/>
          <p:cNvSpPr txBox="1"/>
          <p:nvPr/>
        </p:nvSpPr>
        <p:spPr>
          <a:xfrm>
            <a:off x="7239000" y="4198203"/>
            <a:ext cx="1219199" cy="830997"/>
          </a:xfrm>
          <a:prstGeom prst="rect">
            <a:avLst/>
          </a:prstGeom>
          <a:solidFill>
            <a:schemeClr val="tx2">
              <a:alpha val="30000"/>
            </a:schemeClr>
          </a:solidFill>
          <a:ln w="38100">
            <a:solidFill>
              <a:schemeClr val="accent1">
                <a:shade val="50000"/>
              </a:schemeClr>
            </a:solidFill>
          </a:ln>
        </p:spPr>
        <p:txBody>
          <a:bodyPr wrap="square" rtlCol="0">
            <a:spAutoFit/>
          </a:bodyPr>
          <a:lstStyle/>
          <a:p>
            <a:pPr algn="ctr"/>
            <a:r>
              <a:rPr lang="en-US" sz="2400" b="1" dirty="0"/>
              <a:t>MINE</a:t>
            </a:r>
          </a:p>
          <a:p>
            <a:pPr algn="ctr"/>
            <a:endParaRPr lang="en-US" sz="2400" b="1" dirty="0"/>
          </a:p>
        </p:txBody>
      </p:sp>
      <p:cxnSp>
        <p:nvCxnSpPr>
          <p:cNvPr id="27" name="Straight Connector 26"/>
          <p:cNvCxnSpPr/>
          <p:nvPr/>
        </p:nvCxnSpPr>
        <p:spPr>
          <a:xfrm flipH="1">
            <a:off x="5181600" y="4791164"/>
            <a:ext cx="2057400" cy="3840"/>
          </a:xfrm>
          <a:prstGeom prst="line">
            <a:avLst/>
          </a:prstGeom>
          <a:ln w="25400">
            <a:solidFill>
              <a:schemeClr val="tx1"/>
            </a:solidFill>
            <a:headEnd type="triangle" w="lg" len="lg"/>
            <a:tailEnd type="none"/>
          </a:ln>
          <a:effectLst>
            <a:glow rad="139700">
              <a:schemeClr val="tx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5181600" y="4791165"/>
            <a:ext cx="2057399" cy="419337"/>
          </a:xfrm>
          <a:prstGeom prst="line">
            <a:avLst/>
          </a:prstGeom>
          <a:ln w="25400">
            <a:solidFill>
              <a:schemeClr val="tx1"/>
            </a:solidFill>
            <a:headEnd type="triangle" w="lg" len="lg"/>
            <a:tailEnd type="none"/>
          </a:ln>
          <a:effectLst>
            <a:glow rad="139700">
              <a:schemeClr val="tx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22" idx="3"/>
          </p:cNvCxnSpPr>
          <p:nvPr/>
        </p:nvCxnSpPr>
        <p:spPr>
          <a:xfrm flipH="1">
            <a:off x="5181600" y="4379505"/>
            <a:ext cx="2057399" cy="411660"/>
          </a:xfrm>
          <a:prstGeom prst="line">
            <a:avLst/>
          </a:prstGeom>
          <a:ln w="25400">
            <a:solidFill>
              <a:schemeClr val="tx1"/>
            </a:solidFill>
            <a:headEnd type="triangle" w="lg" len="lg"/>
            <a:tailEnd type="none"/>
          </a:ln>
          <a:effectLst>
            <a:glow rad="139700">
              <a:schemeClr val="tx2">
                <a:alpha val="40000"/>
              </a:schemeClr>
            </a:glow>
          </a:effectLst>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73268" y="3733800"/>
            <a:ext cx="8610600" cy="400110"/>
          </a:xfrm>
          <a:prstGeom prst="rect">
            <a:avLst/>
          </a:prstGeom>
          <a:solidFill>
            <a:schemeClr val="accent2">
              <a:alpha val="20000"/>
            </a:schemeClr>
          </a:solidFill>
          <a:effectLst>
            <a:glow rad="101600">
              <a:schemeClr val="accent2">
                <a:satMod val="175000"/>
                <a:alpha val="40000"/>
              </a:schemeClr>
            </a:glow>
          </a:effectLst>
        </p:spPr>
        <p:txBody>
          <a:bodyPr wrap="square" rtlCol="0">
            <a:spAutoFit/>
          </a:bodyPr>
          <a:lstStyle/>
          <a:p>
            <a:pPr algn="ctr"/>
            <a:r>
              <a:rPr lang="en-US" sz="2000" b="1" dirty="0"/>
              <a:t>THE PERCEPTION PROCESS</a:t>
            </a:r>
          </a:p>
        </p:txBody>
      </p:sp>
      <p:sp>
        <p:nvSpPr>
          <p:cNvPr id="37" name="TextBox 36"/>
          <p:cNvSpPr txBox="1"/>
          <p:nvPr/>
        </p:nvSpPr>
        <p:spPr>
          <a:xfrm>
            <a:off x="152400" y="5634307"/>
            <a:ext cx="1219199" cy="461665"/>
          </a:xfrm>
          <a:prstGeom prst="rect">
            <a:avLst/>
          </a:prstGeom>
          <a:solidFill>
            <a:schemeClr val="tx2">
              <a:alpha val="30000"/>
            </a:schemeClr>
          </a:solidFill>
          <a:ln w="38100">
            <a:solidFill>
              <a:schemeClr val="accent1">
                <a:shade val="50000"/>
              </a:schemeClr>
            </a:solidFill>
          </a:ln>
        </p:spPr>
        <p:txBody>
          <a:bodyPr wrap="square" rtlCol="0">
            <a:spAutoFit/>
          </a:bodyPr>
          <a:lstStyle/>
          <a:p>
            <a:pPr algn="ctr"/>
            <a:r>
              <a:rPr lang="en-US" sz="2400" b="1" dirty="0"/>
              <a:t>EVENTS</a:t>
            </a:r>
          </a:p>
        </p:txBody>
      </p:sp>
      <p:sp>
        <p:nvSpPr>
          <p:cNvPr id="38" name="TextBox 37"/>
          <p:cNvSpPr txBox="1"/>
          <p:nvPr/>
        </p:nvSpPr>
        <p:spPr>
          <a:xfrm>
            <a:off x="2057400" y="5641031"/>
            <a:ext cx="1952302" cy="461665"/>
          </a:xfrm>
          <a:prstGeom prst="rect">
            <a:avLst/>
          </a:prstGeom>
          <a:solidFill>
            <a:schemeClr val="tx2">
              <a:alpha val="30000"/>
            </a:schemeClr>
          </a:solidFill>
          <a:ln w="38100">
            <a:solidFill>
              <a:schemeClr val="accent1">
                <a:shade val="50000"/>
              </a:schemeClr>
            </a:solidFill>
          </a:ln>
        </p:spPr>
        <p:txBody>
          <a:bodyPr wrap="square" rtlCol="0">
            <a:spAutoFit/>
          </a:bodyPr>
          <a:lstStyle/>
          <a:p>
            <a:pPr algn="ctr"/>
            <a:r>
              <a:rPr lang="en-US" sz="2400" b="1" dirty="0"/>
              <a:t>PERCEPTION</a:t>
            </a:r>
          </a:p>
        </p:txBody>
      </p:sp>
      <p:sp>
        <p:nvSpPr>
          <p:cNvPr id="39" name="TextBox 38"/>
          <p:cNvSpPr txBox="1"/>
          <p:nvPr/>
        </p:nvSpPr>
        <p:spPr>
          <a:xfrm>
            <a:off x="4876800" y="5641032"/>
            <a:ext cx="1904999" cy="461665"/>
          </a:xfrm>
          <a:prstGeom prst="rect">
            <a:avLst/>
          </a:prstGeom>
          <a:solidFill>
            <a:schemeClr val="tx2">
              <a:alpha val="30000"/>
            </a:schemeClr>
          </a:solidFill>
          <a:ln w="38100">
            <a:solidFill>
              <a:schemeClr val="accent1">
                <a:shade val="50000"/>
              </a:schemeClr>
            </a:solidFill>
          </a:ln>
        </p:spPr>
        <p:txBody>
          <a:bodyPr wrap="square" rtlCol="0">
            <a:spAutoFit/>
          </a:bodyPr>
          <a:lstStyle/>
          <a:p>
            <a:pPr algn="ctr"/>
            <a:r>
              <a:rPr lang="en-US" sz="2400" b="1" dirty="0"/>
              <a:t>CONSTRUCTS</a:t>
            </a:r>
          </a:p>
        </p:txBody>
      </p:sp>
      <p:sp>
        <p:nvSpPr>
          <p:cNvPr id="40" name="TextBox 39"/>
          <p:cNvSpPr txBox="1"/>
          <p:nvPr/>
        </p:nvSpPr>
        <p:spPr>
          <a:xfrm>
            <a:off x="7334908" y="5641032"/>
            <a:ext cx="1656692" cy="461665"/>
          </a:xfrm>
          <a:prstGeom prst="rect">
            <a:avLst/>
          </a:prstGeom>
          <a:solidFill>
            <a:schemeClr val="tx2">
              <a:alpha val="30000"/>
            </a:schemeClr>
          </a:solidFill>
          <a:ln w="38100">
            <a:solidFill>
              <a:schemeClr val="accent1">
                <a:shade val="50000"/>
              </a:schemeClr>
            </a:solidFill>
          </a:ln>
        </p:spPr>
        <p:txBody>
          <a:bodyPr wrap="square" rtlCol="0">
            <a:spAutoFit/>
          </a:bodyPr>
          <a:lstStyle/>
          <a:p>
            <a:pPr algn="ctr"/>
            <a:r>
              <a:rPr lang="en-US" sz="2400" b="1" dirty="0"/>
              <a:t>CONCEPTS</a:t>
            </a:r>
          </a:p>
        </p:txBody>
      </p:sp>
      <p:cxnSp>
        <p:nvCxnSpPr>
          <p:cNvPr id="41" name="Straight Connector 40"/>
          <p:cNvCxnSpPr>
            <a:stCxn id="38" idx="1"/>
            <a:endCxn id="37" idx="3"/>
          </p:cNvCxnSpPr>
          <p:nvPr/>
        </p:nvCxnSpPr>
        <p:spPr>
          <a:xfrm flipH="1" flipV="1">
            <a:off x="1371599" y="5865140"/>
            <a:ext cx="685801" cy="6724"/>
          </a:xfrm>
          <a:prstGeom prst="line">
            <a:avLst/>
          </a:prstGeom>
          <a:ln w="25400">
            <a:solidFill>
              <a:schemeClr val="tx1"/>
            </a:solidFill>
            <a:headEnd type="triangle" w="lg" len="lg"/>
            <a:tailEnd type="none"/>
          </a:ln>
          <a:effectLst>
            <a:glow rad="139700">
              <a:schemeClr val="tx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39" idx="1"/>
          </p:cNvCxnSpPr>
          <p:nvPr/>
        </p:nvCxnSpPr>
        <p:spPr>
          <a:xfrm flipH="1" flipV="1">
            <a:off x="3933501" y="5865139"/>
            <a:ext cx="943299" cy="6726"/>
          </a:xfrm>
          <a:prstGeom prst="line">
            <a:avLst/>
          </a:prstGeom>
          <a:ln w="25400">
            <a:solidFill>
              <a:schemeClr val="tx1"/>
            </a:solidFill>
            <a:headEnd type="triangle" w="lg" len="lg"/>
            <a:tailEnd type="none"/>
          </a:ln>
          <a:effectLst>
            <a:glow rad="139700">
              <a:schemeClr val="tx2">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40" idx="1"/>
            <a:endCxn id="39" idx="3"/>
          </p:cNvCxnSpPr>
          <p:nvPr/>
        </p:nvCxnSpPr>
        <p:spPr>
          <a:xfrm flipH="1">
            <a:off x="6781799" y="5871865"/>
            <a:ext cx="553109" cy="0"/>
          </a:xfrm>
          <a:prstGeom prst="line">
            <a:avLst/>
          </a:prstGeom>
          <a:ln w="25400">
            <a:solidFill>
              <a:schemeClr val="tx1"/>
            </a:solidFill>
            <a:headEnd type="triangle" w="lg" len="lg"/>
            <a:tailEnd type="none"/>
          </a:ln>
          <a:effectLst>
            <a:glow rad="139700">
              <a:schemeClr val="tx2">
                <a:alpha val="40000"/>
              </a:schemeClr>
            </a:glow>
          </a:effectLst>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04800" y="6305490"/>
            <a:ext cx="8610600" cy="400110"/>
          </a:xfrm>
          <a:prstGeom prst="rect">
            <a:avLst/>
          </a:prstGeom>
          <a:solidFill>
            <a:schemeClr val="accent2">
              <a:alpha val="20000"/>
            </a:schemeClr>
          </a:solidFill>
          <a:effectLst>
            <a:glow rad="101600">
              <a:schemeClr val="accent2">
                <a:satMod val="175000"/>
                <a:alpha val="40000"/>
              </a:schemeClr>
            </a:glow>
          </a:effectLst>
        </p:spPr>
        <p:txBody>
          <a:bodyPr wrap="square" rtlCol="0">
            <a:spAutoFit/>
          </a:bodyPr>
          <a:lstStyle/>
          <a:p>
            <a:pPr algn="ctr"/>
            <a:r>
              <a:rPr lang="en-US" sz="2000" b="1" dirty="0"/>
              <a:t>… and how it influences and is influenced by …</a:t>
            </a:r>
          </a:p>
        </p:txBody>
      </p:sp>
      <p:cxnSp>
        <p:nvCxnSpPr>
          <p:cNvPr id="6" name="Straight Arrow Connector 5"/>
          <p:cNvCxnSpPr/>
          <p:nvPr/>
        </p:nvCxnSpPr>
        <p:spPr>
          <a:xfrm flipH="1">
            <a:off x="1600199" y="6557917"/>
            <a:ext cx="609600" cy="30008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086928" y="6560275"/>
            <a:ext cx="456872" cy="30008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239000" y="4567535"/>
            <a:ext cx="1219199" cy="461665"/>
          </a:xfrm>
          <a:prstGeom prst="rect">
            <a:avLst/>
          </a:prstGeom>
          <a:solidFill>
            <a:schemeClr val="tx2">
              <a:alpha val="30000"/>
            </a:schemeClr>
          </a:solidFill>
          <a:ln w="38100">
            <a:solidFill>
              <a:schemeClr val="accent1">
                <a:shade val="50000"/>
              </a:schemeClr>
            </a:solidFill>
          </a:ln>
        </p:spPr>
        <p:txBody>
          <a:bodyPr wrap="square" rtlCol="0">
            <a:spAutoFit/>
          </a:bodyPr>
          <a:lstStyle/>
          <a:p>
            <a:pPr algn="ctr"/>
            <a:r>
              <a:rPr lang="en-US" sz="2400" b="1" dirty="0">
                <a:solidFill>
                  <a:srgbClr val="FFFF00"/>
                </a:solidFill>
              </a:rPr>
              <a:t>OURS</a:t>
            </a:r>
          </a:p>
        </p:txBody>
      </p:sp>
      <p:sp>
        <p:nvSpPr>
          <p:cNvPr id="2" name="Slide Number Placeholder 1"/>
          <p:cNvSpPr>
            <a:spLocks noGrp="1"/>
          </p:cNvSpPr>
          <p:nvPr>
            <p:ph type="sldNum" sz="quarter" idx="12"/>
          </p:nvPr>
        </p:nvSpPr>
        <p:spPr/>
        <p:txBody>
          <a:bodyPr/>
          <a:lstStyle/>
          <a:p>
            <a:fld id="{CE601F45-5601-47AF-B199-AE75829AC8A9}" type="slidenum">
              <a:rPr lang="en-US" smtClean="0"/>
              <a:t>50</a:t>
            </a:fld>
            <a:endParaRPr lang="en-US"/>
          </a:p>
        </p:txBody>
      </p:sp>
      <p:pic>
        <p:nvPicPr>
          <p:cNvPr id="4" name="Audio 3">
            <a:hlinkClick r:id="" action="ppaction://media"/>
            <a:extLst>
              <a:ext uri="{FF2B5EF4-FFF2-40B4-BE49-F238E27FC236}">
                <a16:creationId xmlns:a16="http://schemas.microsoft.com/office/drawing/2014/main" id="{D2349C20-3D61-473D-B990-6D05C0F0AAA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1623076464"/>
      </p:ext>
    </p:extLst>
  </p:cSld>
  <p:clrMapOvr>
    <a:masterClrMapping/>
  </p:clrMapOvr>
  <p:transition spd="slow" advTm="14552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500"/>
                                        <p:tgtEl>
                                          <p:spTgt spid="19">
                                            <p:txEl>
                                              <p:pRg st="0" end="0"/>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9">
                                            <p:txEl>
                                              <p:pRg st="1" end="1"/>
                                            </p:txEl>
                                          </p:spTgt>
                                        </p:tgtEl>
                                        <p:attrNameLst>
                                          <p:attrName>style.visibility</p:attrName>
                                        </p:attrNameLst>
                                      </p:cBhvr>
                                      <p:to>
                                        <p:strVal val="visible"/>
                                      </p:to>
                                    </p:set>
                                    <p:animEffect transition="in" filter="fade">
                                      <p:cBhvr>
                                        <p:cTn id="28" dur="500"/>
                                        <p:tgtEl>
                                          <p:spTgt spid="19">
                                            <p:txEl>
                                              <p:pRg st="1" end="1"/>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9">
                                            <p:txEl>
                                              <p:pRg st="2" end="2"/>
                                            </p:txEl>
                                          </p:spTgt>
                                        </p:tgtEl>
                                        <p:attrNameLst>
                                          <p:attrName>style.visibility</p:attrName>
                                        </p:attrNameLst>
                                      </p:cBhvr>
                                      <p:to>
                                        <p:strVal val="visible"/>
                                      </p:to>
                                    </p:set>
                                    <p:animEffect transition="in" filter="fade">
                                      <p:cBhvr>
                                        <p:cTn id="32" dur="500"/>
                                        <p:tgtEl>
                                          <p:spTgt spid="19">
                                            <p:txEl>
                                              <p:pRg st="2" end="2"/>
                                            </p:txEl>
                                          </p:spTgt>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9">
                                            <p:txEl>
                                              <p:pRg st="3" end="3"/>
                                            </p:txEl>
                                          </p:spTgt>
                                        </p:tgtEl>
                                        <p:attrNameLst>
                                          <p:attrName>style.visibility</p:attrName>
                                        </p:attrNameLst>
                                      </p:cBhvr>
                                      <p:to>
                                        <p:strVal val="visible"/>
                                      </p:to>
                                    </p:set>
                                    <p:animEffect transition="in" filter="fade">
                                      <p:cBhvr>
                                        <p:cTn id="36" dur="500"/>
                                        <p:tgtEl>
                                          <p:spTgt spid="19">
                                            <p:txEl>
                                              <p:pRg st="3" end="3"/>
                                            </p:txEl>
                                          </p:spTgt>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19">
                                            <p:txEl>
                                              <p:pRg st="4" end="4"/>
                                            </p:txEl>
                                          </p:spTgt>
                                        </p:tgtEl>
                                        <p:attrNameLst>
                                          <p:attrName>style.visibility</p:attrName>
                                        </p:attrNameLst>
                                      </p:cBhvr>
                                      <p:to>
                                        <p:strVal val="visible"/>
                                      </p:to>
                                    </p:set>
                                    <p:animEffect transition="in" filter="fade">
                                      <p:cBhvr>
                                        <p:cTn id="40" dur="500"/>
                                        <p:tgtEl>
                                          <p:spTgt spid="19">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par>
                          <p:cTn id="59" fill="hold">
                            <p:stCondLst>
                              <p:cond delay="1500"/>
                            </p:stCondLst>
                            <p:childTnLst>
                              <p:par>
                                <p:cTn id="60" presetID="10" presetClass="entr" presetSubtype="0" fill="hold"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par>
                          <p:cTn id="63" fill="hold">
                            <p:stCondLst>
                              <p:cond delay="2000"/>
                            </p:stCondLst>
                            <p:childTnLst>
                              <p:par>
                                <p:cTn id="64" presetID="10" presetClass="entr" presetSubtype="0" fill="hold" grpId="0" nodeType="after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par>
                          <p:cTn id="71" fill="hold">
                            <p:stCondLst>
                              <p:cond delay="3000"/>
                            </p:stCondLst>
                            <p:childTnLst>
                              <p:par>
                                <p:cTn id="72" presetID="10" presetClass="entr" presetSubtype="0" fill="hold" grpId="0" nodeType="after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cTn>
                              </p:par>
                            </p:childTnLst>
                          </p:cTn>
                        </p:par>
                        <p:par>
                          <p:cTn id="75" fill="hold">
                            <p:stCondLst>
                              <p:cond delay="3500"/>
                            </p:stCondLst>
                            <p:childTnLst>
                              <p:par>
                                <p:cTn id="76" presetID="10" presetClass="entr" presetSubtype="0" fill="hold" nodeType="after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500"/>
                                        <p:tgtEl>
                                          <p:spTgt spid="27"/>
                                        </p:tgtEl>
                                      </p:cBhvr>
                                    </p:animEffect>
                                  </p:childTnLst>
                                </p:cTn>
                              </p:par>
                            </p:childTnLst>
                          </p:cTn>
                        </p:par>
                        <p:par>
                          <p:cTn id="79" fill="hold">
                            <p:stCondLst>
                              <p:cond delay="4000"/>
                            </p:stCondLst>
                            <p:childTnLst>
                              <p:par>
                                <p:cTn id="80" presetID="10" presetClass="entr" presetSubtype="0" fill="hold" grpId="0" nodeType="after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fade">
                                      <p:cBhvr>
                                        <p:cTn id="87" dur="500"/>
                                        <p:tgtEl>
                                          <p:spTgt spid="37"/>
                                        </p:tgtEl>
                                      </p:cBhvr>
                                    </p:animEffec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fade">
                                      <p:cBhvr>
                                        <p:cTn id="91" dur="500"/>
                                        <p:tgtEl>
                                          <p:spTgt spid="41"/>
                                        </p:tgtEl>
                                      </p:cBhvr>
                                    </p:animEffect>
                                  </p:childTnLst>
                                </p:cTn>
                              </p:par>
                            </p:childTnLst>
                          </p:cTn>
                        </p:par>
                        <p:par>
                          <p:cTn id="92" fill="hold">
                            <p:stCondLst>
                              <p:cond delay="1000"/>
                            </p:stCondLst>
                            <p:childTnLst>
                              <p:par>
                                <p:cTn id="93" presetID="10" presetClass="entr" presetSubtype="0" fill="hold" grpId="0" nodeType="after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500"/>
                                        <p:tgtEl>
                                          <p:spTgt spid="38"/>
                                        </p:tgtEl>
                                      </p:cBhvr>
                                    </p:animEffect>
                                  </p:childTnLst>
                                </p:cTn>
                              </p:par>
                            </p:childTnLst>
                          </p:cTn>
                        </p:par>
                        <p:par>
                          <p:cTn id="96" fill="hold">
                            <p:stCondLst>
                              <p:cond delay="1500"/>
                            </p:stCondLst>
                            <p:childTnLst>
                              <p:par>
                                <p:cTn id="97" presetID="10" presetClass="entr" presetSubtype="0" fill="hold" nodeType="afterEffect">
                                  <p:stCondLst>
                                    <p:cond delay="0"/>
                                  </p:stCondLst>
                                  <p:childTnLst>
                                    <p:set>
                                      <p:cBhvr>
                                        <p:cTn id="98" dur="1" fill="hold">
                                          <p:stCondLst>
                                            <p:cond delay="0"/>
                                          </p:stCondLst>
                                        </p:cTn>
                                        <p:tgtEl>
                                          <p:spTgt spid="44"/>
                                        </p:tgtEl>
                                        <p:attrNameLst>
                                          <p:attrName>style.visibility</p:attrName>
                                        </p:attrNameLst>
                                      </p:cBhvr>
                                      <p:to>
                                        <p:strVal val="visible"/>
                                      </p:to>
                                    </p:set>
                                    <p:animEffect transition="in" filter="fade">
                                      <p:cBhvr>
                                        <p:cTn id="99" dur="500"/>
                                        <p:tgtEl>
                                          <p:spTgt spid="44"/>
                                        </p:tgtEl>
                                      </p:cBhvr>
                                    </p:animEffect>
                                  </p:childTnLst>
                                </p:cTn>
                              </p:par>
                            </p:childTnLst>
                          </p:cTn>
                        </p:par>
                        <p:par>
                          <p:cTn id="100" fill="hold">
                            <p:stCondLst>
                              <p:cond delay="2000"/>
                            </p:stCondLst>
                            <p:childTnLst>
                              <p:par>
                                <p:cTn id="101" presetID="10" presetClass="entr" presetSubtype="0" fill="hold" grpId="0" nodeType="afterEffect">
                                  <p:stCondLst>
                                    <p:cond delay="0"/>
                                  </p:stCondLst>
                                  <p:childTnLst>
                                    <p:set>
                                      <p:cBhvr>
                                        <p:cTn id="102" dur="1" fill="hold">
                                          <p:stCondLst>
                                            <p:cond delay="0"/>
                                          </p:stCondLst>
                                        </p:cTn>
                                        <p:tgtEl>
                                          <p:spTgt spid="39"/>
                                        </p:tgtEl>
                                        <p:attrNameLst>
                                          <p:attrName>style.visibility</p:attrName>
                                        </p:attrNameLst>
                                      </p:cBhvr>
                                      <p:to>
                                        <p:strVal val="visible"/>
                                      </p:to>
                                    </p:set>
                                    <p:animEffect transition="in" filter="fade">
                                      <p:cBhvr>
                                        <p:cTn id="103" dur="500"/>
                                        <p:tgtEl>
                                          <p:spTgt spid="39"/>
                                        </p:tgtEl>
                                      </p:cBhvr>
                                    </p:animEffect>
                                  </p:childTnLst>
                                </p:cTn>
                              </p:par>
                            </p:childTnLst>
                          </p:cTn>
                        </p:par>
                        <p:par>
                          <p:cTn id="104" fill="hold">
                            <p:stCondLst>
                              <p:cond delay="2500"/>
                            </p:stCondLst>
                            <p:childTnLst>
                              <p:par>
                                <p:cTn id="105" presetID="10" presetClass="entr" presetSubtype="0" fill="hold" nodeType="after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fade">
                                      <p:cBhvr>
                                        <p:cTn id="107" dur="500"/>
                                        <p:tgtEl>
                                          <p:spTgt spid="47"/>
                                        </p:tgtEl>
                                      </p:cBhvr>
                                    </p:animEffect>
                                  </p:childTnLst>
                                </p:cTn>
                              </p:par>
                            </p:childTnLst>
                          </p:cTn>
                        </p:par>
                        <p:par>
                          <p:cTn id="108" fill="hold">
                            <p:stCondLst>
                              <p:cond delay="3000"/>
                            </p:stCondLst>
                            <p:childTnLst>
                              <p:par>
                                <p:cTn id="109" presetID="10" presetClass="entr" presetSubtype="0" fill="hold" grpId="0" nodeType="afterEffect">
                                  <p:stCondLst>
                                    <p:cond delay="0"/>
                                  </p:stCondLst>
                                  <p:childTnLst>
                                    <p:set>
                                      <p:cBhvr>
                                        <p:cTn id="110" dur="1" fill="hold">
                                          <p:stCondLst>
                                            <p:cond delay="0"/>
                                          </p:stCondLst>
                                        </p:cTn>
                                        <p:tgtEl>
                                          <p:spTgt spid="40"/>
                                        </p:tgtEl>
                                        <p:attrNameLst>
                                          <p:attrName>style.visibility</p:attrName>
                                        </p:attrNameLst>
                                      </p:cBhvr>
                                      <p:to>
                                        <p:strVal val="visible"/>
                                      </p:to>
                                    </p:set>
                                    <p:animEffect transition="in" filter="fade">
                                      <p:cBhvr>
                                        <p:cTn id="111" dur="500"/>
                                        <p:tgtEl>
                                          <p:spTgt spid="40"/>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51"/>
                                        </p:tgtEl>
                                        <p:attrNameLst>
                                          <p:attrName>style.visibility</p:attrName>
                                        </p:attrNameLst>
                                      </p:cBhvr>
                                      <p:to>
                                        <p:strVal val="visible"/>
                                      </p:to>
                                    </p:set>
                                    <p:animEffect transition="in" filter="fade">
                                      <p:cBhvr>
                                        <p:cTn id="116" dur="500"/>
                                        <p:tgtEl>
                                          <p:spTgt spid="51"/>
                                        </p:tgtEl>
                                      </p:cBhvr>
                                    </p:animEffect>
                                  </p:childTnLst>
                                </p:cTn>
                              </p:par>
                              <p:par>
                                <p:cTn id="117" presetID="10" presetClass="entr" presetSubtype="0" fill="hold" nodeType="with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fade">
                                      <p:cBhvr>
                                        <p:cTn id="119" dur="500"/>
                                        <p:tgtEl>
                                          <p:spTgt spid="29"/>
                                        </p:tgtEl>
                                      </p:cBhvr>
                                    </p:animEffect>
                                  </p:childTnLst>
                                </p:cTn>
                              </p:par>
                              <p:par>
                                <p:cTn id="120" presetID="10" presetClass="entr" presetSubtype="0" fill="hold" nodeType="withEffect">
                                  <p:stCondLst>
                                    <p:cond delay="0"/>
                                  </p:stCondLst>
                                  <p:childTnLst>
                                    <p:set>
                                      <p:cBhvr>
                                        <p:cTn id="121" dur="1" fill="hold">
                                          <p:stCondLst>
                                            <p:cond delay="0"/>
                                          </p:stCondLst>
                                        </p:cTn>
                                        <p:tgtEl>
                                          <p:spTgt spid="6"/>
                                        </p:tgtEl>
                                        <p:attrNameLst>
                                          <p:attrName>style.visibility</p:attrName>
                                        </p:attrNameLst>
                                      </p:cBhvr>
                                      <p:to>
                                        <p:strVal val="visible"/>
                                      </p:to>
                                    </p:set>
                                    <p:animEffect transition="in" filter="fade">
                                      <p:cBhvr>
                                        <p:cTn id="1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3" fill="hold" display="0">
                  <p:stCondLst>
                    <p:cond delay="indefinite"/>
                  </p:stCondLst>
                  <p:endCondLst>
                    <p:cond evt="onStopAudio" delay="0">
                      <p:tgtEl>
                        <p:sldTgt/>
                      </p:tgtEl>
                    </p:cond>
                  </p:endCondLst>
                </p:cTn>
                <p:tgtEl>
                  <p:spTgt spid="4"/>
                </p:tgtEl>
              </p:cMediaNode>
            </p:audio>
          </p:childTnLst>
        </p:cTn>
      </p:par>
    </p:tnLst>
    <p:bldLst>
      <p:bldP spid="13" grpId="0" animBg="1"/>
      <p:bldP spid="22" grpId="0" animBg="1"/>
      <p:bldP spid="24" grpId="0" animBg="1"/>
      <p:bldP spid="25" grpId="0" animBg="1"/>
      <p:bldP spid="36" grpId="0" animBg="1"/>
      <p:bldP spid="37" grpId="0" animBg="1"/>
      <p:bldP spid="38" grpId="0" animBg="1"/>
      <p:bldP spid="39" grpId="0" animBg="1"/>
      <p:bldP spid="40" grpId="0" animBg="1"/>
      <p:bldP spid="51" grpId="0" animBg="1"/>
      <p:bldP spid="2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834" y="149959"/>
            <a:ext cx="4054366" cy="6555641"/>
          </a:xfrm>
          <a:prstGeom prst="rect">
            <a:avLst/>
          </a:prstGeom>
          <a:solidFill>
            <a:schemeClr val="accent1">
              <a:alpha val="20000"/>
            </a:schemeClr>
          </a:solidFill>
          <a:effectLst>
            <a:glow rad="139700">
              <a:schemeClr val="accent1">
                <a:satMod val="175000"/>
                <a:alpha val="40000"/>
              </a:schemeClr>
            </a:glow>
          </a:effectLst>
        </p:spPr>
        <p:txBody>
          <a:bodyPr wrap="square" lIns="0" tIns="0" rIns="0" bIns="0" rtlCol="0">
            <a:spAutoFit/>
          </a:bodyPr>
          <a:lstStyle/>
          <a:p>
            <a:pPr algn="ctr"/>
            <a:r>
              <a:rPr lang="en-US" sz="2100" b="1" dirty="0"/>
              <a:t>THE WAY WE </a:t>
            </a:r>
            <a:r>
              <a:rPr lang="en-US" sz="2100" b="1" i="1" dirty="0">
                <a:solidFill>
                  <a:srgbClr val="FF0000"/>
                </a:solidFill>
              </a:rPr>
              <a:t>VIEW</a:t>
            </a:r>
            <a:r>
              <a:rPr lang="en-US" sz="2100" b="1" dirty="0">
                <a:solidFill>
                  <a:srgbClr val="FF0000"/>
                </a:solidFill>
              </a:rPr>
              <a:t> </a:t>
            </a:r>
            <a:r>
              <a:rPr lang="en-US" sz="2100" b="1" dirty="0"/>
              <a:t>ENVIRONMENTS</a:t>
            </a:r>
          </a:p>
          <a:p>
            <a:pPr algn="ctr"/>
            <a:endParaRPr lang="en-US" sz="2100" b="1" i="1" dirty="0"/>
          </a:p>
          <a:p>
            <a:pPr algn="ctr"/>
            <a:r>
              <a:rPr lang="en-US" sz="2100" b="1" i="1" dirty="0"/>
              <a:t>AS MENTAL MAPS</a:t>
            </a:r>
          </a:p>
          <a:p>
            <a:pPr algn="ctr"/>
            <a:r>
              <a:rPr lang="en-US" sz="2100" dirty="0"/>
              <a:t>Paths     Nodes     Edges</a:t>
            </a:r>
          </a:p>
          <a:p>
            <a:pPr algn="ctr"/>
            <a:r>
              <a:rPr lang="en-US" sz="2100" dirty="0"/>
              <a:t>Districts     Landmarks</a:t>
            </a:r>
          </a:p>
          <a:p>
            <a:pPr algn="ctr"/>
            <a:endParaRPr lang="en-US" sz="2100" dirty="0"/>
          </a:p>
          <a:p>
            <a:pPr algn="ctr"/>
            <a:r>
              <a:rPr lang="en-US" sz="2100" b="1" i="1" dirty="0"/>
              <a:t>AS ECONOMIC LANDSCAPES</a:t>
            </a:r>
          </a:p>
          <a:p>
            <a:pPr algn="ctr"/>
            <a:r>
              <a:rPr lang="en-US" sz="2100" dirty="0"/>
              <a:t>Surfaces   Networks    Hierarchies   Nodes     Movement    Bid-rent</a:t>
            </a:r>
          </a:p>
          <a:p>
            <a:pPr algn="ctr"/>
            <a:endParaRPr lang="en-US" sz="2100" dirty="0"/>
          </a:p>
          <a:p>
            <a:pPr algn="ctr"/>
            <a:r>
              <a:rPr lang="en-US" sz="2100" b="1" i="1" dirty="0"/>
              <a:t>AT DIFFERENT SCALES</a:t>
            </a:r>
          </a:p>
          <a:p>
            <a:pPr algn="ctr"/>
            <a:r>
              <a:rPr lang="en-US" sz="2100" dirty="0"/>
              <a:t>Personal    Familial   Community   Regional    National    Global</a:t>
            </a:r>
          </a:p>
          <a:p>
            <a:pPr algn="ctr"/>
            <a:endParaRPr lang="en-US" sz="2100" dirty="0"/>
          </a:p>
          <a:p>
            <a:pPr algn="ctr"/>
            <a:r>
              <a:rPr lang="en-US" sz="2100" b="1" i="1" dirty="0"/>
              <a:t>IN DIFFERENT CONTEXTS</a:t>
            </a:r>
          </a:p>
          <a:p>
            <a:pPr algn="ctr"/>
            <a:r>
              <a:rPr lang="en-US" sz="2100" dirty="0"/>
              <a:t>Life-cycle</a:t>
            </a:r>
          </a:p>
          <a:p>
            <a:pPr algn="ctr"/>
            <a:r>
              <a:rPr lang="en-US" sz="2100" dirty="0"/>
              <a:t>Life-style</a:t>
            </a:r>
          </a:p>
          <a:p>
            <a:pPr algn="ctr"/>
            <a:r>
              <a:rPr lang="en-US" sz="2100" dirty="0"/>
              <a:t>Life-level</a:t>
            </a:r>
          </a:p>
          <a:p>
            <a:pPr algn="ctr"/>
            <a:endParaRPr lang="en-US" sz="2100" dirty="0"/>
          </a:p>
          <a:p>
            <a:pPr algn="ctr"/>
            <a:r>
              <a:rPr lang="en-US" sz="2100" b="1" dirty="0"/>
              <a:t>AS WE MAKE DECISIONS</a:t>
            </a:r>
          </a:p>
        </p:txBody>
      </p:sp>
      <p:sp>
        <p:nvSpPr>
          <p:cNvPr id="3" name="TextBox 2"/>
          <p:cNvSpPr txBox="1"/>
          <p:nvPr/>
        </p:nvSpPr>
        <p:spPr>
          <a:xfrm>
            <a:off x="4937234" y="152400"/>
            <a:ext cx="4054366" cy="6463308"/>
          </a:xfrm>
          <a:prstGeom prst="rect">
            <a:avLst/>
          </a:prstGeom>
          <a:solidFill>
            <a:schemeClr val="accent1">
              <a:alpha val="20000"/>
            </a:schemeClr>
          </a:solidFill>
          <a:effectLst>
            <a:glow rad="139700">
              <a:schemeClr val="accent1">
                <a:satMod val="175000"/>
                <a:alpha val="40000"/>
              </a:schemeClr>
            </a:glow>
          </a:effectLst>
        </p:spPr>
        <p:txBody>
          <a:bodyPr wrap="square" lIns="0" tIns="0" rIns="0" bIns="0" rtlCol="0">
            <a:spAutoFit/>
          </a:bodyPr>
          <a:lstStyle/>
          <a:p>
            <a:pPr algn="ctr"/>
            <a:r>
              <a:rPr lang="en-US" sz="2100" b="1" dirty="0"/>
              <a:t>THE WAY WE </a:t>
            </a:r>
            <a:r>
              <a:rPr lang="en-US" sz="2100" b="1" i="1" dirty="0">
                <a:solidFill>
                  <a:srgbClr val="FF0000"/>
                </a:solidFill>
              </a:rPr>
              <a:t>USE</a:t>
            </a:r>
            <a:r>
              <a:rPr lang="en-US" sz="2100" b="1" dirty="0">
                <a:solidFill>
                  <a:srgbClr val="FF0000"/>
                </a:solidFill>
              </a:rPr>
              <a:t> </a:t>
            </a:r>
            <a:r>
              <a:rPr lang="en-US" sz="2100" b="1" dirty="0"/>
              <a:t>ENVIRONMENTS</a:t>
            </a:r>
          </a:p>
          <a:p>
            <a:pPr algn="ctr"/>
            <a:endParaRPr lang="en-US" sz="2100" b="1" i="1" dirty="0"/>
          </a:p>
          <a:p>
            <a:pPr algn="ctr"/>
            <a:r>
              <a:rPr lang="en-US" sz="2100" b="1" dirty="0"/>
              <a:t>Where use is constrained by time and space to create activity bundles in the form of:</a:t>
            </a:r>
          </a:p>
          <a:p>
            <a:pPr algn="ctr"/>
            <a:r>
              <a:rPr lang="en-US" sz="2100" b="1" dirty="0"/>
              <a:t>Daily Life Paths</a:t>
            </a:r>
          </a:p>
          <a:p>
            <a:r>
              <a:rPr lang="en-US" sz="2100" b="1" dirty="0"/>
              <a:t>Time</a:t>
            </a:r>
          </a:p>
          <a:p>
            <a:pPr algn="ctr"/>
            <a:endParaRPr lang="en-US" sz="2100" b="1" dirty="0"/>
          </a:p>
          <a:p>
            <a:pPr algn="ctr"/>
            <a:endParaRPr lang="en-US" sz="2100" b="1" dirty="0"/>
          </a:p>
          <a:p>
            <a:pPr algn="ctr"/>
            <a:endParaRPr lang="en-US" sz="2100" b="1" dirty="0"/>
          </a:p>
          <a:p>
            <a:pPr algn="ctr"/>
            <a:r>
              <a:rPr lang="en-US" sz="2100" b="1" dirty="0"/>
              <a:t>Time Space Prisms</a:t>
            </a:r>
          </a:p>
          <a:p>
            <a:r>
              <a:rPr lang="en-US" sz="2100" b="1" dirty="0"/>
              <a:t>Time</a:t>
            </a:r>
          </a:p>
          <a:p>
            <a:pPr algn="ctr"/>
            <a:endParaRPr lang="en-US" sz="2100" b="1" dirty="0"/>
          </a:p>
          <a:p>
            <a:pPr algn="ctr"/>
            <a:endParaRPr lang="en-US" sz="2100" b="1" dirty="0"/>
          </a:p>
          <a:p>
            <a:pPr algn="ctr"/>
            <a:endParaRPr lang="en-US" sz="2100" b="1" dirty="0"/>
          </a:p>
          <a:p>
            <a:pPr algn="ctr"/>
            <a:r>
              <a:rPr lang="en-US" sz="2100" b="1" dirty="0"/>
              <a:t>Constraints</a:t>
            </a:r>
          </a:p>
          <a:p>
            <a:pPr algn="ctr"/>
            <a:r>
              <a:rPr lang="en-US" sz="2100" b="1" dirty="0"/>
              <a:t>coupling   capability</a:t>
            </a:r>
          </a:p>
          <a:p>
            <a:r>
              <a:rPr lang="en-US" sz="2100" b="1" dirty="0"/>
              <a:t>Time                  control</a:t>
            </a:r>
          </a:p>
          <a:p>
            <a:pPr algn="ctr"/>
            <a:endParaRPr lang="en-US" sz="2100" b="1" dirty="0"/>
          </a:p>
          <a:p>
            <a:pPr algn="ctr"/>
            <a:r>
              <a:rPr lang="en-US" sz="2100" b="1" dirty="0"/>
              <a:t>SPACE</a:t>
            </a:r>
          </a:p>
        </p:txBody>
      </p:sp>
      <p:cxnSp>
        <p:nvCxnSpPr>
          <p:cNvPr id="5" name="Straight Connector 4"/>
          <p:cNvCxnSpPr/>
          <p:nvPr/>
        </p:nvCxnSpPr>
        <p:spPr>
          <a:xfrm>
            <a:off x="5638800" y="1981200"/>
            <a:ext cx="0" cy="1174254"/>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5638800" y="3155454"/>
            <a:ext cx="25908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665076" y="3505200"/>
            <a:ext cx="0" cy="1174254"/>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638800" y="4679454"/>
            <a:ext cx="25908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638800" y="5378946"/>
            <a:ext cx="0" cy="1174254"/>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638800" y="6553200"/>
            <a:ext cx="25908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rot="5400000" flipH="1" flipV="1">
            <a:off x="6613773" y="2530227"/>
            <a:ext cx="945654" cy="304800"/>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6637283" y="3920359"/>
            <a:ext cx="472965" cy="788275"/>
          </a:xfrm>
          <a:custGeom>
            <a:avLst/>
            <a:gdLst>
              <a:gd name="connsiteX0" fmla="*/ 268014 w 472965"/>
              <a:gd name="connsiteY0" fmla="*/ 788275 h 788275"/>
              <a:gd name="connsiteX1" fmla="*/ 283779 w 472965"/>
              <a:gd name="connsiteY1" fmla="*/ 457200 h 788275"/>
              <a:gd name="connsiteX2" fmla="*/ 0 w 472965"/>
              <a:gd name="connsiteY2" fmla="*/ 268013 h 788275"/>
              <a:gd name="connsiteX3" fmla="*/ 252248 w 472965"/>
              <a:gd name="connsiteY3" fmla="*/ 0 h 788275"/>
              <a:gd name="connsiteX4" fmla="*/ 472965 w 472965"/>
              <a:gd name="connsiteY4" fmla="*/ 268013 h 788275"/>
              <a:gd name="connsiteX5" fmla="*/ 283779 w 472965"/>
              <a:gd name="connsiteY5" fmla="*/ 457200 h 78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965" h="788275">
                <a:moveTo>
                  <a:pt x="268014" y="788275"/>
                </a:moveTo>
                <a:lnTo>
                  <a:pt x="283779" y="457200"/>
                </a:lnTo>
                <a:lnTo>
                  <a:pt x="0" y="268013"/>
                </a:lnTo>
                <a:lnTo>
                  <a:pt x="252248" y="0"/>
                </a:lnTo>
                <a:lnTo>
                  <a:pt x="472965" y="268013"/>
                </a:lnTo>
                <a:lnTo>
                  <a:pt x="283779" y="45720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8433258"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
        <p:nvSpPr>
          <p:cNvPr id="4" name="Slide Number Placeholder 3"/>
          <p:cNvSpPr>
            <a:spLocks noGrp="1"/>
          </p:cNvSpPr>
          <p:nvPr>
            <p:ph type="sldNum" sz="quarter" idx="12"/>
          </p:nvPr>
        </p:nvSpPr>
        <p:spPr/>
        <p:txBody>
          <a:bodyPr/>
          <a:lstStyle/>
          <a:p>
            <a:fld id="{CE601F45-5601-47AF-B199-AE75829AC8A9}" type="slidenum">
              <a:rPr lang="en-US" smtClean="0"/>
              <a:t>51</a:t>
            </a:fld>
            <a:endParaRPr lang="en-US"/>
          </a:p>
        </p:txBody>
      </p:sp>
      <p:pic>
        <p:nvPicPr>
          <p:cNvPr id="8" name="Audio 7">
            <a:hlinkClick r:id="" action="ppaction://media"/>
            <a:extLst>
              <a:ext uri="{FF2B5EF4-FFF2-40B4-BE49-F238E27FC236}">
                <a16:creationId xmlns:a16="http://schemas.microsoft.com/office/drawing/2014/main" id="{786FE671-A915-4EC4-B4A9-7ED255B5916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2398491202"/>
      </p:ext>
    </p:extLst>
  </p:cSld>
  <p:clrMapOvr>
    <a:masterClrMapping/>
  </p:clrMapOvr>
  <p:transition spd="slow" advTm="12754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500"/>
                                        <p:tgtEl>
                                          <p:spTgt spid="2">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500"/>
                                        <p:tgtEl>
                                          <p:spTgt spid="2">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fade">
                                      <p:cBhvr>
                                        <p:cTn id="40" dur="500"/>
                                        <p:tgtEl>
                                          <p:spTgt spid="2">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animEffect transition="in" filter="fade">
                                      <p:cBhvr>
                                        <p:cTn id="43" dur="500"/>
                                        <p:tgtEl>
                                          <p:spTgt spid="2">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12" end="12"/>
                                            </p:txEl>
                                          </p:spTgt>
                                        </p:tgtEl>
                                        <p:attrNameLst>
                                          <p:attrName>style.visibility</p:attrName>
                                        </p:attrNameLst>
                                      </p:cBhvr>
                                      <p:to>
                                        <p:strVal val="visible"/>
                                      </p:to>
                                    </p:set>
                                    <p:animEffect transition="in" filter="fade">
                                      <p:cBhvr>
                                        <p:cTn id="48" dur="500"/>
                                        <p:tgtEl>
                                          <p:spTgt spid="2">
                                            <p:txEl>
                                              <p:pRg st="12" end="12"/>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
                                            <p:txEl>
                                              <p:pRg st="13" end="13"/>
                                            </p:txEl>
                                          </p:spTgt>
                                        </p:tgtEl>
                                        <p:attrNameLst>
                                          <p:attrName>style.visibility</p:attrName>
                                        </p:attrNameLst>
                                      </p:cBhvr>
                                      <p:to>
                                        <p:strVal val="visible"/>
                                      </p:to>
                                    </p:set>
                                    <p:animEffect transition="in" filter="fade">
                                      <p:cBhvr>
                                        <p:cTn id="51" dur="500"/>
                                        <p:tgtEl>
                                          <p:spTgt spid="2">
                                            <p:txEl>
                                              <p:pRg st="13" end="13"/>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2">
                                            <p:txEl>
                                              <p:pRg st="14" end="14"/>
                                            </p:txEl>
                                          </p:spTgt>
                                        </p:tgtEl>
                                        <p:attrNameLst>
                                          <p:attrName>style.visibility</p:attrName>
                                        </p:attrNameLst>
                                      </p:cBhvr>
                                      <p:to>
                                        <p:strVal val="visible"/>
                                      </p:to>
                                    </p:set>
                                    <p:animEffect transition="in" filter="fade">
                                      <p:cBhvr>
                                        <p:cTn id="54" dur="500"/>
                                        <p:tgtEl>
                                          <p:spTgt spid="2">
                                            <p:txEl>
                                              <p:pRg st="14" end="14"/>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
                                            <p:txEl>
                                              <p:pRg st="15" end="15"/>
                                            </p:txEl>
                                          </p:spTgt>
                                        </p:tgtEl>
                                        <p:attrNameLst>
                                          <p:attrName>style.visibility</p:attrName>
                                        </p:attrNameLst>
                                      </p:cBhvr>
                                      <p:to>
                                        <p:strVal val="visible"/>
                                      </p:to>
                                    </p:set>
                                    <p:animEffect transition="in" filter="fade">
                                      <p:cBhvr>
                                        <p:cTn id="57" dur="500"/>
                                        <p:tgtEl>
                                          <p:spTgt spid="2">
                                            <p:txEl>
                                              <p:pRg st="15" end="1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
                                            <p:txEl>
                                              <p:pRg st="17" end="17"/>
                                            </p:txEl>
                                          </p:spTgt>
                                        </p:tgtEl>
                                        <p:attrNameLst>
                                          <p:attrName>style.visibility</p:attrName>
                                        </p:attrNameLst>
                                      </p:cBhvr>
                                      <p:to>
                                        <p:strVal val="visible"/>
                                      </p:to>
                                    </p:set>
                                    <p:animEffect transition="in" filter="fade">
                                      <p:cBhvr>
                                        <p:cTn id="62" dur="500"/>
                                        <p:tgtEl>
                                          <p:spTgt spid="2">
                                            <p:txEl>
                                              <p:pRg st="17" end="1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2" end="2"/>
                                            </p:txEl>
                                          </p:spTgt>
                                        </p:tgtEl>
                                        <p:attrNameLst>
                                          <p:attrName>style.visibility</p:attrName>
                                        </p:attrNameLst>
                                      </p:cBhvr>
                                      <p:to>
                                        <p:strVal val="visible"/>
                                      </p:to>
                                    </p:set>
                                    <p:animEffect transition="in" filter="fade">
                                      <p:cBhvr>
                                        <p:cTn id="67" dur="500"/>
                                        <p:tgtEl>
                                          <p:spTgt spid="3">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3" end="3"/>
                                            </p:txEl>
                                          </p:spTgt>
                                        </p:tgtEl>
                                        <p:attrNameLst>
                                          <p:attrName>style.visibility</p:attrName>
                                        </p:attrNameLst>
                                      </p:cBhvr>
                                      <p:to>
                                        <p:strVal val="visible"/>
                                      </p:to>
                                    </p:set>
                                    <p:animEffect transition="in" filter="fade">
                                      <p:cBhvr>
                                        <p:cTn id="72" dur="500"/>
                                        <p:tgtEl>
                                          <p:spTgt spid="3">
                                            <p:txEl>
                                              <p:pRg st="3" end="3"/>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3">
                                            <p:txEl>
                                              <p:pRg st="4" end="4"/>
                                            </p:txEl>
                                          </p:spTgt>
                                        </p:tgtEl>
                                        <p:attrNameLst>
                                          <p:attrName>style.visibility</p:attrName>
                                        </p:attrNameLst>
                                      </p:cBhvr>
                                      <p:to>
                                        <p:strVal val="visible"/>
                                      </p:to>
                                    </p:set>
                                    <p:animEffect transition="in" filter="fade">
                                      <p:cBhvr>
                                        <p:cTn id="75" dur="500"/>
                                        <p:tgtEl>
                                          <p:spTgt spid="3">
                                            <p:txEl>
                                              <p:pRg st="4" end="4"/>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3">
                                            <p:txEl>
                                              <p:pRg st="17" end="17"/>
                                            </p:txEl>
                                          </p:spTgt>
                                        </p:tgtEl>
                                        <p:attrNameLst>
                                          <p:attrName>style.visibility</p:attrName>
                                        </p:attrNameLst>
                                      </p:cBhvr>
                                      <p:to>
                                        <p:strVal val="visible"/>
                                      </p:to>
                                    </p:set>
                                    <p:animEffect transition="in" filter="fade">
                                      <p:cBhvr>
                                        <p:cTn id="78" dur="500"/>
                                        <p:tgtEl>
                                          <p:spTgt spid="3">
                                            <p:txEl>
                                              <p:pRg st="17" end="17"/>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500"/>
                                        <p:tgtEl>
                                          <p:spTgt spid="5"/>
                                        </p:tgtEl>
                                      </p:cBhvr>
                                    </p:animEffect>
                                  </p:childTnLst>
                                </p:cTn>
                              </p:par>
                              <p:par>
                                <p:cTn id="82" presetID="10" presetClass="entr" presetSubtype="0" fill="hold" nodeType="with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fade">
                                      <p:cBhvr>
                                        <p:cTn id="84" dur="500"/>
                                        <p:tgtEl>
                                          <p:spTgt spid="6"/>
                                        </p:tgtEl>
                                      </p:cBhvr>
                                    </p:animEffect>
                                  </p:childTnLst>
                                </p:cTn>
                              </p:par>
                              <p:par>
                                <p:cTn id="85" presetID="10" presetClass="entr" presetSubtype="0" fill="hold" nodeType="with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50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
                                            <p:txEl>
                                              <p:pRg st="8" end="8"/>
                                            </p:txEl>
                                          </p:spTgt>
                                        </p:tgtEl>
                                        <p:attrNameLst>
                                          <p:attrName>style.visibility</p:attrName>
                                        </p:attrNameLst>
                                      </p:cBhvr>
                                      <p:to>
                                        <p:strVal val="visible"/>
                                      </p:to>
                                    </p:set>
                                    <p:animEffect transition="in" filter="fade">
                                      <p:cBhvr>
                                        <p:cTn id="92" dur="500"/>
                                        <p:tgtEl>
                                          <p:spTgt spid="3">
                                            <p:txEl>
                                              <p:pRg st="8" end="8"/>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3">
                                            <p:txEl>
                                              <p:pRg st="9" end="9"/>
                                            </p:txEl>
                                          </p:spTgt>
                                        </p:tgtEl>
                                        <p:attrNameLst>
                                          <p:attrName>style.visibility</p:attrName>
                                        </p:attrNameLst>
                                      </p:cBhvr>
                                      <p:to>
                                        <p:strVal val="visible"/>
                                      </p:to>
                                    </p:set>
                                    <p:animEffect transition="in" filter="fade">
                                      <p:cBhvr>
                                        <p:cTn id="95" dur="500"/>
                                        <p:tgtEl>
                                          <p:spTgt spid="3">
                                            <p:txEl>
                                              <p:pRg st="9" end="9"/>
                                            </p:txEl>
                                          </p:spTgt>
                                        </p:tgtEl>
                                      </p:cBhvr>
                                    </p:animEffect>
                                  </p:childTnLst>
                                </p:cTn>
                              </p:par>
                              <p:par>
                                <p:cTn id="96" presetID="10" presetClass="entr" presetSubtype="0" fill="hold" nodeType="with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fade">
                                      <p:cBhvr>
                                        <p:cTn id="98" dur="500"/>
                                        <p:tgtEl>
                                          <p:spTgt spid="10"/>
                                        </p:tgtEl>
                                      </p:cBhvr>
                                    </p:animEffect>
                                  </p:childTnLst>
                                </p:cTn>
                              </p:par>
                              <p:par>
                                <p:cTn id="99" presetID="10" presetClass="entr" presetSubtype="0" fill="hold" nodeType="withEffect">
                                  <p:stCondLst>
                                    <p:cond delay="0"/>
                                  </p:stCondLst>
                                  <p:childTnLst>
                                    <p:set>
                                      <p:cBhvr>
                                        <p:cTn id="100" dur="1" fill="hold">
                                          <p:stCondLst>
                                            <p:cond delay="0"/>
                                          </p:stCondLst>
                                        </p:cTn>
                                        <p:tgtEl>
                                          <p:spTgt spid="11"/>
                                        </p:tgtEl>
                                        <p:attrNameLst>
                                          <p:attrName>style.visibility</p:attrName>
                                        </p:attrNameLst>
                                      </p:cBhvr>
                                      <p:to>
                                        <p:strVal val="visible"/>
                                      </p:to>
                                    </p:set>
                                    <p:animEffect transition="in" filter="fade">
                                      <p:cBhvr>
                                        <p:cTn id="101" dur="500"/>
                                        <p:tgtEl>
                                          <p:spTgt spid="11"/>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fade">
                                      <p:cBhvr>
                                        <p:cTn id="104" dur="500"/>
                                        <p:tgtEl>
                                          <p:spTgt spid="17"/>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3">
                                            <p:txEl>
                                              <p:pRg st="13" end="13"/>
                                            </p:txEl>
                                          </p:spTgt>
                                        </p:tgtEl>
                                        <p:attrNameLst>
                                          <p:attrName>style.visibility</p:attrName>
                                        </p:attrNameLst>
                                      </p:cBhvr>
                                      <p:to>
                                        <p:strVal val="visible"/>
                                      </p:to>
                                    </p:set>
                                    <p:animEffect transition="in" filter="fade">
                                      <p:cBhvr>
                                        <p:cTn id="109" dur="500"/>
                                        <p:tgtEl>
                                          <p:spTgt spid="3">
                                            <p:txEl>
                                              <p:pRg st="13" end="13"/>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3">
                                            <p:txEl>
                                              <p:pRg st="14" end="14"/>
                                            </p:txEl>
                                          </p:spTgt>
                                        </p:tgtEl>
                                        <p:attrNameLst>
                                          <p:attrName>style.visibility</p:attrName>
                                        </p:attrNameLst>
                                      </p:cBhvr>
                                      <p:to>
                                        <p:strVal val="visible"/>
                                      </p:to>
                                    </p:set>
                                    <p:animEffect transition="in" filter="fade">
                                      <p:cBhvr>
                                        <p:cTn id="112" dur="500"/>
                                        <p:tgtEl>
                                          <p:spTgt spid="3">
                                            <p:txEl>
                                              <p:pRg st="14" end="14"/>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3">
                                            <p:txEl>
                                              <p:pRg st="15" end="15"/>
                                            </p:txEl>
                                          </p:spTgt>
                                        </p:tgtEl>
                                        <p:attrNameLst>
                                          <p:attrName>style.visibility</p:attrName>
                                        </p:attrNameLst>
                                      </p:cBhvr>
                                      <p:to>
                                        <p:strVal val="visible"/>
                                      </p:to>
                                    </p:set>
                                    <p:animEffect transition="in" filter="fade">
                                      <p:cBhvr>
                                        <p:cTn id="115" dur="500"/>
                                        <p:tgtEl>
                                          <p:spTgt spid="3">
                                            <p:txEl>
                                              <p:pRg st="15" end="15"/>
                                            </p:txEl>
                                          </p:spTgt>
                                        </p:tgtEl>
                                      </p:cBhvr>
                                    </p:animEffect>
                                  </p:childTnLst>
                                </p:cTn>
                              </p:par>
                              <p:par>
                                <p:cTn id="116" presetID="10" presetClass="entr" presetSubtype="0" fill="hold" nodeType="withEffect">
                                  <p:stCondLst>
                                    <p:cond delay="0"/>
                                  </p:stCondLst>
                                  <p:childTnLst>
                                    <p:set>
                                      <p:cBhvr>
                                        <p:cTn id="117" dur="1" fill="hold">
                                          <p:stCondLst>
                                            <p:cond delay="0"/>
                                          </p:stCondLst>
                                        </p:cTn>
                                        <p:tgtEl>
                                          <p:spTgt spid="12"/>
                                        </p:tgtEl>
                                        <p:attrNameLst>
                                          <p:attrName>style.visibility</p:attrName>
                                        </p:attrNameLst>
                                      </p:cBhvr>
                                      <p:to>
                                        <p:strVal val="visible"/>
                                      </p:to>
                                    </p:set>
                                    <p:animEffect transition="in" filter="fade">
                                      <p:cBhvr>
                                        <p:cTn id="118" dur="500"/>
                                        <p:tgtEl>
                                          <p:spTgt spid="12"/>
                                        </p:tgtEl>
                                      </p:cBhvr>
                                    </p:animEffect>
                                  </p:childTnLst>
                                </p:cTn>
                              </p:par>
                              <p:par>
                                <p:cTn id="119" presetID="10" presetClass="entr" presetSubtype="0" fill="hold" nodeType="withEffect">
                                  <p:stCondLst>
                                    <p:cond delay="0"/>
                                  </p:stCondLst>
                                  <p:childTnLst>
                                    <p:set>
                                      <p:cBhvr>
                                        <p:cTn id="120" dur="1" fill="hold">
                                          <p:stCondLst>
                                            <p:cond delay="0"/>
                                          </p:stCondLst>
                                        </p:cTn>
                                        <p:tgtEl>
                                          <p:spTgt spid="13"/>
                                        </p:tgtEl>
                                        <p:attrNameLst>
                                          <p:attrName>style.visibility</p:attrName>
                                        </p:attrNameLst>
                                      </p:cBhvr>
                                      <p:to>
                                        <p:strVal val="visible"/>
                                      </p:to>
                                    </p:set>
                                    <p:animEffect transition="in" filter="fade">
                                      <p:cBhvr>
                                        <p:cTn id="1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2" fill="hold" display="0">
                  <p:stCondLst>
                    <p:cond delay="indefinite"/>
                  </p:stCondLst>
                  <p:endCondLst>
                    <p:cond evt="onStopAudio" delay="0">
                      <p:tgtEl>
                        <p:sldTgt/>
                      </p:tgtEl>
                    </p:cond>
                  </p:endCondLst>
                </p:cTn>
                <p:tgtEl>
                  <p:spTgt spid="8"/>
                </p:tgtEl>
              </p:cMediaNode>
            </p:audio>
          </p:childTnLst>
        </p:cTn>
      </p:par>
    </p:tnLst>
    <p:bldLst>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6081" y="1335264"/>
            <a:ext cx="7531036" cy="4154984"/>
          </a:xfrm>
          <a:prstGeom prst="rect">
            <a:avLst/>
          </a:prstGeom>
          <a:noFill/>
        </p:spPr>
        <p:txBody>
          <a:bodyPr wrap="none" rtlCol="0">
            <a:spAutoFit/>
          </a:bodyPr>
          <a:lstStyle/>
          <a:p>
            <a:pPr algn="ctr"/>
            <a:r>
              <a:rPr lang="en-US" sz="4000" dirty="0">
                <a:effectLst>
                  <a:outerShdw blurRad="38100" dist="38100" dir="2700000" algn="tl">
                    <a:srgbClr val="000000">
                      <a:alpha val="43137"/>
                    </a:srgbClr>
                  </a:outerShdw>
                </a:effectLst>
              </a:rPr>
              <a:t>THE BOTTOM LINES</a:t>
            </a:r>
          </a:p>
          <a:p>
            <a:pPr algn="ctr"/>
            <a:endParaRPr lang="en-US" sz="3200" b="1" dirty="0"/>
          </a:p>
          <a:p>
            <a:pPr algn="ctr"/>
            <a:endParaRPr lang="en-US" sz="3200" b="1" dirty="0"/>
          </a:p>
          <a:p>
            <a:pPr algn="ctr"/>
            <a:r>
              <a:rPr lang="en-US" sz="3200" dirty="0">
                <a:effectLst>
                  <a:outerShdw blurRad="38100" dist="38100" dir="2700000" algn="tl">
                    <a:srgbClr val="000000">
                      <a:alpha val="43137"/>
                    </a:srgbClr>
                  </a:outerShdw>
                </a:effectLst>
              </a:rPr>
              <a:t>The hidden dimensions of the environment</a:t>
            </a:r>
          </a:p>
          <a:p>
            <a:pPr algn="ctr"/>
            <a:r>
              <a:rPr lang="en-US" sz="3200" dirty="0">
                <a:effectLst>
                  <a:outerShdw blurRad="38100" dist="38100" dir="2700000" algn="tl">
                    <a:srgbClr val="000000">
                      <a:alpha val="43137"/>
                    </a:srgbClr>
                  </a:outerShdw>
                </a:effectLst>
              </a:rPr>
              <a:t>are as important as the visible ones.</a:t>
            </a:r>
          </a:p>
          <a:p>
            <a:pPr algn="ctr"/>
            <a:endParaRPr lang="en-US" sz="3200" dirty="0">
              <a:effectLst>
                <a:outerShdw blurRad="38100" dist="38100" dir="2700000" algn="tl">
                  <a:srgbClr val="000000">
                    <a:alpha val="43137"/>
                  </a:srgbClr>
                </a:outerShdw>
              </a:effectLst>
            </a:endParaRPr>
          </a:p>
          <a:p>
            <a:pPr algn="ctr"/>
            <a:r>
              <a:rPr lang="en-US" sz="3200" dirty="0">
                <a:effectLst>
                  <a:outerShdw blurRad="38100" dist="38100" dir="2700000" algn="tl">
                    <a:srgbClr val="000000">
                      <a:alpha val="43137"/>
                    </a:srgbClr>
                  </a:outerShdw>
                </a:effectLst>
              </a:rPr>
              <a:t>Behavior creates structure.</a:t>
            </a:r>
          </a:p>
          <a:p>
            <a:pPr algn="ctr"/>
            <a:r>
              <a:rPr lang="en-US" sz="3200" dirty="0">
                <a:effectLst>
                  <a:outerShdw blurRad="38100" dist="38100" dir="2700000" algn="tl">
                    <a:srgbClr val="000000">
                      <a:alpha val="43137"/>
                    </a:srgbClr>
                  </a:outerShdw>
                </a:effectLst>
              </a:rPr>
              <a:t>Structure limits behavior.</a:t>
            </a:r>
          </a:p>
        </p:txBody>
      </p:sp>
      <p:sp>
        <p:nvSpPr>
          <p:cNvPr id="3" name="Slide Number Placeholder 2"/>
          <p:cNvSpPr>
            <a:spLocks noGrp="1"/>
          </p:cNvSpPr>
          <p:nvPr>
            <p:ph type="sldNum" sz="quarter" idx="12"/>
          </p:nvPr>
        </p:nvSpPr>
        <p:spPr/>
        <p:txBody>
          <a:bodyPr/>
          <a:lstStyle/>
          <a:p>
            <a:fld id="{CE601F45-5601-47AF-B199-AE75829AC8A9}" type="slidenum">
              <a:rPr lang="en-US" smtClean="0"/>
              <a:t>52</a:t>
            </a:fld>
            <a:endParaRPr lang="en-US"/>
          </a:p>
        </p:txBody>
      </p:sp>
      <p:pic>
        <p:nvPicPr>
          <p:cNvPr id="7" name="Audio 6">
            <a:hlinkClick r:id="" action="ppaction://media"/>
            <a:extLst>
              <a:ext uri="{FF2B5EF4-FFF2-40B4-BE49-F238E27FC236}">
                <a16:creationId xmlns:a16="http://schemas.microsoft.com/office/drawing/2014/main" id="{3A8337DB-D576-4B41-A28E-7745BA4B98F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4095187290"/>
      </p:ext>
    </p:extLst>
  </p:cSld>
  <p:clrMapOvr>
    <a:masterClrMapping/>
  </p:clrMapOvr>
  <mc:AlternateContent xmlns:mc="http://schemas.openxmlformats.org/markup-compatibility/2006" xmlns:p14="http://schemas.microsoft.com/office/powerpoint/2010/main">
    <mc:Choice Requires="p14">
      <p:transition p14:dur="10" advTm="42692"/>
    </mc:Choice>
    <mc:Fallback xmlns="">
      <p:transition advTm="42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fade">
                                      <p:cBhvr>
                                        <p:cTn id="11" dur="500"/>
                                        <p:tgtEl>
                                          <p:spTgt spid="2">
                                            <p:txEl>
                                              <p:pRg st="3" end="3"/>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500"/>
                                        <p:tgtEl>
                                          <p:spTgt spid="2">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fade">
                                      <p:cBhvr>
                                        <p:cTn id="19" dur="500"/>
                                        <p:tgtEl>
                                          <p:spTgt spid="2">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2647"/>
            <a:ext cx="9144000" cy="615553"/>
          </a:xfrm>
          <a:prstGeom prst="rect">
            <a:avLst/>
          </a:prstGeom>
          <a:noFill/>
        </p:spPr>
        <p:txBody>
          <a:bodyPr wrap="square" rtlCol="0">
            <a:spAutoFit/>
          </a:bodyPr>
          <a:lstStyle/>
          <a:p>
            <a:pPr algn="ctr"/>
            <a:r>
              <a:rPr lang="en-US" sz="3400" dirty="0">
                <a:effectLst>
                  <a:outerShdw blurRad="38100" dist="38100" dir="2700000" algn="tl">
                    <a:srgbClr val="000000">
                      <a:alpha val="43137"/>
                    </a:srgbClr>
                  </a:outerShdw>
                </a:effectLst>
              </a:rPr>
              <a:t>THE HIDDEN ENVIRONMENT</a:t>
            </a:r>
          </a:p>
        </p:txBody>
      </p:sp>
      <p:sp>
        <p:nvSpPr>
          <p:cNvPr id="4" name="TextBox 3"/>
          <p:cNvSpPr txBox="1"/>
          <p:nvPr/>
        </p:nvSpPr>
        <p:spPr>
          <a:xfrm>
            <a:off x="843456" y="2362200"/>
            <a:ext cx="7538544" cy="1938992"/>
          </a:xfrm>
          <a:prstGeom prst="rect">
            <a:avLst/>
          </a:prstGeom>
          <a:noFill/>
        </p:spPr>
        <p:txBody>
          <a:bodyPr wrap="square" rtlCol="0">
            <a:spAutoFit/>
          </a:bodyPr>
          <a:lstStyle/>
          <a:p>
            <a:pPr algn="ctr"/>
            <a:r>
              <a:rPr lang="en-US" sz="3000" dirty="0">
                <a:effectLst>
                  <a:outerShdw blurRad="38100" dist="38100" dir="2700000" algn="tl">
                    <a:srgbClr val="000000">
                      <a:alpha val="43137"/>
                    </a:srgbClr>
                  </a:outerShdw>
                </a:effectLst>
              </a:rPr>
              <a:t>“The real voyage of discovery lies </a:t>
            </a:r>
          </a:p>
          <a:p>
            <a:pPr algn="ctr"/>
            <a:r>
              <a:rPr lang="en-US" sz="3000" dirty="0">
                <a:effectLst>
                  <a:outerShdw blurRad="38100" dist="38100" dir="2700000" algn="tl">
                    <a:srgbClr val="000000">
                      <a:alpha val="43137"/>
                    </a:srgbClr>
                  </a:outerShdw>
                </a:effectLst>
              </a:rPr>
              <a:t>not in seeking new landscapes </a:t>
            </a:r>
          </a:p>
          <a:p>
            <a:pPr algn="ctr"/>
            <a:r>
              <a:rPr lang="en-US" sz="3000" dirty="0">
                <a:effectLst>
                  <a:outerShdw blurRad="38100" dist="38100" dir="2700000" algn="tl">
                    <a:srgbClr val="000000">
                      <a:alpha val="43137"/>
                    </a:srgbClr>
                  </a:outerShdw>
                </a:effectLst>
              </a:rPr>
              <a:t>but in seeing old ones with new eyes.”</a:t>
            </a:r>
          </a:p>
          <a:p>
            <a:pPr algn="ctr"/>
            <a:r>
              <a:rPr lang="en-US" sz="3000" i="1" dirty="0">
                <a:effectLst>
                  <a:outerShdw blurRad="38100" dist="38100" dir="2700000" algn="tl">
                    <a:srgbClr val="000000">
                      <a:alpha val="43137"/>
                    </a:srgbClr>
                  </a:outerShdw>
                </a:effectLst>
              </a:rPr>
              <a:t>Proust (or close enough)</a:t>
            </a:r>
          </a:p>
        </p:txBody>
      </p:sp>
      <p:sp>
        <p:nvSpPr>
          <p:cNvPr id="3" name="Slide Number Placeholder 2"/>
          <p:cNvSpPr>
            <a:spLocks noGrp="1"/>
          </p:cNvSpPr>
          <p:nvPr>
            <p:ph type="sldNum" sz="quarter" idx="12"/>
          </p:nvPr>
        </p:nvSpPr>
        <p:spPr/>
        <p:txBody>
          <a:bodyPr/>
          <a:lstStyle/>
          <a:p>
            <a:fld id="{CE601F45-5601-47AF-B199-AE75829AC8A9}" type="slidenum">
              <a:rPr lang="en-US" smtClean="0"/>
              <a:t>53</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627434030"/>
      </p:ext>
    </p:extLst>
  </p:cSld>
  <p:clrMapOvr>
    <a:masterClrMapping/>
  </p:clrMapOvr>
  <mc:AlternateContent xmlns:mc="http://schemas.openxmlformats.org/markup-compatibility/2006" xmlns:p14="http://schemas.microsoft.com/office/powerpoint/2010/main">
    <mc:Choice Requires="p14">
      <p:transition p14:dur="0" advTm="13196"/>
    </mc:Choice>
    <mc:Fallback xmlns="">
      <p:transition advTm="13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guyism.com/wp-content/uploads/2012/02/escher-staircase.jpg"/>
          <p:cNvPicPr>
            <a:picLocks noChangeAspect="1" noChangeArrowheads="1"/>
          </p:cNvPicPr>
          <p:nvPr/>
        </p:nvPicPr>
        <p:blipFill>
          <a:blip r:embed="rId5">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0" y="0"/>
            <a:ext cx="9144000" cy="6891528"/>
          </a:xfrm>
          <a:prstGeom prst="rect">
            <a:avLst/>
          </a:prstGeom>
          <a:solidFill>
            <a:schemeClr val="accent6">
              <a:lumMod val="20000"/>
              <a:lumOff val="80000"/>
              <a:alpha val="62000"/>
            </a:schemeClr>
          </a:solidFill>
          <a:extLst/>
        </p:spPr>
      </p:pic>
      <p:sp>
        <p:nvSpPr>
          <p:cNvPr id="2" name="TextBox 1"/>
          <p:cNvSpPr txBox="1"/>
          <p:nvPr/>
        </p:nvSpPr>
        <p:spPr>
          <a:xfrm>
            <a:off x="-304800" y="3124200"/>
            <a:ext cx="6720429" cy="2677656"/>
          </a:xfrm>
          <a:prstGeom prst="rect">
            <a:avLst/>
          </a:prstGeom>
          <a:noFill/>
          <a:scene3d>
            <a:camera prst="isometricLeftDown">
              <a:rot lat="1500000" lon="2700000" rev="0"/>
            </a:camera>
            <a:lightRig rig="threePt" dir="t"/>
          </a:scene3d>
        </p:spPr>
        <p:txBody>
          <a:bodyPr wrap="none" rtlCol="0">
            <a:spAutoFit/>
          </a:bodyPr>
          <a:lstStyle/>
          <a:p>
            <a:r>
              <a:rPr lang="en-US" sz="2800" dirty="0">
                <a:effectLst>
                  <a:outerShdw blurRad="38100" dist="38100" dir="2700000" algn="tl">
                    <a:srgbClr val="000000">
                      <a:alpha val="43137"/>
                    </a:srgbClr>
                  </a:outerShdw>
                </a:effectLst>
              </a:rPr>
              <a:t>Because I know that time is always time</a:t>
            </a:r>
          </a:p>
          <a:p>
            <a:r>
              <a:rPr lang="en-US" sz="2800" dirty="0">
                <a:effectLst>
                  <a:outerShdw blurRad="38100" dist="38100" dir="2700000" algn="tl">
                    <a:srgbClr val="000000">
                      <a:alpha val="43137"/>
                    </a:srgbClr>
                  </a:outerShdw>
                </a:effectLst>
              </a:rPr>
              <a:t>And place is and only place</a:t>
            </a:r>
          </a:p>
          <a:p>
            <a:r>
              <a:rPr lang="en-US" sz="2800" dirty="0">
                <a:effectLst>
                  <a:outerShdw blurRad="38100" dist="38100" dir="2700000" algn="tl">
                    <a:srgbClr val="000000">
                      <a:alpha val="43137"/>
                    </a:srgbClr>
                  </a:outerShdw>
                </a:effectLst>
              </a:rPr>
              <a:t>And what is actual is actual only for one time</a:t>
            </a:r>
          </a:p>
          <a:p>
            <a:r>
              <a:rPr lang="en-US" sz="2800" dirty="0">
                <a:effectLst>
                  <a:outerShdw blurRad="38100" dist="38100" dir="2700000" algn="tl">
                    <a:srgbClr val="000000">
                      <a:alpha val="43137"/>
                    </a:srgbClr>
                  </a:outerShdw>
                </a:effectLst>
              </a:rPr>
              <a:t>And only for one place.</a:t>
            </a:r>
          </a:p>
          <a:p>
            <a:endParaRPr lang="en-US" sz="2800" dirty="0">
              <a:effectLst>
                <a:outerShdw blurRad="38100" dist="38100" dir="2700000" algn="tl">
                  <a:srgbClr val="000000">
                    <a:alpha val="43137"/>
                  </a:srgbClr>
                </a:outerShdw>
              </a:effectLst>
            </a:endParaRPr>
          </a:p>
          <a:p>
            <a:r>
              <a:rPr lang="en-US" sz="2800" dirty="0">
                <a:effectLst>
                  <a:outerShdw blurRad="38100" dist="38100" dir="2700000" algn="tl">
                    <a:srgbClr val="000000">
                      <a:alpha val="43137"/>
                    </a:srgbClr>
                  </a:outerShdw>
                </a:effectLst>
              </a:rPr>
              <a:t>T.S. Eliot, Ash Wednesday, (1930)</a:t>
            </a:r>
          </a:p>
        </p:txBody>
      </p:sp>
      <p:sp>
        <p:nvSpPr>
          <p:cNvPr id="4" name="Rectangle 3"/>
          <p:cNvSpPr/>
          <p:nvPr/>
        </p:nvSpPr>
        <p:spPr>
          <a:xfrm>
            <a:off x="5410200" y="2819400"/>
            <a:ext cx="3962400" cy="3908762"/>
          </a:xfrm>
          <a:prstGeom prst="rect">
            <a:avLst/>
          </a:prstGeom>
          <a:scene3d>
            <a:camera prst="isometricRightUp">
              <a:rot lat="1800000" lon="18899998" rev="0"/>
            </a:camera>
            <a:lightRig rig="threePt" dir="t"/>
          </a:scene3d>
        </p:spPr>
        <p:txBody>
          <a:bodyPr wrap="square">
            <a:spAutoFit/>
          </a:bodyPr>
          <a:lstStyle/>
          <a:p>
            <a:r>
              <a:rPr lang="en-US" sz="2800" dirty="0">
                <a:effectLst>
                  <a:outerShdw blurRad="38100" dist="38100" dir="2700000" algn="tl">
                    <a:srgbClr val="000000">
                      <a:alpha val="43137"/>
                    </a:srgbClr>
                  </a:outerShdw>
                </a:effectLst>
              </a:rPr>
              <a:t>We shall not cease from exploration, and the end of all our exploring will be to arrive where we started and know the place for the first time.</a:t>
            </a:r>
          </a:p>
          <a:p>
            <a:endParaRPr lang="en-US" sz="2800" dirty="0">
              <a:effectLst>
                <a:outerShdw blurRad="38100" dist="38100" dir="2700000" algn="tl">
                  <a:srgbClr val="000000">
                    <a:alpha val="43137"/>
                  </a:srgbClr>
                </a:outerShdw>
              </a:effectLst>
            </a:endParaRPr>
          </a:p>
          <a:p>
            <a:r>
              <a:rPr lang="en-US" sz="2400" dirty="0" err="1">
                <a:effectLst>
                  <a:outerShdw blurRad="38100" dist="38100" dir="2700000" algn="tl">
                    <a:srgbClr val="000000">
                      <a:alpha val="43137"/>
                    </a:srgbClr>
                  </a:outerShdw>
                </a:effectLst>
              </a:rPr>
              <a:t>T.S.Eliot</a:t>
            </a:r>
            <a:r>
              <a:rPr lang="en-US" sz="2400" dirty="0">
                <a:effectLst>
                  <a:outerShdw blurRad="38100" dist="38100" dir="2700000" algn="tl">
                    <a:srgbClr val="000000">
                      <a:alpha val="43137"/>
                    </a:srgbClr>
                  </a:outerShdw>
                </a:effectLst>
              </a:rPr>
              <a:t>, Little </a:t>
            </a:r>
            <a:r>
              <a:rPr lang="en-US" sz="2400" dirty="0" err="1">
                <a:effectLst>
                  <a:outerShdw blurRad="38100" dist="38100" dir="2700000" algn="tl">
                    <a:srgbClr val="000000">
                      <a:alpha val="43137"/>
                    </a:srgbClr>
                  </a:outerShdw>
                </a:effectLst>
              </a:rPr>
              <a:t>Gidding</a:t>
            </a:r>
            <a:r>
              <a:rPr lang="en-US" sz="2400" dirty="0">
                <a:effectLst>
                  <a:outerShdw blurRad="38100" dist="38100" dir="2700000" algn="tl">
                    <a:srgbClr val="000000">
                      <a:alpha val="43137"/>
                    </a:srgbClr>
                  </a:outerShdw>
                </a:effectLst>
              </a:rPr>
              <a:t> (1942)</a:t>
            </a:r>
            <a:br>
              <a:rPr lang="en-US" sz="2800" dirty="0">
                <a:effectLst>
                  <a:outerShdw blurRad="38100" dist="38100" dir="2700000" algn="tl">
                    <a:srgbClr val="000000">
                      <a:alpha val="43137"/>
                    </a:srgbClr>
                  </a:outerShdw>
                </a:effectLst>
              </a:rPr>
            </a:br>
            <a:endParaRPr lang="en-US" sz="2800"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CE601F45-5601-47AF-B199-AE75829AC8A9}" type="slidenum">
              <a:rPr lang="en-US" smtClean="0"/>
              <a:t>54</a:t>
            </a:fld>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640953158"/>
      </p:ext>
    </p:extLst>
  </p:cSld>
  <p:clrMapOvr>
    <a:masterClrMapping/>
  </p:clrMapOvr>
  <mc:AlternateContent xmlns:mc="http://schemas.openxmlformats.org/markup-compatibility/2006" xmlns:p14="http://schemas.microsoft.com/office/powerpoint/2010/main">
    <mc:Choice Requires="p14">
      <p:transition p14:dur="0" advTm="29743"/>
    </mc:Choice>
    <mc:Fallback xmlns="">
      <p:transition advTm="29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fade">
                                      <p:cBhvr>
                                        <p:cTn id="10" dur="500"/>
                                        <p:tgtEl>
                                          <p:spTgt spid="614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2"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1404" y="473125"/>
            <a:ext cx="7848600" cy="5524589"/>
          </a:xfrm>
          <a:prstGeom prst="rect">
            <a:avLst/>
          </a:prstGeom>
          <a:noFill/>
        </p:spPr>
        <p:txBody>
          <a:bodyPr wrap="square" rtlCol="0">
            <a:spAutoFit/>
          </a:bodyPr>
          <a:lstStyle/>
          <a:p>
            <a:pPr algn="ctr"/>
            <a:r>
              <a:rPr lang="en-US" sz="3600" i="1" dirty="0">
                <a:effectLst>
                  <a:outerShdw blurRad="38100" dist="38100" dir="2700000" algn="tl">
                    <a:srgbClr val="000000">
                      <a:alpha val="43137"/>
                    </a:srgbClr>
                  </a:outerShdw>
                </a:effectLst>
              </a:rPr>
              <a:t>SO…</a:t>
            </a:r>
          </a:p>
          <a:p>
            <a:pPr algn="ctr"/>
            <a:endParaRPr lang="en-US" dirty="0">
              <a:effectLst>
                <a:outerShdw blurRad="38100" dist="38100" dir="2700000" algn="tl">
                  <a:srgbClr val="000000">
                    <a:alpha val="43137"/>
                  </a:srgbClr>
                </a:outerShdw>
              </a:effectLst>
            </a:endParaRPr>
          </a:p>
          <a:p>
            <a:pPr algn="ctr"/>
            <a:r>
              <a:rPr lang="en-US" sz="2300" dirty="0">
                <a:effectLst>
                  <a:outerShdw blurRad="38100" dist="38100" dir="2700000" algn="tl">
                    <a:srgbClr val="000000">
                      <a:alpha val="43137"/>
                    </a:srgbClr>
                  </a:outerShdw>
                </a:effectLst>
              </a:rPr>
              <a:t>Geography 106.</a:t>
            </a:r>
            <a:br>
              <a:rPr lang="en-US" sz="2300" dirty="0">
                <a:effectLst>
                  <a:outerShdw blurRad="38100" dist="38100" dir="2700000" algn="tl">
                    <a:srgbClr val="000000">
                      <a:alpha val="43137"/>
                    </a:srgbClr>
                  </a:outerShdw>
                </a:effectLst>
              </a:rPr>
            </a:br>
            <a:r>
              <a:rPr lang="en-US" sz="2300" dirty="0">
                <a:effectLst>
                  <a:outerShdw blurRad="38100" dist="38100" dir="2700000" algn="tl">
                    <a:srgbClr val="000000">
                      <a:alpha val="43137"/>
                    </a:srgbClr>
                  </a:outerShdw>
                </a:effectLst>
              </a:rPr>
              <a:t>The Geography of Everyday Life.</a:t>
            </a:r>
          </a:p>
          <a:p>
            <a:pPr algn="ctr"/>
            <a:r>
              <a:rPr lang="en-US" sz="2300" dirty="0">
                <a:effectLst>
                  <a:outerShdw blurRad="38100" dist="38100" dir="2700000" algn="tl">
                    <a:srgbClr val="000000">
                      <a:alpha val="43137"/>
                    </a:srgbClr>
                  </a:outerShdw>
                </a:effectLst>
              </a:rPr>
              <a:t>This is the course.</a:t>
            </a:r>
          </a:p>
          <a:p>
            <a:pPr algn="ctr"/>
            <a:br>
              <a:rPr lang="en-US" sz="2300" dirty="0">
                <a:effectLst>
                  <a:outerShdw blurRad="38100" dist="38100" dir="2700000" algn="tl">
                    <a:srgbClr val="000000">
                      <a:alpha val="43137"/>
                    </a:srgbClr>
                  </a:outerShdw>
                </a:effectLst>
              </a:rPr>
            </a:br>
            <a:r>
              <a:rPr lang="en-US" sz="2300" dirty="0">
                <a:effectLst>
                  <a:outerShdw blurRad="38100" dist="38100" dir="2700000" algn="tl">
                    <a:srgbClr val="000000">
                      <a:alpha val="43137"/>
                    </a:srgbClr>
                  </a:outerShdw>
                </a:effectLst>
              </a:rPr>
              <a:t>Dr. Philip Coppack.</a:t>
            </a:r>
            <a:br>
              <a:rPr lang="en-US" sz="2300" dirty="0">
                <a:effectLst>
                  <a:outerShdw blurRad="38100" dist="38100" dir="2700000" algn="tl">
                    <a:srgbClr val="000000">
                      <a:alpha val="43137"/>
                    </a:srgbClr>
                  </a:outerShdw>
                </a:effectLst>
              </a:rPr>
            </a:br>
            <a:r>
              <a:rPr lang="en-US" sz="2300" dirty="0">
                <a:effectLst>
                  <a:outerShdw blurRad="38100" dist="38100" dir="2700000" algn="tl">
                    <a:srgbClr val="000000">
                      <a:alpha val="43137"/>
                    </a:srgbClr>
                  </a:outerShdw>
                </a:effectLst>
                <a:hlinkClick r:id="rId6"/>
              </a:rPr>
              <a:t>pcoppack@ryerson.ca</a:t>
            </a:r>
            <a:br>
              <a:rPr lang="en-US" sz="2300" dirty="0">
                <a:effectLst>
                  <a:outerShdw blurRad="38100" dist="38100" dir="2700000" algn="tl">
                    <a:srgbClr val="000000">
                      <a:alpha val="43137"/>
                    </a:srgbClr>
                  </a:outerShdw>
                </a:effectLst>
              </a:rPr>
            </a:br>
            <a:r>
              <a:rPr lang="en-US" sz="2300" dirty="0">
                <a:effectLst>
                  <a:outerShdw blurRad="38100" dist="38100" dir="2700000" algn="tl">
                    <a:srgbClr val="000000">
                      <a:alpha val="43137"/>
                    </a:srgbClr>
                  </a:outerShdw>
                </a:effectLst>
              </a:rPr>
              <a:t>This is me.</a:t>
            </a:r>
          </a:p>
          <a:p>
            <a:pPr algn="ctr"/>
            <a:endParaRPr lang="en-US" sz="2300" dirty="0">
              <a:effectLst>
                <a:outerShdw blurRad="38100" dist="38100" dir="2700000" algn="tl">
                  <a:srgbClr val="000000">
                    <a:alpha val="43137"/>
                  </a:srgbClr>
                </a:outerShdw>
              </a:effectLst>
            </a:endParaRPr>
          </a:p>
          <a:p>
            <a:pPr algn="ctr"/>
            <a:r>
              <a:rPr lang="en-US" sz="2300" dirty="0">
                <a:effectLst>
                  <a:outerShdw blurRad="38100" dist="38100" dir="2700000" algn="tl">
                    <a:srgbClr val="000000">
                      <a:alpha val="43137"/>
                    </a:srgbClr>
                  </a:outerShdw>
                </a:effectLst>
              </a:rPr>
              <a:t>If you don’t think you will like either, then now’s the time to find another liberal arts course.</a:t>
            </a:r>
          </a:p>
          <a:p>
            <a:pPr algn="ctr"/>
            <a:endParaRPr lang="en-US" sz="2300" dirty="0">
              <a:effectLst>
                <a:outerShdw blurRad="38100" dist="38100" dir="2700000" algn="tl">
                  <a:srgbClr val="000000">
                    <a:alpha val="43137"/>
                  </a:srgbClr>
                </a:outerShdw>
              </a:effectLst>
            </a:endParaRPr>
          </a:p>
          <a:p>
            <a:pPr algn="ctr"/>
            <a:r>
              <a:rPr lang="en-US" sz="2300" dirty="0">
                <a:solidFill>
                  <a:srgbClr val="FF6699"/>
                </a:solidFill>
                <a:effectLst>
                  <a:outerShdw blurRad="38100" dist="38100" dir="2700000" algn="tl">
                    <a:srgbClr val="000000">
                      <a:alpha val="43137"/>
                    </a:srgbClr>
                  </a:outerShdw>
                </a:effectLst>
              </a:rPr>
              <a:t>Otherwise, welcome.</a:t>
            </a:r>
          </a:p>
          <a:p>
            <a:pPr algn="ctr"/>
            <a:r>
              <a:rPr lang="en-US" sz="2300" dirty="0">
                <a:solidFill>
                  <a:srgbClr val="FF6699"/>
                </a:solidFill>
                <a:effectLst>
                  <a:outerShdw blurRad="38100" dist="38100" dir="2700000" algn="tl">
                    <a:srgbClr val="000000">
                      <a:alpha val="43137"/>
                    </a:srgbClr>
                  </a:outerShdw>
                </a:effectLst>
              </a:rPr>
              <a:t>Let’s explore why the obvious isn’t.</a:t>
            </a:r>
          </a:p>
        </p:txBody>
      </p:sp>
      <p:sp>
        <p:nvSpPr>
          <p:cNvPr id="2" name="Slide Number Placeholder 1"/>
          <p:cNvSpPr>
            <a:spLocks noGrp="1"/>
          </p:cNvSpPr>
          <p:nvPr>
            <p:ph type="sldNum" sz="quarter" idx="12"/>
          </p:nvPr>
        </p:nvSpPr>
        <p:spPr/>
        <p:txBody>
          <a:bodyPr/>
          <a:lstStyle/>
          <a:p>
            <a:fld id="{CE601F45-5601-47AF-B199-AE75829AC8A9}" type="slidenum">
              <a:rPr lang="en-US" smtClean="0"/>
              <a:t>55</a:t>
            </a:fld>
            <a:endParaRPr lang="en-US"/>
          </a:p>
        </p:txBody>
      </p:sp>
      <p:pic>
        <p:nvPicPr>
          <p:cNvPr id="6" name="Audio 5">
            <a:hlinkClick r:id="" action="ppaction://media"/>
            <a:extLst>
              <a:ext uri="{FF2B5EF4-FFF2-40B4-BE49-F238E27FC236}">
                <a16:creationId xmlns:a16="http://schemas.microsoft.com/office/drawing/2014/main" id="{E8D4BDEE-7A20-447A-8056-9F652713D02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419409518"/>
      </p:ext>
    </p:extLst>
  </p:cSld>
  <p:clrMapOvr>
    <a:masterClrMapping/>
  </p:clrMapOvr>
  <mc:AlternateContent xmlns:mc="http://schemas.openxmlformats.org/markup-compatibility/2006" xmlns:p14="http://schemas.microsoft.com/office/powerpoint/2010/main">
    <mc:Choice Requires="p14">
      <p:transition p14:dur="0" advTm="17635"/>
    </mc:Choice>
    <mc:Fallback xmlns="">
      <p:transition advTm="17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10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10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fade">
                                      <p:cBhvr>
                                        <p:cTn id="33" dur="1000"/>
                                        <p:tgtEl>
                                          <p:spTgt spid="4">
                                            <p:txEl>
                                              <p:pRg st="8" end="8"/>
                                            </p:txEl>
                                          </p:spTgt>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fade">
                                      <p:cBhvr>
                                        <p:cTn id="37" dur="1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
          <p:cNvSpPr>
            <a:spLocks noChangeArrowheads="1"/>
          </p:cNvSpPr>
          <p:nvPr/>
        </p:nvSpPr>
        <p:spPr bwMode="auto">
          <a:xfrm>
            <a:off x="685800" y="369349"/>
            <a:ext cx="7760288" cy="61093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spcBef>
                <a:spcPct val="0"/>
              </a:spcBef>
              <a:spcAft>
                <a:spcPct val="0"/>
              </a:spcAft>
              <a:buClrTx/>
              <a:buSzTx/>
              <a:buFontTx/>
              <a:buNone/>
              <a:tabLst>
                <a:tab pos="-914400" algn="l"/>
              </a:tabLst>
            </a:pPr>
            <a:r>
              <a:rPr kumimoji="0" lang="en-CA" sz="2300" u="sng" strike="noStrike" cap="none" normalizeH="0" baseline="0" dirty="0">
                <a:ln>
                  <a:noFill/>
                </a:ln>
                <a:effectLst>
                  <a:outerShdw blurRad="38100" dist="38100" dir="2700000" algn="tl">
                    <a:srgbClr val="000000">
                      <a:alpha val="43137"/>
                    </a:srgbClr>
                  </a:outerShdw>
                </a:effectLst>
                <a:latin typeface="+mn-lt"/>
                <a:ea typeface="Times New Roman" pitchFamily="18" charset="0"/>
                <a:cs typeface="Arial" pitchFamily="34" charset="0"/>
              </a:rPr>
              <a:t>The PowerPoints</a:t>
            </a:r>
          </a:p>
          <a:p>
            <a:pPr marL="0" marR="0" lvl="0" indent="0" algn="ctr" defTabSz="914400" rtl="0" eaLnBrk="1" fontAlgn="base" latinLnBrk="0" hangingPunct="1">
              <a:spcBef>
                <a:spcPct val="0"/>
              </a:spcBef>
              <a:spcAft>
                <a:spcPct val="0"/>
              </a:spcAft>
              <a:buClrTx/>
              <a:buSzTx/>
              <a:buFontTx/>
              <a:buNone/>
              <a:tabLst>
                <a:tab pos="-914400" algn="l"/>
              </a:tabLst>
            </a:pPr>
            <a:r>
              <a:rPr lang="en-CA" sz="2300" dirty="0">
                <a:latin typeface="+mn-lt"/>
                <a:ea typeface="Times New Roman" pitchFamily="18" charset="0"/>
                <a:cs typeface="Arial" pitchFamily="34" charset="0"/>
              </a:rPr>
              <a:t>The slide shows are long, detailed and have several hidden slides because they act in lieu of a textbook.</a:t>
            </a:r>
          </a:p>
          <a:p>
            <a:pPr marL="0" marR="0" lvl="0" indent="0" algn="ctr" defTabSz="914400" rtl="0" eaLnBrk="1" fontAlgn="base" latinLnBrk="0" hangingPunct="1">
              <a:spcBef>
                <a:spcPct val="0"/>
              </a:spcBef>
              <a:spcAft>
                <a:spcPct val="0"/>
              </a:spcAft>
              <a:buClrTx/>
              <a:buSzTx/>
              <a:buFontTx/>
              <a:buNone/>
              <a:tabLst>
                <a:tab pos="-914400" algn="l"/>
              </a:tabLst>
            </a:pPr>
            <a:endParaRPr kumimoji="0" lang="en-CA" sz="2300" strike="noStrike" cap="none" normalizeH="0" baseline="0" dirty="0">
              <a:ln>
                <a:noFill/>
              </a:ln>
              <a:latin typeface="+mn-lt"/>
              <a:ea typeface="Times New Roman" pitchFamily="18" charset="0"/>
              <a:cs typeface="Arial" pitchFamily="34" charset="0"/>
            </a:endParaRPr>
          </a:p>
          <a:p>
            <a:pPr marL="0" marR="0" lvl="0" indent="0" algn="ctr" defTabSz="914400" rtl="0" eaLnBrk="1" fontAlgn="base" latinLnBrk="0" hangingPunct="1">
              <a:spcBef>
                <a:spcPct val="0"/>
              </a:spcBef>
              <a:spcAft>
                <a:spcPct val="0"/>
              </a:spcAft>
              <a:buClrTx/>
              <a:buSzTx/>
              <a:buFontTx/>
              <a:buNone/>
              <a:tabLst>
                <a:tab pos="-914400" algn="l"/>
              </a:tabLst>
            </a:pPr>
            <a:r>
              <a:rPr lang="en-CA" sz="2300" dirty="0">
                <a:latin typeface="+mn-lt"/>
                <a:ea typeface="Times New Roman" pitchFamily="18" charset="0"/>
                <a:cs typeface="Arial" pitchFamily="34" charset="0"/>
              </a:rPr>
              <a:t>Each slide will have a short voice over narrative in lieu of lectures explaining the concepts and all slides will play automatically as you start the PowerPoint.</a:t>
            </a:r>
          </a:p>
          <a:p>
            <a:pPr marL="0" marR="0" lvl="0" indent="0" algn="ctr" defTabSz="914400" rtl="0" eaLnBrk="1" fontAlgn="base" latinLnBrk="0" hangingPunct="1">
              <a:spcBef>
                <a:spcPct val="0"/>
              </a:spcBef>
              <a:spcAft>
                <a:spcPct val="0"/>
              </a:spcAft>
              <a:buClrTx/>
              <a:buSzTx/>
              <a:buFontTx/>
              <a:buNone/>
              <a:tabLst>
                <a:tab pos="-914400" algn="l"/>
              </a:tabLst>
            </a:pPr>
            <a:endParaRPr lang="en-CA" sz="2300" dirty="0">
              <a:ea typeface="Times New Roman" pitchFamily="18" charset="0"/>
              <a:cs typeface="Arial" pitchFamily="34" charset="0"/>
            </a:endParaRPr>
          </a:p>
          <a:p>
            <a:pPr marL="0" marR="0" lvl="0" indent="0" algn="ctr" defTabSz="914400" rtl="0" eaLnBrk="1" fontAlgn="base" latinLnBrk="0" hangingPunct="1">
              <a:spcBef>
                <a:spcPct val="0"/>
              </a:spcBef>
              <a:spcAft>
                <a:spcPct val="0"/>
              </a:spcAft>
              <a:buClrTx/>
              <a:buSzTx/>
              <a:buFontTx/>
              <a:buNone/>
              <a:tabLst>
                <a:tab pos="-914400" algn="l"/>
              </a:tabLst>
            </a:pPr>
            <a:r>
              <a:rPr lang="en-CA" sz="2300" dirty="0">
                <a:solidFill>
                  <a:srgbClr val="FF0000"/>
                </a:solidFill>
                <a:effectLst>
                  <a:outerShdw blurRad="38100" dist="38100" dir="2700000" algn="tl">
                    <a:srgbClr val="000000">
                      <a:alpha val="43137"/>
                    </a:srgbClr>
                  </a:outerShdw>
                </a:effectLst>
                <a:latin typeface="+mn-lt"/>
                <a:ea typeface="Times New Roman" pitchFamily="18" charset="0"/>
                <a:cs typeface="Arial" pitchFamily="34" charset="0"/>
              </a:rPr>
              <a:t>There will be no scheduled lectures, despite there being a scheduled day and time for this course.</a:t>
            </a:r>
          </a:p>
          <a:p>
            <a:pPr marL="0" marR="0" lvl="0" indent="0" algn="ctr" defTabSz="914400" rtl="0" eaLnBrk="1" fontAlgn="base" latinLnBrk="0" hangingPunct="1">
              <a:spcBef>
                <a:spcPct val="0"/>
              </a:spcBef>
              <a:spcAft>
                <a:spcPct val="0"/>
              </a:spcAft>
              <a:buClrTx/>
              <a:buSzTx/>
              <a:buFontTx/>
              <a:buNone/>
              <a:tabLst>
                <a:tab pos="-914400" algn="l"/>
              </a:tabLst>
            </a:pPr>
            <a:endParaRPr kumimoji="0" lang="en-CA" sz="2300" strike="noStrike" cap="none" normalizeH="0" baseline="0" dirty="0">
              <a:ln>
                <a:noFill/>
              </a:ln>
              <a:latin typeface="+mn-lt"/>
              <a:ea typeface="Times New Roman" pitchFamily="18" charset="0"/>
              <a:cs typeface="Arial" pitchFamily="34" charset="0"/>
            </a:endParaRPr>
          </a:p>
          <a:p>
            <a:pPr marL="0" marR="0" lvl="0" indent="0" algn="ctr" defTabSz="914400" rtl="0" eaLnBrk="1" fontAlgn="base" latinLnBrk="0" hangingPunct="1">
              <a:spcBef>
                <a:spcPct val="0"/>
              </a:spcBef>
              <a:spcAft>
                <a:spcPct val="0"/>
              </a:spcAft>
              <a:buClrTx/>
              <a:buSzTx/>
              <a:buFontTx/>
              <a:buNone/>
              <a:tabLst>
                <a:tab pos="-914400" algn="l"/>
              </a:tabLst>
            </a:pPr>
            <a:r>
              <a:rPr lang="en-CA" sz="2300" dirty="0">
                <a:ea typeface="Times New Roman" pitchFamily="18" charset="0"/>
                <a:cs typeface="Arial" pitchFamily="34" charset="0"/>
              </a:rPr>
              <a:t>You will download the PowerPoints from the course D2L website on Monday mornings and go through them at your leisure during the week.</a:t>
            </a:r>
          </a:p>
          <a:p>
            <a:pPr marL="0" marR="0" lvl="0" indent="0" algn="ctr" defTabSz="914400" rtl="0" eaLnBrk="1" fontAlgn="base" latinLnBrk="0" hangingPunct="1">
              <a:spcBef>
                <a:spcPct val="0"/>
              </a:spcBef>
              <a:spcAft>
                <a:spcPct val="0"/>
              </a:spcAft>
              <a:buClrTx/>
              <a:buSzTx/>
              <a:buFontTx/>
              <a:buNone/>
              <a:tabLst>
                <a:tab pos="-914400" algn="l"/>
              </a:tabLst>
            </a:pPr>
            <a:endParaRPr lang="en-CA" sz="2300" dirty="0">
              <a:ea typeface="Times New Roman" pitchFamily="18" charset="0"/>
              <a:cs typeface="Arial" pitchFamily="34" charset="0"/>
            </a:endParaRPr>
          </a:p>
          <a:p>
            <a:pPr marL="0" marR="0" lvl="0" indent="0" algn="ctr" defTabSz="914400" rtl="0" eaLnBrk="1" fontAlgn="base" latinLnBrk="0" hangingPunct="1">
              <a:spcBef>
                <a:spcPct val="0"/>
              </a:spcBef>
              <a:spcAft>
                <a:spcPct val="0"/>
              </a:spcAft>
              <a:buClrTx/>
              <a:buSzTx/>
              <a:buFontTx/>
              <a:buNone/>
              <a:tabLst>
                <a:tab pos="-914400" algn="l"/>
              </a:tabLst>
            </a:pPr>
            <a:r>
              <a:rPr lang="en-CA" sz="2300" dirty="0">
                <a:solidFill>
                  <a:srgbClr val="FF0000"/>
                </a:solidFill>
                <a:effectLst>
                  <a:outerShdw blurRad="38100" dist="38100" dir="2700000" algn="tl">
                    <a:srgbClr val="000000">
                      <a:alpha val="43137"/>
                    </a:srgbClr>
                  </a:outerShdw>
                </a:effectLst>
                <a:ea typeface="Times New Roman" pitchFamily="18" charset="0"/>
                <a:cs typeface="Arial" pitchFamily="34" charset="0"/>
              </a:rPr>
              <a:t>You do have to be online on D2L in the scheduled one hour time slot to write the mid term test. </a:t>
            </a:r>
            <a:endParaRPr kumimoji="0" lang="en-CA" sz="2300" strike="noStrike" cap="none" normalizeH="0" baseline="0" dirty="0">
              <a:ln>
                <a:noFill/>
              </a:ln>
              <a:solidFill>
                <a:srgbClr val="FF0000"/>
              </a:solidFill>
              <a:effectLst>
                <a:outerShdw blurRad="38100" dist="38100" dir="2700000" algn="tl">
                  <a:srgbClr val="000000">
                    <a:alpha val="43137"/>
                  </a:srgbClr>
                </a:outerShdw>
              </a:effectLst>
              <a:ea typeface="Times New Roman" pitchFamily="18" charset="0"/>
              <a:cs typeface="Arial" pitchFamily="34" charset="0"/>
            </a:endParaRPr>
          </a:p>
        </p:txBody>
      </p:sp>
      <p:sp>
        <p:nvSpPr>
          <p:cNvPr id="4" name="Rectangle 3"/>
          <p:cNvSpPr/>
          <p:nvPr/>
        </p:nvSpPr>
        <p:spPr>
          <a:xfrm>
            <a:off x="0" y="-152400"/>
            <a:ext cx="9144000" cy="615553"/>
          </a:xfrm>
          <a:prstGeom prst="rect">
            <a:avLst/>
          </a:prstGeom>
        </p:spPr>
        <p:txBody>
          <a:bodyPr wrap="square">
            <a:spAutoFit/>
          </a:bodyPr>
          <a:lstStyle/>
          <a:p>
            <a:pPr algn="ctr">
              <a:defRPr/>
            </a:pPr>
            <a:r>
              <a:rPr lang="en-US" sz="3400" dirty="0">
                <a:effectLst>
                  <a:outerShdw blurRad="38100" dist="38100" dir="2700000" algn="tl">
                    <a:srgbClr val="000000">
                      <a:alpha val="43137"/>
                    </a:srgbClr>
                  </a:outerShdw>
                </a:effectLst>
                <a:latin typeface="+mn-lt"/>
              </a:rPr>
              <a:t>What the Content Looks Like</a:t>
            </a:r>
          </a:p>
        </p:txBody>
      </p:sp>
      <p:sp>
        <p:nvSpPr>
          <p:cNvPr id="3" name="Slide Number Placeholder 2"/>
          <p:cNvSpPr>
            <a:spLocks noGrp="1"/>
          </p:cNvSpPr>
          <p:nvPr>
            <p:ph type="sldNum" sz="quarter" idx="12"/>
          </p:nvPr>
        </p:nvSpPr>
        <p:spPr/>
        <p:txBody>
          <a:bodyPr/>
          <a:lstStyle/>
          <a:p>
            <a:fld id="{CE601F45-5601-47AF-B199-AE75829AC8A9}" type="slidenum">
              <a:rPr lang="en-US" smtClean="0"/>
              <a:t>6</a:t>
            </a:fld>
            <a:endParaRPr lang="en-US"/>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2799487045"/>
      </p:ext>
    </p:extLst>
  </p:cSld>
  <p:clrMapOvr>
    <a:masterClrMapping/>
  </p:clrMapOvr>
  <mc:AlternateContent xmlns:mc="http://schemas.openxmlformats.org/markup-compatibility/2006" xmlns:p14="http://schemas.microsoft.com/office/powerpoint/2010/main">
    <mc:Choice Requires="p14">
      <p:transition p14:dur="0" advTm="92025"/>
    </mc:Choice>
    <mc:Fallback xmlns="">
      <p:transition advTm="92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15713">
                                            <p:txEl>
                                              <p:pRg st="0" end="0"/>
                                            </p:txEl>
                                          </p:spTgt>
                                        </p:tgtEl>
                                        <p:attrNameLst>
                                          <p:attrName>style.visibility</p:attrName>
                                        </p:attrNameLst>
                                      </p:cBhvr>
                                      <p:to>
                                        <p:strVal val="visible"/>
                                      </p:to>
                                    </p:set>
                                    <p:animEffect transition="in" filter="dissolve">
                                      <p:cBhvr>
                                        <p:cTn id="11" dur="500"/>
                                        <p:tgtEl>
                                          <p:spTgt spid="11571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5713">
                                            <p:txEl>
                                              <p:pRg st="1" end="1"/>
                                            </p:txEl>
                                          </p:spTgt>
                                        </p:tgtEl>
                                        <p:attrNameLst>
                                          <p:attrName>style.visibility</p:attrName>
                                        </p:attrNameLst>
                                      </p:cBhvr>
                                      <p:to>
                                        <p:strVal val="visible"/>
                                      </p:to>
                                    </p:set>
                                    <p:animEffect transition="in" filter="dissolve">
                                      <p:cBhvr>
                                        <p:cTn id="16" dur="500"/>
                                        <p:tgtEl>
                                          <p:spTgt spid="11571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15713">
                                            <p:txEl>
                                              <p:pRg st="3" end="3"/>
                                            </p:txEl>
                                          </p:spTgt>
                                        </p:tgtEl>
                                        <p:attrNameLst>
                                          <p:attrName>style.visibility</p:attrName>
                                        </p:attrNameLst>
                                      </p:cBhvr>
                                      <p:to>
                                        <p:strVal val="visible"/>
                                      </p:to>
                                    </p:set>
                                    <p:animEffect transition="in" filter="dissolve">
                                      <p:cBhvr>
                                        <p:cTn id="21" dur="500"/>
                                        <p:tgtEl>
                                          <p:spTgt spid="11571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15713">
                                            <p:txEl>
                                              <p:pRg st="5" end="5"/>
                                            </p:txEl>
                                          </p:spTgt>
                                        </p:tgtEl>
                                        <p:attrNameLst>
                                          <p:attrName>style.visibility</p:attrName>
                                        </p:attrNameLst>
                                      </p:cBhvr>
                                      <p:to>
                                        <p:strVal val="visible"/>
                                      </p:to>
                                    </p:set>
                                    <p:animEffect transition="in" filter="dissolve">
                                      <p:cBhvr>
                                        <p:cTn id="26" dur="500"/>
                                        <p:tgtEl>
                                          <p:spTgt spid="11571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15713">
                                            <p:txEl>
                                              <p:pRg st="7" end="7"/>
                                            </p:txEl>
                                          </p:spTgt>
                                        </p:tgtEl>
                                        <p:attrNameLst>
                                          <p:attrName>style.visibility</p:attrName>
                                        </p:attrNameLst>
                                      </p:cBhvr>
                                      <p:to>
                                        <p:strVal val="visible"/>
                                      </p:to>
                                    </p:set>
                                    <p:animEffect transition="in" filter="dissolve">
                                      <p:cBhvr>
                                        <p:cTn id="31" dur="500"/>
                                        <p:tgtEl>
                                          <p:spTgt spid="11571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15713">
                                            <p:txEl>
                                              <p:pRg st="9" end="9"/>
                                            </p:txEl>
                                          </p:spTgt>
                                        </p:tgtEl>
                                        <p:attrNameLst>
                                          <p:attrName>style.visibility</p:attrName>
                                        </p:attrNameLst>
                                      </p:cBhvr>
                                      <p:to>
                                        <p:strVal val="visible"/>
                                      </p:to>
                                    </p:set>
                                    <p:animEffect transition="in" filter="dissolve">
                                      <p:cBhvr>
                                        <p:cTn id="36" dur="500"/>
                                        <p:tgtEl>
                                          <p:spTgt spid="11571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87710" y="3083064"/>
            <a:ext cx="3968587" cy="707886"/>
          </a:xfrm>
          <a:prstGeom prst="rect">
            <a:avLst/>
          </a:prstGeom>
          <a:noFill/>
        </p:spPr>
        <p:txBody>
          <a:bodyPr wrap="none" rtlCol="0">
            <a:spAutoFit/>
          </a:bodyPr>
          <a:lstStyle/>
          <a:p>
            <a:pPr algn="ctr"/>
            <a:r>
              <a:rPr lang="en-US" sz="4000" dirty="0">
                <a:effectLst>
                  <a:outerShdw blurRad="38100" dist="38100" dir="2700000" algn="tl">
                    <a:srgbClr val="000000">
                      <a:alpha val="43137"/>
                    </a:srgbClr>
                  </a:outerShdw>
                </a:effectLst>
              </a:rPr>
              <a:t>Course Mechanics</a:t>
            </a:r>
            <a:endParaRPr lang="en-CA" sz="4000"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CE601F45-5601-47AF-B199-AE75829AC8A9}" type="slidenum">
              <a:rPr lang="en-US" smtClean="0"/>
              <a:t>7</a:t>
            </a:fld>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895771110"/>
      </p:ext>
    </p:extLst>
  </p:cSld>
  <p:clrMapOvr>
    <a:masterClrMapping/>
  </p:clrMapOvr>
  <mc:AlternateContent xmlns:mc="http://schemas.openxmlformats.org/markup-compatibility/2006" xmlns:p14="http://schemas.microsoft.com/office/powerpoint/2010/main">
    <mc:Choice Requires="p14">
      <p:transition p14:dur="0" advTm="8076"/>
    </mc:Choice>
    <mc:Fallback xmlns="">
      <p:transition advTm="8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ChangeArrowheads="1"/>
          </p:cNvSpPr>
          <p:nvPr/>
        </p:nvSpPr>
        <p:spPr bwMode="auto">
          <a:xfrm>
            <a:off x="190500" y="397669"/>
            <a:ext cx="8763000" cy="6155531"/>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2881313" algn="l"/>
              </a:tabLst>
            </a:pPr>
            <a:r>
              <a:rPr kumimoji="0" lang="en-CA" sz="2000" i="0" u="none" strike="noStrike" cap="none" normalizeH="0" baseline="0" dirty="0">
                <a:ln>
                  <a:noFill/>
                </a:ln>
                <a:solidFill>
                  <a:schemeClr val="tx1"/>
                </a:solidFill>
                <a:effectLst>
                  <a:outerShdw blurRad="38100" dist="38100" dir="2700000" algn="tl">
                    <a:srgbClr val="000000">
                      <a:alpha val="43137"/>
                    </a:srgbClr>
                  </a:outerShdw>
                </a:effectLst>
                <a:latin typeface="+mn-lt"/>
                <a:cs typeface="Arial" pitchFamily="34" charset="0"/>
              </a:rPr>
              <a:t>RYERSON UNIVERSITY</a:t>
            </a:r>
          </a:p>
          <a:p>
            <a:pPr marL="0" marR="0" lvl="0" indent="0" algn="ctr" defTabSz="914400" rtl="0" eaLnBrk="0" fontAlgn="base" latinLnBrk="0" hangingPunct="0">
              <a:lnSpc>
                <a:spcPct val="100000"/>
              </a:lnSpc>
              <a:spcBef>
                <a:spcPct val="0"/>
              </a:spcBef>
              <a:spcAft>
                <a:spcPct val="0"/>
              </a:spcAft>
              <a:buClrTx/>
              <a:buSzTx/>
              <a:buFontTx/>
              <a:buNone/>
              <a:tabLst>
                <a:tab pos="2881313" algn="l"/>
              </a:tabLst>
            </a:pPr>
            <a:r>
              <a:rPr lang="en-CA" sz="2000" dirty="0">
                <a:effectLst>
                  <a:outerShdw blurRad="38100" dist="38100" dir="2700000" algn="tl">
                    <a:srgbClr val="000000">
                      <a:alpha val="43137"/>
                    </a:srgbClr>
                  </a:outerShdw>
                </a:effectLst>
                <a:latin typeface="+mn-lt"/>
                <a:cs typeface="Arial" pitchFamily="34" charset="0"/>
              </a:rPr>
              <a:t>Department of Geography</a:t>
            </a:r>
          </a:p>
          <a:p>
            <a:pPr marL="0" marR="0" lvl="0" indent="0" algn="ctr" defTabSz="914400" rtl="0" eaLnBrk="0" fontAlgn="base" latinLnBrk="0" hangingPunct="0">
              <a:lnSpc>
                <a:spcPct val="100000"/>
              </a:lnSpc>
              <a:spcBef>
                <a:spcPct val="0"/>
              </a:spcBef>
              <a:spcAft>
                <a:spcPct val="0"/>
              </a:spcAft>
              <a:buClrTx/>
              <a:buSzTx/>
              <a:buFontTx/>
              <a:buNone/>
              <a:tabLst>
                <a:tab pos="2881313" algn="l"/>
              </a:tabLst>
            </a:pPr>
            <a:endParaRPr lang="en-CA" sz="2000" dirty="0">
              <a:effectLst>
                <a:outerShdw blurRad="38100" dist="38100" dir="2700000" algn="tl">
                  <a:srgbClr val="000000">
                    <a:alpha val="43137"/>
                  </a:srgbClr>
                </a:outerShdw>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881313" algn="l"/>
              </a:tabLst>
            </a:pPr>
            <a:endParaRPr lang="en-CA" sz="2000" dirty="0">
              <a:effectLst>
                <a:outerShdw blurRad="38100" dist="38100" dir="2700000" algn="tl">
                  <a:srgbClr val="000000">
                    <a:alpha val="43137"/>
                  </a:srgbClr>
                </a:outerShdw>
              </a:effectLst>
              <a:latin typeface="+mn-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881313" algn="l"/>
              </a:tabLst>
            </a:pPr>
            <a:endParaRPr lang="en-CA" sz="2000" dirty="0">
              <a:effectLst>
                <a:outerShdw blurRad="38100" dist="38100" dir="2700000" algn="tl">
                  <a:srgbClr val="000000">
                    <a:alpha val="43137"/>
                  </a:srgbClr>
                </a:outerShdw>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881313" algn="l"/>
              </a:tabLst>
            </a:pPr>
            <a:endParaRPr lang="en-CA" sz="2000" dirty="0">
              <a:effectLst>
                <a:outerShdw blurRad="38100" dist="38100" dir="2700000" algn="tl">
                  <a:srgbClr val="000000">
                    <a:alpha val="43137"/>
                  </a:srgbClr>
                </a:outerShdw>
              </a:effectLst>
              <a:latin typeface="+mn-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881313" algn="l"/>
              </a:tabLst>
            </a:pPr>
            <a:endParaRPr lang="en-CA" sz="2000" dirty="0">
              <a:effectLst>
                <a:outerShdw blurRad="38100" dist="38100" dir="2700000" algn="tl">
                  <a:srgbClr val="000000">
                    <a:alpha val="43137"/>
                  </a:srgbClr>
                </a:outerShdw>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881313" algn="l"/>
              </a:tabLst>
            </a:pPr>
            <a:endParaRPr lang="en-CA" sz="2000" dirty="0">
              <a:effectLst>
                <a:outerShdw blurRad="38100" dist="38100" dir="2700000" algn="tl">
                  <a:srgbClr val="000000">
                    <a:alpha val="43137"/>
                  </a:srgbClr>
                </a:outerShdw>
              </a:effectLst>
              <a:latin typeface="+mn-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881313" algn="l"/>
              </a:tabLst>
            </a:pPr>
            <a:endParaRPr lang="en-CA" sz="2000" dirty="0">
              <a:effectLst>
                <a:outerShdw blurRad="38100" dist="38100" dir="2700000" algn="tl">
                  <a:srgbClr val="000000">
                    <a:alpha val="43137"/>
                  </a:srgbClr>
                </a:outerShdw>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881313" algn="l"/>
              </a:tabLst>
            </a:pPr>
            <a:endParaRPr lang="en-CA" sz="2000" dirty="0">
              <a:effectLst>
                <a:outerShdw blurRad="38100" dist="38100" dir="2700000" algn="tl">
                  <a:srgbClr val="000000">
                    <a:alpha val="43137"/>
                  </a:srgbClr>
                </a:outerShdw>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81313" algn="l"/>
              </a:tabLst>
            </a:pPr>
            <a:endParaRPr kumimoji="0" lang="en-CA" sz="2000" i="0" u="none" strike="noStrike" cap="none" normalizeH="0" baseline="0" dirty="0">
              <a:ln>
                <a:noFill/>
              </a:ln>
              <a:solidFill>
                <a:schemeClr val="tx1"/>
              </a:solidFill>
              <a:effectLst>
                <a:outerShdw blurRad="38100" dist="38100" dir="2700000" algn="tl">
                  <a:srgbClr val="000000">
                    <a:alpha val="43137"/>
                  </a:srgbClr>
                </a:outerShdw>
              </a:effectLst>
              <a:latin typeface="+mn-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81313" algn="l"/>
              </a:tabLst>
            </a:pPr>
            <a:r>
              <a:rPr kumimoji="0" lang="en-CA" sz="2000" i="0" u="none" strike="noStrike" cap="none" normalizeH="0" baseline="0" dirty="0">
                <a:ln>
                  <a:noFill/>
                </a:ln>
                <a:solidFill>
                  <a:schemeClr val="tx1"/>
                </a:solidFill>
                <a:effectLst>
                  <a:outerShdw blurRad="38100" dist="38100" dir="2700000" algn="tl">
                    <a:srgbClr val="000000">
                      <a:alpha val="43137"/>
                    </a:srgbClr>
                  </a:outerShdw>
                </a:effectLst>
                <a:latin typeface="+mn-lt"/>
                <a:ea typeface="Times New Roman" pitchFamily="18" charset="0"/>
                <a:cs typeface="Arial" pitchFamily="34" charset="0"/>
              </a:rPr>
              <a:t>GEO 106: </a:t>
            </a:r>
            <a:r>
              <a:rPr kumimoji="0" lang="en-GB" sz="2000" i="0" u="none" strike="noStrike" cap="none" normalizeH="0" baseline="0" dirty="0">
                <a:ln>
                  <a:noFill/>
                </a:ln>
                <a:solidFill>
                  <a:schemeClr val="tx1"/>
                </a:solidFill>
                <a:effectLst>
                  <a:outerShdw blurRad="38100" dist="38100" dir="2700000" algn="tl">
                    <a:srgbClr val="000000">
                      <a:alpha val="43137"/>
                    </a:srgbClr>
                  </a:outerShdw>
                </a:effectLst>
                <a:latin typeface="+mn-lt"/>
                <a:ea typeface="Times New Roman" pitchFamily="18" charset="0"/>
                <a:cs typeface="Arial" pitchFamily="34" charset="0"/>
              </a:rPr>
              <a:t>The Geography of Everyday Life				</a:t>
            </a:r>
            <a:r>
              <a:rPr kumimoji="0" lang="en-CA" sz="2000" i="0" u="none" strike="noStrike" cap="none" normalizeH="0" baseline="0" dirty="0">
                <a:ln>
                  <a:noFill/>
                </a:ln>
                <a:solidFill>
                  <a:schemeClr val="tx1"/>
                </a:solidFill>
                <a:effectLst>
                  <a:outerShdw blurRad="38100" dist="38100" dir="2700000" algn="tl">
                    <a:srgbClr val="000000">
                      <a:alpha val="43137"/>
                    </a:srgbClr>
                  </a:outerShdw>
                </a:effectLst>
                <a:latin typeface="+mn-lt"/>
                <a:ea typeface="Times New Roman" pitchFamily="18" charset="0"/>
                <a:cs typeface="Arial" pitchFamily="34" charset="0"/>
              </a:rPr>
              <a:t>FALL 2020</a:t>
            </a:r>
            <a:endParaRPr kumimoji="0" lang="en-CA" sz="2000" i="0" u="none" strike="noStrike" cap="none" normalizeH="0" baseline="0" dirty="0">
              <a:ln>
                <a:noFill/>
              </a:ln>
              <a:solidFill>
                <a:schemeClr val="tx1"/>
              </a:solidFill>
              <a:effectLst>
                <a:outerShdw blurRad="38100" dist="38100" dir="2700000" algn="tl">
                  <a:srgbClr val="000000">
                    <a:alpha val="43137"/>
                  </a:srgbClr>
                </a:outerShdw>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81313" algn="l"/>
              </a:tabLst>
            </a:pPr>
            <a:r>
              <a:rPr kumimoji="0" lang="en-CA" sz="20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a:t>
            </a:r>
            <a:endParaRPr kumimoji="0" lang="en-CA" sz="2000" b="0" i="0" u="none" strike="noStrike" cap="none" normalizeH="0" baseline="0" dirty="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43000" algn="l"/>
              </a:tabLst>
            </a:pPr>
            <a:r>
              <a:rPr kumimoji="0" lang="en-CA" sz="200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ea typeface="Times New Roman" pitchFamily="18" charset="0"/>
                <a:cs typeface="Arial" pitchFamily="34" charset="0"/>
              </a:rPr>
              <a:t>Instructor:</a:t>
            </a:r>
            <a:r>
              <a:rPr lang="en-CA" sz="2000" b="1" dirty="0">
                <a:latin typeface="Calibri" pitchFamily="34" charset="0"/>
                <a:ea typeface="Times New Roman" pitchFamily="18" charset="0"/>
                <a:cs typeface="Arial" pitchFamily="34" charset="0"/>
              </a:rPr>
              <a:t>		</a:t>
            </a:r>
            <a:r>
              <a:rPr kumimoji="0" lang="en-CA" sz="2000" b="0" i="0" u="none" strike="noStrike" cap="none" normalizeH="0" baseline="0" dirty="0">
                <a:ln>
                  <a:noFill/>
                </a:ln>
                <a:solidFill>
                  <a:schemeClr val="tx1"/>
                </a:solidFill>
                <a:effectLst/>
                <a:latin typeface="Calibri" pitchFamily="34" charset="0"/>
                <a:ea typeface="Times New Roman" pitchFamily="18" charset="0"/>
                <a:cs typeface="Arial" pitchFamily="34" charset="0"/>
              </a:rPr>
              <a:t>Dr. Philip Coppack	</a:t>
            </a:r>
            <a:endParaRPr kumimoji="0" lang="en-CA" sz="2000" b="0" i="0" u="none" strike="noStrike" cap="none" normalizeH="0" baseline="0" dirty="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43000" algn="l"/>
              </a:tabLst>
            </a:pPr>
            <a:r>
              <a:rPr kumimoji="0" lang="en-CA" sz="200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ea typeface="Times New Roman" pitchFamily="18" charset="0"/>
                <a:cs typeface="Arial" pitchFamily="34" charset="0"/>
              </a:rPr>
              <a:t>Office:</a:t>
            </a:r>
            <a:r>
              <a:rPr lang="en-CA" sz="2000" b="1" dirty="0">
                <a:latin typeface="Calibri" pitchFamily="34" charset="0"/>
                <a:ea typeface="Times New Roman" pitchFamily="18" charset="0"/>
                <a:cs typeface="Arial" pitchFamily="34" charset="0"/>
              </a:rPr>
              <a:t>		</a:t>
            </a:r>
            <a:r>
              <a:rPr kumimoji="0" lang="en-CA" sz="200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ea typeface="Times New Roman" pitchFamily="18" charset="0"/>
                <a:cs typeface="Arial" pitchFamily="34" charset="0"/>
              </a:rPr>
              <a:t>JOR 609 (but not there 2020).</a:t>
            </a:r>
            <a:endParaRPr kumimoji="0" lang="en-CA" sz="2000" i="0" u="none" strike="noStrike" cap="none" normalizeH="0" baseline="0" dirty="0">
              <a:ln>
                <a:noFill/>
              </a:ln>
              <a:solidFill>
                <a:schemeClr val="tx1"/>
              </a:solidFill>
              <a:effectLst>
                <a:outerShdw blurRad="38100" dist="38100" dir="2700000" algn="tl">
                  <a:srgbClr val="000000">
                    <a:alpha val="43137"/>
                  </a:srgbClr>
                </a:outerShdw>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43000" algn="l"/>
              </a:tabLst>
            </a:pPr>
            <a:r>
              <a:rPr kumimoji="0" lang="en-CA" sz="200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ea typeface="Times New Roman" pitchFamily="18" charset="0"/>
                <a:cs typeface="Arial" pitchFamily="34" charset="0"/>
              </a:rPr>
              <a:t>Phone:</a:t>
            </a:r>
            <a:r>
              <a:rPr kumimoji="0" lang="en-CA" sz="20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(416) 979-5000 ex. (I don</a:t>
            </a:r>
            <a:r>
              <a:rPr kumimoji="0" lang="en-CA" sz="2000" b="0" i="0" u="none" strike="noStrike" cap="none" normalizeH="0" baseline="0" dirty="0">
                <a:ln>
                  <a:noFill/>
                </a:ln>
                <a:solidFill>
                  <a:schemeClr val="tx1"/>
                </a:solidFill>
                <a:effectLst/>
                <a:latin typeface="Comic Sans MS"/>
                <a:ea typeface="Times New Roman" pitchFamily="18" charset="0"/>
                <a:cs typeface="Arial" pitchFamily="34" charset="0"/>
              </a:rPr>
              <a:t>’</a:t>
            </a:r>
            <a:r>
              <a:rPr kumimoji="0" lang="en-CA" sz="2000" b="0" i="0" u="none" strike="noStrike" cap="none" normalizeH="0" baseline="0" dirty="0">
                <a:ln>
                  <a:noFill/>
                </a:ln>
                <a:solidFill>
                  <a:schemeClr val="tx1"/>
                </a:solidFill>
                <a:effectLst/>
                <a:latin typeface="Calibri" pitchFamily="34" charset="0"/>
                <a:ea typeface="Times New Roman" pitchFamily="18" charset="0"/>
                <a:cs typeface="Arial" pitchFamily="34" charset="0"/>
              </a:rPr>
              <a:t>t respond well to phone calls but</a:t>
            </a:r>
            <a:r>
              <a:rPr kumimoji="0" lang="en-CA" sz="2000" b="0" i="0" u="none" strike="noStrike" cap="none" normalizeH="0" baseline="0" dirty="0">
                <a:ln>
                  <a:noFill/>
                </a:ln>
                <a:solidFill>
                  <a:schemeClr val="tx1"/>
                </a:solidFill>
                <a:effectLst/>
                <a:latin typeface="Comic Sans MS"/>
                <a:ea typeface="Times New Roman" pitchFamily="18" charset="0"/>
                <a:cs typeface="Arial" pitchFamily="34" charset="0"/>
              </a:rPr>
              <a:t>…</a:t>
            </a:r>
            <a:r>
              <a:rPr kumimoji="0" lang="en-CA" sz="2000" b="0" i="0" u="none" strike="noStrike" cap="none" normalizeH="0" baseline="0" dirty="0">
                <a:ln>
                  <a:noFill/>
                </a:ln>
                <a:solidFill>
                  <a:schemeClr val="tx1"/>
                </a:solidFill>
                <a:effectLst/>
                <a:latin typeface="Calibri" pitchFamily="34" charset="0"/>
                <a:ea typeface="Times New Roman" pitchFamily="18" charset="0"/>
                <a:cs typeface="Arial" pitchFamily="34" charset="0"/>
              </a:rPr>
              <a:t>)</a:t>
            </a:r>
            <a:endParaRPr kumimoji="0" lang="en-CA" sz="2000" b="0" i="0" u="none" strike="noStrike" cap="none" normalizeH="0" baseline="0" dirty="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43000" algn="l"/>
              </a:tabLst>
            </a:pPr>
            <a:r>
              <a:rPr kumimoji="0" lang="en-CA" sz="200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ea typeface="Times New Roman" pitchFamily="18" charset="0"/>
                <a:cs typeface="Arial" pitchFamily="34" charset="0"/>
              </a:rPr>
              <a:t>E-mail:</a:t>
            </a:r>
            <a:r>
              <a:rPr lang="en-CA" sz="2000" b="1" dirty="0">
                <a:latin typeface="Calibri" pitchFamily="34" charset="0"/>
                <a:ea typeface="Times New Roman" pitchFamily="18" charset="0"/>
                <a:cs typeface="Arial" pitchFamily="34" charset="0"/>
              </a:rPr>
              <a:t>		</a:t>
            </a:r>
            <a:r>
              <a:rPr kumimoji="0" lang="en-CA" sz="2000" b="0" i="0" u="none" strike="noStrike" cap="none" normalizeH="0" baseline="0" dirty="0">
                <a:ln>
                  <a:noFill/>
                </a:ln>
                <a:solidFill>
                  <a:schemeClr val="tx1"/>
                </a:solidFill>
                <a:effectLst/>
                <a:latin typeface="Calibri" pitchFamily="34" charset="0"/>
                <a:ea typeface="Times New Roman" pitchFamily="18" charset="0"/>
                <a:cs typeface="Arial" pitchFamily="34" charset="0"/>
                <a:hlinkClick r:id="rId6"/>
              </a:rPr>
              <a:t>pcoppack@ryerson.ca</a:t>
            </a:r>
            <a:r>
              <a:rPr kumimoji="0" lang="en-CA" sz="20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(e-mails - within reason - I will answer)</a:t>
            </a:r>
          </a:p>
          <a:p>
            <a:pPr lvl="0" eaLnBrk="0" fontAlgn="base" hangingPunct="0">
              <a:spcBef>
                <a:spcPct val="0"/>
              </a:spcBef>
              <a:spcAft>
                <a:spcPct val="0"/>
              </a:spcAft>
              <a:tabLst>
                <a:tab pos="1143000" algn="l"/>
              </a:tabLst>
            </a:pPr>
            <a:r>
              <a:rPr lang="en-CA" sz="2000" dirty="0">
                <a:effectLst>
                  <a:outerShdw blurRad="38100" dist="38100" dir="2700000" algn="tl">
                    <a:srgbClr val="000000">
                      <a:alpha val="43137"/>
                    </a:srgbClr>
                  </a:outerShdw>
                </a:effectLst>
                <a:latin typeface="Calibri" pitchFamily="34" charset="0"/>
                <a:ea typeface="Times New Roman" pitchFamily="18" charset="0"/>
                <a:cs typeface="Arial" pitchFamily="34" charset="0"/>
              </a:rPr>
              <a:t>Website</a:t>
            </a:r>
            <a:r>
              <a:rPr lang="en-CA" sz="2000" dirty="0">
                <a:latin typeface="Calibri" pitchFamily="34" charset="0"/>
                <a:ea typeface="Times New Roman" pitchFamily="18" charset="0"/>
                <a:cs typeface="Arial" pitchFamily="34" charset="0"/>
              </a:rPr>
              <a:t>:		Course </a:t>
            </a:r>
            <a:r>
              <a:rPr lang="en-CA" sz="2000" dirty="0">
                <a:latin typeface="Calibri" panose="020F0502020204030204" pitchFamily="34" charset="0"/>
                <a:ea typeface="Times New Roman" panose="02020603050405020304" pitchFamily="18" charset="0"/>
              </a:rPr>
              <a:t>uses D2L for access to all material, writing mid-term, and 		submitting essay</a:t>
            </a:r>
            <a:r>
              <a:rPr lang="en-CA" sz="2000" dirty="0">
                <a:latin typeface="Calibri" pitchFamily="34" charset="0"/>
                <a:ea typeface="Times New Roman" pitchFamily="18" charset="0"/>
                <a:cs typeface="Arial" pitchFamily="34" charset="0"/>
              </a:rPr>
              <a:t>.</a:t>
            </a:r>
            <a:endParaRPr kumimoji="0" lang="en-CA" sz="2000" b="0" i="0" u="none" strike="noStrike" cap="none" normalizeH="0" baseline="0" dirty="0">
              <a:ln>
                <a:noFill/>
              </a:ln>
              <a:solidFill>
                <a:schemeClr val="tx1"/>
              </a:solidFill>
              <a:effectLst/>
              <a:latin typeface="Calibri" pitchFamily="34" charset="0"/>
              <a:ea typeface="Times New Roman" pitchFamily="18"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1882775" algn="l"/>
              </a:tabLst>
            </a:pPr>
            <a:r>
              <a:rPr kumimoji="0" lang="en-CA" sz="200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ea typeface="Times New Roman" pitchFamily="18" charset="0"/>
                <a:cs typeface="Arial" pitchFamily="34" charset="0"/>
              </a:rPr>
              <a:t>Office Hours:	</a:t>
            </a:r>
            <a:r>
              <a:rPr kumimoji="0" lang="en-CA" sz="2000" b="0" i="0" u="none" strike="noStrike" cap="none" normalizeH="0" baseline="0" dirty="0">
                <a:ln>
                  <a:noFill/>
                </a:ln>
                <a:solidFill>
                  <a:schemeClr val="tx1"/>
                </a:solidFill>
                <a:effectLst/>
                <a:latin typeface="Calibri" pitchFamily="34" charset="0"/>
                <a:ea typeface="Times New Roman" pitchFamily="18" charset="0"/>
                <a:cs typeface="Arial" pitchFamily="34" charset="0"/>
              </a:rPr>
              <a:t>By email, whenever</a:t>
            </a:r>
            <a:r>
              <a:rPr kumimoji="0" lang="en-CA" sz="2000" b="0" i="0" u="none" strike="noStrike" cap="none" normalizeH="0" dirty="0">
                <a:ln>
                  <a:noFill/>
                </a:ln>
                <a:solidFill>
                  <a:schemeClr val="tx1"/>
                </a:solidFill>
                <a:effectLst/>
                <a:latin typeface="Calibri" pitchFamily="34" charset="0"/>
                <a:ea typeface="Times New Roman" pitchFamily="18" charset="0"/>
                <a:cs typeface="Arial" pitchFamily="34" charset="0"/>
              </a:rPr>
              <a:t>.</a:t>
            </a:r>
            <a:endParaRPr kumimoji="0" lang="en-CA" b="0" i="0" u="none" strike="noStrike" cap="none" normalizeH="0" baseline="0" dirty="0">
              <a:ln>
                <a:noFill/>
              </a:ln>
              <a:solidFill>
                <a:schemeClr val="tx1"/>
              </a:solidFill>
              <a:effectLst/>
              <a:latin typeface="Comic Sans MS" pitchFamily="66" charset="0"/>
              <a:cs typeface="Arial" pitchFamily="34" charset="0"/>
            </a:endParaRPr>
          </a:p>
        </p:txBody>
      </p:sp>
      <p:cxnSp>
        <p:nvCxnSpPr>
          <p:cNvPr id="8" name="Straight Arrow Connector 7"/>
          <p:cNvCxnSpPr/>
          <p:nvPr/>
        </p:nvCxnSpPr>
        <p:spPr>
          <a:xfrm>
            <a:off x="4495800" y="4559888"/>
            <a:ext cx="20574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122" name="Picture 2" descr="C:\Users\Philip Coppack\Dropbox\art 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858" t="12210" r="28821" b="4620"/>
          <a:stretch/>
        </p:blipFill>
        <p:spPr bwMode="auto">
          <a:xfrm>
            <a:off x="7924800" y="4026408"/>
            <a:ext cx="914400" cy="123139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52400"/>
            <a:ext cx="9144000" cy="615553"/>
          </a:xfrm>
          <a:prstGeom prst="rect">
            <a:avLst/>
          </a:prstGeom>
        </p:spPr>
        <p:txBody>
          <a:bodyPr wrap="square">
            <a:spAutoFit/>
          </a:bodyPr>
          <a:lstStyle/>
          <a:p>
            <a:pPr algn="ctr">
              <a:defRPr/>
            </a:pPr>
            <a:r>
              <a:rPr lang="en-US" sz="3400" dirty="0">
                <a:effectLst>
                  <a:outerShdw blurRad="38100" dist="38100" dir="2700000" algn="tl">
                    <a:srgbClr val="000000">
                      <a:alpha val="43137"/>
                    </a:srgbClr>
                  </a:outerShdw>
                </a:effectLst>
                <a:latin typeface="+mn-lt"/>
              </a:rPr>
              <a:t>What the Course Outline Looks Like</a:t>
            </a:r>
          </a:p>
        </p:txBody>
      </p:sp>
      <p:sp>
        <p:nvSpPr>
          <p:cNvPr id="3" name="Slide Number Placeholder 2"/>
          <p:cNvSpPr>
            <a:spLocks noGrp="1"/>
          </p:cNvSpPr>
          <p:nvPr>
            <p:ph type="sldNum" sz="quarter" idx="12"/>
          </p:nvPr>
        </p:nvSpPr>
        <p:spPr/>
        <p:txBody>
          <a:bodyPr/>
          <a:lstStyle/>
          <a:p>
            <a:fld id="{CE601F45-5601-47AF-B199-AE75829AC8A9}" type="slidenum">
              <a:rPr lang="en-US" smtClean="0"/>
              <a:t>8</a:t>
            </a:fld>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724710174"/>
              </p:ext>
            </p:extLst>
          </p:nvPr>
        </p:nvGraphicFramePr>
        <p:xfrm>
          <a:off x="190500" y="1143000"/>
          <a:ext cx="8763000" cy="2286000"/>
        </p:xfrm>
        <a:graphic>
          <a:graphicData uri="http://schemas.openxmlformats.org/drawingml/2006/table">
            <a:tbl>
              <a:tblPr firstRow="1" bandRow="1">
                <a:tableStyleId>{5940675A-B579-460E-94D1-54222C63F5DA}</a:tableStyleId>
              </a:tblPr>
              <a:tblGrid>
                <a:gridCol w="8763000">
                  <a:extLst>
                    <a:ext uri="{9D8B030D-6E8A-4147-A177-3AD203B41FA5}">
                      <a16:colId xmlns:a16="http://schemas.microsoft.com/office/drawing/2014/main" val="204522416"/>
                    </a:ext>
                  </a:extLst>
                </a:gridCol>
              </a:tblGrid>
              <a:tr h="370840">
                <a:tc>
                  <a:txBody>
                    <a:bodyPr/>
                    <a:lstStyle/>
                    <a:p>
                      <a:pPr algn="ctr">
                        <a:spcAft>
                          <a:spcPts val="0"/>
                        </a:spcAft>
                      </a:pPr>
                      <a:r>
                        <a:rPr lang="en-US" sz="1800" dirty="0">
                          <a:solidFill>
                            <a:srgbClr val="FF0000"/>
                          </a:solidFill>
                          <a:effectLst>
                            <a:outerShdw blurRad="50800" dist="38100" dir="2700000" algn="tl">
                              <a:srgbClr val="000000">
                                <a:alpha val="40000"/>
                              </a:srgbClr>
                            </a:outerShdw>
                          </a:effectLst>
                          <a:latin typeface="Calibri" panose="020F0502020204030204" pitchFamily="34" charset="0"/>
                          <a:ea typeface="Times New Roman" panose="02020603050405020304" pitchFamily="18" charset="0"/>
                          <a:cs typeface="Times New Roman" panose="02020603050405020304" pitchFamily="18" charset="0"/>
                        </a:rPr>
                        <a:t>This outline has been created to accommodate the university’s request for on-line courses for Fall 2020 due to the pandemic restrictions. I have kept it as close to the in-class version as I can. This course will be run mostly asynchronously, which means that there will be no scheduled zoom lectures for this course despite there being a scheduled time for it. I will be using narrated PowerPoints posted to D2L and you may go through them at your leisure during the week. The mid-term test will be run online in the scheduled one-hour time slot on Thursday October 29</a:t>
                      </a:r>
                      <a:r>
                        <a:rPr lang="en-US" sz="1800" baseline="30000" dirty="0">
                          <a:solidFill>
                            <a:srgbClr val="FF0000"/>
                          </a:solidFill>
                          <a:effectLst>
                            <a:outerShdw blurRad="50800" dist="38100" dir="2700000" algn="tl">
                              <a:srgbClr val="000000">
                                <a:alpha val="40000"/>
                              </a:srgbClr>
                            </a:outerShdw>
                          </a:effectLst>
                          <a:latin typeface="Calibri" panose="020F0502020204030204" pitchFamily="34" charset="0"/>
                          <a:ea typeface="Times New Roman" panose="02020603050405020304" pitchFamily="18" charset="0"/>
                          <a:cs typeface="Times New Roman" panose="02020603050405020304" pitchFamily="18" charset="0"/>
                        </a:rPr>
                        <a:t>th</a:t>
                      </a:r>
                      <a:r>
                        <a:rPr lang="en-US" sz="1800" dirty="0">
                          <a:solidFill>
                            <a:srgbClr val="FF0000"/>
                          </a:solidFill>
                          <a:effectLst>
                            <a:outerShdw blurRad="50800" dist="38100" dir="2700000" algn="tl">
                              <a:srgbClr val="000000">
                                <a:alpha val="40000"/>
                              </a:srgbClr>
                            </a:outerShdw>
                          </a:effectLst>
                          <a:latin typeface="Calibri" panose="020F0502020204030204" pitchFamily="34" charset="0"/>
                          <a:ea typeface="Times New Roman" panose="02020603050405020304" pitchFamily="18" charset="0"/>
                          <a:cs typeface="Times New Roman" panose="02020603050405020304" pitchFamily="18" charset="0"/>
                        </a:rPr>
                        <a:t> (see weekly schedule below). The final exam will also be run on-line and will be scheduled by Ryerson later in the term.</a:t>
                      </a:r>
                      <a:endParaRPr lang="en-US" sz="1400" dirty="0">
                        <a:effectLst/>
                        <a:latin typeface="Times New Roman" panose="02020603050405020304" pitchFamily="18" charset="0"/>
                        <a:ea typeface="Times New Roman" panose="02020603050405020304" pitchFamily="18" charset="0"/>
                      </a:endParaRPr>
                    </a:p>
                  </a:txBody>
                  <a:tcPr/>
                </a:tc>
                <a:extLst>
                  <a:ext uri="{0D108BD9-81ED-4DB2-BD59-A6C34878D82A}">
                    <a16:rowId xmlns:a16="http://schemas.microsoft.com/office/drawing/2014/main" val="753331867"/>
                  </a:ext>
                </a:extLst>
              </a:tr>
            </a:tbl>
          </a:graphicData>
        </a:graphic>
      </p:graphicFrame>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3341044848"/>
      </p:ext>
    </p:extLst>
  </p:cSld>
  <p:clrMapOvr>
    <a:masterClrMapping/>
  </p:clrMapOvr>
  <mc:AlternateContent xmlns:mc="http://schemas.openxmlformats.org/markup-compatibility/2006" xmlns:p14="http://schemas.microsoft.com/office/powerpoint/2010/main">
    <mc:Choice Requires="p14">
      <p:transition p14:dur="0" advTm="84034"/>
    </mc:Choice>
    <mc:Fallback xmlns="">
      <p:transition advTm="84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14689">
                                            <p:txEl>
                                              <p:pRg st="0" end="0"/>
                                            </p:txEl>
                                          </p:spTgt>
                                        </p:tgtEl>
                                        <p:attrNameLst>
                                          <p:attrName>style.visibility</p:attrName>
                                        </p:attrNameLst>
                                      </p:cBhvr>
                                      <p:to>
                                        <p:strVal val="visible"/>
                                      </p:to>
                                    </p:set>
                                    <p:animEffect transition="in" filter="dissolve">
                                      <p:cBhvr>
                                        <p:cTn id="11" dur="500"/>
                                        <p:tgtEl>
                                          <p:spTgt spid="114689">
                                            <p:txEl>
                                              <p:pRg st="0" end="0"/>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114689">
                                            <p:txEl>
                                              <p:pRg st="1" end="1"/>
                                            </p:txEl>
                                          </p:spTgt>
                                        </p:tgtEl>
                                        <p:attrNameLst>
                                          <p:attrName>style.visibility</p:attrName>
                                        </p:attrNameLst>
                                      </p:cBhvr>
                                      <p:to>
                                        <p:strVal val="visible"/>
                                      </p:to>
                                    </p:set>
                                    <p:animEffect transition="in" filter="dissolve">
                                      <p:cBhvr>
                                        <p:cTn id="14" dur="500"/>
                                        <p:tgtEl>
                                          <p:spTgt spid="11468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114689">
                                            <p:txEl>
                                              <p:pRg st="11" end="11"/>
                                            </p:txEl>
                                          </p:spTgt>
                                        </p:tgtEl>
                                        <p:attrNameLst>
                                          <p:attrName>style.visibility</p:attrName>
                                        </p:attrNameLst>
                                      </p:cBhvr>
                                      <p:to>
                                        <p:strVal val="visible"/>
                                      </p:to>
                                    </p:set>
                                    <p:animEffect transition="in" filter="dissolve">
                                      <p:cBhvr>
                                        <p:cTn id="23" dur="500"/>
                                        <p:tgtEl>
                                          <p:spTgt spid="114689">
                                            <p:txEl>
                                              <p:pRg st="11" end="1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14689">
                                            <p:txEl>
                                              <p:pRg st="13" end="13"/>
                                            </p:txEl>
                                          </p:spTgt>
                                        </p:tgtEl>
                                        <p:attrNameLst>
                                          <p:attrName>style.visibility</p:attrName>
                                        </p:attrNameLst>
                                      </p:cBhvr>
                                      <p:to>
                                        <p:strVal val="visible"/>
                                      </p:to>
                                    </p:set>
                                    <p:animEffect transition="in" filter="dissolve">
                                      <p:cBhvr>
                                        <p:cTn id="28" dur="500"/>
                                        <p:tgtEl>
                                          <p:spTgt spid="114689">
                                            <p:txEl>
                                              <p:pRg st="13" end="13"/>
                                            </p:txEl>
                                          </p:spTgt>
                                        </p:tgtEl>
                                      </p:cBhvr>
                                    </p:animEffect>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5122"/>
                                        </p:tgtEl>
                                        <p:attrNameLst>
                                          <p:attrName>style.visibility</p:attrName>
                                        </p:attrNameLst>
                                      </p:cBhvr>
                                      <p:to>
                                        <p:strVal val="visible"/>
                                      </p:to>
                                    </p:set>
                                    <p:anim calcmode="lin" valueType="num">
                                      <p:cBhvr additive="base">
                                        <p:cTn id="36" dur="500" fill="hold"/>
                                        <p:tgtEl>
                                          <p:spTgt spid="5122"/>
                                        </p:tgtEl>
                                        <p:attrNameLst>
                                          <p:attrName>ppt_x</p:attrName>
                                        </p:attrNameLst>
                                      </p:cBhvr>
                                      <p:tavLst>
                                        <p:tav tm="0">
                                          <p:val>
                                            <p:strVal val="0-#ppt_w/2"/>
                                          </p:val>
                                        </p:tav>
                                        <p:tav tm="100000">
                                          <p:val>
                                            <p:strVal val="#ppt_x"/>
                                          </p:val>
                                        </p:tav>
                                      </p:tavLst>
                                    </p:anim>
                                    <p:anim calcmode="lin" valueType="num">
                                      <p:cBhvr additive="base">
                                        <p:cTn id="37" dur="500" fill="hold"/>
                                        <p:tgtEl>
                                          <p:spTgt spid="5122"/>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32" presetClass="emph" presetSubtype="0" fill="hold" nodeType="afterEffect">
                                  <p:stCondLst>
                                    <p:cond delay="0"/>
                                  </p:stCondLst>
                                  <p:childTnLst>
                                    <p:animRot by="120000">
                                      <p:cBhvr>
                                        <p:cTn id="40" dur="100" fill="hold">
                                          <p:stCondLst>
                                            <p:cond delay="0"/>
                                          </p:stCondLst>
                                        </p:cTn>
                                        <p:tgtEl>
                                          <p:spTgt spid="5122"/>
                                        </p:tgtEl>
                                        <p:attrNameLst>
                                          <p:attrName>r</p:attrName>
                                        </p:attrNameLst>
                                      </p:cBhvr>
                                    </p:animRot>
                                    <p:animRot by="-240000">
                                      <p:cBhvr>
                                        <p:cTn id="41" dur="200" fill="hold">
                                          <p:stCondLst>
                                            <p:cond delay="200"/>
                                          </p:stCondLst>
                                        </p:cTn>
                                        <p:tgtEl>
                                          <p:spTgt spid="5122"/>
                                        </p:tgtEl>
                                        <p:attrNameLst>
                                          <p:attrName>r</p:attrName>
                                        </p:attrNameLst>
                                      </p:cBhvr>
                                    </p:animRot>
                                    <p:animRot by="240000">
                                      <p:cBhvr>
                                        <p:cTn id="42" dur="200" fill="hold">
                                          <p:stCondLst>
                                            <p:cond delay="400"/>
                                          </p:stCondLst>
                                        </p:cTn>
                                        <p:tgtEl>
                                          <p:spTgt spid="5122"/>
                                        </p:tgtEl>
                                        <p:attrNameLst>
                                          <p:attrName>r</p:attrName>
                                        </p:attrNameLst>
                                      </p:cBhvr>
                                    </p:animRot>
                                    <p:animRot by="-240000">
                                      <p:cBhvr>
                                        <p:cTn id="43" dur="200" fill="hold">
                                          <p:stCondLst>
                                            <p:cond delay="600"/>
                                          </p:stCondLst>
                                        </p:cTn>
                                        <p:tgtEl>
                                          <p:spTgt spid="5122"/>
                                        </p:tgtEl>
                                        <p:attrNameLst>
                                          <p:attrName>r</p:attrName>
                                        </p:attrNameLst>
                                      </p:cBhvr>
                                    </p:animRot>
                                    <p:animRot by="120000">
                                      <p:cBhvr>
                                        <p:cTn id="44" dur="200" fill="hold">
                                          <p:stCondLst>
                                            <p:cond delay="800"/>
                                          </p:stCondLst>
                                        </p:cTn>
                                        <p:tgtEl>
                                          <p:spTgt spid="5122"/>
                                        </p:tgtEl>
                                        <p:attrNameLst>
                                          <p:attrName>r</p:attrName>
                                        </p:attrNameLst>
                                      </p:cBhvr>
                                    </p:animRot>
                                  </p:childTnLst>
                                </p:cTn>
                              </p:par>
                            </p:childTnLst>
                          </p:cTn>
                        </p:par>
                        <p:par>
                          <p:cTn id="45" fill="hold">
                            <p:stCondLst>
                              <p:cond delay="2000"/>
                            </p:stCondLst>
                            <p:childTnLst>
                              <p:par>
                                <p:cTn id="46" presetID="9" presetClass="entr" presetSubtype="0" fill="hold" nodeType="afterEffect">
                                  <p:stCondLst>
                                    <p:cond delay="0"/>
                                  </p:stCondLst>
                                  <p:childTnLst>
                                    <p:set>
                                      <p:cBhvr>
                                        <p:cTn id="47" dur="1" fill="hold">
                                          <p:stCondLst>
                                            <p:cond delay="0"/>
                                          </p:stCondLst>
                                        </p:cTn>
                                        <p:tgtEl>
                                          <p:spTgt spid="114689">
                                            <p:txEl>
                                              <p:pRg st="14" end="14"/>
                                            </p:txEl>
                                          </p:spTgt>
                                        </p:tgtEl>
                                        <p:attrNameLst>
                                          <p:attrName>style.visibility</p:attrName>
                                        </p:attrNameLst>
                                      </p:cBhvr>
                                      <p:to>
                                        <p:strVal val="visible"/>
                                      </p:to>
                                    </p:set>
                                    <p:animEffect transition="in" filter="dissolve">
                                      <p:cBhvr>
                                        <p:cTn id="48" dur="500"/>
                                        <p:tgtEl>
                                          <p:spTgt spid="114689">
                                            <p:txEl>
                                              <p:pRg st="14" end="14"/>
                                            </p:txEl>
                                          </p:spTgt>
                                        </p:tgtEl>
                                      </p:cBhvr>
                                    </p:animEffect>
                                  </p:childTnLst>
                                </p:cTn>
                              </p:par>
                            </p:childTnLst>
                          </p:cTn>
                        </p:par>
                        <p:par>
                          <p:cTn id="49" fill="hold">
                            <p:stCondLst>
                              <p:cond delay="2500"/>
                            </p:stCondLst>
                            <p:childTnLst>
                              <p:par>
                                <p:cTn id="50" presetID="9" presetClass="entr" presetSubtype="0" fill="hold" nodeType="afterEffect">
                                  <p:stCondLst>
                                    <p:cond delay="0"/>
                                  </p:stCondLst>
                                  <p:childTnLst>
                                    <p:set>
                                      <p:cBhvr>
                                        <p:cTn id="51" dur="1" fill="hold">
                                          <p:stCondLst>
                                            <p:cond delay="0"/>
                                          </p:stCondLst>
                                        </p:cTn>
                                        <p:tgtEl>
                                          <p:spTgt spid="114689">
                                            <p:txEl>
                                              <p:pRg st="15" end="15"/>
                                            </p:txEl>
                                          </p:spTgt>
                                        </p:tgtEl>
                                        <p:attrNameLst>
                                          <p:attrName>style.visibility</p:attrName>
                                        </p:attrNameLst>
                                      </p:cBhvr>
                                      <p:to>
                                        <p:strVal val="visible"/>
                                      </p:to>
                                    </p:set>
                                    <p:animEffect transition="in" filter="dissolve">
                                      <p:cBhvr>
                                        <p:cTn id="52" dur="500"/>
                                        <p:tgtEl>
                                          <p:spTgt spid="114689">
                                            <p:txEl>
                                              <p:pRg st="15" end="15"/>
                                            </p:txEl>
                                          </p:spTgt>
                                        </p:tgtEl>
                                      </p:cBhvr>
                                    </p:animEffect>
                                  </p:childTnLst>
                                </p:cTn>
                              </p:par>
                            </p:childTnLst>
                          </p:cTn>
                        </p:par>
                        <p:par>
                          <p:cTn id="53" fill="hold">
                            <p:stCondLst>
                              <p:cond delay="3000"/>
                            </p:stCondLst>
                            <p:childTnLst>
                              <p:par>
                                <p:cTn id="54" presetID="9" presetClass="entr" presetSubtype="0" fill="hold" nodeType="afterEffect">
                                  <p:stCondLst>
                                    <p:cond delay="0"/>
                                  </p:stCondLst>
                                  <p:childTnLst>
                                    <p:set>
                                      <p:cBhvr>
                                        <p:cTn id="55" dur="1" fill="hold">
                                          <p:stCondLst>
                                            <p:cond delay="0"/>
                                          </p:stCondLst>
                                        </p:cTn>
                                        <p:tgtEl>
                                          <p:spTgt spid="114689">
                                            <p:txEl>
                                              <p:pRg st="16" end="16"/>
                                            </p:txEl>
                                          </p:spTgt>
                                        </p:tgtEl>
                                        <p:attrNameLst>
                                          <p:attrName>style.visibility</p:attrName>
                                        </p:attrNameLst>
                                      </p:cBhvr>
                                      <p:to>
                                        <p:strVal val="visible"/>
                                      </p:to>
                                    </p:set>
                                    <p:animEffect transition="in" filter="dissolve">
                                      <p:cBhvr>
                                        <p:cTn id="56" dur="500"/>
                                        <p:tgtEl>
                                          <p:spTgt spid="114689">
                                            <p:txEl>
                                              <p:pRg st="16" end="16"/>
                                            </p:txEl>
                                          </p:spTgt>
                                        </p:tgtEl>
                                      </p:cBhvr>
                                    </p:animEffect>
                                  </p:childTnLst>
                                </p:cTn>
                              </p:par>
                            </p:childTnLst>
                          </p:cTn>
                        </p:par>
                        <p:par>
                          <p:cTn id="57" fill="hold">
                            <p:stCondLst>
                              <p:cond delay="3500"/>
                            </p:stCondLst>
                            <p:childTnLst>
                              <p:par>
                                <p:cTn id="58" presetID="9" presetClass="entr" presetSubtype="0" fill="hold" nodeType="afterEffect">
                                  <p:stCondLst>
                                    <p:cond delay="0"/>
                                  </p:stCondLst>
                                  <p:childTnLst>
                                    <p:set>
                                      <p:cBhvr>
                                        <p:cTn id="59" dur="1" fill="hold">
                                          <p:stCondLst>
                                            <p:cond delay="0"/>
                                          </p:stCondLst>
                                        </p:cTn>
                                        <p:tgtEl>
                                          <p:spTgt spid="114689">
                                            <p:txEl>
                                              <p:pRg st="17" end="17"/>
                                            </p:txEl>
                                          </p:spTgt>
                                        </p:tgtEl>
                                        <p:attrNameLst>
                                          <p:attrName>style.visibility</p:attrName>
                                        </p:attrNameLst>
                                      </p:cBhvr>
                                      <p:to>
                                        <p:strVal val="visible"/>
                                      </p:to>
                                    </p:set>
                                    <p:animEffect transition="in" filter="dissolve">
                                      <p:cBhvr>
                                        <p:cTn id="60" dur="500"/>
                                        <p:tgtEl>
                                          <p:spTgt spid="114689">
                                            <p:txEl>
                                              <p:pRg st="17" end="17"/>
                                            </p:txEl>
                                          </p:spTgt>
                                        </p:tgtEl>
                                      </p:cBhvr>
                                    </p:animEffect>
                                  </p:childTnLst>
                                </p:cTn>
                              </p:par>
                            </p:childTnLst>
                          </p:cTn>
                        </p:par>
                        <p:par>
                          <p:cTn id="61" fill="hold">
                            <p:stCondLst>
                              <p:cond delay="4000"/>
                            </p:stCondLst>
                            <p:childTnLst>
                              <p:par>
                                <p:cTn id="62" presetID="9" presetClass="entr" presetSubtype="0" fill="hold" nodeType="afterEffect">
                                  <p:stCondLst>
                                    <p:cond delay="0"/>
                                  </p:stCondLst>
                                  <p:childTnLst>
                                    <p:set>
                                      <p:cBhvr>
                                        <p:cTn id="63" dur="1" fill="hold">
                                          <p:stCondLst>
                                            <p:cond delay="0"/>
                                          </p:stCondLst>
                                        </p:cTn>
                                        <p:tgtEl>
                                          <p:spTgt spid="114689">
                                            <p:txEl>
                                              <p:pRg st="18" end="18"/>
                                            </p:txEl>
                                          </p:spTgt>
                                        </p:tgtEl>
                                        <p:attrNameLst>
                                          <p:attrName>style.visibility</p:attrName>
                                        </p:attrNameLst>
                                      </p:cBhvr>
                                      <p:to>
                                        <p:strVal val="visible"/>
                                      </p:to>
                                    </p:set>
                                    <p:animEffect transition="in" filter="dissolve">
                                      <p:cBhvr>
                                        <p:cTn id="64" dur="500"/>
                                        <p:tgtEl>
                                          <p:spTgt spid="114689">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E601F45-5601-47AF-B199-AE75829AC8A9}" type="slidenum">
              <a:rPr lang="en-US" smtClean="0"/>
              <a:t>9</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136921951"/>
              </p:ext>
            </p:extLst>
          </p:nvPr>
        </p:nvGraphicFramePr>
        <p:xfrm>
          <a:off x="493536" y="1143000"/>
          <a:ext cx="8153400" cy="3154680"/>
        </p:xfrm>
        <a:graphic>
          <a:graphicData uri="http://schemas.openxmlformats.org/drawingml/2006/table">
            <a:tbl>
              <a:tblPr/>
              <a:tblGrid>
                <a:gridCol w="8153400">
                  <a:extLst>
                    <a:ext uri="{9D8B030D-6E8A-4147-A177-3AD203B41FA5}">
                      <a16:colId xmlns:a16="http://schemas.microsoft.com/office/drawing/2014/main" val="20000"/>
                    </a:ext>
                  </a:extLst>
                </a:gridCol>
              </a:tblGrid>
              <a:tr h="461108">
                <a:tc>
                  <a:txBody>
                    <a:bodyPr/>
                    <a:lstStyle/>
                    <a:p>
                      <a:pPr algn="ctr"/>
                      <a:r>
                        <a:rPr lang="en-CA" sz="2300" b="1" u="sng" kern="1200" cap="all" dirty="0">
                          <a:solidFill>
                            <a:srgbClr val="FF0000"/>
                          </a:solidFill>
                          <a:effectLst/>
                          <a:latin typeface="+mn-lt"/>
                          <a:ea typeface="+mn-ea"/>
                          <a:cs typeface="+mn-cs"/>
                        </a:rPr>
                        <a:t>READ ALL OF THIS BOX NOW</a:t>
                      </a:r>
                      <a:endParaRPr lang="en-US" sz="2300" kern="1200" dirty="0">
                        <a:solidFill>
                          <a:srgbClr val="FF0000"/>
                        </a:solidFill>
                        <a:effectLst/>
                        <a:latin typeface="+mn-lt"/>
                        <a:ea typeface="+mn-ea"/>
                        <a:cs typeface="+mn-cs"/>
                      </a:endParaRPr>
                    </a:p>
                    <a:p>
                      <a:pPr algn="ctr">
                        <a:spcAft>
                          <a:spcPts val="0"/>
                        </a:spcAft>
                      </a:pPr>
                      <a:r>
                        <a:rPr lang="en-US" sz="2300" dirty="0">
                          <a:solidFill>
                            <a:srgbClr val="FF0000"/>
                          </a:solidFill>
                          <a:effectLst>
                            <a:outerShdw blurRad="50800" dist="38100" dir="2700000" algn="tl">
                              <a:srgbClr val="000000">
                                <a:alpha val="40000"/>
                              </a:srgbClr>
                            </a:outerShdw>
                          </a:effectLst>
                          <a:latin typeface="Calibri" panose="020F0502020204030204" pitchFamily="34" charset="0"/>
                          <a:ea typeface="Times New Roman" panose="02020603050405020304" pitchFamily="18" charset="0"/>
                          <a:cs typeface="Times New Roman" panose="02020603050405020304" pitchFamily="18" charset="0"/>
                        </a:rPr>
                        <a:t>You are responsible for reading everything in this course outline, in the PowerPoint slides, in the Ryerson emails I send, and in the lecture material I provide. </a:t>
                      </a:r>
                      <a:r>
                        <a:rPr lang="en-US" sz="2300" u="sng" dirty="0">
                          <a:solidFill>
                            <a:srgbClr val="FF0000"/>
                          </a:solidFill>
                          <a:effectLst>
                            <a:outerShdw blurRad="50800" dist="38100" dir="2700000" algn="tl">
                              <a:srgbClr val="000000">
                                <a:alpha val="40000"/>
                              </a:srgbClr>
                            </a:outerShdw>
                          </a:effectLst>
                          <a:latin typeface="Calibri" panose="020F0502020204030204" pitchFamily="34" charset="0"/>
                          <a:ea typeface="Times New Roman" panose="02020603050405020304" pitchFamily="18" charset="0"/>
                          <a:cs typeface="Times New Roman" panose="02020603050405020304" pitchFamily="18" charset="0"/>
                        </a:rPr>
                        <a:t>I will clarify any email questions you might have, but I will not respond to questions where the answer is clearly stated in the material I provide. </a:t>
                      </a:r>
                      <a:r>
                        <a:rPr lang="en-US" sz="2300" dirty="0">
                          <a:solidFill>
                            <a:srgbClr val="FF0000"/>
                          </a:solidFill>
                          <a:effectLst>
                            <a:outerShdw blurRad="50800" dist="38100" dir="2700000" algn="tl">
                              <a:srgbClr val="000000">
                                <a:alpha val="40000"/>
                              </a:srgbClr>
                            </a:outerShdw>
                          </a:effectLst>
                          <a:latin typeface="Calibri" panose="020F0502020204030204" pitchFamily="34" charset="0"/>
                          <a:ea typeface="Times New Roman" panose="02020603050405020304" pitchFamily="18" charset="0"/>
                          <a:cs typeface="Times New Roman" panose="02020603050405020304" pitchFamily="18" charset="0"/>
                        </a:rPr>
                        <a:t>Students are required by Ryerson to use </a:t>
                      </a:r>
                      <a:r>
                        <a:rPr lang="en-US" sz="2300" i="1" dirty="0">
                          <a:solidFill>
                            <a:srgbClr val="FF0000"/>
                          </a:solidFill>
                          <a:effectLst>
                            <a:outerShdw blurRad="50800" dist="38100" dir="2700000" algn="tl">
                              <a:srgbClr val="000000">
                                <a:alpha val="40000"/>
                              </a:srgbClr>
                            </a:outerShdw>
                          </a:effectLst>
                          <a:latin typeface="Calibri" panose="020F0502020204030204" pitchFamily="34" charset="0"/>
                          <a:ea typeface="Times New Roman" panose="02020603050405020304" pitchFamily="18" charset="0"/>
                          <a:cs typeface="Times New Roman" panose="02020603050405020304" pitchFamily="18" charset="0"/>
                        </a:rPr>
                        <a:t>only</a:t>
                      </a:r>
                      <a:r>
                        <a:rPr lang="en-US" sz="2300" dirty="0">
                          <a:solidFill>
                            <a:srgbClr val="FF0000"/>
                          </a:solidFill>
                          <a:effectLst>
                            <a:outerShdw blurRad="50800" dist="38100" dir="2700000" algn="tl">
                              <a:srgbClr val="000000">
                                <a:alpha val="40000"/>
                              </a:srgbClr>
                            </a:outerShdw>
                          </a:effectLst>
                          <a:latin typeface="Calibri" panose="020F0502020204030204" pitchFamily="34" charset="0"/>
                          <a:ea typeface="Times New Roman" panose="02020603050405020304" pitchFamily="18" charset="0"/>
                          <a:cs typeface="Times New Roman" panose="02020603050405020304" pitchFamily="18" charset="0"/>
                        </a:rPr>
                        <a:t> their Ryerson email address for communication with the instructor. It is the responsibility of students to check their Ryerson email and the D2L course website regularly.</a:t>
                      </a:r>
                      <a:endParaRPr lang="en-US" sz="2300" dirty="0">
                        <a:effectLst/>
                        <a:latin typeface="Times New Roman" panose="02020603050405020304" pitchFamily="18" charset="0"/>
                        <a:ea typeface="Times New Roman" panose="02020603050405020304" pitchFamily="18" charset="0"/>
                      </a:endParaRPr>
                    </a:p>
                  </a:txBody>
                  <a:tcPr marL="63944" marR="639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4139123891"/>
      </p:ext>
    </p:extLst>
  </p:cSld>
  <p:clrMapOvr>
    <a:masterClrMapping/>
  </p:clrMapOvr>
  <mc:AlternateContent xmlns:mc="http://schemas.openxmlformats.org/markup-compatibility/2006" xmlns:p14="http://schemas.microsoft.com/office/powerpoint/2010/main">
    <mc:Choice Requires="p14">
      <p:transition p14:dur="0" advTm="56043"/>
    </mc:Choice>
    <mc:Fallback xmlns="">
      <p:transition advTm="56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9"/>
</p:tagLst>
</file>

<file path=ppt/tags/tag10.xml><?xml version="1.0" encoding="utf-8"?>
<p:tagLst xmlns:a="http://schemas.openxmlformats.org/drawingml/2006/main" xmlns:r="http://schemas.openxmlformats.org/officeDocument/2006/relationships" xmlns:p="http://schemas.openxmlformats.org/presentationml/2006/main">
  <p:tag name="TIMING" val="|10.4|3.2|1.3|2.8|5|7.1|1.7"/>
</p:tagLst>
</file>

<file path=ppt/tags/tag11.xml><?xml version="1.0" encoding="utf-8"?>
<p:tagLst xmlns:a="http://schemas.openxmlformats.org/drawingml/2006/main" xmlns:r="http://schemas.openxmlformats.org/officeDocument/2006/relationships" xmlns:p="http://schemas.openxmlformats.org/presentationml/2006/main">
  <p:tag name="TIMING" val="|11.8|6.4|8.4"/>
</p:tagLst>
</file>

<file path=ppt/tags/tag12.xml><?xml version="1.0" encoding="utf-8"?>
<p:tagLst xmlns:a="http://schemas.openxmlformats.org/drawingml/2006/main" xmlns:r="http://schemas.openxmlformats.org/officeDocument/2006/relationships" xmlns:p="http://schemas.openxmlformats.org/presentationml/2006/main">
  <p:tag name="TIMING" val="|5.6|13.8|28.1|6.7"/>
</p:tagLst>
</file>

<file path=ppt/tags/tag13.xml><?xml version="1.0" encoding="utf-8"?>
<p:tagLst xmlns:a="http://schemas.openxmlformats.org/drawingml/2006/main" xmlns:r="http://schemas.openxmlformats.org/officeDocument/2006/relationships" xmlns:p="http://schemas.openxmlformats.org/presentationml/2006/main">
  <p:tag name="TIMING" val="|1.4|8|28.2|16.8"/>
</p:tagLst>
</file>

<file path=ppt/tags/tag14.xml><?xml version="1.0" encoding="utf-8"?>
<p:tagLst xmlns:a="http://schemas.openxmlformats.org/drawingml/2006/main" xmlns:r="http://schemas.openxmlformats.org/officeDocument/2006/relationships" xmlns:p="http://schemas.openxmlformats.org/presentationml/2006/main">
  <p:tag name="TIMING" val="|4"/>
</p:tagLst>
</file>

<file path=ppt/tags/tag15.xml><?xml version="1.0" encoding="utf-8"?>
<p:tagLst xmlns:a="http://schemas.openxmlformats.org/drawingml/2006/main" xmlns:r="http://schemas.openxmlformats.org/officeDocument/2006/relationships" xmlns:p="http://schemas.openxmlformats.org/presentationml/2006/main">
  <p:tag name="TIMING" val="|1"/>
</p:tagLst>
</file>

<file path=ppt/tags/tag16.xml><?xml version="1.0" encoding="utf-8"?>
<p:tagLst xmlns:a="http://schemas.openxmlformats.org/drawingml/2006/main" xmlns:r="http://schemas.openxmlformats.org/officeDocument/2006/relationships" xmlns:p="http://schemas.openxmlformats.org/presentationml/2006/main">
  <p:tag name="TIMING" val="|6.2|35.7|21.3|7.9|46|48.5"/>
</p:tagLst>
</file>

<file path=ppt/tags/tag17.xml><?xml version="1.0" encoding="utf-8"?>
<p:tagLst xmlns:a="http://schemas.openxmlformats.org/drawingml/2006/main" xmlns:r="http://schemas.openxmlformats.org/officeDocument/2006/relationships" xmlns:p="http://schemas.openxmlformats.org/presentationml/2006/main">
  <p:tag name="TIMING" val="|51.2"/>
</p:tagLst>
</file>

<file path=ppt/tags/tag18.xml><?xml version="1.0" encoding="utf-8"?>
<p:tagLst xmlns:a="http://schemas.openxmlformats.org/drawingml/2006/main" xmlns:r="http://schemas.openxmlformats.org/officeDocument/2006/relationships" xmlns:p="http://schemas.openxmlformats.org/presentationml/2006/main">
  <p:tag name="TIMING" val="|6.7"/>
</p:tagLst>
</file>

<file path=ppt/tags/tag19.xml><?xml version="1.0" encoding="utf-8"?>
<p:tagLst xmlns:a="http://schemas.openxmlformats.org/drawingml/2006/main" xmlns:r="http://schemas.openxmlformats.org/officeDocument/2006/relationships" xmlns:p="http://schemas.openxmlformats.org/presentationml/2006/main">
  <p:tag name="TIMING" val="|28.1|14.5"/>
</p:tagLst>
</file>

<file path=ppt/tags/tag2.xml><?xml version="1.0" encoding="utf-8"?>
<p:tagLst xmlns:a="http://schemas.openxmlformats.org/drawingml/2006/main" xmlns:r="http://schemas.openxmlformats.org/officeDocument/2006/relationships" xmlns:p="http://schemas.openxmlformats.org/presentationml/2006/main">
  <p:tag name="TIMING" val="|11.3|11.2|9.6"/>
</p:tagLst>
</file>

<file path=ppt/tags/tag20.xml><?xml version="1.0" encoding="utf-8"?>
<p:tagLst xmlns:a="http://schemas.openxmlformats.org/drawingml/2006/main" xmlns:r="http://schemas.openxmlformats.org/officeDocument/2006/relationships" xmlns:p="http://schemas.openxmlformats.org/presentationml/2006/main">
  <p:tag name="TIMING" val="|2.5|3.6"/>
</p:tagLst>
</file>

<file path=ppt/tags/tag21.xml><?xml version="1.0" encoding="utf-8"?>
<p:tagLst xmlns:a="http://schemas.openxmlformats.org/drawingml/2006/main" xmlns:r="http://schemas.openxmlformats.org/officeDocument/2006/relationships" xmlns:p="http://schemas.openxmlformats.org/presentationml/2006/main">
  <p:tag name="TIMING" val="|12.3|5.8"/>
</p:tagLst>
</file>

<file path=ppt/tags/tag22.xml><?xml version="1.0" encoding="utf-8"?>
<p:tagLst xmlns:a="http://schemas.openxmlformats.org/drawingml/2006/main" xmlns:r="http://schemas.openxmlformats.org/officeDocument/2006/relationships" xmlns:p="http://schemas.openxmlformats.org/presentationml/2006/main">
  <p:tag name="TIMING" val="|2.2|12.4|8.8|11.5|6.5|21.7"/>
</p:tagLst>
</file>

<file path=ppt/tags/tag23.xml><?xml version="1.0" encoding="utf-8"?>
<p:tagLst xmlns:a="http://schemas.openxmlformats.org/drawingml/2006/main" xmlns:r="http://schemas.openxmlformats.org/officeDocument/2006/relationships" xmlns:p="http://schemas.openxmlformats.org/presentationml/2006/main">
  <p:tag name="TIMING" val="|17.3|33.8|18"/>
</p:tagLst>
</file>

<file path=ppt/tags/tag24.xml><?xml version="1.0" encoding="utf-8"?>
<p:tagLst xmlns:a="http://schemas.openxmlformats.org/drawingml/2006/main" xmlns:r="http://schemas.openxmlformats.org/officeDocument/2006/relationships" xmlns:p="http://schemas.openxmlformats.org/presentationml/2006/main">
  <p:tag name="TIMING" val="|2.3|17|16.7|24.7"/>
</p:tagLst>
</file>

<file path=ppt/tags/tag25.xml><?xml version="1.0" encoding="utf-8"?>
<p:tagLst xmlns:a="http://schemas.openxmlformats.org/drawingml/2006/main" xmlns:r="http://schemas.openxmlformats.org/officeDocument/2006/relationships" xmlns:p="http://schemas.openxmlformats.org/presentationml/2006/main">
  <p:tag name="TIMING" val="|3.6|11.6|5|0|14.1|5.2|8.1|4|40.6|1.3"/>
</p:tagLst>
</file>

<file path=ppt/tags/tag26.xml><?xml version="1.0" encoding="utf-8"?>
<p:tagLst xmlns:a="http://schemas.openxmlformats.org/drawingml/2006/main" xmlns:r="http://schemas.openxmlformats.org/officeDocument/2006/relationships" xmlns:p="http://schemas.openxmlformats.org/presentationml/2006/main">
  <p:tag name="TIMING" val="|2.9|26.1|21.6|7|39|28.4"/>
</p:tagLst>
</file>

<file path=ppt/tags/tag27.xml><?xml version="1.0" encoding="utf-8"?>
<p:tagLst xmlns:a="http://schemas.openxmlformats.org/drawingml/2006/main" xmlns:r="http://schemas.openxmlformats.org/officeDocument/2006/relationships" xmlns:p="http://schemas.openxmlformats.org/presentationml/2006/main">
  <p:tag name="TIMING" val="|1.8|3.3|2.6|26.5|10|17.2|7.7|5.7|13|11.5|11.7"/>
</p:tagLst>
</file>

<file path=ppt/tags/tag28.xml><?xml version="1.0" encoding="utf-8"?>
<p:tagLst xmlns:a="http://schemas.openxmlformats.org/drawingml/2006/main" xmlns:r="http://schemas.openxmlformats.org/officeDocument/2006/relationships" xmlns:p="http://schemas.openxmlformats.org/presentationml/2006/main">
  <p:tag name="TIMING" val="|2.8|13.8"/>
</p:tagLst>
</file>

<file path=ppt/tags/tag29.xml><?xml version="1.0" encoding="utf-8"?>
<p:tagLst xmlns:a="http://schemas.openxmlformats.org/drawingml/2006/main" xmlns:r="http://schemas.openxmlformats.org/officeDocument/2006/relationships" xmlns:p="http://schemas.openxmlformats.org/presentationml/2006/main">
  <p:tag name="TIMING" val="|0.9|3.7|2.8|5.8"/>
</p:tagLst>
</file>

<file path=ppt/tags/tag3.xml><?xml version="1.0" encoding="utf-8"?>
<p:tagLst xmlns:a="http://schemas.openxmlformats.org/drawingml/2006/main" xmlns:r="http://schemas.openxmlformats.org/officeDocument/2006/relationships" xmlns:p="http://schemas.openxmlformats.org/presentationml/2006/main">
  <p:tag name="TIMING" val="|5.7|1.3|8.6|10.2|7.4|22.4|13.1"/>
</p:tagLst>
</file>

<file path=ppt/tags/tag4.xml><?xml version="1.0" encoding="utf-8"?>
<p:tagLst xmlns:a="http://schemas.openxmlformats.org/drawingml/2006/main" xmlns:r="http://schemas.openxmlformats.org/officeDocument/2006/relationships" xmlns:p="http://schemas.openxmlformats.org/presentationml/2006/main">
  <p:tag name="TIMING" val="|2.8|3.8|3.7|5.4|10.2|2.6|13.3|9.9"/>
</p:tagLst>
</file>

<file path=ppt/tags/tag5.xml><?xml version="1.0" encoding="utf-8"?>
<p:tagLst xmlns:a="http://schemas.openxmlformats.org/drawingml/2006/main" xmlns:r="http://schemas.openxmlformats.org/officeDocument/2006/relationships" xmlns:p="http://schemas.openxmlformats.org/presentationml/2006/main">
  <p:tag name="TIMING" val="|2.5|1.8|7.7|35.6|16.4|20"/>
</p:tagLst>
</file>

<file path=ppt/tags/tag6.xml><?xml version="1.0" encoding="utf-8"?>
<p:tagLst xmlns:a="http://schemas.openxmlformats.org/drawingml/2006/main" xmlns:r="http://schemas.openxmlformats.org/officeDocument/2006/relationships" xmlns:p="http://schemas.openxmlformats.org/presentationml/2006/main">
  <p:tag name="TIMING" val="|2.3|5.9|30"/>
</p:tagLst>
</file>

<file path=ppt/tags/tag7.xml><?xml version="1.0" encoding="utf-8"?>
<p:tagLst xmlns:a="http://schemas.openxmlformats.org/drawingml/2006/main" xmlns:r="http://schemas.openxmlformats.org/officeDocument/2006/relationships" xmlns:p="http://schemas.openxmlformats.org/presentationml/2006/main">
  <p:tag name="TIMING" val="|1.3"/>
</p:tagLst>
</file>

<file path=ppt/tags/tag8.xml><?xml version="1.0" encoding="utf-8"?>
<p:tagLst xmlns:a="http://schemas.openxmlformats.org/drawingml/2006/main" xmlns:r="http://schemas.openxmlformats.org/officeDocument/2006/relationships" xmlns:p="http://schemas.openxmlformats.org/presentationml/2006/main">
  <p:tag name="TIMING" val="|5|6.7|11.8|0.8|8.8|2.7"/>
</p:tagLst>
</file>

<file path=ppt/tags/tag9.xml><?xml version="1.0" encoding="utf-8"?>
<p:tagLst xmlns:a="http://schemas.openxmlformats.org/drawingml/2006/main" xmlns:r="http://schemas.openxmlformats.org/officeDocument/2006/relationships" xmlns:p="http://schemas.openxmlformats.org/presentationml/2006/main">
  <p:tag name="TIMING" val="|6.5|9.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110092</TotalTime>
  <Words>7838</Words>
  <Application>Microsoft Office PowerPoint</Application>
  <PresentationFormat>On-screen Show (4:3)</PresentationFormat>
  <Paragraphs>1369</Paragraphs>
  <Slides>55</Slides>
  <Notes>11</Notes>
  <HiddenSlides>0</HiddenSlides>
  <MMClips>52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55</vt:i4>
      </vt:variant>
    </vt:vector>
  </HeadingPairs>
  <TitlesOfParts>
    <vt:vector size="64" baseType="lpstr">
      <vt:lpstr>Arial</vt:lpstr>
      <vt:lpstr>Calibri</vt:lpstr>
      <vt:lpstr>Cambria Math</vt:lpstr>
      <vt:lpstr>Comic Sans MS</vt:lpstr>
      <vt:lpstr>Courier</vt:lpstr>
      <vt:lpstr>Times New Roman</vt:lpstr>
      <vt:lpstr>Wingdings</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Ryerson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 106 Dr. Philip Coppack Jorgenson 608</dc:title>
  <dc:creator>artsadmin</dc:creator>
  <cp:lastModifiedBy>Windows User</cp:lastModifiedBy>
  <cp:revision>419</cp:revision>
  <cp:lastPrinted>2013-01-11T14:27:10Z</cp:lastPrinted>
  <dcterms:created xsi:type="dcterms:W3CDTF">2012-03-09T15:51:14Z</dcterms:created>
  <dcterms:modified xsi:type="dcterms:W3CDTF">2020-10-02T18:13:33Z</dcterms:modified>
</cp:coreProperties>
</file>